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1"/>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5" r:id="rId18"/>
    <p:sldId id="277" r:id="rId19"/>
    <p:sldId id="288" r:id="rId20"/>
    <p:sldId id="276" r:id="rId21"/>
    <p:sldId id="278" r:id="rId22"/>
    <p:sldId id="279" r:id="rId23"/>
    <p:sldId id="280" r:id="rId24"/>
    <p:sldId id="283" r:id="rId25"/>
    <p:sldId id="284" r:id="rId26"/>
    <p:sldId id="281" r:id="rId27"/>
    <p:sldId id="282" r:id="rId28"/>
    <p:sldId id="285" r:id="rId29"/>
    <p:sldId id="286" r:id="rId30"/>
  </p:sldIdLst>
  <p:sldSz cx="12192000" cy="6858000"/>
  <p:notesSz cx="6858000" cy="9144000"/>
  <p:embeddedFontLst>
    <p:embeddedFont>
      <p:font typeface="Garamond" panose="02020404030301010803" pitchFamily="18" charset="0"/>
      <p:regular r:id="rId32"/>
      <p:bold r:id="rId33"/>
      <p:italic r:id="rId34"/>
    </p:embeddedFont>
    <p:embeddedFont>
      <p:font typeface="Century Gothic" panose="020B0502020202020204" pitchFamily="34" charset="0"/>
      <p:regular r:id="rId35"/>
      <p:bold r:id="rId36"/>
      <p:italic r:id="rId37"/>
      <p:boldItalic r:id="rId38"/>
    </p:embeddedFont>
    <p:embeddedFont>
      <p:font typeface="ESRI US Forestry 1" panose="02000000000000000000" pitchFamily="2" charset="0"/>
      <p:regular r:id="rId39"/>
    </p:embeddedFont>
    <p:embeddedFont>
      <p:font typeface="Webdings" panose="05030102010509060703" pitchFamily="18" charset="2"/>
      <p:regular r:id="rId40"/>
    </p:embeddedFont>
    <p:embeddedFont>
      <p:font typeface="Calibri" panose="020F050202020403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22" clrIdx="0"/>
  <p:cmAuthor id="1" name="Higgins, Alana E (329B-Affiliate)" initials="HAE(" lastIdx="2" clrIdx="1">
    <p:extLst>
      <p:ext uri="{19B8F6BF-5375-455C-9EA6-DF929625EA0E}">
        <p15:presenceInfo xmlns:p15="http://schemas.microsoft.com/office/powerpoint/2012/main" userId="S-1-5-21-1608413684-1126320247-1535859923-184631" providerId="AD"/>
      </p:ext>
    </p:extLst>
  </p:cmAuthor>
  <p:cmAuthor id="2" name="Shelby I" initials="SI" lastIdx="1" clrIdx="2">
    <p:extLst>
      <p:ext uri="{19B8F6BF-5375-455C-9EA6-DF929625EA0E}">
        <p15:presenceInfo xmlns:p15="http://schemas.microsoft.com/office/powerpoint/2012/main" userId="0e14de7fa584a2c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652"/>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2B9D4FA-526F-4B99-9658-46A3499C50D0}">
  <a:tblStyle styleId="{F2B9D4FA-526F-4B99-9658-46A3499C50D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05" autoAdjust="0"/>
    <p:restoredTop sz="78188" autoAdjust="0"/>
  </p:normalViewPr>
  <p:slideViewPr>
    <p:cSldViewPr snapToGrid="0" showGuides="1">
      <p:cViewPr>
        <p:scale>
          <a:sx n="96" d="100"/>
          <a:sy n="96" d="100"/>
        </p:scale>
        <p:origin x="420" y="72"/>
      </p:cViewPr>
      <p:guideLst/>
    </p:cSldViewPr>
  </p:slideViewPr>
  <p:notesTextViewPr>
    <p:cViewPr>
      <p:scale>
        <a:sx n="1" d="1"/>
        <a:sy n="1" d="1"/>
      </p:scale>
      <p:origin x="0" y="0"/>
    </p:cViewPr>
  </p:notesTextViewPr>
  <p:notesViewPr>
    <p:cSldViewPr snapToGrid="0">
      <p:cViewPr varScale="1">
        <p:scale>
          <a:sx n="100" d="100"/>
          <a:sy n="100" d="100"/>
        </p:scale>
        <p:origin x="355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10178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limate.nasa.gov/vital-signs/sea-leve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unsplash.com/photos/hWmhy3doTFE"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unsplash.com/photos/gJDfaNKo9bY"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api.planet.co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Website Image created using Landsat 8 imagery of Selawik (study site) with modified NDWI in red band, green band in green, blue band in blue. NDWI, green, blue</a:t>
            </a:r>
            <a:endParaRPr/>
          </a:p>
          <a:p>
            <a:pPr marL="0" lvl="0" indent="0" algn="l" rtl="0">
              <a:spcBef>
                <a:spcPts val="0"/>
              </a:spcBef>
              <a:spcAft>
                <a:spcPts val="0"/>
              </a:spcAft>
              <a:buNone/>
            </a:pPr>
            <a:r>
              <a:rPr lang="en-US" b="0"/>
              <a:t/>
            </a:r>
            <a:br>
              <a:rPr lang="en-US" b="0"/>
            </a:br>
            <a:r>
              <a:rPr lang="en-US" sz="1200" b="0" i="0" u="none" strike="noStrike">
                <a:solidFill>
                  <a:schemeClr val="dk1"/>
                </a:solidFill>
                <a:latin typeface="Calibri"/>
                <a:ea typeface="Calibri"/>
                <a:cs typeface="Calibri"/>
                <a:sym typeface="Calibri"/>
              </a:rPr>
              <a:t>Speaker Notes:</a:t>
            </a: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Introduce project and team members</a:t>
            </a:r>
            <a:endParaRPr/>
          </a:p>
          <a:p>
            <a:pPr marL="0" lvl="0" indent="0" algn="l" rtl="0">
              <a:spcBef>
                <a:spcPts val="0"/>
              </a:spcBef>
              <a:spcAft>
                <a:spcPts val="0"/>
              </a:spcAft>
              <a:buNone/>
            </a:pPr>
            <a:endParaRPr/>
          </a:p>
        </p:txBody>
      </p:sp>
      <p:sp>
        <p:nvSpPr>
          <p:cNvPr id="107" name="Google Shape;10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3119049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54a4b8b41a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54a4b8b41a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This shows some example outputs of the SWEET tool. On the left, the SWEET tool finds the multi-temporal averages of the different SAR polarizations </a:t>
            </a:r>
            <a:endParaRPr/>
          </a:p>
        </p:txBody>
      </p:sp>
      <p:sp>
        <p:nvSpPr>
          <p:cNvPr id="281" name="Google Shape;281;g54a4b8b41a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1076730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5519dc86d6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5519dc86d6_0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Speaker notes:</a:t>
            </a:r>
            <a:endParaRPr dirty="0"/>
          </a:p>
          <a:p>
            <a:pPr marL="0" lvl="0" indent="0" algn="l" rtl="0">
              <a:spcBef>
                <a:spcPts val="0"/>
              </a:spcBef>
              <a:spcAft>
                <a:spcPts val="0"/>
              </a:spcAft>
              <a:buNone/>
            </a:pPr>
            <a:r>
              <a:rPr lang="en-US" dirty="0"/>
              <a:t>-The National Wetlands Inventory provided wetland maps with over 100 wetland types for Alaska based on vegetation, soil, water regime, and other factors – these wetland types were reclassified into the water regime classes our tool outputted in order to make a comparison. Our reclassification of the NWI data was checked with the developers of the map as well as with Megan of the National Wetland’s inventory.</a:t>
            </a:r>
            <a:endParaRPr dirty="0"/>
          </a:p>
          <a:p>
            <a:pPr marL="0" lvl="0" indent="0" algn="l" rtl="0">
              <a:spcBef>
                <a:spcPts val="0"/>
              </a:spcBef>
              <a:spcAft>
                <a:spcPts val="0"/>
              </a:spcAft>
              <a:buNone/>
            </a:pPr>
            <a:r>
              <a:rPr lang="en-US" dirty="0"/>
              <a:t>-The current methods of the NWI depict wetland type in the from of a 4-8 character code</a:t>
            </a:r>
            <a:endParaRPr dirty="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-they use </a:t>
            </a:r>
            <a:r>
              <a:rPr lang="en-US" baseline="0" dirty="0" smtClean="0"/>
              <a:t>single-date optical imagery and manual delineation of wetlands, along with field observations, which does not incorporate any seasonal change, which is what our tool does</a:t>
            </a:r>
            <a:endParaRPr dirty="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a:t>
            </a:r>
            <a:r>
              <a:rPr lang="en-US" dirty="0"/>
              <a:t>In just 1 study site, there could be 70-100 unique codes that we sorted through character by character in order to accurately reclassify the data.</a:t>
            </a:r>
            <a:endParaRPr dirty="0"/>
          </a:p>
        </p:txBody>
      </p:sp>
      <p:sp>
        <p:nvSpPr>
          <p:cNvPr id="309" name="Google Shape;309;g5519dc86d6_0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2322686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551cbe2e6c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551cbe2e6c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Speaker notes:</a:t>
            </a:r>
            <a:endParaRPr/>
          </a:p>
          <a:p>
            <a:pPr marL="0" lvl="0" indent="0" algn="l" rtl="0">
              <a:spcBef>
                <a:spcPts val="0"/>
              </a:spcBef>
              <a:spcAft>
                <a:spcPts val="0"/>
              </a:spcAft>
              <a:buNone/>
            </a:pPr>
            <a:r>
              <a:rPr lang="en-US"/>
              <a:t>-From the 100+ water regime codes, we reclassified NWI data into 13 broader classes based on the frequency and type of inundation, and presence and type of vegetation</a:t>
            </a:r>
            <a:endParaRPr/>
          </a:p>
          <a:p>
            <a:pPr marL="0" lvl="0" indent="0" algn="l" rtl="0">
              <a:spcBef>
                <a:spcPts val="0"/>
              </a:spcBef>
              <a:spcAft>
                <a:spcPts val="0"/>
              </a:spcAft>
              <a:buNone/>
            </a:pPr>
            <a:r>
              <a:rPr lang="en-US"/>
              <a:t>-Left table shows finalized classes taking into account code modifiers and inundation frequency</a:t>
            </a:r>
            <a:endParaRPr/>
          </a:p>
          <a:p>
            <a:pPr marL="0" lvl="0" indent="0" algn="l" rtl="0">
              <a:spcBef>
                <a:spcPts val="0"/>
              </a:spcBef>
              <a:spcAft>
                <a:spcPts val="0"/>
              </a:spcAft>
              <a:buNone/>
            </a:pPr>
            <a:r>
              <a:rPr lang="en-US"/>
              <a:t>-From there, we further aggregated the 13 classes into the same 4 SAR classifications in order to compare the two datasets</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Speaker notes:</a:t>
            </a:r>
            <a:endParaRPr/>
          </a:p>
          <a:p>
            <a:pPr marL="457200" lvl="0" indent="-317500" algn="l" rtl="0">
              <a:spcBef>
                <a:spcPts val="0"/>
              </a:spcBef>
              <a:spcAft>
                <a:spcPts val="0"/>
              </a:spcAft>
              <a:buClr>
                <a:schemeClr val="dk1"/>
              </a:buClr>
              <a:buSzPts val="1400"/>
              <a:buChar char="-"/>
            </a:pPr>
            <a:r>
              <a:rPr lang="en-US"/>
              <a:t>Using SWEET’s output, we classified wetland types into 5 classes based on frequency or time frame of inundation period and inundation type</a:t>
            </a:r>
            <a:endParaRPr/>
          </a:p>
          <a:p>
            <a:pPr marL="0" lvl="0" indent="0" algn="l" rtl="0">
              <a:spcBef>
                <a:spcPts val="0"/>
              </a:spcBef>
              <a:spcAft>
                <a:spcPts val="0"/>
              </a:spcAft>
              <a:buNone/>
            </a:pPr>
            <a:endParaRPr/>
          </a:p>
        </p:txBody>
      </p:sp>
      <p:sp>
        <p:nvSpPr>
          <p:cNvPr id="331" name="Google Shape;331;g551cbe2e6c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2793230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5519dc86d6_0_1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Speaker Notes:</a:t>
            </a:r>
            <a:endParaRPr dirty="0"/>
          </a:p>
          <a:p>
            <a:pPr marL="457200" lvl="0" indent="-317500" algn="l" rtl="0">
              <a:spcBef>
                <a:spcPts val="0"/>
              </a:spcBef>
              <a:spcAft>
                <a:spcPts val="0"/>
              </a:spcAft>
              <a:buSzPts val="1400"/>
              <a:buChar char="-"/>
            </a:pPr>
            <a:r>
              <a:rPr lang="en-US" dirty="0"/>
              <a:t>On the right is an example of what the NWI Wetlands Mapper data looks like when downloaded off the mapper. It contains a variety of codes that indicate significant attributes for each polygon. The color scheme used for this  display shows the NWI’s generic wetland types that do not account for water regime or level of inundation.</a:t>
            </a:r>
            <a:endParaRPr dirty="0"/>
          </a:p>
          <a:p>
            <a:pPr marL="457200" lvl="0" indent="-317500" algn="l" rtl="0">
              <a:spcBef>
                <a:spcPts val="0"/>
              </a:spcBef>
              <a:spcAft>
                <a:spcPts val="0"/>
              </a:spcAft>
              <a:buSzPts val="1400"/>
              <a:buChar char="-"/>
            </a:pPr>
            <a:r>
              <a:rPr lang="en-US" dirty="0"/>
              <a:t>On the left is an example of what the NWI data looks like after reclassification. This classification simplifies the attribute codes into 4 classes based on inundation seasonality that our tool can detect.</a:t>
            </a:r>
            <a:endParaRPr dirty="0"/>
          </a:p>
          <a:p>
            <a:pPr marL="457200" lvl="0" indent="-317500" algn="l" rtl="0">
              <a:spcBef>
                <a:spcPts val="0"/>
              </a:spcBef>
              <a:spcAft>
                <a:spcPts val="0"/>
              </a:spcAft>
              <a:buSzPts val="1400"/>
              <a:buChar char="-"/>
            </a:pPr>
            <a:r>
              <a:rPr lang="en-US" dirty="0"/>
              <a:t>For example the grey area labeled not inundated on the reclassified NWI is labeled as Freshwater Forested/Shrub wetland in the initial wetland type classification, but upon looking further at the code we find that this area contains saturated soil which is not equivalent to inundation.</a:t>
            </a:r>
            <a:endParaRPr dirty="0"/>
          </a:p>
        </p:txBody>
      </p:sp>
      <p:sp>
        <p:nvSpPr>
          <p:cNvPr id="341" name="Google Shape;341;g5519dc86d6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6924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5519dc86d6_0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Speaker Notes:</a:t>
            </a:r>
            <a:endParaRPr/>
          </a:p>
          <a:p>
            <a:pPr marL="457200" lvl="0" indent="-317500" algn="l" rtl="0">
              <a:spcBef>
                <a:spcPts val="0"/>
              </a:spcBef>
              <a:spcAft>
                <a:spcPts val="0"/>
              </a:spcAft>
              <a:buSzPts val="1400"/>
              <a:buChar char="-"/>
            </a:pPr>
            <a:r>
              <a:rPr lang="en-US"/>
              <a:t>This same method was applied to the draft NWI data for Selawik. The attribute codes have been reclassified to focus on inundation seasonality.</a:t>
            </a:r>
            <a:endParaRPr/>
          </a:p>
        </p:txBody>
      </p:sp>
      <p:sp>
        <p:nvSpPr>
          <p:cNvPr id="384" name="Google Shape;384;g5519dc86d6_0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4132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5519dc86d6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5519dc86d6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Maps created in Google Earth Engine, formatted in ArcMap</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Speaker notes: </a:t>
            </a:r>
            <a:endParaRPr dirty="0"/>
          </a:p>
          <a:p>
            <a:pPr marL="457200" lvl="0" indent="-317500" algn="l" rtl="0">
              <a:spcBef>
                <a:spcPts val="0"/>
              </a:spcBef>
              <a:spcAft>
                <a:spcPts val="0"/>
              </a:spcAft>
              <a:buClr>
                <a:schemeClr val="dk1"/>
              </a:buClr>
              <a:buSzPts val="1400"/>
              <a:buChar char="-"/>
            </a:pPr>
            <a:r>
              <a:rPr lang="en-US" dirty="0"/>
              <a:t>In addition to the NWI reclassification, Landsat 8 multispectral imagery was also classified using the Dynamic Surface Water Extent algorithm (</a:t>
            </a:r>
            <a:r>
              <a:rPr lang="en-US" dirty="0" err="1"/>
              <a:t>acronymed</a:t>
            </a:r>
            <a:r>
              <a:rPr lang="en-US" dirty="0"/>
              <a:t> as DSWE) to be used as a comparison to our SAR classification.</a:t>
            </a:r>
            <a:endParaRPr dirty="0"/>
          </a:p>
          <a:p>
            <a:pPr marL="457200" lvl="0" indent="-317500" algn="l" rtl="0">
              <a:spcBef>
                <a:spcPts val="0"/>
              </a:spcBef>
              <a:spcAft>
                <a:spcPts val="0"/>
              </a:spcAft>
              <a:buClr>
                <a:schemeClr val="dk1"/>
              </a:buClr>
              <a:buSzPts val="1400"/>
              <a:buChar char="-"/>
            </a:pPr>
            <a:r>
              <a:rPr lang="en-US" dirty="0"/>
              <a:t>The DSWE algorithm was modified to calculate inundation frequency. The image on the left shows the original Landsat 8 imagery, and the image on the right shows the water regime classification.</a:t>
            </a:r>
            <a:endParaRPr dirty="0"/>
          </a:p>
          <a:p>
            <a:pPr marL="0" lvl="0" indent="0" algn="l" rtl="0">
              <a:spcBef>
                <a:spcPts val="0"/>
              </a:spcBef>
              <a:spcAft>
                <a:spcPts val="0"/>
              </a:spcAft>
              <a:buNone/>
            </a:pPr>
            <a:r>
              <a:rPr lang="en-US" dirty="0"/>
              <a:t/>
            </a:r>
            <a:br>
              <a:rPr lang="en-US" dirty="0"/>
            </a:br>
            <a:endParaRPr dirty="0"/>
          </a:p>
        </p:txBody>
      </p:sp>
      <p:sp>
        <p:nvSpPr>
          <p:cNvPr id="430" name="Google Shape;430;g5519dc86d6_0_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033281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5519dc86d6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5519dc86d6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SAR Map: SWEET output</a:t>
            </a:r>
            <a:endParaRPr/>
          </a:p>
          <a:p>
            <a:pPr marL="0" lvl="0" indent="0" algn="l" rtl="0">
              <a:spcBef>
                <a:spcPts val="0"/>
              </a:spcBef>
              <a:spcAft>
                <a:spcPts val="0"/>
              </a:spcAft>
              <a:buNone/>
            </a:pPr>
            <a:r>
              <a:rPr lang="en-US"/>
              <a:t>NWI Map: from National Wetlands Inventory, formatted in ArcMap</a:t>
            </a:r>
            <a:endParaRPr/>
          </a:p>
          <a:p>
            <a:pPr marL="0" lvl="0" indent="0" algn="l" rtl="0">
              <a:spcBef>
                <a:spcPts val="0"/>
              </a:spcBef>
              <a:spcAft>
                <a:spcPts val="0"/>
              </a:spcAft>
              <a:buNone/>
            </a:pPr>
            <a:r>
              <a:rPr lang="en-US"/>
              <a:t>Landsat DSWE: created in Google Earth Engine</a:t>
            </a:r>
            <a:endParaRPr/>
          </a:p>
          <a:p>
            <a:pPr marL="0" lvl="0" indent="0" algn="l" rtl="0">
              <a:spcBef>
                <a:spcPts val="0"/>
              </a:spcBef>
              <a:spcAft>
                <a:spcPts val="0"/>
              </a:spcAft>
              <a:buNone/>
            </a:pPr>
            <a:r>
              <a:rPr lang="en-US" b="0"/>
              <a:t/>
            </a:r>
            <a:br>
              <a:rPr lang="en-US" b="0"/>
            </a:br>
            <a:r>
              <a:rPr lang="en-US" sz="1200" b="0" i="0" u="none" strike="noStrike">
                <a:solidFill>
                  <a:schemeClr val="dk1"/>
                </a:solidFill>
                <a:latin typeface="Calibri"/>
                <a:ea typeface="Calibri"/>
                <a:cs typeface="Calibri"/>
                <a:sym typeface="Calibri"/>
              </a:rPr>
              <a:t>Speaker notes:</a:t>
            </a:r>
            <a:endParaRPr sz="1200" b="0" i="0" u="none" strike="noStrike">
              <a:solidFill>
                <a:schemeClr val="dk1"/>
              </a:solidFill>
              <a:latin typeface="Calibri"/>
              <a:ea typeface="Calibri"/>
              <a:cs typeface="Calibri"/>
              <a:sym typeface="Calibri"/>
            </a:endParaRPr>
          </a:p>
          <a:p>
            <a:pPr marL="457200" lvl="0" indent="-317500" algn="l" rtl="0">
              <a:spcBef>
                <a:spcPts val="0"/>
              </a:spcBef>
              <a:spcAft>
                <a:spcPts val="0"/>
              </a:spcAft>
              <a:buSzPts val="1400"/>
              <a:buChar char="-"/>
            </a:pPr>
            <a:r>
              <a:rPr lang="en-US"/>
              <a:t>Our SAR classification was compared pixel to pixel for both the NWI and DSWE classification to obtain quantitative accuracy assessments</a:t>
            </a:r>
            <a:endParaRPr/>
          </a:p>
          <a:p>
            <a:pPr marL="457200" lvl="0" indent="-317500" algn="l" rtl="0">
              <a:spcBef>
                <a:spcPts val="0"/>
              </a:spcBef>
              <a:spcAft>
                <a:spcPts val="0"/>
              </a:spcAft>
              <a:buSzPts val="1400"/>
              <a:buChar char="-"/>
            </a:pPr>
            <a:r>
              <a:rPr lang="en-US"/>
              <a:t>We performed these accuracy assessments using ENVI’s post-classification tools.</a:t>
            </a:r>
            <a:endParaRPr/>
          </a:p>
          <a:p>
            <a:pPr marL="457200" lvl="0" indent="-317500" algn="l" rtl="0">
              <a:spcBef>
                <a:spcPts val="0"/>
              </a:spcBef>
              <a:spcAft>
                <a:spcPts val="0"/>
              </a:spcAft>
              <a:buSzPts val="1400"/>
              <a:buChar char="-"/>
            </a:pPr>
            <a:r>
              <a:rPr lang="en-US"/>
              <a:t>The assessment output a confusion matrix showing the percentage of pixels that our SAR classification matched with the NWI and DSWE classification.</a:t>
            </a:r>
            <a:endParaRPr/>
          </a:p>
          <a:p>
            <a:pPr marL="0" lvl="0" indent="0" algn="l" rtl="0">
              <a:spcBef>
                <a:spcPts val="0"/>
              </a:spcBef>
              <a:spcAft>
                <a:spcPts val="0"/>
              </a:spcAft>
              <a:buNone/>
            </a:pPr>
            <a:endParaRPr/>
          </a:p>
        </p:txBody>
      </p:sp>
      <p:sp>
        <p:nvSpPr>
          <p:cNvPr id="451" name="Google Shape;451;g5519dc86d6_0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728630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5519dc86d6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Speaker Notes:</a:t>
            </a:r>
            <a:endParaRPr/>
          </a:p>
          <a:p>
            <a:pPr marL="457200" lvl="0" indent="-317500" algn="l" rtl="0">
              <a:spcBef>
                <a:spcPts val="0"/>
              </a:spcBef>
              <a:spcAft>
                <a:spcPts val="0"/>
              </a:spcAft>
              <a:buSzPts val="1400"/>
              <a:buChar char="-"/>
            </a:pPr>
            <a:r>
              <a:rPr lang="en-US"/>
              <a:t>Here is a visual comparison of the Selawik SAR classification and the NWI classification</a:t>
            </a:r>
            <a:endParaRPr/>
          </a:p>
          <a:p>
            <a:pPr marL="457200" lvl="0" indent="-317500" algn="l" rtl="0">
              <a:spcBef>
                <a:spcPts val="0"/>
              </a:spcBef>
              <a:spcAft>
                <a:spcPts val="0"/>
              </a:spcAft>
              <a:buSzPts val="1400"/>
              <a:buChar char="-"/>
            </a:pPr>
            <a:r>
              <a:rPr lang="en-US"/>
              <a:t>We validated our classification with this map because this was the most recent NWI data available and received to us as a draft during the term.</a:t>
            </a:r>
            <a:endParaRPr/>
          </a:p>
          <a:p>
            <a:pPr marL="457200" lvl="0" indent="-317500" algn="l" rtl="0">
              <a:spcBef>
                <a:spcPts val="0"/>
              </a:spcBef>
              <a:spcAft>
                <a:spcPts val="0"/>
              </a:spcAft>
              <a:buSzPts val="1400"/>
              <a:buChar char="-"/>
            </a:pPr>
            <a:r>
              <a:rPr lang="en-US"/>
              <a:t>We chose to focus on this smaller area of Selawik for because we saw that it experienced change throughout the growing season.</a:t>
            </a:r>
            <a:endParaRPr/>
          </a:p>
          <a:p>
            <a:pPr marL="457200" lvl="0" indent="-317500" algn="l" rtl="0">
              <a:spcBef>
                <a:spcPts val="0"/>
              </a:spcBef>
              <a:spcAft>
                <a:spcPts val="0"/>
              </a:spcAft>
              <a:buSzPts val="1400"/>
              <a:buChar char="-"/>
            </a:pPr>
            <a:r>
              <a:rPr lang="en-US"/>
              <a:t>Significant differences between the two classifications can be seen around the center lake where NWI labels a lot of area as permanent inundated vegetation, and our classification labeled the area as seasonal inundation</a:t>
            </a:r>
            <a:endParaRPr/>
          </a:p>
        </p:txBody>
      </p:sp>
      <p:sp>
        <p:nvSpPr>
          <p:cNvPr id="510" name="Google Shape;510;g5519dc86d6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7654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5519dc86d6_0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g5519dc86d6_0_1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Speaker notes:</a:t>
            </a:r>
            <a:endParaRPr/>
          </a:p>
          <a:p>
            <a:pPr marL="457200" lvl="0" indent="-317500" algn="l" rtl="0">
              <a:spcBef>
                <a:spcPts val="0"/>
              </a:spcBef>
              <a:spcAft>
                <a:spcPts val="0"/>
              </a:spcAft>
              <a:buSzPts val="1400"/>
              <a:buChar char="-"/>
            </a:pPr>
            <a:r>
              <a:rPr lang="en-US"/>
              <a:t>Our tool’s ability to pick up this seasonal change explains why there is disagreement between the NWI classification and ours.</a:t>
            </a:r>
            <a:endParaRPr/>
          </a:p>
          <a:p>
            <a:pPr marL="457200" lvl="0" indent="-317500" algn="l" rtl="0">
              <a:spcBef>
                <a:spcPts val="0"/>
              </a:spcBef>
              <a:spcAft>
                <a:spcPts val="0"/>
              </a:spcAft>
              <a:buSzPts val="1400"/>
              <a:buChar char="-"/>
            </a:pPr>
            <a:r>
              <a:rPr lang="en-US"/>
              <a:t>The matrix shows that a majority of what NWI calls Permanent inundated vegetation was classified as Seasonal in ours, resulting in this low percentage of agreement in the permanent inundated vegetation column and seasonal inundated vegetation column.</a:t>
            </a:r>
            <a:endParaRPr/>
          </a:p>
          <a:p>
            <a:pPr marL="457200" lvl="0" indent="-317500" algn="l" rtl="0">
              <a:spcBef>
                <a:spcPts val="0"/>
              </a:spcBef>
              <a:spcAft>
                <a:spcPts val="0"/>
              </a:spcAft>
              <a:buSzPts val="1400"/>
              <a:buChar char="-"/>
            </a:pPr>
            <a:r>
              <a:rPr lang="en-US"/>
              <a:t>This percentage of agreement in Not inundated is low as well,  however this class was significant smaller in this area and actually had the least incorrectly classified area.</a:t>
            </a:r>
            <a:endParaRPr/>
          </a:p>
          <a:p>
            <a:pPr marL="457200" lvl="0" indent="-317500" algn="l" rtl="0">
              <a:spcBef>
                <a:spcPts val="0"/>
              </a:spcBef>
              <a:spcAft>
                <a:spcPts val="0"/>
              </a:spcAft>
              <a:buSzPts val="1400"/>
              <a:buChar char="-"/>
            </a:pPr>
            <a:r>
              <a:rPr lang="en-US"/>
              <a:t>The disagreement between the two images could also be reflective of the temporal difference in data used during classification between NWI and us. Our tool is able to create a unique classification looking at many dates rather than one – which is what is typically used in creating the NWI maps.</a:t>
            </a:r>
            <a:endParaRPr/>
          </a:p>
          <a:p>
            <a:pPr marL="0" lvl="0" indent="0" algn="l" rtl="0">
              <a:spcBef>
                <a:spcPts val="0"/>
              </a:spcBef>
              <a:spcAft>
                <a:spcPts val="0"/>
              </a:spcAft>
              <a:buNone/>
            </a:pPr>
            <a:r>
              <a:rPr lang="en-US"/>
              <a:t/>
            </a:r>
            <a:br>
              <a:rPr lang="en-US"/>
            </a:br>
            <a:endParaRPr/>
          </a:p>
        </p:txBody>
      </p:sp>
      <p:sp>
        <p:nvSpPr>
          <p:cNvPr id="563" name="Google Shape;563;g5519dc86d6_0_1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534346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50d0f906d2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Speaker Notes</a:t>
            </a:r>
            <a:r>
              <a:rPr lang="en-US" dirty="0" smtClean="0"/>
              <a:t>:</a:t>
            </a:r>
          </a:p>
          <a:p>
            <a:pPr marL="0" lvl="0" indent="0" algn="l" rtl="0">
              <a:spcBef>
                <a:spcPts val="0"/>
              </a:spcBef>
              <a:spcAft>
                <a:spcPts val="0"/>
              </a:spcAft>
              <a:buNone/>
            </a:pPr>
            <a:endParaRPr dirty="0"/>
          </a:p>
        </p:txBody>
      </p:sp>
      <p:sp>
        <p:nvSpPr>
          <p:cNvPr id="573" name="Google Shape;573;g50d0f906d2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4542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chemeClr val="dk1"/>
                </a:solidFill>
                <a:latin typeface="Calibri"/>
                <a:ea typeface="Calibri"/>
                <a:cs typeface="Calibri"/>
                <a:sym typeface="Calibri"/>
              </a:rPr>
              <a:t>Speaker </a:t>
            </a:r>
            <a:r>
              <a:rPr lang="en-US" sz="1200" b="0" i="0" u="none" strike="noStrike" dirty="0" smtClean="0">
                <a:solidFill>
                  <a:schemeClr val="dk1"/>
                </a:solidFill>
                <a:latin typeface="Calibri"/>
                <a:ea typeface="Calibri"/>
                <a:cs typeface="Calibri"/>
                <a:sym typeface="Calibri"/>
              </a:rPr>
              <a:t>Notes: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smtClean="0">
                <a:solidFill>
                  <a:schemeClr val="dk1"/>
                </a:solidFill>
                <a:latin typeface="Calibri"/>
                <a:cs typeface="Calibri"/>
                <a:sym typeface="Calibri"/>
              </a:rPr>
              <a:t>- </a:t>
            </a:r>
            <a:r>
              <a:rPr lang="en-US" dirty="0" smtClean="0"/>
              <a:t>Wetlands are vital ecosystems that provide habitat for plant and animal species, flood control and water filtration. </a:t>
            </a:r>
            <a:endParaRPr sz="1200" b="0" i="0" u="none" strike="noStrike" dirty="0">
              <a:solidFill>
                <a:schemeClr val="dk1"/>
              </a:solidFill>
              <a:latin typeface="Calibri"/>
              <a:ea typeface="Calibri"/>
              <a:cs typeface="Calibri"/>
              <a:sym typeface="Calibri"/>
            </a:endParaRPr>
          </a:p>
          <a:p>
            <a:pPr marL="457200" lvl="0" indent="-317500" algn="l" rtl="0">
              <a:spcBef>
                <a:spcPts val="0"/>
              </a:spcBef>
              <a:spcAft>
                <a:spcPts val="0"/>
              </a:spcAft>
              <a:buSzPts val="1400"/>
              <a:buChar char="-"/>
            </a:pPr>
            <a:r>
              <a:rPr lang="en-US" dirty="0"/>
              <a:t>Alaska contains the majority of the country’s wetlands – about 65% of identified wetlands in the country are in Alaska, and roughly 40% of the land cover in Alaska is considered wetlands.</a:t>
            </a:r>
            <a:endParaRPr dirty="0"/>
          </a:p>
          <a:p>
            <a:pPr marL="457200" lvl="0" indent="-317500" algn="l" rtl="0">
              <a:spcBef>
                <a:spcPts val="0"/>
              </a:spcBef>
              <a:spcAft>
                <a:spcPts val="0"/>
              </a:spcAft>
              <a:buSzPts val="1400"/>
              <a:buChar char="-"/>
            </a:pPr>
            <a:r>
              <a:rPr lang="en-US" dirty="0" smtClean="0"/>
              <a:t>Having </a:t>
            </a:r>
            <a:r>
              <a:rPr lang="en-US" dirty="0"/>
              <a:t>up to date information on wetlands is necessary for monitoring ongoing change. This valuable information could be used to help inform policy and decision makers on potential impacts to these ecosystems.</a:t>
            </a:r>
            <a:endParaRPr dirty="0"/>
          </a:p>
          <a:p>
            <a:pPr marL="457200" lvl="0" indent="-317500" algn="l" rtl="0">
              <a:spcBef>
                <a:spcPts val="0"/>
              </a:spcBef>
              <a:spcAft>
                <a:spcPts val="0"/>
              </a:spcAft>
              <a:buSzPts val="1400"/>
              <a:buChar char="-"/>
            </a:pPr>
            <a:r>
              <a:rPr lang="en-US" dirty="0"/>
              <a:t>Current maps are extremely outdated (from 70’s and 80’s), and require manual delineation of wetland features.</a:t>
            </a:r>
            <a:endParaRPr dirty="0"/>
          </a:p>
          <a:p>
            <a:pPr marL="457200" lvl="0" indent="-317500" algn="l" rtl="0">
              <a:spcBef>
                <a:spcPts val="0"/>
              </a:spcBef>
              <a:spcAft>
                <a:spcPts val="0"/>
              </a:spcAft>
              <a:buSzPts val="1400"/>
              <a:buChar char="-"/>
            </a:pPr>
            <a:r>
              <a:rPr lang="en-US" dirty="0" smtClean="0"/>
              <a:t>Our </a:t>
            </a:r>
            <a:r>
              <a:rPr lang="en-US" dirty="0"/>
              <a:t>team has been tackling this issue to update wetland information in Alaska</a:t>
            </a:r>
            <a:r>
              <a:rPr lang="en-US" dirty="0" smtClean="0"/>
              <a:t>.</a:t>
            </a:r>
            <a:endParaRPr dirty="0"/>
          </a:p>
          <a:p>
            <a:pPr marL="0" lvl="0" indent="0" algn="l" rtl="0">
              <a:spcBef>
                <a:spcPts val="0"/>
              </a:spcBef>
              <a:spcAft>
                <a:spcPts val="0"/>
              </a:spcAft>
              <a:buNone/>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smtClean="0">
                <a:solidFill>
                  <a:schemeClr val="dk1"/>
                </a:solidFill>
                <a:latin typeface="Calibri"/>
                <a:ea typeface="Calibri"/>
                <a:cs typeface="Calibri"/>
                <a:sym typeface="Calibri"/>
              </a:rPr>
              <a:t>Image Source (icons): Made using PowerPoint shapes (created by team)</a:t>
            </a:r>
            <a:endParaRPr lang="en-US" b="0" dirty="0" smtClean="0"/>
          </a:p>
          <a:p>
            <a:pPr marL="0" lvl="0" indent="0" algn="l" rtl="0">
              <a:spcBef>
                <a:spcPts val="0"/>
              </a:spcBef>
              <a:spcAft>
                <a:spcPts val="0"/>
              </a:spcAft>
              <a:buNone/>
            </a:pPr>
            <a:endParaRPr dirty="0"/>
          </a:p>
        </p:txBody>
      </p:sp>
      <p:sp>
        <p:nvSpPr>
          <p:cNvPr id="118" name="Google Shape;11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994769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54a4b8b41a_1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54a4b8b41a_1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Speaker Notes:</a:t>
            </a:r>
            <a:endParaRPr dirty="0"/>
          </a:p>
          <a:p>
            <a:pPr marL="457200" lvl="0" indent="-317500" algn="l" rtl="0">
              <a:spcBef>
                <a:spcPts val="0"/>
              </a:spcBef>
              <a:spcAft>
                <a:spcPts val="0"/>
              </a:spcAft>
              <a:buSzPts val="1400"/>
              <a:buChar char="-"/>
            </a:pPr>
            <a:r>
              <a:rPr lang="en-US" dirty="0"/>
              <a:t>We decided to check the SAR imagery for the 10 dates to see what the issue might be, here are three images spaced two months apart that highlight the change that occurs in this area</a:t>
            </a:r>
            <a:endParaRPr dirty="0"/>
          </a:p>
          <a:p>
            <a:pPr marL="457200" lvl="0" indent="-317500" algn="l" rtl="0">
              <a:spcBef>
                <a:spcPts val="0"/>
              </a:spcBef>
              <a:spcAft>
                <a:spcPts val="0"/>
              </a:spcAft>
              <a:buSzPts val="1400"/>
              <a:buChar char="-"/>
            </a:pPr>
            <a:r>
              <a:rPr lang="en-US" dirty="0"/>
              <a:t>We noticed that this area was flooded during May as noted by the darker tone around this center lake.</a:t>
            </a:r>
            <a:endParaRPr dirty="0"/>
          </a:p>
          <a:p>
            <a:pPr marL="457200" lvl="0" indent="-317500" algn="l" rtl="0">
              <a:spcBef>
                <a:spcPts val="0"/>
              </a:spcBef>
              <a:spcAft>
                <a:spcPts val="0"/>
              </a:spcAft>
              <a:buSzPts val="1400"/>
              <a:buChar char="-"/>
            </a:pPr>
            <a:r>
              <a:rPr lang="en-US" dirty="0"/>
              <a:t> In July this darker tone is replaced by a lighter tone, which is indicative of inundated vegetation growing in the previously flooded area.</a:t>
            </a:r>
            <a:endParaRPr dirty="0"/>
          </a:p>
          <a:p>
            <a:pPr marL="457200" lvl="0" indent="-317500" algn="l" rtl="0">
              <a:spcBef>
                <a:spcPts val="0"/>
              </a:spcBef>
              <a:spcAft>
                <a:spcPts val="0"/>
              </a:spcAft>
              <a:buSzPts val="1400"/>
              <a:buChar char="-"/>
            </a:pPr>
            <a:r>
              <a:rPr lang="en-US" dirty="0"/>
              <a:t> As the year progresses, the brighter tones are less prevalent, indicating that this area has dried up a bit.</a:t>
            </a:r>
            <a:endParaRPr dirty="0"/>
          </a:p>
          <a:p>
            <a:pPr marL="457200" lvl="0" indent="-317500" algn="l" rtl="0">
              <a:spcBef>
                <a:spcPts val="0"/>
              </a:spcBef>
              <a:spcAft>
                <a:spcPts val="0"/>
              </a:spcAft>
              <a:buSzPts val="1400"/>
              <a:buChar char="-"/>
            </a:pPr>
            <a:r>
              <a:rPr lang="en-US" dirty="0"/>
              <a:t>This change in inundation is the reason why our tool classified a majority of this area as seasonally inundated vegetation.</a:t>
            </a:r>
            <a:endParaRPr dirty="0"/>
          </a:p>
          <a:p>
            <a:pPr marL="0" lvl="0" indent="0" algn="l" rtl="0">
              <a:spcBef>
                <a:spcPts val="0"/>
              </a:spcBef>
              <a:spcAft>
                <a:spcPts val="0"/>
              </a:spcAft>
              <a:buNone/>
            </a:pPr>
            <a:endParaRPr dirty="0"/>
          </a:p>
        </p:txBody>
      </p:sp>
      <p:sp>
        <p:nvSpPr>
          <p:cNvPr id="539" name="Google Shape;539;g54a4b8b41a_1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extLst>
      <p:ext uri="{BB962C8B-B14F-4D97-AF65-F5344CB8AC3E}">
        <p14:creationId xmlns:p14="http://schemas.microsoft.com/office/powerpoint/2010/main" val="3782483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50d0f906d2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Speaker Notes:</a:t>
            </a:r>
            <a:endParaRPr/>
          </a:p>
          <a:p>
            <a:pPr marL="457200" lvl="0" indent="-317500" algn="l" rtl="0">
              <a:spcBef>
                <a:spcPts val="0"/>
              </a:spcBef>
              <a:spcAft>
                <a:spcPts val="0"/>
              </a:spcAft>
              <a:buSzPts val="1400"/>
              <a:buChar char="-"/>
            </a:pPr>
            <a:r>
              <a:rPr lang="en-US"/>
              <a:t>We also compared our map to a DSWE classification that uses multispectral imagery over the growing season</a:t>
            </a:r>
            <a:endParaRPr/>
          </a:p>
          <a:p>
            <a:pPr marL="457200" lvl="0" indent="-317500" algn="l" rtl="0">
              <a:spcBef>
                <a:spcPts val="0"/>
              </a:spcBef>
              <a:spcAft>
                <a:spcPts val="0"/>
              </a:spcAft>
              <a:buSzPts val="1400"/>
              <a:buChar char="-"/>
            </a:pPr>
            <a:r>
              <a:rPr lang="en-US"/>
              <a:t>At first glance there is a lot of permanent inundated vegetation in the DSWE classification as noted by the lack of yellow.</a:t>
            </a:r>
            <a:endParaRPr/>
          </a:p>
          <a:p>
            <a:pPr marL="457200" lvl="0" indent="-317500" algn="l" rtl="0">
              <a:spcBef>
                <a:spcPts val="0"/>
              </a:spcBef>
              <a:spcAft>
                <a:spcPts val="0"/>
              </a:spcAft>
              <a:buSzPts val="1400"/>
              <a:buChar char="-"/>
            </a:pPr>
            <a:r>
              <a:rPr lang="en-US"/>
              <a:t>This can be explained by the inability of multispectral imagery to penetrate through vegetation to detect inundated surfaces underneathe.</a:t>
            </a:r>
            <a:endParaRPr/>
          </a:p>
          <a:p>
            <a:pPr marL="457200" lvl="0" indent="-317500" algn="l" rtl="0">
              <a:spcBef>
                <a:spcPts val="0"/>
              </a:spcBef>
              <a:spcAft>
                <a:spcPts val="0"/>
              </a:spcAft>
              <a:buSzPts val="1400"/>
              <a:buChar char="-"/>
            </a:pPr>
            <a:r>
              <a:rPr lang="en-US"/>
              <a:t>There is also more areas classified as not inundated in DSWE, possible explanation is a bias in data included. Multispectral imagery is unable to penetrate cloud cover, portions of data covered by clouds must be excluded.</a:t>
            </a:r>
            <a:endParaRPr/>
          </a:p>
          <a:p>
            <a:pPr marL="457200" lvl="0" indent="-317500" algn="l" rtl="0">
              <a:spcBef>
                <a:spcPts val="0"/>
              </a:spcBef>
              <a:spcAft>
                <a:spcPts val="0"/>
              </a:spcAft>
              <a:buSzPts val="1400"/>
              <a:buChar char="-"/>
            </a:pPr>
            <a:r>
              <a:rPr lang="en-US"/>
              <a:t>Dates with available data that were included in the in the algorithm, might have been during warmer and drier periods with no cloud cover, resulting in the large areas of land classified as not inundated.</a:t>
            </a:r>
            <a:endParaRPr/>
          </a:p>
          <a:p>
            <a:pPr marL="457200" lvl="0" indent="-317500" algn="l" rtl="0">
              <a:spcBef>
                <a:spcPts val="0"/>
              </a:spcBef>
              <a:spcAft>
                <a:spcPts val="0"/>
              </a:spcAft>
              <a:buSzPts val="1400"/>
              <a:buChar char="-"/>
            </a:pPr>
            <a:r>
              <a:rPr lang="en-US"/>
              <a:t>Differences in DSWE and SAR classifications is that DSWE also considers vegetation as a factor for identifying wetlands to make up for its penetrating abilities, while SAR directly looks for the presence of water.</a:t>
            </a:r>
            <a:endParaRPr/>
          </a:p>
        </p:txBody>
      </p:sp>
      <p:sp>
        <p:nvSpPr>
          <p:cNvPr id="573" name="Google Shape;573;g50d0f906d2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4653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50d0f906d2_1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g50d0f906d2_1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Speaker notes:</a:t>
            </a:r>
            <a:endParaRPr b="0"/>
          </a:p>
          <a:p>
            <a:pPr marL="457200" lvl="0" indent="-317500" algn="l" rtl="0">
              <a:spcBef>
                <a:spcPts val="0"/>
              </a:spcBef>
              <a:spcAft>
                <a:spcPts val="0"/>
              </a:spcAft>
              <a:buSzPts val="1400"/>
              <a:buChar char="-"/>
            </a:pPr>
            <a:r>
              <a:rPr lang="en-US"/>
              <a:t>The disagreement between areas that are not inundated, contain permanent inundated vegetation, and seasonal inundated vegetation can be explained by the data collection bias from dates on warmer and drier dates and multispectral imagery’s inability to penetrate vegetation canopy.</a:t>
            </a:r>
            <a:endParaRPr/>
          </a:p>
          <a:p>
            <a:pPr marL="457200" lvl="0" indent="-317500" algn="l" rtl="0">
              <a:spcBef>
                <a:spcPts val="0"/>
              </a:spcBef>
              <a:spcAft>
                <a:spcPts val="0"/>
              </a:spcAft>
              <a:buSzPts val="1400"/>
              <a:buChar char="-"/>
            </a:pPr>
            <a:r>
              <a:rPr lang="en-US"/>
              <a:t>DSWE has the issue of only included dates with no cloud cover, and in an area like Selawik where cloud cover is persistent, our tool as an advantage in that it incorporates more dates into the classification regardless of atmospheric conditions.</a:t>
            </a:r>
            <a:endParaRPr/>
          </a:p>
          <a:p>
            <a:pPr marL="0" lvl="0" indent="0" algn="l" rtl="0">
              <a:spcBef>
                <a:spcPts val="0"/>
              </a:spcBef>
              <a:spcAft>
                <a:spcPts val="0"/>
              </a:spcAft>
              <a:buNone/>
            </a:pPr>
            <a:r>
              <a:rPr lang="en-US"/>
              <a:t/>
            </a:r>
            <a:br>
              <a:rPr lang="en-US"/>
            </a:br>
            <a:endParaRPr/>
          </a:p>
        </p:txBody>
      </p:sp>
      <p:sp>
        <p:nvSpPr>
          <p:cNvPr id="602" name="Google Shape;602;g50d0f906d2_1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2086285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5519dc86d6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Speaker Notes:</a:t>
            </a:r>
            <a:endParaRPr/>
          </a:p>
          <a:p>
            <a:pPr marL="457200" lvl="0" indent="-317500" algn="l" rtl="0">
              <a:spcBef>
                <a:spcPts val="0"/>
              </a:spcBef>
              <a:spcAft>
                <a:spcPts val="0"/>
              </a:spcAft>
              <a:buSzPts val="1400"/>
              <a:buChar char="-"/>
            </a:pPr>
            <a:r>
              <a:rPr lang="en-US"/>
              <a:t>We classified Area 1002, we did not have any datasets that we could confidently validated to</a:t>
            </a:r>
            <a:endParaRPr/>
          </a:p>
          <a:p>
            <a:pPr marL="457200" lvl="0" indent="-317500" algn="l" rtl="0">
              <a:spcBef>
                <a:spcPts val="0"/>
              </a:spcBef>
              <a:spcAft>
                <a:spcPts val="0"/>
              </a:spcAft>
              <a:buSzPts val="1400"/>
              <a:buChar char="-"/>
            </a:pPr>
            <a:r>
              <a:rPr lang="en-US"/>
              <a:t>NWI data was inconsistent in it’s labeling of codes and missing data.</a:t>
            </a:r>
            <a:endParaRPr/>
          </a:p>
          <a:p>
            <a:pPr marL="457200" lvl="0" indent="-317500" algn="l" rtl="0">
              <a:spcBef>
                <a:spcPts val="0"/>
              </a:spcBef>
              <a:spcAft>
                <a:spcPts val="0"/>
              </a:spcAft>
              <a:buSzPts val="1400"/>
              <a:buChar char="-"/>
            </a:pPr>
            <a:r>
              <a:rPr lang="en-US"/>
              <a:t>This area is currently being mapped by the National Wetlands Inventory and their contractors – this map will be able to provide insight on seasonal inundation extent for them.</a:t>
            </a:r>
            <a:endParaRPr/>
          </a:p>
        </p:txBody>
      </p:sp>
      <p:sp>
        <p:nvSpPr>
          <p:cNvPr id="612" name="Google Shape;612;g5519dc86d6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1883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548cd0bad1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548cd0bad1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Image Source(map): Sea Level Affecting Marshes Model Output</a:t>
            </a:r>
            <a:endParaRPr dirty="0"/>
          </a:p>
          <a:p>
            <a:pPr marL="0" lvl="0" indent="0" algn="l" rtl="0">
              <a:spcBef>
                <a:spcPts val="0"/>
              </a:spcBef>
              <a:spcAft>
                <a:spcPts val="0"/>
              </a:spcAft>
              <a:buClr>
                <a:schemeClr val="dk1"/>
              </a:buClr>
              <a:buSzPts val="1100"/>
              <a:buFont typeface="Arial"/>
              <a:buNone/>
            </a:pPr>
            <a:r>
              <a:rPr lang="en-US" dirty="0"/>
              <a:t>Image Source(Graph): NASA Global Climate Change </a:t>
            </a:r>
            <a:r>
              <a:rPr lang="en-US" u="sng" dirty="0">
                <a:solidFill>
                  <a:schemeClr val="hlink"/>
                </a:solidFill>
                <a:hlinkClick r:id="rId3"/>
              </a:rPr>
              <a:t>https://climate.nasa.gov/vital-signs/sea-level/</a:t>
            </a:r>
            <a:r>
              <a:rPr lang="en-US" dirty="0"/>
              <a:t> (Public Domain)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Speaker Notes:</a:t>
            </a:r>
            <a:endParaRPr dirty="0"/>
          </a:p>
          <a:p>
            <a:pPr marL="457200" lvl="0" indent="-317500" algn="l" rtl="0">
              <a:spcBef>
                <a:spcPts val="0"/>
              </a:spcBef>
              <a:spcAft>
                <a:spcPts val="0"/>
              </a:spcAft>
              <a:buSzPts val="1400"/>
              <a:buChar char="-"/>
            </a:pPr>
            <a:r>
              <a:rPr lang="en-US" dirty="0"/>
              <a:t>Looking into the future, the wetland maps that contribute to the NWI mapping completion can be used to forecast change in the future – having robust NWI data helps with forecasting</a:t>
            </a:r>
            <a:endParaRPr dirty="0"/>
          </a:p>
          <a:p>
            <a:pPr marL="457200" lvl="0" indent="-317500" algn="l" rtl="0">
              <a:spcBef>
                <a:spcPts val="0"/>
              </a:spcBef>
              <a:spcAft>
                <a:spcPts val="0"/>
              </a:spcAft>
              <a:buSzPts val="1400"/>
              <a:buChar char="-"/>
            </a:pPr>
            <a:r>
              <a:rPr lang="en-US" dirty="0"/>
              <a:t>We used the Sea Level Affecting Marshes Model (SLAMM) to forecast wetland change in </a:t>
            </a:r>
            <a:r>
              <a:rPr lang="en-US" dirty="0" err="1"/>
              <a:t>Selawik</a:t>
            </a:r>
            <a:r>
              <a:rPr lang="en-US" dirty="0"/>
              <a:t> for 2020.</a:t>
            </a:r>
            <a:endParaRPr dirty="0"/>
          </a:p>
          <a:p>
            <a:pPr marL="457200" lvl="0" indent="-317500" algn="l" rtl="0">
              <a:spcBef>
                <a:spcPts val="0"/>
              </a:spcBef>
              <a:spcAft>
                <a:spcPts val="0"/>
              </a:spcAft>
              <a:buSzPts val="1400"/>
              <a:buChar char="-"/>
            </a:pPr>
            <a:r>
              <a:rPr lang="en-US" dirty="0"/>
              <a:t>The model was found on NOAA’s DIGITALCOAST website and developed by Warren Pinnacle Consulting.</a:t>
            </a:r>
            <a:endParaRPr dirty="0"/>
          </a:p>
          <a:p>
            <a:pPr marL="457200" lvl="0" indent="-317500" algn="l" rtl="0">
              <a:spcBef>
                <a:spcPts val="0"/>
              </a:spcBef>
              <a:spcAft>
                <a:spcPts val="0"/>
              </a:spcAft>
              <a:buSzPts val="1400"/>
              <a:buChar char="-"/>
            </a:pPr>
            <a:r>
              <a:rPr lang="en-US" dirty="0"/>
              <a:t>We ran the model on </a:t>
            </a:r>
            <a:r>
              <a:rPr lang="en-US" dirty="0" err="1"/>
              <a:t>Selawik</a:t>
            </a:r>
            <a:r>
              <a:rPr lang="en-US" dirty="0"/>
              <a:t> as this area would be affected by sea level rise due to its close proximity to the ocean.</a:t>
            </a:r>
            <a:endParaRPr dirty="0"/>
          </a:p>
          <a:p>
            <a:pPr marL="457200" lvl="0" indent="-317500" algn="l" rtl="0">
              <a:spcBef>
                <a:spcPts val="0"/>
              </a:spcBef>
              <a:spcAft>
                <a:spcPts val="0"/>
              </a:spcAft>
              <a:buSzPts val="1400"/>
              <a:buChar char="-"/>
            </a:pPr>
            <a:r>
              <a:rPr lang="en-US" dirty="0"/>
              <a:t>This model used NWI data that was reclassified into codes that the model could read, similar to the reclassification methods used in our validation process.</a:t>
            </a:r>
            <a:endParaRPr dirty="0"/>
          </a:p>
          <a:p>
            <a:pPr marL="457200" lvl="0" indent="-317500" algn="l" rtl="0">
              <a:spcBef>
                <a:spcPts val="0"/>
              </a:spcBef>
              <a:spcAft>
                <a:spcPts val="0"/>
              </a:spcAft>
              <a:buSzPts val="1400"/>
              <a:buChar char="-"/>
            </a:pPr>
            <a:r>
              <a:rPr lang="en-US" dirty="0"/>
              <a:t>The model also used digital elevation model and slope in order to predict wetland extent. </a:t>
            </a:r>
            <a:endParaRPr dirty="0"/>
          </a:p>
          <a:p>
            <a:pPr marL="457200" lvl="0" indent="-317500" algn="l" rtl="0">
              <a:spcBef>
                <a:spcPts val="0"/>
              </a:spcBef>
              <a:spcAft>
                <a:spcPts val="0"/>
              </a:spcAft>
              <a:buSzPts val="1400"/>
              <a:buChar char="-"/>
            </a:pPr>
            <a:r>
              <a:rPr lang="en-US" dirty="0"/>
              <a:t>The Interferometric Synthetic Aperture Radar 5 meter DEM for Alaska was used as the model input as well as for creating the slope raster. The model was run using a sea level rise rate of 3.3 millimeters per year. </a:t>
            </a:r>
            <a:endParaRPr dirty="0"/>
          </a:p>
          <a:p>
            <a:pPr marL="0" lvl="0" indent="0" algn="l" rtl="0">
              <a:spcBef>
                <a:spcPts val="0"/>
              </a:spcBef>
              <a:spcAft>
                <a:spcPts val="0"/>
              </a:spcAft>
              <a:buNone/>
            </a:pPr>
            <a:endParaRPr dirty="0"/>
          </a:p>
        </p:txBody>
      </p:sp>
      <p:sp>
        <p:nvSpPr>
          <p:cNvPr id="689" name="Google Shape;689;g548cd0bad1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458234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548cd0bad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548cd0bad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Image Source: Sea Level Affecting Marshes Model Output</a:t>
            </a:r>
            <a:endParaRPr dirty="0"/>
          </a:p>
          <a:p>
            <a:pPr marL="0" lvl="0" indent="0" algn="l" rtl="0">
              <a:spcBef>
                <a:spcPts val="0"/>
              </a:spcBef>
              <a:spcAft>
                <a:spcPts val="0"/>
              </a:spcAft>
              <a:buNone/>
            </a:pPr>
            <a:r>
              <a:rPr lang="en-US" dirty="0"/>
              <a:t>Speaker Notes:</a:t>
            </a:r>
            <a:endParaRPr dirty="0"/>
          </a:p>
          <a:p>
            <a:pPr marL="457200" lvl="0" indent="-317500" algn="l" rtl="0">
              <a:spcBef>
                <a:spcPts val="0"/>
              </a:spcBef>
              <a:spcAft>
                <a:spcPts val="0"/>
              </a:spcAft>
              <a:buSzPts val="1400"/>
              <a:buChar char="-"/>
            </a:pPr>
            <a:r>
              <a:rPr lang="en-US" dirty="0"/>
              <a:t>The model also provided a visualization of their wetland classification </a:t>
            </a:r>
            <a:r>
              <a:rPr lang="en-US" dirty="0" err="1"/>
              <a:t>overlayed</a:t>
            </a:r>
            <a:r>
              <a:rPr lang="en-US" dirty="0"/>
              <a:t> on the topography to create a 3 dimensional visualization. </a:t>
            </a:r>
            <a:endParaRPr dirty="0"/>
          </a:p>
          <a:p>
            <a:pPr marL="457200" lvl="0" indent="-317500" algn="l" rtl="0">
              <a:spcBef>
                <a:spcPts val="0"/>
              </a:spcBef>
              <a:spcAft>
                <a:spcPts val="0"/>
              </a:spcAft>
              <a:buSzPts val="1400"/>
              <a:buChar char="-"/>
            </a:pPr>
            <a:r>
              <a:rPr lang="en-US" dirty="0"/>
              <a:t>This helped us visualize the relationship between elevation and inundation. In these images, red indicates non-inundated areas, blue indicates open water, and green indicates inundated vegetation.</a:t>
            </a:r>
            <a:endParaRPr dirty="0"/>
          </a:p>
          <a:p>
            <a:pPr marL="457200" lvl="0" indent="-317500" algn="l" rtl="0">
              <a:spcBef>
                <a:spcPts val="0"/>
              </a:spcBef>
              <a:spcAft>
                <a:spcPts val="0"/>
              </a:spcAft>
              <a:buSzPts val="1400"/>
              <a:buChar char="-"/>
            </a:pPr>
            <a:r>
              <a:rPr lang="en-US" dirty="0"/>
              <a:t>We can see </a:t>
            </a:r>
            <a:r>
              <a:rPr lang="en-US" dirty="0" smtClean="0"/>
              <a:t>that </a:t>
            </a:r>
            <a:r>
              <a:rPr lang="en-US" dirty="0"/>
              <a:t>in this area at the corner of this lake that lower elevations are inundated or open water as indicated by the color, and the upland areas are typically non-inundated areas. This was also a good way to double check to see if the missing data areas in the NWI were in fact upland like we assumed.</a:t>
            </a:r>
            <a:endParaRPr dirty="0"/>
          </a:p>
          <a:p>
            <a:pPr marL="0" lvl="0" indent="0" algn="l" rtl="0">
              <a:spcBef>
                <a:spcPts val="0"/>
              </a:spcBef>
              <a:spcAft>
                <a:spcPts val="0"/>
              </a:spcAft>
              <a:buNone/>
            </a:pPr>
            <a:endParaRPr dirty="0"/>
          </a:p>
        </p:txBody>
      </p:sp>
      <p:sp>
        <p:nvSpPr>
          <p:cNvPr id="713" name="Google Shape;713;g548cd0bad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extLst>
      <p:ext uri="{BB962C8B-B14F-4D97-AF65-F5344CB8AC3E}">
        <p14:creationId xmlns:p14="http://schemas.microsoft.com/office/powerpoint/2010/main" val="226148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Image Source (icons): Made using PowerPoint shapes (created by team)</a:t>
            </a:r>
            <a:endParaRPr b="0" dirty="0"/>
          </a:p>
          <a:p>
            <a:pPr marL="0" lvl="0" indent="0" algn="l" rtl="0">
              <a:spcBef>
                <a:spcPts val="0"/>
              </a:spcBef>
              <a:spcAft>
                <a:spcPts val="0"/>
              </a:spcAft>
              <a:buNone/>
            </a:pPr>
            <a:r>
              <a:rPr lang="en-US" dirty="0"/>
              <a:t/>
            </a:r>
            <a:br>
              <a:rPr lang="en-US" dirty="0"/>
            </a:br>
            <a:r>
              <a:rPr lang="en-US" sz="1200" b="0" i="0" u="none" strike="noStrike" dirty="0">
                <a:solidFill>
                  <a:schemeClr val="dk1"/>
                </a:solidFill>
                <a:latin typeface="Calibri"/>
                <a:ea typeface="Calibri"/>
                <a:cs typeface="Calibri"/>
                <a:sym typeface="Calibri"/>
              </a:rPr>
              <a:t>Speaker Notes:</a:t>
            </a:r>
            <a:endParaRPr sz="1200" b="0" i="0" u="none" strike="noStrike" dirty="0">
              <a:solidFill>
                <a:schemeClr val="dk1"/>
              </a:solidFill>
              <a:latin typeface="Calibri"/>
              <a:ea typeface="Calibri"/>
              <a:cs typeface="Calibri"/>
              <a:sym typeface="Calibri"/>
            </a:endParaRPr>
          </a:p>
          <a:p>
            <a:pPr marL="457200" lvl="0" indent="-317500" algn="l" rtl="0">
              <a:spcBef>
                <a:spcPts val="0"/>
              </a:spcBef>
              <a:spcAft>
                <a:spcPts val="0"/>
              </a:spcAft>
              <a:buSzPts val="1400"/>
              <a:buChar char="-"/>
            </a:pPr>
            <a:r>
              <a:rPr lang="en-US" dirty="0"/>
              <a:t>Some uncertainties that can contribute to error include the uncertainty in SAR data calibration and image co-registration from Sentinel-1 and ASF.</a:t>
            </a:r>
            <a:endParaRPr dirty="0"/>
          </a:p>
          <a:p>
            <a:pPr marL="457200" lvl="0" indent="-317500" algn="l" rtl="0">
              <a:spcBef>
                <a:spcPts val="0"/>
              </a:spcBef>
              <a:spcAft>
                <a:spcPts val="0"/>
              </a:spcAft>
              <a:buSzPts val="1400"/>
              <a:buChar char="-"/>
            </a:pPr>
            <a:r>
              <a:rPr lang="en-US" dirty="0"/>
              <a:t> Although the majority of these wetlands are relatively flat, terrain correction using a coarse resolution DEM could lead to inaccurate corrections that could result in inaccurate representation of brightness values.</a:t>
            </a:r>
            <a:endParaRPr dirty="0"/>
          </a:p>
          <a:p>
            <a:pPr marL="457200" lvl="0" indent="-317500" algn="l" rtl="0">
              <a:spcBef>
                <a:spcPts val="0"/>
              </a:spcBef>
              <a:spcAft>
                <a:spcPts val="0"/>
              </a:spcAft>
              <a:buSzPts val="1400"/>
              <a:buChar char="-"/>
            </a:pPr>
            <a:r>
              <a:rPr lang="en-US" dirty="0"/>
              <a:t>Images from Sentinel-1 could be incorrectly co-registered, resulting in erroneous comparison of our datasets.</a:t>
            </a:r>
            <a:endParaRPr dirty="0"/>
          </a:p>
          <a:p>
            <a:pPr marL="457200" lvl="0" indent="-317500" algn="l" rtl="0">
              <a:spcBef>
                <a:spcPts val="0"/>
              </a:spcBef>
              <a:spcAft>
                <a:spcPts val="0"/>
              </a:spcAft>
              <a:buSzPts val="1400"/>
              <a:buChar char="-"/>
            </a:pPr>
            <a:r>
              <a:rPr lang="en-US" sz="1200" b="0" i="0" u="none" strike="noStrike" dirty="0">
                <a:solidFill>
                  <a:schemeClr val="dk1"/>
                </a:solidFill>
                <a:latin typeface="Calibri"/>
                <a:ea typeface="Calibri"/>
                <a:cs typeface="Calibri"/>
                <a:sym typeface="Calibri"/>
              </a:rPr>
              <a:t>Image displacement from a decreased incidence angle would result in the data </a:t>
            </a:r>
            <a:r>
              <a:rPr lang="en-US" dirty="0"/>
              <a:t>accurately</a:t>
            </a:r>
            <a:r>
              <a:rPr lang="en-US" sz="1200" b="0" i="0" u="none" strike="noStrike" dirty="0">
                <a:solidFill>
                  <a:schemeClr val="dk1"/>
                </a:solidFill>
                <a:latin typeface="Calibri"/>
                <a:ea typeface="Calibri"/>
                <a:cs typeface="Calibri"/>
                <a:sym typeface="Calibri"/>
              </a:rPr>
              <a:t> representing what is on the ground.</a:t>
            </a:r>
            <a:endParaRPr dirty="0"/>
          </a:p>
          <a:p>
            <a:pPr marL="457200" lvl="0" indent="-317500" algn="l" rtl="0">
              <a:spcBef>
                <a:spcPts val="0"/>
              </a:spcBef>
              <a:spcAft>
                <a:spcPts val="0"/>
              </a:spcAft>
              <a:buSzPts val="1400"/>
              <a:buChar char="-"/>
            </a:pPr>
            <a:r>
              <a:rPr lang="en-US" sz="1200" b="0" i="0" u="none" strike="noStrike" dirty="0">
                <a:solidFill>
                  <a:schemeClr val="dk1"/>
                </a:solidFill>
                <a:latin typeface="Calibri"/>
                <a:ea typeface="Calibri"/>
                <a:cs typeface="Calibri"/>
                <a:sym typeface="Calibri"/>
              </a:rPr>
              <a:t>Although NWI is created from some ground truth data and is a reliable source of information for wetlands, it lacks the same temporal timescale and it isn’t exactly ground truth</a:t>
            </a:r>
            <a:endParaRPr dirty="0"/>
          </a:p>
          <a:p>
            <a:pPr marL="457200" lvl="0" indent="-317500" algn="l" rtl="0">
              <a:spcBef>
                <a:spcPts val="0"/>
              </a:spcBef>
              <a:spcAft>
                <a:spcPts val="0"/>
              </a:spcAft>
              <a:buSzPts val="1400"/>
              <a:buChar char="-"/>
            </a:pPr>
            <a:r>
              <a:rPr lang="en-US" dirty="0"/>
              <a:t>Datasets were resampled to different pixel sizes (NWI resized to Sentinel and Sentinel resized to DSWE), which could lead to inaccuracies generated from resampling.</a:t>
            </a:r>
            <a:endParaRPr dirty="0"/>
          </a:p>
          <a:p>
            <a:pPr marL="457200" lvl="0" indent="-317500" algn="l" rtl="0">
              <a:spcBef>
                <a:spcPts val="0"/>
              </a:spcBef>
              <a:spcAft>
                <a:spcPts val="0"/>
              </a:spcAft>
              <a:buSzPts val="1400"/>
              <a:buChar char="-"/>
            </a:pPr>
            <a:r>
              <a:rPr lang="en-US" dirty="0"/>
              <a:t>-we ran into obstacles in setting automated reflectance value threshold in SWEET as vegetation and soil type different across the sites, resulting in non-uniform brightness values</a:t>
            </a:r>
            <a:endParaRPr dirty="0"/>
          </a:p>
          <a:p>
            <a:pPr marL="457200" lvl="0" indent="-317500" algn="l" rtl="0">
              <a:spcBef>
                <a:spcPts val="0"/>
              </a:spcBef>
              <a:spcAft>
                <a:spcPts val="0"/>
              </a:spcAft>
              <a:buSzPts val="1400"/>
              <a:buChar char="-"/>
            </a:pPr>
            <a:r>
              <a:rPr lang="en-US" dirty="0"/>
              <a:t/>
            </a:r>
            <a:br>
              <a:rPr lang="en-US" dirty="0"/>
            </a:br>
            <a:endParaRPr dirty="0"/>
          </a:p>
        </p:txBody>
      </p:sp>
      <p:sp>
        <p:nvSpPr>
          <p:cNvPr id="639" name="Google Shape;63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4099225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Image sources:</a:t>
            </a:r>
            <a:endParaRPr b="0" dirty="0"/>
          </a:p>
          <a:p>
            <a:pPr marL="0" lvl="0" indent="0" algn="l" rtl="0">
              <a:spcBef>
                <a:spcPts val="0"/>
              </a:spcBef>
              <a:spcAft>
                <a:spcPts val="0"/>
              </a:spcAft>
              <a:buNone/>
            </a:pPr>
            <a:r>
              <a:rPr lang="en-US" sz="1200" b="0" i="0" u="sng" strike="noStrike" dirty="0">
                <a:solidFill>
                  <a:schemeClr val="hlink"/>
                </a:solidFill>
                <a:latin typeface="Calibri"/>
                <a:ea typeface="Calibri"/>
                <a:cs typeface="Calibri"/>
                <a:sym typeface="Calibri"/>
                <a:hlinkClick r:id="rId3"/>
              </a:rPr>
              <a:t>https://unsplash.com/photos/hWmhy3doTFE</a:t>
            </a:r>
            <a:r>
              <a:rPr lang="en-US" sz="1200" b="0" i="0" u="sng" strike="noStrike" dirty="0">
                <a:solidFill>
                  <a:schemeClr val="dk1"/>
                </a:solidFill>
                <a:latin typeface="Calibri"/>
                <a:ea typeface="Calibri"/>
                <a:cs typeface="Calibri"/>
                <a:sym typeface="Calibri"/>
              </a:rPr>
              <a:t> </a:t>
            </a:r>
            <a:r>
              <a:rPr lang="en-US" sz="1200" b="0" i="0" u="none" strike="noStrike" dirty="0">
                <a:solidFill>
                  <a:schemeClr val="dk1"/>
                </a:solidFill>
                <a:latin typeface="Calibri"/>
                <a:ea typeface="Calibri"/>
                <a:cs typeface="Calibri"/>
                <a:sym typeface="Calibri"/>
              </a:rPr>
              <a:t>(</a:t>
            </a:r>
            <a:r>
              <a:rPr lang="en-US" sz="1200" b="0" i="0" u="none" strike="noStrike" dirty="0" err="1">
                <a:solidFill>
                  <a:schemeClr val="dk1"/>
                </a:solidFill>
                <a:latin typeface="Calibri"/>
                <a:ea typeface="Calibri"/>
                <a:cs typeface="Calibri"/>
                <a:sym typeface="Calibri"/>
              </a:rPr>
              <a:t>Unsplash</a:t>
            </a:r>
            <a:r>
              <a:rPr lang="en-US" sz="1200" b="0" i="0" u="none" strike="noStrike" dirty="0">
                <a:solidFill>
                  <a:schemeClr val="dk1"/>
                </a:solidFill>
                <a:latin typeface="Calibri"/>
                <a:ea typeface="Calibri"/>
                <a:cs typeface="Calibri"/>
                <a:sym typeface="Calibri"/>
              </a:rPr>
              <a:t> License --&gt; free to use) John </a:t>
            </a:r>
            <a:r>
              <a:rPr lang="en-US" sz="1200" b="0" i="0" u="none" strike="noStrike" dirty="0" err="1">
                <a:solidFill>
                  <a:schemeClr val="dk1"/>
                </a:solidFill>
                <a:latin typeface="Calibri"/>
                <a:ea typeface="Calibri"/>
                <a:cs typeface="Calibri"/>
                <a:sym typeface="Calibri"/>
              </a:rPr>
              <a:t>Westrock</a:t>
            </a:r>
            <a:endParaRPr b="0" u="none" dirty="0"/>
          </a:p>
          <a:p>
            <a:pPr marL="0" lvl="0" indent="0" algn="l" rtl="0">
              <a:spcBef>
                <a:spcPts val="0"/>
              </a:spcBef>
              <a:spcAft>
                <a:spcPts val="0"/>
              </a:spcAft>
              <a:buNone/>
            </a:pPr>
            <a:r>
              <a:rPr lang="en-US" sz="1200" b="0" i="0" u="sng" strike="noStrike" dirty="0">
                <a:solidFill>
                  <a:schemeClr val="hlink"/>
                </a:solidFill>
                <a:latin typeface="Calibri"/>
                <a:ea typeface="Calibri"/>
                <a:cs typeface="Calibri"/>
                <a:sym typeface="Calibri"/>
                <a:hlinkClick r:id="rId4"/>
              </a:rPr>
              <a:t>https://unsplash.com/photos/gJDfaNKo9bY</a:t>
            </a:r>
            <a:r>
              <a:rPr lang="en-US" sz="1200" b="0" i="0" u="sng" strike="noStrike" dirty="0">
                <a:solidFill>
                  <a:schemeClr val="dk1"/>
                </a:solidFill>
                <a:latin typeface="Calibri"/>
                <a:ea typeface="Calibri"/>
                <a:cs typeface="Calibri"/>
                <a:sym typeface="Calibri"/>
              </a:rPr>
              <a:t> </a:t>
            </a:r>
            <a:r>
              <a:rPr lang="en-US" sz="1200" b="0" i="0" u="none" strike="noStrike" dirty="0">
                <a:solidFill>
                  <a:schemeClr val="dk1"/>
                </a:solidFill>
                <a:latin typeface="Calibri"/>
                <a:ea typeface="Calibri"/>
                <a:cs typeface="Calibri"/>
                <a:sym typeface="Calibri"/>
              </a:rPr>
              <a:t>(</a:t>
            </a:r>
            <a:r>
              <a:rPr lang="en-US" sz="1200" b="0" i="0" u="none" strike="noStrike" dirty="0" err="1">
                <a:solidFill>
                  <a:schemeClr val="dk1"/>
                </a:solidFill>
                <a:latin typeface="Calibri"/>
                <a:ea typeface="Calibri"/>
                <a:cs typeface="Calibri"/>
                <a:sym typeface="Calibri"/>
              </a:rPr>
              <a:t>Unsplash</a:t>
            </a:r>
            <a:r>
              <a:rPr lang="en-US" sz="1200" b="0" i="0" u="none" strike="noStrike" dirty="0">
                <a:solidFill>
                  <a:schemeClr val="dk1"/>
                </a:solidFill>
                <a:latin typeface="Calibri"/>
                <a:ea typeface="Calibri"/>
                <a:cs typeface="Calibri"/>
                <a:sym typeface="Calibri"/>
              </a:rPr>
              <a:t> License --&gt; free to use) Simon Su</a:t>
            </a:r>
            <a:r>
              <a:rPr lang="en-US" dirty="0"/>
              <a:t>n</a:t>
            </a:r>
            <a:endParaRPr b="0"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https://unsplash.com/photos/BQRXwq6oNjw (</a:t>
            </a:r>
            <a:r>
              <a:rPr lang="en-US" sz="1200" b="0" i="0" u="none" strike="noStrike" dirty="0" err="1">
                <a:solidFill>
                  <a:schemeClr val="dk1"/>
                </a:solidFill>
                <a:latin typeface="Calibri"/>
                <a:ea typeface="Calibri"/>
                <a:cs typeface="Calibri"/>
                <a:sym typeface="Calibri"/>
              </a:rPr>
              <a:t>Unsplash</a:t>
            </a:r>
            <a:r>
              <a:rPr lang="en-US" sz="1200" b="0" i="0" u="none" strike="noStrike" dirty="0">
                <a:solidFill>
                  <a:schemeClr val="dk1"/>
                </a:solidFill>
                <a:latin typeface="Calibri"/>
                <a:ea typeface="Calibri"/>
                <a:cs typeface="Calibri"/>
                <a:sym typeface="Calibri"/>
              </a:rPr>
              <a:t> License --&gt; free to use) Bryan </a:t>
            </a:r>
            <a:r>
              <a:rPr lang="en-US" sz="1200" b="0" i="0" u="none" strike="noStrike" dirty="0" err="1">
                <a:solidFill>
                  <a:schemeClr val="dk1"/>
                </a:solidFill>
                <a:latin typeface="Calibri"/>
                <a:ea typeface="Calibri"/>
                <a:cs typeface="Calibri"/>
                <a:sym typeface="Calibri"/>
              </a:rPr>
              <a:t>Minear</a:t>
            </a:r>
            <a:endParaRPr b="0" dirty="0"/>
          </a:p>
          <a:p>
            <a:pPr marL="0" lvl="0" indent="0" algn="l" rtl="0">
              <a:spcBef>
                <a:spcPts val="0"/>
              </a:spcBef>
              <a:spcAft>
                <a:spcPts val="0"/>
              </a:spcAft>
              <a:buNone/>
            </a:pPr>
            <a:endParaRPr dirty="0"/>
          </a:p>
          <a:p>
            <a:pPr marL="0" lvl="0" indent="0" algn="l" rtl="0">
              <a:spcBef>
                <a:spcPts val="0"/>
              </a:spcBef>
              <a:spcAft>
                <a:spcPts val="0"/>
              </a:spcAft>
              <a:buNone/>
            </a:pPr>
            <a:r>
              <a:rPr lang="en-US" dirty="0"/>
              <a:t>Speaker Notes:</a:t>
            </a:r>
            <a:endParaRPr dirty="0"/>
          </a:p>
          <a:p>
            <a:pPr marL="457200" lvl="0" indent="-317500" algn="l" rtl="0">
              <a:spcBef>
                <a:spcPts val="0"/>
              </a:spcBef>
              <a:spcAft>
                <a:spcPts val="0"/>
              </a:spcAft>
              <a:buSzPts val="1400"/>
              <a:buChar char="-"/>
            </a:pPr>
            <a:r>
              <a:rPr lang="en-US" dirty="0"/>
              <a:t>In conclusion we’ve created a tool can be very beneficial to wetland mappers who are seeking to identify the seasonality of inundation for wetlands</a:t>
            </a:r>
            <a:endParaRPr dirty="0"/>
          </a:p>
          <a:p>
            <a:pPr marL="457200" lvl="0" indent="-317500" algn="l" rtl="0">
              <a:spcBef>
                <a:spcPts val="0"/>
              </a:spcBef>
              <a:spcAft>
                <a:spcPts val="0"/>
              </a:spcAft>
              <a:buSzPts val="1400"/>
              <a:buChar char="-"/>
            </a:pPr>
            <a:r>
              <a:rPr lang="en-US" dirty="0"/>
              <a:t>Our user-friendly tool’s and ability incorporate data from multiple dates allows for an easy and robust wetland classification</a:t>
            </a:r>
            <a:endParaRPr dirty="0"/>
          </a:p>
          <a:p>
            <a:pPr marL="457200" lvl="0" indent="-317500" algn="l" rtl="0">
              <a:spcBef>
                <a:spcPts val="0"/>
              </a:spcBef>
              <a:spcAft>
                <a:spcPts val="0"/>
              </a:spcAft>
              <a:buSzPts val="1400"/>
              <a:buChar char="-"/>
            </a:pPr>
            <a:r>
              <a:rPr lang="en-US" dirty="0"/>
              <a:t>There is more room for more validation of it’s products because of the lack of comparable datasets.</a:t>
            </a:r>
            <a:endParaRPr dirty="0"/>
          </a:p>
          <a:p>
            <a:pPr marL="457200" lvl="0" indent="-317500" algn="l" rtl="0">
              <a:spcBef>
                <a:spcPts val="0"/>
              </a:spcBef>
              <a:spcAft>
                <a:spcPts val="0"/>
              </a:spcAft>
              <a:buSzPts val="1400"/>
              <a:buChar char="-"/>
            </a:pPr>
            <a:r>
              <a:rPr lang="en-US" dirty="0"/>
              <a:t>Datasets we have come across have used only one date, or are unable to detect inundation as well as SAR imagery.</a:t>
            </a:r>
            <a:br>
              <a:rPr lang="en-US" dirty="0"/>
            </a:br>
            <a:endParaRPr sz="900" dirty="0">
              <a:latin typeface="Century Gothic"/>
              <a:ea typeface="Century Gothic"/>
              <a:cs typeface="Century Gothic"/>
              <a:sym typeface="Century Gothic"/>
            </a:endParaRPr>
          </a:p>
        </p:txBody>
      </p:sp>
      <p:sp>
        <p:nvSpPr>
          <p:cNvPr id="675" name="Google Shape;67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3046191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Image Source (aerial images): </a:t>
            </a:r>
            <a:r>
              <a:rPr lang="en-US" sz="1200" b="0" i="0" u="sng" strike="noStrike">
                <a:solidFill>
                  <a:schemeClr val="hlink"/>
                </a:solidFill>
                <a:latin typeface="Calibri"/>
                <a:ea typeface="Calibri"/>
                <a:cs typeface="Calibri"/>
                <a:sym typeface="Calibri"/>
                <a:hlinkClick r:id="rId3"/>
              </a:rPr>
              <a:t>https://api.planet.com/</a:t>
            </a:r>
            <a:endParaRPr sz="1200" b="0" i="0" u="sng"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Image Source (icons): Made using PowerPoint shapes (created by team)</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Speaker notes:</a:t>
            </a: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-were not able to fully automate SWEET due to variances in threshold values and site-specific conditions</a:t>
            </a: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-integrate into ASF’s HyP3 platform for efficient data sharing and more collaboration</a:t>
            </a: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-utilize future SAR imagery through NISAR in 2021 - also benefits NASA EO</a:t>
            </a:r>
            <a:endParaRPr b="0"/>
          </a:p>
          <a:p>
            <a:pPr marL="0" lvl="0" indent="0" algn="l" rtl="0">
              <a:spcBef>
                <a:spcPts val="0"/>
              </a:spcBef>
              <a:spcAft>
                <a:spcPts val="0"/>
              </a:spcAft>
              <a:buNone/>
            </a:pPr>
            <a:r>
              <a:rPr lang="en-US"/>
              <a:t/>
            </a:r>
            <a:br>
              <a:rPr lang="en-US"/>
            </a:br>
            <a:endParaRPr/>
          </a:p>
        </p:txBody>
      </p:sp>
      <p:sp>
        <p:nvSpPr>
          <p:cNvPr id="745" name="Google Shape;74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2615351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1" name="Google Shape;76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1643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Image Source (U.S. Fish and Wildlife logo): https://commons.wikimedia.org/wiki/File:US-FWS-logo.png </a:t>
            </a:r>
            <a:r>
              <a:rPr lang="en-US" b="1"/>
              <a:t>(public domain)</a:t>
            </a:r>
            <a:endParaRPr/>
          </a:p>
          <a:p>
            <a:pPr marL="0" lvl="0" indent="0" algn="l" rtl="0">
              <a:spcBef>
                <a:spcPts val="0"/>
              </a:spcBef>
              <a:spcAft>
                <a:spcPts val="0"/>
              </a:spcAft>
              <a:buNone/>
            </a:pP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Speaker Notes:</a:t>
            </a:r>
            <a:endParaRPr sz="1200" b="0" i="0" u="none" strike="noStrike">
              <a:solidFill>
                <a:schemeClr val="dk1"/>
              </a:solidFill>
              <a:latin typeface="Calibri"/>
              <a:ea typeface="Calibri"/>
              <a:cs typeface="Calibri"/>
              <a:sym typeface="Calibri"/>
            </a:endParaRPr>
          </a:p>
          <a:p>
            <a:pPr marL="457200" lvl="0" indent="-317500" algn="l" rtl="0">
              <a:spcBef>
                <a:spcPts val="0"/>
              </a:spcBef>
              <a:spcAft>
                <a:spcPts val="0"/>
              </a:spcAft>
              <a:buSzPts val="1400"/>
              <a:buChar char="-"/>
            </a:pPr>
            <a:r>
              <a:rPr lang="en-US"/>
              <a:t>We worked with Megan Lang, Chief Scientist of the US Fish and Wildlife Service who maintains the National Wetlands Inventory (acronymed NWI) to create validated wetland maps of Alaska that could be used</a:t>
            </a:r>
            <a:br>
              <a:rPr lang="en-US"/>
            </a:br>
            <a:r>
              <a:rPr lang="en-US"/>
              <a:t>to enhance the NWI Wetlands Mapper.</a:t>
            </a:r>
            <a:endParaRPr/>
          </a:p>
          <a:p>
            <a:pPr marL="457200" lvl="0" indent="-317500" algn="l" rtl="0">
              <a:spcBef>
                <a:spcPts val="0"/>
              </a:spcBef>
              <a:spcAft>
                <a:spcPts val="0"/>
              </a:spcAft>
              <a:buSzPts val="1400"/>
              <a:buChar char="-"/>
            </a:pPr>
            <a:r>
              <a:rPr lang="en-US"/>
              <a:t>The Wetlands Mapper is the NWI’s platform to share wetland data with organizations and the public to aid in resource management</a:t>
            </a:r>
            <a:endParaRPr/>
          </a:p>
          <a:p>
            <a:pPr marL="457200" lvl="0" indent="-317500" algn="l" rtl="0">
              <a:spcBef>
                <a:spcPts val="0"/>
              </a:spcBef>
              <a:spcAft>
                <a:spcPts val="0"/>
              </a:spcAft>
              <a:buSzPts val="1400"/>
              <a:buChar char="-"/>
            </a:pPr>
            <a:r>
              <a:rPr lang="en-US"/>
              <a:t>We also collaborated with Jeremey Nicoll, Deputy Director, and Franz Meyer, Chief Scientist, of the Alaska Satellite Facility (ASF) to create a tool that be used with their Hybrid Pluggable </a:t>
            </a:r>
            <a:endParaRPr/>
          </a:p>
          <a:p>
            <a:pPr marL="457200" lvl="0" indent="0" algn="l" rtl="0">
              <a:spcBef>
                <a:spcPts val="0"/>
              </a:spcBef>
              <a:spcAft>
                <a:spcPts val="0"/>
              </a:spcAft>
              <a:buNone/>
            </a:pPr>
            <a:r>
              <a:rPr lang="en-US"/>
              <a:t>Processing Pipeline (also known as HyP3) –  an online platform that processes and distributes synthetic aperture radar (acronymed SAR) data. </a:t>
            </a:r>
            <a:endParaRPr/>
          </a:p>
          <a:p>
            <a:pPr marL="0" lvl="0" indent="0" algn="l" rtl="0">
              <a:spcBef>
                <a:spcPts val="0"/>
              </a:spcBef>
              <a:spcAft>
                <a:spcPts val="0"/>
              </a:spcAft>
              <a:buNone/>
            </a:pPr>
            <a:endParaRPr sz="14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a:p>
        </p:txBody>
      </p:sp>
      <p:sp>
        <p:nvSpPr>
          <p:cNvPr id="126" name="Google Shape;12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61205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Speaker Notes:</a:t>
            </a:r>
            <a:endParaRPr b="0" dirty="0"/>
          </a:p>
          <a:p>
            <a:pPr rtl="0" fontAlgn="base"/>
            <a:r>
              <a:rPr lang="en-US" sz="1200" b="0" i="0" u="none" strike="noStrike" cap="none" dirty="0" smtClean="0">
                <a:solidFill>
                  <a:schemeClr val="dk1"/>
                </a:solidFill>
                <a:effectLst/>
                <a:latin typeface="Calibri"/>
                <a:ea typeface="Calibri"/>
                <a:cs typeface="Calibri"/>
                <a:sym typeface="Calibri"/>
              </a:rPr>
              <a:t>-the NWI currently has 40% of the wetlands in AK mapped</a:t>
            </a:r>
          </a:p>
          <a:p>
            <a:pPr rtl="0" fontAlgn="base"/>
            <a:r>
              <a:rPr lang="en-US" sz="1200" b="0" i="0" u="none" strike="noStrike" cap="none" dirty="0" smtClean="0">
                <a:solidFill>
                  <a:schemeClr val="dk1"/>
                </a:solidFill>
                <a:effectLst/>
                <a:latin typeface="Calibri"/>
                <a:ea typeface="Calibri"/>
                <a:cs typeface="Calibri"/>
                <a:sym typeface="Calibri"/>
              </a:rPr>
              <a:t>-Of these three study sites we mainly focused on </a:t>
            </a:r>
            <a:r>
              <a:rPr lang="en-US" sz="1200" b="0" i="0" u="none" strike="noStrike" cap="none" dirty="0" err="1" smtClean="0">
                <a:solidFill>
                  <a:schemeClr val="dk1"/>
                </a:solidFill>
                <a:effectLst/>
                <a:latin typeface="Calibri"/>
                <a:ea typeface="Calibri"/>
                <a:cs typeface="Calibri"/>
                <a:sym typeface="Calibri"/>
              </a:rPr>
              <a:t>Selawik</a:t>
            </a:r>
            <a:r>
              <a:rPr lang="en-US" sz="1200" b="0" i="0" u="none" strike="noStrike" cap="none" dirty="0" smtClean="0">
                <a:solidFill>
                  <a:schemeClr val="dk1"/>
                </a:solidFill>
                <a:effectLst/>
                <a:latin typeface="Calibri"/>
                <a:ea typeface="Calibri"/>
                <a:cs typeface="Calibri"/>
                <a:sym typeface="Calibri"/>
              </a:rPr>
              <a:t> and Area 1002 as they are being actively mapped by the NWI as they have little to no published work on these area</a:t>
            </a:r>
          </a:p>
          <a:p>
            <a:pPr rtl="0" fontAlgn="base"/>
            <a:r>
              <a:rPr lang="en-US" sz="1200" b="0" i="0" u="none" strike="noStrike" cap="none" dirty="0" smtClean="0">
                <a:solidFill>
                  <a:schemeClr val="dk1"/>
                </a:solidFill>
                <a:effectLst/>
                <a:latin typeface="Calibri"/>
                <a:ea typeface="Calibri"/>
                <a:cs typeface="Calibri"/>
                <a:sym typeface="Calibri"/>
              </a:rPr>
              <a:t>-Bear Lake was a site used to test our algorithm</a:t>
            </a:r>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US" dirty="0" err="1" smtClean="0"/>
              <a:t>Selawik’s</a:t>
            </a:r>
            <a:r>
              <a:rPr lang="en-US" dirty="0" smtClean="0"/>
              <a:t> response to global</a:t>
            </a:r>
            <a:r>
              <a:rPr lang="en-US" baseline="0" dirty="0" smtClean="0"/>
              <a:t> warming is interesting to observe as permafrost melts and abruptly changes the landscape from increased global temperatures and storm intensity from the ocean to the west.</a:t>
            </a:r>
          </a:p>
          <a:p>
            <a:pPr rtl="0" fontAlgn="base"/>
            <a:r>
              <a:rPr lang="en-US" sz="1200" b="0" i="0" u="none" strike="noStrike" cap="none" dirty="0" smtClean="0">
                <a:solidFill>
                  <a:schemeClr val="dk1"/>
                </a:solidFill>
                <a:effectLst/>
                <a:latin typeface="Calibri"/>
                <a:ea typeface="Calibri"/>
                <a:cs typeface="Calibri"/>
                <a:sym typeface="Calibri"/>
              </a:rPr>
              <a:t>Area</a:t>
            </a:r>
            <a:r>
              <a:rPr lang="en-US" sz="1200" b="0" i="0" u="none" strike="noStrike" cap="none" baseline="0" dirty="0" smtClean="0">
                <a:solidFill>
                  <a:schemeClr val="dk1"/>
                </a:solidFill>
                <a:effectLst/>
                <a:latin typeface="Calibri"/>
                <a:ea typeface="Calibri"/>
                <a:cs typeface="Calibri"/>
                <a:sym typeface="Calibri"/>
              </a:rPr>
              <a:t> 1002 was opened up for oil drilling in 2017, so monitoring potential change could be important for the near future</a:t>
            </a:r>
            <a:endParaRPr lang="en-US" sz="1200" b="0" i="0" u="none" strike="noStrike" cap="none" dirty="0" smtClean="0">
              <a:solidFill>
                <a:schemeClr val="dk1"/>
              </a:solidFill>
              <a:effectLst/>
              <a:latin typeface="Calibri"/>
              <a:ea typeface="Calibri"/>
              <a:cs typeface="Calibri"/>
              <a:sym typeface="Calibri"/>
            </a:endParaRPr>
          </a:p>
          <a:p>
            <a:pPr rtl="0" fontAlgn="base"/>
            <a:r>
              <a:rPr lang="en-US" sz="1200" b="0" i="0" u="none" strike="noStrike" cap="none" dirty="0" smtClean="0">
                <a:solidFill>
                  <a:schemeClr val="dk1"/>
                </a:solidFill>
                <a:effectLst/>
                <a:latin typeface="Calibri"/>
                <a:ea typeface="Calibri"/>
                <a:cs typeface="Calibri"/>
                <a:sym typeface="Calibri"/>
              </a:rPr>
              <a:t>-Any results we talk about from </a:t>
            </a:r>
            <a:r>
              <a:rPr lang="en-US" sz="1200" b="0" i="0" u="none" strike="noStrike" cap="none" dirty="0" err="1" smtClean="0">
                <a:solidFill>
                  <a:schemeClr val="dk1"/>
                </a:solidFill>
                <a:effectLst/>
                <a:latin typeface="Calibri"/>
                <a:ea typeface="Calibri"/>
                <a:cs typeface="Calibri"/>
                <a:sym typeface="Calibri"/>
              </a:rPr>
              <a:t>Selawik</a:t>
            </a:r>
            <a:r>
              <a:rPr lang="en-US" sz="1200" b="0" i="0" u="none" strike="noStrike" cap="none" dirty="0" smtClean="0">
                <a:solidFill>
                  <a:schemeClr val="dk1"/>
                </a:solidFill>
                <a:effectLst/>
                <a:latin typeface="Calibri"/>
                <a:ea typeface="Calibri"/>
                <a:cs typeface="Calibri"/>
                <a:sym typeface="Calibri"/>
              </a:rPr>
              <a:t> were determined through a draft of </a:t>
            </a:r>
            <a:r>
              <a:rPr lang="en-US" sz="1200" b="0" i="0" u="none" strike="noStrike" cap="none" dirty="0" err="1" smtClean="0">
                <a:solidFill>
                  <a:schemeClr val="dk1"/>
                </a:solidFill>
                <a:effectLst/>
                <a:latin typeface="Calibri"/>
                <a:ea typeface="Calibri"/>
                <a:cs typeface="Calibri"/>
                <a:sym typeface="Calibri"/>
              </a:rPr>
              <a:t>Selawik</a:t>
            </a:r>
            <a:r>
              <a:rPr lang="en-US" sz="1200" b="0" i="0" u="none" strike="noStrike" cap="none" dirty="0" smtClean="0">
                <a:solidFill>
                  <a:schemeClr val="dk1"/>
                </a:solidFill>
                <a:effectLst/>
                <a:latin typeface="Calibri"/>
                <a:ea typeface="Calibri"/>
                <a:cs typeface="Calibri"/>
                <a:sym typeface="Calibri"/>
              </a:rPr>
              <a:t> data that our partner sent to us, making it the most recent wetland information we could reference</a:t>
            </a:r>
          </a:p>
          <a:p>
            <a:pPr rtl="0" fontAlgn="base"/>
            <a:r>
              <a:rPr lang="en-US" sz="1200" b="0" i="0" u="none" strike="noStrike" cap="none" dirty="0" smtClean="0">
                <a:solidFill>
                  <a:schemeClr val="dk1"/>
                </a:solidFill>
                <a:effectLst/>
                <a:latin typeface="Calibri"/>
                <a:ea typeface="Calibri"/>
                <a:cs typeface="Calibri"/>
                <a:sym typeface="Calibri"/>
              </a:rPr>
              <a:t>-The study period was the summer months of 2017, which included May to September, this allowed us to avoid ice interference </a:t>
            </a:r>
            <a:endParaRPr lang="en-US" sz="1200" b="0" i="0" u="none" strike="noStrike" cap="none" dirty="0">
              <a:solidFill>
                <a:schemeClr val="dk1"/>
              </a:solidFill>
              <a:effectLst/>
              <a:latin typeface="Calibri"/>
              <a:ea typeface="Calibri"/>
              <a:cs typeface="Calibri"/>
              <a:sym typeface="Calibri"/>
            </a:endParaRPr>
          </a:p>
        </p:txBody>
      </p:sp>
      <p:sp>
        <p:nvSpPr>
          <p:cNvPr id="136" name="Google Shape;13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695322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Image Source (Sentinel-1): http://www.devpedia.developexchange.com/dp/index.php?title=File:23_Sentinel1.png </a:t>
            </a:r>
            <a:r>
              <a:rPr lang="en-US" sz="1200" b="1" i="0" u="none" strike="noStrike" dirty="0">
                <a:solidFill>
                  <a:schemeClr val="dk1"/>
                </a:solidFill>
                <a:latin typeface="Calibri"/>
                <a:ea typeface="Calibri"/>
                <a:cs typeface="Calibri"/>
                <a:sym typeface="Calibri"/>
              </a:rPr>
              <a:t>(public domain)</a:t>
            </a:r>
            <a:endParaRPr b="0"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Image Source (Landsat 8): http://www.devpedia.developexchange.com/dp/index.php?title=File:03_Landsat8.png </a:t>
            </a:r>
            <a:r>
              <a:rPr lang="en-US" sz="1200" b="1" i="0" u="none" strike="noStrike" dirty="0">
                <a:solidFill>
                  <a:schemeClr val="dk1"/>
                </a:solidFill>
                <a:latin typeface="Calibri"/>
                <a:ea typeface="Calibri"/>
                <a:cs typeface="Calibri"/>
                <a:sym typeface="Calibri"/>
              </a:rPr>
              <a:t>(public domain)</a:t>
            </a:r>
            <a:endParaRPr b="0"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chemeClr val="dk1"/>
                </a:solidFill>
                <a:latin typeface="Calibri"/>
                <a:ea typeface="Calibri"/>
                <a:cs typeface="Calibri"/>
                <a:sym typeface="Calibri"/>
              </a:rPr>
              <a:t>Speaker </a:t>
            </a:r>
            <a:r>
              <a:rPr lang="en-US" sz="1200" b="0" i="0" u="none" strike="noStrike" dirty="0" smtClean="0">
                <a:solidFill>
                  <a:schemeClr val="dk1"/>
                </a:solidFill>
                <a:latin typeface="Calibri"/>
                <a:ea typeface="Calibri"/>
                <a:cs typeface="Calibri"/>
                <a:sym typeface="Calibri"/>
              </a:rPr>
              <a:t>Notes:</a:t>
            </a:r>
            <a:endParaRPr lang="en-US" dirty="0" smtClean="0"/>
          </a:p>
          <a:p>
            <a:pPr rtl="0" fontAlgn="base"/>
            <a:r>
              <a:rPr lang="en-US" sz="1200" b="0" i="0" u="none" strike="noStrike" cap="none" dirty="0" smtClean="0">
                <a:solidFill>
                  <a:schemeClr val="dk1"/>
                </a:solidFill>
                <a:effectLst/>
                <a:latin typeface="Calibri"/>
                <a:ea typeface="Calibri"/>
                <a:cs typeface="Calibri"/>
                <a:sym typeface="Calibri"/>
              </a:rPr>
              <a:t>we acquired multispectral optical imagery from </a:t>
            </a:r>
            <a:r>
              <a:rPr lang="en-US" sz="1200" b="0" i="0" u="none" strike="noStrike" cap="none" dirty="0" err="1" smtClean="0">
                <a:solidFill>
                  <a:schemeClr val="dk1"/>
                </a:solidFill>
                <a:effectLst/>
                <a:latin typeface="Calibri"/>
                <a:ea typeface="Calibri"/>
                <a:cs typeface="Calibri"/>
                <a:sym typeface="Calibri"/>
              </a:rPr>
              <a:t>landsat</a:t>
            </a:r>
            <a:r>
              <a:rPr lang="en-US" sz="1200" b="0" i="0" u="none" strike="noStrike" cap="none" dirty="0" smtClean="0">
                <a:solidFill>
                  <a:schemeClr val="dk1"/>
                </a:solidFill>
                <a:effectLst/>
                <a:latin typeface="Calibri"/>
                <a:ea typeface="Calibri"/>
                <a:cs typeface="Calibri"/>
                <a:sym typeface="Calibri"/>
              </a:rPr>
              <a:t> 8 operational land imager, which was used for validation</a:t>
            </a:r>
          </a:p>
          <a:p>
            <a:pPr rtl="0" fontAlgn="base"/>
            <a:r>
              <a:rPr lang="en-US" sz="1200" b="0" i="0" u="none" strike="noStrike" cap="none" dirty="0" smtClean="0">
                <a:solidFill>
                  <a:schemeClr val="dk1"/>
                </a:solidFill>
                <a:effectLst/>
                <a:latin typeface="Calibri"/>
                <a:ea typeface="Calibri"/>
                <a:cs typeface="Calibri"/>
                <a:sym typeface="Calibri"/>
              </a:rPr>
              <a:t>we also used C-band SAR (synthetic ap. radar) from the Sentinel-1 satellite for our wetland classification</a:t>
            </a:r>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effectLst/>
                <a:latin typeface="Calibri"/>
                <a:ea typeface="Calibri"/>
                <a:cs typeface="Calibri"/>
                <a:sym typeface="Calibri"/>
              </a:rPr>
              <a:t>SAR is unique because of its ability to detect inundation regardless of cloud cover or the time of day</a:t>
            </a:r>
          </a:p>
          <a:p>
            <a:pPr rtl="0" fontAlgn="base"/>
            <a:endParaRPr lang="en-U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r>
              <a:rPr lang="en-US" dirty="0"/>
              <a:t/>
            </a:r>
            <a:br>
              <a:rPr lang="en-US" dirty="0"/>
            </a:br>
            <a:r>
              <a:rPr lang="en-US" dirty="0"/>
              <a:t/>
            </a:r>
            <a:br>
              <a:rPr lang="en-US" dirty="0"/>
            </a:br>
            <a:endParaRPr dirty="0"/>
          </a:p>
        </p:txBody>
      </p:sp>
      <p:sp>
        <p:nvSpPr>
          <p:cNvPr id="178" name="Google Shape;1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1817122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Speaker Notes:</a:t>
            </a:r>
            <a:endParaRPr sz="1200" b="0" i="0" u="none" strike="noStrike">
              <a:solidFill>
                <a:schemeClr val="dk1"/>
              </a:solidFill>
              <a:latin typeface="Calibri"/>
              <a:ea typeface="Calibri"/>
              <a:cs typeface="Calibri"/>
              <a:sym typeface="Calibri"/>
            </a:endParaRPr>
          </a:p>
          <a:p>
            <a:pPr marL="457200" lvl="0" indent="-317500" algn="l" rtl="0">
              <a:spcBef>
                <a:spcPts val="0"/>
              </a:spcBef>
              <a:spcAft>
                <a:spcPts val="0"/>
              </a:spcAft>
              <a:buSzPts val="1400"/>
              <a:buChar char="-"/>
            </a:pPr>
            <a:r>
              <a:rPr lang="en-US"/>
              <a:t>During this term we built on our SAR Wetland Extent Exploration Tool (acronymed as SWEET) to take a more automated approach towards wetland mapping using C-SAR data</a:t>
            </a:r>
            <a:endParaRPr/>
          </a:p>
          <a:p>
            <a:pPr marL="457200" lvl="0" indent="-317500" algn="l" rtl="0">
              <a:spcBef>
                <a:spcPts val="0"/>
              </a:spcBef>
              <a:spcAft>
                <a:spcPts val="0"/>
              </a:spcAft>
              <a:buSzPts val="1400"/>
              <a:buChar char="-"/>
            </a:pPr>
            <a:r>
              <a:rPr lang="en-US"/>
              <a:t>We also refined the tool to classify wetland extent based on water regime similar to NWI’s wetland classification.</a:t>
            </a:r>
            <a:endParaRPr/>
          </a:p>
          <a:p>
            <a:pPr marL="457200" lvl="0" indent="-317500" algn="l" rtl="0">
              <a:spcBef>
                <a:spcPts val="0"/>
              </a:spcBef>
              <a:spcAft>
                <a:spcPts val="0"/>
              </a:spcAft>
              <a:buSzPts val="1400"/>
              <a:buChar char="-"/>
            </a:pPr>
            <a:r>
              <a:rPr lang="en-US"/>
              <a:t>The goal of our products was to create maps that delineated wetland extent, and that could be used as a resource for wetland map production in Alaska for the NWI</a:t>
            </a:r>
            <a:endParaRPr/>
          </a:p>
          <a:p>
            <a:pPr marL="457200" lvl="0" indent="-317500" algn="l" rtl="0">
              <a:spcBef>
                <a:spcPts val="0"/>
              </a:spcBef>
              <a:spcAft>
                <a:spcPts val="0"/>
              </a:spcAft>
              <a:buSzPts val="1400"/>
              <a:buChar char="-"/>
            </a:pPr>
            <a:r>
              <a:rPr lang="en-US"/>
              <a:t>To ensure accurate wetland mapping, we compared our maps to published NWI data from their online mapper and Landsat 8 multispectral imagery.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9" name="Google Shape;18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1242642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Speaker Notes:</a:t>
            </a:r>
            <a:endParaRPr sz="1200" b="0" i="0" u="none" strike="noStrike" dirty="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US" dirty="0"/>
              <a:t>Sentinel 1 C-SAR data was downloaded through ASF’s HyP3 and pre-processed (</a:t>
            </a:r>
            <a:r>
              <a:rPr lang="en-US" dirty="0" err="1"/>
              <a:t>projection,coregistration,subsetting</a:t>
            </a:r>
            <a:r>
              <a:rPr lang="en-US" dirty="0"/>
              <a:t>) before analysis and classification.</a:t>
            </a:r>
            <a:endParaRPr dirty="0"/>
          </a:p>
          <a:p>
            <a:pPr marL="457200" lvl="0" indent="-317500" algn="l" rtl="0">
              <a:spcBef>
                <a:spcPts val="0"/>
              </a:spcBef>
              <a:spcAft>
                <a:spcPts val="0"/>
              </a:spcAft>
              <a:buSzPts val="1400"/>
              <a:buChar char="-"/>
            </a:pPr>
            <a:r>
              <a:rPr lang="en-US" dirty="0"/>
              <a:t>We obtained and processed Landsat 8 imagery into a DSWE classification for validation in Google Earth Engine. The classification was based on imagery collected over the same study period</a:t>
            </a:r>
            <a:endParaRPr dirty="0"/>
          </a:p>
          <a:p>
            <a:pPr marL="457200" lvl="0" indent="-317500" algn="l" rtl="0">
              <a:spcBef>
                <a:spcPts val="0"/>
              </a:spcBef>
              <a:spcAft>
                <a:spcPts val="0"/>
              </a:spcAft>
              <a:buSzPts val="1400"/>
              <a:buChar char="-"/>
            </a:pPr>
            <a:r>
              <a:rPr lang="en-US" dirty="0"/>
              <a:t>NWI data was downloaded from the NWI online Wetlands Mapper and was pre-processed, reclassified, and rasterized  in ArcMap.</a:t>
            </a:r>
            <a:endParaRPr dirty="0"/>
          </a:p>
          <a:p>
            <a:pPr marL="0" lvl="0" indent="0" algn="l" rtl="0">
              <a:spcBef>
                <a:spcPts val="0"/>
              </a:spcBef>
              <a:spcAft>
                <a:spcPts val="0"/>
              </a:spcAft>
              <a:buNone/>
            </a:pPr>
            <a:endParaRPr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
            </a:r>
            <a:br>
              <a:rPr lang="en-US" dirty="0"/>
            </a:br>
            <a:r>
              <a:rPr lang="en-US" sz="1200" b="0" i="0" u="none" strike="noStrike" dirty="0" smtClean="0">
                <a:solidFill>
                  <a:schemeClr val="dk1"/>
                </a:solidFill>
                <a:latin typeface="Calibri"/>
                <a:ea typeface="Calibri"/>
                <a:cs typeface="Calibri"/>
                <a:sym typeface="Calibri"/>
              </a:rPr>
              <a:t>Image Source (icons): Made using PowerPoint shapes (created by team)</a:t>
            </a:r>
            <a:endParaRPr lang="en-US" b="0" dirty="0" smtClean="0"/>
          </a:p>
          <a:p>
            <a:pPr marL="0" lvl="0" indent="0" algn="l" rtl="0">
              <a:spcBef>
                <a:spcPts val="0"/>
              </a:spcBef>
              <a:spcAft>
                <a:spcPts val="0"/>
              </a:spcAft>
              <a:buNone/>
            </a:pPr>
            <a:endParaRPr dirty="0"/>
          </a:p>
        </p:txBody>
      </p:sp>
      <p:sp>
        <p:nvSpPr>
          <p:cNvPr id="203" name="Google Shape;20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572126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5519dc86d6_0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5519dc86d6_0_2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Jupyter</a:t>
            </a:r>
            <a:r>
              <a:rPr lang="en-US" dirty="0"/>
              <a:t> Notebook Interface</a:t>
            </a:r>
            <a:endParaRPr b="0" dirty="0"/>
          </a:p>
          <a:p>
            <a:pPr marL="0" lvl="0" indent="0" algn="l" rtl="0">
              <a:spcBef>
                <a:spcPts val="0"/>
              </a:spcBef>
              <a:spcAft>
                <a:spcPts val="0"/>
              </a:spcAft>
              <a:buNone/>
            </a:pPr>
            <a:r>
              <a:rPr lang="en-US" b="0" dirty="0"/>
              <a:t/>
            </a:r>
            <a:br>
              <a:rPr lang="en-US" b="0" dirty="0"/>
            </a:br>
            <a:r>
              <a:rPr lang="en-US" sz="1200" b="0" i="0" u="none" strike="noStrike" dirty="0">
                <a:solidFill>
                  <a:schemeClr val="dk1"/>
                </a:solidFill>
                <a:latin typeface="Calibri"/>
                <a:ea typeface="Calibri"/>
                <a:cs typeface="Calibri"/>
                <a:sym typeface="Calibri"/>
              </a:rPr>
              <a:t>Speaker notes:</a:t>
            </a:r>
            <a:endParaRPr sz="1200" b="0" i="0" u="none" strike="noStrike" dirty="0">
              <a:solidFill>
                <a:schemeClr val="dk1"/>
              </a:solidFill>
              <a:latin typeface="Calibri"/>
              <a:ea typeface="Calibri"/>
              <a:cs typeface="Calibri"/>
              <a:sym typeface="Calibri"/>
            </a:endParaRPr>
          </a:p>
          <a:p>
            <a:pPr marL="457200" lvl="0" indent="-317500" algn="l" rtl="0">
              <a:spcBef>
                <a:spcPts val="0"/>
              </a:spcBef>
              <a:spcAft>
                <a:spcPts val="0"/>
              </a:spcAft>
              <a:buSzPts val="1400"/>
              <a:buChar char="-"/>
            </a:pPr>
            <a:r>
              <a:rPr lang="en-US" dirty="0"/>
              <a:t>To give a quick introduction on the SWEET algorithm that was originally created in the first term of the project, it is the tool that is used to produce our wetland maps.</a:t>
            </a:r>
            <a:endParaRPr dirty="0"/>
          </a:p>
          <a:p>
            <a:pPr marL="457200" lvl="0" indent="-317500" algn="l" rtl="0">
              <a:spcBef>
                <a:spcPts val="0"/>
              </a:spcBef>
              <a:spcAft>
                <a:spcPts val="0"/>
              </a:spcAft>
              <a:buSzPts val="1400"/>
              <a:buChar char="-"/>
            </a:pPr>
            <a:r>
              <a:rPr lang="en-US" dirty="0"/>
              <a:t>It was coded using the Python programming language in a </a:t>
            </a:r>
            <a:r>
              <a:rPr lang="en-US" dirty="0" err="1"/>
              <a:t>Jupyter</a:t>
            </a:r>
            <a:r>
              <a:rPr lang="en-US" dirty="0"/>
              <a:t> Notebook interface –  a web-based platform that allows for interactive development of data and programming projects</a:t>
            </a:r>
            <a:endParaRPr dirty="0"/>
          </a:p>
          <a:p>
            <a:pPr marL="457200" lvl="0" indent="-317500" algn="l" rtl="0">
              <a:spcBef>
                <a:spcPts val="0"/>
              </a:spcBef>
              <a:spcAft>
                <a:spcPts val="0"/>
              </a:spcAft>
              <a:buSzPts val="1400"/>
              <a:buChar char="-"/>
            </a:pPr>
            <a:r>
              <a:rPr lang="en-US" dirty="0"/>
              <a:t>The advantages of using a </a:t>
            </a:r>
            <a:r>
              <a:rPr lang="en-US" dirty="0" err="1"/>
              <a:t>Jupyter</a:t>
            </a:r>
            <a:r>
              <a:rPr lang="en-US" dirty="0"/>
              <a:t> Notebook interface is that it is </a:t>
            </a:r>
            <a:r>
              <a:rPr lang="en-US" dirty="0" smtClean="0"/>
              <a:t>an </a:t>
            </a:r>
            <a:r>
              <a:rPr lang="en-US" dirty="0"/>
              <a:t>interactive development environment that can quickly display results and visualize data from a script. This allows us to quickly visualize </a:t>
            </a:r>
            <a:r>
              <a:rPr lang="en-US" dirty="0" smtClean="0"/>
              <a:t>outputs, </a:t>
            </a:r>
            <a:r>
              <a:rPr lang="en-US" dirty="0"/>
              <a:t>and edit our script as we go.</a:t>
            </a:r>
            <a:endParaRPr dirty="0"/>
          </a:p>
          <a:p>
            <a:pPr marL="457200" lvl="0" indent="-317500" algn="l" rtl="0">
              <a:spcBef>
                <a:spcPts val="0"/>
              </a:spcBef>
              <a:spcAft>
                <a:spcPts val="0"/>
              </a:spcAft>
              <a:buSzPts val="1400"/>
              <a:buChar char="-"/>
            </a:pPr>
            <a:r>
              <a:rPr lang="en-US" dirty="0"/>
              <a:t>This platform makes it possible for us to create a visual and interactive tool for the users, that displays our classifications, and explains what our tool is doing with markdowns – making reproducibility easier.</a:t>
            </a:r>
            <a:endParaRPr dirty="0"/>
          </a:p>
          <a:p>
            <a:pPr marL="457200" lvl="0" indent="-317500" algn="l" rtl="0">
              <a:spcBef>
                <a:spcPts val="0"/>
              </a:spcBef>
              <a:spcAft>
                <a:spcPts val="0"/>
              </a:spcAft>
              <a:buSzPts val="1400"/>
              <a:buChar char="-"/>
            </a:pPr>
            <a:r>
              <a:rPr lang="en-US" dirty="0"/>
              <a:t>We worked with partners at ASF in styling and instruction of our </a:t>
            </a:r>
            <a:r>
              <a:rPr lang="en-US" dirty="0" err="1"/>
              <a:t>Jupyter</a:t>
            </a:r>
            <a:r>
              <a:rPr lang="en-US" dirty="0"/>
              <a:t> Notebook</a:t>
            </a:r>
            <a:endParaRPr dirty="0"/>
          </a:p>
        </p:txBody>
      </p:sp>
      <p:sp>
        <p:nvSpPr>
          <p:cNvPr id="265" name="Google Shape;265;g5519dc86d6_0_2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314848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Speaker Notes:</a:t>
            </a:r>
            <a:endParaRPr sz="1200" b="0" i="0" u="none" strike="noStrike">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US"/>
              <a:t>The National Wetlands Inventory provided wetland maps with over 100 wetland types for Alaska based on vegetation, soil, water regime, and other factors – these wetland types were reclassified into the </a:t>
            </a:r>
            <a:endParaRPr/>
          </a:p>
          <a:p>
            <a:pPr marL="457200" lvl="0" indent="0" algn="l" rtl="0">
              <a:spcBef>
                <a:spcPts val="0"/>
              </a:spcBef>
              <a:spcAft>
                <a:spcPts val="0"/>
              </a:spcAft>
              <a:buNone/>
            </a:pPr>
            <a:r>
              <a:rPr lang="en-US"/>
              <a:t>water regime classes our tool outputted in order to make a comparison. Our reclassification of the NWI data was checked with the developers of the map as well as with Megan of the National Wetland’s inventory.</a:t>
            </a:r>
            <a:endParaRPr/>
          </a:p>
          <a:p>
            <a:pPr marL="457200" lvl="0" indent="-317500" algn="l" rtl="0">
              <a:spcBef>
                <a:spcPts val="0"/>
              </a:spcBef>
              <a:spcAft>
                <a:spcPts val="0"/>
              </a:spcAft>
              <a:buClr>
                <a:schemeClr val="dk1"/>
              </a:buClr>
              <a:buSzPts val="1400"/>
              <a:buChar char="-"/>
            </a:pPr>
            <a:r>
              <a:rPr lang="en-US"/>
              <a:t>The tool analyzed roughly 20 SAR images looking at VV and VH brightness values to classify the study area into 4 classes: Permanent Open Water, Permanent Inundation, Seasonal Inundation, and Not Inundated</a:t>
            </a:r>
            <a:endParaRPr/>
          </a:p>
          <a:p>
            <a:pPr marL="457200" lvl="0" indent="-317500" algn="l" rtl="0">
              <a:spcBef>
                <a:spcPts val="0"/>
              </a:spcBef>
              <a:spcAft>
                <a:spcPts val="0"/>
              </a:spcAft>
              <a:buClr>
                <a:schemeClr val="dk1"/>
              </a:buClr>
              <a:buSzPts val="1400"/>
              <a:buChar char="-"/>
            </a:pPr>
            <a:r>
              <a:rPr lang="en-US"/>
              <a:t>These classes were formed based on potential separability found in the SAR image values.</a:t>
            </a:r>
            <a:endParaRPr/>
          </a:p>
          <a:p>
            <a:pPr marL="0" lvl="0" indent="0" algn="l" rtl="0">
              <a:spcBef>
                <a:spcPts val="0"/>
              </a:spcBef>
              <a:spcAft>
                <a:spcPts val="0"/>
              </a:spcAft>
              <a:buNone/>
            </a:pPr>
            <a:r>
              <a:rPr lang="en-US"/>
              <a:t/>
            </a:r>
            <a:br>
              <a:rPr lang="en-US"/>
            </a:br>
            <a:endParaRPr/>
          </a:p>
        </p:txBody>
      </p:sp>
      <p:sp>
        <p:nvSpPr>
          <p:cNvPr id="274" name="Google Shape;27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5335750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829926" y="238125"/>
            <a:ext cx="870608" cy="741586"/>
          </a:xfrm>
          <a:prstGeom prst="rect">
            <a:avLst/>
          </a:prstGeom>
          <a:noFill/>
          <a:ln>
            <a:noFill/>
          </a:ln>
        </p:spPr>
      </p:pic>
      <p:sp>
        <p:nvSpPr>
          <p:cNvPr id="17" name="Google Shape;17;p2"/>
          <p:cNvSpPr txBox="1"/>
          <p:nvPr/>
        </p:nvSpPr>
        <p:spPr>
          <a:xfrm>
            <a:off x="7728156" y="506412"/>
            <a:ext cx="2406444" cy="2154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18"/>
        <p:cNvGrpSpPr/>
        <p:nvPr/>
      </p:nvGrpSpPr>
      <p:grpSpPr>
        <a:xfrm>
          <a:off x="0" y="0"/>
          <a:ext cx="0" cy="0"/>
          <a:chOff x="0" y="0"/>
          <a:chExt cx="0" cy="0"/>
        </a:xfrm>
      </p:grpSpPr>
      <p:sp>
        <p:nvSpPr>
          <p:cNvPr id="19" name="Google Shape;19;p3"/>
          <p:cNvSpPr/>
          <p:nvPr/>
        </p:nvSpPr>
        <p:spPr>
          <a:xfrm rot="7200000">
            <a:off x="277328" y="-2758"/>
            <a:ext cx="564654" cy="491214"/>
          </a:xfrm>
          <a:prstGeom prst="hexagon">
            <a:avLst>
              <a:gd name="adj" fmla="val 28832"/>
              <a:gd name="vf" fmla="val 115470"/>
            </a:avLst>
          </a:prstGeom>
          <a:solidFill>
            <a:srgbClr val="2E8652">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0" name="Google Shape;20;p3"/>
          <p:cNvSpPr/>
          <p:nvPr/>
        </p:nvSpPr>
        <p:spPr>
          <a:xfrm>
            <a:off x="9465270" y="5257798"/>
            <a:ext cx="1839440" cy="1600202"/>
          </a:xfrm>
          <a:prstGeom prst="hexagon">
            <a:avLst>
              <a:gd name="adj" fmla="val 28832"/>
              <a:gd name="vf" fmla="val 115470"/>
            </a:avLst>
          </a:prstGeom>
          <a:solidFill>
            <a:srgbClr val="2E8652">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1" name="Google Shape;21;p3"/>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2" name="Google Shape;22;p3"/>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cstate="screen">
              <a:alphaModFix/>
              <a:extLst>
                <a:ext uri="{28A0092B-C50C-407E-A947-70E740481C1C}">
                  <a14:useLocalDpi xmlns:a14="http://schemas.microsoft.com/office/drawing/2010/main"/>
                </a:ext>
              </a:extLst>
            </a:blip>
            <a:tile tx="11" ty="2" sx="25000" sy="25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3" name="Google Shape;23;p3"/>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2E86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4" name="Google Shape;24;p3"/>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2E8652">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5" name="Google Shape;25;p3"/>
          <p:cNvSpPr txBox="1"/>
          <p:nvPr/>
        </p:nvSpPr>
        <p:spPr>
          <a:xfrm>
            <a:off x="1128461" y="258181"/>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a:solidFill>
                <a:srgbClr val="7EB761"/>
              </a:solidFill>
              <a:latin typeface="Century Gothic"/>
              <a:ea typeface="Century Gothic"/>
              <a:cs typeface="Century Gothic"/>
              <a:sym typeface="Century Gothic"/>
            </a:endParaRPr>
          </a:p>
        </p:txBody>
      </p:sp>
      <p:sp>
        <p:nvSpPr>
          <p:cNvPr id="26" name="Google Shape;26;p3"/>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
          <p:cNvSpPr txBox="1">
            <a:spLocks noGrp="1"/>
          </p:cNvSpPr>
          <p:nvPr>
            <p:ph type="body" idx="1"/>
          </p:nvPr>
        </p:nvSpPr>
        <p:spPr>
          <a:xfrm>
            <a:off x="1257300" y="1130300"/>
            <a:ext cx="4794584" cy="310481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
          <p:cNvSpPr txBox="1">
            <a:spLocks noGrp="1"/>
          </p:cNvSpPr>
          <p:nvPr>
            <p:ph type="body" idx="2"/>
          </p:nvPr>
        </p:nvSpPr>
        <p:spPr>
          <a:xfrm>
            <a:off x="6892809" y="1130300"/>
            <a:ext cx="4794584" cy="310481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
          <p:cNvSpPr txBox="1">
            <a:spLocks noGrp="1"/>
          </p:cNvSpPr>
          <p:nvPr>
            <p:ph type="body" idx="3"/>
          </p:nvPr>
        </p:nvSpPr>
        <p:spPr>
          <a:xfrm>
            <a:off x="1257300" y="4535488"/>
            <a:ext cx="8032750" cy="190817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30"/>
        <p:cNvGrpSpPr/>
        <p:nvPr/>
      </p:nvGrpSpPr>
      <p:grpSpPr>
        <a:xfrm>
          <a:off x="0" y="0"/>
          <a:ext cx="0" cy="0"/>
          <a:chOff x="0" y="0"/>
          <a:chExt cx="0" cy="0"/>
        </a:xfrm>
      </p:grpSpPr>
      <p:sp>
        <p:nvSpPr>
          <p:cNvPr id="31" name="Google Shape;31;p4"/>
          <p:cNvSpPr/>
          <p:nvPr/>
        </p:nvSpPr>
        <p:spPr>
          <a:xfrm>
            <a:off x="0" y="428625"/>
            <a:ext cx="12192000" cy="600075"/>
          </a:xfrm>
          <a:prstGeom prst="rect">
            <a:avLst/>
          </a:prstGeom>
          <a:solidFill>
            <a:srgbClr val="2E8652"/>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2" name="Google Shape;32;p4"/>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cstate="screen">
              <a:alphaModFix/>
              <a:extLst>
                <a:ext uri="{28A0092B-C50C-407E-A947-70E740481C1C}">
                  <a14:useLocalDpi xmlns:a14="http://schemas.microsoft.com/office/drawing/2010/main"/>
                </a:ext>
              </a:extLst>
            </a:blip>
            <a:tile tx="0" ty="0" sx="50000" sy="5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3" name="Google Shape;33;p4"/>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
          <p:cNvSpPr txBox="1">
            <a:spLocks noGrp="1"/>
          </p:cNvSpPr>
          <p:nvPr>
            <p:ph type="body" idx="1"/>
          </p:nvPr>
        </p:nvSpPr>
        <p:spPr>
          <a:xfrm>
            <a:off x="1265320" y="1588168"/>
            <a:ext cx="3267075" cy="26590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4"/>
          <p:cNvSpPr txBox="1">
            <a:spLocks noGrp="1"/>
          </p:cNvSpPr>
          <p:nvPr>
            <p:ph type="body" idx="2"/>
          </p:nvPr>
        </p:nvSpPr>
        <p:spPr>
          <a:xfrm>
            <a:off x="4847473" y="1588168"/>
            <a:ext cx="3267075" cy="26590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
          <p:cNvSpPr txBox="1">
            <a:spLocks noGrp="1"/>
          </p:cNvSpPr>
          <p:nvPr>
            <p:ph type="body" idx="3"/>
          </p:nvPr>
        </p:nvSpPr>
        <p:spPr>
          <a:xfrm>
            <a:off x="8429625" y="1588168"/>
            <a:ext cx="3267075" cy="26590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
          <p:cNvSpPr txBox="1">
            <a:spLocks noGrp="1"/>
          </p:cNvSpPr>
          <p:nvPr>
            <p:ph type="body" idx="4"/>
          </p:nvPr>
        </p:nvSpPr>
        <p:spPr>
          <a:xfrm>
            <a:off x="1265238" y="4535150"/>
            <a:ext cx="10431462" cy="1058862"/>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44"/>
        <p:cNvGrpSpPr/>
        <p:nvPr/>
      </p:nvGrpSpPr>
      <p:grpSpPr>
        <a:xfrm>
          <a:off x="0" y="0"/>
          <a:ext cx="0" cy="0"/>
          <a:chOff x="0" y="0"/>
          <a:chExt cx="0" cy="0"/>
        </a:xfrm>
      </p:grpSpPr>
      <p:sp>
        <p:nvSpPr>
          <p:cNvPr id="45" name="Google Shape;45;p6"/>
          <p:cNvSpPr/>
          <p:nvPr/>
        </p:nvSpPr>
        <p:spPr>
          <a:xfrm flipH="1">
            <a:off x="-2" y="6484538"/>
            <a:ext cx="12192003" cy="265176"/>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6" name="Google Shape;46;p6"/>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6"/>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49"/>
        <p:cNvGrpSpPr/>
        <p:nvPr/>
      </p:nvGrpSpPr>
      <p:grpSpPr>
        <a:xfrm>
          <a:off x="0" y="0"/>
          <a:ext cx="0" cy="0"/>
          <a:chOff x="0" y="0"/>
          <a:chExt cx="0" cy="0"/>
        </a:xfrm>
      </p:grpSpPr>
      <p:sp>
        <p:nvSpPr>
          <p:cNvPr id="50" name="Google Shape;50;p7"/>
          <p:cNvSpPr/>
          <p:nvPr/>
        </p:nvSpPr>
        <p:spPr>
          <a:xfrm rot="7200000">
            <a:off x="-168533" y="-1948"/>
            <a:ext cx="679504" cy="589869"/>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cstate="screen">
              <a:alphaModFix/>
              <a:extLst>
                <a:ext uri="{28A0092B-C50C-407E-A947-70E740481C1C}">
                  <a14:useLocalDpi xmlns:a14="http://schemas.microsoft.com/office/drawing/2010/main"/>
                </a:ext>
              </a:extLst>
            </a:blip>
            <a:tile tx="2" ty="-5" sx="25000" sy="25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1" name="Google Shape;51;p7"/>
          <p:cNvSpPr/>
          <p:nvPr/>
        </p:nvSpPr>
        <p:spPr>
          <a:xfrm rot="7200000">
            <a:off x="375942" y="-225597"/>
            <a:ext cx="510064" cy="59745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2E8652">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2" name="Google Shape;52;p7"/>
          <p:cNvSpPr/>
          <p:nvPr/>
        </p:nvSpPr>
        <p:spPr>
          <a:xfrm rot="7200000">
            <a:off x="342880" y="292874"/>
            <a:ext cx="678058" cy="589869"/>
          </a:xfrm>
          <a:prstGeom prst="hexagon">
            <a:avLst>
              <a:gd name="adj" fmla="val 28832"/>
              <a:gd name="vf" fmla="val 115470"/>
            </a:avLst>
          </a:prstGeom>
          <a:solidFill>
            <a:srgbClr val="2E8652">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3" name="Google Shape;53;p7"/>
          <p:cNvSpPr/>
          <p:nvPr/>
        </p:nvSpPr>
        <p:spPr>
          <a:xfrm>
            <a:off x="0" y="6172200"/>
            <a:ext cx="12192000" cy="337387"/>
          </a:xfrm>
          <a:prstGeom prst="rect">
            <a:avLst/>
          </a:prstGeom>
          <a:solidFill>
            <a:srgbClr val="2E8652"/>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4" name="Google Shape;54;p7"/>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7"/>
          <p:cNvSpPr txBox="1">
            <a:spLocks noGrp="1"/>
          </p:cNvSpPr>
          <p:nvPr>
            <p:ph type="body" idx="1"/>
          </p:nvPr>
        </p:nvSpPr>
        <p:spPr>
          <a:xfrm>
            <a:off x="6196013" y="952500"/>
            <a:ext cx="5500687" cy="487045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7"/>
          <p:cNvSpPr txBox="1">
            <a:spLocks noGrp="1"/>
          </p:cNvSpPr>
          <p:nvPr>
            <p:ph type="body" idx="2"/>
          </p:nvPr>
        </p:nvSpPr>
        <p:spPr>
          <a:xfrm>
            <a:off x="1289050" y="2784968"/>
            <a:ext cx="4040188" cy="1241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7"/>
          <p:cNvSpPr txBox="1">
            <a:spLocks noGrp="1"/>
          </p:cNvSpPr>
          <p:nvPr>
            <p:ph type="body" idx="3"/>
          </p:nvPr>
        </p:nvSpPr>
        <p:spPr>
          <a:xfrm>
            <a:off x="1289050" y="4581274"/>
            <a:ext cx="4040188" cy="1241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7"/>
          <p:cNvSpPr txBox="1">
            <a:spLocks noGrp="1"/>
          </p:cNvSpPr>
          <p:nvPr>
            <p:ph type="body" idx="4"/>
          </p:nvPr>
        </p:nvSpPr>
        <p:spPr>
          <a:xfrm>
            <a:off x="1289050" y="988662"/>
            <a:ext cx="4040188" cy="1241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59"/>
        <p:cNvGrpSpPr/>
        <p:nvPr/>
      </p:nvGrpSpPr>
      <p:grpSpPr>
        <a:xfrm>
          <a:off x="0" y="0"/>
          <a:ext cx="0" cy="0"/>
          <a:chOff x="0" y="0"/>
          <a:chExt cx="0" cy="0"/>
        </a:xfrm>
      </p:grpSpPr>
      <p:sp>
        <p:nvSpPr>
          <p:cNvPr id="60" name="Google Shape;60;p8"/>
          <p:cNvSpPr/>
          <p:nvPr/>
        </p:nvSpPr>
        <p:spPr>
          <a:xfrm>
            <a:off x="0" y="6591300"/>
            <a:ext cx="12192000" cy="2667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1" name="Google Shape;61;p8"/>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cstate="screen">
              <a:alphaModFix/>
              <a:extLst>
                <a:ext uri="{28A0092B-C50C-407E-A947-70E740481C1C}">
                  <a14:useLocalDpi xmlns:a14="http://schemas.microsoft.com/office/drawing/2010/main"/>
                </a:ext>
              </a:extLst>
            </a:blip>
            <a:tile tx="0" ty="3" sx="50000" sy="5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2" name="Google Shape;62;p8"/>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400"/>
              <a:buFont typeface="Century Gothic"/>
              <a:buNone/>
            </a:pPr>
            <a:r>
              <a:rPr lang="en-US" sz="4400" b="1">
                <a:solidFill>
                  <a:srgbClr val="2E8652"/>
                </a:solidFill>
                <a:latin typeface="Century Gothic"/>
                <a:ea typeface="Century Gothic"/>
                <a:cs typeface="Century Gothic"/>
                <a:sym typeface="Century Gothic"/>
              </a:rPr>
              <a:t>ACKNOWLEDGEMENTS</a:t>
            </a:r>
            <a:endParaRPr sz="4400" b="1">
              <a:solidFill>
                <a:srgbClr val="2E8652"/>
              </a:solidFill>
              <a:latin typeface="Century Gothic"/>
              <a:ea typeface="Century Gothic"/>
              <a:cs typeface="Century Gothic"/>
              <a:sym typeface="Century Gothic"/>
            </a:endParaRPr>
          </a:p>
        </p:txBody>
      </p:sp>
      <p:sp>
        <p:nvSpPr>
          <p:cNvPr id="63" name="Google Shape;63;p8"/>
          <p:cNvSpPr/>
          <p:nvPr/>
        </p:nvSpPr>
        <p:spPr>
          <a:xfrm>
            <a:off x="495300" y="6249808"/>
            <a:ext cx="11201399"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a:p>
            <a:pPr marL="0" marR="0" lvl="0" indent="0" algn="ctr" rtl="0">
              <a:spcBef>
                <a:spcPts val="0"/>
              </a:spcBef>
              <a:spcAft>
                <a:spcPts val="0"/>
              </a:spcAft>
              <a:buNone/>
            </a:pPr>
            <a:endParaRPr sz="800" i="1">
              <a:solidFill>
                <a:srgbClr val="757070"/>
              </a:solidFill>
              <a:latin typeface="Arial"/>
              <a:ea typeface="Arial"/>
              <a:cs typeface="Arial"/>
              <a:sym typeface="Arial"/>
            </a:endParaRPr>
          </a:p>
        </p:txBody>
      </p:sp>
      <p:pic>
        <p:nvPicPr>
          <p:cNvPr id="64" name="Google Shape;64;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582149" y="381000"/>
            <a:ext cx="2114549" cy="426502"/>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81"/>
        <p:cNvGrpSpPr/>
        <p:nvPr/>
      </p:nvGrpSpPr>
      <p:grpSpPr>
        <a:xfrm>
          <a:off x="0" y="0"/>
          <a:ext cx="0" cy="0"/>
          <a:chOff x="0" y="0"/>
          <a:chExt cx="0" cy="0"/>
        </a:xfrm>
      </p:grpSpPr>
      <p:sp>
        <p:nvSpPr>
          <p:cNvPr id="82" name="Google Shape;82;p11"/>
          <p:cNvSpPr/>
          <p:nvPr/>
        </p:nvSpPr>
        <p:spPr>
          <a:xfrm>
            <a:off x="0" y="6591300"/>
            <a:ext cx="12192000" cy="2667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3" name="Google Shape;83;p11"/>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cstate="screen">
              <a:alphaModFix/>
              <a:extLst>
                <a:ext uri="{28A0092B-C50C-407E-A947-70E740481C1C}">
                  <a14:useLocalDpi xmlns:a14="http://schemas.microsoft.com/office/drawing/2010/main"/>
                </a:ext>
              </a:extLst>
            </a:blip>
            <a:tile tx="0" ty="3" sx="50000" sy="5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4" name="Google Shape;84;p11"/>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1"/>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1"/>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87"/>
        <p:cNvGrpSpPr/>
        <p:nvPr/>
      </p:nvGrpSpPr>
      <p:grpSpPr>
        <a:xfrm>
          <a:off x="0" y="0"/>
          <a:ext cx="0" cy="0"/>
          <a:chOff x="0" y="0"/>
          <a:chExt cx="0" cy="0"/>
        </a:xfrm>
      </p:grpSpPr>
      <p:sp>
        <p:nvSpPr>
          <p:cNvPr id="88" name="Google Shape;88;p12"/>
          <p:cNvSpPr/>
          <p:nvPr/>
        </p:nvSpPr>
        <p:spPr>
          <a:xfrm flipH="1">
            <a:off x="-4" y="0"/>
            <a:ext cx="12192003" cy="1905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9" name="Google Shape;89;p12"/>
          <p:cNvSpPr/>
          <p:nvPr/>
        </p:nvSpPr>
        <p:spPr>
          <a:xfrm flipH="1">
            <a:off x="-1" y="6593264"/>
            <a:ext cx="12192003" cy="2667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0" name="Google Shape;90;p12"/>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cstate="screen">
              <a:alphaModFix/>
              <a:extLst>
                <a:ext uri="{28A0092B-C50C-407E-A947-70E740481C1C}">
                  <a14:useLocalDpi xmlns:a14="http://schemas.microsoft.com/office/drawing/2010/main"/>
                </a:ext>
              </a:extLst>
            </a:blip>
            <a:tile tx="0" ty="0" sx="50000" sy="5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1" name="Google Shape;91;p12"/>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2"/>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2"/>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2"/>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95"/>
        <p:cNvGrpSpPr/>
        <p:nvPr/>
      </p:nvGrpSpPr>
      <p:grpSpPr>
        <a:xfrm>
          <a:off x="0" y="0"/>
          <a:ext cx="0" cy="0"/>
          <a:chOff x="0" y="0"/>
          <a:chExt cx="0" cy="0"/>
        </a:xfrm>
      </p:grpSpPr>
      <p:sp>
        <p:nvSpPr>
          <p:cNvPr id="96" name="Google Shape;96;p13"/>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3"/>
          <p:cNvSpPr/>
          <p:nvPr/>
        </p:nvSpPr>
        <p:spPr>
          <a:xfrm>
            <a:off x="9465270" y="5257798"/>
            <a:ext cx="1839440" cy="1600202"/>
          </a:xfrm>
          <a:prstGeom prst="hexagon">
            <a:avLst>
              <a:gd name="adj" fmla="val 28832"/>
              <a:gd name="vf" fmla="val 115470"/>
            </a:avLst>
          </a:prstGeom>
          <a:solidFill>
            <a:srgbClr val="2E8652">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8" name="Google Shape;98;p13"/>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9" name="Google Shape;99;p13"/>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cstate="screen">
              <a:alphaModFix/>
              <a:extLst>
                <a:ext uri="{28A0092B-C50C-407E-A947-70E740481C1C}">
                  <a14:useLocalDpi xmlns:a14="http://schemas.microsoft.com/office/drawing/2010/main"/>
                </a:ext>
              </a:extLst>
            </a:blip>
            <a:tile tx="-6" ty="1866887" sx="50000" sy="5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00" name="Google Shape;100;p13"/>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3"/>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3"/>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3"/>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None/>
              <a:defRPr sz="120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None/>
              <a:defRPr sz="120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None/>
              <a:defRPr sz="120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None/>
              <a:defRPr sz="120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None/>
              <a:defRPr sz="120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None/>
              <a:defRPr sz="120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None/>
              <a:defRPr sz="120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10.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10.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1.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34.png"/><Relationship Id="rId5" Type="http://schemas.openxmlformats.org/officeDocument/2006/relationships/image" Target="../media/image10.png"/><Relationship Id="rId10" Type="http://schemas.openxmlformats.org/officeDocument/2006/relationships/image" Target="../media/image40.png"/><Relationship Id="rId4" Type="http://schemas.openxmlformats.org/officeDocument/2006/relationships/image" Target="../media/image42.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1.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10.png"/><Relationship Id="rId10" Type="http://schemas.openxmlformats.org/officeDocument/2006/relationships/image" Target="../media/image40.png"/><Relationship Id="rId4" Type="http://schemas.openxmlformats.org/officeDocument/2006/relationships/image" Target="../media/image42.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6.pn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
        <p:cNvGrpSpPr/>
        <p:nvPr/>
      </p:nvGrpSpPr>
      <p:grpSpPr>
        <a:xfrm>
          <a:off x="0" y="0"/>
          <a:ext cx="0" cy="0"/>
          <a:chOff x="0" y="0"/>
          <a:chExt cx="0" cy="0"/>
        </a:xfrm>
      </p:grpSpPr>
      <p:pic>
        <p:nvPicPr>
          <p:cNvPr id="109" name="Google Shape;109;p14"/>
          <p:cNvPicPr preferRelativeResize="0"/>
          <p:nvPr/>
        </p:nvPicPr>
        <p:blipFill rotWithShape="1">
          <a:blip r:embed="rId3" cstate="screen">
            <a:alphaModFix/>
            <a:extLst>
              <a:ext uri="{28A0092B-C50C-407E-A947-70E740481C1C}">
                <a14:useLocalDpi xmlns:a14="http://schemas.microsoft.com/office/drawing/2010/main"/>
              </a:ext>
            </a:extLst>
          </a:blip>
          <a:srcRect t="-66"/>
          <a:stretch/>
        </p:blipFill>
        <p:spPr>
          <a:xfrm>
            <a:off x="1" y="0"/>
            <a:ext cx="7391400" cy="6858000"/>
          </a:xfrm>
          <a:prstGeom prst="rect">
            <a:avLst/>
          </a:prstGeom>
          <a:noFill/>
          <a:ln>
            <a:noFill/>
          </a:ln>
        </p:spPr>
      </p:pic>
      <p:sp>
        <p:nvSpPr>
          <p:cNvPr id="110" name="Google Shape;110;p14"/>
          <p:cNvSpPr txBox="1"/>
          <p:nvPr/>
        </p:nvSpPr>
        <p:spPr>
          <a:xfrm>
            <a:off x="7794625" y="1417551"/>
            <a:ext cx="3895726" cy="124343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3200"/>
              <a:buFont typeface="Century Gothic"/>
              <a:buNone/>
            </a:pPr>
            <a:r>
              <a:rPr lang="en-US" sz="3200" b="1" i="0" u="none" strike="noStrike" cap="none" dirty="0">
                <a:solidFill>
                  <a:srgbClr val="2E8652"/>
                </a:solidFill>
                <a:latin typeface="Century Gothic"/>
                <a:ea typeface="Century Gothic"/>
                <a:cs typeface="Century Gothic"/>
                <a:sym typeface="Century Gothic"/>
              </a:rPr>
              <a:t>ALASKA ECOLOGICAL FORECASTING II</a:t>
            </a:r>
            <a:endParaRPr sz="3200" b="1" i="0" u="none" strike="noStrike" cap="none" dirty="0">
              <a:solidFill>
                <a:srgbClr val="2E8652"/>
              </a:solidFill>
              <a:latin typeface="Century Gothic"/>
              <a:ea typeface="Century Gothic"/>
              <a:cs typeface="Century Gothic"/>
              <a:sym typeface="Century Gothic"/>
            </a:endParaRPr>
          </a:p>
        </p:txBody>
      </p:sp>
      <p:sp>
        <p:nvSpPr>
          <p:cNvPr id="111" name="Google Shape;111;p14"/>
          <p:cNvSpPr txBox="1"/>
          <p:nvPr/>
        </p:nvSpPr>
        <p:spPr>
          <a:xfrm>
            <a:off x="7800975" y="2802534"/>
            <a:ext cx="3781426" cy="1059531"/>
          </a:xfrm>
          <a:prstGeom prst="rect">
            <a:avLst/>
          </a:prstGeom>
          <a:noFill/>
          <a:ln>
            <a:noFill/>
          </a:ln>
        </p:spPr>
        <p:txBody>
          <a:bodyPr spcFirstLastPara="1" wrap="square" lIns="91425" tIns="45700" rIns="91425" bIns="45700" anchor="t" anchorCtr="0">
            <a:noAutofit/>
          </a:bodyPr>
          <a:lstStyle/>
          <a:p>
            <a:pPr lvl="0">
              <a:lnSpc>
                <a:spcPct val="90000"/>
              </a:lnSpc>
              <a:buClr>
                <a:srgbClr val="3F3F3F"/>
              </a:buClr>
              <a:buSzPts val="1600"/>
            </a:pPr>
            <a:r>
              <a:rPr lang="en-US" sz="1600" b="0" i="0" u="none" strike="noStrike" cap="none" dirty="0">
                <a:solidFill>
                  <a:schemeClr val="tx1">
                    <a:lumMod val="75000"/>
                    <a:lumOff val="25000"/>
                  </a:schemeClr>
                </a:solidFill>
                <a:latin typeface="Century Gothic"/>
                <a:ea typeface="Century Gothic"/>
                <a:cs typeface="Century Gothic"/>
                <a:sym typeface="Century Gothic"/>
              </a:rPr>
              <a:t>Semi-Automated Mapping of </a:t>
            </a:r>
            <a:r>
              <a:rPr lang="en-US" sz="1600" b="0" i="0" u="none" strike="noStrike" cap="none" dirty="0" smtClean="0">
                <a:solidFill>
                  <a:schemeClr val="tx1">
                    <a:lumMod val="75000"/>
                    <a:lumOff val="25000"/>
                  </a:schemeClr>
                </a:solidFill>
                <a:latin typeface="Century Gothic"/>
                <a:ea typeface="Century Gothic"/>
                <a:cs typeface="Century Gothic"/>
                <a:sym typeface="Century Gothic"/>
              </a:rPr>
              <a:t>Alaskan Wetland </a:t>
            </a:r>
            <a:r>
              <a:rPr lang="en-US" sz="1600" b="0" i="0" u="none" strike="noStrike" cap="none" dirty="0">
                <a:solidFill>
                  <a:schemeClr val="tx1">
                    <a:lumMod val="75000"/>
                    <a:lumOff val="25000"/>
                  </a:schemeClr>
                </a:solidFill>
                <a:latin typeface="Century Gothic"/>
                <a:ea typeface="Century Gothic"/>
                <a:cs typeface="Century Gothic"/>
                <a:sym typeface="Century Gothic"/>
              </a:rPr>
              <a:t>Inundation by </a:t>
            </a:r>
            <a:r>
              <a:rPr lang="en-US" sz="1600" b="0" i="0" u="none" strike="noStrike" cap="none" dirty="0" smtClean="0">
                <a:solidFill>
                  <a:schemeClr val="tx1">
                    <a:lumMod val="75000"/>
                    <a:lumOff val="25000"/>
                  </a:schemeClr>
                </a:solidFill>
                <a:latin typeface="Century Gothic"/>
                <a:ea typeface="Century Gothic"/>
                <a:cs typeface="Century Gothic"/>
                <a:sym typeface="Century Gothic"/>
              </a:rPr>
              <a:t>Integrating Synthetic </a:t>
            </a:r>
            <a:r>
              <a:rPr lang="en-US" sz="1600" b="0" i="0" u="none" strike="noStrike" cap="none" dirty="0">
                <a:solidFill>
                  <a:schemeClr val="tx1">
                    <a:lumMod val="75000"/>
                    <a:lumOff val="25000"/>
                  </a:schemeClr>
                </a:solidFill>
                <a:latin typeface="Century Gothic"/>
                <a:ea typeface="Century Gothic"/>
                <a:cs typeface="Century Gothic"/>
                <a:sym typeface="Century Gothic"/>
              </a:rPr>
              <a:t>Aperture </a:t>
            </a:r>
            <a:r>
              <a:rPr lang="en-US" sz="1600" dirty="0">
                <a:solidFill>
                  <a:schemeClr val="tx1">
                    <a:lumMod val="75000"/>
                    <a:lumOff val="25000"/>
                  </a:schemeClr>
                </a:solidFill>
                <a:latin typeface="Century Gothic"/>
                <a:ea typeface="Century Gothic"/>
                <a:cs typeface="Century Gothic"/>
                <a:sym typeface="Century Gothic"/>
              </a:rPr>
              <a:t>Radar and Optical Satellite </a:t>
            </a:r>
            <a:r>
              <a:rPr lang="en-US" sz="1600" dirty="0" smtClean="0">
                <a:solidFill>
                  <a:schemeClr val="tx1">
                    <a:lumMod val="75000"/>
                    <a:lumOff val="25000"/>
                  </a:schemeClr>
                </a:solidFill>
                <a:latin typeface="Century Gothic"/>
                <a:ea typeface="Century Gothic"/>
                <a:cs typeface="Century Gothic"/>
                <a:sym typeface="Century Gothic"/>
              </a:rPr>
              <a:t>Imagery</a:t>
            </a:r>
            <a:endParaRPr sz="1600" b="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112" name="Google Shape;112;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6053428"/>
            <a:ext cx="12192000" cy="715571"/>
          </a:xfrm>
          <a:prstGeom prst="rect">
            <a:avLst/>
          </a:prstGeom>
          <a:noFill/>
          <a:ln>
            <a:noFill/>
          </a:ln>
        </p:spPr>
      </p:pic>
      <p:sp>
        <p:nvSpPr>
          <p:cNvPr id="113" name="Google Shape;113;p14"/>
          <p:cNvSpPr txBox="1"/>
          <p:nvPr/>
        </p:nvSpPr>
        <p:spPr>
          <a:xfrm>
            <a:off x="3155090" y="6215822"/>
            <a:ext cx="7136613" cy="369332"/>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800" b="0" i="0" u="none" strike="noStrike" cap="none" dirty="0">
                <a:solidFill>
                  <a:schemeClr val="bg1"/>
                </a:solidFill>
                <a:latin typeface="Century Gothic"/>
                <a:ea typeface="Century Gothic"/>
                <a:cs typeface="Century Gothic"/>
                <a:sym typeface="Century Gothic"/>
              </a:rPr>
              <a:t>California – JPL | Spring 2019</a:t>
            </a:r>
            <a:endParaRPr sz="1800" b="0" i="0" u="none" strike="noStrike" cap="none" dirty="0">
              <a:solidFill>
                <a:schemeClr val="bg1"/>
              </a:solidFill>
              <a:latin typeface="Century Gothic"/>
              <a:ea typeface="Century Gothic"/>
              <a:cs typeface="Century Gothic"/>
              <a:sym typeface="Century Gothic"/>
            </a:endParaRPr>
          </a:p>
        </p:txBody>
      </p:sp>
      <p:sp>
        <p:nvSpPr>
          <p:cNvPr id="114" name="Google Shape;114;p14"/>
          <p:cNvSpPr/>
          <p:nvPr/>
        </p:nvSpPr>
        <p:spPr>
          <a:xfrm>
            <a:off x="7866544" y="3993360"/>
            <a:ext cx="2528187" cy="174989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Alana Higgins</a:t>
            </a:r>
            <a:endParaRPr sz="1500" dirty="0">
              <a:solidFill>
                <a:schemeClr val="tx1">
                  <a:lumMod val="75000"/>
                  <a:lumOff val="25000"/>
                </a:schemeClr>
              </a:solidFill>
              <a:latin typeface="Century Gothic" panose="020B0502020202020204" pitchFamily="34" charset="0"/>
            </a:endParaRPr>
          </a:p>
          <a:p>
            <a:pPr marL="0" marR="0" lvl="0" indent="0" algn="l" rtl="0">
              <a:spcBef>
                <a:spcPts val="0"/>
              </a:spcBef>
              <a:spcAft>
                <a:spcPts val="0"/>
              </a:spcAft>
              <a:buNone/>
            </a:pPr>
            <a:r>
              <a:rPr lang="en-US" sz="1500" dirty="0">
                <a:solidFill>
                  <a:schemeClr val="tx1">
                    <a:lumMod val="75000"/>
                    <a:lumOff val="25000"/>
                  </a:schemeClr>
                </a:solidFill>
                <a:latin typeface="Century Gothic" panose="020B0502020202020204" pitchFamily="34" charset="0"/>
                <a:ea typeface="Century Gothic"/>
                <a:cs typeface="Century Gothic"/>
                <a:sym typeface="Century Gothic"/>
              </a:rPr>
              <a:t/>
            </a:r>
            <a:br>
              <a:rPr lang="en-US" sz="1500" dirty="0">
                <a:solidFill>
                  <a:schemeClr val="tx1">
                    <a:lumMod val="75000"/>
                    <a:lumOff val="25000"/>
                  </a:schemeClr>
                </a:solidFill>
                <a:latin typeface="Century Gothic" panose="020B0502020202020204" pitchFamily="34" charset="0"/>
                <a:ea typeface="Century Gothic"/>
                <a:cs typeface="Century Gothic"/>
                <a:sym typeface="Century Gothic"/>
              </a:rPr>
            </a:br>
            <a:r>
              <a:rPr lang="en-US" sz="1500" dirty="0">
                <a:solidFill>
                  <a:schemeClr val="tx1">
                    <a:lumMod val="75000"/>
                    <a:lumOff val="25000"/>
                  </a:schemeClr>
                </a:solidFill>
                <a:latin typeface="Century Gothic" panose="020B0502020202020204" pitchFamily="34" charset="0"/>
                <a:ea typeface="Century Gothic"/>
                <a:cs typeface="Century Gothic"/>
                <a:sym typeface="Century Gothic"/>
              </a:rPr>
              <a:t>Roger Ly</a:t>
            </a:r>
            <a:endParaRPr sz="1500" dirty="0">
              <a:solidFill>
                <a:schemeClr val="tx1">
                  <a:lumMod val="75000"/>
                  <a:lumOff val="25000"/>
                </a:schemeClr>
              </a:solidFill>
              <a:latin typeface="Century Gothic" panose="020B0502020202020204" pitchFamily="34" charset="0"/>
            </a:endParaRPr>
          </a:p>
          <a:p>
            <a:pPr marL="0" marR="0" lvl="0" indent="0" algn="l" rtl="0">
              <a:spcBef>
                <a:spcPts val="0"/>
              </a:spcBef>
              <a:spcAft>
                <a:spcPts val="0"/>
              </a:spcAft>
              <a:buNone/>
            </a:pPr>
            <a:r>
              <a:rPr lang="en-US" sz="1500" dirty="0">
                <a:solidFill>
                  <a:schemeClr val="tx1">
                    <a:lumMod val="75000"/>
                    <a:lumOff val="25000"/>
                  </a:schemeClr>
                </a:solidFill>
                <a:latin typeface="Century Gothic" panose="020B0502020202020204" pitchFamily="34" charset="0"/>
                <a:ea typeface="Century Gothic"/>
                <a:cs typeface="Century Gothic"/>
                <a:sym typeface="Century Gothic"/>
              </a:rPr>
              <a:t/>
            </a:r>
            <a:br>
              <a:rPr lang="en-US" sz="1500" dirty="0">
                <a:solidFill>
                  <a:schemeClr val="tx1">
                    <a:lumMod val="75000"/>
                    <a:lumOff val="25000"/>
                  </a:schemeClr>
                </a:solidFill>
                <a:latin typeface="Century Gothic" panose="020B0502020202020204" pitchFamily="34" charset="0"/>
                <a:ea typeface="Century Gothic"/>
                <a:cs typeface="Century Gothic"/>
                <a:sym typeface="Century Gothic"/>
              </a:rPr>
            </a:br>
            <a:r>
              <a:rPr lang="en-US" sz="1500" dirty="0">
                <a:solidFill>
                  <a:schemeClr val="tx1">
                    <a:lumMod val="75000"/>
                    <a:lumOff val="25000"/>
                  </a:schemeClr>
                </a:solidFill>
                <a:latin typeface="Century Gothic" panose="020B0502020202020204" pitchFamily="34" charset="0"/>
                <a:ea typeface="Century Gothic"/>
                <a:cs typeface="Century Gothic"/>
                <a:sym typeface="Century Gothic"/>
              </a:rPr>
              <a:t>Annemarie Peacock</a:t>
            </a:r>
            <a:endParaRPr sz="1500" dirty="0">
              <a:solidFill>
                <a:schemeClr val="tx1">
                  <a:lumMod val="75000"/>
                  <a:lumOff val="25000"/>
                </a:schemeClr>
              </a:solidFill>
              <a:latin typeface="Century Gothic" panose="020B0502020202020204" pitchFamily="34" charset="0"/>
            </a:endParaRPr>
          </a:p>
          <a:p>
            <a:pPr marL="0" marR="0" lvl="0" indent="0" algn="l" rtl="0">
              <a:spcBef>
                <a:spcPts val="0"/>
              </a:spcBef>
              <a:spcAft>
                <a:spcPts val="0"/>
              </a:spcAft>
              <a:buNone/>
            </a:pPr>
            <a:r>
              <a:rPr lang="en-US" sz="1500" dirty="0">
                <a:solidFill>
                  <a:schemeClr val="tx1">
                    <a:lumMod val="75000"/>
                    <a:lumOff val="25000"/>
                  </a:schemeClr>
                </a:solidFill>
                <a:latin typeface="Century Gothic" panose="020B0502020202020204" pitchFamily="34" charset="0"/>
                <a:ea typeface="Century Gothic"/>
                <a:cs typeface="Century Gothic"/>
                <a:sym typeface="Century Gothic"/>
              </a:rPr>
              <a:t/>
            </a:r>
            <a:br>
              <a:rPr lang="en-US" sz="1500" dirty="0">
                <a:solidFill>
                  <a:schemeClr val="tx1">
                    <a:lumMod val="75000"/>
                    <a:lumOff val="25000"/>
                  </a:schemeClr>
                </a:solidFill>
                <a:latin typeface="Century Gothic" panose="020B0502020202020204" pitchFamily="34" charset="0"/>
                <a:ea typeface="Century Gothic"/>
                <a:cs typeface="Century Gothic"/>
                <a:sym typeface="Century Gothic"/>
              </a:rPr>
            </a:br>
            <a:r>
              <a:rPr lang="en-US" sz="1500" dirty="0">
                <a:solidFill>
                  <a:schemeClr val="tx1">
                    <a:lumMod val="75000"/>
                    <a:lumOff val="25000"/>
                  </a:schemeClr>
                </a:solidFill>
                <a:latin typeface="Century Gothic" panose="020B0502020202020204" pitchFamily="34" charset="0"/>
                <a:ea typeface="Century Gothic"/>
                <a:cs typeface="Century Gothic"/>
                <a:sym typeface="Century Gothic"/>
              </a:rPr>
              <a:t>Adam </a:t>
            </a:r>
            <a:r>
              <a:rPr lang="en-US" sz="1500" dirty="0" smtClean="0">
                <a:solidFill>
                  <a:schemeClr val="tx1">
                    <a:lumMod val="75000"/>
                    <a:lumOff val="25000"/>
                  </a:schemeClr>
                </a:solidFill>
                <a:latin typeface="Century Gothic" panose="020B0502020202020204" pitchFamily="34" charset="0"/>
                <a:ea typeface="Century Gothic"/>
                <a:cs typeface="Century Gothic"/>
                <a:sym typeface="Century Gothic"/>
              </a:rPr>
              <a:t>Vaccaro</a:t>
            </a:r>
            <a:endParaRPr sz="1500" dirty="0">
              <a:solidFill>
                <a:schemeClr val="tx1">
                  <a:lumMod val="75000"/>
                  <a:lumOff val="25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4"/>
          <p:cNvSpPr txBox="1">
            <a:spLocks noGrp="1"/>
          </p:cNvSpPr>
          <p:nvPr>
            <p:ph type="title"/>
          </p:nvPr>
        </p:nvSpPr>
        <p:spPr>
          <a:xfrm>
            <a:off x="1257300" y="281965"/>
            <a:ext cx="10439400" cy="450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SWEET Algorithm </a:t>
            </a:r>
            <a:r>
              <a:rPr lang="en-US" dirty="0" smtClean="0"/>
              <a:t>Example Output</a:t>
            </a:r>
            <a:endParaRPr dirty="0"/>
          </a:p>
        </p:txBody>
      </p:sp>
      <p:grpSp>
        <p:nvGrpSpPr>
          <p:cNvPr id="284" name="Google Shape;284;p24"/>
          <p:cNvGrpSpPr/>
          <p:nvPr/>
        </p:nvGrpSpPr>
        <p:grpSpPr>
          <a:xfrm>
            <a:off x="114300" y="885583"/>
            <a:ext cx="11304052" cy="5293243"/>
            <a:chOff x="12382500" y="12671809"/>
            <a:chExt cx="11304052" cy="5293243"/>
          </a:xfrm>
        </p:grpSpPr>
        <p:sp>
          <p:nvSpPr>
            <p:cNvPr id="285" name="Google Shape;285;p24"/>
            <p:cNvSpPr txBox="1"/>
            <p:nvPr/>
          </p:nvSpPr>
          <p:spPr>
            <a:xfrm>
              <a:off x="12382500" y="12671809"/>
              <a:ext cx="6371100" cy="32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Sentinel-1 C-SAR Multi-Temporal </a:t>
              </a:r>
              <a:r>
                <a:rPr lang="en-US" sz="2400" b="1" dirty="0" smtClean="0">
                  <a:solidFill>
                    <a:schemeClr val="tx1">
                      <a:lumMod val="75000"/>
                      <a:lumOff val="25000"/>
                    </a:schemeClr>
                  </a:solidFill>
                  <a:latin typeface="Century Gothic"/>
                  <a:ea typeface="Century Gothic"/>
                  <a:cs typeface="Century Gothic"/>
                  <a:sym typeface="Century Gothic"/>
                </a:rPr>
                <a:t>Avg.</a:t>
              </a:r>
              <a:r>
                <a:rPr lang="en-US" sz="2050" b="1" i="0" u="none" strike="noStrike" cap="none" dirty="0" smtClean="0">
                  <a:solidFill>
                    <a:schemeClr val="tx1">
                      <a:lumMod val="75000"/>
                      <a:lumOff val="25000"/>
                    </a:schemeClr>
                  </a:solidFill>
                  <a:latin typeface="Century Gothic"/>
                  <a:ea typeface="Century Gothic"/>
                  <a:cs typeface="Century Gothic"/>
                  <a:sym typeface="Century Gothic"/>
                </a:rPr>
                <a:t> </a:t>
              </a:r>
              <a:endParaRPr sz="205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86" name="Google Shape;286;p24"/>
            <p:cNvSpPr txBox="1"/>
            <p:nvPr/>
          </p:nvSpPr>
          <p:spPr>
            <a:xfrm>
              <a:off x="17867752" y="12706988"/>
              <a:ext cx="5818800" cy="32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Multi-Temporal</a:t>
              </a:r>
              <a:r>
                <a:rPr lang="en-US" sz="2400" b="1" dirty="0">
                  <a:solidFill>
                    <a:schemeClr val="tx1">
                      <a:lumMod val="75000"/>
                      <a:lumOff val="25000"/>
                    </a:schemeClr>
                  </a:solidFill>
                  <a:latin typeface="Century Gothic"/>
                  <a:ea typeface="Century Gothic"/>
                  <a:cs typeface="Century Gothic"/>
                  <a:sym typeface="Century Gothic"/>
                </a:rPr>
                <a:t> C</a:t>
              </a:r>
              <a:r>
                <a:rPr lang="en-US" sz="2400" b="1" i="0" u="none" strike="noStrike" cap="none" dirty="0">
                  <a:solidFill>
                    <a:schemeClr val="tx1">
                      <a:lumMod val="75000"/>
                      <a:lumOff val="25000"/>
                    </a:schemeClr>
                  </a:solidFill>
                  <a:latin typeface="Century Gothic"/>
                  <a:ea typeface="Century Gothic"/>
                  <a:cs typeface="Century Gothic"/>
                  <a:sym typeface="Century Gothic"/>
                </a:rPr>
                <a:t>lassification</a:t>
              </a:r>
              <a:endParaRPr sz="24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240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000000"/>
                </a:buClr>
                <a:buSzPts val="1600"/>
                <a:buFont typeface="Arial"/>
                <a:buNone/>
              </a:pPr>
              <a:endParaRPr sz="240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287" name="Google Shape;287;p24"/>
            <p:cNvPicPr preferRelativeResize="0"/>
            <p:nvPr/>
          </p:nvPicPr>
          <p:blipFill rotWithShape="1">
            <a:blip r:embed="rId3">
              <a:alphaModFix/>
            </a:blip>
            <a:srcRect/>
            <a:stretch/>
          </p:blipFill>
          <p:spPr>
            <a:xfrm>
              <a:off x="13130825" y="13868970"/>
              <a:ext cx="2024173" cy="1812986"/>
            </a:xfrm>
            <a:prstGeom prst="rect">
              <a:avLst/>
            </a:prstGeom>
            <a:noFill/>
            <a:ln>
              <a:noFill/>
            </a:ln>
          </p:spPr>
        </p:pic>
        <p:pic>
          <p:nvPicPr>
            <p:cNvPr id="288" name="Google Shape;288;p24"/>
            <p:cNvPicPr preferRelativeResize="0"/>
            <p:nvPr/>
          </p:nvPicPr>
          <p:blipFill rotWithShape="1">
            <a:blip r:embed="rId4">
              <a:alphaModFix/>
            </a:blip>
            <a:srcRect/>
            <a:stretch/>
          </p:blipFill>
          <p:spPr>
            <a:xfrm>
              <a:off x="15447650" y="13868970"/>
              <a:ext cx="2024173" cy="1812986"/>
            </a:xfrm>
            <a:prstGeom prst="rect">
              <a:avLst/>
            </a:prstGeom>
            <a:noFill/>
            <a:ln>
              <a:noFill/>
            </a:ln>
          </p:spPr>
        </p:pic>
        <p:pic>
          <p:nvPicPr>
            <p:cNvPr id="289" name="Google Shape;289;p24"/>
            <p:cNvPicPr preferRelativeResize="0"/>
            <p:nvPr/>
          </p:nvPicPr>
          <p:blipFill rotWithShape="1">
            <a:blip r:embed="rId5" cstate="screen">
              <a:alphaModFix/>
              <a:extLst>
                <a:ext uri="{28A0092B-C50C-407E-A947-70E740481C1C}">
                  <a14:useLocalDpi xmlns:a14="http://schemas.microsoft.com/office/drawing/2010/main"/>
                </a:ext>
              </a:extLst>
            </a:blip>
            <a:srcRect t="12556"/>
            <a:stretch/>
          </p:blipFill>
          <p:spPr>
            <a:xfrm>
              <a:off x="14305550" y="16052231"/>
              <a:ext cx="2157300" cy="1912821"/>
            </a:xfrm>
            <a:prstGeom prst="rect">
              <a:avLst/>
            </a:prstGeom>
            <a:noFill/>
            <a:ln>
              <a:noFill/>
            </a:ln>
          </p:spPr>
        </p:pic>
        <p:sp>
          <p:nvSpPr>
            <p:cNvPr id="290" name="Google Shape;290;p24"/>
            <p:cNvSpPr txBox="1"/>
            <p:nvPr/>
          </p:nvSpPr>
          <p:spPr>
            <a:xfrm>
              <a:off x="13063250" y="13061571"/>
              <a:ext cx="4641900" cy="411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800" i="0" u="none" strike="noStrike" cap="none" dirty="0">
                  <a:solidFill>
                    <a:schemeClr val="tx1">
                      <a:lumMod val="75000"/>
                      <a:lumOff val="25000"/>
                    </a:schemeClr>
                  </a:solidFill>
                  <a:latin typeface="Century Gothic"/>
                  <a:ea typeface="Century Gothic"/>
                  <a:cs typeface="Century Gothic"/>
                  <a:sym typeface="Century Gothic"/>
                </a:rPr>
                <a:t>June </a:t>
              </a:r>
              <a:r>
                <a:rPr lang="en-US" sz="1800" i="0" u="none" strike="noStrike" cap="none" dirty="0" smtClean="0">
                  <a:solidFill>
                    <a:schemeClr val="tx1">
                      <a:lumMod val="75000"/>
                      <a:lumOff val="25000"/>
                    </a:schemeClr>
                  </a:solidFill>
                  <a:latin typeface="Century Gothic"/>
                  <a:ea typeface="Century Gothic"/>
                  <a:cs typeface="Century Gothic"/>
                  <a:sym typeface="Century Gothic"/>
                </a:rPr>
                <a:t>12, </a:t>
              </a:r>
              <a:r>
                <a:rPr lang="en-US" sz="1800" i="0" u="none" strike="noStrike" cap="none" dirty="0">
                  <a:solidFill>
                    <a:schemeClr val="tx1">
                      <a:lumMod val="75000"/>
                      <a:lumOff val="25000"/>
                    </a:schemeClr>
                  </a:solidFill>
                  <a:latin typeface="Century Gothic"/>
                  <a:ea typeface="Century Gothic"/>
                  <a:cs typeface="Century Gothic"/>
                  <a:sym typeface="Century Gothic"/>
                </a:rPr>
                <a:t>2017 </a:t>
              </a:r>
              <a:r>
                <a:rPr lang="en-US" sz="1800" i="0" u="none" strike="noStrike" cap="none" dirty="0" smtClean="0">
                  <a:solidFill>
                    <a:schemeClr val="tx1">
                      <a:lumMod val="75000"/>
                      <a:lumOff val="25000"/>
                    </a:schemeClr>
                  </a:solidFill>
                  <a:latin typeface="Century Gothic"/>
                  <a:ea typeface="Century Gothic"/>
                  <a:cs typeface="Century Gothic"/>
                  <a:sym typeface="Century Gothic"/>
                </a:rPr>
                <a:t>to </a:t>
              </a:r>
              <a:r>
                <a:rPr lang="en-US" sz="1800" i="0" u="none" strike="noStrike" cap="none" dirty="0">
                  <a:solidFill>
                    <a:schemeClr val="tx1">
                      <a:lumMod val="75000"/>
                      <a:lumOff val="25000"/>
                    </a:schemeClr>
                  </a:solidFill>
                  <a:latin typeface="Century Gothic"/>
                  <a:ea typeface="Century Gothic"/>
                  <a:cs typeface="Century Gothic"/>
                  <a:sym typeface="Century Gothic"/>
                </a:rPr>
                <a:t>September 28, 2017</a:t>
              </a:r>
              <a:endParaRPr sz="180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91" name="Google Shape;291;p24"/>
            <p:cNvSpPr txBox="1"/>
            <p:nvPr/>
          </p:nvSpPr>
          <p:spPr>
            <a:xfrm>
              <a:off x="18650150" y="13193901"/>
              <a:ext cx="4426200" cy="550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900" dirty="0">
                  <a:solidFill>
                    <a:schemeClr val="tx1">
                      <a:lumMod val="75000"/>
                      <a:lumOff val="25000"/>
                    </a:schemeClr>
                  </a:solidFill>
                  <a:latin typeface="Century Gothic"/>
                  <a:ea typeface="Century Gothic"/>
                  <a:cs typeface="Century Gothic"/>
                  <a:sym typeface="Century Gothic"/>
                </a:rPr>
                <a:t>   </a:t>
              </a:r>
              <a:r>
                <a:rPr lang="en-US" sz="1800" i="0" u="none" strike="noStrike" cap="none" dirty="0">
                  <a:solidFill>
                    <a:schemeClr val="tx1">
                      <a:lumMod val="75000"/>
                      <a:lumOff val="25000"/>
                    </a:schemeClr>
                  </a:solidFill>
                  <a:latin typeface="Century Gothic"/>
                  <a:ea typeface="Century Gothic"/>
                  <a:cs typeface="Century Gothic"/>
                  <a:sym typeface="Century Gothic"/>
                </a:rPr>
                <a:t>Using VV, VH, VV/VH Thresholds</a:t>
              </a:r>
              <a:endParaRPr sz="1800"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500"/>
                <a:buFont typeface="Arial"/>
                <a:buNone/>
              </a:pPr>
              <a:r>
                <a:rPr lang="en-US" sz="1800" dirty="0">
                  <a:solidFill>
                    <a:schemeClr val="tx1">
                      <a:lumMod val="75000"/>
                      <a:lumOff val="25000"/>
                    </a:schemeClr>
                  </a:solidFill>
                  <a:latin typeface="Century Gothic"/>
                  <a:ea typeface="Century Gothic"/>
                  <a:cs typeface="Century Gothic"/>
                  <a:sym typeface="Century Gothic"/>
                </a:rPr>
                <a:t>June 12, 2017 </a:t>
              </a:r>
              <a:r>
                <a:rPr lang="en-US" sz="1800" dirty="0" smtClean="0">
                  <a:solidFill>
                    <a:schemeClr val="tx1">
                      <a:lumMod val="75000"/>
                      <a:lumOff val="25000"/>
                    </a:schemeClr>
                  </a:solidFill>
                  <a:latin typeface="Century Gothic"/>
                  <a:ea typeface="Century Gothic"/>
                  <a:cs typeface="Century Gothic"/>
                  <a:sym typeface="Century Gothic"/>
                </a:rPr>
                <a:t>to </a:t>
              </a:r>
              <a:r>
                <a:rPr lang="en-US" sz="1800" dirty="0">
                  <a:solidFill>
                    <a:schemeClr val="tx1">
                      <a:lumMod val="75000"/>
                      <a:lumOff val="25000"/>
                    </a:schemeClr>
                  </a:solidFill>
                  <a:latin typeface="Century Gothic"/>
                  <a:ea typeface="Century Gothic"/>
                  <a:cs typeface="Century Gothic"/>
                  <a:sym typeface="Century Gothic"/>
                </a:rPr>
                <a:t>September 28, 2017</a:t>
              </a:r>
              <a:endParaRPr sz="1800" dirty="0">
                <a:solidFill>
                  <a:schemeClr val="tx1">
                    <a:lumMod val="75000"/>
                    <a:lumOff val="25000"/>
                  </a:schemeClr>
                </a:solidFill>
                <a:latin typeface="Century Gothic"/>
                <a:ea typeface="Century Gothic"/>
                <a:cs typeface="Century Gothic"/>
                <a:sym typeface="Century Gothic"/>
              </a:endParaRPr>
            </a:p>
          </p:txBody>
        </p:sp>
        <p:sp>
          <p:nvSpPr>
            <p:cNvPr id="292" name="Google Shape;292;p24"/>
            <p:cNvSpPr txBox="1"/>
            <p:nvPr/>
          </p:nvSpPr>
          <p:spPr>
            <a:xfrm>
              <a:off x="19364998" y="17142138"/>
              <a:ext cx="26598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000" i="0" u="none" strike="noStrike" cap="none" dirty="0">
                  <a:solidFill>
                    <a:schemeClr val="tx1">
                      <a:lumMod val="75000"/>
                      <a:lumOff val="25000"/>
                    </a:schemeClr>
                  </a:solidFill>
                  <a:latin typeface="Century Gothic"/>
                  <a:ea typeface="Century Gothic"/>
                  <a:cs typeface="Century Gothic"/>
                  <a:sym typeface="Century Gothic"/>
                </a:rPr>
                <a:t>Bear Lake, Alaska</a:t>
              </a:r>
              <a:endParaRPr sz="200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93" name="Google Shape;293;p24"/>
            <p:cNvSpPr txBox="1"/>
            <p:nvPr/>
          </p:nvSpPr>
          <p:spPr>
            <a:xfrm>
              <a:off x="14660301" y="15737530"/>
              <a:ext cx="1878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i="0" u="none" strike="noStrike" cap="none" dirty="0">
                  <a:solidFill>
                    <a:schemeClr val="tx1">
                      <a:lumMod val="75000"/>
                      <a:lumOff val="25000"/>
                    </a:schemeClr>
                  </a:solidFill>
                  <a:latin typeface="Century Gothic"/>
                  <a:ea typeface="Century Gothic"/>
                  <a:cs typeface="Century Gothic"/>
                  <a:sym typeface="Century Gothic"/>
                </a:rPr>
                <a:t>VV/VH Ratio</a:t>
              </a:r>
              <a:endParaRPr sz="180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94" name="Google Shape;294;p24"/>
            <p:cNvSpPr txBox="1"/>
            <p:nvPr/>
          </p:nvSpPr>
          <p:spPr>
            <a:xfrm>
              <a:off x="13226897" y="13526555"/>
              <a:ext cx="19656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i="0" u="none" strike="noStrike" cap="none" dirty="0">
                  <a:solidFill>
                    <a:schemeClr val="tx1">
                      <a:lumMod val="75000"/>
                      <a:lumOff val="25000"/>
                    </a:schemeClr>
                  </a:solidFill>
                  <a:latin typeface="Century Gothic"/>
                  <a:ea typeface="Century Gothic"/>
                  <a:cs typeface="Century Gothic"/>
                  <a:sym typeface="Century Gothic"/>
                </a:rPr>
                <a:t>VV Polarization</a:t>
              </a:r>
              <a:endParaRPr sz="180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95" name="Google Shape;295;p24"/>
            <p:cNvSpPr txBox="1"/>
            <p:nvPr/>
          </p:nvSpPr>
          <p:spPr>
            <a:xfrm>
              <a:off x="15567000" y="13540405"/>
              <a:ext cx="19656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i="0" u="none" strike="noStrike" cap="none" dirty="0">
                  <a:solidFill>
                    <a:schemeClr val="tx1">
                      <a:lumMod val="75000"/>
                      <a:lumOff val="25000"/>
                    </a:schemeClr>
                  </a:solidFill>
                  <a:latin typeface="Century Gothic"/>
                  <a:ea typeface="Century Gothic"/>
                  <a:cs typeface="Century Gothic"/>
                  <a:sym typeface="Century Gothic"/>
                </a:rPr>
                <a:t>VH Polarization</a:t>
              </a:r>
              <a:endParaRPr sz="1800" i="0" u="none" strike="noStrike" cap="none" dirty="0">
                <a:solidFill>
                  <a:schemeClr val="tx1">
                    <a:lumMod val="75000"/>
                    <a:lumOff val="25000"/>
                  </a:schemeClr>
                </a:solidFill>
                <a:latin typeface="Century Gothic"/>
                <a:ea typeface="Century Gothic"/>
                <a:cs typeface="Century Gothic"/>
                <a:sym typeface="Century Gothic"/>
              </a:endParaRPr>
            </a:p>
          </p:txBody>
        </p:sp>
      </p:grpSp>
      <p:grpSp>
        <p:nvGrpSpPr>
          <p:cNvPr id="296" name="Google Shape;296;p24"/>
          <p:cNvGrpSpPr/>
          <p:nvPr/>
        </p:nvGrpSpPr>
        <p:grpSpPr>
          <a:xfrm>
            <a:off x="10221785" y="296877"/>
            <a:ext cx="2052293" cy="4950662"/>
            <a:chOff x="24057277" y="17779872"/>
            <a:chExt cx="3325167" cy="7828371"/>
          </a:xfrm>
        </p:grpSpPr>
        <p:pic>
          <p:nvPicPr>
            <p:cNvPr id="297" name="Google Shape;297;p24" descr="https://lh5.googleusercontent.com/JXAFzqYmFk2luiM7Oi3zpVhLhLaIRDXnaI_HneVN9E_4TonEXn7cYZvkjdFw0WLGGswGzpe0I8arKpVlzpBRdg9I8M_JLB9eYBkvqw-c7pFfdetBZ5LX3MZUzue4ScvJZ21xhQjbmeY"/>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4057277" y="20475734"/>
              <a:ext cx="304953" cy="5132508"/>
            </a:xfrm>
            <a:prstGeom prst="rect">
              <a:avLst/>
            </a:prstGeom>
            <a:noFill/>
            <a:ln>
              <a:noFill/>
            </a:ln>
          </p:spPr>
        </p:pic>
        <p:sp>
          <p:nvSpPr>
            <p:cNvPr id="298" name="Google Shape;298;p24"/>
            <p:cNvSpPr txBox="1"/>
            <p:nvPr/>
          </p:nvSpPr>
          <p:spPr>
            <a:xfrm rot="-3600156">
              <a:off x="23726995" y="23687716"/>
              <a:ext cx="2507597" cy="39986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i="0" u="none" strike="noStrike" cap="none" dirty="0">
                  <a:solidFill>
                    <a:schemeClr val="tx1">
                      <a:lumMod val="75000"/>
                      <a:lumOff val="25000"/>
                    </a:schemeClr>
                  </a:solidFill>
                  <a:latin typeface="Century Gothic"/>
                  <a:ea typeface="Century Gothic"/>
                  <a:cs typeface="Century Gothic"/>
                  <a:sym typeface="Century Gothic"/>
                </a:rPr>
                <a:t>Open water</a:t>
              </a:r>
              <a:endParaRPr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99" name="Google Shape;299;p24"/>
            <p:cNvSpPr txBox="1"/>
            <p:nvPr/>
          </p:nvSpPr>
          <p:spPr>
            <a:xfrm rot="-3599987">
              <a:off x="23629603" y="22444608"/>
              <a:ext cx="2897381" cy="39986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i="0" u="none" strike="noStrike" cap="none">
                  <a:solidFill>
                    <a:schemeClr val="tx1">
                      <a:lumMod val="75000"/>
                      <a:lumOff val="25000"/>
                    </a:schemeClr>
                  </a:solidFill>
                  <a:latin typeface="Century Gothic"/>
                  <a:ea typeface="Century Gothic"/>
                  <a:cs typeface="Century Gothic"/>
                  <a:sym typeface="Century Gothic"/>
                </a:rPr>
                <a:t>Not inundated</a:t>
              </a:r>
              <a:endParaRPr i="0" u="none" strike="noStrike" cap="none">
                <a:solidFill>
                  <a:schemeClr val="tx1">
                    <a:lumMod val="75000"/>
                    <a:lumOff val="25000"/>
                  </a:schemeClr>
                </a:solidFill>
                <a:latin typeface="Century Gothic"/>
                <a:ea typeface="Century Gothic"/>
                <a:cs typeface="Century Gothic"/>
                <a:sym typeface="Century Gothic"/>
              </a:endParaRPr>
            </a:p>
          </p:txBody>
        </p:sp>
        <p:sp>
          <p:nvSpPr>
            <p:cNvPr id="300" name="Google Shape;300;p24"/>
            <p:cNvSpPr txBox="1"/>
            <p:nvPr/>
          </p:nvSpPr>
          <p:spPr>
            <a:xfrm rot="-3599760">
              <a:off x="22926589" y="20152438"/>
              <a:ext cx="5710109" cy="39986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a:solidFill>
                    <a:schemeClr val="tx1">
                      <a:lumMod val="75000"/>
                      <a:lumOff val="25000"/>
                    </a:schemeClr>
                  </a:solidFill>
                  <a:latin typeface="Century Gothic"/>
                  <a:ea typeface="Century Gothic"/>
                  <a:cs typeface="Century Gothic"/>
                  <a:sym typeface="Century Gothic"/>
                </a:rPr>
                <a:t>Permanent inundated vegetation</a:t>
              </a:r>
              <a:endParaRPr i="0" u="none" strike="noStrike" cap="none">
                <a:solidFill>
                  <a:schemeClr val="tx1">
                    <a:lumMod val="75000"/>
                    <a:lumOff val="25000"/>
                  </a:schemeClr>
                </a:solidFill>
                <a:latin typeface="Century Gothic"/>
                <a:ea typeface="Century Gothic"/>
                <a:cs typeface="Century Gothic"/>
                <a:sym typeface="Century Gothic"/>
              </a:endParaRPr>
            </a:p>
          </p:txBody>
        </p:sp>
        <p:sp>
          <p:nvSpPr>
            <p:cNvPr id="301" name="Google Shape;301;p24"/>
            <p:cNvSpPr txBox="1"/>
            <p:nvPr/>
          </p:nvSpPr>
          <p:spPr>
            <a:xfrm rot="-3599851">
              <a:off x="23427083" y="19945078"/>
              <a:ext cx="3707721" cy="39986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dirty="0">
                  <a:solidFill>
                    <a:schemeClr val="tx1">
                      <a:lumMod val="75000"/>
                      <a:lumOff val="25000"/>
                    </a:schemeClr>
                  </a:solidFill>
                  <a:latin typeface="Century Gothic"/>
                  <a:ea typeface="Century Gothic"/>
                  <a:cs typeface="Century Gothic"/>
                  <a:sym typeface="Century Gothic"/>
                </a:rPr>
                <a:t>Seasonal inundation</a:t>
              </a:r>
              <a:endParaRPr i="0" u="none" strike="noStrike" cap="none" dirty="0">
                <a:solidFill>
                  <a:schemeClr val="tx1">
                    <a:lumMod val="75000"/>
                    <a:lumOff val="25000"/>
                  </a:schemeClr>
                </a:solidFill>
                <a:latin typeface="Century Gothic"/>
                <a:ea typeface="Century Gothic"/>
                <a:cs typeface="Century Gothic"/>
                <a:sym typeface="Century Gothic"/>
              </a:endParaRPr>
            </a:p>
          </p:txBody>
        </p:sp>
      </p:grpSp>
      <p:sp>
        <p:nvSpPr>
          <p:cNvPr id="302" name="Google Shape;302;p24"/>
          <p:cNvSpPr/>
          <p:nvPr/>
        </p:nvSpPr>
        <p:spPr>
          <a:xfrm>
            <a:off x="4323650" y="5134255"/>
            <a:ext cx="223200" cy="1023000"/>
          </a:xfrm>
          <a:prstGeom prst="rect">
            <a:avLst/>
          </a:prstGeom>
          <a:gradFill>
            <a:gsLst>
              <a:gs pos="0">
                <a:srgbClr val="FFFFFF"/>
              </a:gs>
              <a:gs pos="100000">
                <a:srgbClr val="000000"/>
              </a:gs>
            </a:gsLst>
            <a:lin ang="5400012" scaled="0"/>
          </a:gra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dirty="0">
              <a:solidFill>
                <a:srgbClr val="000000"/>
              </a:solidFill>
              <a:latin typeface="Garamond"/>
              <a:ea typeface="Garamond"/>
              <a:cs typeface="Garamond"/>
              <a:sym typeface="Garamond"/>
            </a:endParaRPr>
          </a:p>
        </p:txBody>
      </p:sp>
      <p:sp>
        <p:nvSpPr>
          <p:cNvPr id="303" name="Google Shape;303;p24"/>
          <p:cNvSpPr txBox="1"/>
          <p:nvPr/>
        </p:nvSpPr>
        <p:spPr>
          <a:xfrm>
            <a:off x="4506208" y="5020108"/>
            <a:ext cx="1318800" cy="23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500" i="0" u="none" strike="noStrike" cap="none" dirty="0">
                <a:solidFill>
                  <a:schemeClr val="tx1">
                    <a:lumMod val="75000"/>
                    <a:lumOff val="25000"/>
                  </a:schemeClr>
                </a:solidFill>
                <a:latin typeface="Century Gothic"/>
                <a:ea typeface="Century Gothic"/>
                <a:cs typeface="Century Gothic"/>
                <a:sym typeface="Century Gothic"/>
              </a:rPr>
              <a:t>high </a:t>
            </a:r>
            <a:endParaRPr sz="150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304" name="Google Shape;304;p24"/>
          <p:cNvSpPr txBox="1"/>
          <p:nvPr/>
        </p:nvSpPr>
        <p:spPr>
          <a:xfrm>
            <a:off x="4506208" y="5856371"/>
            <a:ext cx="1318800" cy="23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500" i="0" u="none" strike="noStrike" cap="none">
                <a:solidFill>
                  <a:schemeClr val="tx1">
                    <a:lumMod val="75000"/>
                    <a:lumOff val="25000"/>
                  </a:schemeClr>
                </a:solidFill>
                <a:latin typeface="Century Gothic"/>
                <a:ea typeface="Century Gothic"/>
                <a:cs typeface="Century Gothic"/>
                <a:sym typeface="Century Gothic"/>
              </a:rPr>
              <a:t>low </a:t>
            </a:r>
            <a:endParaRPr sz="1500" i="0" u="none" strike="noStrike" cap="none">
              <a:solidFill>
                <a:schemeClr val="tx1">
                  <a:lumMod val="75000"/>
                  <a:lumOff val="25000"/>
                </a:schemeClr>
              </a:solidFill>
              <a:latin typeface="Century Gothic"/>
              <a:ea typeface="Century Gothic"/>
              <a:cs typeface="Century Gothic"/>
              <a:sym typeface="Century Gothic"/>
            </a:endParaRPr>
          </a:p>
        </p:txBody>
      </p:sp>
      <p:pic>
        <p:nvPicPr>
          <p:cNvPr id="305" name="Google Shape;305;p24"/>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6451895" y="2017095"/>
            <a:ext cx="3679901" cy="3210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5"/>
          <p:cNvSpPr txBox="1">
            <a:spLocks noGrp="1"/>
          </p:cNvSpPr>
          <p:nvPr>
            <p:ph type="title"/>
          </p:nvPr>
        </p:nvSpPr>
        <p:spPr>
          <a:xfrm>
            <a:off x="504300" y="419101"/>
            <a:ext cx="11183400" cy="571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E8652"/>
              </a:buClr>
              <a:buSzPts val="3959"/>
              <a:buFont typeface="Century Gothic"/>
              <a:buNone/>
            </a:pPr>
            <a:r>
              <a:rPr lang="en-US" sz="3959" dirty="0"/>
              <a:t>National Wetlands Inventory Classification</a:t>
            </a:r>
            <a:endParaRPr sz="3509" b="0" dirty="0"/>
          </a:p>
        </p:txBody>
      </p:sp>
      <p:sp>
        <p:nvSpPr>
          <p:cNvPr id="312" name="Google Shape;312;p25"/>
          <p:cNvSpPr/>
          <p:nvPr/>
        </p:nvSpPr>
        <p:spPr>
          <a:xfrm>
            <a:off x="504300" y="1407337"/>
            <a:ext cx="4933053" cy="2287075"/>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NWI wetland classification codes </a:t>
            </a:r>
            <a:r>
              <a:rPr lang="en-US" sz="1800" dirty="0" smtClean="0">
                <a:solidFill>
                  <a:schemeClr val="tx1">
                    <a:lumMod val="75000"/>
                    <a:lumOff val="25000"/>
                  </a:schemeClr>
                </a:solidFill>
                <a:latin typeface="Century Gothic"/>
                <a:ea typeface="Century Gothic"/>
                <a:cs typeface="Century Gothic"/>
                <a:sym typeface="Century Gothic"/>
              </a:rPr>
              <a:t>describe: </a:t>
            </a:r>
            <a:endParaRPr sz="1800" dirty="0">
              <a:solidFill>
                <a:schemeClr val="tx1">
                  <a:lumMod val="75000"/>
                  <a:lumOff val="25000"/>
                </a:schemeClr>
              </a:solidFill>
              <a:latin typeface="Century Gothic"/>
              <a:ea typeface="Century Gothic"/>
              <a:cs typeface="Century Gothic"/>
              <a:sym typeface="Century Gothic"/>
            </a:endParaRPr>
          </a:p>
          <a:p>
            <a:pPr marL="400050" marR="0" lvl="0" indent="-285750" algn="l" rtl="0">
              <a:lnSpc>
                <a:spcPct val="150000"/>
              </a:lnSpc>
              <a:spcBef>
                <a:spcPts val="0"/>
              </a:spcBef>
              <a:spcAft>
                <a:spcPts val="0"/>
              </a:spcAft>
              <a:buClr>
                <a:srgbClr val="2E8652"/>
              </a:buClr>
              <a:buSzPts val="1800"/>
              <a:buFont typeface="Webdings" panose="05030102010509060703" pitchFamily="18" charset="2"/>
              <a:buChar char="4"/>
            </a:pPr>
            <a:r>
              <a:rPr lang="en-US" sz="1800" dirty="0">
                <a:solidFill>
                  <a:schemeClr val="tx1">
                    <a:lumMod val="75000"/>
                    <a:lumOff val="25000"/>
                  </a:schemeClr>
                </a:solidFill>
                <a:latin typeface="Century Gothic"/>
                <a:ea typeface="Century Gothic"/>
                <a:cs typeface="Century Gothic"/>
                <a:sym typeface="Century Gothic"/>
              </a:rPr>
              <a:t>W</a:t>
            </a:r>
            <a:r>
              <a:rPr lang="en-US" sz="1800" dirty="0" smtClean="0">
                <a:solidFill>
                  <a:schemeClr val="tx1">
                    <a:lumMod val="75000"/>
                    <a:lumOff val="25000"/>
                  </a:schemeClr>
                </a:solidFill>
                <a:latin typeface="Century Gothic"/>
                <a:ea typeface="Century Gothic"/>
                <a:cs typeface="Century Gothic"/>
                <a:sym typeface="Century Gothic"/>
              </a:rPr>
              <a:t>etland </a:t>
            </a:r>
            <a:r>
              <a:rPr lang="en-US" sz="1800" dirty="0">
                <a:solidFill>
                  <a:schemeClr val="tx1">
                    <a:lumMod val="75000"/>
                    <a:lumOff val="25000"/>
                  </a:schemeClr>
                </a:solidFill>
                <a:latin typeface="Century Gothic"/>
                <a:ea typeface="Century Gothic"/>
                <a:cs typeface="Century Gothic"/>
                <a:sym typeface="Century Gothic"/>
              </a:rPr>
              <a:t>system</a:t>
            </a:r>
            <a:endParaRPr sz="1800" dirty="0">
              <a:solidFill>
                <a:schemeClr val="tx1">
                  <a:lumMod val="75000"/>
                  <a:lumOff val="25000"/>
                </a:schemeClr>
              </a:solidFill>
              <a:latin typeface="Century Gothic"/>
              <a:ea typeface="Century Gothic"/>
              <a:cs typeface="Century Gothic"/>
              <a:sym typeface="Century Gothic"/>
            </a:endParaRPr>
          </a:p>
          <a:p>
            <a:pPr marL="400050" marR="0" lvl="0" indent="-285750" algn="l" rtl="0">
              <a:lnSpc>
                <a:spcPct val="150000"/>
              </a:lnSpc>
              <a:spcBef>
                <a:spcPts val="0"/>
              </a:spcBef>
              <a:spcAft>
                <a:spcPts val="0"/>
              </a:spcAft>
              <a:buClr>
                <a:srgbClr val="2E8652"/>
              </a:buClr>
              <a:buSzPts val="1800"/>
              <a:buFont typeface="Webdings" panose="05030102010509060703" pitchFamily="18" charset="2"/>
              <a:buChar char="4"/>
            </a:pPr>
            <a:r>
              <a:rPr lang="en-US" sz="1800" dirty="0">
                <a:solidFill>
                  <a:schemeClr val="tx1">
                    <a:lumMod val="75000"/>
                    <a:lumOff val="25000"/>
                  </a:schemeClr>
                </a:solidFill>
                <a:latin typeface="Century Gothic"/>
                <a:ea typeface="Century Gothic"/>
                <a:cs typeface="Century Gothic"/>
                <a:sym typeface="Century Gothic"/>
              </a:rPr>
              <a:t>V</a:t>
            </a:r>
            <a:r>
              <a:rPr lang="en-US" sz="1800" dirty="0" smtClean="0">
                <a:solidFill>
                  <a:schemeClr val="tx1">
                    <a:lumMod val="75000"/>
                    <a:lumOff val="25000"/>
                  </a:schemeClr>
                </a:solidFill>
                <a:latin typeface="Century Gothic"/>
                <a:ea typeface="Century Gothic"/>
                <a:cs typeface="Century Gothic"/>
                <a:sym typeface="Century Gothic"/>
              </a:rPr>
              <a:t>egetation </a:t>
            </a:r>
            <a:r>
              <a:rPr lang="en-US" sz="1800" dirty="0">
                <a:solidFill>
                  <a:schemeClr val="tx1">
                    <a:lumMod val="75000"/>
                    <a:lumOff val="25000"/>
                  </a:schemeClr>
                </a:solidFill>
                <a:latin typeface="Century Gothic"/>
                <a:ea typeface="Century Gothic"/>
                <a:cs typeface="Century Gothic"/>
                <a:sym typeface="Century Gothic"/>
              </a:rPr>
              <a:t>class</a:t>
            </a:r>
            <a:endParaRPr sz="1800" dirty="0">
              <a:solidFill>
                <a:schemeClr val="tx1">
                  <a:lumMod val="75000"/>
                  <a:lumOff val="25000"/>
                </a:schemeClr>
              </a:solidFill>
              <a:latin typeface="Century Gothic"/>
              <a:ea typeface="Century Gothic"/>
              <a:cs typeface="Century Gothic"/>
              <a:sym typeface="Century Gothic"/>
            </a:endParaRPr>
          </a:p>
          <a:p>
            <a:pPr marL="400050" marR="0" lvl="0" indent="-285750" algn="l" rtl="0">
              <a:lnSpc>
                <a:spcPct val="150000"/>
              </a:lnSpc>
              <a:spcBef>
                <a:spcPts val="0"/>
              </a:spcBef>
              <a:spcAft>
                <a:spcPts val="0"/>
              </a:spcAft>
              <a:buClr>
                <a:srgbClr val="2E8652"/>
              </a:buClr>
              <a:buSzPts val="1800"/>
              <a:buFont typeface="Webdings" panose="05030102010509060703" pitchFamily="18" charset="2"/>
              <a:buChar char="4"/>
            </a:pPr>
            <a:r>
              <a:rPr lang="en-US" sz="1800" dirty="0">
                <a:solidFill>
                  <a:schemeClr val="tx1">
                    <a:lumMod val="75000"/>
                    <a:lumOff val="25000"/>
                  </a:schemeClr>
                </a:solidFill>
                <a:latin typeface="Century Gothic"/>
                <a:ea typeface="Century Gothic"/>
                <a:cs typeface="Century Gothic"/>
                <a:sym typeface="Century Gothic"/>
              </a:rPr>
              <a:t>V</a:t>
            </a:r>
            <a:r>
              <a:rPr lang="en-US" sz="1800" dirty="0" smtClean="0">
                <a:solidFill>
                  <a:schemeClr val="tx1">
                    <a:lumMod val="75000"/>
                    <a:lumOff val="25000"/>
                  </a:schemeClr>
                </a:solidFill>
                <a:latin typeface="Century Gothic"/>
                <a:ea typeface="Century Gothic"/>
                <a:cs typeface="Century Gothic"/>
                <a:sym typeface="Century Gothic"/>
              </a:rPr>
              <a:t>egetation </a:t>
            </a:r>
            <a:r>
              <a:rPr lang="en-US" sz="1800" dirty="0">
                <a:solidFill>
                  <a:schemeClr val="tx1">
                    <a:lumMod val="75000"/>
                    <a:lumOff val="25000"/>
                  </a:schemeClr>
                </a:solidFill>
                <a:latin typeface="Century Gothic"/>
                <a:ea typeface="Century Gothic"/>
                <a:cs typeface="Century Gothic"/>
                <a:sym typeface="Century Gothic"/>
              </a:rPr>
              <a:t>subclass</a:t>
            </a:r>
            <a:endParaRPr sz="1800" dirty="0">
              <a:solidFill>
                <a:schemeClr val="tx1">
                  <a:lumMod val="75000"/>
                  <a:lumOff val="25000"/>
                </a:schemeClr>
              </a:solidFill>
              <a:latin typeface="Century Gothic"/>
              <a:ea typeface="Century Gothic"/>
              <a:cs typeface="Century Gothic"/>
              <a:sym typeface="Century Gothic"/>
            </a:endParaRPr>
          </a:p>
          <a:p>
            <a:pPr marL="400050" marR="0" lvl="0" indent="-285750" algn="l" rtl="0">
              <a:lnSpc>
                <a:spcPct val="150000"/>
              </a:lnSpc>
              <a:spcBef>
                <a:spcPts val="0"/>
              </a:spcBef>
              <a:spcAft>
                <a:spcPts val="0"/>
              </a:spcAft>
              <a:buClr>
                <a:srgbClr val="2E8652"/>
              </a:buClr>
              <a:buSzPts val="1800"/>
              <a:buFont typeface="Webdings" panose="05030102010509060703" pitchFamily="18" charset="2"/>
              <a:buChar char="4"/>
            </a:pPr>
            <a:r>
              <a:rPr lang="en-US" sz="1800" dirty="0">
                <a:solidFill>
                  <a:schemeClr val="tx1">
                    <a:lumMod val="75000"/>
                    <a:lumOff val="25000"/>
                  </a:schemeClr>
                </a:solidFill>
                <a:latin typeface="Century Gothic"/>
                <a:ea typeface="Century Gothic"/>
                <a:cs typeface="Century Gothic"/>
                <a:sym typeface="Century Gothic"/>
              </a:rPr>
              <a:t>W</a:t>
            </a:r>
            <a:r>
              <a:rPr lang="en-US" sz="1800" dirty="0" smtClean="0">
                <a:solidFill>
                  <a:schemeClr val="tx1">
                    <a:lumMod val="75000"/>
                    <a:lumOff val="25000"/>
                  </a:schemeClr>
                </a:solidFill>
                <a:latin typeface="Century Gothic"/>
                <a:ea typeface="Century Gothic"/>
                <a:cs typeface="Century Gothic"/>
                <a:sym typeface="Century Gothic"/>
              </a:rPr>
              <a:t>ater regime</a:t>
            </a:r>
            <a:endParaRPr sz="1800" dirty="0">
              <a:solidFill>
                <a:schemeClr val="tx1">
                  <a:lumMod val="75000"/>
                  <a:lumOff val="25000"/>
                </a:schemeClr>
              </a:solidFill>
              <a:latin typeface="Century Gothic"/>
              <a:ea typeface="Century Gothic"/>
              <a:cs typeface="Century Gothic"/>
              <a:sym typeface="Century Gothic"/>
            </a:endParaRPr>
          </a:p>
        </p:txBody>
      </p:sp>
      <p:grpSp>
        <p:nvGrpSpPr>
          <p:cNvPr id="313" name="Google Shape;313;p25"/>
          <p:cNvGrpSpPr/>
          <p:nvPr/>
        </p:nvGrpSpPr>
        <p:grpSpPr>
          <a:xfrm>
            <a:off x="3336453" y="2403034"/>
            <a:ext cx="7108200" cy="3151204"/>
            <a:chOff x="4553000" y="2336175"/>
            <a:chExt cx="7108200" cy="3151204"/>
          </a:xfrm>
        </p:grpSpPr>
        <p:sp>
          <p:nvSpPr>
            <p:cNvPr id="314" name="Google Shape;314;p25"/>
            <p:cNvSpPr txBox="1"/>
            <p:nvPr/>
          </p:nvSpPr>
          <p:spPr>
            <a:xfrm>
              <a:off x="6394850" y="2336175"/>
              <a:ext cx="3570900" cy="10356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6500" u="sng" dirty="0">
                  <a:solidFill>
                    <a:schemeClr val="tx1">
                      <a:lumMod val="75000"/>
                      <a:lumOff val="25000"/>
                    </a:schemeClr>
                  </a:solidFill>
                  <a:latin typeface="Century Gothic"/>
                  <a:ea typeface="Century Gothic"/>
                  <a:cs typeface="Century Gothic"/>
                  <a:sym typeface="Century Gothic"/>
                </a:rPr>
                <a:t>P</a:t>
              </a:r>
              <a:r>
                <a:rPr lang="en-US" sz="6500" dirty="0">
                  <a:solidFill>
                    <a:schemeClr val="tx1">
                      <a:lumMod val="75000"/>
                      <a:lumOff val="25000"/>
                    </a:schemeClr>
                  </a:solidFill>
                  <a:latin typeface="Century Gothic"/>
                  <a:ea typeface="Century Gothic"/>
                  <a:cs typeface="Century Gothic"/>
                  <a:sym typeface="Century Gothic"/>
                </a:rPr>
                <a:t> </a:t>
              </a:r>
              <a:r>
                <a:rPr lang="en-US" sz="6500" u="sng" dirty="0">
                  <a:solidFill>
                    <a:schemeClr val="tx1">
                      <a:lumMod val="75000"/>
                      <a:lumOff val="25000"/>
                    </a:schemeClr>
                  </a:solidFill>
                  <a:latin typeface="Century Gothic"/>
                  <a:ea typeface="Century Gothic"/>
                  <a:cs typeface="Century Gothic"/>
                  <a:sym typeface="Century Gothic"/>
                </a:rPr>
                <a:t>FO</a:t>
              </a:r>
              <a:r>
                <a:rPr lang="en-US" sz="6500" dirty="0">
                  <a:solidFill>
                    <a:schemeClr val="tx1">
                      <a:lumMod val="75000"/>
                      <a:lumOff val="25000"/>
                    </a:schemeClr>
                  </a:solidFill>
                  <a:latin typeface="Century Gothic"/>
                  <a:ea typeface="Century Gothic"/>
                  <a:cs typeface="Century Gothic"/>
                  <a:sym typeface="Century Gothic"/>
                </a:rPr>
                <a:t> </a:t>
              </a:r>
              <a:r>
                <a:rPr lang="en-US" sz="6500" u="sng" dirty="0">
                  <a:solidFill>
                    <a:schemeClr val="tx1">
                      <a:lumMod val="75000"/>
                      <a:lumOff val="25000"/>
                    </a:schemeClr>
                  </a:solidFill>
                  <a:latin typeface="Century Gothic"/>
                  <a:ea typeface="Century Gothic"/>
                  <a:cs typeface="Century Gothic"/>
                  <a:sym typeface="Century Gothic"/>
                </a:rPr>
                <a:t>4</a:t>
              </a:r>
              <a:r>
                <a:rPr lang="en-US" sz="6500" dirty="0">
                  <a:solidFill>
                    <a:schemeClr val="tx1">
                      <a:lumMod val="75000"/>
                      <a:lumOff val="25000"/>
                    </a:schemeClr>
                  </a:solidFill>
                  <a:latin typeface="Century Gothic"/>
                  <a:ea typeface="Century Gothic"/>
                  <a:cs typeface="Century Gothic"/>
                  <a:sym typeface="Century Gothic"/>
                </a:rPr>
                <a:t> </a:t>
              </a:r>
              <a:r>
                <a:rPr lang="en-US" sz="6500" u="sng" dirty="0">
                  <a:solidFill>
                    <a:schemeClr val="tx1">
                      <a:lumMod val="75000"/>
                      <a:lumOff val="25000"/>
                    </a:schemeClr>
                  </a:solidFill>
                  <a:latin typeface="Century Gothic"/>
                  <a:ea typeface="Century Gothic"/>
                  <a:cs typeface="Century Gothic"/>
                  <a:sym typeface="Century Gothic"/>
                </a:rPr>
                <a:t>E</a:t>
              </a:r>
              <a:endParaRPr sz="6500" u="sng"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endParaRPr dirty="0">
                <a:latin typeface="Century Gothic"/>
                <a:ea typeface="Century Gothic"/>
                <a:cs typeface="Century Gothic"/>
                <a:sym typeface="Century Gothic"/>
              </a:endParaRPr>
            </a:p>
          </p:txBody>
        </p:sp>
        <p:grpSp>
          <p:nvGrpSpPr>
            <p:cNvPr id="315" name="Google Shape;315;p25"/>
            <p:cNvGrpSpPr/>
            <p:nvPr/>
          </p:nvGrpSpPr>
          <p:grpSpPr>
            <a:xfrm>
              <a:off x="4553000" y="3656774"/>
              <a:ext cx="2317975" cy="1207230"/>
              <a:chOff x="5274425" y="3836624"/>
              <a:chExt cx="2317975" cy="1207230"/>
            </a:xfrm>
          </p:grpSpPr>
          <p:cxnSp>
            <p:nvCxnSpPr>
              <p:cNvPr id="316" name="Google Shape;316;p25"/>
              <p:cNvCxnSpPr/>
              <p:nvPr/>
            </p:nvCxnSpPr>
            <p:spPr>
              <a:xfrm flipH="1">
                <a:off x="6252063" y="3836624"/>
                <a:ext cx="1340337" cy="763380"/>
              </a:xfrm>
              <a:prstGeom prst="straightConnector1">
                <a:avLst/>
              </a:prstGeom>
              <a:noFill/>
              <a:ln w="28575" cap="flat" cmpd="sng">
                <a:solidFill>
                  <a:srgbClr val="3F3F3F"/>
                </a:solidFill>
                <a:prstDash val="solid"/>
                <a:round/>
                <a:headEnd type="none" w="med" len="med"/>
                <a:tailEnd type="none" w="med" len="med"/>
              </a:ln>
            </p:spPr>
          </p:cxnSp>
          <p:sp>
            <p:nvSpPr>
              <p:cNvPr id="317" name="Google Shape;317;p25"/>
              <p:cNvSpPr txBox="1"/>
              <p:nvPr/>
            </p:nvSpPr>
            <p:spPr>
              <a:xfrm>
                <a:off x="5274425" y="4555154"/>
                <a:ext cx="1374000" cy="488700"/>
              </a:xfrm>
              <a:prstGeom prst="rect">
                <a:avLst/>
              </a:prstGeom>
              <a:solidFill>
                <a:srgbClr val="FFFFFF"/>
              </a:solidFill>
              <a:ln w="19050" cap="flat" cmpd="sng">
                <a:solidFill>
                  <a:srgbClr val="3F3F3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palustrine</a:t>
                </a:r>
                <a:endParaRPr sz="1800" dirty="0">
                  <a:solidFill>
                    <a:schemeClr val="tx1">
                      <a:lumMod val="75000"/>
                      <a:lumOff val="25000"/>
                    </a:schemeClr>
                  </a:solidFill>
                  <a:latin typeface="Century Gothic"/>
                  <a:ea typeface="Century Gothic"/>
                  <a:cs typeface="Century Gothic"/>
                  <a:sym typeface="Century Gothic"/>
                </a:endParaRPr>
              </a:p>
            </p:txBody>
          </p:sp>
        </p:grpSp>
        <p:grpSp>
          <p:nvGrpSpPr>
            <p:cNvPr id="318" name="Google Shape;318;p25"/>
            <p:cNvGrpSpPr/>
            <p:nvPr/>
          </p:nvGrpSpPr>
          <p:grpSpPr>
            <a:xfrm>
              <a:off x="6653900" y="3627554"/>
              <a:ext cx="1286425" cy="1281300"/>
              <a:chOff x="6957875" y="3851954"/>
              <a:chExt cx="1286425" cy="1281300"/>
            </a:xfrm>
          </p:grpSpPr>
          <p:cxnSp>
            <p:nvCxnSpPr>
              <p:cNvPr id="319" name="Google Shape;319;p25"/>
              <p:cNvCxnSpPr/>
              <p:nvPr/>
            </p:nvCxnSpPr>
            <p:spPr>
              <a:xfrm flipH="1">
                <a:off x="7680300" y="3851954"/>
                <a:ext cx="564000" cy="792600"/>
              </a:xfrm>
              <a:prstGeom prst="straightConnector1">
                <a:avLst/>
              </a:prstGeom>
              <a:noFill/>
              <a:ln w="28575" cap="flat" cmpd="sng">
                <a:solidFill>
                  <a:srgbClr val="3F3F3F"/>
                </a:solidFill>
                <a:prstDash val="solid"/>
                <a:round/>
                <a:headEnd type="none" w="med" len="med"/>
                <a:tailEnd type="none" w="med" len="med"/>
              </a:ln>
            </p:spPr>
          </p:cxnSp>
          <p:sp>
            <p:nvSpPr>
              <p:cNvPr id="320" name="Google Shape;320;p25"/>
              <p:cNvSpPr txBox="1"/>
              <p:nvPr/>
            </p:nvSpPr>
            <p:spPr>
              <a:xfrm>
                <a:off x="6957875" y="4644554"/>
                <a:ext cx="1152600" cy="488700"/>
              </a:xfrm>
              <a:prstGeom prst="rect">
                <a:avLst/>
              </a:prstGeom>
              <a:solidFill>
                <a:srgbClr val="FFFFFF"/>
              </a:solidFill>
              <a:ln w="19050" cap="flat" cmpd="sng">
                <a:solidFill>
                  <a:srgbClr val="3F3F3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forested</a:t>
                </a:r>
                <a:endParaRPr sz="1800">
                  <a:solidFill>
                    <a:schemeClr val="tx1">
                      <a:lumMod val="75000"/>
                      <a:lumOff val="25000"/>
                    </a:schemeClr>
                  </a:solidFill>
                  <a:latin typeface="Century Gothic"/>
                  <a:ea typeface="Century Gothic"/>
                  <a:cs typeface="Century Gothic"/>
                  <a:sym typeface="Century Gothic"/>
                </a:endParaRPr>
              </a:p>
            </p:txBody>
          </p:sp>
        </p:grpSp>
        <p:grpSp>
          <p:nvGrpSpPr>
            <p:cNvPr id="321" name="Google Shape;321;p25"/>
            <p:cNvGrpSpPr/>
            <p:nvPr/>
          </p:nvGrpSpPr>
          <p:grpSpPr>
            <a:xfrm>
              <a:off x="8237075" y="3672404"/>
              <a:ext cx="1337700" cy="1814975"/>
              <a:chOff x="8223600" y="3850454"/>
              <a:chExt cx="1337700" cy="1814975"/>
            </a:xfrm>
          </p:grpSpPr>
          <p:cxnSp>
            <p:nvCxnSpPr>
              <p:cNvPr id="322" name="Google Shape;322;p25"/>
              <p:cNvCxnSpPr/>
              <p:nvPr/>
            </p:nvCxnSpPr>
            <p:spPr>
              <a:xfrm>
                <a:off x="8871575" y="3850454"/>
                <a:ext cx="29700" cy="772500"/>
              </a:xfrm>
              <a:prstGeom prst="straightConnector1">
                <a:avLst/>
              </a:prstGeom>
              <a:noFill/>
              <a:ln w="28575" cap="flat" cmpd="sng">
                <a:solidFill>
                  <a:srgbClr val="3F3F3F"/>
                </a:solidFill>
                <a:prstDash val="solid"/>
                <a:round/>
                <a:headEnd type="none" w="med" len="med"/>
                <a:tailEnd type="none" w="med" len="med"/>
              </a:ln>
            </p:spPr>
          </p:cxnSp>
          <p:sp>
            <p:nvSpPr>
              <p:cNvPr id="323" name="Google Shape;323;p25"/>
              <p:cNvSpPr txBox="1"/>
              <p:nvPr/>
            </p:nvSpPr>
            <p:spPr>
              <a:xfrm>
                <a:off x="8223600" y="4613029"/>
                <a:ext cx="1337700" cy="1052400"/>
              </a:xfrm>
              <a:prstGeom prst="rect">
                <a:avLst/>
              </a:prstGeom>
              <a:solidFill>
                <a:srgbClr val="FFFFFF"/>
              </a:solidFill>
              <a:ln w="19050" cap="flat" cmpd="sng">
                <a:solidFill>
                  <a:srgbClr val="3F3F3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needle-</a:t>
                </a:r>
                <a:endParaRPr sz="1800">
                  <a:solidFill>
                    <a:schemeClr val="tx1">
                      <a:lumMod val="75000"/>
                      <a:lumOff val="25000"/>
                    </a:schemeClr>
                  </a:solidFill>
                  <a:latin typeface="Century Gothic"/>
                  <a:ea typeface="Century Gothic"/>
                  <a:cs typeface="Century Gothic"/>
                  <a:sym typeface="Century Gothic"/>
                </a:endParaRPr>
              </a:p>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leaf evergreen</a:t>
                </a:r>
                <a:endParaRPr sz="1800">
                  <a:solidFill>
                    <a:schemeClr val="tx1">
                      <a:lumMod val="75000"/>
                      <a:lumOff val="25000"/>
                    </a:schemeClr>
                  </a:solidFill>
                  <a:latin typeface="Century Gothic"/>
                  <a:ea typeface="Century Gothic"/>
                  <a:cs typeface="Century Gothic"/>
                  <a:sym typeface="Century Gothic"/>
                </a:endParaRPr>
              </a:p>
            </p:txBody>
          </p:sp>
        </p:grpSp>
        <p:grpSp>
          <p:nvGrpSpPr>
            <p:cNvPr id="324" name="Google Shape;324;p25"/>
            <p:cNvGrpSpPr/>
            <p:nvPr/>
          </p:nvGrpSpPr>
          <p:grpSpPr>
            <a:xfrm>
              <a:off x="9517625" y="3656774"/>
              <a:ext cx="2143575" cy="1699880"/>
              <a:chOff x="9219875" y="3835199"/>
              <a:chExt cx="2143575" cy="1699880"/>
            </a:xfrm>
          </p:grpSpPr>
          <p:cxnSp>
            <p:nvCxnSpPr>
              <p:cNvPr id="325" name="Google Shape;325;p25"/>
              <p:cNvCxnSpPr/>
              <p:nvPr/>
            </p:nvCxnSpPr>
            <p:spPr>
              <a:xfrm>
                <a:off x="9219875" y="3835199"/>
                <a:ext cx="819475" cy="718530"/>
              </a:xfrm>
              <a:prstGeom prst="straightConnector1">
                <a:avLst/>
              </a:prstGeom>
              <a:noFill/>
              <a:ln w="28575" cap="flat" cmpd="sng">
                <a:solidFill>
                  <a:srgbClr val="3F3F3F"/>
                </a:solidFill>
                <a:prstDash val="solid"/>
                <a:round/>
                <a:headEnd type="none" w="med" len="med"/>
                <a:tailEnd type="none" w="med" len="med"/>
              </a:ln>
            </p:spPr>
          </p:cxnSp>
          <p:sp>
            <p:nvSpPr>
              <p:cNvPr id="326" name="Google Shape;326;p25"/>
              <p:cNvSpPr txBox="1"/>
              <p:nvPr/>
            </p:nvSpPr>
            <p:spPr>
              <a:xfrm>
                <a:off x="9691550" y="4482679"/>
                <a:ext cx="1671900" cy="1052400"/>
              </a:xfrm>
              <a:prstGeom prst="rect">
                <a:avLst/>
              </a:prstGeom>
              <a:solidFill>
                <a:srgbClr val="FFFFFF"/>
              </a:solidFill>
              <a:ln w="19050" cap="flat" cmpd="sng">
                <a:solidFill>
                  <a:srgbClr val="3F3F3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seasonally flooded / saturated</a:t>
                </a:r>
                <a:endParaRPr sz="1800" dirty="0">
                  <a:solidFill>
                    <a:schemeClr val="tx1">
                      <a:lumMod val="75000"/>
                      <a:lumOff val="25000"/>
                    </a:schemeClr>
                  </a:solidFill>
                  <a:latin typeface="Century Gothic"/>
                  <a:ea typeface="Century Gothic"/>
                  <a:cs typeface="Century Gothic"/>
                  <a:sym typeface="Century Gothic"/>
                </a:endParaRPr>
              </a:p>
            </p:txBody>
          </p:sp>
        </p:grpSp>
      </p:grpSp>
      <p:sp>
        <p:nvSpPr>
          <p:cNvPr id="327" name="Google Shape;327;p25"/>
          <p:cNvSpPr txBox="1"/>
          <p:nvPr/>
        </p:nvSpPr>
        <p:spPr>
          <a:xfrm>
            <a:off x="5320150" y="2273850"/>
            <a:ext cx="3390900" cy="4887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Clr>
                <a:schemeClr val="dk1"/>
              </a:buClr>
              <a:buSzPts val="1100"/>
              <a:buFont typeface="Arial"/>
              <a:buNone/>
            </a:pPr>
            <a:r>
              <a:rPr lang="en-US" sz="1800" dirty="0">
                <a:solidFill>
                  <a:schemeClr val="tx1">
                    <a:lumMod val="75000"/>
                    <a:lumOff val="25000"/>
                  </a:schemeClr>
                </a:solidFill>
                <a:latin typeface="Century Gothic"/>
                <a:ea typeface="Century Gothic"/>
                <a:cs typeface="Century Gothic"/>
                <a:sym typeface="Century Gothic"/>
              </a:rPr>
              <a:t>Example classification code:</a:t>
            </a:r>
            <a:endParaRPr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graphicFrame>
        <p:nvGraphicFramePr>
          <p:cNvPr id="333" name="Google Shape;333;p26"/>
          <p:cNvGraphicFramePr/>
          <p:nvPr>
            <p:extLst>
              <p:ext uri="{D42A27DB-BD31-4B8C-83A1-F6EECF244321}">
                <p14:modId xmlns:p14="http://schemas.microsoft.com/office/powerpoint/2010/main" val="250219286"/>
              </p:ext>
            </p:extLst>
          </p:nvPr>
        </p:nvGraphicFramePr>
        <p:xfrm>
          <a:off x="489924" y="2306838"/>
          <a:ext cx="6539925" cy="2375092"/>
        </p:xfrm>
        <a:graphic>
          <a:graphicData uri="http://schemas.openxmlformats.org/drawingml/2006/table">
            <a:tbl>
              <a:tblPr>
                <a:noFill/>
                <a:tableStyleId>{F2B9D4FA-526F-4B99-9658-46A3499C50D0}</a:tableStyleId>
              </a:tblPr>
              <a:tblGrid>
                <a:gridCol w="1090000">
                  <a:extLst>
                    <a:ext uri="{9D8B030D-6E8A-4147-A177-3AD203B41FA5}">
                      <a16:colId xmlns:a16="http://schemas.microsoft.com/office/drawing/2014/main" xmlns="" val="20000"/>
                    </a:ext>
                  </a:extLst>
                </a:gridCol>
                <a:gridCol w="1515050">
                  <a:extLst>
                    <a:ext uri="{9D8B030D-6E8A-4147-A177-3AD203B41FA5}">
                      <a16:colId xmlns:a16="http://schemas.microsoft.com/office/drawing/2014/main" xmlns="" val="20001"/>
                    </a:ext>
                  </a:extLst>
                </a:gridCol>
                <a:gridCol w="1536875">
                  <a:extLst>
                    <a:ext uri="{9D8B030D-6E8A-4147-A177-3AD203B41FA5}">
                      <a16:colId xmlns:a16="http://schemas.microsoft.com/office/drawing/2014/main" xmlns="" val="20002"/>
                    </a:ext>
                  </a:extLst>
                </a:gridCol>
                <a:gridCol w="1308000">
                  <a:extLst>
                    <a:ext uri="{9D8B030D-6E8A-4147-A177-3AD203B41FA5}">
                      <a16:colId xmlns:a16="http://schemas.microsoft.com/office/drawing/2014/main" xmlns="" val="20003"/>
                    </a:ext>
                  </a:extLst>
                </a:gridCol>
                <a:gridCol w="1090000">
                  <a:extLst>
                    <a:ext uri="{9D8B030D-6E8A-4147-A177-3AD203B41FA5}">
                      <a16:colId xmlns:a16="http://schemas.microsoft.com/office/drawing/2014/main" xmlns="" val="20004"/>
                    </a:ext>
                  </a:extLst>
                </a:gridCol>
              </a:tblGrid>
              <a:tr h="405900">
                <a:tc>
                  <a:txBody>
                    <a:bodyPr/>
                    <a:lstStyle/>
                    <a:p>
                      <a:pPr marL="0" lvl="0" indent="0" algn="ctr" rtl="0">
                        <a:lnSpc>
                          <a:spcPct val="115000"/>
                        </a:lnSpc>
                        <a:spcBef>
                          <a:spcPts val="0"/>
                        </a:spcBef>
                        <a:spcAft>
                          <a:spcPts val="0"/>
                        </a:spcAft>
                        <a:buNone/>
                      </a:pPr>
                      <a:r>
                        <a:rPr lang="en-US" b="1" dirty="0">
                          <a:solidFill>
                            <a:schemeClr val="tx1">
                              <a:lumMod val="75000"/>
                              <a:lumOff val="25000"/>
                            </a:schemeClr>
                          </a:solidFill>
                          <a:latin typeface="Century Gothic"/>
                          <a:ea typeface="Century Gothic"/>
                          <a:cs typeface="Century Gothic"/>
                          <a:sym typeface="Century Gothic"/>
                        </a:rPr>
                        <a:t>Frequency</a:t>
                      </a:r>
                      <a:endParaRPr b="1" dirty="0">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US" i="1">
                          <a:solidFill>
                            <a:schemeClr val="tx1">
                              <a:lumMod val="75000"/>
                              <a:lumOff val="25000"/>
                            </a:schemeClr>
                          </a:solidFill>
                          <a:latin typeface="Century Gothic"/>
                          <a:ea typeface="Century Gothic"/>
                          <a:cs typeface="Century Gothic"/>
                          <a:sym typeface="Century Gothic"/>
                        </a:rPr>
                        <a:t>Permanent</a:t>
                      </a:r>
                      <a:endParaRPr i="1">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US" i="1">
                          <a:solidFill>
                            <a:schemeClr val="tx1">
                              <a:lumMod val="75000"/>
                              <a:lumOff val="25000"/>
                            </a:schemeClr>
                          </a:solidFill>
                          <a:latin typeface="Century Gothic"/>
                          <a:ea typeface="Century Gothic"/>
                          <a:cs typeface="Century Gothic"/>
                          <a:sym typeface="Century Gothic"/>
                        </a:rPr>
                        <a:t>Seasonal</a:t>
                      </a:r>
                      <a:endParaRPr i="1">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US" i="1">
                          <a:solidFill>
                            <a:schemeClr val="tx1">
                              <a:lumMod val="75000"/>
                              <a:lumOff val="25000"/>
                            </a:schemeClr>
                          </a:solidFill>
                          <a:latin typeface="Century Gothic"/>
                          <a:ea typeface="Century Gothic"/>
                          <a:cs typeface="Century Gothic"/>
                          <a:sym typeface="Century Gothic"/>
                        </a:rPr>
                        <a:t>Tidal</a:t>
                      </a:r>
                      <a:endParaRPr i="1">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US" i="1">
                          <a:solidFill>
                            <a:schemeClr val="tx1">
                              <a:lumMod val="75000"/>
                              <a:lumOff val="25000"/>
                            </a:schemeClr>
                          </a:solidFill>
                          <a:latin typeface="Century Gothic"/>
                          <a:ea typeface="Century Gothic"/>
                          <a:cs typeface="Century Gothic"/>
                          <a:sym typeface="Century Gothic"/>
                        </a:rPr>
                        <a:t>Saturated</a:t>
                      </a:r>
                      <a:endParaRPr i="1">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xmlns="" val="10000"/>
                  </a:ext>
                </a:extLst>
              </a:tr>
              <a:tr h="386550">
                <a:tc rowSpan="4">
                  <a:txBody>
                    <a:bodyPr/>
                    <a:lstStyle/>
                    <a:p>
                      <a:pPr marL="0" lvl="0" indent="0" algn="ctr" rtl="0">
                        <a:lnSpc>
                          <a:spcPct val="115000"/>
                        </a:lnSpc>
                        <a:spcBef>
                          <a:spcPts val="0"/>
                        </a:spcBef>
                        <a:spcAft>
                          <a:spcPts val="0"/>
                        </a:spcAft>
                        <a:buNone/>
                      </a:pPr>
                      <a:r>
                        <a:rPr lang="en-US" b="1" dirty="0">
                          <a:solidFill>
                            <a:schemeClr val="tx1">
                              <a:lumMod val="75000"/>
                              <a:lumOff val="25000"/>
                            </a:schemeClr>
                          </a:solidFill>
                          <a:latin typeface="Century Gothic"/>
                          <a:ea typeface="Century Gothic"/>
                          <a:cs typeface="Century Gothic"/>
                          <a:sym typeface="Century Gothic"/>
                        </a:rPr>
                        <a:t>Inundation Type</a:t>
                      </a:r>
                      <a:endParaRPr b="1" dirty="0">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Open Water</a:t>
                      </a:r>
                      <a:endParaRPr dirty="0">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Open Water</a:t>
                      </a:r>
                      <a:endParaRPr>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Open Water</a:t>
                      </a:r>
                      <a:endParaRPr>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Forested</a:t>
                      </a:r>
                      <a:endParaRPr>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568800">
                <a:tc vMerge="1">
                  <a:txBody>
                    <a:bodyPr/>
                    <a:lstStyle/>
                    <a:p>
                      <a:endParaRPr lang="en-US"/>
                    </a:p>
                  </a:txBody>
                  <a:tcPr/>
                </a:tc>
                <a:tc>
                  <a:txBody>
                    <a:bodyPr/>
                    <a:lstStyle/>
                    <a:p>
                      <a:pPr marL="0" lvl="0" indent="0" algn="ctr" rtl="0">
                        <a:lnSpc>
                          <a:spcPct val="115000"/>
                        </a:lnSpc>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Inundation</a:t>
                      </a:r>
                      <a:endParaRPr dirty="0">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Inundation</a:t>
                      </a:r>
                      <a:endParaRPr>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Inundation</a:t>
                      </a:r>
                      <a:endParaRPr>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Low Vegetation</a:t>
                      </a:r>
                      <a:endParaRPr>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413625">
                <a:tc vMerge="1">
                  <a:txBody>
                    <a:bodyPr/>
                    <a:lstStyle/>
                    <a:p>
                      <a:endParaRPr lang="en-US"/>
                    </a:p>
                  </a:txBody>
                  <a:tcPr/>
                </a:tc>
                <a:tc>
                  <a:txBody>
                    <a:bodyPr/>
                    <a:lstStyle/>
                    <a:p>
                      <a:pPr marL="0" lvl="0" indent="0" algn="ctr" rtl="0">
                        <a:lnSpc>
                          <a:spcPct val="115000"/>
                        </a:lnSpc>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Forested Inundation</a:t>
                      </a:r>
                      <a:endParaRPr dirty="0">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Forested Inundation</a:t>
                      </a:r>
                      <a:endParaRPr dirty="0">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Mixed Inundation</a:t>
                      </a:r>
                      <a:endParaRPr>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386550">
                <a:tc vMerge="1">
                  <a:txBody>
                    <a:bodyPr/>
                    <a:lstStyle/>
                    <a:p>
                      <a:endParaRPr lang="en-US"/>
                    </a:p>
                  </a:txBody>
                  <a:tcPr/>
                </a:tc>
                <a:tc>
                  <a:txBody>
                    <a:bodyPr/>
                    <a:lstStyle/>
                    <a:p>
                      <a:pPr marL="0" lvl="0" indent="0" algn="ctr" rtl="0">
                        <a:lnSpc>
                          <a:spcPct val="115000"/>
                        </a:lnSpc>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Mixed Inundation</a:t>
                      </a:r>
                      <a:endParaRPr>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Mixed Inundation</a:t>
                      </a:r>
                      <a:endParaRPr dirty="0">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bl>
          </a:graphicData>
        </a:graphic>
      </p:graphicFrame>
      <p:graphicFrame>
        <p:nvGraphicFramePr>
          <p:cNvPr id="334" name="Google Shape;334;p26"/>
          <p:cNvGraphicFramePr/>
          <p:nvPr>
            <p:extLst>
              <p:ext uri="{D42A27DB-BD31-4B8C-83A1-F6EECF244321}">
                <p14:modId xmlns:p14="http://schemas.microsoft.com/office/powerpoint/2010/main" val="2824148768"/>
              </p:ext>
            </p:extLst>
          </p:nvPr>
        </p:nvGraphicFramePr>
        <p:xfrm>
          <a:off x="7806624" y="2306838"/>
          <a:ext cx="3926275" cy="1735650"/>
        </p:xfrm>
        <a:graphic>
          <a:graphicData uri="http://schemas.openxmlformats.org/drawingml/2006/table">
            <a:tbl>
              <a:tblPr>
                <a:noFill/>
                <a:tableStyleId>{F2B9D4FA-526F-4B99-9658-46A3499C50D0}</a:tableStyleId>
              </a:tblPr>
              <a:tblGrid>
                <a:gridCol w="1019350">
                  <a:extLst>
                    <a:ext uri="{9D8B030D-6E8A-4147-A177-3AD203B41FA5}">
                      <a16:colId xmlns:a16="http://schemas.microsoft.com/office/drawing/2014/main" xmlns="" val="20000"/>
                    </a:ext>
                  </a:extLst>
                </a:gridCol>
                <a:gridCol w="1443075">
                  <a:extLst>
                    <a:ext uri="{9D8B030D-6E8A-4147-A177-3AD203B41FA5}">
                      <a16:colId xmlns:a16="http://schemas.microsoft.com/office/drawing/2014/main" xmlns="" val="20001"/>
                    </a:ext>
                  </a:extLst>
                </a:gridCol>
                <a:gridCol w="1463850">
                  <a:extLst>
                    <a:ext uri="{9D8B030D-6E8A-4147-A177-3AD203B41FA5}">
                      <a16:colId xmlns:a16="http://schemas.microsoft.com/office/drawing/2014/main" xmlns="" val="20002"/>
                    </a:ext>
                  </a:extLst>
                </a:gridCol>
              </a:tblGrid>
              <a:tr h="413250">
                <a:tc>
                  <a:txBody>
                    <a:bodyPr/>
                    <a:lstStyle/>
                    <a:p>
                      <a:pPr marL="0" lvl="0" indent="0" algn="ctr" rtl="0">
                        <a:lnSpc>
                          <a:spcPct val="115000"/>
                        </a:lnSpc>
                        <a:spcBef>
                          <a:spcPts val="0"/>
                        </a:spcBef>
                        <a:spcAft>
                          <a:spcPts val="0"/>
                        </a:spcAft>
                        <a:buNone/>
                      </a:pPr>
                      <a:r>
                        <a:rPr lang="en-US" b="1" dirty="0">
                          <a:solidFill>
                            <a:schemeClr val="tx1">
                              <a:lumMod val="75000"/>
                              <a:lumOff val="25000"/>
                            </a:schemeClr>
                          </a:solidFill>
                          <a:latin typeface="Century Gothic"/>
                          <a:ea typeface="Century Gothic"/>
                          <a:cs typeface="Century Gothic"/>
                          <a:sym typeface="Century Gothic"/>
                        </a:rPr>
                        <a:t>Frequency</a:t>
                      </a:r>
                      <a:endParaRPr b="1" dirty="0">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US" i="1">
                          <a:solidFill>
                            <a:schemeClr val="tx1">
                              <a:lumMod val="75000"/>
                              <a:lumOff val="25000"/>
                            </a:schemeClr>
                          </a:solidFill>
                          <a:latin typeface="Century Gothic"/>
                          <a:ea typeface="Century Gothic"/>
                          <a:cs typeface="Century Gothic"/>
                          <a:sym typeface="Century Gothic"/>
                        </a:rPr>
                        <a:t>Permanent</a:t>
                      </a:r>
                      <a:endParaRPr i="1">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US" i="1">
                          <a:solidFill>
                            <a:schemeClr val="tx1">
                              <a:lumMod val="75000"/>
                              <a:lumOff val="25000"/>
                            </a:schemeClr>
                          </a:solidFill>
                          <a:latin typeface="Century Gothic"/>
                          <a:ea typeface="Century Gothic"/>
                          <a:cs typeface="Century Gothic"/>
                          <a:sym typeface="Century Gothic"/>
                        </a:rPr>
                        <a:t>Seasonal</a:t>
                      </a:r>
                      <a:endParaRPr i="1">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xmlns="" val="10000"/>
                  </a:ext>
                </a:extLst>
              </a:tr>
              <a:tr h="413250">
                <a:tc rowSpan="3">
                  <a:txBody>
                    <a:bodyPr/>
                    <a:lstStyle/>
                    <a:p>
                      <a:pPr marL="0" lvl="0" indent="0" algn="ctr" rtl="0">
                        <a:lnSpc>
                          <a:spcPct val="115000"/>
                        </a:lnSpc>
                        <a:spcBef>
                          <a:spcPts val="0"/>
                        </a:spcBef>
                        <a:spcAft>
                          <a:spcPts val="0"/>
                        </a:spcAft>
                        <a:buNone/>
                      </a:pPr>
                      <a:r>
                        <a:rPr lang="en-US" b="1" dirty="0">
                          <a:solidFill>
                            <a:schemeClr val="tx1">
                              <a:lumMod val="75000"/>
                              <a:lumOff val="25000"/>
                            </a:schemeClr>
                          </a:solidFill>
                          <a:latin typeface="Century Gothic"/>
                          <a:ea typeface="Century Gothic"/>
                          <a:cs typeface="Century Gothic"/>
                          <a:sym typeface="Century Gothic"/>
                        </a:rPr>
                        <a:t>Inundation Type</a:t>
                      </a:r>
                      <a:endParaRPr b="1" dirty="0">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Open Water</a:t>
                      </a:r>
                      <a:endParaRPr dirty="0">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Inundation</a:t>
                      </a:r>
                      <a:endParaRPr>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413250">
                <a:tc vMerge="1">
                  <a:txBody>
                    <a:bodyPr/>
                    <a:lstStyle/>
                    <a:p>
                      <a:endParaRPr lang="en-US"/>
                    </a:p>
                  </a:txBody>
                  <a:tcPr/>
                </a:tc>
                <a:tc>
                  <a:txBody>
                    <a:bodyPr/>
                    <a:lstStyle/>
                    <a:p>
                      <a:pPr marL="0" lvl="0" indent="0" algn="ctr" rtl="0">
                        <a:lnSpc>
                          <a:spcPct val="115000"/>
                        </a:lnSpc>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Inundation</a:t>
                      </a:r>
                      <a:endParaRPr dirty="0">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495900">
                <a:tc vMerge="1">
                  <a:txBody>
                    <a:bodyPr/>
                    <a:lstStyle/>
                    <a:p>
                      <a:endParaRPr lang="en-US"/>
                    </a:p>
                  </a:txBody>
                  <a:tcPr/>
                </a:tc>
                <a:tc>
                  <a:txBody>
                    <a:bodyPr/>
                    <a:lstStyle/>
                    <a:p>
                      <a:pPr marL="0" lvl="0" indent="0" algn="ctr" rtl="0">
                        <a:lnSpc>
                          <a:spcPct val="115000"/>
                        </a:lnSpc>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Not Inundated</a:t>
                      </a:r>
                      <a:endParaRPr dirty="0">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dirty="0">
                        <a:solidFill>
                          <a:schemeClr val="tx1">
                            <a:lumMod val="75000"/>
                            <a:lumOff val="25000"/>
                          </a:schemeClr>
                        </a:solidFill>
                        <a:latin typeface="Century Gothic"/>
                        <a:ea typeface="Century Gothic"/>
                        <a:cs typeface="Century Gothic"/>
                        <a:sym typeface="Century Gothic"/>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bl>
          </a:graphicData>
        </a:graphic>
      </p:graphicFrame>
      <p:sp>
        <p:nvSpPr>
          <p:cNvPr id="335" name="Google Shape;335;p26"/>
          <p:cNvSpPr txBox="1"/>
          <p:nvPr/>
        </p:nvSpPr>
        <p:spPr>
          <a:xfrm>
            <a:off x="1965453" y="1756038"/>
            <a:ext cx="3077100" cy="37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dirty="0">
                <a:solidFill>
                  <a:schemeClr val="tx1">
                    <a:lumMod val="75000"/>
                    <a:lumOff val="25000"/>
                  </a:schemeClr>
                </a:solidFill>
                <a:latin typeface="Century Gothic"/>
                <a:ea typeface="Century Gothic"/>
                <a:cs typeface="Century Gothic"/>
                <a:sym typeface="Century Gothic"/>
              </a:rPr>
              <a:t>13 NWI Reclassifications</a:t>
            </a:r>
            <a:endParaRPr sz="1600" b="1" dirty="0">
              <a:solidFill>
                <a:schemeClr val="tx1">
                  <a:lumMod val="75000"/>
                  <a:lumOff val="25000"/>
                </a:schemeClr>
              </a:solidFill>
              <a:latin typeface="Century Gothic"/>
              <a:ea typeface="Century Gothic"/>
              <a:cs typeface="Century Gothic"/>
              <a:sym typeface="Century Gothic"/>
            </a:endParaRPr>
          </a:p>
        </p:txBody>
      </p:sp>
      <p:sp>
        <p:nvSpPr>
          <p:cNvPr id="336" name="Google Shape;336;p26"/>
          <p:cNvSpPr txBox="1"/>
          <p:nvPr/>
        </p:nvSpPr>
        <p:spPr>
          <a:xfrm>
            <a:off x="8231212" y="1756038"/>
            <a:ext cx="3077100" cy="37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dirty="0">
                <a:solidFill>
                  <a:schemeClr val="tx1">
                    <a:lumMod val="75000"/>
                    <a:lumOff val="25000"/>
                  </a:schemeClr>
                </a:solidFill>
                <a:latin typeface="Century Gothic"/>
                <a:ea typeface="Century Gothic"/>
                <a:cs typeface="Century Gothic"/>
                <a:sym typeface="Century Gothic"/>
              </a:rPr>
              <a:t>4 </a:t>
            </a:r>
            <a:r>
              <a:rPr lang="en-US" sz="1600" b="1" dirty="0" smtClean="0">
                <a:solidFill>
                  <a:schemeClr val="tx1">
                    <a:lumMod val="75000"/>
                    <a:lumOff val="25000"/>
                  </a:schemeClr>
                </a:solidFill>
                <a:latin typeface="Century Gothic"/>
                <a:ea typeface="Century Gothic"/>
                <a:cs typeface="Century Gothic"/>
                <a:sym typeface="Century Gothic"/>
              </a:rPr>
              <a:t>C-SAR </a:t>
            </a:r>
            <a:r>
              <a:rPr lang="en-US" sz="1600" b="1" dirty="0">
                <a:solidFill>
                  <a:schemeClr val="tx1">
                    <a:lumMod val="75000"/>
                    <a:lumOff val="25000"/>
                  </a:schemeClr>
                </a:solidFill>
                <a:latin typeface="Century Gothic"/>
                <a:ea typeface="Century Gothic"/>
                <a:cs typeface="Century Gothic"/>
                <a:sym typeface="Century Gothic"/>
              </a:rPr>
              <a:t>Classifications</a:t>
            </a:r>
            <a:endParaRPr sz="1600" b="1" dirty="0">
              <a:solidFill>
                <a:schemeClr val="tx1">
                  <a:lumMod val="75000"/>
                  <a:lumOff val="25000"/>
                </a:schemeClr>
              </a:solidFill>
              <a:latin typeface="Century Gothic"/>
              <a:ea typeface="Century Gothic"/>
              <a:cs typeface="Century Gothic"/>
              <a:sym typeface="Century Gothic"/>
            </a:endParaRPr>
          </a:p>
        </p:txBody>
      </p:sp>
      <p:cxnSp>
        <p:nvCxnSpPr>
          <p:cNvPr id="337" name="Google Shape;337;p26"/>
          <p:cNvCxnSpPr/>
          <p:nvPr/>
        </p:nvCxnSpPr>
        <p:spPr>
          <a:xfrm rot="10800000" flipH="1">
            <a:off x="7088574" y="3212088"/>
            <a:ext cx="600600" cy="600"/>
          </a:xfrm>
          <a:prstGeom prst="straightConnector1">
            <a:avLst/>
          </a:prstGeom>
          <a:noFill/>
          <a:ln w="28575" cap="flat" cmpd="sng">
            <a:solidFill>
              <a:schemeClr val="dk2"/>
            </a:solidFill>
            <a:prstDash val="solid"/>
            <a:round/>
            <a:headEnd type="none" w="med" len="med"/>
            <a:tailEnd type="triangle" w="med" len="med"/>
          </a:ln>
        </p:spPr>
      </p:cxnSp>
      <p:sp>
        <p:nvSpPr>
          <p:cNvPr id="338" name="Google Shape;338;p26"/>
          <p:cNvSpPr txBox="1">
            <a:spLocks noGrp="1"/>
          </p:cNvSpPr>
          <p:nvPr>
            <p:ph type="title"/>
          </p:nvPr>
        </p:nvSpPr>
        <p:spPr>
          <a:xfrm>
            <a:off x="504300" y="419101"/>
            <a:ext cx="11183400" cy="571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E8652"/>
              </a:buClr>
              <a:buSzPts val="3959"/>
              <a:buFont typeface="Century Gothic"/>
              <a:buNone/>
            </a:pPr>
            <a:r>
              <a:rPr lang="en-US" sz="3959" dirty="0"/>
              <a:t>National Wetlands Inventory Reclassification</a:t>
            </a:r>
            <a:endParaRPr sz="3509" b="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27"/>
          <p:cNvPicPr preferRelativeResize="0"/>
          <p:nvPr/>
        </p:nvPicPr>
        <p:blipFill rotWithShape="1">
          <a:blip r:embed="rId3" cstate="screen">
            <a:alphaModFix/>
            <a:extLst>
              <a:ext uri="{28A0092B-C50C-407E-A947-70E740481C1C}">
                <a14:useLocalDpi xmlns:a14="http://schemas.microsoft.com/office/drawing/2010/main"/>
              </a:ext>
            </a:extLst>
          </a:blip>
          <a:srcRect l="1273" t="11069" b="7177"/>
          <a:stretch/>
        </p:blipFill>
        <p:spPr>
          <a:xfrm>
            <a:off x="6232641" y="1977225"/>
            <a:ext cx="3657600" cy="3919199"/>
          </a:xfrm>
          <a:prstGeom prst="rect">
            <a:avLst/>
          </a:prstGeom>
          <a:noFill/>
          <a:ln w="9525" cap="flat" cmpd="sng">
            <a:solidFill>
              <a:srgbClr val="B7B7B7"/>
            </a:solidFill>
            <a:prstDash val="solid"/>
            <a:round/>
            <a:headEnd type="none" w="sm" len="sm"/>
            <a:tailEnd type="none" w="sm" len="sm"/>
          </a:ln>
        </p:spPr>
      </p:pic>
      <p:sp>
        <p:nvSpPr>
          <p:cNvPr id="344" name="Google Shape;344;p27"/>
          <p:cNvSpPr txBox="1">
            <a:spLocks noGrp="1"/>
          </p:cNvSpPr>
          <p:nvPr>
            <p:ph type="title"/>
          </p:nvPr>
        </p:nvSpPr>
        <p:spPr>
          <a:xfrm>
            <a:off x="1303032" y="461638"/>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E8652"/>
              </a:buClr>
              <a:buSzPts val="3959"/>
              <a:buFont typeface="Century Gothic"/>
              <a:buNone/>
            </a:pPr>
            <a:r>
              <a:rPr lang="en-US" sz="3959" dirty="0"/>
              <a:t>Bear Lake</a:t>
            </a:r>
            <a:br>
              <a:rPr lang="en-US" sz="3959" dirty="0"/>
            </a:br>
            <a:r>
              <a:rPr lang="en-US" sz="2970" b="0" dirty="0"/>
              <a:t>NWI Reclassification </a:t>
            </a:r>
            <a:endParaRPr sz="2970" b="0" dirty="0"/>
          </a:p>
        </p:txBody>
      </p:sp>
      <p:sp>
        <p:nvSpPr>
          <p:cNvPr id="345" name="Google Shape;345;p27"/>
          <p:cNvSpPr/>
          <p:nvPr/>
        </p:nvSpPr>
        <p:spPr>
          <a:xfrm>
            <a:off x="257175" y="1555675"/>
            <a:ext cx="1981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Century Gothic"/>
                <a:cs typeface="Century Gothic"/>
                <a:sym typeface="Century Gothic"/>
              </a:rPr>
              <a:t>Reclassified NWI</a:t>
            </a:r>
            <a:endParaRPr sz="18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pic>
        <p:nvPicPr>
          <p:cNvPr id="346" name="Google Shape;346;p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2425" y="1977205"/>
            <a:ext cx="3657600" cy="3869419"/>
          </a:xfrm>
          <a:prstGeom prst="rect">
            <a:avLst/>
          </a:prstGeom>
          <a:noFill/>
          <a:ln w="9525" cap="flat" cmpd="sng">
            <a:solidFill>
              <a:srgbClr val="999999"/>
            </a:solidFill>
            <a:prstDash val="solid"/>
            <a:round/>
            <a:headEnd type="none" w="sm" len="sm"/>
            <a:tailEnd type="none" w="sm" len="sm"/>
          </a:ln>
        </p:spPr>
      </p:pic>
      <p:sp>
        <p:nvSpPr>
          <p:cNvPr id="347" name="Google Shape;347;p27"/>
          <p:cNvSpPr/>
          <p:nvPr/>
        </p:nvSpPr>
        <p:spPr>
          <a:xfrm>
            <a:off x="4226112" y="3968300"/>
            <a:ext cx="2100300" cy="819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Permanent Open Water</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Permanent Inundation</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Seasonal inundation</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Not Inundated</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No Data</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cxnSp>
        <p:nvCxnSpPr>
          <p:cNvPr id="348" name="Google Shape;348;p27"/>
          <p:cNvCxnSpPr/>
          <p:nvPr/>
        </p:nvCxnSpPr>
        <p:spPr>
          <a:xfrm flipV="1">
            <a:off x="8572425" y="2505074"/>
            <a:ext cx="3246207" cy="1828726"/>
          </a:xfrm>
          <a:prstGeom prst="straightConnector1">
            <a:avLst/>
          </a:prstGeom>
          <a:noFill/>
          <a:ln w="9525" cap="flat" cmpd="sng">
            <a:solidFill>
              <a:srgbClr val="FF0000"/>
            </a:solidFill>
            <a:prstDash val="solid"/>
            <a:round/>
            <a:headEnd type="none" w="med" len="med"/>
            <a:tailEnd type="none" w="med" len="med"/>
          </a:ln>
        </p:spPr>
      </p:cxnSp>
      <p:cxnSp>
        <p:nvCxnSpPr>
          <p:cNvPr id="349" name="Google Shape;349;p27"/>
          <p:cNvCxnSpPr/>
          <p:nvPr/>
        </p:nvCxnSpPr>
        <p:spPr>
          <a:xfrm flipV="1">
            <a:off x="7972425" y="276225"/>
            <a:ext cx="1405441" cy="3495676"/>
          </a:xfrm>
          <a:prstGeom prst="straightConnector1">
            <a:avLst/>
          </a:prstGeom>
          <a:noFill/>
          <a:ln w="9525" cap="flat" cmpd="sng">
            <a:solidFill>
              <a:srgbClr val="FF0000"/>
            </a:solidFill>
            <a:prstDash val="solid"/>
            <a:round/>
            <a:headEnd type="none" w="med" len="med"/>
            <a:tailEnd type="none" w="med" len="med"/>
          </a:ln>
        </p:spPr>
      </p:cxnSp>
      <p:sp>
        <p:nvSpPr>
          <p:cNvPr id="350" name="Google Shape;350;p27"/>
          <p:cNvSpPr/>
          <p:nvPr/>
        </p:nvSpPr>
        <p:spPr>
          <a:xfrm>
            <a:off x="6096796" y="1555675"/>
            <a:ext cx="2699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Century Gothic"/>
                <a:cs typeface="Century Gothic"/>
                <a:sym typeface="Century Gothic"/>
              </a:rPr>
              <a:t>NWI Wetlands Mapper</a:t>
            </a:r>
            <a:endParaRPr sz="1800" dirty="0">
              <a:solidFill>
                <a:schemeClr val="tx1">
                  <a:lumMod val="75000"/>
                  <a:lumOff val="25000"/>
                </a:schemeClr>
              </a:solidFill>
              <a:latin typeface="Century Gothic" panose="020B0502020202020204" pitchFamily="34" charset="0"/>
            </a:endParaRPr>
          </a:p>
          <a:p>
            <a:pPr marL="0" marR="0" lvl="0" indent="0" algn="l" rtl="0">
              <a:spcBef>
                <a:spcPts val="0"/>
              </a:spcBef>
              <a:spcAft>
                <a:spcPts val="0"/>
              </a:spcAft>
              <a:buNone/>
            </a:pPr>
            <a:endParaRPr sz="18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351" name="Google Shape;351;p27"/>
          <p:cNvSpPr/>
          <p:nvPr/>
        </p:nvSpPr>
        <p:spPr>
          <a:xfrm>
            <a:off x="10106181" y="3737201"/>
            <a:ext cx="2316300" cy="1104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Estuarine and Marine</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Freshwater Emergent</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Freshwater Forested/Shrub</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Freshwater Pond</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Lake</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Riverine</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No Data</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pic>
        <p:nvPicPr>
          <p:cNvPr id="352" name="Google Shape;352;p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377866" y="276225"/>
            <a:ext cx="2444942" cy="2228849"/>
          </a:xfrm>
          <a:prstGeom prst="rect">
            <a:avLst/>
          </a:prstGeom>
          <a:noFill/>
          <a:ln w="19050" cap="flat" cmpd="sng">
            <a:solidFill>
              <a:srgbClr val="FF0000"/>
            </a:solidFill>
            <a:prstDash val="solid"/>
            <a:round/>
            <a:headEnd type="none" w="sm" len="sm"/>
            <a:tailEnd type="none" w="sm" len="sm"/>
          </a:ln>
        </p:spPr>
      </p:pic>
      <p:sp>
        <p:nvSpPr>
          <p:cNvPr id="353" name="Google Shape;353;p27"/>
          <p:cNvSpPr/>
          <p:nvPr/>
        </p:nvSpPr>
        <p:spPr>
          <a:xfrm>
            <a:off x="7972425" y="3771900"/>
            <a:ext cx="600000" cy="561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4" name="Google Shape;354;p27" descr="https://lh6.googleusercontent.com/Eb9Xckmyv5pG6bLVSO49ezsRvwsWcQ0NdgQ_oqg_snWR5U4yPcI5M5vaFldBXLbC0sukWbNTJ8rTMwPvYZ7Gc-mvgqWub_GQFv22207NO7TouiAnHkZQCf7I8pLWgfm4mN9JMTwumv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775760" y="5599619"/>
            <a:ext cx="259950" cy="281025"/>
          </a:xfrm>
          <a:prstGeom prst="rect">
            <a:avLst/>
          </a:prstGeom>
          <a:noFill/>
          <a:ln>
            <a:noFill/>
          </a:ln>
        </p:spPr>
      </p:pic>
      <p:grpSp>
        <p:nvGrpSpPr>
          <p:cNvPr id="355" name="Google Shape;355;p27"/>
          <p:cNvGrpSpPr/>
          <p:nvPr/>
        </p:nvGrpSpPr>
        <p:grpSpPr>
          <a:xfrm>
            <a:off x="4010025" y="5583200"/>
            <a:ext cx="1819200" cy="313225"/>
            <a:chOff x="4043375" y="5692400"/>
            <a:chExt cx="1819200" cy="313225"/>
          </a:xfrm>
        </p:grpSpPr>
        <p:cxnSp>
          <p:nvCxnSpPr>
            <p:cNvPr id="356" name="Google Shape;356;p27"/>
            <p:cNvCxnSpPr/>
            <p:nvPr/>
          </p:nvCxnSpPr>
          <p:spPr>
            <a:xfrm>
              <a:off x="4152900" y="5692400"/>
              <a:ext cx="1201200" cy="0"/>
            </a:xfrm>
            <a:prstGeom prst="straightConnector1">
              <a:avLst/>
            </a:prstGeom>
            <a:noFill/>
            <a:ln w="9525" cap="flat" cmpd="sng">
              <a:solidFill>
                <a:schemeClr val="dk2"/>
              </a:solidFill>
              <a:prstDash val="solid"/>
              <a:round/>
              <a:headEnd type="none" w="med" len="med"/>
              <a:tailEnd type="none" w="med" len="med"/>
            </a:ln>
          </p:spPr>
        </p:cxnSp>
        <p:cxnSp>
          <p:nvCxnSpPr>
            <p:cNvPr id="357" name="Google Shape;357;p27"/>
            <p:cNvCxnSpPr/>
            <p:nvPr/>
          </p:nvCxnSpPr>
          <p:spPr>
            <a:xfrm>
              <a:off x="4753500" y="5692400"/>
              <a:ext cx="0" cy="99900"/>
            </a:xfrm>
            <a:prstGeom prst="straightConnector1">
              <a:avLst/>
            </a:prstGeom>
            <a:noFill/>
            <a:ln w="9525" cap="flat" cmpd="sng">
              <a:solidFill>
                <a:schemeClr val="dk2"/>
              </a:solidFill>
              <a:prstDash val="solid"/>
              <a:round/>
              <a:headEnd type="none" w="med" len="med"/>
              <a:tailEnd type="none" w="med" len="med"/>
            </a:ln>
          </p:spPr>
        </p:cxnSp>
        <p:cxnSp>
          <p:nvCxnSpPr>
            <p:cNvPr id="358" name="Google Shape;358;p27"/>
            <p:cNvCxnSpPr/>
            <p:nvPr/>
          </p:nvCxnSpPr>
          <p:spPr>
            <a:xfrm>
              <a:off x="4451750" y="5692400"/>
              <a:ext cx="0" cy="99900"/>
            </a:xfrm>
            <a:prstGeom prst="straightConnector1">
              <a:avLst/>
            </a:prstGeom>
            <a:noFill/>
            <a:ln w="9525" cap="flat" cmpd="sng">
              <a:solidFill>
                <a:schemeClr val="dk2"/>
              </a:solidFill>
              <a:prstDash val="solid"/>
              <a:round/>
              <a:headEnd type="none" w="med" len="med"/>
              <a:tailEnd type="none" w="med" len="med"/>
            </a:ln>
          </p:spPr>
        </p:cxnSp>
        <p:cxnSp>
          <p:nvCxnSpPr>
            <p:cNvPr id="359" name="Google Shape;359;p27"/>
            <p:cNvCxnSpPr/>
            <p:nvPr/>
          </p:nvCxnSpPr>
          <p:spPr>
            <a:xfrm>
              <a:off x="5349325" y="5692425"/>
              <a:ext cx="0" cy="99900"/>
            </a:xfrm>
            <a:prstGeom prst="straightConnector1">
              <a:avLst/>
            </a:prstGeom>
            <a:noFill/>
            <a:ln w="9525" cap="flat" cmpd="sng">
              <a:solidFill>
                <a:schemeClr val="dk2"/>
              </a:solidFill>
              <a:prstDash val="solid"/>
              <a:round/>
              <a:headEnd type="none" w="med" len="med"/>
              <a:tailEnd type="none" w="med" len="med"/>
            </a:ln>
          </p:spPr>
        </p:cxnSp>
        <p:cxnSp>
          <p:nvCxnSpPr>
            <p:cNvPr id="360" name="Google Shape;360;p27"/>
            <p:cNvCxnSpPr/>
            <p:nvPr/>
          </p:nvCxnSpPr>
          <p:spPr>
            <a:xfrm>
              <a:off x="4157125" y="5692425"/>
              <a:ext cx="0" cy="99900"/>
            </a:xfrm>
            <a:prstGeom prst="straightConnector1">
              <a:avLst/>
            </a:prstGeom>
            <a:noFill/>
            <a:ln w="9525" cap="flat" cmpd="sng">
              <a:solidFill>
                <a:schemeClr val="dk2"/>
              </a:solidFill>
              <a:prstDash val="solid"/>
              <a:round/>
              <a:headEnd type="none" w="med" len="med"/>
              <a:tailEnd type="none" w="med" len="med"/>
            </a:ln>
          </p:spPr>
        </p:cxnSp>
        <p:sp>
          <p:nvSpPr>
            <p:cNvPr id="361" name="Google Shape;361;p27"/>
            <p:cNvSpPr txBox="1"/>
            <p:nvPr/>
          </p:nvSpPr>
          <p:spPr>
            <a:xfrm>
              <a:off x="4043375" y="5724525"/>
              <a:ext cx="18192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0  2.5   5        10 km</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pic>
        <p:nvPicPr>
          <p:cNvPr id="362" name="Google Shape;362;p27" descr="https://lh6.googleusercontent.com/Eb9Xckmyv5pG6bLVSO49ezsRvwsWcQ0NdgQ_oqg_snWR5U4yPcI5M5vaFldBXLbC0sukWbNTJ8rTMwPvYZ7Gc-mvgqWub_GQFv22207NO7TouiAnHkZQCf7I8pLWgfm4mN9JMTwumv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657327" y="5566529"/>
            <a:ext cx="259950" cy="281025"/>
          </a:xfrm>
          <a:prstGeom prst="rect">
            <a:avLst/>
          </a:prstGeom>
          <a:noFill/>
          <a:ln>
            <a:noFill/>
          </a:ln>
        </p:spPr>
      </p:pic>
      <p:sp>
        <p:nvSpPr>
          <p:cNvPr id="363" name="Google Shape;363;p27"/>
          <p:cNvSpPr/>
          <p:nvPr/>
        </p:nvSpPr>
        <p:spPr>
          <a:xfrm>
            <a:off x="4078400" y="4051837"/>
            <a:ext cx="190200" cy="140700"/>
          </a:xfrm>
          <a:prstGeom prst="rect">
            <a:avLst/>
          </a:pr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7"/>
          <p:cNvSpPr/>
          <p:nvPr/>
        </p:nvSpPr>
        <p:spPr>
          <a:xfrm>
            <a:off x="4078400" y="4479199"/>
            <a:ext cx="190200" cy="140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7"/>
          <p:cNvSpPr/>
          <p:nvPr/>
        </p:nvSpPr>
        <p:spPr>
          <a:xfrm>
            <a:off x="4078400" y="4906574"/>
            <a:ext cx="190200" cy="140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7"/>
          <p:cNvSpPr/>
          <p:nvPr/>
        </p:nvSpPr>
        <p:spPr>
          <a:xfrm>
            <a:off x="4078400" y="5106927"/>
            <a:ext cx="190200" cy="1407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7"/>
          <p:cNvSpPr/>
          <p:nvPr/>
        </p:nvSpPr>
        <p:spPr>
          <a:xfrm>
            <a:off x="4078400" y="5315552"/>
            <a:ext cx="190200" cy="140700"/>
          </a:xfrm>
          <a:prstGeom prst="rect">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7"/>
          <p:cNvSpPr/>
          <p:nvPr/>
        </p:nvSpPr>
        <p:spPr>
          <a:xfrm>
            <a:off x="9960666" y="3841574"/>
            <a:ext cx="190200" cy="140700"/>
          </a:xfrm>
          <a:prstGeom prst="rect">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7"/>
          <p:cNvSpPr/>
          <p:nvPr/>
        </p:nvSpPr>
        <p:spPr>
          <a:xfrm>
            <a:off x="9960666" y="4027006"/>
            <a:ext cx="190200" cy="140700"/>
          </a:xfrm>
          <a:prstGeom prst="rect">
            <a:avLst/>
          </a:prstGeom>
          <a:solidFill>
            <a:srgbClr val="CBF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7"/>
          <p:cNvSpPr/>
          <p:nvPr/>
        </p:nvSpPr>
        <p:spPr>
          <a:xfrm>
            <a:off x="9960666" y="4229038"/>
            <a:ext cx="190200" cy="140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7"/>
          <p:cNvSpPr/>
          <p:nvPr/>
        </p:nvSpPr>
        <p:spPr>
          <a:xfrm>
            <a:off x="9960666" y="4663752"/>
            <a:ext cx="190200" cy="1407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7"/>
          <p:cNvSpPr/>
          <p:nvPr/>
        </p:nvSpPr>
        <p:spPr>
          <a:xfrm>
            <a:off x="9960666" y="4866199"/>
            <a:ext cx="190200" cy="140700"/>
          </a:xfrm>
          <a:prstGeom prst="rect">
            <a:avLst/>
          </a:prstGeom>
          <a:solidFill>
            <a:srgbClr val="54C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7"/>
          <p:cNvSpPr/>
          <p:nvPr/>
        </p:nvSpPr>
        <p:spPr>
          <a:xfrm>
            <a:off x="9960666" y="5076134"/>
            <a:ext cx="190200" cy="140700"/>
          </a:xfrm>
          <a:prstGeom prst="rect">
            <a:avLst/>
          </a:prstGeom>
          <a:solidFill>
            <a:srgbClr val="C0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7"/>
          <p:cNvSpPr/>
          <p:nvPr/>
        </p:nvSpPr>
        <p:spPr>
          <a:xfrm>
            <a:off x="9960666" y="5286059"/>
            <a:ext cx="190200" cy="140700"/>
          </a:xfrm>
          <a:prstGeom prst="rect">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5" name="Google Shape;375;p27"/>
          <p:cNvGrpSpPr/>
          <p:nvPr/>
        </p:nvGrpSpPr>
        <p:grpSpPr>
          <a:xfrm>
            <a:off x="9908552" y="5583200"/>
            <a:ext cx="1819200" cy="313225"/>
            <a:chOff x="4043375" y="5692400"/>
            <a:chExt cx="1819200" cy="313225"/>
          </a:xfrm>
        </p:grpSpPr>
        <p:cxnSp>
          <p:nvCxnSpPr>
            <p:cNvPr id="376" name="Google Shape;376;p27"/>
            <p:cNvCxnSpPr/>
            <p:nvPr/>
          </p:nvCxnSpPr>
          <p:spPr>
            <a:xfrm>
              <a:off x="4152900" y="5692400"/>
              <a:ext cx="1201200" cy="0"/>
            </a:xfrm>
            <a:prstGeom prst="straightConnector1">
              <a:avLst/>
            </a:prstGeom>
            <a:noFill/>
            <a:ln w="9525" cap="flat" cmpd="sng">
              <a:solidFill>
                <a:schemeClr val="dk2"/>
              </a:solidFill>
              <a:prstDash val="solid"/>
              <a:round/>
              <a:headEnd type="none" w="med" len="med"/>
              <a:tailEnd type="none" w="med" len="med"/>
            </a:ln>
          </p:spPr>
        </p:cxnSp>
        <p:cxnSp>
          <p:nvCxnSpPr>
            <p:cNvPr id="377" name="Google Shape;377;p27"/>
            <p:cNvCxnSpPr/>
            <p:nvPr/>
          </p:nvCxnSpPr>
          <p:spPr>
            <a:xfrm>
              <a:off x="4753500" y="5692400"/>
              <a:ext cx="0" cy="99900"/>
            </a:xfrm>
            <a:prstGeom prst="straightConnector1">
              <a:avLst/>
            </a:prstGeom>
            <a:noFill/>
            <a:ln w="9525" cap="flat" cmpd="sng">
              <a:solidFill>
                <a:schemeClr val="dk2"/>
              </a:solidFill>
              <a:prstDash val="solid"/>
              <a:round/>
              <a:headEnd type="none" w="med" len="med"/>
              <a:tailEnd type="none" w="med" len="med"/>
            </a:ln>
          </p:spPr>
        </p:cxnSp>
        <p:cxnSp>
          <p:nvCxnSpPr>
            <p:cNvPr id="378" name="Google Shape;378;p27"/>
            <p:cNvCxnSpPr/>
            <p:nvPr/>
          </p:nvCxnSpPr>
          <p:spPr>
            <a:xfrm>
              <a:off x="4451750" y="5692400"/>
              <a:ext cx="0" cy="99900"/>
            </a:xfrm>
            <a:prstGeom prst="straightConnector1">
              <a:avLst/>
            </a:prstGeom>
            <a:noFill/>
            <a:ln w="9525" cap="flat" cmpd="sng">
              <a:solidFill>
                <a:schemeClr val="dk2"/>
              </a:solidFill>
              <a:prstDash val="solid"/>
              <a:round/>
              <a:headEnd type="none" w="med" len="med"/>
              <a:tailEnd type="none" w="med" len="med"/>
            </a:ln>
          </p:spPr>
        </p:cxnSp>
        <p:cxnSp>
          <p:nvCxnSpPr>
            <p:cNvPr id="379" name="Google Shape;379;p27"/>
            <p:cNvCxnSpPr/>
            <p:nvPr/>
          </p:nvCxnSpPr>
          <p:spPr>
            <a:xfrm>
              <a:off x="5349325" y="5692425"/>
              <a:ext cx="0" cy="99900"/>
            </a:xfrm>
            <a:prstGeom prst="straightConnector1">
              <a:avLst/>
            </a:prstGeom>
            <a:noFill/>
            <a:ln w="9525" cap="flat" cmpd="sng">
              <a:solidFill>
                <a:schemeClr val="dk2"/>
              </a:solidFill>
              <a:prstDash val="solid"/>
              <a:round/>
              <a:headEnd type="none" w="med" len="med"/>
              <a:tailEnd type="none" w="med" len="med"/>
            </a:ln>
          </p:spPr>
        </p:cxnSp>
        <p:cxnSp>
          <p:nvCxnSpPr>
            <p:cNvPr id="380" name="Google Shape;380;p27"/>
            <p:cNvCxnSpPr/>
            <p:nvPr/>
          </p:nvCxnSpPr>
          <p:spPr>
            <a:xfrm>
              <a:off x="4157125" y="5692425"/>
              <a:ext cx="0" cy="99900"/>
            </a:xfrm>
            <a:prstGeom prst="straightConnector1">
              <a:avLst/>
            </a:prstGeom>
            <a:noFill/>
            <a:ln w="9525" cap="flat" cmpd="sng">
              <a:solidFill>
                <a:schemeClr val="dk2"/>
              </a:solidFill>
              <a:prstDash val="solid"/>
              <a:round/>
              <a:headEnd type="none" w="med" len="med"/>
              <a:tailEnd type="none" w="med" len="med"/>
            </a:ln>
          </p:spPr>
        </p:cxnSp>
        <p:sp>
          <p:nvSpPr>
            <p:cNvPr id="381" name="Google Shape;381;p27"/>
            <p:cNvSpPr txBox="1"/>
            <p:nvPr/>
          </p:nvSpPr>
          <p:spPr>
            <a:xfrm>
              <a:off x="4043375" y="5724525"/>
              <a:ext cx="1819200" cy="2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panose="020B0502020202020204" pitchFamily="34" charset="0"/>
                  <a:ea typeface="Century Gothic"/>
                  <a:cs typeface="Century Gothic"/>
                  <a:sym typeface="Century Gothic"/>
                </a:rPr>
                <a:t>0  2.5   5        10 km</a:t>
              </a:r>
              <a:endParaRPr>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8"/>
          <p:cNvSpPr txBox="1">
            <a:spLocks noGrp="1"/>
          </p:cNvSpPr>
          <p:nvPr>
            <p:ph type="title"/>
          </p:nvPr>
        </p:nvSpPr>
        <p:spPr>
          <a:xfrm>
            <a:off x="1303032" y="461638"/>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E8652"/>
              </a:buClr>
              <a:buSzPts val="3959"/>
              <a:buFont typeface="Century Gothic"/>
              <a:buNone/>
            </a:pPr>
            <a:r>
              <a:rPr lang="en-US" sz="3959" dirty="0" err="1"/>
              <a:t>Selawik</a:t>
            </a:r>
            <a:r>
              <a:rPr lang="en-US" sz="3959" dirty="0"/>
              <a:t/>
            </a:r>
            <a:br>
              <a:rPr lang="en-US" sz="3959" dirty="0"/>
            </a:br>
            <a:r>
              <a:rPr lang="en-US" sz="2970" b="0" dirty="0"/>
              <a:t>NWI Reclassification </a:t>
            </a:r>
            <a:endParaRPr sz="2970" b="0" dirty="0"/>
          </a:p>
        </p:txBody>
      </p:sp>
      <p:sp>
        <p:nvSpPr>
          <p:cNvPr id="387" name="Google Shape;387;p28"/>
          <p:cNvSpPr/>
          <p:nvPr/>
        </p:nvSpPr>
        <p:spPr>
          <a:xfrm>
            <a:off x="6167496" y="1465953"/>
            <a:ext cx="2598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Century Gothic"/>
                <a:cs typeface="Century Gothic"/>
                <a:sym typeface="Century Gothic"/>
              </a:rPr>
              <a:t>NWI Wetland Mapper</a:t>
            </a:r>
            <a:endParaRPr sz="1800" dirty="0">
              <a:solidFill>
                <a:schemeClr val="tx1">
                  <a:lumMod val="75000"/>
                  <a:lumOff val="25000"/>
                </a:schemeClr>
              </a:solidFill>
              <a:latin typeface="Century Gothic" panose="020B0502020202020204" pitchFamily="34" charset="0"/>
            </a:endParaRPr>
          </a:p>
          <a:p>
            <a:pPr marL="0" marR="0" lvl="0" indent="0" algn="l" rtl="0">
              <a:spcBef>
                <a:spcPts val="0"/>
              </a:spcBef>
              <a:spcAft>
                <a:spcPts val="0"/>
              </a:spcAft>
              <a:buNone/>
            </a:pPr>
            <a:endParaRPr sz="1800" dirty="0">
              <a:solidFill>
                <a:schemeClr val="tx1">
                  <a:lumMod val="75000"/>
                  <a:lumOff val="25000"/>
                </a:schemeClr>
              </a:solidFill>
              <a:latin typeface="Century Gothic"/>
              <a:ea typeface="Century Gothic"/>
              <a:cs typeface="Century Gothic"/>
              <a:sym typeface="Century Gothic"/>
            </a:endParaRPr>
          </a:p>
        </p:txBody>
      </p:sp>
      <p:sp>
        <p:nvSpPr>
          <p:cNvPr id="388" name="Google Shape;388;p28"/>
          <p:cNvSpPr/>
          <p:nvPr/>
        </p:nvSpPr>
        <p:spPr>
          <a:xfrm>
            <a:off x="230625" y="1426041"/>
            <a:ext cx="2100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Reclassified NWI</a:t>
            </a:r>
            <a:endParaRPr sz="1800" dirty="0">
              <a:solidFill>
                <a:schemeClr val="tx1">
                  <a:lumMod val="75000"/>
                  <a:lumOff val="25000"/>
                </a:schemeClr>
              </a:solidFill>
              <a:latin typeface="Century Gothic"/>
              <a:ea typeface="Century Gothic"/>
              <a:cs typeface="Century Gothic"/>
              <a:sym typeface="Century Gothic"/>
            </a:endParaRPr>
          </a:p>
          <a:p>
            <a:pPr marL="0" marR="0" lvl="0" indent="0" algn="l"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 </a:t>
            </a:r>
            <a:endParaRPr sz="1800" dirty="0">
              <a:solidFill>
                <a:schemeClr val="tx1">
                  <a:lumMod val="75000"/>
                  <a:lumOff val="25000"/>
                </a:schemeClr>
              </a:solidFill>
              <a:latin typeface="Century Gothic"/>
              <a:ea typeface="Century Gothic"/>
              <a:cs typeface="Century Gothic"/>
              <a:sym typeface="Century Gothic"/>
            </a:endParaRPr>
          </a:p>
        </p:txBody>
      </p:sp>
      <p:pic>
        <p:nvPicPr>
          <p:cNvPr id="389" name="Google Shape;389;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16695" y="1849450"/>
            <a:ext cx="3673179" cy="3949350"/>
          </a:xfrm>
          <a:prstGeom prst="rect">
            <a:avLst/>
          </a:prstGeom>
          <a:noFill/>
          <a:ln w="9525" cap="flat" cmpd="sng">
            <a:solidFill>
              <a:srgbClr val="B7B7B7"/>
            </a:solidFill>
            <a:prstDash val="solid"/>
            <a:round/>
            <a:headEnd type="none" w="sm" len="sm"/>
            <a:tailEnd type="none" w="sm" len="sm"/>
          </a:ln>
        </p:spPr>
      </p:pic>
      <p:cxnSp>
        <p:nvCxnSpPr>
          <p:cNvPr id="390" name="Google Shape;390;p28"/>
          <p:cNvCxnSpPr/>
          <p:nvPr/>
        </p:nvCxnSpPr>
        <p:spPr>
          <a:xfrm rot="10800000" flipH="1">
            <a:off x="8368195" y="2580925"/>
            <a:ext cx="3477600" cy="628200"/>
          </a:xfrm>
          <a:prstGeom prst="straightConnector1">
            <a:avLst/>
          </a:prstGeom>
          <a:noFill/>
          <a:ln w="9525" cap="flat" cmpd="sng">
            <a:solidFill>
              <a:srgbClr val="FF0000"/>
            </a:solidFill>
            <a:prstDash val="solid"/>
            <a:round/>
            <a:headEnd type="none" w="med" len="med"/>
            <a:tailEnd type="none" w="med" len="med"/>
          </a:ln>
        </p:spPr>
      </p:cxnSp>
      <p:cxnSp>
        <p:nvCxnSpPr>
          <p:cNvPr id="391" name="Google Shape;391;p28"/>
          <p:cNvCxnSpPr/>
          <p:nvPr/>
        </p:nvCxnSpPr>
        <p:spPr>
          <a:xfrm rot="10800000" flipH="1">
            <a:off x="8171720" y="199900"/>
            <a:ext cx="1197900" cy="2822100"/>
          </a:xfrm>
          <a:prstGeom prst="straightConnector1">
            <a:avLst/>
          </a:prstGeom>
          <a:noFill/>
          <a:ln w="9525" cap="flat" cmpd="sng">
            <a:solidFill>
              <a:srgbClr val="FF0000"/>
            </a:solidFill>
            <a:prstDash val="solid"/>
            <a:round/>
            <a:headEnd type="none" w="med" len="med"/>
            <a:tailEnd type="none" w="med" len="med"/>
          </a:ln>
        </p:spPr>
      </p:cxnSp>
      <p:sp>
        <p:nvSpPr>
          <p:cNvPr id="392" name="Google Shape;392;p28"/>
          <p:cNvSpPr/>
          <p:nvPr/>
        </p:nvSpPr>
        <p:spPr>
          <a:xfrm>
            <a:off x="8298425" y="3011425"/>
            <a:ext cx="201000" cy="188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3" name="Google Shape;393;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359871" y="199950"/>
            <a:ext cx="2461901" cy="2369524"/>
          </a:xfrm>
          <a:prstGeom prst="rect">
            <a:avLst/>
          </a:prstGeom>
          <a:noFill/>
          <a:ln w="19050" cap="flat" cmpd="sng">
            <a:solidFill>
              <a:srgbClr val="FF0000"/>
            </a:solidFill>
            <a:prstDash val="solid"/>
            <a:round/>
            <a:headEnd type="none" w="sm" len="sm"/>
            <a:tailEnd type="none" w="sm" len="sm"/>
          </a:ln>
        </p:spPr>
      </p:pic>
      <p:sp>
        <p:nvSpPr>
          <p:cNvPr id="394" name="Google Shape;394;p28"/>
          <p:cNvSpPr/>
          <p:nvPr/>
        </p:nvSpPr>
        <p:spPr>
          <a:xfrm>
            <a:off x="10092420" y="3709947"/>
            <a:ext cx="2001900" cy="1104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Estuarine and Marine</a:t>
            </a:r>
            <a:endParaRPr dirty="0">
              <a:solidFill>
                <a:schemeClr val="tx1">
                  <a:lumMod val="75000"/>
                  <a:lumOff val="25000"/>
                </a:schemeClr>
              </a:solidFill>
              <a:latin typeface="Century Gothic"/>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Freshwater Emergent</a:t>
            </a:r>
            <a:endParaRPr dirty="0">
              <a:solidFill>
                <a:schemeClr val="tx1">
                  <a:lumMod val="75000"/>
                  <a:lumOff val="25000"/>
                </a:schemeClr>
              </a:solidFill>
              <a:latin typeface="Century Gothic"/>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Freshwater Forested/Shrub</a:t>
            </a:r>
            <a:endParaRPr dirty="0">
              <a:solidFill>
                <a:schemeClr val="tx1">
                  <a:lumMod val="75000"/>
                  <a:lumOff val="25000"/>
                </a:schemeClr>
              </a:solidFill>
              <a:latin typeface="Century Gothic"/>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Freshwater Pond</a:t>
            </a:r>
            <a:endParaRPr dirty="0">
              <a:solidFill>
                <a:schemeClr val="tx1">
                  <a:lumMod val="75000"/>
                  <a:lumOff val="25000"/>
                </a:schemeClr>
              </a:solidFill>
              <a:latin typeface="Century Gothic"/>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Lake</a:t>
            </a:r>
            <a:endParaRPr dirty="0">
              <a:solidFill>
                <a:schemeClr val="tx1">
                  <a:lumMod val="75000"/>
                  <a:lumOff val="25000"/>
                </a:schemeClr>
              </a:solidFill>
              <a:latin typeface="Century Gothic"/>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Riverine</a:t>
            </a:r>
            <a:endParaRPr dirty="0">
              <a:solidFill>
                <a:schemeClr val="tx1">
                  <a:lumMod val="75000"/>
                  <a:lumOff val="25000"/>
                </a:schemeClr>
              </a:solidFill>
              <a:latin typeface="Century Gothic"/>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No Data</a:t>
            </a:r>
            <a:endParaRPr dirty="0">
              <a:solidFill>
                <a:schemeClr val="tx1">
                  <a:lumMod val="75000"/>
                  <a:lumOff val="25000"/>
                </a:schemeClr>
              </a:solidFill>
              <a:latin typeface="Century Gothic"/>
              <a:ea typeface="Century Gothic"/>
              <a:cs typeface="Century Gothic"/>
              <a:sym typeface="Century Gothic"/>
            </a:endParaRPr>
          </a:p>
        </p:txBody>
      </p:sp>
      <p:sp>
        <p:nvSpPr>
          <p:cNvPr id="395" name="Google Shape;395;p28"/>
          <p:cNvSpPr/>
          <p:nvPr/>
        </p:nvSpPr>
        <p:spPr>
          <a:xfrm>
            <a:off x="4252875" y="3832495"/>
            <a:ext cx="2100300" cy="819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Permanent Open Water</a:t>
            </a:r>
            <a:endParaRPr dirty="0">
              <a:solidFill>
                <a:schemeClr val="tx1">
                  <a:lumMod val="75000"/>
                  <a:lumOff val="25000"/>
                </a:schemeClr>
              </a:solidFill>
              <a:latin typeface="Century Gothic"/>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Permanent Inundation</a:t>
            </a:r>
            <a:endParaRPr dirty="0">
              <a:solidFill>
                <a:schemeClr val="tx1">
                  <a:lumMod val="75000"/>
                  <a:lumOff val="25000"/>
                </a:schemeClr>
              </a:solidFill>
              <a:latin typeface="Century Gothic"/>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Seasonal inundation</a:t>
            </a:r>
            <a:endParaRPr dirty="0">
              <a:solidFill>
                <a:schemeClr val="tx1">
                  <a:lumMod val="75000"/>
                  <a:lumOff val="25000"/>
                </a:schemeClr>
              </a:solidFill>
              <a:latin typeface="Century Gothic"/>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Not Inundated</a:t>
            </a:r>
            <a:endParaRPr dirty="0">
              <a:solidFill>
                <a:schemeClr val="tx1">
                  <a:lumMod val="75000"/>
                  <a:lumOff val="25000"/>
                </a:schemeClr>
              </a:solidFill>
              <a:latin typeface="Century Gothic"/>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No Data</a:t>
            </a:r>
            <a:endParaRPr dirty="0">
              <a:solidFill>
                <a:schemeClr val="tx1">
                  <a:lumMod val="75000"/>
                  <a:lumOff val="25000"/>
                </a:schemeClr>
              </a:solidFill>
              <a:latin typeface="Century Gothic"/>
              <a:ea typeface="Century Gothic"/>
              <a:cs typeface="Century Gothic"/>
              <a:sym typeface="Century Gothic"/>
            </a:endParaRPr>
          </a:p>
        </p:txBody>
      </p:sp>
      <p:grpSp>
        <p:nvGrpSpPr>
          <p:cNvPr id="396" name="Google Shape;396;p28"/>
          <p:cNvGrpSpPr/>
          <p:nvPr/>
        </p:nvGrpSpPr>
        <p:grpSpPr>
          <a:xfrm>
            <a:off x="9992245" y="5531725"/>
            <a:ext cx="1392300" cy="267075"/>
            <a:chOff x="10047175" y="4390575"/>
            <a:chExt cx="1392300" cy="267075"/>
          </a:xfrm>
        </p:grpSpPr>
        <p:grpSp>
          <p:nvGrpSpPr>
            <p:cNvPr id="397" name="Google Shape;397;p28"/>
            <p:cNvGrpSpPr/>
            <p:nvPr/>
          </p:nvGrpSpPr>
          <p:grpSpPr>
            <a:xfrm>
              <a:off x="10161475" y="4390575"/>
              <a:ext cx="885900" cy="87000"/>
              <a:chOff x="4371975" y="4683925"/>
              <a:chExt cx="885900" cy="87000"/>
            </a:xfrm>
          </p:grpSpPr>
          <p:cxnSp>
            <p:nvCxnSpPr>
              <p:cNvPr id="398" name="Google Shape;398;p28"/>
              <p:cNvCxnSpPr/>
              <p:nvPr/>
            </p:nvCxnSpPr>
            <p:spPr>
              <a:xfrm>
                <a:off x="4371975" y="4686300"/>
                <a:ext cx="885900" cy="2400"/>
              </a:xfrm>
              <a:prstGeom prst="straightConnector1">
                <a:avLst/>
              </a:prstGeom>
              <a:noFill/>
              <a:ln w="9525" cap="flat" cmpd="sng">
                <a:solidFill>
                  <a:schemeClr val="dk2"/>
                </a:solidFill>
                <a:prstDash val="solid"/>
                <a:round/>
                <a:headEnd type="none" w="med" len="med"/>
                <a:tailEnd type="none" w="med" len="med"/>
              </a:ln>
            </p:spPr>
          </p:cxnSp>
          <p:cxnSp>
            <p:nvCxnSpPr>
              <p:cNvPr id="399" name="Google Shape;399;p28"/>
              <p:cNvCxnSpPr/>
              <p:nvPr/>
            </p:nvCxnSpPr>
            <p:spPr>
              <a:xfrm>
                <a:off x="4376750" y="4683925"/>
                <a:ext cx="600" cy="87000"/>
              </a:xfrm>
              <a:prstGeom prst="straightConnector1">
                <a:avLst/>
              </a:prstGeom>
              <a:noFill/>
              <a:ln w="9525" cap="flat" cmpd="sng">
                <a:solidFill>
                  <a:schemeClr val="dk2"/>
                </a:solidFill>
                <a:prstDash val="solid"/>
                <a:round/>
                <a:headEnd type="none" w="med" len="med"/>
                <a:tailEnd type="none" w="med" len="med"/>
              </a:ln>
            </p:spPr>
          </p:cxnSp>
          <p:cxnSp>
            <p:nvCxnSpPr>
              <p:cNvPr id="400" name="Google Shape;400;p28"/>
              <p:cNvCxnSpPr/>
              <p:nvPr/>
            </p:nvCxnSpPr>
            <p:spPr>
              <a:xfrm>
                <a:off x="4814925" y="4688700"/>
                <a:ext cx="0" cy="81000"/>
              </a:xfrm>
              <a:prstGeom prst="straightConnector1">
                <a:avLst/>
              </a:prstGeom>
              <a:noFill/>
              <a:ln w="9525" cap="flat" cmpd="sng">
                <a:solidFill>
                  <a:schemeClr val="dk2"/>
                </a:solidFill>
                <a:prstDash val="solid"/>
                <a:round/>
                <a:headEnd type="none" w="med" len="med"/>
                <a:tailEnd type="none" w="med" len="med"/>
              </a:ln>
            </p:spPr>
          </p:cxnSp>
          <p:cxnSp>
            <p:nvCxnSpPr>
              <p:cNvPr id="401" name="Google Shape;401;p28"/>
              <p:cNvCxnSpPr/>
              <p:nvPr/>
            </p:nvCxnSpPr>
            <p:spPr>
              <a:xfrm>
                <a:off x="5257875" y="4683950"/>
                <a:ext cx="0" cy="81000"/>
              </a:xfrm>
              <a:prstGeom prst="straightConnector1">
                <a:avLst/>
              </a:prstGeom>
              <a:noFill/>
              <a:ln w="9525" cap="flat" cmpd="sng">
                <a:solidFill>
                  <a:schemeClr val="dk2"/>
                </a:solidFill>
                <a:prstDash val="solid"/>
                <a:round/>
                <a:headEnd type="none" w="med" len="med"/>
                <a:tailEnd type="none" w="med" len="med"/>
              </a:ln>
            </p:spPr>
          </p:cxnSp>
          <p:cxnSp>
            <p:nvCxnSpPr>
              <p:cNvPr id="402" name="Google Shape;402;p28"/>
              <p:cNvCxnSpPr/>
              <p:nvPr/>
            </p:nvCxnSpPr>
            <p:spPr>
              <a:xfrm>
                <a:off x="4591150" y="4688700"/>
                <a:ext cx="0" cy="81000"/>
              </a:xfrm>
              <a:prstGeom prst="straightConnector1">
                <a:avLst/>
              </a:prstGeom>
              <a:noFill/>
              <a:ln w="9525" cap="flat" cmpd="sng">
                <a:solidFill>
                  <a:schemeClr val="dk2"/>
                </a:solidFill>
                <a:prstDash val="solid"/>
                <a:round/>
                <a:headEnd type="none" w="med" len="med"/>
                <a:tailEnd type="none" w="med" len="med"/>
              </a:ln>
            </p:spPr>
          </p:cxnSp>
        </p:grpSp>
        <p:sp>
          <p:nvSpPr>
            <p:cNvPr id="403" name="Google Shape;403;p28"/>
            <p:cNvSpPr/>
            <p:nvPr/>
          </p:nvSpPr>
          <p:spPr>
            <a:xfrm>
              <a:off x="10047175" y="4429950"/>
              <a:ext cx="1392300" cy="227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tx1">
                      <a:lumMod val="75000"/>
                      <a:lumOff val="25000"/>
                    </a:schemeClr>
                  </a:solidFill>
                  <a:latin typeface="Century Gothic"/>
                  <a:ea typeface="Century Gothic"/>
                  <a:cs typeface="Century Gothic"/>
                  <a:sym typeface="Century Gothic"/>
                </a:rPr>
                <a:t>0   2.5  5         10 km</a:t>
              </a:r>
              <a:endParaRPr sz="1000" dirty="0">
                <a:solidFill>
                  <a:schemeClr val="tx1">
                    <a:lumMod val="75000"/>
                    <a:lumOff val="25000"/>
                  </a:schemeClr>
                </a:solidFill>
                <a:latin typeface="Century Gothic"/>
                <a:ea typeface="Century Gothic"/>
                <a:cs typeface="Century Gothic"/>
                <a:sym typeface="Century Gothic"/>
              </a:endParaRPr>
            </a:p>
          </p:txBody>
        </p:sp>
      </p:grpSp>
      <p:pic>
        <p:nvPicPr>
          <p:cNvPr id="404" name="Google Shape;404;p28" descr="https://lh6.googleusercontent.com/Eb9Xckmyv5pG6bLVSO49ezsRvwsWcQ0NdgQ_oqg_snWR5U4yPcI5M5vaFldBXLbC0sukWbNTJ8rTMwPvYZ7Gc-mvgqWub_GQFv22207NO7TouiAnHkZQCf7I8pLWgfm4mN9JMTwumv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430245" y="5457673"/>
            <a:ext cx="259950" cy="281025"/>
          </a:xfrm>
          <a:prstGeom prst="rect">
            <a:avLst/>
          </a:prstGeom>
          <a:noFill/>
          <a:ln>
            <a:noFill/>
          </a:ln>
        </p:spPr>
      </p:pic>
      <p:pic>
        <p:nvPicPr>
          <p:cNvPr id="405" name="Google Shape;405;p28" descr="https://lh6.googleusercontent.com/Eb9Xckmyv5pG6bLVSO49ezsRvwsWcQ0NdgQ_oqg_snWR5U4yPcI5M5vaFldBXLbC0sukWbNTJ8rTMwPvYZ7Gc-mvgqWub_GQFv22207NO7TouiAnHkZQCf7I8pLWgfm4mN9JMTwumv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583300" y="5379698"/>
            <a:ext cx="259950" cy="281025"/>
          </a:xfrm>
          <a:prstGeom prst="rect">
            <a:avLst/>
          </a:prstGeom>
          <a:noFill/>
          <a:ln>
            <a:noFill/>
          </a:ln>
        </p:spPr>
      </p:pic>
      <p:pic>
        <p:nvPicPr>
          <p:cNvPr id="406" name="Google Shape;406;p28"/>
          <p:cNvPicPr preferRelativeResize="0"/>
          <p:nvPr/>
        </p:nvPicPr>
        <p:blipFill rotWithShape="1">
          <a:blip r:embed="rId6" cstate="screen">
            <a:alphaModFix/>
            <a:extLst>
              <a:ext uri="{28A0092B-C50C-407E-A947-70E740481C1C}">
                <a14:useLocalDpi xmlns:a14="http://schemas.microsoft.com/office/drawing/2010/main"/>
              </a:ext>
            </a:extLst>
          </a:blip>
          <a:srcRect l="2597" t="28063" r="17974" b="7511"/>
          <a:stretch/>
        </p:blipFill>
        <p:spPr>
          <a:xfrm>
            <a:off x="335400" y="1849450"/>
            <a:ext cx="3705401" cy="3889251"/>
          </a:xfrm>
          <a:prstGeom prst="rect">
            <a:avLst/>
          </a:prstGeom>
          <a:noFill/>
          <a:ln w="9525" cap="flat" cmpd="sng">
            <a:solidFill>
              <a:srgbClr val="999999"/>
            </a:solidFill>
            <a:prstDash val="solid"/>
            <a:round/>
            <a:headEnd type="none" w="sm" len="sm"/>
            <a:tailEnd type="none" w="sm" len="sm"/>
          </a:ln>
        </p:spPr>
      </p:pic>
      <p:grpSp>
        <p:nvGrpSpPr>
          <p:cNvPr id="407" name="Google Shape;407;p28"/>
          <p:cNvGrpSpPr/>
          <p:nvPr/>
        </p:nvGrpSpPr>
        <p:grpSpPr>
          <a:xfrm>
            <a:off x="4092000" y="5464650"/>
            <a:ext cx="1392300" cy="267075"/>
            <a:chOff x="10047175" y="4390575"/>
            <a:chExt cx="1392300" cy="267075"/>
          </a:xfrm>
        </p:grpSpPr>
        <p:grpSp>
          <p:nvGrpSpPr>
            <p:cNvPr id="408" name="Google Shape;408;p28"/>
            <p:cNvGrpSpPr/>
            <p:nvPr/>
          </p:nvGrpSpPr>
          <p:grpSpPr>
            <a:xfrm>
              <a:off x="10161475" y="4390575"/>
              <a:ext cx="885900" cy="87000"/>
              <a:chOff x="4371975" y="4683925"/>
              <a:chExt cx="885900" cy="87000"/>
            </a:xfrm>
          </p:grpSpPr>
          <p:cxnSp>
            <p:nvCxnSpPr>
              <p:cNvPr id="409" name="Google Shape;409;p28"/>
              <p:cNvCxnSpPr/>
              <p:nvPr/>
            </p:nvCxnSpPr>
            <p:spPr>
              <a:xfrm>
                <a:off x="4371975" y="4686300"/>
                <a:ext cx="885900" cy="2400"/>
              </a:xfrm>
              <a:prstGeom prst="straightConnector1">
                <a:avLst/>
              </a:prstGeom>
              <a:noFill/>
              <a:ln w="9525" cap="flat" cmpd="sng">
                <a:solidFill>
                  <a:schemeClr val="dk2"/>
                </a:solidFill>
                <a:prstDash val="solid"/>
                <a:round/>
                <a:headEnd type="none" w="med" len="med"/>
                <a:tailEnd type="none" w="med" len="med"/>
              </a:ln>
            </p:spPr>
          </p:cxnSp>
          <p:cxnSp>
            <p:nvCxnSpPr>
              <p:cNvPr id="410" name="Google Shape;410;p28"/>
              <p:cNvCxnSpPr/>
              <p:nvPr/>
            </p:nvCxnSpPr>
            <p:spPr>
              <a:xfrm>
                <a:off x="4376750" y="4683925"/>
                <a:ext cx="600" cy="87000"/>
              </a:xfrm>
              <a:prstGeom prst="straightConnector1">
                <a:avLst/>
              </a:prstGeom>
              <a:noFill/>
              <a:ln w="9525" cap="flat" cmpd="sng">
                <a:solidFill>
                  <a:schemeClr val="dk2"/>
                </a:solidFill>
                <a:prstDash val="solid"/>
                <a:round/>
                <a:headEnd type="none" w="med" len="med"/>
                <a:tailEnd type="none" w="med" len="med"/>
              </a:ln>
            </p:spPr>
          </p:cxnSp>
          <p:cxnSp>
            <p:nvCxnSpPr>
              <p:cNvPr id="411" name="Google Shape;411;p28"/>
              <p:cNvCxnSpPr/>
              <p:nvPr/>
            </p:nvCxnSpPr>
            <p:spPr>
              <a:xfrm>
                <a:off x="4814925" y="4688700"/>
                <a:ext cx="0" cy="81000"/>
              </a:xfrm>
              <a:prstGeom prst="straightConnector1">
                <a:avLst/>
              </a:prstGeom>
              <a:noFill/>
              <a:ln w="9525" cap="flat" cmpd="sng">
                <a:solidFill>
                  <a:schemeClr val="dk2"/>
                </a:solidFill>
                <a:prstDash val="solid"/>
                <a:round/>
                <a:headEnd type="none" w="med" len="med"/>
                <a:tailEnd type="none" w="med" len="med"/>
              </a:ln>
            </p:spPr>
          </p:cxnSp>
          <p:cxnSp>
            <p:nvCxnSpPr>
              <p:cNvPr id="412" name="Google Shape;412;p28"/>
              <p:cNvCxnSpPr/>
              <p:nvPr/>
            </p:nvCxnSpPr>
            <p:spPr>
              <a:xfrm>
                <a:off x="5257875" y="4683950"/>
                <a:ext cx="0" cy="81000"/>
              </a:xfrm>
              <a:prstGeom prst="straightConnector1">
                <a:avLst/>
              </a:prstGeom>
              <a:noFill/>
              <a:ln w="9525" cap="flat" cmpd="sng">
                <a:solidFill>
                  <a:schemeClr val="dk2"/>
                </a:solidFill>
                <a:prstDash val="solid"/>
                <a:round/>
                <a:headEnd type="none" w="med" len="med"/>
                <a:tailEnd type="none" w="med" len="med"/>
              </a:ln>
            </p:spPr>
          </p:cxnSp>
          <p:cxnSp>
            <p:nvCxnSpPr>
              <p:cNvPr id="413" name="Google Shape;413;p28"/>
              <p:cNvCxnSpPr/>
              <p:nvPr/>
            </p:nvCxnSpPr>
            <p:spPr>
              <a:xfrm>
                <a:off x="4591150" y="4688700"/>
                <a:ext cx="0" cy="81000"/>
              </a:xfrm>
              <a:prstGeom prst="straightConnector1">
                <a:avLst/>
              </a:prstGeom>
              <a:noFill/>
              <a:ln w="9525" cap="flat" cmpd="sng">
                <a:solidFill>
                  <a:schemeClr val="dk2"/>
                </a:solidFill>
                <a:prstDash val="solid"/>
                <a:round/>
                <a:headEnd type="none" w="med" len="med"/>
                <a:tailEnd type="none" w="med" len="med"/>
              </a:ln>
            </p:spPr>
          </p:cxnSp>
        </p:grpSp>
        <p:sp>
          <p:nvSpPr>
            <p:cNvPr id="414" name="Google Shape;414;p28"/>
            <p:cNvSpPr/>
            <p:nvPr/>
          </p:nvSpPr>
          <p:spPr>
            <a:xfrm>
              <a:off x="10047175" y="4429950"/>
              <a:ext cx="1392300" cy="227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tx1">
                      <a:lumMod val="75000"/>
                      <a:lumOff val="25000"/>
                    </a:schemeClr>
                  </a:solidFill>
                  <a:latin typeface="Century Gothic"/>
                  <a:ea typeface="Century Gothic"/>
                  <a:cs typeface="Century Gothic"/>
                  <a:sym typeface="Century Gothic"/>
                </a:rPr>
                <a:t>0   2.5  5         10 km</a:t>
              </a:r>
              <a:endParaRPr sz="1000" dirty="0">
                <a:solidFill>
                  <a:schemeClr val="tx1">
                    <a:lumMod val="75000"/>
                    <a:lumOff val="25000"/>
                  </a:schemeClr>
                </a:solidFill>
                <a:latin typeface="Century Gothic"/>
                <a:ea typeface="Century Gothic"/>
                <a:cs typeface="Century Gothic"/>
                <a:sym typeface="Century Gothic"/>
              </a:endParaRPr>
            </a:p>
          </p:txBody>
        </p:sp>
      </p:grpSp>
      <p:sp>
        <p:nvSpPr>
          <p:cNvPr id="415" name="Google Shape;415;p28"/>
          <p:cNvSpPr/>
          <p:nvPr/>
        </p:nvSpPr>
        <p:spPr>
          <a:xfrm>
            <a:off x="4100273" y="3919491"/>
            <a:ext cx="190200" cy="140700"/>
          </a:xfrm>
          <a:prstGeom prst="rect">
            <a:avLst/>
          </a:pr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8"/>
          <p:cNvSpPr/>
          <p:nvPr/>
        </p:nvSpPr>
        <p:spPr>
          <a:xfrm>
            <a:off x="4100273" y="4346854"/>
            <a:ext cx="190200" cy="1407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8"/>
          <p:cNvSpPr/>
          <p:nvPr/>
        </p:nvSpPr>
        <p:spPr>
          <a:xfrm>
            <a:off x="4100273" y="4774229"/>
            <a:ext cx="190200" cy="1407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8"/>
          <p:cNvSpPr/>
          <p:nvPr/>
        </p:nvSpPr>
        <p:spPr>
          <a:xfrm>
            <a:off x="4100273" y="4974581"/>
            <a:ext cx="190200" cy="1407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8"/>
          <p:cNvSpPr/>
          <p:nvPr/>
        </p:nvSpPr>
        <p:spPr>
          <a:xfrm>
            <a:off x="4100273" y="5183206"/>
            <a:ext cx="190200" cy="140700"/>
          </a:xfrm>
          <a:prstGeom prst="rect">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8"/>
          <p:cNvSpPr/>
          <p:nvPr/>
        </p:nvSpPr>
        <p:spPr>
          <a:xfrm>
            <a:off x="9941643" y="3808484"/>
            <a:ext cx="190200" cy="140700"/>
          </a:xfrm>
          <a:prstGeom prst="rect">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8"/>
          <p:cNvSpPr/>
          <p:nvPr/>
        </p:nvSpPr>
        <p:spPr>
          <a:xfrm>
            <a:off x="9941643" y="3993916"/>
            <a:ext cx="190200" cy="140700"/>
          </a:xfrm>
          <a:prstGeom prst="rect">
            <a:avLst/>
          </a:prstGeom>
          <a:solidFill>
            <a:srgbClr val="CBF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8"/>
          <p:cNvSpPr/>
          <p:nvPr/>
        </p:nvSpPr>
        <p:spPr>
          <a:xfrm>
            <a:off x="9941643" y="4195948"/>
            <a:ext cx="190200" cy="140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8"/>
          <p:cNvSpPr/>
          <p:nvPr/>
        </p:nvSpPr>
        <p:spPr>
          <a:xfrm>
            <a:off x="9941643" y="4630661"/>
            <a:ext cx="190200" cy="1407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8"/>
          <p:cNvSpPr/>
          <p:nvPr/>
        </p:nvSpPr>
        <p:spPr>
          <a:xfrm>
            <a:off x="9941643" y="4833109"/>
            <a:ext cx="190200" cy="140700"/>
          </a:xfrm>
          <a:prstGeom prst="rect">
            <a:avLst/>
          </a:prstGeom>
          <a:solidFill>
            <a:srgbClr val="66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8"/>
          <p:cNvSpPr/>
          <p:nvPr/>
        </p:nvSpPr>
        <p:spPr>
          <a:xfrm>
            <a:off x="9941643" y="5043043"/>
            <a:ext cx="190200" cy="140700"/>
          </a:xfrm>
          <a:prstGeom prst="rect">
            <a:avLst/>
          </a:prstGeom>
          <a:solidFill>
            <a:srgbClr val="C8F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8"/>
          <p:cNvSpPr/>
          <p:nvPr/>
        </p:nvSpPr>
        <p:spPr>
          <a:xfrm>
            <a:off x="9941643" y="5252968"/>
            <a:ext cx="190200" cy="140700"/>
          </a:xfrm>
          <a:prstGeom prst="rect">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9"/>
          <p:cNvSpPr txBox="1">
            <a:spLocks noGrp="1"/>
          </p:cNvSpPr>
          <p:nvPr>
            <p:ph type="title"/>
          </p:nvPr>
        </p:nvSpPr>
        <p:spPr>
          <a:xfrm>
            <a:off x="513300" y="279388"/>
            <a:ext cx="11183400" cy="79868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E8652"/>
              </a:buClr>
              <a:buSzPts val="3959"/>
              <a:buFont typeface="Century Gothic"/>
              <a:buNone/>
            </a:pPr>
            <a:r>
              <a:rPr lang="en-US" sz="3959" dirty="0"/>
              <a:t>Methodology: </a:t>
            </a:r>
            <a:r>
              <a:rPr lang="en-US" sz="3509" b="0" dirty="0">
                <a:solidFill>
                  <a:schemeClr val="tx1">
                    <a:lumMod val="75000"/>
                    <a:lumOff val="25000"/>
                  </a:schemeClr>
                </a:solidFill>
              </a:rPr>
              <a:t>Dynamic Surface Water Extent (DSWE) Classification</a:t>
            </a:r>
            <a:endParaRPr sz="3509" b="0" dirty="0">
              <a:solidFill>
                <a:schemeClr val="tx1">
                  <a:lumMod val="75000"/>
                  <a:lumOff val="25000"/>
                </a:schemeClr>
              </a:solidFill>
            </a:endParaRPr>
          </a:p>
        </p:txBody>
      </p:sp>
      <p:sp>
        <p:nvSpPr>
          <p:cNvPr id="433" name="Google Shape;433;p29"/>
          <p:cNvSpPr/>
          <p:nvPr/>
        </p:nvSpPr>
        <p:spPr>
          <a:xfrm>
            <a:off x="495300" y="1453737"/>
            <a:ext cx="10941900" cy="1293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a:ea typeface="Century Gothic"/>
                <a:cs typeface="Century Gothic"/>
                <a:sym typeface="Century Gothic"/>
              </a:rPr>
              <a:t>Landsat </a:t>
            </a:r>
            <a:r>
              <a:rPr lang="en-US" sz="2000" dirty="0">
                <a:solidFill>
                  <a:schemeClr val="tx1">
                    <a:lumMod val="75000"/>
                    <a:lumOff val="25000"/>
                  </a:schemeClr>
                </a:solidFill>
                <a:latin typeface="Century Gothic"/>
                <a:ea typeface="Century Gothic"/>
                <a:cs typeface="Century Gothic"/>
                <a:sym typeface="Century Gothic"/>
              </a:rPr>
              <a:t>Dynamic Surface Water Extent algorithm (John Jones, USGS) </a:t>
            </a:r>
            <a:endParaRPr sz="2000"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50000"/>
              </a:lnSpc>
              <a:spcBef>
                <a:spcPts val="0"/>
              </a:spcBef>
              <a:spcAft>
                <a:spcPts val="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a:ea typeface="Century Gothic"/>
                <a:cs typeface="Century Gothic"/>
                <a:sym typeface="Century Gothic"/>
              </a:rPr>
              <a:t>Modified </a:t>
            </a:r>
            <a:r>
              <a:rPr lang="en-US" sz="2000" dirty="0">
                <a:solidFill>
                  <a:schemeClr val="tx1">
                    <a:lumMod val="75000"/>
                    <a:lumOff val="25000"/>
                  </a:schemeClr>
                </a:solidFill>
                <a:latin typeface="Century Gothic"/>
                <a:ea typeface="Century Gothic"/>
                <a:cs typeface="Century Gothic"/>
                <a:sym typeface="Century Gothic"/>
              </a:rPr>
              <a:t>to calculate permanent and seasonal inundation </a:t>
            </a:r>
            <a:endParaRPr sz="2000" b="1"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50000"/>
              </a:lnSpc>
              <a:spcBef>
                <a:spcPts val="0"/>
              </a:spcBef>
              <a:spcAft>
                <a:spcPts val="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a:ea typeface="Century Gothic"/>
                <a:cs typeface="Century Gothic"/>
                <a:sym typeface="Century Gothic"/>
              </a:rPr>
              <a:t>Implemented </a:t>
            </a:r>
            <a:r>
              <a:rPr lang="en-US" sz="2000" dirty="0">
                <a:solidFill>
                  <a:schemeClr val="tx1">
                    <a:lumMod val="75000"/>
                    <a:lumOff val="25000"/>
                  </a:schemeClr>
                </a:solidFill>
                <a:latin typeface="Century Gothic"/>
                <a:ea typeface="Century Gothic"/>
                <a:cs typeface="Century Gothic"/>
                <a:sym typeface="Century Gothic"/>
              </a:rPr>
              <a:t>in Google Earth Engine to generate maps and validation products</a:t>
            </a:r>
            <a:endParaRPr sz="2000" b="1" dirty="0">
              <a:solidFill>
                <a:schemeClr val="tx1">
                  <a:lumMod val="75000"/>
                  <a:lumOff val="25000"/>
                </a:schemeClr>
              </a:solidFill>
              <a:latin typeface="Century Gothic"/>
              <a:ea typeface="Century Gothic"/>
              <a:cs typeface="Century Gothic"/>
              <a:sym typeface="Century Gothic"/>
            </a:endParaRPr>
          </a:p>
          <a:p>
            <a:pPr marL="514350" marR="0" lvl="0" indent="0" algn="l" rtl="0">
              <a:lnSpc>
                <a:spcPct val="150000"/>
              </a:lnSpc>
              <a:spcBef>
                <a:spcPts val="0"/>
              </a:spcBef>
              <a:spcAft>
                <a:spcPts val="0"/>
              </a:spcAft>
              <a:buNone/>
            </a:pPr>
            <a:endParaRPr sz="2000" b="1" dirty="0">
              <a:solidFill>
                <a:schemeClr val="tx1">
                  <a:lumMod val="75000"/>
                  <a:lumOff val="25000"/>
                </a:schemeClr>
              </a:solidFill>
              <a:latin typeface="Century Gothic"/>
              <a:ea typeface="Century Gothic"/>
              <a:cs typeface="Century Gothic"/>
              <a:sym typeface="Century Gothic"/>
            </a:endParaRPr>
          </a:p>
        </p:txBody>
      </p:sp>
      <p:sp>
        <p:nvSpPr>
          <p:cNvPr id="434" name="Google Shape;434;p29"/>
          <p:cNvSpPr txBox="1"/>
          <p:nvPr/>
        </p:nvSpPr>
        <p:spPr>
          <a:xfrm>
            <a:off x="9332725" y="3874289"/>
            <a:ext cx="2512200" cy="1293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5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Permanent Open Water</a:t>
            </a:r>
            <a:endParaRPr dirty="0">
              <a:solidFill>
                <a:schemeClr val="tx1">
                  <a:lumMod val="75000"/>
                  <a:lumOff val="25000"/>
                </a:schemeClr>
              </a:solidFill>
              <a:latin typeface="Century Gothic"/>
              <a:ea typeface="Century Gothic"/>
              <a:cs typeface="Century Gothic"/>
              <a:sym typeface="Century Gothic"/>
            </a:endParaRPr>
          </a:p>
          <a:p>
            <a:pPr marL="0" lvl="0" indent="0" algn="l" rtl="0">
              <a:lnSpc>
                <a:spcPct val="115000"/>
              </a:lnSpc>
              <a:spcBef>
                <a:spcPts val="15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Not Inundated</a:t>
            </a:r>
            <a:endParaRPr dirty="0">
              <a:solidFill>
                <a:schemeClr val="tx1">
                  <a:lumMod val="75000"/>
                  <a:lumOff val="25000"/>
                </a:schemeClr>
              </a:solidFill>
              <a:latin typeface="Century Gothic"/>
              <a:ea typeface="Century Gothic"/>
              <a:cs typeface="Century Gothic"/>
              <a:sym typeface="Century Gothic"/>
            </a:endParaRPr>
          </a:p>
          <a:p>
            <a:pPr marL="0" lvl="0" indent="0" algn="l" rtl="0">
              <a:lnSpc>
                <a:spcPct val="115000"/>
              </a:lnSpc>
              <a:spcBef>
                <a:spcPts val="15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Permanent Inundation</a:t>
            </a:r>
            <a:endParaRPr dirty="0">
              <a:solidFill>
                <a:schemeClr val="tx1">
                  <a:lumMod val="75000"/>
                  <a:lumOff val="25000"/>
                </a:schemeClr>
              </a:solidFill>
              <a:latin typeface="Century Gothic"/>
              <a:ea typeface="Century Gothic"/>
              <a:cs typeface="Century Gothic"/>
              <a:sym typeface="Century Gothic"/>
            </a:endParaRPr>
          </a:p>
          <a:p>
            <a:pPr marL="0" lvl="0" indent="0" algn="l" rtl="0">
              <a:lnSpc>
                <a:spcPct val="115000"/>
              </a:lnSpc>
              <a:spcBef>
                <a:spcPts val="15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Seasonal Inundation</a:t>
            </a:r>
            <a:endParaRPr dirty="0">
              <a:solidFill>
                <a:schemeClr val="tx1">
                  <a:lumMod val="75000"/>
                  <a:lumOff val="25000"/>
                </a:schemeClr>
              </a:solidFill>
              <a:latin typeface="Century Gothic"/>
              <a:ea typeface="Century Gothic"/>
              <a:cs typeface="Century Gothic"/>
              <a:sym typeface="Century Gothic"/>
            </a:endParaRPr>
          </a:p>
          <a:p>
            <a:pPr marL="0" lvl="0" indent="0" algn="l" rtl="0">
              <a:lnSpc>
                <a:spcPct val="115000"/>
              </a:lnSpc>
              <a:spcBef>
                <a:spcPts val="150"/>
              </a:spcBef>
              <a:spcAft>
                <a:spcPts val="0"/>
              </a:spcAft>
              <a:buNone/>
            </a:pPr>
            <a:endParaRPr sz="1200" dirty="0">
              <a:solidFill>
                <a:schemeClr val="tx1">
                  <a:lumMod val="75000"/>
                  <a:lumOff val="25000"/>
                </a:schemeClr>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200" dirty="0">
              <a:solidFill>
                <a:schemeClr val="tx1">
                  <a:lumMod val="75000"/>
                  <a:lumOff val="25000"/>
                </a:schemeClr>
              </a:solidFill>
              <a:latin typeface="Century Gothic"/>
              <a:ea typeface="Century Gothic"/>
              <a:cs typeface="Century Gothic"/>
              <a:sym typeface="Century Gothic"/>
            </a:endParaRPr>
          </a:p>
        </p:txBody>
      </p:sp>
      <p:sp>
        <p:nvSpPr>
          <p:cNvPr id="435" name="Google Shape;435;p29"/>
          <p:cNvSpPr txBox="1"/>
          <p:nvPr/>
        </p:nvSpPr>
        <p:spPr>
          <a:xfrm>
            <a:off x="1376738" y="5723825"/>
            <a:ext cx="2072100" cy="43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RGB Landsat 8 </a:t>
            </a:r>
            <a:endParaRPr sz="1800" dirty="0">
              <a:solidFill>
                <a:schemeClr val="tx1">
                  <a:lumMod val="75000"/>
                  <a:lumOff val="25000"/>
                </a:schemeClr>
              </a:solidFill>
              <a:latin typeface="Century Gothic"/>
              <a:ea typeface="Century Gothic"/>
              <a:cs typeface="Century Gothic"/>
              <a:sym typeface="Century Gothic"/>
            </a:endParaRPr>
          </a:p>
        </p:txBody>
      </p:sp>
      <p:sp>
        <p:nvSpPr>
          <p:cNvPr id="436" name="Google Shape;436;p29"/>
          <p:cNvSpPr txBox="1"/>
          <p:nvPr/>
        </p:nvSpPr>
        <p:spPr>
          <a:xfrm>
            <a:off x="5590861" y="5723825"/>
            <a:ext cx="2405700" cy="43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Reclassified DSWE</a:t>
            </a:r>
            <a:endParaRPr sz="1800">
              <a:solidFill>
                <a:schemeClr val="tx1">
                  <a:lumMod val="75000"/>
                  <a:lumOff val="25000"/>
                </a:schemeClr>
              </a:solidFill>
              <a:latin typeface="Century Gothic"/>
              <a:ea typeface="Century Gothic"/>
              <a:cs typeface="Century Gothic"/>
              <a:sym typeface="Century Gothic"/>
            </a:endParaRPr>
          </a:p>
        </p:txBody>
      </p:sp>
      <p:pic>
        <p:nvPicPr>
          <p:cNvPr id="437" name="Google Shape;437;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0900" y="3123300"/>
            <a:ext cx="3739896" cy="2575474"/>
          </a:xfrm>
          <a:prstGeom prst="rect">
            <a:avLst/>
          </a:prstGeom>
          <a:noFill/>
          <a:ln w="12700" cap="flat" cmpd="sng">
            <a:solidFill>
              <a:schemeClr val="bg1">
                <a:lumMod val="75000"/>
              </a:schemeClr>
            </a:solidFill>
            <a:prstDash val="solid"/>
            <a:round/>
            <a:headEnd type="none" w="sm" len="sm"/>
            <a:tailEnd type="none" w="sm" len="sm"/>
          </a:ln>
        </p:spPr>
      </p:pic>
      <p:pic>
        <p:nvPicPr>
          <p:cNvPr id="438" name="Google Shape;438;p29"/>
          <p:cNvPicPr preferRelativeResize="0"/>
          <p:nvPr/>
        </p:nvPicPr>
        <p:blipFill rotWithShape="1">
          <a:blip r:embed="rId4" cstate="screen">
            <a:alphaModFix/>
            <a:extLst>
              <a:ext uri="{28A0092B-C50C-407E-A947-70E740481C1C}">
                <a14:useLocalDpi xmlns:a14="http://schemas.microsoft.com/office/drawing/2010/main"/>
              </a:ext>
            </a:extLst>
          </a:blip>
          <a:srcRect l="24094" t="15069" r="12882" b="20967"/>
          <a:stretch/>
        </p:blipFill>
        <p:spPr>
          <a:xfrm>
            <a:off x="4925113" y="3148350"/>
            <a:ext cx="3737183" cy="2575475"/>
          </a:xfrm>
          <a:prstGeom prst="rect">
            <a:avLst/>
          </a:prstGeom>
          <a:noFill/>
          <a:ln w="12700" cap="flat" cmpd="sng">
            <a:solidFill>
              <a:schemeClr val="bg1">
                <a:lumMod val="75000"/>
              </a:schemeClr>
            </a:solidFill>
            <a:prstDash val="solid"/>
            <a:round/>
            <a:headEnd type="none" w="sm" len="sm"/>
            <a:tailEnd type="none" w="sm" len="sm"/>
          </a:ln>
        </p:spPr>
      </p:pic>
      <p:pic>
        <p:nvPicPr>
          <p:cNvPr id="439" name="Google Shape;439;p29"/>
          <p:cNvPicPr preferRelativeResize="0"/>
          <p:nvPr/>
        </p:nvPicPr>
        <p:blipFill>
          <a:blip r:embed="rId5">
            <a:alphaModFix/>
          </a:blip>
          <a:stretch>
            <a:fillRect/>
          </a:stretch>
        </p:blipFill>
        <p:spPr>
          <a:xfrm>
            <a:off x="9026625" y="3917150"/>
            <a:ext cx="365625" cy="1208175"/>
          </a:xfrm>
          <a:prstGeom prst="rect">
            <a:avLst/>
          </a:prstGeom>
          <a:noFill/>
          <a:ln>
            <a:noFill/>
          </a:ln>
        </p:spPr>
      </p:pic>
      <p:grpSp>
        <p:nvGrpSpPr>
          <p:cNvPr id="440" name="Google Shape;440;p29"/>
          <p:cNvGrpSpPr/>
          <p:nvPr/>
        </p:nvGrpSpPr>
        <p:grpSpPr>
          <a:xfrm>
            <a:off x="9052100" y="5331425"/>
            <a:ext cx="1543800" cy="257550"/>
            <a:chOff x="9042875" y="5455525"/>
            <a:chExt cx="1543800" cy="257550"/>
          </a:xfrm>
        </p:grpSpPr>
        <p:grpSp>
          <p:nvGrpSpPr>
            <p:cNvPr id="441" name="Google Shape;441;p29"/>
            <p:cNvGrpSpPr/>
            <p:nvPr/>
          </p:nvGrpSpPr>
          <p:grpSpPr>
            <a:xfrm>
              <a:off x="9176225" y="5455525"/>
              <a:ext cx="885900" cy="87000"/>
              <a:chOff x="4371975" y="4683925"/>
              <a:chExt cx="885900" cy="87000"/>
            </a:xfrm>
          </p:grpSpPr>
          <p:cxnSp>
            <p:nvCxnSpPr>
              <p:cNvPr id="442" name="Google Shape;442;p29"/>
              <p:cNvCxnSpPr/>
              <p:nvPr/>
            </p:nvCxnSpPr>
            <p:spPr>
              <a:xfrm>
                <a:off x="4371975" y="4686300"/>
                <a:ext cx="885900" cy="2400"/>
              </a:xfrm>
              <a:prstGeom prst="straightConnector1">
                <a:avLst/>
              </a:prstGeom>
              <a:noFill/>
              <a:ln w="9525" cap="flat" cmpd="sng">
                <a:solidFill>
                  <a:schemeClr val="dk2"/>
                </a:solidFill>
                <a:prstDash val="solid"/>
                <a:round/>
                <a:headEnd type="none" w="med" len="med"/>
                <a:tailEnd type="none" w="med" len="med"/>
              </a:ln>
            </p:spPr>
          </p:cxnSp>
          <p:cxnSp>
            <p:nvCxnSpPr>
              <p:cNvPr id="443" name="Google Shape;443;p29"/>
              <p:cNvCxnSpPr/>
              <p:nvPr/>
            </p:nvCxnSpPr>
            <p:spPr>
              <a:xfrm>
                <a:off x="4376750" y="4683925"/>
                <a:ext cx="600" cy="87000"/>
              </a:xfrm>
              <a:prstGeom prst="straightConnector1">
                <a:avLst/>
              </a:prstGeom>
              <a:noFill/>
              <a:ln w="9525" cap="flat" cmpd="sng">
                <a:solidFill>
                  <a:schemeClr val="dk2"/>
                </a:solidFill>
                <a:prstDash val="solid"/>
                <a:round/>
                <a:headEnd type="none" w="med" len="med"/>
                <a:tailEnd type="none" w="med" len="med"/>
              </a:ln>
            </p:spPr>
          </p:cxnSp>
          <p:cxnSp>
            <p:nvCxnSpPr>
              <p:cNvPr id="444" name="Google Shape;444;p29"/>
              <p:cNvCxnSpPr/>
              <p:nvPr/>
            </p:nvCxnSpPr>
            <p:spPr>
              <a:xfrm>
                <a:off x="4814925" y="4688700"/>
                <a:ext cx="0" cy="81000"/>
              </a:xfrm>
              <a:prstGeom prst="straightConnector1">
                <a:avLst/>
              </a:prstGeom>
              <a:noFill/>
              <a:ln w="9525" cap="flat" cmpd="sng">
                <a:solidFill>
                  <a:schemeClr val="dk2"/>
                </a:solidFill>
                <a:prstDash val="solid"/>
                <a:round/>
                <a:headEnd type="none" w="med" len="med"/>
                <a:tailEnd type="none" w="med" len="med"/>
              </a:ln>
            </p:spPr>
          </p:cxnSp>
          <p:cxnSp>
            <p:nvCxnSpPr>
              <p:cNvPr id="445" name="Google Shape;445;p29"/>
              <p:cNvCxnSpPr/>
              <p:nvPr/>
            </p:nvCxnSpPr>
            <p:spPr>
              <a:xfrm>
                <a:off x="5257875" y="4683950"/>
                <a:ext cx="0" cy="81000"/>
              </a:xfrm>
              <a:prstGeom prst="straightConnector1">
                <a:avLst/>
              </a:prstGeom>
              <a:noFill/>
              <a:ln w="9525" cap="flat" cmpd="sng">
                <a:solidFill>
                  <a:schemeClr val="dk2"/>
                </a:solidFill>
                <a:prstDash val="solid"/>
                <a:round/>
                <a:headEnd type="none" w="med" len="med"/>
                <a:tailEnd type="none" w="med" len="med"/>
              </a:ln>
            </p:spPr>
          </p:cxnSp>
        </p:grpSp>
        <p:sp>
          <p:nvSpPr>
            <p:cNvPr id="446" name="Google Shape;446;p29"/>
            <p:cNvSpPr/>
            <p:nvPr/>
          </p:nvSpPr>
          <p:spPr>
            <a:xfrm>
              <a:off x="9042875" y="5485375"/>
              <a:ext cx="1543800" cy="227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0       5      10 km</a:t>
              </a:r>
              <a:endParaRPr dirty="0">
                <a:solidFill>
                  <a:schemeClr val="tx1">
                    <a:lumMod val="75000"/>
                    <a:lumOff val="25000"/>
                  </a:schemeClr>
                </a:solidFill>
                <a:latin typeface="Century Gothic"/>
                <a:ea typeface="Century Gothic"/>
                <a:cs typeface="Century Gothic"/>
                <a:sym typeface="Century Gothic"/>
              </a:endParaRPr>
            </a:p>
          </p:txBody>
        </p:sp>
      </p:grpSp>
      <p:pic>
        <p:nvPicPr>
          <p:cNvPr id="447" name="Google Shape;447;p29" descr="https://lh6.googleusercontent.com/Eb9Xckmyv5pG6bLVSO49ezsRvwsWcQ0NdgQ_oqg_snWR5U4yPcI5M5vaFldBXLbC0sukWbNTJ8rTMwPvYZ7Gc-mvgqWub_GQFv22207NO7TouiAnHkZQCf7I8pLWgfm4mN9JMTwumv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803700" y="5319685"/>
            <a:ext cx="259950" cy="281025"/>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0"/>
          <p:cNvSpPr txBox="1">
            <a:spLocks noGrp="1"/>
          </p:cNvSpPr>
          <p:nvPr>
            <p:ph type="title"/>
          </p:nvPr>
        </p:nvSpPr>
        <p:spPr>
          <a:xfrm>
            <a:off x="513344" y="190501"/>
            <a:ext cx="11183400"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E8652"/>
              </a:buClr>
              <a:buSzPts val="3959"/>
              <a:buFont typeface="Century Gothic"/>
              <a:buNone/>
            </a:pPr>
            <a:r>
              <a:rPr lang="en-US" sz="3959" dirty="0"/>
              <a:t>Methodology: </a:t>
            </a:r>
            <a:r>
              <a:rPr lang="en-US" sz="3509" b="0" dirty="0">
                <a:solidFill>
                  <a:schemeClr val="tx1">
                    <a:lumMod val="75000"/>
                    <a:lumOff val="25000"/>
                  </a:schemeClr>
                </a:solidFill>
              </a:rPr>
              <a:t>Validation</a:t>
            </a:r>
            <a:endParaRPr sz="3509" b="0" dirty="0">
              <a:solidFill>
                <a:schemeClr val="tx1">
                  <a:lumMod val="75000"/>
                  <a:lumOff val="25000"/>
                </a:schemeClr>
              </a:solidFill>
            </a:endParaRPr>
          </a:p>
        </p:txBody>
      </p:sp>
      <p:sp>
        <p:nvSpPr>
          <p:cNvPr id="454" name="Google Shape;454;p30"/>
          <p:cNvSpPr/>
          <p:nvPr/>
        </p:nvSpPr>
        <p:spPr>
          <a:xfrm>
            <a:off x="1592025" y="1087786"/>
            <a:ext cx="10533000" cy="1261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1200"/>
              </a:spcAft>
              <a:buClr>
                <a:srgbClr val="2E8652"/>
              </a:buClr>
              <a:buFont typeface="Webdings" panose="05030102010509060703" pitchFamily="18" charset="2"/>
              <a:buChar char="4"/>
            </a:pPr>
            <a:r>
              <a:rPr lang="en-US" sz="2400" dirty="0" smtClean="0">
                <a:solidFill>
                  <a:schemeClr val="tx1">
                    <a:lumMod val="75000"/>
                    <a:lumOff val="25000"/>
                  </a:schemeClr>
                </a:solidFill>
                <a:latin typeface="Century Gothic"/>
                <a:ea typeface="Century Gothic"/>
                <a:cs typeface="Century Gothic"/>
                <a:sym typeface="Century Gothic"/>
              </a:rPr>
              <a:t>Accuracy </a:t>
            </a:r>
            <a:r>
              <a:rPr lang="en-US" sz="2400" dirty="0">
                <a:solidFill>
                  <a:schemeClr val="tx1">
                    <a:lumMod val="75000"/>
                    <a:lumOff val="25000"/>
                  </a:schemeClr>
                </a:solidFill>
                <a:latin typeface="Century Gothic"/>
                <a:ea typeface="Century Gothic"/>
                <a:cs typeface="Century Gothic"/>
                <a:sym typeface="Century Gothic"/>
              </a:rPr>
              <a:t>assessments with generated confusion matrices</a:t>
            </a:r>
            <a:endParaRPr sz="2400" dirty="0">
              <a:solidFill>
                <a:schemeClr val="tx1">
                  <a:lumMod val="75000"/>
                  <a:lumOff val="25000"/>
                </a:schemeClr>
              </a:solidFill>
              <a:latin typeface="Century Gothic"/>
              <a:ea typeface="Century Gothic"/>
              <a:cs typeface="Century Gothic"/>
              <a:sym typeface="Century Gothic"/>
            </a:endParaRPr>
          </a:p>
          <a:p>
            <a:pPr marL="342900" marR="0" lvl="0" indent="-342900" algn="l" rtl="0">
              <a:spcBef>
                <a:spcPts val="0"/>
              </a:spcBef>
              <a:spcAft>
                <a:spcPts val="1200"/>
              </a:spcAft>
              <a:buClr>
                <a:srgbClr val="2E8652"/>
              </a:buClr>
              <a:buFont typeface="Webdings" panose="05030102010509060703" pitchFamily="18" charset="2"/>
              <a:buChar char="4"/>
            </a:pPr>
            <a:r>
              <a:rPr lang="en-US" sz="2400" dirty="0" smtClean="0">
                <a:solidFill>
                  <a:schemeClr val="tx1">
                    <a:lumMod val="75000"/>
                    <a:lumOff val="25000"/>
                  </a:schemeClr>
                </a:solidFill>
                <a:latin typeface="Century Gothic"/>
                <a:ea typeface="Century Gothic"/>
                <a:cs typeface="Century Gothic"/>
                <a:sym typeface="Century Gothic"/>
              </a:rPr>
              <a:t>Resampled </a:t>
            </a:r>
            <a:r>
              <a:rPr lang="en-US" sz="2400" dirty="0">
                <a:solidFill>
                  <a:schemeClr val="tx1">
                    <a:lumMod val="75000"/>
                    <a:lumOff val="25000"/>
                  </a:schemeClr>
                </a:solidFill>
                <a:latin typeface="Century Gothic"/>
                <a:ea typeface="Century Gothic"/>
                <a:cs typeface="Century Gothic"/>
                <a:sym typeface="Century Gothic"/>
              </a:rPr>
              <a:t>and overlaid </a:t>
            </a:r>
            <a:r>
              <a:rPr lang="en-US" sz="2400" dirty="0" smtClean="0">
                <a:solidFill>
                  <a:schemeClr val="tx1">
                    <a:lumMod val="75000"/>
                    <a:lumOff val="25000"/>
                  </a:schemeClr>
                </a:solidFill>
                <a:latin typeface="Century Gothic"/>
                <a:ea typeface="Century Gothic"/>
                <a:cs typeface="Century Gothic"/>
                <a:sym typeface="Century Gothic"/>
              </a:rPr>
              <a:t>C-SAR</a:t>
            </a:r>
            <a:r>
              <a:rPr lang="en-US" sz="2400" dirty="0">
                <a:solidFill>
                  <a:schemeClr val="tx1">
                    <a:lumMod val="75000"/>
                    <a:lumOff val="25000"/>
                  </a:schemeClr>
                </a:solidFill>
                <a:latin typeface="Century Gothic"/>
                <a:ea typeface="Century Gothic"/>
                <a:cs typeface="Century Gothic"/>
                <a:sym typeface="Century Gothic"/>
              </a:rPr>
              <a:t>, NWI, and DSWE classifications to compare pixel to pixel class agreement </a:t>
            </a:r>
            <a:endParaRPr sz="2400" dirty="0">
              <a:solidFill>
                <a:schemeClr val="tx1">
                  <a:lumMod val="75000"/>
                  <a:lumOff val="25000"/>
                </a:schemeClr>
              </a:solidFill>
              <a:latin typeface="Century Gothic"/>
              <a:ea typeface="Century Gothic"/>
              <a:cs typeface="Century Gothic"/>
              <a:sym typeface="Century Gothic"/>
            </a:endParaRPr>
          </a:p>
          <a:p>
            <a:pPr marL="0" marR="0" lvl="0" indent="0" algn="l" rtl="0">
              <a:spcBef>
                <a:spcPts val="0"/>
              </a:spcBef>
              <a:spcAft>
                <a:spcPts val="0"/>
              </a:spcAft>
              <a:buNone/>
            </a:pPr>
            <a:endParaRPr sz="2400" dirty="0">
              <a:solidFill>
                <a:schemeClr val="tx1">
                  <a:lumMod val="75000"/>
                  <a:lumOff val="25000"/>
                </a:schemeClr>
              </a:solidFill>
              <a:latin typeface="Century Gothic"/>
              <a:ea typeface="Century Gothic"/>
              <a:cs typeface="Century Gothic"/>
              <a:sym typeface="Century Gothic"/>
            </a:endParaRPr>
          </a:p>
        </p:txBody>
      </p:sp>
      <p:pic>
        <p:nvPicPr>
          <p:cNvPr id="455" name="Google Shape;455;p30"/>
          <p:cNvPicPr preferRelativeResize="0"/>
          <p:nvPr/>
        </p:nvPicPr>
        <p:blipFill rotWithShape="1">
          <a:blip r:embed="rId3" cstate="screen">
            <a:alphaModFix/>
            <a:extLst>
              <a:ext uri="{28A0092B-C50C-407E-A947-70E740481C1C}">
                <a14:useLocalDpi xmlns:a14="http://schemas.microsoft.com/office/drawing/2010/main"/>
              </a:ext>
            </a:extLst>
          </a:blip>
          <a:srcRect l="24094" t="18200" r="12882" b="20968"/>
          <a:stretch/>
        </p:blipFill>
        <p:spPr>
          <a:xfrm>
            <a:off x="6212200" y="2948925"/>
            <a:ext cx="3364301" cy="2204950"/>
          </a:xfrm>
          <a:prstGeom prst="rect">
            <a:avLst/>
          </a:prstGeom>
          <a:noFill/>
          <a:ln>
            <a:noFill/>
          </a:ln>
          <a:effectLst>
            <a:outerShdw blurRad="71438" dist="123825" dir="3480000" algn="bl" rotWithShape="0">
              <a:srgbClr val="000000">
                <a:alpha val="50000"/>
              </a:srgbClr>
            </a:outerShdw>
          </a:effectLst>
        </p:spPr>
      </p:pic>
      <p:pic>
        <p:nvPicPr>
          <p:cNvPr id="456" name="Google Shape;456;p30"/>
          <p:cNvPicPr preferRelativeResize="0"/>
          <p:nvPr/>
        </p:nvPicPr>
        <p:blipFill rotWithShape="1">
          <a:blip r:embed="rId4" cstate="screen">
            <a:alphaModFix/>
            <a:extLst>
              <a:ext uri="{28A0092B-C50C-407E-A947-70E740481C1C}">
                <a14:useLocalDpi xmlns:a14="http://schemas.microsoft.com/office/drawing/2010/main"/>
              </a:ext>
            </a:extLst>
          </a:blip>
          <a:srcRect l="14436" t="14037" r="17629"/>
          <a:stretch/>
        </p:blipFill>
        <p:spPr>
          <a:xfrm>
            <a:off x="4684975" y="3446365"/>
            <a:ext cx="3198551" cy="2241035"/>
          </a:xfrm>
          <a:prstGeom prst="rect">
            <a:avLst/>
          </a:prstGeom>
          <a:noFill/>
          <a:ln w="9525" cap="flat" cmpd="sng">
            <a:solidFill>
              <a:srgbClr val="B7B7B7"/>
            </a:solidFill>
            <a:prstDash val="solid"/>
            <a:round/>
            <a:headEnd type="none" w="sm" len="sm"/>
            <a:tailEnd type="none" w="sm" len="sm"/>
          </a:ln>
          <a:effectLst>
            <a:outerShdw blurRad="57150" dist="123825" dir="3480000" algn="bl" rotWithShape="0">
              <a:srgbClr val="000000">
                <a:alpha val="50000"/>
              </a:srgbClr>
            </a:outerShdw>
          </a:effectLst>
        </p:spPr>
      </p:pic>
      <p:pic>
        <p:nvPicPr>
          <p:cNvPr id="457" name="Google Shape;457;p3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24800" y="3928800"/>
            <a:ext cx="3261827" cy="2204949"/>
          </a:xfrm>
          <a:prstGeom prst="rect">
            <a:avLst/>
          </a:prstGeom>
          <a:noFill/>
          <a:ln>
            <a:noFill/>
          </a:ln>
          <a:effectLst>
            <a:outerShdw blurRad="57150" dist="114300" dir="3180000" algn="bl" rotWithShape="0">
              <a:srgbClr val="000000">
                <a:alpha val="50000"/>
              </a:srgbClr>
            </a:outerShdw>
          </a:effectLst>
        </p:spPr>
      </p:pic>
      <p:sp>
        <p:nvSpPr>
          <p:cNvPr id="458" name="Google Shape;458;p30"/>
          <p:cNvSpPr txBox="1"/>
          <p:nvPr/>
        </p:nvSpPr>
        <p:spPr>
          <a:xfrm>
            <a:off x="2670774" y="3589200"/>
            <a:ext cx="847677" cy="33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dirty="0" smtClean="0">
                <a:solidFill>
                  <a:schemeClr val="tx1">
                    <a:lumMod val="75000"/>
                    <a:lumOff val="25000"/>
                  </a:schemeClr>
                </a:solidFill>
                <a:latin typeface="Century Gothic"/>
                <a:ea typeface="Century Gothic"/>
                <a:cs typeface="Century Gothic"/>
                <a:sym typeface="Century Gothic"/>
              </a:rPr>
              <a:t>C-SAR</a:t>
            </a:r>
            <a:endParaRPr sz="1500" dirty="0">
              <a:solidFill>
                <a:schemeClr val="tx1">
                  <a:lumMod val="75000"/>
                  <a:lumOff val="25000"/>
                </a:schemeClr>
              </a:solidFill>
              <a:latin typeface="Century Gothic"/>
              <a:ea typeface="Century Gothic"/>
              <a:cs typeface="Century Gothic"/>
              <a:sym typeface="Century Gothic"/>
            </a:endParaRPr>
          </a:p>
        </p:txBody>
      </p:sp>
      <p:sp>
        <p:nvSpPr>
          <p:cNvPr id="459" name="Google Shape;459;p30"/>
          <p:cNvSpPr txBox="1"/>
          <p:nvPr/>
        </p:nvSpPr>
        <p:spPr>
          <a:xfrm>
            <a:off x="4622550" y="3099263"/>
            <a:ext cx="622500" cy="33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a:solidFill>
                  <a:schemeClr val="tx1">
                    <a:lumMod val="75000"/>
                    <a:lumOff val="25000"/>
                  </a:schemeClr>
                </a:solidFill>
                <a:latin typeface="Century Gothic"/>
                <a:ea typeface="Century Gothic"/>
                <a:cs typeface="Century Gothic"/>
                <a:sym typeface="Century Gothic"/>
              </a:rPr>
              <a:t>NWI</a:t>
            </a:r>
            <a:endParaRPr sz="1500">
              <a:solidFill>
                <a:schemeClr val="tx1">
                  <a:lumMod val="75000"/>
                  <a:lumOff val="25000"/>
                </a:schemeClr>
              </a:solidFill>
              <a:latin typeface="Century Gothic"/>
              <a:ea typeface="Century Gothic"/>
              <a:cs typeface="Century Gothic"/>
              <a:sym typeface="Century Gothic"/>
            </a:endParaRPr>
          </a:p>
        </p:txBody>
      </p:sp>
      <p:sp>
        <p:nvSpPr>
          <p:cNvPr id="460" name="Google Shape;460;p30"/>
          <p:cNvSpPr txBox="1"/>
          <p:nvPr/>
        </p:nvSpPr>
        <p:spPr>
          <a:xfrm>
            <a:off x="6144300" y="2602855"/>
            <a:ext cx="1619100" cy="37356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dirty="0">
                <a:solidFill>
                  <a:schemeClr val="tx1">
                    <a:lumMod val="75000"/>
                    <a:lumOff val="25000"/>
                  </a:schemeClr>
                </a:solidFill>
                <a:latin typeface="Century Gothic"/>
                <a:ea typeface="Century Gothic"/>
                <a:cs typeface="Century Gothic"/>
                <a:sym typeface="Century Gothic"/>
              </a:rPr>
              <a:t>Landsat DSWE</a:t>
            </a:r>
            <a:endParaRPr sz="1500" dirty="0">
              <a:solidFill>
                <a:schemeClr val="tx1">
                  <a:lumMod val="75000"/>
                  <a:lumOff val="25000"/>
                </a:schemeClr>
              </a:solidFill>
              <a:latin typeface="Century Gothic"/>
              <a:ea typeface="Century Gothic"/>
              <a:cs typeface="Century Gothic"/>
              <a:sym typeface="Century Gothic"/>
            </a:endParaRPr>
          </a:p>
        </p:txBody>
      </p:sp>
      <p:grpSp>
        <p:nvGrpSpPr>
          <p:cNvPr id="461" name="Google Shape;461;p30"/>
          <p:cNvGrpSpPr/>
          <p:nvPr/>
        </p:nvGrpSpPr>
        <p:grpSpPr>
          <a:xfrm>
            <a:off x="468674" y="746236"/>
            <a:ext cx="1274700" cy="1400400"/>
            <a:chOff x="513347" y="762003"/>
            <a:chExt cx="1274700" cy="1400400"/>
          </a:xfrm>
        </p:grpSpPr>
        <p:grpSp>
          <p:nvGrpSpPr>
            <p:cNvPr id="462" name="Google Shape;462;p30"/>
            <p:cNvGrpSpPr/>
            <p:nvPr/>
          </p:nvGrpSpPr>
          <p:grpSpPr>
            <a:xfrm>
              <a:off x="513347" y="762003"/>
              <a:ext cx="1274700" cy="1400400"/>
              <a:chOff x="1679586" y="3536624"/>
              <a:chExt cx="1274700" cy="1400400"/>
            </a:xfrm>
          </p:grpSpPr>
          <p:sp>
            <p:nvSpPr>
              <p:cNvPr id="463" name="Google Shape;463;p30"/>
              <p:cNvSpPr/>
              <p:nvPr/>
            </p:nvSpPr>
            <p:spPr>
              <a:xfrm>
                <a:off x="1833464" y="3912268"/>
                <a:ext cx="882600" cy="848100"/>
              </a:xfrm>
              <a:prstGeom prst="roundRect">
                <a:avLst>
                  <a:gd name="adj" fmla="val 16667"/>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30"/>
              <p:cNvSpPr txBox="1"/>
              <p:nvPr/>
            </p:nvSpPr>
            <p:spPr>
              <a:xfrm>
                <a:off x="1679586" y="3536624"/>
                <a:ext cx="1274700" cy="1400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8500">
                  <a:solidFill>
                    <a:schemeClr val="dk1"/>
                  </a:solidFill>
                  <a:latin typeface="Century Gothic"/>
                  <a:ea typeface="Century Gothic"/>
                  <a:cs typeface="Century Gothic"/>
                  <a:sym typeface="Century Gothic"/>
                </a:endParaRPr>
              </a:p>
            </p:txBody>
          </p:sp>
        </p:grpSp>
        <p:grpSp>
          <p:nvGrpSpPr>
            <p:cNvPr id="465" name="Google Shape;465;p30"/>
            <p:cNvGrpSpPr/>
            <p:nvPr/>
          </p:nvGrpSpPr>
          <p:grpSpPr>
            <a:xfrm>
              <a:off x="812827" y="1265058"/>
              <a:ext cx="592698" cy="567685"/>
              <a:chOff x="773459" y="2842711"/>
              <a:chExt cx="301981" cy="283800"/>
            </a:xfrm>
          </p:grpSpPr>
          <p:sp>
            <p:nvSpPr>
              <p:cNvPr id="466" name="Google Shape;466;p30"/>
              <p:cNvSpPr/>
              <p:nvPr/>
            </p:nvSpPr>
            <p:spPr>
              <a:xfrm rot="2199367">
                <a:off x="779758" y="3005424"/>
                <a:ext cx="160801" cy="7368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p:cNvSpPr/>
              <p:nvPr/>
            </p:nvSpPr>
            <p:spPr>
              <a:xfrm rot="7256000">
                <a:off x="826921" y="2951297"/>
                <a:ext cx="290639" cy="66628"/>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 name="Google Shape;468;p30"/>
            <p:cNvSpPr/>
            <p:nvPr/>
          </p:nvSpPr>
          <p:spPr>
            <a:xfrm rot="2196990">
              <a:off x="683254" y="1702801"/>
              <a:ext cx="501965" cy="106802"/>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grpSp>
        <p:nvGrpSpPr>
          <p:cNvPr id="512" name="Google Shape;512;p33"/>
          <p:cNvGrpSpPr/>
          <p:nvPr/>
        </p:nvGrpSpPr>
        <p:grpSpPr>
          <a:xfrm>
            <a:off x="1333286" y="5681995"/>
            <a:ext cx="1985594" cy="551510"/>
            <a:chOff x="10047175" y="4390575"/>
            <a:chExt cx="1468200" cy="267075"/>
          </a:xfrm>
        </p:grpSpPr>
        <p:grpSp>
          <p:nvGrpSpPr>
            <p:cNvPr id="513" name="Google Shape;513;p33"/>
            <p:cNvGrpSpPr/>
            <p:nvPr/>
          </p:nvGrpSpPr>
          <p:grpSpPr>
            <a:xfrm>
              <a:off x="10161475" y="4390575"/>
              <a:ext cx="885900" cy="50700"/>
              <a:chOff x="4371975" y="4683925"/>
              <a:chExt cx="885900" cy="50700"/>
            </a:xfrm>
          </p:grpSpPr>
          <p:cxnSp>
            <p:nvCxnSpPr>
              <p:cNvPr id="514" name="Google Shape;514;p33"/>
              <p:cNvCxnSpPr/>
              <p:nvPr/>
            </p:nvCxnSpPr>
            <p:spPr>
              <a:xfrm>
                <a:off x="4371975" y="4686300"/>
                <a:ext cx="885900" cy="2400"/>
              </a:xfrm>
              <a:prstGeom prst="straightConnector1">
                <a:avLst/>
              </a:prstGeom>
              <a:noFill/>
              <a:ln w="9525" cap="flat" cmpd="sng">
                <a:solidFill>
                  <a:schemeClr val="dk2"/>
                </a:solidFill>
                <a:prstDash val="solid"/>
                <a:round/>
                <a:headEnd type="none" w="med" len="med"/>
                <a:tailEnd type="none" w="med" len="med"/>
              </a:ln>
            </p:spPr>
          </p:cxnSp>
          <p:cxnSp>
            <p:nvCxnSpPr>
              <p:cNvPr id="515" name="Google Shape;515;p33"/>
              <p:cNvCxnSpPr/>
              <p:nvPr/>
            </p:nvCxnSpPr>
            <p:spPr>
              <a:xfrm>
                <a:off x="4376750" y="4683925"/>
                <a:ext cx="0" cy="50700"/>
              </a:xfrm>
              <a:prstGeom prst="straightConnector1">
                <a:avLst/>
              </a:prstGeom>
              <a:noFill/>
              <a:ln w="9525" cap="flat" cmpd="sng">
                <a:solidFill>
                  <a:schemeClr val="dk2"/>
                </a:solidFill>
                <a:prstDash val="solid"/>
                <a:round/>
                <a:headEnd type="none" w="med" len="med"/>
                <a:tailEnd type="none" w="med" len="med"/>
              </a:ln>
            </p:spPr>
          </p:cxnSp>
        </p:grpSp>
        <p:sp>
          <p:nvSpPr>
            <p:cNvPr id="516" name="Google Shape;516;p33"/>
            <p:cNvSpPr/>
            <p:nvPr/>
          </p:nvSpPr>
          <p:spPr>
            <a:xfrm>
              <a:off x="10047175" y="4429950"/>
              <a:ext cx="1468200" cy="227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0  1.25 2.5       5 km</a:t>
              </a:r>
              <a:endParaRPr dirty="0">
                <a:solidFill>
                  <a:schemeClr val="tx1">
                    <a:lumMod val="75000"/>
                    <a:lumOff val="25000"/>
                  </a:schemeClr>
                </a:solidFill>
                <a:latin typeface="Century Gothic"/>
                <a:ea typeface="Century Gothic"/>
                <a:cs typeface="Century Gothic"/>
                <a:sym typeface="Century Gothic"/>
              </a:endParaRPr>
            </a:p>
          </p:txBody>
        </p:sp>
      </p:grpSp>
      <p:pic>
        <p:nvPicPr>
          <p:cNvPr id="517" name="Google Shape;517;p33"/>
          <p:cNvPicPr preferRelativeResize="0"/>
          <p:nvPr/>
        </p:nvPicPr>
        <p:blipFill>
          <a:blip r:embed="rId3">
            <a:alphaModFix/>
          </a:blip>
          <a:stretch>
            <a:fillRect/>
          </a:stretch>
        </p:blipFill>
        <p:spPr>
          <a:xfrm>
            <a:off x="1196275" y="1451426"/>
            <a:ext cx="4135075" cy="4128374"/>
          </a:xfrm>
          <a:prstGeom prst="rect">
            <a:avLst/>
          </a:prstGeom>
          <a:noFill/>
          <a:ln>
            <a:noFill/>
          </a:ln>
        </p:spPr>
      </p:pic>
      <p:sp>
        <p:nvSpPr>
          <p:cNvPr id="518" name="Google Shape;518;p33"/>
          <p:cNvSpPr txBox="1">
            <a:spLocks noGrp="1"/>
          </p:cNvSpPr>
          <p:nvPr>
            <p:ph type="title"/>
          </p:nvPr>
        </p:nvSpPr>
        <p:spPr>
          <a:xfrm>
            <a:off x="1303032" y="461638"/>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E8652"/>
              </a:buClr>
              <a:buSzPts val="3959"/>
              <a:buFont typeface="Century Gothic"/>
              <a:buNone/>
            </a:pPr>
            <a:r>
              <a:rPr lang="en-US" sz="3959" dirty="0" err="1"/>
              <a:t>Selawik</a:t>
            </a:r>
            <a:r>
              <a:rPr lang="en-US" sz="3959" dirty="0"/>
              <a:t/>
            </a:r>
            <a:br>
              <a:rPr lang="en-US" sz="3959" dirty="0"/>
            </a:br>
            <a:r>
              <a:rPr lang="en-US" sz="2970" b="0" dirty="0"/>
              <a:t>Summer 2017 Inundation Extent </a:t>
            </a:r>
            <a:endParaRPr sz="2970" b="0" dirty="0"/>
          </a:p>
        </p:txBody>
      </p:sp>
      <p:sp>
        <p:nvSpPr>
          <p:cNvPr id="519" name="Google Shape;519;p33"/>
          <p:cNvSpPr/>
          <p:nvPr/>
        </p:nvSpPr>
        <p:spPr>
          <a:xfrm>
            <a:off x="6717150" y="1113575"/>
            <a:ext cx="3113700" cy="396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Sentinel-1 C-SAR </a:t>
            </a:r>
            <a:endParaRPr sz="1800" dirty="0">
              <a:solidFill>
                <a:schemeClr val="tx1">
                  <a:lumMod val="75000"/>
                  <a:lumOff val="25000"/>
                </a:schemeClr>
              </a:solidFill>
              <a:latin typeface="Century Gothic"/>
              <a:ea typeface="Century Gothic"/>
              <a:cs typeface="Century Gothic"/>
              <a:sym typeface="Century Gothic"/>
            </a:endParaRPr>
          </a:p>
        </p:txBody>
      </p:sp>
      <p:sp>
        <p:nvSpPr>
          <p:cNvPr id="520" name="Google Shape;520;p33"/>
          <p:cNvSpPr/>
          <p:nvPr/>
        </p:nvSpPr>
        <p:spPr>
          <a:xfrm>
            <a:off x="2066512" y="1126925"/>
            <a:ext cx="2100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Reclassified NWI</a:t>
            </a:r>
            <a:endParaRPr sz="1800" dirty="0">
              <a:solidFill>
                <a:schemeClr val="tx1">
                  <a:lumMod val="75000"/>
                  <a:lumOff val="25000"/>
                </a:schemeClr>
              </a:solidFill>
              <a:latin typeface="Century Gothic"/>
              <a:ea typeface="Century Gothic"/>
              <a:cs typeface="Century Gothic"/>
              <a:sym typeface="Century Gothic"/>
            </a:endParaRPr>
          </a:p>
          <a:p>
            <a:pPr marL="0" marR="0" lvl="0" indent="0" algn="l" rtl="0">
              <a:spcBef>
                <a:spcPts val="0"/>
              </a:spcBef>
              <a:spcAft>
                <a:spcPts val="0"/>
              </a:spcAft>
              <a:buNone/>
            </a:pPr>
            <a:r>
              <a:rPr lang="en-US" sz="1800" dirty="0">
                <a:solidFill>
                  <a:srgbClr val="3F3F3F"/>
                </a:solidFill>
                <a:latin typeface="Century Gothic"/>
                <a:ea typeface="Century Gothic"/>
                <a:cs typeface="Century Gothic"/>
                <a:sym typeface="Century Gothic"/>
              </a:rPr>
              <a:t> </a:t>
            </a:r>
            <a:endParaRPr sz="1800" dirty="0">
              <a:solidFill>
                <a:srgbClr val="3F3F3F"/>
              </a:solidFill>
              <a:latin typeface="Century Gothic"/>
              <a:ea typeface="Century Gothic"/>
              <a:cs typeface="Century Gothic"/>
              <a:sym typeface="Century Gothic"/>
            </a:endParaRPr>
          </a:p>
        </p:txBody>
      </p:sp>
      <p:pic>
        <p:nvPicPr>
          <p:cNvPr id="521" name="Google Shape;521;p33" descr="https://lh6.googleusercontent.com/Eb9Xckmyv5pG6bLVSO49ezsRvwsWcQ0NdgQ_oqg_snWR5U4yPcI5M5vaFldBXLbC0sukWbNTJ8rTMwPvYZ7Gc-mvgqWub_GQFv22207NO7TouiAnHkZQCf7I8pLWgfm4mN9JMTwumv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236950" y="5667348"/>
            <a:ext cx="296858" cy="320925"/>
          </a:xfrm>
          <a:prstGeom prst="rect">
            <a:avLst/>
          </a:prstGeom>
          <a:noFill/>
          <a:ln>
            <a:noFill/>
          </a:ln>
        </p:spPr>
      </p:pic>
      <p:pic>
        <p:nvPicPr>
          <p:cNvPr id="522" name="Google Shape;522;p33"/>
          <p:cNvPicPr preferRelativeResize="0"/>
          <p:nvPr/>
        </p:nvPicPr>
        <p:blipFill>
          <a:blip r:embed="rId5">
            <a:alphaModFix/>
          </a:blip>
          <a:stretch>
            <a:fillRect/>
          </a:stretch>
        </p:blipFill>
        <p:spPr>
          <a:xfrm>
            <a:off x="6459475" y="1444737"/>
            <a:ext cx="4135075" cy="4133088"/>
          </a:xfrm>
          <a:prstGeom prst="rect">
            <a:avLst/>
          </a:prstGeom>
          <a:noFill/>
          <a:ln>
            <a:noFill/>
          </a:ln>
        </p:spPr>
      </p:pic>
      <p:cxnSp>
        <p:nvCxnSpPr>
          <p:cNvPr id="523" name="Google Shape;523;p33"/>
          <p:cNvCxnSpPr/>
          <p:nvPr/>
        </p:nvCxnSpPr>
        <p:spPr>
          <a:xfrm>
            <a:off x="1749748" y="5680870"/>
            <a:ext cx="0" cy="104700"/>
          </a:xfrm>
          <a:prstGeom prst="straightConnector1">
            <a:avLst/>
          </a:prstGeom>
          <a:noFill/>
          <a:ln w="9525" cap="flat" cmpd="sng">
            <a:solidFill>
              <a:schemeClr val="dk2"/>
            </a:solidFill>
            <a:prstDash val="solid"/>
            <a:round/>
            <a:headEnd type="none" w="med" len="med"/>
            <a:tailEnd type="none" w="med" len="med"/>
          </a:ln>
        </p:spPr>
      </p:cxnSp>
      <p:cxnSp>
        <p:nvCxnSpPr>
          <p:cNvPr id="524" name="Google Shape;524;p33"/>
          <p:cNvCxnSpPr/>
          <p:nvPr/>
        </p:nvCxnSpPr>
        <p:spPr>
          <a:xfrm>
            <a:off x="2104648" y="5681545"/>
            <a:ext cx="0" cy="104700"/>
          </a:xfrm>
          <a:prstGeom prst="straightConnector1">
            <a:avLst/>
          </a:prstGeom>
          <a:noFill/>
          <a:ln w="9525" cap="flat" cmpd="sng">
            <a:solidFill>
              <a:schemeClr val="dk2"/>
            </a:solidFill>
            <a:prstDash val="solid"/>
            <a:round/>
            <a:headEnd type="none" w="med" len="med"/>
            <a:tailEnd type="none" w="med" len="med"/>
          </a:ln>
        </p:spPr>
      </p:cxnSp>
      <p:cxnSp>
        <p:nvCxnSpPr>
          <p:cNvPr id="525" name="Google Shape;525;p33"/>
          <p:cNvCxnSpPr/>
          <p:nvPr/>
        </p:nvCxnSpPr>
        <p:spPr>
          <a:xfrm>
            <a:off x="2683848" y="5694770"/>
            <a:ext cx="0" cy="104700"/>
          </a:xfrm>
          <a:prstGeom prst="straightConnector1">
            <a:avLst/>
          </a:prstGeom>
          <a:noFill/>
          <a:ln w="9525" cap="flat" cmpd="sng">
            <a:solidFill>
              <a:schemeClr val="dk2"/>
            </a:solidFill>
            <a:prstDash val="solid"/>
            <a:round/>
            <a:headEnd type="none" w="med" len="med"/>
            <a:tailEnd type="none" w="med" len="med"/>
          </a:ln>
        </p:spPr>
      </p:cxnSp>
      <p:pic>
        <p:nvPicPr>
          <p:cNvPr id="526" name="Google Shape;526;p33"/>
          <p:cNvPicPr preferRelativeResize="0"/>
          <p:nvPr/>
        </p:nvPicPr>
        <p:blipFill>
          <a:blip r:embed="rId6">
            <a:alphaModFix/>
          </a:blip>
          <a:stretch>
            <a:fillRect/>
          </a:stretch>
        </p:blipFill>
        <p:spPr>
          <a:xfrm>
            <a:off x="3744475" y="5665575"/>
            <a:ext cx="240025" cy="152527"/>
          </a:xfrm>
          <a:prstGeom prst="rect">
            <a:avLst/>
          </a:prstGeom>
          <a:noFill/>
          <a:ln>
            <a:noFill/>
          </a:ln>
        </p:spPr>
      </p:pic>
      <p:pic>
        <p:nvPicPr>
          <p:cNvPr id="527" name="Google Shape;527;p33"/>
          <p:cNvPicPr preferRelativeResize="0"/>
          <p:nvPr/>
        </p:nvPicPr>
        <p:blipFill>
          <a:blip r:embed="rId7">
            <a:alphaModFix/>
          </a:blip>
          <a:stretch>
            <a:fillRect/>
          </a:stretch>
        </p:blipFill>
        <p:spPr>
          <a:xfrm>
            <a:off x="3744475" y="5875674"/>
            <a:ext cx="240025" cy="152527"/>
          </a:xfrm>
          <a:prstGeom prst="rect">
            <a:avLst/>
          </a:prstGeom>
          <a:noFill/>
          <a:ln>
            <a:noFill/>
          </a:ln>
        </p:spPr>
      </p:pic>
      <p:pic>
        <p:nvPicPr>
          <p:cNvPr id="528" name="Google Shape;528;p33"/>
          <p:cNvPicPr preferRelativeResize="0"/>
          <p:nvPr/>
        </p:nvPicPr>
        <p:blipFill>
          <a:blip r:embed="rId8">
            <a:alphaModFix/>
          </a:blip>
          <a:stretch>
            <a:fillRect/>
          </a:stretch>
        </p:blipFill>
        <p:spPr>
          <a:xfrm>
            <a:off x="6353277" y="5665573"/>
            <a:ext cx="240025" cy="152527"/>
          </a:xfrm>
          <a:prstGeom prst="rect">
            <a:avLst/>
          </a:prstGeom>
          <a:noFill/>
          <a:ln>
            <a:noFill/>
          </a:ln>
        </p:spPr>
      </p:pic>
      <p:pic>
        <p:nvPicPr>
          <p:cNvPr id="529" name="Google Shape;529;p33"/>
          <p:cNvPicPr preferRelativeResize="0"/>
          <p:nvPr/>
        </p:nvPicPr>
        <p:blipFill>
          <a:blip r:embed="rId9">
            <a:alphaModFix/>
          </a:blip>
          <a:stretch>
            <a:fillRect/>
          </a:stretch>
        </p:blipFill>
        <p:spPr>
          <a:xfrm>
            <a:off x="6366925" y="5905450"/>
            <a:ext cx="240025" cy="148997"/>
          </a:xfrm>
          <a:prstGeom prst="rect">
            <a:avLst/>
          </a:prstGeom>
          <a:noFill/>
          <a:ln>
            <a:noFill/>
          </a:ln>
        </p:spPr>
      </p:pic>
      <p:pic>
        <p:nvPicPr>
          <p:cNvPr id="530" name="Google Shape;530;p33"/>
          <p:cNvPicPr preferRelativeResize="0"/>
          <p:nvPr/>
        </p:nvPicPr>
        <p:blipFill>
          <a:blip r:embed="rId10">
            <a:alphaModFix/>
          </a:blip>
          <a:stretch>
            <a:fillRect/>
          </a:stretch>
        </p:blipFill>
        <p:spPr>
          <a:xfrm>
            <a:off x="8840775" y="5667341"/>
            <a:ext cx="240025" cy="148997"/>
          </a:xfrm>
          <a:prstGeom prst="rect">
            <a:avLst/>
          </a:prstGeom>
          <a:noFill/>
          <a:ln>
            <a:noFill/>
          </a:ln>
        </p:spPr>
      </p:pic>
      <p:sp>
        <p:nvSpPr>
          <p:cNvPr id="531" name="Google Shape;531;p33"/>
          <p:cNvSpPr txBox="1"/>
          <p:nvPr/>
        </p:nvSpPr>
        <p:spPr>
          <a:xfrm>
            <a:off x="3911125" y="5545775"/>
            <a:ext cx="2289600" cy="2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Permanent Open Water</a:t>
            </a:r>
            <a:endParaRPr dirty="0">
              <a:solidFill>
                <a:schemeClr val="tx1">
                  <a:lumMod val="75000"/>
                  <a:lumOff val="25000"/>
                </a:schemeClr>
              </a:solidFill>
              <a:latin typeface="Century Gothic"/>
              <a:ea typeface="Century Gothic"/>
              <a:cs typeface="Century Gothic"/>
              <a:sym typeface="Century Gothic"/>
            </a:endParaRPr>
          </a:p>
        </p:txBody>
      </p:sp>
      <p:sp>
        <p:nvSpPr>
          <p:cNvPr id="532" name="Google Shape;532;p33"/>
          <p:cNvSpPr txBox="1"/>
          <p:nvPr/>
        </p:nvSpPr>
        <p:spPr>
          <a:xfrm>
            <a:off x="3927350" y="5764425"/>
            <a:ext cx="1476300" cy="2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Not Inundated</a:t>
            </a:r>
            <a:endParaRPr>
              <a:solidFill>
                <a:schemeClr val="tx1">
                  <a:lumMod val="75000"/>
                  <a:lumOff val="25000"/>
                </a:schemeClr>
              </a:solidFill>
              <a:latin typeface="Century Gothic"/>
              <a:ea typeface="Century Gothic"/>
              <a:cs typeface="Century Gothic"/>
              <a:sym typeface="Century Gothic"/>
            </a:endParaRPr>
          </a:p>
        </p:txBody>
      </p:sp>
      <p:sp>
        <p:nvSpPr>
          <p:cNvPr id="533" name="Google Shape;533;p33"/>
          <p:cNvSpPr txBox="1"/>
          <p:nvPr/>
        </p:nvSpPr>
        <p:spPr>
          <a:xfrm>
            <a:off x="6559325" y="5544800"/>
            <a:ext cx="2136900" cy="2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Permanent Inundation</a:t>
            </a:r>
            <a:endParaRPr dirty="0">
              <a:solidFill>
                <a:schemeClr val="tx1">
                  <a:lumMod val="75000"/>
                  <a:lumOff val="25000"/>
                </a:schemeClr>
              </a:solidFill>
              <a:latin typeface="Century Gothic"/>
              <a:ea typeface="Century Gothic"/>
              <a:cs typeface="Century Gothic"/>
              <a:sym typeface="Century Gothic"/>
            </a:endParaRPr>
          </a:p>
        </p:txBody>
      </p:sp>
      <p:sp>
        <p:nvSpPr>
          <p:cNvPr id="534" name="Google Shape;534;p33"/>
          <p:cNvSpPr txBox="1"/>
          <p:nvPr/>
        </p:nvSpPr>
        <p:spPr>
          <a:xfrm>
            <a:off x="6569400" y="5762575"/>
            <a:ext cx="2035500" cy="2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Seasonal Inundation</a:t>
            </a:r>
            <a:endParaRPr>
              <a:solidFill>
                <a:schemeClr val="tx1">
                  <a:lumMod val="75000"/>
                  <a:lumOff val="25000"/>
                </a:schemeClr>
              </a:solidFill>
              <a:latin typeface="Century Gothic"/>
              <a:ea typeface="Century Gothic"/>
              <a:cs typeface="Century Gothic"/>
              <a:sym typeface="Century Gothic"/>
            </a:endParaRPr>
          </a:p>
        </p:txBody>
      </p:sp>
      <p:sp>
        <p:nvSpPr>
          <p:cNvPr id="535" name="Google Shape;535;p33"/>
          <p:cNvSpPr txBox="1"/>
          <p:nvPr/>
        </p:nvSpPr>
        <p:spPr>
          <a:xfrm>
            <a:off x="9026850" y="5548106"/>
            <a:ext cx="14763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No Data</a:t>
            </a:r>
            <a:endParaRPr>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35"/>
          <p:cNvSpPr txBox="1">
            <a:spLocks noGrp="1"/>
          </p:cNvSpPr>
          <p:nvPr>
            <p:ph type="title"/>
          </p:nvPr>
        </p:nvSpPr>
        <p:spPr>
          <a:xfrm>
            <a:off x="1426389" y="315108"/>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E8652"/>
              </a:buClr>
              <a:buSzPts val="3959"/>
              <a:buFont typeface="Century Gothic"/>
              <a:buNone/>
            </a:pPr>
            <a:r>
              <a:rPr lang="en-US" sz="3959" dirty="0" err="1"/>
              <a:t>Selawik</a:t>
            </a:r>
            <a:r>
              <a:rPr lang="en-US" sz="3959" dirty="0"/>
              <a:t> </a:t>
            </a:r>
            <a:r>
              <a:rPr lang="en-US" sz="2970" b="0" dirty="0"/>
              <a:t>Accuracy Assessment</a:t>
            </a:r>
            <a:endParaRPr sz="2970" b="0" dirty="0"/>
          </a:p>
        </p:txBody>
      </p:sp>
      <p:sp>
        <p:nvSpPr>
          <p:cNvPr id="566" name="Google Shape;566;p35"/>
          <p:cNvSpPr/>
          <p:nvPr/>
        </p:nvSpPr>
        <p:spPr>
          <a:xfrm>
            <a:off x="1373875" y="777071"/>
            <a:ext cx="9276000" cy="61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NWI &amp; </a:t>
            </a:r>
            <a:r>
              <a:rPr lang="en-US" sz="1800" dirty="0" smtClean="0">
                <a:solidFill>
                  <a:schemeClr val="tx1">
                    <a:lumMod val="75000"/>
                    <a:lumOff val="25000"/>
                  </a:schemeClr>
                </a:solidFill>
                <a:latin typeface="Century Gothic"/>
                <a:ea typeface="Century Gothic"/>
                <a:cs typeface="Century Gothic"/>
                <a:sym typeface="Century Gothic"/>
              </a:rPr>
              <a:t>C-SAR </a:t>
            </a:r>
            <a:r>
              <a:rPr lang="en-US" sz="1800" dirty="0">
                <a:solidFill>
                  <a:schemeClr val="tx1">
                    <a:lumMod val="75000"/>
                    <a:lumOff val="25000"/>
                  </a:schemeClr>
                </a:solidFill>
                <a:latin typeface="Century Gothic"/>
                <a:ea typeface="Century Gothic"/>
                <a:cs typeface="Century Gothic"/>
                <a:sym typeface="Century Gothic"/>
              </a:rPr>
              <a:t>Summer 2017 Inundation Classification</a:t>
            </a:r>
            <a:endParaRPr sz="1800" dirty="0">
              <a:solidFill>
                <a:schemeClr val="tx1">
                  <a:lumMod val="75000"/>
                  <a:lumOff val="25000"/>
                </a:schemeClr>
              </a:solidFill>
              <a:latin typeface="Century Gothic"/>
              <a:ea typeface="Century Gothic"/>
              <a:cs typeface="Century Gothic"/>
              <a:sym typeface="Century Gothic"/>
            </a:endParaRPr>
          </a:p>
          <a:p>
            <a:pPr marL="0" marR="0" lvl="0" indent="0" algn="l" rtl="0">
              <a:spcBef>
                <a:spcPts val="0"/>
              </a:spcBef>
              <a:spcAft>
                <a:spcPts val="0"/>
              </a:spcAft>
              <a:buNone/>
            </a:pPr>
            <a:r>
              <a:rPr lang="en-US" sz="1800" b="1" dirty="0">
                <a:solidFill>
                  <a:schemeClr val="tx1">
                    <a:lumMod val="75000"/>
                    <a:lumOff val="25000"/>
                  </a:schemeClr>
                </a:solidFill>
                <a:latin typeface="Century Gothic"/>
                <a:ea typeface="Century Gothic"/>
                <a:cs typeface="Century Gothic"/>
                <a:sym typeface="Century Gothic"/>
              </a:rPr>
              <a:t>Overall agreement: 59.10%</a:t>
            </a:r>
            <a:endParaRPr sz="1800" dirty="0">
              <a:solidFill>
                <a:schemeClr val="tx1">
                  <a:lumMod val="75000"/>
                  <a:lumOff val="25000"/>
                </a:schemeClr>
              </a:solidFill>
              <a:latin typeface="Century Gothic"/>
              <a:ea typeface="Century Gothic"/>
              <a:cs typeface="Century Gothic"/>
              <a:sym typeface="Century Gothic"/>
            </a:endParaRPr>
          </a:p>
        </p:txBody>
      </p:sp>
      <p:graphicFrame>
        <p:nvGraphicFramePr>
          <p:cNvPr id="567" name="Google Shape;567;p35"/>
          <p:cNvGraphicFramePr/>
          <p:nvPr>
            <p:extLst>
              <p:ext uri="{D42A27DB-BD31-4B8C-83A1-F6EECF244321}">
                <p14:modId xmlns:p14="http://schemas.microsoft.com/office/powerpoint/2010/main" val="1808750932"/>
              </p:ext>
            </p:extLst>
          </p:nvPr>
        </p:nvGraphicFramePr>
        <p:xfrm>
          <a:off x="1257307" y="1979894"/>
          <a:ext cx="7631925" cy="3498425"/>
        </p:xfrm>
        <a:graphic>
          <a:graphicData uri="http://schemas.openxmlformats.org/drawingml/2006/table">
            <a:tbl>
              <a:tblPr>
                <a:noFill/>
                <a:tableStyleId>{F2B9D4FA-526F-4B99-9658-46A3499C50D0}</a:tableStyleId>
              </a:tblPr>
              <a:tblGrid>
                <a:gridCol w="2310175">
                  <a:extLst>
                    <a:ext uri="{9D8B030D-6E8A-4147-A177-3AD203B41FA5}">
                      <a16:colId xmlns:a16="http://schemas.microsoft.com/office/drawing/2014/main" xmlns="" val="20000"/>
                    </a:ext>
                  </a:extLst>
                </a:gridCol>
                <a:gridCol w="1327850">
                  <a:extLst>
                    <a:ext uri="{9D8B030D-6E8A-4147-A177-3AD203B41FA5}">
                      <a16:colId xmlns:a16="http://schemas.microsoft.com/office/drawing/2014/main" xmlns="" val="20001"/>
                    </a:ext>
                  </a:extLst>
                </a:gridCol>
                <a:gridCol w="1327850">
                  <a:extLst>
                    <a:ext uri="{9D8B030D-6E8A-4147-A177-3AD203B41FA5}">
                      <a16:colId xmlns:a16="http://schemas.microsoft.com/office/drawing/2014/main" xmlns="" val="20002"/>
                    </a:ext>
                  </a:extLst>
                </a:gridCol>
                <a:gridCol w="1327850">
                  <a:extLst>
                    <a:ext uri="{9D8B030D-6E8A-4147-A177-3AD203B41FA5}">
                      <a16:colId xmlns:a16="http://schemas.microsoft.com/office/drawing/2014/main" xmlns="" val="20003"/>
                    </a:ext>
                  </a:extLst>
                </a:gridCol>
                <a:gridCol w="1338200">
                  <a:extLst>
                    <a:ext uri="{9D8B030D-6E8A-4147-A177-3AD203B41FA5}">
                      <a16:colId xmlns:a16="http://schemas.microsoft.com/office/drawing/2014/main" xmlns="" val="20004"/>
                    </a:ext>
                  </a:extLst>
                </a:gridCol>
              </a:tblGrid>
              <a:tr h="834050">
                <a:tc>
                  <a:txBody>
                    <a:bodyPr/>
                    <a:lstStyle/>
                    <a:p>
                      <a:pPr marL="0" marR="0" lvl="0" indent="0" algn="ctr" rtl="0">
                        <a:spcBef>
                          <a:spcPts val="0"/>
                        </a:spcBef>
                        <a:spcAft>
                          <a:spcPts val="0"/>
                        </a:spcAft>
                        <a:buNone/>
                      </a:pPr>
                      <a:r>
                        <a:rPr lang="en-US" sz="1400" b="1" dirty="0">
                          <a:solidFill>
                            <a:schemeClr val="tx1">
                              <a:lumMod val="75000"/>
                              <a:lumOff val="25000"/>
                            </a:schemeClr>
                          </a:solidFill>
                          <a:latin typeface="Century Gothic"/>
                          <a:ea typeface="Century Gothic"/>
                          <a:cs typeface="Century Gothic"/>
                          <a:sym typeface="Century Gothic"/>
                        </a:rPr>
                        <a:t>Class </a:t>
                      </a:r>
                      <a:endParaRPr sz="1400" b="1" dirty="0">
                        <a:solidFill>
                          <a:schemeClr val="tx1">
                            <a:lumMod val="75000"/>
                            <a:lumOff val="25000"/>
                          </a:schemeClr>
                        </a:solidFill>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1" dirty="0">
                          <a:solidFill>
                            <a:schemeClr val="tx1">
                              <a:lumMod val="75000"/>
                              <a:lumOff val="25000"/>
                            </a:schemeClr>
                          </a:solidFill>
                          <a:latin typeface="Century Gothic"/>
                          <a:ea typeface="Century Gothic"/>
                          <a:cs typeface="Century Gothic"/>
                          <a:sym typeface="Century Gothic"/>
                        </a:rPr>
                        <a:t>Permanent Open Water</a:t>
                      </a:r>
                      <a:endParaRPr sz="1400" b="1" u="none" strike="noStrike" cap="none" dirty="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1">
                          <a:solidFill>
                            <a:schemeClr val="tx1">
                              <a:lumMod val="75000"/>
                              <a:lumOff val="25000"/>
                            </a:schemeClr>
                          </a:solidFill>
                          <a:latin typeface="Century Gothic"/>
                          <a:ea typeface="Century Gothic"/>
                          <a:cs typeface="Century Gothic"/>
                          <a:sym typeface="Century Gothic"/>
                        </a:rPr>
                        <a:t>Not Inundated</a:t>
                      </a:r>
                      <a:endParaRPr sz="1400" b="1" u="none" strike="noStrike" cap="none">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1">
                          <a:solidFill>
                            <a:schemeClr val="tx1">
                              <a:lumMod val="75000"/>
                              <a:lumOff val="25000"/>
                            </a:schemeClr>
                          </a:solidFill>
                          <a:latin typeface="Century Gothic"/>
                          <a:ea typeface="Century Gothic"/>
                          <a:cs typeface="Century Gothic"/>
                          <a:sym typeface="Century Gothic"/>
                        </a:rPr>
                        <a:t>Permanent Inundated Vegetation</a:t>
                      </a:r>
                      <a:endParaRPr sz="1400" b="1">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1">
                          <a:solidFill>
                            <a:schemeClr val="tx1">
                              <a:lumMod val="75000"/>
                              <a:lumOff val="25000"/>
                            </a:schemeClr>
                          </a:solidFill>
                          <a:latin typeface="Century Gothic"/>
                          <a:ea typeface="Century Gothic"/>
                          <a:cs typeface="Century Gothic"/>
                          <a:sym typeface="Century Gothic"/>
                        </a:rPr>
                        <a:t>Seasonal Inundated Vegetation</a:t>
                      </a:r>
                      <a:endParaRPr sz="1400" b="1">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xmlns="" val="10000"/>
                  </a:ext>
                </a:extLst>
              </a:tr>
              <a:tr h="655725">
                <a:tc>
                  <a:txBody>
                    <a:bodyPr/>
                    <a:lstStyle/>
                    <a:p>
                      <a:pPr marL="0" marR="0" lvl="0" indent="0" algn="ctr" rtl="0">
                        <a:spcBef>
                          <a:spcPts val="0"/>
                        </a:spcBef>
                        <a:spcAft>
                          <a:spcPts val="0"/>
                        </a:spcAft>
                        <a:buNone/>
                      </a:pPr>
                      <a:r>
                        <a:rPr lang="en-US" sz="1400" b="1">
                          <a:solidFill>
                            <a:schemeClr val="tx1">
                              <a:lumMod val="75000"/>
                              <a:lumOff val="25000"/>
                            </a:schemeClr>
                          </a:solidFill>
                          <a:latin typeface="Century Gothic"/>
                          <a:ea typeface="Century Gothic"/>
                          <a:cs typeface="Century Gothic"/>
                          <a:sym typeface="Century Gothic"/>
                        </a:rPr>
                        <a:t>Permanent Open Water</a:t>
                      </a:r>
                      <a:endParaRPr sz="1400" b="1" u="none" strike="noStrike" cap="none">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tx1">
                              <a:lumMod val="75000"/>
                              <a:lumOff val="25000"/>
                            </a:schemeClr>
                          </a:solidFill>
                          <a:latin typeface="Century Gothic"/>
                          <a:ea typeface="Century Gothic"/>
                          <a:cs typeface="Century Gothic"/>
                          <a:sym typeface="Century Gothic"/>
                        </a:rPr>
                        <a:t>80.01%</a:t>
                      </a:r>
                      <a:endParaRPr sz="1400" dirty="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US" sz="1400" dirty="0">
                          <a:solidFill>
                            <a:schemeClr val="tx1">
                              <a:lumMod val="75000"/>
                              <a:lumOff val="25000"/>
                            </a:schemeClr>
                          </a:solidFill>
                          <a:latin typeface="Century Gothic"/>
                          <a:ea typeface="Century Gothic"/>
                          <a:cs typeface="Century Gothic"/>
                          <a:sym typeface="Century Gothic"/>
                        </a:rPr>
                        <a:t>0.03</a:t>
                      </a:r>
                      <a:endParaRPr sz="1400" dirty="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400">
                          <a:solidFill>
                            <a:schemeClr val="tx1">
                              <a:lumMod val="75000"/>
                              <a:lumOff val="25000"/>
                            </a:schemeClr>
                          </a:solidFill>
                          <a:latin typeface="Century Gothic"/>
                          <a:ea typeface="Century Gothic"/>
                          <a:cs typeface="Century Gothic"/>
                          <a:sym typeface="Century Gothic"/>
                        </a:rPr>
                        <a:t>0.13</a:t>
                      </a:r>
                      <a:endParaRPr sz="140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400">
                          <a:solidFill>
                            <a:schemeClr val="tx1">
                              <a:lumMod val="75000"/>
                              <a:lumOff val="25000"/>
                            </a:schemeClr>
                          </a:solidFill>
                          <a:latin typeface="Century Gothic"/>
                          <a:ea typeface="Century Gothic"/>
                          <a:cs typeface="Century Gothic"/>
                          <a:sym typeface="Century Gothic"/>
                        </a:rPr>
                        <a:t>0.07</a:t>
                      </a:r>
                      <a:endParaRPr sz="140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xmlns="" val="10001"/>
                  </a:ext>
                </a:extLst>
              </a:tr>
              <a:tr h="681175">
                <a:tc>
                  <a:txBody>
                    <a:bodyPr/>
                    <a:lstStyle/>
                    <a:p>
                      <a:pPr marL="0" marR="0" lvl="0" indent="0" algn="ctr" rtl="0">
                        <a:spcBef>
                          <a:spcPts val="0"/>
                        </a:spcBef>
                        <a:spcAft>
                          <a:spcPts val="0"/>
                        </a:spcAft>
                        <a:buNone/>
                      </a:pPr>
                      <a:r>
                        <a:rPr lang="en-US" sz="1400" b="1" dirty="0">
                          <a:solidFill>
                            <a:schemeClr val="tx1">
                              <a:lumMod val="75000"/>
                              <a:lumOff val="25000"/>
                            </a:schemeClr>
                          </a:solidFill>
                          <a:latin typeface="Century Gothic"/>
                          <a:ea typeface="Century Gothic"/>
                          <a:cs typeface="Century Gothic"/>
                          <a:sym typeface="Century Gothic"/>
                        </a:rPr>
                        <a:t>Not Inundated</a:t>
                      </a:r>
                      <a:endParaRPr sz="1400" b="1" u="none" strike="noStrike" cap="none" dirty="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400">
                          <a:solidFill>
                            <a:schemeClr val="tx1">
                              <a:lumMod val="75000"/>
                              <a:lumOff val="25000"/>
                            </a:schemeClr>
                          </a:solidFill>
                          <a:latin typeface="Century Gothic"/>
                          <a:ea typeface="Century Gothic"/>
                          <a:cs typeface="Century Gothic"/>
                          <a:sym typeface="Century Gothic"/>
                        </a:rPr>
                        <a:t>9.24</a:t>
                      </a:r>
                      <a:endParaRPr sz="140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tx1">
                              <a:lumMod val="75000"/>
                              <a:lumOff val="25000"/>
                            </a:schemeClr>
                          </a:solidFill>
                          <a:latin typeface="Century Gothic"/>
                          <a:ea typeface="Century Gothic"/>
                          <a:cs typeface="Century Gothic"/>
                          <a:sym typeface="Century Gothic"/>
                        </a:rPr>
                        <a:t>46.98%</a:t>
                      </a:r>
                      <a:endParaRPr sz="1400" dirty="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1400">
                          <a:solidFill>
                            <a:schemeClr val="tx1">
                              <a:lumMod val="75000"/>
                              <a:lumOff val="25000"/>
                            </a:schemeClr>
                          </a:solidFill>
                          <a:latin typeface="Century Gothic"/>
                          <a:ea typeface="Century Gothic"/>
                          <a:cs typeface="Century Gothic"/>
                          <a:sym typeface="Century Gothic"/>
                        </a:rPr>
                        <a:t>17.55</a:t>
                      </a:r>
                      <a:endParaRPr sz="140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tx1">
                              <a:lumMod val="75000"/>
                              <a:lumOff val="25000"/>
                            </a:schemeClr>
                          </a:solidFill>
                          <a:latin typeface="Century Gothic"/>
                          <a:ea typeface="Century Gothic"/>
                          <a:cs typeface="Century Gothic"/>
                          <a:sym typeface="Century Gothic"/>
                        </a:rPr>
                        <a:t>36.83</a:t>
                      </a:r>
                      <a:endParaRPr sz="1400" dirty="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xmlns="" val="10002"/>
                  </a:ext>
                </a:extLst>
              </a:tr>
              <a:tr h="663725">
                <a:tc>
                  <a:txBody>
                    <a:bodyPr/>
                    <a:lstStyle/>
                    <a:p>
                      <a:pPr marL="0" marR="0" lvl="0" indent="0" algn="ctr" rtl="0">
                        <a:spcBef>
                          <a:spcPts val="0"/>
                        </a:spcBef>
                        <a:spcAft>
                          <a:spcPts val="0"/>
                        </a:spcAft>
                        <a:buNone/>
                      </a:pPr>
                      <a:r>
                        <a:rPr lang="en-US" sz="1400" b="1">
                          <a:solidFill>
                            <a:schemeClr val="tx1">
                              <a:lumMod val="75000"/>
                              <a:lumOff val="25000"/>
                            </a:schemeClr>
                          </a:solidFill>
                          <a:latin typeface="Century Gothic"/>
                          <a:ea typeface="Century Gothic"/>
                          <a:cs typeface="Century Gothic"/>
                          <a:sym typeface="Century Gothic"/>
                        </a:rPr>
                        <a:t>Permanent Inundated Vegetation</a:t>
                      </a:r>
                      <a:endParaRPr sz="1400" b="1">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400">
                          <a:solidFill>
                            <a:schemeClr val="tx1">
                              <a:lumMod val="75000"/>
                              <a:lumOff val="25000"/>
                            </a:schemeClr>
                          </a:solidFill>
                          <a:latin typeface="Century Gothic"/>
                          <a:ea typeface="Century Gothic"/>
                          <a:cs typeface="Century Gothic"/>
                          <a:sym typeface="Century Gothic"/>
                        </a:rPr>
                        <a:t>0.64</a:t>
                      </a:r>
                      <a:endParaRPr sz="140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tx1">
                              <a:lumMod val="75000"/>
                              <a:lumOff val="25000"/>
                            </a:schemeClr>
                          </a:solidFill>
                          <a:latin typeface="Century Gothic"/>
                          <a:ea typeface="Century Gothic"/>
                          <a:cs typeface="Century Gothic"/>
                          <a:sym typeface="Century Gothic"/>
                        </a:rPr>
                        <a:t>8.24</a:t>
                      </a:r>
                      <a:endParaRPr sz="1400" dirty="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tx1">
                              <a:lumMod val="75000"/>
                              <a:lumOff val="25000"/>
                            </a:schemeClr>
                          </a:solidFill>
                          <a:latin typeface="Century Gothic"/>
                          <a:ea typeface="Century Gothic"/>
                          <a:cs typeface="Century Gothic"/>
                          <a:sym typeface="Century Gothic"/>
                        </a:rPr>
                        <a:t>24.19%</a:t>
                      </a:r>
                      <a:endParaRPr sz="1400" dirty="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US" sz="1400">
                          <a:solidFill>
                            <a:schemeClr val="tx1">
                              <a:lumMod val="75000"/>
                              <a:lumOff val="25000"/>
                            </a:schemeClr>
                          </a:solidFill>
                          <a:latin typeface="Century Gothic"/>
                          <a:ea typeface="Century Gothic"/>
                          <a:cs typeface="Century Gothic"/>
                          <a:sym typeface="Century Gothic"/>
                        </a:rPr>
                        <a:t>17.17</a:t>
                      </a:r>
                      <a:endParaRPr sz="140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xmlns="" val="10003"/>
                  </a:ext>
                </a:extLst>
              </a:tr>
              <a:tr h="663750">
                <a:tc>
                  <a:txBody>
                    <a:bodyPr/>
                    <a:lstStyle/>
                    <a:p>
                      <a:pPr marL="0" marR="0" lvl="0" indent="0" algn="ctr" rtl="0">
                        <a:spcBef>
                          <a:spcPts val="0"/>
                        </a:spcBef>
                        <a:spcAft>
                          <a:spcPts val="0"/>
                        </a:spcAft>
                        <a:buNone/>
                      </a:pPr>
                      <a:r>
                        <a:rPr lang="en-US" sz="1400" b="1">
                          <a:solidFill>
                            <a:schemeClr val="tx1">
                              <a:lumMod val="75000"/>
                              <a:lumOff val="25000"/>
                            </a:schemeClr>
                          </a:solidFill>
                          <a:latin typeface="Century Gothic"/>
                          <a:ea typeface="Century Gothic"/>
                          <a:cs typeface="Century Gothic"/>
                          <a:sym typeface="Century Gothic"/>
                        </a:rPr>
                        <a:t>Seasonal Inundated Vegetation</a:t>
                      </a:r>
                      <a:endParaRPr sz="1400" b="1">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1400">
                          <a:solidFill>
                            <a:schemeClr val="tx1">
                              <a:lumMod val="75000"/>
                              <a:lumOff val="25000"/>
                            </a:schemeClr>
                          </a:solidFill>
                          <a:latin typeface="Century Gothic"/>
                          <a:ea typeface="Century Gothic"/>
                          <a:cs typeface="Century Gothic"/>
                          <a:sym typeface="Century Gothic"/>
                        </a:rPr>
                        <a:t>10.11</a:t>
                      </a:r>
                      <a:endParaRPr sz="140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1400">
                          <a:solidFill>
                            <a:schemeClr val="tx1">
                              <a:lumMod val="75000"/>
                              <a:lumOff val="25000"/>
                            </a:schemeClr>
                          </a:solidFill>
                          <a:latin typeface="Century Gothic"/>
                          <a:ea typeface="Century Gothic"/>
                          <a:cs typeface="Century Gothic"/>
                          <a:sym typeface="Century Gothic"/>
                        </a:rPr>
                        <a:t>44.75</a:t>
                      </a:r>
                      <a:endParaRPr sz="140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tx1">
                              <a:lumMod val="75000"/>
                              <a:lumOff val="25000"/>
                            </a:schemeClr>
                          </a:solidFill>
                          <a:latin typeface="Century Gothic"/>
                          <a:ea typeface="Century Gothic"/>
                          <a:cs typeface="Century Gothic"/>
                          <a:sym typeface="Century Gothic"/>
                        </a:rPr>
                        <a:t>58.13</a:t>
                      </a:r>
                      <a:endParaRPr sz="1400" dirty="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tx1">
                              <a:lumMod val="75000"/>
                              <a:lumOff val="25000"/>
                            </a:schemeClr>
                          </a:solidFill>
                          <a:latin typeface="Century Gothic"/>
                          <a:ea typeface="Century Gothic"/>
                          <a:cs typeface="Century Gothic"/>
                          <a:sym typeface="Century Gothic"/>
                        </a:rPr>
                        <a:t>45.93%</a:t>
                      </a:r>
                      <a:endParaRPr sz="1400" dirty="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434343"/>
                      </a:solidFill>
                      <a:prstDash val="solid"/>
                      <a:round/>
                      <a:headEnd type="none" w="sm" len="sm"/>
                      <a:tailEnd type="none" w="sm" len="sm"/>
                    </a:lnB>
                    <a:solidFill>
                      <a:srgbClr val="D0E0E3"/>
                    </a:solidFill>
                  </a:tcPr>
                </a:tc>
                <a:extLst>
                  <a:ext uri="{0D108BD9-81ED-4DB2-BD59-A6C34878D82A}">
                    <a16:rowId xmlns:a16="http://schemas.microsoft.com/office/drawing/2014/main" xmlns="" val="10004"/>
                  </a:ext>
                </a:extLst>
              </a:tr>
            </a:tbl>
          </a:graphicData>
        </a:graphic>
      </p:graphicFrame>
      <p:sp>
        <p:nvSpPr>
          <p:cNvPr id="568" name="Google Shape;568;p35"/>
          <p:cNvSpPr txBox="1"/>
          <p:nvPr/>
        </p:nvSpPr>
        <p:spPr>
          <a:xfrm rot="-5400000">
            <a:off x="6754" y="3491579"/>
            <a:ext cx="1948792" cy="39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smtClean="0">
                <a:solidFill>
                  <a:schemeClr val="tx1">
                    <a:lumMod val="75000"/>
                    <a:lumOff val="25000"/>
                  </a:schemeClr>
                </a:solidFill>
                <a:latin typeface="Century Gothic"/>
                <a:ea typeface="Century Gothic"/>
                <a:cs typeface="Century Gothic"/>
                <a:sym typeface="Century Gothic"/>
              </a:rPr>
              <a:t>C-SAR </a:t>
            </a:r>
            <a:r>
              <a:rPr lang="en-US" b="1" dirty="0">
                <a:solidFill>
                  <a:schemeClr val="tx1">
                    <a:lumMod val="75000"/>
                    <a:lumOff val="25000"/>
                  </a:schemeClr>
                </a:solidFill>
                <a:latin typeface="Century Gothic"/>
                <a:ea typeface="Century Gothic"/>
                <a:cs typeface="Century Gothic"/>
                <a:sym typeface="Century Gothic"/>
              </a:rPr>
              <a:t>Classification</a:t>
            </a:r>
            <a:endParaRPr b="1" dirty="0">
              <a:solidFill>
                <a:schemeClr val="tx1">
                  <a:lumMod val="75000"/>
                  <a:lumOff val="25000"/>
                </a:schemeClr>
              </a:solidFill>
              <a:latin typeface="Century Gothic"/>
              <a:ea typeface="Century Gothic"/>
              <a:cs typeface="Century Gothic"/>
              <a:sym typeface="Century Gothic"/>
            </a:endParaRPr>
          </a:p>
        </p:txBody>
      </p:sp>
      <p:sp>
        <p:nvSpPr>
          <p:cNvPr id="569" name="Google Shape;569;p35"/>
          <p:cNvSpPr txBox="1"/>
          <p:nvPr/>
        </p:nvSpPr>
        <p:spPr>
          <a:xfrm>
            <a:off x="3958372" y="1587500"/>
            <a:ext cx="3684300" cy="39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chemeClr val="tx1">
                    <a:lumMod val="75000"/>
                    <a:lumOff val="25000"/>
                  </a:schemeClr>
                </a:solidFill>
                <a:latin typeface="Century Gothic"/>
                <a:ea typeface="Century Gothic"/>
                <a:cs typeface="Century Gothic"/>
                <a:sym typeface="Century Gothic"/>
              </a:rPr>
              <a:t>NWI Classification</a:t>
            </a:r>
            <a:endParaRPr b="1" dirty="0">
              <a:solidFill>
                <a:schemeClr val="tx1">
                  <a:lumMod val="75000"/>
                  <a:lumOff val="25000"/>
                </a:schemeClr>
              </a:solidFill>
              <a:latin typeface="Century Gothic"/>
              <a:ea typeface="Century Gothic"/>
              <a:cs typeface="Century Gothic"/>
              <a:sym typeface="Century Gothic"/>
            </a:endParaRPr>
          </a:p>
        </p:txBody>
      </p:sp>
      <p:sp>
        <p:nvSpPr>
          <p:cNvPr id="570" name="Google Shape;570;p35"/>
          <p:cNvSpPr txBox="1"/>
          <p:nvPr/>
        </p:nvSpPr>
        <p:spPr>
          <a:xfrm>
            <a:off x="8969175" y="3948225"/>
            <a:ext cx="3012000" cy="200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chemeClr val="tx1">
                    <a:lumMod val="75000"/>
                    <a:lumOff val="25000"/>
                  </a:schemeClr>
                </a:solidFill>
                <a:latin typeface="Century Gothic"/>
                <a:ea typeface="Century Gothic"/>
                <a:cs typeface="Century Gothic"/>
                <a:sym typeface="Century Gothic"/>
              </a:rPr>
              <a:t>Total Area Classified (ha):</a:t>
            </a:r>
            <a:r>
              <a:rPr lang="en-US" dirty="0">
                <a:solidFill>
                  <a:schemeClr val="tx1">
                    <a:lumMod val="75000"/>
                    <a:lumOff val="25000"/>
                  </a:schemeClr>
                </a:solidFill>
                <a:latin typeface="Century Gothic"/>
                <a:ea typeface="Century Gothic"/>
                <a:cs typeface="Century Gothic"/>
                <a:sym typeface="Century Gothic"/>
              </a:rPr>
              <a:t> 17676.63</a:t>
            </a:r>
            <a:endParaRPr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r>
              <a:rPr lang="en-US" b="1" dirty="0">
                <a:solidFill>
                  <a:schemeClr val="tx1">
                    <a:lumMod val="75000"/>
                    <a:lumOff val="25000"/>
                  </a:schemeClr>
                </a:solidFill>
                <a:latin typeface="Century Gothic"/>
                <a:ea typeface="Century Gothic"/>
                <a:cs typeface="Century Gothic"/>
                <a:sym typeface="Century Gothic"/>
              </a:rPr>
              <a:t>Incorrectly Classified Area (ha):</a:t>
            </a:r>
            <a:endParaRPr b="1"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r>
              <a:rPr lang="en-US" i="1" dirty="0">
                <a:solidFill>
                  <a:schemeClr val="tx1">
                    <a:lumMod val="75000"/>
                    <a:lumOff val="25000"/>
                  </a:schemeClr>
                </a:solidFill>
                <a:latin typeface="Century Gothic"/>
                <a:ea typeface="Century Gothic"/>
                <a:cs typeface="Century Gothic"/>
                <a:sym typeface="Century Gothic"/>
              </a:rPr>
              <a:t>Permanent Open Water:</a:t>
            </a:r>
            <a:r>
              <a:rPr lang="en-US" b="1" dirty="0">
                <a:solidFill>
                  <a:schemeClr val="tx1">
                    <a:lumMod val="75000"/>
                    <a:lumOff val="25000"/>
                  </a:schemeClr>
                </a:solidFill>
                <a:latin typeface="Century Gothic"/>
                <a:ea typeface="Century Gothic"/>
                <a:cs typeface="Century Gothic"/>
                <a:sym typeface="Century Gothic"/>
              </a:rPr>
              <a:t> </a:t>
            </a:r>
            <a:r>
              <a:rPr lang="en-US" dirty="0">
                <a:solidFill>
                  <a:schemeClr val="tx1">
                    <a:lumMod val="75000"/>
                    <a:lumOff val="25000"/>
                  </a:schemeClr>
                </a:solidFill>
                <a:latin typeface="Century Gothic"/>
                <a:ea typeface="Century Gothic"/>
                <a:cs typeface="Century Gothic"/>
                <a:sym typeface="Century Gothic"/>
              </a:rPr>
              <a:t>1975.73</a:t>
            </a:r>
            <a:endParaRPr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r>
              <a:rPr lang="en-US" i="1" dirty="0">
                <a:solidFill>
                  <a:schemeClr val="tx1">
                    <a:lumMod val="75000"/>
                    <a:lumOff val="25000"/>
                  </a:schemeClr>
                </a:solidFill>
                <a:latin typeface="Century Gothic"/>
                <a:ea typeface="Century Gothic"/>
                <a:cs typeface="Century Gothic"/>
                <a:sym typeface="Century Gothic"/>
              </a:rPr>
              <a:t>Not Inundated:</a:t>
            </a:r>
            <a:r>
              <a:rPr lang="en-US" dirty="0">
                <a:solidFill>
                  <a:schemeClr val="tx1">
                    <a:lumMod val="75000"/>
                    <a:lumOff val="25000"/>
                  </a:schemeClr>
                </a:solidFill>
                <a:latin typeface="Century Gothic"/>
                <a:ea typeface="Century Gothic"/>
                <a:cs typeface="Century Gothic"/>
                <a:sym typeface="Century Gothic"/>
              </a:rPr>
              <a:t> 249.45</a:t>
            </a:r>
            <a:endParaRPr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r>
              <a:rPr lang="en-US" i="1" dirty="0">
                <a:solidFill>
                  <a:schemeClr val="tx1">
                    <a:lumMod val="75000"/>
                    <a:lumOff val="25000"/>
                  </a:schemeClr>
                </a:solidFill>
                <a:latin typeface="Century Gothic"/>
                <a:ea typeface="Century Gothic"/>
                <a:cs typeface="Century Gothic"/>
                <a:sym typeface="Century Gothic"/>
              </a:rPr>
              <a:t>Permanent Inundation:</a:t>
            </a:r>
            <a:r>
              <a:rPr lang="en-US" b="1" dirty="0">
                <a:solidFill>
                  <a:schemeClr val="tx1">
                    <a:lumMod val="75000"/>
                    <a:lumOff val="25000"/>
                  </a:schemeClr>
                </a:solidFill>
                <a:latin typeface="Century Gothic"/>
                <a:ea typeface="Century Gothic"/>
                <a:cs typeface="Century Gothic"/>
                <a:sym typeface="Century Gothic"/>
              </a:rPr>
              <a:t> </a:t>
            </a:r>
            <a:r>
              <a:rPr lang="en-US" dirty="0">
                <a:solidFill>
                  <a:schemeClr val="tx1">
                    <a:lumMod val="75000"/>
                    <a:lumOff val="25000"/>
                  </a:schemeClr>
                </a:solidFill>
                <a:latin typeface="Century Gothic"/>
                <a:ea typeface="Century Gothic"/>
                <a:cs typeface="Century Gothic"/>
                <a:sym typeface="Century Gothic"/>
              </a:rPr>
              <a:t>3645.88</a:t>
            </a:r>
            <a:endParaRPr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r>
              <a:rPr lang="en-US" i="1" dirty="0">
                <a:solidFill>
                  <a:schemeClr val="tx1">
                    <a:lumMod val="75000"/>
                    <a:lumOff val="25000"/>
                  </a:schemeClr>
                </a:solidFill>
                <a:latin typeface="Century Gothic"/>
                <a:ea typeface="Century Gothic"/>
                <a:cs typeface="Century Gothic"/>
                <a:sym typeface="Century Gothic"/>
              </a:rPr>
              <a:t>Seasonal Inundation:</a:t>
            </a:r>
            <a:r>
              <a:rPr lang="en-US" dirty="0">
                <a:solidFill>
                  <a:schemeClr val="tx1">
                    <a:lumMod val="75000"/>
                    <a:lumOff val="25000"/>
                  </a:schemeClr>
                </a:solidFill>
                <a:latin typeface="Century Gothic"/>
                <a:ea typeface="Century Gothic"/>
                <a:cs typeface="Century Gothic"/>
                <a:sym typeface="Century Gothic"/>
              </a:rPr>
              <a:t> 1358.39</a:t>
            </a:r>
            <a:endParaRPr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36"/>
          <p:cNvSpPr txBox="1">
            <a:spLocks noGrp="1"/>
          </p:cNvSpPr>
          <p:nvPr>
            <p:ph type="title"/>
          </p:nvPr>
        </p:nvSpPr>
        <p:spPr>
          <a:xfrm>
            <a:off x="1303032" y="461638"/>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E8652"/>
              </a:buClr>
              <a:buSzPts val="3959"/>
              <a:buFont typeface="Century Gothic"/>
              <a:buNone/>
            </a:pPr>
            <a:r>
              <a:rPr lang="en-US" sz="3959" dirty="0" err="1"/>
              <a:t>Selawik</a:t>
            </a:r>
            <a:r>
              <a:rPr lang="en-US" sz="3959" dirty="0"/>
              <a:t/>
            </a:r>
            <a:br>
              <a:rPr lang="en-US" sz="3959" dirty="0"/>
            </a:br>
            <a:r>
              <a:rPr lang="en-US" sz="2970" b="0" dirty="0"/>
              <a:t>Summer 2017 Inundation Extent </a:t>
            </a:r>
            <a:endParaRPr sz="2970" b="0" dirty="0"/>
          </a:p>
        </p:txBody>
      </p:sp>
      <p:sp>
        <p:nvSpPr>
          <p:cNvPr id="576" name="Google Shape;576;p36"/>
          <p:cNvSpPr/>
          <p:nvPr/>
        </p:nvSpPr>
        <p:spPr>
          <a:xfrm>
            <a:off x="4643102" y="1197215"/>
            <a:ext cx="3113700" cy="396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Sentinel-1 C-SAR </a:t>
            </a:r>
            <a:endParaRPr sz="1800" dirty="0">
              <a:solidFill>
                <a:schemeClr val="tx1">
                  <a:lumMod val="75000"/>
                  <a:lumOff val="25000"/>
                </a:schemeClr>
              </a:solidFill>
              <a:latin typeface="Century Gothic"/>
              <a:ea typeface="Century Gothic"/>
              <a:cs typeface="Century Gothic"/>
              <a:sym typeface="Century Gothic"/>
            </a:endParaRPr>
          </a:p>
        </p:txBody>
      </p:sp>
      <p:sp>
        <p:nvSpPr>
          <p:cNvPr id="577" name="Google Shape;577;p36"/>
          <p:cNvSpPr/>
          <p:nvPr/>
        </p:nvSpPr>
        <p:spPr>
          <a:xfrm>
            <a:off x="8967084" y="1197215"/>
            <a:ext cx="21003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Landsat DSWE</a:t>
            </a:r>
            <a:endParaRPr sz="1800" dirty="0">
              <a:solidFill>
                <a:schemeClr val="tx1">
                  <a:lumMod val="75000"/>
                  <a:lumOff val="25000"/>
                </a:schemeClr>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 </a:t>
            </a:r>
            <a:endParaRPr sz="1800" dirty="0">
              <a:solidFill>
                <a:schemeClr val="tx1">
                  <a:lumMod val="75000"/>
                  <a:lumOff val="25000"/>
                </a:schemeClr>
              </a:solidFill>
              <a:latin typeface="Century Gothic"/>
              <a:ea typeface="Century Gothic"/>
              <a:cs typeface="Century Gothic"/>
              <a:sym typeface="Century Gothic"/>
            </a:endParaRPr>
          </a:p>
        </p:txBody>
      </p:sp>
      <p:pic>
        <p:nvPicPr>
          <p:cNvPr id="578" name="Google Shape;578;p3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147133" y="1566515"/>
            <a:ext cx="3848825" cy="3849624"/>
          </a:xfrm>
          <a:prstGeom prst="rect">
            <a:avLst/>
          </a:prstGeom>
          <a:noFill/>
          <a:ln>
            <a:noFill/>
          </a:ln>
        </p:spPr>
      </p:pic>
      <p:pic>
        <p:nvPicPr>
          <p:cNvPr id="579" name="Google Shape;579;p3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092821" y="1566515"/>
            <a:ext cx="3848826" cy="3848826"/>
          </a:xfrm>
          <a:prstGeom prst="rect">
            <a:avLst/>
          </a:prstGeom>
          <a:noFill/>
          <a:ln>
            <a:noFill/>
          </a:ln>
        </p:spPr>
      </p:pic>
      <p:grpSp>
        <p:nvGrpSpPr>
          <p:cNvPr id="580" name="Google Shape;580;p36"/>
          <p:cNvGrpSpPr/>
          <p:nvPr/>
        </p:nvGrpSpPr>
        <p:grpSpPr>
          <a:xfrm>
            <a:off x="1409486" y="5624845"/>
            <a:ext cx="1985594" cy="551510"/>
            <a:chOff x="10047175" y="4390575"/>
            <a:chExt cx="1468200" cy="267075"/>
          </a:xfrm>
        </p:grpSpPr>
        <p:grpSp>
          <p:nvGrpSpPr>
            <p:cNvPr id="581" name="Google Shape;581;p36"/>
            <p:cNvGrpSpPr/>
            <p:nvPr/>
          </p:nvGrpSpPr>
          <p:grpSpPr>
            <a:xfrm>
              <a:off x="10161475" y="4390575"/>
              <a:ext cx="885900" cy="50700"/>
              <a:chOff x="4371975" y="4683925"/>
              <a:chExt cx="885900" cy="50700"/>
            </a:xfrm>
          </p:grpSpPr>
          <p:cxnSp>
            <p:nvCxnSpPr>
              <p:cNvPr id="582" name="Google Shape;582;p36"/>
              <p:cNvCxnSpPr/>
              <p:nvPr/>
            </p:nvCxnSpPr>
            <p:spPr>
              <a:xfrm>
                <a:off x="4371975" y="4686300"/>
                <a:ext cx="885900" cy="2400"/>
              </a:xfrm>
              <a:prstGeom prst="straightConnector1">
                <a:avLst/>
              </a:prstGeom>
              <a:noFill/>
              <a:ln w="9525" cap="flat" cmpd="sng">
                <a:solidFill>
                  <a:schemeClr val="dk2"/>
                </a:solidFill>
                <a:prstDash val="solid"/>
                <a:round/>
                <a:headEnd type="none" w="med" len="med"/>
                <a:tailEnd type="none" w="med" len="med"/>
              </a:ln>
            </p:spPr>
          </p:cxnSp>
          <p:cxnSp>
            <p:nvCxnSpPr>
              <p:cNvPr id="583" name="Google Shape;583;p36"/>
              <p:cNvCxnSpPr/>
              <p:nvPr/>
            </p:nvCxnSpPr>
            <p:spPr>
              <a:xfrm>
                <a:off x="4376750" y="4683925"/>
                <a:ext cx="0" cy="50700"/>
              </a:xfrm>
              <a:prstGeom prst="straightConnector1">
                <a:avLst/>
              </a:prstGeom>
              <a:noFill/>
              <a:ln w="9525" cap="flat" cmpd="sng">
                <a:solidFill>
                  <a:schemeClr val="dk2"/>
                </a:solidFill>
                <a:prstDash val="solid"/>
                <a:round/>
                <a:headEnd type="none" w="med" len="med"/>
                <a:tailEnd type="none" w="med" len="med"/>
              </a:ln>
            </p:spPr>
          </p:cxnSp>
        </p:grpSp>
        <p:sp>
          <p:nvSpPr>
            <p:cNvPr id="584" name="Google Shape;584;p36"/>
            <p:cNvSpPr/>
            <p:nvPr/>
          </p:nvSpPr>
          <p:spPr>
            <a:xfrm>
              <a:off x="10047175" y="4429950"/>
              <a:ext cx="1468200" cy="227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0  1.25 2.5       5 km</a:t>
              </a:r>
              <a:endParaRPr>
                <a:solidFill>
                  <a:schemeClr val="tx1">
                    <a:lumMod val="75000"/>
                    <a:lumOff val="25000"/>
                  </a:schemeClr>
                </a:solidFill>
                <a:latin typeface="Century Gothic"/>
                <a:ea typeface="Century Gothic"/>
                <a:cs typeface="Century Gothic"/>
                <a:sym typeface="Century Gothic"/>
              </a:endParaRPr>
            </a:p>
          </p:txBody>
        </p:sp>
      </p:grpSp>
      <p:pic>
        <p:nvPicPr>
          <p:cNvPr id="585" name="Google Shape;585;p36" descr="https://lh6.googleusercontent.com/Eb9Xckmyv5pG6bLVSO49ezsRvwsWcQ0NdgQ_oqg_snWR5U4yPcI5M5vaFldBXLbC0sukWbNTJ8rTMwPvYZ7Gc-mvgqWub_GQFv22207NO7TouiAnHkZQCf7I8pLWgfm4mN9JMTwumv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313150" y="5610198"/>
            <a:ext cx="296858" cy="320925"/>
          </a:xfrm>
          <a:prstGeom prst="rect">
            <a:avLst/>
          </a:prstGeom>
          <a:noFill/>
          <a:ln>
            <a:noFill/>
          </a:ln>
        </p:spPr>
      </p:pic>
      <p:cxnSp>
        <p:nvCxnSpPr>
          <p:cNvPr id="586" name="Google Shape;586;p36"/>
          <p:cNvCxnSpPr/>
          <p:nvPr/>
        </p:nvCxnSpPr>
        <p:spPr>
          <a:xfrm>
            <a:off x="1825948" y="5623720"/>
            <a:ext cx="0" cy="104700"/>
          </a:xfrm>
          <a:prstGeom prst="straightConnector1">
            <a:avLst/>
          </a:prstGeom>
          <a:noFill/>
          <a:ln w="9525" cap="flat" cmpd="sng">
            <a:solidFill>
              <a:schemeClr val="dk2"/>
            </a:solidFill>
            <a:prstDash val="solid"/>
            <a:round/>
            <a:headEnd type="none" w="med" len="med"/>
            <a:tailEnd type="none" w="med" len="med"/>
          </a:ln>
        </p:spPr>
      </p:cxnSp>
      <p:cxnSp>
        <p:nvCxnSpPr>
          <p:cNvPr id="587" name="Google Shape;587;p36"/>
          <p:cNvCxnSpPr/>
          <p:nvPr/>
        </p:nvCxnSpPr>
        <p:spPr>
          <a:xfrm>
            <a:off x="2180848" y="5624395"/>
            <a:ext cx="0" cy="104700"/>
          </a:xfrm>
          <a:prstGeom prst="straightConnector1">
            <a:avLst/>
          </a:prstGeom>
          <a:noFill/>
          <a:ln w="9525" cap="flat" cmpd="sng">
            <a:solidFill>
              <a:schemeClr val="dk2"/>
            </a:solidFill>
            <a:prstDash val="solid"/>
            <a:round/>
            <a:headEnd type="none" w="med" len="med"/>
            <a:tailEnd type="none" w="med" len="med"/>
          </a:ln>
        </p:spPr>
      </p:cxnSp>
      <p:cxnSp>
        <p:nvCxnSpPr>
          <p:cNvPr id="588" name="Google Shape;588;p36"/>
          <p:cNvCxnSpPr/>
          <p:nvPr/>
        </p:nvCxnSpPr>
        <p:spPr>
          <a:xfrm>
            <a:off x="2760048" y="5637620"/>
            <a:ext cx="0" cy="104700"/>
          </a:xfrm>
          <a:prstGeom prst="straightConnector1">
            <a:avLst/>
          </a:prstGeom>
          <a:noFill/>
          <a:ln w="9525" cap="flat" cmpd="sng">
            <a:solidFill>
              <a:schemeClr val="dk2"/>
            </a:solidFill>
            <a:prstDash val="solid"/>
            <a:round/>
            <a:headEnd type="none" w="med" len="med"/>
            <a:tailEnd type="none" w="med" len="med"/>
          </a:ln>
        </p:spPr>
      </p:cxnSp>
      <p:pic>
        <p:nvPicPr>
          <p:cNvPr id="589" name="Google Shape;589;p36"/>
          <p:cNvPicPr preferRelativeResize="0"/>
          <p:nvPr/>
        </p:nvPicPr>
        <p:blipFill>
          <a:blip r:embed="rId6">
            <a:alphaModFix/>
          </a:blip>
          <a:stretch>
            <a:fillRect/>
          </a:stretch>
        </p:blipFill>
        <p:spPr>
          <a:xfrm>
            <a:off x="3820675" y="5608425"/>
            <a:ext cx="240025" cy="152527"/>
          </a:xfrm>
          <a:prstGeom prst="rect">
            <a:avLst/>
          </a:prstGeom>
          <a:noFill/>
          <a:ln>
            <a:noFill/>
          </a:ln>
        </p:spPr>
      </p:pic>
      <p:pic>
        <p:nvPicPr>
          <p:cNvPr id="590" name="Google Shape;590;p36"/>
          <p:cNvPicPr preferRelativeResize="0"/>
          <p:nvPr/>
        </p:nvPicPr>
        <p:blipFill>
          <a:blip r:embed="rId7">
            <a:alphaModFix/>
          </a:blip>
          <a:stretch>
            <a:fillRect/>
          </a:stretch>
        </p:blipFill>
        <p:spPr>
          <a:xfrm>
            <a:off x="3820675" y="5818524"/>
            <a:ext cx="240025" cy="152527"/>
          </a:xfrm>
          <a:prstGeom prst="rect">
            <a:avLst/>
          </a:prstGeom>
          <a:noFill/>
          <a:ln>
            <a:noFill/>
          </a:ln>
        </p:spPr>
      </p:pic>
      <p:pic>
        <p:nvPicPr>
          <p:cNvPr id="591" name="Google Shape;591;p36"/>
          <p:cNvPicPr preferRelativeResize="0"/>
          <p:nvPr/>
        </p:nvPicPr>
        <p:blipFill>
          <a:blip r:embed="rId8">
            <a:alphaModFix/>
          </a:blip>
          <a:stretch>
            <a:fillRect/>
          </a:stretch>
        </p:blipFill>
        <p:spPr>
          <a:xfrm>
            <a:off x="6443125" y="5608423"/>
            <a:ext cx="240025" cy="152527"/>
          </a:xfrm>
          <a:prstGeom prst="rect">
            <a:avLst/>
          </a:prstGeom>
          <a:noFill/>
          <a:ln>
            <a:noFill/>
          </a:ln>
        </p:spPr>
      </p:pic>
      <p:pic>
        <p:nvPicPr>
          <p:cNvPr id="592" name="Google Shape;592;p36"/>
          <p:cNvPicPr preferRelativeResize="0"/>
          <p:nvPr/>
        </p:nvPicPr>
        <p:blipFill>
          <a:blip r:embed="rId9">
            <a:alphaModFix/>
          </a:blip>
          <a:stretch>
            <a:fillRect/>
          </a:stretch>
        </p:blipFill>
        <p:spPr>
          <a:xfrm>
            <a:off x="6443125" y="5848300"/>
            <a:ext cx="240025" cy="148997"/>
          </a:xfrm>
          <a:prstGeom prst="rect">
            <a:avLst/>
          </a:prstGeom>
          <a:noFill/>
          <a:ln>
            <a:noFill/>
          </a:ln>
        </p:spPr>
      </p:pic>
      <p:pic>
        <p:nvPicPr>
          <p:cNvPr id="593" name="Google Shape;593;p36"/>
          <p:cNvPicPr preferRelativeResize="0"/>
          <p:nvPr/>
        </p:nvPicPr>
        <p:blipFill>
          <a:blip r:embed="rId10">
            <a:alphaModFix/>
          </a:blip>
          <a:stretch>
            <a:fillRect/>
          </a:stretch>
        </p:blipFill>
        <p:spPr>
          <a:xfrm>
            <a:off x="8916975" y="5610191"/>
            <a:ext cx="240025" cy="148997"/>
          </a:xfrm>
          <a:prstGeom prst="rect">
            <a:avLst/>
          </a:prstGeom>
          <a:noFill/>
          <a:ln>
            <a:noFill/>
          </a:ln>
        </p:spPr>
      </p:pic>
      <p:sp>
        <p:nvSpPr>
          <p:cNvPr id="594" name="Google Shape;594;p36"/>
          <p:cNvSpPr txBox="1"/>
          <p:nvPr/>
        </p:nvSpPr>
        <p:spPr>
          <a:xfrm>
            <a:off x="3987325" y="5488625"/>
            <a:ext cx="2289600" cy="2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Permanent Open Water</a:t>
            </a:r>
            <a:endParaRPr>
              <a:solidFill>
                <a:schemeClr val="tx1">
                  <a:lumMod val="75000"/>
                  <a:lumOff val="25000"/>
                </a:schemeClr>
              </a:solidFill>
              <a:latin typeface="Century Gothic"/>
              <a:ea typeface="Century Gothic"/>
              <a:cs typeface="Century Gothic"/>
              <a:sym typeface="Century Gothic"/>
            </a:endParaRPr>
          </a:p>
        </p:txBody>
      </p:sp>
      <p:sp>
        <p:nvSpPr>
          <p:cNvPr id="595" name="Google Shape;595;p36"/>
          <p:cNvSpPr txBox="1"/>
          <p:nvPr/>
        </p:nvSpPr>
        <p:spPr>
          <a:xfrm>
            <a:off x="4003550" y="5707275"/>
            <a:ext cx="1476300" cy="2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Not Inundated</a:t>
            </a:r>
            <a:endParaRPr>
              <a:solidFill>
                <a:schemeClr val="tx1">
                  <a:lumMod val="75000"/>
                  <a:lumOff val="25000"/>
                </a:schemeClr>
              </a:solidFill>
              <a:latin typeface="Century Gothic"/>
              <a:ea typeface="Century Gothic"/>
              <a:cs typeface="Century Gothic"/>
              <a:sym typeface="Century Gothic"/>
            </a:endParaRPr>
          </a:p>
        </p:txBody>
      </p:sp>
      <p:sp>
        <p:nvSpPr>
          <p:cNvPr id="596" name="Google Shape;596;p36"/>
          <p:cNvSpPr txBox="1"/>
          <p:nvPr/>
        </p:nvSpPr>
        <p:spPr>
          <a:xfrm>
            <a:off x="6635525" y="5487650"/>
            <a:ext cx="2136900" cy="2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Permanent Inundation</a:t>
            </a:r>
            <a:endParaRPr>
              <a:solidFill>
                <a:schemeClr val="tx1">
                  <a:lumMod val="75000"/>
                  <a:lumOff val="25000"/>
                </a:schemeClr>
              </a:solidFill>
              <a:latin typeface="Century Gothic"/>
              <a:ea typeface="Century Gothic"/>
              <a:cs typeface="Century Gothic"/>
              <a:sym typeface="Century Gothic"/>
            </a:endParaRPr>
          </a:p>
        </p:txBody>
      </p:sp>
      <p:sp>
        <p:nvSpPr>
          <p:cNvPr id="597" name="Google Shape;597;p36"/>
          <p:cNvSpPr txBox="1"/>
          <p:nvPr/>
        </p:nvSpPr>
        <p:spPr>
          <a:xfrm>
            <a:off x="6645600" y="5705425"/>
            <a:ext cx="2035500" cy="2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Seasonal Inundation</a:t>
            </a:r>
            <a:endParaRPr>
              <a:solidFill>
                <a:schemeClr val="tx1">
                  <a:lumMod val="75000"/>
                  <a:lumOff val="25000"/>
                </a:schemeClr>
              </a:solidFill>
              <a:latin typeface="Century Gothic"/>
              <a:ea typeface="Century Gothic"/>
              <a:cs typeface="Century Gothic"/>
              <a:sym typeface="Century Gothic"/>
            </a:endParaRPr>
          </a:p>
        </p:txBody>
      </p:sp>
      <p:sp>
        <p:nvSpPr>
          <p:cNvPr id="598" name="Google Shape;598;p36"/>
          <p:cNvSpPr txBox="1"/>
          <p:nvPr/>
        </p:nvSpPr>
        <p:spPr>
          <a:xfrm>
            <a:off x="9103050" y="5490956"/>
            <a:ext cx="14763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No Data</a:t>
            </a:r>
            <a:endParaRPr>
              <a:solidFill>
                <a:schemeClr val="tx1">
                  <a:lumMod val="75000"/>
                  <a:lumOff val="25000"/>
                </a:schemeClr>
              </a:solidFill>
              <a:latin typeface="Century Gothic"/>
              <a:ea typeface="Century Gothic"/>
              <a:cs typeface="Century Gothic"/>
              <a:sym typeface="Century Gothic"/>
            </a:endParaRPr>
          </a:p>
        </p:txBody>
      </p:sp>
      <p:pic>
        <p:nvPicPr>
          <p:cNvPr id="26" name="Google Shape;517;p33"/>
          <p:cNvPicPr preferRelativeResize="0"/>
          <p:nvPr/>
        </p:nvPicPr>
        <p:blipFill>
          <a:blip r:embed="rId11">
            <a:alphaModFix/>
          </a:blip>
          <a:stretch>
            <a:fillRect/>
          </a:stretch>
        </p:blipFill>
        <p:spPr>
          <a:xfrm>
            <a:off x="191909" y="1598099"/>
            <a:ext cx="3849624" cy="3852108"/>
          </a:xfrm>
          <a:prstGeom prst="rect">
            <a:avLst/>
          </a:prstGeom>
          <a:noFill/>
          <a:ln>
            <a:noFill/>
          </a:ln>
        </p:spPr>
      </p:pic>
      <p:sp>
        <p:nvSpPr>
          <p:cNvPr id="27" name="Google Shape;576;p36"/>
          <p:cNvSpPr/>
          <p:nvPr/>
        </p:nvSpPr>
        <p:spPr>
          <a:xfrm>
            <a:off x="623998" y="1212686"/>
            <a:ext cx="3113700" cy="396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smtClean="0">
                <a:solidFill>
                  <a:schemeClr val="tx1">
                    <a:lumMod val="75000"/>
                    <a:lumOff val="25000"/>
                  </a:schemeClr>
                </a:solidFill>
                <a:latin typeface="Century Gothic"/>
                <a:ea typeface="Century Gothic"/>
                <a:cs typeface="Century Gothic"/>
                <a:sym typeface="Century Gothic"/>
              </a:rPr>
              <a:t>NWI Reclassification</a:t>
            </a:r>
            <a:endParaRPr sz="1800" dirty="0">
              <a:solidFill>
                <a:schemeClr val="tx1">
                  <a:lumMod val="75000"/>
                  <a:lumOff val="25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701345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5"/>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E8652"/>
              </a:buClr>
              <a:buSzPts val="3959"/>
              <a:buFont typeface="Century Gothic"/>
              <a:buNone/>
            </a:pPr>
            <a:r>
              <a:rPr lang="en-US" sz="3959" dirty="0"/>
              <a:t/>
            </a:r>
            <a:br>
              <a:rPr lang="en-US" sz="3959" dirty="0"/>
            </a:br>
            <a:r>
              <a:rPr lang="en-US" sz="3959" dirty="0"/>
              <a:t/>
            </a:r>
            <a:br>
              <a:rPr lang="en-US" sz="3959" dirty="0"/>
            </a:br>
            <a:r>
              <a:rPr lang="en-US" sz="3959" dirty="0"/>
              <a:t>Community Concerns</a:t>
            </a:r>
            <a:r>
              <a:rPr lang="en-US" sz="3959" b="0" dirty="0"/>
              <a:t/>
            </a:r>
            <a:br>
              <a:rPr lang="en-US" sz="3959" b="0" dirty="0"/>
            </a:br>
            <a:r>
              <a:rPr lang="en-US" sz="3959" dirty="0"/>
              <a:t/>
            </a:r>
            <a:br>
              <a:rPr lang="en-US" sz="3959" dirty="0"/>
            </a:br>
            <a:endParaRPr sz="3959" dirty="0"/>
          </a:p>
        </p:txBody>
      </p:sp>
      <p:sp>
        <p:nvSpPr>
          <p:cNvPr id="121" name="Google Shape;121;p15"/>
          <p:cNvSpPr/>
          <p:nvPr/>
        </p:nvSpPr>
        <p:spPr>
          <a:xfrm>
            <a:off x="337582" y="3574452"/>
            <a:ext cx="10788000" cy="2120687"/>
          </a:xfrm>
          <a:prstGeom prst="rect">
            <a:avLst/>
          </a:prstGeom>
          <a:noFill/>
          <a:ln>
            <a:noFill/>
          </a:ln>
        </p:spPr>
        <p:txBody>
          <a:bodyPr spcFirstLastPara="1" wrap="square" lIns="91425" tIns="45700" rIns="91425" bIns="45700" anchor="t" anchorCtr="0">
            <a:noAutofit/>
          </a:bodyPr>
          <a:lstStyle/>
          <a:p>
            <a:pPr marL="457200" marR="0" lvl="0" indent="-457200" algn="l" rtl="0">
              <a:lnSpc>
                <a:spcPct val="150000"/>
              </a:lnSpc>
              <a:spcBef>
                <a:spcPts val="0"/>
              </a:spcBef>
              <a:spcAft>
                <a:spcPts val="0"/>
              </a:spcAft>
              <a:buClr>
                <a:srgbClr val="2E8652"/>
              </a:buClr>
              <a:buFont typeface="Webdings" panose="05030102010509060703" pitchFamily="18" charset="2"/>
              <a:buChar char="4"/>
            </a:pPr>
            <a:r>
              <a:rPr lang="en-US" sz="2600" dirty="0" smtClean="0">
                <a:solidFill>
                  <a:schemeClr val="tx1">
                    <a:lumMod val="75000"/>
                    <a:lumOff val="25000"/>
                  </a:schemeClr>
                </a:solidFill>
                <a:latin typeface="Century Gothic"/>
                <a:ea typeface="Century Gothic"/>
                <a:cs typeface="Century Gothic"/>
                <a:sym typeface="Century Gothic"/>
              </a:rPr>
              <a:t>65</a:t>
            </a:r>
            <a:r>
              <a:rPr lang="en-US" sz="2600" dirty="0">
                <a:solidFill>
                  <a:schemeClr val="tx1">
                    <a:lumMod val="75000"/>
                    <a:lumOff val="25000"/>
                  </a:schemeClr>
                </a:solidFill>
                <a:latin typeface="Century Gothic"/>
                <a:ea typeface="Century Gothic"/>
                <a:cs typeface="Century Gothic"/>
                <a:sym typeface="Century Gothic"/>
              </a:rPr>
              <a:t>% of US wetlands are located in </a:t>
            </a:r>
            <a:r>
              <a:rPr lang="en-US" sz="2600" dirty="0" smtClean="0">
                <a:solidFill>
                  <a:schemeClr val="tx1">
                    <a:lumMod val="75000"/>
                    <a:lumOff val="25000"/>
                  </a:schemeClr>
                </a:solidFill>
                <a:latin typeface="Century Gothic"/>
                <a:ea typeface="Century Gothic"/>
                <a:cs typeface="Century Gothic"/>
                <a:sym typeface="Century Gothic"/>
              </a:rPr>
              <a:t>Alaska</a:t>
            </a:r>
            <a:endParaRPr sz="2600" dirty="0">
              <a:solidFill>
                <a:schemeClr val="tx1">
                  <a:lumMod val="75000"/>
                  <a:lumOff val="25000"/>
                </a:schemeClr>
              </a:solidFill>
              <a:latin typeface="Century Gothic"/>
              <a:ea typeface="Century Gothic"/>
              <a:cs typeface="Century Gothic"/>
              <a:sym typeface="Century Gothic"/>
            </a:endParaRPr>
          </a:p>
          <a:p>
            <a:pPr marL="457200" marR="0" lvl="0" indent="-457200" algn="l" rtl="0">
              <a:lnSpc>
                <a:spcPct val="150000"/>
              </a:lnSpc>
              <a:spcBef>
                <a:spcPts val="0"/>
              </a:spcBef>
              <a:spcAft>
                <a:spcPts val="0"/>
              </a:spcAft>
              <a:buClr>
                <a:srgbClr val="2E8652"/>
              </a:buClr>
              <a:buFont typeface="Webdings" panose="05030102010509060703" pitchFamily="18" charset="2"/>
              <a:buChar char="4"/>
            </a:pPr>
            <a:r>
              <a:rPr lang="en-US" sz="2600" dirty="0" smtClean="0">
                <a:solidFill>
                  <a:schemeClr val="tx1">
                    <a:lumMod val="75000"/>
                    <a:lumOff val="25000"/>
                  </a:schemeClr>
                </a:solidFill>
                <a:latin typeface="Century Gothic"/>
                <a:ea typeface="Century Gothic"/>
                <a:cs typeface="Century Gothic"/>
                <a:sym typeface="Century Gothic"/>
              </a:rPr>
              <a:t>Only one-third </a:t>
            </a:r>
            <a:r>
              <a:rPr lang="en-US" sz="2600" dirty="0">
                <a:solidFill>
                  <a:schemeClr val="tx1">
                    <a:lumMod val="75000"/>
                    <a:lumOff val="25000"/>
                  </a:schemeClr>
                </a:solidFill>
                <a:latin typeface="Century Gothic"/>
                <a:ea typeface="Century Gothic"/>
                <a:cs typeface="Century Gothic"/>
                <a:sym typeface="Century Gothic"/>
              </a:rPr>
              <a:t>of Alaska’s wetlands </a:t>
            </a:r>
            <a:r>
              <a:rPr lang="en-US" sz="2600" dirty="0" smtClean="0">
                <a:solidFill>
                  <a:schemeClr val="tx1">
                    <a:lumMod val="75000"/>
                    <a:lumOff val="25000"/>
                  </a:schemeClr>
                </a:solidFill>
                <a:latin typeface="Century Gothic"/>
                <a:ea typeface="Century Gothic"/>
                <a:cs typeface="Century Gothic"/>
                <a:sym typeface="Century Gothic"/>
              </a:rPr>
              <a:t>are mapped</a:t>
            </a:r>
            <a:endParaRPr sz="2600" dirty="0">
              <a:solidFill>
                <a:schemeClr val="tx1">
                  <a:lumMod val="75000"/>
                  <a:lumOff val="25000"/>
                </a:schemeClr>
              </a:solidFill>
              <a:latin typeface="Century Gothic"/>
              <a:ea typeface="Century Gothic"/>
              <a:cs typeface="Century Gothic"/>
              <a:sym typeface="Century Gothic"/>
            </a:endParaRPr>
          </a:p>
          <a:p>
            <a:pPr marL="457200" marR="0" lvl="0" indent="-457200" algn="l" rtl="0">
              <a:lnSpc>
                <a:spcPct val="150000"/>
              </a:lnSpc>
              <a:spcBef>
                <a:spcPts val="1000"/>
              </a:spcBef>
              <a:spcAft>
                <a:spcPts val="0"/>
              </a:spcAft>
              <a:buClr>
                <a:srgbClr val="2E8652"/>
              </a:buClr>
              <a:buFont typeface="Webdings" panose="05030102010509060703" pitchFamily="18" charset="2"/>
              <a:buChar char="4"/>
            </a:pPr>
            <a:r>
              <a:rPr lang="en-US" sz="2600" dirty="0" smtClean="0">
                <a:solidFill>
                  <a:schemeClr val="tx1">
                    <a:lumMod val="75000"/>
                    <a:lumOff val="25000"/>
                  </a:schemeClr>
                </a:solidFill>
                <a:latin typeface="Century Gothic"/>
                <a:ea typeface="Century Gothic"/>
                <a:cs typeface="Century Gothic"/>
                <a:sym typeface="Century Gothic"/>
              </a:rPr>
              <a:t>Policy </a:t>
            </a:r>
            <a:r>
              <a:rPr lang="en-US" sz="2600" dirty="0">
                <a:solidFill>
                  <a:schemeClr val="tx1">
                    <a:lumMod val="75000"/>
                    <a:lumOff val="25000"/>
                  </a:schemeClr>
                </a:solidFill>
                <a:latin typeface="Century Gothic"/>
                <a:ea typeface="Century Gothic"/>
                <a:cs typeface="Century Gothic"/>
                <a:sym typeface="Century Gothic"/>
              </a:rPr>
              <a:t>and decision making for wetland </a:t>
            </a:r>
            <a:r>
              <a:rPr lang="en-US" sz="2600" dirty="0" smtClean="0">
                <a:solidFill>
                  <a:schemeClr val="tx1">
                    <a:lumMod val="75000"/>
                    <a:lumOff val="25000"/>
                  </a:schemeClr>
                </a:solidFill>
                <a:latin typeface="Century Gothic"/>
                <a:ea typeface="Century Gothic"/>
                <a:cs typeface="Century Gothic"/>
                <a:sym typeface="Century Gothic"/>
              </a:rPr>
              <a:t>management</a:t>
            </a:r>
            <a:endParaRPr sz="2800" dirty="0">
              <a:solidFill>
                <a:schemeClr val="tx1">
                  <a:lumMod val="75000"/>
                  <a:lumOff val="25000"/>
                </a:schemeClr>
              </a:solidFill>
              <a:latin typeface="Century Gothic"/>
              <a:ea typeface="Century Gothic"/>
              <a:cs typeface="Century Gothic"/>
              <a:sym typeface="Century Gothic"/>
            </a:endParaRPr>
          </a:p>
          <a:p>
            <a:pPr marL="0" lvl="0" indent="0" algn="l" rtl="0">
              <a:spcBef>
                <a:spcPts val="1000"/>
              </a:spcBef>
              <a:spcAft>
                <a:spcPts val="0"/>
              </a:spcAft>
              <a:buClr>
                <a:schemeClr val="dk1"/>
              </a:buClr>
              <a:buFont typeface="Arial"/>
              <a:buNone/>
            </a:pPr>
            <a:endParaRPr sz="2000" dirty="0">
              <a:solidFill>
                <a:srgbClr val="434343"/>
              </a:solidFill>
              <a:latin typeface="Century Gothic"/>
              <a:ea typeface="Century Gothic"/>
              <a:cs typeface="Century Gothic"/>
              <a:sym typeface="Century Gothic"/>
            </a:endParaRPr>
          </a:p>
          <a:p>
            <a:pPr marL="0" lvl="0" indent="0" algn="l" rtl="0">
              <a:spcBef>
                <a:spcPts val="1000"/>
              </a:spcBef>
              <a:spcAft>
                <a:spcPts val="0"/>
              </a:spcAft>
              <a:buClr>
                <a:schemeClr val="dk1"/>
              </a:buClr>
              <a:buFont typeface="Arial"/>
              <a:buNone/>
            </a:pPr>
            <a:endParaRPr sz="2800" dirty="0">
              <a:solidFill>
                <a:srgbClr val="3F3F3F"/>
              </a:solidFill>
              <a:latin typeface="Century Gothic"/>
              <a:ea typeface="Century Gothic"/>
              <a:cs typeface="Century Gothic"/>
              <a:sym typeface="Century Gothic"/>
            </a:endParaRPr>
          </a:p>
        </p:txBody>
      </p:sp>
      <p:sp>
        <p:nvSpPr>
          <p:cNvPr id="5" name="TextBox 4"/>
          <p:cNvSpPr txBox="1"/>
          <p:nvPr/>
        </p:nvSpPr>
        <p:spPr>
          <a:xfrm>
            <a:off x="1066418" y="1403448"/>
            <a:ext cx="10059164" cy="1785104"/>
          </a:xfrm>
          <a:prstGeom prst="rect">
            <a:avLst/>
          </a:prstGeom>
          <a:noFill/>
        </p:spPr>
        <p:txBody>
          <a:bodyPr wrap="none" rtlCol="0">
            <a:spAutoFit/>
          </a:bodyPr>
          <a:lstStyle/>
          <a:p>
            <a:r>
              <a:rPr lang="en-US" sz="11000" dirty="0" smtClean="0">
                <a:latin typeface="ESRI US Forestry 1" panose="02000000000000000000" pitchFamily="2" charset="0"/>
              </a:rPr>
              <a:t>P ! { l U</a:t>
            </a:r>
            <a:endParaRPr lang="en-US" sz="110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6293" y="1403448"/>
            <a:ext cx="1503753" cy="150041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p3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82350" y="1714739"/>
            <a:ext cx="3267041" cy="3658312"/>
          </a:xfrm>
          <a:prstGeom prst="rect">
            <a:avLst/>
          </a:prstGeom>
          <a:noFill/>
          <a:ln>
            <a:noFill/>
          </a:ln>
        </p:spPr>
      </p:pic>
      <p:sp>
        <p:nvSpPr>
          <p:cNvPr id="542" name="Google Shape;542;p34"/>
          <p:cNvSpPr/>
          <p:nvPr/>
        </p:nvSpPr>
        <p:spPr>
          <a:xfrm>
            <a:off x="1242439" y="5387173"/>
            <a:ext cx="1917600" cy="369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May 17, 2017</a:t>
            </a:r>
            <a:endParaRPr sz="20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spcBef>
                <a:spcPts val="0"/>
              </a:spcBef>
              <a:spcAft>
                <a:spcPts val="0"/>
              </a:spcAft>
              <a:buNone/>
            </a:pPr>
            <a:r>
              <a:rPr lang="en-US" sz="2000" dirty="0">
                <a:solidFill>
                  <a:schemeClr val="tx1">
                    <a:lumMod val="75000"/>
                    <a:lumOff val="25000"/>
                  </a:schemeClr>
                </a:solidFill>
                <a:latin typeface="Century Gothic" panose="020B0502020202020204" pitchFamily="34" charset="0"/>
                <a:ea typeface="Garamond"/>
                <a:cs typeface="Garamond"/>
                <a:sym typeface="Garamond"/>
              </a:rPr>
              <a:t> </a:t>
            </a:r>
            <a:endParaRPr sz="2000" dirty="0">
              <a:solidFill>
                <a:schemeClr val="tx1">
                  <a:lumMod val="75000"/>
                  <a:lumOff val="25000"/>
                </a:schemeClr>
              </a:solidFill>
              <a:latin typeface="Century Gothic" panose="020B0502020202020204" pitchFamily="34" charset="0"/>
              <a:ea typeface="Garamond"/>
              <a:cs typeface="Garamond"/>
              <a:sym typeface="Garamond"/>
            </a:endParaRPr>
          </a:p>
        </p:txBody>
      </p:sp>
      <p:pic>
        <p:nvPicPr>
          <p:cNvPr id="543" name="Google Shape;543;p3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928019" y="1739581"/>
            <a:ext cx="3267042" cy="3658323"/>
          </a:xfrm>
          <a:prstGeom prst="rect">
            <a:avLst/>
          </a:prstGeom>
          <a:noFill/>
          <a:ln>
            <a:noFill/>
          </a:ln>
        </p:spPr>
      </p:pic>
      <p:pic>
        <p:nvPicPr>
          <p:cNvPr id="544" name="Google Shape;544;p3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392568" y="1754966"/>
            <a:ext cx="3267042" cy="3657600"/>
          </a:xfrm>
          <a:prstGeom prst="rect">
            <a:avLst/>
          </a:prstGeom>
          <a:noFill/>
          <a:ln>
            <a:noFill/>
          </a:ln>
        </p:spPr>
      </p:pic>
      <p:sp>
        <p:nvSpPr>
          <p:cNvPr id="545" name="Google Shape;545;p34"/>
          <p:cNvSpPr/>
          <p:nvPr/>
        </p:nvSpPr>
        <p:spPr>
          <a:xfrm>
            <a:off x="4675565" y="5387164"/>
            <a:ext cx="1917600" cy="369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July 16, 2017</a:t>
            </a:r>
            <a:endParaRPr sz="20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spcBef>
                <a:spcPts val="0"/>
              </a:spcBef>
              <a:spcAft>
                <a:spcPts val="0"/>
              </a:spcAft>
              <a:buNone/>
            </a:pPr>
            <a:r>
              <a:rPr lang="en-US" sz="2000" dirty="0">
                <a:solidFill>
                  <a:schemeClr val="tx1">
                    <a:lumMod val="75000"/>
                    <a:lumOff val="25000"/>
                  </a:schemeClr>
                </a:solidFill>
                <a:latin typeface="Century Gothic" panose="020B0502020202020204" pitchFamily="34" charset="0"/>
                <a:ea typeface="Garamond"/>
                <a:cs typeface="Garamond"/>
                <a:sym typeface="Garamond"/>
              </a:rPr>
              <a:t> </a:t>
            </a:r>
            <a:endParaRPr sz="2000" dirty="0">
              <a:solidFill>
                <a:schemeClr val="tx1">
                  <a:lumMod val="75000"/>
                  <a:lumOff val="25000"/>
                </a:schemeClr>
              </a:solidFill>
              <a:latin typeface="Century Gothic" panose="020B0502020202020204" pitchFamily="34" charset="0"/>
              <a:ea typeface="Garamond"/>
              <a:cs typeface="Garamond"/>
              <a:sym typeface="Garamond"/>
            </a:endParaRPr>
          </a:p>
        </p:txBody>
      </p:sp>
      <p:sp>
        <p:nvSpPr>
          <p:cNvPr id="546" name="Google Shape;546;p34"/>
          <p:cNvSpPr/>
          <p:nvPr/>
        </p:nvSpPr>
        <p:spPr>
          <a:xfrm>
            <a:off x="7673973" y="5387164"/>
            <a:ext cx="3119700" cy="369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tx1">
                    <a:lumMod val="75000"/>
                    <a:lumOff val="25000"/>
                  </a:schemeClr>
                </a:solidFill>
                <a:latin typeface="Century Gothic" panose="020B0502020202020204" pitchFamily="34" charset="0"/>
                <a:ea typeface="Century Gothic"/>
                <a:cs typeface="Century Gothic"/>
                <a:sym typeface="Century Gothic"/>
              </a:rPr>
              <a:t>September 14, 2017</a:t>
            </a:r>
            <a:endParaRPr sz="200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spcBef>
                <a:spcPts val="0"/>
              </a:spcBef>
              <a:spcAft>
                <a:spcPts val="0"/>
              </a:spcAft>
              <a:buNone/>
            </a:pPr>
            <a:r>
              <a:rPr lang="en-US" sz="2000">
                <a:solidFill>
                  <a:schemeClr val="tx1">
                    <a:lumMod val="75000"/>
                    <a:lumOff val="25000"/>
                  </a:schemeClr>
                </a:solidFill>
                <a:latin typeface="Century Gothic" panose="020B0502020202020204" pitchFamily="34" charset="0"/>
                <a:ea typeface="Garamond"/>
                <a:cs typeface="Garamond"/>
                <a:sym typeface="Garamond"/>
              </a:rPr>
              <a:t> </a:t>
            </a:r>
            <a:endParaRPr sz="2000">
              <a:solidFill>
                <a:schemeClr val="tx1">
                  <a:lumMod val="75000"/>
                  <a:lumOff val="25000"/>
                </a:schemeClr>
              </a:solidFill>
              <a:latin typeface="Century Gothic" panose="020B0502020202020204" pitchFamily="34" charset="0"/>
              <a:ea typeface="Garamond"/>
              <a:cs typeface="Garamond"/>
              <a:sym typeface="Garamond"/>
            </a:endParaRPr>
          </a:p>
        </p:txBody>
      </p:sp>
      <p:sp>
        <p:nvSpPr>
          <p:cNvPr id="548" name="Google Shape;548;p34"/>
          <p:cNvSpPr/>
          <p:nvPr/>
        </p:nvSpPr>
        <p:spPr>
          <a:xfrm>
            <a:off x="1224365" y="1273585"/>
            <a:ext cx="88200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Sentinel-1 C-SAR Imagery (VV Polarization) </a:t>
            </a:r>
            <a:endParaRPr sz="2000" dirty="0">
              <a:solidFill>
                <a:schemeClr val="tx1">
                  <a:lumMod val="75000"/>
                  <a:lumOff val="25000"/>
                </a:schemeClr>
              </a:solidFill>
              <a:latin typeface="Garamond"/>
              <a:ea typeface="Garamond"/>
              <a:cs typeface="Garamond"/>
              <a:sym typeface="Garamond"/>
            </a:endParaRPr>
          </a:p>
        </p:txBody>
      </p:sp>
      <p:sp>
        <p:nvSpPr>
          <p:cNvPr id="549" name="Google Shape;549;p34"/>
          <p:cNvSpPr/>
          <p:nvPr/>
        </p:nvSpPr>
        <p:spPr>
          <a:xfrm>
            <a:off x="10802500" y="4357040"/>
            <a:ext cx="223200" cy="1023000"/>
          </a:xfrm>
          <a:prstGeom prst="rect">
            <a:avLst/>
          </a:prstGeom>
          <a:gradFill>
            <a:gsLst>
              <a:gs pos="0">
                <a:srgbClr val="FFFFFF"/>
              </a:gs>
              <a:gs pos="100000">
                <a:srgbClr val="000000"/>
              </a:gs>
            </a:gsLst>
            <a:lin ang="5400012" scaled="0"/>
          </a:gra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Garamond"/>
              <a:ea typeface="Garamond"/>
              <a:cs typeface="Garamond"/>
              <a:sym typeface="Garamond"/>
            </a:endParaRPr>
          </a:p>
        </p:txBody>
      </p:sp>
      <p:sp>
        <p:nvSpPr>
          <p:cNvPr id="550" name="Google Shape;550;p34"/>
          <p:cNvSpPr/>
          <p:nvPr/>
        </p:nvSpPr>
        <p:spPr>
          <a:xfrm rot="769">
            <a:off x="11008280" y="4941125"/>
            <a:ext cx="1341900" cy="76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Open </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Water</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 </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551" name="Google Shape;551;p34"/>
          <p:cNvSpPr/>
          <p:nvPr/>
        </p:nvSpPr>
        <p:spPr>
          <a:xfrm rot="769">
            <a:off x="11008280" y="4271225"/>
            <a:ext cx="1341900" cy="76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Inundated Vegetation</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 </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nvGrpSpPr>
          <p:cNvPr id="552" name="Google Shape;552;p34"/>
          <p:cNvGrpSpPr/>
          <p:nvPr/>
        </p:nvGrpSpPr>
        <p:grpSpPr>
          <a:xfrm>
            <a:off x="10094788" y="5780169"/>
            <a:ext cx="1738200" cy="290550"/>
            <a:chOff x="6200788" y="5588400"/>
            <a:chExt cx="1738200" cy="290550"/>
          </a:xfrm>
        </p:grpSpPr>
        <p:grpSp>
          <p:nvGrpSpPr>
            <p:cNvPr id="553" name="Google Shape;553;p34"/>
            <p:cNvGrpSpPr/>
            <p:nvPr/>
          </p:nvGrpSpPr>
          <p:grpSpPr>
            <a:xfrm>
              <a:off x="6331225" y="5588400"/>
              <a:ext cx="924000" cy="147600"/>
              <a:chOff x="6255025" y="5431250"/>
              <a:chExt cx="924000" cy="147600"/>
            </a:xfrm>
          </p:grpSpPr>
          <p:cxnSp>
            <p:nvCxnSpPr>
              <p:cNvPr id="554" name="Google Shape;554;p34"/>
              <p:cNvCxnSpPr/>
              <p:nvPr/>
            </p:nvCxnSpPr>
            <p:spPr>
              <a:xfrm>
                <a:off x="6255025" y="5431250"/>
                <a:ext cx="924000" cy="0"/>
              </a:xfrm>
              <a:prstGeom prst="straightConnector1">
                <a:avLst/>
              </a:prstGeom>
              <a:noFill/>
              <a:ln w="9525" cap="flat" cmpd="sng">
                <a:solidFill>
                  <a:schemeClr val="dk2"/>
                </a:solidFill>
                <a:prstDash val="solid"/>
                <a:round/>
                <a:headEnd type="none" w="med" len="med"/>
                <a:tailEnd type="none" w="med" len="med"/>
              </a:ln>
            </p:spPr>
          </p:cxnSp>
          <p:cxnSp>
            <p:nvCxnSpPr>
              <p:cNvPr id="555" name="Google Shape;555;p34"/>
              <p:cNvCxnSpPr/>
              <p:nvPr/>
            </p:nvCxnSpPr>
            <p:spPr>
              <a:xfrm>
                <a:off x="6259788" y="5431250"/>
                <a:ext cx="0" cy="147600"/>
              </a:xfrm>
              <a:prstGeom prst="straightConnector1">
                <a:avLst/>
              </a:prstGeom>
              <a:noFill/>
              <a:ln w="9525" cap="flat" cmpd="sng">
                <a:solidFill>
                  <a:schemeClr val="dk2"/>
                </a:solidFill>
                <a:prstDash val="solid"/>
                <a:round/>
                <a:headEnd type="none" w="med" len="med"/>
                <a:tailEnd type="none" w="med" len="med"/>
              </a:ln>
            </p:spPr>
          </p:cxnSp>
          <p:cxnSp>
            <p:nvCxnSpPr>
              <p:cNvPr id="556" name="Google Shape;556;p34"/>
              <p:cNvCxnSpPr/>
              <p:nvPr/>
            </p:nvCxnSpPr>
            <p:spPr>
              <a:xfrm>
                <a:off x="7179013" y="5431250"/>
                <a:ext cx="0" cy="147600"/>
              </a:xfrm>
              <a:prstGeom prst="straightConnector1">
                <a:avLst/>
              </a:prstGeom>
              <a:noFill/>
              <a:ln w="9525" cap="flat" cmpd="sng">
                <a:solidFill>
                  <a:schemeClr val="dk2"/>
                </a:solidFill>
                <a:prstDash val="solid"/>
                <a:round/>
                <a:headEnd type="none" w="med" len="med"/>
                <a:tailEnd type="none" w="med" len="med"/>
              </a:ln>
            </p:spPr>
          </p:cxnSp>
          <p:cxnSp>
            <p:nvCxnSpPr>
              <p:cNvPr id="557" name="Google Shape;557;p34"/>
              <p:cNvCxnSpPr/>
              <p:nvPr/>
            </p:nvCxnSpPr>
            <p:spPr>
              <a:xfrm>
                <a:off x="6717013" y="5431250"/>
                <a:ext cx="0" cy="147600"/>
              </a:xfrm>
              <a:prstGeom prst="straightConnector1">
                <a:avLst/>
              </a:prstGeom>
              <a:noFill/>
              <a:ln w="9525" cap="flat" cmpd="sng">
                <a:solidFill>
                  <a:schemeClr val="dk2"/>
                </a:solidFill>
                <a:prstDash val="solid"/>
                <a:round/>
                <a:headEnd type="none" w="med" len="med"/>
                <a:tailEnd type="none" w="med" len="med"/>
              </a:ln>
            </p:spPr>
          </p:cxnSp>
        </p:grpSp>
        <p:sp>
          <p:nvSpPr>
            <p:cNvPr id="558" name="Google Shape;558;p34"/>
            <p:cNvSpPr txBox="1"/>
            <p:nvPr/>
          </p:nvSpPr>
          <p:spPr>
            <a:xfrm>
              <a:off x="6200788" y="5640750"/>
              <a:ext cx="1738200" cy="23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0      2.5      5 km</a:t>
              </a:r>
              <a:endParaRPr dirty="0">
                <a:solidFill>
                  <a:schemeClr val="tx1">
                    <a:lumMod val="75000"/>
                    <a:lumOff val="25000"/>
                  </a:schemeClr>
                </a:solidFill>
                <a:latin typeface="Century Gothic"/>
                <a:ea typeface="Century Gothic"/>
                <a:cs typeface="Century Gothic"/>
                <a:sym typeface="Century Gothic"/>
              </a:endParaRPr>
            </a:p>
          </p:txBody>
        </p:sp>
      </p:grpSp>
      <p:pic>
        <p:nvPicPr>
          <p:cNvPr id="559" name="Google Shape;559;p34" descr="https://lh6.googleusercontent.com/Eb9Xckmyv5pG6bLVSO49ezsRvwsWcQ0NdgQ_oqg_snWR5U4yPcI5M5vaFldBXLbC0sukWbNTJ8rTMwPvYZ7Gc-mvgqWub_GQFv22207NO7TouiAnHkZQCf7I8pLWgfm4mN9JMTwumv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696700" y="5764980"/>
            <a:ext cx="296858" cy="320925"/>
          </a:xfrm>
          <a:prstGeom prst="rect">
            <a:avLst/>
          </a:prstGeom>
          <a:noFill/>
          <a:ln>
            <a:noFill/>
          </a:ln>
        </p:spPr>
      </p:pic>
      <p:sp>
        <p:nvSpPr>
          <p:cNvPr id="22" name="Google Shape;518;p33"/>
          <p:cNvSpPr txBox="1">
            <a:spLocks noGrp="1"/>
          </p:cNvSpPr>
          <p:nvPr>
            <p:ph type="title"/>
          </p:nvPr>
        </p:nvSpPr>
        <p:spPr>
          <a:xfrm>
            <a:off x="1303032" y="461638"/>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E8652"/>
              </a:buClr>
              <a:buSzPts val="3959"/>
              <a:buFont typeface="Century Gothic"/>
              <a:buNone/>
            </a:pPr>
            <a:r>
              <a:rPr lang="en-US" sz="3959" dirty="0" err="1"/>
              <a:t>Selawik</a:t>
            </a:r>
            <a:r>
              <a:rPr lang="en-US" sz="3959" dirty="0"/>
              <a:t/>
            </a:r>
            <a:br>
              <a:rPr lang="en-US" sz="3959" dirty="0"/>
            </a:br>
            <a:r>
              <a:rPr lang="en-US" sz="2970" b="0" dirty="0" smtClean="0"/>
              <a:t>Summer 2017 </a:t>
            </a:r>
            <a:r>
              <a:rPr lang="en-US" sz="2970" b="0" dirty="0" smtClean="0"/>
              <a:t>Visually-Detectable </a:t>
            </a:r>
            <a:r>
              <a:rPr lang="en-US" sz="2970" b="0" dirty="0"/>
              <a:t>S</a:t>
            </a:r>
            <a:r>
              <a:rPr lang="en-US" sz="2970" b="0" dirty="0" smtClean="0"/>
              <a:t>easonal </a:t>
            </a:r>
            <a:r>
              <a:rPr lang="en-US" sz="2970" b="0" dirty="0"/>
              <a:t>I</a:t>
            </a:r>
            <a:r>
              <a:rPr lang="en-US" sz="2970" b="0" dirty="0" smtClean="0"/>
              <a:t>nundation</a:t>
            </a:r>
            <a:endParaRPr sz="2970" b="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36"/>
          <p:cNvSpPr txBox="1">
            <a:spLocks noGrp="1"/>
          </p:cNvSpPr>
          <p:nvPr>
            <p:ph type="title"/>
          </p:nvPr>
        </p:nvSpPr>
        <p:spPr>
          <a:xfrm>
            <a:off x="1303032" y="461638"/>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E8652"/>
              </a:buClr>
              <a:buSzPts val="3959"/>
              <a:buFont typeface="Century Gothic"/>
              <a:buNone/>
            </a:pPr>
            <a:r>
              <a:rPr lang="en-US" sz="3959" dirty="0" err="1"/>
              <a:t>Selawik</a:t>
            </a:r>
            <a:r>
              <a:rPr lang="en-US" sz="3959" dirty="0"/>
              <a:t/>
            </a:r>
            <a:br>
              <a:rPr lang="en-US" sz="3959" dirty="0"/>
            </a:br>
            <a:r>
              <a:rPr lang="en-US" sz="2970" b="0" dirty="0"/>
              <a:t>Summer 2017 Inundation Extent </a:t>
            </a:r>
            <a:endParaRPr sz="2970" b="0" dirty="0"/>
          </a:p>
        </p:txBody>
      </p:sp>
      <p:sp>
        <p:nvSpPr>
          <p:cNvPr id="576" name="Google Shape;576;p36"/>
          <p:cNvSpPr/>
          <p:nvPr/>
        </p:nvSpPr>
        <p:spPr>
          <a:xfrm>
            <a:off x="6994975" y="1184375"/>
            <a:ext cx="3113700" cy="396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tx1">
                    <a:lumMod val="75000"/>
                    <a:lumOff val="25000"/>
                  </a:schemeClr>
                </a:solidFill>
                <a:latin typeface="Century Gothic"/>
                <a:ea typeface="Century Gothic"/>
                <a:cs typeface="Century Gothic"/>
                <a:sym typeface="Century Gothic"/>
              </a:rPr>
              <a:t>Sentinel-1 C-SAR </a:t>
            </a:r>
            <a:endParaRPr sz="1800">
              <a:solidFill>
                <a:schemeClr val="tx1">
                  <a:lumMod val="75000"/>
                  <a:lumOff val="25000"/>
                </a:schemeClr>
              </a:solidFill>
              <a:latin typeface="Century Gothic"/>
              <a:ea typeface="Century Gothic"/>
              <a:cs typeface="Century Gothic"/>
              <a:sym typeface="Century Gothic"/>
            </a:endParaRPr>
          </a:p>
        </p:txBody>
      </p:sp>
      <p:sp>
        <p:nvSpPr>
          <p:cNvPr id="577" name="Google Shape;577;p36"/>
          <p:cNvSpPr/>
          <p:nvPr/>
        </p:nvSpPr>
        <p:spPr>
          <a:xfrm>
            <a:off x="2216925" y="1244300"/>
            <a:ext cx="21003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Landsat DSWE</a:t>
            </a:r>
            <a:endParaRPr sz="1800" dirty="0">
              <a:solidFill>
                <a:schemeClr val="tx1">
                  <a:lumMod val="75000"/>
                  <a:lumOff val="25000"/>
                </a:schemeClr>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 </a:t>
            </a:r>
            <a:endParaRPr sz="1800" dirty="0">
              <a:solidFill>
                <a:schemeClr val="tx1">
                  <a:lumMod val="75000"/>
                  <a:lumOff val="25000"/>
                </a:schemeClr>
              </a:solidFill>
              <a:latin typeface="Century Gothic"/>
              <a:ea typeface="Century Gothic"/>
              <a:cs typeface="Century Gothic"/>
              <a:sym typeface="Century Gothic"/>
            </a:endParaRPr>
          </a:p>
        </p:txBody>
      </p:sp>
      <p:pic>
        <p:nvPicPr>
          <p:cNvPr id="578" name="Google Shape;578;p3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627413" y="1580387"/>
            <a:ext cx="3848825" cy="3870435"/>
          </a:xfrm>
          <a:prstGeom prst="rect">
            <a:avLst/>
          </a:prstGeom>
          <a:noFill/>
          <a:ln>
            <a:noFill/>
          </a:ln>
        </p:spPr>
      </p:pic>
      <p:pic>
        <p:nvPicPr>
          <p:cNvPr id="579" name="Google Shape;579;p3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342650" y="1613588"/>
            <a:ext cx="3848826" cy="3848826"/>
          </a:xfrm>
          <a:prstGeom prst="rect">
            <a:avLst/>
          </a:prstGeom>
          <a:noFill/>
          <a:ln>
            <a:noFill/>
          </a:ln>
        </p:spPr>
      </p:pic>
      <p:grpSp>
        <p:nvGrpSpPr>
          <p:cNvPr id="580" name="Google Shape;580;p36"/>
          <p:cNvGrpSpPr/>
          <p:nvPr/>
        </p:nvGrpSpPr>
        <p:grpSpPr>
          <a:xfrm>
            <a:off x="1409486" y="5624845"/>
            <a:ext cx="1985594" cy="551510"/>
            <a:chOff x="10047175" y="4390575"/>
            <a:chExt cx="1468200" cy="267075"/>
          </a:xfrm>
        </p:grpSpPr>
        <p:grpSp>
          <p:nvGrpSpPr>
            <p:cNvPr id="581" name="Google Shape;581;p36"/>
            <p:cNvGrpSpPr/>
            <p:nvPr/>
          </p:nvGrpSpPr>
          <p:grpSpPr>
            <a:xfrm>
              <a:off x="10161475" y="4390575"/>
              <a:ext cx="885900" cy="50700"/>
              <a:chOff x="4371975" y="4683925"/>
              <a:chExt cx="885900" cy="50700"/>
            </a:xfrm>
          </p:grpSpPr>
          <p:cxnSp>
            <p:nvCxnSpPr>
              <p:cNvPr id="582" name="Google Shape;582;p36"/>
              <p:cNvCxnSpPr/>
              <p:nvPr/>
            </p:nvCxnSpPr>
            <p:spPr>
              <a:xfrm>
                <a:off x="4371975" y="4686300"/>
                <a:ext cx="885900" cy="2400"/>
              </a:xfrm>
              <a:prstGeom prst="straightConnector1">
                <a:avLst/>
              </a:prstGeom>
              <a:noFill/>
              <a:ln w="9525" cap="flat" cmpd="sng">
                <a:solidFill>
                  <a:schemeClr val="dk2"/>
                </a:solidFill>
                <a:prstDash val="solid"/>
                <a:round/>
                <a:headEnd type="none" w="med" len="med"/>
                <a:tailEnd type="none" w="med" len="med"/>
              </a:ln>
            </p:spPr>
          </p:cxnSp>
          <p:cxnSp>
            <p:nvCxnSpPr>
              <p:cNvPr id="583" name="Google Shape;583;p36"/>
              <p:cNvCxnSpPr/>
              <p:nvPr/>
            </p:nvCxnSpPr>
            <p:spPr>
              <a:xfrm>
                <a:off x="4376750" y="4683925"/>
                <a:ext cx="0" cy="50700"/>
              </a:xfrm>
              <a:prstGeom prst="straightConnector1">
                <a:avLst/>
              </a:prstGeom>
              <a:noFill/>
              <a:ln w="9525" cap="flat" cmpd="sng">
                <a:solidFill>
                  <a:schemeClr val="dk2"/>
                </a:solidFill>
                <a:prstDash val="solid"/>
                <a:round/>
                <a:headEnd type="none" w="med" len="med"/>
                <a:tailEnd type="none" w="med" len="med"/>
              </a:ln>
            </p:spPr>
          </p:cxnSp>
        </p:grpSp>
        <p:sp>
          <p:nvSpPr>
            <p:cNvPr id="584" name="Google Shape;584;p36"/>
            <p:cNvSpPr/>
            <p:nvPr/>
          </p:nvSpPr>
          <p:spPr>
            <a:xfrm>
              <a:off x="10047175" y="4429950"/>
              <a:ext cx="1468200" cy="227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0  1.25 2.5       5 km</a:t>
              </a:r>
              <a:endParaRPr dirty="0">
                <a:solidFill>
                  <a:schemeClr val="tx1">
                    <a:lumMod val="75000"/>
                    <a:lumOff val="25000"/>
                  </a:schemeClr>
                </a:solidFill>
                <a:latin typeface="Century Gothic"/>
                <a:ea typeface="Century Gothic"/>
                <a:cs typeface="Century Gothic"/>
                <a:sym typeface="Century Gothic"/>
              </a:endParaRPr>
            </a:p>
          </p:txBody>
        </p:sp>
      </p:grpSp>
      <p:pic>
        <p:nvPicPr>
          <p:cNvPr id="585" name="Google Shape;585;p36" descr="https://lh6.googleusercontent.com/Eb9Xckmyv5pG6bLVSO49ezsRvwsWcQ0NdgQ_oqg_snWR5U4yPcI5M5vaFldBXLbC0sukWbNTJ8rTMwPvYZ7Gc-mvgqWub_GQFv22207NO7TouiAnHkZQCf7I8pLWgfm4mN9JMTwumv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313150" y="5610198"/>
            <a:ext cx="296858" cy="320925"/>
          </a:xfrm>
          <a:prstGeom prst="rect">
            <a:avLst/>
          </a:prstGeom>
          <a:noFill/>
          <a:ln>
            <a:noFill/>
          </a:ln>
        </p:spPr>
      </p:pic>
      <p:cxnSp>
        <p:nvCxnSpPr>
          <p:cNvPr id="586" name="Google Shape;586;p36"/>
          <p:cNvCxnSpPr/>
          <p:nvPr/>
        </p:nvCxnSpPr>
        <p:spPr>
          <a:xfrm>
            <a:off x="1825948" y="5623720"/>
            <a:ext cx="0" cy="104700"/>
          </a:xfrm>
          <a:prstGeom prst="straightConnector1">
            <a:avLst/>
          </a:prstGeom>
          <a:noFill/>
          <a:ln w="9525" cap="flat" cmpd="sng">
            <a:solidFill>
              <a:schemeClr val="dk2"/>
            </a:solidFill>
            <a:prstDash val="solid"/>
            <a:round/>
            <a:headEnd type="none" w="med" len="med"/>
            <a:tailEnd type="none" w="med" len="med"/>
          </a:ln>
        </p:spPr>
      </p:cxnSp>
      <p:cxnSp>
        <p:nvCxnSpPr>
          <p:cNvPr id="587" name="Google Shape;587;p36"/>
          <p:cNvCxnSpPr/>
          <p:nvPr/>
        </p:nvCxnSpPr>
        <p:spPr>
          <a:xfrm>
            <a:off x="2180848" y="5624395"/>
            <a:ext cx="0" cy="104700"/>
          </a:xfrm>
          <a:prstGeom prst="straightConnector1">
            <a:avLst/>
          </a:prstGeom>
          <a:noFill/>
          <a:ln w="9525" cap="flat" cmpd="sng">
            <a:solidFill>
              <a:schemeClr val="dk2"/>
            </a:solidFill>
            <a:prstDash val="solid"/>
            <a:round/>
            <a:headEnd type="none" w="med" len="med"/>
            <a:tailEnd type="none" w="med" len="med"/>
          </a:ln>
        </p:spPr>
      </p:cxnSp>
      <p:cxnSp>
        <p:nvCxnSpPr>
          <p:cNvPr id="588" name="Google Shape;588;p36"/>
          <p:cNvCxnSpPr/>
          <p:nvPr/>
        </p:nvCxnSpPr>
        <p:spPr>
          <a:xfrm>
            <a:off x="2760048" y="5637620"/>
            <a:ext cx="0" cy="104700"/>
          </a:xfrm>
          <a:prstGeom prst="straightConnector1">
            <a:avLst/>
          </a:prstGeom>
          <a:noFill/>
          <a:ln w="9525" cap="flat" cmpd="sng">
            <a:solidFill>
              <a:schemeClr val="dk2"/>
            </a:solidFill>
            <a:prstDash val="solid"/>
            <a:round/>
            <a:headEnd type="none" w="med" len="med"/>
            <a:tailEnd type="none" w="med" len="med"/>
          </a:ln>
        </p:spPr>
      </p:cxnSp>
      <p:pic>
        <p:nvPicPr>
          <p:cNvPr id="589" name="Google Shape;589;p36"/>
          <p:cNvPicPr preferRelativeResize="0"/>
          <p:nvPr/>
        </p:nvPicPr>
        <p:blipFill>
          <a:blip r:embed="rId6">
            <a:alphaModFix/>
          </a:blip>
          <a:stretch>
            <a:fillRect/>
          </a:stretch>
        </p:blipFill>
        <p:spPr>
          <a:xfrm>
            <a:off x="3820675" y="5608425"/>
            <a:ext cx="240025" cy="152527"/>
          </a:xfrm>
          <a:prstGeom prst="rect">
            <a:avLst/>
          </a:prstGeom>
          <a:noFill/>
          <a:ln>
            <a:noFill/>
          </a:ln>
        </p:spPr>
      </p:pic>
      <p:pic>
        <p:nvPicPr>
          <p:cNvPr id="590" name="Google Shape;590;p36"/>
          <p:cNvPicPr preferRelativeResize="0"/>
          <p:nvPr/>
        </p:nvPicPr>
        <p:blipFill>
          <a:blip r:embed="rId7">
            <a:alphaModFix/>
          </a:blip>
          <a:stretch>
            <a:fillRect/>
          </a:stretch>
        </p:blipFill>
        <p:spPr>
          <a:xfrm>
            <a:off x="3820675" y="5818524"/>
            <a:ext cx="240025" cy="152527"/>
          </a:xfrm>
          <a:prstGeom prst="rect">
            <a:avLst/>
          </a:prstGeom>
          <a:noFill/>
          <a:ln>
            <a:noFill/>
          </a:ln>
        </p:spPr>
      </p:pic>
      <p:pic>
        <p:nvPicPr>
          <p:cNvPr id="591" name="Google Shape;591;p36"/>
          <p:cNvPicPr preferRelativeResize="0"/>
          <p:nvPr/>
        </p:nvPicPr>
        <p:blipFill>
          <a:blip r:embed="rId8">
            <a:alphaModFix/>
          </a:blip>
          <a:stretch>
            <a:fillRect/>
          </a:stretch>
        </p:blipFill>
        <p:spPr>
          <a:xfrm>
            <a:off x="6443125" y="5608423"/>
            <a:ext cx="240025" cy="152527"/>
          </a:xfrm>
          <a:prstGeom prst="rect">
            <a:avLst/>
          </a:prstGeom>
          <a:noFill/>
          <a:ln>
            <a:noFill/>
          </a:ln>
        </p:spPr>
      </p:pic>
      <p:pic>
        <p:nvPicPr>
          <p:cNvPr id="592" name="Google Shape;592;p36"/>
          <p:cNvPicPr preferRelativeResize="0"/>
          <p:nvPr/>
        </p:nvPicPr>
        <p:blipFill>
          <a:blip r:embed="rId9">
            <a:alphaModFix/>
          </a:blip>
          <a:stretch>
            <a:fillRect/>
          </a:stretch>
        </p:blipFill>
        <p:spPr>
          <a:xfrm>
            <a:off x="6443125" y="5848300"/>
            <a:ext cx="240025" cy="148997"/>
          </a:xfrm>
          <a:prstGeom prst="rect">
            <a:avLst/>
          </a:prstGeom>
          <a:noFill/>
          <a:ln>
            <a:noFill/>
          </a:ln>
        </p:spPr>
      </p:pic>
      <p:pic>
        <p:nvPicPr>
          <p:cNvPr id="593" name="Google Shape;593;p36"/>
          <p:cNvPicPr preferRelativeResize="0"/>
          <p:nvPr/>
        </p:nvPicPr>
        <p:blipFill>
          <a:blip r:embed="rId10">
            <a:alphaModFix/>
          </a:blip>
          <a:stretch>
            <a:fillRect/>
          </a:stretch>
        </p:blipFill>
        <p:spPr>
          <a:xfrm>
            <a:off x="8916975" y="5610191"/>
            <a:ext cx="240025" cy="148997"/>
          </a:xfrm>
          <a:prstGeom prst="rect">
            <a:avLst/>
          </a:prstGeom>
          <a:noFill/>
          <a:ln>
            <a:noFill/>
          </a:ln>
        </p:spPr>
      </p:pic>
      <p:sp>
        <p:nvSpPr>
          <p:cNvPr id="594" name="Google Shape;594;p36"/>
          <p:cNvSpPr txBox="1"/>
          <p:nvPr/>
        </p:nvSpPr>
        <p:spPr>
          <a:xfrm>
            <a:off x="3987325" y="5488625"/>
            <a:ext cx="2289600" cy="2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Permanent Open Water</a:t>
            </a:r>
            <a:endParaRPr dirty="0">
              <a:solidFill>
                <a:schemeClr val="tx1">
                  <a:lumMod val="75000"/>
                  <a:lumOff val="25000"/>
                </a:schemeClr>
              </a:solidFill>
              <a:latin typeface="Century Gothic"/>
              <a:ea typeface="Century Gothic"/>
              <a:cs typeface="Century Gothic"/>
              <a:sym typeface="Century Gothic"/>
            </a:endParaRPr>
          </a:p>
        </p:txBody>
      </p:sp>
      <p:sp>
        <p:nvSpPr>
          <p:cNvPr id="595" name="Google Shape;595;p36"/>
          <p:cNvSpPr txBox="1"/>
          <p:nvPr/>
        </p:nvSpPr>
        <p:spPr>
          <a:xfrm>
            <a:off x="4003550" y="5707275"/>
            <a:ext cx="1476300" cy="2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Not Inundated</a:t>
            </a:r>
            <a:endParaRPr>
              <a:solidFill>
                <a:schemeClr val="tx1">
                  <a:lumMod val="75000"/>
                  <a:lumOff val="25000"/>
                </a:schemeClr>
              </a:solidFill>
              <a:latin typeface="Century Gothic"/>
              <a:ea typeface="Century Gothic"/>
              <a:cs typeface="Century Gothic"/>
              <a:sym typeface="Century Gothic"/>
            </a:endParaRPr>
          </a:p>
        </p:txBody>
      </p:sp>
      <p:sp>
        <p:nvSpPr>
          <p:cNvPr id="596" name="Google Shape;596;p36"/>
          <p:cNvSpPr txBox="1"/>
          <p:nvPr/>
        </p:nvSpPr>
        <p:spPr>
          <a:xfrm>
            <a:off x="6635525" y="5487650"/>
            <a:ext cx="2136900" cy="2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Permanent Inundation</a:t>
            </a:r>
            <a:endParaRPr>
              <a:solidFill>
                <a:schemeClr val="tx1">
                  <a:lumMod val="75000"/>
                  <a:lumOff val="25000"/>
                </a:schemeClr>
              </a:solidFill>
              <a:latin typeface="Century Gothic"/>
              <a:ea typeface="Century Gothic"/>
              <a:cs typeface="Century Gothic"/>
              <a:sym typeface="Century Gothic"/>
            </a:endParaRPr>
          </a:p>
        </p:txBody>
      </p:sp>
      <p:sp>
        <p:nvSpPr>
          <p:cNvPr id="597" name="Google Shape;597;p36"/>
          <p:cNvSpPr txBox="1"/>
          <p:nvPr/>
        </p:nvSpPr>
        <p:spPr>
          <a:xfrm>
            <a:off x="6645600" y="5705425"/>
            <a:ext cx="2035500" cy="2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Seasonal Inundation</a:t>
            </a:r>
            <a:endParaRPr>
              <a:solidFill>
                <a:schemeClr val="tx1">
                  <a:lumMod val="75000"/>
                  <a:lumOff val="25000"/>
                </a:schemeClr>
              </a:solidFill>
              <a:latin typeface="Century Gothic"/>
              <a:ea typeface="Century Gothic"/>
              <a:cs typeface="Century Gothic"/>
              <a:sym typeface="Century Gothic"/>
            </a:endParaRPr>
          </a:p>
        </p:txBody>
      </p:sp>
      <p:sp>
        <p:nvSpPr>
          <p:cNvPr id="598" name="Google Shape;598;p36"/>
          <p:cNvSpPr txBox="1"/>
          <p:nvPr/>
        </p:nvSpPr>
        <p:spPr>
          <a:xfrm>
            <a:off x="9103050" y="5490956"/>
            <a:ext cx="14763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No Data</a:t>
            </a:r>
            <a:endParaRPr>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7"/>
          <p:cNvSpPr txBox="1">
            <a:spLocks noGrp="1"/>
          </p:cNvSpPr>
          <p:nvPr>
            <p:ph type="title"/>
          </p:nvPr>
        </p:nvSpPr>
        <p:spPr>
          <a:xfrm>
            <a:off x="1426389" y="315108"/>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E8652"/>
              </a:buClr>
              <a:buSzPts val="3959"/>
              <a:buFont typeface="Century Gothic"/>
              <a:buNone/>
            </a:pPr>
            <a:r>
              <a:rPr lang="en-US" sz="3959" dirty="0" err="1"/>
              <a:t>Selawik</a:t>
            </a:r>
            <a:r>
              <a:rPr lang="en-US" sz="3959" dirty="0"/>
              <a:t> </a:t>
            </a:r>
            <a:r>
              <a:rPr lang="en-US" sz="2970" b="0" dirty="0"/>
              <a:t>Accuracy Assessment</a:t>
            </a:r>
            <a:endParaRPr sz="2970" b="0" dirty="0"/>
          </a:p>
        </p:txBody>
      </p:sp>
      <p:sp>
        <p:nvSpPr>
          <p:cNvPr id="605" name="Google Shape;605;p37"/>
          <p:cNvSpPr/>
          <p:nvPr/>
        </p:nvSpPr>
        <p:spPr>
          <a:xfrm>
            <a:off x="1373875" y="777071"/>
            <a:ext cx="9276000" cy="61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DSWE &amp; SAR Summer 2017 Inundation Classification</a:t>
            </a:r>
            <a:endParaRPr sz="1800" dirty="0">
              <a:solidFill>
                <a:schemeClr val="tx1">
                  <a:lumMod val="75000"/>
                  <a:lumOff val="25000"/>
                </a:schemeClr>
              </a:solidFill>
              <a:latin typeface="Century Gothic"/>
              <a:ea typeface="Century Gothic"/>
              <a:cs typeface="Century Gothic"/>
              <a:sym typeface="Century Gothic"/>
            </a:endParaRPr>
          </a:p>
          <a:p>
            <a:pPr marL="0" marR="0" lvl="0" indent="0" algn="l" rtl="0">
              <a:spcBef>
                <a:spcPts val="0"/>
              </a:spcBef>
              <a:spcAft>
                <a:spcPts val="0"/>
              </a:spcAft>
              <a:buNone/>
            </a:pPr>
            <a:r>
              <a:rPr lang="en-US" sz="1800" b="1" dirty="0">
                <a:solidFill>
                  <a:schemeClr val="tx1">
                    <a:lumMod val="75000"/>
                    <a:lumOff val="25000"/>
                  </a:schemeClr>
                </a:solidFill>
                <a:latin typeface="Century Gothic"/>
                <a:ea typeface="Century Gothic"/>
                <a:cs typeface="Century Gothic"/>
                <a:sym typeface="Century Gothic"/>
              </a:rPr>
              <a:t>Overall agreement: 65.5%</a:t>
            </a:r>
            <a:endParaRPr sz="1800" dirty="0">
              <a:solidFill>
                <a:schemeClr val="tx1">
                  <a:lumMod val="75000"/>
                  <a:lumOff val="25000"/>
                </a:schemeClr>
              </a:solidFill>
              <a:latin typeface="Century Gothic"/>
              <a:ea typeface="Century Gothic"/>
              <a:cs typeface="Century Gothic"/>
              <a:sym typeface="Century Gothic"/>
            </a:endParaRPr>
          </a:p>
        </p:txBody>
      </p:sp>
      <p:graphicFrame>
        <p:nvGraphicFramePr>
          <p:cNvPr id="606" name="Google Shape;606;p37"/>
          <p:cNvGraphicFramePr/>
          <p:nvPr>
            <p:extLst>
              <p:ext uri="{D42A27DB-BD31-4B8C-83A1-F6EECF244321}">
                <p14:modId xmlns:p14="http://schemas.microsoft.com/office/powerpoint/2010/main" val="2210013223"/>
              </p:ext>
            </p:extLst>
          </p:nvPr>
        </p:nvGraphicFramePr>
        <p:xfrm>
          <a:off x="1257307" y="1979894"/>
          <a:ext cx="7631925" cy="3498425"/>
        </p:xfrm>
        <a:graphic>
          <a:graphicData uri="http://schemas.openxmlformats.org/drawingml/2006/table">
            <a:tbl>
              <a:tblPr>
                <a:noFill/>
                <a:tableStyleId>{F2B9D4FA-526F-4B99-9658-46A3499C50D0}</a:tableStyleId>
              </a:tblPr>
              <a:tblGrid>
                <a:gridCol w="2310175">
                  <a:extLst>
                    <a:ext uri="{9D8B030D-6E8A-4147-A177-3AD203B41FA5}">
                      <a16:colId xmlns:a16="http://schemas.microsoft.com/office/drawing/2014/main" xmlns="" val="20000"/>
                    </a:ext>
                  </a:extLst>
                </a:gridCol>
                <a:gridCol w="1327850">
                  <a:extLst>
                    <a:ext uri="{9D8B030D-6E8A-4147-A177-3AD203B41FA5}">
                      <a16:colId xmlns:a16="http://schemas.microsoft.com/office/drawing/2014/main" xmlns="" val="20001"/>
                    </a:ext>
                  </a:extLst>
                </a:gridCol>
                <a:gridCol w="1327850">
                  <a:extLst>
                    <a:ext uri="{9D8B030D-6E8A-4147-A177-3AD203B41FA5}">
                      <a16:colId xmlns:a16="http://schemas.microsoft.com/office/drawing/2014/main" xmlns="" val="20002"/>
                    </a:ext>
                  </a:extLst>
                </a:gridCol>
                <a:gridCol w="1327850">
                  <a:extLst>
                    <a:ext uri="{9D8B030D-6E8A-4147-A177-3AD203B41FA5}">
                      <a16:colId xmlns:a16="http://schemas.microsoft.com/office/drawing/2014/main" xmlns="" val="20003"/>
                    </a:ext>
                  </a:extLst>
                </a:gridCol>
                <a:gridCol w="1338200">
                  <a:extLst>
                    <a:ext uri="{9D8B030D-6E8A-4147-A177-3AD203B41FA5}">
                      <a16:colId xmlns:a16="http://schemas.microsoft.com/office/drawing/2014/main" xmlns="" val="20004"/>
                    </a:ext>
                  </a:extLst>
                </a:gridCol>
              </a:tblGrid>
              <a:tr h="834050">
                <a:tc>
                  <a:txBody>
                    <a:bodyPr/>
                    <a:lstStyle/>
                    <a:p>
                      <a:pPr marL="0" marR="0" lvl="0" indent="0" algn="ctr" rtl="0">
                        <a:spcBef>
                          <a:spcPts val="0"/>
                        </a:spcBef>
                        <a:spcAft>
                          <a:spcPts val="0"/>
                        </a:spcAft>
                        <a:buNone/>
                      </a:pPr>
                      <a:r>
                        <a:rPr lang="en-US" sz="1400" b="1" dirty="0">
                          <a:solidFill>
                            <a:schemeClr val="tx1">
                              <a:lumMod val="75000"/>
                              <a:lumOff val="25000"/>
                            </a:schemeClr>
                          </a:solidFill>
                          <a:latin typeface="Century Gothic"/>
                          <a:ea typeface="Century Gothic"/>
                          <a:cs typeface="Century Gothic"/>
                          <a:sym typeface="Century Gothic"/>
                        </a:rPr>
                        <a:t>Class </a:t>
                      </a:r>
                      <a:endParaRPr sz="1400" b="1" dirty="0">
                        <a:solidFill>
                          <a:schemeClr val="tx1">
                            <a:lumMod val="75000"/>
                            <a:lumOff val="25000"/>
                          </a:schemeClr>
                        </a:solidFill>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1">
                          <a:solidFill>
                            <a:schemeClr val="tx1">
                              <a:lumMod val="75000"/>
                              <a:lumOff val="25000"/>
                            </a:schemeClr>
                          </a:solidFill>
                          <a:latin typeface="Century Gothic"/>
                          <a:ea typeface="Century Gothic"/>
                          <a:cs typeface="Century Gothic"/>
                          <a:sym typeface="Century Gothic"/>
                        </a:rPr>
                        <a:t>Permanent Open Water</a:t>
                      </a:r>
                      <a:endParaRPr sz="1400" b="1" u="none" strike="noStrike" cap="none">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1">
                          <a:solidFill>
                            <a:schemeClr val="tx1">
                              <a:lumMod val="75000"/>
                              <a:lumOff val="25000"/>
                            </a:schemeClr>
                          </a:solidFill>
                          <a:latin typeface="Century Gothic"/>
                          <a:ea typeface="Century Gothic"/>
                          <a:cs typeface="Century Gothic"/>
                          <a:sym typeface="Century Gothic"/>
                        </a:rPr>
                        <a:t>Not Inundated</a:t>
                      </a:r>
                      <a:endParaRPr sz="1400" b="1" u="none" strike="noStrike" cap="none">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1" dirty="0">
                          <a:solidFill>
                            <a:schemeClr val="tx1">
                              <a:lumMod val="75000"/>
                              <a:lumOff val="25000"/>
                            </a:schemeClr>
                          </a:solidFill>
                          <a:latin typeface="Century Gothic"/>
                          <a:ea typeface="Century Gothic"/>
                          <a:cs typeface="Century Gothic"/>
                          <a:sym typeface="Century Gothic"/>
                        </a:rPr>
                        <a:t>Permanent Inundated Vegetation</a:t>
                      </a:r>
                      <a:endParaRPr sz="1400" b="1" dirty="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1">
                          <a:solidFill>
                            <a:schemeClr val="tx1">
                              <a:lumMod val="75000"/>
                              <a:lumOff val="25000"/>
                            </a:schemeClr>
                          </a:solidFill>
                          <a:latin typeface="Century Gothic"/>
                          <a:ea typeface="Century Gothic"/>
                          <a:cs typeface="Century Gothic"/>
                          <a:sym typeface="Century Gothic"/>
                        </a:rPr>
                        <a:t>Seasonal Inundated Vegetation</a:t>
                      </a:r>
                      <a:endParaRPr sz="1400" b="1">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xmlns="" val="10000"/>
                  </a:ext>
                </a:extLst>
              </a:tr>
              <a:tr h="655725">
                <a:tc>
                  <a:txBody>
                    <a:bodyPr/>
                    <a:lstStyle/>
                    <a:p>
                      <a:pPr marL="0" marR="0" lvl="0" indent="0" algn="ctr" rtl="0">
                        <a:spcBef>
                          <a:spcPts val="0"/>
                        </a:spcBef>
                        <a:spcAft>
                          <a:spcPts val="0"/>
                        </a:spcAft>
                        <a:buNone/>
                      </a:pPr>
                      <a:r>
                        <a:rPr lang="en-US" sz="1400" b="1">
                          <a:solidFill>
                            <a:schemeClr val="tx1">
                              <a:lumMod val="75000"/>
                              <a:lumOff val="25000"/>
                            </a:schemeClr>
                          </a:solidFill>
                          <a:latin typeface="Century Gothic"/>
                          <a:ea typeface="Century Gothic"/>
                          <a:cs typeface="Century Gothic"/>
                          <a:sym typeface="Century Gothic"/>
                        </a:rPr>
                        <a:t>Permanent Open Water</a:t>
                      </a:r>
                      <a:endParaRPr sz="1400" b="1" u="none" strike="noStrike" cap="none">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87.79%</a:t>
                      </a:r>
                      <a:endParaRPr sz="1600" dirty="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US" sz="1600">
                          <a:solidFill>
                            <a:schemeClr val="tx1">
                              <a:lumMod val="75000"/>
                              <a:lumOff val="25000"/>
                            </a:schemeClr>
                          </a:solidFill>
                          <a:latin typeface="Century Gothic"/>
                          <a:ea typeface="Century Gothic"/>
                          <a:cs typeface="Century Gothic"/>
                          <a:sym typeface="Century Gothic"/>
                        </a:rPr>
                        <a:t>0.02</a:t>
                      </a:r>
                      <a:endParaRPr sz="160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600">
                          <a:solidFill>
                            <a:schemeClr val="tx1">
                              <a:lumMod val="75000"/>
                              <a:lumOff val="25000"/>
                            </a:schemeClr>
                          </a:solidFill>
                          <a:latin typeface="Century Gothic"/>
                          <a:ea typeface="Century Gothic"/>
                          <a:cs typeface="Century Gothic"/>
                          <a:sym typeface="Century Gothic"/>
                        </a:rPr>
                        <a:t>5.51</a:t>
                      </a:r>
                      <a:endParaRPr sz="160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600">
                          <a:solidFill>
                            <a:schemeClr val="tx1">
                              <a:lumMod val="75000"/>
                              <a:lumOff val="25000"/>
                            </a:schemeClr>
                          </a:solidFill>
                          <a:latin typeface="Century Gothic"/>
                          <a:ea typeface="Century Gothic"/>
                          <a:cs typeface="Century Gothic"/>
                          <a:sym typeface="Century Gothic"/>
                        </a:rPr>
                        <a:t>1.30</a:t>
                      </a:r>
                      <a:endParaRPr sz="160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xmlns="" val="10001"/>
                  </a:ext>
                </a:extLst>
              </a:tr>
              <a:tr h="681175">
                <a:tc>
                  <a:txBody>
                    <a:bodyPr/>
                    <a:lstStyle/>
                    <a:p>
                      <a:pPr marL="0" marR="0" lvl="0" indent="0" algn="ctr" rtl="0">
                        <a:spcBef>
                          <a:spcPts val="0"/>
                        </a:spcBef>
                        <a:spcAft>
                          <a:spcPts val="0"/>
                        </a:spcAft>
                        <a:buNone/>
                      </a:pPr>
                      <a:r>
                        <a:rPr lang="en-US" sz="1400" b="1">
                          <a:solidFill>
                            <a:schemeClr val="tx1">
                              <a:lumMod val="75000"/>
                              <a:lumOff val="25000"/>
                            </a:schemeClr>
                          </a:solidFill>
                          <a:latin typeface="Century Gothic"/>
                          <a:ea typeface="Century Gothic"/>
                          <a:cs typeface="Century Gothic"/>
                          <a:sym typeface="Century Gothic"/>
                        </a:rPr>
                        <a:t>Not Inundated</a:t>
                      </a:r>
                      <a:endParaRPr sz="1400" b="1" u="none" strike="noStrike" cap="none">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4.64</a:t>
                      </a:r>
                      <a:endParaRPr sz="1600" dirty="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33.49%</a:t>
                      </a:r>
                      <a:endParaRPr sz="1600" dirty="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US" sz="1600">
                          <a:solidFill>
                            <a:schemeClr val="tx1">
                              <a:lumMod val="75000"/>
                              <a:lumOff val="25000"/>
                            </a:schemeClr>
                          </a:solidFill>
                          <a:latin typeface="Century Gothic"/>
                          <a:ea typeface="Century Gothic"/>
                          <a:cs typeface="Century Gothic"/>
                          <a:sym typeface="Century Gothic"/>
                        </a:rPr>
                        <a:t>43.83</a:t>
                      </a:r>
                      <a:endParaRPr sz="160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28.89</a:t>
                      </a:r>
                      <a:endParaRPr sz="1600" dirty="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xmlns="" val="10002"/>
                  </a:ext>
                </a:extLst>
              </a:tr>
              <a:tr h="663725">
                <a:tc>
                  <a:txBody>
                    <a:bodyPr/>
                    <a:lstStyle/>
                    <a:p>
                      <a:pPr marL="0" marR="0" lvl="0" indent="0" algn="ctr" rtl="0">
                        <a:spcBef>
                          <a:spcPts val="0"/>
                        </a:spcBef>
                        <a:spcAft>
                          <a:spcPts val="0"/>
                        </a:spcAft>
                        <a:buNone/>
                      </a:pPr>
                      <a:r>
                        <a:rPr lang="en-US" sz="1400" b="1">
                          <a:solidFill>
                            <a:schemeClr val="tx1">
                              <a:lumMod val="75000"/>
                              <a:lumOff val="25000"/>
                            </a:schemeClr>
                          </a:solidFill>
                          <a:latin typeface="Century Gothic"/>
                          <a:ea typeface="Century Gothic"/>
                          <a:cs typeface="Century Gothic"/>
                          <a:sym typeface="Century Gothic"/>
                        </a:rPr>
                        <a:t>Permanent Inundated Vegetation</a:t>
                      </a:r>
                      <a:endParaRPr sz="1400" b="1">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600">
                          <a:solidFill>
                            <a:schemeClr val="tx1">
                              <a:lumMod val="75000"/>
                              <a:lumOff val="25000"/>
                            </a:schemeClr>
                          </a:solidFill>
                          <a:latin typeface="Century Gothic"/>
                          <a:ea typeface="Century Gothic"/>
                          <a:cs typeface="Century Gothic"/>
                          <a:sym typeface="Century Gothic"/>
                        </a:rPr>
                        <a:t>1.08</a:t>
                      </a:r>
                      <a:endParaRPr sz="160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14.79</a:t>
                      </a:r>
                      <a:endParaRPr sz="1600" dirty="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10.92%</a:t>
                      </a:r>
                      <a:endParaRPr sz="1600" dirty="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18.96</a:t>
                      </a:r>
                      <a:endParaRPr sz="1600" dirty="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xmlns="" val="10003"/>
                  </a:ext>
                </a:extLst>
              </a:tr>
              <a:tr h="663750">
                <a:tc>
                  <a:txBody>
                    <a:bodyPr/>
                    <a:lstStyle/>
                    <a:p>
                      <a:pPr marL="0" marR="0" lvl="0" indent="0" algn="ctr" rtl="0">
                        <a:spcBef>
                          <a:spcPts val="0"/>
                        </a:spcBef>
                        <a:spcAft>
                          <a:spcPts val="0"/>
                        </a:spcAft>
                        <a:buNone/>
                      </a:pPr>
                      <a:r>
                        <a:rPr lang="en-US" sz="1400" b="1">
                          <a:solidFill>
                            <a:schemeClr val="tx1">
                              <a:lumMod val="75000"/>
                              <a:lumOff val="25000"/>
                            </a:schemeClr>
                          </a:solidFill>
                          <a:latin typeface="Century Gothic"/>
                          <a:ea typeface="Century Gothic"/>
                          <a:cs typeface="Century Gothic"/>
                          <a:sym typeface="Century Gothic"/>
                        </a:rPr>
                        <a:t>Seasonal Inundated Vegetation</a:t>
                      </a:r>
                      <a:endParaRPr sz="1400" b="1">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6.49</a:t>
                      </a:r>
                      <a:endParaRPr sz="1600" dirty="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1600">
                          <a:solidFill>
                            <a:schemeClr val="tx1">
                              <a:lumMod val="75000"/>
                              <a:lumOff val="25000"/>
                            </a:schemeClr>
                          </a:solidFill>
                          <a:latin typeface="Century Gothic"/>
                          <a:ea typeface="Century Gothic"/>
                          <a:cs typeface="Century Gothic"/>
                          <a:sym typeface="Century Gothic"/>
                        </a:rPr>
                        <a:t>51.70</a:t>
                      </a:r>
                      <a:endParaRPr sz="160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1600">
                          <a:solidFill>
                            <a:schemeClr val="tx1">
                              <a:lumMod val="75000"/>
                              <a:lumOff val="25000"/>
                            </a:schemeClr>
                          </a:solidFill>
                          <a:latin typeface="Century Gothic"/>
                          <a:ea typeface="Century Gothic"/>
                          <a:cs typeface="Century Gothic"/>
                          <a:sym typeface="Century Gothic"/>
                        </a:rPr>
                        <a:t>39.74</a:t>
                      </a:r>
                      <a:endParaRPr sz="160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50.85%</a:t>
                      </a:r>
                      <a:endParaRPr sz="1600" dirty="0">
                        <a:solidFill>
                          <a:schemeClr val="tx1">
                            <a:lumMod val="75000"/>
                            <a:lumOff val="25000"/>
                          </a:schemeClr>
                        </a:solidFill>
                        <a:latin typeface="Century Gothic"/>
                        <a:ea typeface="Century Gothic"/>
                        <a:cs typeface="Century Gothic"/>
                        <a:sym typeface="Century Gothic"/>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434343"/>
                      </a:solidFill>
                      <a:prstDash val="solid"/>
                      <a:round/>
                      <a:headEnd type="none" w="sm" len="sm"/>
                      <a:tailEnd type="none" w="sm" len="sm"/>
                    </a:lnB>
                    <a:solidFill>
                      <a:srgbClr val="D0E0E3"/>
                    </a:solidFill>
                  </a:tcPr>
                </a:tc>
                <a:extLst>
                  <a:ext uri="{0D108BD9-81ED-4DB2-BD59-A6C34878D82A}">
                    <a16:rowId xmlns:a16="http://schemas.microsoft.com/office/drawing/2014/main" xmlns="" val="10004"/>
                  </a:ext>
                </a:extLst>
              </a:tr>
            </a:tbl>
          </a:graphicData>
        </a:graphic>
      </p:graphicFrame>
      <p:sp>
        <p:nvSpPr>
          <p:cNvPr id="607" name="Google Shape;607;p37"/>
          <p:cNvSpPr txBox="1"/>
          <p:nvPr/>
        </p:nvSpPr>
        <p:spPr>
          <a:xfrm rot="-5400000">
            <a:off x="-97206" y="3635295"/>
            <a:ext cx="2156711" cy="39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smtClean="0">
                <a:solidFill>
                  <a:srgbClr val="3F3F3F"/>
                </a:solidFill>
                <a:latin typeface="Century Gothic"/>
                <a:ea typeface="Century Gothic"/>
                <a:cs typeface="Century Gothic"/>
                <a:sym typeface="Century Gothic"/>
              </a:rPr>
              <a:t>C-SAR </a:t>
            </a:r>
            <a:r>
              <a:rPr lang="en-US" b="1" dirty="0">
                <a:solidFill>
                  <a:srgbClr val="3F3F3F"/>
                </a:solidFill>
                <a:latin typeface="Century Gothic"/>
                <a:ea typeface="Century Gothic"/>
                <a:cs typeface="Century Gothic"/>
                <a:sym typeface="Century Gothic"/>
              </a:rPr>
              <a:t>Classification</a:t>
            </a:r>
            <a:endParaRPr b="1" dirty="0">
              <a:solidFill>
                <a:srgbClr val="3F3F3F"/>
              </a:solidFill>
              <a:latin typeface="Century Gothic"/>
              <a:ea typeface="Century Gothic"/>
              <a:cs typeface="Century Gothic"/>
              <a:sym typeface="Century Gothic"/>
            </a:endParaRPr>
          </a:p>
        </p:txBody>
      </p:sp>
      <p:sp>
        <p:nvSpPr>
          <p:cNvPr id="608" name="Google Shape;608;p37"/>
          <p:cNvSpPr txBox="1"/>
          <p:nvPr/>
        </p:nvSpPr>
        <p:spPr>
          <a:xfrm>
            <a:off x="4110175" y="1587500"/>
            <a:ext cx="3407700" cy="39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chemeClr val="tx1">
                    <a:lumMod val="75000"/>
                    <a:lumOff val="25000"/>
                  </a:schemeClr>
                </a:solidFill>
                <a:latin typeface="Century Gothic"/>
                <a:ea typeface="Century Gothic"/>
                <a:cs typeface="Century Gothic"/>
                <a:sym typeface="Century Gothic"/>
              </a:rPr>
              <a:t>DSWE Classification Percentage </a:t>
            </a:r>
            <a:endParaRPr b="1" dirty="0">
              <a:solidFill>
                <a:schemeClr val="tx1">
                  <a:lumMod val="75000"/>
                  <a:lumOff val="25000"/>
                </a:schemeClr>
              </a:solidFill>
              <a:latin typeface="Century Gothic"/>
              <a:ea typeface="Century Gothic"/>
              <a:cs typeface="Century Gothic"/>
              <a:sym typeface="Century Gothic"/>
            </a:endParaRPr>
          </a:p>
        </p:txBody>
      </p:sp>
      <p:sp>
        <p:nvSpPr>
          <p:cNvPr id="609" name="Google Shape;609;p37"/>
          <p:cNvSpPr txBox="1"/>
          <p:nvPr/>
        </p:nvSpPr>
        <p:spPr>
          <a:xfrm>
            <a:off x="8934051" y="3970848"/>
            <a:ext cx="3012000" cy="200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chemeClr val="tx1">
                    <a:lumMod val="75000"/>
                    <a:lumOff val="25000"/>
                  </a:schemeClr>
                </a:solidFill>
                <a:latin typeface="Century Gothic"/>
                <a:ea typeface="Century Gothic"/>
                <a:cs typeface="Century Gothic"/>
                <a:sym typeface="Century Gothic"/>
              </a:rPr>
              <a:t>Total Area Classified (ha):</a:t>
            </a:r>
            <a:r>
              <a:rPr lang="en-US" dirty="0">
                <a:solidFill>
                  <a:schemeClr val="tx1">
                    <a:lumMod val="75000"/>
                    <a:lumOff val="25000"/>
                  </a:schemeClr>
                </a:solidFill>
                <a:latin typeface="Century Gothic"/>
                <a:ea typeface="Century Gothic"/>
                <a:cs typeface="Century Gothic"/>
                <a:sym typeface="Century Gothic"/>
              </a:rPr>
              <a:t> </a:t>
            </a:r>
            <a:endParaRPr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22500.00</a:t>
            </a:r>
            <a:endParaRPr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r>
              <a:rPr lang="en-US" b="1" dirty="0">
                <a:solidFill>
                  <a:schemeClr val="tx1">
                    <a:lumMod val="75000"/>
                    <a:lumOff val="25000"/>
                  </a:schemeClr>
                </a:solidFill>
                <a:latin typeface="Century Gothic"/>
                <a:ea typeface="Century Gothic"/>
                <a:cs typeface="Century Gothic"/>
                <a:sym typeface="Century Gothic"/>
              </a:rPr>
              <a:t>Incorrectly Classified Area (ha):</a:t>
            </a:r>
            <a:endParaRPr b="1"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r>
              <a:rPr lang="en-US" i="1" dirty="0">
                <a:solidFill>
                  <a:schemeClr val="tx1">
                    <a:lumMod val="75000"/>
                    <a:lumOff val="25000"/>
                  </a:schemeClr>
                </a:solidFill>
                <a:latin typeface="Century Gothic"/>
                <a:ea typeface="Century Gothic"/>
                <a:cs typeface="Century Gothic"/>
                <a:sym typeface="Century Gothic"/>
              </a:rPr>
              <a:t>Permanent Open Water:</a:t>
            </a:r>
            <a:r>
              <a:rPr lang="en-US" b="1" dirty="0">
                <a:solidFill>
                  <a:schemeClr val="tx1">
                    <a:lumMod val="75000"/>
                    <a:lumOff val="25000"/>
                  </a:schemeClr>
                </a:solidFill>
                <a:latin typeface="Century Gothic"/>
                <a:ea typeface="Century Gothic"/>
                <a:cs typeface="Century Gothic"/>
                <a:sym typeface="Century Gothic"/>
              </a:rPr>
              <a:t> </a:t>
            </a:r>
            <a:r>
              <a:rPr lang="en-US" dirty="0">
                <a:solidFill>
                  <a:schemeClr val="tx1">
                    <a:lumMod val="75000"/>
                    <a:lumOff val="25000"/>
                  </a:schemeClr>
                </a:solidFill>
                <a:latin typeface="Century Gothic"/>
                <a:ea typeface="Century Gothic"/>
                <a:cs typeface="Century Gothic"/>
                <a:sym typeface="Century Gothic"/>
              </a:rPr>
              <a:t>1465.02</a:t>
            </a:r>
            <a:endParaRPr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r>
              <a:rPr lang="en-US" i="1" dirty="0">
                <a:solidFill>
                  <a:schemeClr val="tx1">
                    <a:lumMod val="75000"/>
                    <a:lumOff val="25000"/>
                  </a:schemeClr>
                </a:solidFill>
                <a:latin typeface="Century Gothic"/>
                <a:ea typeface="Century Gothic"/>
                <a:cs typeface="Century Gothic"/>
                <a:sym typeface="Century Gothic"/>
              </a:rPr>
              <a:t>Not Inundated:</a:t>
            </a:r>
            <a:r>
              <a:rPr lang="en-US" dirty="0">
                <a:solidFill>
                  <a:schemeClr val="tx1">
                    <a:lumMod val="75000"/>
                    <a:lumOff val="25000"/>
                  </a:schemeClr>
                </a:solidFill>
                <a:latin typeface="Century Gothic"/>
                <a:ea typeface="Century Gothic"/>
                <a:cs typeface="Century Gothic"/>
                <a:sym typeface="Century Gothic"/>
              </a:rPr>
              <a:t> 3593.34</a:t>
            </a:r>
            <a:endParaRPr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r>
              <a:rPr lang="en-US" i="1" dirty="0">
                <a:solidFill>
                  <a:schemeClr val="tx1">
                    <a:lumMod val="75000"/>
                    <a:lumOff val="25000"/>
                  </a:schemeClr>
                </a:solidFill>
                <a:latin typeface="Century Gothic"/>
                <a:ea typeface="Century Gothic"/>
                <a:cs typeface="Century Gothic"/>
                <a:sym typeface="Century Gothic"/>
              </a:rPr>
              <a:t>Permanent Inundation: </a:t>
            </a:r>
            <a:r>
              <a:rPr lang="en-US" dirty="0">
                <a:solidFill>
                  <a:schemeClr val="tx1">
                    <a:lumMod val="75000"/>
                    <a:lumOff val="25000"/>
                  </a:schemeClr>
                </a:solidFill>
                <a:latin typeface="Century Gothic"/>
                <a:ea typeface="Century Gothic"/>
                <a:cs typeface="Century Gothic"/>
                <a:sym typeface="Century Gothic"/>
              </a:rPr>
              <a:t>516.69</a:t>
            </a:r>
            <a:r>
              <a:rPr lang="en-US" b="1" dirty="0">
                <a:solidFill>
                  <a:schemeClr val="tx1">
                    <a:lumMod val="75000"/>
                    <a:lumOff val="25000"/>
                  </a:schemeClr>
                </a:solidFill>
                <a:latin typeface="Century Gothic"/>
                <a:ea typeface="Century Gothic"/>
                <a:cs typeface="Century Gothic"/>
                <a:sym typeface="Century Gothic"/>
              </a:rPr>
              <a:t> </a:t>
            </a:r>
            <a:endParaRPr dirty="0">
              <a:solidFill>
                <a:schemeClr val="tx1">
                  <a:lumMod val="75000"/>
                  <a:lumOff val="25000"/>
                </a:schemeClr>
              </a:solidFill>
              <a:latin typeface="Century Gothic"/>
              <a:ea typeface="Century Gothic"/>
              <a:cs typeface="Century Gothic"/>
              <a:sym typeface="Century Gothic"/>
            </a:endParaRPr>
          </a:p>
          <a:p>
            <a:pPr marL="0" lvl="0" indent="0" algn="l" rtl="0">
              <a:spcBef>
                <a:spcPts val="0"/>
              </a:spcBef>
              <a:spcAft>
                <a:spcPts val="0"/>
              </a:spcAft>
              <a:buNone/>
            </a:pPr>
            <a:r>
              <a:rPr lang="en-US" i="1" dirty="0">
                <a:solidFill>
                  <a:schemeClr val="tx1">
                    <a:lumMod val="75000"/>
                    <a:lumOff val="25000"/>
                  </a:schemeClr>
                </a:solidFill>
                <a:latin typeface="Century Gothic"/>
                <a:ea typeface="Century Gothic"/>
                <a:cs typeface="Century Gothic"/>
                <a:sym typeface="Century Gothic"/>
              </a:rPr>
              <a:t>Seasonal Inundation:</a:t>
            </a:r>
            <a:r>
              <a:rPr lang="en-US" dirty="0">
                <a:solidFill>
                  <a:schemeClr val="tx1">
                    <a:lumMod val="75000"/>
                    <a:lumOff val="25000"/>
                  </a:schemeClr>
                </a:solidFill>
                <a:latin typeface="Century Gothic"/>
                <a:ea typeface="Century Gothic"/>
                <a:cs typeface="Century Gothic"/>
                <a:sym typeface="Century Gothic"/>
              </a:rPr>
              <a:t> 2220.03</a:t>
            </a:r>
            <a:endParaRPr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38"/>
          <p:cNvSpPr txBox="1">
            <a:spLocks noGrp="1"/>
          </p:cNvSpPr>
          <p:nvPr>
            <p:ph type="title"/>
          </p:nvPr>
        </p:nvSpPr>
        <p:spPr>
          <a:xfrm>
            <a:off x="1303032" y="461638"/>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E8652"/>
              </a:buClr>
              <a:buSzPts val="3959"/>
              <a:buFont typeface="Century Gothic"/>
              <a:buNone/>
            </a:pPr>
            <a:r>
              <a:rPr lang="en-US" sz="3959" dirty="0"/>
              <a:t>Area 1002</a:t>
            </a:r>
            <a:br>
              <a:rPr lang="en-US" sz="3959" dirty="0"/>
            </a:br>
            <a:r>
              <a:rPr lang="en-US" sz="2970" b="0" dirty="0"/>
              <a:t>Summer 2017 Inundation Extent </a:t>
            </a:r>
            <a:endParaRPr sz="2970" b="0" dirty="0"/>
          </a:p>
        </p:txBody>
      </p:sp>
      <p:sp>
        <p:nvSpPr>
          <p:cNvPr id="615" name="Google Shape;615;p38"/>
          <p:cNvSpPr/>
          <p:nvPr/>
        </p:nvSpPr>
        <p:spPr>
          <a:xfrm>
            <a:off x="2763100" y="1059927"/>
            <a:ext cx="6096000" cy="396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dirty="0">
              <a:solidFill>
                <a:schemeClr val="tx1">
                  <a:lumMod val="75000"/>
                  <a:lumOff val="25000"/>
                </a:schemeClr>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Sentinel-1 C-SAR </a:t>
            </a:r>
            <a:endParaRPr sz="1800" dirty="0">
              <a:solidFill>
                <a:schemeClr val="tx1">
                  <a:lumMod val="75000"/>
                  <a:lumOff val="25000"/>
                </a:schemeClr>
              </a:solidFill>
              <a:latin typeface="Century Gothic"/>
              <a:ea typeface="Century Gothic"/>
              <a:cs typeface="Century Gothic"/>
              <a:sym typeface="Century Gothic"/>
            </a:endParaRPr>
          </a:p>
        </p:txBody>
      </p:sp>
      <p:pic>
        <p:nvPicPr>
          <p:cNvPr id="616" name="Google Shape;616;p38"/>
          <p:cNvPicPr preferRelativeResize="0"/>
          <p:nvPr/>
        </p:nvPicPr>
        <p:blipFill>
          <a:blip r:embed="rId3">
            <a:alphaModFix/>
          </a:blip>
          <a:stretch>
            <a:fillRect/>
          </a:stretch>
        </p:blipFill>
        <p:spPr>
          <a:xfrm>
            <a:off x="1247462" y="1788625"/>
            <a:ext cx="10515600" cy="3541580"/>
          </a:xfrm>
          <a:prstGeom prst="rect">
            <a:avLst/>
          </a:prstGeom>
          <a:noFill/>
          <a:ln>
            <a:noFill/>
          </a:ln>
        </p:spPr>
      </p:pic>
      <p:grpSp>
        <p:nvGrpSpPr>
          <p:cNvPr id="617" name="Google Shape;617;p38"/>
          <p:cNvGrpSpPr/>
          <p:nvPr/>
        </p:nvGrpSpPr>
        <p:grpSpPr>
          <a:xfrm>
            <a:off x="1351553" y="5470662"/>
            <a:ext cx="1903668" cy="551510"/>
            <a:chOff x="10047175" y="4390575"/>
            <a:chExt cx="1468200" cy="267075"/>
          </a:xfrm>
        </p:grpSpPr>
        <p:grpSp>
          <p:nvGrpSpPr>
            <p:cNvPr id="618" name="Google Shape;618;p38"/>
            <p:cNvGrpSpPr/>
            <p:nvPr/>
          </p:nvGrpSpPr>
          <p:grpSpPr>
            <a:xfrm>
              <a:off x="10161475" y="4390575"/>
              <a:ext cx="885900" cy="50700"/>
              <a:chOff x="4371975" y="4683925"/>
              <a:chExt cx="885900" cy="50700"/>
            </a:xfrm>
          </p:grpSpPr>
          <p:cxnSp>
            <p:nvCxnSpPr>
              <p:cNvPr id="619" name="Google Shape;619;p38"/>
              <p:cNvCxnSpPr/>
              <p:nvPr/>
            </p:nvCxnSpPr>
            <p:spPr>
              <a:xfrm>
                <a:off x="4371975" y="4686300"/>
                <a:ext cx="885900" cy="2400"/>
              </a:xfrm>
              <a:prstGeom prst="straightConnector1">
                <a:avLst/>
              </a:prstGeom>
              <a:noFill/>
              <a:ln w="9525" cap="flat" cmpd="sng">
                <a:solidFill>
                  <a:schemeClr val="dk2"/>
                </a:solidFill>
                <a:prstDash val="solid"/>
                <a:round/>
                <a:headEnd type="none" w="med" len="med"/>
                <a:tailEnd type="none" w="med" len="med"/>
              </a:ln>
            </p:spPr>
          </p:cxnSp>
          <p:cxnSp>
            <p:nvCxnSpPr>
              <p:cNvPr id="620" name="Google Shape;620;p38"/>
              <p:cNvCxnSpPr/>
              <p:nvPr/>
            </p:nvCxnSpPr>
            <p:spPr>
              <a:xfrm>
                <a:off x="4376750" y="4683925"/>
                <a:ext cx="0" cy="50700"/>
              </a:xfrm>
              <a:prstGeom prst="straightConnector1">
                <a:avLst/>
              </a:prstGeom>
              <a:noFill/>
              <a:ln w="9525" cap="flat" cmpd="sng">
                <a:solidFill>
                  <a:schemeClr val="dk2"/>
                </a:solidFill>
                <a:prstDash val="solid"/>
                <a:round/>
                <a:headEnd type="none" w="med" len="med"/>
                <a:tailEnd type="none" w="med" len="med"/>
              </a:ln>
            </p:spPr>
          </p:cxnSp>
        </p:grpSp>
        <p:sp>
          <p:nvSpPr>
            <p:cNvPr id="621" name="Google Shape;621;p38"/>
            <p:cNvSpPr/>
            <p:nvPr/>
          </p:nvSpPr>
          <p:spPr>
            <a:xfrm>
              <a:off x="10047175" y="4429950"/>
              <a:ext cx="1468200" cy="227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0  2.5   5    </a:t>
              </a:r>
              <a:r>
                <a:rPr lang="en-US" dirty="0" smtClean="0">
                  <a:solidFill>
                    <a:schemeClr val="tx1">
                      <a:lumMod val="75000"/>
                      <a:lumOff val="25000"/>
                    </a:schemeClr>
                  </a:solidFill>
                  <a:latin typeface="Century Gothic"/>
                  <a:ea typeface="Century Gothic"/>
                  <a:cs typeface="Century Gothic"/>
                  <a:sym typeface="Century Gothic"/>
                </a:rPr>
                <a:t>10 km</a:t>
              </a:r>
              <a:endParaRPr dirty="0">
                <a:solidFill>
                  <a:schemeClr val="tx1">
                    <a:lumMod val="75000"/>
                    <a:lumOff val="25000"/>
                  </a:schemeClr>
                </a:solidFill>
                <a:latin typeface="Century Gothic"/>
                <a:ea typeface="Century Gothic"/>
                <a:cs typeface="Century Gothic"/>
                <a:sym typeface="Century Gothic"/>
              </a:endParaRPr>
            </a:p>
          </p:txBody>
        </p:sp>
      </p:grpSp>
      <p:pic>
        <p:nvPicPr>
          <p:cNvPr id="622" name="Google Shape;622;p38" descr="https://lh6.googleusercontent.com/Eb9Xckmyv5pG6bLVSO49ezsRvwsWcQ0NdgQ_oqg_snWR5U4yPcI5M5vaFldBXLbC0sukWbNTJ8rTMwPvYZ7Gc-mvgqWub_GQFv22207NO7TouiAnHkZQCf7I8pLWgfm4mN9JMTwumv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255275" y="5455848"/>
            <a:ext cx="296858" cy="320925"/>
          </a:xfrm>
          <a:prstGeom prst="rect">
            <a:avLst/>
          </a:prstGeom>
          <a:noFill/>
          <a:ln>
            <a:noFill/>
          </a:ln>
        </p:spPr>
      </p:pic>
      <p:cxnSp>
        <p:nvCxnSpPr>
          <p:cNvPr id="623" name="Google Shape;623;p38"/>
          <p:cNvCxnSpPr/>
          <p:nvPr/>
        </p:nvCxnSpPr>
        <p:spPr>
          <a:xfrm>
            <a:off x="1750881" y="5469375"/>
            <a:ext cx="0" cy="104700"/>
          </a:xfrm>
          <a:prstGeom prst="straightConnector1">
            <a:avLst/>
          </a:prstGeom>
          <a:noFill/>
          <a:ln w="9525" cap="flat" cmpd="sng">
            <a:solidFill>
              <a:schemeClr val="dk2"/>
            </a:solidFill>
            <a:prstDash val="solid"/>
            <a:round/>
            <a:headEnd type="none" w="med" len="med"/>
            <a:tailEnd type="none" w="med" len="med"/>
          </a:ln>
        </p:spPr>
      </p:cxnSp>
      <p:cxnSp>
        <p:nvCxnSpPr>
          <p:cNvPr id="624" name="Google Shape;624;p38"/>
          <p:cNvCxnSpPr/>
          <p:nvPr/>
        </p:nvCxnSpPr>
        <p:spPr>
          <a:xfrm>
            <a:off x="2091139" y="5470050"/>
            <a:ext cx="0" cy="104700"/>
          </a:xfrm>
          <a:prstGeom prst="straightConnector1">
            <a:avLst/>
          </a:prstGeom>
          <a:noFill/>
          <a:ln w="9525" cap="flat" cmpd="sng">
            <a:solidFill>
              <a:schemeClr val="dk2"/>
            </a:solidFill>
            <a:prstDash val="solid"/>
            <a:round/>
            <a:headEnd type="none" w="med" len="med"/>
            <a:tailEnd type="none" w="med" len="med"/>
          </a:ln>
        </p:spPr>
      </p:cxnSp>
      <p:cxnSp>
        <p:nvCxnSpPr>
          <p:cNvPr id="625" name="Google Shape;625;p38"/>
          <p:cNvCxnSpPr/>
          <p:nvPr/>
        </p:nvCxnSpPr>
        <p:spPr>
          <a:xfrm>
            <a:off x="2646443" y="5483275"/>
            <a:ext cx="0" cy="104700"/>
          </a:xfrm>
          <a:prstGeom prst="straightConnector1">
            <a:avLst/>
          </a:prstGeom>
          <a:noFill/>
          <a:ln w="9525" cap="flat" cmpd="sng">
            <a:solidFill>
              <a:schemeClr val="dk2"/>
            </a:solidFill>
            <a:prstDash val="solid"/>
            <a:round/>
            <a:headEnd type="none" w="med" len="med"/>
            <a:tailEnd type="none" w="med" len="med"/>
          </a:ln>
        </p:spPr>
      </p:cxnSp>
      <p:pic>
        <p:nvPicPr>
          <p:cNvPr id="626" name="Google Shape;626;p38"/>
          <p:cNvPicPr preferRelativeResize="0"/>
          <p:nvPr/>
        </p:nvPicPr>
        <p:blipFill>
          <a:blip r:embed="rId5">
            <a:alphaModFix/>
          </a:blip>
          <a:stretch>
            <a:fillRect/>
          </a:stretch>
        </p:blipFill>
        <p:spPr>
          <a:xfrm>
            <a:off x="3762800" y="5454075"/>
            <a:ext cx="240025" cy="152527"/>
          </a:xfrm>
          <a:prstGeom prst="rect">
            <a:avLst/>
          </a:prstGeom>
          <a:noFill/>
          <a:ln>
            <a:noFill/>
          </a:ln>
        </p:spPr>
      </p:pic>
      <p:pic>
        <p:nvPicPr>
          <p:cNvPr id="627" name="Google Shape;627;p38"/>
          <p:cNvPicPr preferRelativeResize="0"/>
          <p:nvPr/>
        </p:nvPicPr>
        <p:blipFill>
          <a:blip r:embed="rId6">
            <a:alphaModFix/>
          </a:blip>
          <a:stretch>
            <a:fillRect/>
          </a:stretch>
        </p:blipFill>
        <p:spPr>
          <a:xfrm>
            <a:off x="3762800" y="5664174"/>
            <a:ext cx="240025" cy="152527"/>
          </a:xfrm>
          <a:prstGeom prst="rect">
            <a:avLst/>
          </a:prstGeom>
          <a:noFill/>
          <a:ln>
            <a:noFill/>
          </a:ln>
        </p:spPr>
      </p:pic>
      <p:pic>
        <p:nvPicPr>
          <p:cNvPr id="628" name="Google Shape;628;p38"/>
          <p:cNvPicPr preferRelativeResize="0"/>
          <p:nvPr/>
        </p:nvPicPr>
        <p:blipFill>
          <a:blip r:embed="rId7">
            <a:alphaModFix/>
          </a:blip>
          <a:stretch>
            <a:fillRect/>
          </a:stretch>
        </p:blipFill>
        <p:spPr>
          <a:xfrm>
            <a:off x="6385250" y="5454073"/>
            <a:ext cx="240025" cy="152527"/>
          </a:xfrm>
          <a:prstGeom prst="rect">
            <a:avLst/>
          </a:prstGeom>
          <a:noFill/>
          <a:ln>
            <a:noFill/>
          </a:ln>
        </p:spPr>
      </p:pic>
      <p:pic>
        <p:nvPicPr>
          <p:cNvPr id="629" name="Google Shape;629;p38"/>
          <p:cNvPicPr preferRelativeResize="0"/>
          <p:nvPr/>
        </p:nvPicPr>
        <p:blipFill>
          <a:blip r:embed="rId8">
            <a:alphaModFix/>
          </a:blip>
          <a:stretch>
            <a:fillRect/>
          </a:stretch>
        </p:blipFill>
        <p:spPr>
          <a:xfrm>
            <a:off x="6385250" y="5693950"/>
            <a:ext cx="240025" cy="148997"/>
          </a:xfrm>
          <a:prstGeom prst="rect">
            <a:avLst/>
          </a:prstGeom>
          <a:noFill/>
          <a:ln>
            <a:noFill/>
          </a:ln>
        </p:spPr>
      </p:pic>
      <p:pic>
        <p:nvPicPr>
          <p:cNvPr id="630" name="Google Shape;630;p38"/>
          <p:cNvPicPr preferRelativeResize="0"/>
          <p:nvPr/>
        </p:nvPicPr>
        <p:blipFill>
          <a:blip r:embed="rId9">
            <a:alphaModFix/>
          </a:blip>
          <a:stretch>
            <a:fillRect/>
          </a:stretch>
        </p:blipFill>
        <p:spPr>
          <a:xfrm>
            <a:off x="8859100" y="5455841"/>
            <a:ext cx="240025" cy="148997"/>
          </a:xfrm>
          <a:prstGeom prst="rect">
            <a:avLst/>
          </a:prstGeom>
          <a:noFill/>
          <a:ln>
            <a:noFill/>
          </a:ln>
        </p:spPr>
      </p:pic>
      <p:sp>
        <p:nvSpPr>
          <p:cNvPr id="631" name="Google Shape;631;p38"/>
          <p:cNvSpPr txBox="1"/>
          <p:nvPr/>
        </p:nvSpPr>
        <p:spPr>
          <a:xfrm>
            <a:off x="3929450" y="5334275"/>
            <a:ext cx="2289600" cy="2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Permanent Open Water</a:t>
            </a:r>
            <a:endParaRPr>
              <a:solidFill>
                <a:schemeClr val="tx1">
                  <a:lumMod val="75000"/>
                  <a:lumOff val="25000"/>
                </a:schemeClr>
              </a:solidFill>
              <a:latin typeface="Century Gothic"/>
              <a:ea typeface="Century Gothic"/>
              <a:cs typeface="Century Gothic"/>
              <a:sym typeface="Century Gothic"/>
            </a:endParaRPr>
          </a:p>
        </p:txBody>
      </p:sp>
      <p:sp>
        <p:nvSpPr>
          <p:cNvPr id="632" name="Google Shape;632;p38"/>
          <p:cNvSpPr txBox="1"/>
          <p:nvPr/>
        </p:nvSpPr>
        <p:spPr>
          <a:xfrm>
            <a:off x="3945675" y="5552925"/>
            <a:ext cx="1476300" cy="2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Not Inundated</a:t>
            </a:r>
            <a:endParaRPr>
              <a:solidFill>
                <a:schemeClr val="tx1">
                  <a:lumMod val="75000"/>
                  <a:lumOff val="25000"/>
                </a:schemeClr>
              </a:solidFill>
              <a:latin typeface="Century Gothic"/>
              <a:ea typeface="Century Gothic"/>
              <a:cs typeface="Century Gothic"/>
              <a:sym typeface="Century Gothic"/>
            </a:endParaRPr>
          </a:p>
        </p:txBody>
      </p:sp>
      <p:sp>
        <p:nvSpPr>
          <p:cNvPr id="633" name="Google Shape;633;p38"/>
          <p:cNvSpPr txBox="1"/>
          <p:nvPr/>
        </p:nvSpPr>
        <p:spPr>
          <a:xfrm>
            <a:off x="6577650" y="5333300"/>
            <a:ext cx="2136900" cy="2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Permanent Inundation</a:t>
            </a:r>
            <a:endParaRPr>
              <a:solidFill>
                <a:schemeClr val="tx1">
                  <a:lumMod val="75000"/>
                  <a:lumOff val="25000"/>
                </a:schemeClr>
              </a:solidFill>
              <a:latin typeface="Century Gothic"/>
              <a:ea typeface="Century Gothic"/>
              <a:cs typeface="Century Gothic"/>
              <a:sym typeface="Century Gothic"/>
            </a:endParaRPr>
          </a:p>
        </p:txBody>
      </p:sp>
      <p:sp>
        <p:nvSpPr>
          <p:cNvPr id="634" name="Google Shape;634;p38"/>
          <p:cNvSpPr txBox="1"/>
          <p:nvPr/>
        </p:nvSpPr>
        <p:spPr>
          <a:xfrm>
            <a:off x="6587725" y="5551075"/>
            <a:ext cx="2035500" cy="2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Seasonal Inundation</a:t>
            </a:r>
            <a:endParaRPr>
              <a:solidFill>
                <a:schemeClr val="tx1">
                  <a:lumMod val="75000"/>
                  <a:lumOff val="25000"/>
                </a:schemeClr>
              </a:solidFill>
              <a:latin typeface="Century Gothic"/>
              <a:ea typeface="Century Gothic"/>
              <a:cs typeface="Century Gothic"/>
              <a:sym typeface="Century Gothic"/>
            </a:endParaRPr>
          </a:p>
        </p:txBody>
      </p:sp>
      <p:sp>
        <p:nvSpPr>
          <p:cNvPr id="635" name="Google Shape;635;p38"/>
          <p:cNvSpPr txBox="1"/>
          <p:nvPr/>
        </p:nvSpPr>
        <p:spPr>
          <a:xfrm>
            <a:off x="9045175" y="5336606"/>
            <a:ext cx="14763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No Data</a:t>
            </a:r>
            <a:endParaRPr>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41"/>
          <p:cNvSpPr txBox="1">
            <a:spLocks noGrp="1"/>
          </p:cNvSpPr>
          <p:nvPr>
            <p:ph type="title"/>
          </p:nvPr>
        </p:nvSpPr>
        <p:spPr>
          <a:xfrm>
            <a:off x="1289384" y="366103"/>
            <a:ext cx="10515600" cy="39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Modeling to 2020</a:t>
            </a:r>
            <a:endParaRPr dirty="0"/>
          </a:p>
        </p:txBody>
      </p:sp>
      <p:pic>
        <p:nvPicPr>
          <p:cNvPr id="692" name="Google Shape;692;p41"/>
          <p:cNvPicPr preferRelativeResize="0"/>
          <p:nvPr/>
        </p:nvPicPr>
        <p:blipFill>
          <a:blip r:embed="rId3">
            <a:alphaModFix/>
          </a:blip>
          <a:stretch>
            <a:fillRect/>
          </a:stretch>
        </p:blipFill>
        <p:spPr>
          <a:xfrm>
            <a:off x="6102550" y="762000"/>
            <a:ext cx="4957671" cy="4702700"/>
          </a:xfrm>
          <a:prstGeom prst="rect">
            <a:avLst/>
          </a:prstGeom>
          <a:noFill/>
          <a:ln>
            <a:noFill/>
          </a:ln>
        </p:spPr>
      </p:pic>
      <p:pic>
        <p:nvPicPr>
          <p:cNvPr id="693" name="Google Shape;693;p41"/>
          <p:cNvPicPr preferRelativeResize="0"/>
          <p:nvPr/>
        </p:nvPicPr>
        <p:blipFill>
          <a:blip r:embed="rId4">
            <a:alphaModFix/>
          </a:blip>
          <a:stretch>
            <a:fillRect/>
          </a:stretch>
        </p:blipFill>
        <p:spPr>
          <a:xfrm>
            <a:off x="6218115" y="5482100"/>
            <a:ext cx="321135" cy="593541"/>
          </a:xfrm>
          <a:prstGeom prst="rect">
            <a:avLst/>
          </a:prstGeom>
          <a:noFill/>
          <a:ln>
            <a:noFill/>
          </a:ln>
        </p:spPr>
      </p:pic>
      <p:grpSp>
        <p:nvGrpSpPr>
          <p:cNvPr id="2" name="Group 1"/>
          <p:cNvGrpSpPr/>
          <p:nvPr/>
        </p:nvGrpSpPr>
        <p:grpSpPr>
          <a:xfrm>
            <a:off x="6505237" y="5391129"/>
            <a:ext cx="1628700" cy="614424"/>
            <a:chOff x="6505237" y="5391129"/>
            <a:chExt cx="1628700" cy="614424"/>
          </a:xfrm>
        </p:grpSpPr>
        <p:sp>
          <p:nvSpPr>
            <p:cNvPr id="694" name="Google Shape;694;p41"/>
            <p:cNvSpPr txBox="1"/>
            <p:nvPr/>
          </p:nvSpPr>
          <p:spPr>
            <a:xfrm>
              <a:off x="6505237" y="5391129"/>
              <a:ext cx="1628700" cy="2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Not Inundated</a:t>
              </a:r>
              <a:endParaRPr dirty="0">
                <a:solidFill>
                  <a:schemeClr val="tx1">
                    <a:lumMod val="75000"/>
                    <a:lumOff val="25000"/>
                  </a:schemeClr>
                </a:solidFill>
                <a:latin typeface="Century Gothic"/>
                <a:ea typeface="Century Gothic"/>
                <a:cs typeface="Century Gothic"/>
                <a:sym typeface="Century Gothic"/>
              </a:endParaRPr>
            </a:p>
          </p:txBody>
        </p:sp>
        <p:sp>
          <p:nvSpPr>
            <p:cNvPr id="695" name="Google Shape;695;p41"/>
            <p:cNvSpPr txBox="1"/>
            <p:nvPr/>
          </p:nvSpPr>
          <p:spPr>
            <a:xfrm>
              <a:off x="6505237" y="5604175"/>
              <a:ext cx="1628700" cy="2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Inundated</a:t>
              </a:r>
              <a:endParaRPr dirty="0">
                <a:solidFill>
                  <a:schemeClr val="tx1">
                    <a:lumMod val="75000"/>
                    <a:lumOff val="25000"/>
                  </a:schemeClr>
                </a:solidFill>
                <a:latin typeface="Century Gothic"/>
                <a:ea typeface="Century Gothic"/>
                <a:cs typeface="Century Gothic"/>
                <a:sym typeface="Century Gothic"/>
              </a:endParaRPr>
            </a:p>
          </p:txBody>
        </p:sp>
        <p:sp>
          <p:nvSpPr>
            <p:cNvPr id="696" name="Google Shape;696;p41"/>
            <p:cNvSpPr txBox="1"/>
            <p:nvPr/>
          </p:nvSpPr>
          <p:spPr>
            <a:xfrm>
              <a:off x="6505237" y="5779953"/>
              <a:ext cx="1628700" cy="2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Open Water</a:t>
              </a:r>
              <a:endParaRPr dirty="0">
                <a:solidFill>
                  <a:schemeClr val="tx1">
                    <a:lumMod val="75000"/>
                    <a:lumOff val="25000"/>
                  </a:schemeClr>
                </a:solidFill>
                <a:latin typeface="Century Gothic"/>
                <a:ea typeface="Century Gothic"/>
                <a:cs typeface="Century Gothic"/>
                <a:sym typeface="Century Gothic"/>
              </a:endParaRPr>
            </a:p>
          </p:txBody>
        </p:sp>
      </p:grpSp>
      <p:sp>
        <p:nvSpPr>
          <p:cNvPr id="697" name="Google Shape;697;p41"/>
          <p:cNvSpPr txBox="1"/>
          <p:nvPr/>
        </p:nvSpPr>
        <p:spPr>
          <a:xfrm>
            <a:off x="495299" y="1160757"/>
            <a:ext cx="5369169" cy="2132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600"/>
              </a:spcAft>
              <a:buClr>
                <a:srgbClr val="2E8652"/>
              </a:buClr>
              <a:buSzPts val="1800"/>
              <a:buFont typeface="Webdings" panose="05030102010509060703" pitchFamily="18" charset="2"/>
              <a:buChar char="4"/>
            </a:pPr>
            <a:r>
              <a:rPr lang="en-US" sz="1800" dirty="0">
                <a:solidFill>
                  <a:schemeClr val="tx1">
                    <a:lumMod val="75000"/>
                    <a:lumOff val="25000"/>
                  </a:schemeClr>
                </a:solidFill>
                <a:latin typeface="Century Gothic"/>
                <a:ea typeface="Century Gothic"/>
                <a:cs typeface="Century Gothic"/>
                <a:sym typeface="Century Gothic"/>
              </a:rPr>
              <a:t>Reclassified NWI Wetland attributes to SLAMM codes</a:t>
            </a:r>
            <a:endParaRPr sz="1800" dirty="0">
              <a:solidFill>
                <a:schemeClr val="tx1">
                  <a:lumMod val="75000"/>
                  <a:lumOff val="25000"/>
                </a:schemeClr>
              </a:solidFill>
              <a:latin typeface="Century Gothic"/>
              <a:ea typeface="Century Gothic"/>
              <a:cs typeface="Century Gothic"/>
              <a:sym typeface="Century Gothic"/>
            </a:endParaRPr>
          </a:p>
          <a:p>
            <a:pPr marL="457200" lvl="0" indent="-342900" algn="l" rtl="0">
              <a:spcBef>
                <a:spcPts val="0"/>
              </a:spcBef>
              <a:spcAft>
                <a:spcPts val="600"/>
              </a:spcAft>
              <a:buClr>
                <a:srgbClr val="2E8652"/>
              </a:buClr>
              <a:buSzPts val="1800"/>
              <a:buFont typeface="Webdings" panose="05030102010509060703" pitchFamily="18" charset="2"/>
              <a:buChar char="4"/>
            </a:pPr>
            <a:r>
              <a:rPr lang="en-US" sz="1800" dirty="0">
                <a:solidFill>
                  <a:schemeClr val="tx1">
                    <a:lumMod val="75000"/>
                    <a:lumOff val="25000"/>
                  </a:schemeClr>
                </a:solidFill>
                <a:latin typeface="Century Gothic"/>
                <a:ea typeface="Century Gothic"/>
                <a:cs typeface="Century Gothic"/>
                <a:sym typeface="Century Gothic"/>
              </a:rPr>
              <a:t>Used </a:t>
            </a:r>
            <a:r>
              <a:rPr lang="en-US" sz="1800" dirty="0" err="1">
                <a:solidFill>
                  <a:schemeClr val="tx1">
                    <a:lumMod val="75000"/>
                    <a:lumOff val="25000"/>
                  </a:schemeClr>
                </a:solidFill>
                <a:latin typeface="Century Gothic"/>
                <a:ea typeface="Century Gothic"/>
                <a:cs typeface="Century Gothic"/>
                <a:sym typeface="Century Gothic"/>
              </a:rPr>
              <a:t>IfSAR</a:t>
            </a:r>
            <a:r>
              <a:rPr lang="en-US" sz="1800" dirty="0">
                <a:solidFill>
                  <a:schemeClr val="tx1">
                    <a:lumMod val="75000"/>
                    <a:lumOff val="25000"/>
                  </a:schemeClr>
                </a:solidFill>
                <a:latin typeface="Century Gothic"/>
                <a:ea typeface="Century Gothic"/>
                <a:cs typeface="Century Gothic"/>
                <a:sym typeface="Century Gothic"/>
              </a:rPr>
              <a:t> Alaska 5 </a:t>
            </a:r>
            <a:r>
              <a:rPr lang="en-US" sz="1800" dirty="0" smtClean="0">
                <a:solidFill>
                  <a:schemeClr val="tx1">
                    <a:lumMod val="75000"/>
                    <a:lumOff val="25000"/>
                  </a:schemeClr>
                </a:solidFill>
                <a:latin typeface="Century Gothic"/>
                <a:ea typeface="Century Gothic"/>
                <a:cs typeface="Century Gothic"/>
                <a:sym typeface="Century Gothic"/>
              </a:rPr>
              <a:t>m </a:t>
            </a:r>
            <a:r>
              <a:rPr lang="en-US" sz="1800" dirty="0">
                <a:solidFill>
                  <a:schemeClr val="tx1">
                    <a:lumMod val="75000"/>
                    <a:lumOff val="25000"/>
                  </a:schemeClr>
                </a:solidFill>
                <a:latin typeface="Century Gothic"/>
                <a:ea typeface="Century Gothic"/>
                <a:cs typeface="Century Gothic"/>
                <a:sym typeface="Century Gothic"/>
              </a:rPr>
              <a:t>DTM as input DEM and to make slope raster</a:t>
            </a:r>
            <a:endParaRPr sz="1800" dirty="0">
              <a:solidFill>
                <a:schemeClr val="tx1">
                  <a:lumMod val="75000"/>
                  <a:lumOff val="25000"/>
                </a:schemeClr>
              </a:solidFill>
              <a:latin typeface="Century Gothic"/>
              <a:ea typeface="Century Gothic"/>
              <a:cs typeface="Century Gothic"/>
              <a:sym typeface="Century Gothic"/>
            </a:endParaRPr>
          </a:p>
          <a:p>
            <a:pPr marL="457200" lvl="0" indent="-342900" algn="l" rtl="0">
              <a:spcBef>
                <a:spcPts val="0"/>
              </a:spcBef>
              <a:spcAft>
                <a:spcPts val="600"/>
              </a:spcAft>
              <a:buClr>
                <a:srgbClr val="2E8652"/>
              </a:buClr>
              <a:buSzPts val="1800"/>
              <a:buFont typeface="Webdings" panose="05030102010509060703" pitchFamily="18" charset="2"/>
              <a:buChar char="4"/>
            </a:pPr>
            <a:r>
              <a:rPr lang="en-US" sz="1800" dirty="0">
                <a:solidFill>
                  <a:schemeClr val="tx1">
                    <a:lumMod val="75000"/>
                    <a:lumOff val="25000"/>
                  </a:schemeClr>
                </a:solidFill>
                <a:latin typeface="Century Gothic"/>
                <a:ea typeface="Century Gothic"/>
                <a:cs typeface="Century Gothic"/>
                <a:sym typeface="Century Gothic"/>
              </a:rPr>
              <a:t>Ran the model using current rate of sea level change (3.3 millimeters per year)</a:t>
            </a:r>
            <a:endParaRPr sz="1800" dirty="0">
              <a:solidFill>
                <a:schemeClr val="tx1">
                  <a:lumMod val="75000"/>
                  <a:lumOff val="25000"/>
                </a:schemeClr>
              </a:solidFill>
              <a:latin typeface="Century Gothic"/>
              <a:ea typeface="Century Gothic"/>
              <a:cs typeface="Century Gothic"/>
              <a:sym typeface="Century Gothic"/>
            </a:endParaRPr>
          </a:p>
        </p:txBody>
      </p:sp>
      <p:pic>
        <p:nvPicPr>
          <p:cNvPr id="698" name="Google Shape;698;p41"/>
          <p:cNvPicPr preferRelativeResize="0"/>
          <p:nvPr/>
        </p:nvPicPr>
        <p:blipFill>
          <a:blip r:embed="rId5">
            <a:alphaModFix/>
          </a:blip>
          <a:stretch>
            <a:fillRect/>
          </a:stretch>
        </p:blipFill>
        <p:spPr>
          <a:xfrm>
            <a:off x="1080376" y="3279875"/>
            <a:ext cx="4254725" cy="2586475"/>
          </a:xfrm>
          <a:prstGeom prst="rect">
            <a:avLst/>
          </a:prstGeom>
          <a:noFill/>
          <a:ln w="9525" cap="flat" cmpd="sng">
            <a:solidFill>
              <a:srgbClr val="CCCCCC"/>
            </a:solidFill>
            <a:prstDash val="solid"/>
            <a:round/>
            <a:headEnd type="none" w="sm" len="sm"/>
            <a:tailEnd type="none" w="sm" len="sm"/>
          </a:ln>
        </p:spPr>
      </p:pic>
      <p:sp>
        <p:nvSpPr>
          <p:cNvPr id="699" name="Google Shape;699;p41"/>
          <p:cNvSpPr txBox="1"/>
          <p:nvPr/>
        </p:nvSpPr>
        <p:spPr>
          <a:xfrm>
            <a:off x="1289375" y="791100"/>
            <a:ext cx="4670100" cy="39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dirty="0">
                <a:solidFill>
                  <a:schemeClr val="tx1">
                    <a:lumMod val="75000"/>
                    <a:lumOff val="25000"/>
                  </a:schemeClr>
                </a:solidFill>
                <a:latin typeface="Century Gothic"/>
                <a:ea typeface="Century Gothic"/>
                <a:cs typeface="Century Gothic"/>
                <a:sym typeface="Century Gothic"/>
              </a:rPr>
              <a:t>Sea Level Affecting Marshes Model (SLAMM)</a:t>
            </a:r>
            <a:endParaRPr sz="1600" i="1" dirty="0">
              <a:solidFill>
                <a:schemeClr val="tx1">
                  <a:lumMod val="75000"/>
                  <a:lumOff val="25000"/>
                </a:schemeClr>
              </a:solidFill>
              <a:latin typeface="Century Gothic"/>
              <a:ea typeface="Century Gothic"/>
              <a:cs typeface="Century Gothic"/>
              <a:sym typeface="Century Gothic"/>
            </a:endParaRPr>
          </a:p>
        </p:txBody>
      </p:sp>
      <p:sp>
        <p:nvSpPr>
          <p:cNvPr id="700" name="Google Shape;700;p41"/>
          <p:cNvSpPr txBox="1"/>
          <p:nvPr/>
        </p:nvSpPr>
        <p:spPr>
          <a:xfrm>
            <a:off x="495300" y="5848900"/>
            <a:ext cx="4317900" cy="26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tx1">
                    <a:lumMod val="75000"/>
                    <a:lumOff val="25000"/>
                  </a:schemeClr>
                </a:solidFill>
                <a:latin typeface="Century Gothic"/>
                <a:ea typeface="Century Gothic"/>
                <a:cs typeface="Century Gothic"/>
                <a:sym typeface="Century Gothic"/>
              </a:rPr>
              <a:t>Image Credit: NASA Global Climate Change</a:t>
            </a:r>
            <a:endParaRPr sz="1200" dirty="0">
              <a:solidFill>
                <a:schemeClr val="tx1">
                  <a:lumMod val="75000"/>
                  <a:lumOff val="25000"/>
                </a:schemeClr>
              </a:solidFill>
              <a:latin typeface="Century Gothic"/>
              <a:ea typeface="Century Gothic"/>
              <a:cs typeface="Century Gothic"/>
              <a:sym typeface="Century Gothic"/>
            </a:endParaRPr>
          </a:p>
        </p:txBody>
      </p:sp>
      <p:pic>
        <p:nvPicPr>
          <p:cNvPr id="701" name="Google Shape;701;p41" descr="https://lh6.googleusercontent.com/Eb9Xckmyv5pG6bLVSO49ezsRvwsWcQ0NdgQ_oqg_snWR5U4yPcI5M5vaFldBXLbC0sukWbNTJ8rTMwPvYZ7Gc-mvgqWub_GQFv22207NO7TouiAnHkZQCf7I8pLWgfm4mN9JMTwumv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689628" y="5570825"/>
            <a:ext cx="330800" cy="357600"/>
          </a:xfrm>
          <a:prstGeom prst="rect">
            <a:avLst/>
          </a:prstGeom>
          <a:noFill/>
          <a:ln>
            <a:noFill/>
          </a:ln>
        </p:spPr>
      </p:pic>
      <p:grpSp>
        <p:nvGrpSpPr>
          <p:cNvPr id="22" name="Google Shape;720;p42"/>
          <p:cNvGrpSpPr/>
          <p:nvPr/>
        </p:nvGrpSpPr>
        <p:grpSpPr>
          <a:xfrm>
            <a:off x="8581385" y="5603701"/>
            <a:ext cx="2116500" cy="323725"/>
            <a:chOff x="353250" y="5640400"/>
            <a:chExt cx="2116500" cy="323725"/>
          </a:xfrm>
        </p:grpSpPr>
        <p:cxnSp>
          <p:nvCxnSpPr>
            <p:cNvPr id="23" name="Google Shape;721;p42"/>
            <p:cNvCxnSpPr/>
            <p:nvPr/>
          </p:nvCxnSpPr>
          <p:spPr>
            <a:xfrm>
              <a:off x="475785" y="5640402"/>
              <a:ext cx="1467900" cy="1200"/>
            </a:xfrm>
            <a:prstGeom prst="straightConnector1">
              <a:avLst/>
            </a:prstGeom>
            <a:noFill/>
            <a:ln w="9525" cap="flat" cmpd="sng">
              <a:solidFill>
                <a:schemeClr val="dk2"/>
              </a:solidFill>
              <a:prstDash val="solid"/>
              <a:round/>
              <a:headEnd type="none" w="med" len="med"/>
              <a:tailEnd type="none" w="med" len="med"/>
            </a:ln>
          </p:spPr>
        </p:cxnSp>
        <p:cxnSp>
          <p:nvCxnSpPr>
            <p:cNvPr id="24" name="Google Shape;722;p42"/>
            <p:cNvCxnSpPr/>
            <p:nvPr/>
          </p:nvCxnSpPr>
          <p:spPr>
            <a:xfrm flipH="1">
              <a:off x="480475" y="5640400"/>
              <a:ext cx="600" cy="110400"/>
            </a:xfrm>
            <a:prstGeom prst="straightConnector1">
              <a:avLst/>
            </a:prstGeom>
            <a:noFill/>
            <a:ln w="9525" cap="flat" cmpd="sng">
              <a:solidFill>
                <a:schemeClr val="dk2"/>
              </a:solidFill>
              <a:prstDash val="solid"/>
              <a:round/>
              <a:headEnd type="none" w="med" len="med"/>
              <a:tailEnd type="none" w="med" len="med"/>
            </a:ln>
          </p:spPr>
        </p:cxnSp>
        <p:sp>
          <p:nvSpPr>
            <p:cNvPr id="25" name="Google Shape;723;p42"/>
            <p:cNvSpPr txBox="1"/>
            <p:nvPr/>
          </p:nvSpPr>
          <p:spPr>
            <a:xfrm>
              <a:off x="353250" y="5673125"/>
              <a:ext cx="2116500" cy="29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0    2.5     5          10 km</a:t>
              </a:r>
              <a:endParaRPr dirty="0">
                <a:solidFill>
                  <a:schemeClr val="tx1">
                    <a:lumMod val="75000"/>
                    <a:lumOff val="25000"/>
                  </a:schemeClr>
                </a:solidFill>
                <a:latin typeface="Century Gothic"/>
                <a:ea typeface="Century Gothic"/>
                <a:cs typeface="Century Gothic"/>
                <a:sym typeface="Century Gothic"/>
              </a:endParaRPr>
            </a:p>
          </p:txBody>
        </p:sp>
        <p:cxnSp>
          <p:nvCxnSpPr>
            <p:cNvPr id="26" name="Google Shape;724;p42"/>
            <p:cNvCxnSpPr/>
            <p:nvPr/>
          </p:nvCxnSpPr>
          <p:spPr>
            <a:xfrm flipH="1">
              <a:off x="1940250" y="5640400"/>
              <a:ext cx="600" cy="110400"/>
            </a:xfrm>
            <a:prstGeom prst="straightConnector1">
              <a:avLst/>
            </a:prstGeom>
            <a:noFill/>
            <a:ln w="9525" cap="flat" cmpd="sng">
              <a:solidFill>
                <a:schemeClr val="dk2"/>
              </a:solidFill>
              <a:prstDash val="solid"/>
              <a:round/>
              <a:headEnd type="none" w="med" len="med"/>
              <a:tailEnd type="none" w="med" len="med"/>
            </a:ln>
          </p:spPr>
        </p:cxnSp>
        <p:cxnSp>
          <p:nvCxnSpPr>
            <p:cNvPr id="27" name="Google Shape;725;p42"/>
            <p:cNvCxnSpPr/>
            <p:nvPr/>
          </p:nvCxnSpPr>
          <p:spPr>
            <a:xfrm flipH="1">
              <a:off x="1257000" y="5640400"/>
              <a:ext cx="600" cy="110400"/>
            </a:xfrm>
            <a:prstGeom prst="straightConnector1">
              <a:avLst/>
            </a:prstGeom>
            <a:noFill/>
            <a:ln w="9525" cap="flat" cmpd="sng">
              <a:solidFill>
                <a:schemeClr val="dk2"/>
              </a:solidFill>
              <a:prstDash val="solid"/>
              <a:round/>
              <a:headEnd type="none" w="med" len="med"/>
              <a:tailEnd type="none" w="med" len="med"/>
            </a:ln>
          </p:spPr>
        </p:cxnSp>
        <p:cxnSp>
          <p:nvCxnSpPr>
            <p:cNvPr id="28" name="Google Shape;726;p42"/>
            <p:cNvCxnSpPr/>
            <p:nvPr/>
          </p:nvCxnSpPr>
          <p:spPr>
            <a:xfrm flipH="1">
              <a:off x="868738" y="5640400"/>
              <a:ext cx="600" cy="110400"/>
            </a:xfrm>
            <a:prstGeom prst="straightConnector1">
              <a:avLst/>
            </a:prstGeom>
            <a:noFill/>
            <a:ln w="9525" cap="flat" cmpd="sng">
              <a:solidFill>
                <a:schemeClr val="dk2"/>
              </a:solidFill>
              <a:prstDash val="solid"/>
              <a:round/>
              <a:headEnd type="none" w="med" len="med"/>
              <a:tailEnd type="none" w="med" len="med"/>
            </a:ln>
          </p:spPr>
        </p:cxn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42"/>
          <p:cNvSpPr txBox="1">
            <a:spLocks noGrp="1"/>
          </p:cNvSpPr>
          <p:nvPr>
            <p:ph type="title"/>
          </p:nvPr>
        </p:nvSpPr>
        <p:spPr>
          <a:xfrm>
            <a:off x="1289384" y="366103"/>
            <a:ext cx="10515600" cy="39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Modeling to 2020</a:t>
            </a:r>
            <a:endParaRPr dirty="0"/>
          </a:p>
        </p:txBody>
      </p:sp>
      <p:pic>
        <p:nvPicPr>
          <p:cNvPr id="716" name="Google Shape;716;p4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249015" y="1354000"/>
            <a:ext cx="6411287" cy="3914157"/>
          </a:xfrm>
          <a:prstGeom prst="rect">
            <a:avLst/>
          </a:prstGeom>
          <a:noFill/>
          <a:ln>
            <a:noFill/>
          </a:ln>
        </p:spPr>
      </p:pic>
      <p:pic>
        <p:nvPicPr>
          <p:cNvPr id="717" name="Google Shape;717;p42"/>
          <p:cNvPicPr preferRelativeResize="0"/>
          <p:nvPr/>
        </p:nvPicPr>
        <p:blipFill rotWithShape="1">
          <a:blip r:embed="rId4" cstate="screen">
            <a:alphaModFix/>
            <a:extLst>
              <a:ext uri="{28A0092B-C50C-407E-A947-70E740481C1C}">
                <a14:useLocalDpi xmlns:a14="http://schemas.microsoft.com/office/drawing/2010/main"/>
              </a:ext>
            </a:extLst>
          </a:blip>
          <a:srcRect l="6611" t="2045" r="5119" b="8645"/>
          <a:stretch/>
        </p:blipFill>
        <p:spPr>
          <a:xfrm>
            <a:off x="542925" y="1434250"/>
            <a:ext cx="4448175" cy="3495676"/>
          </a:xfrm>
          <a:prstGeom prst="rect">
            <a:avLst/>
          </a:prstGeom>
          <a:noFill/>
          <a:ln>
            <a:noFill/>
          </a:ln>
        </p:spPr>
      </p:pic>
      <p:sp>
        <p:nvSpPr>
          <p:cNvPr id="718" name="Google Shape;718;p42"/>
          <p:cNvSpPr txBox="1"/>
          <p:nvPr/>
        </p:nvSpPr>
        <p:spPr>
          <a:xfrm>
            <a:off x="6216208" y="5304800"/>
            <a:ext cx="44769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dirty="0">
                <a:solidFill>
                  <a:schemeClr val="tx1">
                    <a:lumMod val="75000"/>
                    <a:lumOff val="25000"/>
                  </a:schemeClr>
                </a:solidFill>
                <a:latin typeface="Century Gothic" panose="020B0502020202020204" pitchFamily="34" charset="0"/>
                <a:ea typeface="Century Gothic"/>
                <a:cs typeface="Century Gothic"/>
                <a:sym typeface="Century Gothic"/>
              </a:rPr>
              <a:t>3-Dimensional Wetland Visualization of </a:t>
            </a:r>
            <a:r>
              <a:rPr lang="en-US" sz="1500" dirty="0" err="1">
                <a:solidFill>
                  <a:schemeClr val="tx1">
                    <a:lumMod val="75000"/>
                    <a:lumOff val="25000"/>
                  </a:schemeClr>
                </a:solidFill>
                <a:latin typeface="Century Gothic" panose="020B0502020202020204" pitchFamily="34" charset="0"/>
                <a:ea typeface="Century Gothic"/>
                <a:cs typeface="Century Gothic"/>
                <a:sym typeface="Century Gothic"/>
              </a:rPr>
              <a:t>Selawik</a:t>
            </a:r>
            <a:endParaRPr sz="15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pic>
        <p:nvPicPr>
          <p:cNvPr id="719" name="Google Shape;719;p42" descr="https://lh6.googleusercontent.com/Eb9Xckmyv5pG6bLVSO49ezsRvwsWcQ0NdgQ_oqg_snWR5U4yPcI5M5vaFldBXLbC0sukWbNTJ8rTMwPvYZ7Gc-mvgqWub_GQFv22207NO7TouiAnHkZQCf7I8pLWgfm4mN9JMTwumv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505352" y="5079025"/>
            <a:ext cx="359200" cy="388300"/>
          </a:xfrm>
          <a:prstGeom prst="rect">
            <a:avLst/>
          </a:prstGeom>
          <a:noFill/>
          <a:ln>
            <a:noFill/>
          </a:ln>
        </p:spPr>
      </p:pic>
      <p:grpSp>
        <p:nvGrpSpPr>
          <p:cNvPr id="720" name="Google Shape;720;p42"/>
          <p:cNvGrpSpPr/>
          <p:nvPr/>
        </p:nvGrpSpPr>
        <p:grpSpPr>
          <a:xfrm>
            <a:off x="388850" y="5111313"/>
            <a:ext cx="2116500" cy="323725"/>
            <a:chOff x="353250" y="5640400"/>
            <a:chExt cx="2116500" cy="323725"/>
          </a:xfrm>
        </p:grpSpPr>
        <p:cxnSp>
          <p:nvCxnSpPr>
            <p:cNvPr id="721" name="Google Shape;721;p42"/>
            <p:cNvCxnSpPr/>
            <p:nvPr/>
          </p:nvCxnSpPr>
          <p:spPr>
            <a:xfrm>
              <a:off x="475785" y="5640402"/>
              <a:ext cx="1467900" cy="1200"/>
            </a:xfrm>
            <a:prstGeom prst="straightConnector1">
              <a:avLst/>
            </a:prstGeom>
            <a:noFill/>
            <a:ln w="9525" cap="flat" cmpd="sng">
              <a:solidFill>
                <a:schemeClr val="dk2"/>
              </a:solidFill>
              <a:prstDash val="solid"/>
              <a:round/>
              <a:headEnd type="none" w="med" len="med"/>
              <a:tailEnd type="none" w="med" len="med"/>
            </a:ln>
          </p:spPr>
        </p:cxnSp>
        <p:cxnSp>
          <p:nvCxnSpPr>
            <p:cNvPr id="722" name="Google Shape;722;p42"/>
            <p:cNvCxnSpPr/>
            <p:nvPr/>
          </p:nvCxnSpPr>
          <p:spPr>
            <a:xfrm flipH="1">
              <a:off x="480475" y="5640400"/>
              <a:ext cx="600" cy="110400"/>
            </a:xfrm>
            <a:prstGeom prst="straightConnector1">
              <a:avLst/>
            </a:prstGeom>
            <a:noFill/>
            <a:ln w="9525" cap="flat" cmpd="sng">
              <a:solidFill>
                <a:schemeClr val="dk2"/>
              </a:solidFill>
              <a:prstDash val="solid"/>
              <a:round/>
              <a:headEnd type="none" w="med" len="med"/>
              <a:tailEnd type="none" w="med" len="med"/>
            </a:ln>
          </p:spPr>
        </p:cxnSp>
        <p:sp>
          <p:nvSpPr>
            <p:cNvPr id="723" name="Google Shape;723;p42"/>
            <p:cNvSpPr txBox="1"/>
            <p:nvPr/>
          </p:nvSpPr>
          <p:spPr>
            <a:xfrm>
              <a:off x="353250" y="5673125"/>
              <a:ext cx="2116500" cy="29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0    2.5     5          10 km</a:t>
              </a:r>
              <a:endParaRPr dirty="0">
                <a:solidFill>
                  <a:schemeClr val="tx1">
                    <a:lumMod val="75000"/>
                    <a:lumOff val="25000"/>
                  </a:schemeClr>
                </a:solidFill>
                <a:latin typeface="Century Gothic"/>
                <a:ea typeface="Century Gothic"/>
                <a:cs typeface="Century Gothic"/>
                <a:sym typeface="Century Gothic"/>
              </a:endParaRPr>
            </a:p>
          </p:txBody>
        </p:sp>
        <p:cxnSp>
          <p:nvCxnSpPr>
            <p:cNvPr id="724" name="Google Shape;724;p42"/>
            <p:cNvCxnSpPr/>
            <p:nvPr/>
          </p:nvCxnSpPr>
          <p:spPr>
            <a:xfrm flipH="1">
              <a:off x="1940250" y="5640400"/>
              <a:ext cx="600" cy="110400"/>
            </a:xfrm>
            <a:prstGeom prst="straightConnector1">
              <a:avLst/>
            </a:prstGeom>
            <a:noFill/>
            <a:ln w="9525" cap="flat" cmpd="sng">
              <a:solidFill>
                <a:schemeClr val="dk2"/>
              </a:solidFill>
              <a:prstDash val="solid"/>
              <a:round/>
              <a:headEnd type="none" w="med" len="med"/>
              <a:tailEnd type="none" w="med" len="med"/>
            </a:ln>
          </p:spPr>
        </p:cxnSp>
        <p:cxnSp>
          <p:nvCxnSpPr>
            <p:cNvPr id="725" name="Google Shape;725;p42"/>
            <p:cNvCxnSpPr/>
            <p:nvPr/>
          </p:nvCxnSpPr>
          <p:spPr>
            <a:xfrm flipH="1">
              <a:off x="1257000" y="5640400"/>
              <a:ext cx="600" cy="110400"/>
            </a:xfrm>
            <a:prstGeom prst="straightConnector1">
              <a:avLst/>
            </a:prstGeom>
            <a:noFill/>
            <a:ln w="9525" cap="flat" cmpd="sng">
              <a:solidFill>
                <a:schemeClr val="dk2"/>
              </a:solidFill>
              <a:prstDash val="solid"/>
              <a:round/>
              <a:headEnd type="none" w="med" len="med"/>
              <a:tailEnd type="none" w="med" len="med"/>
            </a:ln>
          </p:spPr>
        </p:cxnSp>
        <p:cxnSp>
          <p:nvCxnSpPr>
            <p:cNvPr id="726" name="Google Shape;726;p42"/>
            <p:cNvCxnSpPr/>
            <p:nvPr/>
          </p:nvCxnSpPr>
          <p:spPr>
            <a:xfrm flipH="1">
              <a:off x="868738" y="5640400"/>
              <a:ext cx="600" cy="110400"/>
            </a:xfrm>
            <a:prstGeom prst="straightConnector1">
              <a:avLst/>
            </a:prstGeom>
            <a:noFill/>
            <a:ln w="9525" cap="flat" cmpd="sng">
              <a:solidFill>
                <a:schemeClr val="dk2"/>
              </a:solidFill>
              <a:prstDash val="solid"/>
              <a:round/>
              <a:headEnd type="none" w="med" len="med"/>
              <a:tailEnd type="none" w="med" len="med"/>
            </a:ln>
          </p:spPr>
        </p:cxnSp>
      </p:grpSp>
      <p:grpSp>
        <p:nvGrpSpPr>
          <p:cNvPr id="727" name="Google Shape;727;p42"/>
          <p:cNvGrpSpPr/>
          <p:nvPr/>
        </p:nvGrpSpPr>
        <p:grpSpPr>
          <a:xfrm>
            <a:off x="2052629" y="1372758"/>
            <a:ext cx="3208569" cy="3904765"/>
            <a:chOff x="2133600" y="1373425"/>
            <a:chExt cx="3321500" cy="4042200"/>
          </a:xfrm>
        </p:grpSpPr>
        <p:cxnSp>
          <p:nvCxnSpPr>
            <p:cNvPr id="728" name="Google Shape;728;p42"/>
            <p:cNvCxnSpPr/>
            <p:nvPr/>
          </p:nvCxnSpPr>
          <p:spPr>
            <a:xfrm rot="10800000" flipH="1">
              <a:off x="2727500" y="1373425"/>
              <a:ext cx="2727600" cy="2335200"/>
            </a:xfrm>
            <a:prstGeom prst="straightConnector1">
              <a:avLst/>
            </a:prstGeom>
            <a:noFill/>
            <a:ln w="19050" cap="flat" cmpd="sng">
              <a:solidFill>
                <a:srgbClr val="000000"/>
              </a:solidFill>
              <a:prstDash val="solid"/>
              <a:round/>
              <a:headEnd type="none" w="med" len="med"/>
              <a:tailEnd type="none" w="med" len="med"/>
            </a:ln>
          </p:spPr>
        </p:cxnSp>
        <p:cxnSp>
          <p:nvCxnSpPr>
            <p:cNvPr id="729" name="Google Shape;729;p42"/>
            <p:cNvCxnSpPr/>
            <p:nvPr/>
          </p:nvCxnSpPr>
          <p:spPr>
            <a:xfrm>
              <a:off x="2727500" y="4238425"/>
              <a:ext cx="2727600" cy="1177200"/>
            </a:xfrm>
            <a:prstGeom prst="straightConnector1">
              <a:avLst/>
            </a:prstGeom>
            <a:noFill/>
            <a:ln w="19050" cap="flat" cmpd="sng">
              <a:solidFill>
                <a:srgbClr val="000000"/>
              </a:solidFill>
              <a:prstDash val="solid"/>
              <a:round/>
              <a:headEnd type="none" w="med" len="med"/>
              <a:tailEnd type="none" w="med" len="med"/>
            </a:ln>
          </p:spPr>
        </p:cxnSp>
        <p:sp>
          <p:nvSpPr>
            <p:cNvPr id="730" name="Google Shape;730;p42"/>
            <p:cNvSpPr/>
            <p:nvPr/>
          </p:nvSpPr>
          <p:spPr>
            <a:xfrm>
              <a:off x="2133600" y="3695700"/>
              <a:ext cx="571500" cy="533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1" name="Google Shape;731;p42"/>
          <p:cNvSpPr txBox="1"/>
          <p:nvPr/>
        </p:nvSpPr>
        <p:spPr>
          <a:xfrm>
            <a:off x="1289375" y="791100"/>
            <a:ext cx="4670100" cy="39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dirty="0">
                <a:solidFill>
                  <a:schemeClr val="tx1">
                    <a:lumMod val="75000"/>
                    <a:lumOff val="25000"/>
                  </a:schemeClr>
                </a:solidFill>
                <a:latin typeface="Century Gothic"/>
                <a:ea typeface="Century Gothic"/>
                <a:cs typeface="Century Gothic"/>
                <a:sym typeface="Century Gothic"/>
              </a:rPr>
              <a:t>Sea Level Affecting Marshes Model (SLAMM)</a:t>
            </a:r>
            <a:endParaRPr sz="1600" i="1" dirty="0">
              <a:solidFill>
                <a:schemeClr val="tx1">
                  <a:lumMod val="75000"/>
                  <a:lumOff val="25000"/>
                </a:schemeClr>
              </a:solidFill>
              <a:latin typeface="Century Gothic"/>
              <a:ea typeface="Century Gothic"/>
              <a:cs typeface="Century Gothic"/>
              <a:sym typeface="Century Gothic"/>
            </a:endParaRPr>
          </a:p>
        </p:txBody>
      </p:sp>
      <p:sp>
        <p:nvSpPr>
          <p:cNvPr id="732" name="Google Shape;732;p42"/>
          <p:cNvSpPr txBox="1"/>
          <p:nvPr/>
        </p:nvSpPr>
        <p:spPr>
          <a:xfrm>
            <a:off x="3278750" y="5487775"/>
            <a:ext cx="3208500" cy="32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Inundated Vegetation</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733" name="Google Shape;733;p42"/>
          <p:cNvSpPr txBox="1"/>
          <p:nvPr/>
        </p:nvSpPr>
        <p:spPr>
          <a:xfrm>
            <a:off x="3297800" y="5751675"/>
            <a:ext cx="2833200" cy="32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panose="020B0502020202020204" pitchFamily="34" charset="0"/>
                <a:ea typeface="Century Gothic"/>
                <a:cs typeface="Century Gothic"/>
                <a:sym typeface="Century Gothic"/>
              </a:rPr>
              <a:t>Inundated Vegetation (Marsh)</a:t>
            </a:r>
            <a:endParaRPr>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nvGrpSpPr>
          <p:cNvPr id="734" name="Google Shape;734;p42"/>
          <p:cNvGrpSpPr/>
          <p:nvPr/>
        </p:nvGrpSpPr>
        <p:grpSpPr>
          <a:xfrm>
            <a:off x="3001088" y="4945695"/>
            <a:ext cx="2390100" cy="321000"/>
            <a:chOff x="13535450" y="24706220"/>
            <a:chExt cx="2390100" cy="321000"/>
          </a:xfrm>
        </p:grpSpPr>
        <p:sp>
          <p:nvSpPr>
            <p:cNvPr id="735" name="Google Shape;735;p42"/>
            <p:cNvSpPr txBox="1"/>
            <p:nvPr/>
          </p:nvSpPr>
          <p:spPr>
            <a:xfrm>
              <a:off x="13802150" y="24706220"/>
              <a:ext cx="2123400" cy="32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Not Inundated</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736" name="Google Shape;736;p42"/>
            <p:cNvSpPr/>
            <p:nvPr/>
          </p:nvSpPr>
          <p:spPr>
            <a:xfrm>
              <a:off x="13535450" y="24784000"/>
              <a:ext cx="296700" cy="222600"/>
            </a:xfrm>
            <a:prstGeom prst="rect">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Century Gothic" panose="020B0502020202020204" pitchFamily="34" charset="0"/>
              </a:endParaRPr>
            </a:p>
          </p:txBody>
        </p:sp>
      </p:grpSp>
      <p:grpSp>
        <p:nvGrpSpPr>
          <p:cNvPr id="737" name="Google Shape;737;p42"/>
          <p:cNvGrpSpPr/>
          <p:nvPr/>
        </p:nvGrpSpPr>
        <p:grpSpPr>
          <a:xfrm>
            <a:off x="3004925" y="5230038"/>
            <a:ext cx="1581900" cy="321000"/>
            <a:chOff x="16501800" y="25086063"/>
            <a:chExt cx="1581900" cy="321000"/>
          </a:xfrm>
        </p:grpSpPr>
        <p:sp>
          <p:nvSpPr>
            <p:cNvPr id="738" name="Google Shape;738;p42"/>
            <p:cNvSpPr txBox="1"/>
            <p:nvPr/>
          </p:nvSpPr>
          <p:spPr>
            <a:xfrm>
              <a:off x="16741800" y="25086063"/>
              <a:ext cx="1341900" cy="32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lumMod val="75000"/>
                      <a:lumOff val="25000"/>
                    </a:schemeClr>
                  </a:solidFill>
                  <a:latin typeface="Century Gothic" panose="020B0502020202020204" pitchFamily="34" charset="0"/>
                  <a:ea typeface="Century Gothic"/>
                  <a:cs typeface="Century Gothic"/>
                  <a:sym typeface="Century Gothic"/>
                </a:rPr>
                <a:t>Open Water</a:t>
              </a:r>
              <a:endParaRPr>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739" name="Google Shape;739;p42"/>
            <p:cNvSpPr/>
            <p:nvPr/>
          </p:nvSpPr>
          <p:spPr>
            <a:xfrm>
              <a:off x="16501800" y="25155138"/>
              <a:ext cx="296700" cy="222600"/>
            </a:xfrm>
            <a:prstGeom prst="rect">
              <a:avLst/>
            </a:prstGeom>
            <a:solidFill>
              <a:srgbClr val="AEA3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Century Gothic" panose="020B0502020202020204" pitchFamily="34" charset="0"/>
              </a:endParaRPr>
            </a:p>
          </p:txBody>
        </p:sp>
      </p:grpSp>
      <p:sp>
        <p:nvSpPr>
          <p:cNvPr id="740" name="Google Shape;740;p42"/>
          <p:cNvSpPr/>
          <p:nvPr/>
        </p:nvSpPr>
        <p:spPr>
          <a:xfrm>
            <a:off x="3001088" y="5563975"/>
            <a:ext cx="296700" cy="222600"/>
          </a:xfrm>
          <a:prstGeom prst="rect">
            <a:avLst/>
          </a:prstGeom>
          <a:solidFill>
            <a:srgbClr val="00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2"/>
          <p:cNvSpPr/>
          <p:nvPr/>
        </p:nvSpPr>
        <p:spPr>
          <a:xfrm>
            <a:off x="3001100" y="5850075"/>
            <a:ext cx="296700" cy="2226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39"/>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E8652"/>
              </a:buClr>
              <a:buSzPts val="3959"/>
              <a:buFont typeface="Century Gothic"/>
              <a:buNone/>
            </a:pPr>
            <a:r>
              <a:rPr lang="en-US" sz="3959" dirty="0"/>
              <a:t>Errors and Uncertainties</a:t>
            </a:r>
            <a:endParaRPr sz="3959" dirty="0"/>
          </a:p>
        </p:txBody>
      </p:sp>
      <p:sp>
        <p:nvSpPr>
          <p:cNvPr id="642" name="Google Shape;642;p39"/>
          <p:cNvSpPr/>
          <p:nvPr/>
        </p:nvSpPr>
        <p:spPr>
          <a:xfrm>
            <a:off x="700941" y="1143374"/>
            <a:ext cx="10422900" cy="3666131"/>
          </a:xfrm>
          <a:prstGeom prst="rect">
            <a:avLst/>
          </a:prstGeom>
          <a:noFill/>
          <a:ln>
            <a:noFill/>
          </a:ln>
        </p:spPr>
        <p:txBody>
          <a:bodyPr spcFirstLastPara="1" wrap="square" lIns="91425" tIns="45700" rIns="91425" bIns="45700" anchor="t" anchorCtr="0">
            <a:noAutofit/>
          </a:bodyPr>
          <a:lstStyle/>
          <a:p>
            <a:pPr marL="419100" marR="0" lvl="0" indent="-342900" algn="l" rtl="0">
              <a:lnSpc>
                <a:spcPct val="200000"/>
              </a:lnSpc>
              <a:spcBef>
                <a:spcPts val="0"/>
              </a:spcBef>
              <a:spcAft>
                <a:spcPts val="0"/>
              </a:spcAft>
              <a:buClr>
                <a:srgbClr val="2E8652"/>
              </a:buClr>
              <a:buSzPts val="2400"/>
              <a:buFont typeface="Webdings" panose="05030102010509060703" pitchFamily="18" charset="2"/>
              <a:buChar char="4"/>
            </a:pPr>
            <a:r>
              <a:rPr lang="en-US" sz="2400" dirty="0">
                <a:solidFill>
                  <a:schemeClr val="tx1">
                    <a:lumMod val="75000"/>
                    <a:lumOff val="25000"/>
                  </a:schemeClr>
                </a:solidFill>
                <a:latin typeface="Century Gothic"/>
                <a:ea typeface="Century Gothic"/>
                <a:cs typeface="Century Gothic"/>
                <a:sym typeface="Century Gothic"/>
              </a:rPr>
              <a:t>Sentinel-1 calibration and image co-registration</a:t>
            </a:r>
            <a:endParaRPr sz="2400" dirty="0">
              <a:solidFill>
                <a:schemeClr val="tx1">
                  <a:lumMod val="75000"/>
                  <a:lumOff val="25000"/>
                </a:schemeClr>
              </a:solidFill>
              <a:latin typeface="Century Gothic"/>
              <a:ea typeface="Century Gothic"/>
              <a:cs typeface="Century Gothic"/>
              <a:sym typeface="Century Gothic"/>
            </a:endParaRPr>
          </a:p>
          <a:p>
            <a:pPr marL="419100" lvl="0" indent="-342900" algn="l" rtl="0">
              <a:lnSpc>
                <a:spcPct val="200000"/>
              </a:lnSpc>
              <a:spcBef>
                <a:spcPts val="0"/>
              </a:spcBef>
              <a:spcAft>
                <a:spcPts val="0"/>
              </a:spcAft>
              <a:buClr>
                <a:srgbClr val="2E8652"/>
              </a:buClr>
              <a:buSzPts val="2400"/>
              <a:buFont typeface="Webdings" panose="05030102010509060703" pitchFamily="18" charset="2"/>
              <a:buChar char="4"/>
            </a:pPr>
            <a:r>
              <a:rPr lang="en-US" sz="2400" dirty="0">
                <a:solidFill>
                  <a:schemeClr val="tx1">
                    <a:lumMod val="75000"/>
                    <a:lumOff val="25000"/>
                  </a:schemeClr>
                </a:solidFill>
                <a:latin typeface="Century Gothic"/>
                <a:ea typeface="Century Gothic"/>
                <a:cs typeface="Century Gothic"/>
                <a:sym typeface="Century Gothic"/>
              </a:rPr>
              <a:t>Variability in climate throughout different years</a:t>
            </a:r>
            <a:endParaRPr sz="2400" dirty="0">
              <a:solidFill>
                <a:schemeClr val="tx1">
                  <a:lumMod val="75000"/>
                  <a:lumOff val="25000"/>
                </a:schemeClr>
              </a:solidFill>
              <a:latin typeface="Century Gothic"/>
              <a:ea typeface="Century Gothic"/>
              <a:cs typeface="Century Gothic"/>
              <a:sym typeface="Century Gothic"/>
            </a:endParaRPr>
          </a:p>
          <a:p>
            <a:pPr marL="419100" marR="0" lvl="0" indent="-342900" algn="l" rtl="0">
              <a:lnSpc>
                <a:spcPct val="200000"/>
              </a:lnSpc>
              <a:spcBef>
                <a:spcPts val="0"/>
              </a:spcBef>
              <a:spcAft>
                <a:spcPts val="0"/>
              </a:spcAft>
              <a:buClr>
                <a:srgbClr val="2E8652"/>
              </a:buClr>
              <a:buSzPts val="2400"/>
              <a:buFont typeface="Webdings" panose="05030102010509060703" pitchFamily="18" charset="2"/>
              <a:buChar char="4"/>
            </a:pPr>
            <a:r>
              <a:rPr lang="en-US" sz="2400" dirty="0">
                <a:solidFill>
                  <a:schemeClr val="tx1">
                    <a:lumMod val="75000"/>
                    <a:lumOff val="25000"/>
                  </a:schemeClr>
                </a:solidFill>
                <a:latin typeface="Century Gothic"/>
                <a:ea typeface="Century Gothic"/>
                <a:cs typeface="Century Gothic"/>
                <a:sym typeface="Century Gothic"/>
              </a:rPr>
              <a:t>Resampling uncertainty during validation</a:t>
            </a:r>
            <a:endParaRPr sz="2400" dirty="0">
              <a:solidFill>
                <a:schemeClr val="tx1">
                  <a:lumMod val="75000"/>
                  <a:lumOff val="25000"/>
                </a:schemeClr>
              </a:solidFill>
              <a:latin typeface="Century Gothic"/>
              <a:ea typeface="Century Gothic"/>
              <a:cs typeface="Century Gothic"/>
              <a:sym typeface="Century Gothic"/>
            </a:endParaRPr>
          </a:p>
          <a:p>
            <a:pPr marL="419100" marR="0" lvl="0" indent="-342900" algn="l" rtl="0">
              <a:lnSpc>
                <a:spcPct val="200000"/>
              </a:lnSpc>
              <a:spcBef>
                <a:spcPts val="0"/>
              </a:spcBef>
              <a:spcAft>
                <a:spcPts val="0"/>
              </a:spcAft>
              <a:buClr>
                <a:srgbClr val="2E8652"/>
              </a:buClr>
              <a:buSzPts val="2400"/>
              <a:buFont typeface="Webdings" panose="05030102010509060703" pitchFamily="18" charset="2"/>
              <a:buChar char="4"/>
            </a:pPr>
            <a:r>
              <a:rPr lang="en-US" sz="2400" dirty="0">
                <a:solidFill>
                  <a:schemeClr val="tx1">
                    <a:lumMod val="75000"/>
                    <a:lumOff val="25000"/>
                  </a:schemeClr>
                </a:solidFill>
                <a:latin typeface="Century Gothic"/>
                <a:ea typeface="Century Gothic"/>
                <a:cs typeface="Century Gothic"/>
                <a:sym typeface="Century Gothic"/>
              </a:rPr>
              <a:t>Impacts of Sentinel-1 incidence angle</a:t>
            </a:r>
            <a:endParaRPr sz="2400" dirty="0">
              <a:solidFill>
                <a:schemeClr val="tx1">
                  <a:lumMod val="75000"/>
                  <a:lumOff val="25000"/>
                </a:schemeClr>
              </a:solidFill>
              <a:latin typeface="Century Gothic"/>
              <a:ea typeface="Century Gothic"/>
              <a:cs typeface="Century Gothic"/>
              <a:sym typeface="Century Gothic"/>
            </a:endParaRPr>
          </a:p>
          <a:p>
            <a:pPr marL="419100" lvl="0" indent="-342900" algn="l" rtl="0">
              <a:lnSpc>
                <a:spcPct val="200000"/>
              </a:lnSpc>
              <a:spcBef>
                <a:spcPts val="0"/>
              </a:spcBef>
              <a:spcAft>
                <a:spcPts val="0"/>
              </a:spcAft>
              <a:buClr>
                <a:srgbClr val="2E8652"/>
              </a:buClr>
              <a:buSzPts val="2400"/>
              <a:buFont typeface="Webdings" panose="05030102010509060703" pitchFamily="18" charset="2"/>
              <a:buChar char="4"/>
            </a:pPr>
            <a:r>
              <a:rPr lang="en-US" sz="2400" dirty="0">
                <a:solidFill>
                  <a:schemeClr val="tx1">
                    <a:lumMod val="75000"/>
                    <a:lumOff val="25000"/>
                  </a:schemeClr>
                </a:solidFill>
                <a:latin typeface="Century Gothic"/>
                <a:ea typeface="Century Gothic"/>
                <a:cs typeface="Century Gothic"/>
                <a:sym typeface="Century Gothic"/>
              </a:rPr>
              <a:t>There is a lack of ground truth data</a:t>
            </a:r>
            <a:endParaRPr sz="2400"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200000"/>
              </a:lnSpc>
              <a:spcBef>
                <a:spcPts val="0"/>
              </a:spcBef>
              <a:spcAft>
                <a:spcPts val="0"/>
              </a:spcAft>
              <a:buNone/>
            </a:pPr>
            <a:endParaRPr dirty="0"/>
          </a:p>
        </p:txBody>
      </p:sp>
      <p:sp>
        <p:nvSpPr>
          <p:cNvPr id="643" name="Google Shape;643;p39"/>
          <p:cNvSpPr/>
          <p:nvPr/>
        </p:nvSpPr>
        <p:spPr>
          <a:xfrm>
            <a:off x="9513593" y="732863"/>
            <a:ext cx="914400" cy="914400"/>
          </a:xfrm>
          <a:prstGeom prst="roundRect">
            <a:avLst>
              <a:gd name="adj" fmla="val 16667"/>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0"/>
              <a:buFont typeface="Arial"/>
              <a:buNone/>
            </a:pPr>
            <a:r>
              <a:rPr lang="en-US" sz="7000" b="1" i="0" u="none" strike="noStrike" cap="none" dirty="0">
                <a:solidFill>
                  <a:srgbClr val="FFFFFF"/>
                </a:solidFill>
                <a:latin typeface="Arial"/>
                <a:ea typeface="Arial"/>
                <a:cs typeface="Arial"/>
                <a:sym typeface="Arial"/>
              </a:rPr>
              <a:t>?</a:t>
            </a:r>
            <a:endParaRPr sz="7000" b="1" i="0" u="none" strike="noStrike" cap="none" dirty="0">
              <a:solidFill>
                <a:srgbClr val="000000"/>
              </a:solidFill>
              <a:latin typeface="Arial"/>
              <a:ea typeface="Arial"/>
              <a:cs typeface="Arial"/>
              <a:sym typeface="Arial"/>
            </a:endParaRPr>
          </a:p>
        </p:txBody>
      </p:sp>
      <p:grpSp>
        <p:nvGrpSpPr>
          <p:cNvPr id="644" name="Google Shape;644;p39"/>
          <p:cNvGrpSpPr/>
          <p:nvPr/>
        </p:nvGrpSpPr>
        <p:grpSpPr>
          <a:xfrm>
            <a:off x="10531821" y="984456"/>
            <a:ext cx="731520" cy="731520"/>
            <a:chOff x="10197375" y="1359448"/>
            <a:chExt cx="1108800" cy="1173000"/>
          </a:xfrm>
        </p:grpSpPr>
        <p:sp>
          <p:nvSpPr>
            <p:cNvPr id="645" name="Google Shape;645;p39"/>
            <p:cNvSpPr/>
            <p:nvPr/>
          </p:nvSpPr>
          <p:spPr>
            <a:xfrm>
              <a:off x="10197375" y="1359448"/>
              <a:ext cx="1108800" cy="1173000"/>
            </a:xfrm>
            <a:prstGeom prst="roundRect">
              <a:avLst>
                <a:gd name="adj" fmla="val 16667"/>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0"/>
                <a:buFont typeface="Arial"/>
                <a:buNone/>
              </a:pPr>
              <a:endParaRPr sz="8000" b="1" i="0" u="none" strike="noStrike" cap="none">
                <a:solidFill>
                  <a:srgbClr val="000000"/>
                </a:solidFill>
                <a:latin typeface="Arial"/>
                <a:ea typeface="Arial"/>
                <a:cs typeface="Arial"/>
                <a:sym typeface="Arial"/>
              </a:endParaRPr>
            </a:p>
          </p:txBody>
        </p:sp>
        <p:grpSp>
          <p:nvGrpSpPr>
            <p:cNvPr id="646" name="Google Shape;646;p39"/>
            <p:cNvGrpSpPr/>
            <p:nvPr/>
          </p:nvGrpSpPr>
          <p:grpSpPr>
            <a:xfrm>
              <a:off x="10412119" y="1518381"/>
              <a:ext cx="679329" cy="855149"/>
              <a:chOff x="10382775" y="1495350"/>
              <a:chExt cx="738000" cy="901200"/>
            </a:xfrm>
          </p:grpSpPr>
          <p:sp>
            <p:nvSpPr>
              <p:cNvPr id="647" name="Google Shape;647;p39"/>
              <p:cNvSpPr/>
              <p:nvPr/>
            </p:nvSpPr>
            <p:spPr>
              <a:xfrm>
                <a:off x="10382775" y="1495350"/>
                <a:ext cx="738000" cy="9012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48" name="Google Shape;648;p39"/>
              <p:cNvCxnSpPr/>
              <p:nvPr/>
            </p:nvCxnSpPr>
            <p:spPr>
              <a:xfrm rot="10800000" flipH="1">
                <a:off x="10487475" y="1615375"/>
                <a:ext cx="528600" cy="1800"/>
              </a:xfrm>
              <a:prstGeom prst="straightConnector1">
                <a:avLst/>
              </a:prstGeom>
              <a:noFill/>
              <a:ln w="9525" cap="flat" cmpd="sng">
                <a:solidFill>
                  <a:srgbClr val="000000"/>
                </a:solidFill>
                <a:prstDash val="solid"/>
                <a:round/>
                <a:headEnd type="none" w="sm" len="sm"/>
                <a:tailEnd type="none" w="sm" len="sm"/>
              </a:ln>
            </p:spPr>
          </p:cxnSp>
          <p:cxnSp>
            <p:nvCxnSpPr>
              <p:cNvPr id="649" name="Google Shape;649;p39"/>
              <p:cNvCxnSpPr/>
              <p:nvPr/>
            </p:nvCxnSpPr>
            <p:spPr>
              <a:xfrm rot="10800000" flipH="1">
                <a:off x="10487475" y="1720050"/>
                <a:ext cx="528600" cy="1800"/>
              </a:xfrm>
              <a:prstGeom prst="straightConnector1">
                <a:avLst/>
              </a:prstGeom>
              <a:noFill/>
              <a:ln w="9525" cap="flat" cmpd="sng">
                <a:solidFill>
                  <a:srgbClr val="000000"/>
                </a:solidFill>
                <a:prstDash val="solid"/>
                <a:round/>
                <a:headEnd type="none" w="sm" len="sm"/>
                <a:tailEnd type="none" w="sm" len="sm"/>
              </a:ln>
            </p:spPr>
          </p:cxnSp>
          <p:cxnSp>
            <p:nvCxnSpPr>
              <p:cNvPr id="650" name="Google Shape;650;p39"/>
              <p:cNvCxnSpPr/>
              <p:nvPr/>
            </p:nvCxnSpPr>
            <p:spPr>
              <a:xfrm rot="10800000" flipH="1">
                <a:off x="10487475" y="1824725"/>
                <a:ext cx="528600" cy="1800"/>
              </a:xfrm>
              <a:prstGeom prst="straightConnector1">
                <a:avLst/>
              </a:prstGeom>
              <a:noFill/>
              <a:ln w="9525" cap="flat" cmpd="sng">
                <a:solidFill>
                  <a:srgbClr val="000000"/>
                </a:solidFill>
                <a:prstDash val="solid"/>
                <a:round/>
                <a:headEnd type="none" w="sm" len="sm"/>
                <a:tailEnd type="none" w="sm" len="sm"/>
              </a:ln>
            </p:spPr>
          </p:cxnSp>
          <p:cxnSp>
            <p:nvCxnSpPr>
              <p:cNvPr id="651" name="Google Shape;651;p39"/>
              <p:cNvCxnSpPr/>
              <p:nvPr/>
            </p:nvCxnSpPr>
            <p:spPr>
              <a:xfrm rot="10800000" flipH="1">
                <a:off x="10500350" y="1929400"/>
                <a:ext cx="528600" cy="1800"/>
              </a:xfrm>
              <a:prstGeom prst="straightConnector1">
                <a:avLst/>
              </a:prstGeom>
              <a:noFill/>
              <a:ln w="9525" cap="flat" cmpd="sng">
                <a:solidFill>
                  <a:srgbClr val="000000"/>
                </a:solidFill>
                <a:prstDash val="solid"/>
                <a:round/>
                <a:headEnd type="none" w="sm" len="sm"/>
                <a:tailEnd type="none" w="sm" len="sm"/>
              </a:ln>
            </p:spPr>
          </p:cxnSp>
          <p:cxnSp>
            <p:nvCxnSpPr>
              <p:cNvPr id="652" name="Google Shape;652;p39"/>
              <p:cNvCxnSpPr/>
              <p:nvPr/>
            </p:nvCxnSpPr>
            <p:spPr>
              <a:xfrm rot="10800000" flipH="1">
                <a:off x="10500350" y="2034075"/>
                <a:ext cx="528600" cy="1800"/>
              </a:xfrm>
              <a:prstGeom prst="straightConnector1">
                <a:avLst/>
              </a:prstGeom>
              <a:noFill/>
              <a:ln w="9525" cap="flat" cmpd="sng">
                <a:solidFill>
                  <a:srgbClr val="000000"/>
                </a:solidFill>
                <a:prstDash val="solid"/>
                <a:round/>
                <a:headEnd type="none" w="sm" len="sm"/>
                <a:tailEnd type="none" w="sm" len="sm"/>
              </a:ln>
            </p:spPr>
          </p:cxnSp>
          <p:sp>
            <p:nvSpPr>
              <p:cNvPr id="653" name="Google Shape;653;p39"/>
              <p:cNvSpPr txBox="1"/>
              <p:nvPr/>
            </p:nvSpPr>
            <p:spPr>
              <a:xfrm>
                <a:off x="10522064" y="1763899"/>
                <a:ext cx="234900" cy="2864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CC0000"/>
                    </a:solidFill>
                    <a:latin typeface="Century Gothic"/>
                    <a:ea typeface="Century Gothic"/>
                    <a:cs typeface="Century Gothic"/>
                    <a:sym typeface="Century Gothic"/>
                  </a:rPr>
                  <a:t>x</a:t>
                </a:r>
                <a:endParaRPr sz="2000" b="1" i="0" u="none" strike="noStrike" cap="none">
                  <a:solidFill>
                    <a:srgbClr val="CC0000"/>
                  </a:solidFill>
                  <a:latin typeface="Century Gothic"/>
                  <a:ea typeface="Century Gothic"/>
                  <a:cs typeface="Century Gothic"/>
                  <a:sym typeface="Century Gothic"/>
                </a:endParaRPr>
              </a:p>
            </p:txBody>
          </p:sp>
        </p:grpSp>
      </p:grpSp>
      <p:grpSp>
        <p:nvGrpSpPr>
          <p:cNvPr id="654" name="Google Shape;654;p39"/>
          <p:cNvGrpSpPr/>
          <p:nvPr/>
        </p:nvGrpSpPr>
        <p:grpSpPr>
          <a:xfrm>
            <a:off x="9759096" y="1744120"/>
            <a:ext cx="914400" cy="912239"/>
            <a:chOff x="9419670" y="1623509"/>
            <a:chExt cx="914400" cy="912239"/>
          </a:xfrm>
        </p:grpSpPr>
        <p:sp>
          <p:nvSpPr>
            <p:cNvPr id="655" name="Google Shape;655;p39"/>
            <p:cNvSpPr/>
            <p:nvPr/>
          </p:nvSpPr>
          <p:spPr>
            <a:xfrm>
              <a:off x="9419670" y="1623509"/>
              <a:ext cx="914400" cy="912239"/>
            </a:xfrm>
            <a:prstGeom prst="roundRect">
              <a:avLst>
                <a:gd name="adj" fmla="val 16667"/>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0"/>
                <a:buFont typeface="Arial"/>
                <a:buNone/>
              </a:pPr>
              <a:endParaRPr sz="8000" b="1" i="0" u="none" strike="noStrike" cap="none">
                <a:solidFill>
                  <a:srgbClr val="000000"/>
                </a:solidFill>
                <a:latin typeface="Arial"/>
                <a:ea typeface="Arial"/>
                <a:cs typeface="Arial"/>
                <a:sym typeface="Arial"/>
              </a:endParaRPr>
            </a:p>
          </p:txBody>
        </p:sp>
        <p:sp>
          <p:nvSpPr>
            <p:cNvPr id="656" name="Google Shape;656;p39"/>
            <p:cNvSpPr/>
            <p:nvPr/>
          </p:nvSpPr>
          <p:spPr>
            <a:xfrm>
              <a:off x="9547489" y="1737290"/>
              <a:ext cx="164592" cy="16768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57" name="Google Shape;657;p39"/>
            <p:cNvSpPr/>
            <p:nvPr/>
          </p:nvSpPr>
          <p:spPr>
            <a:xfrm>
              <a:off x="9712081" y="1737290"/>
              <a:ext cx="164592" cy="167684"/>
            </a:xfrm>
            <a:prstGeom prst="rect">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58" name="Google Shape;658;p39"/>
            <p:cNvSpPr/>
            <p:nvPr/>
          </p:nvSpPr>
          <p:spPr>
            <a:xfrm>
              <a:off x="9876673" y="1737290"/>
              <a:ext cx="164592" cy="167684"/>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59" name="Google Shape;659;p39"/>
            <p:cNvSpPr/>
            <p:nvPr/>
          </p:nvSpPr>
          <p:spPr>
            <a:xfrm>
              <a:off x="10041265" y="1737290"/>
              <a:ext cx="164592" cy="167684"/>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60" name="Google Shape;660;p39"/>
            <p:cNvSpPr/>
            <p:nvPr/>
          </p:nvSpPr>
          <p:spPr>
            <a:xfrm>
              <a:off x="9547489" y="1904009"/>
              <a:ext cx="164592" cy="167684"/>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61" name="Google Shape;661;p39"/>
            <p:cNvSpPr/>
            <p:nvPr/>
          </p:nvSpPr>
          <p:spPr>
            <a:xfrm>
              <a:off x="9712081" y="1904009"/>
              <a:ext cx="164592" cy="167684"/>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62" name="Google Shape;662;p39"/>
            <p:cNvSpPr/>
            <p:nvPr/>
          </p:nvSpPr>
          <p:spPr>
            <a:xfrm>
              <a:off x="9876673" y="1904009"/>
              <a:ext cx="164592" cy="16768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63" name="Google Shape;663;p39"/>
            <p:cNvSpPr/>
            <p:nvPr/>
          </p:nvSpPr>
          <p:spPr>
            <a:xfrm>
              <a:off x="10041265" y="1904009"/>
              <a:ext cx="164592" cy="167684"/>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64" name="Google Shape;664;p39"/>
            <p:cNvSpPr/>
            <p:nvPr/>
          </p:nvSpPr>
          <p:spPr>
            <a:xfrm>
              <a:off x="9547489" y="2069956"/>
              <a:ext cx="164592" cy="167684"/>
            </a:xfrm>
            <a:prstGeom prst="rect">
              <a:avLst/>
            </a:prstGeom>
            <a:solidFill>
              <a:srgbClr val="AEAB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65" name="Google Shape;665;p39"/>
            <p:cNvSpPr/>
            <p:nvPr/>
          </p:nvSpPr>
          <p:spPr>
            <a:xfrm>
              <a:off x="9712081" y="2069956"/>
              <a:ext cx="164592" cy="16768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66" name="Google Shape;666;p39"/>
            <p:cNvSpPr/>
            <p:nvPr/>
          </p:nvSpPr>
          <p:spPr>
            <a:xfrm>
              <a:off x="9876673" y="2069956"/>
              <a:ext cx="164592" cy="167684"/>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67" name="Google Shape;667;p39"/>
            <p:cNvSpPr/>
            <p:nvPr/>
          </p:nvSpPr>
          <p:spPr>
            <a:xfrm>
              <a:off x="10041265" y="2069956"/>
              <a:ext cx="164592" cy="167684"/>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68" name="Google Shape;668;p39"/>
            <p:cNvSpPr/>
            <p:nvPr/>
          </p:nvSpPr>
          <p:spPr>
            <a:xfrm>
              <a:off x="9547489" y="2236675"/>
              <a:ext cx="164592" cy="167684"/>
            </a:xfrm>
            <a:prstGeom prst="rect">
              <a:avLst/>
            </a:prstGeom>
            <a:solidFill>
              <a:srgbClr val="7671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69" name="Google Shape;669;p39"/>
            <p:cNvSpPr/>
            <p:nvPr/>
          </p:nvSpPr>
          <p:spPr>
            <a:xfrm>
              <a:off x="9712081" y="2236675"/>
              <a:ext cx="164592" cy="167684"/>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70" name="Google Shape;670;p39"/>
            <p:cNvSpPr/>
            <p:nvPr/>
          </p:nvSpPr>
          <p:spPr>
            <a:xfrm>
              <a:off x="9876673" y="2236675"/>
              <a:ext cx="164592" cy="167684"/>
            </a:xfrm>
            <a:prstGeom prst="rect">
              <a:avLst/>
            </a:prstGeom>
            <a:solidFill>
              <a:srgbClr val="D0CE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71" name="Google Shape;671;p39"/>
            <p:cNvSpPr/>
            <p:nvPr/>
          </p:nvSpPr>
          <p:spPr>
            <a:xfrm>
              <a:off x="10041265" y="2236675"/>
              <a:ext cx="164592" cy="16768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40"/>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E8652"/>
              </a:buClr>
              <a:buSzPts val="3959"/>
              <a:buFont typeface="Century Gothic"/>
              <a:buNone/>
            </a:pPr>
            <a:r>
              <a:rPr lang="en-US" sz="3959" dirty="0"/>
              <a:t>Conclusion</a:t>
            </a:r>
            <a:endParaRPr sz="3959" dirty="0"/>
          </a:p>
        </p:txBody>
      </p:sp>
      <p:sp>
        <p:nvSpPr>
          <p:cNvPr id="678" name="Google Shape;678;p40"/>
          <p:cNvSpPr/>
          <p:nvPr/>
        </p:nvSpPr>
        <p:spPr>
          <a:xfrm>
            <a:off x="563324" y="1025267"/>
            <a:ext cx="6013549" cy="4918333"/>
          </a:xfrm>
          <a:prstGeom prst="rect">
            <a:avLst/>
          </a:prstGeom>
          <a:noFill/>
          <a:ln>
            <a:noFill/>
          </a:ln>
        </p:spPr>
        <p:txBody>
          <a:bodyPr spcFirstLastPara="1" wrap="square" lIns="91425" tIns="45700" rIns="91425" bIns="45700" anchor="t" anchorCtr="0">
            <a:noAutofit/>
          </a:bodyPr>
          <a:lstStyle/>
          <a:p>
            <a:pPr marL="457200" marR="0" lvl="0" indent="-381000" algn="l" rtl="0">
              <a:lnSpc>
                <a:spcPct val="137500"/>
              </a:lnSpc>
              <a:spcBef>
                <a:spcPts val="0"/>
              </a:spcBef>
              <a:spcAft>
                <a:spcPts val="0"/>
              </a:spcAft>
              <a:buClr>
                <a:srgbClr val="008000"/>
              </a:buClr>
              <a:buSzPts val="2400"/>
              <a:buFont typeface="Webdings" panose="05030102010509060703" pitchFamily="18" charset="2"/>
              <a:buChar char="4"/>
            </a:pPr>
            <a:r>
              <a:rPr lang="en-US" sz="2300" dirty="0">
                <a:solidFill>
                  <a:schemeClr val="tx1">
                    <a:lumMod val="75000"/>
                    <a:lumOff val="25000"/>
                  </a:schemeClr>
                </a:solidFill>
                <a:latin typeface="Century Gothic"/>
                <a:ea typeface="Century Gothic"/>
                <a:cs typeface="Century Gothic"/>
                <a:sym typeface="Century Gothic"/>
              </a:rPr>
              <a:t>Our tool uses multi-temporal </a:t>
            </a:r>
            <a:r>
              <a:rPr lang="en-US" sz="2300" dirty="0" smtClean="0">
                <a:solidFill>
                  <a:schemeClr val="tx1">
                    <a:lumMod val="75000"/>
                    <a:lumOff val="25000"/>
                  </a:schemeClr>
                </a:solidFill>
                <a:latin typeface="Century Gothic"/>
                <a:ea typeface="Century Gothic"/>
                <a:cs typeface="Century Gothic"/>
                <a:sym typeface="Century Gothic"/>
              </a:rPr>
              <a:t>C-SAR </a:t>
            </a:r>
            <a:r>
              <a:rPr lang="en-US" sz="2300" dirty="0">
                <a:solidFill>
                  <a:schemeClr val="tx1">
                    <a:lumMod val="75000"/>
                    <a:lumOff val="25000"/>
                  </a:schemeClr>
                </a:solidFill>
                <a:latin typeface="Century Gothic"/>
                <a:ea typeface="Century Gothic"/>
                <a:cs typeface="Century Gothic"/>
                <a:sym typeface="Century Gothic"/>
              </a:rPr>
              <a:t>datasets to detect wetland inundation </a:t>
            </a:r>
            <a:endParaRPr sz="2300" dirty="0">
              <a:solidFill>
                <a:schemeClr val="tx1">
                  <a:lumMod val="75000"/>
                  <a:lumOff val="25000"/>
                </a:schemeClr>
              </a:solidFill>
              <a:latin typeface="Century Gothic"/>
              <a:ea typeface="Century Gothic"/>
              <a:cs typeface="Century Gothic"/>
              <a:sym typeface="Century Gothic"/>
            </a:endParaRPr>
          </a:p>
          <a:p>
            <a:pPr marL="457200" marR="0" lvl="0" indent="-381000" algn="l" rtl="0">
              <a:lnSpc>
                <a:spcPct val="137500"/>
              </a:lnSpc>
              <a:spcBef>
                <a:spcPts val="0"/>
              </a:spcBef>
              <a:spcAft>
                <a:spcPts val="0"/>
              </a:spcAft>
              <a:buClr>
                <a:srgbClr val="008000"/>
              </a:buClr>
              <a:buSzPts val="2400"/>
              <a:buFont typeface="Webdings" panose="05030102010509060703" pitchFamily="18" charset="2"/>
              <a:buChar char="4"/>
            </a:pPr>
            <a:r>
              <a:rPr lang="en-US" sz="2300" dirty="0">
                <a:solidFill>
                  <a:schemeClr val="tx1">
                    <a:lumMod val="75000"/>
                    <a:lumOff val="25000"/>
                  </a:schemeClr>
                </a:solidFill>
                <a:latin typeface="Century Gothic"/>
                <a:ea typeface="Century Gothic"/>
                <a:cs typeface="Century Gothic"/>
                <a:sym typeface="Century Gothic"/>
              </a:rPr>
              <a:t>It is a unique method of wetland classification</a:t>
            </a:r>
            <a:endParaRPr sz="2300" dirty="0">
              <a:solidFill>
                <a:schemeClr val="tx1">
                  <a:lumMod val="75000"/>
                  <a:lumOff val="25000"/>
                </a:schemeClr>
              </a:solidFill>
              <a:latin typeface="Century Gothic"/>
              <a:ea typeface="Century Gothic"/>
              <a:cs typeface="Century Gothic"/>
              <a:sym typeface="Century Gothic"/>
            </a:endParaRPr>
          </a:p>
          <a:p>
            <a:pPr marL="457200" marR="0" lvl="0" indent="-381000" algn="l" rtl="0">
              <a:lnSpc>
                <a:spcPct val="137500"/>
              </a:lnSpc>
              <a:spcBef>
                <a:spcPts val="0"/>
              </a:spcBef>
              <a:spcAft>
                <a:spcPts val="0"/>
              </a:spcAft>
              <a:buClr>
                <a:srgbClr val="008000"/>
              </a:buClr>
              <a:buSzPts val="2400"/>
              <a:buFont typeface="Webdings" panose="05030102010509060703" pitchFamily="18" charset="2"/>
              <a:buChar char="4"/>
            </a:pPr>
            <a:r>
              <a:rPr lang="en-US" sz="2300" dirty="0" smtClean="0">
                <a:solidFill>
                  <a:schemeClr val="tx1">
                    <a:lumMod val="75000"/>
                    <a:lumOff val="25000"/>
                  </a:schemeClr>
                </a:solidFill>
                <a:latin typeface="Century Gothic"/>
                <a:ea typeface="Century Gothic"/>
                <a:cs typeface="Century Gothic"/>
                <a:sym typeface="Century Gothic"/>
              </a:rPr>
              <a:t>The thresholding </a:t>
            </a:r>
            <a:r>
              <a:rPr lang="en-US" sz="2300" dirty="0">
                <a:solidFill>
                  <a:schemeClr val="tx1">
                    <a:lumMod val="75000"/>
                    <a:lumOff val="25000"/>
                  </a:schemeClr>
                </a:solidFill>
                <a:latin typeface="Century Gothic"/>
                <a:ea typeface="Century Gothic"/>
                <a:cs typeface="Century Gothic"/>
                <a:sym typeface="Century Gothic"/>
              </a:rPr>
              <a:t>technique effectively detected </a:t>
            </a:r>
            <a:r>
              <a:rPr lang="en-US" sz="2300" dirty="0" smtClean="0">
                <a:solidFill>
                  <a:schemeClr val="tx1">
                    <a:lumMod val="75000"/>
                    <a:lumOff val="25000"/>
                  </a:schemeClr>
                </a:solidFill>
                <a:latin typeface="Century Gothic"/>
                <a:ea typeface="Century Gothic"/>
                <a:cs typeface="Century Gothic"/>
                <a:sym typeface="Century Gothic"/>
              </a:rPr>
              <a:t>inundation, </a:t>
            </a:r>
            <a:r>
              <a:rPr lang="en-US" sz="2300" dirty="0">
                <a:solidFill>
                  <a:schemeClr val="tx1">
                    <a:lumMod val="75000"/>
                    <a:lumOff val="25000"/>
                  </a:schemeClr>
                </a:solidFill>
                <a:latin typeface="Century Gothic"/>
                <a:ea typeface="Century Gothic"/>
                <a:cs typeface="Century Gothic"/>
                <a:sym typeface="Century Gothic"/>
              </a:rPr>
              <a:t>and although VV, VH, VV/VH varied across sites, it showed potential for automation</a:t>
            </a:r>
            <a:endParaRPr sz="2300" dirty="0">
              <a:solidFill>
                <a:schemeClr val="tx1">
                  <a:lumMod val="75000"/>
                  <a:lumOff val="25000"/>
                </a:schemeClr>
              </a:solidFill>
              <a:latin typeface="Century Gothic"/>
              <a:ea typeface="Century Gothic"/>
              <a:cs typeface="Century Gothic"/>
              <a:sym typeface="Century Gothic"/>
            </a:endParaRPr>
          </a:p>
        </p:txBody>
      </p:sp>
      <p:sp>
        <p:nvSpPr>
          <p:cNvPr id="679" name="Google Shape;679;p40"/>
          <p:cNvSpPr/>
          <p:nvPr/>
        </p:nvSpPr>
        <p:spPr>
          <a:xfrm>
            <a:off x="5971607" y="3244334"/>
            <a:ext cx="24878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a:p>
        </p:txBody>
      </p:sp>
      <p:sp>
        <p:nvSpPr>
          <p:cNvPr id="680" name="Google Shape;680;p40"/>
          <p:cNvSpPr/>
          <p:nvPr/>
        </p:nvSpPr>
        <p:spPr>
          <a:xfrm>
            <a:off x="5971607" y="3244334"/>
            <a:ext cx="24878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a:p>
        </p:txBody>
      </p:sp>
      <p:grpSp>
        <p:nvGrpSpPr>
          <p:cNvPr id="681" name="Google Shape;681;p40"/>
          <p:cNvGrpSpPr/>
          <p:nvPr/>
        </p:nvGrpSpPr>
        <p:grpSpPr>
          <a:xfrm>
            <a:off x="6607529" y="569522"/>
            <a:ext cx="5237788" cy="5037412"/>
            <a:chOff x="5898275" y="762000"/>
            <a:chExt cx="5631425" cy="5393375"/>
          </a:xfrm>
        </p:grpSpPr>
        <p:pic>
          <p:nvPicPr>
            <p:cNvPr id="682" name="Google Shape;682;p40"/>
            <p:cNvPicPr preferRelativeResize="0"/>
            <p:nvPr/>
          </p:nvPicPr>
          <p:blipFill rotWithShape="1">
            <a:blip r:embed="rId3" cstate="screen">
              <a:alphaModFix amt="99000"/>
              <a:extLst>
                <a:ext uri="{28A0092B-C50C-407E-A947-70E740481C1C}">
                  <a14:useLocalDpi xmlns:a14="http://schemas.microsoft.com/office/drawing/2010/main"/>
                </a:ext>
              </a:extLst>
            </a:blip>
            <a:srcRect/>
            <a:stretch/>
          </p:blipFill>
          <p:spPr>
            <a:xfrm>
              <a:off x="9207100" y="762000"/>
              <a:ext cx="2322600" cy="3417600"/>
            </a:xfrm>
            <a:prstGeom prst="roundRect">
              <a:avLst>
                <a:gd name="adj" fmla="val 9345"/>
              </a:avLst>
            </a:prstGeom>
            <a:noFill/>
            <a:ln>
              <a:noFill/>
            </a:ln>
            <a:effectLst>
              <a:outerShdw blurRad="50800" dist="38100" algn="l" rotWithShape="0">
                <a:srgbClr val="000000">
                  <a:alpha val="40000"/>
                </a:srgbClr>
              </a:outerShdw>
            </a:effectLst>
          </p:spPr>
        </p:pic>
        <p:pic>
          <p:nvPicPr>
            <p:cNvPr id="683" name="Google Shape;683;p40"/>
            <p:cNvPicPr preferRelativeResize="0"/>
            <p:nvPr/>
          </p:nvPicPr>
          <p:blipFill rotWithShape="1">
            <a:blip r:embed="rId4" cstate="screen">
              <a:alphaModFix amt="98000"/>
              <a:extLst>
                <a:ext uri="{28A0092B-C50C-407E-A947-70E740481C1C}">
                  <a14:useLocalDpi xmlns:a14="http://schemas.microsoft.com/office/drawing/2010/main"/>
                </a:ext>
              </a:extLst>
            </a:blip>
            <a:srcRect/>
            <a:stretch/>
          </p:blipFill>
          <p:spPr>
            <a:xfrm>
              <a:off x="7507950" y="1620600"/>
              <a:ext cx="2389800" cy="3375600"/>
            </a:xfrm>
            <a:prstGeom prst="roundRect">
              <a:avLst>
                <a:gd name="adj" fmla="val 9904"/>
              </a:avLst>
            </a:prstGeom>
            <a:noFill/>
            <a:ln>
              <a:noFill/>
            </a:ln>
            <a:effectLst>
              <a:outerShdw blurRad="50800" dist="38100" algn="l" rotWithShape="0">
                <a:srgbClr val="000000">
                  <a:alpha val="40000"/>
                </a:srgbClr>
              </a:outerShdw>
            </a:effectLst>
          </p:spPr>
        </p:pic>
        <p:pic>
          <p:nvPicPr>
            <p:cNvPr id="684" name="Google Shape;684;p4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898275" y="2737775"/>
              <a:ext cx="2290500" cy="3417600"/>
            </a:xfrm>
            <a:prstGeom prst="roundRect">
              <a:avLst>
                <a:gd name="adj" fmla="val 9074"/>
              </a:avLst>
            </a:prstGeom>
            <a:noFill/>
            <a:ln>
              <a:noFill/>
            </a:ln>
            <a:effectLst>
              <a:outerShdw blurRad="50800" dist="38100" algn="l" rotWithShape="0">
                <a:srgbClr val="000000">
                  <a:alpha val="40000"/>
                </a:srgbClr>
              </a:outerShdw>
            </a:effectLst>
          </p:spPr>
        </p:pic>
      </p:grpSp>
      <p:sp>
        <p:nvSpPr>
          <p:cNvPr id="685" name="Google Shape;685;p40"/>
          <p:cNvSpPr/>
          <p:nvPr/>
        </p:nvSpPr>
        <p:spPr>
          <a:xfrm>
            <a:off x="495300" y="6529725"/>
            <a:ext cx="5476200" cy="365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a:solidFill>
                  <a:schemeClr val="tx1">
                    <a:lumMod val="75000"/>
                    <a:lumOff val="25000"/>
                  </a:schemeClr>
                </a:solidFill>
                <a:latin typeface="Century Gothic"/>
                <a:ea typeface="Century Gothic"/>
                <a:cs typeface="Century Gothic"/>
                <a:sym typeface="Century Gothic"/>
              </a:rPr>
              <a:t>Image </a:t>
            </a:r>
            <a:r>
              <a:rPr lang="en-US" sz="1400" dirty="0" smtClean="0">
                <a:solidFill>
                  <a:schemeClr val="tx1">
                    <a:lumMod val="75000"/>
                    <a:lumOff val="25000"/>
                  </a:schemeClr>
                </a:solidFill>
                <a:latin typeface="Century Gothic"/>
                <a:ea typeface="Century Gothic"/>
                <a:cs typeface="Century Gothic"/>
                <a:sym typeface="Century Gothic"/>
              </a:rPr>
              <a:t>Credits: </a:t>
            </a:r>
            <a:r>
              <a:rPr lang="en-US" dirty="0">
                <a:solidFill>
                  <a:schemeClr val="tx1">
                    <a:lumMod val="75000"/>
                    <a:lumOff val="25000"/>
                  </a:schemeClr>
                </a:solidFill>
                <a:latin typeface="Century Gothic"/>
                <a:ea typeface="Century Gothic"/>
                <a:cs typeface="Century Gothic"/>
                <a:sym typeface="Century Gothic"/>
              </a:rPr>
              <a:t>John </a:t>
            </a:r>
            <a:r>
              <a:rPr lang="en-US" dirty="0" err="1">
                <a:solidFill>
                  <a:schemeClr val="tx1">
                    <a:lumMod val="75000"/>
                    <a:lumOff val="25000"/>
                  </a:schemeClr>
                </a:solidFill>
                <a:latin typeface="Century Gothic"/>
                <a:ea typeface="Century Gothic"/>
                <a:cs typeface="Century Gothic"/>
                <a:sym typeface="Century Gothic"/>
              </a:rPr>
              <a:t>Westrock</a:t>
            </a:r>
            <a:r>
              <a:rPr lang="en-US" dirty="0">
                <a:solidFill>
                  <a:schemeClr val="tx1">
                    <a:lumMod val="75000"/>
                    <a:lumOff val="25000"/>
                  </a:schemeClr>
                </a:solidFill>
                <a:latin typeface="Century Gothic"/>
                <a:ea typeface="Century Gothic"/>
                <a:cs typeface="Century Gothic"/>
                <a:sym typeface="Century Gothic"/>
              </a:rPr>
              <a:t>, Simon Sun, and Bryan </a:t>
            </a:r>
            <a:r>
              <a:rPr lang="en-US" dirty="0" err="1">
                <a:solidFill>
                  <a:schemeClr val="tx1">
                    <a:lumMod val="75000"/>
                    <a:lumOff val="25000"/>
                  </a:schemeClr>
                </a:solidFill>
                <a:latin typeface="Century Gothic"/>
                <a:ea typeface="Century Gothic"/>
                <a:cs typeface="Century Gothic"/>
                <a:sym typeface="Century Gothic"/>
              </a:rPr>
              <a:t>Minear</a:t>
            </a:r>
            <a:endParaRPr sz="1400" dirty="0">
              <a:solidFill>
                <a:schemeClr val="tx1">
                  <a:lumMod val="75000"/>
                  <a:lumOff val="25000"/>
                </a:schemeClr>
              </a:solidFill>
              <a:latin typeface="Century Gothic"/>
              <a:ea typeface="Century Gothic"/>
              <a:cs typeface="Century Gothic"/>
              <a:sym typeface="Century Gothic"/>
            </a:endParaRPr>
          </a:p>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
            </a:r>
            <a:br>
              <a:rPr lang="en-US" sz="1800" dirty="0">
                <a:solidFill>
                  <a:schemeClr val="dk1"/>
                </a:solidFill>
                <a:latin typeface="Century Gothic"/>
                <a:ea typeface="Century Gothic"/>
                <a:cs typeface="Century Gothic"/>
                <a:sym typeface="Century Gothic"/>
              </a:rPr>
            </a:br>
            <a:endParaRPr sz="1800" dirty="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43"/>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E8652"/>
              </a:buClr>
              <a:buSzPts val="3959"/>
              <a:buFont typeface="Century Gothic"/>
              <a:buNone/>
            </a:pPr>
            <a:r>
              <a:rPr lang="en-US" sz="3959" dirty="0"/>
              <a:t>Future Work</a:t>
            </a:r>
            <a:endParaRPr sz="3959" dirty="0"/>
          </a:p>
        </p:txBody>
      </p:sp>
      <p:sp>
        <p:nvSpPr>
          <p:cNvPr id="748" name="Google Shape;748;p43"/>
          <p:cNvSpPr/>
          <p:nvPr/>
        </p:nvSpPr>
        <p:spPr>
          <a:xfrm>
            <a:off x="604476" y="1056650"/>
            <a:ext cx="10981800" cy="1685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2E8652"/>
              </a:buClr>
              <a:buFont typeface="Webdings" panose="05030102010509060703" pitchFamily="18" charset="2"/>
              <a:buChar char="4"/>
            </a:pPr>
            <a:r>
              <a:rPr lang="en-US" sz="2000" b="1" dirty="0">
                <a:solidFill>
                  <a:srgbClr val="2E8652"/>
                </a:solidFill>
                <a:latin typeface="Century Gothic"/>
                <a:ea typeface="Century Gothic"/>
                <a:cs typeface="Century Gothic"/>
                <a:sym typeface="Century Gothic"/>
              </a:rPr>
              <a:t>Automate</a:t>
            </a:r>
            <a:r>
              <a:rPr lang="en-US" sz="2000" dirty="0">
                <a:solidFill>
                  <a:srgbClr val="3F3F3F"/>
                </a:solidFill>
                <a:latin typeface="Century Gothic"/>
                <a:ea typeface="Century Gothic"/>
                <a:cs typeface="Century Gothic"/>
                <a:sym typeface="Century Gothic"/>
              </a:rPr>
              <a:t> </a:t>
            </a:r>
            <a:r>
              <a:rPr lang="en-US" sz="2000" dirty="0">
                <a:solidFill>
                  <a:schemeClr val="tx1">
                    <a:lumMod val="75000"/>
                    <a:lumOff val="25000"/>
                  </a:schemeClr>
                </a:solidFill>
                <a:latin typeface="Century Gothic"/>
                <a:ea typeface="Century Gothic"/>
                <a:cs typeface="Century Gothic"/>
                <a:sym typeface="Century Gothic"/>
              </a:rPr>
              <a:t>threshold selection</a:t>
            </a:r>
            <a:endParaRPr sz="2000" b="1"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50000"/>
              </a:lnSpc>
              <a:spcBef>
                <a:spcPts val="0"/>
              </a:spcBef>
              <a:spcAft>
                <a:spcPts val="0"/>
              </a:spcAft>
              <a:buClr>
                <a:srgbClr val="2E8652"/>
              </a:buClr>
              <a:buFont typeface="Webdings" panose="05030102010509060703" pitchFamily="18" charset="2"/>
              <a:buChar char="4"/>
            </a:pPr>
            <a:r>
              <a:rPr lang="en-US" sz="2000" b="1" dirty="0">
                <a:solidFill>
                  <a:srgbClr val="2E8652"/>
                </a:solidFill>
                <a:latin typeface="Century Gothic"/>
                <a:ea typeface="Century Gothic"/>
                <a:cs typeface="Century Gothic"/>
                <a:sym typeface="Century Gothic"/>
              </a:rPr>
              <a:t>Integrate</a:t>
            </a:r>
            <a:r>
              <a:rPr lang="en-US" sz="2000" dirty="0">
                <a:solidFill>
                  <a:srgbClr val="3F3F3F"/>
                </a:solidFill>
                <a:latin typeface="Century Gothic"/>
                <a:ea typeface="Century Gothic"/>
                <a:cs typeface="Century Gothic"/>
                <a:sym typeface="Century Gothic"/>
              </a:rPr>
              <a:t> </a:t>
            </a:r>
            <a:r>
              <a:rPr lang="en-US" sz="2000" dirty="0">
                <a:solidFill>
                  <a:schemeClr val="tx1">
                    <a:lumMod val="75000"/>
                    <a:lumOff val="25000"/>
                  </a:schemeClr>
                </a:solidFill>
                <a:latin typeface="Century Gothic"/>
                <a:ea typeface="Century Gothic"/>
                <a:cs typeface="Century Gothic"/>
                <a:sym typeface="Century Gothic"/>
              </a:rPr>
              <a:t>into ASF’s SAR Processing Pipeline (HyP3)</a:t>
            </a:r>
            <a:endParaRPr sz="2000" b="1"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50000"/>
              </a:lnSpc>
              <a:spcBef>
                <a:spcPts val="0"/>
              </a:spcBef>
              <a:spcAft>
                <a:spcPts val="0"/>
              </a:spcAft>
              <a:buClr>
                <a:srgbClr val="2E8652"/>
              </a:buClr>
              <a:buFont typeface="Webdings" panose="05030102010509060703" pitchFamily="18" charset="2"/>
              <a:buChar char="4"/>
            </a:pPr>
            <a:r>
              <a:rPr lang="en-US" sz="2000" b="1" dirty="0">
                <a:solidFill>
                  <a:srgbClr val="2E8652"/>
                </a:solidFill>
                <a:latin typeface="Century Gothic"/>
                <a:ea typeface="Century Gothic"/>
                <a:cs typeface="Century Gothic"/>
                <a:sym typeface="Century Gothic"/>
              </a:rPr>
              <a:t>Explore </a:t>
            </a:r>
            <a:r>
              <a:rPr lang="en-US" sz="2000" dirty="0" smtClean="0">
                <a:solidFill>
                  <a:schemeClr val="tx1">
                    <a:lumMod val="75000"/>
                    <a:lumOff val="25000"/>
                  </a:schemeClr>
                </a:solidFill>
                <a:latin typeface="Century Gothic"/>
                <a:ea typeface="Century Gothic"/>
                <a:cs typeface="Century Gothic"/>
                <a:sym typeface="Century Gothic"/>
              </a:rPr>
              <a:t>the</a:t>
            </a:r>
            <a:r>
              <a:rPr lang="en-US" sz="2000" b="1" dirty="0" smtClean="0">
                <a:solidFill>
                  <a:srgbClr val="2E8652"/>
                </a:solidFill>
                <a:latin typeface="Century Gothic"/>
                <a:ea typeface="Century Gothic"/>
                <a:cs typeface="Century Gothic"/>
                <a:sym typeface="Century Gothic"/>
              </a:rPr>
              <a:t> </a:t>
            </a:r>
            <a:r>
              <a:rPr lang="en-US" sz="2000" dirty="0" smtClean="0">
                <a:solidFill>
                  <a:schemeClr val="tx1">
                    <a:lumMod val="75000"/>
                    <a:lumOff val="25000"/>
                  </a:schemeClr>
                </a:solidFill>
                <a:latin typeface="Century Gothic"/>
                <a:ea typeface="Century Gothic"/>
                <a:cs typeface="Century Gothic"/>
                <a:sym typeface="Century Gothic"/>
              </a:rPr>
              <a:t>capabilities </a:t>
            </a:r>
            <a:r>
              <a:rPr lang="en-US" sz="2000" dirty="0">
                <a:solidFill>
                  <a:schemeClr val="tx1">
                    <a:lumMod val="75000"/>
                    <a:lumOff val="25000"/>
                  </a:schemeClr>
                </a:solidFill>
                <a:latin typeface="Century Gothic"/>
                <a:ea typeface="Century Gothic"/>
                <a:cs typeface="Century Gothic"/>
                <a:sym typeface="Century Gothic"/>
              </a:rPr>
              <a:t>of </a:t>
            </a:r>
            <a:r>
              <a:rPr lang="en-US" sz="2000" dirty="0" smtClean="0">
                <a:solidFill>
                  <a:schemeClr val="tx1">
                    <a:lumMod val="75000"/>
                    <a:lumOff val="25000"/>
                  </a:schemeClr>
                </a:solidFill>
                <a:latin typeface="Century Gothic"/>
                <a:ea typeface="Century Gothic"/>
                <a:cs typeface="Century Gothic"/>
                <a:sym typeface="Century Gothic"/>
              </a:rPr>
              <a:t>using L-Band </a:t>
            </a:r>
            <a:r>
              <a:rPr lang="en-US" sz="2000" dirty="0">
                <a:solidFill>
                  <a:schemeClr val="tx1">
                    <a:lumMod val="75000"/>
                    <a:lumOff val="25000"/>
                  </a:schemeClr>
                </a:solidFill>
                <a:latin typeface="Century Gothic"/>
                <a:ea typeface="Century Gothic"/>
                <a:cs typeface="Century Gothic"/>
                <a:sym typeface="Century Gothic"/>
              </a:rPr>
              <a:t>SAR </a:t>
            </a:r>
            <a:r>
              <a:rPr lang="en-US" sz="2000" dirty="0" smtClean="0">
                <a:solidFill>
                  <a:schemeClr val="tx1">
                    <a:lumMod val="75000"/>
                    <a:lumOff val="25000"/>
                  </a:schemeClr>
                </a:solidFill>
                <a:latin typeface="Century Gothic"/>
                <a:ea typeface="Century Gothic"/>
                <a:cs typeface="Century Gothic"/>
                <a:sym typeface="Century Gothic"/>
              </a:rPr>
              <a:t>(e.g. NISAR) for wetland inundation mapping</a:t>
            </a:r>
            <a:endParaRPr sz="1200" dirty="0">
              <a:solidFill>
                <a:schemeClr val="tx1">
                  <a:lumMod val="75000"/>
                  <a:lumOff val="25000"/>
                </a:schemeClr>
              </a:solidFill>
            </a:endParaRPr>
          </a:p>
        </p:txBody>
      </p:sp>
      <p:sp>
        <p:nvSpPr>
          <p:cNvPr id="749" name="Google Shape;749;p43"/>
          <p:cNvSpPr/>
          <p:nvPr/>
        </p:nvSpPr>
        <p:spPr>
          <a:xfrm>
            <a:off x="495300" y="6591300"/>
            <a:ext cx="402336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a:solidFill>
                  <a:srgbClr val="3F3F3F"/>
                </a:solidFill>
                <a:latin typeface="Century Gothic"/>
                <a:ea typeface="Century Gothic"/>
                <a:cs typeface="Century Gothic"/>
                <a:sym typeface="Century Gothic"/>
              </a:rPr>
              <a:t>Image Credit: </a:t>
            </a:r>
            <a:r>
              <a:rPr lang="en-US" sz="1400" dirty="0" smtClean="0">
                <a:solidFill>
                  <a:srgbClr val="3F3F3F"/>
                </a:solidFill>
                <a:latin typeface="Century Gothic"/>
                <a:ea typeface="Century Gothic"/>
                <a:cs typeface="Century Gothic"/>
                <a:sym typeface="Century Gothic"/>
              </a:rPr>
              <a:t>Planet </a:t>
            </a:r>
            <a:r>
              <a:rPr lang="en-US" sz="1400" dirty="0">
                <a:solidFill>
                  <a:srgbClr val="3F3F3F"/>
                </a:solidFill>
                <a:latin typeface="Century Gothic"/>
                <a:ea typeface="Century Gothic"/>
                <a:cs typeface="Century Gothic"/>
                <a:sym typeface="Century Gothic"/>
              </a:rPr>
              <a:t>Labs Inc. </a:t>
            </a:r>
            <a:endParaRPr sz="1400" dirty="0">
              <a:solidFill>
                <a:srgbClr val="3F3F3F"/>
              </a:solidFill>
              <a:latin typeface="Century Gothic"/>
              <a:ea typeface="Century Gothic"/>
              <a:cs typeface="Century Gothic"/>
              <a:sym typeface="Century Gothic"/>
            </a:endParaRPr>
          </a:p>
        </p:txBody>
      </p:sp>
      <p:pic>
        <p:nvPicPr>
          <p:cNvPr id="750" name="Google Shape;750;p43"/>
          <p:cNvPicPr preferRelativeResize="0"/>
          <p:nvPr/>
        </p:nvPicPr>
        <p:blipFill rotWithShape="1">
          <a:blip r:embed="rId3">
            <a:alphaModFix/>
          </a:blip>
          <a:srcRect/>
          <a:stretch/>
        </p:blipFill>
        <p:spPr>
          <a:xfrm>
            <a:off x="934938" y="3063063"/>
            <a:ext cx="3424399" cy="2656050"/>
          </a:xfrm>
          <a:prstGeom prst="rect">
            <a:avLst/>
          </a:prstGeom>
          <a:noFill/>
          <a:ln>
            <a:noFill/>
          </a:ln>
          <a:effectLst>
            <a:outerShdw blurRad="50800" dist="38100" algn="l" rotWithShape="0">
              <a:srgbClr val="000000">
                <a:alpha val="40000"/>
              </a:srgbClr>
            </a:outerShdw>
          </a:effectLst>
        </p:spPr>
      </p:pic>
      <p:pic>
        <p:nvPicPr>
          <p:cNvPr id="751" name="Google Shape;751;p43"/>
          <p:cNvPicPr preferRelativeResize="0"/>
          <p:nvPr/>
        </p:nvPicPr>
        <p:blipFill rotWithShape="1">
          <a:blip r:embed="rId4">
            <a:alphaModFix/>
          </a:blip>
          <a:srcRect/>
          <a:stretch/>
        </p:blipFill>
        <p:spPr>
          <a:xfrm>
            <a:off x="4437988" y="3063063"/>
            <a:ext cx="2019922" cy="2656050"/>
          </a:xfrm>
          <a:prstGeom prst="rect">
            <a:avLst/>
          </a:prstGeom>
          <a:noFill/>
          <a:ln>
            <a:noFill/>
          </a:ln>
          <a:effectLst>
            <a:outerShdw blurRad="50800" dist="38100" algn="l" rotWithShape="0">
              <a:srgbClr val="000000">
                <a:alpha val="40000"/>
              </a:srgbClr>
            </a:outerShdw>
          </a:effectLst>
        </p:spPr>
      </p:pic>
      <p:pic>
        <p:nvPicPr>
          <p:cNvPr id="752" name="Google Shape;752;p43"/>
          <p:cNvPicPr preferRelativeResize="0"/>
          <p:nvPr/>
        </p:nvPicPr>
        <p:blipFill rotWithShape="1">
          <a:blip r:embed="rId5">
            <a:alphaModFix/>
          </a:blip>
          <a:srcRect/>
          <a:stretch/>
        </p:blipFill>
        <p:spPr>
          <a:xfrm>
            <a:off x="6536551" y="3057588"/>
            <a:ext cx="4733925" cy="2667000"/>
          </a:xfrm>
          <a:prstGeom prst="rect">
            <a:avLst/>
          </a:prstGeom>
          <a:noFill/>
          <a:ln>
            <a:noFill/>
          </a:ln>
          <a:effectLst>
            <a:outerShdw blurRad="50800" dist="38100" algn="l" rotWithShape="0">
              <a:srgbClr val="000000">
                <a:alpha val="40000"/>
              </a:srgbClr>
            </a:outerShdw>
          </a:effectLst>
        </p:spPr>
      </p:pic>
      <p:grpSp>
        <p:nvGrpSpPr>
          <p:cNvPr id="753" name="Google Shape;753;p43"/>
          <p:cNvGrpSpPr/>
          <p:nvPr/>
        </p:nvGrpSpPr>
        <p:grpSpPr>
          <a:xfrm>
            <a:off x="9703483" y="268406"/>
            <a:ext cx="958598" cy="987189"/>
            <a:chOff x="9336614" y="707820"/>
            <a:chExt cx="958598" cy="1061295"/>
          </a:xfrm>
        </p:grpSpPr>
        <p:sp>
          <p:nvSpPr>
            <p:cNvPr id="754" name="Google Shape;754;p43"/>
            <p:cNvSpPr/>
            <p:nvPr/>
          </p:nvSpPr>
          <p:spPr>
            <a:xfrm>
              <a:off x="9336614" y="854715"/>
              <a:ext cx="914400" cy="914400"/>
            </a:xfrm>
            <a:prstGeom prst="roundRect">
              <a:avLst>
                <a:gd name="adj" fmla="val 16667"/>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0"/>
                <a:buFont typeface="Arial"/>
                <a:buNone/>
              </a:pPr>
              <a:endParaRPr sz="6000" b="1" i="0" u="none" strike="noStrike" cap="none">
                <a:solidFill>
                  <a:srgbClr val="000000"/>
                </a:solidFill>
                <a:latin typeface="Arial"/>
                <a:ea typeface="Arial"/>
                <a:cs typeface="Arial"/>
                <a:sym typeface="Arial"/>
              </a:endParaRPr>
            </a:p>
          </p:txBody>
        </p:sp>
        <p:sp>
          <p:nvSpPr>
            <p:cNvPr id="755" name="Google Shape;755;p43"/>
            <p:cNvSpPr txBox="1"/>
            <p:nvPr/>
          </p:nvSpPr>
          <p:spPr>
            <a:xfrm>
              <a:off x="9341105" y="707820"/>
              <a:ext cx="954107"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0">
                  <a:solidFill>
                    <a:schemeClr val="lt1"/>
                  </a:solidFill>
                  <a:latin typeface="Century Gothic"/>
                  <a:ea typeface="Century Gothic"/>
                  <a:cs typeface="Century Gothic"/>
                  <a:sym typeface="Century Gothic"/>
                </a:rPr>
                <a:t></a:t>
              </a:r>
              <a:endParaRPr sz="6000">
                <a:solidFill>
                  <a:schemeClr val="lt1"/>
                </a:solidFill>
                <a:latin typeface="Century Gothic"/>
                <a:ea typeface="Century Gothic"/>
                <a:cs typeface="Century Gothic"/>
                <a:sym typeface="Century Gothic"/>
              </a:endParaRPr>
            </a:p>
          </p:txBody>
        </p:sp>
      </p:grpSp>
      <p:grpSp>
        <p:nvGrpSpPr>
          <p:cNvPr id="756" name="Google Shape;756;p43"/>
          <p:cNvGrpSpPr/>
          <p:nvPr/>
        </p:nvGrpSpPr>
        <p:grpSpPr>
          <a:xfrm>
            <a:off x="10684180" y="880375"/>
            <a:ext cx="977039" cy="901011"/>
            <a:chOff x="2133600" y="4437626"/>
            <a:chExt cx="1933800" cy="1893000"/>
          </a:xfrm>
        </p:grpSpPr>
        <p:sp>
          <p:nvSpPr>
            <p:cNvPr id="757" name="Google Shape;757;p43"/>
            <p:cNvSpPr/>
            <p:nvPr/>
          </p:nvSpPr>
          <p:spPr>
            <a:xfrm>
              <a:off x="2133600" y="4437626"/>
              <a:ext cx="1933800" cy="1893000"/>
            </a:xfrm>
            <a:prstGeom prst="roundRect">
              <a:avLst>
                <a:gd name="adj" fmla="val 16667"/>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8" name="Google Shape;758;p4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398600" y="4705333"/>
              <a:ext cx="1544746" cy="1586412"/>
            </a:xfrm>
            <a:prstGeom prst="rect">
              <a:avLst/>
            </a:prstGeom>
            <a:noFill/>
            <a:ln>
              <a:noFill/>
            </a:ln>
          </p:spPr>
        </p:pic>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44"/>
          <p:cNvSpPr/>
          <p:nvPr/>
        </p:nvSpPr>
        <p:spPr>
          <a:xfrm>
            <a:off x="609600" y="1447153"/>
            <a:ext cx="10572900" cy="3699000"/>
          </a:xfrm>
          <a:prstGeom prst="rect">
            <a:avLst/>
          </a:prstGeom>
          <a:noFill/>
          <a:ln>
            <a:noFill/>
          </a:ln>
        </p:spPr>
        <p:txBody>
          <a:bodyPr spcFirstLastPara="1" wrap="square" lIns="91425" tIns="45700" rIns="91425" bIns="45700" anchor="t" anchorCtr="0">
            <a:noAutofit/>
          </a:bodyPr>
          <a:lstStyle/>
          <a:p>
            <a:pPr marL="342900" lvl="0" indent="-342900" algn="l" rtl="0">
              <a:spcBef>
                <a:spcPts val="600"/>
              </a:spcBef>
              <a:spcAft>
                <a:spcPts val="0"/>
              </a:spcAft>
              <a:buClr>
                <a:srgbClr val="2E8652"/>
              </a:buClr>
              <a:buFont typeface="Webdings" panose="05030102010509060703" pitchFamily="18" charset="2"/>
              <a:buChar char="4"/>
            </a:pPr>
            <a:r>
              <a:rPr lang="en-US" sz="2200" b="1" dirty="0" smtClean="0">
                <a:solidFill>
                  <a:srgbClr val="2E8652"/>
                </a:solidFill>
                <a:latin typeface="Century Gothic" panose="020B0502020202020204" pitchFamily="34" charset="0"/>
                <a:ea typeface="Century Gothic"/>
                <a:cs typeface="Century Gothic"/>
                <a:sym typeface="Century Gothic"/>
              </a:rPr>
              <a:t>Bruce </a:t>
            </a:r>
            <a:r>
              <a:rPr lang="en-US" sz="2200" b="1" dirty="0">
                <a:solidFill>
                  <a:srgbClr val="2E8652"/>
                </a:solidFill>
                <a:latin typeface="Century Gothic" panose="020B0502020202020204" pitchFamily="34" charset="0"/>
                <a:ea typeface="Century Gothic"/>
                <a:cs typeface="Century Gothic"/>
                <a:sym typeface="Century Gothic"/>
              </a:rPr>
              <a:t>Chapman</a:t>
            </a:r>
            <a:r>
              <a:rPr lang="en-US" sz="2200" dirty="0">
                <a:solidFill>
                  <a:srgbClr val="2E8652"/>
                </a:solidFill>
                <a:latin typeface="Century Gothic" panose="020B0502020202020204" pitchFamily="34" charset="0"/>
                <a:ea typeface="Century Gothic"/>
                <a:cs typeface="Century Gothic"/>
                <a:sym typeface="Century Gothic"/>
              </a:rPr>
              <a:t> </a:t>
            </a:r>
            <a:r>
              <a:rPr lang="en-US" sz="2200" dirty="0">
                <a:solidFill>
                  <a:schemeClr val="tx1">
                    <a:lumMod val="75000"/>
                    <a:lumOff val="25000"/>
                  </a:schemeClr>
                </a:solidFill>
                <a:latin typeface="Century Gothic" panose="020B0502020202020204" pitchFamily="34" charset="0"/>
                <a:ea typeface="Century Gothic"/>
                <a:cs typeface="Century Gothic"/>
                <a:sym typeface="Century Gothic"/>
              </a:rPr>
              <a:t>| Science Advisor at the DEVELOP California – JPL Node</a:t>
            </a:r>
            <a:endParaRPr sz="22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lvl="0" indent="-342900" algn="l" rtl="0">
              <a:spcBef>
                <a:spcPts val="600"/>
              </a:spcBef>
              <a:spcAft>
                <a:spcPts val="0"/>
              </a:spcAft>
              <a:buClr>
                <a:srgbClr val="2E8652"/>
              </a:buClr>
              <a:buFont typeface="Webdings" panose="05030102010509060703" pitchFamily="18" charset="2"/>
              <a:buChar char="4"/>
            </a:pPr>
            <a:r>
              <a:rPr lang="en-US" sz="2200" b="1" dirty="0" smtClean="0">
                <a:solidFill>
                  <a:srgbClr val="2E8652"/>
                </a:solidFill>
                <a:latin typeface="Century Gothic" panose="020B0502020202020204" pitchFamily="34" charset="0"/>
                <a:ea typeface="Century Gothic"/>
                <a:cs typeface="Century Gothic"/>
                <a:sym typeface="Century Gothic"/>
              </a:rPr>
              <a:t>Megan </a:t>
            </a:r>
            <a:r>
              <a:rPr lang="en-US" sz="2200" b="1" dirty="0">
                <a:solidFill>
                  <a:srgbClr val="2E8652"/>
                </a:solidFill>
                <a:latin typeface="Century Gothic" panose="020B0502020202020204" pitchFamily="34" charset="0"/>
                <a:ea typeface="Century Gothic"/>
                <a:cs typeface="Century Gothic"/>
                <a:sym typeface="Century Gothic"/>
              </a:rPr>
              <a:t>Lang </a:t>
            </a:r>
            <a:r>
              <a:rPr lang="en-US" sz="2200" dirty="0">
                <a:solidFill>
                  <a:schemeClr val="tx1">
                    <a:lumMod val="75000"/>
                    <a:lumOff val="25000"/>
                  </a:schemeClr>
                </a:solidFill>
                <a:latin typeface="Century Gothic" panose="020B0502020202020204" pitchFamily="34" charset="0"/>
                <a:ea typeface="Century Gothic"/>
                <a:cs typeface="Century Gothic"/>
                <a:sym typeface="Century Gothic"/>
              </a:rPr>
              <a:t>| Chief Scientist at the US Fish and Wildlife Service</a:t>
            </a:r>
            <a:endParaRPr dirty="0">
              <a:solidFill>
                <a:schemeClr val="tx1">
                  <a:lumMod val="75000"/>
                  <a:lumOff val="25000"/>
                </a:schemeClr>
              </a:solidFill>
              <a:latin typeface="Century Gothic" panose="020B0502020202020204" pitchFamily="34" charset="0"/>
            </a:endParaRPr>
          </a:p>
          <a:p>
            <a:pPr marL="342900" lvl="0" indent="-342900" algn="l" rtl="0">
              <a:spcBef>
                <a:spcPts val="1000"/>
              </a:spcBef>
              <a:spcAft>
                <a:spcPts val="0"/>
              </a:spcAft>
              <a:buClr>
                <a:srgbClr val="2E8652"/>
              </a:buClr>
              <a:buFont typeface="Webdings" panose="05030102010509060703" pitchFamily="18" charset="2"/>
              <a:buChar char="4"/>
            </a:pPr>
            <a:r>
              <a:rPr lang="en-US" sz="2200" b="1" dirty="0" smtClean="0">
                <a:solidFill>
                  <a:srgbClr val="2E8652"/>
                </a:solidFill>
                <a:latin typeface="Century Gothic" panose="020B0502020202020204" pitchFamily="34" charset="0"/>
                <a:ea typeface="Century Gothic"/>
                <a:cs typeface="Century Gothic"/>
                <a:sym typeface="Century Gothic"/>
              </a:rPr>
              <a:t>Jeremy </a:t>
            </a:r>
            <a:r>
              <a:rPr lang="en-US" sz="2200" b="1" dirty="0">
                <a:solidFill>
                  <a:srgbClr val="2E8652"/>
                </a:solidFill>
                <a:latin typeface="Century Gothic" panose="020B0502020202020204" pitchFamily="34" charset="0"/>
                <a:ea typeface="Century Gothic"/>
                <a:cs typeface="Century Gothic"/>
                <a:sym typeface="Century Gothic"/>
              </a:rPr>
              <a:t>Nicoll</a:t>
            </a:r>
            <a:r>
              <a:rPr lang="en-US" sz="2200" dirty="0">
                <a:solidFill>
                  <a:srgbClr val="2E8652"/>
                </a:solidFill>
                <a:latin typeface="Century Gothic" panose="020B0502020202020204" pitchFamily="34" charset="0"/>
                <a:ea typeface="Century Gothic"/>
                <a:cs typeface="Century Gothic"/>
                <a:sym typeface="Century Gothic"/>
              </a:rPr>
              <a:t> </a:t>
            </a:r>
            <a:r>
              <a:rPr lang="en-US" sz="2200" dirty="0">
                <a:solidFill>
                  <a:schemeClr val="tx1">
                    <a:lumMod val="75000"/>
                    <a:lumOff val="25000"/>
                  </a:schemeClr>
                </a:solidFill>
                <a:latin typeface="Century Gothic" panose="020B0502020202020204" pitchFamily="34" charset="0"/>
                <a:ea typeface="Century Gothic"/>
                <a:cs typeface="Century Gothic"/>
                <a:sym typeface="Century Gothic"/>
              </a:rPr>
              <a:t>| Deputy Director at the Alaska Satellite Facility</a:t>
            </a:r>
            <a:endParaRPr dirty="0">
              <a:solidFill>
                <a:schemeClr val="tx1">
                  <a:lumMod val="75000"/>
                  <a:lumOff val="25000"/>
                </a:schemeClr>
              </a:solidFill>
              <a:latin typeface="Century Gothic" panose="020B0502020202020204" pitchFamily="34" charset="0"/>
            </a:endParaRPr>
          </a:p>
          <a:p>
            <a:pPr marL="342900" lvl="0" indent="-342900" algn="l" rtl="0">
              <a:spcBef>
                <a:spcPts val="1000"/>
              </a:spcBef>
              <a:spcAft>
                <a:spcPts val="0"/>
              </a:spcAft>
              <a:buClr>
                <a:srgbClr val="2E8652"/>
              </a:buClr>
              <a:buFont typeface="Webdings" panose="05030102010509060703" pitchFamily="18" charset="2"/>
              <a:buChar char="4"/>
            </a:pPr>
            <a:r>
              <a:rPr lang="en-US" sz="2200" b="1" dirty="0" smtClean="0">
                <a:solidFill>
                  <a:srgbClr val="2E8652"/>
                </a:solidFill>
                <a:latin typeface="Century Gothic" panose="020B0502020202020204" pitchFamily="34" charset="0"/>
                <a:ea typeface="Century Gothic"/>
                <a:cs typeface="Century Gothic"/>
                <a:sym typeface="Century Gothic"/>
              </a:rPr>
              <a:t>Franz </a:t>
            </a:r>
            <a:r>
              <a:rPr lang="en-US" sz="2200" b="1" dirty="0">
                <a:solidFill>
                  <a:srgbClr val="2E8652"/>
                </a:solidFill>
                <a:latin typeface="Century Gothic" panose="020B0502020202020204" pitchFamily="34" charset="0"/>
                <a:ea typeface="Century Gothic"/>
                <a:cs typeface="Century Gothic"/>
                <a:sym typeface="Century Gothic"/>
              </a:rPr>
              <a:t>Meyer</a:t>
            </a:r>
            <a:r>
              <a:rPr lang="en-US" sz="2200" dirty="0">
                <a:solidFill>
                  <a:srgbClr val="2E8652"/>
                </a:solidFill>
                <a:latin typeface="Century Gothic" panose="020B0502020202020204" pitchFamily="34" charset="0"/>
                <a:ea typeface="Century Gothic"/>
                <a:cs typeface="Century Gothic"/>
                <a:sym typeface="Century Gothic"/>
              </a:rPr>
              <a:t> </a:t>
            </a:r>
            <a:r>
              <a:rPr lang="en-US" sz="2200" dirty="0">
                <a:solidFill>
                  <a:schemeClr val="tx1">
                    <a:lumMod val="75000"/>
                    <a:lumOff val="25000"/>
                  </a:schemeClr>
                </a:solidFill>
                <a:latin typeface="Century Gothic" panose="020B0502020202020204" pitchFamily="34" charset="0"/>
                <a:ea typeface="Century Gothic"/>
                <a:cs typeface="Century Gothic"/>
                <a:sym typeface="Century Gothic"/>
              </a:rPr>
              <a:t>| Chief Scientist at the Alaska Satellite </a:t>
            </a:r>
            <a:r>
              <a:rPr lang="en-US" sz="2200" dirty="0" smtClean="0">
                <a:solidFill>
                  <a:schemeClr val="tx1">
                    <a:lumMod val="75000"/>
                    <a:lumOff val="25000"/>
                  </a:schemeClr>
                </a:solidFill>
                <a:latin typeface="Century Gothic" panose="020B0502020202020204" pitchFamily="34" charset="0"/>
                <a:ea typeface="Century Gothic"/>
                <a:cs typeface="Century Gothic"/>
                <a:sym typeface="Century Gothic"/>
              </a:rPr>
              <a:t>Facility</a:t>
            </a:r>
            <a:endParaRPr lang="en-US" sz="22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lvl="0" indent="-342900" algn="l" rtl="0">
              <a:spcBef>
                <a:spcPts val="1000"/>
              </a:spcBef>
              <a:spcAft>
                <a:spcPts val="0"/>
              </a:spcAft>
              <a:buClr>
                <a:srgbClr val="2E8652"/>
              </a:buClr>
              <a:buFont typeface="Webdings" panose="05030102010509060703" pitchFamily="18" charset="2"/>
              <a:buChar char="4"/>
            </a:pPr>
            <a:r>
              <a:rPr lang="en-US" sz="2200" b="1" dirty="0" smtClean="0">
                <a:solidFill>
                  <a:srgbClr val="2E8652"/>
                </a:solidFill>
                <a:latin typeface="Century Gothic" panose="020B0502020202020204" pitchFamily="34" charset="0"/>
                <a:ea typeface="Century Gothic"/>
                <a:cs typeface="Century Gothic"/>
                <a:sym typeface="Century Gothic"/>
              </a:rPr>
              <a:t>Alice </a:t>
            </a:r>
            <a:r>
              <a:rPr lang="en-US" sz="2200" b="1" dirty="0">
                <a:solidFill>
                  <a:srgbClr val="2E8652"/>
                </a:solidFill>
                <a:latin typeface="Century Gothic" panose="020B0502020202020204" pitchFamily="34" charset="0"/>
                <a:ea typeface="Century Gothic"/>
                <a:cs typeface="Century Gothic"/>
                <a:sym typeface="Century Gothic"/>
              </a:rPr>
              <a:t>Lin</a:t>
            </a:r>
            <a:r>
              <a:rPr lang="en-US" sz="2200" dirty="0">
                <a:solidFill>
                  <a:srgbClr val="2E8652"/>
                </a:solidFill>
                <a:latin typeface="Century Gothic" panose="020B0502020202020204" pitchFamily="34" charset="0"/>
                <a:ea typeface="Century Gothic"/>
                <a:cs typeface="Century Gothic"/>
                <a:sym typeface="Century Gothic"/>
              </a:rPr>
              <a:t> </a:t>
            </a:r>
            <a:r>
              <a:rPr lang="en-US" sz="2200" dirty="0">
                <a:solidFill>
                  <a:schemeClr val="tx1">
                    <a:lumMod val="75000"/>
                    <a:lumOff val="25000"/>
                  </a:schemeClr>
                </a:solidFill>
                <a:latin typeface="Century Gothic" panose="020B0502020202020204" pitchFamily="34" charset="0"/>
                <a:ea typeface="Century Gothic"/>
                <a:cs typeface="Century Gothic"/>
                <a:sym typeface="Century Gothic"/>
              </a:rPr>
              <a:t>| Fall 2018 DEVELOP Alaska Eco I Team </a:t>
            </a:r>
            <a:r>
              <a:rPr lang="en-US" sz="2200" dirty="0" smtClean="0">
                <a:solidFill>
                  <a:schemeClr val="tx1">
                    <a:lumMod val="75000"/>
                    <a:lumOff val="25000"/>
                  </a:schemeClr>
                </a:solidFill>
                <a:latin typeface="Century Gothic" panose="020B0502020202020204" pitchFamily="34" charset="0"/>
                <a:ea typeface="Century Gothic"/>
                <a:cs typeface="Century Gothic"/>
                <a:sym typeface="Century Gothic"/>
              </a:rPr>
              <a:t>Member</a:t>
            </a:r>
            <a:endParaRPr lang="en-US" sz="22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lvl="0" indent="-342900" algn="l" rtl="0">
              <a:spcBef>
                <a:spcPts val="1000"/>
              </a:spcBef>
              <a:spcAft>
                <a:spcPts val="0"/>
              </a:spcAft>
              <a:buClr>
                <a:srgbClr val="2E8652"/>
              </a:buClr>
              <a:buFont typeface="Webdings" panose="05030102010509060703" pitchFamily="18" charset="2"/>
              <a:buChar char="4"/>
            </a:pPr>
            <a:r>
              <a:rPr lang="en-US" sz="2200" b="1" dirty="0" err="1" smtClean="0">
                <a:solidFill>
                  <a:srgbClr val="2E8652"/>
                </a:solidFill>
                <a:latin typeface="Century Gothic" panose="020B0502020202020204" pitchFamily="34" charset="0"/>
                <a:ea typeface="Century Gothic"/>
                <a:cs typeface="Century Gothic"/>
                <a:sym typeface="Century Gothic"/>
              </a:rPr>
              <a:t>Briant</a:t>
            </a:r>
            <a:r>
              <a:rPr lang="en-US" sz="2200" b="1" dirty="0" smtClean="0">
                <a:solidFill>
                  <a:srgbClr val="2E8652"/>
                </a:solidFill>
                <a:latin typeface="Century Gothic" panose="020B0502020202020204" pitchFamily="34" charset="0"/>
                <a:ea typeface="Century Gothic"/>
                <a:cs typeface="Century Gothic"/>
                <a:sym typeface="Century Gothic"/>
              </a:rPr>
              <a:t> </a:t>
            </a:r>
            <a:r>
              <a:rPr lang="en-US" sz="2200" b="1" dirty="0" err="1">
                <a:solidFill>
                  <a:srgbClr val="2E8652"/>
                </a:solidFill>
                <a:latin typeface="Century Gothic" panose="020B0502020202020204" pitchFamily="34" charset="0"/>
                <a:ea typeface="Century Gothic"/>
                <a:cs typeface="Century Gothic"/>
                <a:sym typeface="Century Gothic"/>
              </a:rPr>
              <a:t>Fabela</a:t>
            </a:r>
            <a:r>
              <a:rPr lang="en-US" sz="2200" dirty="0">
                <a:solidFill>
                  <a:srgbClr val="2E8652"/>
                </a:solidFill>
                <a:latin typeface="Century Gothic" panose="020B0502020202020204" pitchFamily="34" charset="0"/>
                <a:ea typeface="Century Gothic"/>
                <a:cs typeface="Century Gothic"/>
                <a:sym typeface="Century Gothic"/>
              </a:rPr>
              <a:t> </a:t>
            </a:r>
            <a:r>
              <a:rPr lang="en-US" sz="2200" dirty="0">
                <a:solidFill>
                  <a:schemeClr val="tx1">
                    <a:lumMod val="75000"/>
                    <a:lumOff val="25000"/>
                  </a:schemeClr>
                </a:solidFill>
                <a:latin typeface="Century Gothic" panose="020B0502020202020204" pitchFamily="34" charset="0"/>
                <a:ea typeface="Century Gothic"/>
                <a:cs typeface="Century Gothic"/>
                <a:sym typeface="Century Gothic"/>
              </a:rPr>
              <a:t>| Fall 2018 DEVELOP Alaska Eco I Team </a:t>
            </a:r>
            <a:r>
              <a:rPr lang="en-US" sz="2200" dirty="0" smtClean="0">
                <a:solidFill>
                  <a:schemeClr val="tx1">
                    <a:lumMod val="75000"/>
                    <a:lumOff val="25000"/>
                  </a:schemeClr>
                </a:solidFill>
                <a:latin typeface="Century Gothic" panose="020B0502020202020204" pitchFamily="34" charset="0"/>
                <a:ea typeface="Century Gothic"/>
                <a:cs typeface="Century Gothic"/>
                <a:sym typeface="Century Gothic"/>
              </a:rPr>
              <a:t>Member</a:t>
            </a:r>
          </a:p>
          <a:p>
            <a:pPr marL="342900" lvl="0" indent="-342900" algn="l" rtl="0">
              <a:spcBef>
                <a:spcPts val="1000"/>
              </a:spcBef>
              <a:spcAft>
                <a:spcPts val="0"/>
              </a:spcAft>
              <a:buClr>
                <a:srgbClr val="2E8652"/>
              </a:buClr>
              <a:buFont typeface="Webdings" panose="05030102010509060703" pitchFamily="18" charset="2"/>
              <a:buChar char="4"/>
            </a:pPr>
            <a:r>
              <a:rPr lang="en-US" sz="2200" b="1" dirty="0" smtClean="0">
                <a:solidFill>
                  <a:srgbClr val="2E8652"/>
                </a:solidFill>
                <a:latin typeface="Century Gothic" panose="020B0502020202020204" pitchFamily="34" charset="0"/>
                <a:ea typeface="Century Gothic"/>
                <a:cs typeface="Century Gothic"/>
                <a:sym typeface="Century Gothic"/>
              </a:rPr>
              <a:t>Erika </a:t>
            </a:r>
            <a:r>
              <a:rPr lang="en-US" sz="2200" b="1" dirty="0">
                <a:solidFill>
                  <a:srgbClr val="2E8652"/>
                </a:solidFill>
                <a:latin typeface="Century Gothic" panose="020B0502020202020204" pitchFamily="34" charset="0"/>
                <a:ea typeface="Century Gothic"/>
                <a:cs typeface="Century Gothic"/>
                <a:sym typeface="Century Gothic"/>
              </a:rPr>
              <a:t>Higa</a:t>
            </a:r>
            <a:r>
              <a:rPr lang="en-US" sz="2200" dirty="0">
                <a:solidFill>
                  <a:srgbClr val="2E8652"/>
                </a:solidFill>
                <a:latin typeface="Century Gothic" panose="020B0502020202020204" pitchFamily="34" charset="0"/>
                <a:ea typeface="Century Gothic"/>
                <a:cs typeface="Century Gothic"/>
                <a:sym typeface="Century Gothic"/>
              </a:rPr>
              <a:t> </a:t>
            </a:r>
            <a:r>
              <a:rPr lang="en-US" sz="2200" dirty="0">
                <a:solidFill>
                  <a:schemeClr val="tx1">
                    <a:lumMod val="75000"/>
                    <a:lumOff val="25000"/>
                  </a:schemeClr>
                </a:solidFill>
                <a:latin typeface="Century Gothic" panose="020B0502020202020204" pitchFamily="34" charset="0"/>
                <a:ea typeface="Century Gothic"/>
                <a:cs typeface="Century Gothic"/>
                <a:sym typeface="Century Gothic"/>
              </a:rPr>
              <a:t>| Center Lead at the DEVELOP California – JPL Node</a:t>
            </a:r>
            <a:endParaRPr sz="22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spcBef>
                <a:spcPts val="1000"/>
              </a:spcBef>
              <a:spcAft>
                <a:spcPts val="0"/>
              </a:spcAft>
              <a:buNone/>
            </a:pPr>
            <a:endParaRPr sz="2200" dirty="0">
              <a:solidFill>
                <a:srgbClr val="3F3F3F"/>
              </a:solidFill>
              <a:latin typeface="Century Gothic"/>
              <a:ea typeface="Century Gothic"/>
              <a:cs typeface="Century Gothic"/>
              <a:sym typeface="Century Gothic"/>
            </a:endParaRPr>
          </a:p>
        </p:txBody>
      </p:sp>
      <p:sp>
        <p:nvSpPr>
          <p:cNvPr id="764" name="Google Shape;764;p44"/>
          <p:cNvSpPr txBox="1"/>
          <p:nvPr/>
        </p:nvSpPr>
        <p:spPr>
          <a:xfrm>
            <a:off x="1044777" y="5146158"/>
            <a:ext cx="101025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tx1">
                    <a:lumMod val="75000"/>
                    <a:lumOff val="25000"/>
                  </a:schemeClr>
                </a:solidFill>
                <a:latin typeface="Century Gothic"/>
                <a:ea typeface="Century Gothic"/>
                <a:cs typeface="Century Gothic"/>
                <a:sym typeface="Century Gothic"/>
              </a:rPr>
              <a:t>This material contains modified Copernicus Sentinel data (</a:t>
            </a:r>
            <a:r>
              <a:rPr lang="en-US" sz="1800" dirty="0" smtClean="0">
                <a:solidFill>
                  <a:schemeClr val="tx1">
                    <a:lumMod val="75000"/>
                    <a:lumOff val="25000"/>
                  </a:schemeClr>
                </a:solidFill>
                <a:latin typeface="Century Gothic"/>
                <a:ea typeface="Century Gothic"/>
                <a:cs typeface="Century Gothic"/>
                <a:sym typeface="Century Gothic"/>
              </a:rPr>
              <a:t>2017), </a:t>
            </a:r>
            <a:r>
              <a:rPr lang="en-US" sz="1800" dirty="0">
                <a:solidFill>
                  <a:schemeClr val="tx1">
                    <a:lumMod val="75000"/>
                    <a:lumOff val="25000"/>
                  </a:schemeClr>
                </a:solidFill>
                <a:latin typeface="Century Gothic"/>
                <a:ea typeface="Century Gothic"/>
                <a:cs typeface="Century Gothic"/>
                <a:sym typeface="Century Gothic"/>
              </a:rPr>
              <a:t>processed by ESA. </a:t>
            </a:r>
            <a:endParaRPr sz="1800"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6"/>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E8652"/>
              </a:buClr>
              <a:buSzPts val="3959"/>
              <a:buFont typeface="Century Gothic"/>
              <a:buNone/>
            </a:pPr>
            <a:r>
              <a:rPr lang="en-US" sz="3959" dirty="0"/>
              <a:t/>
            </a:r>
            <a:br>
              <a:rPr lang="en-US" sz="3959" dirty="0"/>
            </a:br>
            <a:r>
              <a:rPr lang="en-US" sz="3959" dirty="0"/>
              <a:t/>
            </a:r>
            <a:br>
              <a:rPr lang="en-US" sz="3959" dirty="0"/>
            </a:br>
            <a:r>
              <a:rPr lang="en-US" sz="3959" dirty="0"/>
              <a:t>Project Partners</a:t>
            </a:r>
            <a:r>
              <a:rPr lang="en-US" sz="3959" b="0" dirty="0"/>
              <a:t/>
            </a:r>
            <a:br>
              <a:rPr lang="en-US" sz="3959" b="0" dirty="0"/>
            </a:br>
            <a:r>
              <a:rPr lang="en-US" sz="3959" dirty="0"/>
              <a:t/>
            </a:r>
            <a:br>
              <a:rPr lang="en-US" sz="3959" dirty="0"/>
            </a:br>
            <a:endParaRPr sz="3959" dirty="0"/>
          </a:p>
        </p:txBody>
      </p:sp>
      <p:sp>
        <p:nvSpPr>
          <p:cNvPr id="129" name="Google Shape;129;p16"/>
          <p:cNvSpPr/>
          <p:nvPr/>
        </p:nvSpPr>
        <p:spPr>
          <a:xfrm>
            <a:off x="495291" y="1491555"/>
            <a:ext cx="7159800" cy="3752400"/>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rgbClr val="2E8652"/>
              </a:buClr>
              <a:buFont typeface="Webdings" panose="05030102010509060703" pitchFamily="18" charset="2"/>
              <a:buChar char="4"/>
            </a:pPr>
            <a:r>
              <a:rPr lang="en-US" sz="3000" dirty="0" smtClean="0">
                <a:solidFill>
                  <a:srgbClr val="2E8652"/>
                </a:solidFill>
                <a:latin typeface="Century Gothic" panose="020B0502020202020204" pitchFamily="34" charset="0"/>
                <a:ea typeface="Century Gothic"/>
                <a:cs typeface="Century Gothic"/>
                <a:sym typeface="Century Gothic"/>
              </a:rPr>
              <a:t>US </a:t>
            </a:r>
            <a:r>
              <a:rPr lang="en-US" sz="3000" dirty="0">
                <a:solidFill>
                  <a:srgbClr val="2E8652"/>
                </a:solidFill>
                <a:latin typeface="Century Gothic" panose="020B0502020202020204" pitchFamily="34" charset="0"/>
                <a:ea typeface="Century Gothic"/>
                <a:cs typeface="Century Gothic"/>
                <a:sym typeface="Century Gothic"/>
              </a:rPr>
              <a:t>Fish and Wildlife </a:t>
            </a:r>
            <a:r>
              <a:rPr lang="en-US" sz="3000" dirty="0" smtClean="0">
                <a:solidFill>
                  <a:srgbClr val="2E8652"/>
                </a:solidFill>
                <a:latin typeface="Century Gothic" panose="020B0502020202020204" pitchFamily="34" charset="0"/>
                <a:ea typeface="Century Gothic"/>
                <a:cs typeface="Century Gothic"/>
                <a:sym typeface="Century Gothic"/>
              </a:rPr>
              <a:t>Service, National </a:t>
            </a:r>
            <a:r>
              <a:rPr lang="en-US" sz="3000" dirty="0">
                <a:solidFill>
                  <a:srgbClr val="2E8652"/>
                </a:solidFill>
                <a:latin typeface="Century Gothic" panose="020B0502020202020204" pitchFamily="34" charset="0"/>
                <a:ea typeface="Century Gothic"/>
                <a:cs typeface="Century Gothic"/>
                <a:sym typeface="Century Gothic"/>
              </a:rPr>
              <a:t>Wetlands Inventory (NWI)</a:t>
            </a:r>
            <a:endParaRPr sz="1800" dirty="0">
              <a:solidFill>
                <a:srgbClr val="2E8652"/>
              </a:solidFill>
              <a:latin typeface="Century Gothic" panose="020B0502020202020204" pitchFamily="34" charset="0"/>
              <a:ea typeface="Century Gothic"/>
              <a:cs typeface="Century Gothic"/>
              <a:sym typeface="Century Gothic"/>
            </a:endParaRPr>
          </a:p>
          <a:p>
            <a:pPr marL="800100" marR="0" lvl="1" indent="-342900" algn="l" rtl="0">
              <a:lnSpc>
                <a:spcPct val="150000"/>
              </a:lnSpc>
              <a:spcBef>
                <a:spcPts val="500"/>
              </a:spcBef>
              <a:spcAft>
                <a:spcPts val="0"/>
              </a:spcAft>
              <a:buClr>
                <a:srgbClr val="2E8652"/>
              </a:buClr>
              <a:buFont typeface="Webdings" panose="05030102010509060703" pitchFamily="18" charset="2"/>
              <a:buChar char="4"/>
            </a:pPr>
            <a:r>
              <a:rPr lang="en-US" sz="2300" b="0" i="0" u="none" strike="noStrike" cap="none" dirty="0" smtClean="0">
                <a:solidFill>
                  <a:schemeClr val="tx1">
                    <a:lumMod val="75000"/>
                    <a:lumOff val="25000"/>
                  </a:schemeClr>
                </a:solidFill>
                <a:latin typeface="Century Gothic" panose="020B0502020202020204" pitchFamily="34" charset="0"/>
                <a:ea typeface="Century Gothic"/>
                <a:cs typeface="Century Gothic"/>
                <a:sym typeface="Century Gothic"/>
              </a:rPr>
              <a:t>Megan </a:t>
            </a:r>
            <a:r>
              <a:rPr lang="en-US" sz="23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Lang, Chief Scientist</a:t>
            </a:r>
            <a:endParaRPr dirty="0">
              <a:solidFill>
                <a:schemeClr val="tx1">
                  <a:lumMod val="75000"/>
                  <a:lumOff val="25000"/>
                </a:schemeClr>
              </a:solidFill>
              <a:latin typeface="Century Gothic" panose="020B0502020202020204" pitchFamily="34" charset="0"/>
            </a:endParaRPr>
          </a:p>
          <a:p>
            <a:pPr marL="457200" marR="0" lvl="0" indent="-457200" algn="l" rtl="0">
              <a:spcBef>
                <a:spcPts val="2000"/>
              </a:spcBef>
              <a:spcAft>
                <a:spcPts val="0"/>
              </a:spcAft>
              <a:buClr>
                <a:srgbClr val="2E8652"/>
              </a:buClr>
              <a:buFont typeface="Webdings" panose="05030102010509060703" pitchFamily="18" charset="2"/>
              <a:buChar char="4"/>
            </a:pPr>
            <a:r>
              <a:rPr lang="en-US" sz="3000" dirty="0" smtClean="0">
                <a:solidFill>
                  <a:srgbClr val="2E8652"/>
                </a:solidFill>
                <a:latin typeface="Century Gothic" panose="020B0502020202020204" pitchFamily="34" charset="0"/>
                <a:ea typeface="Century Gothic"/>
                <a:cs typeface="Century Gothic"/>
                <a:sym typeface="Century Gothic"/>
              </a:rPr>
              <a:t>Alaska </a:t>
            </a:r>
            <a:r>
              <a:rPr lang="en-US" sz="3000" dirty="0">
                <a:solidFill>
                  <a:srgbClr val="2E8652"/>
                </a:solidFill>
                <a:latin typeface="Century Gothic" panose="020B0502020202020204" pitchFamily="34" charset="0"/>
                <a:ea typeface="Century Gothic"/>
                <a:cs typeface="Century Gothic"/>
                <a:sym typeface="Century Gothic"/>
              </a:rPr>
              <a:t>Satellite Facility (ASF)</a:t>
            </a:r>
            <a:endParaRPr dirty="0">
              <a:solidFill>
                <a:srgbClr val="2E8652"/>
              </a:solidFill>
              <a:latin typeface="Century Gothic" panose="020B0502020202020204" pitchFamily="34" charset="0"/>
            </a:endParaRPr>
          </a:p>
          <a:p>
            <a:pPr marL="800100" marR="0" lvl="1" indent="-342900" algn="l" rtl="0">
              <a:spcBef>
                <a:spcPts val="1500"/>
              </a:spcBef>
              <a:spcAft>
                <a:spcPts val="0"/>
              </a:spcAft>
              <a:buClr>
                <a:srgbClr val="2E8652"/>
              </a:buClr>
              <a:buFont typeface="Webdings" panose="05030102010509060703" pitchFamily="18" charset="2"/>
              <a:buChar char="4"/>
            </a:pPr>
            <a:r>
              <a:rPr lang="en-US" sz="2300" b="0" i="0" u="none" strike="noStrike" cap="none" dirty="0" smtClean="0">
                <a:solidFill>
                  <a:schemeClr val="tx1">
                    <a:lumMod val="75000"/>
                    <a:lumOff val="25000"/>
                  </a:schemeClr>
                </a:solidFill>
                <a:latin typeface="Century Gothic" panose="020B0502020202020204" pitchFamily="34" charset="0"/>
                <a:ea typeface="Century Gothic"/>
                <a:cs typeface="Century Gothic"/>
                <a:sym typeface="Century Gothic"/>
              </a:rPr>
              <a:t>Jeremy </a:t>
            </a:r>
            <a:r>
              <a:rPr lang="en-US" sz="23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Nicoll, Deputy Director</a:t>
            </a:r>
            <a:endParaRPr dirty="0">
              <a:solidFill>
                <a:schemeClr val="tx1">
                  <a:lumMod val="75000"/>
                  <a:lumOff val="25000"/>
                </a:schemeClr>
              </a:solidFill>
              <a:latin typeface="Century Gothic" panose="020B0502020202020204" pitchFamily="34" charset="0"/>
            </a:endParaRPr>
          </a:p>
          <a:p>
            <a:pPr marL="800100" marR="0" lvl="1" indent="-342900" algn="l" rtl="0">
              <a:spcBef>
                <a:spcPts val="1500"/>
              </a:spcBef>
              <a:spcAft>
                <a:spcPts val="0"/>
              </a:spcAft>
              <a:buClr>
                <a:srgbClr val="2E8652"/>
              </a:buClr>
              <a:buFont typeface="Webdings" panose="05030102010509060703" pitchFamily="18" charset="2"/>
              <a:buChar char="4"/>
            </a:pPr>
            <a:r>
              <a:rPr lang="en-US" sz="2300" b="0" i="0" u="none" strike="noStrike" cap="none" dirty="0" smtClean="0">
                <a:solidFill>
                  <a:schemeClr val="tx1">
                    <a:lumMod val="75000"/>
                    <a:lumOff val="25000"/>
                  </a:schemeClr>
                </a:solidFill>
                <a:latin typeface="Century Gothic" panose="020B0502020202020204" pitchFamily="34" charset="0"/>
                <a:ea typeface="Century Gothic"/>
                <a:cs typeface="Century Gothic"/>
                <a:sym typeface="Century Gothic"/>
              </a:rPr>
              <a:t>Franz </a:t>
            </a:r>
            <a:r>
              <a:rPr lang="en-US" sz="23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Meyer, Chief Scientist</a:t>
            </a:r>
            <a:endParaRPr sz="23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pic>
        <p:nvPicPr>
          <p:cNvPr id="130" name="Google Shape;130;p16" descr="https://lh5.googleusercontent.com/LB3odrth5BVCC7ouiiyTYNZnf-sHN-GKlHEbu_cR6vmPM2WBJQjcaO_T2yJGZRQPTEt_hz_L0y3W9YNlwTyyoN_IjNyswzv3LE-5LJNE-NlZRzhtC263H8VXSyi8ZxFzJiY9VLWxeCI"/>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785629" y="1334311"/>
            <a:ext cx="1484950" cy="1773278"/>
          </a:xfrm>
          <a:prstGeom prst="rect">
            <a:avLst/>
          </a:prstGeom>
          <a:noFill/>
          <a:ln>
            <a:noFill/>
          </a:ln>
          <a:effectLst>
            <a:outerShdw blurRad="50800" dist="38100" algn="l" rotWithShape="0">
              <a:srgbClr val="000000">
                <a:alpha val="40000"/>
              </a:srgbClr>
            </a:outerShdw>
          </a:effectLst>
        </p:spPr>
      </p:pic>
      <p:sp>
        <p:nvSpPr>
          <p:cNvPr id="131" name="Google Shape;131;p16"/>
          <p:cNvSpPr/>
          <p:nvPr/>
        </p:nvSpPr>
        <p:spPr>
          <a:xfrm>
            <a:off x="5971607" y="3244334"/>
            <a:ext cx="24878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a:p>
        </p:txBody>
      </p:sp>
      <p:sp>
        <p:nvSpPr>
          <p:cNvPr id="132" name="Google Shape;132;p16"/>
          <p:cNvSpPr/>
          <p:nvPr/>
        </p:nvSpPr>
        <p:spPr>
          <a:xfrm>
            <a:off x="1181866" y="6518336"/>
            <a:ext cx="384048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a:solidFill>
                  <a:schemeClr val="tx1">
                    <a:lumMod val="75000"/>
                    <a:lumOff val="25000"/>
                  </a:schemeClr>
                </a:solidFill>
                <a:latin typeface="Century Gothic"/>
                <a:ea typeface="Century Gothic"/>
                <a:cs typeface="Century Gothic"/>
                <a:sym typeface="Century Gothic"/>
              </a:rPr>
              <a:t>Image Credit: US Fish and Wildlife Service</a:t>
            </a:r>
            <a:endParaRPr sz="1400"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138" name="Google Shape;138;p17"/>
          <p:cNvGrpSpPr/>
          <p:nvPr/>
        </p:nvGrpSpPr>
        <p:grpSpPr>
          <a:xfrm>
            <a:off x="1618050" y="1092350"/>
            <a:ext cx="6883700" cy="5277621"/>
            <a:chOff x="914410" y="18055004"/>
            <a:chExt cx="9655913" cy="7551325"/>
          </a:xfrm>
        </p:grpSpPr>
        <p:pic>
          <p:nvPicPr>
            <p:cNvPr id="139" name="Google Shape;139;p17"/>
            <p:cNvPicPr preferRelativeResize="0"/>
            <p:nvPr/>
          </p:nvPicPr>
          <p:blipFill rotWithShape="1">
            <a:blip r:embed="rId3" cstate="screen">
              <a:alphaModFix/>
              <a:extLst>
                <a:ext uri="{28A0092B-C50C-407E-A947-70E740481C1C}">
                  <a14:useLocalDpi xmlns:a14="http://schemas.microsoft.com/office/drawing/2010/main"/>
                </a:ext>
              </a:extLst>
            </a:blip>
            <a:srcRect l="4235" t="3623" r="2052"/>
            <a:stretch/>
          </p:blipFill>
          <p:spPr>
            <a:xfrm>
              <a:off x="914410" y="18055004"/>
              <a:ext cx="9655913" cy="7551325"/>
            </a:xfrm>
            <a:prstGeom prst="rect">
              <a:avLst/>
            </a:prstGeom>
            <a:noFill/>
            <a:ln>
              <a:noFill/>
            </a:ln>
          </p:spPr>
        </p:pic>
        <p:sp>
          <p:nvSpPr>
            <p:cNvPr id="140" name="Google Shape;140;p17"/>
            <p:cNvSpPr/>
            <p:nvPr/>
          </p:nvSpPr>
          <p:spPr>
            <a:xfrm>
              <a:off x="7028710" y="24547380"/>
              <a:ext cx="2620800" cy="533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 name="Google Shape;141;p17"/>
          <p:cNvSpPr/>
          <p:nvPr/>
        </p:nvSpPr>
        <p:spPr>
          <a:xfrm>
            <a:off x="2947600" y="2764900"/>
            <a:ext cx="2548500" cy="9234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000" b="1" dirty="0">
                <a:solidFill>
                  <a:schemeClr val="tx1">
                    <a:lumMod val="75000"/>
                    <a:lumOff val="25000"/>
                  </a:schemeClr>
                </a:solidFill>
                <a:latin typeface="Century Gothic" panose="020B0502020202020204" pitchFamily="34" charset="0"/>
                <a:ea typeface="Century Gothic"/>
                <a:cs typeface="Century Gothic"/>
                <a:sym typeface="Century Gothic"/>
              </a:rPr>
              <a:t>Bear Lake</a:t>
            </a:r>
            <a:endParaRPr sz="2000" b="1"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r" rtl="0">
              <a:spcBef>
                <a:spcPts val="0"/>
              </a:spcBef>
              <a:spcAft>
                <a:spcPts val="0"/>
              </a:spcAft>
              <a:buNone/>
            </a:pPr>
            <a:r>
              <a:rPr lang="en-US" sz="1700" dirty="0">
                <a:solidFill>
                  <a:schemeClr val="tx1">
                    <a:lumMod val="75000"/>
                    <a:lumOff val="25000"/>
                  </a:schemeClr>
                </a:solidFill>
                <a:latin typeface="Century Gothic" panose="020B0502020202020204" pitchFamily="34" charset="0"/>
                <a:ea typeface="Century Gothic"/>
                <a:cs typeface="Century Gothic"/>
                <a:sym typeface="Century Gothic"/>
              </a:rPr>
              <a:t>Algorithm Testing Site</a:t>
            </a:r>
            <a:endParaRPr sz="17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r" rtl="0">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Garamond"/>
                <a:cs typeface="Garamond"/>
                <a:sym typeface="Garamond"/>
              </a:rPr>
              <a:t/>
            </a:r>
            <a:br>
              <a:rPr lang="en-US" sz="1800" dirty="0">
                <a:solidFill>
                  <a:schemeClr val="tx1">
                    <a:lumMod val="75000"/>
                    <a:lumOff val="25000"/>
                  </a:schemeClr>
                </a:solidFill>
                <a:latin typeface="Century Gothic" panose="020B0502020202020204" pitchFamily="34" charset="0"/>
                <a:ea typeface="Garamond"/>
                <a:cs typeface="Garamond"/>
                <a:sym typeface="Garamond"/>
              </a:rPr>
            </a:br>
            <a:endParaRPr sz="1800" dirty="0">
              <a:solidFill>
                <a:schemeClr val="tx1">
                  <a:lumMod val="75000"/>
                  <a:lumOff val="25000"/>
                </a:schemeClr>
              </a:solidFill>
              <a:latin typeface="Century Gothic" panose="020B0502020202020204" pitchFamily="34" charset="0"/>
              <a:ea typeface="Garamond"/>
              <a:cs typeface="Garamond"/>
              <a:sym typeface="Garamond"/>
            </a:endParaRPr>
          </a:p>
        </p:txBody>
      </p:sp>
      <p:grpSp>
        <p:nvGrpSpPr>
          <p:cNvPr id="142" name="Google Shape;142;p17"/>
          <p:cNvGrpSpPr/>
          <p:nvPr/>
        </p:nvGrpSpPr>
        <p:grpSpPr>
          <a:xfrm>
            <a:off x="2743913" y="1494750"/>
            <a:ext cx="2937600" cy="1006712"/>
            <a:chOff x="2337375" y="18795463"/>
            <a:chExt cx="2937600" cy="1006712"/>
          </a:xfrm>
        </p:grpSpPr>
        <p:sp>
          <p:nvSpPr>
            <p:cNvPr id="143" name="Google Shape;143;p17"/>
            <p:cNvSpPr/>
            <p:nvPr/>
          </p:nvSpPr>
          <p:spPr>
            <a:xfrm>
              <a:off x="2337375" y="18795463"/>
              <a:ext cx="2937600" cy="646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000" b="1" dirty="0">
                  <a:solidFill>
                    <a:schemeClr val="tx1">
                      <a:lumMod val="75000"/>
                      <a:lumOff val="25000"/>
                    </a:schemeClr>
                  </a:solidFill>
                  <a:latin typeface="Century Gothic" panose="020B0502020202020204" pitchFamily="34" charset="0"/>
                  <a:ea typeface="Century Gothic"/>
                  <a:cs typeface="Century Gothic"/>
                  <a:sym typeface="Century Gothic"/>
                </a:rPr>
                <a:t>Area 1002</a:t>
              </a:r>
              <a:endParaRPr sz="2000" b="1"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r" rtl="0">
                <a:spcBef>
                  <a:spcPts val="0"/>
                </a:spcBef>
                <a:spcAft>
                  <a:spcPts val="0"/>
                </a:spcAft>
                <a:buNone/>
              </a:pPr>
              <a:r>
                <a:rPr lang="en-US" sz="1700" dirty="0">
                  <a:solidFill>
                    <a:schemeClr val="tx1">
                      <a:lumMod val="75000"/>
                      <a:lumOff val="25000"/>
                    </a:schemeClr>
                  </a:solidFill>
                  <a:latin typeface="Century Gothic" panose="020B0502020202020204" pitchFamily="34" charset="0"/>
                  <a:ea typeface="Century Gothic"/>
                  <a:cs typeface="Century Gothic"/>
                  <a:sym typeface="Century Gothic"/>
                </a:rPr>
                <a:t>NWI Active Mapping Site</a:t>
              </a:r>
              <a:r>
                <a:rPr lang="en-US" sz="1700" dirty="0">
                  <a:solidFill>
                    <a:schemeClr val="tx1">
                      <a:lumMod val="75000"/>
                      <a:lumOff val="25000"/>
                    </a:schemeClr>
                  </a:solidFill>
                  <a:latin typeface="Century Gothic" panose="020B0502020202020204" pitchFamily="34" charset="0"/>
                  <a:ea typeface="Garamond"/>
                  <a:cs typeface="Garamond"/>
                  <a:sym typeface="Garamond"/>
                </a:rPr>
                <a:t/>
              </a:r>
              <a:br>
                <a:rPr lang="en-US" sz="1700" dirty="0">
                  <a:solidFill>
                    <a:schemeClr val="tx1">
                      <a:lumMod val="75000"/>
                      <a:lumOff val="25000"/>
                    </a:schemeClr>
                  </a:solidFill>
                  <a:latin typeface="Century Gothic" panose="020B0502020202020204" pitchFamily="34" charset="0"/>
                  <a:ea typeface="Garamond"/>
                  <a:cs typeface="Garamond"/>
                  <a:sym typeface="Garamond"/>
                </a:rPr>
              </a:br>
              <a:endParaRPr sz="1700" dirty="0">
                <a:solidFill>
                  <a:schemeClr val="tx1">
                    <a:lumMod val="75000"/>
                    <a:lumOff val="25000"/>
                  </a:schemeClr>
                </a:solidFill>
                <a:latin typeface="Century Gothic" panose="020B0502020202020204" pitchFamily="34" charset="0"/>
                <a:ea typeface="Garamond"/>
                <a:cs typeface="Garamond"/>
                <a:sym typeface="Garamond"/>
              </a:endParaRPr>
            </a:p>
          </p:txBody>
        </p:sp>
        <p:sp>
          <p:nvSpPr>
            <p:cNvPr id="144" name="Google Shape;144;p17"/>
            <p:cNvSpPr/>
            <p:nvPr/>
          </p:nvSpPr>
          <p:spPr>
            <a:xfrm>
              <a:off x="3267725" y="19661175"/>
              <a:ext cx="137100" cy="141000"/>
            </a:xfrm>
            <a:prstGeom prst="ellipse">
              <a:avLst/>
            </a:prstGeom>
            <a:solidFill>
              <a:srgbClr val="6AA84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latin typeface="Century Gothic" panose="020B0502020202020204" pitchFamily="34" charset="0"/>
              </a:endParaRPr>
            </a:p>
          </p:txBody>
        </p:sp>
      </p:grpSp>
      <p:sp>
        <p:nvSpPr>
          <p:cNvPr id="145" name="Google Shape;145;p17"/>
          <p:cNvSpPr/>
          <p:nvPr/>
        </p:nvSpPr>
        <p:spPr>
          <a:xfrm>
            <a:off x="5544413" y="1453938"/>
            <a:ext cx="137100" cy="141000"/>
          </a:xfrm>
          <a:prstGeom prst="ellipse">
            <a:avLst/>
          </a:prstGeom>
          <a:solidFill>
            <a:srgbClr val="6AA84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7"/>
          <p:cNvSpPr/>
          <p:nvPr/>
        </p:nvSpPr>
        <p:spPr>
          <a:xfrm>
            <a:off x="5326788" y="2707138"/>
            <a:ext cx="137100" cy="141000"/>
          </a:xfrm>
          <a:prstGeom prst="ellipse">
            <a:avLst/>
          </a:prstGeom>
          <a:solidFill>
            <a:srgbClr val="6AA84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7"/>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E8652"/>
              </a:buClr>
              <a:buSzPts val="3959"/>
              <a:buFont typeface="Century Gothic"/>
              <a:buNone/>
            </a:pPr>
            <a:r>
              <a:rPr lang="en-US" sz="3959" dirty="0"/>
              <a:t/>
            </a:r>
            <a:br>
              <a:rPr lang="en-US" sz="3959" dirty="0"/>
            </a:br>
            <a:r>
              <a:rPr lang="en-US" sz="3959" dirty="0"/>
              <a:t/>
            </a:r>
            <a:br>
              <a:rPr lang="en-US" sz="3959" dirty="0"/>
            </a:br>
            <a:r>
              <a:rPr lang="en-US" sz="3959" dirty="0"/>
              <a:t>Study Areas</a:t>
            </a:r>
            <a:r>
              <a:rPr lang="en-US" sz="3959" b="0" dirty="0"/>
              <a:t/>
            </a:r>
            <a:br>
              <a:rPr lang="en-US" sz="3959" b="0" dirty="0"/>
            </a:br>
            <a:r>
              <a:rPr lang="en-US" sz="3959" dirty="0"/>
              <a:t/>
            </a:r>
            <a:br>
              <a:rPr lang="en-US" sz="3959" dirty="0"/>
            </a:br>
            <a:endParaRPr sz="3959" dirty="0"/>
          </a:p>
        </p:txBody>
      </p:sp>
      <p:sp>
        <p:nvSpPr>
          <p:cNvPr id="148" name="Google Shape;148;p17"/>
          <p:cNvSpPr/>
          <p:nvPr/>
        </p:nvSpPr>
        <p:spPr>
          <a:xfrm>
            <a:off x="8009056" y="685363"/>
            <a:ext cx="3858900" cy="378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a:solidFill>
                  <a:schemeClr val="tx1">
                    <a:lumMod val="75000"/>
                    <a:lumOff val="25000"/>
                  </a:schemeClr>
                </a:solidFill>
                <a:latin typeface="Century Gothic" panose="020B0502020202020204" pitchFamily="34" charset="0"/>
                <a:ea typeface="Century Gothic"/>
                <a:cs typeface="Century Gothic"/>
                <a:sym typeface="Century Gothic"/>
              </a:rPr>
              <a:t>Location</a:t>
            </a:r>
            <a:endParaRPr sz="2800" b="1"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marR="0" lvl="0" indent="-342900" algn="l" rtl="0">
              <a:spcBef>
                <a:spcPts val="1000"/>
              </a:spcBef>
              <a:spcAft>
                <a:spcPts val="0"/>
              </a:spcAft>
              <a:buClr>
                <a:srgbClr val="2E8652"/>
              </a:buClr>
              <a:buSzPts val="2000"/>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Alaska, USA</a:t>
            </a:r>
            <a:endParaRPr dirty="0">
              <a:solidFill>
                <a:schemeClr val="tx1">
                  <a:lumMod val="75000"/>
                  <a:lumOff val="25000"/>
                </a:schemeClr>
              </a:solidFill>
              <a:latin typeface="Century Gothic" panose="020B0502020202020204" pitchFamily="34" charset="0"/>
            </a:endParaRPr>
          </a:p>
          <a:p>
            <a:pPr marL="342900" marR="0" lvl="0" indent="-342900" algn="l" rtl="0">
              <a:spcBef>
                <a:spcPts val="1000"/>
              </a:spcBef>
              <a:spcAft>
                <a:spcPts val="0"/>
              </a:spcAft>
              <a:buClr>
                <a:srgbClr val="2E8652"/>
              </a:buClr>
              <a:buSzPts val="2000"/>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NWI has mapped 40% of wetlands in AK</a:t>
            </a:r>
            <a:endParaRPr sz="20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spcBef>
                <a:spcPts val="1000"/>
              </a:spcBef>
              <a:spcAft>
                <a:spcPts val="0"/>
              </a:spcAft>
              <a:buNone/>
            </a:pPr>
            <a:r>
              <a:rPr lang="en-US" sz="1800" dirty="0">
                <a:solidFill>
                  <a:schemeClr val="tx1">
                    <a:lumMod val="75000"/>
                    <a:lumOff val="25000"/>
                  </a:schemeClr>
                </a:solidFill>
                <a:latin typeface="Century Gothic" panose="020B0502020202020204" pitchFamily="34" charset="0"/>
                <a:ea typeface="Century Gothic"/>
                <a:cs typeface="Century Gothic"/>
                <a:sym typeface="Century Gothic"/>
              </a:rPr>
              <a:t/>
            </a:r>
            <a:br>
              <a:rPr lang="en-US" sz="1800" dirty="0">
                <a:solidFill>
                  <a:schemeClr val="tx1">
                    <a:lumMod val="75000"/>
                    <a:lumOff val="25000"/>
                  </a:schemeClr>
                </a:solidFill>
                <a:latin typeface="Century Gothic" panose="020B0502020202020204" pitchFamily="34" charset="0"/>
                <a:ea typeface="Century Gothic"/>
                <a:cs typeface="Century Gothic"/>
                <a:sym typeface="Century Gothic"/>
              </a:rPr>
            </a:br>
            <a:r>
              <a:rPr lang="en-US" sz="2800" b="1" dirty="0">
                <a:solidFill>
                  <a:schemeClr val="tx1">
                    <a:lumMod val="75000"/>
                    <a:lumOff val="25000"/>
                  </a:schemeClr>
                </a:solidFill>
                <a:latin typeface="Century Gothic" panose="020B0502020202020204" pitchFamily="34" charset="0"/>
                <a:ea typeface="Century Gothic"/>
                <a:cs typeface="Century Gothic"/>
                <a:sym typeface="Century Gothic"/>
              </a:rPr>
              <a:t>Study Period</a:t>
            </a:r>
            <a:endParaRPr sz="2800" b="1"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marR="0" lvl="0" indent="-342900" algn="l" rtl="0">
              <a:spcBef>
                <a:spcPts val="1000"/>
              </a:spcBef>
              <a:spcAft>
                <a:spcPts val="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Summer </a:t>
            </a: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2017 (May to September)</a:t>
            </a:r>
            <a:endParaRPr sz="20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marR="0" lvl="0" indent="-342900" algn="l" rtl="0">
              <a:spcBef>
                <a:spcPts val="1000"/>
              </a:spcBef>
              <a:spcAft>
                <a:spcPts val="0"/>
              </a:spcAft>
              <a:buClr>
                <a:srgbClr val="2E8652"/>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Avoid </a:t>
            </a: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ice + snow cover</a:t>
            </a:r>
            <a:endParaRPr sz="20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149" name="Google Shape;149;p17"/>
          <p:cNvSpPr txBox="1"/>
          <p:nvPr/>
        </p:nvSpPr>
        <p:spPr>
          <a:xfrm>
            <a:off x="813795" y="5616227"/>
            <a:ext cx="1424580"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lt1"/>
                </a:solidFill>
                <a:latin typeface="Century Gothic"/>
                <a:ea typeface="Century Gothic"/>
                <a:cs typeface="Century Gothic"/>
                <a:sym typeface="Century Gothic"/>
              </a:rPr>
              <a:t>Area 1002</a:t>
            </a:r>
            <a:endParaRPr sz="2000" b="1">
              <a:solidFill>
                <a:schemeClr val="lt1"/>
              </a:solidFill>
              <a:latin typeface="Century Gothic"/>
              <a:ea typeface="Century Gothic"/>
              <a:cs typeface="Century Gothic"/>
              <a:sym typeface="Century Gothic"/>
            </a:endParaRPr>
          </a:p>
        </p:txBody>
      </p:sp>
      <p:pic>
        <p:nvPicPr>
          <p:cNvPr id="150" name="Google Shape;150;p17" descr="https://lh6.googleusercontent.com/Eb9Xckmyv5pG6bLVSO49ezsRvwsWcQ0NdgQ_oqg_snWR5U4yPcI5M5vaFldBXLbC0sukWbNTJ8rTMwPvYZ7Gc-mvgqWub_GQFv22207NO7TouiAnHkZQCf7I8pLWgfm4mN9JMTwumv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977725" y="5096927"/>
            <a:ext cx="417100" cy="450900"/>
          </a:xfrm>
          <a:prstGeom prst="rect">
            <a:avLst/>
          </a:prstGeom>
          <a:noFill/>
          <a:ln>
            <a:noFill/>
          </a:ln>
        </p:spPr>
      </p:pic>
      <p:sp>
        <p:nvSpPr>
          <p:cNvPr id="151" name="Google Shape;151;p17"/>
          <p:cNvSpPr/>
          <p:nvPr/>
        </p:nvSpPr>
        <p:spPr>
          <a:xfrm>
            <a:off x="709291" y="2368625"/>
            <a:ext cx="2939009" cy="646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000" b="1" dirty="0" err="1">
                <a:solidFill>
                  <a:schemeClr val="tx1">
                    <a:lumMod val="75000"/>
                    <a:lumOff val="25000"/>
                  </a:schemeClr>
                </a:solidFill>
                <a:latin typeface="Century Gothic" panose="020B0502020202020204" pitchFamily="34" charset="0"/>
                <a:ea typeface="Century Gothic"/>
                <a:cs typeface="Century Gothic"/>
                <a:sym typeface="Century Gothic"/>
              </a:rPr>
              <a:t>Selawik</a:t>
            </a:r>
            <a:endParaRPr sz="2000" b="1"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lvl="0" indent="0" algn="r" rtl="0">
              <a:spcBef>
                <a:spcPts val="0"/>
              </a:spcBef>
              <a:spcAft>
                <a:spcPts val="0"/>
              </a:spcAft>
              <a:buNone/>
            </a:pPr>
            <a:r>
              <a:rPr lang="en-US" sz="1700" dirty="0">
                <a:solidFill>
                  <a:schemeClr val="tx1">
                    <a:lumMod val="75000"/>
                    <a:lumOff val="25000"/>
                  </a:schemeClr>
                </a:solidFill>
                <a:latin typeface="Century Gothic" panose="020B0502020202020204" pitchFamily="34" charset="0"/>
                <a:ea typeface="Century Gothic"/>
                <a:cs typeface="Century Gothic"/>
                <a:sym typeface="Century Gothic"/>
              </a:rPr>
              <a:t>NWI Active Mapping Site</a:t>
            </a:r>
            <a:br>
              <a:rPr lang="en-US" sz="1700" dirty="0">
                <a:solidFill>
                  <a:schemeClr val="tx1">
                    <a:lumMod val="75000"/>
                    <a:lumOff val="25000"/>
                  </a:schemeClr>
                </a:solidFill>
                <a:latin typeface="Century Gothic" panose="020B0502020202020204" pitchFamily="34" charset="0"/>
                <a:ea typeface="Century Gothic"/>
                <a:cs typeface="Century Gothic"/>
                <a:sym typeface="Century Gothic"/>
              </a:rPr>
            </a:br>
            <a:endParaRPr sz="17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r" rtl="0">
              <a:spcBef>
                <a:spcPts val="0"/>
              </a:spcBef>
              <a:spcAft>
                <a:spcPts val="0"/>
              </a:spcAft>
              <a:buNone/>
            </a:pPr>
            <a:endParaRPr sz="1800" dirty="0">
              <a:solidFill>
                <a:schemeClr val="tx1">
                  <a:lumMod val="75000"/>
                  <a:lumOff val="25000"/>
                </a:schemeClr>
              </a:solidFill>
              <a:latin typeface="Century Gothic" panose="020B0502020202020204" pitchFamily="34" charset="0"/>
              <a:ea typeface="Garamond"/>
              <a:cs typeface="Garamond"/>
              <a:sym typeface="Garamond"/>
            </a:endParaRPr>
          </a:p>
          <a:p>
            <a:pPr marL="0" marR="0" lvl="0" indent="0" algn="r" rtl="0">
              <a:spcBef>
                <a:spcPts val="0"/>
              </a:spcBef>
              <a:spcAft>
                <a:spcPts val="0"/>
              </a:spcAft>
              <a:buNone/>
            </a:pPr>
            <a:r>
              <a:rPr lang="en-US" sz="1800" dirty="0">
                <a:solidFill>
                  <a:schemeClr val="tx1">
                    <a:lumMod val="75000"/>
                    <a:lumOff val="25000"/>
                  </a:schemeClr>
                </a:solidFill>
                <a:latin typeface="Century Gothic" panose="020B0502020202020204" pitchFamily="34" charset="0"/>
                <a:ea typeface="Garamond"/>
                <a:cs typeface="Garamond"/>
                <a:sym typeface="Garamond"/>
              </a:rPr>
              <a:t/>
            </a:r>
            <a:br>
              <a:rPr lang="en-US" sz="1800" dirty="0">
                <a:solidFill>
                  <a:schemeClr val="tx1">
                    <a:lumMod val="75000"/>
                    <a:lumOff val="25000"/>
                  </a:schemeClr>
                </a:solidFill>
                <a:latin typeface="Century Gothic" panose="020B0502020202020204" pitchFamily="34" charset="0"/>
                <a:ea typeface="Garamond"/>
                <a:cs typeface="Garamond"/>
                <a:sym typeface="Garamond"/>
              </a:rPr>
            </a:br>
            <a:endParaRPr sz="1800" dirty="0">
              <a:solidFill>
                <a:schemeClr val="tx1">
                  <a:lumMod val="75000"/>
                  <a:lumOff val="25000"/>
                </a:schemeClr>
              </a:solidFill>
              <a:latin typeface="Century Gothic" panose="020B0502020202020204" pitchFamily="34" charset="0"/>
              <a:ea typeface="Garamond"/>
              <a:cs typeface="Garamond"/>
              <a:sym typeface="Garamond"/>
            </a:endParaRPr>
          </a:p>
        </p:txBody>
      </p:sp>
      <p:grpSp>
        <p:nvGrpSpPr>
          <p:cNvPr id="152" name="Google Shape;152;p17"/>
          <p:cNvGrpSpPr/>
          <p:nvPr/>
        </p:nvGrpSpPr>
        <p:grpSpPr>
          <a:xfrm>
            <a:off x="4739375" y="5222163"/>
            <a:ext cx="2479800" cy="394063"/>
            <a:chOff x="7201700" y="22722825"/>
            <a:chExt cx="2479800" cy="394063"/>
          </a:xfrm>
        </p:grpSpPr>
        <p:sp>
          <p:nvSpPr>
            <p:cNvPr id="153" name="Google Shape;153;p17"/>
            <p:cNvSpPr/>
            <p:nvPr/>
          </p:nvSpPr>
          <p:spPr>
            <a:xfrm>
              <a:off x="7201700" y="22814188"/>
              <a:ext cx="2479800" cy="302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tx1">
                      <a:lumMod val="75000"/>
                      <a:lumOff val="25000"/>
                    </a:schemeClr>
                  </a:solidFill>
                  <a:latin typeface="Century Gothic" panose="020B0502020202020204" pitchFamily="34" charset="0"/>
                  <a:ea typeface="Century Gothic"/>
                  <a:cs typeface="Century Gothic"/>
                  <a:sym typeface="Century Gothic"/>
                </a:rPr>
                <a:t>0    100  200        400 km</a:t>
              </a:r>
              <a:endParaRPr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nvGrpSpPr>
            <p:cNvPr id="154" name="Google Shape;154;p17"/>
            <p:cNvGrpSpPr/>
            <p:nvPr/>
          </p:nvGrpSpPr>
          <p:grpSpPr>
            <a:xfrm>
              <a:off x="7352975" y="22722825"/>
              <a:ext cx="1438800" cy="131400"/>
              <a:chOff x="7294850" y="24202450"/>
              <a:chExt cx="1438800" cy="131400"/>
            </a:xfrm>
          </p:grpSpPr>
          <p:cxnSp>
            <p:nvCxnSpPr>
              <p:cNvPr id="155" name="Google Shape;155;p17"/>
              <p:cNvCxnSpPr/>
              <p:nvPr/>
            </p:nvCxnSpPr>
            <p:spPr>
              <a:xfrm rot="10800000" flipH="1">
                <a:off x="7294850" y="24208050"/>
                <a:ext cx="1438800" cy="1500"/>
              </a:xfrm>
              <a:prstGeom prst="straightConnector1">
                <a:avLst/>
              </a:prstGeom>
              <a:noFill/>
              <a:ln w="9525" cap="flat" cmpd="sng">
                <a:solidFill>
                  <a:srgbClr val="44546A"/>
                </a:solidFill>
                <a:prstDash val="solid"/>
                <a:round/>
                <a:headEnd type="none" w="med" len="med"/>
                <a:tailEnd type="none" w="med" len="med"/>
              </a:ln>
            </p:spPr>
          </p:cxnSp>
          <p:cxnSp>
            <p:nvCxnSpPr>
              <p:cNvPr id="156" name="Google Shape;156;p17"/>
              <p:cNvCxnSpPr/>
              <p:nvPr/>
            </p:nvCxnSpPr>
            <p:spPr>
              <a:xfrm rot="10800000" flipH="1">
                <a:off x="7296250" y="24203850"/>
                <a:ext cx="1200" cy="127200"/>
              </a:xfrm>
              <a:prstGeom prst="straightConnector1">
                <a:avLst/>
              </a:prstGeom>
              <a:noFill/>
              <a:ln w="9525" cap="flat" cmpd="sng">
                <a:solidFill>
                  <a:srgbClr val="44546A"/>
                </a:solidFill>
                <a:prstDash val="solid"/>
                <a:round/>
                <a:headEnd type="none" w="med" len="med"/>
                <a:tailEnd type="none" w="med" len="med"/>
              </a:ln>
            </p:spPr>
          </p:cxnSp>
          <p:cxnSp>
            <p:nvCxnSpPr>
              <p:cNvPr id="157" name="Google Shape;157;p17"/>
              <p:cNvCxnSpPr/>
              <p:nvPr/>
            </p:nvCxnSpPr>
            <p:spPr>
              <a:xfrm rot="10800000" flipH="1">
                <a:off x="7660725" y="24206650"/>
                <a:ext cx="1200" cy="127200"/>
              </a:xfrm>
              <a:prstGeom prst="straightConnector1">
                <a:avLst/>
              </a:prstGeom>
              <a:noFill/>
              <a:ln w="9525" cap="flat" cmpd="sng">
                <a:solidFill>
                  <a:srgbClr val="44546A"/>
                </a:solidFill>
                <a:prstDash val="solid"/>
                <a:round/>
                <a:headEnd type="none" w="med" len="med"/>
                <a:tailEnd type="none" w="med" len="med"/>
              </a:ln>
            </p:spPr>
          </p:cxnSp>
          <p:cxnSp>
            <p:nvCxnSpPr>
              <p:cNvPr id="158" name="Google Shape;158;p17"/>
              <p:cNvCxnSpPr/>
              <p:nvPr/>
            </p:nvCxnSpPr>
            <p:spPr>
              <a:xfrm rot="10800000" flipH="1">
                <a:off x="8023800" y="24203850"/>
                <a:ext cx="1200" cy="127200"/>
              </a:xfrm>
              <a:prstGeom prst="straightConnector1">
                <a:avLst/>
              </a:prstGeom>
              <a:noFill/>
              <a:ln w="9525" cap="flat" cmpd="sng">
                <a:solidFill>
                  <a:srgbClr val="44546A"/>
                </a:solidFill>
                <a:prstDash val="solid"/>
                <a:round/>
                <a:headEnd type="none" w="med" len="med"/>
                <a:tailEnd type="none" w="med" len="med"/>
              </a:ln>
            </p:spPr>
          </p:cxnSp>
          <p:cxnSp>
            <p:nvCxnSpPr>
              <p:cNvPr id="159" name="Google Shape;159;p17"/>
              <p:cNvCxnSpPr/>
              <p:nvPr/>
            </p:nvCxnSpPr>
            <p:spPr>
              <a:xfrm rot="10800000" flipH="1">
                <a:off x="8729450" y="24202450"/>
                <a:ext cx="1200" cy="127200"/>
              </a:xfrm>
              <a:prstGeom prst="straightConnector1">
                <a:avLst/>
              </a:prstGeom>
              <a:noFill/>
              <a:ln w="9525" cap="flat" cmpd="sng">
                <a:solidFill>
                  <a:srgbClr val="44546A"/>
                </a:solidFill>
                <a:prstDash val="solid"/>
                <a:round/>
                <a:headEnd type="none" w="med" len="med"/>
                <a:tailEnd type="none" w="med" len="med"/>
              </a:ln>
            </p:spPr>
          </p:cxnSp>
        </p:gr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9"/>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E8652"/>
              </a:buClr>
              <a:buSzPts val="3959"/>
              <a:buFont typeface="Century Gothic"/>
              <a:buNone/>
            </a:pPr>
            <a:r>
              <a:rPr lang="en-US" sz="3959" dirty="0"/>
              <a:t>Satellites and Sensors</a:t>
            </a:r>
            <a:endParaRPr sz="3959" dirty="0"/>
          </a:p>
        </p:txBody>
      </p:sp>
      <p:pic>
        <p:nvPicPr>
          <p:cNvPr id="181" name="Google Shape;181;p19" descr="https://lh3.googleusercontent.com/4deu7UF4jBzYx3HtRDSRfSfX4sUyQeknZjyGyRDrhRSOnh9_LXGI-ZQFH1qIyySCUkzuQpDJTBYF2vxliAw9FfDcv7alXT0rg1eMyZU_-BK4m7QJNGo-LGcRiEqFPh0Ys7NWtdRyZOU"/>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61854" y="1573692"/>
            <a:ext cx="3760956" cy="3030393"/>
          </a:xfrm>
          <a:prstGeom prst="rect">
            <a:avLst/>
          </a:prstGeom>
          <a:noFill/>
          <a:ln>
            <a:noFill/>
          </a:ln>
        </p:spPr>
      </p:pic>
      <p:pic>
        <p:nvPicPr>
          <p:cNvPr id="182" name="Google Shape;182;p19" descr="https://lh5.googleusercontent.com/ujoHvA2-TuPKVT33qCZmyx7e1LFJqtYFNDPygoP83dWqIomHqBcP-0w8IJUl4f_8-aXWaKGptykkOltPQqUBm2e6YGR8nRgGLsilPLxW5T0NWrZcQszcvm2rx-JR5HxObsQRKttJRH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20988694">
            <a:off x="5444387" y="972974"/>
            <a:ext cx="5678756" cy="4653029"/>
          </a:xfrm>
          <a:prstGeom prst="rect">
            <a:avLst/>
          </a:prstGeom>
          <a:noFill/>
          <a:ln>
            <a:noFill/>
          </a:ln>
        </p:spPr>
      </p:pic>
      <p:sp>
        <p:nvSpPr>
          <p:cNvPr id="183" name="Google Shape;183;p19"/>
          <p:cNvSpPr txBox="1"/>
          <p:nvPr/>
        </p:nvSpPr>
        <p:spPr>
          <a:xfrm>
            <a:off x="7866153" y="3792007"/>
            <a:ext cx="3078840" cy="11541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00" b="1" dirty="0">
                <a:solidFill>
                  <a:schemeClr val="tx1">
                    <a:lumMod val="75000"/>
                    <a:lumOff val="25000"/>
                  </a:schemeClr>
                </a:solidFill>
                <a:latin typeface="Century Gothic"/>
                <a:ea typeface="Century Gothic"/>
                <a:cs typeface="Century Gothic"/>
                <a:sym typeface="Century Gothic"/>
              </a:rPr>
              <a:t>Sentinel-1</a:t>
            </a:r>
            <a:r>
              <a:rPr lang="en-US" sz="2300" dirty="0">
                <a:solidFill>
                  <a:schemeClr val="tx1">
                    <a:lumMod val="75000"/>
                    <a:lumOff val="25000"/>
                  </a:schemeClr>
                </a:solidFill>
                <a:latin typeface="Century Gothic"/>
                <a:ea typeface="Century Gothic"/>
                <a:cs typeface="Century Gothic"/>
                <a:sym typeface="Century Gothic"/>
              </a:rPr>
              <a:t> </a:t>
            </a:r>
            <a:r>
              <a:rPr lang="en-US" sz="2300" dirty="0" smtClean="0">
                <a:solidFill>
                  <a:schemeClr val="tx1">
                    <a:lumMod val="75000"/>
                    <a:lumOff val="25000"/>
                  </a:schemeClr>
                </a:solidFill>
                <a:latin typeface="Century Gothic"/>
                <a:ea typeface="Century Gothic"/>
                <a:cs typeface="Century Gothic"/>
                <a:sym typeface="Century Gothic"/>
              </a:rPr>
              <a:t>C-Band </a:t>
            </a:r>
            <a:r>
              <a:rPr lang="en-US" sz="2300" dirty="0">
                <a:solidFill>
                  <a:schemeClr val="tx1">
                    <a:lumMod val="75000"/>
                    <a:lumOff val="25000"/>
                  </a:schemeClr>
                </a:solidFill>
                <a:latin typeface="Century Gothic"/>
                <a:ea typeface="Century Gothic"/>
                <a:cs typeface="Century Gothic"/>
                <a:sym typeface="Century Gothic"/>
              </a:rPr>
              <a:t>Synthetic Aperture Radar (C-SAR)</a:t>
            </a:r>
            <a:endParaRPr dirty="0">
              <a:solidFill>
                <a:schemeClr val="tx1">
                  <a:lumMod val="75000"/>
                  <a:lumOff val="25000"/>
                </a:schemeClr>
              </a:solidFill>
            </a:endParaRPr>
          </a:p>
        </p:txBody>
      </p:sp>
      <p:sp>
        <p:nvSpPr>
          <p:cNvPr id="184" name="Google Shape;184;p19"/>
          <p:cNvSpPr txBox="1"/>
          <p:nvPr/>
        </p:nvSpPr>
        <p:spPr>
          <a:xfrm>
            <a:off x="2944066" y="3792007"/>
            <a:ext cx="2868731" cy="150810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00" b="1" dirty="0">
                <a:solidFill>
                  <a:schemeClr val="tx1">
                    <a:lumMod val="75000"/>
                    <a:lumOff val="25000"/>
                  </a:schemeClr>
                </a:solidFill>
                <a:latin typeface="Century Gothic"/>
                <a:ea typeface="Century Gothic"/>
                <a:cs typeface="Century Gothic"/>
                <a:sym typeface="Century Gothic"/>
              </a:rPr>
              <a:t>Landsat 8</a:t>
            </a:r>
            <a:r>
              <a:rPr lang="en-US" sz="2300" dirty="0">
                <a:solidFill>
                  <a:schemeClr val="tx1">
                    <a:lumMod val="75000"/>
                    <a:lumOff val="25000"/>
                  </a:schemeClr>
                </a:solidFill>
                <a:latin typeface="Century Gothic"/>
                <a:ea typeface="Century Gothic"/>
                <a:cs typeface="Century Gothic"/>
                <a:sym typeface="Century Gothic"/>
              </a:rPr>
              <a:t> Operational Land Imager (OLI)</a:t>
            </a:r>
            <a:endParaRPr sz="2300" dirty="0">
              <a:solidFill>
                <a:schemeClr val="tx1">
                  <a:lumMod val="75000"/>
                  <a:lumOff val="25000"/>
                </a:schemeClr>
              </a:solidFill>
              <a:latin typeface="Century Gothic"/>
              <a:ea typeface="Century Gothic"/>
              <a:cs typeface="Century Gothic"/>
              <a:sym typeface="Century Gothic"/>
            </a:endParaRPr>
          </a:p>
        </p:txBody>
      </p:sp>
      <p:sp>
        <p:nvSpPr>
          <p:cNvPr id="185" name="Google Shape;185;p19"/>
          <p:cNvSpPr/>
          <p:nvPr/>
        </p:nvSpPr>
        <p:spPr>
          <a:xfrm>
            <a:off x="495300" y="6583680"/>
            <a:ext cx="2651760" cy="2743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Image Credit: NASA</a:t>
            </a:r>
            <a:endParaRPr dirty="0">
              <a:solidFill>
                <a:schemeClr val="tx1">
                  <a:lumMod val="75000"/>
                  <a:lumOff val="25000"/>
                </a:schemeClr>
              </a:solidFill>
              <a:latin typeface="Century Gothic"/>
              <a:ea typeface="Century Gothic"/>
              <a:cs typeface="Century Gothic"/>
              <a:sym typeface="Century Gothic"/>
            </a:endParaRPr>
          </a:p>
          <a:p>
            <a:pPr marL="0" marR="0" lvl="0" indent="0" algn="l" rtl="0">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
            </a:r>
            <a:br>
              <a:rPr lang="en-US" dirty="0">
                <a:solidFill>
                  <a:schemeClr val="tx1">
                    <a:lumMod val="75000"/>
                    <a:lumOff val="25000"/>
                  </a:schemeClr>
                </a:solidFill>
                <a:latin typeface="Century Gothic"/>
                <a:ea typeface="Century Gothic"/>
                <a:cs typeface="Century Gothic"/>
                <a:sym typeface="Century Gothic"/>
              </a:rPr>
            </a:br>
            <a:endParaRPr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0"/>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959"/>
              <a:buFont typeface="Century Gothic"/>
              <a:buNone/>
            </a:pPr>
            <a:r>
              <a:rPr lang="en-US" sz="3959" dirty="0">
                <a:solidFill>
                  <a:schemeClr val="bg1"/>
                </a:solidFill>
              </a:rPr>
              <a:t>Objectives</a:t>
            </a:r>
            <a:endParaRPr sz="3959" dirty="0">
              <a:solidFill>
                <a:schemeClr val="bg1"/>
              </a:solidFill>
            </a:endParaRPr>
          </a:p>
        </p:txBody>
      </p:sp>
      <p:sp>
        <p:nvSpPr>
          <p:cNvPr id="192" name="Google Shape;192;p20"/>
          <p:cNvSpPr/>
          <p:nvPr/>
        </p:nvSpPr>
        <p:spPr>
          <a:xfrm>
            <a:off x="1878360" y="1615328"/>
            <a:ext cx="566100" cy="538200"/>
          </a:xfrm>
          <a:prstGeom prst="flowChartConnector">
            <a:avLst/>
          </a:prstGeom>
          <a:solidFill>
            <a:srgbClr val="C4E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300" b="1">
                <a:solidFill>
                  <a:schemeClr val="lt1"/>
                </a:solidFill>
                <a:latin typeface="Century Gothic"/>
                <a:ea typeface="Century Gothic"/>
                <a:cs typeface="Century Gothic"/>
                <a:sym typeface="Century Gothic"/>
              </a:rPr>
              <a:t>1</a:t>
            </a:r>
            <a:endParaRPr sz="2300" b="1">
              <a:solidFill>
                <a:schemeClr val="lt1"/>
              </a:solidFill>
              <a:latin typeface="Century Gothic"/>
              <a:ea typeface="Century Gothic"/>
              <a:cs typeface="Century Gothic"/>
              <a:sym typeface="Century Gothic"/>
            </a:endParaRPr>
          </a:p>
        </p:txBody>
      </p:sp>
      <p:sp>
        <p:nvSpPr>
          <p:cNvPr id="193" name="Google Shape;193;p20"/>
          <p:cNvSpPr/>
          <p:nvPr/>
        </p:nvSpPr>
        <p:spPr>
          <a:xfrm>
            <a:off x="1544479" y="1881981"/>
            <a:ext cx="8905540" cy="1412400"/>
          </a:xfrm>
          <a:prstGeom prst="rect">
            <a:avLst/>
          </a:prstGeom>
          <a:noFill/>
          <a:ln>
            <a:noFill/>
          </a:ln>
        </p:spPr>
        <p:txBody>
          <a:bodyPr spcFirstLastPara="1" wrap="square" lIns="91425" tIns="45700" rIns="91425" bIns="45700" anchor="t" anchorCtr="0">
            <a:noAutofit/>
          </a:bodyPr>
          <a:lstStyle/>
          <a:p>
            <a:pPr marL="457200" lvl="0" indent="0" algn="ctr" rtl="0">
              <a:spcBef>
                <a:spcPts val="0"/>
              </a:spcBef>
              <a:spcAft>
                <a:spcPts val="0"/>
              </a:spcAft>
              <a:buNone/>
            </a:pPr>
            <a:r>
              <a:rPr lang="en-US" sz="2500" b="1" dirty="0">
                <a:solidFill>
                  <a:srgbClr val="2E8652"/>
                </a:solidFill>
                <a:latin typeface="Century Gothic"/>
                <a:ea typeface="Century Gothic"/>
                <a:cs typeface="Century Gothic"/>
                <a:sym typeface="Century Gothic"/>
              </a:rPr>
              <a:t>Build</a:t>
            </a:r>
            <a:r>
              <a:rPr lang="en-US" sz="2500" b="1" dirty="0">
                <a:solidFill>
                  <a:srgbClr val="238754"/>
                </a:solidFill>
                <a:latin typeface="Century Gothic"/>
                <a:ea typeface="Century Gothic"/>
                <a:cs typeface="Century Gothic"/>
                <a:sym typeface="Century Gothic"/>
              </a:rPr>
              <a:t> </a:t>
            </a:r>
            <a:r>
              <a:rPr lang="en-US" sz="2500" dirty="0">
                <a:solidFill>
                  <a:schemeClr val="tx1">
                    <a:lumMod val="75000"/>
                    <a:lumOff val="25000"/>
                  </a:schemeClr>
                </a:solidFill>
                <a:latin typeface="Century Gothic"/>
                <a:ea typeface="Century Gothic"/>
                <a:cs typeface="Century Gothic"/>
                <a:sym typeface="Century Gothic"/>
              </a:rPr>
              <a:t>on wetland inundation tool (SWEET) created in the project’s previous term to incorporate a more automated approach to wetland mapping using C-SAR data</a:t>
            </a:r>
            <a:endParaRPr sz="2500" dirty="0">
              <a:solidFill>
                <a:schemeClr val="tx1">
                  <a:lumMod val="75000"/>
                  <a:lumOff val="25000"/>
                </a:schemeClr>
              </a:solidFill>
              <a:latin typeface="Century Gothic"/>
              <a:ea typeface="Century Gothic"/>
              <a:cs typeface="Century Gothic"/>
              <a:sym typeface="Century Gothic"/>
            </a:endParaRPr>
          </a:p>
          <a:p>
            <a:pPr marL="0" marR="0" lvl="0" indent="0" algn="ctr" rtl="0">
              <a:spcBef>
                <a:spcPts val="0"/>
              </a:spcBef>
              <a:spcAft>
                <a:spcPts val="0"/>
              </a:spcAft>
              <a:buNone/>
            </a:pPr>
            <a:endParaRPr sz="2500" b="1" dirty="0">
              <a:solidFill>
                <a:srgbClr val="2E8652"/>
              </a:solidFill>
              <a:latin typeface="Century Gothic"/>
              <a:ea typeface="Century Gothic"/>
              <a:cs typeface="Century Gothic"/>
              <a:sym typeface="Century Gothic"/>
            </a:endParaRPr>
          </a:p>
        </p:txBody>
      </p:sp>
      <p:sp>
        <p:nvSpPr>
          <p:cNvPr id="194" name="Google Shape;194;p20"/>
          <p:cNvSpPr/>
          <p:nvPr/>
        </p:nvSpPr>
        <p:spPr>
          <a:xfrm>
            <a:off x="4664424" y="3494035"/>
            <a:ext cx="540000" cy="538200"/>
          </a:xfrm>
          <a:prstGeom prst="flowChartConnector">
            <a:avLst/>
          </a:prstGeom>
          <a:solidFill>
            <a:srgbClr val="C4E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300" b="1">
                <a:solidFill>
                  <a:schemeClr val="lt1"/>
                </a:solidFill>
                <a:latin typeface="Century Gothic"/>
                <a:ea typeface="Century Gothic"/>
                <a:cs typeface="Century Gothic"/>
                <a:sym typeface="Century Gothic"/>
              </a:rPr>
              <a:t>3</a:t>
            </a:r>
            <a:endParaRPr/>
          </a:p>
        </p:txBody>
      </p:sp>
      <p:sp>
        <p:nvSpPr>
          <p:cNvPr id="195" name="Google Shape;195;p20"/>
          <p:cNvSpPr/>
          <p:nvPr/>
        </p:nvSpPr>
        <p:spPr>
          <a:xfrm>
            <a:off x="1157779" y="3494035"/>
            <a:ext cx="540000" cy="538200"/>
          </a:xfrm>
          <a:prstGeom prst="flowChartConnector">
            <a:avLst/>
          </a:prstGeom>
          <a:solidFill>
            <a:srgbClr val="C4E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300" b="1">
                <a:solidFill>
                  <a:schemeClr val="lt1"/>
                </a:solidFill>
                <a:latin typeface="Century Gothic"/>
                <a:ea typeface="Century Gothic"/>
                <a:cs typeface="Century Gothic"/>
                <a:sym typeface="Century Gothic"/>
              </a:rPr>
              <a:t>2</a:t>
            </a:r>
            <a:endParaRPr sz="2300" b="1">
              <a:solidFill>
                <a:schemeClr val="lt1"/>
              </a:solidFill>
              <a:latin typeface="Century Gothic"/>
              <a:ea typeface="Century Gothic"/>
              <a:cs typeface="Century Gothic"/>
              <a:sym typeface="Century Gothic"/>
            </a:endParaRPr>
          </a:p>
        </p:txBody>
      </p:sp>
      <p:sp>
        <p:nvSpPr>
          <p:cNvPr id="196" name="Google Shape;196;p20"/>
          <p:cNvSpPr/>
          <p:nvPr/>
        </p:nvSpPr>
        <p:spPr>
          <a:xfrm>
            <a:off x="4223561" y="3776508"/>
            <a:ext cx="3082200" cy="2062200"/>
          </a:xfrm>
          <a:prstGeom prst="rect">
            <a:avLst/>
          </a:prstGeom>
          <a:noFill/>
          <a:ln>
            <a:noFill/>
          </a:ln>
        </p:spPr>
        <p:txBody>
          <a:bodyPr spcFirstLastPara="1" wrap="square" lIns="91425" tIns="45700" rIns="91425" bIns="45700" anchor="t" anchorCtr="0">
            <a:noAutofit/>
          </a:bodyPr>
          <a:lstStyle/>
          <a:p>
            <a:pPr marL="457200" lvl="0" indent="0" algn="ctr" rtl="0">
              <a:spcBef>
                <a:spcPts val="0"/>
              </a:spcBef>
              <a:spcAft>
                <a:spcPts val="0"/>
              </a:spcAft>
              <a:buNone/>
            </a:pPr>
            <a:r>
              <a:rPr lang="en-US" sz="2500" b="1" dirty="0">
                <a:solidFill>
                  <a:srgbClr val="2E8652"/>
                </a:solidFill>
                <a:latin typeface="Century Gothic"/>
                <a:ea typeface="Century Gothic"/>
                <a:cs typeface="Century Gothic"/>
                <a:sym typeface="Century Gothic"/>
              </a:rPr>
              <a:t>Incorporate</a:t>
            </a:r>
            <a:r>
              <a:rPr lang="en-US" sz="2500" b="1" dirty="0">
                <a:solidFill>
                  <a:srgbClr val="238754"/>
                </a:solidFill>
                <a:latin typeface="Century Gothic"/>
                <a:ea typeface="Century Gothic"/>
                <a:cs typeface="Century Gothic"/>
                <a:sym typeface="Century Gothic"/>
              </a:rPr>
              <a:t> </a:t>
            </a:r>
            <a:r>
              <a:rPr lang="en-US" sz="2500" dirty="0">
                <a:solidFill>
                  <a:schemeClr val="tx1">
                    <a:lumMod val="75000"/>
                    <a:lumOff val="25000"/>
                  </a:schemeClr>
                </a:solidFill>
                <a:latin typeface="Century Gothic"/>
                <a:ea typeface="Century Gothic"/>
                <a:cs typeface="Century Gothic"/>
                <a:sym typeface="Century Gothic"/>
              </a:rPr>
              <a:t>NWI water regime reclassification </a:t>
            </a:r>
            <a:endParaRPr sz="2500" dirty="0">
              <a:solidFill>
                <a:schemeClr val="tx1">
                  <a:lumMod val="75000"/>
                  <a:lumOff val="25000"/>
                </a:schemeClr>
              </a:solidFill>
              <a:latin typeface="Century Gothic"/>
              <a:ea typeface="Century Gothic"/>
              <a:cs typeface="Century Gothic"/>
              <a:sym typeface="Century Gothic"/>
            </a:endParaRPr>
          </a:p>
          <a:p>
            <a:pPr marL="0" marR="0" lvl="0" indent="0" algn="ctr" rtl="0">
              <a:spcBef>
                <a:spcPts val="0"/>
              </a:spcBef>
              <a:spcAft>
                <a:spcPts val="0"/>
              </a:spcAft>
              <a:buNone/>
            </a:pPr>
            <a:endParaRPr sz="2500" b="1" dirty="0">
              <a:solidFill>
                <a:srgbClr val="2E8652"/>
              </a:solidFill>
              <a:latin typeface="Century Gothic"/>
              <a:ea typeface="Century Gothic"/>
              <a:cs typeface="Century Gothic"/>
              <a:sym typeface="Century Gothic"/>
            </a:endParaRPr>
          </a:p>
          <a:p>
            <a:pPr marL="0" marR="0" lvl="0" indent="0" algn="l" rtl="0">
              <a:spcBef>
                <a:spcPts val="0"/>
              </a:spcBef>
              <a:spcAft>
                <a:spcPts val="0"/>
              </a:spcAft>
              <a:buNone/>
            </a:pPr>
            <a:r>
              <a:rPr lang="en-US" sz="2500" dirty="0">
                <a:solidFill>
                  <a:schemeClr val="dk1"/>
                </a:solidFill>
                <a:latin typeface="Century Gothic"/>
                <a:ea typeface="Century Gothic"/>
                <a:cs typeface="Century Gothic"/>
                <a:sym typeface="Century Gothic"/>
              </a:rPr>
              <a:t/>
            </a:r>
            <a:br>
              <a:rPr lang="en-US" sz="2500" dirty="0">
                <a:solidFill>
                  <a:schemeClr val="dk1"/>
                </a:solidFill>
                <a:latin typeface="Century Gothic"/>
                <a:ea typeface="Century Gothic"/>
                <a:cs typeface="Century Gothic"/>
                <a:sym typeface="Century Gothic"/>
              </a:rPr>
            </a:br>
            <a:endParaRPr sz="2500" dirty="0">
              <a:solidFill>
                <a:schemeClr val="dk1"/>
              </a:solidFill>
              <a:latin typeface="Century Gothic"/>
              <a:ea typeface="Century Gothic"/>
              <a:cs typeface="Century Gothic"/>
              <a:sym typeface="Century Gothic"/>
            </a:endParaRPr>
          </a:p>
        </p:txBody>
      </p:sp>
      <p:sp>
        <p:nvSpPr>
          <p:cNvPr id="197" name="Google Shape;197;p20"/>
          <p:cNvSpPr/>
          <p:nvPr/>
        </p:nvSpPr>
        <p:spPr>
          <a:xfrm>
            <a:off x="760128" y="3776508"/>
            <a:ext cx="3689700" cy="1708200"/>
          </a:xfrm>
          <a:prstGeom prst="rect">
            <a:avLst/>
          </a:prstGeom>
          <a:noFill/>
          <a:ln>
            <a:noFill/>
          </a:ln>
        </p:spPr>
        <p:txBody>
          <a:bodyPr spcFirstLastPara="1" wrap="square" lIns="91425" tIns="45700" rIns="91425" bIns="45700" anchor="t" anchorCtr="0">
            <a:noAutofit/>
          </a:bodyPr>
          <a:lstStyle/>
          <a:p>
            <a:pPr marL="457200" lvl="0" indent="0" algn="ctr" rtl="0">
              <a:spcBef>
                <a:spcPts val="0"/>
              </a:spcBef>
              <a:spcAft>
                <a:spcPts val="0"/>
              </a:spcAft>
              <a:buNone/>
            </a:pPr>
            <a:r>
              <a:rPr lang="en-US" sz="2500" b="1" dirty="0">
                <a:solidFill>
                  <a:srgbClr val="2E8652"/>
                </a:solidFill>
                <a:latin typeface="Century Gothic"/>
                <a:ea typeface="Century Gothic"/>
                <a:cs typeface="Century Gothic"/>
                <a:sym typeface="Century Gothic"/>
              </a:rPr>
              <a:t>Create</a:t>
            </a:r>
            <a:r>
              <a:rPr lang="en-US" sz="2500" b="1" dirty="0">
                <a:solidFill>
                  <a:srgbClr val="238754"/>
                </a:solidFill>
                <a:latin typeface="Century Gothic"/>
                <a:ea typeface="Century Gothic"/>
                <a:cs typeface="Century Gothic"/>
                <a:sym typeface="Century Gothic"/>
              </a:rPr>
              <a:t> </a:t>
            </a:r>
            <a:r>
              <a:rPr lang="en-US" sz="2500" dirty="0">
                <a:solidFill>
                  <a:schemeClr val="tx1">
                    <a:lumMod val="75000"/>
                    <a:lumOff val="25000"/>
                  </a:schemeClr>
                </a:solidFill>
                <a:latin typeface="Century Gothic"/>
                <a:ea typeface="Century Gothic"/>
                <a:cs typeface="Century Gothic"/>
                <a:sym typeface="Century Gothic"/>
              </a:rPr>
              <a:t>inundation extent products as a resource for </a:t>
            </a:r>
            <a:r>
              <a:rPr lang="en-US" sz="2500" dirty="0" smtClean="0">
                <a:solidFill>
                  <a:schemeClr val="tx1">
                    <a:lumMod val="75000"/>
                    <a:lumOff val="25000"/>
                  </a:schemeClr>
                </a:solidFill>
                <a:latin typeface="Century Gothic"/>
                <a:ea typeface="Century Gothic"/>
                <a:cs typeface="Century Gothic"/>
                <a:sym typeface="Century Gothic"/>
              </a:rPr>
              <a:t>the NWI </a:t>
            </a:r>
            <a:r>
              <a:rPr lang="en-US" sz="2500" dirty="0">
                <a:solidFill>
                  <a:schemeClr val="tx1">
                    <a:lumMod val="75000"/>
                    <a:lumOff val="25000"/>
                  </a:schemeClr>
                </a:solidFill>
                <a:latin typeface="Century Gothic"/>
                <a:ea typeface="Century Gothic"/>
                <a:cs typeface="Century Gothic"/>
                <a:sym typeface="Century Gothic"/>
              </a:rPr>
              <a:t>wetland map production for Alaska</a:t>
            </a:r>
            <a:endParaRPr sz="2500" dirty="0">
              <a:solidFill>
                <a:schemeClr val="tx1">
                  <a:lumMod val="75000"/>
                  <a:lumOff val="25000"/>
                </a:schemeClr>
              </a:solidFill>
              <a:latin typeface="Century Gothic"/>
              <a:ea typeface="Century Gothic"/>
              <a:cs typeface="Century Gothic"/>
              <a:sym typeface="Century Gothic"/>
            </a:endParaRPr>
          </a:p>
          <a:p>
            <a:pPr marL="0" marR="0" lvl="0" indent="0" algn="ctr" rtl="0">
              <a:spcBef>
                <a:spcPts val="0"/>
              </a:spcBef>
              <a:spcAft>
                <a:spcPts val="0"/>
              </a:spcAft>
              <a:buNone/>
            </a:pPr>
            <a:endParaRPr sz="2500" b="1" dirty="0">
              <a:solidFill>
                <a:srgbClr val="2E8652"/>
              </a:solidFill>
              <a:latin typeface="Century Gothic"/>
              <a:ea typeface="Century Gothic"/>
              <a:cs typeface="Century Gothic"/>
              <a:sym typeface="Century Gothic"/>
            </a:endParaRPr>
          </a:p>
        </p:txBody>
      </p:sp>
      <p:sp>
        <p:nvSpPr>
          <p:cNvPr id="198" name="Google Shape;198;p20"/>
          <p:cNvSpPr/>
          <p:nvPr/>
        </p:nvSpPr>
        <p:spPr>
          <a:xfrm>
            <a:off x="7478769" y="3494035"/>
            <a:ext cx="540000" cy="538200"/>
          </a:xfrm>
          <a:prstGeom prst="flowChartConnector">
            <a:avLst/>
          </a:prstGeom>
          <a:solidFill>
            <a:srgbClr val="C4E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300" b="1">
                <a:solidFill>
                  <a:schemeClr val="lt1"/>
                </a:solidFill>
                <a:latin typeface="Century Gothic"/>
                <a:ea typeface="Century Gothic"/>
                <a:cs typeface="Century Gothic"/>
                <a:sym typeface="Century Gothic"/>
              </a:rPr>
              <a:t>4</a:t>
            </a:r>
            <a:endParaRPr sz="2300" b="1">
              <a:solidFill>
                <a:schemeClr val="lt1"/>
              </a:solidFill>
              <a:latin typeface="Century Gothic"/>
              <a:ea typeface="Century Gothic"/>
              <a:cs typeface="Century Gothic"/>
              <a:sym typeface="Century Gothic"/>
            </a:endParaRPr>
          </a:p>
        </p:txBody>
      </p:sp>
      <p:sp>
        <p:nvSpPr>
          <p:cNvPr id="199" name="Google Shape;199;p20"/>
          <p:cNvSpPr/>
          <p:nvPr/>
        </p:nvSpPr>
        <p:spPr>
          <a:xfrm>
            <a:off x="7673848" y="3776508"/>
            <a:ext cx="4120800" cy="18621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500" b="1" dirty="0">
                <a:solidFill>
                  <a:srgbClr val="2E8652"/>
                </a:solidFill>
                <a:latin typeface="Century Gothic"/>
                <a:ea typeface="Century Gothic"/>
                <a:cs typeface="Century Gothic"/>
                <a:sym typeface="Century Gothic"/>
              </a:rPr>
              <a:t>Validate</a:t>
            </a:r>
            <a:r>
              <a:rPr lang="en-US" sz="2500" b="1" dirty="0">
                <a:solidFill>
                  <a:srgbClr val="238754"/>
                </a:solidFill>
                <a:latin typeface="Century Gothic"/>
                <a:ea typeface="Century Gothic"/>
                <a:cs typeface="Century Gothic"/>
                <a:sym typeface="Century Gothic"/>
              </a:rPr>
              <a:t> </a:t>
            </a:r>
            <a:r>
              <a:rPr lang="en-US" sz="2500" dirty="0">
                <a:solidFill>
                  <a:schemeClr val="tx1">
                    <a:lumMod val="75000"/>
                    <a:lumOff val="25000"/>
                  </a:schemeClr>
                </a:solidFill>
                <a:latin typeface="Century Gothic"/>
                <a:ea typeface="Century Gothic"/>
                <a:cs typeface="Century Gothic"/>
                <a:sym typeface="Century Gothic"/>
              </a:rPr>
              <a:t>the accuracy of inundation extent products using published NWI data and Landsat 8 imagery</a:t>
            </a:r>
            <a:endParaRPr sz="2500"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13478" y="2449251"/>
            <a:ext cx="4010669" cy="2548500"/>
          </a:xfrm>
          <a:prstGeom prst="roundRect">
            <a:avLst>
              <a:gd name="adj" fmla="val 16667"/>
            </a:avLst>
          </a:prstGeom>
          <a:noFill/>
          <a:ln>
            <a:noFill/>
          </a:ln>
        </p:spPr>
      </p:pic>
      <p:sp>
        <p:nvSpPr>
          <p:cNvPr id="206" name="Google Shape;206;p21"/>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E8652"/>
              </a:buClr>
              <a:buSzPts val="3959"/>
              <a:buFont typeface="Century Gothic"/>
              <a:buNone/>
            </a:pPr>
            <a:r>
              <a:rPr lang="en-US" sz="3959" dirty="0"/>
              <a:t>Methodology: </a:t>
            </a:r>
            <a:r>
              <a:rPr lang="en-US" sz="3509" b="0" dirty="0">
                <a:solidFill>
                  <a:schemeClr val="tx1">
                    <a:lumMod val="75000"/>
                    <a:lumOff val="25000"/>
                  </a:schemeClr>
                </a:solidFill>
              </a:rPr>
              <a:t>Data Acquisition and Processing</a:t>
            </a:r>
            <a:endParaRPr sz="3509" b="0" dirty="0">
              <a:solidFill>
                <a:schemeClr val="tx1">
                  <a:lumMod val="75000"/>
                  <a:lumOff val="25000"/>
                </a:schemeClr>
              </a:solidFill>
            </a:endParaRPr>
          </a:p>
        </p:txBody>
      </p:sp>
      <p:pic>
        <p:nvPicPr>
          <p:cNvPr id="207" name="Google Shape;207;p21"/>
          <p:cNvPicPr preferRelativeResize="0"/>
          <p:nvPr/>
        </p:nvPicPr>
        <p:blipFill rotWithShape="1">
          <a:blip r:embed="rId4">
            <a:alphaModFix/>
          </a:blip>
          <a:srcRect/>
          <a:stretch/>
        </p:blipFill>
        <p:spPr>
          <a:xfrm rot="-5400000">
            <a:off x="7687557" y="1472792"/>
            <a:ext cx="4083000" cy="4511400"/>
          </a:xfrm>
          <a:prstGeom prst="roundRect">
            <a:avLst>
              <a:gd name="adj" fmla="val 16667"/>
            </a:avLst>
          </a:prstGeom>
          <a:noFill/>
          <a:ln>
            <a:noFill/>
          </a:ln>
        </p:spPr>
      </p:pic>
      <p:sp>
        <p:nvSpPr>
          <p:cNvPr id="208" name="Google Shape;208;p21"/>
          <p:cNvSpPr txBox="1"/>
          <p:nvPr/>
        </p:nvSpPr>
        <p:spPr>
          <a:xfrm>
            <a:off x="4376707" y="1134155"/>
            <a:ext cx="1998300" cy="577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tx1">
                    <a:lumMod val="75000"/>
                    <a:lumOff val="25000"/>
                  </a:schemeClr>
                </a:solidFill>
                <a:latin typeface="Century Gothic"/>
                <a:ea typeface="Century Gothic"/>
                <a:cs typeface="Century Gothic"/>
                <a:sym typeface="Century Gothic"/>
              </a:rPr>
              <a:t>Platform</a:t>
            </a:r>
            <a:endParaRPr sz="3000" b="1"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700"/>
              <a:buFont typeface="Arial"/>
              <a:buNone/>
            </a:pPr>
            <a:endParaRPr sz="1700" b="1"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700"/>
              <a:buFont typeface="Arial"/>
              <a:buNone/>
            </a:pPr>
            <a:endParaRPr sz="1700" b="1"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700"/>
              <a:buFont typeface="Arial"/>
              <a:buNone/>
            </a:pPr>
            <a:endParaRPr sz="1700" b="1" i="0" u="none" strike="noStrike" cap="none">
              <a:solidFill>
                <a:schemeClr val="tx1">
                  <a:lumMod val="75000"/>
                  <a:lumOff val="25000"/>
                </a:schemeClr>
              </a:solidFill>
              <a:latin typeface="Century Gothic"/>
              <a:ea typeface="Century Gothic"/>
              <a:cs typeface="Century Gothic"/>
              <a:sym typeface="Century Gothic"/>
            </a:endParaRPr>
          </a:p>
        </p:txBody>
      </p:sp>
      <p:sp>
        <p:nvSpPr>
          <p:cNvPr id="209" name="Google Shape;209;p21"/>
          <p:cNvSpPr/>
          <p:nvPr/>
        </p:nvSpPr>
        <p:spPr>
          <a:xfrm>
            <a:off x="7253032" y="1978442"/>
            <a:ext cx="4417200" cy="3989400"/>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21"/>
          <p:cNvSpPr/>
          <p:nvPr/>
        </p:nvSpPr>
        <p:spPr>
          <a:xfrm>
            <a:off x="717607" y="1911724"/>
            <a:ext cx="2232000" cy="4056118"/>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1" name="Google Shape;211;p21"/>
          <p:cNvPicPr preferRelativeResize="0"/>
          <p:nvPr/>
        </p:nvPicPr>
        <p:blipFill rotWithShape="1">
          <a:blip r:embed="rId5">
            <a:alphaModFix/>
          </a:blip>
          <a:srcRect/>
          <a:stretch/>
        </p:blipFill>
        <p:spPr>
          <a:xfrm>
            <a:off x="3964357" y="1717592"/>
            <a:ext cx="2823000" cy="4052400"/>
          </a:xfrm>
          <a:prstGeom prst="roundRect">
            <a:avLst>
              <a:gd name="adj" fmla="val 16667"/>
            </a:avLst>
          </a:prstGeom>
          <a:noFill/>
          <a:ln>
            <a:noFill/>
          </a:ln>
        </p:spPr>
      </p:pic>
      <p:sp>
        <p:nvSpPr>
          <p:cNvPr id="212" name="Google Shape;212;p21"/>
          <p:cNvSpPr/>
          <p:nvPr/>
        </p:nvSpPr>
        <p:spPr>
          <a:xfrm>
            <a:off x="3942632" y="1978442"/>
            <a:ext cx="2537700" cy="3989400"/>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21"/>
          <p:cNvSpPr txBox="1"/>
          <p:nvPr/>
        </p:nvSpPr>
        <p:spPr>
          <a:xfrm>
            <a:off x="4118882" y="3533121"/>
            <a:ext cx="2136300" cy="64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tx1">
                    <a:lumMod val="75000"/>
                    <a:lumOff val="25000"/>
                  </a:schemeClr>
                </a:solidFill>
                <a:latin typeface="Century Gothic"/>
                <a:ea typeface="Century Gothic"/>
                <a:cs typeface="Century Gothic"/>
                <a:sym typeface="Century Gothic"/>
              </a:rPr>
              <a:t>Google Earth Engine</a:t>
            </a:r>
            <a:endParaRPr sz="17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214" name="Google Shape;214;p21"/>
          <p:cNvSpPr txBox="1"/>
          <p:nvPr/>
        </p:nvSpPr>
        <p:spPr>
          <a:xfrm>
            <a:off x="4142082" y="4845092"/>
            <a:ext cx="2280300" cy="679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tx1">
                    <a:lumMod val="75000"/>
                    <a:lumOff val="25000"/>
                  </a:schemeClr>
                </a:solidFill>
                <a:latin typeface="Century Gothic"/>
                <a:ea typeface="Century Gothic"/>
                <a:cs typeface="Century Gothic"/>
                <a:sym typeface="Century Gothic"/>
              </a:rPr>
              <a:t>NWI Wetlands Mapper</a:t>
            </a:r>
            <a:endParaRPr sz="1700" b="0" i="0" u="none" strike="noStrike" cap="none">
              <a:solidFill>
                <a:schemeClr val="tx1">
                  <a:lumMod val="75000"/>
                  <a:lumOff val="25000"/>
                </a:schemeClr>
              </a:solidFill>
              <a:latin typeface="Century Gothic"/>
              <a:ea typeface="Century Gothic"/>
              <a:cs typeface="Century Gothic"/>
              <a:sym typeface="Century Gothic"/>
            </a:endParaRPr>
          </a:p>
        </p:txBody>
      </p:sp>
      <p:grpSp>
        <p:nvGrpSpPr>
          <p:cNvPr id="215" name="Google Shape;215;p21"/>
          <p:cNvGrpSpPr/>
          <p:nvPr/>
        </p:nvGrpSpPr>
        <p:grpSpPr>
          <a:xfrm>
            <a:off x="3398540" y="1148810"/>
            <a:ext cx="1100912" cy="1084689"/>
            <a:chOff x="3398540" y="1148810"/>
            <a:chExt cx="1100912" cy="1084689"/>
          </a:xfrm>
        </p:grpSpPr>
        <p:sp>
          <p:nvSpPr>
            <p:cNvPr id="216" name="Google Shape;216;p21"/>
            <p:cNvSpPr/>
            <p:nvPr/>
          </p:nvSpPr>
          <p:spPr>
            <a:xfrm>
              <a:off x="3398540" y="1148810"/>
              <a:ext cx="1100912" cy="1084689"/>
            </a:xfrm>
            <a:prstGeom prst="roundRect">
              <a:avLst>
                <a:gd name="adj" fmla="val 16667"/>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21"/>
            <p:cNvSpPr/>
            <p:nvPr/>
          </p:nvSpPr>
          <p:spPr>
            <a:xfrm>
              <a:off x="3537777" y="1269678"/>
              <a:ext cx="596569" cy="485789"/>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21"/>
            <p:cNvSpPr/>
            <p:nvPr/>
          </p:nvSpPr>
          <p:spPr>
            <a:xfrm>
              <a:off x="3572438" y="1302655"/>
              <a:ext cx="527229" cy="41978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21"/>
            <p:cNvSpPr/>
            <p:nvPr/>
          </p:nvSpPr>
          <p:spPr>
            <a:xfrm>
              <a:off x="3776450" y="1744796"/>
              <a:ext cx="119100" cy="233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21"/>
            <p:cNvSpPr/>
            <p:nvPr/>
          </p:nvSpPr>
          <p:spPr>
            <a:xfrm>
              <a:off x="3521509" y="1951906"/>
              <a:ext cx="596569" cy="156257"/>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21" name="Google Shape;221;p21"/>
            <p:cNvCxnSpPr/>
            <p:nvPr/>
          </p:nvCxnSpPr>
          <p:spPr>
            <a:xfrm>
              <a:off x="3895667" y="1820918"/>
              <a:ext cx="423218" cy="174822"/>
            </a:xfrm>
            <a:prstGeom prst="curvedConnector3">
              <a:avLst>
                <a:gd name="adj1" fmla="val 106803"/>
              </a:avLst>
            </a:prstGeom>
            <a:noFill/>
            <a:ln w="38100" cap="flat" cmpd="sng">
              <a:solidFill>
                <a:srgbClr val="FFFFFF"/>
              </a:solidFill>
              <a:prstDash val="solid"/>
              <a:round/>
              <a:headEnd type="none" w="sm" len="sm"/>
              <a:tailEnd type="none" w="sm" len="sm"/>
            </a:ln>
          </p:spPr>
        </p:cxnSp>
        <p:sp>
          <p:nvSpPr>
            <p:cNvPr id="222" name="Google Shape;222;p21"/>
            <p:cNvSpPr/>
            <p:nvPr/>
          </p:nvSpPr>
          <p:spPr>
            <a:xfrm>
              <a:off x="4253557" y="1955687"/>
              <a:ext cx="119211" cy="156257"/>
            </a:xfrm>
            <a:prstGeom prst="round2SameRect">
              <a:avLst>
                <a:gd name="adj1" fmla="val 50000"/>
                <a:gd name="adj2" fmla="val 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23" name="Google Shape;223;p21"/>
            <p:cNvCxnSpPr/>
            <p:nvPr/>
          </p:nvCxnSpPr>
          <p:spPr>
            <a:xfrm>
              <a:off x="4235198" y="2019548"/>
              <a:ext cx="155931" cy="1375"/>
            </a:xfrm>
            <a:prstGeom prst="straightConnector1">
              <a:avLst/>
            </a:prstGeom>
            <a:noFill/>
            <a:ln w="9525" cap="flat" cmpd="sng">
              <a:solidFill>
                <a:srgbClr val="000000"/>
              </a:solidFill>
              <a:prstDash val="solid"/>
              <a:round/>
              <a:headEnd type="none" w="sm" len="sm"/>
              <a:tailEnd type="none" w="sm" len="sm"/>
            </a:ln>
          </p:spPr>
        </p:cxnSp>
        <p:cxnSp>
          <p:nvCxnSpPr>
            <p:cNvPr id="224" name="Google Shape;224;p21"/>
            <p:cNvCxnSpPr>
              <a:endCxn id="222" idx="3"/>
            </p:cNvCxnSpPr>
            <p:nvPr/>
          </p:nvCxnSpPr>
          <p:spPr>
            <a:xfrm rot="10800000">
              <a:off x="4313163" y="1955687"/>
              <a:ext cx="300" cy="63900"/>
            </a:xfrm>
            <a:prstGeom prst="straightConnector1">
              <a:avLst/>
            </a:prstGeom>
            <a:noFill/>
            <a:ln w="9525" cap="flat" cmpd="sng">
              <a:solidFill>
                <a:srgbClr val="000000"/>
              </a:solidFill>
              <a:prstDash val="solid"/>
              <a:round/>
              <a:headEnd type="none" w="sm" len="sm"/>
              <a:tailEnd type="none" w="sm" len="sm"/>
            </a:ln>
          </p:spPr>
        </p:cxnSp>
      </p:grpSp>
      <p:sp>
        <p:nvSpPr>
          <p:cNvPr id="225" name="Google Shape;225;p21"/>
          <p:cNvSpPr txBox="1"/>
          <p:nvPr/>
        </p:nvSpPr>
        <p:spPr>
          <a:xfrm>
            <a:off x="834457" y="2229842"/>
            <a:ext cx="1998300" cy="739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tx1">
                    <a:lumMod val="75000"/>
                    <a:lumOff val="25000"/>
                  </a:schemeClr>
                </a:solidFill>
                <a:latin typeface="Century Gothic"/>
                <a:ea typeface="Century Gothic"/>
                <a:cs typeface="Century Gothic"/>
                <a:sym typeface="Century Gothic"/>
              </a:rPr>
              <a:t>Sentinel-1 </a:t>
            </a:r>
            <a:endParaRPr sz="20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tx1">
                    <a:lumMod val="75000"/>
                    <a:lumOff val="25000"/>
                  </a:schemeClr>
                </a:solidFill>
                <a:latin typeface="Century Gothic"/>
                <a:ea typeface="Century Gothic"/>
                <a:cs typeface="Century Gothic"/>
                <a:sym typeface="Century Gothic"/>
              </a:rPr>
              <a:t>C-SAR</a:t>
            </a:r>
            <a:endParaRPr sz="20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26" name="Google Shape;226;p21"/>
          <p:cNvSpPr txBox="1"/>
          <p:nvPr/>
        </p:nvSpPr>
        <p:spPr>
          <a:xfrm>
            <a:off x="3960782" y="2169992"/>
            <a:ext cx="2452500" cy="89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a:solidFill>
                  <a:schemeClr val="tx1">
                    <a:lumMod val="75000"/>
                    <a:lumOff val="25000"/>
                  </a:schemeClr>
                </a:solidFill>
                <a:latin typeface="Century Gothic"/>
                <a:ea typeface="Century Gothic"/>
                <a:cs typeface="Century Gothic"/>
                <a:sym typeface="Century Gothic"/>
              </a:rPr>
              <a:t>ASF’s Hybrid Pluggable Processing Pipeline (HyP3)</a:t>
            </a:r>
            <a:endParaRPr sz="1700" b="0" i="0" u="none" strike="noStrike" cap="none">
              <a:solidFill>
                <a:schemeClr val="tx1">
                  <a:lumMod val="75000"/>
                  <a:lumOff val="25000"/>
                </a:schemeClr>
              </a:solidFill>
              <a:latin typeface="Century Gothic"/>
              <a:ea typeface="Century Gothic"/>
              <a:cs typeface="Century Gothic"/>
              <a:sym typeface="Century Gothic"/>
            </a:endParaRPr>
          </a:p>
        </p:txBody>
      </p:sp>
      <p:grpSp>
        <p:nvGrpSpPr>
          <p:cNvPr id="227" name="Google Shape;227;p21"/>
          <p:cNvGrpSpPr/>
          <p:nvPr/>
        </p:nvGrpSpPr>
        <p:grpSpPr>
          <a:xfrm>
            <a:off x="6919784" y="1148821"/>
            <a:ext cx="1175910" cy="1100296"/>
            <a:chOff x="7170257" y="1686467"/>
            <a:chExt cx="2415592" cy="2306700"/>
          </a:xfrm>
        </p:grpSpPr>
        <p:sp>
          <p:nvSpPr>
            <p:cNvPr id="228" name="Google Shape;228;p21"/>
            <p:cNvSpPr/>
            <p:nvPr/>
          </p:nvSpPr>
          <p:spPr>
            <a:xfrm>
              <a:off x="7185549" y="1686467"/>
              <a:ext cx="2400300" cy="2306700"/>
            </a:xfrm>
            <a:prstGeom prst="roundRect">
              <a:avLst>
                <a:gd name="adj" fmla="val 16667"/>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9" name="Google Shape;229;p21"/>
            <p:cNvGrpSpPr/>
            <p:nvPr/>
          </p:nvGrpSpPr>
          <p:grpSpPr>
            <a:xfrm rot="-814159">
              <a:off x="7307645" y="1895825"/>
              <a:ext cx="1365049" cy="1333550"/>
              <a:chOff x="7331321" y="2134050"/>
              <a:chExt cx="1317985" cy="1290775"/>
            </a:xfrm>
          </p:grpSpPr>
          <p:sp>
            <p:nvSpPr>
              <p:cNvPr id="230" name="Google Shape;230;p21"/>
              <p:cNvSpPr/>
              <p:nvPr/>
            </p:nvSpPr>
            <p:spPr>
              <a:xfrm>
                <a:off x="7547800" y="2334450"/>
                <a:ext cx="883500" cy="895200"/>
              </a:xfrm>
              <a:prstGeom prst="donut">
                <a:avLst>
                  <a:gd name="adj" fmla="val 250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21"/>
              <p:cNvSpPr/>
              <p:nvPr/>
            </p:nvSpPr>
            <p:spPr>
              <a:xfrm>
                <a:off x="7803900" y="2134050"/>
                <a:ext cx="361800" cy="271500"/>
              </a:xfrm>
              <a:prstGeom prst="roundRect">
                <a:avLst>
                  <a:gd name="adj" fmla="val 151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21"/>
              <p:cNvSpPr/>
              <p:nvPr/>
            </p:nvSpPr>
            <p:spPr>
              <a:xfrm rot="3211746">
                <a:off x="8212990" y="2377378"/>
                <a:ext cx="361869" cy="249246"/>
              </a:xfrm>
              <a:prstGeom prst="roundRect">
                <a:avLst>
                  <a:gd name="adj" fmla="val 151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21"/>
              <p:cNvSpPr/>
              <p:nvPr/>
            </p:nvSpPr>
            <p:spPr>
              <a:xfrm rot="7325760">
                <a:off x="8251966" y="2858407"/>
                <a:ext cx="361916" cy="283846"/>
              </a:xfrm>
              <a:prstGeom prst="roundRect">
                <a:avLst>
                  <a:gd name="adj" fmla="val 151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1"/>
              <p:cNvSpPr/>
              <p:nvPr/>
            </p:nvSpPr>
            <p:spPr>
              <a:xfrm rot="7229956">
                <a:off x="7377098" y="2362207"/>
                <a:ext cx="361754" cy="270429"/>
              </a:xfrm>
              <a:prstGeom prst="roundRect">
                <a:avLst>
                  <a:gd name="adj" fmla="val 151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1"/>
              <p:cNvSpPr/>
              <p:nvPr/>
            </p:nvSpPr>
            <p:spPr>
              <a:xfrm rot="3211746">
                <a:off x="7377043" y="2888188"/>
                <a:ext cx="361869" cy="296227"/>
              </a:xfrm>
              <a:prstGeom prst="roundRect">
                <a:avLst>
                  <a:gd name="adj" fmla="val 151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1"/>
              <p:cNvSpPr/>
              <p:nvPr/>
            </p:nvSpPr>
            <p:spPr>
              <a:xfrm>
                <a:off x="7820950" y="3138925"/>
                <a:ext cx="361800" cy="285900"/>
              </a:xfrm>
              <a:prstGeom prst="roundRect">
                <a:avLst>
                  <a:gd name="adj" fmla="val 151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7" name="Google Shape;237;p21"/>
            <p:cNvGrpSpPr/>
            <p:nvPr/>
          </p:nvGrpSpPr>
          <p:grpSpPr>
            <a:xfrm rot="1162379">
              <a:off x="8410176" y="2867276"/>
              <a:ext cx="949602" cy="952737"/>
              <a:chOff x="7331321" y="2134050"/>
              <a:chExt cx="1317985" cy="1290775"/>
            </a:xfrm>
          </p:grpSpPr>
          <p:sp>
            <p:nvSpPr>
              <p:cNvPr id="238" name="Google Shape;238;p21"/>
              <p:cNvSpPr/>
              <p:nvPr/>
            </p:nvSpPr>
            <p:spPr>
              <a:xfrm>
                <a:off x="7547800" y="2334450"/>
                <a:ext cx="883500" cy="895200"/>
              </a:xfrm>
              <a:prstGeom prst="donut">
                <a:avLst>
                  <a:gd name="adj" fmla="val 250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21"/>
              <p:cNvSpPr/>
              <p:nvPr/>
            </p:nvSpPr>
            <p:spPr>
              <a:xfrm>
                <a:off x="7803900" y="2134050"/>
                <a:ext cx="361800" cy="271500"/>
              </a:xfrm>
              <a:prstGeom prst="roundRect">
                <a:avLst>
                  <a:gd name="adj" fmla="val 151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21"/>
              <p:cNvSpPr/>
              <p:nvPr/>
            </p:nvSpPr>
            <p:spPr>
              <a:xfrm rot="3211746">
                <a:off x="8212990" y="2377378"/>
                <a:ext cx="361869" cy="249246"/>
              </a:xfrm>
              <a:prstGeom prst="roundRect">
                <a:avLst>
                  <a:gd name="adj" fmla="val 151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21"/>
              <p:cNvSpPr/>
              <p:nvPr/>
            </p:nvSpPr>
            <p:spPr>
              <a:xfrm rot="7325760">
                <a:off x="8251966" y="2858407"/>
                <a:ext cx="361916" cy="283846"/>
              </a:xfrm>
              <a:prstGeom prst="roundRect">
                <a:avLst>
                  <a:gd name="adj" fmla="val 151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21"/>
              <p:cNvSpPr/>
              <p:nvPr/>
            </p:nvSpPr>
            <p:spPr>
              <a:xfrm rot="7229956">
                <a:off x="7377098" y="2362207"/>
                <a:ext cx="361754" cy="270429"/>
              </a:xfrm>
              <a:prstGeom prst="roundRect">
                <a:avLst>
                  <a:gd name="adj" fmla="val 151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21"/>
              <p:cNvSpPr/>
              <p:nvPr/>
            </p:nvSpPr>
            <p:spPr>
              <a:xfrm rot="3211746">
                <a:off x="7377043" y="2888188"/>
                <a:ext cx="361869" cy="296227"/>
              </a:xfrm>
              <a:prstGeom prst="roundRect">
                <a:avLst>
                  <a:gd name="adj" fmla="val 151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21"/>
              <p:cNvSpPr/>
              <p:nvPr/>
            </p:nvSpPr>
            <p:spPr>
              <a:xfrm>
                <a:off x="7820950" y="3138925"/>
                <a:ext cx="361800" cy="285900"/>
              </a:xfrm>
              <a:prstGeom prst="roundRect">
                <a:avLst>
                  <a:gd name="adj" fmla="val 151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5" name="Google Shape;245;p21"/>
            <p:cNvGrpSpPr/>
            <p:nvPr/>
          </p:nvGrpSpPr>
          <p:grpSpPr>
            <a:xfrm rot="1139961">
              <a:off x="8723851" y="2072317"/>
              <a:ext cx="609283" cy="599242"/>
              <a:chOff x="7331321" y="2134050"/>
              <a:chExt cx="1317985" cy="1290775"/>
            </a:xfrm>
          </p:grpSpPr>
          <p:sp>
            <p:nvSpPr>
              <p:cNvPr id="246" name="Google Shape;246;p21"/>
              <p:cNvSpPr/>
              <p:nvPr/>
            </p:nvSpPr>
            <p:spPr>
              <a:xfrm>
                <a:off x="7547800" y="2334450"/>
                <a:ext cx="883500" cy="895200"/>
              </a:xfrm>
              <a:prstGeom prst="donut">
                <a:avLst>
                  <a:gd name="adj" fmla="val 250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21"/>
              <p:cNvSpPr/>
              <p:nvPr/>
            </p:nvSpPr>
            <p:spPr>
              <a:xfrm>
                <a:off x="7803900" y="2134050"/>
                <a:ext cx="361800" cy="271500"/>
              </a:xfrm>
              <a:prstGeom prst="roundRect">
                <a:avLst>
                  <a:gd name="adj" fmla="val 151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21"/>
              <p:cNvSpPr/>
              <p:nvPr/>
            </p:nvSpPr>
            <p:spPr>
              <a:xfrm rot="3211746">
                <a:off x="8212990" y="2377378"/>
                <a:ext cx="361869" cy="249246"/>
              </a:xfrm>
              <a:prstGeom prst="roundRect">
                <a:avLst>
                  <a:gd name="adj" fmla="val 151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21"/>
              <p:cNvSpPr/>
              <p:nvPr/>
            </p:nvSpPr>
            <p:spPr>
              <a:xfrm rot="7325760">
                <a:off x="8251966" y="2858407"/>
                <a:ext cx="361916" cy="283846"/>
              </a:xfrm>
              <a:prstGeom prst="roundRect">
                <a:avLst>
                  <a:gd name="adj" fmla="val 151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21"/>
              <p:cNvSpPr/>
              <p:nvPr/>
            </p:nvSpPr>
            <p:spPr>
              <a:xfrm rot="7229956">
                <a:off x="7377098" y="2362207"/>
                <a:ext cx="361754" cy="270429"/>
              </a:xfrm>
              <a:prstGeom prst="roundRect">
                <a:avLst>
                  <a:gd name="adj" fmla="val 151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21"/>
              <p:cNvSpPr/>
              <p:nvPr/>
            </p:nvSpPr>
            <p:spPr>
              <a:xfrm rot="3211746">
                <a:off x="7377043" y="2888188"/>
                <a:ext cx="361869" cy="296227"/>
              </a:xfrm>
              <a:prstGeom prst="roundRect">
                <a:avLst>
                  <a:gd name="adj" fmla="val 151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21"/>
              <p:cNvSpPr/>
              <p:nvPr/>
            </p:nvSpPr>
            <p:spPr>
              <a:xfrm>
                <a:off x="7820950" y="3138925"/>
                <a:ext cx="361800" cy="285900"/>
              </a:xfrm>
              <a:prstGeom prst="roundRect">
                <a:avLst>
                  <a:gd name="adj" fmla="val 151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253" name="Google Shape;253;p21"/>
          <p:cNvSpPr txBox="1"/>
          <p:nvPr/>
        </p:nvSpPr>
        <p:spPr>
          <a:xfrm>
            <a:off x="7258450" y="2229849"/>
            <a:ext cx="4381200" cy="93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1700" b="0" i="0" u="none" strike="noStrike" cap="none">
                <a:solidFill>
                  <a:schemeClr val="tx1">
                    <a:lumMod val="75000"/>
                    <a:lumOff val="25000"/>
                  </a:schemeClr>
                </a:solidFill>
                <a:latin typeface="Century Gothic"/>
                <a:ea typeface="Century Gothic"/>
                <a:cs typeface="Century Gothic"/>
                <a:sym typeface="Century Gothic"/>
              </a:rPr>
              <a:t> UTM projection and registration</a:t>
            </a:r>
            <a:endParaRPr sz="1700" b="0" i="0" u="none" strike="noStrike" cap="none">
              <a:solidFill>
                <a:schemeClr val="tx1">
                  <a:lumMod val="75000"/>
                  <a:lumOff val="25000"/>
                </a:schemeClr>
              </a:solidFill>
              <a:latin typeface="Century Gothic"/>
              <a:ea typeface="Century Gothic"/>
              <a:cs typeface="Century Gothic"/>
              <a:sym typeface="Century Gothic"/>
            </a:endParaRPr>
          </a:p>
          <a:p>
            <a:pPr marL="0" lvl="0" indent="0" algn="ctr" rtl="0">
              <a:spcBef>
                <a:spcPts val="0"/>
              </a:spcBef>
              <a:spcAft>
                <a:spcPts val="0"/>
              </a:spcAft>
              <a:buClr>
                <a:schemeClr val="dk1"/>
              </a:buClr>
              <a:buFont typeface="Arial"/>
              <a:buNone/>
            </a:pPr>
            <a:r>
              <a:rPr lang="en-US" sz="1700">
                <a:solidFill>
                  <a:schemeClr val="tx1">
                    <a:lumMod val="75000"/>
                    <a:lumOff val="25000"/>
                  </a:schemeClr>
                </a:solidFill>
                <a:latin typeface="Century Gothic"/>
                <a:ea typeface="Century Gothic"/>
                <a:cs typeface="Century Gothic"/>
                <a:sym typeface="Century Gothic"/>
              </a:rPr>
              <a:t>Calibration checks</a:t>
            </a:r>
            <a:endParaRPr sz="170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US" sz="1700">
                <a:solidFill>
                  <a:schemeClr val="tx1">
                    <a:lumMod val="75000"/>
                    <a:lumOff val="25000"/>
                  </a:schemeClr>
                </a:solidFill>
                <a:latin typeface="Century Gothic"/>
                <a:ea typeface="Century Gothic"/>
                <a:cs typeface="Century Gothic"/>
                <a:sym typeface="Century Gothic"/>
              </a:rPr>
              <a:t>Thresholding classification</a:t>
            </a:r>
            <a:endParaRPr sz="17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endParaRPr sz="17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254" name="Google Shape;254;p21"/>
          <p:cNvSpPr txBox="1"/>
          <p:nvPr/>
        </p:nvSpPr>
        <p:spPr>
          <a:xfrm>
            <a:off x="8126414" y="1134155"/>
            <a:ext cx="2358900" cy="67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dirty="0">
                <a:solidFill>
                  <a:schemeClr val="tx1">
                    <a:lumMod val="75000"/>
                    <a:lumOff val="25000"/>
                  </a:schemeClr>
                </a:solidFill>
                <a:latin typeface="Century Gothic"/>
                <a:ea typeface="Century Gothic"/>
                <a:cs typeface="Century Gothic"/>
                <a:sym typeface="Century Gothic"/>
              </a:rPr>
              <a:t>Processing</a:t>
            </a:r>
            <a:endParaRPr sz="30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700"/>
              <a:buFont typeface="Arial"/>
              <a:buNone/>
            </a:pPr>
            <a:endParaRPr sz="17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700"/>
              <a:buFont typeface="Arial"/>
              <a:buNone/>
            </a:pPr>
            <a:endParaRPr sz="17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700"/>
              <a:buFont typeface="Arial"/>
              <a:buNone/>
            </a:pPr>
            <a:endParaRPr sz="17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55" name="Google Shape;255;p21"/>
          <p:cNvSpPr txBox="1"/>
          <p:nvPr/>
        </p:nvSpPr>
        <p:spPr>
          <a:xfrm>
            <a:off x="959407" y="1134155"/>
            <a:ext cx="2136300" cy="679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chemeClr val="tx1">
                    <a:lumMod val="75000"/>
                    <a:lumOff val="25000"/>
                  </a:schemeClr>
                </a:solidFill>
                <a:latin typeface="Century Gothic"/>
                <a:ea typeface="Century Gothic"/>
                <a:cs typeface="Century Gothic"/>
                <a:sym typeface="Century Gothic"/>
              </a:rPr>
              <a:t>Source</a:t>
            </a:r>
            <a:endParaRPr sz="30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700"/>
              <a:buFont typeface="Arial"/>
              <a:buNone/>
            </a:pPr>
            <a:endParaRPr sz="17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700"/>
              <a:buFont typeface="Arial"/>
              <a:buNone/>
            </a:pPr>
            <a:endParaRPr sz="17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700"/>
              <a:buFont typeface="Arial"/>
              <a:buNone/>
            </a:pPr>
            <a:endParaRPr sz="17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56" name="Google Shape;256;p21"/>
          <p:cNvSpPr txBox="1"/>
          <p:nvPr/>
        </p:nvSpPr>
        <p:spPr>
          <a:xfrm>
            <a:off x="7258454" y="3562577"/>
            <a:ext cx="4381200" cy="166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700" b="0" i="0" u="none" strike="noStrike" cap="none">
                <a:solidFill>
                  <a:schemeClr val="tx1">
                    <a:lumMod val="75000"/>
                    <a:lumOff val="25000"/>
                  </a:schemeClr>
                </a:solidFill>
                <a:latin typeface="Century Gothic"/>
                <a:ea typeface="Century Gothic"/>
                <a:cs typeface="Century Gothic"/>
                <a:sym typeface="Century Gothic"/>
              </a:rPr>
              <a:t>Dynamic Surface Water Extent (DSWE) classification</a:t>
            </a:r>
            <a:endParaRPr sz="17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17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endParaRPr sz="17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endParaRPr sz="17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r>
              <a:rPr lang="en-US" sz="1700" b="0" i="0" u="none" strike="noStrike" cap="none">
                <a:solidFill>
                  <a:schemeClr val="tx1">
                    <a:lumMod val="75000"/>
                    <a:lumOff val="25000"/>
                  </a:schemeClr>
                </a:solidFill>
                <a:latin typeface="Century Gothic"/>
                <a:ea typeface="Century Gothic"/>
                <a:cs typeface="Century Gothic"/>
                <a:sym typeface="Century Gothic"/>
              </a:rPr>
              <a:t>NWI Water Regime reclassification</a:t>
            </a:r>
            <a:endParaRPr sz="17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257" name="Google Shape;257;p21"/>
          <p:cNvSpPr txBox="1"/>
          <p:nvPr/>
        </p:nvSpPr>
        <p:spPr>
          <a:xfrm>
            <a:off x="971257" y="4626392"/>
            <a:ext cx="1724700" cy="110244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000" b="1" i="0" u="none" strike="noStrike" cap="none">
                <a:solidFill>
                  <a:schemeClr val="tx1">
                    <a:lumMod val="75000"/>
                    <a:lumOff val="25000"/>
                  </a:schemeClr>
                </a:solidFill>
                <a:latin typeface="Century Gothic"/>
                <a:ea typeface="Century Gothic"/>
                <a:cs typeface="Century Gothic"/>
                <a:sym typeface="Century Gothic"/>
              </a:rPr>
              <a:t>NWI Wetland Maps</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258" name="Google Shape;258;p21"/>
          <p:cNvSpPr txBox="1"/>
          <p:nvPr/>
        </p:nvSpPr>
        <p:spPr>
          <a:xfrm>
            <a:off x="1142707" y="3487542"/>
            <a:ext cx="1381800" cy="742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000" b="1" i="0" u="none" strike="noStrike" cap="none" dirty="0">
                <a:solidFill>
                  <a:schemeClr val="tx1">
                    <a:lumMod val="75000"/>
                    <a:lumOff val="25000"/>
                  </a:schemeClr>
                </a:solidFill>
                <a:latin typeface="Century Gothic"/>
                <a:ea typeface="Century Gothic"/>
                <a:cs typeface="Century Gothic"/>
                <a:sym typeface="Century Gothic"/>
              </a:rPr>
              <a:t>Landsat 8 OLI</a:t>
            </a:r>
            <a:endParaRPr sz="20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259" name="Google Shape;259;p21"/>
          <p:cNvGrpSpPr/>
          <p:nvPr/>
        </p:nvGrpSpPr>
        <p:grpSpPr>
          <a:xfrm>
            <a:off x="216943" y="1144079"/>
            <a:ext cx="1056242" cy="1085825"/>
            <a:chOff x="2133600" y="4437626"/>
            <a:chExt cx="1933800" cy="1893000"/>
          </a:xfrm>
        </p:grpSpPr>
        <p:sp>
          <p:nvSpPr>
            <p:cNvPr id="260" name="Google Shape;260;p21"/>
            <p:cNvSpPr/>
            <p:nvPr/>
          </p:nvSpPr>
          <p:spPr>
            <a:xfrm>
              <a:off x="2133600" y="4437626"/>
              <a:ext cx="1933800" cy="1893000"/>
            </a:xfrm>
            <a:prstGeom prst="roundRect">
              <a:avLst>
                <a:gd name="adj" fmla="val 16667"/>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1" name="Google Shape;261;p2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398600" y="4705333"/>
              <a:ext cx="1544746" cy="1586412"/>
            </a:xfrm>
            <a:prstGeom prst="rect">
              <a:avLst/>
            </a:prstGeom>
            <a:noFill/>
            <a:ln>
              <a:noFill/>
            </a:ln>
          </p:spPr>
        </p:pic>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2"/>
          <p:cNvSpPr txBox="1">
            <a:spLocks noGrp="1"/>
          </p:cNvSpPr>
          <p:nvPr>
            <p:ph type="title"/>
          </p:nvPr>
        </p:nvSpPr>
        <p:spPr>
          <a:xfrm>
            <a:off x="390525" y="365124"/>
            <a:ext cx="9413400" cy="47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800"/>
              <a:buNone/>
            </a:pPr>
            <a:r>
              <a:rPr lang="en-US" dirty="0"/>
              <a:t>SWEET Algorithm: </a:t>
            </a:r>
            <a:r>
              <a:rPr lang="en-US" sz="3500" b="0" dirty="0">
                <a:solidFill>
                  <a:schemeClr val="tx1">
                    <a:lumMod val="75000"/>
                    <a:lumOff val="25000"/>
                  </a:schemeClr>
                </a:solidFill>
              </a:rPr>
              <a:t>Overview</a:t>
            </a:r>
            <a:endParaRPr sz="3500" b="0" dirty="0">
              <a:solidFill>
                <a:schemeClr val="tx1">
                  <a:lumMod val="75000"/>
                  <a:lumOff val="25000"/>
                </a:schemeClr>
              </a:solidFill>
            </a:endParaRPr>
          </a:p>
        </p:txBody>
      </p:sp>
      <p:sp>
        <p:nvSpPr>
          <p:cNvPr id="268" name="Google Shape;268;p22"/>
          <p:cNvSpPr txBox="1">
            <a:spLocks noGrp="1"/>
          </p:cNvSpPr>
          <p:nvPr>
            <p:ph type="body" idx="1"/>
          </p:nvPr>
        </p:nvSpPr>
        <p:spPr>
          <a:xfrm>
            <a:off x="495300" y="883425"/>
            <a:ext cx="11587800" cy="1969200"/>
          </a:xfrm>
          <a:prstGeom prst="rect">
            <a:avLst/>
          </a:prstGeom>
          <a:noFill/>
          <a:ln>
            <a:noFill/>
          </a:ln>
        </p:spPr>
        <p:txBody>
          <a:bodyPr spcFirstLastPara="1" wrap="square" lIns="91425" tIns="45700" rIns="91425" bIns="45700" anchor="t" anchorCtr="0">
            <a:noAutofit/>
          </a:bodyPr>
          <a:lstStyle/>
          <a:p>
            <a:pPr marL="285750" lvl="0" indent="-285750" algn="l" rtl="0">
              <a:lnSpc>
                <a:spcPct val="115000"/>
              </a:lnSpc>
              <a:spcBef>
                <a:spcPts val="1000"/>
              </a:spcBef>
              <a:spcAft>
                <a:spcPts val="0"/>
              </a:spcAft>
              <a:buClr>
                <a:srgbClr val="2E8652"/>
              </a:buClr>
              <a:buFont typeface="Webdings" panose="05030102010509060703" pitchFamily="18" charset="2"/>
              <a:buChar char="4"/>
            </a:pPr>
            <a:r>
              <a:rPr lang="en-US" sz="1800" dirty="0" smtClean="0">
                <a:solidFill>
                  <a:schemeClr val="tx1">
                    <a:lumMod val="75000"/>
                    <a:lumOff val="25000"/>
                  </a:schemeClr>
                </a:solidFill>
              </a:rPr>
              <a:t>Built </a:t>
            </a:r>
            <a:r>
              <a:rPr lang="en-US" sz="1800" dirty="0">
                <a:solidFill>
                  <a:schemeClr val="tx1">
                    <a:lumMod val="75000"/>
                    <a:lumOff val="25000"/>
                  </a:schemeClr>
                </a:solidFill>
              </a:rPr>
              <a:t>inundation classification tool in a </a:t>
            </a:r>
            <a:r>
              <a:rPr lang="en-US" sz="1800" dirty="0" err="1">
                <a:solidFill>
                  <a:schemeClr val="tx1">
                    <a:lumMod val="75000"/>
                    <a:lumOff val="25000"/>
                  </a:schemeClr>
                </a:solidFill>
              </a:rPr>
              <a:t>Jupyter</a:t>
            </a:r>
            <a:r>
              <a:rPr lang="en-US" sz="1800" dirty="0">
                <a:solidFill>
                  <a:schemeClr val="tx1">
                    <a:lumMod val="75000"/>
                    <a:lumOff val="25000"/>
                  </a:schemeClr>
                </a:solidFill>
              </a:rPr>
              <a:t> Notebook</a:t>
            </a:r>
            <a:endParaRPr sz="1800" dirty="0">
              <a:solidFill>
                <a:schemeClr val="tx1">
                  <a:lumMod val="75000"/>
                  <a:lumOff val="25000"/>
                </a:schemeClr>
              </a:solidFill>
            </a:endParaRPr>
          </a:p>
          <a:p>
            <a:pPr marL="285750" lvl="0" indent="-285750" algn="l" rtl="0">
              <a:lnSpc>
                <a:spcPct val="115000"/>
              </a:lnSpc>
              <a:spcBef>
                <a:spcPts val="1000"/>
              </a:spcBef>
              <a:spcAft>
                <a:spcPts val="0"/>
              </a:spcAft>
              <a:buClr>
                <a:srgbClr val="2E8652"/>
              </a:buClr>
              <a:buFont typeface="Webdings" panose="05030102010509060703" pitchFamily="18" charset="2"/>
              <a:buChar char="4"/>
            </a:pPr>
            <a:r>
              <a:rPr lang="en-US" sz="1800" dirty="0" smtClean="0">
                <a:solidFill>
                  <a:schemeClr val="tx1">
                    <a:lumMod val="75000"/>
                    <a:lumOff val="25000"/>
                  </a:schemeClr>
                </a:solidFill>
              </a:rPr>
              <a:t>Used </a:t>
            </a:r>
            <a:r>
              <a:rPr lang="en-US" sz="1800" dirty="0">
                <a:solidFill>
                  <a:schemeClr val="tx1">
                    <a:lumMod val="75000"/>
                    <a:lumOff val="25000"/>
                  </a:schemeClr>
                </a:solidFill>
              </a:rPr>
              <a:t>Python to create inundation mapping algorithm with </a:t>
            </a:r>
            <a:r>
              <a:rPr lang="en-US" sz="1800" dirty="0" err="1">
                <a:solidFill>
                  <a:schemeClr val="tx1">
                    <a:lumMod val="75000"/>
                    <a:lumOff val="25000"/>
                  </a:schemeClr>
                </a:solidFill>
              </a:rPr>
              <a:t>thresholding</a:t>
            </a:r>
            <a:r>
              <a:rPr lang="en-US" sz="1800" dirty="0">
                <a:solidFill>
                  <a:schemeClr val="tx1">
                    <a:lumMod val="75000"/>
                    <a:lumOff val="25000"/>
                  </a:schemeClr>
                </a:solidFill>
              </a:rPr>
              <a:t> and multi-temporal averages </a:t>
            </a:r>
            <a:endParaRPr sz="1800" dirty="0">
              <a:solidFill>
                <a:schemeClr val="tx1">
                  <a:lumMod val="75000"/>
                  <a:lumOff val="25000"/>
                </a:schemeClr>
              </a:solidFill>
            </a:endParaRPr>
          </a:p>
          <a:p>
            <a:pPr marL="285750" lvl="0" indent="-285750" algn="l" rtl="0">
              <a:lnSpc>
                <a:spcPct val="115000"/>
              </a:lnSpc>
              <a:spcBef>
                <a:spcPts val="1000"/>
              </a:spcBef>
              <a:spcAft>
                <a:spcPts val="0"/>
              </a:spcAft>
              <a:buClr>
                <a:srgbClr val="2E8652"/>
              </a:buClr>
              <a:buFont typeface="Webdings" panose="05030102010509060703" pitchFamily="18" charset="2"/>
              <a:buChar char="4"/>
            </a:pPr>
            <a:r>
              <a:rPr lang="en-US" sz="1800" b="1" dirty="0" smtClean="0">
                <a:solidFill>
                  <a:srgbClr val="2E8652"/>
                </a:solidFill>
              </a:rPr>
              <a:t>Inputs</a:t>
            </a:r>
            <a:r>
              <a:rPr lang="en-US" sz="1800" b="1" dirty="0">
                <a:solidFill>
                  <a:srgbClr val="2E8652"/>
                </a:solidFill>
              </a:rPr>
              <a:t>: </a:t>
            </a:r>
            <a:r>
              <a:rPr lang="en-US" sz="1800" dirty="0">
                <a:solidFill>
                  <a:schemeClr val="tx1">
                    <a:lumMod val="75000"/>
                    <a:lumOff val="25000"/>
                  </a:schemeClr>
                </a:solidFill>
              </a:rPr>
              <a:t>Sentinel-1 C-SAR imagery VV and VH polarization bands </a:t>
            </a:r>
            <a:endParaRPr sz="1800" dirty="0">
              <a:solidFill>
                <a:schemeClr val="tx1">
                  <a:lumMod val="75000"/>
                  <a:lumOff val="25000"/>
                </a:schemeClr>
              </a:solidFill>
            </a:endParaRPr>
          </a:p>
          <a:p>
            <a:pPr marL="285750" lvl="0" indent="-285750" algn="l" rtl="0">
              <a:lnSpc>
                <a:spcPct val="115000"/>
              </a:lnSpc>
              <a:spcBef>
                <a:spcPts val="1000"/>
              </a:spcBef>
              <a:spcAft>
                <a:spcPts val="0"/>
              </a:spcAft>
              <a:buClr>
                <a:srgbClr val="2E8652"/>
              </a:buClr>
              <a:buFont typeface="Webdings" panose="05030102010509060703" pitchFamily="18" charset="2"/>
              <a:buChar char="4"/>
            </a:pPr>
            <a:r>
              <a:rPr lang="en-US" sz="1800" b="1" dirty="0" smtClean="0">
                <a:solidFill>
                  <a:srgbClr val="2E8652"/>
                </a:solidFill>
              </a:rPr>
              <a:t>Outputs</a:t>
            </a:r>
            <a:r>
              <a:rPr lang="en-US" sz="1800" b="1" dirty="0">
                <a:solidFill>
                  <a:srgbClr val="2E8652"/>
                </a:solidFill>
              </a:rPr>
              <a:t>:</a:t>
            </a:r>
            <a:r>
              <a:rPr lang="en-US" sz="1800" dirty="0">
                <a:solidFill>
                  <a:srgbClr val="2E8652"/>
                </a:solidFill>
              </a:rPr>
              <a:t> </a:t>
            </a:r>
            <a:r>
              <a:rPr lang="en-US" sz="1800" dirty="0" smtClean="0">
                <a:solidFill>
                  <a:schemeClr val="tx1">
                    <a:lumMod val="75000"/>
                    <a:lumOff val="25000"/>
                  </a:schemeClr>
                </a:solidFill>
              </a:rPr>
              <a:t>Multi-temporal </a:t>
            </a:r>
            <a:r>
              <a:rPr lang="en-US" sz="1800" dirty="0">
                <a:solidFill>
                  <a:schemeClr val="tx1">
                    <a:lumMod val="75000"/>
                    <a:lumOff val="25000"/>
                  </a:schemeClr>
                </a:solidFill>
              </a:rPr>
              <a:t>and single-date classifications</a:t>
            </a:r>
            <a:endParaRPr sz="1800" dirty="0">
              <a:solidFill>
                <a:schemeClr val="tx1">
                  <a:lumMod val="75000"/>
                  <a:lumOff val="25000"/>
                </a:schemeClr>
              </a:solidFill>
            </a:endParaRPr>
          </a:p>
        </p:txBody>
      </p:sp>
      <p:sp>
        <p:nvSpPr>
          <p:cNvPr id="269" name="Google Shape;269;p22"/>
          <p:cNvSpPr txBox="1"/>
          <p:nvPr/>
        </p:nvSpPr>
        <p:spPr>
          <a:xfrm>
            <a:off x="420325" y="6134100"/>
            <a:ext cx="4810200" cy="34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Image Credit: </a:t>
            </a:r>
            <a:r>
              <a:rPr lang="en-US" sz="1400" b="0" i="0" u="none" strike="noStrike" cap="none" dirty="0" err="1">
                <a:solidFill>
                  <a:schemeClr val="tx1">
                    <a:lumMod val="75000"/>
                    <a:lumOff val="25000"/>
                  </a:schemeClr>
                </a:solidFill>
                <a:latin typeface="Century Gothic"/>
                <a:ea typeface="Century Gothic"/>
                <a:cs typeface="Century Gothic"/>
                <a:sym typeface="Century Gothic"/>
              </a:rPr>
              <a:t>Jupyter</a:t>
            </a:r>
            <a:r>
              <a:rPr lang="en-US" sz="1400" b="0" i="0" u="none" strike="noStrike" cap="none" dirty="0">
                <a:solidFill>
                  <a:schemeClr val="tx1">
                    <a:lumMod val="75000"/>
                    <a:lumOff val="25000"/>
                  </a:schemeClr>
                </a:solidFill>
                <a:latin typeface="Century Gothic"/>
                <a:ea typeface="Century Gothic"/>
                <a:cs typeface="Century Gothic"/>
                <a:sym typeface="Century Gothic"/>
              </a:rPr>
              <a:t> Notebook interface </a:t>
            </a:r>
            <a:endParaRPr sz="1400" b="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270" name="Google Shape;270;p2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45087" y="3303250"/>
            <a:ext cx="10901825" cy="2830849"/>
          </a:xfrm>
          <a:prstGeom prst="rect">
            <a:avLst/>
          </a:prstGeom>
          <a:noFill/>
          <a:ln w="9525" cap="flat" cmpd="sng">
            <a:solidFill>
              <a:srgbClr val="B7B7B7"/>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3"/>
          <p:cNvSpPr txBox="1">
            <a:spLocks noGrp="1"/>
          </p:cNvSpPr>
          <p:nvPr>
            <p:ph type="title"/>
          </p:nvPr>
        </p:nvSpPr>
        <p:spPr>
          <a:xfrm>
            <a:off x="513344" y="190501"/>
            <a:ext cx="11183400" cy="57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800"/>
              <a:buNone/>
            </a:pPr>
            <a:r>
              <a:rPr lang="en-US" dirty="0"/>
              <a:t>SWEET Algorithm: </a:t>
            </a:r>
            <a:r>
              <a:rPr lang="en-US" sz="3500" b="0" dirty="0">
                <a:solidFill>
                  <a:schemeClr val="tx1">
                    <a:lumMod val="75000"/>
                    <a:lumOff val="25000"/>
                  </a:schemeClr>
                </a:solidFill>
              </a:rPr>
              <a:t>Workflow</a:t>
            </a:r>
            <a:endParaRPr sz="3500" b="0" dirty="0">
              <a:solidFill>
                <a:schemeClr val="tx1">
                  <a:lumMod val="75000"/>
                  <a:lumOff val="25000"/>
                </a:schemeClr>
              </a:solidFill>
            </a:endParaRPr>
          </a:p>
        </p:txBody>
      </p:sp>
      <p:cxnSp>
        <p:nvCxnSpPr>
          <p:cNvPr id="4" name="Straight Connector 3"/>
          <p:cNvCxnSpPr/>
          <p:nvPr/>
        </p:nvCxnSpPr>
        <p:spPr>
          <a:xfrm flipV="1">
            <a:off x="3139630" y="4869075"/>
            <a:ext cx="302576" cy="1"/>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9634714" y="4394852"/>
            <a:ext cx="1190103" cy="12675"/>
          </a:xfrm>
          <a:prstGeom prst="straightConnector1">
            <a:avLst/>
          </a:prstGeom>
          <a:ln w="254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endCxn id="21" idx="2"/>
          </p:cNvCxnSpPr>
          <p:nvPr/>
        </p:nvCxnSpPr>
        <p:spPr>
          <a:xfrm>
            <a:off x="8565266" y="4409704"/>
            <a:ext cx="414805" cy="3721"/>
          </a:xfrm>
          <a:prstGeom prst="straightConnector1">
            <a:avLst/>
          </a:prstGeom>
          <a:ln w="254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606939" y="3859995"/>
            <a:ext cx="25252" cy="1418055"/>
          </a:xfrm>
          <a:prstGeom prst="straightConnector1">
            <a:avLst/>
          </a:prstGeom>
          <a:ln w="254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endCxn id="20" idx="0"/>
          </p:cNvCxnSpPr>
          <p:nvPr/>
        </p:nvCxnSpPr>
        <p:spPr>
          <a:xfrm>
            <a:off x="7471038" y="2120672"/>
            <a:ext cx="10739" cy="1958639"/>
          </a:xfrm>
          <a:prstGeom prst="straightConnector1">
            <a:avLst/>
          </a:prstGeom>
          <a:ln w="254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19" idx="0"/>
          </p:cNvCxnSpPr>
          <p:nvPr/>
        </p:nvCxnSpPr>
        <p:spPr>
          <a:xfrm>
            <a:off x="6591177" y="2412606"/>
            <a:ext cx="1" cy="838783"/>
          </a:xfrm>
          <a:prstGeom prst="straightConnector1">
            <a:avLst/>
          </a:prstGeom>
          <a:ln w="254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35" idx="0"/>
          </p:cNvCxnSpPr>
          <p:nvPr/>
        </p:nvCxnSpPr>
        <p:spPr>
          <a:xfrm flipH="1">
            <a:off x="4532495" y="2053133"/>
            <a:ext cx="2798" cy="1590884"/>
          </a:xfrm>
          <a:prstGeom prst="straightConnector1">
            <a:avLst/>
          </a:prstGeom>
          <a:ln w="25400" cap="rnd">
            <a:solidFill>
              <a:schemeClr val="accent6">
                <a:lumMod val="75000"/>
              </a:schemeClr>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155471" y="1361739"/>
            <a:ext cx="1221716" cy="903842"/>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lumMod val="75000"/>
                    <a:lumOff val="25000"/>
                  </a:schemeClr>
                </a:solidFill>
                <a:latin typeface="Century Gothic" panose="020B0502020202020204" pitchFamily="34" charset="0"/>
              </a:rPr>
              <a:t>Sentinel-1 C-SAR VV, VH</a:t>
            </a:r>
            <a:endParaRPr lang="en-US" sz="1600" dirty="0">
              <a:solidFill>
                <a:schemeClr val="tx1">
                  <a:lumMod val="75000"/>
                  <a:lumOff val="25000"/>
                </a:schemeClr>
              </a:solidFill>
              <a:latin typeface="Century Gothic" panose="020B0502020202020204" pitchFamily="34" charset="0"/>
            </a:endParaRPr>
          </a:p>
        </p:txBody>
      </p:sp>
      <p:sp>
        <p:nvSpPr>
          <p:cNvPr id="12" name="Oval 11"/>
          <p:cNvSpPr/>
          <p:nvPr/>
        </p:nvSpPr>
        <p:spPr>
          <a:xfrm>
            <a:off x="1686694" y="4466817"/>
            <a:ext cx="1551717" cy="804519"/>
          </a:xfrm>
          <a:prstGeom prst="ellipse">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lumMod val="75000"/>
                    <a:lumOff val="25000"/>
                  </a:schemeClr>
                </a:solidFill>
                <a:latin typeface="Century Gothic" panose="020B0502020202020204" pitchFamily="34" charset="0"/>
              </a:rPr>
              <a:t>Temporal &amp; Spatial Avg.</a:t>
            </a:r>
            <a:endParaRPr lang="en-US" sz="1400" dirty="0">
              <a:solidFill>
                <a:schemeClr val="tx1">
                  <a:lumMod val="75000"/>
                  <a:lumOff val="25000"/>
                </a:schemeClr>
              </a:solidFill>
              <a:latin typeface="Century Gothic" panose="020B0502020202020204" pitchFamily="34" charset="0"/>
            </a:endParaRPr>
          </a:p>
        </p:txBody>
      </p:sp>
      <p:sp>
        <p:nvSpPr>
          <p:cNvPr id="13" name="Oval 12"/>
          <p:cNvSpPr/>
          <p:nvPr/>
        </p:nvSpPr>
        <p:spPr>
          <a:xfrm>
            <a:off x="1686695" y="1422799"/>
            <a:ext cx="1551717" cy="804519"/>
          </a:xfrm>
          <a:prstGeom prst="ellipse">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smtClean="0">
              <a:solidFill>
                <a:schemeClr val="tx1">
                  <a:lumMod val="75000"/>
                  <a:lumOff val="25000"/>
                </a:schemeClr>
              </a:solidFill>
              <a:latin typeface="Century Gothic" panose="020B0502020202020204" pitchFamily="34" charset="0"/>
            </a:endParaRPr>
          </a:p>
        </p:txBody>
      </p:sp>
      <p:sp>
        <p:nvSpPr>
          <p:cNvPr id="14" name="Oval 13"/>
          <p:cNvSpPr/>
          <p:nvPr/>
        </p:nvSpPr>
        <p:spPr>
          <a:xfrm>
            <a:off x="1686694" y="2944808"/>
            <a:ext cx="1551717" cy="804519"/>
          </a:xfrm>
          <a:prstGeom prst="ellipse">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lumMod val="75000"/>
                    <a:lumOff val="25000"/>
                  </a:schemeClr>
                </a:solidFill>
                <a:latin typeface="Century Gothic" panose="020B0502020202020204" pitchFamily="34" charset="0"/>
              </a:rPr>
              <a:t>Subset</a:t>
            </a:r>
            <a:endParaRPr lang="en-US" sz="1600" dirty="0">
              <a:solidFill>
                <a:schemeClr val="tx1">
                  <a:lumMod val="75000"/>
                  <a:lumOff val="25000"/>
                </a:schemeClr>
              </a:solidFill>
              <a:latin typeface="Century Gothic" panose="020B0502020202020204" pitchFamily="34" charset="0"/>
            </a:endParaRPr>
          </a:p>
        </p:txBody>
      </p:sp>
      <p:sp>
        <p:nvSpPr>
          <p:cNvPr id="15" name="Rectangle 14"/>
          <p:cNvSpPr/>
          <p:nvPr/>
        </p:nvSpPr>
        <p:spPr>
          <a:xfrm>
            <a:off x="3903450" y="1405726"/>
            <a:ext cx="1263683" cy="632931"/>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lumMod val="75000"/>
                    <a:lumOff val="25000"/>
                  </a:schemeClr>
                </a:solidFill>
                <a:latin typeface="Century Gothic" panose="020B0502020202020204" pitchFamily="34" charset="0"/>
              </a:rPr>
              <a:t>VV / VH Ratio</a:t>
            </a:r>
            <a:endParaRPr lang="en-US" sz="1600" dirty="0">
              <a:solidFill>
                <a:schemeClr val="tx1">
                  <a:lumMod val="75000"/>
                  <a:lumOff val="25000"/>
                </a:schemeClr>
              </a:solidFill>
              <a:latin typeface="Century Gothic" panose="020B0502020202020204" pitchFamily="34" charset="0"/>
            </a:endParaRPr>
          </a:p>
        </p:txBody>
      </p:sp>
      <p:sp>
        <p:nvSpPr>
          <p:cNvPr id="16" name="Rectangle 15"/>
          <p:cNvSpPr/>
          <p:nvPr/>
        </p:nvSpPr>
        <p:spPr>
          <a:xfrm>
            <a:off x="3903450" y="2456126"/>
            <a:ext cx="1263683" cy="632931"/>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lumMod val="75000"/>
                    <a:lumOff val="25000"/>
                  </a:schemeClr>
                </a:solidFill>
                <a:latin typeface="Century Gothic" panose="020B0502020202020204" pitchFamily="34" charset="0"/>
              </a:rPr>
              <a:t>Avg. Region Brightness</a:t>
            </a:r>
            <a:endParaRPr lang="en-US" sz="1400" dirty="0">
              <a:solidFill>
                <a:schemeClr val="tx1">
                  <a:lumMod val="75000"/>
                  <a:lumOff val="25000"/>
                </a:schemeClr>
              </a:solidFill>
              <a:latin typeface="Century Gothic" panose="020B0502020202020204" pitchFamily="34" charset="0"/>
            </a:endParaRPr>
          </a:p>
        </p:txBody>
      </p:sp>
      <p:sp>
        <p:nvSpPr>
          <p:cNvPr id="17" name="Diamond 16"/>
          <p:cNvSpPr/>
          <p:nvPr/>
        </p:nvSpPr>
        <p:spPr>
          <a:xfrm>
            <a:off x="6262412" y="5007387"/>
            <a:ext cx="1426891" cy="1217213"/>
          </a:xfrm>
          <a:prstGeom prst="diamond">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sp>
        <p:nvSpPr>
          <p:cNvPr id="18" name="Diamond 17"/>
          <p:cNvSpPr/>
          <p:nvPr/>
        </p:nvSpPr>
        <p:spPr>
          <a:xfrm>
            <a:off x="6291674" y="1552457"/>
            <a:ext cx="1426891" cy="1217213"/>
          </a:xfrm>
          <a:prstGeom prst="diamond">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75000"/>
                  <a:lumOff val="25000"/>
                </a:schemeClr>
              </a:solidFill>
              <a:latin typeface="Century Gothic" panose="020B0502020202020204" pitchFamily="34" charset="0"/>
            </a:endParaRPr>
          </a:p>
        </p:txBody>
      </p:sp>
      <p:sp>
        <p:nvSpPr>
          <p:cNvPr id="19" name="Rounded Rectangle 18"/>
          <p:cNvSpPr/>
          <p:nvPr/>
        </p:nvSpPr>
        <p:spPr>
          <a:xfrm>
            <a:off x="5881038" y="3251389"/>
            <a:ext cx="1420279" cy="631083"/>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lumMod val="75000"/>
                    <a:lumOff val="25000"/>
                  </a:schemeClr>
                </a:solidFill>
                <a:latin typeface="Century Gothic" panose="020B0502020202020204" pitchFamily="34" charset="0"/>
              </a:rPr>
              <a:t>Classification Per Date</a:t>
            </a:r>
            <a:endParaRPr lang="en-US" sz="1400" dirty="0">
              <a:solidFill>
                <a:schemeClr val="tx1">
                  <a:lumMod val="75000"/>
                  <a:lumOff val="25000"/>
                </a:schemeClr>
              </a:solidFill>
              <a:latin typeface="Century Gothic" panose="020B0502020202020204" pitchFamily="34" charset="0"/>
            </a:endParaRPr>
          </a:p>
        </p:txBody>
      </p:sp>
      <p:sp>
        <p:nvSpPr>
          <p:cNvPr id="20" name="Rounded Rectangle 19"/>
          <p:cNvSpPr/>
          <p:nvPr/>
        </p:nvSpPr>
        <p:spPr>
          <a:xfrm>
            <a:off x="6862584" y="4079311"/>
            <a:ext cx="1238385" cy="631083"/>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75000"/>
                  <a:lumOff val="25000"/>
                </a:schemeClr>
              </a:solidFill>
              <a:latin typeface="Century Gothic" panose="020B0502020202020204" pitchFamily="34" charset="0"/>
            </a:endParaRPr>
          </a:p>
        </p:txBody>
      </p:sp>
      <p:sp>
        <p:nvSpPr>
          <p:cNvPr id="21" name="Oval 20"/>
          <p:cNvSpPr/>
          <p:nvPr/>
        </p:nvSpPr>
        <p:spPr>
          <a:xfrm>
            <a:off x="8980071" y="4011165"/>
            <a:ext cx="1240369" cy="804519"/>
          </a:xfrm>
          <a:prstGeom prst="ellipse">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75000"/>
                  <a:lumOff val="25000"/>
                </a:schemeClr>
              </a:solidFill>
              <a:latin typeface="Century Gothic" panose="020B0502020202020204" pitchFamily="34" charset="0"/>
            </a:endParaRPr>
          </a:p>
        </p:txBody>
      </p:sp>
      <p:sp>
        <p:nvSpPr>
          <p:cNvPr id="22" name="Rounded Rectangle 21"/>
          <p:cNvSpPr/>
          <p:nvPr/>
        </p:nvSpPr>
        <p:spPr>
          <a:xfrm>
            <a:off x="10824817" y="3942931"/>
            <a:ext cx="1221716" cy="903842"/>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panose="020B0502020202020204" pitchFamily="34" charset="0"/>
            </a:endParaRPr>
          </a:p>
        </p:txBody>
      </p:sp>
      <p:cxnSp>
        <p:nvCxnSpPr>
          <p:cNvPr id="23" name="Straight Arrow Connector 22"/>
          <p:cNvCxnSpPr>
            <a:stCxn id="11" idx="3"/>
          </p:cNvCxnSpPr>
          <p:nvPr/>
        </p:nvCxnSpPr>
        <p:spPr>
          <a:xfrm>
            <a:off x="1377187" y="1813660"/>
            <a:ext cx="319834" cy="0"/>
          </a:xfrm>
          <a:prstGeom prst="straightConnector1">
            <a:avLst/>
          </a:prstGeom>
          <a:ln w="254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4" idx="0"/>
          </p:cNvCxnSpPr>
          <p:nvPr/>
        </p:nvCxnSpPr>
        <p:spPr>
          <a:xfrm>
            <a:off x="2462550" y="2234216"/>
            <a:ext cx="3" cy="710592"/>
          </a:xfrm>
          <a:prstGeom prst="straightConnector1">
            <a:avLst/>
          </a:prstGeom>
          <a:ln w="254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4" idx="4"/>
            <a:endCxn id="12" idx="0"/>
          </p:cNvCxnSpPr>
          <p:nvPr/>
        </p:nvCxnSpPr>
        <p:spPr>
          <a:xfrm>
            <a:off x="2462553" y="3749327"/>
            <a:ext cx="0" cy="717490"/>
          </a:xfrm>
          <a:prstGeom prst="straightConnector1">
            <a:avLst/>
          </a:prstGeom>
          <a:ln w="254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2" idx="6"/>
          </p:cNvCxnSpPr>
          <p:nvPr/>
        </p:nvCxnSpPr>
        <p:spPr>
          <a:xfrm flipH="1">
            <a:off x="3229641" y="4869077"/>
            <a:ext cx="877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3396345" y="1698546"/>
            <a:ext cx="37405" cy="317053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396343" y="1701603"/>
            <a:ext cx="486247" cy="8196"/>
          </a:xfrm>
          <a:prstGeom prst="straightConnector1">
            <a:avLst/>
          </a:prstGeom>
          <a:ln w="254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406086" y="2769670"/>
            <a:ext cx="486247" cy="8196"/>
          </a:xfrm>
          <a:prstGeom prst="straightConnector1">
            <a:avLst/>
          </a:prstGeom>
          <a:ln w="254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135541" y="4037181"/>
            <a:ext cx="302576" cy="1"/>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445020" y="2153750"/>
            <a:ext cx="0" cy="1892526"/>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18" idx="1"/>
          </p:cNvCxnSpPr>
          <p:nvPr/>
        </p:nvCxnSpPr>
        <p:spPr>
          <a:xfrm>
            <a:off x="5445020" y="2161063"/>
            <a:ext cx="846654" cy="1"/>
          </a:xfrm>
          <a:prstGeom prst="straightConnector1">
            <a:avLst/>
          </a:prstGeom>
          <a:ln w="254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617079" y="4916924"/>
            <a:ext cx="870453"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20" idx="2"/>
          </p:cNvCxnSpPr>
          <p:nvPr/>
        </p:nvCxnSpPr>
        <p:spPr>
          <a:xfrm flipH="1">
            <a:off x="7481776" y="4710394"/>
            <a:ext cx="1" cy="213845"/>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3756636" y="3644017"/>
            <a:ext cx="1551717" cy="804519"/>
          </a:xfrm>
          <a:prstGeom prst="ellipse">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solidFill>
                  <a:schemeClr val="tx1">
                    <a:lumMod val="75000"/>
                    <a:lumOff val="25000"/>
                  </a:schemeClr>
                </a:solidFill>
                <a:latin typeface="Century Gothic" panose="020B0502020202020204" pitchFamily="34" charset="0"/>
              </a:rPr>
              <a:t>Calibrate</a:t>
            </a:r>
            <a:endParaRPr lang="en-US" sz="1500" dirty="0">
              <a:solidFill>
                <a:schemeClr val="tx1">
                  <a:lumMod val="75000"/>
                  <a:lumOff val="25000"/>
                </a:schemeClr>
              </a:solidFill>
              <a:latin typeface="Century Gothic" panose="020B0502020202020204" pitchFamily="34" charset="0"/>
            </a:endParaRPr>
          </a:p>
        </p:txBody>
      </p:sp>
      <p:sp>
        <p:nvSpPr>
          <p:cNvPr id="36" name="TextBox 35"/>
          <p:cNvSpPr txBox="1"/>
          <p:nvPr/>
        </p:nvSpPr>
        <p:spPr>
          <a:xfrm>
            <a:off x="1727287" y="1552050"/>
            <a:ext cx="1463862" cy="523220"/>
          </a:xfrm>
          <a:prstGeom prst="rect">
            <a:avLst/>
          </a:prstGeom>
          <a:noFill/>
        </p:spPr>
        <p:txBody>
          <a:bodyPr wrap="none" rtlCol="0">
            <a:spAutoFit/>
          </a:bodyPr>
          <a:lstStyle/>
          <a:p>
            <a:pPr algn="ctr"/>
            <a:r>
              <a:rPr lang="en-US" sz="1400" dirty="0" smtClean="0">
                <a:solidFill>
                  <a:schemeClr val="tx1">
                    <a:lumMod val="75000"/>
                    <a:lumOff val="25000"/>
                  </a:schemeClr>
                </a:solidFill>
                <a:latin typeface="Century Gothic" panose="020B0502020202020204" pitchFamily="34" charset="0"/>
              </a:rPr>
              <a:t>Verify Image</a:t>
            </a:r>
          </a:p>
          <a:p>
            <a:pPr algn="ctr"/>
            <a:r>
              <a:rPr lang="en-US" sz="1400" dirty="0" smtClean="0">
                <a:solidFill>
                  <a:schemeClr val="tx1">
                    <a:lumMod val="75000"/>
                    <a:lumOff val="25000"/>
                  </a:schemeClr>
                </a:solidFill>
                <a:latin typeface="Century Gothic" panose="020B0502020202020204" pitchFamily="34" charset="0"/>
              </a:rPr>
              <a:t>Co-registration</a:t>
            </a:r>
            <a:endParaRPr lang="en-US" sz="1400" dirty="0">
              <a:solidFill>
                <a:schemeClr val="tx1">
                  <a:lumMod val="75000"/>
                  <a:lumOff val="25000"/>
                </a:schemeClr>
              </a:solidFill>
              <a:latin typeface="Century Gothic" panose="020B0502020202020204" pitchFamily="34" charset="0"/>
            </a:endParaRPr>
          </a:p>
        </p:txBody>
      </p:sp>
      <p:sp>
        <p:nvSpPr>
          <p:cNvPr id="37" name="TextBox 36"/>
          <p:cNvSpPr txBox="1"/>
          <p:nvPr/>
        </p:nvSpPr>
        <p:spPr>
          <a:xfrm>
            <a:off x="1869090" y="995902"/>
            <a:ext cx="1180254" cy="307777"/>
          </a:xfrm>
          <a:prstGeom prst="rect">
            <a:avLst/>
          </a:prstGeom>
          <a:noFill/>
        </p:spPr>
        <p:txBody>
          <a:bodyPr wrap="square" rtlCol="0">
            <a:spAutoFit/>
          </a:bodyPr>
          <a:lstStyle/>
          <a:p>
            <a:pPr algn="ctr"/>
            <a:r>
              <a:rPr lang="en-US" sz="1400" b="1" i="1" dirty="0" smtClean="0">
                <a:solidFill>
                  <a:schemeClr val="tx1">
                    <a:lumMod val="75000"/>
                    <a:lumOff val="25000"/>
                  </a:schemeClr>
                </a:solidFill>
                <a:latin typeface="Century Gothic" panose="020B0502020202020204" pitchFamily="34" charset="0"/>
              </a:rPr>
              <a:t>Processing</a:t>
            </a:r>
            <a:endParaRPr lang="en-US" sz="1400" b="1" i="1" dirty="0">
              <a:solidFill>
                <a:schemeClr val="tx1">
                  <a:lumMod val="75000"/>
                  <a:lumOff val="25000"/>
                </a:schemeClr>
              </a:solidFill>
              <a:latin typeface="Century Gothic" panose="020B0502020202020204" pitchFamily="34" charset="0"/>
            </a:endParaRPr>
          </a:p>
        </p:txBody>
      </p:sp>
      <p:sp>
        <p:nvSpPr>
          <p:cNvPr id="38" name="TextBox 37"/>
          <p:cNvSpPr txBox="1"/>
          <p:nvPr/>
        </p:nvSpPr>
        <p:spPr>
          <a:xfrm>
            <a:off x="6491131" y="4108072"/>
            <a:ext cx="1981290" cy="523220"/>
          </a:xfrm>
          <a:prstGeom prst="rect">
            <a:avLst/>
          </a:prstGeom>
          <a:noFill/>
        </p:spPr>
        <p:txBody>
          <a:bodyPr wrap="square" rtlCol="0">
            <a:spAutoFit/>
          </a:bodyPr>
          <a:lstStyle/>
          <a:p>
            <a:pPr algn="ctr"/>
            <a:r>
              <a:rPr lang="en-US" sz="1400" dirty="0" smtClean="0">
                <a:solidFill>
                  <a:schemeClr val="tx1">
                    <a:lumMod val="75000"/>
                    <a:lumOff val="25000"/>
                  </a:schemeClr>
                </a:solidFill>
                <a:latin typeface="Century Gothic" panose="020B0502020202020204" pitchFamily="34" charset="0"/>
              </a:rPr>
              <a:t>Multi-Temp. </a:t>
            </a:r>
            <a:r>
              <a:rPr lang="en-US" sz="1400" dirty="0" smtClean="0">
                <a:solidFill>
                  <a:schemeClr val="tx1">
                    <a:lumMod val="75000"/>
                    <a:lumOff val="25000"/>
                  </a:schemeClr>
                </a:solidFill>
                <a:latin typeface="Century Gothic" panose="020B0502020202020204" pitchFamily="34" charset="0"/>
              </a:rPr>
              <a:t>Classification</a:t>
            </a:r>
            <a:endParaRPr lang="en-US" sz="1400" dirty="0">
              <a:solidFill>
                <a:schemeClr val="tx1">
                  <a:lumMod val="75000"/>
                  <a:lumOff val="25000"/>
                </a:schemeClr>
              </a:solidFill>
              <a:latin typeface="Century Gothic" panose="020B0502020202020204" pitchFamily="34" charset="0"/>
            </a:endParaRPr>
          </a:p>
        </p:txBody>
      </p:sp>
      <p:sp>
        <p:nvSpPr>
          <p:cNvPr id="39" name="TextBox 38"/>
          <p:cNvSpPr txBox="1"/>
          <p:nvPr/>
        </p:nvSpPr>
        <p:spPr>
          <a:xfrm>
            <a:off x="5985212" y="5327078"/>
            <a:ext cx="1981290" cy="523220"/>
          </a:xfrm>
          <a:prstGeom prst="rect">
            <a:avLst/>
          </a:prstGeom>
          <a:noFill/>
        </p:spPr>
        <p:txBody>
          <a:bodyPr wrap="square" rtlCol="0">
            <a:spAutoFit/>
          </a:bodyPr>
          <a:lstStyle/>
          <a:p>
            <a:pPr algn="ctr"/>
            <a:r>
              <a:rPr lang="en-US" sz="1400" dirty="0" smtClean="0">
                <a:solidFill>
                  <a:schemeClr val="tx1">
                    <a:lumMod val="75000"/>
                    <a:lumOff val="25000"/>
                  </a:schemeClr>
                </a:solidFill>
                <a:latin typeface="Century Gothic" panose="020B0502020202020204" pitchFamily="34" charset="0"/>
              </a:rPr>
              <a:t>Refined Classification</a:t>
            </a:r>
            <a:endParaRPr lang="en-US" sz="1400" dirty="0">
              <a:solidFill>
                <a:schemeClr val="tx1">
                  <a:lumMod val="75000"/>
                  <a:lumOff val="25000"/>
                </a:schemeClr>
              </a:solidFill>
              <a:latin typeface="Century Gothic" panose="020B0502020202020204" pitchFamily="34" charset="0"/>
            </a:endParaRPr>
          </a:p>
        </p:txBody>
      </p:sp>
      <p:sp>
        <p:nvSpPr>
          <p:cNvPr id="40" name="TextBox 39"/>
          <p:cNvSpPr txBox="1"/>
          <p:nvPr/>
        </p:nvSpPr>
        <p:spPr>
          <a:xfrm>
            <a:off x="8838599" y="4130528"/>
            <a:ext cx="1526828" cy="553998"/>
          </a:xfrm>
          <a:prstGeom prst="rect">
            <a:avLst/>
          </a:prstGeom>
          <a:noFill/>
        </p:spPr>
        <p:txBody>
          <a:bodyPr wrap="square" rtlCol="0">
            <a:spAutoFit/>
          </a:bodyPr>
          <a:lstStyle/>
          <a:p>
            <a:pPr algn="ctr"/>
            <a:r>
              <a:rPr lang="en-US" sz="1500" dirty="0" smtClean="0">
                <a:solidFill>
                  <a:schemeClr val="tx1">
                    <a:lumMod val="75000"/>
                    <a:lumOff val="25000"/>
                  </a:schemeClr>
                </a:solidFill>
                <a:latin typeface="Century Gothic" panose="020B0502020202020204" pitchFamily="34" charset="0"/>
              </a:rPr>
              <a:t>Confusion Matrix</a:t>
            </a:r>
            <a:endParaRPr lang="en-US" sz="1500" dirty="0">
              <a:solidFill>
                <a:schemeClr val="tx1">
                  <a:lumMod val="75000"/>
                  <a:lumOff val="25000"/>
                </a:schemeClr>
              </a:solidFill>
              <a:latin typeface="Century Gothic" panose="020B0502020202020204" pitchFamily="34" charset="0"/>
            </a:endParaRPr>
          </a:p>
        </p:txBody>
      </p:sp>
      <p:sp>
        <p:nvSpPr>
          <p:cNvPr id="41" name="TextBox 40"/>
          <p:cNvSpPr txBox="1"/>
          <p:nvPr/>
        </p:nvSpPr>
        <p:spPr>
          <a:xfrm>
            <a:off x="10700565" y="4002437"/>
            <a:ext cx="1526828" cy="784830"/>
          </a:xfrm>
          <a:prstGeom prst="rect">
            <a:avLst/>
          </a:prstGeom>
          <a:noFill/>
        </p:spPr>
        <p:txBody>
          <a:bodyPr wrap="square" rtlCol="0">
            <a:spAutoFit/>
          </a:bodyPr>
          <a:lstStyle/>
          <a:p>
            <a:pPr algn="ctr"/>
            <a:r>
              <a:rPr lang="en-US" sz="1500" dirty="0" smtClean="0">
                <a:solidFill>
                  <a:schemeClr val="tx1">
                    <a:lumMod val="75000"/>
                    <a:lumOff val="25000"/>
                  </a:schemeClr>
                </a:solidFill>
                <a:latin typeface="Century Gothic" panose="020B0502020202020204" pitchFamily="34" charset="0"/>
              </a:rPr>
              <a:t>Wetland Inundation Map</a:t>
            </a:r>
            <a:endParaRPr lang="en-US" sz="1500" dirty="0">
              <a:solidFill>
                <a:schemeClr val="tx1">
                  <a:lumMod val="75000"/>
                  <a:lumOff val="25000"/>
                </a:schemeClr>
              </a:solidFill>
              <a:latin typeface="Century Gothic" panose="020B0502020202020204" pitchFamily="34" charset="0"/>
            </a:endParaRPr>
          </a:p>
        </p:txBody>
      </p:sp>
      <p:cxnSp>
        <p:nvCxnSpPr>
          <p:cNvPr id="42" name="Straight Connector 41"/>
          <p:cNvCxnSpPr/>
          <p:nvPr/>
        </p:nvCxnSpPr>
        <p:spPr>
          <a:xfrm flipH="1" flipV="1">
            <a:off x="8565266" y="4406430"/>
            <a:ext cx="11776" cy="1209563"/>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7689304" y="5615994"/>
            <a:ext cx="898741" cy="3126"/>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414992" y="1751340"/>
            <a:ext cx="1180254" cy="738664"/>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VV, VH, VV/VH </a:t>
            </a:r>
            <a:r>
              <a:rPr lang="en-US" sz="1400" dirty="0" smtClean="0">
                <a:solidFill>
                  <a:schemeClr val="tx1">
                    <a:lumMod val="75000"/>
                    <a:lumOff val="25000"/>
                  </a:schemeClr>
                </a:solidFill>
                <a:latin typeface="Century Gothic" panose="020B0502020202020204" pitchFamily="34" charset="0"/>
              </a:rPr>
              <a:t>Thresholds</a:t>
            </a:r>
            <a:endParaRPr lang="en-US" sz="1400" dirty="0">
              <a:solidFill>
                <a:schemeClr val="tx1">
                  <a:lumMod val="75000"/>
                  <a:lumOff val="25000"/>
                </a:schemeClr>
              </a:solidFill>
              <a:latin typeface="Century Gothic" panose="020B0502020202020204" pitchFamily="34" charset="0"/>
            </a:endParaRPr>
          </a:p>
        </p:txBody>
      </p:sp>
      <p:sp>
        <p:nvSpPr>
          <p:cNvPr id="45" name="TextBox 44"/>
          <p:cNvSpPr txBox="1"/>
          <p:nvPr/>
        </p:nvSpPr>
        <p:spPr>
          <a:xfrm>
            <a:off x="3942367" y="995902"/>
            <a:ext cx="1180254" cy="307777"/>
          </a:xfrm>
          <a:prstGeom prst="rect">
            <a:avLst/>
          </a:prstGeom>
          <a:noFill/>
        </p:spPr>
        <p:txBody>
          <a:bodyPr wrap="square" rtlCol="0">
            <a:spAutoFit/>
          </a:bodyPr>
          <a:lstStyle/>
          <a:p>
            <a:pPr algn="ctr"/>
            <a:r>
              <a:rPr lang="en-US" sz="1400" b="1" i="1" dirty="0" smtClean="0">
                <a:solidFill>
                  <a:schemeClr val="tx1">
                    <a:lumMod val="75000"/>
                    <a:lumOff val="25000"/>
                  </a:schemeClr>
                </a:solidFill>
                <a:latin typeface="Century Gothic" panose="020B0502020202020204" pitchFamily="34" charset="0"/>
              </a:rPr>
              <a:t>Calibration</a:t>
            </a:r>
            <a:endParaRPr lang="en-US" sz="1400" b="1" i="1" dirty="0">
              <a:solidFill>
                <a:schemeClr val="tx1">
                  <a:lumMod val="75000"/>
                  <a:lumOff val="25000"/>
                </a:schemeClr>
              </a:solidFill>
              <a:latin typeface="Century Gothic" panose="020B0502020202020204" pitchFamily="34" charset="0"/>
            </a:endParaRPr>
          </a:p>
        </p:txBody>
      </p:sp>
      <p:sp>
        <p:nvSpPr>
          <p:cNvPr id="46" name="TextBox 45"/>
          <p:cNvSpPr txBox="1"/>
          <p:nvPr/>
        </p:nvSpPr>
        <p:spPr>
          <a:xfrm>
            <a:off x="6262412" y="1000295"/>
            <a:ext cx="1394493" cy="307777"/>
          </a:xfrm>
          <a:prstGeom prst="rect">
            <a:avLst/>
          </a:prstGeom>
          <a:noFill/>
        </p:spPr>
        <p:txBody>
          <a:bodyPr wrap="square" rtlCol="0">
            <a:spAutoFit/>
          </a:bodyPr>
          <a:lstStyle/>
          <a:p>
            <a:pPr algn="ctr"/>
            <a:r>
              <a:rPr lang="en-US" sz="1400" b="1" i="1" dirty="0" smtClean="0">
                <a:solidFill>
                  <a:schemeClr val="tx1">
                    <a:lumMod val="75000"/>
                    <a:lumOff val="25000"/>
                  </a:schemeClr>
                </a:solidFill>
                <a:latin typeface="Century Gothic" panose="020B0502020202020204" pitchFamily="34" charset="0"/>
              </a:rPr>
              <a:t>Classification</a:t>
            </a:r>
            <a:endParaRPr lang="en-US" sz="1400" b="1" i="1" dirty="0">
              <a:solidFill>
                <a:schemeClr val="tx1">
                  <a:lumMod val="75000"/>
                  <a:lumOff val="25000"/>
                </a:schemeClr>
              </a:solidFill>
              <a:latin typeface="Century Gothic" panose="020B0502020202020204" pitchFamily="34" charset="0"/>
            </a:endParaRPr>
          </a:p>
        </p:txBody>
      </p:sp>
      <p:sp>
        <p:nvSpPr>
          <p:cNvPr id="47" name="TextBox 46"/>
          <p:cNvSpPr txBox="1"/>
          <p:nvPr/>
        </p:nvSpPr>
        <p:spPr>
          <a:xfrm>
            <a:off x="8946056" y="994914"/>
            <a:ext cx="1303573" cy="307777"/>
          </a:xfrm>
          <a:prstGeom prst="rect">
            <a:avLst/>
          </a:prstGeom>
          <a:noFill/>
        </p:spPr>
        <p:txBody>
          <a:bodyPr wrap="square" rtlCol="0">
            <a:spAutoFit/>
          </a:bodyPr>
          <a:lstStyle/>
          <a:p>
            <a:pPr algn="ctr"/>
            <a:r>
              <a:rPr lang="en-US" sz="1400" b="1" i="1" dirty="0" smtClean="0">
                <a:solidFill>
                  <a:schemeClr val="tx1">
                    <a:lumMod val="75000"/>
                    <a:lumOff val="25000"/>
                  </a:schemeClr>
                </a:solidFill>
                <a:latin typeface="Century Gothic" panose="020B0502020202020204" pitchFamily="34" charset="0"/>
              </a:rPr>
              <a:t>Validation</a:t>
            </a:r>
            <a:endParaRPr lang="en-US" sz="1400" b="1" i="1" dirty="0">
              <a:solidFill>
                <a:schemeClr val="tx1">
                  <a:lumMod val="75000"/>
                  <a:lumOff val="25000"/>
                </a:schemeClr>
              </a:solidFill>
              <a:latin typeface="Century Gothic" panose="020B0502020202020204" pitchFamily="34" charset="0"/>
            </a:endParaRPr>
          </a:p>
        </p:txBody>
      </p:sp>
      <p:sp>
        <p:nvSpPr>
          <p:cNvPr id="48" name="TextBox 47"/>
          <p:cNvSpPr txBox="1"/>
          <p:nvPr/>
        </p:nvSpPr>
        <p:spPr>
          <a:xfrm>
            <a:off x="10783888" y="994913"/>
            <a:ext cx="1303573" cy="307777"/>
          </a:xfrm>
          <a:prstGeom prst="rect">
            <a:avLst/>
          </a:prstGeom>
          <a:noFill/>
        </p:spPr>
        <p:txBody>
          <a:bodyPr wrap="square" rtlCol="0">
            <a:spAutoFit/>
          </a:bodyPr>
          <a:lstStyle/>
          <a:p>
            <a:pPr algn="ctr"/>
            <a:r>
              <a:rPr lang="en-US" sz="1400" b="1" i="1" dirty="0" smtClean="0">
                <a:solidFill>
                  <a:schemeClr val="tx1">
                    <a:lumMod val="75000"/>
                    <a:lumOff val="25000"/>
                  </a:schemeClr>
                </a:solidFill>
                <a:latin typeface="Century Gothic" panose="020B0502020202020204" pitchFamily="34" charset="0"/>
              </a:rPr>
              <a:t>Output</a:t>
            </a:r>
            <a:endParaRPr lang="en-US" sz="1400" b="1" i="1" dirty="0">
              <a:solidFill>
                <a:schemeClr val="tx1">
                  <a:lumMod val="75000"/>
                  <a:lumOff val="25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1250</TotalTime>
  <Words>3924</Words>
  <Application>Microsoft Office PowerPoint</Application>
  <PresentationFormat>Widescreen</PresentationFormat>
  <Paragraphs>588</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Garamond</vt:lpstr>
      <vt:lpstr>Century Gothic</vt:lpstr>
      <vt:lpstr>Arial</vt:lpstr>
      <vt:lpstr>ESRI US Forestry 1</vt:lpstr>
      <vt:lpstr>Webdings</vt:lpstr>
      <vt:lpstr>Calibri</vt:lpstr>
      <vt:lpstr>Office Theme</vt:lpstr>
      <vt:lpstr>PowerPoint Presentation</vt:lpstr>
      <vt:lpstr>  Community Concerns  </vt:lpstr>
      <vt:lpstr>  Project Partners  </vt:lpstr>
      <vt:lpstr>  Study Areas  </vt:lpstr>
      <vt:lpstr>Satellites and Sensors</vt:lpstr>
      <vt:lpstr>Objectives</vt:lpstr>
      <vt:lpstr>Methodology: Data Acquisition and Processing</vt:lpstr>
      <vt:lpstr>SWEET Algorithm: Overview</vt:lpstr>
      <vt:lpstr>SWEET Algorithm: Workflow</vt:lpstr>
      <vt:lpstr>SWEET Algorithm Example Output</vt:lpstr>
      <vt:lpstr>National Wetlands Inventory Classification</vt:lpstr>
      <vt:lpstr>National Wetlands Inventory Reclassification</vt:lpstr>
      <vt:lpstr>Bear Lake NWI Reclassification </vt:lpstr>
      <vt:lpstr>Selawik NWI Reclassification </vt:lpstr>
      <vt:lpstr>Methodology: Dynamic Surface Water Extent (DSWE) Classification</vt:lpstr>
      <vt:lpstr>Methodology: Validation</vt:lpstr>
      <vt:lpstr>Selawik Summer 2017 Inundation Extent </vt:lpstr>
      <vt:lpstr>Selawik Accuracy Assessment</vt:lpstr>
      <vt:lpstr>Selawik Summer 2017 Inundation Extent </vt:lpstr>
      <vt:lpstr>Selawik Summer 2017 Visually-Detectable Seasonal Inundation</vt:lpstr>
      <vt:lpstr>Selawik Summer 2017 Inundation Extent </vt:lpstr>
      <vt:lpstr>Selawik Accuracy Assessment</vt:lpstr>
      <vt:lpstr>Area 1002 Summer 2017 Inundation Extent </vt:lpstr>
      <vt:lpstr>Modeling to 2020</vt:lpstr>
      <vt:lpstr>Modeling to 2020</vt:lpstr>
      <vt:lpstr>Errors and Uncertainties</vt:lpstr>
      <vt:lpstr>Conclusion</vt:lpstr>
      <vt:lpstr>Future Work</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Higgins, Alana E (329B-Affiliate)</dc:creator>
  <cp:lastModifiedBy>Acdan, Juanito J. (ARC-SGE)[SSAI DEVELOP]</cp:lastModifiedBy>
  <cp:revision>45</cp:revision>
  <dcterms:modified xsi:type="dcterms:W3CDTF">2019-04-30T21:39:46Z</dcterms:modified>
</cp:coreProperties>
</file>