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Kathleen D. (LARC-E3)[SSAI DEVELOP]" initials="MKD(D" lastIdx="3" clrIdx="0">
    <p:extLst/>
  </p:cmAuthor>
  <p:cmAuthor id="2" name="Arya, Vishal (LARC)[DEVELOP]" initials="AV(" lastIdx="16"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20" d="100"/>
          <a:sy n="20" d="100"/>
        </p:scale>
        <p:origin x="528" y="-18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1T12:42:59.413" idx="1">
    <p:pos x="5320" y="2243"/>
    <p:text>Edited text here. Please review changes.</p:text>
    <p:extLst mod="1">
      <p:ext uri="{C676402C-5697-4E1C-873F-D02D1690AC5C}">
        <p15:threadingInfo xmlns:p15="http://schemas.microsoft.com/office/powerpoint/2012/main" timeZoneBias="300"/>
      </p:ext>
    </p:extLst>
  </p:cm>
  <p:cm authorId="2" dt="2016-03-01T12:43:33.658" idx="2">
    <p:pos x="11232" y="3471"/>
    <p:text>Please try to keep section headers in line with one another. Abstract is slightly above Objectives. Use gridlines to help you with this.</p:text>
    <p:extLst>
      <p:ext uri="{C676402C-5697-4E1C-873F-D02D1690AC5C}">
        <p15:threadingInfo xmlns:p15="http://schemas.microsoft.com/office/powerpoint/2012/main" timeZoneBias="300"/>
      </p:ext>
    </p:extLst>
  </p:cm>
  <p:cm authorId="2" dt="2016-03-01T12:45:34.654" idx="3">
    <p:pos x="1230" y="20088"/>
    <p:text>Please try to keep the font size for body text consistent throughout the poster. Here it is size 27 whereas in most other sections, it is 28.</p:text>
    <p:extLst mod="1">
      <p:ext uri="{C676402C-5697-4E1C-873F-D02D1690AC5C}">
        <p15:threadingInfo xmlns:p15="http://schemas.microsoft.com/office/powerpoint/2012/main" timeZoneBias="300"/>
      </p:ext>
    </p:extLst>
  </p:cm>
  <p:cm authorId="2" dt="2016-03-01T12:46:52.077" idx="4">
    <p:pos x="7717" y="18222"/>
    <p:text>What about the original Cross-Cutting team? Or have all of the names already been listed? If that is the case, write something like
CALIPSO Cross-Cutting I/II teams:</p:text>
    <p:extLst mod="1">
      <p:ext uri="{C676402C-5697-4E1C-873F-D02D1690AC5C}">
        <p15:threadingInfo xmlns:p15="http://schemas.microsoft.com/office/powerpoint/2012/main" timeZoneBias="300"/>
      </p:ext>
    </p:extLst>
  </p:cm>
  <p:cm authorId="2" dt="2016-03-01T12:48:00.376" idx="5">
    <p:pos x="8288" y="15584"/>
    <p:text>For FD, try to minimize white space.</p:text>
    <p:extLst mod="1">
      <p:ext uri="{C676402C-5697-4E1C-873F-D02D1690AC5C}">
        <p15:threadingInfo xmlns:p15="http://schemas.microsoft.com/office/powerpoint/2012/main" timeZoneBias="300"/>
      </p:ext>
    </p:extLst>
  </p:cm>
  <p:cm authorId="2" dt="2016-03-01T12:49:20.447" idx="6">
    <p:pos x="13449" y="16205"/>
    <p:text>I've edited this text. Please review changes.</p:text>
    <p:extLst mod="1">
      <p:ext uri="{C676402C-5697-4E1C-873F-D02D1690AC5C}">
        <p15:threadingInfo xmlns:p15="http://schemas.microsoft.com/office/powerpoint/2012/main" timeZoneBias="300"/>
      </p:ext>
    </p:extLst>
  </p:cm>
  <p:cm authorId="2" dt="2016-03-01T12:52:01.803" idx="10">
    <p:pos x="15017" y="7446"/>
    <p:text>This is a very nice image but the text in the image needs to be individual image files.</p:text>
    <p:extLst mod="1">
      <p:ext uri="{C676402C-5697-4E1C-873F-D02D1690AC5C}">
        <p15:threadingInfo xmlns:p15="http://schemas.microsoft.com/office/powerpoint/2012/main" timeZoneBias="300"/>
      </p:ext>
    </p:extLst>
  </p:cm>
  <p:cm authorId="2" dt="2016-03-01T12:52:58.606" idx="11">
    <p:pos x="4902" y="14020"/>
    <p:text>Perhaps include some kind of methods workflow of how you built the installer for windows 7/ OSX rather than having just a picture here. I know your project is a bit different but the methods section is important.</p:text>
    <p:extLst mod="1">
      <p:ext uri="{C676402C-5697-4E1C-873F-D02D1690AC5C}">
        <p15:threadingInfo xmlns:p15="http://schemas.microsoft.com/office/powerpoint/2012/main" timeZoneBias="300"/>
      </p:ext>
    </p:extLst>
  </p:cm>
  <p:cm authorId="2" dt="2016-03-01T12:55:06.755" idx="12">
    <p:pos x="15249" y="4320"/>
    <p:text>I've edited text in this section. Please review changes.</p:text>
    <p:extLst>
      <p:ext uri="{C676402C-5697-4E1C-873F-D02D1690AC5C}">
        <p15:threadingInfo xmlns:p15="http://schemas.microsoft.com/office/powerpoint/2012/main" timeZoneBias="300"/>
      </p:ext>
    </p:extLst>
  </p:cm>
  <p:cm authorId="2" dt="2016-03-01T12:55:41.124" idx="13">
    <p:pos x="12278" y="11490"/>
    <p:text>Consider adding a bit more text here about the daytime vs. nighttime measurements</p:text>
    <p:extLst>
      <p:ext uri="{C676402C-5697-4E1C-873F-D02D1690AC5C}">
        <p15:threadingInfo xmlns:p15="http://schemas.microsoft.com/office/powerpoint/2012/main" timeZoneBias="300"/>
      </p:ext>
    </p:extLst>
  </p:cm>
  <p:cm authorId="2" dt="2016-03-01T12:56:44.767" idx="14">
    <p:pos x="150" y="13980"/>
    <p:text>Feel free to move sections around on the poster. Try to think of how you can do so while minimizing white space but also keeping section headings in line with one another.</p:text>
    <p:extLst mod="1">
      <p:ext uri="{C676402C-5697-4E1C-873F-D02D1690AC5C}">
        <p15:threadingInfo xmlns:p15="http://schemas.microsoft.com/office/powerpoint/2012/main" timeZoneBias="300"/>
      </p:ext>
    </p:extLst>
  </p:cm>
  <p:cm authorId="2" dt="2016-03-01T12:57:51.069" idx="15">
    <p:pos x="12065" y="13081"/>
    <p:text>Edited this. Please review changes.</p:text>
    <p:extLst>
      <p:ext uri="{C676402C-5697-4E1C-873F-D02D1690AC5C}">
        <p15:threadingInfo xmlns:p15="http://schemas.microsoft.com/office/powerpoint/2012/main" timeZoneBias="300"/>
      </p:ext>
    </p:extLst>
  </p:cm>
  <p:cm authorId="2" dt="2016-03-01T12:58:45.106" idx="16">
    <p:pos x="11167" y="7567"/>
    <p:text>Move this image so it begins just under the S in Study Area. Similar to how the bullets begin just under the O in Objectives or C in conclusions.</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Interacting with CALIPSO </a:t>
            </a:r>
            <a:r>
              <a:rPr lang="en-US" dirty="0"/>
              <a:t>D</a:t>
            </a:r>
            <a:r>
              <a:rPr lang="en-US" dirty="0" smtClean="0"/>
              <a:t>ata </a:t>
            </a:r>
            <a:r>
              <a:rPr lang="en-US" dirty="0"/>
              <a:t>T</a:t>
            </a:r>
            <a:r>
              <a:rPr lang="en-US" dirty="0" smtClean="0"/>
              <a:t>hrough </a:t>
            </a:r>
            <a:r>
              <a:rPr lang="en-US" dirty="0"/>
              <a:t>a </a:t>
            </a:r>
            <a:r>
              <a:rPr lang="en-US" dirty="0" smtClean="0"/>
              <a:t>Graphical </a:t>
            </a:r>
            <a:r>
              <a:rPr lang="en-US" dirty="0"/>
              <a:t>U</a:t>
            </a:r>
            <a:r>
              <a:rPr lang="en-US" dirty="0" smtClean="0"/>
              <a:t>ser Interface </a:t>
            </a:r>
            <a:r>
              <a:rPr lang="en-US" dirty="0"/>
              <a:t>(GUI)</a:t>
            </a:r>
          </a:p>
        </p:txBody>
      </p:sp>
      <p:sp>
        <p:nvSpPr>
          <p:cNvPr id="5" name="Text Placeholder 4"/>
          <p:cNvSpPr>
            <a:spLocks noGrp="1"/>
          </p:cNvSpPr>
          <p:nvPr>
            <p:ph type="body" sz="quarter" idx="10"/>
          </p:nvPr>
        </p:nvSpPr>
        <p:spPr/>
        <p:txBody>
          <a:bodyPr/>
          <a:lstStyle/>
          <a:p>
            <a:r>
              <a:rPr lang="en-US" dirty="0" smtClean="0"/>
              <a:t>CALIPSO Cross-Cutting III</a:t>
            </a:r>
            <a:endParaRPr lang="en-US" dirty="0"/>
          </a:p>
        </p:txBody>
      </p:sp>
      <p:sp>
        <p:nvSpPr>
          <p:cNvPr id="12" name="Text Placeholder 16"/>
          <p:cNvSpPr txBox="1">
            <a:spLocks/>
          </p:cNvSpPr>
          <p:nvPr/>
        </p:nvSpPr>
        <p:spPr>
          <a:xfrm>
            <a:off x="17238065" y="26894317"/>
            <a:ext cx="8459472" cy="54480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VOCAL can impact the efficiency of atmospheric science research collaboration and, more generally, visually-based research.</a:t>
            </a:r>
          </a:p>
          <a:p>
            <a:pPr marL="347663" indent="-347663"/>
            <a:r>
              <a:rPr lang="en-US" sz="2800" dirty="0" smtClean="0"/>
              <a:t>Proper error-handling and –logging establish a solid platform for VOCAL through which improvements can be incorporated in subsequent releases.</a:t>
            </a:r>
          </a:p>
          <a:p>
            <a:pPr marL="347663" indent="-347663"/>
            <a:r>
              <a:rPr lang="en-US" sz="2800" dirty="0" smtClean="0"/>
              <a:t>The future of VOCAL lies in increased flexibility.  This could come in two forms: portability (building a stand-alone installer for all major operating systems or creating a web-based application) and efficiency (integrating the off-site </a:t>
            </a:r>
            <a:r>
              <a:rPr lang="en-US" sz="2800" dirty="0" err="1" smtClean="0"/>
              <a:t>OPeNDAP</a:t>
            </a:r>
            <a:r>
              <a:rPr lang="en-US" sz="2800" dirty="0" smtClean="0"/>
              <a:t> data service from NASA for real-time data access.)</a:t>
            </a:r>
            <a:endParaRPr lang="en-US" sz="2800" dirty="0" smtClean="0"/>
          </a:p>
          <a:p>
            <a:pPr marL="347663" indent="-347663"/>
            <a:endParaRPr lang="en-US" sz="2800" dirty="0" smtClean="0"/>
          </a:p>
        </p:txBody>
      </p:sp>
      <p:sp>
        <p:nvSpPr>
          <p:cNvPr id="6" name="Text Placeholder 16"/>
          <p:cNvSpPr txBox="1">
            <a:spLocks/>
          </p:cNvSpPr>
          <p:nvPr/>
        </p:nvSpPr>
        <p:spPr>
          <a:xfrm>
            <a:off x="914400" y="6243411"/>
            <a:ext cx="27143242" cy="809683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Atmospheric scientists analyze satellite data as part of their assessments of atmospheric health. One such satellite, the Cloud-Aerosol Lidar and Infrared Pathfinder Satellite Observation (CALIPSO), outputs images of longitudinal cross-sections of the Earth’s atmosphere. Depending on the wavelength of light used in the observation, it is possible to detect the presence of various aerosols.  Some are natural sources, like dust storms, and sulfur dioxide from volcanos.  Others are human-made, like sulfates from factories and smoke from burning biomass.  It is important to track aerosols because an abundance of atmospheric aerosols contributes to accelerated cooling and warming of the Earth. The first instance of a visualizer for this data was written in an obscure, proprietary language, Interactive Data Language (IDL), making further modification of this tool virtually impossible. Since then, DEVELOP has produced new visualization software, </a:t>
            </a:r>
            <a:r>
              <a:rPr lang="en-US" sz="2800" i="1" dirty="0"/>
              <a:t>Visualization of CALIPSO</a:t>
            </a:r>
            <a:r>
              <a:rPr lang="en-US" sz="2800" dirty="0"/>
              <a:t> (VOCAL), written in Python. </a:t>
            </a:r>
          </a:p>
          <a:p>
            <a:r>
              <a:rPr lang="en-US" sz="2800" dirty="0"/>
              <a:t> </a:t>
            </a:r>
            <a:r>
              <a:rPr lang="en-US" sz="2800" dirty="0" smtClean="0"/>
              <a:t>As </a:t>
            </a:r>
            <a:r>
              <a:rPr lang="en-US" sz="2800" dirty="0"/>
              <a:t>of the completion of the previous term, in addition to displaying CALIPSO images, the team added the ability for the user to “select” regions of interest by drawing shapes and assigning attributes to them. This information can subsequently be pushed to a backend database for the purposes of sharing and collaboration. However, the tool still needed to be enriched with other features such as better exception-handling and descriptors for annotations, and it needed to have cross-platform compatibility. Consequently, we have added these and other features to enrich the user experience, and we streamlined installation of the software on the Windows and Mac OS X operating systems. These updates have greatly improved VOCAL’s usability.</a:t>
            </a:r>
          </a:p>
        </p:txBody>
      </p:sp>
      <p:sp>
        <p:nvSpPr>
          <p:cNvPr id="15" name="Text Placeholder 16"/>
          <p:cNvSpPr txBox="1">
            <a:spLocks/>
          </p:cNvSpPr>
          <p:nvPr/>
        </p:nvSpPr>
        <p:spPr>
          <a:xfrm>
            <a:off x="17418049" y="6654817"/>
            <a:ext cx="8229600" cy="33853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b="1" dirty="0" smtClean="0">
                <a:solidFill>
                  <a:schemeClr val="accent1"/>
                </a:solidFill>
              </a:rPr>
              <a:t>Ease</a:t>
            </a:r>
            <a:r>
              <a:rPr lang="en-US" sz="2800" dirty="0"/>
              <a:t> </a:t>
            </a:r>
            <a:r>
              <a:rPr lang="en-US" sz="2800" dirty="0" smtClean="0"/>
              <a:t>installation </a:t>
            </a:r>
            <a:r>
              <a:rPr lang="en-US" sz="2800" dirty="0" smtClean="0"/>
              <a:t>of VOCAL installation packages for Windows 7 </a:t>
            </a:r>
            <a:r>
              <a:rPr lang="en-US" sz="2800" dirty="0" smtClean="0"/>
              <a:t>system</a:t>
            </a:r>
            <a:endParaRPr lang="en-US" sz="2800" dirty="0" smtClean="0"/>
          </a:p>
          <a:p>
            <a:pPr marL="347663" indent="-347663"/>
            <a:r>
              <a:rPr lang="en-US" sz="2800" b="1" dirty="0" smtClean="0">
                <a:solidFill>
                  <a:schemeClr val="accent1"/>
                </a:solidFill>
              </a:rPr>
              <a:t>Enhance </a:t>
            </a:r>
            <a:r>
              <a:rPr lang="en-US" sz="2800" dirty="0" smtClean="0"/>
              <a:t>attributes of the polygons that are drawn and strengthen the tie between them and the associated *.</a:t>
            </a:r>
            <a:r>
              <a:rPr lang="en-US" sz="2800" dirty="0" err="1" smtClean="0"/>
              <a:t>hdf</a:t>
            </a:r>
            <a:r>
              <a:rPr lang="en-US" sz="2800" dirty="0" smtClean="0"/>
              <a:t> files with which they are associated</a:t>
            </a:r>
          </a:p>
          <a:p>
            <a:pPr marL="347663" indent="-347663"/>
            <a:r>
              <a:rPr lang="en-US" sz="2800" b="1" dirty="0" smtClean="0">
                <a:solidFill>
                  <a:schemeClr val="accent1"/>
                </a:solidFill>
              </a:rPr>
              <a:t>Improve </a:t>
            </a:r>
            <a:r>
              <a:rPr lang="en-US" sz="2800" dirty="0" smtClean="0"/>
              <a:t>sanity-checking/error-handling and  </a:t>
            </a:r>
            <a:r>
              <a:rPr lang="en-US" sz="2800" dirty="0"/>
              <a:t>communication between the system and the </a:t>
            </a:r>
            <a:r>
              <a:rPr lang="en-US" sz="2800" dirty="0" smtClean="0"/>
              <a:t>user</a:t>
            </a:r>
            <a:endParaRPr lang="en-US" sz="2800"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529234" y="5512060"/>
            <a:ext cx="38236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4295639"/>
            <a:ext cx="606457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418049" y="111694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418049" y="1935313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039432" y="19904240"/>
            <a:ext cx="255538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238066" y="260131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8132920" y="260042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2247720" y="318564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85499" y="266955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Kathleen Moore (Project Lead) &amp; Jordan Vaa</a:t>
            </a:r>
          </a:p>
          <a:p>
            <a:r>
              <a:rPr lang="en-US" sz="2400" dirty="0" smtClean="0"/>
              <a:t>DEVELOP National Program at NASA Langley Research Center</a:t>
            </a:r>
            <a:endParaRPr lang="en-US" sz="2400" dirty="0"/>
          </a:p>
        </p:txBody>
      </p:sp>
      <p:sp>
        <p:nvSpPr>
          <p:cNvPr id="33" name="Text Placeholder 16"/>
          <p:cNvSpPr txBox="1">
            <a:spLocks/>
          </p:cNvSpPr>
          <p:nvPr/>
        </p:nvSpPr>
        <p:spPr>
          <a:xfrm>
            <a:off x="17517213" y="20180481"/>
            <a:ext cx="4615710" cy="1120517"/>
          </a:xfrm>
          <a:prstGeom prst="rect">
            <a:avLst/>
          </a:prstGeom>
        </p:spPr>
        <p:txBody>
          <a:bodyPr numCol="1" spcCol="640080"/>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r>
              <a:rPr lang="en-US" sz="2800" dirty="0" smtClean="0"/>
              <a:t>Cloud-Aerosol Lidar and Infrared Satellite Observation (CALIPSO)</a:t>
            </a: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07598">
            <a:off x="21655415" y="19524054"/>
            <a:ext cx="3689685" cy="2506935"/>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8048" y="12133630"/>
            <a:ext cx="9429751" cy="6286501"/>
          </a:xfrm>
          <a:prstGeom prst="rect">
            <a:avLst/>
          </a:prstGeom>
        </p:spPr>
      </p:pic>
      <p:sp>
        <p:nvSpPr>
          <p:cNvPr id="36" name="Text Placeholder 4"/>
          <p:cNvSpPr txBox="1">
            <a:spLocks/>
          </p:cNvSpPr>
          <p:nvPr/>
        </p:nvSpPr>
        <p:spPr>
          <a:xfrm>
            <a:off x="17418048" y="18217760"/>
            <a:ext cx="3667157" cy="558353"/>
          </a:xfrm>
          <a:prstGeom prst="rect">
            <a:avLst/>
          </a:prstGeom>
        </p:spPr>
        <p:txBody>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Orbit path of CALIPSO</a:t>
            </a:r>
            <a:endParaRPr lang="en-US" sz="2800" dirty="0"/>
          </a:p>
        </p:txBody>
      </p:sp>
      <p:sp>
        <p:nvSpPr>
          <p:cNvPr id="38" name="Text Placeholder 16"/>
          <p:cNvSpPr txBox="1">
            <a:spLocks/>
          </p:cNvSpPr>
          <p:nvPr/>
        </p:nvSpPr>
        <p:spPr>
          <a:xfrm>
            <a:off x="12247720" y="32849324"/>
            <a:ext cx="4681415" cy="18993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800" dirty="0" smtClean="0"/>
              <a:t>CALIPSO Science Team</a:t>
            </a:r>
            <a:endParaRPr lang="en-US" sz="2800" dirty="0" smtClean="0">
              <a:solidFill>
                <a:schemeClr val="accent1"/>
              </a:solidFill>
            </a:endParaRPr>
          </a:p>
          <a:p>
            <a:pPr marL="347663" indent="-347663"/>
            <a:r>
              <a:rPr lang="en-US" sz="2800" dirty="0" smtClean="0"/>
              <a:t>Dr. Charles </a:t>
            </a:r>
            <a:r>
              <a:rPr lang="en-US" sz="2800" dirty="0" err="1" smtClean="0"/>
              <a:t>Trepte</a:t>
            </a:r>
            <a:endParaRPr lang="en-US" sz="2800" dirty="0"/>
          </a:p>
          <a:p>
            <a:pPr marL="347663" indent="-347663"/>
            <a:r>
              <a:rPr lang="en-US" sz="2800" dirty="0" smtClean="0"/>
              <a:t>Dr. Amber </a:t>
            </a:r>
            <a:r>
              <a:rPr lang="en-US" sz="2800" dirty="0" err="1" smtClean="0"/>
              <a:t>Soja</a:t>
            </a:r>
            <a:endParaRPr lang="en-US" sz="2800" dirty="0"/>
          </a:p>
        </p:txBody>
      </p:sp>
      <p:sp>
        <p:nvSpPr>
          <p:cNvPr id="40" name="Text Placeholder 16"/>
          <p:cNvSpPr txBox="1">
            <a:spLocks/>
          </p:cNvSpPr>
          <p:nvPr/>
        </p:nvSpPr>
        <p:spPr>
          <a:xfrm>
            <a:off x="8230798" y="26870227"/>
            <a:ext cx="8131722" cy="537093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800" dirty="0" smtClean="0"/>
              <a:t>CALIPSO Cross-Cutting II, </a:t>
            </a:r>
            <a:r>
              <a:rPr lang="en-US" sz="2800" dirty="0" err="1" smtClean="0"/>
              <a:t>LaRC</a:t>
            </a:r>
            <a:r>
              <a:rPr lang="en-US" sz="2800" dirty="0" smtClean="0"/>
              <a:t> Summer 2015</a:t>
            </a:r>
            <a:endParaRPr lang="en-US" sz="2800" dirty="0" smtClean="0">
              <a:solidFill>
                <a:schemeClr val="accent1"/>
              </a:solidFill>
            </a:endParaRPr>
          </a:p>
          <a:p>
            <a:pPr marL="347663" indent="-347663"/>
            <a:r>
              <a:rPr lang="en-US" sz="2800" dirty="0" smtClean="0"/>
              <a:t>Grant Mercer</a:t>
            </a:r>
          </a:p>
          <a:p>
            <a:pPr marL="347663" indent="-347663"/>
            <a:r>
              <a:rPr lang="en-US" sz="2800" dirty="0" smtClean="0"/>
              <a:t>Nathan </a:t>
            </a:r>
            <a:r>
              <a:rPr lang="en-US" sz="2800" dirty="0" smtClean="0"/>
              <a:t>Qian</a:t>
            </a:r>
            <a:endParaRPr lang="en-US" sz="2800" dirty="0"/>
          </a:p>
          <a:p>
            <a:pPr marL="0" indent="0">
              <a:buNone/>
            </a:pPr>
            <a:r>
              <a:rPr lang="en-US" sz="2800" dirty="0"/>
              <a:t>CALIPSO </a:t>
            </a:r>
            <a:r>
              <a:rPr lang="en-US" sz="2800" dirty="0" smtClean="0"/>
              <a:t>Health and Air Quality, </a:t>
            </a:r>
            <a:r>
              <a:rPr lang="en-US" sz="2800" dirty="0" err="1"/>
              <a:t>LaRC</a:t>
            </a:r>
            <a:r>
              <a:rPr lang="en-US" sz="2800" dirty="0"/>
              <a:t> </a:t>
            </a:r>
            <a:r>
              <a:rPr lang="en-US" sz="2800" dirty="0" smtClean="0"/>
              <a:t>Spring 2015</a:t>
            </a:r>
            <a:endParaRPr lang="en-US" sz="2800" dirty="0">
              <a:solidFill>
                <a:schemeClr val="accent1"/>
              </a:solidFill>
            </a:endParaRPr>
          </a:p>
          <a:p>
            <a:pPr marL="347663" indent="-347663"/>
            <a:r>
              <a:rPr lang="en-US" sz="2800" dirty="0" err="1" smtClean="0"/>
              <a:t>Ashna</a:t>
            </a:r>
            <a:r>
              <a:rPr lang="en-US" sz="2800" dirty="0" smtClean="0"/>
              <a:t> </a:t>
            </a:r>
            <a:r>
              <a:rPr lang="en-US" sz="2800" dirty="0" err="1" smtClean="0"/>
              <a:t>Aggrawal</a:t>
            </a:r>
            <a:endParaRPr lang="en-US" sz="2800" dirty="0"/>
          </a:p>
          <a:p>
            <a:pPr marL="347663" indent="-347663"/>
            <a:r>
              <a:rPr lang="en-US" sz="2800" dirty="0" smtClean="0"/>
              <a:t>Courtney </a:t>
            </a:r>
            <a:r>
              <a:rPr lang="en-US" sz="2800" dirty="0" err="1" smtClean="0"/>
              <a:t>Duquette</a:t>
            </a:r>
            <a:endParaRPr lang="en-US" sz="2800" dirty="0"/>
          </a:p>
          <a:p>
            <a:pPr marL="0" indent="0">
              <a:buNone/>
            </a:pPr>
            <a:r>
              <a:rPr lang="en-US" sz="2800" dirty="0" smtClean="0"/>
              <a:t>NASA DEVELOP National Program</a:t>
            </a:r>
          </a:p>
          <a:p>
            <a:pPr marL="347663" indent="-347663"/>
            <a:r>
              <a:rPr lang="en-US" sz="2800" dirty="0" smtClean="0"/>
              <a:t>Michael Bender</a:t>
            </a:r>
          </a:p>
          <a:p>
            <a:pPr marL="347663" indent="-347663"/>
            <a:r>
              <a:rPr lang="en-US" sz="2800" dirty="0" smtClean="0"/>
              <a:t>Dr. Kenton Ross</a:t>
            </a:r>
            <a:endParaRPr lang="en-US" sz="2800" dirty="0"/>
          </a:p>
          <a:p>
            <a:pPr marL="0" indent="0">
              <a:buNone/>
            </a:pPr>
            <a:endParaRPr lang="en-US" sz="2800" dirty="0"/>
          </a:p>
          <a:p>
            <a:pPr marL="347663" indent="-347663"/>
            <a:endParaRPr lang="en-US" sz="2800" dirty="0"/>
          </a:p>
        </p:txBody>
      </p:sp>
      <p:sp>
        <p:nvSpPr>
          <p:cNvPr id="37" name="Text Placeholder 16"/>
          <p:cNvSpPr txBox="1">
            <a:spLocks/>
          </p:cNvSpPr>
          <p:nvPr/>
        </p:nvSpPr>
        <p:spPr>
          <a:xfrm>
            <a:off x="1064871" y="25758860"/>
            <a:ext cx="7178940" cy="5486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Screenshot showing installer built for Windows </a:t>
            </a:r>
            <a:r>
              <a:rPr lang="en-US" sz="2800" dirty="0" smtClean="0"/>
              <a:t>7.</a:t>
            </a:r>
            <a:endParaRPr lang="en-US" sz="2800" dirty="0" smtClean="0"/>
          </a:p>
        </p:txBody>
      </p:sp>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23717" r="23666" b="2969"/>
          <a:stretch/>
        </p:blipFill>
        <p:spPr>
          <a:xfrm>
            <a:off x="1189100" y="20629510"/>
            <a:ext cx="6565330" cy="5173950"/>
          </a:xfrm>
          <a:prstGeom prst="rect">
            <a:avLst/>
          </a:prstGeom>
          <a:effectLst>
            <a:softEdge rad="317500"/>
          </a:effectLst>
        </p:spPr>
      </p:pic>
      <p:grpSp>
        <p:nvGrpSpPr>
          <p:cNvPr id="13" name="Group 12"/>
          <p:cNvGrpSpPr/>
          <p:nvPr/>
        </p:nvGrpSpPr>
        <p:grpSpPr>
          <a:xfrm>
            <a:off x="1978512" y="15306946"/>
            <a:ext cx="4390242" cy="4314804"/>
            <a:chOff x="1978512" y="14798946"/>
            <a:chExt cx="4390242" cy="4314804"/>
          </a:xfrm>
        </p:grpSpPr>
        <p:sp>
          <p:nvSpPr>
            <p:cNvPr id="41" name="Down Arrow 40"/>
            <p:cNvSpPr/>
            <p:nvPr/>
          </p:nvSpPr>
          <p:spPr>
            <a:xfrm>
              <a:off x="3749040" y="15690158"/>
              <a:ext cx="822960" cy="822960"/>
            </a:xfrm>
            <a:prstGeom prst="downArrow">
              <a:avLst/>
            </a:prstGeom>
            <a:gradFill>
              <a:gsLst>
                <a:gs pos="0">
                  <a:schemeClr val="tx1">
                    <a:lumMod val="75000"/>
                  </a:schemeClr>
                </a:gs>
                <a:gs pos="100000">
                  <a:schemeClr val="tx1">
                    <a:lumMod val="40000"/>
                    <a:lumOff val="60000"/>
                  </a:schemeClr>
                </a:gs>
                <a:gs pos="100000">
                  <a:schemeClr val="tx1"/>
                </a:gs>
              </a:gsLst>
            </a:gradFill>
            <a:ln>
              <a:noFill/>
            </a:ln>
          </p:spPr>
          <p:style>
            <a:lnRef idx="1">
              <a:schemeClr val="accent1"/>
            </a:lnRef>
            <a:fillRef idx="3">
              <a:schemeClr val="accent1"/>
            </a:fillRef>
            <a:effectRef idx="2">
              <a:schemeClr val="accent1"/>
            </a:effectRef>
            <a:fontRef idx="minor">
              <a:schemeClr val="lt1"/>
            </a:fontRef>
          </p:style>
        </p:sp>
        <p:sp>
          <p:nvSpPr>
            <p:cNvPr id="42" name="Down Arrow 41"/>
            <p:cNvSpPr/>
            <p:nvPr/>
          </p:nvSpPr>
          <p:spPr>
            <a:xfrm rot="2693490">
              <a:off x="2666285" y="17486889"/>
              <a:ext cx="822960" cy="822960"/>
            </a:xfrm>
            <a:prstGeom prst="downArrow">
              <a:avLst/>
            </a:prstGeom>
            <a:gradFill>
              <a:gsLst>
                <a:gs pos="0">
                  <a:schemeClr val="tx1">
                    <a:lumMod val="75000"/>
                  </a:schemeClr>
                </a:gs>
                <a:gs pos="100000">
                  <a:schemeClr val="tx1">
                    <a:lumMod val="40000"/>
                    <a:lumOff val="60000"/>
                  </a:schemeClr>
                </a:gs>
                <a:gs pos="100000">
                  <a:schemeClr val="tx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sp>
        <p:grpSp>
          <p:nvGrpSpPr>
            <p:cNvPr id="43" name="Group 42"/>
            <p:cNvGrpSpPr/>
            <p:nvPr/>
          </p:nvGrpSpPr>
          <p:grpSpPr>
            <a:xfrm>
              <a:off x="2712007" y="14798946"/>
              <a:ext cx="2836821" cy="822960"/>
              <a:chOff x="664695" y="1024812"/>
              <a:chExt cx="2836821" cy="822960"/>
            </a:xfrm>
          </p:grpSpPr>
          <p:sp>
            <p:nvSpPr>
              <p:cNvPr id="44" name="Rounded Rectangle 43"/>
              <p:cNvSpPr/>
              <p:nvPr/>
            </p:nvSpPr>
            <p:spPr>
              <a:xfrm>
                <a:off x="664695" y="1024812"/>
                <a:ext cx="2836821" cy="822960"/>
              </a:xfrm>
              <a:prstGeom prst="roundRect">
                <a:avLst/>
              </a:prstGeom>
              <a:ln/>
            </p:spPr>
            <p:style>
              <a:lnRef idx="1">
                <a:schemeClr val="accent1"/>
              </a:lnRef>
              <a:fillRef idx="3">
                <a:schemeClr val="accent1"/>
              </a:fillRef>
              <a:effectRef idx="2">
                <a:schemeClr val="accent1"/>
              </a:effectRef>
              <a:fontRef idx="minor">
                <a:schemeClr val="lt1"/>
              </a:fontRef>
            </p:style>
          </p:sp>
          <p:sp>
            <p:nvSpPr>
              <p:cNvPr id="45" name="TextBox 44"/>
              <p:cNvSpPr txBox="1"/>
              <p:nvPr/>
            </p:nvSpPr>
            <p:spPr>
              <a:xfrm>
                <a:off x="955498" y="1248574"/>
                <a:ext cx="2255213" cy="369332"/>
              </a:xfrm>
              <a:prstGeom prst="rect">
                <a:avLst/>
              </a:prstGeom>
              <a:noFill/>
            </p:spPr>
            <p:txBody>
              <a:bodyPr wrap="square" rtlCol="0">
                <a:spAutoFit/>
              </a:bodyPr>
              <a:lstStyle/>
              <a:p>
                <a:pPr algn="ctr"/>
                <a:r>
                  <a:rPr lang="en-US" sz="1800" dirty="0" smtClean="0">
                    <a:solidFill>
                      <a:srgbClr val="333333"/>
                    </a:solidFill>
                    <a:latin typeface="+mj-lt"/>
                  </a:rPr>
                  <a:t>Finalize installation</a:t>
                </a:r>
                <a:endParaRPr lang="en-US" sz="1800" dirty="0">
                  <a:solidFill>
                    <a:srgbClr val="333333"/>
                  </a:solidFill>
                  <a:latin typeface="+mj-lt"/>
                </a:endParaRPr>
              </a:p>
            </p:txBody>
          </p:sp>
        </p:grpSp>
        <p:grpSp>
          <p:nvGrpSpPr>
            <p:cNvPr id="46" name="Group 45"/>
            <p:cNvGrpSpPr/>
            <p:nvPr/>
          </p:nvGrpSpPr>
          <p:grpSpPr>
            <a:xfrm>
              <a:off x="2741824" y="16579253"/>
              <a:ext cx="2836821" cy="822960"/>
              <a:chOff x="698399" y="3017520"/>
              <a:chExt cx="2836821" cy="822960"/>
            </a:xfrm>
          </p:grpSpPr>
          <p:sp>
            <p:nvSpPr>
              <p:cNvPr id="47" name="Rounded Rectangle 46"/>
              <p:cNvSpPr/>
              <p:nvPr/>
            </p:nvSpPr>
            <p:spPr>
              <a:xfrm>
                <a:off x="698399" y="3017520"/>
                <a:ext cx="2836821" cy="822960"/>
              </a:xfrm>
              <a:prstGeom prst="roundRect">
                <a:avLst/>
              </a:prstGeom>
              <a:ln/>
            </p:spPr>
            <p:style>
              <a:lnRef idx="1">
                <a:schemeClr val="accent1"/>
              </a:lnRef>
              <a:fillRef idx="3">
                <a:schemeClr val="accent1"/>
              </a:fillRef>
              <a:effectRef idx="2">
                <a:schemeClr val="accent1"/>
              </a:effectRef>
              <a:fontRef idx="minor">
                <a:schemeClr val="lt1"/>
              </a:fontRef>
            </p:style>
          </p:sp>
          <p:sp>
            <p:nvSpPr>
              <p:cNvPr id="48" name="TextBox 47"/>
              <p:cNvSpPr txBox="1"/>
              <p:nvPr/>
            </p:nvSpPr>
            <p:spPr>
              <a:xfrm>
                <a:off x="1007265" y="3244334"/>
                <a:ext cx="2192372" cy="369332"/>
              </a:xfrm>
              <a:prstGeom prst="rect">
                <a:avLst/>
              </a:prstGeom>
              <a:noFill/>
            </p:spPr>
            <p:txBody>
              <a:bodyPr wrap="square" rtlCol="0">
                <a:spAutoFit/>
              </a:bodyPr>
              <a:lstStyle/>
              <a:p>
                <a:r>
                  <a:rPr lang="en-US" sz="1800" dirty="0" smtClean="0">
                    <a:solidFill>
                      <a:srgbClr val="333333"/>
                    </a:solidFill>
                    <a:latin typeface="+mj-lt"/>
                  </a:rPr>
                  <a:t>Deploy to partner</a:t>
                </a:r>
                <a:endParaRPr lang="en-US" sz="1800" dirty="0">
                  <a:solidFill>
                    <a:srgbClr val="333333"/>
                  </a:solidFill>
                  <a:latin typeface="+mj-lt"/>
                </a:endParaRPr>
              </a:p>
            </p:txBody>
          </p:sp>
        </p:grpSp>
        <p:grpSp>
          <p:nvGrpSpPr>
            <p:cNvPr id="49" name="Group 48"/>
            <p:cNvGrpSpPr/>
            <p:nvPr/>
          </p:nvGrpSpPr>
          <p:grpSpPr>
            <a:xfrm>
              <a:off x="4633467" y="18277080"/>
              <a:ext cx="1735287" cy="836670"/>
              <a:chOff x="2582658" y="5078388"/>
              <a:chExt cx="1735287" cy="1533628"/>
            </a:xfrm>
          </p:grpSpPr>
          <p:sp>
            <p:nvSpPr>
              <p:cNvPr id="50" name="Rounded Rectangle 49"/>
              <p:cNvSpPr/>
              <p:nvPr/>
            </p:nvSpPr>
            <p:spPr>
              <a:xfrm>
                <a:off x="2582658" y="5078388"/>
                <a:ext cx="1735287" cy="1533628"/>
              </a:xfrm>
              <a:prstGeom prst="roundRect">
                <a:avLst/>
              </a:prstGeom>
              <a:ln/>
            </p:spPr>
            <p:style>
              <a:lnRef idx="1">
                <a:schemeClr val="accent1"/>
              </a:lnRef>
              <a:fillRef idx="3">
                <a:schemeClr val="accent1"/>
              </a:fillRef>
              <a:effectRef idx="2">
                <a:schemeClr val="accent1"/>
              </a:effectRef>
              <a:fontRef idx="minor">
                <a:schemeClr val="lt1"/>
              </a:fontRef>
            </p:style>
          </p:sp>
          <p:sp>
            <p:nvSpPr>
              <p:cNvPr id="51" name="TextBox 50"/>
              <p:cNvSpPr txBox="1"/>
              <p:nvPr/>
            </p:nvSpPr>
            <p:spPr>
              <a:xfrm>
                <a:off x="2601542" y="5275961"/>
                <a:ext cx="1697517" cy="1184734"/>
              </a:xfrm>
              <a:prstGeom prst="rect">
                <a:avLst/>
              </a:prstGeom>
              <a:noFill/>
            </p:spPr>
            <p:txBody>
              <a:bodyPr wrap="square" rtlCol="0">
                <a:spAutoFit/>
              </a:bodyPr>
              <a:lstStyle/>
              <a:p>
                <a:pPr algn="ctr"/>
                <a:r>
                  <a:rPr lang="en-US" sz="1800" dirty="0" smtClean="0">
                    <a:solidFill>
                      <a:srgbClr val="333333"/>
                    </a:solidFill>
                    <a:latin typeface="+mj-lt"/>
                  </a:rPr>
                  <a:t>Functionality</a:t>
                </a:r>
              </a:p>
              <a:p>
                <a:pPr algn="ctr"/>
                <a:r>
                  <a:rPr lang="en-US" sz="1800" dirty="0" smtClean="0">
                    <a:solidFill>
                      <a:srgbClr val="333333"/>
                    </a:solidFill>
                    <a:latin typeface="+mj-lt"/>
                  </a:rPr>
                  <a:t>creation</a:t>
                </a:r>
                <a:endParaRPr lang="en-US" sz="1800" dirty="0">
                  <a:solidFill>
                    <a:srgbClr val="333333"/>
                  </a:solidFill>
                  <a:latin typeface="+mj-lt"/>
                </a:endParaRPr>
              </a:p>
            </p:txBody>
          </p:sp>
        </p:grpSp>
        <p:sp>
          <p:nvSpPr>
            <p:cNvPr id="52" name="Right Arrow 51"/>
            <p:cNvSpPr/>
            <p:nvPr/>
          </p:nvSpPr>
          <p:spPr>
            <a:xfrm>
              <a:off x="3802340" y="18273282"/>
              <a:ext cx="738946" cy="430951"/>
            </a:xfrm>
            <a:prstGeom prst="rightArrow">
              <a:avLst/>
            </a:prstGeom>
            <a:ln/>
          </p:spPr>
          <p:style>
            <a:lnRef idx="1">
              <a:schemeClr val="accent1"/>
            </a:lnRef>
            <a:fillRef idx="3">
              <a:schemeClr val="accent1"/>
            </a:fillRef>
            <a:effectRef idx="2">
              <a:schemeClr val="accent1"/>
            </a:effectRef>
            <a:fontRef idx="minor">
              <a:schemeClr val="lt1"/>
            </a:fontRef>
          </p:style>
        </p:sp>
        <p:sp>
          <p:nvSpPr>
            <p:cNvPr id="53" name="Down Arrow 52"/>
            <p:cNvSpPr/>
            <p:nvPr/>
          </p:nvSpPr>
          <p:spPr>
            <a:xfrm rot="18925728">
              <a:off x="4846543" y="17496703"/>
              <a:ext cx="822960" cy="822960"/>
            </a:xfrm>
            <a:prstGeom prst="downArrow">
              <a:avLst/>
            </a:prstGeom>
            <a:gradFill>
              <a:gsLst>
                <a:gs pos="0">
                  <a:schemeClr val="tx1">
                    <a:lumMod val="75000"/>
                  </a:schemeClr>
                </a:gs>
                <a:gs pos="100000">
                  <a:schemeClr val="tx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sp>
        <p:grpSp>
          <p:nvGrpSpPr>
            <p:cNvPr id="54" name="Group 53"/>
            <p:cNvGrpSpPr/>
            <p:nvPr/>
          </p:nvGrpSpPr>
          <p:grpSpPr>
            <a:xfrm>
              <a:off x="1978512" y="18273282"/>
              <a:ext cx="1735287" cy="836670"/>
              <a:chOff x="2582658" y="5078388"/>
              <a:chExt cx="1735287" cy="1533628"/>
            </a:xfrm>
          </p:grpSpPr>
          <p:sp>
            <p:nvSpPr>
              <p:cNvPr id="55" name="Rounded Rectangle 54"/>
              <p:cNvSpPr/>
              <p:nvPr/>
            </p:nvSpPr>
            <p:spPr>
              <a:xfrm>
                <a:off x="2582658" y="5078388"/>
                <a:ext cx="1735287" cy="1533628"/>
              </a:xfrm>
              <a:prstGeom prst="roundRect">
                <a:avLst/>
              </a:prstGeom>
              <a:ln/>
            </p:spPr>
            <p:style>
              <a:lnRef idx="1">
                <a:schemeClr val="accent1"/>
              </a:lnRef>
              <a:fillRef idx="3">
                <a:schemeClr val="accent1"/>
              </a:fillRef>
              <a:effectRef idx="2">
                <a:schemeClr val="accent1"/>
              </a:effectRef>
              <a:fontRef idx="minor">
                <a:schemeClr val="lt1"/>
              </a:fontRef>
            </p:style>
          </p:sp>
          <p:sp>
            <p:nvSpPr>
              <p:cNvPr id="56" name="TextBox 55"/>
              <p:cNvSpPr txBox="1"/>
              <p:nvPr/>
            </p:nvSpPr>
            <p:spPr>
              <a:xfrm>
                <a:off x="2601542" y="5275961"/>
                <a:ext cx="1697517" cy="1184734"/>
              </a:xfrm>
              <a:prstGeom prst="rect">
                <a:avLst/>
              </a:prstGeom>
              <a:noFill/>
            </p:spPr>
            <p:txBody>
              <a:bodyPr wrap="square" rtlCol="0">
                <a:spAutoFit/>
              </a:bodyPr>
              <a:lstStyle/>
              <a:p>
                <a:pPr algn="ctr"/>
                <a:r>
                  <a:rPr lang="en-US" sz="1800" dirty="0" smtClean="0">
                    <a:solidFill>
                      <a:srgbClr val="333333"/>
                    </a:solidFill>
                    <a:latin typeface="+mj-lt"/>
                  </a:rPr>
                  <a:t>Feedback collection</a:t>
                </a:r>
                <a:endParaRPr lang="en-US" sz="1800" dirty="0">
                  <a:solidFill>
                    <a:srgbClr val="333333"/>
                  </a:solidFill>
                  <a:latin typeface="+mj-lt"/>
                </a:endParaRPr>
              </a:p>
            </p:txBody>
          </p:sp>
        </p:grpSp>
        <p:sp>
          <p:nvSpPr>
            <p:cNvPr id="57" name="Right Arrow 56"/>
            <p:cNvSpPr/>
            <p:nvPr/>
          </p:nvSpPr>
          <p:spPr>
            <a:xfrm rot="10800000">
              <a:off x="3760943" y="18667676"/>
              <a:ext cx="738946" cy="430951"/>
            </a:xfrm>
            <a:prstGeom prst="rightArrow">
              <a:avLst/>
            </a:prstGeom>
            <a:ln/>
          </p:spPr>
          <p:style>
            <a:lnRef idx="1">
              <a:schemeClr val="accent1"/>
            </a:lnRef>
            <a:fillRef idx="3">
              <a:schemeClr val="accent1"/>
            </a:fillRef>
            <a:effectRef idx="2">
              <a:schemeClr val="accent1"/>
            </a:effectRef>
            <a:fontRef idx="minor">
              <a:schemeClr val="lt1"/>
            </a:fontRef>
          </p:style>
        </p:sp>
      </p:gr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6455" t="20724" r="11587" b="29778"/>
          <a:stretch/>
        </p:blipFill>
        <p:spPr>
          <a:xfrm>
            <a:off x="1374560" y="27561405"/>
            <a:ext cx="5675509" cy="5060661"/>
          </a:xfrm>
          <a:prstGeom prst="rect">
            <a:avLst/>
          </a:prstGeom>
        </p:spPr>
      </p:pic>
      <p:sp>
        <p:nvSpPr>
          <p:cNvPr id="58" name="Text Placeholder 16"/>
          <p:cNvSpPr txBox="1">
            <a:spLocks/>
          </p:cNvSpPr>
          <p:nvPr/>
        </p:nvSpPr>
        <p:spPr>
          <a:xfrm>
            <a:off x="1211976" y="32783370"/>
            <a:ext cx="7178940" cy="5486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Jordan Vaa and Kathleen Moore (Project Lead)</a:t>
            </a:r>
            <a:endParaRPr lang="en-US" sz="2800" dirty="0" smtClean="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1915</TotalTime>
  <Words>432</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Moore, Kathleen D. (LARC-E3)[SSAI DEVELOP]</cp:lastModifiedBy>
  <cp:revision>115</cp:revision>
  <dcterms:created xsi:type="dcterms:W3CDTF">2015-06-02T14:58:58Z</dcterms:created>
  <dcterms:modified xsi:type="dcterms:W3CDTF">2016-03-25T14:55:56Z</dcterms:modified>
</cp:coreProperties>
</file>