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61E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92" autoAdjust="0"/>
    <p:restoredTop sz="95501" autoAdjust="0"/>
  </p:normalViewPr>
  <p:slideViewPr>
    <p:cSldViewPr snapToGrid="0">
      <p:cViewPr>
        <p:scale>
          <a:sx n="50" d="100"/>
          <a:sy n="50" d="100"/>
        </p:scale>
        <p:origin x="294" y="-186"/>
      </p:cViewPr>
      <p:guideLst>
        <p:guide orient="horz" pos="1152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5583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320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780089" y="18369849"/>
            <a:ext cx="8353835" cy="2111847"/>
          </a:xfrm>
          <a:prstGeom prst="roundRect">
            <a:avLst/>
          </a:prstGeom>
          <a:solidFill>
            <a:srgbClr val="BAE18F">
              <a:alpha val="81961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640510" y="13429142"/>
            <a:ext cx="3250172" cy="327128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02453" y="13399258"/>
            <a:ext cx="3250172" cy="467304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accent1"/>
              </a:buClr>
            </a:pPr>
            <a:r>
              <a:rPr lang="en-US" sz="4400" i="1" dirty="0">
                <a:latin typeface="Century Gothic" panose="020B0502020202020204" pitchFamily="34" charset="0"/>
              </a:rPr>
              <a:t>Utilizing NASA Earth Observations to Monitor the Extent of Harmful Algal Blooms in Chesapeake Bay Watershed</a:t>
            </a:r>
            <a:endParaRPr sz="4400" b="1" i="0" u="none" strike="noStrike" cap="none" baseline="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en-US" sz="84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Virginia Water Resources</a:t>
            </a:r>
          </a:p>
          <a:p>
            <a:endParaRPr lang="en-US" sz="8400" dirty="0"/>
          </a:p>
        </p:txBody>
      </p:sp>
      <p:sp>
        <p:nvSpPr>
          <p:cNvPr id="18" name="Shape 18"/>
          <p:cNvSpPr txBox="1"/>
          <p:nvPr/>
        </p:nvSpPr>
        <p:spPr>
          <a:xfrm>
            <a:off x="1048493" y="33431332"/>
            <a:ext cx="5957752" cy="1005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This is a placeholder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 – it will be replaced.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Sara</a:t>
            </a: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Lubkin</a:t>
            </a:r>
            <a:r>
              <a:rPr lang="en-US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, Cassandra Morgan</a:t>
            </a:r>
            <a:endParaRPr lang="en-US" sz="2800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8401048" y="28396110"/>
            <a:ext cx="7952875" cy="576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Virginia Institute of Marine Science </a:t>
            </a:r>
          </a:p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Reece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Jian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Shian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Wolf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Vogelbein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lang="en-US" sz="3200" dirty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Virginia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Department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Environmental Quality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Kennedy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Tish Robertson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Anne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Schlegal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17451100" y="22427633"/>
            <a:ext cx="9066499" cy="49757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7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700" b="0" i="0" u="none" strike="noStrike" cap="none" baseline="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In the Chesapeake Bay</a:t>
            </a:r>
            <a:r>
              <a:rPr lang="en-US" sz="2700" b="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 </a:t>
            </a: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watershed….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700" b="0" i="0" u="none" strike="noStrike" cap="none" baseline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Based upon analysis of data, the highest chlorophyll concentrations are seen in the months of xyz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7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Future work utilizing remote sensing for identifying chlorophyll…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914400" y="6243410"/>
            <a:ext cx="15386583" cy="5780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Harmful Algal Bloom (HAB) is a high concentration of microscopic algae which has a negative impact on the environment.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Harmful algal bloom species have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had an increasing ecological impact on the Chesapeake Bay Watershed where they disrupt water chemistry, kill fish and cause human illness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Virginia, scientists from Virginia Institute of Marine Science and Old Dominion University monitor HABs and their effect on water quality; however, these groups lack a method to monitor HABs in real time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This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limits the ability to document associated water quality conditions and predict future blooms. Band reflectance values from Landsat 8 Surface Reflectance data (USGS Earth Explorer) and MODIS Chlorophyll imagery (NOAA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CoastWatch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 were cross calibrated to create a regression model that calculated concentrations of chlorophyll. Calculations were verified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with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situ measurements from the Virginia Estuarine and Coastal Observing System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Imagery produced with the Chlorophyll-A calculation model will allow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VIMS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and ODU scientists to assess the timing, magnitude, duration and frequency of HABs in Virginia’s Chesapeake watershed and to predict the environmental and water quality conditions that favor bloom development. </a:t>
            </a:r>
            <a:endParaRPr lang="en-US" sz="2800" b="0" i="0" u="none" strike="noStrike" cap="none" baseline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7325472" y="6243410"/>
            <a:ext cx="9192128" cy="4889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Create tools that will allow partners to easily process Landsat 8 OLI/TIRS data to show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chlorophyll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estimates at 30 meter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resolution</a:t>
            </a:r>
          </a:p>
          <a:p>
            <a:pPr fontAlgn="base"/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Identify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potential sampling locations based on estimated chlorophyll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concentrations</a:t>
            </a:r>
          </a:p>
          <a:p>
            <a:pPr fontAlgn="base"/>
            <a:endParaRPr lang="en-US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Provide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more comprehensive overview of Harmful Algal Bloom activity in the Chesapeake Bay Watershed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914400" y="5487318"/>
            <a:ext cx="15386583" cy="792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17325472" y="5504987"/>
            <a:ext cx="9192127" cy="8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7325473" y="11044806"/>
            <a:ext cx="9192127" cy="747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Area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17325472" y="18244308"/>
            <a:ext cx="9192127" cy="7680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 Observations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914400" y="20830504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7365375" y="21690179"/>
            <a:ext cx="90664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7345025" y="2750070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Acknowledgements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10086976" y="27557850"/>
            <a:ext cx="440055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Partners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1028700" y="2755785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</a:p>
        </p:txBody>
      </p:sp>
      <p:pic>
        <p:nvPicPr>
          <p:cNvPr id="39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9675" y="18999260"/>
            <a:ext cx="4593042" cy="257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638" y="19141243"/>
            <a:ext cx="3609093" cy="2406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22874" y="20797284"/>
            <a:ext cx="2623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Aqua MODIS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2229" y="20829878"/>
            <a:ext cx="1983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Landsat 8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38257"/>
              </p:ext>
            </p:extLst>
          </p:nvPr>
        </p:nvGraphicFramePr>
        <p:xfrm>
          <a:off x="685800" y="4175844"/>
          <a:ext cx="26060400" cy="944880"/>
        </p:xfrm>
        <a:graphic>
          <a:graphicData uri="http://schemas.openxmlformats.org/drawingml/2006/table">
            <a:tbl>
              <a:tblPr firstRow="1" bandRow="1"/>
              <a:tblGrid>
                <a:gridCol w="13030200"/>
                <a:gridCol w="13030200"/>
              </a:tblGrid>
              <a:tr h="36614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Cassandra Morgan</a:t>
                      </a:r>
                      <a:endParaRPr lang="en-US" sz="2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Sara </a:t>
                      </a:r>
                      <a:r>
                        <a:rPr lang="en-US" sz="25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Lubkin</a:t>
                      </a:r>
                      <a:endParaRPr lang="en-US" sz="2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14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Virginia Commonwealth</a:t>
                      </a:r>
                      <a:r>
                        <a:rPr lang="en-US" sz="2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University</a:t>
                      </a:r>
                      <a:endParaRPr lang="en-US" sz="2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University of Mary Washington</a:t>
                      </a:r>
                      <a:endParaRPr lang="en-US" sz="2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5" name="Shape 187"/>
          <p:cNvSpPr txBox="1">
            <a:spLocks/>
          </p:cNvSpPr>
          <p:nvPr/>
        </p:nvSpPr>
        <p:spPr>
          <a:xfrm>
            <a:off x="20005833" y="28707595"/>
            <a:ext cx="6454616" cy="12837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 DEVELOP National Science Advisor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Kenton Ross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Shape 189"/>
          <p:cNvSpPr txBox="1">
            <a:spLocks/>
          </p:cNvSpPr>
          <p:nvPr/>
        </p:nvSpPr>
        <p:spPr>
          <a:xfrm>
            <a:off x="19920108" y="30330316"/>
            <a:ext cx="6454617" cy="36507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Gothic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Virginia Deputy Secretary of Natural Resources for the Chesapeake Bay</a:t>
            </a: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Russ Baxter</a:t>
            </a: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endParaRPr lang="en-US" sz="2500" dirty="0" smtClean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Dept. of Biological Sciences, Old Dominion University</a:t>
            </a: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Todd Egerton</a:t>
            </a: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endParaRPr lang="en-US" sz="2500" dirty="0" smtClean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Hampton Roads Sanitation District</a:t>
            </a:r>
          </a:p>
          <a:p>
            <a:pPr>
              <a:lnSpc>
                <a:spcPct val="90000"/>
              </a:lnSpc>
              <a:buClr>
                <a:schemeClr val="dk1"/>
              </a:buClr>
              <a:buFont typeface="Arial"/>
              <a:buNone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Hunley</a:t>
            </a:r>
            <a:endParaRPr lang="en-US" sz="2500" dirty="0" smtClean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Shape 190"/>
          <p:cNvSpPr txBox="1"/>
          <p:nvPr/>
        </p:nvSpPr>
        <p:spPr>
          <a:xfrm>
            <a:off x="17222500" y="28823750"/>
            <a:ext cx="2840485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Advisors</a:t>
            </a:r>
          </a:p>
        </p:txBody>
      </p:sp>
      <p:sp>
        <p:nvSpPr>
          <p:cNvPr id="80" name="Shape 192"/>
          <p:cNvSpPr txBox="1"/>
          <p:nvPr/>
        </p:nvSpPr>
        <p:spPr>
          <a:xfrm>
            <a:off x="17336800" y="30381379"/>
            <a:ext cx="284048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9942" y="15526765"/>
            <a:ext cx="2854978" cy="779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MODIS, Chlorophyll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NOAA </a:t>
            </a:r>
            <a:r>
              <a:rPr lang="en-US" sz="2000" i="1" dirty="0" err="1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CoastWatch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909923" y="14141159"/>
            <a:ext cx="2854978" cy="779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Landsat 8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USGS Earth Explorer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09961" y="16885679"/>
            <a:ext cx="2854978" cy="7796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VECOS Water Quality 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Data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9471220" y="14242129"/>
            <a:ext cx="1194047" cy="5776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ArcGIS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Bent-Up Arrow 95"/>
          <p:cNvSpPr/>
          <p:nvPr/>
        </p:nvSpPr>
        <p:spPr>
          <a:xfrm rot="16200000" flipH="1">
            <a:off x="12008556" y="17579064"/>
            <a:ext cx="1616852" cy="2921910"/>
          </a:xfrm>
          <a:prstGeom prst="bentUpArrow">
            <a:avLst>
              <a:gd name="adj1" fmla="val 25000"/>
              <a:gd name="adj2" fmla="val 24636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1587299" y="19223074"/>
            <a:ext cx="261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R software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251879" y="18858444"/>
            <a:ext cx="2086792" cy="1330496"/>
          </a:xfrm>
          <a:prstGeom prst="ellipse">
            <a:avLst/>
          </a:prstGeom>
          <a:solidFill>
            <a:srgbClr val="AEEAF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i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Product</a:t>
            </a:r>
            <a:endParaRPr lang="en-US" sz="2500" b="1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5112" y="13450215"/>
            <a:ext cx="28312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Data Acquisition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01425" y="13497164"/>
            <a:ext cx="30652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Image Processing</a:t>
            </a:r>
            <a:endParaRPr lang="en-US" sz="26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ight Arrow 104"/>
          <p:cNvSpPr/>
          <p:nvPr/>
        </p:nvSpPr>
        <p:spPr>
          <a:xfrm>
            <a:off x="4200643" y="15619605"/>
            <a:ext cx="1219430" cy="5287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ArcGIS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0" y="28766600"/>
            <a:ext cx="6341645" cy="475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482" y="11737997"/>
            <a:ext cx="9282171" cy="56356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9275" y="17281277"/>
            <a:ext cx="760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James River, Chesapeake Bay Watershed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6367" r="5926" b="10055"/>
          <a:stretch/>
        </p:blipFill>
        <p:spPr>
          <a:xfrm>
            <a:off x="6687123" y="23960610"/>
            <a:ext cx="4011921" cy="29611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6617" r="6060" b="9805"/>
          <a:stretch/>
        </p:blipFill>
        <p:spPr>
          <a:xfrm>
            <a:off x="1081150" y="22132554"/>
            <a:ext cx="5450443" cy="4040437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5838106" y="15526765"/>
            <a:ext cx="2854978" cy="779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MODIS, Chlorophyll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Pointfile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840688" y="14198822"/>
            <a:ext cx="2854978" cy="779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Remove land and clouds from image</a:t>
            </a:r>
            <a:endParaRPr lang="en-US" sz="19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1245805" y="13366812"/>
            <a:ext cx="3250172" cy="468662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1443140" y="16892625"/>
            <a:ext cx="2854978" cy="881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Extract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Lsndsat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 band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Values to MODIS points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451534" y="14030326"/>
            <a:ext cx="2854978" cy="8639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Focal statistics: 1.4 km Smoothed </a:t>
            </a:r>
            <a:r>
              <a:rPr lang="en-US" sz="1900" b="1" dirty="0" err="1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Landsat</a:t>
            </a:r>
            <a:r>
              <a:rPr lang="en-US" sz="19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 image</a:t>
            </a:r>
            <a:endParaRPr lang="en-US" sz="19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245805" y="13450214"/>
            <a:ext cx="30652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Image Processing</a:t>
            </a:r>
            <a:endParaRPr lang="en-US" sz="26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ight Arrow 73"/>
          <p:cNvSpPr/>
          <p:nvPr/>
        </p:nvSpPr>
        <p:spPr>
          <a:xfrm rot="5400000">
            <a:off x="12010833" y="15581841"/>
            <a:ext cx="1719592" cy="69715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ArcGIS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ight Arrow 75"/>
          <p:cNvSpPr/>
          <p:nvPr/>
        </p:nvSpPr>
        <p:spPr>
          <a:xfrm rot="2365546">
            <a:off x="9618083" y="16321874"/>
            <a:ext cx="1393987" cy="6124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ArcGIS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4226026" y="14202189"/>
            <a:ext cx="1194047" cy="5776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ArcGIS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002192" y="18459514"/>
            <a:ext cx="8008106" cy="496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Analysis</a:t>
            </a:r>
            <a:endParaRPr lang="en-US" sz="26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967111" y="19125474"/>
            <a:ext cx="2854978" cy="77963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Regression Equation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8683767" y="14968488"/>
            <a:ext cx="843780" cy="4103888"/>
          </a:xfrm>
          <a:prstGeom prst="straightConnector1">
            <a:avLst/>
          </a:prstGeom>
          <a:ln w="63500">
            <a:solidFill>
              <a:schemeClr val="bg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4235616" y="15040605"/>
            <a:ext cx="1614198" cy="3745098"/>
          </a:xfrm>
          <a:prstGeom prst="straightConnector1">
            <a:avLst/>
          </a:prstGeom>
          <a:ln w="63500">
            <a:solidFill>
              <a:schemeClr val="bg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50086" y="21577808"/>
                <a:ext cx="12667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𝑆𝑢𝑐𝑐𝑒𝑠𝑠𝑓𝑢𝑙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𝑅𝑒𝑔𝑟𝑒𝑠𝑠𝑖𝑜𝑛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𝑓𝑖𝑛𝑔𝑒𝑟𝑠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𝑐𝑟𝑜𝑠𝑠𝑒𝑑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∗]</m:t>
                      </m:r>
                    </m:oMath>
                  </m:oMathPara>
                </a14:m>
                <a:endParaRPr lang="en-US" sz="2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86" y="21577808"/>
                <a:ext cx="1266736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6686550" y="22316744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Beautiful maps of successful regression will go here, below are placeholders – images from a model from a paper we utilized before beginning the process to create our own.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822090" y="24052522"/>
            <a:ext cx="49881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Possible graphs of chlorophyll/temperature/ sediment, </a:t>
            </a:r>
            <a:r>
              <a:rPr lang="en-US" sz="2700" dirty="0" err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etc</a:t>
            </a:r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in comparison to in situ data collected by the Hampton Roads Sanitation District.. Depends on success with regression</a:t>
            </a:r>
            <a:endParaRPr lang="en-US" sz="27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533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Century Gothic</vt:lpstr>
      <vt:lpstr>Garamond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 PHB 2</dc:creator>
  <cp:lastModifiedBy>DEVELOP PHB 2</cp:lastModifiedBy>
  <cp:revision>32</cp:revision>
  <dcterms:modified xsi:type="dcterms:W3CDTF">2015-07-02T19:04:20Z</dcterms:modified>
</cp:coreProperties>
</file>