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</p:sldIdLst>
  <p:sldSz cx="27432000" cy="36576000"/>
  <p:notesSz cx="6858000" cy="9144000"/>
  <p:defaultTextStyle>
    <a:defPPr>
      <a:defRPr lang="en-US"/>
    </a:defPPr>
    <a:lvl1pPr marL="0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1pPr>
    <a:lvl2pPr marL="1536192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2pPr>
    <a:lvl3pPr marL="3072384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3pPr>
    <a:lvl4pPr marL="4608576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4pPr>
    <a:lvl5pPr marL="6144768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5pPr>
    <a:lvl6pPr marL="7680960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6pPr>
    <a:lvl7pPr marL="9217152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7pPr>
    <a:lvl8pPr marL="10753344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8pPr>
    <a:lvl9pPr marL="12289536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herry baggett" initials="Sb" lastIdx="2" clrIdx="0"/>
  <p:cmAuthor id="1" name="Amberle Keith" initials="AK" lastIdx="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113" autoAdjust="0"/>
    <p:restoredTop sz="94660"/>
  </p:normalViewPr>
  <p:slideViewPr>
    <p:cSldViewPr snapToGrid="0">
      <p:cViewPr>
        <p:scale>
          <a:sx n="40" d="100"/>
          <a:sy n="40" d="100"/>
        </p:scale>
        <p:origin x="-1920" y="-72"/>
      </p:cViewPr>
      <p:guideLst>
        <p:guide orient="horz" pos="12420"/>
        <p:guide pos="86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Node Location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35350704"/>
            <a:ext cx="26060400" cy="5943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baseline="0">
                <a:latin typeface="+mj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en-US" dirty="0" smtClean="0"/>
              <a:t>DEVELOP Node Location</a:t>
            </a:r>
            <a:endParaRPr lang="en-US" dirty="0"/>
          </a:p>
        </p:txBody>
      </p:sp>
      <p:sp>
        <p:nvSpPr>
          <p:cNvPr id="10" name="Subtitle"/>
          <p:cNvSpPr>
            <a:spLocks noGrp="1"/>
          </p:cNvSpPr>
          <p:nvPr>
            <p:ph type="body" sz="quarter" idx="11" hasCustomPrompt="1"/>
          </p:nvPr>
        </p:nvSpPr>
        <p:spPr>
          <a:xfrm>
            <a:off x="4014216" y="2176272"/>
            <a:ext cx="19412712" cy="121615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aseline="0">
                <a:latin typeface="+mj-lt"/>
              </a:defRPr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 smtClean="0"/>
              <a:t>Project subtitle [use sentence case]</a:t>
            </a:r>
            <a:endParaRPr lang="en-US" dirty="0"/>
          </a:p>
        </p:txBody>
      </p:sp>
      <p:sp>
        <p:nvSpPr>
          <p:cNvPr id="8" name="Main 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914400"/>
            <a:ext cx="18288000" cy="11521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4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Project Title [Use Title Case]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7724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footer boundary line"/>
          <p:cNvCxnSpPr/>
          <p:nvPr userDrawn="1"/>
        </p:nvCxnSpPr>
        <p:spPr>
          <a:xfrm>
            <a:off x="685800" y="34978415"/>
            <a:ext cx="26060400" cy="0"/>
          </a:xfrm>
          <a:prstGeom prst="line">
            <a:avLst/>
          </a:prstGeom>
          <a:ln w="1016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header boundary line"/>
          <p:cNvCxnSpPr/>
          <p:nvPr userDrawn="1"/>
        </p:nvCxnSpPr>
        <p:spPr>
          <a:xfrm>
            <a:off x="685800" y="3918857"/>
            <a:ext cx="26060400" cy="0"/>
          </a:xfrm>
          <a:prstGeom prst="line">
            <a:avLst/>
          </a:prstGeom>
          <a:ln w="1016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nasa logo" descr="BnW.psd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8370" y="948900"/>
            <a:ext cx="2329895" cy="193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develop logo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495" y="661797"/>
            <a:ext cx="2158130" cy="2592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ract info"/>
          <p:cNvSpPr/>
          <p:nvPr userDrawn="1"/>
        </p:nvSpPr>
        <p:spPr>
          <a:xfrm>
            <a:off x="21089073" y="35379524"/>
            <a:ext cx="56571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buClr>
                <a:schemeClr val="dk1"/>
              </a:buClr>
              <a:buSzPct val="25000"/>
            </a:pPr>
            <a:r>
              <a:rPr lang="en-US" sz="1400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This material is based upon work supported by NASA </a:t>
            </a:r>
            <a:r>
              <a:rPr lang="en-US" sz="1400" i="1" baseline="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through contract </a:t>
            </a:r>
            <a:r>
              <a:rPr lang="en-US" sz="1400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NNL11AA00B and cooperative agreement NNX14AB60A.</a:t>
            </a:r>
          </a:p>
        </p:txBody>
      </p:sp>
    </p:spTree>
    <p:extLst>
      <p:ext uri="{BB962C8B-B14F-4D97-AF65-F5344CB8AC3E}">
        <p14:creationId xmlns:p14="http://schemas.microsoft.com/office/powerpoint/2010/main" val="557721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2743200" rtl="0" eaLnBrk="1" latinLnBrk="0" hangingPunct="1">
        <a:lnSpc>
          <a:spcPct val="90000"/>
        </a:lnSpc>
        <a:spcBef>
          <a:spcPct val="0"/>
        </a:spcBef>
        <a:buNone/>
        <a:defRPr sz="1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800" indent="-685800" algn="l" defTabSz="2743200" rtl="0" eaLnBrk="1" latinLnBrk="0" hangingPunct="1">
        <a:lnSpc>
          <a:spcPct val="90000"/>
        </a:lnSpc>
        <a:spcBef>
          <a:spcPts val="3000"/>
        </a:spcBef>
        <a:buFont typeface="Arial" panose="020B0604020202020204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1pPr>
      <a:lvl2pPr marL="20574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6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61722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75438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9154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102870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6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3pPr>
      <a:lvl4pPr marL="41148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54864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68580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2296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96012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8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8640" userDrawn="1">
          <p15:clr>
            <a:srgbClr val="F26B43"/>
          </p15:clr>
        </p15:guide>
        <p15:guide id="2" orient="horz" pos="11520" userDrawn="1">
          <p15:clr>
            <a:srgbClr val="F26B43"/>
          </p15:clr>
        </p15:guide>
        <p15:guide id="3" pos="576" userDrawn="1">
          <p15:clr>
            <a:srgbClr val="F26B43"/>
          </p15:clr>
        </p15:guide>
        <p15:guide id="4" pos="16704" userDrawn="1">
          <p15:clr>
            <a:srgbClr val="F26B43"/>
          </p15:clr>
        </p15:guide>
        <p15:guide id="5" orient="horz" pos="21888" userDrawn="1">
          <p15:clr>
            <a:srgbClr val="F26B43"/>
          </p15:clr>
        </p15:guide>
        <p15:guide id="6" orient="horz" pos="3456" userDrawn="1">
          <p15:clr>
            <a:srgbClr val="F26B43"/>
          </p15:clr>
        </p15:guide>
        <p15:guide id="7" pos="5760" userDrawn="1">
          <p15:clr>
            <a:srgbClr val="A4A3A4"/>
          </p15:clr>
        </p15:guide>
        <p15:guide id="8" pos="6048" userDrawn="1">
          <p15:clr>
            <a:srgbClr val="A4A3A4"/>
          </p15:clr>
        </p15:guide>
        <p15:guide id="9" pos="11520" userDrawn="1">
          <p15:clr>
            <a:srgbClr val="A4A3A4"/>
          </p15:clr>
        </p15:guide>
        <p15:guide id="10" pos="11232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1"/>
          <a:stretch/>
        </p:blipFill>
        <p:spPr>
          <a:xfrm>
            <a:off x="18374106" y="10603573"/>
            <a:ext cx="8537981" cy="6893931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NASA Marshall Space Flight Center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Assessing Landslide Characteristics and Developing a Landslide Potential Hazard Map in Rwanda and Uganda Using NASA Earth Observations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East Africa Disasters</a:t>
            </a:r>
            <a:endParaRPr lang="en-US" dirty="0"/>
          </a:p>
        </p:txBody>
      </p:sp>
      <p:sp>
        <p:nvSpPr>
          <p:cNvPr id="9" name="Text Placeholder 16"/>
          <p:cNvSpPr txBox="1">
            <a:spLocks/>
          </p:cNvSpPr>
          <p:nvPr/>
        </p:nvSpPr>
        <p:spPr>
          <a:xfrm>
            <a:off x="768078" y="34533729"/>
            <a:ext cx="7709172" cy="572149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Tyler Finley, Leigh Sinclair, </a:t>
            </a:r>
            <a:r>
              <a:rPr lang="en-US" sz="2400" dirty="0" err="1" smtClean="0"/>
              <a:t>Padraic</a:t>
            </a:r>
            <a:r>
              <a:rPr lang="en-US" sz="2400" dirty="0" smtClean="0"/>
              <a:t> Conner, and </a:t>
            </a:r>
            <a:r>
              <a:rPr lang="en-US" sz="2400" dirty="0" err="1" smtClean="0"/>
              <a:t>Jeanné</a:t>
            </a:r>
            <a:r>
              <a:rPr lang="en-US" sz="2400" dirty="0" smtClean="0"/>
              <a:t> le Roux</a:t>
            </a:r>
          </a:p>
        </p:txBody>
      </p:sp>
      <p:sp>
        <p:nvSpPr>
          <p:cNvPr id="10" name="Text Placeholder 16"/>
          <p:cNvSpPr txBox="1">
            <a:spLocks/>
          </p:cNvSpPr>
          <p:nvPr/>
        </p:nvSpPr>
        <p:spPr>
          <a:xfrm>
            <a:off x="8477250" y="31726802"/>
            <a:ext cx="8229600" cy="3067957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NASA SERVIR Coordination Office </a:t>
            </a:r>
            <a:r>
              <a:rPr lang="en-US" dirty="0" smtClean="0"/>
              <a:t>at NASA Marshall Space Flight Center</a:t>
            </a:r>
          </a:p>
          <a:p>
            <a:r>
              <a:rPr lang="en-US" b="1" dirty="0" smtClean="0"/>
              <a:t>SERVIR Applied Sciences Team </a:t>
            </a:r>
            <a:r>
              <a:rPr lang="en-US" dirty="0" smtClean="0"/>
              <a:t>at NASA Goddard Space Flight Center</a:t>
            </a:r>
          </a:p>
          <a:p>
            <a:r>
              <a:rPr lang="en-US" dirty="0" smtClean="0"/>
              <a:t>Regional Centre for Mapping of Resources for Development </a:t>
            </a:r>
            <a:r>
              <a:rPr lang="en-US" b="1" dirty="0" smtClean="0"/>
              <a:t>(RCMRD)</a:t>
            </a:r>
          </a:p>
        </p:txBody>
      </p:sp>
      <p:sp>
        <p:nvSpPr>
          <p:cNvPr id="11" name="Text Placeholder 16"/>
          <p:cNvSpPr txBox="1">
            <a:spLocks/>
          </p:cNvSpPr>
          <p:nvPr/>
        </p:nvSpPr>
        <p:spPr>
          <a:xfrm>
            <a:off x="18314942" y="31700973"/>
            <a:ext cx="8229600" cy="1810657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We would like to thank our Science Advisor, </a:t>
            </a:r>
            <a:r>
              <a:rPr lang="en-US" b="1" dirty="0" smtClean="0"/>
              <a:t>Dr. Jeffrey </a:t>
            </a:r>
            <a:r>
              <a:rPr lang="en-US" b="1" dirty="0" err="1" smtClean="0"/>
              <a:t>Luvall</a:t>
            </a:r>
            <a:r>
              <a:rPr lang="en-US" dirty="0" smtClean="0"/>
              <a:t> (NASA at NSSTC), Science Mentor </a:t>
            </a:r>
            <a:r>
              <a:rPr lang="en-US" b="1" dirty="0" smtClean="0"/>
              <a:t>Dr. Robert Griffin</a:t>
            </a:r>
            <a:r>
              <a:rPr lang="en-US" dirty="0" smtClean="0"/>
              <a:t> (University of Alabama in Huntsville), and </a:t>
            </a:r>
            <a:r>
              <a:rPr lang="en-US" b="1" dirty="0" smtClean="0"/>
              <a:t>Eric Anderson</a:t>
            </a:r>
            <a:r>
              <a:rPr lang="en-US" dirty="0" smtClean="0"/>
              <a:t> (SERVIR) for their guidance on this project.</a:t>
            </a:r>
          </a:p>
        </p:txBody>
      </p:sp>
      <p:sp>
        <p:nvSpPr>
          <p:cNvPr id="8" name="Text Placeholder 16"/>
          <p:cNvSpPr txBox="1">
            <a:spLocks/>
          </p:cNvSpPr>
          <p:nvPr/>
        </p:nvSpPr>
        <p:spPr>
          <a:xfrm>
            <a:off x="914400" y="23450550"/>
            <a:ext cx="16916400" cy="385747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TBD</a:t>
            </a:r>
          </a:p>
        </p:txBody>
      </p:sp>
      <p:sp>
        <p:nvSpPr>
          <p:cNvPr id="12" name="Text Placeholder 16"/>
          <p:cNvSpPr txBox="1">
            <a:spLocks/>
          </p:cNvSpPr>
          <p:nvPr/>
        </p:nvSpPr>
        <p:spPr>
          <a:xfrm>
            <a:off x="18624372" y="23450550"/>
            <a:ext cx="8229600" cy="2880360"/>
          </a:xfrm>
          <a:prstGeom prst="rect">
            <a:avLst/>
          </a:prstGeom>
        </p:spPr>
        <p:txBody>
          <a:bodyPr numCol="1" spcCol="640080"/>
          <a:lstStyle>
            <a:lvl1pPr marL="457200" indent="-45720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indent="-347663"/>
            <a:r>
              <a:rPr lang="en-US" dirty="0" smtClean="0"/>
              <a:t>TBD</a:t>
            </a:r>
          </a:p>
        </p:txBody>
      </p:sp>
      <p:sp>
        <p:nvSpPr>
          <p:cNvPr id="14" name="Text Placeholder 16"/>
          <p:cNvSpPr txBox="1">
            <a:spLocks/>
          </p:cNvSpPr>
          <p:nvPr/>
        </p:nvSpPr>
        <p:spPr>
          <a:xfrm>
            <a:off x="20002412" y="17465645"/>
            <a:ext cx="3048088" cy="887426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sp>
        <p:nvSpPr>
          <p:cNvPr id="6" name="Text Placeholder 16"/>
          <p:cNvSpPr txBox="1">
            <a:spLocks/>
          </p:cNvSpPr>
          <p:nvPr/>
        </p:nvSpPr>
        <p:spPr>
          <a:xfrm>
            <a:off x="914400" y="6243411"/>
            <a:ext cx="16916400" cy="5760720"/>
          </a:xfrm>
          <a:prstGeom prst="rect">
            <a:avLst/>
          </a:prstGeom>
        </p:spPr>
        <p:txBody>
          <a:bodyPr numCol="2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Keep this blank for now.</a:t>
            </a:r>
          </a:p>
          <a:p>
            <a:r>
              <a:rPr lang="en-US" dirty="0" smtClean="0"/>
              <a:t>Body text point size should be at least 24.</a:t>
            </a:r>
          </a:p>
          <a:p>
            <a:r>
              <a:rPr lang="en-US" dirty="0" smtClean="0"/>
              <a:t>Caption text point size should be at least 16.</a:t>
            </a:r>
          </a:p>
          <a:p>
            <a:r>
              <a:rPr lang="en-US" dirty="0" smtClean="0"/>
              <a:t>Feel free to rename, move, and resize sections as needed.</a:t>
            </a:r>
          </a:p>
        </p:txBody>
      </p:sp>
      <p:sp>
        <p:nvSpPr>
          <p:cNvPr id="15" name="Text Placeholder 16"/>
          <p:cNvSpPr txBox="1">
            <a:spLocks/>
          </p:cNvSpPr>
          <p:nvPr/>
        </p:nvSpPr>
        <p:spPr>
          <a:xfrm>
            <a:off x="18288000" y="6243411"/>
            <a:ext cx="8229600" cy="2614839"/>
          </a:xfrm>
          <a:prstGeom prst="rect">
            <a:avLst/>
          </a:prstGeom>
        </p:spPr>
        <p:txBody>
          <a:bodyPr numCol="1" spcCol="640080"/>
          <a:lstStyle>
            <a:lvl1pPr marL="457200" indent="-45720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Supply</a:t>
            </a:r>
            <a:r>
              <a:rPr lang="en-US" dirty="0"/>
              <a:t> updates to SERVIR’s Global Landslide Catalog (GLC), an online database documenting rainfall triggered landslides around the world</a:t>
            </a:r>
          </a:p>
          <a:p>
            <a:r>
              <a:rPr lang="en-US" b="1" dirty="0"/>
              <a:t>Create</a:t>
            </a:r>
            <a:r>
              <a:rPr lang="en-US" dirty="0"/>
              <a:t> a Landslide Susceptibility Map for the study area using a sample of landslide data from the GLC and landslides found through Google Earth</a:t>
            </a:r>
          </a:p>
          <a:p>
            <a:r>
              <a:rPr lang="en-US" b="1" dirty="0"/>
              <a:t>Assess</a:t>
            </a:r>
            <a:r>
              <a:rPr lang="en-US" dirty="0"/>
              <a:t> satellite rainfall performance, specifically GPM and TRMM, in identifying landslide conditions  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14400" y="5510709"/>
            <a:ext cx="169163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Abstract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8288000" y="5504988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Objectives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14400" y="12517639"/>
            <a:ext cx="1691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Methodology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8314942" y="9920150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Study Area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8314942" y="17576224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Earth Observations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03792" y="22490609"/>
            <a:ext cx="159030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Results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8357321" y="22681109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Conclusions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8314942" y="30914465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Acknowledgements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353915" y="30964774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Project Partners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79799" y="30468093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Team Members</a:t>
            </a:r>
          </a:p>
        </p:txBody>
      </p:sp>
      <p:sp>
        <p:nvSpPr>
          <p:cNvPr id="32" name="Team Members"/>
          <p:cNvSpPr txBox="1">
            <a:spLocks/>
          </p:cNvSpPr>
          <p:nvPr/>
        </p:nvSpPr>
        <p:spPr>
          <a:xfrm>
            <a:off x="914400" y="4148884"/>
            <a:ext cx="25603200" cy="950976"/>
          </a:xfrm>
          <a:prstGeom prst="rect">
            <a:avLst/>
          </a:prstGeom>
        </p:spPr>
        <p:txBody>
          <a:bodyPr anchor="t"/>
          <a:lstStyle>
            <a:lvl1pPr marL="0" indent="0" algn="ctr" defTabSz="27432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Leigh Sinclair (Project Lead), </a:t>
            </a:r>
            <a:r>
              <a:rPr lang="en-US" dirty="0" err="1" smtClean="0"/>
              <a:t>Padraic</a:t>
            </a:r>
            <a:r>
              <a:rPr lang="en-US" dirty="0" smtClean="0"/>
              <a:t> Conner (Co-Project Lead), Tyler Finley, </a:t>
            </a:r>
            <a:r>
              <a:rPr lang="en-US" dirty="0" err="1" smtClean="0"/>
              <a:t>Jeanné</a:t>
            </a:r>
            <a:r>
              <a:rPr lang="en-US" dirty="0" smtClean="0"/>
              <a:t> le Roux</a:t>
            </a:r>
          </a:p>
          <a:p>
            <a:r>
              <a:rPr lang="en-US" sz="2400" dirty="0" smtClean="0"/>
              <a:t>NASA DEVELOP National Program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4942" y="18426680"/>
            <a:ext cx="2171612" cy="177485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9989168" y="19522089"/>
            <a:ext cx="22397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Landsat 8 OLI</a:t>
            </a:r>
            <a:endParaRPr lang="en-US" sz="28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4106" y="20689942"/>
            <a:ext cx="1548670" cy="171123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7874" y="18198559"/>
            <a:ext cx="2400387" cy="204633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7890" y="20772015"/>
            <a:ext cx="2539031" cy="1755196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21861725" y="18345665"/>
            <a:ext cx="249546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smtClean="0"/>
              <a:t>TRMM TMPA</a:t>
            </a:r>
            <a:endParaRPr lang="en-US" sz="2700" dirty="0"/>
          </a:p>
        </p:txBody>
      </p:sp>
      <p:sp>
        <p:nvSpPr>
          <p:cNvPr id="34" name="TextBox 33"/>
          <p:cNvSpPr txBox="1"/>
          <p:nvPr/>
        </p:nvSpPr>
        <p:spPr>
          <a:xfrm>
            <a:off x="20065455" y="21877959"/>
            <a:ext cx="2985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SRTM-V2 C-Band </a:t>
            </a:r>
            <a:endParaRPr lang="en-US" sz="2800" dirty="0"/>
          </a:p>
        </p:txBody>
      </p:sp>
      <p:sp>
        <p:nvSpPr>
          <p:cNvPr id="35" name="TextBox 34"/>
          <p:cNvSpPr txBox="1"/>
          <p:nvPr/>
        </p:nvSpPr>
        <p:spPr>
          <a:xfrm>
            <a:off x="22334706" y="20519790"/>
            <a:ext cx="28356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GPM DPR 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4106" y="12756324"/>
            <a:ext cx="3382700" cy="2568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0499" y="12825570"/>
            <a:ext cx="2455963" cy="1194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2424" y="16022562"/>
            <a:ext cx="2448076" cy="1190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7" name="Group 36"/>
          <p:cNvGrpSpPr/>
          <p:nvPr/>
        </p:nvGrpSpPr>
        <p:grpSpPr>
          <a:xfrm>
            <a:off x="679799" y="13089951"/>
            <a:ext cx="16647027" cy="1569660"/>
            <a:chOff x="679799" y="17681001"/>
            <a:chExt cx="16647027" cy="1569660"/>
          </a:xfrm>
        </p:grpSpPr>
        <p:sp>
          <p:nvSpPr>
            <p:cNvPr id="39" name="TextBox 38"/>
            <p:cNvSpPr txBox="1"/>
            <p:nvPr/>
          </p:nvSpPr>
          <p:spPr>
            <a:xfrm>
              <a:off x="1941666" y="17964961"/>
              <a:ext cx="147651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chemeClr val="tx1">
                      <a:lumMod val="60000"/>
                      <a:lumOff val="40000"/>
                    </a:schemeClr>
                  </a:solidFill>
                  <a:latin typeface="+mj-lt"/>
                </a:rPr>
                <a:t>Global Landslide Catalog </a:t>
              </a:r>
              <a:endParaRPr lang="en-US" sz="36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941667" y="18582287"/>
              <a:ext cx="153851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chemeClr val="accent1">
                    <a:lumMod val="60000"/>
                    <a:lumOff val="40000"/>
                  </a:schemeClr>
                </a:buClr>
              </a:pPr>
              <a:r>
                <a:rPr lang="en-US" sz="2400" b="1" dirty="0" smtClean="0">
                  <a:latin typeface="+mj-lt"/>
                </a:rPr>
                <a:t>Google Earth </a:t>
              </a:r>
              <a:r>
                <a:rPr lang="en-US" sz="2400" dirty="0" smtClean="0">
                  <a:latin typeface="+mj-lt"/>
                </a:rPr>
                <a:t>[Landslide locations] </a:t>
              </a:r>
              <a:r>
                <a:rPr lang="en-US" sz="2400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+mj-lt"/>
                  <a:sym typeface="Wingdings 2" panose="05020102010507070707" pitchFamily="18" charset="2"/>
                </a:rPr>
                <a:t></a:t>
              </a:r>
              <a:r>
                <a:rPr lang="en-US" sz="2400" dirty="0" smtClean="0">
                  <a:latin typeface="+mj-lt"/>
                </a:rPr>
                <a:t> </a:t>
              </a:r>
              <a:r>
                <a:rPr lang="en-US" sz="2400" b="1" dirty="0" smtClean="0">
                  <a:latin typeface="+mj-lt"/>
                </a:rPr>
                <a:t>News Reports </a:t>
              </a:r>
              <a:r>
                <a:rPr lang="en-US" sz="2400" dirty="0" smtClean="0">
                  <a:latin typeface="+mj-lt"/>
                </a:rPr>
                <a:t>[Time of Landslide] </a:t>
              </a:r>
              <a:r>
                <a:rPr lang="en-US" sz="2400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sym typeface="Wingdings 2" panose="05020102010507070707" pitchFamily="18" charset="2"/>
                </a:rPr>
                <a:t> </a:t>
              </a:r>
              <a:r>
                <a:rPr lang="en-US" sz="2400" b="1" dirty="0" smtClean="0">
                  <a:latin typeface="+mj-lt"/>
                </a:rPr>
                <a:t>Landsat 8 </a:t>
              </a:r>
              <a:r>
                <a:rPr lang="en-US" sz="2400" dirty="0" smtClean="0">
                  <a:latin typeface="+mj-lt"/>
                </a:rPr>
                <a:t>[Time </a:t>
              </a:r>
              <a:r>
                <a:rPr lang="en-US" sz="2400" dirty="0">
                  <a:latin typeface="+mj-lt"/>
                </a:rPr>
                <a:t>of Landslide]</a:t>
              </a:r>
              <a:r>
                <a:rPr lang="en-US" sz="2400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+mj-lt"/>
                  <a:sym typeface="Wingdings 2" panose="05020102010507070707" pitchFamily="18" charset="2"/>
                </a:rPr>
                <a:t> </a:t>
              </a:r>
              <a:endParaRPr lang="en-US" sz="2400" dirty="0">
                <a:latin typeface="+mj-lt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79799" y="17681001"/>
              <a:ext cx="126147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600" b="1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+mj-lt"/>
                </a:rPr>
                <a:t>1</a:t>
              </a:r>
              <a:endParaRPr lang="en-US" sz="96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79799" y="14452902"/>
            <a:ext cx="16647026" cy="1569660"/>
            <a:chOff x="679799" y="17681001"/>
            <a:chExt cx="16647026" cy="1569660"/>
          </a:xfrm>
        </p:grpSpPr>
        <p:sp>
          <p:nvSpPr>
            <p:cNvPr id="43" name="TextBox 42"/>
            <p:cNvSpPr txBox="1"/>
            <p:nvPr/>
          </p:nvSpPr>
          <p:spPr>
            <a:xfrm>
              <a:off x="1941666" y="17964961"/>
              <a:ext cx="153851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chemeClr val="tx1">
                      <a:lumMod val="60000"/>
                      <a:lumOff val="40000"/>
                    </a:schemeClr>
                  </a:solidFill>
                  <a:latin typeface="+mj-lt"/>
                </a:rPr>
                <a:t>Landslide Susceptibility Map</a:t>
              </a:r>
              <a:endParaRPr lang="en-US" sz="36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941666" y="18553046"/>
              <a:ext cx="94121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chemeClr val="accent1">
                    <a:lumMod val="60000"/>
                    <a:lumOff val="40000"/>
                  </a:schemeClr>
                </a:buClr>
              </a:pPr>
              <a:r>
                <a:rPr lang="en-US" sz="2400" b="1" dirty="0" smtClean="0">
                  <a:latin typeface="+mj-lt"/>
                </a:rPr>
                <a:t>Landslide Thresholds </a:t>
              </a:r>
              <a:r>
                <a:rPr lang="en-US" sz="2400" dirty="0" smtClean="0">
                  <a:latin typeface="+mj-lt"/>
                </a:rPr>
                <a:t>[Precipitation, Slope, etc.] </a:t>
              </a:r>
              <a:r>
                <a:rPr lang="en-US" sz="2400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+mj-lt"/>
                  <a:sym typeface="Wingdings 2" panose="05020102010507070707" pitchFamily="18" charset="2"/>
                </a:rPr>
                <a:t></a:t>
              </a:r>
              <a:r>
                <a:rPr lang="en-US" sz="2400" dirty="0" smtClean="0">
                  <a:latin typeface="+mj-lt"/>
                </a:rPr>
                <a:t> </a:t>
              </a:r>
              <a:r>
                <a:rPr lang="en-US" sz="2400" b="1" dirty="0" smtClean="0">
                  <a:latin typeface="+mj-lt"/>
                </a:rPr>
                <a:t>Fuzzy Model</a:t>
              </a:r>
              <a:endParaRPr lang="en-US" sz="2400" dirty="0">
                <a:latin typeface="+mj-lt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79799" y="17681001"/>
              <a:ext cx="126147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600" b="1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+mj-lt"/>
                </a:rPr>
                <a:t>2</a:t>
              </a:r>
              <a:endParaRPr lang="en-US" sz="96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endParaRPr>
            </a:p>
          </p:txBody>
        </p:sp>
      </p:grpSp>
      <p:sp>
        <p:nvSpPr>
          <p:cNvPr id="59" name="Oval 58"/>
          <p:cNvSpPr/>
          <p:nvPr/>
        </p:nvSpPr>
        <p:spPr>
          <a:xfrm>
            <a:off x="4048123" y="17309987"/>
            <a:ext cx="2105025" cy="1123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Landslide Thresholds</a:t>
            </a:r>
            <a:endParaRPr lang="en-US" dirty="0"/>
          </a:p>
        </p:txBody>
      </p:sp>
      <p:sp>
        <p:nvSpPr>
          <p:cNvPr id="60" name="Oval 59"/>
          <p:cNvSpPr/>
          <p:nvPr/>
        </p:nvSpPr>
        <p:spPr>
          <a:xfrm>
            <a:off x="4029072" y="18659749"/>
            <a:ext cx="2143125" cy="1123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Fuzzy Landslide Thresholds</a:t>
            </a:r>
            <a:endParaRPr lang="en-US" dirty="0"/>
          </a:p>
        </p:txBody>
      </p:sp>
      <p:sp>
        <p:nvSpPr>
          <p:cNvPr id="61" name="Right Arrow 60"/>
          <p:cNvSpPr/>
          <p:nvPr/>
        </p:nvSpPr>
        <p:spPr>
          <a:xfrm rot="8682618">
            <a:off x="6220340" y="17048136"/>
            <a:ext cx="833930" cy="2379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4048123" y="15957430"/>
            <a:ext cx="2105025" cy="1123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Variables</a:t>
            </a:r>
            <a:endParaRPr lang="en-US" dirty="0"/>
          </a:p>
        </p:txBody>
      </p:sp>
      <p:sp>
        <p:nvSpPr>
          <p:cNvPr id="63" name="Rounded Rectangle 62"/>
          <p:cNvSpPr/>
          <p:nvPr/>
        </p:nvSpPr>
        <p:spPr>
          <a:xfrm>
            <a:off x="7146268" y="16098138"/>
            <a:ext cx="1866904" cy="9354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Reclassify</a:t>
            </a:r>
            <a:endParaRPr lang="en-US" dirty="0"/>
          </a:p>
        </p:txBody>
      </p:sp>
      <p:sp>
        <p:nvSpPr>
          <p:cNvPr id="64" name="Rounded Rectangle 63"/>
          <p:cNvSpPr/>
          <p:nvPr/>
        </p:nvSpPr>
        <p:spPr>
          <a:xfrm>
            <a:off x="7146268" y="17403349"/>
            <a:ext cx="1866904" cy="9354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Fuzzy Membership</a:t>
            </a:r>
            <a:endParaRPr lang="en-US" dirty="0"/>
          </a:p>
        </p:txBody>
      </p:sp>
      <p:sp>
        <p:nvSpPr>
          <p:cNvPr id="65" name="Rounded Rectangle 64"/>
          <p:cNvSpPr/>
          <p:nvPr/>
        </p:nvSpPr>
        <p:spPr>
          <a:xfrm>
            <a:off x="7146268" y="18754011"/>
            <a:ext cx="1866904" cy="9354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Fuzzy Overlay</a:t>
            </a:r>
            <a:endParaRPr lang="en-US" dirty="0"/>
          </a:p>
        </p:txBody>
      </p:sp>
      <p:sp>
        <p:nvSpPr>
          <p:cNvPr id="66" name="Rectangle 65"/>
          <p:cNvSpPr/>
          <p:nvPr/>
        </p:nvSpPr>
        <p:spPr>
          <a:xfrm>
            <a:off x="10029826" y="16080356"/>
            <a:ext cx="2305050" cy="36090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Landslide Susceptibility Map</a:t>
            </a:r>
            <a:endParaRPr lang="en-US" sz="2000" dirty="0"/>
          </a:p>
        </p:txBody>
      </p:sp>
      <p:sp>
        <p:nvSpPr>
          <p:cNvPr id="67" name="Right Arrow 66"/>
          <p:cNvSpPr/>
          <p:nvPr/>
        </p:nvSpPr>
        <p:spPr>
          <a:xfrm>
            <a:off x="6220340" y="16400436"/>
            <a:ext cx="833930" cy="2379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ight Arrow 67"/>
          <p:cNvSpPr/>
          <p:nvPr/>
        </p:nvSpPr>
        <p:spPr>
          <a:xfrm>
            <a:off x="6220340" y="17752091"/>
            <a:ext cx="833930" cy="2379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ight Arrow 68"/>
          <p:cNvSpPr/>
          <p:nvPr/>
        </p:nvSpPr>
        <p:spPr>
          <a:xfrm rot="8682618">
            <a:off x="6220341" y="18581605"/>
            <a:ext cx="833930" cy="2379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ight Arrow 69"/>
          <p:cNvSpPr/>
          <p:nvPr/>
        </p:nvSpPr>
        <p:spPr>
          <a:xfrm>
            <a:off x="6220341" y="19102755"/>
            <a:ext cx="833930" cy="2379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ight Arrow 70"/>
          <p:cNvSpPr/>
          <p:nvPr/>
        </p:nvSpPr>
        <p:spPr>
          <a:xfrm>
            <a:off x="9091120" y="19102755"/>
            <a:ext cx="833930" cy="2379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2" name="Group 71"/>
          <p:cNvGrpSpPr/>
          <p:nvPr/>
        </p:nvGrpSpPr>
        <p:grpSpPr>
          <a:xfrm>
            <a:off x="679798" y="21042488"/>
            <a:ext cx="16027051" cy="1569660"/>
            <a:chOff x="679799" y="17681001"/>
            <a:chExt cx="16027051" cy="1569660"/>
          </a:xfrm>
        </p:grpSpPr>
        <p:sp>
          <p:nvSpPr>
            <p:cNvPr id="73" name="TextBox 72"/>
            <p:cNvSpPr txBox="1"/>
            <p:nvPr/>
          </p:nvSpPr>
          <p:spPr>
            <a:xfrm>
              <a:off x="1941666" y="17964961"/>
              <a:ext cx="147651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chemeClr val="tx1">
                      <a:lumMod val="60000"/>
                      <a:lumOff val="40000"/>
                    </a:schemeClr>
                  </a:solidFill>
                  <a:latin typeface="+mj-lt"/>
                </a:rPr>
                <a:t>Potential Hazard Map</a:t>
              </a:r>
              <a:endParaRPr lang="en-US" sz="36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1941669" y="18582287"/>
              <a:ext cx="98312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chemeClr val="accent1">
                    <a:lumMod val="60000"/>
                    <a:lumOff val="40000"/>
                  </a:schemeClr>
                </a:buClr>
              </a:pPr>
              <a:r>
                <a:rPr lang="en-US" sz="2400" b="1" dirty="0" smtClean="0">
                  <a:latin typeface="+mj-lt"/>
                </a:rPr>
                <a:t>Landslide Susceptibility Map</a:t>
              </a:r>
              <a:r>
                <a:rPr lang="en-US" sz="2400" dirty="0" smtClean="0">
                  <a:latin typeface="+mj-lt"/>
                </a:rPr>
                <a:t> </a:t>
              </a:r>
              <a:r>
                <a:rPr lang="en-US" sz="2400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sym typeface="Wingdings 2" panose="05020102010507070707" pitchFamily="18" charset="2"/>
                </a:rPr>
                <a:t> </a:t>
              </a:r>
              <a:r>
                <a:rPr lang="en-US" sz="2400" b="1" dirty="0" smtClean="0">
                  <a:latin typeface="+mj-lt"/>
                </a:rPr>
                <a:t>SEDAC </a:t>
              </a:r>
              <a:r>
                <a:rPr lang="en-US" sz="2400" dirty="0" smtClean="0">
                  <a:latin typeface="+mj-lt"/>
                </a:rPr>
                <a:t>[Population Density Data]</a:t>
              </a:r>
              <a:r>
                <a:rPr lang="en-US" sz="2400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+mj-lt"/>
                  <a:sym typeface="Wingdings 2" panose="05020102010507070707" pitchFamily="18" charset="2"/>
                </a:rPr>
                <a:t> </a:t>
              </a:r>
              <a:endParaRPr lang="en-US" sz="2400" dirty="0">
                <a:latin typeface="+mj-lt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679799" y="17681001"/>
              <a:ext cx="126147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600" b="1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+mj-lt"/>
                </a:rPr>
                <a:t>4</a:t>
              </a: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96" b="7727"/>
          <a:stretch/>
        </p:blipFill>
        <p:spPr>
          <a:xfrm>
            <a:off x="803792" y="31237534"/>
            <a:ext cx="5745891" cy="326123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pSp>
        <p:nvGrpSpPr>
          <p:cNvPr id="76" name="Group 75"/>
          <p:cNvGrpSpPr/>
          <p:nvPr/>
        </p:nvGrpSpPr>
        <p:grpSpPr>
          <a:xfrm>
            <a:off x="679799" y="19594410"/>
            <a:ext cx="16027051" cy="1569660"/>
            <a:chOff x="679799" y="17681001"/>
            <a:chExt cx="16027051" cy="1569660"/>
          </a:xfrm>
        </p:grpSpPr>
        <p:sp>
          <p:nvSpPr>
            <p:cNvPr id="77" name="TextBox 76"/>
            <p:cNvSpPr txBox="1"/>
            <p:nvPr/>
          </p:nvSpPr>
          <p:spPr>
            <a:xfrm>
              <a:off x="1941666" y="17964961"/>
              <a:ext cx="147651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chemeClr val="tx1">
                      <a:lumMod val="60000"/>
                      <a:lumOff val="40000"/>
                    </a:schemeClr>
                  </a:solidFill>
                  <a:latin typeface="+mj-lt"/>
                </a:rPr>
                <a:t>Preliminary Assessment of GPM and TRMM</a:t>
              </a:r>
              <a:endParaRPr lang="en-US" sz="36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1941669" y="18582287"/>
              <a:ext cx="110313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chemeClr val="accent1">
                    <a:lumMod val="60000"/>
                    <a:lumOff val="40000"/>
                  </a:schemeClr>
                </a:buClr>
              </a:pPr>
              <a:r>
                <a:rPr lang="en-US" sz="2400" b="1" dirty="0" smtClean="0">
                  <a:latin typeface="+mj-lt"/>
                </a:rPr>
                <a:t>GPM Data </a:t>
              </a:r>
              <a:r>
                <a:rPr lang="en-US" sz="2400" dirty="0" smtClean="0">
                  <a:latin typeface="+mj-lt"/>
                </a:rPr>
                <a:t>[Precipitation] </a:t>
              </a:r>
              <a:r>
                <a:rPr lang="en-US" sz="2400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+mj-lt"/>
                  <a:sym typeface="Wingdings 2" panose="05020102010507070707" pitchFamily="18" charset="2"/>
                </a:rPr>
                <a:t></a:t>
              </a:r>
              <a:r>
                <a:rPr lang="en-US" sz="2400" dirty="0" smtClean="0">
                  <a:latin typeface="+mj-lt"/>
                </a:rPr>
                <a:t> </a:t>
              </a:r>
              <a:r>
                <a:rPr lang="en-US" sz="2400" b="1" dirty="0" smtClean="0">
                  <a:latin typeface="+mj-lt"/>
                </a:rPr>
                <a:t>TRMM </a:t>
              </a:r>
              <a:r>
                <a:rPr lang="en-US" sz="2400" dirty="0" smtClean="0">
                  <a:latin typeface="+mj-lt"/>
                </a:rPr>
                <a:t>[Precipitation] </a:t>
              </a:r>
              <a:r>
                <a:rPr lang="en-US" sz="2400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sym typeface="Wingdings 2" panose="05020102010507070707" pitchFamily="18" charset="2"/>
                </a:rPr>
                <a:t> </a:t>
              </a:r>
              <a:r>
                <a:rPr lang="en-US" sz="2400" b="1" dirty="0" smtClean="0">
                  <a:latin typeface="+mj-lt"/>
                </a:rPr>
                <a:t>CHIRPS </a:t>
              </a:r>
              <a:r>
                <a:rPr lang="en-US" sz="2400" dirty="0" smtClean="0">
                  <a:latin typeface="+mj-lt"/>
                </a:rPr>
                <a:t>[Precipitation]</a:t>
              </a:r>
              <a:r>
                <a:rPr lang="en-US" sz="2400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+mj-lt"/>
                  <a:sym typeface="Wingdings 2" panose="05020102010507070707" pitchFamily="18" charset="2"/>
                </a:rPr>
                <a:t> </a:t>
              </a:r>
              <a:endParaRPr lang="en-US" sz="2400" dirty="0">
                <a:latin typeface="+mj-lt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679799" y="17681001"/>
              <a:ext cx="126147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600" b="1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+mj-lt"/>
                </a:rPr>
                <a:t>3</a:t>
              </a:r>
              <a:endParaRPr lang="en-US" sz="96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76509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Disasters 15">
      <a:dk1>
        <a:srgbClr val="767171"/>
      </a:dk1>
      <a:lt1>
        <a:srgbClr val="FFFFFF"/>
      </a:lt1>
      <a:dk2>
        <a:srgbClr val="767171"/>
      </a:dk2>
      <a:lt2>
        <a:srgbClr val="FFFFFF"/>
      </a:lt2>
      <a:accent1>
        <a:srgbClr val="57688F"/>
      </a:accent1>
      <a:accent2>
        <a:srgbClr val="7F7AA1"/>
      </a:accent2>
      <a:accent3>
        <a:srgbClr val="A990B7"/>
      </a:accent3>
      <a:accent4>
        <a:srgbClr val="D7D678"/>
      </a:accent4>
      <a:accent5>
        <a:srgbClr val="C0AF5D"/>
      </a:accent5>
      <a:accent6>
        <a:srgbClr val="AF8D46"/>
      </a:accent6>
      <a:hlink>
        <a:srgbClr val="57688F"/>
      </a:hlink>
      <a:folHlink>
        <a:srgbClr val="57688F"/>
      </a:folHlink>
    </a:clrScheme>
    <a:fontScheme name="DEVELOP_poster">
      <a:majorFont>
        <a:latin typeface="Century Gothic"/>
        <a:ea typeface=""/>
        <a:cs typeface=""/>
      </a:majorFont>
      <a:minorFont>
        <a:latin typeface="Garamond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1440</TotalTime>
  <Words>350</Words>
  <Application>Microsoft Office PowerPoint</Application>
  <PresentationFormat>Custom</PresentationFormat>
  <Paragraphs>52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HPES ACES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McKeel, Christopher A. (LARC-E3)[SSAI DEVELOP]</dc:creator>
  <cp:lastModifiedBy>Sherry baggett</cp:lastModifiedBy>
  <cp:revision>96</cp:revision>
  <dcterms:created xsi:type="dcterms:W3CDTF">2015-06-02T14:58:58Z</dcterms:created>
  <dcterms:modified xsi:type="dcterms:W3CDTF">2015-07-02T13:10:25Z</dcterms:modified>
</cp:coreProperties>
</file>