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cmAuthor>
  <p:cmAuthor id="2" name="DEVELOPE1" initials="D" lastIdx="6" clrIdx="1"/>
  <p:cmAuthor id="3" name="Emma Singh Baghel" initials="ESB" lastIdx="3" clrIdx="2">
    <p:extLst/>
  </p:cmAuthor>
  <p:cmAuthor id="4" name="Vishal Arya" initials="" lastIdx="5" clrIdx="3"/>
  <p:cmAuthor id="5" name="Childs, Lauren M. (LARC-E3)[DEVELOP - Wise County (LaRC)]" initials="CLM(-WC("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367"/>
    <a:srgbClr val="183C5C"/>
    <a:srgbClr val="000000"/>
    <a:srgbClr val="8BB1D8"/>
    <a:srgbClr val="8BB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8501" autoAdjust="0"/>
  </p:normalViewPr>
  <p:slideViewPr>
    <p:cSldViewPr snapToGrid="0">
      <p:cViewPr varScale="1">
        <p:scale>
          <a:sx n="14" d="100"/>
          <a:sy n="14" d="100"/>
        </p:scale>
        <p:origin x="2604" y="14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46663-2409-4A30-8FE0-079732849DF5}" type="datetimeFigureOut">
              <a:rPr lang="en-US" smtClean="0"/>
              <a:t>11/12/2015</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53872-8D6A-408B-94DD-B603D81EC92D}" type="slidenum">
              <a:rPr lang="en-US" smtClean="0"/>
              <a:t>‹#›</a:t>
            </a:fld>
            <a:endParaRPr lang="en-US"/>
          </a:p>
        </p:txBody>
      </p:sp>
    </p:spTree>
    <p:extLst>
      <p:ext uri="{BB962C8B-B14F-4D97-AF65-F5344CB8AC3E}">
        <p14:creationId xmlns:p14="http://schemas.microsoft.com/office/powerpoint/2010/main" val="115634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jpeg"/><Relationship Id="rId3" Type="http://schemas.openxmlformats.org/officeDocument/2006/relationships/image" Target="../media/image4.gif"/><Relationship Id="rId7" Type="http://schemas.openxmlformats.org/officeDocument/2006/relationships/image" Target="../media/image8.jpeg"/><Relationship Id="rId12" Type="http://schemas.microsoft.com/office/2007/relationships/hdphoto" Target="../media/hdphoto1.wdp"/><Relationship Id="rId17" Type="http://schemas.openxmlformats.org/officeDocument/2006/relationships/image" Target="../media/image17.jpeg"/><Relationship Id="rId2" Type="http://schemas.openxmlformats.org/officeDocument/2006/relationships/image" Target="../media/image3.pn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5.jpe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Wise County and NASA 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Monitor the Extent of Harmful </a:t>
            </a:r>
            <a:r>
              <a:rPr lang="en-US" dirty="0"/>
              <a:t>A</a:t>
            </a:r>
            <a:r>
              <a:rPr lang="en-US" dirty="0" smtClean="0"/>
              <a:t>lgal Blooms in the Lower Chesapeake Bay Watershed</a:t>
            </a:r>
            <a:endParaRPr lang="en-US" dirty="0"/>
          </a:p>
        </p:txBody>
      </p:sp>
      <p:sp>
        <p:nvSpPr>
          <p:cNvPr id="5" name="Text Placeholder 4"/>
          <p:cNvSpPr>
            <a:spLocks noGrp="1"/>
          </p:cNvSpPr>
          <p:nvPr>
            <p:ph type="body" sz="quarter" idx="10"/>
          </p:nvPr>
        </p:nvSpPr>
        <p:spPr/>
        <p:txBody>
          <a:bodyPr/>
          <a:lstStyle/>
          <a:p>
            <a:r>
              <a:rPr lang="en-US" dirty="0" smtClean="0"/>
              <a:t>Virginia Water Resources II</a:t>
            </a:r>
            <a:endParaRPr lang="en-US" dirty="0"/>
          </a:p>
        </p:txBody>
      </p:sp>
      <p:sp>
        <p:nvSpPr>
          <p:cNvPr id="9" name="Text Placeholder 16"/>
          <p:cNvSpPr txBox="1">
            <a:spLocks/>
          </p:cNvSpPr>
          <p:nvPr/>
        </p:nvSpPr>
        <p:spPr>
          <a:xfrm>
            <a:off x="832659" y="33847240"/>
            <a:ext cx="5104088" cy="73667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pPr>
            <a:r>
              <a:rPr lang="en-US" sz="2400" dirty="0" err="1" smtClean="0"/>
              <a:t>Arika</a:t>
            </a:r>
            <a:r>
              <a:rPr lang="en-US" sz="2400" dirty="0" smtClean="0"/>
              <a:t> Egan, Zachary Tate, &amp; Jakub </a:t>
            </a:r>
            <a:r>
              <a:rPr lang="en-US" sz="2400" dirty="0" err="1" smtClean="0"/>
              <a:t>Blach</a:t>
            </a:r>
            <a:endParaRPr lang="en-US" sz="2400" dirty="0" smtClean="0"/>
          </a:p>
          <a:p>
            <a:pPr>
              <a:spcBef>
                <a:spcPts val="0"/>
              </a:spcBef>
            </a:pPr>
            <a:r>
              <a:rPr lang="en-US" sz="2400" dirty="0" smtClean="0"/>
              <a:t>Wise County Clerk of Court</a:t>
            </a:r>
          </a:p>
          <a:p>
            <a:pPr>
              <a:spcBef>
                <a:spcPts val="0"/>
              </a:spcBef>
            </a:pPr>
            <a:endParaRPr lang="en-US" sz="1600" dirty="0"/>
          </a:p>
        </p:txBody>
      </p:sp>
      <p:sp>
        <p:nvSpPr>
          <p:cNvPr id="10" name="Text Placeholder 16"/>
          <p:cNvSpPr txBox="1">
            <a:spLocks/>
          </p:cNvSpPr>
          <p:nvPr/>
        </p:nvSpPr>
        <p:spPr>
          <a:xfrm>
            <a:off x="9773688" y="30849129"/>
            <a:ext cx="8377012" cy="289977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pPr>
            <a:endParaRPr lang="en-US" dirty="0" smtClean="0"/>
          </a:p>
        </p:txBody>
      </p:sp>
      <p:sp>
        <p:nvSpPr>
          <p:cNvPr id="12" name="Text Placeholder 16"/>
          <p:cNvSpPr txBox="1">
            <a:spLocks/>
          </p:cNvSpPr>
          <p:nvPr/>
        </p:nvSpPr>
        <p:spPr>
          <a:xfrm>
            <a:off x="15006391" y="23218355"/>
            <a:ext cx="11739809" cy="637538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 objective of this project was to provide the Virginia Institute of Marine Science with a code that identifies hotspots of chlorophyll in the Chesapeake Bay.</a:t>
            </a:r>
          </a:p>
          <a:p>
            <a:pPr marL="347663" indent="-347663"/>
            <a:r>
              <a:rPr lang="en-US" dirty="0" smtClean="0"/>
              <a:t>The Chesapeake Bay Chlorophyll Hotspot Identifier creates maps displaying chlorophyll concentration for different areas in the Chesapeake Bay Watershed, thereby highlighting the presence of harmful algal blooms.</a:t>
            </a:r>
          </a:p>
          <a:p>
            <a:pPr marL="347663" indent="-347663"/>
            <a:r>
              <a:rPr lang="en-US" dirty="0" smtClean="0"/>
              <a:t>These maps may be used to help identify and track the occurrence, timing, duration, and magnitude of harmful algal blooms.</a:t>
            </a:r>
          </a:p>
          <a:p>
            <a:pPr marL="347663" indent="-347663"/>
            <a:r>
              <a:rPr lang="en-US" dirty="0" smtClean="0"/>
              <a:t>It’s uncertain which final product map produces the best gradient of chlorophyll concentration.</a:t>
            </a:r>
          </a:p>
          <a:p>
            <a:pPr marL="347663" indent="-347663"/>
            <a:r>
              <a:rPr lang="en-US" dirty="0" smtClean="0"/>
              <a:t>It’s uncertain that a single statistical stretch is applicable to the entire watershed, nor what range of statistical parameters provides the best stretch for displaying chlorophyll concentrations.  </a:t>
            </a:r>
          </a:p>
          <a:p>
            <a:pPr marL="347663" indent="-347663"/>
            <a:r>
              <a:rPr lang="en-US" dirty="0" smtClean="0"/>
              <a:t>More data is required to create a more robust chlorophyll prediction model that can provide predictions of chlorophyll concentration.</a:t>
            </a:r>
          </a:p>
          <a:p>
            <a:pPr marL="347663" indent="-347663"/>
            <a:endParaRPr lang="en-US" dirty="0" smtClean="0"/>
          </a:p>
          <a:p>
            <a:pPr marL="347663" indent="-347663"/>
            <a:endParaRPr lang="en-US" dirty="0" smtClean="0"/>
          </a:p>
        </p:txBody>
      </p:sp>
      <p:sp>
        <p:nvSpPr>
          <p:cNvPr id="13" name="Text Placeholder 16"/>
          <p:cNvSpPr txBox="1">
            <a:spLocks/>
          </p:cNvSpPr>
          <p:nvPr/>
        </p:nvSpPr>
        <p:spPr>
          <a:xfrm>
            <a:off x="14879484" y="13067276"/>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887742" y="5934654"/>
            <a:ext cx="13475957"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Harmful Algal Blooms (HABs) in the Chesapeake Bay Watershed have an increasingly negative effect on the ecosystems in which they grow. They deprive their ecosystem of oxygen, produce harmful toxins, and mechanically damage other organisms. This disrupts the natural water chemistry and causes large-scale fish mortality events. Scientists from the Virginia Institute of Marine Science (VIMS) and Old Dominion University (ODU) monitor HABs and their effect on the water quality; however, the Chesapeake and its estuaries are geographically too large for the groups to continuously monitor HABs. </a:t>
            </a:r>
            <a:r>
              <a:rPr lang="en-US" dirty="0" smtClean="0"/>
              <a:t>This </a:t>
            </a:r>
            <a:r>
              <a:rPr lang="en-US" dirty="0"/>
              <a:t>limits the group’s ability to monitor up-to-date locations of HABs and the water quality associated with them. To remedy this, surface reflectance data from Landsat 8 obtained from the USGS Earth Explorer and </a:t>
            </a:r>
            <a:r>
              <a:rPr lang="en-US" i="1" dirty="0"/>
              <a:t>in-situ</a:t>
            </a:r>
            <a:r>
              <a:rPr lang="en-US" dirty="0"/>
              <a:t> data from VIMS and ODU were combined to create a tool that produces a map of algal hotspots in the Chesapeake Bay area. Data were collected from August 17</a:t>
            </a:r>
            <a:r>
              <a:rPr lang="en-US" baseline="30000" dirty="0"/>
              <a:t>th</a:t>
            </a:r>
            <a:r>
              <a:rPr lang="en-US" dirty="0"/>
              <a:t>, 2015. This tool will allow scientists at VIMS and ODU to identify the location of algal hotspots using current Landsat 8 data, as well as give them the ability to assess the timing, magnitude, duration, and frequency of HABs in the Chesapeake Bay Watershed.</a:t>
            </a:r>
          </a:p>
          <a:p>
            <a:endParaRPr lang="en-US" dirty="0" smtClean="0"/>
          </a:p>
        </p:txBody>
      </p:sp>
      <p:sp>
        <p:nvSpPr>
          <p:cNvPr id="15" name="Text Placeholder 16"/>
          <p:cNvSpPr txBox="1">
            <a:spLocks/>
          </p:cNvSpPr>
          <p:nvPr/>
        </p:nvSpPr>
        <p:spPr>
          <a:xfrm>
            <a:off x="15039813" y="5934654"/>
            <a:ext cx="11394149" cy="412573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Create a python tool to estimate chlorophyll-</a:t>
            </a:r>
            <a:r>
              <a:rPr lang="en-US" i="1" dirty="0" smtClean="0"/>
              <a:t>a</a:t>
            </a:r>
            <a:r>
              <a:rPr lang="en-US" dirty="0" smtClean="0"/>
              <a:t> concentrations for the Chesapeake Bay Watershed, using data from Landsat 8 OLI</a:t>
            </a:r>
          </a:p>
          <a:p>
            <a:pPr marL="347663" indent="-347663"/>
            <a:r>
              <a:rPr lang="en-US" dirty="0"/>
              <a:t>Cultivate a better understanding of the causes and impacts of Harmful Algal Blooms to better inform policies that combat pollution of the Chesapeake Bay. </a:t>
            </a:r>
          </a:p>
          <a:p>
            <a:pPr marL="347663" indent="-347663"/>
            <a:r>
              <a:rPr lang="en-US" dirty="0" smtClean="0"/>
              <a:t>Improve routine and emergency assessment of Harmful Algal Blooms in the Chesapeake Bay</a:t>
            </a:r>
          </a:p>
        </p:txBody>
      </p:sp>
      <p:sp>
        <p:nvSpPr>
          <p:cNvPr id="16" name="TextBox 15"/>
          <p:cNvSpPr txBox="1"/>
          <p:nvPr/>
        </p:nvSpPr>
        <p:spPr>
          <a:xfrm>
            <a:off x="887743" y="5201952"/>
            <a:ext cx="288757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5134619" y="516521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5086292" y="900363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5039813" y="20114419"/>
            <a:ext cx="1324109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32187" y="18948228"/>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5086292" y="224362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922231" y="297216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929639" y="297344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34316" y="297344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err="1" smtClean="0"/>
              <a:t>Arika</a:t>
            </a:r>
            <a:r>
              <a:rPr lang="en-US" dirty="0" smtClean="0"/>
              <a:t> Egan</a:t>
            </a:r>
            <a:r>
              <a:rPr lang="en-US" baseline="30000" dirty="0" smtClean="0"/>
              <a:t>1</a:t>
            </a:r>
            <a:r>
              <a:rPr lang="en-US" dirty="0" smtClean="0"/>
              <a:t> (Project Lead), Zachary Tate</a:t>
            </a:r>
            <a:r>
              <a:rPr lang="en-US" baseline="30000" dirty="0" smtClean="0"/>
              <a:t>1</a:t>
            </a:r>
            <a:r>
              <a:rPr lang="en-US" dirty="0" smtClean="0"/>
              <a:t>, Jakub Blach</a:t>
            </a:r>
            <a:r>
              <a:rPr lang="en-US" baseline="30000" dirty="0" smtClean="0"/>
              <a:t>1</a:t>
            </a:r>
            <a:r>
              <a:rPr lang="en-US" dirty="0" smtClean="0"/>
              <a:t>, Jessica Jozwik</a:t>
            </a:r>
            <a:r>
              <a:rPr lang="en-US" baseline="30000" dirty="0" smtClean="0"/>
              <a:t>2</a:t>
            </a:r>
            <a:r>
              <a:rPr lang="en-US" dirty="0" smtClean="0"/>
              <a:t>, Tyler Rhodes</a:t>
            </a:r>
            <a:r>
              <a:rPr lang="en-US" baseline="30000" dirty="0" smtClean="0"/>
              <a:t>2</a:t>
            </a:r>
            <a:endParaRPr lang="en-US" dirty="0" smtClean="0"/>
          </a:p>
          <a:p>
            <a:r>
              <a:rPr lang="en-US" sz="2400" dirty="0" smtClean="0"/>
              <a:t>NASA DEVELOP National Program at </a:t>
            </a:r>
            <a:r>
              <a:rPr lang="en-US" sz="2400" baseline="30000" dirty="0" smtClean="0"/>
              <a:t>1</a:t>
            </a:r>
            <a:r>
              <a:rPr lang="en-US" sz="2400" dirty="0" smtClean="0"/>
              <a:t>Wise County and </a:t>
            </a:r>
            <a:r>
              <a:rPr lang="en-US" sz="2400" baseline="30000" dirty="0" smtClean="0"/>
              <a:t>2</a:t>
            </a:r>
            <a:r>
              <a:rPr lang="en-US" sz="2400" dirty="0" smtClean="0"/>
              <a:t>Langley Research Center</a:t>
            </a:r>
            <a:endParaRPr lang="en-US" sz="2400" dirty="0"/>
          </a:p>
        </p:txBody>
      </p:sp>
      <p:pic>
        <p:nvPicPr>
          <p:cNvPr id="1030" name="Picture 6" descr="03 Landsat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9442" y="20443393"/>
            <a:ext cx="2912499" cy="23775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633645" y="21406520"/>
            <a:ext cx="6053428" cy="830997"/>
          </a:xfrm>
          <a:prstGeom prst="rect">
            <a:avLst/>
          </a:prstGeom>
          <a:noFill/>
        </p:spPr>
        <p:txBody>
          <a:bodyPr wrap="square" rtlCol="0">
            <a:spAutoFit/>
          </a:bodyPr>
          <a:lstStyle/>
          <a:p>
            <a:r>
              <a:rPr lang="en-US" sz="4800" dirty="0" smtClean="0"/>
              <a:t>Landsat 8 OLI</a:t>
            </a:r>
            <a:endParaRPr lang="en-US" sz="4800" dirty="0"/>
          </a:p>
        </p:txBody>
      </p:sp>
      <p:sp>
        <p:nvSpPr>
          <p:cNvPr id="20" name="TextBox 19"/>
          <p:cNvSpPr txBox="1"/>
          <p:nvPr/>
        </p:nvSpPr>
        <p:spPr>
          <a:xfrm>
            <a:off x="15086292" y="9734566"/>
            <a:ext cx="6135333" cy="507831"/>
          </a:xfrm>
          <a:prstGeom prst="rect">
            <a:avLst/>
          </a:prstGeom>
          <a:noFill/>
        </p:spPr>
        <p:txBody>
          <a:bodyPr wrap="square" rtlCol="0">
            <a:spAutoFit/>
          </a:bodyPr>
          <a:lstStyle/>
          <a:p>
            <a:r>
              <a:rPr lang="en-US" sz="2700" dirty="0" smtClean="0"/>
              <a:t>Study Period: August 17</a:t>
            </a:r>
            <a:r>
              <a:rPr lang="en-US" sz="2700" baseline="30000" dirty="0" smtClean="0"/>
              <a:t>th</a:t>
            </a:r>
            <a:r>
              <a:rPr lang="en-US" sz="2700" dirty="0" smtClean="0"/>
              <a:t>, 2015</a:t>
            </a:r>
            <a:endParaRPr lang="en-US" sz="2700" dirty="0"/>
          </a:p>
        </p:txBody>
      </p:sp>
      <p:pic>
        <p:nvPicPr>
          <p:cNvPr id="1026" name="Picture 2" descr="C:\Users\DEVELOP4\Desktop\usa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23208" y="10382078"/>
            <a:ext cx="5106320" cy="317443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9118991" y="11584573"/>
            <a:ext cx="260856" cy="4896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13411" t="9135" r="8139" b="8074"/>
          <a:stretch/>
        </p:blipFill>
        <p:spPr>
          <a:xfrm>
            <a:off x="20140990" y="10184753"/>
            <a:ext cx="6349805" cy="9488750"/>
          </a:xfrm>
          <a:prstGeom prst="rect">
            <a:avLst/>
          </a:prstGeom>
          <a:ln w="28575">
            <a:solidFill>
              <a:srgbClr val="000000"/>
            </a:solidFill>
          </a:ln>
        </p:spPr>
      </p:pic>
      <p:sp>
        <p:nvSpPr>
          <p:cNvPr id="48" name="Rectangle 47"/>
          <p:cNvSpPr/>
          <p:nvPr/>
        </p:nvSpPr>
        <p:spPr>
          <a:xfrm rot="8116521">
            <a:off x="1447219" y="18001086"/>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262303" y="14670248"/>
            <a:ext cx="6344397" cy="1693513"/>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2180487" y="12461929"/>
            <a:ext cx="6508031" cy="1750507"/>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8116521">
            <a:off x="2010738" y="12477162"/>
            <a:ext cx="583145" cy="184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8116521">
            <a:off x="1848249" y="12494237"/>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
          <p:cNvSpPr txBox="1">
            <a:spLocks/>
          </p:cNvSpPr>
          <p:nvPr/>
        </p:nvSpPr>
        <p:spPr>
          <a:xfrm>
            <a:off x="2545793" y="14698303"/>
            <a:ext cx="6142725" cy="1508706"/>
          </a:xfrm>
          <a:prstGeom prst="rect">
            <a:avLst/>
          </a:prstGeom>
        </p:spPr>
        <p:txBody>
          <a:bodyPr>
            <a:noAutofit/>
          </a:bodyPr>
          <a:lstStyle>
            <a:lvl1pPr marL="0" indent="0" algn="ctr" defTabSz="2743200" rtl="0" eaLnBrk="1" latinLnBrk="0" hangingPunct="1">
              <a:lnSpc>
                <a:spcPct val="90000"/>
              </a:lnSpc>
              <a:spcBef>
                <a:spcPts val="3000"/>
              </a:spcBef>
              <a:buFont typeface="Arial" panose="020B0604020202020204" pitchFamily="34" charset="0"/>
              <a:buNone/>
              <a:defRPr sz="3600"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lgn="l">
              <a:spcBef>
                <a:spcPts val="200"/>
              </a:spcBef>
              <a:buClr>
                <a:schemeClr val="accent1"/>
              </a:buClr>
              <a:buFont typeface="Webdings" panose="05030102010509060703" pitchFamily="18" charset="2"/>
              <a:buChar char="4"/>
            </a:pPr>
            <a:r>
              <a:rPr lang="en-US" sz="2700" dirty="0" smtClean="0">
                <a:latin typeface="+mn-lt"/>
              </a:rPr>
              <a:t>Remove land and cloud pixels</a:t>
            </a:r>
          </a:p>
          <a:p>
            <a:pPr marL="342900" indent="-342900" algn="l">
              <a:spcBef>
                <a:spcPts val="200"/>
              </a:spcBef>
              <a:buClr>
                <a:schemeClr val="accent1"/>
              </a:buClr>
              <a:buFont typeface="Webdings" panose="05030102010509060703" pitchFamily="18" charset="2"/>
              <a:buChar char="4"/>
            </a:pPr>
            <a:r>
              <a:rPr lang="en-US" sz="2700" dirty="0" smtClean="0">
                <a:latin typeface="+mn-lt"/>
              </a:rPr>
              <a:t>Remove shallow and high sediment pixels</a:t>
            </a:r>
          </a:p>
          <a:p>
            <a:pPr marL="342900" indent="-342900" algn="l">
              <a:spcBef>
                <a:spcPts val="200"/>
              </a:spcBef>
              <a:buClr>
                <a:schemeClr val="accent1"/>
              </a:buClr>
              <a:buFont typeface="Webdings" panose="05030102010509060703" pitchFamily="18" charset="2"/>
              <a:buChar char="4"/>
            </a:pPr>
            <a:r>
              <a:rPr lang="en-US" sz="2700" dirty="0" smtClean="0">
                <a:latin typeface="+mn-lt"/>
              </a:rPr>
              <a:t>Create NDVI and 5, 4, and 3 color composition</a:t>
            </a:r>
          </a:p>
        </p:txBody>
      </p:sp>
      <p:sp>
        <p:nvSpPr>
          <p:cNvPr id="54" name="Rectangle 53"/>
          <p:cNvSpPr/>
          <p:nvPr/>
        </p:nvSpPr>
        <p:spPr>
          <a:xfrm>
            <a:off x="2545793" y="12407195"/>
            <a:ext cx="7201238" cy="1892826"/>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700" dirty="0"/>
              <a:t>Landsat 8 OLI/TIRS reflectance bands</a:t>
            </a:r>
          </a:p>
          <a:p>
            <a:pPr marL="342900" indent="-342900">
              <a:spcBef>
                <a:spcPts val="200"/>
              </a:spcBef>
              <a:buClr>
                <a:schemeClr val="accent1"/>
              </a:buClr>
              <a:buFont typeface="Webdings" panose="05030102010509060703" pitchFamily="18" charset="2"/>
              <a:buChar char="4"/>
            </a:pPr>
            <a:r>
              <a:rPr lang="en-US" sz="2700" dirty="0"/>
              <a:t>Aqua MODIS chlorophyll-a</a:t>
            </a:r>
          </a:p>
          <a:p>
            <a:pPr marL="342900" indent="-342900">
              <a:spcBef>
                <a:spcPts val="200"/>
              </a:spcBef>
              <a:buClr>
                <a:schemeClr val="accent1"/>
              </a:buClr>
              <a:buFont typeface="Webdings" panose="05030102010509060703" pitchFamily="18" charset="2"/>
              <a:buChar char="4"/>
            </a:pPr>
            <a:r>
              <a:rPr lang="en-US" sz="2700" dirty="0"/>
              <a:t>VECOS </a:t>
            </a:r>
            <a:r>
              <a:rPr lang="en-US" sz="2700" i="1" dirty="0"/>
              <a:t>in situ</a:t>
            </a:r>
            <a:r>
              <a:rPr lang="en-US" sz="2700" dirty="0"/>
              <a:t> water quality data</a:t>
            </a:r>
          </a:p>
          <a:p>
            <a:pPr marL="342900" indent="-342900">
              <a:spcBef>
                <a:spcPts val="200"/>
              </a:spcBef>
              <a:buClr>
                <a:schemeClr val="accent1"/>
              </a:buClr>
              <a:buFont typeface="Webdings" panose="05030102010509060703" pitchFamily="18" charset="2"/>
              <a:buChar char="4"/>
            </a:pPr>
            <a:r>
              <a:rPr lang="en-US" sz="2700" dirty="0"/>
              <a:t>NOAA bathymetry data</a:t>
            </a:r>
          </a:p>
        </p:txBody>
      </p:sp>
      <p:sp>
        <p:nvSpPr>
          <p:cNvPr id="58" name="Chevron 57"/>
          <p:cNvSpPr/>
          <p:nvPr/>
        </p:nvSpPr>
        <p:spPr>
          <a:xfrm rot="5400000">
            <a:off x="445991" y="12925434"/>
            <a:ext cx="2563306" cy="163629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rot="8116521">
            <a:off x="2083769" y="14751528"/>
            <a:ext cx="495525" cy="97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hevron 59"/>
          <p:cNvSpPr/>
          <p:nvPr/>
        </p:nvSpPr>
        <p:spPr>
          <a:xfrm>
            <a:off x="861086" y="17325938"/>
            <a:ext cx="2225508" cy="1189994"/>
          </a:xfrm>
          <a:prstGeom prst="chevr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861086" y="13458390"/>
            <a:ext cx="2323889" cy="492443"/>
          </a:xfrm>
          <a:prstGeom prst="rect">
            <a:avLst/>
          </a:prstGeom>
          <a:noFill/>
        </p:spPr>
        <p:txBody>
          <a:bodyPr wrap="square" rtlCol="0">
            <a:spAutoFit/>
          </a:bodyPr>
          <a:lstStyle/>
          <a:p>
            <a:r>
              <a:rPr lang="en-US" sz="2500" b="1" dirty="0" smtClean="0">
                <a:solidFill>
                  <a:schemeClr val="bg1"/>
                </a:solidFill>
              </a:rPr>
              <a:t>Acquisition</a:t>
            </a:r>
            <a:endParaRPr lang="en-US" sz="2500" b="1" dirty="0">
              <a:solidFill>
                <a:schemeClr val="bg1"/>
              </a:solidFill>
            </a:endParaRPr>
          </a:p>
        </p:txBody>
      </p:sp>
      <p:sp>
        <p:nvSpPr>
          <p:cNvPr id="62" name="TextBox 61"/>
          <p:cNvSpPr txBox="1"/>
          <p:nvPr/>
        </p:nvSpPr>
        <p:spPr>
          <a:xfrm>
            <a:off x="909500" y="15520042"/>
            <a:ext cx="1572741" cy="400110"/>
          </a:xfrm>
          <a:prstGeom prst="rect">
            <a:avLst/>
          </a:prstGeom>
          <a:noFill/>
        </p:spPr>
        <p:txBody>
          <a:bodyPr wrap="square" rtlCol="0">
            <a:spAutoFit/>
          </a:bodyPr>
          <a:lstStyle/>
          <a:p>
            <a:r>
              <a:rPr lang="en-US" sz="2000" dirty="0" smtClean="0">
                <a:solidFill>
                  <a:schemeClr val="bg1"/>
                </a:solidFill>
              </a:rPr>
              <a:t>ArcGIS</a:t>
            </a:r>
            <a:endParaRPr lang="en-US" dirty="0">
              <a:solidFill>
                <a:schemeClr val="bg1"/>
              </a:solidFill>
            </a:endParaRPr>
          </a:p>
        </p:txBody>
      </p:sp>
      <p:sp>
        <p:nvSpPr>
          <p:cNvPr id="65" name="TextBox 64"/>
          <p:cNvSpPr txBox="1"/>
          <p:nvPr/>
        </p:nvSpPr>
        <p:spPr>
          <a:xfrm>
            <a:off x="3184975" y="17200694"/>
            <a:ext cx="5503544" cy="954107"/>
          </a:xfrm>
          <a:prstGeom prst="rect">
            <a:avLst/>
          </a:prstGeom>
          <a:noFill/>
        </p:spPr>
        <p:txBody>
          <a:bodyPr wrap="square" rtlCol="0">
            <a:spAutoFit/>
          </a:bodyPr>
          <a:lstStyle/>
          <a:p>
            <a:pPr algn="ctr"/>
            <a:r>
              <a:rPr lang="en-US" sz="2800" b="1" dirty="0" smtClean="0">
                <a:solidFill>
                  <a:schemeClr val="tx2"/>
                </a:solidFill>
                <a:latin typeface="+mj-lt"/>
              </a:rPr>
              <a:t>Chesapeake Bay</a:t>
            </a:r>
          </a:p>
          <a:p>
            <a:pPr algn="ctr"/>
            <a:r>
              <a:rPr lang="en-US" sz="2800" b="1" dirty="0" smtClean="0">
                <a:solidFill>
                  <a:schemeClr val="tx2"/>
                </a:solidFill>
                <a:latin typeface="+mj-lt"/>
              </a:rPr>
              <a:t>Chlorophyll Hotspot Identifier</a:t>
            </a:r>
            <a:endParaRPr lang="en-US" sz="2800" b="1" dirty="0">
              <a:solidFill>
                <a:schemeClr val="tx2"/>
              </a:solidFill>
              <a:latin typeface="+mj-lt"/>
            </a:endParaRPr>
          </a:p>
        </p:txBody>
      </p:sp>
      <p:sp>
        <p:nvSpPr>
          <p:cNvPr id="66" name="Rounded Rectangle 65"/>
          <p:cNvSpPr/>
          <p:nvPr/>
        </p:nvSpPr>
        <p:spPr>
          <a:xfrm>
            <a:off x="3163434" y="17189892"/>
            <a:ext cx="5525084" cy="137162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32659" y="11059943"/>
            <a:ext cx="455095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56" name="Chevron 55"/>
          <p:cNvSpPr/>
          <p:nvPr/>
        </p:nvSpPr>
        <p:spPr>
          <a:xfrm rot="5400000">
            <a:off x="463915" y="15118819"/>
            <a:ext cx="2527462" cy="1636292"/>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a:off x="887743" y="15675355"/>
            <a:ext cx="1705096" cy="523220"/>
          </a:xfrm>
          <a:prstGeom prst="rect">
            <a:avLst/>
          </a:prstGeom>
          <a:noFill/>
        </p:spPr>
        <p:txBody>
          <a:bodyPr wrap="square" rtlCol="0">
            <a:spAutoFit/>
          </a:bodyPr>
          <a:lstStyle/>
          <a:p>
            <a:pPr algn="ctr"/>
            <a:r>
              <a:rPr lang="en-US" sz="2800" b="1" dirty="0" smtClean="0">
                <a:solidFill>
                  <a:schemeClr val="bg1"/>
                </a:solidFill>
              </a:rPr>
              <a:t>ArcMap</a:t>
            </a:r>
            <a:endParaRPr lang="en-US" sz="2800" b="1" dirty="0">
              <a:solidFill>
                <a:schemeClr val="bg1"/>
              </a:solidFill>
            </a:endParaRPr>
          </a:p>
        </p:txBody>
      </p:sp>
      <p:sp>
        <p:nvSpPr>
          <p:cNvPr id="40" name="TextBox 39"/>
          <p:cNvSpPr txBox="1"/>
          <p:nvPr/>
        </p:nvSpPr>
        <p:spPr>
          <a:xfrm>
            <a:off x="1563181" y="17637177"/>
            <a:ext cx="1234612" cy="477054"/>
          </a:xfrm>
          <a:prstGeom prst="rect">
            <a:avLst/>
          </a:prstGeom>
          <a:noFill/>
        </p:spPr>
        <p:txBody>
          <a:bodyPr wrap="square" rtlCol="0">
            <a:spAutoFit/>
          </a:bodyPr>
          <a:lstStyle/>
          <a:p>
            <a:r>
              <a:rPr lang="en-US" sz="2500" b="1" dirty="0" smtClean="0">
                <a:solidFill>
                  <a:schemeClr val="bg1"/>
                </a:solidFill>
              </a:rPr>
              <a:t>Python</a:t>
            </a:r>
          </a:p>
        </p:txBody>
      </p:sp>
      <p:pic>
        <p:nvPicPr>
          <p:cNvPr id="69" name="Picture 68" descr="C:\Users\DEVELOP4\Desktop\landsat\Images\pres_band1ra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5727" y="11763509"/>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DEVELOP4\Desktop\landsat\Images\pres_b1waterclou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86168" y="11739819"/>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C:\Users\DEVELOP4\Desktop\landsat\Images\pres_bathmask_b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35812" y="14188471"/>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C:\Users\DEVELOP4\Desktop\landsat\Images\pres_b1nobat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86168" y="14163100"/>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C:\Users\DEVELOP4\Desktop\landsat\Images\pres_b1withsedmas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34964" y="16605890"/>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C:\Users\DEVELOP4\Desktop\landsat\Images\pres_Sedremove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986168" y="16665493"/>
            <a:ext cx="2207318" cy="183282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cxnSp>
        <p:nvCxnSpPr>
          <p:cNvPr id="75" name="Straight Arrow Connector 74"/>
          <p:cNvCxnSpPr/>
          <p:nvPr/>
        </p:nvCxnSpPr>
        <p:spPr>
          <a:xfrm rot="16200000">
            <a:off x="11647490" y="12512329"/>
            <a:ext cx="0" cy="523641"/>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a:off x="11647490" y="15000069"/>
            <a:ext cx="0" cy="523641"/>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6200000">
            <a:off x="11684060" y="17395555"/>
            <a:ext cx="0" cy="523641"/>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11307663" y="13150357"/>
            <a:ext cx="781478" cy="799826"/>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1343953" y="15708444"/>
            <a:ext cx="800700" cy="957049"/>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1945881" y="13550270"/>
            <a:ext cx="2207318" cy="584775"/>
          </a:xfrm>
          <a:prstGeom prst="rect">
            <a:avLst/>
          </a:prstGeom>
          <a:noFill/>
        </p:spPr>
        <p:txBody>
          <a:bodyPr wrap="square" rtlCol="0">
            <a:spAutoFit/>
          </a:bodyPr>
          <a:lstStyle/>
          <a:p>
            <a:r>
              <a:rPr lang="en-US" sz="1600" b="1" dirty="0"/>
              <a:t>L</a:t>
            </a:r>
            <a:r>
              <a:rPr lang="en-US" sz="1600" b="1" dirty="0" smtClean="0"/>
              <a:t>and and cloud pixels are removed</a:t>
            </a:r>
            <a:endParaRPr lang="en-US" sz="1600" b="1" dirty="0"/>
          </a:p>
        </p:txBody>
      </p:sp>
      <p:sp>
        <p:nvSpPr>
          <p:cNvPr id="85" name="TextBox 84"/>
          <p:cNvSpPr txBox="1"/>
          <p:nvPr/>
        </p:nvSpPr>
        <p:spPr>
          <a:xfrm>
            <a:off x="11909311" y="15983648"/>
            <a:ext cx="2207318" cy="584775"/>
          </a:xfrm>
          <a:prstGeom prst="rect">
            <a:avLst/>
          </a:prstGeom>
          <a:noFill/>
        </p:spPr>
        <p:txBody>
          <a:bodyPr wrap="square" rtlCol="0">
            <a:spAutoFit/>
          </a:bodyPr>
          <a:lstStyle/>
          <a:p>
            <a:r>
              <a:rPr lang="en-US" sz="1600" b="1" dirty="0" smtClean="0"/>
              <a:t>Shallow (&lt;2m) pixels are removed</a:t>
            </a:r>
            <a:endParaRPr lang="en-US" sz="1600" b="1" dirty="0"/>
          </a:p>
        </p:txBody>
      </p:sp>
      <p:sp>
        <p:nvSpPr>
          <p:cNvPr id="86" name="TextBox 85"/>
          <p:cNvSpPr txBox="1"/>
          <p:nvPr/>
        </p:nvSpPr>
        <p:spPr>
          <a:xfrm>
            <a:off x="11863322" y="18591812"/>
            <a:ext cx="2839799" cy="584775"/>
          </a:xfrm>
          <a:prstGeom prst="rect">
            <a:avLst/>
          </a:prstGeom>
          <a:noFill/>
        </p:spPr>
        <p:txBody>
          <a:bodyPr wrap="square" rtlCol="0">
            <a:spAutoFit/>
          </a:bodyPr>
          <a:lstStyle/>
          <a:p>
            <a:r>
              <a:rPr lang="en-US" sz="1600" b="1" dirty="0" smtClean="0"/>
              <a:t>High sediment concentrations are removed</a:t>
            </a:r>
            <a:endParaRPr lang="en-US" sz="1600" b="1" dirty="0"/>
          </a:p>
        </p:txBody>
      </p:sp>
      <p:sp>
        <p:nvSpPr>
          <p:cNvPr id="68" name="TextBox 67"/>
          <p:cNvSpPr txBox="1"/>
          <p:nvPr/>
        </p:nvSpPr>
        <p:spPr>
          <a:xfrm>
            <a:off x="8934287" y="13572642"/>
            <a:ext cx="2145462" cy="338554"/>
          </a:xfrm>
          <a:prstGeom prst="rect">
            <a:avLst/>
          </a:prstGeom>
          <a:noFill/>
        </p:spPr>
        <p:txBody>
          <a:bodyPr wrap="square" rtlCol="0">
            <a:spAutoFit/>
          </a:bodyPr>
          <a:lstStyle/>
          <a:p>
            <a:r>
              <a:rPr lang="en-US" sz="1600" b="1" dirty="0" smtClean="0"/>
              <a:t>Raw Landsat 8 Band 1</a:t>
            </a:r>
            <a:endParaRPr lang="en-US" sz="1600" b="1" dirty="0"/>
          </a:p>
        </p:txBody>
      </p:sp>
      <p:sp>
        <p:nvSpPr>
          <p:cNvPr id="88" name="TextBox 87"/>
          <p:cNvSpPr txBox="1"/>
          <p:nvPr/>
        </p:nvSpPr>
        <p:spPr>
          <a:xfrm>
            <a:off x="8934287" y="16113635"/>
            <a:ext cx="2054022" cy="338554"/>
          </a:xfrm>
          <a:prstGeom prst="rect">
            <a:avLst/>
          </a:prstGeom>
          <a:noFill/>
        </p:spPr>
        <p:txBody>
          <a:bodyPr wrap="square" rtlCol="0">
            <a:spAutoFit/>
          </a:bodyPr>
          <a:lstStyle/>
          <a:p>
            <a:r>
              <a:rPr lang="en-US" sz="1600" b="1" dirty="0" smtClean="0"/>
              <a:t>Bathymetry Mask</a:t>
            </a:r>
            <a:endParaRPr lang="en-US" sz="1600" b="1" dirty="0"/>
          </a:p>
        </p:txBody>
      </p:sp>
      <p:sp>
        <p:nvSpPr>
          <p:cNvPr id="89" name="TextBox 88"/>
          <p:cNvSpPr txBox="1"/>
          <p:nvPr/>
        </p:nvSpPr>
        <p:spPr>
          <a:xfrm>
            <a:off x="9025727" y="18400818"/>
            <a:ext cx="2054022" cy="338554"/>
          </a:xfrm>
          <a:prstGeom prst="rect">
            <a:avLst/>
          </a:prstGeom>
          <a:noFill/>
        </p:spPr>
        <p:txBody>
          <a:bodyPr wrap="square" rtlCol="0">
            <a:spAutoFit/>
          </a:bodyPr>
          <a:lstStyle/>
          <a:p>
            <a:r>
              <a:rPr lang="en-US" sz="1600" b="1" dirty="0" smtClean="0"/>
              <a:t>Sediment Mask</a:t>
            </a:r>
            <a:endParaRPr lang="en-US" sz="1600" b="1" dirty="0"/>
          </a:p>
        </p:txBody>
      </p:sp>
      <p:pic>
        <p:nvPicPr>
          <p:cNvPr id="90" name="Picture 5" descr="C:\Users\DEVELOP4\Desktop\landsat\Images\pres_b1withsedmas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34964" y="16651775"/>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p:cNvPicPr>
            <a:picLocks noChangeAspect="1"/>
          </p:cNvPicPr>
          <p:nvPr/>
        </p:nvPicPr>
        <p:blipFill rotWithShape="1">
          <a:blip r:embed="rId11">
            <a:grayscl/>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t="525" r="707"/>
          <a:stretch/>
        </p:blipFill>
        <p:spPr>
          <a:xfrm>
            <a:off x="15172889" y="13861811"/>
            <a:ext cx="4206958" cy="5763525"/>
          </a:xfrm>
          <a:prstGeom prst="rect">
            <a:avLst/>
          </a:prstGeom>
          <a:ln w="28575">
            <a:solidFill>
              <a:srgbClr val="000000"/>
            </a:solidFill>
          </a:ln>
        </p:spPr>
      </p:pic>
      <p:sp>
        <p:nvSpPr>
          <p:cNvPr id="17" name="Rectangle 16"/>
          <p:cNvSpPr/>
          <p:nvPr/>
        </p:nvSpPr>
        <p:spPr>
          <a:xfrm>
            <a:off x="16548815" y="18160319"/>
            <a:ext cx="853924" cy="860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2" descr="C:\Users\DEVELOP4\Desktop\landsat\Images\Teamfoto.jpg"/>
          <p:cNvPicPr>
            <a:picLocks noChangeAspect="1" noChangeArrowheads="1"/>
          </p:cNvPicPr>
          <p:nvPr/>
        </p:nvPicPr>
        <p:blipFill rotWithShape="1">
          <a:blip r:embed="rId13">
            <a:extLst>
              <a:ext uri="{28A0092B-C50C-407E-A947-70E740481C1C}">
                <a14:useLocalDpi xmlns:a14="http://schemas.microsoft.com/office/drawing/2010/main" val="0"/>
              </a:ext>
            </a:extLst>
          </a:blip>
          <a:srcRect l="8067" r="8474" b="25507"/>
          <a:stretch/>
        </p:blipFill>
        <p:spPr bwMode="auto">
          <a:xfrm flipH="1">
            <a:off x="875211" y="30691462"/>
            <a:ext cx="4774516" cy="315577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C:\Users\DEVELOP4\Desktop\landsat\Images\2015-11-10.jpg"/>
          <p:cNvPicPr>
            <a:picLocks noChangeAspect="1" noChangeArrowheads="1"/>
          </p:cNvPicPr>
          <p:nvPr/>
        </p:nvPicPr>
        <p:blipFill rotWithShape="1">
          <a:blip r:embed="rId14">
            <a:extLst>
              <a:ext uri="{28A0092B-C50C-407E-A947-70E740481C1C}">
                <a14:useLocalDpi xmlns:a14="http://schemas.microsoft.com/office/drawing/2010/main" val="0"/>
              </a:ext>
            </a:extLst>
          </a:blip>
          <a:srcRect l="377" t="32585" r="2860" b="13813"/>
          <a:stretch/>
        </p:blipFill>
        <p:spPr bwMode="auto">
          <a:xfrm>
            <a:off x="5999732" y="30655598"/>
            <a:ext cx="3331789" cy="3155778"/>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5999732" y="33811376"/>
            <a:ext cx="4457873" cy="1077218"/>
          </a:xfrm>
          <a:prstGeom prst="rect">
            <a:avLst/>
          </a:prstGeom>
          <a:noFill/>
        </p:spPr>
        <p:txBody>
          <a:bodyPr wrap="square" rtlCol="0">
            <a:spAutoFit/>
          </a:bodyPr>
          <a:lstStyle/>
          <a:p>
            <a:pPr>
              <a:spcBef>
                <a:spcPts val="0"/>
              </a:spcBef>
            </a:pPr>
            <a:r>
              <a:rPr lang="en-US" sz="2400" dirty="0"/>
              <a:t>Jessica </a:t>
            </a:r>
            <a:r>
              <a:rPr lang="en-US" sz="2400" dirty="0" err="1"/>
              <a:t>Jozwik</a:t>
            </a:r>
            <a:r>
              <a:rPr lang="en-US" sz="2400" dirty="0"/>
              <a:t> &amp; Tyler Rhodes</a:t>
            </a:r>
          </a:p>
          <a:p>
            <a:pPr>
              <a:spcBef>
                <a:spcPts val="0"/>
              </a:spcBef>
            </a:pPr>
            <a:r>
              <a:rPr lang="en-US" sz="2400" dirty="0"/>
              <a:t>Langley Research Center</a:t>
            </a:r>
          </a:p>
          <a:p>
            <a:endParaRPr lang="en-US" sz="1600" dirty="0"/>
          </a:p>
        </p:txBody>
      </p:sp>
      <p:sp>
        <p:nvSpPr>
          <p:cNvPr id="95" name="Text Placeholder 16"/>
          <p:cNvSpPr txBox="1">
            <a:spLocks/>
          </p:cNvSpPr>
          <p:nvPr/>
        </p:nvSpPr>
        <p:spPr>
          <a:xfrm>
            <a:off x="9649126" y="30880786"/>
            <a:ext cx="8229600" cy="318624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Dr. Kim </a:t>
            </a:r>
            <a:r>
              <a:rPr lang="en-US" dirty="0" err="1" smtClean="0"/>
              <a:t>Reece,Virginia</a:t>
            </a:r>
            <a:r>
              <a:rPr lang="en-US" dirty="0" smtClean="0"/>
              <a:t> Institute of Marine Science</a:t>
            </a:r>
          </a:p>
          <a:p>
            <a:pPr marL="347663" indent="-347663"/>
            <a:r>
              <a:rPr lang="en-US" dirty="0" smtClean="0"/>
              <a:t>Russ Baxter, Virginia Deputy Secretary of Natural Resources for the Chesapeake Bay</a:t>
            </a:r>
          </a:p>
          <a:p>
            <a:pPr marL="347663" indent="-347663"/>
            <a:r>
              <a:rPr lang="en-US" dirty="0" smtClean="0"/>
              <a:t>Will </a:t>
            </a:r>
            <a:r>
              <a:rPr lang="en-US" dirty="0" err="1" smtClean="0"/>
              <a:t>Hunley</a:t>
            </a:r>
            <a:r>
              <a:rPr lang="en-US" dirty="0" smtClean="0"/>
              <a:t>, Hampton Roads Sanitation Department</a:t>
            </a:r>
          </a:p>
          <a:p>
            <a:pPr marL="347663" indent="-347663"/>
            <a:r>
              <a:rPr lang="en-US" dirty="0" smtClean="0"/>
              <a:t>Todd Egerton, Department of Biological Sciences, Old Dominion University</a:t>
            </a:r>
          </a:p>
        </p:txBody>
      </p:sp>
      <p:sp>
        <p:nvSpPr>
          <p:cNvPr id="96" name="Text Placeholder 16"/>
          <p:cNvSpPr txBox="1">
            <a:spLocks/>
          </p:cNvSpPr>
          <p:nvPr/>
        </p:nvSpPr>
        <p:spPr>
          <a:xfrm>
            <a:off x="17848585" y="30916475"/>
            <a:ext cx="11278543" cy="260844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Dr. Kenton Ross, NASA DEVELOP National Science Advisor</a:t>
            </a:r>
          </a:p>
          <a:p>
            <a:pPr marL="347663" indent="-347663"/>
            <a:r>
              <a:rPr lang="en-US" dirty="0" smtClean="0"/>
              <a:t>Bob </a:t>
            </a:r>
            <a:r>
              <a:rPr lang="en-US" dirty="0" err="1" smtClean="0"/>
              <a:t>Vangundy</a:t>
            </a:r>
            <a:r>
              <a:rPr lang="en-US" dirty="0" smtClean="0"/>
              <a:t>, University of Virginia’s College at Wise</a:t>
            </a:r>
          </a:p>
          <a:p>
            <a:pPr marL="347663" indent="-347663"/>
            <a:r>
              <a:rPr lang="en-US" dirty="0" smtClean="0"/>
              <a:t>Dr. DeWayne Cecil, Global Science and Technology Inc.</a:t>
            </a:r>
          </a:p>
          <a:p>
            <a:pPr marL="347663" indent="-347663"/>
            <a:r>
              <a:rPr lang="en-US" dirty="0" smtClean="0"/>
              <a:t>Melanie </a:t>
            </a:r>
            <a:r>
              <a:rPr lang="en-US" dirty="0" err="1" smtClean="0"/>
              <a:t>Salyer</a:t>
            </a:r>
            <a:r>
              <a:rPr lang="en-US" dirty="0" smtClean="0"/>
              <a:t>, Mentor at Wise County Clerk of Court’s Office</a:t>
            </a:r>
          </a:p>
          <a:p>
            <a:pPr marL="347663" indent="-347663"/>
            <a:endParaRPr lang="en-US" dirty="0" smtClean="0"/>
          </a:p>
        </p:txBody>
      </p:sp>
      <p:sp>
        <p:nvSpPr>
          <p:cNvPr id="98" name="Text Placeholder 16"/>
          <p:cNvSpPr txBox="1">
            <a:spLocks/>
          </p:cNvSpPr>
          <p:nvPr/>
        </p:nvSpPr>
        <p:spPr>
          <a:xfrm>
            <a:off x="17848584" y="33834451"/>
            <a:ext cx="11278543" cy="260844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Dr. Sara </a:t>
            </a:r>
            <a:r>
              <a:rPr lang="en-US" dirty="0" err="1" smtClean="0"/>
              <a:t>Lubkin</a:t>
            </a:r>
            <a:r>
              <a:rPr lang="en-US" dirty="0" smtClean="0"/>
              <a:t>, University of Mary </a:t>
            </a:r>
            <a:r>
              <a:rPr lang="en-US" dirty="0" err="1" smtClean="0"/>
              <a:t>Washinton</a:t>
            </a:r>
            <a:endParaRPr lang="en-US" dirty="0" smtClean="0"/>
          </a:p>
          <a:p>
            <a:pPr marL="347663" indent="-347663"/>
            <a:r>
              <a:rPr lang="en-US" dirty="0" smtClean="0"/>
              <a:t>Cassandra Morgan</a:t>
            </a:r>
          </a:p>
        </p:txBody>
      </p:sp>
      <p:sp>
        <p:nvSpPr>
          <p:cNvPr id="93" name="TextBox 92"/>
          <p:cNvSpPr txBox="1"/>
          <p:nvPr/>
        </p:nvSpPr>
        <p:spPr>
          <a:xfrm>
            <a:off x="17922837" y="30483144"/>
            <a:ext cx="2426789" cy="507831"/>
          </a:xfrm>
          <a:prstGeom prst="rect">
            <a:avLst/>
          </a:prstGeom>
          <a:noFill/>
        </p:spPr>
        <p:txBody>
          <a:bodyPr wrap="square" rtlCol="0">
            <a:spAutoFit/>
          </a:bodyPr>
          <a:lstStyle/>
          <a:p>
            <a:r>
              <a:rPr lang="en-US" sz="2700" b="1" dirty="0" smtClean="0"/>
              <a:t>Advisors</a:t>
            </a:r>
            <a:endParaRPr lang="en-US" sz="2700" b="1" dirty="0"/>
          </a:p>
        </p:txBody>
      </p:sp>
      <p:sp>
        <p:nvSpPr>
          <p:cNvPr id="101" name="TextBox 100"/>
          <p:cNvSpPr txBox="1"/>
          <p:nvPr/>
        </p:nvSpPr>
        <p:spPr>
          <a:xfrm>
            <a:off x="17965475" y="33378437"/>
            <a:ext cx="3926570" cy="507831"/>
          </a:xfrm>
          <a:prstGeom prst="rect">
            <a:avLst/>
          </a:prstGeom>
          <a:noFill/>
        </p:spPr>
        <p:txBody>
          <a:bodyPr wrap="square" rtlCol="0">
            <a:spAutoFit/>
          </a:bodyPr>
          <a:lstStyle/>
          <a:p>
            <a:r>
              <a:rPr lang="en-US" sz="2700" b="1" dirty="0" smtClean="0"/>
              <a:t>Previous Contributors</a:t>
            </a:r>
            <a:endParaRPr lang="en-US" sz="2700" b="1" dirty="0"/>
          </a:p>
        </p:txBody>
      </p:sp>
      <p:sp>
        <p:nvSpPr>
          <p:cNvPr id="94" name="Text Placeholder 16"/>
          <p:cNvSpPr txBox="1">
            <a:spLocks/>
          </p:cNvSpPr>
          <p:nvPr/>
        </p:nvSpPr>
        <p:spPr>
          <a:xfrm>
            <a:off x="5067362" y="20044566"/>
            <a:ext cx="9412651" cy="316109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 Chesapeake Bay Chlorophyll Hotspot Identifier takes in raw Landsat 8 data</a:t>
            </a:r>
          </a:p>
          <a:p>
            <a:pPr marL="347663" indent="-347663"/>
            <a:r>
              <a:rPr lang="en-US" dirty="0" smtClean="0"/>
              <a:t>Two final maps are created: a 543 color composition and a normalized difference vegetation index (NDVI)</a:t>
            </a:r>
          </a:p>
          <a:p>
            <a:pPr marL="347663" indent="-347663"/>
            <a:r>
              <a:rPr lang="en-US" dirty="0" smtClean="0"/>
              <a:t>Preconfigured symbology stretches for each map are applied to view chlorophyll concentrations</a:t>
            </a:r>
          </a:p>
        </p:txBody>
      </p:sp>
      <p:sp>
        <p:nvSpPr>
          <p:cNvPr id="99" name="TextBox 98"/>
          <p:cNvSpPr txBox="1"/>
          <p:nvPr/>
        </p:nvSpPr>
        <p:spPr>
          <a:xfrm>
            <a:off x="1075305" y="28605038"/>
            <a:ext cx="5141390" cy="584775"/>
          </a:xfrm>
          <a:prstGeom prst="rect">
            <a:avLst/>
          </a:prstGeom>
          <a:noFill/>
        </p:spPr>
        <p:txBody>
          <a:bodyPr wrap="square" rtlCol="0">
            <a:spAutoFit/>
          </a:bodyPr>
          <a:lstStyle/>
          <a:p>
            <a:r>
              <a:rPr lang="en-US" sz="1600" b="1" dirty="0" smtClean="0"/>
              <a:t>Landsat 8 bands 5, 4, and 3 color composition, highlighting chlorophyll concentration</a:t>
            </a:r>
            <a:endParaRPr lang="en-US" sz="1600" b="1" dirty="0"/>
          </a:p>
        </p:txBody>
      </p:sp>
      <p:sp>
        <p:nvSpPr>
          <p:cNvPr id="100" name="TextBox 99"/>
          <p:cNvSpPr txBox="1"/>
          <p:nvPr/>
        </p:nvSpPr>
        <p:spPr>
          <a:xfrm>
            <a:off x="8158276" y="28605037"/>
            <a:ext cx="6454785" cy="584775"/>
          </a:xfrm>
          <a:prstGeom prst="rect">
            <a:avLst/>
          </a:prstGeom>
          <a:noFill/>
        </p:spPr>
        <p:txBody>
          <a:bodyPr wrap="square" rtlCol="0">
            <a:spAutoFit/>
          </a:bodyPr>
          <a:lstStyle/>
          <a:p>
            <a:r>
              <a:rPr lang="en-US" sz="1600" b="1" dirty="0" smtClean="0"/>
              <a:t>Landsat 8 bands 5 and 4, combined in a normalized difference vegetation index composition, highlighting chlorophyll concentration</a:t>
            </a:r>
            <a:endParaRPr lang="en-US" sz="1600" b="1" dirty="0"/>
          </a:p>
        </p:txBody>
      </p:sp>
      <p:pic>
        <p:nvPicPr>
          <p:cNvPr id="7" name="Picture 2" descr="C:\Users\DEVELOP4\Desktop\landsat\Images\post_543_scale.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5736" t="28287" r="6348" b="31060"/>
          <a:stretch/>
        </p:blipFill>
        <p:spPr bwMode="auto">
          <a:xfrm>
            <a:off x="1095580" y="23375738"/>
            <a:ext cx="6337342" cy="5229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VELOP4\Desktop\landsat\Images\post_ndvi_scale.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5665" t="28541" r="6909" b="31118"/>
          <a:stretch/>
        </p:blipFill>
        <p:spPr bwMode="auto">
          <a:xfrm>
            <a:off x="8103784" y="23394004"/>
            <a:ext cx="6259916" cy="52110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EVELOP4\Desktop\landsat\Images\poster_true_scale.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3546" t="17884" r="9926" b="35537"/>
          <a:stretch/>
        </p:blipFill>
        <p:spPr bwMode="auto">
          <a:xfrm>
            <a:off x="1044025" y="19823782"/>
            <a:ext cx="3805091" cy="2997161"/>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1016407" y="22925967"/>
            <a:ext cx="3568826" cy="584775"/>
          </a:xfrm>
          <a:prstGeom prst="rect">
            <a:avLst/>
          </a:prstGeom>
          <a:noFill/>
        </p:spPr>
        <p:txBody>
          <a:bodyPr wrap="square" rtlCol="0">
            <a:spAutoFit/>
          </a:bodyPr>
          <a:lstStyle/>
          <a:p>
            <a:r>
              <a:rPr lang="en-US" sz="1600" b="1" dirty="0" smtClean="0"/>
              <a:t>True color composition of York River mouth and Chesapeake Bay</a:t>
            </a:r>
            <a:endParaRPr lang="en-US" sz="1600" b="1"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2009</TotalTime>
  <Words>780</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DEVELOP-14</cp:lastModifiedBy>
  <cp:revision>165</cp:revision>
  <dcterms:created xsi:type="dcterms:W3CDTF">2015-06-02T14:58:58Z</dcterms:created>
  <dcterms:modified xsi:type="dcterms:W3CDTF">2015-11-12T19:12:52Z</dcterms:modified>
</cp:coreProperties>
</file>