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0" clrIdx="0">
    <p:extLst/>
  </p:cmAuthor>
  <p:cmAuthor id="2" name="Emma Baghel" initials="EB" lastIdx="1" clrIdx="1"/>
  <p:cmAuthor id="3" name="Childs, Lauren M. (LARC-E3)[DEVELOP - Wise County (LaRC)]" initials="CLM(-WC(" lastIdx="1" clrIdx="2">
    <p:extLst/>
  </p:cmAuthor>
  <p:cmAuthor id="4" name="Jerrod Lessel" initials="JL"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p:scale>
          <a:sx n="66" d="100"/>
          <a:sy n="66" d="100"/>
        </p:scale>
        <p:origin x="-80" y="169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93C7E-83AC-8849-ACD5-A1DE40259DB4}" type="doc">
      <dgm:prSet loTypeId="urn:microsoft.com/office/officeart/2005/8/layout/chevron1" loCatId="" qsTypeId="urn:microsoft.com/office/officeart/2005/8/quickstyle/simple4" qsCatId="simple" csTypeId="urn:microsoft.com/office/officeart/2005/8/colors/accent1_2" csCatId="accent1" phldr="1"/>
      <dgm:spPr/>
    </dgm:pt>
    <dgm:pt modelId="{C394C31F-A3E5-364C-8A48-744E2CB40188}">
      <dgm:prSet phldrT="[Text]"/>
      <dgm:spPr/>
      <dgm:t>
        <a:bodyPr/>
        <a:lstStyle/>
        <a:p>
          <a:r>
            <a:rPr lang="en-US" dirty="0" smtClean="0"/>
            <a:t>Collect field measurements of temperature profiles</a:t>
          </a:r>
          <a:endParaRPr lang="en-US" dirty="0"/>
        </a:p>
      </dgm:t>
    </dgm:pt>
    <dgm:pt modelId="{85DF9943-1ED8-8D45-9D24-42302145609B}" type="parTrans" cxnId="{71F0282F-CF06-4B4A-A293-6DBB4F734173}">
      <dgm:prSet/>
      <dgm:spPr/>
      <dgm:t>
        <a:bodyPr/>
        <a:lstStyle/>
        <a:p>
          <a:endParaRPr lang="en-US"/>
        </a:p>
      </dgm:t>
    </dgm:pt>
    <dgm:pt modelId="{7CEFE4A2-A478-6F44-ADEC-29E14A02A288}" type="sibTrans" cxnId="{71F0282F-CF06-4B4A-A293-6DBB4F734173}">
      <dgm:prSet/>
      <dgm:spPr/>
      <dgm:t>
        <a:bodyPr/>
        <a:lstStyle/>
        <a:p>
          <a:endParaRPr lang="en-US"/>
        </a:p>
      </dgm:t>
    </dgm:pt>
    <dgm:pt modelId="{592A6B4E-A017-F945-A7F0-CA32CD78E001}">
      <dgm:prSet phldrT="[Text]"/>
      <dgm:spPr/>
      <dgm:t>
        <a:bodyPr/>
        <a:lstStyle/>
        <a:p>
          <a:r>
            <a:rPr lang="en-US" dirty="0" smtClean="0"/>
            <a:t>Analyze temperature profiles for specific microclimates</a:t>
          </a:r>
          <a:endParaRPr lang="en-US" dirty="0"/>
        </a:p>
      </dgm:t>
    </dgm:pt>
    <dgm:pt modelId="{72170A71-17C3-7446-9A93-D40CA850CE28}" type="parTrans" cxnId="{BB7D7280-BB03-CD45-9C77-50F932C61168}">
      <dgm:prSet/>
      <dgm:spPr/>
      <dgm:t>
        <a:bodyPr/>
        <a:lstStyle/>
        <a:p>
          <a:endParaRPr lang="en-US"/>
        </a:p>
      </dgm:t>
    </dgm:pt>
    <dgm:pt modelId="{417ADA18-CB57-534A-A80B-08B5480FB9C6}" type="sibTrans" cxnId="{BB7D7280-BB03-CD45-9C77-50F932C61168}">
      <dgm:prSet/>
      <dgm:spPr/>
      <dgm:t>
        <a:bodyPr/>
        <a:lstStyle/>
        <a:p>
          <a:endParaRPr lang="en-US"/>
        </a:p>
      </dgm:t>
    </dgm:pt>
    <dgm:pt modelId="{2D05CF1A-3F3C-2C49-B446-69E1E9B52D30}">
      <dgm:prSet phldrT="[Text]"/>
      <dgm:spPr/>
      <dgm:t>
        <a:bodyPr/>
        <a:lstStyle/>
        <a:p>
          <a:r>
            <a:rPr lang="en-US" dirty="0" smtClean="0"/>
            <a:t>Compare field measurements against remotely sensed data</a:t>
          </a:r>
          <a:endParaRPr lang="en-US" dirty="0"/>
        </a:p>
      </dgm:t>
    </dgm:pt>
    <dgm:pt modelId="{AA34D1A4-3019-D142-A65C-2B873A306334}" type="parTrans" cxnId="{C5C1E30D-51E8-7E45-B4AD-A95FCC48528D}">
      <dgm:prSet/>
      <dgm:spPr/>
      <dgm:t>
        <a:bodyPr/>
        <a:lstStyle/>
        <a:p>
          <a:endParaRPr lang="en-US"/>
        </a:p>
      </dgm:t>
    </dgm:pt>
    <dgm:pt modelId="{21BB1E38-CD8D-0A4F-A395-77A43A7CE723}" type="sibTrans" cxnId="{C5C1E30D-51E8-7E45-B4AD-A95FCC48528D}">
      <dgm:prSet/>
      <dgm:spPr/>
      <dgm:t>
        <a:bodyPr/>
        <a:lstStyle/>
        <a:p>
          <a:endParaRPr lang="en-US"/>
        </a:p>
      </dgm:t>
    </dgm:pt>
    <dgm:pt modelId="{C0ADF62B-B7AA-5E4A-8608-8A961BD9AC21}" type="pres">
      <dgm:prSet presAssocID="{8CD93C7E-83AC-8849-ACD5-A1DE40259DB4}" presName="Name0" presStyleCnt="0">
        <dgm:presLayoutVars>
          <dgm:dir/>
          <dgm:animLvl val="lvl"/>
          <dgm:resizeHandles val="exact"/>
        </dgm:presLayoutVars>
      </dgm:prSet>
      <dgm:spPr/>
    </dgm:pt>
    <dgm:pt modelId="{B92D963E-B7B9-F744-8941-DC3A021A69E1}" type="pres">
      <dgm:prSet presAssocID="{C394C31F-A3E5-364C-8A48-744E2CB40188}" presName="parTxOnly" presStyleLbl="node1" presStyleIdx="0" presStyleCnt="3">
        <dgm:presLayoutVars>
          <dgm:chMax val="0"/>
          <dgm:chPref val="0"/>
          <dgm:bulletEnabled val="1"/>
        </dgm:presLayoutVars>
      </dgm:prSet>
      <dgm:spPr/>
      <dgm:t>
        <a:bodyPr/>
        <a:lstStyle/>
        <a:p>
          <a:endParaRPr lang="en-US"/>
        </a:p>
      </dgm:t>
    </dgm:pt>
    <dgm:pt modelId="{A5010D99-308B-7B48-856E-ED75E1856C84}" type="pres">
      <dgm:prSet presAssocID="{7CEFE4A2-A478-6F44-ADEC-29E14A02A288}" presName="parTxOnlySpace" presStyleCnt="0"/>
      <dgm:spPr/>
    </dgm:pt>
    <dgm:pt modelId="{10201E9C-8993-D848-9927-78510FA81CB1}" type="pres">
      <dgm:prSet presAssocID="{592A6B4E-A017-F945-A7F0-CA32CD78E001}" presName="parTxOnly" presStyleLbl="node1" presStyleIdx="1" presStyleCnt="3">
        <dgm:presLayoutVars>
          <dgm:chMax val="0"/>
          <dgm:chPref val="0"/>
          <dgm:bulletEnabled val="1"/>
        </dgm:presLayoutVars>
      </dgm:prSet>
      <dgm:spPr/>
      <dgm:t>
        <a:bodyPr/>
        <a:lstStyle/>
        <a:p>
          <a:endParaRPr lang="en-US"/>
        </a:p>
      </dgm:t>
    </dgm:pt>
    <dgm:pt modelId="{E69518BC-7E38-1042-A5E5-B7C97173E675}" type="pres">
      <dgm:prSet presAssocID="{417ADA18-CB57-534A-A80B-08B5480FB9C6}" presName="parTxOnlySpace" presStyleCnt="0"/>
      <dgm:spPr/>
    </dgm:pt>
    <dgm:pt modelId="{0B100690-ACD8-8545-8485-6E1597E8EE74}" type="pres">
      <dgm:prSet presAssocID="{2D05CF1A-3F3C-2C49-B446-69E1E9B52D30}" presName="parTxOnly" presStyleLbl="node1" presStyleIdx="2" presStyleCnt="3">
        <dgm:presLayoutVars>
          <dgm:chMax val="0"/>
          <dgm:chPref val="0"/>
          <dgm:bulletEnabled val="1"/>
        </dgm:presLayoutVars>
      </dgm:prSet>
      <dgm:spPr/>
      <dgm:t>
        <a:bodyPr/>
        <a:lstStyle/>
        <a:p>
          <a:endParaRPr lang="en-US"/>
        </a:p>
      </dgm:t>
    </dgm:pt>
  </dgm:ptLst>
  <dgm:cxnLst>
    <dgm:cxn modelId="{DA2F7BD6-BFF5-454E-B2CC-08B0E7A6C669}" type="presOf" srcId="{2D05CF1A-3F3C-2C49-B446-69E1E9B52D30}" destId="{0B100690-ACD8-8545-8485-6E1597E8EE74}" srcOrd="0" destOrd="0" presId="urn:microsoft.com/office/officeart/2005/8/layout/chevron1"/>
    <dgm:cxn modelId="{8709026F-19C4-B84A-A743-F3C8639F6BEF}" type="presOf" srcId="{592A6B4E-A017-F945-A7F0-CA32CD78E001}" destId="{10201E9C-8993-D848-9927-78510FA81CB1}" srcOrd="0" destOrd="0" presId="urn:microsoft.com/office/officeart/2005/8/layout/chevron1"/>
    <dgm:cxn modelId="{3D27D5F5-059A-7341-9B47-E69FF644DF5A}" type="presOf" srcId="{8CD93C7E-83AC-8849-ACD5-A1DE40259DB4}" destId="{C0ADF62B-B7AA-5E4A-8608-8A961BD9AC21}" srcOrd="0" destOrd="0" presId="urn:microsoft.com/office/officeart/2005/8/layout/chevron1"/>
    <dgm:cxn modelId="{BB7D7280-BB03-CD45-9C77-50F932C61168}" srcId="{8CD93C7E-83AC-8849-ACD5-A1DE40259DB4}" destId="{592A6B4E-A017-F945-A7F0-CA32CD78E001}" srcOrd="1" destOrd="0" parTransId="{72170A71-17C3-7446-9A93-D40CA850CE28}" sibTransId="{417ADA18-CB57-534A-A80B-08B5480FB9C6}"/>
    <dgm:cxn modelId="{71F0282F-CF06-4B4A-A293-6DBB4F734173}" srcId="{8CD93C7E-83AC-8849-ACD5-A1DE40259DB4}" destId="{C394C31F-A3E5-364C-8A48-744E2CB40188}" srcOrd="0" destOrd="0" parTransId="{85DF9943-1ED8-8D45-9D24-42302145609B}" sibTransId="{7CEFE4A2-A478-6F44-ADEC-29E14A02A288}"/>
    <dgm:cxn modelId="{C5C1E30D-51E8-7E45-B4AD-A95FCC48528D}" srcId="{8CD93C7E-83AC-8849-ACD5-A1DE40259DB4}" destId="{2D05CF1A-3F3C-2C49-B446-69E1E9B52D30}" srcOrd="2" destOrd="0" parTransId="{AA34D1A4-3019-D142-A65C-2B873A306334}" sibTransId="{21BB1E38-CD8D-0A4F-A395-77A43A7CE723}"/>
    <dgm:cxn modelId="{77FCA3C1-5DC1-5F40-AB5F-B0AECEA2EDC0}" type="presOf" srcId="{C394C31F-A3E5-364C-8A48-744E2CB40188}" destId="{B92D963E-B7B9-F744-8941-DC3A021A69E1}" srcOrd="0" destOrd="0" presId="urn:microsoft.com/office/officeart/2005/8/layout/chevron1"/>
    <dgm:cxn modelId="{A02598F7-5B23-A242-B68E-09103F1E1C50}" type="presParOf" srcId="{C0ADF62B-B7AA-5E4A-8608-8A961BD9AC21}" destId="{B92D963E-B7B9-F744-8941-DC3A021A69E1}" srcOrd="0" destOrd="0" presId="urn:microsoft.com/office/officeart/2005/8/layout/chevron1"/>
    <dgm:cxn modelId="{AA931EA6-944D-824B-ACEC-45C7BFCCFFF3}" type="presParOf" srcId="{C0ADF62B-B7AA-5E4A-8608-8A961BD9AC21}" destId="{A5010D99-308B-7B48-856E-ED75E1856C84}" srcOrd="1" destOrd="0" presId="urn:microsoft.com/office/officeart/2005/8/layout/chevron1"/>
    <dgm:cxn modelId="{BAD0F924-A096-464B-83F8-899A4913FBC7}" type="presParOf" srcId="{C0ADF62B-B7AA-5E4A-8608-8A961BD9AC21}" destId="{10201E9C-8993-D848-9927-78510FA81CB1}" srcOrd="2" destOrd="0" presId="urn:microsoft.com/office/officeart/2005/8/layout/chevron1"/>
    <dgm:cxn modelId="{F023BABE-6519-6D46-885F-D9F870DADE2A}" type="presParOf" srcId="{C0ADF62B-B7AA-5E4A-8608-8A961BD9AC21}" destId="{E69518BC-7E38-1042-A5E5-B7C97173E675}" srcOrd="3" destOrd="0" presId="urn:microsoft.com/office/officeart/2005/8/layout/chevron1"/>
    <dgm:cxn modelId="{2B8BC141-FD56-9046-BD11-F84CF9ADB552}" type="presParOf" srcId="{C0ADF62B-B7AA-5E4A-8608-8A961BD9AC21}" destId="{0B100690-ACD8-8545-8485-6E1597E8EE7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D963E-B7B9-F744-8941-DC3A021A69E1}">
      <dsp:nvSpPr>
        <dsp:cNvPr id="0" name=""/>
        <dsp:cNvSpPr/>
      </dsp:nvSpPr>
      <dsp:spPr>
        <a:xfrm>
          <a:off x="4871" y="4416781"/>
          <a:ext cx="5934599" cy="23738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Collect field measurements of temperature profiles</a:t>
          </a:r>
          <a:endParaRPr lang="en-US" sz="3500" kern="1200" dirty="0"/>
        </a:p>
      </dsp:txBody>
      <dsp:txXfrm>
        <a:off x="1191791" y="4416781"/>
        <a:ext cx="3560760" cy="2373839"/>
      </dsp:txXfrm>
    </dsp:sp>
    <dsp:sp modelId="{10201E9C-8993-D848-9927-78510FA81CB1}">
      <dsp:nvSpPr>
        <dsp:cNvPr id="0" name=""/>
        <dsp:cNvSpPr/>
      </dsp:nvSpPr>
      <dsp:spPr>
        <a:xfrm>
          <a:off x="5346010" y="4416781"/>
          <a:ext cx="5934599" cy="23738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Analyze temperature profiles for specific microclimates</a:t>
          </a:r>
          <a:endParaRPr lang="en-US" sz="3500" kern="1200" dirty="0"/>
        </a:p>
      </dsp:txBody>
      <dsp:txXfrm>
        <a:off x="6532930" y="4416781"/>
        <a:ext cx="3560760" cy="2373839"/>
      </dsp:txXfrm>
    </dsp:sp>
    <dsp:sp modelId="{0B100690-ACD8-8545-8485-6E1597E8EE74}">
      <dsp:nvSpPr>
        <dsp:cNvPr id="0" name=""/>
        <dsp:cNvSpPr/>
      </dsp:nvSpPr>
      <dsp:spPr>
        <a:xfrm>
          <a:off x="10687149" y="4416781"/>
          <a:ext cx="5934599" cy="237383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Compare field measurements against remotely sensed data</a:t>
          </a:r>
          <a:endParaRPr lang="en-US" sz="3500" kern="1200" dirty="0"/>
        </a:p>
      </dsp:txBody>
      <dsp:txXfrm>
        <a:off x="11874069" y="4416781"/>
        <a:ext cx="3560760" cy="23738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jpg"/><Relationship Id="rId14" Type="http://schemas.openxmlformats.org/officeDocument/2006/relationships/image" Target="../media/image10.png"/><Relationship Id="rId15"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jpeg"/><Relationship Id="rId10"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iagram 48"/>
          <p:cNvGraphicFramePr/>
          <p:nvPr>
            <p:extLst>
              <p:ext uri="{D42A27DB-BD31-4B8C-83A1-F6EECF244321}">
                <p14:modId xmlns:p14="http://schemas.microsoft.com/office/powerpoint/2010/main" val="2533779119"/>
              </p:ext>
            </p:extLst>
          </p:nvPr>
        </p:nvGraphicFramePr>
        <p:xfrm>
          <a:off x="923712" y="6919435"/>
          <a:ext cx="16626620" cy="1120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International Research Institute for Climate and Society</a:t>
            </a:r>
            <a:endParaRPr lang="en-US" dirty="0"/>
          </a:p>
        </p:txBody>
      </p:sp>
      <p:sp>
        <p:nvSpPr>
          <p:cNvPr id="4" name="Text Placeholder 3"/>
          <p:cNvSpPr>
            <a:spLocks noGrp="1"/>
          </p:cNvSpPr>
          <p:nvPr>
            <p:ph type="body" sz="quarter" idx="11"/>
          </p:nvPr>
        </p:nvSpPr>
        <p:spPr/>
        <p:txBody>
          <a:bodyPr/>
          <a:lstStyle/>
          <a:p>
            <a:r>
              <a:rPr lang="en-US" dirty="0" smtClean="0"/>
              <a:t>Modeling near surface air temperature profiles of complex urban systems based on land surface properties and correlating on-site and satellite data to better understand temperature profiles in urban microclimates</a:t>
            </a:r>
            <a:endParaRPr lang="en-US" dirty="0"/>
          </a:p>
        </p:txBody>
      </p:sp>
      <p:sp>
        <p:nvSpPr>
          <p:cNvPr id="5" name="Text Placeholder 4"/>
          <p:cNvSpPr>
            <a:spLocks noGrp="1"/>
          </p:cNvSpPr>
          <p:nvPr>
            <p:ph type="body" sz="quarter" idx="10"/>
          </p:nvPr>
        </p:nvSpPr>
        <p:spPr/>
        <p:txBody>
          <a:bodyPr/>
          <a:lstStyle/>
          <a:p>
            <a:r>
              <a:rPr lang="en-US" dirty="0" smtClean="0"/>
              <a:t>New Jersey Health &amp; Air Quality</a:t>
            </a:r>
            <a:endParaRPr lang="en-US" dirty="0"/>
          </a:p>
        </p:txBody>
      </p:sp>
      <p:sp>
        <p:nvSpPr>
          <p:cNvPr id="9" name="Text Placeholder 16"/>
          <p:cNvSpPr txBox="1">
            <a:spLocks/>
          </p:cNvSpPr>
          <p:nvPr/>
        </p:nvSpPr>
        <p:spPr>
          <a:xfrm>
            <a:off x="812802" y="32488986"/>
            <a:ext cx="3771900" cy="16550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b="1" dirty="0" smtClean="0"/>
              <a:t>Maryam </a:t>
            </a:r>
            <a:r>
              <a:rPr lang="en-US" sz="2000" b="1" dirty="0" err="1" smtClean="0"/>
              <a:t>Karimi</a:t>
            </a:r>
            <a:r>
              <a:rPr lang="en-US" sz="2000" b="1" dirty="0" smtClean="0"/>
              <a:t> </a:t>
            </a:r>
            <a:r>
              <a:rPr lang="en-US" sz="2000" dirty="0" smtClean="0"/>
              <a:t>(Team Lead)</a:t>
            </a:r>
          </a:p>
          <a:p>
            <a:r>
              <a:rPr lang="en-US" sz="2000" b="1" dirty="0" err="1" smtClean="0"/>
              <a:t>Pietro</a:t>
            </a:r>
            <a:r>
              <a:rPr lang="en-US" sz="2000" b="1" dirty="0" smtClean="0"/>
              <a:t> </a:t>
            </a:r>
            <a:r>
              <a:rPr lang="en-US" sz="2000" b="1" dirty="0" err="1" smtClean="0"/>
              <a:t>Ceccato</a:t>
            </a:r>
            <a:r>
              <a:rPr lang="en-US" sz="2000" b="1" dirty="0" smtClean="0"/>
              <a:t> </a:t>
            </a:r>
            <a:r>
              <a:rPr lang="en-US" sz="2000" dirty="0" smtClean="0"/>
              <a:t>(Science Advisor)</a:t>
            </a:r>
          </a:p>
          <a:p>
            <a:r>
              <a:rPr lang="en-US" sz="2000" b="1" dirty="0" smtClean="0"/>
              <a:t>Jerrod Lessel </a:t>
            </a:r>
            <a:r>
              <a:rPr lang="en-US" sz="2000" dirty="0" smtClean="0"/>
              <a:t>(Center Lead)</a:t>
            </a:r>
          </a:p>
        </p:txBody>
      </p:sp>
      <p:sp>
        <p:nvSpPr>
          <p:cNvPr id="10" name="Text Placeholder 16"/>
          <p:cNvSpPr txBox="1">
            <a:spLocks/>
          </p:cNvSpPr>
          <p:nvPr/>
        </p:nvSpPr>
        <p:spPr>
          <a:xfrm>
            <a:off x="9601200" y="32004140"/>
            <a:ext cx="8229600" cy="35806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b="1" dirty="0"/>
              <a:t>Bureau of Environmental Surveillance and Policy, New York City Department of Health and Mental </a:t>
            </a:r>
            <a:r>
              <a:rPr lang="en-US" sz="2000" b="1" dirty="0" smtClean="0"/>
              <a:t>Hygiene</a:t>
            </a:r>
          </a:p>
          <a:p>
            <a:r>
              <a:rPr lang="en-US" sz="2000" b="1" dirty="0" smtClean="0"/>
              <a:t>We </a:t>
            </a:r>
            <a:r>
              <a:rPr lang="en-US" sz="2000" b="1" dirty="0"/>
              <a:t>Act for Environmental Justice </a:t>
            </a:r>
            <a:endParaRPr lang="en-US" sz="2000" b="1" dirty="0" smtClean="0"/>
          </a:p>
          <a:p>
            <a:r>
              <a:rPr lang="en-US" sz="2000" b="1" dirty="0" smtClean="0"/>
              <a:t>Columbia </a:t>
            </a:r>
            <a:r>
              <a:rPr lang="en-US" sz="2000" b="1" dirty="0"/>
              <a:t>University, Mailman School of Public Health </a:t>
            </a:r>
            <a:endParaRPr lang="en-US" sz="2000" b="1" dirty="0" smtClean="0"/>
          </a:p>
          <a:p>
            <a:r>
              <a:rPr lang="en-US" sz="2000" b="1" dirty="0" smtClean="0"/>
              <a:t>Consortium </a:t>
            </a:r>
            <a:r>
              <a:rPr lang="en-US" sz="2000" b="1" dirty="0"/>
              <a:t>for Climate Risk in the Urban Northeast (CCRUN</a:t>
            </a:r>
            <a:r>
              <a:rPr lang="en-US" sz="2000" b="1" dirty="0" smtClean="0"/>
              <a:t>)</a:t>
            </a:r>
          </a:p>
          <a:p>
            <a:r>
              <a:rPr lang="en-US" sz="2000" b="1" dirty="0" smtClean="0"/>
              <a:t>Rowan University, College of Civil and Environmental Engineering</a:t>
            </a:r>
            <a:endParaRPr lang="en-US" sz="2000" b="1" dirty="0"/>
          </a:p>
        </p:txBody>
      </p:sp>
      <p:sp>
        <p:nvSpPr>
          <p:cNvPr id="11" name="Text Placeholder 16"/>
          <p:cNvSpPr txBox="1">
            <a:spLocks/>
          </p:cNvSpPr>
          <p:nvPr/>
        </p:nvSpPr>
        <p:spPr>
          <a:xfrm>
            <a:off x="18288000" y="33395020"/>
            <a:ext cx="8229600" cy="14639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Thank you very much to </a:t>
            </a:r>
            <a:r>
              <a:rPr lang="en-US" b="1" dirty="0"/>
              <a:t>Dr. </a:t>
            </a:r>
            <a:r>
              <a:rPr lang="en-US" b="1" dirty="0" err="1"/>
              <a:t>Pietro</a:t>
            </a:r>
            <a:r>
              <a:rPr lang="en-US" b="1" dirty="0"/>
              <a:t> </a:t>
            </a:r>
            <a:r>
              <a:rPr lang="en-US" b="1" dirty="0" err="1"/>
              <a:t>Ceccato</a:t>
            </a:r>
            <a:r>
              <a:rPr lang="en-US" b="1" dirty="0"/>
              <a:t> </a:t>
            </a:r>
            <a:r>
              <a:rPr lang="en-US" dirty="0"/>
              <a:t>for </a:t>
            </a:r>
            <a:r>
              <a:rPr lang="en-US" dirty="0" smtClean="0"/>
              <a:t>being </a:t>
            </a:r>
            <a:r>
              <a:rPr lang="en-US" dirty="0"/>
              <a:t>an outstanding advisor on this project. </a:t>
            </a:r>
            <a:r>
              <a:rPr lang="en-US" dirty="0" smtClean="0"/>
              <a:t>We </a:t>
            </a:r>
            <a:r>
              <a:rPr lang="en-US" dirty="0"/>
              <a:t>also wish to thank the </a:t>
            </a:r>
            <a:r>
              <a:rPr lang="en-US" b="1" dirty="0"/>
              <a:t>project partners and collaborators</a:t>
            </a:r>
            <a:r>
              <a:rPr lang="en-US" dirty="0"/>
              <a:t>.</a:t>
            </a:r>
          </a:p>
        </p:txBody>
      </p:sp>
      <p:sp>
        <p:nvSpPr>
          <p:cNvPr id="12" name="Text Placeholder 16"/>
          <p:cNvSpPr txBox="1">
            <a:spLocks/>
          </p:cNvSpPr>
          <p:nvPr/>
        </p:nvSpPr>
        <p:spPr>
          <a:xfrm>
            <a:off x="18261801" y="22885227"/>
            <a:ext cx="8229600" cy="1021412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In </a:t>
            </a:r>
            <a:r>
              <a:rPr lang="en-US" sz="2400" dirty="0"/>
              <a:t>our analysis over the study period of May 2015 through July 2015, we found </a:t>
            </a:r>
            <a:r>
              <a:rPr lang="en-US" sz="2400" dirty="0" smtClean="0"/>
              <a:t>that </a:t>
            </a:r>
            <a:r>
              <a:rPr lang="en-US" sz="2400" b="1" dirty="0"/>
              <a:t>Landsat </a:t>
            </a:r>
            <a:r>
              <a:rPr lang="en-US" sz="2400" b="1" dirty="0" smtClean="0"/>
              <a:t>image temperatures </a:t>
            </a:r>
            <a:r>
              <a:rPr lang="en-US" sz="2400" b="1" dirty="0"/>
              <a:t>matched the different microclimates at varying vertical heights</a:t>
            </a:r>
            <a:r>
              <a:rPr lang="en-US" sz="2400" dirty="0"/>
              <a:t>. </a:t>
            </a:r>
          </a:p>
          <a:p>
            <a:r>
              <a:rPr lang="en-US" sz="2400" dirty="0" smtClean="0"/>
              <a:t>For </a:t>
            </a:r>
            <a:r>
              <a:rPr lang="en-US" sz="2400" b="1" dirty="0"/>
              <a:t>asphalt</a:t>
            </a:r>
            <a:r>
              <a:rPr lang="en-US" sz="2400" dirty="0"/>
              <a:t>, at the vertical height of </a:t>
            </a:r>
            <a:r>
              <a:rPr lang="en-US" sz="2400" b="1" dirty="0"/>
              <a:t>4</a:t>
            </a:r>
            <a:r>
              <a:rPr lang="en-US" sz="2400" b="1" dirty="0" smtClean="0"/>
              <a:t> </a:t>
            </a:r>
            <a:r>
              <a:rPr lang="en-US" sz="2400" b="1" dirty="0"/>
              <a:t>to </a:t>
            </a:r>
            <a:r>
              <a:rPr lang="en-US" sz="2400" b="1" dirty="0" smtClean="0"/>
              <a:t>4.5 </a:t>
            </a:r>
            <a:r>
              <a:rPr lang="en-US" sz="2400" b="1" dirty="0" err="1" smtClean="0"/>
              <a:t>ft</a:t>
            </a:r>
            <a:r>
              <a:rPr lang="en-US" sz="2400" dirty="0"/>
              <a:t>, the Landsat imagery most closely matched the probe data with only </a:t>
            </a:r>
            <a:r>
              <a:rPr lang="en-US" sz="2400" b="1" dirty="0" smtClean="0"/>
              <a:t>0.489 </a:t>
            </a:r>
            <a:r>
              <a:rPr lang="en-US" sz="2400" b="1" dirty="0"/>
              <a:t>to 1.17 °</a:t>
            </a:r>
            <a:r>
              <a:rPr lang="en-US" sz="2400" b="1" dirty="0" smtClean="0"/>
              <a:t>F</a:t>
            </a:r>
            <a:r>
              <a:rPr lang="en-US" sz="2400" dirty="0" smtClean="0"/>
              <a:t> </a:t>
            </a:r>
            <a:r>
              <a:rPr lang="en-US" sz="2400" dirty="0"/>
              <a:t>difference. </a:t>
            </a:r>
          </a:p>
          <a:p>
            <a:r>
              <a:rPr lang="en-US" sz="2400" dirty="0" smtClean="0"/>
              <a:t>For </a:t>
            </a:r>
            <a:r>
              <a:rPr lang="en-US" sz="2400" b="1" dirty="0"/>
              <a:t>concrete</a:t>
            </a:r>
            <a:r>
              <a:rPr lang="en-US" sz="2400" dirty="0"/>
              <a:t>, at the vertical height of </a:t>
            </a:r>
            <a:r>
              <a:rPr lang="en-US" sz="2400" b="1" dirty="0"/>
              <a:t>0 to </a:t>
            </a:r>
            <a:r>
              <a:rPr lang="en-US" sz="2400" b="1" dirty="0" smtClean="0"/>
              <a:t>0.5 </a:t>
            </a:r>
            <a:r>
              <a:rPr lang="en-US" sz="2400" b="1" dirty="0" err="1" smtClean="0"/>
              <a:t>ft</a:t>
            </a:r>
            <a:r>
              <a:rPr lang="en-US" sz="2400" dirty="0"/>
              <a:t>, the Landsat imagery most closely matched the probe data with only </a:t>
            </a:r>
            <a:r>
              <a:rPr lang="en-US" sz="2400" b="1" dirty="0"/>
              <a:t>0.032 to 0.708 </a:t>
            </a:r>
            <a:r>
              <a:rPr lang="en-US" sz="2400" b="1" dirty="0" smtClean="0"/>
              <a:t>°F</a:t>
            </a:r>
            <a:r>
              <a:rPr lang="en-US" sz="2400" dirty="0" smtClean="0"/>
              <a:t> </a:t>
            </a:r>
            <a:r>
              <a:rPr lang="en-US" sz="2400" dirty="0"/>
              <a:t>difference.</a:t>
            </a:r>
          </a:p>
          <a:p>
            <a:r>
              <a:rPr lang="en-US" sz="2400" dirty="0" smtClean="0"/>
              <a:t>For </a:t>
            </a:r>
            <a:r>
              <a:rPr lang="en-US" sz="2400" b="1" dirty="0"/>
              <a:t>grass</a:t>
            </a:r>
            <a:r>
              <a:rPr lang="en-US" sz="2400" dirty="0"/>
              <a:t> microclimates, at the vertical height of </a:t>
            </a:r>
            <a:r>
              <a:rPr lang="en-US" sz="2400" b="1" dirty="0" smtClean="0"/>
              <a:t>4.5 to 6.5 </a:t>
            </a:r>
            <a:r>
              <a:rPr lang="en-US" sz="2400" b="1" dirty="0" err="1" smtClean="0"/>
              <a:t>ft</a:t>
            </a:r>
            <a:r>
              <a:rPr lang="en-US" sz="2400" dirty="0" smtClean="0"/>
              <a:t>, </a:t>
            </a:r>
            <a:r>
              <a:rPr lang="en-US" sz="2400" dirty="0"/>
              <a:t>the Landsat imagery most closely matched the probe data with only </a:t>
            </a:r>
            <a:r>
              <a:rPr lang="en-US" sz="2400" b="1" dirty="0" smtClean="0"/>
              <a:t>0.1 </a:t>
            </a:r>
            <a:r>
              <a:rPr lang="en-US" sz="2400" b="1" dirty="0"/>
              <a:t>to 1.062 °</a:t>
            </a:r>
            <a:r>
              <a:rPr lang="en-US" sz="2400" b="1" dirty="0" smtClean="0"/>
              <a:t>F </a:t>
            </a:r>
            <a:r>
              <a:rPr lang="en-US" sz="2400" dirty="0"/>
              <a:t>difference.</a:t>
            </a:r>
          </a:p>
          <a:p>
            <a:r>
              <a:rPr lang="en-US" sz="2400" dirty="0" smtClean="0"/>
              <a:t>Finally </a:t>
            </a:r>
            <a:r>
              <a:rPr lang="en-US" sz="2400" dirty="0"/>
              <a:t>for mainly </a:t>
            </a:r>
            <a:r>
              <a:rPr lang="en-US" sz="2400" b="1" dirty="0"/>
              <a:t>water</a:t>
            </a:r>
            <a:r>
              <a:rPr lang="en-US" sz="2400" dirty="0"/>
              <a:t> microclimates, at a vertical height of </a:t>
            </a:r>
            <a:r>
              <a:rPr lang="en-US" sz="2400" b="1" dirty="0"/>
              <a:t>6 to </a:t>
            </a:r>
            <a:r>
              <a:rPr lang="en-US" sz="2400" b="1" dirty="0" smtClean="0"/>
              <a:t>8.5 </a:t>
            </a:r>
            <a:r>
              <a:rPr lang="en-US" sz="2400" b="1" dirty="0" err="1" smtClean="0"/>
              <a:t>ft</a:t>
            </a:r>
            <a:r>
              <a:rPr lang="en-US" sz="2400" dirty="0" smtClean="0"/>
              <a:t> </a:t>
            </a:r>
            <a:r>
              <a:rPr lang="en-US" sz="2400" dirty="0"/>
              <a:t>the Landsat imagery most closely matched the probe data with only </a:t>
            </a:r>
            <a:r>
              <a:rPr lang="en-US" sz="2400" b="1" dirty="0"/>
              <a:t>0.912 to </a:t>
            </a:r>
            <a:r>
              <a:rPr lang="en-US" sz="2400" b="1" dirty="0" smtClean="0"/>
              <a:t>8.473 °F </a:t>
            </a:r>
            <a:r>
              <a:rPr lang="en-US" sz="2400" dirty="0"/>
              <a:t>difference. </a:t>
            </a:r>
          </a:p>
          <a:p>
            <a:r>
              <a:rPr lang="en-US" sz="2400" dirty="0" smtClean="0"/>
              <a:t>Using </a:t>
            </a:r>
            <a:r>
              <a:rPr lang="en-US" sz="2400" dirty="0"/>
              <a:t>results from this work and future work </a:t>
            </a:r>
            <a:r>
              <a:rPr lang="en-US" sz="2400" dirty="0" smtClean="0"/>
              <a:t>(at </a:t>
            </a:r>
            <a:r>
              <a:rPr lang="en-US" sz="2400" dirty="0"/>
              <a:t>additional </a:t>
            </a:r>
            <a:r>
              <a:rPr lang="en-US" sz="2400" dirty="0" smtClean="0"/>
              <a:t>locations), </a:t>
            </a:r>
            <a:r>
              <a:rPr lang="en-US" sz="2400" dirty="0"/>
              <a:t>different constants could be calculated in order to complete an empirical formula.</a:t>
            </a:r>
          </a:p>
          <a:p>
            <a:r>
              <a:rPr lang="en-US" sz="2400" dirty="0"/>
              <a:t>E</a:t>
            </a:r>
            <a:r>
              <a:rPr lang="en-US" sz="2400" dirty="0" smtClean="0"/>
              <a:t>ven </a:t>
            </a:r>
            <a:r>
              <a:rPr lang="en-US" sz="2400" dirty="0"/>
              <a:t>after such a formula is </a:t>
            </a:r>
            <a:r>
              <a:rPr lang="en-US" sz="2400" dirty="0" smtClean="0"/>
              <a:t>completed though, </a:t>
            </a:r>
            <a:r>
              <a:rPr lang="en-US" sz="2400" dirty="0"/>
              <a:t>there may still be</a:t>
            </a:r>
            <a:r>
              <a:rPr lang="en-US" sz="2400" b="1" dirty="0"/>
              <a:t> errors due to changes in conditions</a:t>
            </a:r>
            <a:r>
              <a:rPr lang="en-US" sz="2400" dirty="0"/>
              <a:t> from those that were used to find the formula’s constants. </a:t>
            </a:r>
          </a:p>
          <a:p>
            <a:r>
              <a:rPr lang="en-US" sz="2400" dirty="0" smtClean="0"/>
              <a:t>As </a:t>
            </a:r>
            <a:r>
              <a:rPr lang="en-US" sz="2400" dirty="0"/>
              <a:t>such, an </a:t>
            </a:r>
            <a:r>
              <a:rPr lang="en-US" sz="2400" b="1" dirty="0"/>
              <a:t>offset table should be included </a:t>
            </a:r>
            <a:r>
              <a:rPr lang="en-US" sz="2400" dirty="0"/>
              <a:t>in order to correct for weather types and surface types in different environments.</a:t>
            </a:r>
          </a:p>
          <a:p>
            <a:pPr marL="0" indent="0">
              <a:buNone/>
            </a:pPr>
            <a:endParaRPr lang="en-US" sz="2400" dirty="0"/>
          </a:p>
          <a:p>
            <a:pPr marL="347663" indent="-347663"/>
            <a:endParaRPr lang="en-US" dirty="0" smtClean="0"/>
          </a:p>
        </p:txBody>
      </p:sp>
      <p:sp>
        <p:nvSpPr>
          <p:cNvPr id="7" name="Text Placeholder 16"/>
          <p:cNvSpPr txBox="1">
            <a:spLocks/>
          </p:cNvSpPr>
          <p:nvPr/>
        </p:nvSpPr>
        <p:spPr>
          <a:xfrm>
            <a:off x="801823" y="19202471"/>
            <a:ext cx="5128155" cy="25512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200" dirty="0"/>
              <a:t>S</a:t>
            </a:r>
            <a:r>
              <a:rPr lang="en-US" sz="2200" dirty="0" smtClean="0"/>
              <a:t>ensors </a:t>
            </a:r>
            <a:r>
              <a:rPr lang="en-US" sz="2200" dirty="0"/>
              <a:t>were spaced at </a:t>
            </a:r>
            <a:r>
              <a:rPr lang="en-US" sz="2200" b="1" dirty="0"/>
              <a:t>half foot increments </a:t>
            </a:r>
            <a:r>
              <a:rPr lang="en-US" sz="2200" dirty="0"/>
              <a:t>on a 10 foot </a:t>
            </a:r>
            <a:r>
              <a:rPr lang="en-US" sz="2200" dirty="0" err="1"/>
              <a:t>pvc</a:t>
            </a:r>
            <a:r>
              <a:rPr lang="en-US" sz="2200" dirty="0"/>
              <a:t> </a:t>
            </a:r>
            <a:r>
              <a:rPr lang="en-US" sz="2200" dirty="0" smtClean="0"/>
              <a:t>pole within </a:t>
            </a:r>
            <a:r>
              <a:rPr lang="en-US" sz="2200" dirty="0"/>
              <a:t>varying </a:t>
            </a:r>
            <a:r>
              <a:rPr lang="en-US" sz="2200" b="1" dirty="0"/>
              <a:t>microclimates </a:t>
            </a:r>
            <a:r>
              <a:rPr lang="en-US" sz="2200" b="1" dirty="0" smtClean="0"/>
              <a:t>(asphalt, grass, mainly water, </a:t>
            </a:r>
            <a:r>
              <a:rPr lang="en-US" sz="2200" b="1" dirty="0"/>
              <a:t>and </a:t>
            </a:r>
            <a:r>
              <a:rPr lang="en-US" sz="2200" b="1" dirty="0" smtClean="0"/>
              <a:t>concrete surfaces) </a:t>
            </a:r>
            <a:r>
              <a:rPr lang="en-US" sz="2200" dirty="0" smtClean="0"/>
              <a:t>located </a:t>
            </a:r>
            <a:r>
              <a:rPr lang="en-US" sz="2200" dirty="0"/>
              <a:t>on the Rowan University campus. </a:t>
            </a:r>
            <a:endParaRPr lang="en-US" sz="2200" dirty="0" smtClean="0"/>
          </a:p>
        </p:txBody>
      </p:sp>
      <p:sp>
        <p:nvSpPr>
          <p:cNvPr id="13" name="Text Placeholder 16"/>
          <p:cNvSpPr txBox="1">
            <a:spLocks/>
          </p:cNvSpPr>
          <p:nvPr/>
        </p:nvSpPr>
        <p:spPr>
          <a:xfrm>
            <a:off x="18325712" y="16169834"/>
            <a:ext cx="8229600" cy="11506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Study Area: </a:t>
            </a:r>
            <a:r>
              <a:rPr lang="en-US" dirty="0" smtClean="0"/>
              <a:t>Glassboro, NJ (Rowan University Campus)</a:t>
            </a:r>
          </a:p>
          <a:p>
            <a:r>
              <a:rPr lang="en-US" b="1" dirty="0" smtClean="0"/>
              <a:t>Study Period: </a:t>
            </a:r>
            <a:r>
              <a:rPr lang="en-US" dirty="0" smtClean="0"/>
              <a:t>May – July 2015 </a:t>
            </a:r>
          </a:p>
        </p:txBody>
      </p:sp>
      <p:sp>
        <p:nvSpPr>
          <p:cNvPr id="6" name="Text Placeholder 16"/>
          <p:cNvSpPr txBox="1">
            <a:spLocks/>
          </p:cNvSpPr>
          <p:nvPr/>
        </p:nvSpPr>
        <p:spPr>
          <a:xfrm>
            <a:off x="914400" y="5858552"/>
            <a:ext cx="16916400" cy="4494144"/>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dirty="0"/>
              <a:t>Urbanization has created an increase in what is known as the urban heat island (UHI) effect. The excess heat in these urban environments has led to a rise in heat related illnesses and mortality.  There is </a:t>
            </a:r>
            <a:r>
              <a:rPr lang="en-US" sz="2800" dirty="0" smtClean="0"/>
              <a:t>little </a:t>
            </a:r>
            <a:r>
              <a:rPr lang="en-US" sz="2800" dirty="0"/>
              <a:t>understanding of urban microclimate. To better understand the impact of different land surfaces in an urban system a quantitative study was completed, analyzing on-site locations representing varied microclimates and analyzing satellite imagery of Glassboro Township of New Jersey. A correlation is being developed to </a:t>
            </a:r>
            <a:r>
              <a:rPr lang="en-US" sz="2800" dirty="0" smtClean="0"/>
              <a:t>measure </a:t>
            </a:r>
            <a:r>
              <a:rPr lang="en-US" sz="2800" dirty="0"/>
              <a:t>surface </a:t>
            </a:r>
            <a:r>
              <a:rPr lang="en-US" sz="2800" dirty="0" smtClean="0"/>
              <a:t>and </a:t>
            </a:r>
            <a:r>
              <a:rPr lang="en-US" sz="2800" dirty="0"/>
              <a:t>near surface air </a:t>
            </a:r>
            <a:r>
              <a:rPr lang="en-US" sz="2800" dirty="0" smtClean="0"/>
              <a:t>temperatures </a:t>
            </a:r>
            <a:r>
              <a:rPr lang="en-US" sz="2800" dirty="0"/>
              <a:t>of </a:t>
            </a:r>
            <a:r>
              <a:rPr lang="en-US" sz="2800" dirty="0" smtClean="0"/>
              <a:t>microclimate in different environments. </a:t>
            </a:r>
            <a:r>
              <a:rPr lang="en-US" sz="2800" dirty="0"/>
              <a:t>The on-site study revealed that varied environments (grass, water, and concrete) result in different temperature profiles within the range of 0 to 3 meters.  Results </a:t>
            </a:r>
            <a:r>
              <a:rPr lang="en-US" sz="2800" dirty="0" smtClean="0"/>
              <a:t>indicate: </a:t>
            </a:r>
            <a:r>
              <a:rPr lang="en-US" sz="2800" dirty="0"/>
              <a:t>grass was the coolest environment, water was the most temperate, and concrete had the highest peak temperatures. The satellite study revealed that increased levels of urbanization, with no methods of heat mitigation, resulted in higher average temperatures. Both the on-site and satellite data confirm that the increased urbanization leads to increased temperatures within microclimates.</a:t>
            </a:r>
          </a:p>
        </p:txBody>
      </p:sp>
      <p:sp>
        <p:nvSpPr>
          <p:cNvPr id="15" name="Text Placeholder 16"/>
          <p:cNvSpPr txBox="1">
            <a:spLocks/>
          </p:cNvSpPr>
          <p:nvPr/>
        </p:nvSpPr>
        <p:spPr>
          <a:xfrm>
            <a:off x="18288000" y="5858551"/>
            <a:ext cx="8229600" cy="37895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I</a:t>
            </a:r>
            <a:r>
              <a:rPr lang="en-US" dirty="0" smtClean="0"/>
              <a:t>mprove </a:t>
            </a:r>
            <a:r>
              <a:rPr lang="en-US" dirty="0"/>
              <a:t>understanding of the effect of the Urban Heat Island (UHI) on the near surface air temperature where humans interact </a:t>
            </a:r>
          </a:p>
          <a:p>
            <a:pPr marL="347663" indent="-347663"/>
            <a:r>
              <a:rPr lang="en-US" dirty="0"/>
              <a:t>Mitigating the UHI effects in </a:t>
            </a:r>
            <a:r>
              <a:rPr lang="en-US" dirty="0" smtClean="0"/>
              <a:t>urban microclimate’s</a:t>
            </a:r>
            <a:endParaRPr lang="en-US" dirty="0"/>
          </a:p>
          <a:p>
            <a:pPr marL="347663" indent="-347663"/>
            <a:r>
              <a:rPr lang="en-US" dirty="0"/>
              <a:t>Develop a correlation identifying the role of surface features on near surface air temperature </a:t>
            </a:r>
            <a:r>
              <a:rPr lang="en-US" dirty="0" smtClean="0"/>
              <a:t>for </a:t>
            </a:r>
            <a:r>
              <a:rPr lang="en-US" dirty="0"/>
              <a:t>new perspectives in urban design for developers and city </a:t>
            </a:r>
            <a:r>
              <a:rPr lang="en-US" dirty="0" smtClean="0"/>
              <a:t>management</a:t>
            </a:r>
            <a:endParaRPr lang="en-US" dirty="0"/>
          </a:p>
        </p:txBody>
      </p:sp>
      <p:sp>
        <p:nvSpPr>
          <p:cNvPr id="16" name="TextBox 15"/>
          <p:cNvSpPr txBox="1"/>
          <p:nvPr/>
        </p:nvSpPr>
        <p:spPr>
          <a:xfrm>
            <a:off x="914400" y="512584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1201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33937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948700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3355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a:t>
            </a:r>
          </a:p>
        </p:txBody>
      </p:sp>
      <p:sp>
        <p:nvSpPr>
          <p:cNvPr id="27" name="TextBox 26"/>
          <p:cNvSpPr txBox="1"/>
          <p:nvPr/>
        </p:nvSpPr>
        <p:spPr>
          <a:xfrm>
            <a:off x="914401" y="2083049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9038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253040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1264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11264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Maryam </a:t>
            </a:r>
            <a:r>
              <a:rPr lang="en-US" dirty="0" err="1" smtClean="0"/>
              <a:t>Karimi</a:t>
            </a:r>
            <a:r>
              <a:rPr lang="en-US" dirty="0" smtClean="0"/>
              <a:t> (Project Lead, NOAA Crest Institute of CUNY), Jerrod Lessel</a:t>
            </a:r>
          </a:p>
          <a:p>
            <a:r>
              <a:rPr lang="en-US" sz="2400" dirty="0" smtClean="0"/>
              <a:t>DEVELOP National Program at the International Research for Climate and Society</a:t>
            </a:r>
            <a:endParaRPr lang="en-US" sz="2400" dirty="0"/>
          </a:p>
        </p:txBody>
      </p:sp>
      <p:sp>
        <p:nvSpPr>
          <p:cNvPr id="34" name="Text Placeholder 16"/>
          <p:cNvSpPr txBox="1">
            <a:spLocks/>
          </p:cNvSpPr>
          <p:nvPr/>
        </p:nvSpPr>
        <p:spPr>
          <a:xfrm>
            <a:off x="23412817" y="20463051"/>
            <a:ext cx="2412333" cy="7041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smtClean="0"/>
              <a:t>Landsat 8</a:t>
            </a:r>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04314" y="18213545"/>
            <a:ext cx="4461559" cy="3646424"/>
          </a:xfrm>
          <a:prstGeom prst="rect">
            <a:avLst/>
          </a:prstGeom>
        </p:spPr>
      </p:pic>
      <p:pic>
        <p:nvPicPr>
          <p:cNvPr id="39" name="image33.png"/>
          <p:cNvPicPr/>
          <p:nvPr/>
        </p:nvPicPr>
        <p:blipFill>
          <a:blip r:embed="rId8"/>
          <a:srcRect l="16826" t="14814" r="44070" b="8262"/>
          <a:stretch>
            <a:fillRect/>
          </a:stretch>
        </p:blipFill>
        <p:spPr>
          <a:xfrm>
            <a:off x="634141" y="14238941"/>
            <a:ext cx="4965816" cy="4727905"/>
          </a:xfrm>
          <a:prstGeom prst="rect">
            <a:avLst/>
          </a:prstGeom>
          <a:ln/>
        </p:spPr>
      </p:pic>
      <p:sp>
        <p:nvSpPr>
          <p:cNvPr id="19" name="TextBox 18"/>
          <p:cNvSpPr txBox="1"/>
          <p:nvPr/>
        </p:nvSpPr>
        <p:spPr>
          <a:xfrm>
            <a:off x="8562267" y="23146299"/>
            <a:ext cx="2358029" cy="1631216"/>
          </a:xfrm>
          <a:prstGeom prst="rect">
            <a:avLst/>
          </a:prstGeom>
          <a:noFill/>
        </p:spPr>
        <p:txBody>
          <a:bodyPr wrap="square" rtlCol="0">
            <a:spAutoFit/>
          </a:bodyPr>
          <a:lstStyle/>
          <a:p>
            <a:r>
              <a:rPr lang="en-US" sz="2500" dirty="0" smtClean="0"/>
              <a:t>Landsat temperature </a:t>
            </a:r>
            <a:r>
              <a:rPr lang="en-US" sz="2500" dirty="0"/>
              <a:t>maps for </a:t>
            </a:r>
            <a:r>
              <a:rPr lang="en-US" sz="2500" dirty="0" smtClean="0"/>
              <a:t>May </a:t>
            </a:r>
            <a:r>
              <a:rPr lang="en-US" sz="2500" dirty="0"/>
              <a:t>and July </a:t>
            </a:r>
            <a:r>
              <a:rPr lang="en-US" sz="2500" dirty="0" smtClean="0"/>
              <a:t>2015.</a:t>
            </a:r>
            <a:endParaRPr lang="en-US" sz="2500" dirty="0"/>
          </a:p>
        </p:txBody>
      </p:sp>
      <p:pic>
        <p:nvPicPr>
          <p:cNvPr id="3" name="Picture 2" descr="IRI Group Pic.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8423" y="31903170"/>
            <a:ext cx="4180967" cy="2826709"/>
          </a:xfrm>
          <a:prstGeom prst="rect">
            <a:avLst/>
          </a:prstGeom>
        </p:spPr>
      </p:pic>
      <p:pic>
        <p:nvPicPr>
          <p:cNvPr id="8" name="Picture 7" descr="New_NJ_Map.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76900" y="10437084"/>
            <a:ext cx="8638032" cy="5486400"/>
          </a:xfrm>
          <a:prstGeom prst="rect">
            <a:avLst/>
          </a:prstGeom>
        </p:spPr>
      </p:pic>
      <p:sp>
        <p:nvSpPr>
          <p:cNvPr id="14" name="Oval 13"/>
          <p:cNvSpPr/>
          <p:nvPr/>
        </p:nvSpPr>
        <p:spPr>
          <a:xfrm>
            <a:off x="24041100" y="13576216"/>
            <a:ext cx="228600" cy="2286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7" name="TextBox 16"/>
          <p:cNvSpPr txBox="1"/>
          <p:nvPr/>
        </p:nvSpPr>
        <p:spPr>
          <a:xfrm>
            <a:off x="24257000" y="13459684"/>
            <a:ext cx="1415772" cy="461665"/>
          </a:xfrm>
          <a:prstGeom prst="rect">
            <a:avLst/>
          </a:prstGeom>
          <a:noFill/>
        </p:spPr>
        <p:txBody>
          <a:bodyPr wrap="none" rtlCol="0">
            <a:spAutoFit/>
          </a:bodyPr>
          <a:lstStyle/>
          <a:p>
            <a:r>
              <a:rPr lang="en-US" sz="2400" dirty="0" smtClean="0"/>
              <a:t>Glassboro</a:t>
            </a:r>
            <a:endParaRPr lang="en-US" sz="2400" dirty="0"/>
          </a:p>
        </p:txBody>
      </p:sp>
      <p:sp>
        <p:nvSpPr>
          <p:cNvPr id="18" name="TextBox 17"/>
          <p:cNvSpPr txBox="1"/>
          <p:nvPr/>
        </p:nvSpPr>
        <p:spPr>
          <a:xfrm>
            <a:off x="24193888" y="11960698"/>
            <a:ext cx="2428870" cy="707886"/>
          </a:xfrm>
          <a:prstGeom prst="rect">
            <a:avLst/>
          </a:prstGeom>
          <a:noFill/>
        </p:spPr>
        <p:txBody>
          <a:bodyPr wrap="none" rtlCol="0">
            <a:spAutoFit/>
          </a:bodyPr>
          <a:lstStyle/>
          <a:p>
            <a:r>
              <a:rPr lang="en-US" sz="4000" dirty="0" smtClean="0"/>
              <a:t>New Jersey</a:t>
            </a:r>
            <a:endParaRPr lang="en-US" sz="4000" dirty="0"/>
          </a:p>
        </p:txBody>
      </p:sp>
      <p:graphicFrame>
        <p:nvGraphicFramePr>
          <p:cNvPr id="20" name="Table 19"/>
          <p:cNvGraphicFramePr>
            <a:graphicFrameLocks noGrp="1"/>
          </p:cNvGraphicFramePr>
          <p:nvPr>
            <p:extLst>
              <p:ext uri="{D42A27DB-BD31-4B8C-83A1-F6EECF244321}">
                <p14:modId xmlns:p14="http://schemas.microsoft.com/office/powerpoint/2010/main" val="312846367"/>
              </p:ext>
            </p:extLst>
          </p:nvPr>
        </p:nvGraphicFramePr>
        <p:xfrm>
          <a:off x="533400" y="25779604"/>
          <a:ext cx="14880316" cy="2377440"/>
        </p:xfrm>
        <a:graphic>
          <a:graphicData uri="http://schemas.openxmlformats.org/drawingml/2006/table">
            <a:tbl>
              <a:tblPr firstRow="1" bandRow="1">
                <a:tableStyleId>{3C2FFA5D-87B4-456A-9821-1D502468CF0F}</a:tableStyleId>
              </a:tblPr>
              <a:tblGrid>
                <a:gridCol w="1371892"/>
                <a:gridCol w="958026"/>
                <a:gridCol w="595630"/>
                <a:gridCol w="606172"/>
                <a:gridCol w="595630"/>
                <a:gridCol w="595630"/>
                <a:gridCol w="595630"/>
                <a:gridCol w="595630"/>
                <a:gridCol w="606172"/>
                <a:gridCol w="595630"/>
                <a:gridCol w="276091"/>
                <a:gridCol w="319539"/>
                <a:gridCol w="606172"/>
                <a:gridCol w="595630"/>
                <a:gridCol w="595630"/>
                <a:gridCol w="595630"/>
                <a:gridCol w="595630"/>
                <a:gridCol w="595630"/>
                <a:gridCol w="595630"/>
                <a:gridCol w="595630"/>
                <a:gridCol w="606172"/>
                <a:gridCol w="595630"/>
                <a:gridCol w="595630"/>
                <a:gridCol w="595630"/>
              </a:tblGrid>
              <a:tr h="0">
                <a:tc>
                  <a:txBody>
                    <a:bodyPr/>
                    <a:lstStyle/>
                    <a:p>
                      <a:pPr algn="ctr"/>
                      <a:r>
                        <a:rPr lang="en-US" sz="2000" dirty="0" smtClean="0"/>
                        <a:t>Temp. (°F)</a:t>
                      </a:r>
                      <a:endParaRPr lang="en-US" sz="2000" dirty="0"/>
                    </a:p>
                  </a:txBody>
                  <a:tcPr/>
                </a:tc>
                <a:tc gridSpan="10">
                  <a:txBody>
                    <a:bodyPr/>
                    <a:lstStyle/>
                    <a:p>
                      <a:pPr algn="l"/>
                      <a:r>
                        <a:rPr lang="en-US" sz="2000" dirty="0" smtClean="0"/>
                        <a:t>              Probe Height (</a:t>
                      </a:r>
                      <a:r>
                        <a:rPr lang="en-US" sz="2000" dirty="0" err="1" smtClean="0"/>
                        <a:t>ft</a:t>
                      </a:r>
                      <a:r>
                        <a:rPr lang="en-US" sz="2000" dirty="0" smtClean="0"/>
                        <a:t>)</a:t>
                      </a:r>
                      <a:endParaRPr lang="en-US" sz="2000"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13">
                  <a:txBody>
                    <a:bodyPr/>
                    <a:lstStyle/>
                    <a:p>
                      <a:pPr algn="l"/>
                      <a:r>
                        <a:rPr lang="en-US" sz="2000" dirty="0" smtClean="0"/>
                        <a:t>5/22/2015</a:t>
                      </a:r>
                      <a:endParaRPr lang="en-US" sz="20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sz="2000" dirty="0">
                        <a:solidFill>
                          <a:srgbClr val="000000"/>
                        </a:solidFill>
                      </a:endParaRPr>
                    </a:p>
                  </a:txBody>
                  <a:tcPr/>
                </a:tc>
                <a:tc>
                  <a:txBody>
                    <a:bodyPr/>
                    <a:lstStyle/>
                    <a:p>
                      <a:pPr algn="ctr"/>
                      <a:r>
                        <a:rPr lang="en-US" sz="2000" dirty="0" smtClean="0">
                          <a:solidFill>
                            <a:srgbClr val="000000"/>
                          </a:solidFill>
                        </a:rPr>
                        <a:t>Landsat</a:t>
                      </a:r>
                      <a:endParaRPr lang="en-US" sz="2000" dirty="0">
                        <a:solidFill>
                          <a:srgbClr val="000000"/>
                        </a:solidFill>
                      </a:endParaRPr>
                    </a:p>
                  </a:txBody>
                  <a:tcPr/>
                </a:tc>
                <a:tc>
                  <a:txBody>
                    <a:bodyPr/>
                    <a:lstStyle/>
                    <a:p>
                      <a:pPr algn="ctr"/>
                      <a:r>
                        <a:rPr lang="en-US" sz="2000" dirty="0" smtClean="0">
                          <a:solidFill>
                            <a:srgbClr val="000000"/>
                          </a:solidFill>
                        </a:rPr>
                        <a:t>0</a:t>
                      </a:r>
                      <a:endParaRPr lang="en-US" sz="2000" dirty="0">
                        <a:solidFill>
                          <a:srgbClr val="000000"/>
                        </a:solidFill>
                      </a:endParaRPr>
                    </a:p>
                  </a:txBody>
                  <a:tcPr/>
                </a:tc>
                <a:tc>
                  <a:txBody>
                    <a:bodyPr/>
                    <a:lstStyle/>
                    <a:p>
                      <a:pPr algn="ctr"/>
                      <a:r>
                        <a:rPr lang="en-US" sz="2000" dirty="0" smtClean="0">
                          <a:solidFill>
                            <a:srgbClr val="000000"/>
                          </a:solidFill>
                        </a:rPr>
                        <a:t>0.5</a:t>
                      </a:r>
                      <a:endParaRPr lang="en-US" sz="2000" dirty="0">
                        <a:solidFill>
                          <a:srgbClr val="000000"/>
                        </a:solidFill>
                      </a:endParaRPr>
                    </a:p>
                  </a:txBody>
                  <a:tcPr/>
                </a:tc>
                <a:tc>
                  <a:txBody>
                    <a:bodyPr/>
                    <a:lstStyle/>
                    <a:p>
                      <a:pPr algn="ctr"/>
                      <a:r>
                        <a:rPr lang="en-US" sz="2000" dirty="0" smtClean="0">
                          <a:solidFill>
                            <a:srgbClr val="000000"/>
                          </a:solidFill>
                        </a:rPr>
                        <a:t>1</a:t>
                      </a:r>
                      <a:endParaRPr lang="en-US" sz="2000" dirty="0">
                        <a:solidFill>
                          <a:srgbClr val="000000"/>
                        </a:solidFill>
                      </a:endParaRPr>
                    </a:p>
                  </a:txBody>
                  <a:tcPr/>
                </a:tc>
                <a:tc>
                  <a:txBody>
                    <a:bodyPr/>
                    <a:lstStyle/>
                    <a:p>
                      <a:pPr algn="ctr"/>
                      <a:r>
                        <a:rPr lang="en-US" sz="2000" dirty="0" smtClean="0">
                          <a:solidFill>
                            <a:srgbClr val="000000"/>
                          </a:solidFill>
                        </a:rPr>
                        <a:t>1.5</a:t>
                      </a:r>
                      <a:endParaRPr lang="en-US" sz="2000" dirty="0">
                        <a:solidFill>
                          <a:srgbClr val="000000"/>
                        </a:solidFill>
                      </a:endParaRPr>
                    </a:p>
                  </a:txBody>
                  <a:tcPr/>
                </a:tc>
                <a:tc>
                  <a:txBody>
                    <a:bodyPr/>
                    <a:lstStyle/>
                    <a:p>
                      <a:pPr algn="ctr"/>
                      <a:r>
                        <a:rPr lang="en-US" sz="2000" dirty="0" smtClean="0">
                          <a:solidFill>
                            <a:srgbClr val="000000"/>
                          </a:solidFill>
                        </a:rPr>
                        <a:t>2</a:t>
                      </a:r>
                      <a:endParaRPr lang="en-US" sz="2000" dirty="0">
                        <a:solidFill>
                          <a:srgbClr val="000000"/>
                        </a:solidFill>
                      </a:endParaRPr>
                    </a:p>
                  </a:txBody>
                  <a:tcPr/>
                </a:tc>
                <a:tc>
                  <a:txBody>
                    <a:bodyPr/>
                    <a:lstStyle/>
                    <a:p>
                      <a:pPr algn="ctr"/>
                      <a:r>
                        <a:rPr lang="en-US" sz="2000" dirty="0" smtClean="0">
                          <a:solidFill>
                            <a:srgbClr val="000000"/>
                          </a:solidFill>
                        </a:rPr>
                        <a:t>2.5</a:t>
                      </a:r>
                      <a:endParaRPr lang="en-US" sz="2000" dirty="0">
                        <a:solidFill>
                          <a:srgbClr val="000000"/>
                        </a:solidFill>
                      </a:endParaRPr>
                    </a:p>
                  </a:txBody>
                  <a:tcPr/>
                </a:tc>
                <a:tc>
                  <a:txBody>
                    <a:bodyPr/>
                    <a:lstStyle/>
                    <a:p>
                      <a:pPr algn="ctr"/>
                      <a:r>
                        <a:rPr lang="en-US" sz="2000" dirty="0" smtClean="0">
                          <a:solidFill>
                            <a:srgbClr val="000000"/>
                          </a:solidFill>
                        </a:rPr>
                        <a:t>3</a:t>
                      </a:r>
                      <a:endParaRPr lang="en-US" sz="2000" dirty="0">
                        <a:solidFill>
                          <a:srgbClr val="000000"/>
                        </a:solidFill>
                      </a:endParaRPr>
                    </a:p>
                  </a:txBody>
                  <a:tcPr/>
                </a:tc>
                <a:tc>
                  <a:txBody>
                    <a:bodyPr/>
                    <a:lstStyle/>
                    <a:p>
                      <a:pPr algn="ctr"/>
                      <a:r>
                        <a:rPr lang="en-US" sz="2000" dirty="0" smtClean="0">
                          <a:solidFill>
                            <a:srgbClr val="000000"/>
                          </a:solidFill>
                        </a:rPr>
                        <a:t>3.5</a:t>
                      </a:r>
                      <a:endParaRPr lang="en-US" sz="2000" dirty="0">
                        <a:solidFill>
                          <a:srgbClr val="000000"/>
                        </a:solidFill>
                      </a:endParaRPr>
                    </a:p>
                  </a:txBody>
                  <a:tcPr/>
                </a:tc>
                <a:tc gridSpan="2">
                  <a:txBody>
                    <a:bodyPr/>
                    <a:lstStyle/>
                    <a:p>
                      <a:pPr algn="ctr"/>
                      <a:r>
                        <a:rPr lang="en-US" sz="2000" dirty="0" smtClean="0">
                          <a:solidFill>
                            <a:srgbClr val="000000"/>
                          </a:solidFill>
                        </a:rPr>
                        <a:t>4</a:t>
                      </a:r>
                      <a:endParaRPr lang="en-US" sz="2000"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4.5</a:t>
                      </a:r>
                      <a:endParaRPr lang="en-US" sz="2000" dirty="0">
                        <a:solidFill>
                          <a:srgbClr val="000000"/>
                        </a:solidFill>
                      </a:endParaRPr>
                    </a:p>
                  </a:txBody>
                  <a:tcPr/>
                </a:tc>
                <a:tc>
                  <a:txBody>
                    <a:bodyPr/>
                    <a:lstStyle/>
                    <a:p>
                      <a:pPr algn="ctr"/>
                      <a:r>
                        <a:rPr lang="en-US" sz="2000" dirty="0" smtClean="0">
                          <a:solidFill>
                            <a:srgbClr val="000000"/>
                          </a:solidFill>
                        </a:rPr>
                        <a:t>5</a:t>
                      </a:r>
                      <a:endParaRPr lang="en-US" sz="2000" dirty="0">
                        <a:solidFill>
                          <a:srgbClr val="000000"/>
                        </a:solidFill>
                      </a:endParaRPr>
                    </a:p>
                  </a:txBody>
                  <a:tcPr/>
                </a:tc>
                <a:tc>
                  <a:txBody>
                    <a:bodyPr/>
                    <a:lstStyle/>
                    <a:p>
                      <a:pPr algn="ctr"/>
                      <a:r>
                        <a:rPr lang="en-US" sz="2000" dirty="0" smtClean="0">
                          <a:solidFill>
                            <a:srgbClr val="000000"/>
                          </a:solidFill>
                        </a:rPr>
                        <a:t>5.5</a:t>
                      </a:r>
                      <a:endParaRPr lang="en-US" sz="2000" dirty="0">
                        <a:solidFill>
                          <a:srgbClr val="000000"/>
                        </a:solidFill>
                      </a:endParaRPr>
                    </a:p>
                  </a:txBody>
                  <a:tcPr/>
                </a:tc>
                <a:tc>
                  <a:txBody>
                    <a:bodyPr/>
                    <a:lstStyle/>
                    <a:p>
                      <a:pPr algn="ctr"/>
                      <a:r>
                        <a:rPr lang="en-US" sz="2000" dirty="0" smtClean="0">
                          <a:solidFill>
                            <a:srgbClr val="000000"/>
                          </a:solidFill>
                        </a:rPr>
                        <a:t>6</a:t>
                      </a:r>
                      <a:endParaRPr lang="en-US" sz="2000" dirty="0">
                        <a:solidFill>
                          <a:srgbClr val="000000"/>
                        </a:solidFill>
                      </a:endParaRPr>
                    </a:p>
                  </a:txBody>
                  <a:tcPr/>
                </a:tc>
                <a:tc>
                  <a:txBody>
                    <a:bodyPr/>
                    <a:lstStyle/>
                    <a:p>
                      <a:pPr algn="ctr"/>
                      <a:r>
                        <a:rPr lang="en-US" sz="2000" dirty="0" smtClean="0">
                          <a:solidFill>
                            <a:srgbClr val="000000"/>
                          </a:solidFill>
                        </a:rPr>
                        <a:t>6.5</a:t>
                      </a:r>
                      <a:endParaRPr lang="en-US" sz="2000" dirty="0">
                        <a:solidFill>
                          <a:srgbClr val="000000"/>
                        </a:solidFill>
                      </a:endParaRPr>
                    </a:p>
                  </a:txBody>
                  <a:tcPr/>
                </a:tc>
                <a:tc>
                  <a:txBody>
                    <a:bodyPr/>
                    <a:lstStyle/>
                    <a:p>
                      <a:pPr algn="ctr"/>
                      <a:r>
                        <a:rPr lang="en-US" sz="2000" dirty="0" smtClean="0">
                          <a:solidFill>
                            <a:srgbClr val="000000"/>
                          </a:solidFill>
                        </a:rPr>
                        <a:t>7</a:t>
                      </a:r>
                      <a:endParaRPr lang="en-US" sz="2000" dirty="0">
                        <a:solidFill>
                          <a:srgbClr val="000000"/>
                        </a:solidFill>
                      </a:endParaRPr>
                    </a:p>
                  </a:txBody>
                  <a:tcPr/>
                </a:tc>
                <a:tc>
                  <a:txBody>
                    <a:bodyPr/>
                    <a:lstStyle/>
                    <a:p>
                      <a:pPr algn="ctr"/>
                      <a:r>
                        <a:rPr lang="en-US" sz="2000" dirty="0" smtClean="0">
                          <a:solidFill>
                            <a:srgbClr val="000000"/>
                          </a:solidFill>
                        </a:rPr>
                        <a:t>7.5</a:t>
                      </a:r>
                      <a:endParaRPr lang="en-US" sz="2000" dirty="0">
                        <a:solidFill>
                          <a:srgbClr val="000000"/>
                        </a:solidFill>
                      </a:endParaRPr>
                    </a:p>
                  </a:txBody>
                  <a:tcPr/>
                </a:tc>
                <a:tc>
                  <a:txBody>
                    <a:bodyPr/>
                    <a:lstStyle/>
                    <a:p>
                      <a:pPr algn="ctr"/>
                      <a:r>
                        <a:rPr lang="en-US" sz="2000" dirty="0" smtClean="0">
                          <a:solidFill>
                            <a:srgbClr val="000000"/>
                          </a:solidFill>
                        </a:rPr>
                        <a:t>8</a:t>
                      </a:r>
                      <a:endParaRPr lang="en-US" sz="2000" dirty="0">
                        <a:solidFill>
                          <a:srgbClr val="000000"/>
                        </a:solidFill>
                      </a:endParaRPr>
                    </a:p>
                  </a:txBody>
                  <a:tcPr/>
                </a:tc>
                <a:tc>
                  <a:txBody>
                    <a:bodyPr/>
                    <a:lstStyle/>
                    <a:p>
                      <a:pPr algn="ctr"/>
                      <a:r>
                        <a:rPr lang="en-US" sz="2000" dirty="0" smtClean="0">
                          <a:solidFill>
                            <a:srgbClr val="000000"/>
                          </a:solidFill>
                        </a:rPr>
                        <a:t>8.5</a:t>
                      </a:r>
                      <a:endParaRPr lang="en-US" sz="2000" dirty="0">
                        <a:solidFill>
                          <a:srgbClr val="000000"/>
                        </a:solidFill>
                      </a:endParaRPr>
                    </a:p>
                  </a:txBody>
                  <a:tcPr/>
                </a:tc>
                <a:tc>
                  <a:txBody>
                    <a:bodyPr/>
                    <a:lstStyle/>
                    <a:p>
                      <a:pPr algn="ctr"/>
                      <a:r>
                        <a:rPr lang="en-US" sz="2000" dirty="0" smtClean="0">
                          <a:solidFill>
                            <a:srgbClr val="000000"/>
                          </a:solidFill>
                        </a:rPr>
                        <a:t>9</a:t>
                      </a:r>
                      <a:endParaRPr lang="en-US" sz="2000" dirty="0">
                        <a:solidFill>
                          <a:srgbClr val="000000"/>
                        </a:solidFill>
                      </a:endParaRPr>
                    </a:p>
                  </a:txBody>
                  <a:tcPr/>
                </a:tc>
                <a:tc>
                  <a:txBody>
                    <a:bodyPr/>
                    <a:lstStyle/>
                    <a:p>
                      <a:pPr algn="ctr"/>
                      <a:r>
                        <a:rPr lang="en-US" sz="2000" dirty="0" smtClean="0">
                          <a:solidFill>
                            <a:srgbClr val="000000"/>
                          </a:solidFill>
                        </a:rPr>
                        <a:t>9.5</a:t>
                      </a:r>
                      <a:endParaRPr lang="en-US" sz="2000" dirty="0">
                        <a:solidFill>
                          <a:srgbClr val="000000"/>
                        </a:solidFill>
                      </a:endParaRPr>
                    </a:p>
                  </a:txBody>
                  <a:tcPr/>
                </a:tc>
                <a:tc>
                  <a:txBody>
                    <a:bodyPr/>
                    <a:lstStyle/>
                    <a:p>
                      <a:pPr algn="ctr"/>
                      <a:r>
                        <a:rPr lang="en-US" sz="2000" dirty="0" smtClean="0">
                          <a:solidFill>
                            <a:srgbClr val="000000"/>
                          </a:solidFill>
                        </a:rPr>
                        <a:t>10</a:t>
                      </a:r>
                      <a:endParaRPr lang="en-US" sz="2000" dirty="0">
                        <a:solidFill>
                          <a:srgbClr val="000000"/>
                        </a:solidFill>
                      </a:endParaRPr>
                    </a:p>
                  </a:txBody>
                  <a:tcPr/>
                </a:tc>
              </a:tr>
              <a:tr h="370840">
                <a:tc>
                  <a:txBody>
                    <a:bodyPr/>
                    <a:lstStyle/>
                    <a:p>
                      <a:pPr algn="ctr"/>
                      <a:r>
                        <a:rPr lang="en-US" sz="2000" dirty="0" smtClean="0">
                          <a:solidFill>
                            <a:srgbClr val="000000"/>
                          </a:solidFill>
                        </a:rPr>
                        <a:t>Asphalt</a:t>
                      </a:r>
                      <a:endParaRPr lang="en-US" sz="2000" dirty="0">
                        <a:solidFill>
                          <a:srgbClr val="000000"/>
                        </a:solidFill>
                      </a:endParaRPr>
                    </a:p>
                  </a:txBody>
                  <a:tcPr/>
                </a:tc>
                <a:tc>
                  <a:txBody>
                    <a:bodyPr/>
                    <a:lstStyle/>
                    <a:p>
                      <a:pPr algn="ctr"/>
                      <a:r>
                        <a:rPr lang="en-US" sz="2000" b="1" dirty="0" smtClean="0">
                          <a:solidFill>
                            <a:srgbClr val="000000"/>
                          </a:solidFill>
                        </a:rPr>
                        <a:t>80.6</a:t>
                      </a:r>
                      <a:endParaRPr lang="en-US" sz="2000" b="1" dirty="0">
                        <a:solidFill>
                          <a:srgbClr val="000000"/>
                        </a:solidFill>
                      </a:endParaRPr>
                    </a:p>
                  </a:txBody>
                  <a:tcPr/>
                </a:tc>
                <a:tc>
                  <a:txBody>
                    <a:bodyPr/>
                    <a:lstStyle/>
                    <a:p>
                      <a:pPr algn="ctr"/>
                      <a:r>
                        <a:rPr lang="en-US" sz="2000" dirty="0" smtClean="0">
                          <a:solidFill>
                            <a:srgbClr val="000000"/>
                          </a:solidFill>
                        </a:rPr>
                        <a:t>89.1</a:t>
                      </a:r>
                      <a:endParaRPr lang="en-US" sz="2000" dirty="0">
                        <a:solidFill>
                          <a:srgbClr val="000000"/>
                        </a:solidFill>
                      </a:endParaRPr>
                    </a:p>
                  </a:txBody>
                  <a:tcPr/>
                </a:tc>
                <a:tc>
                  <a:txBody>
                    <a:bodyPr/>
                    <a:lstStyle/>
                    <a:p>
                      <a:pPr algn="ctr"/>
                      <a:r>
                        <a:rPr lang="en-US" sz="2000" dirty="0" smtClean="0">
                          <a:solidFill>
                            <a:srgbClr val="000000"/>
                          </a:solidFill>
                        </a:rPr>
                        <a:t>84.0</a:t>
                      </a:r>
                      <a:endParaRPr lang="en-US" sz="2000" dirty="0">
                        <a:solidFill>
                          <a:srgbClr val="000000"/>
                        </a:solidFill>
                      </a:endParaRPr>
                    </a:p>
                  </a:txBody>
                  <a:tcPr/>
                </a:tc>
                <a:tc>
                  <a:txBody>
                    <a:bodyPr/>
                    <a:lstStyle/>
                    <a:p>
                      <a:pPr algn="ctr"/>
                      <a:r>
                        <a:rPr lang="en-US" sz="2000" dirty="0" smtClean="0">
                          <a:solidFill>
                            <a:srgbClr val="000000"/>
                          </a:solidFill>
                        </a:rPr>
                        <a:t>83.8</a:t>
                      </a:r>
                      <a:endParaRPr lang="en-US" sz="2000" dirty="0">
                        <a:solidFill>
                          <a:srgbClr val="000000"/>
                        </a:solidFill>
                      </a:endParaRPr>
                    </a:p>
                  </a:txBody>
                  <a:tcPr/>
                </a:tc>
                <a:tc>
                  <a:txBody>
                    <a:bodyPr/>
                    <a:lstStyle/>
                    <a:p>
                      <a:pPr algn="ctr"/>
                      <a:r>
                        <a:rPr lang="en-US" sz="2000" dirty="0" smtClean="0">
                          <a:solidFill>
                            <a:srgbClr val="000000"/>
                          </a:solidFill>
                        </a:rPr>
                        <a:t>83.1</a:t>
                      </a:r>
                      <a:endParaRPr lang="en-US" sz="2000" dirty="0">
                        <a:solidFill>
                          <a:srgbClr val="000000"/>
                        </a:solidFill>
                      </a:endParaRPr>
                    </a:p>
                  </a:txBody>
                  <a:tcPr/>
                </a:tc>
                <a:tc>
                  <a:txBody>
                    <a:bodyPr/>
                    <a:lstStyle/>
                    <a:p>
                      <a:pPr algn="ctr"/>
                      <a:r>
                        <a:rPr lang="en-US" sz="2000" dirty="0" smtClean="0">
                          <a:solidFill>
                            <a:srgbClr val="000000"/>
                          </a:solidFill>
                        </a:rPr>
                        <a:t>83.0</a:t>
                      </a:r>
                      <a:endParaRPr lang="en-US" sz="2000" dirty="0">
                        <a:solidFill>
                          <a:srgbClr val="000000"/>
                        </a:solidFill>
                      </a:endParaRPr>
                    </a:p>
                  </a:txBody>
                  <a:tcPr/>
                </a:tc>
                <a:tc>
                  <a:txBody>
                    <a:bodyPr/>
                    <a:lstStyle/>
                    <a:p>
                      <a:pPr algn="ctr"/>
                      <a:r>
                        <a:rPr lang="en-US" sz="2000" dirty="0" smtClean="0">
                          <a:solidFill>
                            <a:srgbClr val="000000"/>
                          </a:solidFill>
                        </a:rPr>
                        <a:t>82.4</a:t>
                      </a:r>
                      <a:endParaRPr lang="en-US" sz="2000" dirty="0">
                        <a:solidFill>
                          <a:srgbClr val="000000"/>
                        </a:solidFill>
                      </a:endParaRPr>
                    </a:p>
                  </a:txBody>
                  <a:tcPr/>
                </a:tc>
                <a:tc>
                  <a:txBody>
                    <a:bodyPr/>
                    <a:lstStyle/>
                    <a:p>
                      <a:pPr algn="ctr"/>
                      <a:r>
                        <a:rPr lang="en-US" sz="2000" b="0" dirty="0" smtClean="0">
                          <a:solidFill>
                            <a:srgbClr val="000000"/>
                          </a:solidFill>
                        </a:rPr>
                        <a:t>82.3</a:t>
                      </a:r>
                      <a:endParaRPr lang="en-US" sz="2000" b="0" dirty="0">
                        <a:solidFill>
                          <a:srgbClr val="000000"/>
                        </a:solidFill>
                      </a:endParaRPr>
                    </a:p>
                  </a:txBody>
                  <a:tcPr/>
                </a:tc>
                <a:tc>
                  <a:txBody>
                    <a:bodyPr/>
                    <a:lstStyle/>
                    <a:p>
                      <a:pPr algn="ctr"/>
                      <a:r>
                        <a:rPr lang="en-US" sz="2000" b="0" dirty="0" smtClean="0">
                          <a:solidFill>
                            <a:srgbClr val="000000"/>
                          </a:solidFill>
                        </a:rPr>
                        <a:t>81.4</a:t>
                      </a:r>
                      <a:endParaRPr lang="en-US" sz="2000" b="0" dirty="0">
                        <a:solidFill>
                          <a:srgbClr val="000000"/>
                        </a:solidFill>
                      </a:endParaRPr>
                    </a:p>
                  </a:txBody>
                  <a:tcPr/>
                </a:tc>
                <a:tc gridSpan="2">
                  <a:txBody>
                    <a:bodyPr/>
                    <a:lstStyle/>
                    <a:p>
                      <a:pPr algn="ctr"/>
                      <a:r>
                        <a:rPr lang="en-US" sz="2000" dirty="0" smtClean="0">
                          <a:solidFill>
                            <a:srgbClr val="000000"/>
                          </a:solidFill>
                        </a:rPr>
                        <a:t>79.3</a:t>
                      </a:r>
                      <a:endParaRPr lang="en-US" sz="2000" dirty="0">
                        <a:solidFill>
                          <a:srgbClr val="000000"/>
                        </a:solidFill>
                      </a:endParaRPr>
                    </a:p>
                  </a:txBody>
                  <a:tcPr/>
                </a:tc>
                <a:tc hMerge="1">
                  <a:txBody>
                    <a:bodyPr/>
                    <a:lstStyle/>
                    <a:p>
                      <a:endParaRPr lang="en-US"/>
                    </a:p>
                  </a:txBody>
                  <a:tcPr/>
                </a:tc>
                <a:tc>
                  <a:txBody>
                    <a:bodyPr/>
                    <a:lstStyle/>
                    <a:p>
                      <a:pPr algn="ctr"/>
                      <a:r>
                        <a:rPr lang="en-US" sz="2000" b="1" dirty="0" smtClean="0">
                          <a:solidFill>
                            <a:srgbClr val="000000"/>
                          </a:solidFill>
                        </a:rPr>
                        <a:t>80.1</a:t>
                      </a:r>
                      <a:endParaRPr lang="en-US" sz="2000" b="1" dirty="0">
                        <a:solidFill>
                          <a:srgbClr val="000000"/>
                        </a:solidFill>
                      </a:endParaRPr>
                    </a:p>
                  </a:txBody>
                  <a:tcPr/>
                </a:tc>
                <a:tc>
                  <a:txBody>
                    <a:bodyPr/>
                    <a:lstStyle/>
                    <a:p>
                      <a:pPr algn="ctr"/>
                      <a:r>
                        <a:rPr lang="en-US" sz="2000" dirty="0" smtClean="0">
                          <a:solidFill>
                            <a:srgbClr val="000000"/>
                          </a:solidFill>
                        </a:rPr>
                        <a:t>81.7</a:t>
                      </a:r>
                      <a:endParaRPr lang="en-US" sz="2000" dirty="0">
                        <a:solidFill>
                          <a:srgbClr val="000000"/>
                        </a:solidFill>
                      </a:endParaRPr>
                    </a:p>
                  </a:txBody>
                  <a:tcPr/>
                </a:tc>
                <a:tc>
                  <a:txBody>
                    <a:bodyPr/>
                    <a:lstStyle/>
                    <a:p>
                      <a:pPr algn="ctr"/>
                      <a:r>
                        <a:rPr lang="en-US" sz="2000" dirty="0" smtClean="0">
                          <a:solidFill>
                            <a:srgbClr val="000000"/>
                          </a:solidFill>
                        </a:rPr>
                        <a:t>82.1</a:t>
                      </a:r>
                      <a:endParaRPr lang="en-US" sz="2000" dirty="0">
                        <a:solidFill>
                          <a:srgbClr val="000000"/>
                        </a:solidFill>
                      </a:endParaRPr>
                    </a:p>
                  </a:txBody>
                  <a:tcPr/>
                </a:tc>
                <a:tc>
                  <a:txBody>
                    <a:bodyPr/>
                    <a:lstStyle/>
                    <a:p>
                      <a:pPr algn="ctr"/>
                      <a:r>
                        <a:rPr lang="en-US" sz="2000" dirty="0" smtClean="0">
                          <a:solidFill>
                            <a:srgbClr val="000000"/>
                          </a:solidFill>
                        </a:rPr>
                        <a:t>81.8</a:t>
                      </a:r>
                      <a:endParaRPr lang="en-US" sz="2000" dirty="0">
                        <a:solidFill>
                          <a:srgbClr val="000000"/>
                        </a:solidFill>
                      </a:endParaRPr>
                    </a:p>
                  </a:txBody>
                  <a:tcPr/>
                </a:tc>
                <a:tc>
                  <a:txBody>
                    <a:bodyPr/>
                    <a:lstStyle/>
                    <a:p>
                      <a:pPr algn="ctr"/>
                      <a:r>
                        <a:rPr lang="en-US" sz="2000" dirty="0" smtClean="0">
                          <a:solidFill>
                            <a:srgbClr val="000000"/>
                          </a:solidFill>
                        </a:rPr>
                        <a:t>81.7</a:t>
                      </a:r>
                      <a:endParaRPr lang="en-US" sz="2000" dirty="0">
                        <a:solidFill>
                          <a:srgbClr val="000000"/>
                        </a:solidFill>
                      </a:endParaRPr>
                    </a:p>
                  </a:txBody>
                  <a:tcPr/>
                </a:tc>
                <a:tc>
                  <a:txBody>
                    <a:bodyPr/>
                    <a:lstStyle/>
                    <a:p>
                      <a:pPr algn="ctr"/>
                      <a:r>
                        <a:rPr lang="en-US" sz="2000" dirty="0" smtClean="0">
                          <a:solidFill>
                            <a:srgbClr val="000000"/>
                          </a:solidFill>
                        </a:rPr>
                        <a:t>81.6</a:t>
                      </a:r>
                      <a:endParaRPr lang="en-US" sz="2000" dirty="0">
                        <a:solidFill>
                          <a:srgbClr val="000000"/>
                        </a:solidFill>
                      </a:endParaRPr>
                    </a:p>
                  </a:txBody>
                  <a:tcPr/>
                </a:tc>
                <a:tc>
                  <a:txBody>
                    <a:bodyPr/>
                    <a:lstStyle/>
                    <a:p>
                      <a:pPr algn="ctr"/>
                      <a:r>
                        <a:rPr lang="en-US" sz="2000" dirty="0" smtClean="0">
                          <a:solidFill>
                            <a:srgbClr val="000000"/>
                          </a:solidFill>
                        </a:rPr>
                        <a:t>81.8</a:t>
                      </a:r>
                      <a:endParaRPr lang="en-US" sz="2000" dirty="0">
                        <a:solidFill>
                          <a:srgbClr val="000000"/>
                        </a:solidFill>
                      </a:endParaRPr>
                    </a:p>
                  </a:txBody>
                  <a:tcPr/>
                </a:tc>
                <a:tc>
                  <a:txBody>
                    <a:bodyPr/>
                    <a:lstStyle/>
                    <a:p>
                      <a:pPr algn="ctr"/>
                      <a:r>
                        <a:rPr lang="en-US" sz="2000" dirty="0" smtClean="0">
                          <a:solidFill>
                            <a:srgbClr val="000000"/>
                          </a:solidFill>
                        </a:rPr>
                        <a:t>81.7</a:t>
                      </a:r>
                      <a:endParaRPr lang="en-US" sz="2000" dirty="0">
                        <a:solidFill>
                          <a:srgbClr val="000000"/>
                        </a:solidFill>
                      </a:endParaRPr>
                    </a:p>
                  </a:txBody>
                  <a:tcPr/>
                </a:tc>
                <a:tc>
                  <a:txBody>
                    <a:bodyPr/>
                    <a:lstStyle/>
                    <a:p>
                      <a:pPr algn="ctr"/>
                      <a:r>
                        <a:rPr lang="en-US" sz="2000" dirty="0" smtClean="0">
                          <a:solidFill>
                            <a:srgbClr val="000000"/>
                          </a:solidFill>
                        </a:rPr>
                        <a:t>81.7</a:t>
                      </a:r>
                      <a:endParaRPr lang="en-US" sz="2000" dirty="0">
                        <a:solidFill>
                          <a:srgbClr val="000000"/>
                        </a:solidFill>
                      </a:endParaRPr>
                    </a:p>
                  </a:txBody>
                  <a:tcPr/>
                </a:tc>
                <a:tc>
                  <a:txBody>
                    <a:bodyPr/>
                    <a:lstStyle/>
                    <a:p>
                      <a:pPr algn="ctr"/>
                      <a:r>
                        <a:rPr lang="en-US" sz="2000" dirty="0" smtClean="0">
                          <a:solidFill>
                            <a:srgbClr val="000000"/>
                          </a:solidFill>
                        </a:rPr>
                        <a:t>83.0</a:t>
                      </a:r>
                      <a:endParaRPr lang="en-US" sz="2000" dirty="0">
                        <a:solidFill>
                          <a:srgbClr val="000000"/>
                        </a:solidFill>
                      </a:endParaRPr>
                    </a:p>
                  </a:txBody>
                  <a:tcPr/>
                </a:tc>
                <a:tc>
                  <a:txBody>
                    <a:bodyPr/>
                    <a:lstStyle/>
                    <a:p>
                      <a:pPr algn="ctr"/>
                      <a:r>
                        <a:rPr lang="en-US" sz="2000" dirty="0" smtClean="0">
                          <a:solidFill>
                            <a:srgbClr val="000000"/>
                          </a:solidFill>
                        </a:rPr>
                        <a:t>81.4</a:t>
                      </a:r>
                      <a:endParaRPr lang="en-US" sz="2000" dirty="0">
                        <a:solidFill>
                          <a:srgbClr val="000000"/>
                        </a:solidFill>
                      </a:endParaRPr>
                    </a:p>
                  </a:txBody>
                  <a:tcPr/>
                </a:tc>
                <a:tc>
                  <a:txBody>
                    <a:bodyPr/>
                    <a:lstStyle/>
                    <a:p>
                      <a:pPr algn="ctr"/>
                      <a:r>
                        <a:rPr lang="en-US" sz="2000" dirty="0" smtClean="0">
                          <a:solidFill>
                            <a:srgbClr val="000000"/>
                          </a:solidFill>
                        </a:rPr>
                        <a:t>82.0</a:t>
                      </a:r>
                      <a:endParaRPr lang="en-US" sz="2000" dirty="0">
                        <a:solidFill>
                          <a:srgbClr val="000000"/>
                        </a:solidFill>
                      </a:endParaRPr>
                    </a:p>
                  </a:txBody>
                  <a:tcPr/>
                </a:tc>
              </a:tr>
              <a:tr h="370840">
                <a:tc>
                  <a:txBody>
                    <a:bodyPr/>
                    <a:lstStyle/>
                    <a:p>
                      <a:pPr algn="ctr"/>
                      <a:r>
                        <a:rPr lang="en-US" sz="2000" dirty="0" smtClean="0">
                          <a:solidFill>
                            <a:srgbClr val="000000"/>
                          </a:solidFill>
                        </a:rPr>
                        <a:t>Concrete</a:t>
                      </a:r>
                      <a:endParaRPr lang="en-US" sz="2000" dirty="0">
                        <a:solidFill>
                          <a:srgbClr val="000000"/>
                        </a:solidFill>
                      </a:endParaRPr>
                    </a:p>
                  </a:txBody>
                  <a:tcPr/>
                </a:tc>
                <a:tc>
                  <a:txBody>
                    <a:bodyPr/>
                    <a:lstStyle/>
                    <a:p>
                      <a:pPr algn="ctr"/>
                      <a:r>
                        <a:rPr lang="en-US" sz="2000" b="1" dirty="0" smtClean="0">
                          <a:solidFill>
                            <a:srgbClr val="000000"/>
                          </a:solidFill>
                        </a:rPr>
                        <a:t>78.5</a:t>
                      </a:r>
                      <a:endParaRPr lang="en-US" sz="2000" b="1" dirty="0">
                        <a:solidFill>
                          <a:srgbClr val="000000"/>
                        </a:solidFill>
                      </a:endParaRPr>
                    </a:p>
                  </a:txBody>
                  <a:tcPr/>
                </a:tc>
                <a:tc>
                  <a:txBody>
                    <a:bodyPr/>
                    <a:lstStyle/>
                    <a:p>
                      <a:pPr algn="ctr"/>
                      <a:r>
                        <a:rPr lang="en-US" sz="2000" dirty="0" smtClean="0">
                          <a:solidFill>
                            <a:srgbClr val="000000"/>
                          </a:solidFill>
                        </a:rPr>
                        <a:t>81.1</a:t>
                      </a:r>
                      <a:endParaRPr lang="en-US" sz="2000" dirty="0">
                        <a:solidFill>
                          <a:srgbClr val="000000"/>
                        </a:solidFill>
                      </a:endParaRPr>
                    </a:p>
                  </a:txBody>
                  <a:tcPr/>
                </a:tc>
                <a:tc>
                  <a:txBody>
                    <a:bodyPr/>
                    <a:lstStyle/>
                    <a:p>
                      <a:pPr algn="ctr"/>
                      <a:r>
                        <a:rPr lang="en-US" sz="2000" b="1" dirty="0" smtClean="0">
                          <a:solidFill>
                            <a:srgbClr val="000000"/>
                          </a:solidFill>
                        </a:rPr>
                        <a:t>78.5</a:t>
                      </a:r>
                      <a:endParaRPr lang="en-US" sz="2000" b="1" dirty="0">
                        <a:solidFill>
                          <a:srgbClr val="000000"/>
                        </a:solidFill>
                      </a:endParaRPr>
                    </a:p>
                  </a:txBody>
                  <a:tcPr/>
                </a:tc>
                <a:tc>
                  <a:txBody>
                    <a:bodyPr/>
                    <a:lstStyle/>
                    <a:p>
                      <a:pPr algn="ctr"/>
                      <a:r>
                        <a:rPr lang="en-US" sz="2000" dirty="0" smtClean="0">
                          <a:solidFill>
                            <a:srgbClr val="000000"/>
                          </a:solidFill>
                        </a:rPr>
                        <a:t>78.1</a:t>
                      </a:r>
                      <a:endParaRPr lang="en-US" sz="2000" dirty="0">
                        <a:solidFill>
                          <a:srgbClr val="000000"/>
                        </a:solidFill>
                      </a:endParaRPr>
                    </a:p>
                  </a:txBody>
                  <a:tcPr/>
                </a:tc>
                <a:tc>
                  <a:txBody>
                    <a:bodyPr/>
                    <a:lstStyle/>
                    <a:p>
                      <a:pPr algn="ctr"/>
                      <a:r>
                        <a:rPr lang="en-US" sz="2000" dirty="0" smtClean="0">
                          <a:solidFill>
                            <a:srgbClr val="000000"/>
                          </a:solidFill>
                        </a:rPr>
                        <a:t>78.2</a:t>
                      </a:r>
                      <a:endParaRPr lang="en-US" sz="2000" dirty="0">
                        <a:solidFill>
                          <a:srgbClr val="000000"/>
                        </a:solidFill>
                      </a:endParaRPr>
                    </a:p>
                  </a:txBody>
                  <a:tcPr/>
                </a:tc>
                <a:tc>
                  <a:txBody>
                    <a:bodyPr/>
                    <a:lstStyle/>
                    <a:p>
                      <a:pPr algn="ctr"/>
                      <a:r>
                        <a:rPr lang="en-US" sz="2000" dirty="0" smtClean="0">
                          <a:solidFill>
                            <a:srgbClr val="000000"/>
                          </a:solidFill>
                        </a:rPr>
                        <a:t>78.0</a:t>
                      </a:r>
                      <a:endParaRPr lang="en-US" sz="2000" dirty="0">
                        <a:solidFill>
                          <a:srgbClr val="000000"/>
                        </a:solidFill>
                      </a:endParaRPr>
                    </a:p>
                  </a:txBody>
                  <a:tcPr/>
                </a:tc>
                <a:tc>
                  <a:txBody>
                    <a:bodyPr/>
                    <a:lstStyle/>
                    <a:p>
                      <a:pPr algn="ctr"/>
                      <a:r>
                        <a:rPr lang="en-US" sz="2000" dirty="0" smtClean="0">
                          <a:solidFill>
                            <a:srgbClr val="000000"/>
                          </a:solidFill>
                        </a:rPr>
                        <a:t>78.4</a:t>
                      </a:r>
                      <a:endParaRPr lang="en-US" sz="2000" dirty="0">
                        <a:solidFill>
                          <a:srgbClr val="000000"/>
                        </a:solidFill>
                      </a:endParaRPr>
                    </a:p>
                  </a:txBody>
                  <a:tcPr/>
                </a:tc>
                <a:tc>
                  <a:txBody>
                    <a:bodyPr/>
                    <a:lstStyle/>
                    <a:p>
                      <a:pPr algn="ctr"/>
                      <a:r>
                        <a:rPr lang="en-US" sz="2000" dirty="0" smtClean="0">
                          <a:solidFill>
                            <a:srgbClr val="000000"/>
                          </a:solidFill>
                        </a:rPr>
                        <a:t>78.0</a:t>
                      </a:r>
                      <a:endParaRPr lang="en-US" sz="2000" dirty="0">
                        <a:solidFill>
                          <a:srgbClr val="000000"/>
                        </a:solidFill>
                      </a:endParaRPr>
                    </a:p>
                  </a:txBody>
                  <a:tcPr/>
                </a:tc>
                <a:tc>
                  <a:txBody>
                    <a:bodyPr/>
                    <a:lstStyle/>
                    <a:p>
                      <a:pPr algn="ctr"/>
                      <a:r>
                        <a:rPr lang="en-US" sz="2000" dirty="0" smtClean="0">
                          <a:solidFill>
                            <a:srgbClr val="000000"/>
                          </a:solidFill>
                        </a:rPr>
                        <a:t>78.2</a:t>
                      </a:r>
                      <a:endParaRPr lang="en-US" sz="2000" dirty="0">
                        <a:solidFill>
                          <a:srgbClr val="000000"/>
                        </a:solidFill>
                      </a:endParaRPr>
                    </a:p>
                  </a:txBody>
                  <a:tcPr/>
                </a:tc>
                <a:tc gridSpan="2">
                  <a:txBody>
                    <a:bodyPr/>
                    <a:lstStyle/>
                    <a:p>
                      <a:pPr algn="ctr"/>
                      <a:r>
                        <a:rPr lang="en-US" sz="2000" dirty="0" smtClean="0">
                          <a:solidFill>
                            <a:srgbClr val="000000"/>
                          </a:solidFill>
                        </a:rPr>
                        <a:t>78.2</a:t>
                      </a:r>
                      <a:endParaRPr lang="en-US" sz="2000"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78.0</a:t>
                      </a:r>
                      <a:endParaRPr lang="en-US" sz="2000" dirty="0">
                        <a:solidFill>
                          <a:srgbClr val="000000"/>
                        </a:solidFill>
                      </a:endParaRPr>
                    </a:p>
                  </a:txBody>
                  <a:tcPr/>
                </a:tc>
                <a:tc>
                  <a:txBody>
                    <a:bodyPr/>
                    <a:lstStyle/>
                    <a:p>
                      <a:pPr algn="ctr"/>
                      <a:r>
                        <a:rPr lang="en-US" sz="2000" dirty="0" smtClean="0">
                          <a:solidFill>
                            <a:srgbClr val="000000"/>
                          </a:solidFill>
                        </a:rPr>
                        <a:t>77.8</a:t>
                      </a:r>
                      <a:endParaRPr lang="en-US" sz="2000" dirty="0">
                        <a:solidFill>
                          <a:srgbClr val="000000"/>
                        </a:solidFill>
                      </a:endParaRPr>
                    </a:p>
                  </a:txBody>
                  <a:tcPr/>
                </a:tc>
                <a:tc>
                  <a:txBody>
                    <a:bodyPr/>
                    <a:lstStyle/>
                    <a:p>
                      <a:pPr algn="ctr"/>
                      <a:r>
                        <a:rPr lang="en-US" sz="2000" dirty="0" smtClean="0">
                          <a:solidFill>
                            <a:srgbClr val="000000"/>
                          </a:solidFill>
                        </a:rPr>
                        <a:t>77.7</a:t>
                      </a:r>
                      <a:endParaRPr lang="en-US" sz="2000" dirty="0">
                        <a:solidFill>
                          <a:srgbClr val="000000"/>
                        </a:solidFill>
                      </a:endParaRPr>
                    </a:p>
                  </a:txBody>
                  <a:tcPr/>
                </a:tc>
                <a:tc>
                  <a:txBody>
                    <a:bodyPr/>
                    <a:lstStyle/>
                    <a:p>
                      <a:pPr algn="ctr"/>
                      <a:r>
                        <a:rPr lang="en-US" sz="2000" dirty="0" smtClean="0">
                          <a:solidFill>
                            <a:srgbClr val="000000"/>
                          </a:solidFill>
                        </a:rPr>
                        <a:t>78.3</a:t>
                      </a:r>
                      <a:endParaRPr lang="en-US" sz="2000" dirty="0">
                        <a:solidFill>
                          <a:srgbClr val="000000"/>
                        </a:solidFill>
                      </a:endParaRPr>
                    </a:p>
                  </a:txBody>
                  <a:tcPr/>
                </a:tc>
                <a:tc>
                  <a:txBody>
                    <a:bodyPr/>
                    <a:lstStyle/>
                    <a:p>
                      <a:pPr algn="ctr"/>
                      <a:r>
                        <a:rPr lang="en-US" sz="2000" dirty="0" smtClean="0">
                          <a:solidFill>
                            <a:srgbClr val="000000"/>
                          </a:solidFill>
                        </a:rPr>
                        <a:t>78.1</a:t>
                      </a:r>
                      <a:endParaRPr lang="en-US" sz="2000" dirty="0">
                        <a:solidFill>
                          <a:srgbClr val="000000"/>
                        </a:solidFill>
                      </a:endParaRPr>
                    </a:p>
                  </a:txBody>
                  <a:tcPr/>
                </a:tc>
                <a:tc>
                  <a:txBody>
                    <a:bodyPr/>
                    <a:lstStyle/>
                    <a:p>
                      <a:pPr algn="ctr"/>
                      <a:r>
                        <a:rPr lang="en-US" sz="2000" dirty="0" smtClean="0">
                          <a:solidFill>
                            <a:srgbClr val="000000"/>
                          </a:solidFill>
                        </a:rPr>
                        <a:t>77.8</a:t>
                      </a:r>
                      <a:endParaRPr lang="en-US" sz="2000" dirty="0">
                        <a:solidFill>
                          <a:srgbClr val="000000"/>
                        </a:solidFill>
                      </a:endParaRPr>
                    </a:p>
                  </a:txBody>
                  <a:tcPr/>
                </a:tc>
                <a:tc>
                  <a:txBody>
                    <a:bodyPr/>
                    <a:lstStyle/>
                    <a:p>
                      <a:pPr algn="ctr"/>
                      <a:r>
                        <a:rPr lang="en-US" sz="2000" dirty="0" smtClean="0">
                          <a:solidFill>
                            <a:srgbClr val="000000"/>
                          </a:solidFill>
                        </a:rPr>
                        <a:t>77.6</a:t>
                      </a:r>
                      <a:endParaRPr lang="en-US" sz="2000" dirty="0">
                        <a:solidFill>
                          <a:srgbClr val="000000"/>
                        </a:solidFill>
                      </a:endParaRPr>
                    </a:p>
                  </a:txBody>
                  <a:tcPr/>
                </a:tc>
                <a:tc>
                  <a:txBody>
                    <a:bodyPr/>
                    <a:lstStyle/>
                    <a:p>
                      <a:pPr algn="ctr"/>
                      <a:r>
                        <a:rPr lang="en-US" sz="2000" dirty="0" smtClean="0">
                          <a:solidFill>
                            <a:srgbClr val="000000"/>
                          </a:solidFill>
                        </a:rPr>
                        <a:t>78.3</a:t>
                      </a:r>
                      <a:endParaRPr lang="en-US" sz="2000" dirty="0">
                        <a:solidFill>
                          <a:srgbClr val="000000"/>
                        </a:solidFill>
                      </a:endParaRPr>
                    </a:p>
                  </a:txBody>
                  <a:tcPr/>
                </a:tc>
                <a:tc>
                  <a:txBody>
                    <a:bodyPr/>
                    <a:lstStyle/>
                    <a:p>
                      <a:pPr algn="ctr"/>
                      <a:r>
                        <a:rPr lang="en-US" sz="2000" dirty="0" smtClean="0">
                          <a:solidFill>
                            <a:srgbClr val="000000"/>
                          </a:solidFill>
                        </a:rPr>
                        <a:t>77.9</a:t>
                      </a:r>
                      <a:endParaRPr lang="en-US" sz="2000" dirty="0">
                        <a:solidFill>
                          <a:srgbClr val="000000"/>
                        </a:solidFill>
                      </a:endParaRPr>
                    </a:p>
                  </a:txBody>
                  <a:tcPr/>
                </a:tc>
                <a:tc>
                  <a:txBody>
                    <a:bodyPr/>
                    <a:lstStyle/>
                    <a:p>
                      <a:pPr algn="ctr"/>
                      <a:r>
                        <a:rPr lang="en-US" sz="2000" dirty="0" smtClean="0">
                          <a:solidFill>
                            <a:srgbClr val="000000"/>
                          </a:solidFill>
                        </a:rPr>
                        <a:t>78.6</a:t>
                      </a:r>
                      <a:endParaRPr lang="en-US" sz="2000" dirty="0">
                        <a:solidFill>
                          <a:srgbClr val="000000"/>
                        </a:solidFill>
                      </a:endParaRPr>
                    </a:p>
                  </a:txBody>
                  <a:tcPr/>
                </a:tc>
                <a:tc>
                  <a:txBody>
                    <a:bodyPr/>
                    <a:lstStyle/>
                    <a:p>
                      <a:pPr algn="ctr"/>
                      <a:r>
                        <a:rPr lang="en-US" sz="2000" dirty="0" smtClean="0">
                          <a:solidFill>
                            <a:srgbClr val="000000"/>
                          </a:solidFill>
                        </a:rPr>
                        <a:t>78.0</a:t>
                      </a:r>
                      <a:endParaRPr lang="en-US" sz="2000" dirty="0">
                        <a:solidFill>
                          <a:srgbClr val="000000"/>
                        </a:solidFill>
                      </a:endParaRPr>
                    </a:p>
                  </a:txBody>
                  <a:tcPr/>
                </a:tc>
                <a:tc>
                  <a:txBody>
                    <a:bodyPr/>
                    <a:lstStyle/>
                    <a:p>
                      <a:pPr algn="ctr"/>
                      <a:r>
                        <a:rPr lang="en-US" sz="2000" dirty="0" smtClean="0">
                          <a:solidFill>
                            <a:srgbClr val="000000"/>
                          </a:solidFill>
                        </a:rPr>
                        <a:t>77.8</a:t>
                      </a:r>
                      <a:endParaRPr lang="en-US" sz="2000" dirty="0">
                        <a:solidFill>
                          <a:srgbClr val="000000"/>
                        </a:solidFill>
                      </a:endParaRPr>
                    </a:p>
                  </a:txBody>
                  <a:tcPr/>
                </a:tc>
              </a:tr>
              <a:tr h="370840">
                <a:tc>
                  <a:txBody>
                    <a:bodyPr/>
                    <a:lstStyle/>
                    <a:p>
                      <a:pPr algn="ctr"/>
                      <a:r>
                        <a:rPr lang="en-US" sz="2000" dirty="0" smtClean="0">
                          <a:solidFill>
                            <a:srgbClr val="000000"/>
                          </a:solidFill>
                        </a:rPr>
                        <a:t>Grass</a:t>
                      </a:r>
                      <a:endParaRPr lang="en-US" sz="2000" dirty="0">
                        <a:solidFill>
                          <a:srgbClr val="000000"/>
                        </a:solidFill>
                      </a:endParaRPr>
                    </a:p>
                  </a:txBody>
                  <a:tcPr/>
                </a:tc>
                <a:tc>
                  <a:txBody>
                    <a:bodyPr/>
                    <a:lstStyle/>
                    <a:p>
                      <a:pPr algn="ctr"/>
                      <a:r>
                        <a:rPr lang="en-US" sz="2000" b="1" dirty="0" smtClean="0">
                          <a:solidFill>
                            <a:srgbClr val="000000"/>
                          </a:solidFill>
                        </a:rPr>
                        <a:t>76.9</a:t>
                      </a:r>
                      <a:endParaRPr lang="en-US" sz="2000" b="1" dirty="0">
                        <a:solidFill>
                          <a:srgbClr val="000000"/>
                        </a:solidFill>
                      </a:endParaRPr>
                    </a:p>
                  </a:txBody>
                  <a:tcPr/>
                </a:tc>
                <a:tc>
                  <a:txBody>
                    <a:bodyPr/>
                    <a:lstStyle/>
                    <a:p>
                      <a:pPr algn="ctr"/>
                      <a:r>
                        <a:rPr lang="en-US" sz="2000" dirty="0" smtClean="0">
                          <a:solidFill>
                            <a:srgbClr val="000000"/>
                          </a:solidFill>
                        </a:rPr>
                        <a:t>77.9</a:t>
                      </a:r>
                      <a:endParaRPr lang="en-US" sz="2000" dirty="0">
                        <a:solidFill>
                          <a:srgbClr val="000000"/>
                        </a:solidFill>
                      </a:endParaRPr>
                    </a:p>
                  </a:txBody>
                  <a:tcPr/>
                </a:tc>
                <a:tc>
                  <a:txBody>
                    <a:bodyPr/>
                    <a:lstStyle/>
                    <a:p>
                      <a:pPr algn="ctr"/>
                      <a:r>
                        <a:rPr lang="en-US" sz="2000" dirty="0" smtClean="0">
                          <a:solidFill>
                            <a:srgbClr val="000000"/>
                          </a:solidFill>
                        </a:rPr>
                        <a:t>78.1</a:t>
                      </a:r>
                      <a:endParaRPr lang="en-US" sz="2000" dirty="0">
                        <a:solidFill>
                          <a:srgbClr val="000000"/>
                        </a:solidFill>
                      </a:endParaRPr>
                    </a:p>
                  </a:txBody>
                  <a:tcPr/>
                </a:tc>
                <a:tc>
                  <a:txBody>
                    <a:bodyPr/>
                    <a:lstStyle/>
                    <a:p>
                      <a:pPr algn="ctr"/>
                      <a:r>
                        <a:rPr lang="en-US" sz="2000" dirty="0" smtClean="0">
                          <a:solidFill>
                            <a:srgbClr val="000000"/>
                          </a:solidFill>
                        </a:rPr>
                        <a:t>78.2</a:t>
                      </a:r>
                      <a:endParaRPr lang="en-US" sz="2000" dirty="0">
                        <a:solidFill>
                          <a:srgbClr val="000000"/>
                        </a:solidFill>
                      </a:endParaRPr>
                    </a:p>
                  </a:txBody>
                  <a:tcPr/>
                </a:tc>
                <a:tc>
                  <a:txBody>
                    <a:bodyPr/>
                    <a:lstStyle/>
                    <a:p>
                      <a:pPr algn="ctr"/>
                      <a:r>
                        <a:rPr lang="en-US" sz="2000" dirty="0" smtClean="0">
                          <a:solidFill>
                            <a:srgbClr val="000000"/>
                          </a:solidFill>
                        </a:rPr>
                        <a:t>78.6</a:t>
                      </a:r>
                      <a:endParaRPr lang="en-US" sz="2000" dirty="0">
                        <a:solidFill>
                          <a:srgbClr val="000000"/>
                        </a:solidFill>
                      </a:endParaRPr>
                    </a:p>
                  </a:txBody>
                  <a:tcPr/>
                </a:tc>
                <a:tc>
                  <a:txBody>
                    <a:bodyPr/>
                    <a:lstStyle/>
                    <a:p>
                      <a:pPr algn="ctr"/>
                      <a:r>
                        <a:rPr lang="en-US" sz="2000" dirty="0" smtClean="0">
                          <a:solidFill>
                            <a:srgbClr val="000000"/>
                          </a:solidFill>
                        </a:rPr>
                        <a:t>78.5</a:t>
                      </a:r>
                      <a:endParaRPr lang="en-US" sz="2000" dirty="0">
                        <a:solidFill>
                          <a:srgbClr val="000000"/>
                        </a:solidFill>
                      </a:endParaRPr>
                    </a:p>
                  </a:txBody>
                  <a:tcPr/>
                </a:tc>
                <a:tc>
                  <a:txBody>
                    <a:bodyPr/>
                    <a:lstStyle/>
                    <a:p>
                      <a:pPr algn="ctr"/>
                      <a:r>
                        <a:rPr lang="en-US" sz="2000" dirty="0" smtClean="0">
                          <a:solidFill>
                            <a:srgbClr val="000000"/>
                          </a:solidFill>
                        </a:rPr>
                        <a:t>78.1</a:t>
                      </a:r>
                      <a:endParaRPr lang="en-US" sz="2000" dirty="0">
                        <a:solidFill>
                          <a:srgbClr val="000000"/>
                        </a:solidFill>
                      </a:endParaRPr>
                    </a:p>
                  </a:txBody>
                  <a:tcPr/>
                </a:tc>
                <a:tc>
                  <a:txBody>
                    <a:bodyPr/>
                    <a:lstStyle/>
                    <a:p>
                      <a:pPr algn="ctr"/>
                      <a:r>
                        <a:rPr lang="en-US" sz="2000" dirty="0" smtClean="0">
                          <a:solidFill>
                            <a:srgbClr val="000000"/>
                          </a:solidFill>
                        </a:rPr>
                        <a:t>78.9</a:t>
                      </a:r>
                      <a:endParaRPr lang="en-US" sz="2000" dirty="0">
                        <a:solidFill>
                          <a:srgbClr val="000000"/>
                        </a:solidFill>
                      </a:endParaRPr>
                    </a:p>
                  </a:txBody>
                  <a:tcPr/>
                </a:tc>
                <a:tc>
                  <a:txBody>
                    <a:bodyPr/>
                    <a:lstStyle/>
                    <a:p>
                      <a:pPr algn="ctr"/>
                      <a:r>
                        <a:rPr lang="en-US" sz="2000" dirty="0" smtClean="0">
                          <a:solidFill>
                            <a:srgbClr val="000000"/>
                          </a:solidFill>
                        </a:rPr>
                        <a:t>78.4</a:t>
                      </a:r>
                      <a:endParaRPr lang="en-US" sz="2000" dirty="0">
                        <a:solidFill>
                          <a:srgbClr val="000000"/>
                        </a:solidFill>
                      </a:endParaRPr>
                    </a:p>
                  </a:txBody>
                  <a:tcPr/>
                </a:tc>
                <a:tc gridSpan="2">
                  <a:txBody>
                    <a:bodyPr/>
                    <a:lstStyle/>
                    <a:p>
                      <a:pPr algn="ctr"/>
                      <a:r>
                        <a:rPr lang="en-US" sz="2000" dirty="0" smtClean="0">
                          <a:solidFill>
                            <a:srgbClr val="000000"/>
                          </a:solidFill>
                        </a:rPr>
                        <a:t>78.0</a:t>
                      </a:r>
                      <a:endParaRPr lang="en-US" sz="2000" dirty="0">
                        <a:solidFill>
                          <a:srgbClr val="000000"/>
                        </a:solidFill>
                      </a:endParaRPr>
                    </a:p>
                  </a:txBody>
                  <a:tcPr/>
                </a:tc>
                <a:tc hMerge="1">
                  <a:txBody>
                    <a:bodyPr/>
                    <a:lstStyle/>
                    <a:p>
                      <a:endParaRPr lang="en-US"/>
                    </a:p>
                  </a:txBody>
                  <a:tcPr/>
                </a:tc>
                <a:tc>
                  <a:txBody>
                    <a:bodyPr/>
                    <a:lstStyle/>
                    <a:p>
                      <a:pPr algn="ctr"/>
                      <a:r>
                        <a:rPr lang="en-US" sz="2000" b="1" dirty="0" smtClean="0">
                          <a:solidFill>
                            <a:srgbClr val="000000"/>
                          </a:solidFill>
                        </a:rPr>
                        <a:t>77.0</a:t>
                      </a:r>
                      <a:endParaRPr lang="en-US" sz="2000" b="1" dirty="0">
                        <a:solidFill>
                          <a:srgbClr val="000000"/>
                        </a:solidFill>
                      </a:endParaRPr>
                    </a:p>
                  </a:txBody>
                  <a:tcPr/>
                </a:tc>
                <a:tc>
                  <a:txBody>
                    <a:bodyPr/>
                    <a:lstStyle/>
                    <a:p>
                      <a:pPr algn="ctr"/>
                      <a:r>
                        <a:rPr lang="en-US" sz="2000" dirty="0" smtClean="0">
                          <a:solidFill>
                            <a:srgbClr val="000000"/>
                          </a:solidFill>
                        </a:rPr>
                        <a:t>77.6</a:t>
                      </a:r>
                      <a:endParaRPr lang="en-US" sz="2000" dirty="0">
                        <a:solidFill>
                          <a:srgbClr val="000000"/>
                        </a:solidFill>
                      </a:endParaRPr>
                    </a:p>
                  </a:txBody>
                  <a:tcPr/>
                </a:tc>
                <a:tc>
                  <a:txBody>
                    <a:bodyPr/>
                    <a:lstStyle/>
                    <a:p>
                      <a:pPr algn="ctr"/>
                      <a:r>
                        <a:rPr lang="en-US" sz="2000" dirty="0" smtClean="0">
                          <a:solidFill>
                            <a:srgbClr val="000000"/>
                          </a:solidFill>
                        </a:rPr>
                        <a:t>76.7</a:t>
                      </a:r>
                      <a:endParaRPr lang="en-US" sz="2000" dirty="0">
                        <a:solidFill>
                          <a:srgbClr val="000000"/>
                        </a:solidFill>
                      </a:endParaRPr>
                    </a:p>
                  </a:txBody>
                  <a:tcPr/>
                </a:tc>
                <a:tc>
                  <a:txBody>
                    <a:bodyPr/>
                    <a:lstStyle/>
                    <a:p>
                      <a:pPr algn="ctr"/>
                      <a:r>
                        <a:rPr lang="en-US" sz="2000" dirty="0" smtClean="0">
                          <a:solidFill>
                            <a:srgbClr val="000000"/>
                          </a:solidFill>
                        </a:rPr>
                        <a:t>77.2</a:t>
                      </a:r>
                      <a:endParaRPr lang="en-US" sz="2000" dirty="0">
                        <a:solidFill>
                          <a:srgbClr val="000000"/>
                        </a:solidFill>
                      </a:endParaRPr>
                    </a:p>
                  </a:txBody>
                  <a:tcPr/>
                </a:tc>
                <a:tc>
                  <a:txBody>
                    <a:bodyPr/>
                    <a:lstStyle/>
                    <a:p>
                      <a:pPr algn="ctr"/>
                      <a:r>
                        <a:rPr lang="en-US" sz="2000" dirty="0" smtClean="0">
                          <a:solidFill>
                            <a:srgbClr val="000000"/>
                          </a:solidFill>
                        </a:rPr>
                        <a:t>76.1</a:t>
                      </a:r>
                      <a:endParaRPr lang="en-US" sz="2000" dirty="0">
                        <a:solidFill>
                          <a:srgbClr val="000000"/>
                        </a:solidFill>
                      </a:endParaRPr>
                    </a:p>
                  </a:txBody>
                  <a:tcPr/>
                </a:tc>
                <a:tc>
                  <a:txBody>
                    <a:bodyPr/>
                    <a:lstStyle/>
                    <a:p>
                      <a:pPr algn="ctr"/>
                      <a:r>
                        <a:rPr lang="en-US" sz="2000" dirty="0" smtClean="0">
                          <a:solidFill>
                            <a:srgbClr val="000000"/>
                          </a:solidFill>
                        </a:rPr>
                        <a:t>77.3</a:t>
                      </a:r>
                      <a:endParaRPr lang="en-US" sz="2000" dirty="0">
                        <a:solidFill>
                          <a:srgbClr val="000000"/>
                        </a:solidFill>
                      </a:endParaRPr>
                    </a:p>
                  </a:txBody>
                  <a:tcPr/>
                </a:tc>
                <a:tc>
                  <a:txBody>
                    <a:bodyPr/>
                    <a:lstStyle/>
                    <a:p>
                      <a:pPr algn="ctr"/>
                      <a:r>
                        <a:rPr lang="en-US" sz="2000" dirty="0" smtClean="0">
                          <a:solidFill>
                            <a:srgbClr val="000000"/>
                          </a:solidFill>
                        </a:rPr>
                        <a:t>77.5</a:t>
                      </a:r>
                      <a:endParaRPr lang="en-US" sz="2000" dirty="0">
                        <a:solidFill>
                          <a:srgbClr val="000000"/>
                        </a:solidFill>
                      </a:endParaRPr>
                    </a:p>
                  </a:txBody>
                  <a:tcPr/>
                </a:tc>
                <a:tc>
                  <a:txBody>
                    <a:bodyPr/>
                    <a:lstStyle/>
                    <a:p>
                      <a:pPr algn="ctr"/>
                      <a:r>
                        <a:rPr lang="en-US" sz="2000" dirty="0" smtClean="0">
                          <a:solidFill>
                            <a:srgbClr val="000000"/>
                          </a:solidFill>
                        </a:rPr>
                        <a:t>77.9</a:t>
                      </a:r>
                      <a:endParaRPr lang="en-US" sz="2000" dirty="0">
                        <a:solidFill>
                          <a:srgbClr val="000000"/>
                        </a:solidFill>
                      </a:endParaRPr>
                    </a:p>
                  </a:txBody>
                  <a:tcPr/>
                </a:tc>
                <a:tc>
                  <a:txBody>
                    <a:bodyPr/>
                    <a:lstStyle/>
                    <a:p>
                      <a:pPr algn="ctr"/>
                      <a:r>
                        <a:rPr lang="en-US" sz="2000" dirty="0" smtClean="0">
                          <a:solidFill>
                            <a:srgbClr val="000000"/>
                          </a:solidFill>
                        </a:rPr>
                        <a:t>79.0</a:t>
                      </a:r>
                      <a:endParaRPr lang="en-US" sz="2000" dirty="0">
                        <a:solidFill>
                          <a:srgbClr val="000000"/>
                        </a:solidFill>
                      </a:endParaRPr>
                    </a:p>
                  </a:txBody>
                  <a:tcPr/>
                </a:tc>
                <a:tc>
                  <a:txBody>
                    <a:bodyPr/>
                    <a:lstStyle/>
                    <a:p>
                      <a:pPr algn="ctr"/>
                      <a:r>
                        <a:rPr lang="en-US" sz="2000" dirty="0" smtClean="0">
                          <a:solidFill>
                            <a:srgbClr val="000000"/>
                          </a:solidFill>
                        </a:rPr>
                        <a:t>80.0</a:t>
                      </a:r>
                      <a:endParaRPr lang="en-US" sz="2000" dirty="0">
                        <a:solidFill>
                          <a:srgbClr val="000000"/>
                        </a:solidFill>
                      </a:endParaRPr>
                    </a:p>
                  </a:txBody>
                  <a:tcPr/>
                </a:tc>
                <a:tc>
                  <a:txBody>
                    <a:bodyPr/>
                    <a:lstStyle/>
                    <a:p>
                      <a:pPr algn="ctr"/>
                      <a:r>
                        <a:rPr lang="en-US" sz="2000" dirty="0" smtClean="0">
                          <a:solidFill>
                            <a:srgbClr val="000000"/>
                          </a:solidFill>
                        </a:rPr>
                        <a:t>80.4</a:t>
                      </a:r>
                      <a:endParaRPr lang="en-US" sz="2000" dirty="0">
                        <a:solidFill>
                          <a:srgbClr val="000000"/>
                        </a:solidFill>
                      </a:endParaRPr>
                    </a:p>
                  </a:txBody>
                  <a:tcPr/>
                </a:tc>
                <a:tc>
                  <a:txBody>
                    <a:bodyPr/>
                    <a:lstStyle/>
                    <a:p>
                      <a:pPr algn="ctr"/>
                      <a:r>
                        <a:rPr lang="en-US" sz="2000" dirty="0" smtClean="0">
                          <a:solidFill>
                            <a:srgbClr val="000000"/>
                          </a:solidFill>
                        </a:rPr>
                        <a:t>80.7</a:t>
                      </a:r>
                      <a:endParaRPr lang="en-US" sz="2000" dirty="0">
                        <a:solidFill>
                          <a:srgbClr val="000000"/>
                        </a:solidFill>
                      </a:endParaRPr>
                    </a:p>
                  </a:txBody>
                  <a:tcPr/>
                </a:tc>
              </a:tr>
              <a:tr h="370840">
                <a:tc>
                  <a:txBody>
                    <a:bodyPr/>
                    <a:lstStyle/>
                    <a:p>
                      <a:pPr algn="ctr"/>
                      <a:r>
                        <a:rPr lang="en-US" sz="2000" dirty="0" smtClean="0">
                          <a:solidFill>
                            <a:srgbClr val="000000"/>
                          </a:solidFill>
                        </a:rPr>
                        <a:t>Water</a:t>
                      </a:r>
                      <a:endParaRPr lang="en-US" sz="2000" dirty="0">
                        <a:solidFill>
                          <a:srgbClr val="000000"/>
                        </a:solidFill>
                      </a:endParaRPr>
                    </a:p>
                  </a:txBody>
                  <a:tcPr/>
                </a:tc>
                <a:tc>
                  <a:txBody>
                    <a:bodyPr/>
                    <a:lstStyle/>
                    <a:p>
                      <a:pPr algn="ctr"/>
                      <a:r>
                        <a:rPr lang="en-US" sz="2000" b="1" dirty="0" smtClean="0">
                          <a:solidFill>
                            <a:srgbClr val="000000"/>
                          </a:solidFill>
                        </a:rPr>
                        <a:t>75.4</a:t>
                      </a:r>
                      <a:endParaRPr lang="en-US" sz="2000" b="1" dirty="0">
                        <a:solidFill>
                          <a:srgbClr val="000000"/>
                        </a:solidFill>
                      </a:endParaRPr>
                    </a:p>
                  </a:txBody>
                  <a:tcPr/>
                </a:tc>
                <a:tc>
                  <a:txBody>
                    <a:bodyPr/>
                    <a:lstStyle/>
                    <a:p>
                      <a:pPr algn="ctr"/>
                      <a:r>
                        <a:rPr lang="en-US" sz="2000" dirty="0" smtClean="0">
                          <a:solidFill>
                            <a:srgbClr val="000000"/>
                          </a:solidFill>
                        </a:rPr>
                        <a:t>77.0</a:t>
                      </a:r>
                      <a:endParaRPr lang="en-US" sz="2000" dirty="0">
                        <a:solidFill>
                          <a:srgbClr val="000000"/>
                        </a:solidFill>
                      </a:endParaRPr>
                    </a:p>
                  </a:txBody>
                  <a:tcPr/>
                </a:tc>
                <a:tc>
                  <a:txBody>
                    <a:bodyPr/>
                    <a:lstStyle/>
                    <a:p>
                      <a:pPr algn="ctr"/>
                      <a:r>
                        <a:rPr lang="en-US" sz="2000" dirty="0" smtClean="0">
                          <a:solidFill>
                            <a:srgbClr val="000000"/>
                          </a:solidFill>
                        </a:rPr>
                        <a:t>77.0</a:t>
                      </a:r>
                      <a:endParaRPr lang="en-US" sz="2000" dirty="0">
                        <a:solidFill>
                          <a:srgbClr val="000000"/>
                        </a:solidFill>
                      </a:endParaRPr>
                    </a:p>
                  </a:txBody>
                  <a:tcPr/>
                </a:tc>
                <a:tc>
                  <a:txBody>
                    <a:bodyPr/>
                    <a:lstStyle/>
                    <a:p>
                      <a:pPr algn="ctr"/>
                      <a:r>
                        <a:rPr lang="en-US" sz="2000" dirty="0" smtClean="0">
                          <a:solidFill>
                            <a:srgbClr val="000000"/>
                          </a:solidFill>
                        </a:rPr>
                        <a:t>77.9</a:t>
                      </a:r>
                      <a:endParaRPr lang="en-US" sz="2000" dirty="0">
                        <a:solidFill>
                          <a:srgbClr val="000000"/>
                        </a:solidFill>
                      </a:endParaRPr>
                    </a:p>
                  </a:txBody>
                  <a:tcPr/>
                </a:tc>
                <a:tc>
                  <a:txBody>
                    <a:bodyPr/>
                    <a:lstStyle/>
                    <a:p>
                      <a:pPr algn="ctr"/>
                      <a:r>
                        <a:rPr lang="en-US" sz="2000" dirty="0" smtClean="0">
                          <a:solidFill>
                            <a:srgbClr val="000000"/>
                          </a:solidFill>
                        </a:rPr>
                        <a:t>77.8</a:t>
                      </a:r>
                      <a:endParaRPr lang="en-US" sz="2000" dirty="0">
                        <a:solidFill>
                          <a:srgbClr val="000000"/>
                        </a:solidFill>
                      </a:endParaRPr>
                    </a:p>
                  </a:txBody>
                  <a:tcPr/>
                </a:tc>
                <a:tc>
                  <a:txBody>
                    <a:bodyPr/>
                    <a:lstStyle/>
                    <a:p>
                      <a:pPr algn="ctr"/>
                      <a:r>
                        <a:rPr lang="en-US" sz="2000" dirty="0" smtClean="0">
                          <a:solidFill>
                            <a:srgbClr val="000000"/>
                          </a:solidFill>
                        </a:rPr>
                        <a:t>77.2</a:t>
                      </a:r>
                      <a:endParaRPr lang="en-US" sz="2000" dirty="0">
                        <a:solidFill>
                          <a:srgbClr val="000000"/>
                        </a:solidFill>
                      </a:endParaRPr>
                    </a:p>
                  </a:txBody>
                  <a:tcPr/>
                </a:tc>
                <a:tc>
                  <a:txBody>
                    <a:bodyPr/>
                    <a:lstStyle/>
                    <a:p>
                      <a:pPr algn="ctr"/>
                      <a:r>
                        <a:rPr lang="en-US" sz="2000" dirty="0" smtClean="0">
                          <a:solidFill>
                            <a:srgbClr val="000000"/>
                          </a:solidFill>
                        </a:rPr>
                        <a:t>77.4</a:t>
                      </a:r>
                      <a:endParaRPr lang="en-US" sz="2000" dirty="0">
                        <a:solidFill>
                          <a:srgbClr val="000000"/>
                        </a:solidFill>
                      </a:endParaRPr>
                    </a:p>
                  </a:txBody>
                  <a:tcPr/>
                </a:tc>
                <a:tc>
                  <a:txBody>
                    <a:bodyPr/>
                    <a:lstStyle/>
                    <a:p>
                      <a:pPr algn="ctr"/>
                      <a:r>
                        <a:rPr lang="en-US" sz="2000" dirty="0" smtClean="0">
                          <a:solidFill>
                            <a:srgbClr val="000000"/>
                          </a:solidFill>
                        </a:rPr>
                        <a:t>77.4</a:t>
                      </a:r>
                      <a:endParaRPr lang="en-US" sz="2000" dirty="0">
                        <a:solidFill>
                          <a:srgbClr val="000000"/>
                        </a:solidFill>
                      </a:endParaRPr>
                    </a:p>
                  </a:txBody>
                  <a:tcPr/>
                </a:tc>
                <a:tc>
                  <a:txBody>
                    <a:bodyPr/>
                    <a:lstStyle/>
                    <a:p>
                      <a:pPr algn="ctr"/>
                      <a:r>
                        <a:rPr lang="en-US" sz="2000" dirty="0" smtClean="0">
                          <a:solidFill>
                            <a:srgbClr val="000000"/>
                          </a:solidFill>
                        </a:rPr>
                        <a:t>77.1</a:t>
                      </a:r>
                      <a:endParaRPr lang="en-US" sz="2000" dirty="0">
                        <a:solidFill>
                          <a:srgbClr val="000000"/>
                        </a:solidFill>
                      </a:endParaRPr>
                    </a:p>
                  </a:txBody>
                  <a:tcPr/>
                </a:tc>
                <a:tc gridSpan="2">
                  <a:txBody>
                    <a:bodyPr/>
                    <a:lstStyle/>
                    <a:p>
                      <a:pPr algn="ctr"/>
                      <a:r>
                        <a:rPr lang="en-US" sz="2000" dirty="0" smtClean="0">
                          <a:solidFill>
                            <a:srgbClr val="000000"/>
                          </a:solidFill>
                        </a:rPr>
                        <a:t>77.1</a:t>
                      </a:r>
                      <a:endParaRPr lang="en-US" sz="2000"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76.9</a:t>
                      </a:r>
                      <a:endParaRPr lang="en-US" sz="2000" dirty="0">
                        <a:solidFill>
                          <a:srgbClr val="000000"/>
                        </a:solidFill>
                      </a:endParaRPr>
                    </a:p>
                  </a:txBody>
                  <a:tcPr/>
                </a:tc>
                <a:tc>
                  <a:txBody>
                    <a:bodyPr/>
                    <a:lstStyle/>
                    <a:p>
                      <a:pPr algn="ctr"/>
                      <a:r>
                        <a:rPr lang="en-US" sz="2000" dirty="0" smtClean="0">
                          <a:solidFill>
                            <a:srgbClr val="000000"/>
                          </a:solidFill>
                        </a:rPr>
                        <a:t>76.9</a:t>
                      </a:r>
                      <a:endParaRPr lang="en-US" sz="2000" dirty="0">
                        <a:solidFill>
                          <a:srgbClr val="000000"/>
                        </a:solidFill>
                      </a:endParaRPr>
                    </a:p>
                  </a:txBody>
                  <a:tcPr/>
                </a:tc>
                <a:tc>
                  <a:txBody>
                    <a:bodyPr/>
                    <a:lstStyle/>
                    <a:p>
                      <a:pPr algn="ctr"/>
                      <a:r>
                        <a:rPr lang="en-US" sz="2000" dirty="0" smtClean="0">
                          <a:solidFill>
                            <a:srgbClr val="000000"/>
                          </a:solidFill>
                        </a:rPr>
                        <a:t>76.6</a:t>
                      </a:r>
                      <a:endParaRPr lang="en-US" sz="2000" dirty="0">
                        <a:solidFill>
                          <a:srgbClr val="000000"/>
                        </a:solidFill>
                      </a:endParaRPr>
                    </a:p>
                  </a:txBody>
                  <a:tcPr/>
                </a:tc>
                <a:tc>
                  <a:txBody>
                    <a:bodyPr/>
                    <a:lstStyle/>
                    <a:p>
                      <a:pPr algn="ctr"/>
                      <a:r>
                        <a:rPr lang="en-US" sz="2000" dirty="0" smtClean="0">
                          <a:solidFill>
                            <a:srgbClr val="000000"/>
                          </a:solidFill>
                        </a:rPr>
                        <a:t>76.7</a:t>
                      </a:r>
                      <a:endParaRPr lang="en-US" sz="2000" dirty="0">
                        <a:solidFill>
                          <a:srgbClr val="000000"/>
                        </a:solidFill>
                      </a:endParaRPr>
                    </a:p>
                  </a:txBody>
                  <a:tcPr/>
                </a:tc>
                <a:tc>
                  <a:txBody>
                    <a:bodyPr/>
                    <a:lstStyle/>
                    <a:p>
                      <a:pPr algn="ctr"/>
                      <a:r>
                        <a:rPr lang="en-US" sz="2000" dirty="0" smtClean="0">
                          <a:solidFill>
                            <a:srgbClr val="000000"/>
                          </a:solidFill>
                        </a:rPr>
                        <a:t>76.6</a:t>
                      </a:r>
                      <a:endParaRPr lang="en-US" sz="2000" dirty="0">
                        <a:solidFill>
                          <a:srgbClr val="000000"/>
                        </a:solidFill>
                      </a:endParaRPr>
                    </a:p>
                  </a:txBody>
                  <a:tcPr/>
                </a:tc>
                <a:tc>
                  <a:txBody>
                    <a:bodyPr/>
                    <a:lstStyle/>
                    <a:p>
                      <a:pPr algn="ctr"/>
                      <a:r>
                        <a:rPr lang="en-US" sz="2000" dirty="0" smtClean="0">
                          <a:solidFill>
                            <a:srgbClr val="000000"/>
                          </a:solidFill>
                        </a:rPr>
                        <a:t>76.6</a:t>
                      </a:r>
                      <a:endParaRPr lang="en-US" sz="2000" dirty="0">
                        <a:solidFill>
                          <a:srgbClr val="000000"/>
                        </a:solidFill>
                      </a:endParaRPr>
                    </a:p>
                  </a:txBody>
                  <a:tcPr/>
                </a:tc>
                <a:tc>
                  <a:txBody>
                    <a:bodyPr/>
                    <a:lstStyle/>
                    <a:p>
                      <a:pPr algn="ctr"/>
                      <a:r>
                        <a:rPr lang="en-US" sz="2000" dirty="0" smtClean="0">
                          <a:solidFill>
                            <a:srgbClr val="000000"/>
                          </a:solidFill>
                        </a:rPr>
                        <a:t>76.6</a:t>
                      </a:r>
                      <a:endParaRPr lang="en-US" sz="2000" dirty="0">
                        <a:solidFill>
                          <a:srgbClr val="000000"/>
                        </a:solidFill>
                      </a:endParaRPr>
                    </a:p>
                  </a:txBody>
                  <a:tcPr/>
                </a:tc>
                <a:tc>
                  <a:txBody>
                    <a:bodyPr/>
                    <a:lstStyle/>
                    <a:p>
                      <a:pPr algn="ctr"/>
                      <a:r>
                        <a:rPr lang="en-US" sz="2000" dirty="0" smtClean="0">
                          <a:solidFill>
                            <a:srgbClr val="000000"/>
                          </a:solidFill>
                        </a:rPr>
                        <a:t>76.6</a:t>
                      </a:r>
                      <a:endParaRPr lang="en-US" sz="2000" dirty="0">
                        <a:solidFill>
                          <a:srgbClr val="000000"/>
                        </a:solidFill>
                      </a:endParaRPr>
                    </a:p>
                  </a:txBody>
                  <a:tcPr/>
                </a:tc>
                <a:tc>
                  <a:txBody>
                    <a:bodyPr/>
                    <a:lstStyle/>
                    <a:p>
                      <a:pPr algn="ctr"/>
                      <a:r>
                        <a:rPr lang="en-US" sz="2000" b="1" dirty="0" smtClean="0">
                          <a:solidFill>
                            <a:srgbClr val="000000"/>
                          </a:solidFill>
                        </a:rPr>
                        <a:t>76.4</a:t>
                      </a:r>
                      <a:endParaRPr lang="en-US" sz="2000" b="1" dirty="0">
                        <a:solidFill>
                          <a:srgbClr val="000000"/>
                        </a:solidFill>
                      </a:endParaRPr>
                    </a:p>
                  </a:txBody>
                  <a:tcPr/>
                </a:tc>
                <a:tc>
                  <a:txBody>
                    <a:bodyPr/>
                    <a:lstStyle/>
                    <a:p>
                      <a:pPr algn="ctr"/>
                      <a:r>
                        <a:rPr lang="en-US" sz="2000" dirty="0" smtClean="0">
                          <a:solidFill>
                            <a:srgbClr val="000000"/>
                          </a:solidFill>
                        </a:rPr>
                        <a:t>76.7</a:t>
                      </a:r>
                      <a:endParaRPr lang="en-US" sz="2000" dirty="0">
                        <a:solidFill>
                          <a:srgbClr val="000000"/>
                        </a:solidFill>
                      </a:endParaRPr>
                    </a:p>
                  </a:txBody>
                  <a:tcPr/>
                </a:tc>
                <a:tc>
                  <a:txBody>
                    <a:bodyPr/>
                    <a:lstStyle/>
                    <a:p>
                      <a:pPr algn="ctr"/>
                      <a:r>
                        <a:rPr lang="en-US" sz="2000" dirty="0" smtClean="0">
                          <a:solidFill>
                            <a:srgbClr val="000000"/>
                          </a:solidFill>
                        </a:rPr>
                        <a:t>76.6</a:t>
                      </a:r>
                      <a:endParaRPr lang="en-US" sz="2000" dirty="0">
                        <a:solidFill>
                          <a:srgbClr val="000000"/>
                        </a:solidFill>
                      </a:endParaRPr>
                    </a:p>
                  </a:txBody>
                  <a:tcPr/>
                </a:tc>
                <a:tc>
                  <a:txBody>
                    <a:bodyPr/>
                    <a:lstStyle/>
                    <a:p>
                      <a:pPr algn="ctr"/>
                      <a:r>
                        <a:rPr lang="en-US" sz="2000" dirty="0" smtClean="0">
                          <a:solidFill>
                            <a:srgbClr val="000000"/>
                          </a:solidFill>
                        </a:rPr>
                        <a:t>77.1</a:t>
                      </a:r>
                      <a:endParaRPr lang="en-US" sz="2000" dirty="0">
                        <a:solidFill>
                          <a:srgbClr val="000000"/>
                        </a:solidFill>
                      </a:endParaRPr>
                    </a:p>
                  </a:txBody>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574895836"/>
              </p:ext>
            </p:extLst>
          </p:nvPr>
        </p:nvGraphicFramePr>
        <p:xfrm>
          <a:off x="533400" y="28468930"/>
          <a:ext cx="17382609" cy="2377440"/>
        </p:xfrm>
        <a:graphic>
          <a:graphicData uri="http://schemas.openxmlformats.org/drawingml/2006/table">
            <a:tbl>
              <a:tblPr firstRow="1" bandRow="1">
                <a:tableStyleId>{3C2FFA5D-87B4-456A-9821-1D502468CF0F}</a:tableStyleId>
              </a:tblPr>
              <a:tblGrid>
                <a:gridCol w="1371892"/>
                <a:gridCol w="958026"/>
                <a:gridCol w="714692"/>
                <a:gridCol w="716280"/>
                <a:gridCol w="714692"/>
                <a:gridCol w="716280"/>
                <a:gridCol w="714692"/>
                <a:gridCol w="716280"/>
                <a:gridCol w="714692"/>
                <a:gridCol w="716280"/>
                <a:gridCol w="632483"/>
                <a:gridCol w="116840"/>
                <a:gridCol w="714692"/>
                <a:gridCol w="714692"/>
                <a:gridCol w="714692"/>
                <a:gridCol w="714692"/>
                <a:gridCol w="716280"/>
                <a:gridCol w="714692"/>
                <a:gridCol w="716280"/>
                <a:gridCol w="714692"/>
                <a:gridCol w="714692"/>
                <a:gridCol w="714692"/>
                <a:gridCol w="714692"/>
                <a:gridCol w="714692"/>
              </a:tblGrid>
              <a:tr h="0">
                <a:tc>
                  <a:txBody>
                    <a:bodyPr/>
                    <a:lstStyle/>
                    <a:p>
                      <a:pPr algn="ctr"/>
                      <a:r>
                        <a:rPr lang="en-US" sz="2000" dirty="0" smtClean="0"/>
                        <a:t>Temp. (°F)</a:t>
                      </a:r>
                      <a:endParaRPr lang="en-US" sz="2000" dirty="0"/>
                    </a:p>
                  </a:txBody>
                  <a:tcPr/>
                </a:tc>
                <a:tc gridSpan="10">
                  <a:txBody>
                    <a:bodyPr/>
                    <a:lstStyle/>
                    <a:p>
                      <a:pPr algn="l"/>
                      <a:r>
                        <a:rPr lang="en-US" sz="2000" baseline="0" dirty="0" smtClean="0"/>
                        <a:t>              Probe Height (</a:t>
                      </a:r>
                      <a:r>
                        <a:rPr lang="en-US" sz="2000" baseline="0" dirty="0" err="1" smtClean="0"/>
                        <a:t>ft</a:t>
                      </a:r>
                      <a:r>
                        <a:rPr lang="en-US" sz="2000" baseline="0" dirty="0" smtClean="0"/>
                        <a:t>)</a:t>
                      </a:r>
                      <a:endParaRPr lang="en-US" sz="2000"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13">
                  <a:txBody>
                    <a:bodyPr/>
                    <a:lstStyle/>
                    <a:p>
                      <a:pPr algn="l"/>
                      <a:r>
                        <a:rPr lang="en-US" sz="2000" dirty="0" smtClean="0"/>
                        <a:t>7/25/2015</a:t>
                      </a:r>
                      <a:endParaRPr lang="en-US" sz="200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sz="2000" dirty="0">
                        <a:solidFill>
                          <a:srgbClr val="000000"/>
                        </a:solidFill>
                      </a:endParaRPr>
                    </a:p>
                  </a:txBody>
                  <a:tcPr/>
                </a:tc>
                <a:tc>
                  <a:txBody>
                    <a:bodyPr/>
                    <a:lstStyle/>
                    <a:p>
                      <a:pPr algn="ctr"/>
                      <a:r>
                        <a:rPr lang="en-US" sz="2000" dirty="0" smtClean="0">
                          <a:solidFill>
                            <a:srgbClr val="000000"/>
                          </a:solidFill>
                        </a:rPr>
                        <a:t>Landsat</a:t>
                      </a:r>
                      <a:endParaRPr lang="en-US" sz="2000" dirty="0">
                        <a:solidFill>
                          <a:srgbClr val="000000"/>
                        </a:solidFill>
                      </a:endParaRPr>
                    </a:p>
                  </a:txBody>
                  <a:tcPr/>
                </a:tc>
                <a:tc>
                  <a:txBody>
                    <a:bodyPr/>
                    <a:lstStyle/>
                    <a:p>
                      <a:pPr algn="ctr"/>
                      <a:r>
                        <a:rPr lang="en-US" sz="2000" dirty="0" smtClean="0">
                          <a:solidFill>
                            <a:srgbClr val="000000"/>
                          </a:solidFill>
                        </a:rPr>
                        <a:t>0</a:t>
                      </a:r>
                      <a:endParaRPr lang="en-US" sz="2000" dirty="0">
                        <a:solidFill>
                          <a:srgbClr val="000000"/>
                        </a:solidFill>
                      </a:endParaRPr>
                    </a:p>
                  </a:txBody>
                  <a:tcPr/>
                </a:tc>
                <a:tc>
                  <a:txBody>
                    <a:bodyPr/>
                    <a:lstStyle/>
                    <a:p>
                      <a:pPr algn="ctr"/>
                      <a:r>
                        <a:rPr lang="en-US" sz="2000" dirty="0" smtClean="0">
                          <a:solidFill>
                            <a:srgbClr val="000000"/>
                          </a:solidFill>
                        </a:rPr>
                        <a:t>0.5</a:t>
                      </a:r>
                      <a:endParaRPr lang="en-US" sz="2000" dirty="0">
                        <a:solidFill>
                          <a:srgbClr val="000000"/>
                        </a:solidFill>
                      </a:endParaRPr>
                    </a:p>
                  </a:txBody>
                  <a:tcPr/>
                </a:tc>
                <a:tc>
                  <a:txBody>
                    <a:bodyPr/>
                    <a:lstStyle/>
                    <a:p>
                      <a:pPr algn="ctr"/>
                      <a:r>
                        <a:rPr lang="en-US" sz="2000" dirty="0" smtClean="0">
                          <a:solidFill>
                            <a:srgbClr val="000000"/>
                          </a:solidFill>
                        </a:rPr>
                        <a:t>1</a:t>
                      </a:r>
                      <a:endParaRPr lang="en-US" sz="2000" dirty="0">
                        <a:solidFill>
                          <a:srgbClr val="000000"/>
                        </a:solidFill>
                      </a:endParaRPr>
                    </a:p>
                  </a:txBody>
                  <a:tcPr/>
                </a:tc>
                <a:tc>
                  <a:txBody>
                    <a:bodyPr/>
                    <a:lstStyle/>
                    <a:p>
                      <a:pPr algn="ctr"/>
                      <a:r>
                        <a:rPr lang="en-US" sz="2000" dirty="0" smtClean="0">
                          <a:solidFill>
                            <a:srgbClr val="000000"/>
                          </a:solidFill>
                        </a:rPr>
                        <a:t>1.5</a:t>
                      </a:r>
                      <a:endParaRPr lang="en-US" sz="2000" dirty="0">
                        <a:solidFill>
                          <a:srgbClr val="000000"/>
                        </a:solidFill>
                      </a:endParaRPr>
                    </a:p>
                  </a:txBody>
                  <a:tcPr/>
                </a:tc>
                <a:tc>
                  <a:txBody>
                    <a:bodyPr/>
                    <a:lstStyle/>
                    <a:p>
                      <a:pPr algn="ctr"/>
                      <a:r>
                        <a:rPr lang="en-US" sz="2000" dirty="0" smtClean="0">
                          <a:solidFill>
                            <a:srgbClr val="000000"/>
                          </a:solidFill>
                        </a:rPr>
                        <a:t>2</a:t>
                      </a:r>
                      <a:endParaRPr lang="en-US" sz="2000" dirty="0">
                        <a:solidFill>
                          <a:srgbClr val="000000"/>
                        </a:solidFill>
                      </a:endParaRPr>
                    </a:p>
                  </a:txBody>
                  <a:tcPr/>
                </a:tc>
                <a:tc>
                  <a:txBody>
                    <a:bodyPr/>
                    <a:lstStyle/>
                    <a:p>
                      <a:pPr algn="ctr"/>
                      <a:r>
                        <a:rPr lang="en-US" sz="2000" dirty="0" smtClean="0">
                          <a:solidFill>
                            <a:srgbClr val="000000"/>
                          </a:solidFill>
                        </a:rPr>
                        <a:t>2.5</a:t>
                      </a:r>
                      <a:endParaRPr lang="en-US" sz="2000" dirty="0">
                        <a:solidFill>
                          <a:srgbClr val="000000"/>
                        </a:solidFill>
                      </a:endParaRPr>
                    </a:p>
                  </a:txBody>
                  <a:tcPr/>
                </a:tc>
                <a:tc>
                  <a:txBody>
                    <a:bodyPr/>
                    <a:lstStyle/>
                    <a:p>
                      <a:pPr algn="ctr"/>
                      <a:r>
                        <a:rPr lang="en-US" sz="2000" dirty="0" smtClean="0">
                          <a:solidFill>
                            <a:srgbClr val="000000"/>
                          </a:solidFill>
                        </a:rPr>
                        <a:t>3</a:t>
                      </a:r>
                      <a:endParaRPr lang="en-US" sz="2000" dirty="0">
                        <a:solidFill>
                          <a:srgbClr val="000000"/>
                        </a:solidFill>
                      </a:endParaRPr>
                    </a:p>
                  </a:txBody>
                  <a:tcPr/>
                </a:tc>
                <a:tc>
                  <a:txBody>
                    <a:bodyPr/>
                    <a:lstStyle/>
                    <a:p>
                      <a:pPr algn="ctr"/>
                      <a:r>
                        <a:rPr lang="en-US" sz="2000" dirty="0" smtClean="0">
                          <a:solidFill>
                            <a:srgbClr val="000000"/>
                          </a:solidFill>
                        </a:rPr>
                        <a:t>3.5</a:t>
                      </a:r>
                      <a:endParaRPr lang="en-US" sz="2000" dirty="0">
                        <a:solidFill>
                          <a:srgbClr val="000000"/>
                        </a:solidFill>
                      </a:endParaRPr>
                    </a:p>
                  </a:txBody>
                  <a:tcPr/>
                </a:tc>
                <a:tc gridSpan="2">
                  <a:txBody>
                    <a:bodyPr/>
                    <a:lstStyle/>
                    <a:p>
                      <a:pPr algn="ctr"/>
                      <a:r>
                        <a:rPr lang="en-US" sz="2000" dirty="0" smtClean="0">
                          <a:solidFill>
                            <a:srgbClr val="000000"/>
                          </a:solidFill>
                        </a:rPr>
                        <a:t>4</a:t>
                      </a:r>
                      <a:endParaRPr lang="en-US" sz="2000"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4.5</a:t>
                      </a:r>
                      <a:endParaRPr lang="en-US" sz="2000" dirty="0">
                        <a:solidFill>
                          <a:srgbClr val="000000"/>
                        </a:solidFill>
                      </a:endParaRPr>
                    </a:p>
                  </a:txBody>
                  <a:tcPr/>
                </a:tc>
                <a:tc>
                  <a:txBody>
                    <a:bodyPr/>
                    <a:lstStyle/>
                    <a:p>
                      <a:pPr algn="ctr"/>
                      <a:r>
                        <a:rPr lang="en-US" sz="2000" dirty="0" smtClean="0">
                          <a:solidFill>
                            <a:srgbClr val="000000"/>
                          </a:solidFill>
                        </a:rPr>
                        <a:t>5</a:t>
                      </a:r>
                      <a:endParaRPr lang="en-US" sz="2000" dirty="0">
                        <a:solidFill>
                          <a:srgbClr val="000000"/>
                        </a:solidFill>
                      </a:endParaRPr>
                    </a:p>
                  </a:txBody>
                  <a:tcPr/>
                </a:tc>
                <a:tc>
                  <a:txBody>
                    <a:bodyPr/>
                    <a:lstStyle/>
                    <a:p>
                      <a:pPr algn="ctr"/>
                      <a:r>
                        <a:rPr lang="en-US" sz="2000" dirty="0" smtClean="0">
                          <a:solidFill>
                            <a:srgbClr val="000000"/>
                          </a:solidFill>
                        </a:rPr>
                        <a:t>5.5</a:t>
                      </a:r>
                      <a:endParaRPr lang="en-US" sz="2000" dirty="0">
                        <a:solidFill>
                          <a:srgbClr val="000000"/>
                        </a:solidFill>
                      </a:endParaRPr>
                    </a:p>
                  </a:txBody>
                  <a:tcPr/>
                </a:tc>
                <a:tc>
                  <a:txBody>
                    <a:bodyPr/>
                    <a:lstStyle/>
                    <a:p>
                      <a:pPr algn="ctr"/>
                      <a:r>
                        <a:rPr lang="en-US" sz="2000" dirty="0" smtClean="0">
                          <a:solidFill>
                            <a:srgbClr val="000000"/>
                          </a:solidFill>
                        </a:rPr>
                        <a:t>6</a:t>
                      </a:r>
                      <a:endParaRPr lang="en-US" sz="2000" dirty="0">
                        <a:solidFill>
                          <a:srgbClr val="000000"/>
                        </a:solidFill>
                      </a:endParaRPr>
                    </a:p>
                  </a:txBody>
                  <a:tcPr/>
                </a:tc>
                <a:tc>
                  <a:txBody>
                    <a:bodyPr/>
                    <a:lstStyle/>
                    <a:p>
                      <a:pPr algn="ctr"/>
                      <a:r>
                        <a:rPr lang="en-US" sz="2000" dirty="0" smtClean="0">
                          <a:solidFill>
                            <a:srgbClr val="000000"/>
                          </a:solidFill>
                        </a:rPr>
                        <a:t>6.5</a:t>
                      </a:r>
                      <a:endParaRPr lang="en-US" sz="2000" dirty="0">
                        <a:solidFill>
                          <a:srgbClr val="000000"/>
                        </a:solidFill>
                      </a:endParaRPr>
                    </a:p>
                  </a:txBody>
                  <a:tcPr/>
                </a:tc>
                <a:tc>
                  <a:txBody>
                    <a:bodyPr/>
                    <a:lstStyle/>
                    <a:p>
                      <a:pPr algn="ctr"/>
                      <a:r>
                        <a:rPr lang="en-US" sz="2000" dirty="0" smtClean="0">
                          <a:solidFill>
                            <a:srgbClr val="000000"/>
                          </a:solidFill>
                        </a:rPr>
                        <a:t>7</a:t>
                      </a:r>
                      <a:endParaRPr lang="en-US" sz="2000" dirty="0">
                        <a:solidFill>
                          <a:srgbClr val="000000"/>
                        </a:solidFill>
                      </a:endParaRPr>
                    </a:p>
                  </a:txBody>
                  <a:tcPr/>
                </a:tc>
                <a:tc>
                  <a:txBody>
                    <a:bodyPr/>
                    <a:lstStyle/>
                    <a:p>
                      <a:pPr algn="ctr"/>
                      <a:r>
                        <a:rPr lang="en-US" sz="2000" dirty="0" smtClean="0">
                          <a:solidFill>
                            <a:srgbClr val="000000"/>
                          </a:solidFill>
                        </a:rPr>
                        <a:t>7.5</a:t>
                      </a:r>
                      <a:endParaRPr lang="en-US" sz="2000" dirty="0">
                        <a:solidFill>
                          <a:srgbClr val="000000"/>
                        </a:solidFill>
                      </a:endParaRPr>
                    </a:p>
                  </a:txBody>
                  <a:tcPr/>
                </a:tc>
                <a:tc>
                  <a:txBody>
                    <a:bodyPr/>
                    <a:lstStyle/>
                    <a:p>
                      <a:pPr algn="ctr"/>
                      <a:r>
                        <a:rPr lang="en-US" sz="2000" dirty="0" smtClean="0">
                          <a:solidFill>
                            <a:srgbClr val="000000"/>
                          </a:solidFill>
                        </a:rPr>
                        <a:t>8</a:t>
                      </a:r>
                      <a:endParaRPr lang="en-US" sz="2000" dirty="0">
                        <a:solidFill>
                          <a:srgbClr val="000000"/>
                        </a:solidFill>
                      </a:endParaRPr>
                    </a:p>
                  </a:txBody>
                  <a:tcPr/>
                </a:tc>
                <a:tc>
                  <a:txBody>
                    <a:bodyPr/>
                    <a:lstStyle/>
                    <a:p>
                      <a:pPr algn="ctr"/>
                      <a:r>
                        <a:rPr lang="en-US" sz="2000" dirty="0" smtClean="0">
                          <a:solidFill>
                            <a:srgbClr val="000000"/>
                          </a:solidFill>
                        </a:rPr>
                        <a:t>8.5</a:t>
                      </a:r>
                      <a:endParaRPr lang="en-US" sz="2000" dirty="0">
                        <a:solidFill>
                          <a:srgbClr val="000000"/>
                        </a:solidFill>
                      </a:endParaRPr>
                    </a:p>
                  </a:txBody>
                  <a:tcPr/>
                </a:tc>
                <a:tc>
                  <a:txBody>
                    <a:bodyPr/>
                    <a:lstStyle/>
                    <a:p>
                      <a:pPr algn="ctr"/>
                      <a:r>
                        <a:rPr lang="en-US" sz="2000" dirty="0" smtClean="0">
                          <a:solidFill>
                            <a:srgbClr val="000000"/>
                          </a:solidFill>
                        </a:rPr>
                        <a:t>9</a:t>
                      </a:r>
                      <a:endParaRPr lang="en-US" sz="2000" dirty="0">
                        <a:solidFill>
                          <a:srgbClr val="000000"/>
                        </a:solidFill>
                      </a:endParaRPr>
                    </a:p>
                  </a:txBody>
                  <a:tcPr/>
                </a:tc>
                <a:tc>
                  <a:txBody>
                    <a:bodyPr/>
                    <a:lstStyle/>
                    <a:p>
                      <a:pPr algn="ctr"/>
                      <a:r>
                        <a:rPr lang="en-US" sz="2000" dirty="0" smtClean="0">
                          <a:solidFill>
                            <a:srgbClr val="000000"/>
                          </a:solidFill>
                        </a:rPr>
                        <a:t>9.5</a:t>
                      </a:r>
                      <a:endParaRPr lang="en-US" sz="2000" dirty="0">
                        <a:solidFill>
                          <a:srgbClr val="000000"/>
                        </a:solidFill>
                      </a:endParaRPr>
                    </a:p>
                  </a:txBody>
                  <a:tcPr/>
                </a:tc>
                <a:tc>
                  <a:txBody>
                    <a:bodyPr/>
                    <a:lstStyle/>
                    <a:p>
                      <a:pPr algn="ctr"/>
                      <a:r>
                        <a:rPr lang="en-US" sz="2000" dirty="0" smtClean="0">
                          <a:solidFill>
                            <a:srgbClr val="000000"/>
                          </a:solidFill>
                        </a:rPr>
                        <a:t>10</a:t>
                      </a:r>
                      <a:endParaRPr lang="en-US" sz="2000" dirty="0">
                        <a:solidFill>
                          <a:srgbClr val="000000"/>
                        </a:solidFill>
                      </a:endParaRPr>
                    </a:p>
                  </a:txBody>
                  <a:tcPr/>
                </a:tc>
              </a:tr>
              <a:tr h="370840">
                <a:tc>
                  <a:txBody>
                    <a:bodyPr/>
                    <a:lstStyle/>
                    <a:p>
                      <a:pPr algn="ctr"/>
                      <a:r>
                        <a:rPr lang="en-US" sz="2000" dirty="0" smtClean="0">
                          <a:solidFill>
                            <a:srgbClr val="000000"/>
                          </a:solidFill>
                        </a:rPr>
                        <a:t>Asphalt</a:t>
                      </a:r>
                      <a:endParaRPr lang="en-US" sz="2000" dirty="0">
                        <a:solidFill>
                          <a:srgbClr val="000000"/>
                        </a:solidFill>
                      </a:endParaRPr>
                    </a:p>
                  </a:txBody>
                  <a:tcPr/>
                </a:tc>
                <a:tc>
                  <a:txBody>
                    <a:bodyPr/>
                    <a:lstStyle/>
                    <a:p>
                      <a:pPr algn="ctr"/>
                      <a:r>
                        <a:rPr lang="en-US" sz="2000" b="1" dirty="0" smtClean="0">
                          <a:solidFill>
                            <a:srgbClr val="000000"/>
                          </a:solidFill>
                        </a:rPr>
                        <a:t>96.9</a:t>
                      </a:r>
                      <a:endParaRPr lang="en-US" sz="2000" b="1" dirty="0">
                        <a:solidFill>
                          <a:srgbClr val="000000"/>
                        </a:solidFill>
                      </a:endParaRPr>
                    </a:p>
                  </a:txBody>
                  <a:tcPr/>
                </a:tc>
                <a:tc>
                  <a:txBody>
                    <a:bodyPr/>
                    <a:lstStyle/>
                    <a:p>
                      <a:pPr algn="ctr"/>
                      <a:r>
                        <a:rPr lang="en-US" sz="2000" dirty="0" smtClean="0">
                          <a:solidFill>
                            <a:srgbClr val="000000"/>
                          </a:solidFill>
                        </a:rPr>
                        <a:t>105.1</a:t>
                      </a:r>
                      <a:endParaRPr lang="en-US" sz="2000" dirty="0">
                        <a:solidFill>
                          <a:srgbClr val="000000"/>
                        </a:solidFill>
                      </a:endParaRPr>
                    </a:p>
                  </a:txBody>
                  <a:tcPr/>
                </a:tc>
                <a:tc>
                  <a:txBody>
                    <a:bodyPr/>
                    <a:lstStyle/>
                    <a:p>
                      <a:pPr algn="ctr"/>
                      <a:r>
                        <a:rPr lang="en-US" sz="2000" dirty="0" smtClean="0">
                          <a:solidFill>
                            <a:srgbClr val="000000"/>
                          </a:solidFill>
                        </a:rPr>
                        <a:t>107.5</a:t>
                      </a:r>
                      <a:endParaRPr lang="en-US" sz="2000" dirty="0">
                        <a:solidFill>
                          <a:srgbClr val="000000"/>
                        </a:solidFill>
                      </a:endParaRPr>
                    </a:p>
                  </a:txBody>
                  <a:tcPr/>
                </a:tc>
                <a:tc>
                  <a:txBody>
                    <a:bodyPr/>
                    <a:lstStyle/>
                    <a:p>
                      <a:pPr algn="ctr"/>
                      <a:r>
                        <a:rPr lang="en-US" sz="2000" dirty="0" smtClean="0">
                          <a:solidFill>
                            <a:srgbClr val="000000"/>
                          </a:solidFill>
                        </a:rPr>
                        <a:t>106.6</a:t>
                      </a:r>
                      <a:endParaRPr lang="en-US" sz="2000" dirty="0">
                        <a:solidFill>
                          <a:srgbClr val="000000"/>
                        </a:solidFill>
                      </a:endParaRPr>
                    </a:p>
                  </a:txBody>
                  <a:tcPr/>
                </a:tc>
                <a:tc>
                  <a:txBody>
                    <a:bodyPr/>
                    <a:lstStyle/>
                    <a:p>
                      <a:pPr algn="ctr"/>
                      <a:r>
                        <a:rPr lang="en-US" sz="2000" dirty="0" smtClean="0">
                          <a:solidFill>
                            <a:srgbClr val="000000"/>
                          </a:solidFill>
                        </a:rPr>
                        <a:t>106.3</a:t>
                      </a:r>
                      <a:endParaRPr lang="en-US" sz="2000" dirty="0">
                        <a:solidFill>
                          <a:srgbClr val="000000"/>
                        </a:solidFill>
                      </a:endParaRPr>
                    </a:p>
                  </a:txBody>
                  <a:tcPr/>
                </a:tc>
                <a:tc>
                  <a:txBody>
                    <a:bodyPr/>
                    <a:lstStyle/>
                    <a:p>
                      <a:pPr algn="ctr"/>
                      <a:r>
                        <a:rPr lang="en-US" sz="2000" dirty="0" smtClean="0">
                          <a:solidFill>
                            <a:srgbClr val="000000"/>
                          </a:solidFill>
                        </a:rPr>
                        <a:t>106.6</a:t>
                      </a:r>
                      <a:endParaRPr lang="en-US" sz="2000" dirty="0">
                        <a:solidFill>
                          <a:srgbClr val="000000"/>
                        </a:solidFill>
                      </a:endParaRPr>
                    </a:p>
                  </a:txBody>
                  <a:tcPr/>
                </a:tc>
                <a:tc>
                  <a:txBody>
                    <a:bodyPr/>
                    <a:lstStyle/>
                    <a:p>
                      <a:pPr algn="ctr"/>
                      <a:r>
                        <a:rPr lang="en-US" sz="2000" dirty="0" smtClean="0">
                          <a:solidFill>
                            <a:srgbClr val="000000"/>
                          </a:solidFill>
                        </a:rPr>
                        <a:t>108.0</a:t>
                      </a:r>
                      <a:endParaRPr lang="en-US" sz="2000" dirty="0">
                        <a:solidFill>
                          <a:srgbClr val="000000"/>
                        </a:solidFill>
                      </a:endParaRPr>
                    </a:p>
                  </a:txBody>
                  <a:tcPr/>
                </a:tc>
                <a:tc>
                  <a:txBody>
                    <a:bodyPr/>
                    <a:lstStyle/>
                    <a:p>
                      <a:pPr algn="ctr"/>
                      <a:r>
                        <a:rPr lang="en-US" sz="2000" b="0" dirty="0" smtClean="0">
                          <a:solidFill>
                            <a:srgbClr val="000000"/>
                          </a:solidFill>
                        </a:rPr>
                        <a:t>104.7</a:t>
                      </a:r>
                      <a:endParaRPr lang="en-US" sz="2000" b="0" dirty="0">
                        <a:solidFill>
                          <a:srgbClr val="000000"/>
                        </a:solidFill>
                      </a:endParaRPr>
                    </a:p>
                  </a:txBody>
                  <a:tcPr/>
                </a:tc>
                <a:tc>
                  <a:txBody>
                    <a:bodyPr/>
                    <a:lstStyle/>
                    <a:p>
                      <a:pPr algn="ctr"/>
                      <a:r>
                        <a:rPr lang="en-US" sz="2000" b="0" dirty="0" smtClean="0">
                          <a:solidFill>
                            <a:srgbClr val="000000"/>
                          </a:solidFill>
                        </a:rPr>
                        <a:t>102.3</a:t>
                      </a:r>
                      <a:endParaRPr lang="en-US" sz="2000" b="0" dirty="0">
                        <a:solidFill>
                          <a:srgbClr val="000000"/>
                        </a:solidFill>
                      </a:endParaRPr>
                    </a:p>
                  </a:txBody>
                  <a:tcPr/>
                </a:tc>
                <a:tc gridSpan="2">
                  <a:txBody>
                    <a:bodyPr/>
                    <a:lstStyle/>
                    <a:p>
                      <a:pPr algn="ctr"/>
                      <a:r>
                        <a:rPr lang="en-US" sz="2000" b="1" dirty="0" smtClean="0">
                          <a:solidFill>
                            <a:srgbClr val="000000"/>
                          </a:solidFill>
                        </a:rPr>
                        <a:t>98.0</a:t>
                      </a:r>
                      <a:endParaRPr lang="en-US" sz="2000" b="1"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99.7</a:t>
                      </a:r>
                      <a:endParaRPr lang="en-US" sz="2000" dirty="0">
                        <a:solidFill>
                          <a:srgbClr val="000000"/>
                        </a:solidFill>
                      </a:endParaRPr>
                    </a:p>
                  </a:txBody>
                  <a:tcPr/>
                </a:tc>
                <a:tc>
                  <a:txBody>
                    <a:bodyPr/>
                    <a:lstStyle/>
                    <a:p>
                      <a:pPr algn="ctr"/>
                      <a:r>
                        <a:rPr lang="en-US" sz="2000" dirty="0" smtClean="0">
                          <a:solidFill>
                            <a:srgbClr val="000000"/>
                          </a:solidFill>
                        </a:rPr>
                        <a:t>105.5</a:t>
                      </a:r>
                      <a:endParaRPr lang="en-US" sz="2000" dirty="0">
                        <a:solidFill>
                          <a:srgbClr val="000000"/>
                        </a:solidFill>
                      </a:endParaRPr>
                    </a:p>
                  </a:txBody>
                  <a:tcPr/>
                </a:tc>
                <a:tc>
                  <a:txBody>
                    <a:bodyPr/>
                    <a:lstStyle/>
                    <a:p>
                      <a:pPr algn="ctr"/>
                      <a:r>
                        <a:rPr lang="en-US" sz="2000" dirty="0" smtClean="0">
                          <a:solidFill>
                            <a:srgbClr val="000000"/>
                          </a:solidFill>
                        </a:rPr>
                        <a:t>110.5</a:t>
                      </a:r>
                      <a:endParaRPr lang="en-US" sz="2000" dirty="0">
                        <a:solidFill>
                          <a:srgbClr val="000000"/>
                        </a:solidFill>
                      </a:endParaRPr>
                    </a:p>
                  </a:txBody>
                  <a:tcPr/>
                </a:tc>
                <a:tc>
                  <a:txBody>
                    <a:bodyPr/>
                    <a:lstStyle/>
                    <a:p>
                      <a:pPr algn="ctr"/>
                      <a:r>
                        <a:rPr lang="en-US" sz="2000" dirty="0" smtClean="0">
                          <a:solidFill>
                            <a:srgbClr val="000000"/>
                          </a:solidFill>
                        </a:rPr>
                        <a:t>105.2</a:t>
                      </a:r>
                      <a:endParaRPr lang="en-US" sz="2000" dirty="0">
                        <a:solidFill>
                          <a:srgbClr val="000000"/>
                        </a:solidFill>
                      </a:endParaRPr>
                    </a:p>
                  </a:txBody>
                  <a:tcPr/>
                </a:tc>
                <a:tc>
                  <a:txBody>
                    <a:bodyPr/>
                    <a:lstStyle/>
                    <a:p>
                      <a:pPr algn="ctr"/>
                      <a:r>
                        <a:rPr lang="en-US" sz="2000" dirty="0" smtClean="0">
                          <a:solidFill>
                            <a:srgbClr val="000000"/>
                          </a:solidFill>
                        </a:rPr>
                        <a:t>109.0</a:t>
                      </a:r>
                      <a:endParaRPr lang="en-US" sz="2000" dirty="0">
                        <a:solidFill>
                          <a:srgbClr val="000000"/>
                        </a:solidFill>
                      </a:endParaRPr>
                    </a:p>
                  </a:txBody>
                  <a:tcPr/>
                </a:tc>
                <a:tc>
                  <a:txBody>
                    <a:bodyPr/>
                    <a:lstStyle/>
                    <a:p>
                      <a:pPr algn="ctr"/>
                      <a:r>
                        <a:rPr lang="en-US" sz="2000" dirty="0" smtClean="0">
                          <a:solidFill>
                            <a:srgbClr val="000000"/>
                          </a:solidFill>
                        </a:rPr>
                        <a:t>104.6</a:t>
                      </a:r>
                      <a:endParaRPr lang="en-US" sz="2000" dirty="0">
                        <a:solidFill>
                          <a:srgbClr val="000000"/>
                        </a:solidFill>
                      </a:endParaRPr>
                    </a:p>
                  </a:txBody>
                  <a:tcPr/>
                </a:tc>
                <a:tc>
                  <a:txBody>
                    <a:bodyPr/>
                    <a:lstStyle/>
                    <a:p>
                      <a:pPr algn="ctr"/>
                      <a:r>
                        <a:rPr lang="en-US" sz="2000" dirty="0" smtClean="0">
                          <a:solidFill>
                            <a:srgbClr val="000000"/>
                          </a:solidFill>
                        </a:rPr>
                        <a:t>108.0</a:t>
                      </a:r>
                      <a:endParaRPr lang="en-US" sz="2000" dirty="0">
                        <a:solidFill>
                          <a:srgbClr val="000000"/>
                        </a:solidFill>
                      </a:endParaRPr>
                    </a:p>
                  </a:txBody>
                  <a:tcPr/>
                </a:tc>
                <a:tc>
                  <a:txBody>
                    <a:bodyPr/>
                    <a:lstStyle/>
                    <a:p>
                      <a:pPr algn="ctr"/>
                      <a:r>
                        <a:rPr lang="en-US" sz="2000" dirty="0" smtClean="0">
                          <a:solidFill>
                            <a:srgbClr val="000000"/>
                          </a:solidFill>
                        </a:rPr>
                        <a:t>105.1</a:t>
                      </a:r>
                      <a:endParaRPr lang="en-US" sz="2000" dirty="0">
                        <a:solidFill>
                          <a:srgbClr val="000000"/>
                        </a:solidFill>
                      </a:endParaRPr>
                    </a:p>
                  </a:txBody>
                  <a:tcPr/>
                </a:tc>
                <a:tc>
                  <a:txBody>
                    <a:bodyPr/>
                    <a:lstStyle/>
                    <a:p>
                      <a:pPr algn="ctr"/>
                      <a:r>
                        <a:rPr lang="en-US" sz="2000" dirty="0" smtClean="0">
                          <a:solidFill>
                            <a:srgbClr val="000000"/>
                          </a:solidFill>
                        </a:rPr>
                        <a:t>105.2</a:t>
                      </a:r>
                      <a:endParaRPr lang="en-US" sz="2000" dirty="0">
                        <a:solidFill>
                          <a:srgbClr val="000000"/>
                        </a:solidFill>
                      </a:endParaRPr>
                    </a:p>
                  </a:txBody>
                  <a:tcPr/>
                </a:tc>
                <a:tc>
                  <a:txBody>
                    <a:bodyPr/>
                    <a:lstStyle/>
                    <a:p>
                      <a:pPr algn="ctr"/>
                      <a:r>
                        <a:rPr lang="en-US" sz="2000" dirty="0" smtClean="0">
                          <a:solidFill>
                            <a:srgbClr val="000000"/>
                          </a:solidFill>
                        </a:rPr>
                        <a:t>109.5</a:t>
                      </a:r>
                      <a:endParaRPr lang="en-US" sz="2000" dirty="0">
                        <a:solidFill>
                          <a:srgbClr val="000000"/>
                        </a:solidFill>
                      </a:endParaRPr>
                    </a:p>
                  </a:txBody>
                  <a:tcPr/>
                </a:tc>
                <a:tc>
                  <a:txBody>
                    <a:bodyPr/>
                    <a:lstStyle/>
                    <a:p>
                      <a:pPr algn="ctr"/>
                      <a:r>
                        <a:rPr lang="en-US" sz="2000" dirty="0" smtClean="0">
                          <a:solidFill>
                            <a:srgbClr val="000000"/>
                          </a:solidFill>
                        </a:rPr>
                        <a:t>104.1</a:t>
                      </a:r>
                      <a:endParaRPr lang="en-US" sz="2000" dirty="0">
                        <a:solidFill>
                          <a:srgbClr val="000000"/>
                        </a:solidFill>
                      </a:endParaRPr>
                    </a:p>
                  </a:txBody>
                  <a:tcPr/>
                </a:tc>
                <a:tc>
                  <a:txBody>
                    <a:bodyPr/>
                    <a:lstStyle/>
                    <a:p>
                      <a:pPr algn="ctr"/>
                      <a:r>
                        <a:rPr lang="en-US" sz="2000" dirty="0" smtClean="0">
                          <a:solidFill>
                            <a:srgbClr val="000000"/>
                          </a:solidFill>
                        </a:rPr>
                        <a:t>107.2</a:t>
                      </a:r>
                      <a:endParaRPr lang="en-US" sz="2000" dirty="0">
                        <a:solidFill>
                          <a:srgbClr val="000000"/>
                        </a:solidFill>
                      </a:endParaRPr>
                    </a:p>
                  </a:txBody>
                  <a:tcPr/>
                </a:tc>
              </a:tr>
              <a:tr h="370840">
                <a:tc>
                  <a:txBody>
                    <a:bodyPr/>
                    <a:lstStyle/>
                    <a:p>
                      <a:pPr algn="ctr"/>
                      <a:r>
                        <a:rPr lang="en-US" sz="2000" dirty="0" smtClean="0">
                          <a:solidFill>
                            <a:srgbClr val="000000"/>
                          </a:solidFill>
                        </a:rPr>
                        <a:t>Concrete</a:t>
                      </a:r>
                      <a:endParaRPr lang="en-US" sz="2000" dirty="0">
                        <a:solidFill>
                          <a:srgbClr val="000000"/>
                        </a:solidFill>
                      </a:endParaRPr>
                    </a:p>
                  </a:txBody>
                  <a:tcPr/>
                </a:tc>
                <a:tc>
                  <a:txBody>
                    <a:bodyPr/>
                    <a:lstStyle/>
                    <a:p>
                      <a:pPr algn="ctr"/>
                      <a:r>
                        <a:rPr lang="en-US" sz="2000" b="1" dirty="0" smtClean="0">
                          <a:solidFill>
                            <a:srgbClr val="000000"/>
                          </a:solidFill>
                        </a:rPr>
                        <a:t>93.4</a:t>
                      </a:r>
                      <a:endParaRPr lang="en-US" sz="2000" b="1" dirty="0">
                        <a:solidFill>
                          <a:srgbClr val="000000"/>
                        </a:solidFill>
                      </a:endParaRPr>
                    </a:p>
                  </a:txBody>
                  <a:tcPr/>
                </a:tc>
                <a:tc>
                  <a:txBody>
                    <a:bodyPr/>
                    <a:lstStyle/>
                    <a:p>
                      <a:pPr algn="ctr"/>
                      <a:r>
                        <a:rPr lang="en-US" sz="2000" b="1" dirty="0" smtClean="0">
                          <a:solidFill>
                            <a:srgbClr val="000000"/>
                          </a:solidFill>
                        </a:rPr>
                        <a:t>94.1</a:t>
                      </a:r>
                      <a:endParaRPr lang="en-US" sz="2000" b="1" dirty="0">
                        <a:solidFill>
                          <a:srgbClr val="000000"/>
                        </a:solidFill>
                      </a:endParaRPr>
                    </a:p>
                  </a:txBody>
                  <a:tcPr/>
                </a:tc>
                <a:tc>
                  <a:txBody>
                    <a:bodyPr/>
                    <a:lstStyle/>
                    <a:p>
                      <a:pPr algn="ctr"/>
                      <a:r>
                        <a:rPr lang="en-US" sz="2000" b="0" dirty="0" smtClean="0">
                          <a:solidFill>
                            <a:srgbClr val="000000"/>
                          </a:solidFill>
                        </a:rPr>
                        <a:t>91.9</a:t>
                      </a:r>
                      <a:endParaRPr lang="en-US" sz="2000" b="0" dirty="0">
                        <a:solidFill>
                          <a:srgbClr val="000000"/>
                        </a:solidFill>
                      </a:endParaRPr>
                    </a:p>
                  </a:txBody>
                  <a:tcPr/>
                </a:tc>
                <a:tc>
                  <a:txBody>
                    <a:bodyPr/>
                    <a:lstStyle/>
                    <a:p>
                      <a:pPr algn="ctr"/>
                      <a:r>
                        <a:rPr lang="en-US" sz="2000" dirty="0" smtClean="0">
                          <a:solidFill>
                            <a:srgbClr val="000000"/>
                          </a:solidFill>
                        </a:rPr>
                        <a:t>91.7</a:t>
                      </a:r>
                      <a:endParaRPr lang="en-US" sz="2000" dirty="0">
                        <a:solidFill>
                          <a:srgbClr val="000000"/>
                        </a:solidFill>
                      </a:endParaRPr>
                    </a:p>
                  </a:txBody>
                  <a:tcPr/>
                </a:tc>
                <a:tc>
                  <a:txBody>
                    <a:bodyPr/>
                    <a:lstStyle/>
                    <a:p>
                      <a:pPr algn="ctr"/>
                      <a:r>
                        <a:rPr lang="en-US" sz="2000" dirty="0" smtClean="0">
                          <a:solidFill>
                            <a:srgbClr val="000000"/>
                          </a:solidFill>
                        </a:rPr>
                        <a:t>91.7</a:t>
                      </a:r>
                      <a:endParaRPr lang="en-US" sz="2000" dirty="0">
                        <a:solidFill>
                          <a:srgbClr val="000000"/>
                        </a:solidFill>
                      </a:endParaRPr>
                    </a:p>
                  </a:txBody>
                  <a:tcPr/>
                </a:tc>
                <a:tc>
                  <a:txBody>
                    <a:bodyPr/>
                    <a:lstStyle/>
                    <a:p>
                      <a:pPr algn="ctr"/>
                      <a:r>
                        <a:rPr lang="en-US" sz="2000" dirty="0" smtClean="0">
                          <a:solidFill>
                            <a:srgbClr val="000000"/>
                          </a:solidFill>
                        </a:rPr>
                        <a:t>91.6</a:t>
                      </a:r>
                      <a:endParaRPr lang="en-US" sz="2000" dirty="0">
                        <a:solidFill>
                          <a:srgbClr val="000000"/>
                        </a:solidFill>
                      </a:endParaRPr>
                    </a:p>
                  </a:txBody>
                  <a:tcPr/>
                </a:tc>
                <a:tc>
                  <a:txBody>
                    <a:bodyPr/>
                    <a:lstStyle/>
                    <a:p>
                      <a:pPr algn="ctr"/>
                      <a:r>
                        <a:rPr lang="en-US" sz="2000" dirty="0" smtClean="0">
                          <a:solidFill>
                            <a:srgbClr val="000000"/>
                          </a:solidFill>
                        </a:rPr>
                        <a:t>91.8</a:t>
                      </a:r>
                      <a:endParaRPr lang="en-US" sz="2000" dirty="0">
                        <a:solidFill>
                          <a:srgbClr val="000000"/>
                        </a:solidFill>
                      </a:endParaRPr>
                    </a:p>
                  </a:txBody>
                  <a:tcPr/>
                </a:tc>
                <a:tc>
                  <a:txBody>
                    <a:bodyPr/>
                    <a:lstStyle/>
                    <a:p>
                      <a:pPr algn="ctr"/>
                      <a:r>
                        <a:rPr lang="en-US" sz="2000" dirty="0" smtClean="0">
                          <a:solidFill>
                            <a:srgbClr val="000000"/>
                          </a:solidFill>
                        </a:rPr>
                        <a:t>91.4</a:t>
                      </a:r>
                      <a:endParaRPr lang="en-US" sz="2000" dirty="0">
                        <a:solidFill>
                          <a:srgbClr val="000000"/>
                        </a:solidFill>
                      </a:endParaRPr>
                    </a:p>
                  </a:txBody>
                  <a:tcPr/>
                </a:tc>
                <a:tc>
                  <a:txBody>
                    <a:bodyPr/>
                    <a:lstStyle/>
                    <a:p>
                      <a:pPr algn="ctr"/>
                      <a:r>
                        <a:rPr lang="en-US" sz="2000" dirty="0" smtClean="0">
                          <a:solidFill>
                            <a:srgbClr val="000000"/>
                          </a:solidFill>
                        </a:rPr>
                        <a:t>91.4</a:t>
                      </a:r>
                      <a:endParaRPr lang="en-US" sz="2000" dirty="0">
                        <a:solidFill>
                          <a:srgbClr val="000000"/>
                        </a:solidFill>
                      </a:endParaRPr>
                    </a:p>
                  </a:txBody>
                  <a:tcPr/>
                </a:tc>
                <a:tc gridSpan="2">
                  <a:txBody>
                    <a:bodyPr/>
                    <a:lstStyle/>
                    <a:p>
                      <a:pPr algn="ctr"/>
                      <a:r>
                        <a:rPr lang="en-US" sz="2000" dirty="0" smtClean="0">
                          <a:solidFill>
                            <a:srgbClr val="000000"/>
                          </a:solidFill>
                        </a:rPr>
                        <a:t>91.4</a:t>
                      </a:r>
                      <a:endParaRPr lang="en-US" sz="2000"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91.1</a:t>
                      </a:r>
                      <a:endParaRPr lang="en-US" sz="2000" dirty="0">
                        <a:solidFill>
                          <a:srgbClr val="000000"/>
                        </a:solidFill>
                      </a:endParaRPr>
                    </a:p>
                  </a:txBody>
                  <a:tcPr/>
                </a:tc>
                <a:tc>
                  <a:txBody>
                    <a:bodyPr/>
                    <a:lstStyle/>
                    <a:p>
                      <a:pPr algn="ctr"/>
                      <a:r>
                        <a:rPr lang="en-US" sz="2000" dirty="0" smtClean="0">
                          <a:solidFill>
                            <a:srgbClr val="000000"/>
                          </a:solidFill>
                        </a:rPr>
                        <a:t>90.9</a:t>
                      </a:r>
                      <a:endParaRPr lang="en-US" sz="2000" dirty="0">
                        <a:solidFill>
                          <a:srgbClr val="000000"/>
                        </a:solidFill>
                      </a:endParaRPr>
                    </a:p>
                  </a:txBody>
                  <a:tcPr/>
                </a:tc>
                <a:tc>
                  <a:txBody>
                    <a:bodyPr/>
                    <a:lstStyle/>
                    <a:p>
                      <a:pPr algn="ctr"/>
                      <a:r>
                        <a:rPr lang="en-US" sz="2000" dirty="0" smtClean="0">
                          <a:solidFill>
                            <a:srgbClr val="000000"/>
                          </a:solidFill>
                        </a:rPr>
                        <a:t>90.7</a:t>
                      </a:r>
                      <a:endParaRPr lang="en-US" sz="2000" dirty="0">
                        <a:solidFill>
                          <a:srgbClr val="000000"/>
                        </a:solidFill>
                      </a:endParaRPr>
                    </a:p>
                  </a:txBody>
                  <a:tcPr/>
                </a:tc>
                <a:tc>
                  <a:txBody>
                    <a:bodyPr/>
                    <a:lstStyle/>
                    <a:p>
                      <a:pPr algn="ctr"/>
                      <a:r>
                        <a:rPr lang="en-US" sz="2000" dirty="0" smtClean="0">
                          <a:solidFill>
                            <a:srgbClr val="000000"/>
                          </a:solidFill>
                        </a:rPr>
                        <a:t>90.9</a:t>
                      </a:r>
                      <a:endParaRPr lang="en-US" sz="2000" dirty="0">
                        <a:solidFill>
                          <a:srgbClr val="000000"/>
                        </a:solidFill>
                      </a:endParaRPr>
                    </a:p>
                  </a:txBody>
                  <a:tcPr/>
                </a:tc>
                <a:tc>
                  <a:txBody>
                    <a:bodyPr/>
                    <a:lstStyle/>
                    <a:p>
                      <a:pPr algn="ctr"/>
                      <a:r>
                        <a:rPr lang="en-US" sz="2000" dirty="0" smtClean="0">
                          <a:solidFill>
                            <a:srgbClr val="000000"/>
                          </a:solidFill>
                        </a:rPr>
                        <a:t>90.8</a:t>
                      </a:r>
                      <a:endParaRPr lang="en-US" sz="2000" dirty="0">
                        <a:solidFill>
                          <a:srgbClr val="000000"/>
                        </a:solidFill>
                      </a:endParaRPr>
                    </a:p>
                  </a:txBody>
                  <a:tcPr/>
                </a:tc>
                <a:tc>
                  <a:txBody>
                    <a:bodyPr/>
                    <a:lstStyle/>
                    <a:p>
                      <a:pPr algn="ctr"/>
                      <a:r>
                        <a:rPr lang="en-US" sz="2000" dirty="0" smtClean="0">
                          <a:solidFill>
                            <a:srgbClr val="000000"/>
                          </a:solidFill>
                        </a:rPr>
                        <a:t>90.7</a:t>
                      </a:r>
                      <a:endParaRPr lang="en-US" sz="2000" dirty="0">
                        <a:solidFill>
                          <a:srgbClr val="000000"/>
                        </a:solidFill>
                      </a:endParaRPr>
                    </a:p>
                  </a:txBody>
                  <a:tcPr/>
                </a:tc>
                <a:tc>
                  <a:txBody>
                    <a:bodyPr/>
                    <a:lstStyle/>
                    <a:p>
                      <a:pPr algn="ctr"/>
                      <a:r>
                        <a:rPr lang="en-US" sz="2000" dirty="0" smtClean="0">
                          <a:solidFill>
                            <a:srgbClr val="000000"/>
                          </a:solidFill>
                        </a:rPr>
                        <a:t>90.7</a:t>
                      </a:r>
                      <a:endParaRPr lang="en-US" sz="2000" dirty="0">
                        <a:solidFill>
                          <a:srgbClr val="000000"/>
                        </a:solidFill>
                      </a:endParaRPr>
                    </a:p>
                  </a:txBody>
                  <a:tcPr/>
                </a:tc>
                <a:tc>
                  <a:txBody>
                    <a:bodyPr/>
                    <a:lstStyle/>
                    <a:p>
                      <a:pPr algn="ctr"/>
                      <a:r>
                        <a:rPr lang="en-US" sz="2000" dirty="0" smtClean="0">
                          <a:solidFill>
                            <a:srgbClr val="000000"/>
                          </a:solidFill>
                        </a:rPr>
                        <a:t>91.1</a:t>
                      </a:r>
                      <a:endParaRPr lang="en-US" sz="2000" dirty="0">
                        <a:solidFill>
                          <a:srgbClr val="000000"/>
                        </a:solidFill>
                      </a:endParaRPr>
                    </a:p>
                  </a:txBody>
                  <a:tcPr/>
                </a:tc>
                <a:tc>
                  <a:txBody>
                    <a:bodyPr/>
                    <a:lstStyle/>
                    <a:p>
                      <a:pPr algn="ctr"/>
                      <a:r>
                        <a:rPr lang="en-US" sz="2000" dirty="0" smtClean="0">
                          <a:solidFill>
                            <a:srgbClr val="000000"/>
                          </a:solidFill>
                        </a:rPr>
                        <a:t>91.2</a:t>
                      </a:r>
                      <a:endParaRPr lang="en-US" sz="2000" dirty="0">
                        <a:solidFill>
                          <a:srgbClr val="000000"/>
                        </a:solidFill>
                      </a:endParaRPr>
                    </a:p>
                  </a:txBody>
                  <a:tcPr/>
                </a:tc>
                <a:tc>
                  <a:txBody>
                    <a:bodyPr/>
                    <a:lstStyle/>
                    <a:p>
                      <a:pPr algn="ctr"/>
                      <a:r>
                        <a:rPr lang="en-US" sz="2000" dirty="0" smtClean="0">
                          <a:solidFill>
                            <a:srgbClr val="000000"/>
                          </a:solidFill>
                        </a:rPr>
                        <a:t>91.5</a:t>
                      </a:r>
                      <a:endParaRPr lang="en-US" sz="2000" dirty="0">
                        <a:solidFill>
                          <a:srgbClr val="000000"/>
                        </a:solidFill>
                      </a:endParaRPr>
                    </a:p>
                  </a:txBody>
                  <a:tcPr/>
                </a:tc>
                <a:tc>
                  <a:txBody>
                    <a:bodyPr/>
                    <a:lstStyle/>
                    <a:p>
                      <a:pPr algn="ctr"/>
                      <a:r>
                        <a:rPr lang="en-US" sz="2000" dirty="0" smtClean="0">
                          <a:solidFill>
                            <a:srgbClr val="000000"/>
                          </a:solidFill>
                        </a:rPr>
                        <a:t>91.5</a:t>
                      </a:r>
                      <a:endParaRPr lang="en-US" sz="2000" dirty="0">
                        <a:solidFill>
                          <a:srgbClr val="000000"/>
                        </a:solidFill>
                      </a:endParaRPr>
                    </a:p>
                  </a:txBody>
                  <a:tcPr/>
                </a:tc>
                <a:tc>
                  <a:txBody>
                    <a:bodyPr/>
                    <a:lstStyle/>
                    <a:p>
                      <a:pPr algn="ctr"/>
                      <a:r>
                        <a:rPr lang="en-US" sz="2000" dirty="0" smtClean="0">
                          <a:solidFill>
                            <a:srgbClr val="000000"/>
                          </a:solidFill>
                        </a:rPr>
                        <a:t>91.3</a:t>
                      </a:r>
                      <a:endParaRPr lang="en-US" sz="2000" dirty="0">
                        <a:solidFill>
                          <a:srgbClr val="000000"/>
                        </a:solidFill>
                      </a:endParaRPr>
                    </a:p>
                  </a:txBody>
                  <a:tcPr/>
                </a:tc>
              </a:tr>
              <a:tr h="370840">
                <a:tc>
                  <a:txBody>
                    <a:bodyPr/>
                    <a:lstStyle/>
                    <a:p>
                      <a:pPr algn="ctr"/>
                      <a:r>
                        <a:rPr lang="en-US" sz="2000" dirty="0" smtClean="0">
                          <a:solidFill>
                            <a:srgbClr val="000000"/>
                          </a:solidFill>
                        </a:rPr>
                        <a:t>Grass</a:t>
                      </a:r>
                      <a:endParaRPr lang="en-US" sz="2000" dirty="0">
                        <a:solidFill>
                          <a:srgbClr val="000000"/>
                        </a:solidFill>
                      </a:endParaRPr>
                    </a:p>
                  </a:txBody>
                  <a:tcPr/>
                </a:tc>
                <a:tc>
                  <a:txBody>
                    <a:bodyPr/>
                    <a:lstStyle/>
                    <a:p>
                      <a:pPr algn="ctr"/>
                      <a:r>
                        <a:rPr lang="en-US" sz="2000" b="1" dirty="0" smtClean="0">
                          <a:solidFill>
                            <a:srgbClr val="000000"/>
                          </a:solidFill>
                        </a:rPr>
                        <a:t>90.3</a:t>
                      </a:r>
                      <a:endParaRPr lang="en-US" sz="2000" b="1" dirty="0">
                        <a:solidFill>
                          <a:srgbClr val="000000"/>
                        </a:solidFill>
                      </a:endParaRPr>
                    </a:p>
                  </a:txBody>
                  <a:tcPr/>
                </a:tc>
                <a:tc>
                  <a:txBody>
                    <a:bodyPr/>
                    <a:lstStyle/>
                    <a:p>
                      <a:pPr algn="ctr"/>
                      <a:r>
                        <a:rPr lang="en-US" sz="2000" dirty="0" smtClean="0">
                          <a:solidFill>
                            <a:srgbClr val="000000"/>
                          </a:solidFill>
                        </a:rPr>
                        <a:t>95.7</a:t>
                      </a:r>
                      <a:endParaRPr lang="en-US" sz="2000" dirty="0">
                        <a:solidFill>
                          <a:srgbClr val="000000"/>
                        </a:solidFill>
                      </a:endParaRPr>
                    </a:p>
                  </a:txBody>
                  <a:tcPr/>
                </a:tc>
                <a:tc>
                  <a:txBody>
                    <a:bodyPr/>
                    <a:lstStyle/>
                    <a:p>
                      <a:pPr algn="ctr"/>
                      <a:r>
                        <a:rPr lang="en-US" sz="2000" dirty="0" smtClean="0">
                          <a:solidFill>
                            <a:srgbClr val="000000"/>
                          </a:solidFill>
                        </a:rPr>
                        <a:t>91.9</a:t>
                      </a:r>
                      <a:endParaRPr lang="en-US" sz="2000" dirty="0">
                        <a:solidFill>
                          <a:srgbClr val="000000"/>
                        </a:solidFill>
                      </a:endParaRPr>
                    </a:p>
                  </a:txBody>
                  <a:tcPr/>
                </a:tc>
                <a:tc>
                  <a:txBody>
                    <a:bodyPr/>
                    <a:lstStyle/>
                    <a:p>
                      <a:pPr algn="ctr"/>
                      <a:r>
                        <a:rPr lang="en-US" sz="2000" dirty="0" smtClean="0">
                          <a:solidFill>
                            <a:srgbClr val="000000"/>
                          </a:solidFill>
                        </a:rPr>
                        <a:t>92.5</a:t>
                      </a:r>
                      <a:endParaRPr lang="en-US" sz="2000" dirty="0">
                        <a:solidFill>
                          <a:srgbClr val="000000"/>
                        </a:solidFill>
                      </a:endParaRPr>
                    </a:p>
                  </a:txBody>
                  <a:tcPr/>
                </a:tc>
                <a:tc>
                  <a:txBody>
                    <a:bodyPr/>
                    <a:lstStyle/>
                    <a:p>
                      <a:pPr algn="ctr"/>
                      <a:r>
                        <a:rPr lang="en-US" sz="2000" dirty="0" smtClean="0">
                          <a:solidFill>
                            <a:srgbClr val="000000"/>
                          </a:solidFill>
                        </a:rPr>
                        <a:t>92.7</a:t>
                      </a:r>
                      <a:endParaRPr lang="en-US" sz="2000" dirty="0">
                        <a:solidFill>
                          <a:srgbClr val="000000"/>
                        </a:solidFill>
                      </a:endParaRPr>
                    </a:p>
                  </a:txBody>
                  <a:tcPr/>
                </a:tc>
                <a:tc>
                  <a:txBody>
                    <a:bodyPr/>
                    <a:lstStyle/>
                    <a:p>
                      <a:pPr algn="ctr"/>
                      <a:r>
                        <a:rPr lang="en-US" sz="2000" dirty="0" smtClean="0">
                          <a:solidFill>
                            <a:srgbClr val="000000"/>
                          </a:solidFill>
                        </a:rPr>
                        <a:t>94.0</a:t>
                      </a:r>
                      <a:endParaRPr lang="en-US" sz="2000" dirty="0">
                        <a:solidFill>
                          <a:srgbClr val="000000"/>
                        </a:solidFill>
                      </a:endParaRPr>
                    </a:p>
                  </a:txBody>
                  <a:tcPr/>
                </a:tc>
                <a:tc>
                  <a:txBody>
                    <a:bodyPr/>
                    <a:lstStyle/>
                    <a:p>
                      <a:pPr algn="ctr"/>
                      <a:r>
                        <a:rPr lang="en-US" sz="2000" dirty="0" smtClean="0">
                          <a:solidFill>
                            <a:srgbClr val="000000"/>
                          </a:solidFill>
                        </a:rPr>
                        <a:t>94.0</a:t>
                      </a:r>
                      <a:endParaRPr lang="en-US" sz="2000" dirty="0">
                        <a:solidFill>
                          <a:srgbClr val="000000"/>
                        </a:solidFill>
                      </a:endParaRPr>
                    </a:p>
                  </a:txBody>
                  <a:tcPr/>
                </a:tc>
                <a:tc>
                  <a:txBody>
                    <a:bodyPr/>
                    <a:lstStyle/>
                    <a:p>
                      <a:pPr algn="ctr"/>
                      <a:r>
                        <a:rPr lang="en-US" sz="2000" dirty="0" smtClean="0">
                          <a:solidFill>
                            <a:srgbClr val="000000"/>
                          </a:solidFill>
                        </a:rPr>
                        <a:t>94.7</a:t>
                      </a:r>
                      <a:endParaRPr lang="en-US" sz="2000" dirty="0">
                        <a:solidFill>
                          <a:srgbClr val="000000"/>
                        </a:solidFill>
                      </a:endParaRPr>
                    </a:p>
                  </a:txBody>
                  <a:tcPr/>
                </a:tc>
                <a:tc>
                  <a:txBody>
                    <a:bodyPr/>
                    <a:lstStyle/>
                    <a:p>
                      <a:pPr algn="ctr"/>
                      <a:r>
                        <a:rPr lang="en-US" sz="2000" dirty="0" smtClean="0">
                          <a:solidFill>
                            <a:srgbClr val="000000"/>
                          </a:solidFill>
                        </a:rPr>
                        <a:t>92.3</a:t>
                      </a:r>
                      <a:endParaRPr lang="en-US" sz="2000" dirty="0">
                        <a:solidFill>
                          <a:srgbClr val="000000"/>
                        </a:solidFill>
                      </a:endParaRPr>
                    </a:p>
                  </a:txBody>
                  <a:tcPr/>
                </a:tc>
                <a:tc gridSpan="2">
                  <a:txBody>
                    <a:bodyPr/>
                    <a:lstStyle/>
                    <a:p>
                      <a:pPr algn="ctr"/>
                      <a:r>
                        <a:rPr lang="en-US" sz="2000" dirty="0" smtClean="0">
                          <a:solidFill>
                            <a:srgbClr val="000000"/>
                          </a:solidFill>
                        </a:rPr>
                        <a:t>93.1</a:t>
                      </a:r>
                      <a:endParaRPr lang="en-US" sz="2000" dirty="0">
                        <a:solidFill>
                          <a:srgbClr val="000000"/>
                        </a:solidFill>
                      </a:endParaRPr>
                    </a:p>
                  </a:txBody>
                  <a:tcPr/>
                </a:tc>
                <a:tc hMerge="1">
                  <a:txBody>
                    <a:bodyPr/>
                    <a:lstStyle/>
                    <a:p>
                      <a:endParaRPr lang="en-US"/>
                    </a:p>
                  </a:txBody>
                  <a:tcPr/>
                </a:tc>
                <a:tc>
                  <a:txBody>
                    <a:bodyPr/>
                    <a:lstStyle/>
                    <a:p>
                      <a:pPr algn="ctr"/>
                      <a:r>
                        <a:rPr lang="en-US" sz="2000" b="0" dirty="0" smtClean="0">
                          <a:solidFill>
                            <a:srgbClr val="000000"/>
                          </a:solidFill>
                        </a:rPr>
                        <a:t>92.0</a:t>
                      </a:r>
                      <a:endParaRPr lang="en-US" sz="2000" b="0" dirty="0">
                        <a:solidFill>
                          <a:srgbClr val="000000"/>
                        </a:solidFill>
                      </a:endParaRPr>
                    </a:p>
                  </a:txBody>
                  <a:tcPr/>
                </a:tc>
                <a:tc>
                  <a:txBody>
                    <a:bodyPr/>
                    <a:lstStyle/>
                    <a:p>
                      <a:pPr algn="ctr"/>
                      <a:r>
                        <a:rPr lang="en-US" sz="2000" dirty="0" smtClean="0">
                          <a:solidFill>
                            <a:srgbClr val="000000"/>
                          </a:solidFill>
                        </a:rPr>
                        <a:t>93.8</a:t>
                      </a:r>
                      <a:endParaRPr lang="en-US" sz="2000" dirty="0">
                        <a:solidFill>
                          <a:srgbClr val="000000"/>
                        </a:solidFill>
                      </a:endParaRPr>
                    </a:p>
                  </a:txBody>
                  <a:tcPr/>
                </a:tc>
                <a:tc>
                  <a:txBody>
                    <a:bodyPr/>
                    <a:lstStyle/>
                    <a:p>
                      <a:pPr algn="ctr"/>
                      <a:r>
                        <a:rPr lang="en-US" sz="2000" dirty="0" smtClean="0">
                          <a:solidFill>
                            <a:srgbClr val="000000"/>
                          </a:solidFill>
                        </a:rPr>
                        <a:t>91.9</a:t>
                      </a:r>
                      <a:endParaRPr lang="en-US" sz="2000" dirty="0">
                        <a:solidFill>
                          <a:srgbClr val="000000"/>
                        </a:solidFill>
                      </a:endParaRPr>
                    </a:p>
                  </a:txBody>
                  <a:tcPr/>
                </a:tc>
                <a:tc>
                  <a:txBody>
                    <a:bodyPr/>
                    <a:lstStyle/>
                    <a:p>
                      <a:pPr algn="ctr"/>
                      <a:r>
                        <a:rPr lang="en-US" sz="2000" dirty="0" smtClean="0">
                          <a:solidFill>
                            <a:srgbClr val="000000"/>
                          </a:solidFill>
                        </a:rPr>
                        <a:t>92.7</a:t>
                      </a:r>
                      <a:endParaRPr lang="en-US" sz="2000" dirty="0">
                        <a:solidFill>
                          <a:srgbClr val="000000"/>
                        </a:solidFill>
                      </a:endParaRPr>
                    </a:p>
                  </a:txBody>
                  <a:tcPr/>
                </a:tc>
                <a:tc>
                  <a:txBody>
                    <a:bodyPr/>
                    <a:lstStyle/>
                    <a:p>
                      <a:pPr algn="ctr"/>
                      <a:r>
                        <a:rPr lang="en-US" sz="2000" b="1" dirty="0" smtClean="0">
                          <a:solidFill>
                            <a:srgbClr val="000000"/>
                          </a:solidFill>
                        </a:rPr>
                        <a:t>91.4</a:t>
                      </a:r>
                      <a:endParaRPr lang="en-US" sz="2000" b="1" dirty="0">
                        <a:solidFill>
                          <a:srgbClr val="000000"/>
                        </a:solidFill>
                      </a:endParaRPr>
                    </a:p>
                  </a:txBody>
                  <a:tcPr/>
                </a:tc>
                <a:tc>
                  <a:txBody>
                    <a:bodyPr/>
                    <a:lstStyle/>
                    <a:p>
                      <a:pPr algn="ctr"/>
                      <a:r>
                        <a:rPr lang="en-US" sz="2000" dirty="0" smtClean="0">
                          <a:solidFill>
                            <a:srgbClr val="000000"/>
                          </a:solidFill>
                        </a:rPr>
                        <a:t>92.0</a:t>
                      </a:r>
                      <a:endParaRPr lang="en-US" sz="2000" dirty="0">
                        <a:solidFill>
                          <a:srgbClr val="000000"/>
                        </a:solidFill>
                      </a:endParaRPr>
                    </a:p>
                  </a:txBody>
                  <a:tcPr/>
                </a:tc>
                <a:tc>
                  <a:txBody>
                    <a:bodyPr/>
                    <a:lstStyle/>
                    <a:p>
                      <a:pPr algn="ctr"/>
                      <a:r>
                        <a:rPr lang="en-US" sz="2000" dirty="0" smtClean="0">
                          <a:solidFill>
                            <a:srgbClr val="000000"/>
                          </a:solidFill>
                        </a:rPr>
                        <a:t>92.1</a:t>
                      </a:r>
                      <a:endParaRPr lang="en-US" sz="2000" dirty="0">
                        <a:solidFill>
                          <a:srgbClr val="000000"/>
                        </a:solidFill>
                      </a:endParaRPr>
                    </a:p>
                  </a:txBody>
                  <a:tcPr/>
                </a:tc>
                <a:tc>
                  <a:txBody>
                    <a:bodyPr/>
                    <a:lstStyle/>
                    <a:p>
                      <a:pPr algn="ctr"/>
                      <a:r>
                        <a:rPr lang="en-US" sz="2000" dirty="0" smtClean="0">
                          <a:solidFill>
                            <a:srgbClr val="000000"/>
                          </a:solidFill>
                        </a:rPr>
                        <a:t>94.0</a:t>
                      </a:r>
                      <a:endParaRPr lang="en-US" sz="2000" dirty="0">
                        <a:solidFill>
                          <a:srgbClr val="000000"/>
                        </a:solidFill>
                      </a:endParaRPr>
                    </a:p>
                  </a:txBody>
                  <a:tcPr/>
                </a:tc>
                <a:tc>
                  <a:txBody>
                    <a:bodyPr/>
                    <a:lstStyle/>
                    <a:p>
                      <a:pPr algn="ctr"/>
                      <a:r>
                        <a:rPr lang="en-US" sz="2000" dirty="0" smtClean="0">
                          <a:solidFill>
                            <a:srgbClr val="000000"/>
                          </a:solidFill>
                        </a:rPr>
                        <a:t>96.6</a:t>
                      </a:r>
                      <a:endParaRPr lang="en-US" sz="2000" dirty="0">
                        <a:solidFill>
                          <a:srgbClr val="000000"/>
                        </a:solidFill>
                      </a:endParaRPr>
                    </a:p>
                  </a:txBody>
                  <a:tcPr/>
                </a:tc>
                <a:tc>
                  <a:txBody>
                    <a:bodyPr/>
                    <a:lstStyle/>
                    <a:p>
                      <a:pPr algn="ctr"/>
                      <a:r>
                        <a:rPr lang="en-US" sz="2000" dirty="0" smtClean="0">
                          <a:solidFill>
                            <a:srgbClr val="000000"/>
                          </a:solidFill>
                        </a:rPr>
                        <a:t>97.8</a:t>
                      </a:r>
                      <a:endParaRPr lang="en-US" sz="2000" dirty="0">
                        <a:solidFill>
                          <a:srgbClr val="000000"/>
                        </a:solidFill>
                      </a:endParaRPr>
                    </a:p>
                  </a:txBody>
                  <a:tcPr/>
                </a:tc>
                <a:tc>
                  <a:txBody>
                    <a:bodyPr/>
                    <a:lstStyle/>
                    <a:p>
                      <a:pPr algn="ctr"/>
                      <a:r>
                        <a:rPr lang="en-US" sz="2000" dirty="0" smtClean="0">
                          <a:solidFill>
                            <a:srgbClr val="000000"/>
                          </a:solidFill>
                        </a:rPr>
                        <a:t>97.7</a:t>
                      </a:r>
                      <a:endParaRPr lang="en-US" sz="2000" dirty="0">
                        <a:solidFill>
                          <a:srgbClr val="000000"/>
                        </a:solidFill>
                      </a:endParaRPr>
                    </a:p>
                  </a:txBody>
                  <a:tcPr/>
                </a:tc>
                <a:tc>
                  <a:txBody>
                    <a:bodyPr/>
                    <a:lstStyle/>
                    <a:p>
                      <a:pPr algn="ctr"/>
                      <a:r>
                        <a:rPr lang="en-US" sz="2000" dirty="0" smtClean="0">
                          <a:solidFill>
                            <a:srgbClr val="000000"/>
                          </a:solidFill>
                        </a:rPr>
                        <a:t>97.4</a:t>
                      </a:r>
                      <a:endParaRPr lang="en-US" sz="2000" dirty="0">
                        <a:solidFill>
                          <a:srgbClr val="000000"/>
                        </a:solidFill>
                      </a:endParaRPr>
                    </a:p>
                  </a:txBody>
                  <a:tcPr/>
                </a:tc>
              </a:tr>
              <a:tr h="370840">
                <a:tc>
                  <a:txBody>
                    <a:bodyPr/>
                    <a:lstStyle/>
                    <a:p>
                      <a:pPr algn="ctr"/>
                      <a:r>
                        <a:rPr lang="en-US" sz="2000" dirty="0" smtClean="0">
                          <a:solidFill>
                            <a:srgbClr val="000000"/>
                          </a:solidFill>
                        </a:rPr>
                        <a:t>Water</a:t>
                      </a:r>
                      <a:endParaRPr lang="en-US" sz="2000" dirty="0">
                        <a:solidFill>
                          <a:srgbClr val="000000"/>
                        </a:solidFill>
                      </a:endParaRPr>
                    </a:p>
                  </a:txBody>
                  <a:tcPr/>
                </a:tc>
                <a:tc>
                  <a:txBody>
                    <a:bodyPr/>
                    <a:lstStyle/>
                    <a:p>
                      <a:pPr algn="ctr"/>
                      <a:r>
                        <a:rPr lang="en-US" sz="2000" b="1" dirty="0" smtClean="0">
                          <a:solidFill>
                            <a:srgbClr val="000000"/>
                          </a:solidFill>
                        </a:rPr>
                        <a:t>88.7</a:t>
                      </a:r>
                      <a:endParaRPr lang="en-US" sz="2000" b="1" dirty="0">
                        <a:solidFill>
                          <a:srgbClr val="000000"/>
                        </a:solidFill>
                      </a:endParaRPr>
                    </a:p>
                  </a:txBody>
                  <a:tcPr/>
                </a:tc>
                <a:tc>
                  <a:txBody>
                    <a:bodyPr/>
                    <a:lstStyle/>
                    <a:p>
                      <a:pPr algn="ctr"/>
                      <a:r>
                        <a:rPr lang="en-US" sz="2000" dirty="0" smtClean="0">
                          <a:solidFill>
                            <a:srgbClr val="000000"/>
                          </a:solidFill>
                        </a:rPr>
                        <a:t>116.5</a:t>
                      </a:r>
                      <a:endParaRPr lang="en-US" sz="2000" dirty="0">
                        <a:solidFill>
                          <a:srgbClr val="000000"/>
                        </a:solidFill>
                      </a:endParaRPr>
                    </a:p>
                  </a:txBody>
                  <a:tcPr/>
                </a:tc>
                <a:tc>
                  <a:txBody>
                    <a:bodyPr/>
                    <a:lstStyle/>
                    <a:p>
                      <a:pPr algn="ctr"/>
                      <a:r>
                        <a:rPr lang="en-US" sz="2000" dirty="0" smtClean="0">
                          <a:solidFill>
                            <a:srgbClr val="000000"/>
                          </a:solidFill>
                        </a:rPr>
                        <a:t>110.0</a:t>
                      </a:r>
                      <a:endParaRPr lang="en-US" sz="2000" dirty="0">
                        <a:solidFill>
                          <a:srgbClr val="000000"/>
                        </a:solidFill>
                      </a:endParaRPr>
                    </a:p>
                  </a:txBody>
                  <a:tcPr/>
                </a:tc>
                <a:tc>
                  <a:txBody>
                    <a:bodyPr/>
                    <a:lstStyle/>
                    <a:p>
                      <a:pPr algn="ctr"/>
                      <a:r>
                        <a:rPr lang="en-US" sz="2000" dirty="0" smtClean="0">
                          <a:solidFill>
                            <a:srgbClr val="000000"/>
                          </a:solidFill>
                        </a:rPr>
                        <a:t>107.1</a:t>
                      </a:r>
                      <a:endParaRPr lang="en-US" sz="2000" dirty="0">
                        <a:solidFill>
                          <a:srgbClr val="000000"/>
                        </a:solidFill>
                      </a:endParaRPr>
                    </a:p>
                  </a:txBody>
                  <a:tcPr/>
                </a:tc>
                <a:tc>
                  <a:txBody>
                    <a:bodyPr/>
                    <a:lstStyle/>
                    <a:p>
                      <a:pPr algn="ctr"/>
                      <a:r>
                        <a:rPr lang="en-US" sz="2000" dirty="0" smtClean="0">
                          <a:solidFill>
                            <a:srgbClr val="000000"/>
                          </a:solidFill>
                        </a:rPr>
                        <a:t>108.4</a:t>
                      </a:r>
                      <a:endParaRPr lang="en-US" sz="2000" dirty="0">
                        <a:solidFill>
                          <a:srgbClr val="000000"/>
                        </a:solidFill>
                      </a:endParaRPr>
                    </a:p>
                  </a:txBody>
                  <a:tcPr/>
                </a:tc>
                <a:tc>
                  <a:txBody>
                    <a:bodyPr/>
                    <a:lstStyle/>
                    <a:p>
                      <a:pPr algn="ctr"/>
                      <a:r>
                        <a:rPr lang="en-US" sz="2000" dirty="0" smtClean="0">
                          <a:solidFill>
                            <a:srgbClr val="000000"/>
                          </a:solidFill>
                        </a:rPr>
                        <a:t>105.3</a:t>
                      </a:r>
                      <a:endParaRPr lang="en-US" sz="2000" dirty="0">
                        <a:solidFill>
                          <a:srgbClr val="000000"/>
                        </a:solidFill>
                      </a:endParaRPr>
                    </a:p>
                  </a:txBody>
                  <a:tcPr/>
                </a:tc>
                <a:tc>
                  <a:txBody>
                    <a:bodyPr/>
                    <a:lstStyle/>
                    <a:p>
                      <a:pPr algn="ctr"/>
                      <a:r>
                        <a:rPr lang="en-US" sz="2000" dirty="0" smtClean="0">
                          <a:solidFill>
                            <a:srgbClr val="000000"/>
                          </a:solidFill>
                        </a:rPr>
                        <a:t>104.9</a:t>
                      </a:r>
                      <a:endParaRPr lang="en-US" sz="2000" dirty="0">
                        <a:solidFill>
                          <a:srgbClr val="000000"/>
                        </a:solidFill>
                      </a:endParaRPr>
                    </a:p>
                  </a:txBody>
                  <a:tcPr/>
                </a:tc>
                <a:tc>
                  <a:txBody>
                    <a:bodyPr/>
                    <a:lstStyle/>
                    <a:p>
                      <a:pPr algn="ctr"/>
                      <a:r>
                        <a:rPr lang="en-US" sz="2000" dirty="0" smtClean="0">
                          <a:solidFill>
                            <a:srgbClr val="000000"/>
                          </a:solidFill>
                        </a:rPr>
                        <a:t>104.6</a:t>
                      </a:r>
                      <a:endParaRPr lang="en-US" sz="2000" dirty="0">
                        <a:solidFill>
                          <a:srgbClr val="000000"/>
                        </a:solidFill>
                      </a:endParaRPr>
                    </a:p>
                  </a:txBody>
                  <a:tcPr/>
                </a:tc>
                <a:tc>
                  <a:txBody>
                    <a:bodyPr/>
                    <a:lstStyle/>
                    <a:p>
                      <a:pPr algn="ctr"/>
                      <a:r>
                        <a:rPr lang="en-US" sz="2000" dirty="0" smtClean="0">
                          <a:solidFill>
                            <a:srgbClr val="000000"/>
                          </a:solidFill>
                        </a:rPr>
                        <a:t>105.0</a:t>
                      </a:r>
                      <a:endParaRPr lang="en-US" sz="2000" dirty="0">
                        <a:solidFill>
                          <a:srgbClr val="000000"/>
                        </a:solidFill>
                      </a:endParaRPr>
                    </a:p>
                  </a:txBody>
                  <a:tcPr/>
                </a:tc>
                <a:tc gridSpan="2">
                  <a:txBody>
                    <a:bodyPr/>
                    <a:lstStyle/>
                    <a:p>
                      <a:pPr algn="ctr"/>
                      <a:r>
                        <a:rPr lang="en-US" sz="2000" dirty="0" smtClean="0">
                          <a:solidFill>
                            <a:srgbClr val="000000"/>
                          </a:solidFill>
                        </a:rPr>
                        <a:t>107.0</a:t>
                      </a:r>
                      <a:endParaRPr lang="en-US" sz="2000" dirty="0">
                        <a:solidFill>
                          <a:srgbClr val="000000"/>
                        </a:solidFill>
                      </a:endParaRPr>
                    </a:p>
                  </a:txBody>
                  <a:tcPr/>
                </a:tc>
                <a:tc hMerge="1">
                  <a:txBody>
                    <a:bodyPr/>
                    <a:lstStyle/>
                    <a:p>
                      <a:endParaRPr lang="en-US"/>
                    </a:p>
                  </a:txBody>
                  <a:tcPr/>
                </a:tc>
                <a:tc>
                  <a:txBody>
                    <a:bodyPr/>
                    <a:lstStyle/>
                    <a:p>
                      <a:pPr algn="ctr"/>
                      <a:r>
                        <a:rPr lang="en-US" sz="2000" dirty="0" smtClean="0">
                          <a:solidFill>
                            <a:srgbClr val="000000"/>
                          </a:solidFill>
                        </a:rPr>
                        <a:t>103.6</a:t>
                      </a:r>
                      <a:endParaRPr lang="en-US" sz="2000" dirty="0">
                        <a:solidFill>
                          <a:srgbClr val="000000"/>
                        </a:solidFill>
                      </a:endParaRPr>
                    </a:p>
                  </a:txBody>
                  <a:tcPr/>
                </a:tc>
                <a:tc>
                  <a:txBody>
                    <a:bodyPr/>
                    <a:lstStyle/>
                    <a:p>
                      <a:pPr algn="ctr"/>
                      <a:r>
                        <a:rPr lang="en-US" sz="2000" dirty="0" smtClean="0">
                          <a:solidFill>
                            <a:srgbClr val="000000"/>
                          </a:solidFill>
                        </a:rPr>
                        <a:t>98.9</a:t>
                      </a:r>
                      <a:endParaRPr lang="en-US" sz="2000" dirty="0">
                        <a:solidFill>
                          <a:srgbClr val="000000"/>
                        </a:solidFill>
                      </a:endParaRPr>
                    </a:p>
                  </a:txBody>
                  <a:tcPr/>
                </a:tc>
                <a:tc>
                  <a:txBody>
                    <a:bodyPr/>
                    <a:lstStyle/>
                    <a:p>
                      <a:pPr algn="ctr"/>
                      <a:r>
                        <a:rPr lang="en-US" sz="2000" dirty="0" smtClean="0">
                          <a:solidFill>
                            <a:srgbClr val="000000"/>
                          </a:solidFill>
                        </a:rPr>
                        <a:t>97.5</a:t>
                      </a:r>
                      <a:endParaRPr lang="en-US" sz="2000" dirty="0">
                        <a:solidFill>
                          <a:srgbClr val="000000"/>
                        </a:solidFill>
                      </a:endParaRPr>
                    </a:p>
                  </a:txBody>
                  <a:tcPr/>
                </a:tc>
                <a:tc>
                  <a:txBody>
                    <a:bodyPr/>
                    <a:lstStyle/>
                    <a:p>
                      <a:pPr algn="ctr"/>
                      <a:r>
                        <a:rPr lang="en-US" sz="2000" b="1" dirty="0" smtClean="0">
                          <a:solidFill>
                            <a:srgbClr val="000000"/>
                          </a:solidFill>
                        </a:rPr>
                        <a:t>97.2</a:t>
                      </a:r>
                      <a:endParaRPr lang="en-US" sz="2000" b="1" dirty="0">
                        <a:solidFill>
                          <a:srgbClr val="000000"/>
                        </a:solidFill>
                      </a:endParaRPr>
                    </a:p>
                  </a:txBody>
                  <a:tcPr/>
                </a:tc>
                <a:tc>
                  <a:txBody>
                    <a:bodyPr/>
                    <a:lstStyle/>
                    <a:p>
                      <a:pPr algn="ctr"/>
                      <a:r>
                        <a:rPr lang="en-US" sz="2000" dirty="0" smtClean="0">
                          <a:solidFill>
                            <a:srgbClr val="000000"/>
                          </a:solidFill>
                        </a:rPr>
                        <a:t>98.0</a:t>
                      </a:r>
                      <a:endParaRPr lang="en-US" sz="2000" dirty="0">
                        <a:solidFill>
                          <a:srgbClr val="000000"/>
                        </a:solidFill>
                      </a:endParaRPr>
                    </a:p>
                  </a:txBody>
                  <a:tcPr/>
                </a:tc>
                <a:tc>
                  <a:txBody>
                    <a:bodyPr/>
                    <a:lstStyle/>
                    <a:p>
                      <a:pPr algn="ctr"/>
                      <a:r>
                        <a:rPr lang="en-US" sz="2000" dirty="0" smtClean="0">
                          <a:solidFill>
                            <a:srgbClr val="000000"/>
                          </a:solidFill>
                        </a:rPr>
                        <a:t>100.9</a:t>
                      </a:r>
                      <a:endParaRPr lang="en-US" sz="2000" dirty="0">
                        <a:solidFill>
                          <a:srgbClr val="000000"/>
                        </a:solidFill>
                      </a:endParaRPr>
                    </a:p>
                  </a:txBody>
                  <a:tcPr/>
                </a:tc>
                <a:tc>
                  <a:txBody>
                    <a:bodyPr/>
                    <a:lstStyle/>
                    <a:p>
                      <a:pPr algn="ctr"/>
                      <a:r>
                        <a:rPr lang="en-US" sz="2000" dirty="0" smtClean="0">
                          <a:solidFill>
                            <a:srgbClr val="000000"/>
                          </a:solidFill>
                        </a:rPr>
                        <a:t>100.7</a:t>
                      </a:r>
                      <a:endParaRPr lang="en-US" sz="2000" dirty="0">
                        <a:solidFill>
                          <a:srgbClr val="000000"/>
                        </a:solidFill>
                      </a:endParaRPr>
                    </a:p>
                  </a:txBody>
                  <a:tcPr/>
                </a:tc>
                <a:tc>
                  <a:txBody>
                    <a:bodyPr/>
                    <a:lstStyle/>
                    <a:p>
                      <a:pPr algn="ctr"/>
                      <a:r>
                        <a:rPr lang="en-US" sz="2000" dirty="0" smtClean="0">
                          <a:solidFill>
                            <a:srgbClr val="000000"/>
                          </a:solidFill>
                        </a:rPr>
                        <a:t>97.5</a:t>
                      </a:r>
                      <a:endParaRPr lang="en-US" sz="2000" dirty="0">
                        <a:solidFill>
                          <a:srgbClr val="000000"/>
                        </a:solidFill>
                      </a:endParaRPr>
                    </a:p>
                  </a:txBody>
                  <a:tcPr/>
                </a:tc>
                <a:tc>
                  <a:txBody>
                    <a:bodyPr/>
                    <a:lstStyle/>
                    <a:p>
                      <a:pPr algn="ctr"/>
                      <a:r>
                        <a:rPr lang="en-US" sz="2000" b="0" dirty="0" smtClean="0">
                          <a:solidFill>
                            <a:srgbClr val="000000"/>
                          </a:solidFill>
                        </a:rPr>
                        <a:t>97.9</a:t>
                      </a:r>
                      <a:endParaRPr lang="en-US" sz="2000" b="0" dirty="0">
                        <a:solidFill>
                          <a:srgbClr val="000000"/>
                        </a:solidFill>
                      </a:endParaRPr>
                    </a:p>
                  </a:txBody>
                  <a:tcPr/>
                </a:tc>
                <a:tc>
                  <a:txBody>
                    <a:bodyPr/>
                    <a:lstStyle/>
                    <a:p>
                      <a:pPr algn="ctr"/>
                      <a:r>
                        <a:rPr lang="en-US" sz="2000" dirty="0" smtClean="0">
                          <a:solidFill>
                            <a:srgbClr val="000000"/>
                          </a:solidFill>
                        </a:rPr>
                        <a:t>99.3</a:t>
                      </a:r>
                      <a:endParaRPr lang="en-US" sz="2000" dirty="0">
                        <a:solidFill>
                          <a:srgbClr val="000000"/>
                        </a:solidFill>
                      </a:endParaRPr>
                    </a:p>
                  </a:txBody>
                  <a:tcPr/>
                </a:tc>
                <a:tc>
                  <a:txBody>
                    <a:bodyPr/>
                    <a:lstStyle/>
                    <a:p>
                      <a:pPr algn="ctr"/>
                      <a:r>
                        <a:rPr lang="en-US" sz="2000" dirty="0" smtClean="0">
                          <a:solidFill>
                            <a:srgbClr val="000000"/>
                          </a:solidFill>
                        </a:rPr>
                        <a:t>99.5</a:t>
                      </a:r>
                      <a:endParaRPr lang="en-US" sz="2000" dirty="0">
                        <a:solidFill>
                          <a:srgbClr val="000000"/>
                        </a:solidFill>
                      </a:endParaRPr>
                    </a:p>
                  </a:txBody>
                  <a:tcPr/>
                </a:tc>
                <a:tc>
                  <a:txBody>
                    <a:bodyPr/>
                    <a:lstStyle/>
                    <a:p>
                      <a:pPr algn="ctr"/>
                      <a:r>
                        <a:rPr lang="en-US" sz="2000" dirty="0" smtClean="0">
                          <a:solidFill>
                            <a:srgbClr val="000000"/>
                          </a:solidFill>
                        </a:rPr>
                        <a:t>99.2</a:t>
                      </a:r>
                      <a:endParaRPr lang="en-US" sz="2000" dirty="0">
                        <a:solidFill>
                          <a:srgbClr val="000000"/>
                        </a:solidFill>
                      </a:endParaRPr>
                    </a:p>
                  </a:txBody>
                  <a:tcPr/>
                </a:tc>
              </a:tr>
            </a:tbl>
          </a:graphicData>
        </a:graphic>
      </p:graphicFrame>
      <p:grpSp>
        <p:nvGrpSpPr>
          <p:cNvPr id="21" name="Group 20"/>
          <p:cNvGrpSpPr/>
          <p:nvPr/>
        </p:nvGrpSpPr>
        <p:grpSpPr>
          <a:xfrm>
            <a:off x="1422400" y="21573753"/>
            <a:ext cx="7147874" cy="4057941"/>
            <a:chOff x="1422400" y="21573753"/>
            <a:chExt cx="7147874" cy="4057941"/>
          </a:xfrm>
        </p:grpSpPr>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1674" y="22292121"/>
              <a:ext cx="3498600" cy="333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2400" y="22300233"/>
              <a:ext cx="3489639" cy="333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2196441" y="21601464"/>
              <a:ext cx="1941557" cy="707886"/>
            </a:xfrm>
            <a:prstGeom prst="rect">
              <a:avLst/>
            </a:prstGeom>
            <a:noFill/>
          </p:spPr>
          <p:txBody>
            <a:bodyPr wrap="none" rtlCol="0">
              <a:spAutoFit/>
            </a:bodyPr>
            <a:lstStyle/>
            <a:p>
              <a:pPr algn="ctr"/>
              <a:r>
                <a:rPr lang="en-US" sz="2000" dirty="0" smtClean="0"/>
                <a:t>5/22/2015</a:t>
              </a:r>
            </a:p>
            <a:p>
              <a:pPr algn="ctr"/>
              <a:r>
                <a:rPr lang="en-US" sz="2000" dirty="0" smtClean="0"/>
                <a:t>Probe Height 0 </a:t>
              </a:r>
              <a:r>
                <a:rPr lang="en-US" sz="2000" dirty="0" err="1" smtClean="0"/>
                <a:t>ft</a:t>
              </a:r>
              <a:endParaRPr lang="en-US" sz="2000" dirty="0"/>
            </a:p>
          </p:txBody>
        </p:sp>
        <p:sp>
          <p:nvSpPr>
            <p:cNvPr id="51" name="TextBox 50"/>
            <p:cNvSpPr txBox="1"/>
            <p:nvPr/>
          </p:nvSpPr>
          <p:spPr>
            <a:xfrm>
              <a:off x="5850196" y="21573753"/>
              <a:ext cx="1941557" cy="707886"/>
            </a:xfrm>
            <a:prstGeom prst="rect">
              <a:avLst/>
            </a:prstGeom>
            <a:noFill/>
          </p:spPr>
          <p:txBody>
            <a:bodyPr wrap="none" rtlCol="0">
              <a:spAutoFit/>
            </a:bodyPr>
            <a:lstStyle/>
            <a:p>
              <a:pPr algn="ctr"/>
              <a:r>
                <a:rPr lang="en-US" sz="2000" dirty="0"/>
                <a:t>7</a:t>
              </a:r>
              <a:r>
                <a:rPr lang="en-US" sz="2000" dirty="0" smtClean="0"/>
                <a:t>/25/2015</a:t>
              </a:r>
            </a:p>
            <a:p>
              <a:pPr algn="ctr"/>
              <a:r>
                <a:rPr lang="en-US" sz="2000" dirty="0" smtClean="0"/>
                <a:t>Probe Height 0 </a:t>
              </a:r>
              <a:r>
                <a:rPr lang="en-US" sz="2000" dirty="0" err="1" smtClean="0"/>
                <a:t>ft</a:t>
              </a:r>
              <a:endParaRPr lang="en-US" sz="2000" dirty="0"/>
            </a:p>
          </p:txBody>
        </p:sp>
      </p:grpSp>
      <p:grpSp>
        <p:nvGrpSpPr>
          <p:cNvPr id="42" name="Group 41"/>
          <p:cNvGrpSpPr/>
          <p:nvPr/>
        </p:nvGrpSpPr>
        <p:grpSpPr>
          <a:xfrm>
            <a:off x="5781970" y="13923408"/>
            <a:ext cx="6502400" cy="5381796"/>
            <a:chOff x="6070600" y="14770100"/>
            <a:chExt cx="6502400" cy="5381796"/>
          </a:xfrm>
        </p:grpSpPr>
        <p:pic>
          <p:nvPicPr>
            <p:cNvPr id="22" name="Picture 21" descr="GrassTemp.jpg"/>
            <p:cNvPicPr>
              <a:picLocks noChangeAspect="1"/>
            </p:cNvPicPr>
            <p:nvPr/>
          </p:nvPicPr>
          <p:blipFill rotWithShape="1">
            <a:blip r:embed="rId13">
              <a:extLst>
                <a:ext uri="{28A0092B-C50C-407E-A947-70E740481C1C}">
                  <a14:useLocalDpi xmlns:a14="http://schemas.microsoft.com/office/drawing/2010/main" val="0"/>
                </a:ext>
              </a:extLst>
            </a:blip>
            <a:srcRect l="9058"/>
            <a:stretch/>
          </p:blipFill>
          <p:spPr>
            <a:xfrm>
              <a:off x="6070600" y="14770100"/>
              <a:ext cx="6502400" cy="5381796"/>
            </a:xfrm>
            <a:prstGeom prst="rect">
              <a:avLst/>
            </a:prstGeom>
          </p:spPr>
        </p:pic>
        <p:sp>
          <p:nvSpPr>
            <p:cNvPr id="33" name="Rectangle 32"/>
            <p:cNvSpPr/>
            <p:nvPr/>
          </p:nvSpPr>
          <p:spPr>
            <a:xfrm>
              <a:off x="11455400" y="17106900"/>
              <a:ext cx="279400" cy="7747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8318500" y="19824700"/>
              <a:ext cx="685800" cy="203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Box 53"/>
          <p:cNvSpPr txBox="1"/>
          <p:nvPr/>
        </p:nvSpPr>
        <p:spPr>
          <a:xfrm>
            <a:off x="7846296" y="18990708"/>
            <a:ext cx="993387" cy="261610"/>
          </a:xfrm>
          <a:prstGeom prst="rect">
            <a:avLst/>
          </a:prstGeom>
          <a:noFill/>
        </p:spPr>
        <p:txBody>
          <a:bodyPr wrap="none" rtlCol="0">
            <a:spAutoFit/>
          </a:bodyPr>
          <a:lstStyle/>
          <a:p>
            <a:r>
              <a:rPr lang="en-US" sz="1100" b="1" dirty="0" smtClean="0"/>
              <a:t>Time (hours)</a:t>
            </a:r>
            <a:endParaRPr lang="en-US" sz="1100" b="1" dirty="0"/>
          </a:p>
        </p:txBody>
      </p:sp>
      <p:pic>
        <p:nvPicPr>
          <p:cNvPr id="41" name="Picture 40" descr="lstpic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46942" y="14346685"/>
            <a:ext cx="4491553" cy="4528144"/>
          </a:xfrm>
          <a:prstGeom prst="rect">
            <a:avLst/>
          </a:prstGeom>
          <a:ln>
            <a:solidFill>
              <a:schemeClr val="tx1">
                <a:lumMod val="75000"/>
              </a:schemeClr>
            </a:solidFill>
          </a:ln>
        </p:spPr>
      </p:pic>
      <p:sp>
        <p:nvSpPr>
          <p:cNvPr id="38" name="TextBox 37"/>
          <p:cNvSpPr txBox="1"/>
          <p:nvPr/>
        </p:nvSpPr>
        <p:spPr>
          <a:xfrm rot="16200000">
            <a:off x="10830410" y="16354493"/>
            <a:ext cx="964928" cy="261610"/>
          </a:xfrm>
          <a:prstGeom prst="rect">
            <a:avLst/>
          </a:prstGeom>
          <a:noFill/>
        </p:spPr>
        <p:txBody>
          <a:bodyPr wrap="none" rtlCol="0">
            <a:spAutoFit/>
          </a:bodyPr>
          <a:lstStyle/>
          <a:p>
            <a:r>
              <a:rPr lang="en-US" sz="1100" b="1" dirty="0" smtClean="0"/>
              <a:t>Height (feet)</a:t>
            </a:r>
            <a:endParaRPr lang="en-US" sz="1100" b="1" dirty="0"/>
          </a:p>
        </p:txBody>
      </p:sp>
      <p:sp>
        <p:nvSpPr>
          <p:cNvPr id="57" name="Text Placeholder 16"/>
          <p:cNvSpPr txBox="1">
            <a:spLocks/>
          </p:cNvSpPr>
          <p:nvPr/>
        </p:nvSpPr>
        <p:spPr>
          <a:xfrm>
            <a:off x="6004060" y="19202471"/>
            <a:ext cx="6350445" cy="9481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200" dirty="0" smtClean="0"/>
              <a:t>Example of a </a:t>
            </a:r>
            <a:r>
              <a:rPr lang="en-US" sz="2200" b="1" dirty="0" smtClean="0"/>
              <a:t>temperature profile </a:t>
            </a:r>
            <a:r>
              <a:rPr lang="en-US" sz="2200" dirty="0" smtClean="0"/>
              <a:t>from one of the probes.</a:t>
            </a:r>
            <a:endParaRPr lang="en-US" sz="2200" b="1" dirty="0"/>
          </a:p>
          <a:p>
            <a:endParaRPr lang="en-US" sz="2200" dirty="0" smtClean="0"/>
          </a:p>
        </p:txBody>
      </p:sp>
      <p:sp>
        <p:nvSpPr>
          <p:cNvPr id="59" name="Text Placeholder 16"/>
          <p:cNvSpPr txBox="1">
            <a:spLocks/>
          </p:cNvSpPr>
          <p:nvPr/>
        </p:nvSpPr>
        <p:spPr>
          <a:xfrm>
            <a:off x="12550488" y="19202471"/>
            <a:ext cx="4803110" cy="9481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200" dirty="0" smtClean="0"/>
              <a:t>Example of</a:t>
            </a:r>
            <a:r>
              <a:rPr lang="en-US" sz="2200" b="1" dirty="0" smtClean="0"/>
              <a:t> a Landsat temperature scene </a:t>
            </a:r>
            <a:r>
              <a:rPr lang="en-US" sz="2200" dirty="0" smtClean="0"/>
              <a:t>used to compare against the probe data.</a:t>
            </a:r>
            <a:endParaRPr lang="en-US" sz="2200" b="1" dirty="0"/>
          </a:p>
          <a:p>
            <a:endParaRPr lang="en-US" sz="2200" dirty="0" smtClean="0"/>
          </a:p>
        </p:txBody>
      </p:sp>
      <p:pic>
        <p:nvPicPr>
          <p:cNvPr id="43" name="Picture 4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28924" y="20624173"/>
            <a:ext cx="6467110" cy="4850332"/>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3570</TotalTime>
  <Words>862</Words>
  <Application>Microsoft Macintosh PowerPoint</Application>
  <PresentationFormat>Custom</PresentationFormat>
  <Paragraphs>288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Jerrod Lessel</cp:lastModifiedBy>
  <cp:revision>179</cp:revision>
  <dcterms:created xsi:type="dcterms:W3CDTF">2015-06-02T14:58:58Z</dcterms:created>
  <dcterms:modified xsi:type="dcterms:W3CDTF">2015-11-19T22:59:19Z</dcterms:modified>
</cp:coreProperties>
</file>