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8" r:id="rId1"/>
    <p:sldMasterId id="2147483669" r:id="rId2"/>
  </p:sldMasterIdLst>
  <p:notesMasterIdLst>
    <p:notesMasterId r:id="rId19"/>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2" r:id="rId18"/>
  </p:sldIdLst>
  <p:sldSz cx="12192000" cy="6858000"/>
  <p:notesSz cx="6858000" cy="9144000"/>
  <p:embeddedFontLst>
    <p:embeddedFont>
      <p:font typeface="Century Gothic" panose="020B0502020202020204" pitchFamily="34" charset="0"/>
      <p:regular r:id="rId20"/>
      <p:bold r:id="rId21"/>
      <p:italic r:id="rId22"/>
      <p:boldItalic r:id="rId23"/>
    </p:embeddedFont>
    <p:embeddedFont>
      <p:font typeface="Webdings" panose="05030102010509060703" pitchFamily="18" charset="2"/>
      <p:regular r:id="rId24"/>
    </p:embeddedFont>
    <p:embeddedFont>
      <p:font typeface="Calibri" panose="020F0502020204030204" pitchFamily="34" charset="0"/>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133" autoAdjust="0"/>
    <p:restoredTop sz="98462" autoAdjust="0"/>
  </p:normalViewPr>
  <p:slideViewPr>
    <p:cSldViewPr>
      <p:cViewPr>
        <p:scale>
          <a:sx n="86" d="100"/>
          <a:sy n="86" d="100"/>
        </p:scale>
        <p:origin x="-42" y="-63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font" Target="fonts/font2.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6.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1.fntdata"/><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5.fntdata"/><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8.xml"/><Relationship Id="rId19" Type="http://schemas.openxmlformats.org/officeDocument/2006/relationships/notesMaster" Target="notesMasters/notesMaster1.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8786"/>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74857592"/>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pagasa.dost.gov.ph/index.php/learning-tools/94-weather/478-philippine-public-storm-warning-signal"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pagasa.dost.gov.ph/index.php/learning-tools/94-weather/478-philippine-public-storm-warning-signal"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lvl="0">
              <a:spcBef>
                <a:spcPts val="0"/>
              </a:spcBef>
              <a:buClr>
                <a:schemeClr val="dk1"/>
              </a:buClr>
              <a:buSzPct val="25000"/>
              <a:buFont typeface="Arial"/>
              <a:buNone/>
            </a:pPr>
            <a:r>
              <a:rPr lang="en-US"/>
              <a:t>(Jessica)</a:t>
            </a:r>
          </a:p>
          <a:p>
            <a:pPr lvl="0" rtl="0">
              <a:spcBef>
                <a:spcPts val="0"/>
              </a:spcBef>
              <a:buNone/>
            </a:pPr>
            <a:r>
              <a:rPr lang="en-US" b="1"/>
              <a:t>Speaker Notes:</a:t>
            </a:r>
          </a:p>
          <a:p>
            <a:pPr marL="457200" lvl="0" indent="-228600" rtl="0">
              <a:spcBef>
                <a:spcPts val="0"/>
              </a:spcBef>
              <a:buChar char="●"/>
            </a:pPr>
            <a:r>
              <a:rPr lang="en-US"/>
              <a:t>Introduce everyone</a:t>
            </a:r>
          </a:p>
          <a:p>
            <a:pPr marL="914400" lvl="1" indent="-228600" rtl="0">
              <a:spcBef>
                <a:spcPts val="0"/>
              </a:spcBef>
              <a:buChar char="○"/>
            </a:pPr>
            <a:r>
              <a:rPr lang="en-US"/>
              <a:t>My name is Jessica </a:t>
            </a:r>
          </a:p>
          <a:p>
            <a:pPr marL="914400" lvl="1" indent="-228600" rtl="0">
              <a:spcBef>
                <a:spcPts val="0"/>
              </a:spcBef>
              <a:buChar char="○"/>
            </a:pPr>
            <a:r>
              <a:rPr lang="en-US"/>
              <a:t>Daniel (Team Lead)</a:t>
            </a:r>
          </a:p>
          <a:p>
            <a:pPr marL="914400" lvl="1" indent="-228600" rtl="0">
              <a:spcBef>
                <a:spcPts val="0"/>
              </a:spcBef>
              <a:buChar char="○"/>
            </a:pPr>
            <a:r>
              <a:rPr lang="en-US"/>
              <a:t>Allison </a:t>
            </a:r>
          </a:p>
          <a:p>
            <a:pPr marL="914400" lvl="1" indent="-228600" rtl="0">
              <a:spcBef>
                <a:spcPts val="0"/>
              </a:spcBef>
              <a:buChar char="○"/>
            </a:pPr>
            <a:r>
              <a:rPr lang="en-US"/>
              <a:t>Kelly </a:t>
            </a:r>
          </a:p>
          <a:p>
            <a:pPr marL="457200" lvl="0" indent="-228600" rtl="0">
              <a:spcBef>
                <a:spcPts val="0"/>
              </a:spcBef>
              <a:buClr>
                <a:schemeClr val="dk1"/>
              </a:buClr>
              <a:buChar char="●"/>
            </a:pPr>
            <a:r>
              <a:rPr lang="en-US"/>
              <a:t>Our project focused on the risk of tropical cyclones in the Philippines. </a:t>
            </a:r>
          </a:p>
          <a:p>
            <a:pPr lvl="0" rtl="0">
              <a:spcBef>
                <a:spcPts val="0"/>
              </a:spcBef>
              <a:buNone/>
            </a:pPr>
            <a:endParaRPr/>
          </a:p>
          <a:p>
            <a:pPr lvl="0" rtl="0">
              <a:spcBef>
                <a:spcPts val="0"/>
              </a:spcBef>
              <a:buNone/>
            </a:pPr>
            <a:endParaRPr/>
          </a:p>
          <a:p>
            <a:pPr lvl="0" rtl="0">
              <a:spcBef>
                <a:spcPts val="0"/>
              </a:spcBef>
              <a:buNone/>
            </a:pPr>
            <a:endParaRPr/>
          </a:p>
          <a:p>
            <a:pPr marL="0" marR="0" lvl="0" indent="0" algn="l" rtl="0">
              <a:spcBef>
                <a:spcPts val="0"/>
              </a:spcBef>
              <a:buSzPct val="25000"/>
              <a:buNone/>
            </a:pPr>
            <a:r>
              <a:rPr lang="en-US" sz="1200" b="1" i="0" u="none" strike="noStrike" cap="none">
                <a:solidFill>
                  <a:srgbClr val="757070"/>
                </a:solidFill>
                <a:latin typeface="Calibri"/>
                <a:ea typeface="Calibri"/>
                <a:cs typeface="Calibri"/>
                <a:sym typeface="Calibri"/>
              </a:rPr>
              <a:t>Header text </a:t>
            </a:r>
            <a:r>
              <a:rPr lang="en-US" sz="1200" b="0" i="0" u="none" strike="noStrike" cap="none">
                <a:solidFill>
                  <a:srgbClr val="757070"/>
                </a:solidFill>
                <a:latin typeface="Calibri"/>
                <a:ea typeface="Calibri"/>
                <a:cs typeface="Calibri"/>
                <a:sym typeface="Calibri"/>
              </a:rPr>
              <a:t>point size should be between </a:t>
            </a:r>
            <a:r>
              <a:rPr lang="en-US" sz="1200" b="1" i="0" u="none" strike="noStrike" cap="none">
                <a:solidFill>
                  <a:srgbClr val="757070"/>
                </a:solidFill>
                <a:latin typeface="Calibri"/>
                <a:ea typeface="Calibri"/>
                <a:cs typeface="Calibri"/>
                <a:sym typeface="Calibri"/>
              </a:rPr>
              <a:t>40</a:t>
            </a:r>
            <a:r>
              <a:rPr lang="en-US" sz="1200" b="0" i="0" u="none" strike="noStrike" cap="none">
                <a:solidFill>
                  <a:srgbClr val="757070"/>
                </a:solidFill>
                <a:latin typeface="Calibri"/>
                <a:ea typeface="Calibri"/>
                <a:cs typeface="Calibri"/>
                <a:sym typeface="Calibri"/>
              </a:rPr>
              <a:t> and </a:t>
            </a:r>
            <a:r>
              <a:rPr lang="en-US" sz="1200" b="1" i="0" u="none" strike="noStrike" cap="none">
                <a:solidFill>
                  <a:srgbClr val="757070"/>
                </a:solidFill>
                <a:latin typeface="Calibri"/>
                <a:ea typeface="Calibri"/>
                <a:cs typeface="Calibri"/>
                <a:sym typeface="Calibri"/>
              </a:rPr>
              <a:t>60</a:t>
            </a:r>
            <a:r>
              <a:rPr lang="en-US" sz="1200" b="0" i="0" u="none" strike="noStrike" cap="none">
                <a:solidFill>
                  <a:srgbClr val="757070"/>
                </a:solidFill>
                <a:latin typeface="Calibri"/>
                <a:ea typeface="Calibri"/>
                <a:cs typeface="Calibri"/>
                <a:sym typeface="Calibri"/>
              </a:rPr>
              <a:t> on most slides.</a:t>
            </a:r>
          </a:p>
          <a:p>
            <a:pPr marL="0" marR="0" lvl="0" indent="0" algn="l" rtl="0">
              <a:spcBef>
                <a:spcPts val="0"/>
              </a:spcBef>
              <a:buSzPct val="25000"/>
              <a:buNone/>
            </a:pPr>
            <a:r>
              <a:rPr lang="en-US" sz="1200" b="1" i="0" u="none" strike="noStrike" cap="none">
                <a:solidFill>
                  <a:srgbClr val="757070"/>
                </a:solidFill>
                <a:latin typeface="Calibri"/>
                <a:ea typeface="Calibri"/>
                <a:cs typeface="Calibri"/>
                <a:sym typeface="Calibri"/>
              </a:rPr>
              <a:t>Body text </a:t>
            </a:r>
            <a:r>
              <a:rPr lang="en-US" sz="1200" b="0" i="0" u="none" strike="noStrike" cap="none">
                <a:solidFill>
                  <a:srgbClr val="757070"/>
                </a:solidFill>
                <a:latin typeface="Calibri"/>
                <a:ea typeface="Calibri"/>
                <a:cs typeface="Calibri"/>
                <a:sym typeface="Calibri"/>
              </a:rPr>
              <a:t>point size should be at least </a:t>
            </a:r>
            <a:r>
              <a:rPr lang="en-US" sz="1200" b="1" i="0" u="none" strike="noStrike" cap="none">
                <a:solidFill>
                  <a:srgbClr val="757070"/>
                </a:solidFill>
                <a:latin typeface="Calibri"/>
                <a:ea typeface="Calibri"/>
                <a:cs typeface="Calibri"/>
                <a:sym typeface="Calibri"/>
              </a:rPr>
              <a:t>20</a:t>
            </a:r>
            <a:r>
              <a:rPr lang="en-US" sz="1200" b="0" i="0" u="none" strike="noStrike" cap="none">
                <a:solidFill>
                  <a:srgbClr val="757070"/>
                </a:solidFill>
                <a:latin typeface="Calibri"/>
                <a:ea typeface="Calibri"/>
                <a:cs typeface="Calibri"/>
                <a:sym typeface="Calibri"/>
              </a:rPr>
              <a:t>.</a:t>
            </a:r>
          </a:p>
          <a:p>
            <a:pPr marL="0" marR="0" lvl="0" indent="0" algn="l" rtl="0">
              <a:spcBef>
                <a:spcPts val="0"/>
              </a:spcBef>
              <a:buSzPct val="25000"/>
              <a:buNone/>
            </a:pPr>
            <a:r>
              <a:rPr lang="en-US" sz="1200" b="1" i="0" u="none" strike="noStrike" cap="none">
                <a:solidFill>
                  <a:srgbClr val="757070"/>
                </a:solidFill>
                <a:latin typeface="Calibri"/>
                <a:ea typeface="Calibri"/>
                <a:cs typeface="Calibri"/>
                <a:sym typeface="Calibri"/>
              </a:rPr>
              <a:t>Use Century Gothic</a:t>
            </a:r>
            <a:r>
              <a:rPr lang="en-US" sz="1200" b="0" i="0" u="none" strike="noStrike" cap="none">
                <a:solidFill>
                  <a:srgbClr val="757070"/>
                </a:solidFill>
                <a:latin typeface="Calibri"/>
                <a:ea typeface="Calibri"/>
                <a:cs typeface="Calibri"/>
                <a:sym typeface="Calibri"/>
              </a:rPr>
              <a:t>.</a:t>
            </a:r>
          </a:p>
          <a:p>
            <a:pPr marL="0" marR="0" lvl="0" indent="0" algn="l" rtl="0">
              <a:spcBef>
                <a:spcPts val="0"/>
              </a:spcBef>
              <a:buSzPct val="25000"/>
              <a:buNone/>
            </a:pPr>
            <a:r>
              <a:rPr lang="en-US" sz="1200" b="0" i="0" u="none" strike="noStrike" cap="none">
                <a:solidFill>
                  <a:srgbClr val="757070"/>
                </a:solidFill>
                <a:latin typeface="Calibri"/>
                <a:ea typeface="Calibri"/>
                <a:cs typeface="Calibri"/>
                <a:sym typeface="Calibri"/>
              </a:rPr>
              <a:t>Keep text to a </a:t>
            </a:r>
            <a:r>
              <a:rPr lang="en-US" sz="1200" b="1" i="0" u="none" strike="noStrike" cap="none">
                <a:solidFill>
                  <a:srgbClr val="757070"/>
                </a:solidFill>
                <a:latin typeface="Calibri"/>
                <a:ea typeface="Calibri"/>
                <a:cs typeface="Calibri"/>
                <a:sym typeface="Calibri"/>
              </a:rPr>
              <a:t>minimum</a:t>
            </a:r>
            <a:r>
              <a:rPr lang="en-US" sz="1200" b="0" i="0" u="none" strike="noStrike" cap="none">
                <a:solidFill>
                  <a:srgbClr val="757070"/>
                </a:solidFill>
                <a:latin typeface="Calibri"/>
                <a:ea typeface="Calibri"/>
                <a:cs typeface="Calibri"/>
                <a:sym typeface="Calibri"/>
              </a:rPr>
              <a:t>.</a:t>
            </a:r>
          </a:p>
          <a:p>
            <a:pPr marL="0" marR="0" lvl="0" indent="0" algn="l" rtl="0">
              <a:spcBef>
                <a:spcPts val="0"/>
              </a:spcBef>
              <a:buSzPct val="25000"/>
              <a:buNone/>
            </a:pPr>
            <a:r>
              <a:rPr lang="en-US" sz="1200" b="0" i="0" u="none" strike="noStrike" cap="none">
                <a:solidFill>
                  <a:srgbClr val="757070"/>
                </a:solidFill>
                <a:latin typeface="Calibri"/>
                <a:ea typeface="Calibri"/>
                <a:cs typeface="Calibri"/>
                <a:sym typeface="Calibri"/>
              </a:rPr>
              <a:t>Try to use a </a:t>
            </a:r>
            <a:r>
              <a:rPr lang="en-US" sz="1200" b="1" i="0" u="none" strike="noStrike" cap="none">
                <a:solidFill>
                  <a:srgbClr val="757070"/>
                </a:solidFill>
                <a:latin typeface="Calibri"/>
                <a:ea typeface="Calibri"/>
                <a:cs typeface="Calibri"/>
                <a:sym typeface="Calibri"/>
              </a:rPr>
              <a:t>consistent font size</a:t>
            </a:r>
            <a:r>
              <a:rPr lang="en-US" sz="1200" b="0" i="0" u="none" strike="noStrike" cap="none">
                <a:solidFill>
                  <a:srgbClr val="757070"/>
                </a:solidFill>
                <a:latin typeface="Calibri"/>
                <a:ea typeface="Calibri"/>
                <a:cs typeface="Calibri"/>
                <a:sym typeface="Calibri"/>
              </a:rPr>
              <a:t> between slides.</a:t>
            </a:r>
          </a:p>
        </p:txBody>
      </p:sp>
      <p:sp>
        <p:nvSpPr>
          <p:cNvPr id="150" name="Shape 150"/>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1</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Shape 26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5" name="Shape 265"/>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(Kelly)</a:t>
            </a: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Using a unique combination of natural and demographic hazard analysis, we were able to combine variables and show what areas were most vulnerable to cyclones in the Philippines</a:t>
            </a: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UN-OCHA can use these data in decision making processes, such as the allocation of resources or prioritization of advanced warning systems</a:t>
            </a: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Techniques can be applied to other areas of the globe that are sensitive to natural disaster.</a:t>
            </a:r>
          </a:p>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66" name="Shape 266"/>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Shape 27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74" name="Shape 27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(Kelly)</a:t>
            </a: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smtClean="0">
                <a:solidFill>
                  <a:schemeClr val="dk1"/>
                </a:solidFill>
                <a:latin typeface="Calibri"/>
                <a:ea typeface="Calibri"/>
                <a:cs typeface="Calibri"/>
                <a:sym typeface="Calibri"/>
              </a:rPr>
              <a:t>Tracks:</a:t>
            </a:r>
            <a:r>
              <a:rPr lang="en-US" sz="1200" b="0" i="0" u="none" strike="noStrike" cap="none" baseline="0" dirty="0" smtClean="0">
                <a:solidFill>
                  <a:schemeClr val="dk1"/>
                </a:solidFill>
                <a:latin typeface="Calibri"/>
                <a:ea typeface="Calibri"/>
                <a:cs typeface="Calibri"/>
                <a:sym typeface="Calibri"/>
              </a:rPr>
              <a:t> Provided by real time analysis of satellite data; winds derived from satellites also due to no </a:t>
            </a:r>
            <a:r>
              <a:rPr lang="en-US" sz="1200" b="0" i="0" u="none" strike="noStrike" cap="none" baseline="0" dirty="0" err="1" smtClean="0">
                <a:solidFill>
                  <a:schemeClr val="dk1"/>
                </a:solidFill>
                <a:latin typeface="Calibri"/>
                <a:ea typeface="Calibri"/>
                <a:cs typeface="Calibri"/>
                <a:sym typeface="Calibri"/>
              </a:rPr>
              <a:t>aircaraft</a:t>
            </a:r>
            <a:r>
              <a:rPr lang="en-US" sz="1200" b="0" i="0" u="none" strike="noStrike" cap="none" baseline="0" dirty="0" smtClean="0">
                <a:solidFill>
                  <a:schemeClr val="dk1"/>
                </a:solidFill>
                <a:latin typeface="Calibri"/>
                <a:ea typeface="Calibri"/>
                <a:cs typeface="Calibri"/>
                <a:sym typeface="Calibri"/>
              </a:rPr>
              <a:t> observations</a:t>
            </a:r>
          </a:p>
          <a:p>
            <a:pPr marL="0" marR="0" lvl="0" indent="0" algn="l" rtl="0">
              <a:lnSpc>
                <a:spcPct val="100000"/>
              </a:lnSpc>
              <a:spcBef>
                <a:spcPts val="0"/>
              </a:spcBef>
              <a:spcAft>
                <a:spcPts val="0"/>
              </a:spcAft>
              <a:buClr>
                <a:schemeClr val="dk1"/>
              </a:buClr>
              <a:buSzPct val="25000"/>
              <a:buFont typeface="Calibri"/>
              <a:buNone/>
            </a:pPr>
            <a:endParaRPr lang="en-US" sz="1200" b="0" i="0" u="none" strike="noStrike" cap="none" baseline="0" dirty="0" smtClean="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baseline="0" dirty="0" err="1" smtClean="0">
                <a:solidFill>
                  <a:schemeClr val="dk1"/>
                </a:solidFill>
                <a:latin typeface="Calibri"/>
                <a:ea typeface="Calibri"/>
                <a:cs typeface="Calibri"/>
                <a:sym typeface="Calibri"/>
              </a:rPr>
              <a:t>Precip</a:t>
            </a:r>
            <a:r>
              <a:rPr lang="en-US" sz="1200" b="0" i="0" u="none" strike="noStrike" cap="none" baseline="0" dirty="0" smtClean="0">
                <a:solidFill>
                  <a:schemeClr val="dk1"/>
                </a:solidFill>
                <a:latin typeface="Calibri"/>
                <a:ea typeface="Calibri"/>
                <a:cs typeface="Calibri"/>
                <a:sym typeface="Calibri"/>
              </a:rPr>
              <a:t>: Sensor derives rates from cloud info, does not take into account terrain effects (more rainfall on windward side </a:t>
            </a:r>
            <a:r>
              <a:rPr lang="en-US" sz="1200" b="0" i="0" u="none" strike="noStrike" cap="none" baseline="0" dirty="0" err="1" smtClean="0">
                <a:solidFill>
                  <a:schemeClr val="dk1"/>
                </a:solidFill>
                <a:latin typeface="Calibri"/>
                <a:ea typeface="Calibri"/>
                <a:cs typeface="Calibri"/>
                <a:sym typeface="Calibri"/>
              </a:rPr>
              <a:t>eg</a:t>
            </a:r>
            <a:r>
              <a:rPr lang="en-US" sz="1200" b="0" i="0" u="none" strike="noStrike" cap="none" baseline="0" dirty="0" smtClean="0">
                <a:solidFill>
                  <a:schemeClr val="dk1"/>
                </a:solidFill>
                <a:latin typeface="Calibri"/>
                <a:ea typeface="Calibri"/>
                <a:cs typeface="Calibri"/>
                <a:sym typeface="Calibri"/>
              </a:rPr>
              <a:t>)</a:t>
            </a:r>
          </a:p>
          <a:p>
            <a:pPr marL="0" marR="0" lvl="0" indent="0" algn="l" rtl="0">
              <a:lnSpc>
                <a:spcPct val="100000"/>
              </a:lnSpc>
              <a:spcBef>
                <a:spcPts val="0"/>
              </a:spcBef>
              <a:spcAft>
                <a:spcPts val="0"/>
              </a:spcAft>
              <a:buClr>
                <a:schemeClr val="dk1"/>
              </a:buClr>
              <a:buSzPct val="25000"/>
              <a:buFont typeface="Calibri"/>
              <a:buNone/>
            </a:pPr>
            <a:endParaRPr lang="en-US" sz="1200" b="0" i="0" u="none" strike="noStrike" cap="none" baseline="0" smtClean="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p:txBody>
      </p:sp>
      <p:sp>
        <p:nvSpPr>
          <p:cNvPr id="275" name="Shape 275"/>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Shape 28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82" name="Shape 282"/>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(Kelly)</a:t>
            </a:r>
          </a:p>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Future work includes further analysis of demographic variables as well as testing a new approach to analyzing storm intensity using stereographic methods from the ISS.</a:t>
            </a: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1" i="0" u="none" strike="noStrike" cap="none">
                <a:solidFill>
                  <a:schemeClr val="dk1"/>
                </a:solidFill>
                <a:latin typeface="Calibri"/>
                <a:ea typeface="Calibri"/>
                <a:cs typeface="Calibri"/>
                <a:sym typeface="Calibri"/>
              </a:rPr>
              <a:t>Image Source:</a:t>
            </a:r>
          </a:p>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Super Typhoon Maysak strengthening in the Western Pacific Ocean (March 2015) -</a:t>
            </a:r>
          </a:p>
          <a:p>
            <a:pPr marL="0" marR="0" lvl="0" indent="0" algn="l" rtl="0">
              <a:spcBef>
                <a:spcPts val="0"/>
              </a:spcBef>
              <a:buClr>
                <a:schemeClr val="dk1"/>
              </a:buClr>
              <a:buSzPct val="25000"/>
              <a:buFont typeface="Calibri"/>
              <a:buNone/>
            </a:pPr>
            <a:r>
              <a:rPr lang="en-US" sz="1200" b="0" i="0" u="none" strike="noStrike" cap="none">
                <a:solidFill>
                  <a:schemeClr val="dk1"/>
                </a:solidFill>
                <a:latin typeface="Calibri"/>
                <a:ea typeface="Calibri"/>
                <a:cs typeface="Calibri"/>
                <a:sym typeface="Calibri"/>
              </a:rPr>
              <a:t>https://www.flickr.com/photos/noaaphotolib/20386049560/in/photolist-hvY9d4-x4rQi7</a:t>
            </a:r>
          </a:p>
        </p:txBody>
      </p:sp>
      <p:sp>
        <p:nvSpPr>
          <p:cNvPr id="283" name="Shape 283"/>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Shape 290"/>
          <p:cNvSpPr txBox="1">
            <a:spLocks noGrp="1"/>
          </p:cNvSpPr>
          <p:nvPr>
            <p:ph type="body" idx="1"/>
          </p:nvPr>
        </p:nvSpPr>
        <p:spPr>
          <a:xfrm>
            <a:off x="685800" y="4400550"/>
            <a:ext cx="5486400" cy="36006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(Kelly</a:t>
            </a:r>
            <a:r>
              <a:rPr lang="en-US" sz="1200" b="0" i="0" u="none" strike="noStrike" cap="none" dirty="0" smtClean="0">
                <a:solidFill>
                  <a:schemeClr val="dk1"/>
                </a:solidFill>
                <a:latin typeface="Calibri"/>
                <a:ea typeface="Calibri"/>
                <a:cs typeface="Calibri"/>
                <a:sym typeface="Calibri"/>
              </a:rPr>
              <a:t>)</a:t>
            </a:r>
          </a:p>
          <a:p>
            <a:pPr marL="0" marR="0" lvl="0" indent="0" algn="l" rtl="0">
              <a:spcBef>
                <a:spcPts val="0"/>
              </a:spcBef>
              <a:buClr>
                <a:schemeClr val="dk1"/>
              </a:buClr>
              <a:buSzPct val="25000"/>
              <a:buFont typeface="Calibri"/>
              <a:buNone/>
            </a:pPr>
            <a:endParaRPr lang="en-US" sz="1200" b="0" i="0" u="none" strike="noStrike" cap="none" dirty="0" smtClean="0">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r>
              <a:rPr lang="en-US" sz="1200" b="0" i="0" u="none" strike="noStrike" cap="none" dirty="0" smtClean="0">
                <a:solidFill>
                  <a:schemeClr val="dk1"/>
                </a:solidFill>
                <a:latin typeface="Calibri"/>
                <a:ea typeface="Calibri"/>
                <a:cs typeface="Calibri"/>
                <a:sym typeface="Calibri"/>
              </a:rPr>
              <a:t>We need</a:t>
            </a:r>
            <a:r>
              <a:rPr lang="en-US" sz="1200" b="0" i="0" u="none" strike="noStrike" cap="none" baseline="0" dirty="0" smtClean="0">
                <a:solidFill>
                  <a:schemeClr val="dk1"/>
                </a:solidFill>
                <a:latin typeface="Calibri"/>
                <a:ea typeface="Calibri"/>
                <a:cs typeface="Calibri"/>
                <a:sym typeface="Calibri"/>
              </a:rPr>
              <a:t> you notes</a:t>
            </a:r>
            <a:endParaRPr lang="en-US" sz="1200" b="0" i="0" u="none" strike="noStrike" cap="none" dirty="0">
              <a:solidFill>
                <a:schemeClr val="dk1"/>
              </a:solidFill>
              <a:latin typeface="Calibri"/>
              <a:ea typeface="Calibri"/>
              <a:cs typeface="Calibri"/>
              <a:sym typeface="Calibri"/>
            </a:endParaRPr>
          </a:p>
        </p:txBody>
      </p:sp>
      <p:sp>
        <p:nvSpPr>
          <p:cNvPr id="291" name="Shape 29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Shape 16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4" name="Shape 16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a:t>(Jessica)</a:t>
            </a:r>
          </a:p>
          <a:p>
            <a:pPr marL="0" marR="0" lvl="0" indent="0" algn="l" rtl="0">
              <a:spcBef>
                <a:spcPts val="0"/>
              </a:spcBef>
              <a:buSzPct val="25000"/>
              <a:buNone/>
            </a:pPr>
            <a:r>
              <a:rPr lang="en-US" b="1"/>
              <a:t>Speaker Notes:</a:t>
            </a:r>
          </a:p>
          <a:p>
            <a:pPr marL="457200" lvl="0" indent="-228600" rtl="0">
              <a:spcBef>
                <a:spcPts val="0"/>
              </a:spcBef>
              <a:buClr>
                <a:schemeClr val="dk1"/>
              </a:buClr>
              <a:buChar char="●"/>
            </a:pPr>
            <a:r>
              <a:rPr lang="en-US"/>
              <a:t>The Philippines is an island nation including more than 7,000 islands and a population above 98 million</a:t>
            </a:r>
          </a:p>
          <a:p>
            <a:pPr marL="457200" lvl="0" indent="-228600" rtl="0">
              <a:spcBef>
                <a:spcPts val="0"/>
              </a:spcBef>
              <a:buClr>
                <a:schemeClr val="dk1"/>
              </a:buClr>
              <a:buChar char="●"/>
            </a:pPr>
            <a:r>
              <a:rPr lang="en-US"/>
              <a:t>According to the World Risk Index the Philippines ranks 3</a:t>
            </a:r>
            <a:r>
              <a:rPr lang="en-US" baseline="30000"/>
              <a:t>rd</a:t>
            </a:r>
            <a:r>
              <a:rPr lang="en-US"/>
              <a:t> out of 173 countries most vulnerable to natural disasters </a:t>
            </a:r>
          </a:p>
          <a:p>
            <a:pPr marR="0" lvl="0" algn="l" rtl="0">
              <a:lnSpc>
                <a:spcPct val="100000"/>
              </a:lnSpc>
              <a:spcBef>
                <a:spcPts val="0"/>
              </a:spcBef>
              <a:spcAft>
                <a:spcPts val="0"/>
              </a:spcAft>
              <a:buNone/>
            </a:pPr>
            <a:endParaRPr/>
          </a:p>
          <a:p>
            <a:pPr lvl="0" rtl="0">
              <a:spcBef>
                <a:spcPts val="0"/>
              </a:spcBef>
              <a:buNone/>
            </a:pPr>
            <a:r>
              <a:rPr lang="en-US" b="1"/>
              <a:t>Image Source:</a:t>
            </a:r>
          </a:p>
          <a:p>
            <a:pPr lvl="0" rtl="0">
              <a:spcBef>
                <a:spcPts val="0"/>
              </a:spcBef>
              <a:buClr>
                <a:schemeClr val="dk1"/>
              </a:buClr>
              <a:buSzPct val="25000"/>
              <a:buFont typeface="Arial"/>
              <a:buNone/>
            </a:pPr>
            <a:r>
              <a:rPr lang="en-US"/>
              <a:t>https://www.flickr.com/photos/hywell/16277688961/in/photolist-qNppPF</a:t>
            </a:r>
          </a:p>
          <a:p>
            <a:pPr marL="457200" marR="0" lvl="1" indent="0" algn="l" rtl="0">
              <a:spcBef>
                <a:spcPts val="0"/>
              </a:spcBef>
              <a:buClr>
                <a:schemeClr val="dk1"/>
              </a:buClr>
              <a:buSzPct val="25000"/>
              <a:buFont typeface="Arial"/>
              <a:buNone/>
            </a:pPr>
            <a:endParaRPr sz="1200" b="1" i="0" u="none" strike="noStrike" cap="none">
              <a:solidFill>
                <a:schemeClr val="dk1"/>
              </a:solidFill>
              <a:latin typeface="Calibri"/>
              <a:ea typeface="Calibri"/>
              <a:cs typeface="Calibri"/>
              <a:sym typeface="Calibri"/>
            </a:endParaRPr>
          </a:p>
          <a:p>
            <a:pPr marL="457200" marR="0" lvl="1" indent="0" algn="l" rtl="0">
              <a:spcBef>
                <a:spcPts val="0"/>
              </a:spcBef>
              <a:buClr>
                <a:schemeClr val="dk1"/>
              </a:buClr>
              <a:buSzPct val="25000"/>
              <a:buFont typeface="Arial"/>
              <a:buNone/>
            </a:pPr>
            <a:endParaRPr sz="1200" b="1" i="0" u="none" strike="noStrike" cap="none">
              <a:solidFill>
                <a:schemeClr val="dk1"/>
              </a:solidFill>
              <a:latin typeface="Calibri"/>
              <a:ea typeface="Calibri"/>
              <a:cs typeface="Calibri"/>
              <a:sym typeface="Calibri"/>
            </a:endParaRPr>
          </a:p>
        </p:txBody>
      </p:sp>
      <p:sp>
        <p:nvSpPr>
          <p:cNvPr id="165" name="Shape 165"/>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Shape 17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2" name="Shape 172"/>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lvl="0">
              <a:spcBef>
                <a:spcPts val="0"/>
              </a:spcBef>
              <a:buClr>
                <a:schemeClr val="dk1"/>
              </a:buClr>
              <a:buSzPct val="25000"/>
              <a:buFont typeface="Arial"/>
              <a:buNone/>
            </a:pPr>
            <a:r>
              <a:rPr lang="en-US"/>
              <a:t>(Jessica)</a:t>
            </a:r>
          </a:p>
          <a:p>
            <a:pPr lvl="0" rtl="0">
              <a:spcBef>
                <a:spcPts val="0"/>
              </a:spcBef>
              <a:buClr>
                <a:schemeClr val="dk1"/>
              </a:buClr>
              <a:buSzPct val="25000"/>
              <a:buFont typeface="Arial"/>
              <a:buNone/>
            </a:pPr>
            <a:r>
              <a:rPr lang="en-US" b="1"/>
              <a:t>Speaker notes:</a:t>
            </a:r>
          </a:p>
          <a:p>
            <a:pPr marL="0" marR="0" lvl="0" indent="0" algn="l" rtl="0">
              <a:lnSpc>
                <a:spcPct val="100000"/>
              </a:lnSpc>
              <a:spcBef>
                <a:spcPts val="0"/>
              </a:spcBef>
              <a:spcAft>
                <a:spcPts val="0"/>
              </a:spcAft>
              <a:buClr>
                <a:schemeClr val="dk1"/>
              </a:buClr>
              <a:buSzPct val="25000"/>
              <a:buFont typeface="Arial"/>
              <a:buNone/>
            </a:pPr>
            <a:r>
              <a:rPr lang="en-US" b="1" i="0" u="none" strike="noStrike" cap="none">
                <a:solidFill>
                  <a:schemeClr val="dk1"/>
                </a:solidFill>
                <a:latin typeface="Calibri"/>
                <a:ea typeface="Calibri"/>
                <a:cs typeface="Calibri"/>
                <a:sym typeface="Calibri"/>
              </a:rPr>
              <a:t>19 Cyclones/ year</a:t>
            </a:r>
          </a:p>
          <a:p>
            <a:pPr marL="171450" marR="0" lvl="0" indent="-146050" algn="l" rtl="0">
              <a:lnSpc>
                <a:spcPct val="100000"/>
              </a:lnSpc>
              <a:spcBef>
                <a:spcPts val="0"/>
              </a:spcBef>
              <a:spcAft>
                <a:spcPts val="0"/>
              </a:spcAft>
              <a:buClr>
                <a:schemeClr val="dk1"/>
              </a:buClr>
              <a:buSzPct val="100000"/>
              <a:buFont typeface="Arial"/>
              <a:buChar char="•"/>
            </a:pPr>
            <a:r>
              <a:rPr lang="en-US" b="0" i="0" u="none" strike="noStrike" cap="none">
                <a:solidFill>
                  <a:schemeClr val="dk1"/>
                </a:solidFill>
                <a:latin typeface="Calibri"/>
                <a:ea typeface="Calibri"/>
                <a:cs typeface="Calibri"/>
                <a:sym typeface="Calibri"/>
              </a:rPr>
              <a:t>Each year approximately </a:t>
            </a:r>
            <a:r>
              <a:rPr lang="en-US"/>
              <a:t>19</a:t>
            </a:r>
            <a:r>
              <a:rPr lang="en-US" b="0" i="0" u="none" strike="noStrike" cap="none">
                <a:solidFill>
                  <a:schemeClr val="dk1"/>
                </a:solidFill>
                <a:latin typeface="Calibri"/>
                <a:ea typeface="Calibri"/>
                <a:cs typeface="Calibri"/>
                <a:sym typeface="Calibri"/>
              </a:rPr>
              <a:t> tropical cyclones enter the surrounding area of the Philippines, of that an average of 6-9 make landfall, causing mass destruction and population displacement </a:t>
            </a:r>
          </a:p>
          <a:p>
            <a:pPr lvl="0" rtl="0">
              <a:spcBef>
                <a:spcPts val="0"/>
              </a:spcBef>
              <a:buNone/>
            </a:pPr>
            <a:r>
              <a:rPr lang="en-US" b="1"/>
              <a:t>Haiyan/Yolanda (2013)</a:t>
            </a:r>
          </a:p>
          <a:p>
            <a:pPr marL="171450" lvl="0" indent="-146050" rtl="0">
              <a:spcBef>
                <a:spcPts val="0"/>
              </a:spcBef>
              <a:buClr>
                <a:schemeClr val="dk1"/>
              </a:buClr>
              <a:buSzPct val="100000"/>
              <a:buFont typeface="Arial"/>
              <a:buChar char="•"/>
            </a:pPr>
            <a:r>
              <a:rPr lang="en-US"/>
              <a:t>Haiyan hit the Philippines in November of 2013 </a:t>
            </a:r>
          </a:p>
          <a:p>
            <a:pPr marL="171450" lvl="0" indent="-146050" rtl="0">
              <a:spcBef>
                <a:spcPts val="0"/>
              </a:spcBef>
              <a:buClr>
                <a:schemeClr val="dk1"/>
              </a:buClr>
              <a:buSzPct val="100000"/>
              <a:buFont typeface="Arial"/>
              <a:buChar char="•"/>
            </a:pPr>
            <a:r>
              <a:rPr lang="en-US"/>
              <a:t>Haiyan is the deadliest storm to date </a:t>
            </a:r>
          </a:p>
          <a:p>
            <a:pPr marL="171450" lvl="0" indent="-146050" rtl="0">
              <a:spcBef>
                <a:spcPts val="0"/>
              </a:spcBef>
              <a:buClr>
                <a:schemeClr val="dk1"/>
              </a:buClr>
              <a:buSzPct val="100000"/>
              <a:buFont typeface="Arial"/>
              <a:buChar char="•"/>
            </a:pPr>
            <a:r>
              <a:rPr lang="en-US"/>
              <a:t>Over 6000  deaths</a:t>
            </a:r>
          </a:p>
          <a:p>
            <a:pPr marL="0" marR="0" lvl="0" indent="0" algn="l" rtl="0">
              <a:spcBef>
                <a:spcPts val="0"/>
              </a:spcBef>
              <a:buSzPct val="25000"/>
              <a:buNone/>
            </a:pPr>
            <a:r>
              <a:rPr lang="en-US" b="1" i="0" u="none" strike="noStrike" cap="none">
                <a:solidFill>
                  <a:srgbClr val="000000"/>
                </a:solidFill>
                <a:latin typeface="Calibri"/>
                <a:ea typeface="Calibri"/>
                <a:cs typeface="Calibri"/>
                <a:sym typeface="Calibri"/>
              </a:rPr>
              <a:t>Population Displacement</a:t>
            </a:r>
          </a:p>
          <a:p>
            <a:pPr marL="457200" marR="0" lvl="0" indent="-228600" algn="l" rtl="0">
              <a:spcBef>
                <a:spcPts val="0"/>
              </a:spcBef>
              <a:buClr>
                <a:srgbClr val="000000"/>
              </a:buClr>
              <a:buChar char="●"/>
            </a:pPr>
            <a:r>
              <a:rPr lang="en-US" b="1">
                <a:solidFill>
                  <a:srgbClr val="000000"/>
                </a:solidFill>
              </a:rPr>
              <a:t>Tropical Cyclones cause mass destruction and population displacement </a:t>
            </a:r>
          </a:p>
          <a:p>
            <a:pPr marL="457200" marR="0" lvl="0" indent="-228600" algn="l" rtl="0">
              <a:spcBef>
                <a:spcPts val="0"/>
              </a:spcBef>
              <a:buClr>
                <a:srgbClr val="000000"/>
              </a:buClr>
              <a:buChar char="●"/>
            </a:pPr>
            <a:r>
              <a:rPr lang="en-US">
                <a:solidFill>
                  <a:srgbClr val="000000"/>
                </a:solidFill>
              </a:rPr>
              <a:t>During</a:t>
            </a:r>
            <a:r>
              <a:rPr lang="en-US" b="0" i="0" u="none" strike="noStrike" cap="none">
                <a:solidFill>
                  <a:srgbClr val="000000"/>
                </a:solidFill>
                <a:latin typeface="Calibri"/>
                <a:ea typeface="Calibri"/>
                <a:cs typeface="Calibri"/>
                <a:sym typeface="Calibri"/>
              </a:rPr>
              <a:t> a </a:t>
            </a:r>
            <a:r>
              <a:rPr lang="en-US">
                <a:solidFill>
                  <a:srgbClr val="000000"/>
                </a:solidFill>
              </a:rPr>
              <a:t>cyclone</a:t>
            </a:r>
            <a:r>
              <a:rPr lang="en-US" b="0" i="0" u="none" strike="noStrike" cap="none">
                <a:solidFill>
                  <a:srgbClr val="000000"/>
                </a:solidFill>
                <a:latin typeface="Calibri"/>
                <a:ea typeface="Calibri"/>
                <a:cs typeface="Calibri"/>
                <a:sym typeface="Calibri"/>
              </a:rPr>
              <a:t> women and children are 14 times more likely than men to die</a:t>
            </a:r>
          </a:p>
          <a:p>
            <a:pPr marL="457200" marR="0" lvl="0" indent="-228600" algn="l" rtl="0">
              <a:spcBef>
                <a:spcPts val="0"/>
              </a:spcBef>
              <a:buClr>
                <a:srgbClr val="000000"/>
              </a:buClr>
              <a:buChar char="●"/>
            </a:pPr>
            <a:r>
              <a:rPr lang="en-US" b="0" i="0" u="none" strike="noStrike" cap="none">
                <a:solidFill>
                  <a:srgbClr val="000000"/>
                </a:solidFill>
                <a:latin typeface="Calibri"/>
                <a:ea typeface="Calibri"/>
                <a:cs typeface="Calibri"/>
                <a:sym typeface="Calibri"/>
              </a:rPr>
              <a:t>After a tropical cyclone women and children also face many challenges</a:t>
            </a:r>
          </a:p>
          <a:p>
            <a:pPr marL="742950" marR="0" lvl="1" indent="-260350" algn="l" rtl="0">
              <a:spcBef>
                <a:spcPts val="0"/>
              </a:spcBef>
              <a:buClr>
                <a:srgbClr val="000000"/>
              </a:buClr>
              <a:buSzPct val="100000"/>
              <a:buFont typeface="Arial"/>
              <a:buChar char="•"/>
            </a:pPr>
            <a:r>
              <a:rPr lang="en-US" b="0" i="0" u="none" strike="noStrike" cap="none">
                <a:solidFill>
                  <a:srgbClr val="000000"/>
                </a:solidFill>
                <a:latin typeface="Calibri"/>
                <a:ea typeface="Calibri"/>
                <a:cs typeface="Calibri"/>
                <a:sym typeface="Calibri"/>
              </a:rPr>
              <a:t>Often the eldest child is forced to quit school and help provide for the family </a:t>
            </a:r>
          </a:p>
          <a:p>
            <a:pPr marL="742950" marR="0" lvl="1" indent="-260350" algn="l" rtl="0">
              <a:spcBef>
                <a:spcPts val="0"/>
              </a:spcBef>
              <a:buClr>
                <a:srgbClr val="000000"/>
              </a:buClr>
              <a:buSzPct val="100000"/>
              <a:buFont typeface="Arial"/>
              <a:buChar char="•"/>
            </a:pPr>
            <a:r>
              <a:rPr lang="en-US" b="0" i="0" u="none" strike="noStrike" cap="none">
                <a:solidFill>
                  <a:srgbClr val="000000"/>
                </a:solidFill>
                <a:latin typeface="Calibri"/>
                <a:ea typeface="Calibri"/>
                <a:cs typeface="Calibri"/>
                <a:sym typeface="Calibri"/>
              </a:rPr>
              <a:t>Women often have to play both the roll of the home maker and bread winner. </a:t>
            </a:r>
          </a:p>
          <a:p>
            <a:pPr marL="742950" marR="0" lvl="1" indent="-260350" algn="l" rtl="0">
              <a:spcBef>
                <a:spcPts val="0"/>
              </a:spcBef>
              <a:buClr>
                <a:srgbClr val="000000"/>
              </a:buClr>
              <a:buSzPct val="100000"/>
              <a:buFont typeface="Arial"/>
              <a:buChar char="•"/>
            </a:pPr>
            <a:r>
              <a:rPr lang="en-US" b="0" i="0" u="none" strike="noStrike" cap="none">
                <a:solidFill>
                  <a:srgbClr val="000000"/>
                </a:solidFill>
                <a:latin typeface="Calibri"/>
                <a:ea typeface="Calibri"/>
                <a:cs typeface="Calibri"/>
                <a:sym typeface="Calibri"/>
              </a:rPr>
              <a:t>When they are searching for a job there is a high risk of them accidentally becoming involved in human trafficking</a:t>
            </a:r>
          </a:p>
          <a:p>
            <a:pPr marR="0" lvl="0" algn="l" rtl="0">
              <a:spcBef>
                <a:spcPts val="0"/>
              </a:spcBef>
              <a:buNone/>
            </a:pPr>
            <a:r>
              <a:rPr lang="en-US" b="1">
                <a:solidFill>
                  <a:srgbClr val="000000"/>
                </a:solidFill>
              </a:rPr>
              <a:t>Government</a:t>
            </a:r>
          </a:p>
          <a:p>
            <a:pPr marL="457200" marR="0" lvl="0" indent="-228600" algn="l" rtl="0">
              <a:spcBef>
                <a:spcPts val="0"/>
              </a:spcBef>
              <a:buClr>
                <a:srgbClr val="000000"/>
              </a:buClr>
              <a:buFont typeface="Calibri"/>
              <a:buChar char="●"/>
            </a:pPr>
            <a:r>
              <a:rPr lang="en-US" b="0" i="0" u="none" strike="noStrike" cap="none">
                <a:solidFill>
                  <a:srgbClr val="000000"/>
                </a:solidFill>
                <a:latin typeface="Calibri"/>
                <a:ea typeface="Calibri"/>
                <a:cs typeface="Calibri"/>
                <a:sym typeface="Calibri"/>
              </a:rPr>
              <a:t>Facing such devastation The Philippine</a:t>
            </a:r>
            <a:r>
              <a:rPr lang="en-US">
                <a:solidFill>
                  <a:srgbClr val="000000"/>
                </a:solidFill>
              </a:rPr>
              <a:t>’</a:t>
            </a:r>
            <a:r>
              <a:rPr lang="en-US" b="0" i="0" u="none" strike="noStrike" cap="none">
                <a:solidFill>
                  <a:srgbClr val="000000"/>
                </a:solidFill>
                <a:latin typeface="Calibri"/>
                <a:ea typeface="Calibri"/>
                <a:cs typeface="Calibri"/>
                <a:sym typeface="Calibri"/>
              </a:rPr>
              <a:t>s government wishes to improve their disaster preparation and mitigation techniques </a:t>
            </a:r>
          </a:p>
          <a:p>
            <a:pPr marL="0" marR="0" lvl="0" indent="0" algn="l" rtl="0">
              <a:spcBef>
                <a:spcPts val="0"/>
              </a:spcBef>
              <a:buSzPct val="25000"/>
              <a:buNone/>
            </a:pPr>
            <a:endParaRPr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1" i="0" u="none" strike="noStrike" cap="none">
                <a:solidFill>
                  <a:schemeClr val="dk1"/>
                </a:solidFill>
                <a:latin typeface="Calibri"/>
                <a:ea typeface="Calibri"/>
                <a:cs typeface="Calibri"/>
                <a:sym typeface="Calibri"/>
              </a:rPr>
              <a:t>Image Source:</a:t>
            </a:r>
          </a:p>
          <a:p>
            <a:pPr marL="0" marR="0" lvl="0" indent="0" algn="l" rtl="0">
              <a:spcBef>
                <a:spcPts val="0"/>
              </a:spcBef>
              <a:buSzPct val="25000"/>
              <a:buNone/>
            </a:pPr>
            <a:r>
              <a:rPr lang="en-US"/>
              <a:t>https://www.flickr.com/photos/dfid/11290331484/in/photolist-icFUcE-hDFNQ1-qrSzeY-hE5oza-hGHBmq-hDHLwN-hDEHVH-hvJAMp-hNmLyi-hDGdJb-hyKbGR-hwX5xK-roLP4b-hyZrKj-roLNPo-hvJB5i-hwX4gq-jQq2xo-hDHLdb-nf8sXa-hDGUK2-huH4bV-hwWbiK-huFurR-hwWaKR-hwWAKm-hwX3tc-hvLb31-hGFDQN-hvLD8w-hLRUWr-hLSSuE-hDFdHG-hDHE46-hM6Acy-hGT29Q-nf1eTN-nwVEzx-hyKUkQ-hH73th-hM6fsW-qrSxzq-nh27oJ-i2oriV-hxAe6y-hDHrja-qrSvjd-nwCdKp-hLT7tF-hxAMf1</a:t>
            </a:r>
          </a:p>
        </p:txBody>
      </p:sp>
      <p:sp>
        <p:nvSpPr>
          <p:cNvPr id="173" name="Shape 173"/>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Shape 18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1" name="Shape 181"/>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lvl="0" rtl="0">
              <a:spcBef>
                <a:spcPts val="0"/>
              </a:spcBef>
              <a:buClr>
                <a:schemeClr val="dk1"/>
              </a:buClr>
              <a:buSzPct val="25000"/>
              <a:buFont typeface="Arial"/>
              <a:buNone/>
            </a:pPr>
            <a:r>
              <a:rPr lang="en-US"/>
              <a:t>(Allison)</a:t>
            </a:r>
          </a:p>
          <a:p>
            <a:pPr marL="0" marR="0" lvl="0" indent="0" algn="l" rtl="0">
              <a:spcBef>
                <a:spcPts val="0"/>
              </a:spcBef>
              <a:buSzPct val="25000"/>
              <a:buNone/>
            </a:pPr>
            <a:r>
              <a:rPr lang="en-US" sz="1200" b="1" i="0" u="none" strike="noStrike" cap="none">
                <a:solidFill>
                  <a:schemeClr val="dk1"/>
                </a:solidFill>
                <a:latin typeface="Calibri"/>
                <a:ea typeface="Calibri"/>
                <a:cs typeface="Calibri"/>
                <a:sym typeface="Calibri"/>
              </a:rPr>
              <a:t>Speaker notes</a:t>
            </a:r>
            <a:r>
              <a:rPr lang="en-US" b="1"/>
              <a:t>:</a:t>
            </a:r>
          </a:p>
          <a:p>
            <a:pPr marL="0" marR="0" lvl="0" indent="0" algn="l" rtl="0">
              <a:spcBef>
                <a:spcPts val="0"/>
              </a:spcBef>
              <a:buSzPct val="25000"/>
              <a:buNone/>
            </a:pPr>
            <a:r>
              <a:rPr lang="en-US"/>
              <a:t>1. The overall objective of this project was to create tropical cyclone vulnerability maps of the Philippines to assess areas at risk of storm impacts, such as flooding and wind damage.</a:t>
            </a:r>
          </a:p>
          <a:p>
            <a:pPr marL="0" marR="0" lvl="0" indent="0" algn="l" rtl="0">
              <a:spcBef>
                <a:spcPts val="0"/>
              </a:spcBef>
              <a:buSzPct val="25000"/>
              <a:buNone/>
            </a:pPr>
            <a:r>
              <a:rPr lang="en-US"/>
              <a:t>2. We also looked at areas with populations that were most vulnerable to these impacts. This is where our project partners come into play.</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1" i="0" u="none" strike="noStrike" cap="none">
                <a:solidFill>
                  <a:schemeClr val="dk1"/>
                </a:solidFill>
                <a:latin typeface="Calibri"/>
                <a:ea typeface="Calibri"/>
                <a:cs typeface="Calibri"/>
                <a:sym typeface="Calibri"/>
              </a:rPr>
              <a:t>Image Source:</a:t>
            </a:r>
          </a:p>
          <a:p>
            <a:pPr marL="0" marR="0" lvl="0" indent="0" algn="l" rtl="0">
              <a:spcBef>
                <a:spcPts val="0"/>
              </a:spcBef>
              <a:buSzPct val="25000"/>
              <a:buNone/>
            </a:pPr>
            <a:r>
              <a:rPr lang="en-US" b="1"/>
              <a:t>(LEFT)</a:t>
            </a:r>
            <a:r>
              <a:rPr lang="en-US"/>
              <a:t>https://www.flickr.com/photos/dfid/11290380063/in/photolist-icG9De-nYd9Zc-sck9GX-rwYtN6-hsRzzr-r7pYfH-hsQYyL-hsQZ8m-nvQ8gm-hGSBkB-hPS39J-hDFLcq-iYY2VJ-roK17r-hDFL7A-iYZPbU-hvMWzo-hvMBY5-hwkVnZ-hwXooL-rwLYvS-icFUdG-icFUcE-hDFNQ1-qrSzeY-hE5oza-hGHBmq-hDHLwN-hDEHVH-hvJAMp-hNmLyi-hDGdJb-hyKbGR-hwX5xK-roLP4b-hyZrKj-roLNPo-hvJB5i-hwX4gq-jQq2xo-hDHLdb-nf8sXa-hDGUK2-huH4bV-hwWbiK-huFurR-hwWaKR-hwWAKm-hwX3tc-hvLb31</a:t>
            </a:r>
          </a:p>
          <a:p>
            <a:pPr marL="0" marR="0" lvl="0" indent="0" algn="l" rtl="0">
              <a:spcBef>
                <a:spcPts val="0"/>
              </a:spcBef>
              <a:buSzPct val="25000"/>
              <a:buNone/>
            </a:pPr>
            <a:endParaRPr/>
          </a:p>
          <a:p>
            <a:pPr marL="0" marR="0" lvl="0" indent="0" algn="l" rtl="0">
              <a:spcBef>
                <a:spcPts val="0"/>
              </a:spcBef>
              <a:buSzPct val="25000"/>
              <a:buNone/>
            </a:pPr>
            <a:r>
              <a:rPr lang="en-US" b="1"/>
              <a:t>(CENTER)</a:t>
            </a:r>
            <a:r>
              <a:rPr lang="en-US"/>
              <a:t>https://www.flickr.com/photos/dvids/10928176686/in/photolist-hDFLcq-iYY2VJ-roK17r-hDFL7A-iYZPbU-hvMWzo-hvMBY5-hwkVnZ-hwXooL-rwLYvS-icFUdG-icFUcE-hDFNQ1-qrSzeY-hE5oza-hGHBmq-hDHLwN-hDEHVH-hvJAMp-hNmLyi-hDGdJb-hyKbGR-hwX5xK-roLP4b-hyZrKj-roLNPo-hvJB5i-hwX4gq-jQq2xo-hDHLdb-nf8sXa-hDGUK2-huH4bV-hwWbiK-huFurR-hwWaKR-hwWAKm-hwX3tc-hvLb31-hGFDQN-hvLD8w-hLRUWr-hLSSuE-hDFdHG-hDHE46-hM6Acy-hGT29Q-nf1eTN-nwVEzx-hyKUkQ</a:t>
            </a:r>
          </a:p>
        </p:txBody>
      </p:sp>
      <p:sp>
        <p:nvSpPr>
          <p:cNvPr id="182" name="Shape 182"/>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4</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Shape 19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3" name="Shape 193"/>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lvl="0" rtl="0">
              <a:spcBef>
                <a:spcPts val="0"/>
              </a:spcBef>
              <a:buClr>
                <a:schemeClr val="dk1"/>
              </a:buClr>
              <a:buSzPct val="25000"/>
              <a:buFont typeface="Arial"/>
              <a:buNone/>
            </a:pPr>
            <a:r>
              <a:rPr lang="en-US"/>
              <a:t>(Allison)</a:t>
            </a:r>
          </a:p>
          <a:p>
            <a:pPr marL="0" marR="0" lvl="0" indent="0" algn="l" rtl="0">
              <a:spcBef>
                <a:spcPts val="0"/>
              </a:spcBef>
              <a:buSzPct val="25000"/>
              <a:buNone/>
            </a:pPr>
            <a:r>
              <a:rPr lang="en-US" sz="1200" b="1" i="0" u="none" strike="noStrike" cap="none">
                <a:solidFill>
                  <a:schemeClr val="dk1"/>
                </a:solidFill>
                <a:latin typeface="Calibri"/>
                <a:ea typeface="Calibri"/>
                <a:cs typeface="Calibri"/>
                <a:sym typeface="Calibri"/>
              </a:rPr>
              <a:t>Speaker note</a:t>
            </a:r>
            <a:r>
              <a:rPr lang="en-US" b="1"/>
              <a:t>s:</a:t>
            </a:r>
          </a:p>
          <a:p>
            <a:pPr marL="0" marR="0" lvl="0" indent="0" algn="l" rtl="0">
              <a:spcBef>
                <a:spcPts val="0"/>
              </a:spcBef>
              <a:buSzPct val="25000"/>
              <a:buNone/>
            </a:pPr>
            <a:r>
              <a:rPr lang="en-US"/>
              <a:t>1. Our 1st partner organization was the United Nations Office for the Coordination of Humanitarian Affairs (UN-OCHA), who asked that we integrate population demographic data into our project to identify areas of greatest hazard vulnerability. To do this, we worked with the gender advisor, Rowena Dacsig, to gather data and identify variables within the data that were of greatest concern. This organization plans to use our project results to enhance their disaster prevention and mitigation plans moving forward.</a:t>
            </a:r>
          </a:p>
          <a:p>
            <a:pPr marL="0" marR="0" lvl="0" indent="0" algn="l" rtl="0">
              <a:spcBef>
                <a:spcPts val="0"/>
              </a:spcBef>
              <a:buSzPct val="25000"/>
              <a:buNone/>
            </a:pPr>
            <a:r>
              <a:rPr lang="en-US"/>
              <a:t>2. Our 2nd partner organization was the Operational Satellite Applications Program, part of the United Nations Institute for Training and Research (UNOSAT). We worked with the GIS Technical Expert within this organization, Rohini Swaminathan, also to gather data related to the project. This organization is mainly interested in enhancing international research collaboration, so they’ll work to help us distribute our project results to possible end-users.</a:t>
            </a:r>
          </a:p>
          <a:p>
            <a:pPr marL="0" marR="0" lvl="0" indent="0" algn="l" rtl="0">
              <a:spcBef>
                <a:spcPts val="0"/>
              </a:spcBef>
              <a:buSzPct val="25000"/>
              <a:buNone/>
            </a:pPr>
            <a:endParaRPr/>
          </a:p>
          <a:p>
            <a:pPr marL="0" marR="0" lvl="0" indent="0" algn="l" rtl="0">
              <a:spcBef>
                <a:spcPts val="0"/>
              </a:spcBef>
              <a:buSzPct val="25000"/>
              <a:buNone/>
            </a:pPr>
            <a:r>
              <a:rPr lang="en-US" sz="1200" b="1" i="0" u="none" strike="noStrike" cap="none">
                <a:solidFill>
                  <a:schemeClr val="dk1"/>
                </a:solidFill>
                <a:latin typeface="Calibri"/>
                <a:ea typeface="Calibri"/>
                <a:cs typeface="Calibri"/>
                <a:sym typeface="Calibri"/>
              </a:rPr>
              <a:t>Image Source: </a:t>
            </a:r>
            <a:r>
              <a:rPr lang="en-US" sz="1200" i="0" u="none" strike="noStrike" cap="none">
                <a:solidFill>
                  <a:schemeClr val="dk1"/>
                </a:solidFill>
                <a:latin typeface="Calibri"/>
                <a:ea typeface="Calibri"/>
                <a:cs typeface="Calibri"/>
                <a:sym typeface="Calibri"/>
              </a:rPr>
              <a:t>https://www.flickr.com/photos/didierbaertschiger/5000171025/in/photolist-8BRbDg-BE14gh-rTgT9z-7KG1uu-rDe81y-fermG-oxmkak-HAA7BG-7h9HHH-feu3H-f55GP-4YhGNo-4X4iv1-oH3rW9-2aL2H5-qt8NP9-4EtPH2-pnLupw-oHZNH4-oqVcYb-5DFQT5-aVJA8c-2w738e-oGjGUK-aWhWX2-6paHqo-4T5tK2-Cwp7Y-BLuxF-dFRTDK-7xFXo6-f55bj-r1WvaY-6f3Ea4-pJMUMb-8RZJ6g-8EPzr3-6hxAUa-rhXGKa-fcFiS-aTBqH6-7t1q5t-rE7rPG-dKSBo7-oCZduR-4VXi7w-bAhJbV-qyTSYa-35ZLFP-vUHJTq</a:t>
            </a:r>
          </a:p>
        </p:txBody>
      </p:sp>
      <p:sp>
        <p:nvSpPr>
          <p:cNvPr id="194" name="Shape 194"/>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Shape 20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2" name="Shape 202"/>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lvl="0">
              <a:spcBef>
                <a:spcPts val="0"/>
              </a:spcBef>
              <a:buClr>
                <a:schemeClr val="dk1"/>
              </a:buClr>
              <a:buSzPct val="25000"/>
              <a:buFont typeface="Arial"/>
              <a:buNone/>
            </a:pPr>
            <a:r>
              <a:rPr lang="en-US"/>
              <a:t>(Allison)</a:t>
            </a:r>
          </a:p>
          <a:p>
            <a:pPr lvl="0" rtl="0">
              <a:spcBef>
                <a:spcPts val="0"/>
              </a:spcBef>
              <a:buClr>
                <a:schemeClr val="dk1"/>
              </a:buClr>
              <a:buSzPct val="25000"/>
              <a:buFont typeface="Arial"/>
              <a:buNone/>
            </a:pPr>
            <a:r>
              <a:rPr lang="en-US" b="1"/>
              <a:t>Speaker notes:</a:t>
            </a:r>
          </a:p>
          <a:p>
            <a:pPr marL="0" marR="0" lvl="0" indent="0" algn="l" rtl="0">
              <a:spcBef>
                <a:spcPts val="0"/>
              </a:spcBef>
              <a:spcAft>
                <a:spcPts val="0"/>
              </a:spcAft>
              <a:buSzPct val="25000"/>
              <a:buNone/>
            </a:pPr>
            <a:r>
              <a:rPr lang="en-US" sz="1200" b="1" i="0" u="none" strike="noStrike" cap="none">
                <a:solidFill>
                  <a:schemeClr val="dk1"/>
                </a:solidFill>
                <a:latin typeface="Calibri"/>
                <a:ea typeface="Calibri"/>
                <a:cs typeface="Calibri"/>
                <a:sym typeface="Calibri"/>
              </a:rPr>
              <a:t>SRTM</a:t>
            </a:r>
          </a:p>
          <a:p>
            <a:pPr marL="171450" marR="0" lvl="0" indent="-171450" algn="l" rtl="0">
              <a:lnSpc>
                <a:spcPct val="100000"/>
              </a:lnSpc>
              <a:spcBef>
                <a:spcPts val="0"/>
              </a:spcBef>
              <a:spcAft>
                <a:spcPts val="0"/>
              </a:spcAft>
              <a:buClr>
                <a:srgbClr val="000000"/>
              </a:buClr>
              <a:buSzPct val="100000"/>
              <a:buFont typeface="Arial"/>
              <a:buChar char="•"/>
            </a:pPr>
            <a:r>
              <a:rPr lang="en-US">
                <a:solidFill>
                  <a:srgbClr val="000000"/>
                </a:solidFill>
              </a:rPr>
              <a:t>This mission is an international research effort that obtained digital elevation models to generate a high-resolution (90 meters) topographic database of Earth.</a:t>
            </a:r>
          </a:p>
          <a:p>
            <a:pPr marL="171450" marR="0" lvl="0" indent="-171450" algn="l" rtl="0">
              <a:lnSpc>
                <a:spcPct val="100000"/>
              </a:lnSpc>
              <a:spcBef>
                <a:spcPts val="0"/>
              </a:spcBef>
              <a:spcAft>
                <a:spcPts val="0"/>
              </a:spcAft>
              <a:buClr>
                <a:srgbClr val="000000"/>
              </a:buClr>
              <a:buSzPct val="100000"/>
              <a:buFont typeface="Arial"/>
              <a:buChar char="•"/>
            </a:pPr>
            <a:r>
              <a:rPr lang="en-US">
                <a:solidFill>
                  <a:srgbClr val="000000"/>
                </a:solidFill>
              </a:rPr>
              <a:t>We combined this with our other datasets (demographics, precipitation, and cyclone tracks) to better assess areas prone to landslides</a:t>
            </a:r>
          </a:p>
          <a:p>
            <a:pPr marL="628650" marR="0" lvl="1" indent="-171450" algn="l" rtl="0">
              <a:spcBef>
                <a:spcPts val="0"/>
              </a:spcBef>
              <a:buClr>
                <a:schemeClr val="dk1"/>
              </a:buClr>
              <a:buSzPct val="100000"/>
              <a:buFont typeface="Arial"/>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SzPct val="25000"/>
              <a:buNone/>
            </a:pPr>
            <a:r>
              <a:rPr lang="en-US" sz="1200" b="1" i="0" u="none" strike="noStrike" cap="none">
                <a:solidFill>
                  <a:schemeClr val="dk1"/>
                </a:solidFill>
                <a:latin typeface="Calibri"/>
                <a:ea typeface="Calibri"/>
                <a:cs typeface="Calibri"/>
                <a:sym typeface="Calibri"/>
              </a:rPr>
              <a:t>GOES-8</a:t>
            </a:r>
          </a:p>
          <a:p>
            <a:pPr marL="171450" marR="0" lvl="0" indent="-171450" algn="l" rtl="0">
              <a:lnSpc>
                <a:spcPct val="100000"/>
              </a:lnSpc>
              <a:spcBef>
                <a:spcPts val="0"/>
              </a:spcBef>
              <a:spcAft>
                <a:spcPts val="0"/>
              </a:spcAft>
              <a:buClr>
                <a:srgbClr val="000000"/>
              </a:buClr>
              <a:buSzPct val="100000"/>
              <a:buFont typeface="Arial"/>
              <a:buChar char="•"/>
            </a:pPr>
            <a:r>
              <a:rPr lang="en-US">
                <a:solidFill>
                  <a:srgbClr val="000000"/>
                </a:solidFill>
              </a:rPr>
              <a:t>This was an American weather satellite (part of NOAA’s GOES system) that orbited the earth at the equator, completing a full cycle each day. The goal of this mission was to keep a constant eye on the western hemisphere for tropical storm outbreaks, collecting data at a </a:t>
            </a:r>
            <a:r>
              <a:rPr lang="en-US" sz="1200" b="0" i="0" u="none" strike="noStrike" cap="none">
                <a:solidFill>
                  <a:srgbClr val="000000"/>
                </a:solidFill>
                <a:latin typeface="Calibri"/>
                <a:ea typeface="Calibri"/>
                <a:cs typeface="Calibri"/>
                <a:sym typeface="Calibri"/>
              </a:rPr>
              <a:t>0.25x0.25 degree resolution.</a:t>
            </a:r>
          </a:p>
          <a:p>
            <a:pPr marL="171450" marR="0" lvl="0" indent="-171450" algn="l" rtl="0">
              <a:lnSpc>
                <a:spcPct val="100000"/>
              </a:lnSpc>
              <a:spcBef>
                <a:spcPts val="0"/>
              </a:spcBef>
              <a:spcAft>
                <a:spcPts val="0"/>
              </a:spcAft>
              <a:buClr>
                <a:srgbClr val="000000"/>
              </a:buClr>
              <a:buSzPct val="100000"/>
              <a:buFont typeface="Arial"/>
              <a:buChar char="•"/>
            </a:pPr>
            <a:r>
              <a:rPr lang="en-US">
                <a:solidFill>
                  <a:srgbClr val="000000"/>
                </a:solidFill>
              </a:rPr>
              <a:t>We used this in part with our PERSIANN precipitation data when looking at the case study for Tropical Storm Yolanda/Haiyan, which occurred in November, 2013.</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1" i="0" u="none" strike="noStrike" cap="none">
                <a:solidFill>
                  <a:schemeClr val="dk1"/>
                </a:solidFill>
                <a:latin typeface="Calibri"/>
                <a:ea typeface="Calibri"/>
                <a:cs typeface="Calibri"/>
                <a:sym typeface="Calibri"/>
              </a:rPr>
              <a:t>Image Sources:</a:t>
            </a:r>
          </a:p>
          <a:p>
            <a:pPr marL="0" marR="0" lvl="0" indent="0" algn="l" rtl="0">
              <a:spcBef>
                <a:spcPts val="0"/>
              </a:spcBef>
              <a:buSzPct val="25000"/>
              <a:buNone/>
            </a:pPr>
            <a:r>
              <a:rPr lang="en-US" sz="1200" b="0" i="0" u="sng" strike="noStrike" cap="none">
                <a:solidFill>
                  <a:schemeClr val="dk1"/>
                </a:solidFill>
                <a:latin typeface="Calibri"/>
                <a:ea typeface="Calibri"/>
                <a:cs typeface="Calibri"/>
                <a:sym typeface="Calibri"/>
              </a:rPr>
              <a:t>SRTM: </a:t>
            </a:r>
            <a:r>
              <a:rPr lang="en-US" sz="1200" b="0" i="0" u="none" strike="noStrike" cap="none">
                <a:solidFill>
                  <a:schemeClr val="dk1"/>
                </a:solidFill>
                <a:latin typeface="Calibri"/>
                <a:ea typeface="Calibri"/>
                <a:cs typeface="Calibri"/>
                <a:sym typeface="Calibri"/>
              </a:rPr>
              <a:t>http://www.dlr.de/iss/en/desktopdefault.aspx/tabid-1412/2072_read-3536/gallery-1/216_read-2/</a:t>
            </a:r>
          </a:p>
          <a:p>
            <a:pPr marL="0" marR="0" lvl="0" indent="0" algn="l" rtl="0">
              <a:spcBef>
                <a:spcPts val="0"/>
              </a:spcBef>
              <a:buSzPct val="25000"/>
              <a:buNone/>
            </a:pPr>
            <a:r>
              <a:rPr lang="en-US" sz="1200" b="0" i="0" u="sng" strike="noStrike" cap="none">
                <a:solidFill>
                  <a:schemeClr val="dk1"/>
                </a:solidFill>
                <a:latin typeface="Calibri"/>
                <a:ea typeface="Calibri"/>
                <a:cs typeface="Calibri"/>
                <a:sym typeface="Calibri"/>
              </a:rPr>
              <a:t>GOES-8: </a:t>
            </a:r>
            <a:r>
              <a:rPr lang="en-US" sz="1200" b="0" i="0" u="none" strike="noStrike" cap="none">
                <a:solidFill>
                  <a:schemeClr val="dk1"/>
                </a:solidFill>
                <a:latin typeface="Calibri"/>
                <a:ea typeface="Calibri"/>
                <a:cs typeface="Calibri"/>
                <a:sym typeface="Calibri"/>
              </a:rPr>
              <a:t>https://www.google.com/search?q=GOES-8+image&amp;tbm=isch&amp;imgil=8RtN0oJi2ejmQM%253A%253BurpUV5hL8vWFUM%253Bhttp%25253A%25252F%25252Frammb.cira.colostate.edu%25252Fdev%25252Fhillger%25252Fgeo-wx.htm&amp;source=iu&amp;pf=m&amp;fir=8RtN0oJi2ejmQM%253A%252CurpUV5hL8vWFUM%252C_&amp;usg=__-ommeJI07se6uo7rJyP3JO4LWn8%3D&amp;biw=1545&amp;bih=912&amp;ved=0ahUKEwiKpdWEz9jSAhVRziYKHX0OBE8QyjcIQg&amp;ei=0UHJWMr4N9GcmwH9nJD4BA#imgrc=_</a:t>
            </a:r>
          </a:p>
        </p:txBody>
      </p:sp>
      <p:sp>
        <p:nvSpPr>
          <p:cNvPr id="203" name="Shape 203"/>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6</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Shape 21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3" name="Shape 213"/>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Arial"/>
              <a:buNone/>
            </a:pPr>
            <a:r>
              <a:rPr lang="en-US" sz="1200" b="0" i="0" u="none" strike="noStrike" cap="none">
                <a:solidFill>
                  <a:schemeClr val="dk1"/>
                </a:solidFill>
                <a:latin typeface="Calibri"/>
                <a:ea typeface="Calibri"/>
                <a:cs typeface="Calibri"/>
                <a:sym typeface="Calibri"/>
              </a:rPr>
              <a:t>(Daniel)</a:t>
            </a:r>
          </a:p>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First slide showing basic methods/figures:</a:t>
            </a: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We downloaded the raw IBTrACS which were then sorted by Tropical Cyclone Warning Signal (</a:t>
            </a:r>
            <a:r>
              <a:rPr lang="en-US" sz="1200" b="0" i="0" u="sng" strike="noStrike" cap="none">
                <a:solidFill>
                  <a:schemeClr val="hlink"/>
                </a:solidFill>
                <a:latin typeface="Calibri"/>
                <a:ea typeface="Calibri"/>
                <a:cs typeface="Calibri"/>
                <a:sym typeface="Calibri"/>
                <a:hlinkClick r:id="rId3"/>
              </a:rPr>
              <a:t>http://www.pagasa.dost.gov.ph/index.php/learning-tools/94-weather/478-philippine-public-storm-warning-signal</a:t>
            </a:r>
            <a:r>
              <a:rPr lang="en-US" sz="1200" b="0" i="0" u="none" strike="noStrike" cap="none">
                <a:solidFill>
                  <a:schemeClr val="dk1"/>
                </a:solidFill>
                <a:latin typeface="Calibri"/>
                <a:ea typeface="Calibri"/>
                <a:cs typeface="Calibri"/>
                <a:sym typeface="Calibri"/>
              </a:rPr>
              <a:t>)</a:t>
            </a: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Major considered TCWS 3-5</a:t>
            </a: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[one of several experiments]: After dissolving tracks by storm/serial number, count was made on intersection with municipalities (also by regions if we’d like to do that)</a:t>
            </a: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We obtained demographic data from our partners at UN OCHA. These data were from the 2016 census and included the number of households that had the following:</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A female solo parent, poor household headed  </a:t>
            </a:r>
          </a:p>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A poor household with a disabled female</a:t>
            </a: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A poor household with an elderly female over the age of 65</a:t>
            </a: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A poor household with a weak roof</a:t>
            </a: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A poor household with weak outer walls</a:t>
            </a: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A poor household with an unsanitary toilet facility</a:t>
            </a: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A poor household with a unsafe drinking water</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For each of these variables, we calculated the ratio of the number of households per municipality that fell into this ratio, by the total number of households within that municipality </a:t>
            </a: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We applied an min max ratio of each of these seven variables, and weighted them equally in order to produce an.</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We applied a min/max scaling to our municipality ACE vulnerability values, and weighed them equally with our overall vulnerability based on demographics. This produced an overall threat score for each municipality. </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r>
              <a:rPr lang="en-US" sz="1200" b="0" i="0" u="none" strike="noStrike" cap="none">
                <a:solidFill>
                  <a:schemeClr val="dk1"/>
                </a:solidFill>
                <a:latin typeface="Calibri"/>
                <a:ea typeface="Calibri"/>
                <a:cs typeface="Calibri"/>
                <a:sym typeface="Calibri"/>
              </a:rPr>
              <a:t>This threat map was combined with other demographic data such as population density, whatever Kelly’s working on such as single-headed households</a:t>
            </a:r>
          </a:p>
        </p:txBody>
      </p:sp>
      <p:sp>
        <p:nvSpPr>
          <p:cNvPr id="214" name="Shape 214"/>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Shape 23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4" name="Shape 234"/>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Arial"/>
              <a:buNone/>
            </a:pPr>
            <a:r>
              <a:rPr lang="en-US" sz="1200" b="0" i="0" u="none" strike="noStrike" cap="none">
                <a:solidFill>
                  <a:schemeClr val="dk1"/>
                </a:solidFill>
                <a:latin typeface="Calibri"/>
                <a:ea typeface="Calibri"/>
                <a:cs typeface="Calibri"/>
                <a:sym typeface="Calibri"/>
              </a:rPr>
              <a:t>(Daniel)</a:t>
            </a:r>
          </a:p>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First slide showing basic methods/figures:</a:t>
            </a: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We downloaded the raw IBTrACS which were then sorted by Tropical Cyclone Warning Signal (</a:t>
            </a:r>
            <a:r>
              <a:rPr lang="en-US" sz="1200" b="0" i="0" u="sng" strike="noStrike" cap="none">
                <a:solidFill>
                  <a:schemeClr val="hlink"/>
                </a:solidFill>
                <a:latin typeface="Calibri"/>
                <a:ea typeface="Calibri"/>
                <a:cs typeface="Calibri"/>
                <a:sym typeface="Calibri"/>
                <a:hlinkClick r:id="rId3"/>
              </a:rPr>
              <a:t>http://www.pagasa.dost.gov.ph/index.php/learning-tools/94-weather/478-philippine-public-storm-warning-signal</a:t>
            </a:r>
            <a:r>
              <a:rPr lang="en-US" sz="1200" b="0" i="0" u="none" strike="noStrike" cap="none">
                <a:solidFill>
                  <a:schemeClr val="dk1"/>
                </a:solidFill>
                <a:latin typeface="Calibri"/>
                <a:ea typeface="Calibri"/>
                <a:cs typeface="Calibri"/>
                <a:sym typeface="Calibri"/>
              </a:rPr>
              <a:t>)</a:t>
            </a: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Major considered TCWS 3-5</a:t>
            </a: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[one of several experiments]: After dissolving tracks by storm/serial number, count was made on intersection with municipalities (also by regions if we’d like to do that)</a:t>
            </a: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We obtained demographic data from our partners at UN OCHA. These data were from the 2016 census and included the number of households that had the following:</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A female solo parent, poor household headed  </a:t>
            </a:r>
          </a:p>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A poor household with a disabled female</a:t>
            </a: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A poor household with an elderly female over the age of 65</a:t>
            </a: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A poor household with a weak roof</a:t>
            </a: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A poor household with weak outer walls</a:t>
            </a: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A poor household with an unsanitary toilet facility</a:t>
            </a: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A poor household with a unsafe drinking water</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For each of these variables, we calculated the ratio of the number of households per municipality that fell into this ratio, by the total number of households within that municipality </a:t>
            </a: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We applied an min max ratio of each of these seven variables, and weighted them equally in order to produce an.</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We applied a min/max scaling to our municipality ACE vulnerability values, and weighed them equally with our overall vulnerability based on demographics. This produced an overall threat score for each municipality. </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r>
              <a:rPr lang="en-US" sz="1200" b="0" i="0" u="none" strike="noStrike" cap="none">
                <a:solidFill>
                  <a:schemeClr val="dk1"/>
                </a:solidFill>
                <a:latin typeface="Calibri"/>
                <a:ea typeface="Calibri"/>
                <a:cs typeface="Calibri"/>
                <a:sym typeface="Calibri"/>
              </a:rPr>
              <a:t>This threat map was combined with other demographic data such as population density, whatever Kelly’s working on such as single-headed households</a:t>
            </a:r>
          </a:p>
        </p:txBody>
      </p:sp>
      <p:sp>
        <p:nvSpPr>
          <p:cNvPr id="235" name="Shape 235"/>
          <p:cNvSpPr txBox="1">
            <a:spLocks noGrp="1"/>
          </p:cNvSpPr>
          <p:nvPr>
            <p:ph type="sldNum" idx="12"/>
          </p:nvPr>
        </p:nvSpPr>
        <p:spPr>
          <a:xfrm>
            <a:off x="3884612" y="8685213"/>
            <a:ext cx="2971799" cy="4587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Shape 25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2" name="Shape 252"/>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Arial"/>
              <a:buNone/>
            </a:pPr>
            <a:r>
              <a:rPr lang="en-US" sz="1200" b="0" i="0" u="none" strike="noStrike" cap="none" dirty="0">
                <a:solidFill>
                  <a:schemeClr val="dk1"/>
                </a:solidFill>
                <a:latin typeface="Calibri"/>
                <a:ea typeface="Calibri"/>
                <a:cs typeface="Calibri"/>
                <a:sym typeface="Calibri"/>
              </a:rPr>
              <a:t>(Daniel)</a:t>
            </a: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Results suggest that a complex combination of risk is involved with cyclones/demographic vulnerability: Majority of tracks (left, center) occur north </a:t>
            </a:r>
            <a:r>
              <a:rPr lang="en-US" sz="1200" b="0" i="0" u="none" strike="noStrike" cap="none" dirty="0" err="1">
                <a:solidFill>
                  <a:schemeClr val="dk1"/>
                </a:solidFill>
                <a:latin typeface="Calibri"/>
                <a:ea typeface="Calibri"/>
                <a:cs typeface="Calibri"/>
                <a:sym typeface="Calibri"/>
              </a:rPr>
              <a:t>wheras</a:t>
            </a:r>
            <a:r>
              <a:rPr lang="en-US" sz="1200" b="0" i="0" u="none" strike="noStrike" cap="none" dirty="0">
                <a:solidFill>
                  <a:schemeClr val="dk1"/>
                </a:solidFill>
                <a:latin typeface="Calibri"/>
                <a:ea typeface="Calibri"/>
                <a:cs typeface="Calibri"/>
                <a:sym typeface="Calibri"/>
              </a:rPr>
              <a:t> vulnerable populations such as single female households (right) remain south; a weighting scheme will further explain where exactly (somewhere near populated center) the greatest need for attention exists.</a:t>
            </a:r>
          </a:p>
          <a:p>
            <a:pPr marL="0" marR="0" lvl="0" indent="0" algn="l" rtl="0">
              <a:spcBef>
                <a:spcPts val="0"/>
              </a:spcBef>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p:txBody>
      </p:sp>
      <p:sp>
        <p:nvSpPr>
          <p:cNvPr id="253" name="Shape 253"/>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and Authors Slide">
    <p:spTree>
      <p:nvGrpSpPr>
        <p:cNvPr id="1" name="Shape 10"/>
        <p:cNvGrpSpPr/>
        <p:nvPr/>
      </p:nvGrpSpPr>
      <p:grpSpPr>
        <a:xfrm>
          <a:off x="0" y="0"/>
          <a:ext cx="0" cy="0"/>
          <a:chOff x="0" y="0"/>
          <a:chExt cx="0" cy="0"/>
        </a:xfrm>
      </p:grpSpPr>
      <p:pic>
        <p:nvPicPr>
          <p:cNvPr id="11" name="Shape 11"/>
          <p:cNvPicPr preferRelativeResize="0"/>
          <p:nvPr/>
        </p:nvPicPr>
        <p:blipFill rotWithShape="1">
          <a:blip r:embed="rId2">
            <a:alphaModFix/>
          </a:blip>
          <a:srcRect/>
          <a:stretch/>
        </p:blipFill>
        <p:spPr>
          <a:xfrm>
            <a:off x="10953750" y="238125"/>
            <a:ext cx="870608" cy="741585"/>
          </a:xfrm>
          <a:prstGeom prst="rect">
            <a:avLst/>
          </a:prstGeom>
          <a:noFill/>
          <a:ln>
            <a:noFill/>
          </a:ln>
        </p:spPr>
      </p:pic>
      <p:sp>
        <p:nvSpPr>
          <p:cNvPr id="12" name="Shape 12"/>
          <p:cNvSpPr txBox="1"/>
          <p:nvPr/>
        </p:nvSpPr>
        <p:spPr>
          <a:xfrm>
            <a:off x="8047038" y="442912"/>
            <a:ext cx="1962149" cy="415498"/>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050" b="0" i="0" u="none" strike="noStrike" cap="none">
                <a:solidFill>
                  <a:schemeClr val="dk1"/>
                </a:solidFill>
                <a:latin typeface="Arial"/>
                <a:ea typeface="Arial"/>
                <a:cs typeface="Arial"/>
                <a:sym typeface="Arial"/>
              </a:rPr>
              <a:t>National Aeronautics and</a:t>
            </a:r>
          </a:p>
          <a:p>
            <a:pPr marL="0" marR="0" lvl="0" indent="0" algn="r" rtl="0">
              <a:spcBef>
                <a:spcPts val="0"/>
              </a:spcBef>
              <a:buSzPct val="25000"/>
              <a:buNone/>
            </a:pPr>
            <a:r>
              <a:rPr lang="en-US" sz="1050" b="0" i="0" u="none" strike="noStrike" cap="none">
                <a:solidFill>
                  <a:schemeClr val="dk1"/>
                </a:solidFill>
                <a:latin typeface="Arial"/>
                <a:ea typeface="Arial"/>
                <a:cs typeface="Arial"/>
                <a:sym typeface="Arial"/>
              </a:rPr>
              <a:t>Space Administration</a:t>
            </a:r>
          </a:p>
        </p:txBody>
      </p:sp>
      <p:cxnSp>
        <p:nvCxnSpPr>
          <p:cNvPr id="13" name="Shape 13"/>
          <p:cNvCxnSpPr/>
          <p:nvPr/>
        </p:nvCxnSpPr>
        <p:spPr>
          <a:xfrm>
            <a:off x="10475913" y="304800"/>
            <a:ext cx="0" cy="616952"/>
          </a:xfrm>
          <a:prstGeom prst="straightConnector1">
            <a:avLst/>
          </a:prstGeom>
          <a:noFill/>
          <a:ln w="9525" cap="flat" cmpd="sng">
            <a:solidFill>
              <a:schemeClr val="dk1"/>
            </a:solidFill>
            <a:prstDash val="solid"/>
            <a:miter/>
            <a:headEnd type="none" w="med" len="med"/>
            <a:tailEnd type="none" w="med" len="med"/>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Emphasize acronym">
    <p:spTree>
      <p:nvGrpSpPr>
        <p:cNvPr id="1" name="Shape 71"/>
        <p:cNvGrpSpPr/>
        <p:nvPr/>
      </p:nvGrpSpPr>
      <p:grpSpPr>
        <a:xfrm>
          <a:off x="0" y="0"/>
          <a:ext cx="0" cy="0"/>
          <a:chOff x="0" y="0"/>
          <a:chExt cx="0" cy="0"/>
        </a:xfrm>
      </p:grpSpPr>
      <p:sp>
        <p:nvSpPr>
          <p:cNvPr id="72" name="Shape 72"/>
          <p:cNvSpPr txBox="1">
            <a:spLocks noGrp="1"/>
          </p:cNvSpPr>
          <p:nvPr>
            <p:ph type="body" idx="1"/>
          </p:nvPr>
        </p:nvSpPr>
        <p:spPr>
          <a:xfrm>
            <a:off x="999744" y="2255519"/>
            <a:ext cx="10204703" cy="3706367"/>
          </a:xfrm>
          <a:prstGeom prst="rect">
            <a:avLst/>
          </a:prstGeom>
          <a:noFill/>
          <a:ln>
            <a:noFill/>
          </a:ln>
        </p:spPr>
        <p:txBody>
          <a:bodyPr lIns="91425" tIns="91425" rIns="91425" bIns="91425" anchor="t" anchorCtr="0"/>
          <a:lstStyle>
            <a:lvl1pPr marL="0" marR="0" lvl="0" indent="0" algn="ctr" rtl="0">
              <a:lnSpc>
                <a:spcPct val="90000"/>
              </a:lnSpc>
              <a:spcBef>
                <a:spcPts val="1000"/>
              </a:spcBef>
              <a:buClr>
                <a:srgbClr val="7F7F7F"/>
              </a:buClr>
              <a:buFont typeface="Arial"/>
              <a:buNone/>
              <a:defRPr sz="4800" b="0">
                <a:solidFill>
                  <a:srgbClr val="7F7F7F"/>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3" name="Shape 73"/>
          <p:cNvSpPr/>
          <p:nvPr/>
        </p:nvSpPr>
        <p:spPr>
          <a:xfrm>
            <a:off x="0" y="388648"/>
            <a:ext cx="12192000" cy="840075"/>
          </a:xfrm>
          <a:prstGeom prst="rect">
            <a:avLst/>
          </a:prstGeom>
          <a:solidFill>
            <a:srgbClr val="58699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entury Gothic"/>
              <a:ea typeface="Century Gothic"/>
              <a:cs typeface="Century Gothic"/>
              <a:sym typeface="Century Gothic"/>
            </a:endParaRPr>
          </a:p>
        </p:txBody>
      </p:sp>
      <p:sp>
        <p:nvSpPr>
          <p:cNvPr id="74" name="Shape 74"/>
          <p:cNvSpPr txBox="1"/>
          <p:nvPr/>
        </p:nvSpPr>
        <p:spPr>
          <a:xfrm>
            <a:off x="2743199" y="397728"/>
            <a:ext cx="8461249" cy="83099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4800">
                <a:solidFill>
                  <a:schemeClr val="lt1"/>
                </a:solidFill>
                <a:latin typeface="Century Gothic"/>
                <a:ea typeface="Century Gothic"/>
                <a:cs typeface="Century Gothic"/>
                <a:sym typeface="Century Gothic"/>
              </a:rPr>
              <a:t>Acronym</a:t>
            </a:r>
          </a:p>
        </p:txBody>
      </p:sp>
      <p:sp>
        <p:nvSpPr>
          <p:cNvPr id="75" name="Shape 75"/>
          <p:cNvSpPr/>
          <p:nvPr/>
        </p:nvSpPr>
        <p:spPr>
          <a:xfrm>
            <a:off x="607925" y="190428"/>
            <a:ext cx="1236518" cy="1236518"/>
          </a:xfrm>
          <a:prstGeom prst="ellipse">
            <a:avLst/>
          </a:prstGeom>
          <a:solidFill>
            <a:schemeClr val="lt1"/>
          </a:soli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Century Gothic"/>
                <a:ea typeface="Century Gothic"/>
                <a:cs typeface="Century Gothic"/>
                <a:sym typeface="Century Gothic"/>
              </a:rPr>
              <a:t>             </a:t>
            </a:r>
          </a:p>
        </p:txBody>
      </p:sp>
      <p:pic>
        <p:nvPicPr>
          <p:cNvPr id="76" name="Shape 76"/>
          <p:cNvPicPr preferRelativeResize="0"/>
          <p:nvPr/>
        </p:nvPicPr>
        <p:blipFill rotWithShape="1">
          <a:blip r:embed="rId2">
            <a:alphaModFix/>
          </a:blip>
          <a:srcRect/>
          <a:stretch/>
        </p:blipFill>
        <p:spPr>
          <a:xfrm>
            <a:off x="0" y="6750907"/>
            <a:ext cx="12192000" cy="107092"/>
          </a:xfrm>
          <a:prstGeom prst="rect">
            <a:avLst/>
          </a:prstGeom>
          <a:noFill/>
          <a:ln>
            <a:noFill/>
          </a:ln>
        </p:spPr>
      </p:pic>
      <p:pic>
        <p:nvPicPr>
          <p:cNvPr id="77" name="Shape 77"/>
          <p:cNvPicPr preferRelativeResize="0"/>
          <p:nvPr/>
        </p:nvPicPr>
        <p:blipFill rotWithShape="1">
          <a:blip r:embed="rId3">
            <a:alphaModFix/>
          </a:blip>
          <a:srcRect/>
          <a:stretch/>
        </p:blipFill>
        <p:spPr>
          <a:xfrm>
            <a:off x="607925" y="190427"/>
            <a:ext cx="1225665" cy="1225665"/>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Title and Authors Slide">
    <p:spTree>
      <p:nvGrpSpPr>
        <p:cNvPr id="1" name="Shape 79"/>
        <p:cNvGrpSpPr/>
        <p:nvPr/>
      </p:nvGrpSpPr>
      <p:grpSpPr>
        <a:xfrm>
          <a:off x="0" y="0"/>
          <a:ext cx="0" cy="0"/>
          <a:chOff x="0" y="0"/>
          <a:chExt cx="0" cy="0"/>
        </a:xfrm>
      </p:grpSpPr>
      <p:pic>
        <p:nvPicPr>
          <p:cNvPr id="80" name="Shape 80"/>
          <p:cNvPicPr preferRelativeResize="0"/>
          <p:nvPr/>
        </p:nvPicPr>
        <p:blipFill rotWithShape="1">
          <a:blip r:embed="rId2">
            <a:alphaModFix/>
          </a:blip>
          <a:srcRect/>
          <a:stretch/>
        </p:blipFill>
        <p:spPr>
          <a:xfrm>
            <a:off x="10953750" y="238125"/>
            <a:ext cx="870608" cy="741585"/>
          </a:xfrm>
          <a:prstGeom prst="rect">
            <a:avLst/>
          </a:prstGeom>
          <a:noFill/>
          <a:ln>
            <a:noFill/>
          </a:ln>
        </p:spPr>
      </p:pic>
      <p:sp>
        <p:nvSpPr>
          <p:cNvPr id="81" name="Shape 81"/>
          <p:cNvSpPr txBox="1"/>
          <p:nvPr/>
        </p:nvSpPr>
        <p:spPr>
          <a:xfrm>
            <a:off x="8047038" y="442912"/>
            <a:ext cx="1962149" cy="415498"/>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r>
              <a:rPr lang="en-US" sz="1050" b="0" i="0" u="none" strike="noStrike" cap="none">
                <a:solidFill>
                  <a:schemeClr val="dk1"/>
                </a:solidFill>
                <a:latin typeface="Arial"/>
                <a:ea typeface="Arial"/>
                <a:cs typeface="Arial"/>
                <a:sym typeface="Arial"/>
              </a:rPr>
              <a:t>National Aeronautics and</a:t>
            </a:r>
          </a:p>
          <a:p>
            <a:pPr marL="0" marR="0" lvl="0" indent="0" algn="r" rtl="0">
              <a:lnSpc>
                <a:spcPct val="100000"/>
              </a:lnSpc>
              <a:spcBef>
                <a:spcPts val="0"/>
              </a:spcBef>
              <a:spcAft>
                <a:spcPts val="0"/>
              </a:spcAft>
              <a:buClr>
                <a:schemeClr val="dk1"/>
              </a:buClr>
              <a:buSzPct val="25000"/>
              <a:buFont typeface="Arial"/>
              <a:buNone/>
            </a:pPr>
            <a:r>
              <a:rPr lang="en-US" sz="1050" b="0" i="0" u="none" strike="noStrike" cap="none">
                <a:solidFill>
                  <a:schemeClr val="dk1"/>
                </a:solidFill>
                <a:latin typeface="Arial"/>
                <a:ea typeface="Arial"/>
                <a:cs typeface="Arial"/>
                <a:sym typeface="Arial"/>
              </a:rPr>
              <a:t>Space Administration</a:t>
            </a:r>
          </a:p>
        </p:txBody>
      </p:sp>
      <p:cxnSp>
        <p:nvCxnSpPr>
          <p:cNvPr id="82" name="Shape 82"/>
          <p:cNvCxnSpPr/>
          <p:nvPr/>
        </p:nvCxnSpPr>
        <p:spPr>
          <a:xfrm>
            <a:off x="10475913" y="304800"/>
            <a:ext cx="0" cy="616952"/>
          </a:xfrm>
          <a:prstGeom prst="straightConnector1">
            <a:avLst/>
          </a:prstGeom>
          <a:noFill/>
          <a:ln w="9525" cap="flat" cmpd="sng">
            <a:solidFill>
              <a:schemeClr val="dk1"/>
            </a:solidFill>
            <a:prstDash val="solid"/>
            <a:miter/>
            <a:headEnd type="none" w="med" len="med"/>
            <a:tailEnd type="none" w="med" len="med"/>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Left text, Right image">
    <p:spTree>
      <p:nvGrpSpPr>
        <p:cNvPr id="1" name="Shape 83"/>
        <p:cNvGrpSpPr/>
        <p:nvPr/>
      </p:nvGrpSpPr>
      <p:grpSpPr>
        <a:xfrm>
          <a:off x="0" y="0"/>
          <a:ext cx="0" cy="0"/>
          <a:chOff x="0" y="0"/>
          <a:chExt cx="0" cy="0"/>
        </a:xfrm>
      </p:grpSpPr>
      <p:sp>
        <p:nvSpPr>
          <p:cNvPr id="84" name="Shape 84"/>
          <p:cNvSpPr txBox="1">
            <a:spLocks noGrp="1"/>
          </p:cNvSpPr>
          <p:nvPr>
            <p:ph type="body" idx="1"/>
          </p:nvPr>
        </p:nvSpPr>
        <p:spPr>
          <a:xfrm>
            <a:off x="694943" y="1676400"/>
            <a:ext cx="4791454" cy="4780280"/>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5" name="Shape 85"/>
          <p:cNvSpPr>
            <a:spLocks noGrp="1"/>
          </p:cNvSpPr>
          <p:nvPr>
            <p:ph type="pic" idx="2"/>
          </p:nvPr>
        </p:nvSpPr>
        <p:spPr>
          <a:xfrm>
            <a:off x="6096000" y="1228720"/>
            <a:ext cx="6096000" cy="5629276"/>
          </a:xfrm>
          <a:prstGeom prst="rect">
            <a:avLst/>
          </a:prstGeom>
          <a:noFill/>
          <a:ln>
            <a:noFill/>
          </a:ln>
        </p:spPr>
        <p:txBody>
          <a:bodyPr lIns="91425" tIns="91425" rIns="91425" bIns="91425" anchor="ctr" anchorCtr="0"/>
          <a:lstStyle>
            <a:lvl1pPr marL="0" marR="0" lvl="0" indent="0" algn="ctr" rtl="0">
              <a:lnSpc>
                <a:spcPct val="90000"/>
              </a:lnSpc>
              <a:spcBef>
                <a:spcPts val="1000"/>
              </a:spcBef>
              <a:spcAft>
                <a:spcPts val="0"/>
              </a:spcAft>
              <a:buClr>
                <a:srgbClr val="AEABAB"/>
              </a:buClr>
              <a:buFont typeface="Arial"/>
              <a:buNone/>
              <a:defRPr sz="6000" b="1" i="0" u="none" strike="noStrike" cap="none">
                <a:solidFill>
                  <a:srgbClr val="AEABAB"/>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6" name="Shape 86"/>
          <p:cNvSpPr txBox="1">
            <a:spLocks noGrp="1"/>
          </p:cNvSpPr>
          <p:nvPr>
            <p:ph type="body" idx="3"/>
          </p:nvPr>
        </p:nvSpPr>
        <p:spPr>
          <a:xfrm>
            <a:off x="6096000" y="6456680"/>
            <a:ext cx="2657854" cy="27431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1200" b="0" i="0" u="none" strike="noStrike" cap="none">
                <a:solidFill>
                  <a:schemeClr val="dk1"/>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7" name="Shape 87"/>
          <p:cNvSpPr/>
          <p:nvPr/>
        </p:nvSpPr>
        <p:spPr>
          <a:xfrm>
            <a:off x="0" y="388647"/>
            <a:ext cx="12192000" cy="840075"/>
          </a:xfrm>
          <a:prstGeom prst="rect">
            <a:avLst/>
          </a:prstGeom>
          <a:solidFill>
            <a:srgbClr val="58699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88" name="Shape 88"/>
          <p:cNvSpPr/>
          <p:nvPr/>
        </p:nvSpPr>
        <p:spPr>
          <a:xfrm>
            <a:off x="10323425" y="190428"/>
            <a:ext cx="1236518" cy="1236518"/>
          </a:xfrm>
          <a:prstGeom prst="ellipse">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US" sz="1800" b="0" i="0" u="none" strike="noStrike" cap="none">
                <a:solidFill>
                  <a:schemeClr val="lt1"/>
                </a:solidFill>
                <a:latin typeface="Century Gothic"/>
                <a:ea typeface="Century Gothic"/>
                <a:cs typeface="Century Gothic"/>
                <a:sym typeface="Century Gothic"/>
              </a:rPr>
              <a:t>             </a:t>
            </a:r>
          </a:p>
        </p:txBody>
      </p:sp>
      <p:pic>
        <p:nvPicPr>
          <p:cNvPr id="89" name="Shape 89"/>
          <p:cNvPicPr preferRelativeResize="0"/>
          <p:nvPr/>
        </p:nvPicPr>
        <p:blipFill rotWithShape="1">
          <a:blip r:embed="rId2">
            <a:alphaModFix/>
          </a:blip>
          <a:srcRect/>
          <a:stretch/>
        </p:blipFill>
        <p:spPr>
          <a:xfrm>
            <a:off x="10323425" y="190428"/>
            <a:ext cx="1225665" cy="1225665"/>
          </a:xfrm>
          <a:prstGeom prst="rect">
            <a:avLst/>
          </a:prstGeom>
          <a:noFill/>
          <a:ln>
            <a:noFill/>
          </a:ln>
        </p:spPr>
      </p:pic>
      <p:pic>
        <p:nvPicPr>
          <p:cNvPr id="90" name="Shape 90"/>
          <p:cNvPicPr preferRelativeResize="0"/>
          <p:nvPr/>
        </p:nvPicPr>
        <p:blipFill rotWithShape="1">
          <a:blip r:embed="rId3">
            <a:alphaModFix/>
          </a:blip>
          <a:srcRect/>
          <a:stretch/>
        </p:blipFill>
        <p:spPr>
          <a:xfrm>
            <a:off x="0" y="6750907"/>
            <a:ext cx="12192000" cy="107092"/>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Emphasize key points">
    <p:spTree>
      <p:nvGrpSpPr>
        <p:cNvPr id="1" name="Shape 91"/>
        <p:cNvGrpSpPr/>
        <p:nvPr/>
      </p:nvGrpSpPr>
      <p:grpSpPr>
        <a:xfrm>
          <a:off x="0" y="0"/>
          <a:ext cx="0" cy="0"/>
          <a:chOff x="0" y="0"/>
          <a:chExt cx="0" cy="0"/>
        </a:xfrm>
      </p:grpSpPr>
      <p:sp>
        <p:nvSpPr>
          <p:cNvPr id="92" name="Shape 92"/>
          <p:cNvSpPr txBox="1">
            <a:spLocks noGrp="1"/>
          </p:cNvSpPr>
          <p:nvPr>
            <p:ph type="body" idx="1"/>
          </p:nvPr>
        </p:nvSpPr>
        <p:spPr>
          <a:xfrm>
            <a:off x="6096000" y="4709160"/>
            <a:ext cx="5266944" cy="704088"/>
          </a:xfrm>
          <a:prstGeom prst="rect">
            <a:avLst/>
          </a:prstGeom>
          <a:noFill/>
          <a:ln>
            <a:noFill/>
          </a:ln>
        </p:spPr>
        <p:txBody>
          <a:bodyPr lIns="91425" tIns="91425" rIns="91425" bIns="91425" anchor="ctr"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3" name="Shape 93"/>
          <p:cNvSpPr txBox="1">
            <a:spLocks noGrp="1"/>
          </p:cNvSpPr>
          <p:nvPr>
            <p:ph type="body" idx="2"/>
          </p:nvPr>
        </p:nvSpPr>
        <p:spPr>
          <a:xfrm>
            <a:off x="792479" y="2115310"/>
            <a:ext cx="4754878" cy="768094"/>
          </a:xfrm>
          <a:prstGeom prst="rect">
            <a:avLst/>
          </a:prstGeom>
          <a:noFill/>
          <a:ln>
            <a:noFill/>
          </a:ln>
        </p:spPr>
        <p:txBody>
          <a:bodyPr lIns="91425" tIns="91425" rIns="91425" bIns="91425" anchor="ctr" anchorCtr="0"/>
          <a:lstStyle>
            <a:lvl1pPr marL="0" marR="0" lvl="0" indent="0" algn="r" rtl="0">
              <a:lnSpc>
                <a:spcPct val="90000"/>
              </a:lnSpc>
              <a:spcBef>
                <a:spcPts val="1000"/>
              </a:spcBef>
              <a:spcAft>
                <a:spcPts val="0"/>
              </a:spcAft>
              <a:buClr>
                <a:srgbClr val="586991"/>
              </a:buClr>
              <a:buFont typeface="Arial"/>
              <a:buNone/>
              <a:defRPr sz="4400" b="0" i="0" u="none" strike="noStrike" cap="none">
                <a:solidFill>
                  <a:srgbClr val="586991"/>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4" name="Shape 94"/>
          <p:cNvSpPr txBox="1">
            <a:spLocks noGrp="1"/>
          </p:cNvSpPr>
          <p:nvPr>
            <p:ph type="body" idx="3"/>
          </p:nvPr>
        </p:nvSpPr>
        <p:spPr>
          <a:xfrm>
            <a:off x="6096000" y="2103118"/>
            <a:ext cx="5266944" cy="704088"/>
          </a:xfrm>
          <a:prstGeom prst="rect">
            <a:avLst/>
          </a:prstGeom>
          <a:noFill/>
          <a:ln>
            <a:noFill/>
          </a:ln>
        </p:spPr>
        <p:txBody>
          <a:bodyPr lIns="91425" tIns="91425" rIns="91425" bIns="91425" anchor="ctr"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5" name="Shape 95"/>
          <p:cNvSpPr txBox="1">
            <a:spLocks noGrp="1"/>
          </p:cNvSpPr>
          <p:nvPr>
            <p:ph type="body" idx="4"/>
          </p:nvPr>
        </p:nvSpPr>
        <p:spPr>
          <a:xfrm>
            <a:off x="792479" y="4721351"/>
            <a:ext cx="4754878" cy="768094"/>
          </a:xfrm>
          <a:prstGeom prst="rect">
            <a:avLst/>
          </a:prstGeom>
          <a:noFill/>
          <a:ln>
            <a:noFill/>
          </a:ln>
        </p:spPr>
        <p:txBody>
          <a:bodyPr lIns="91425" tIns="91425" rIns="91425" bIns="91425" anchor="ctr" anchorCtr="0"/>
          <a:lstStyle>
            <a:lvl1pPr marL="0" marR="0" lvl="0" indent="0" algn="r" rtl="0">
              <a:lnSpc>
                <a:spcPct val="90000"/>
              </a:lnSpc>
              <a:spcBef>
                <a:spcPts val="1000"/>
              </a:spcBef>
              <a:spcAft>
                <a:spcPts val="0"/>
              </a:spcAft>
              <a:buClr>
                <a:srgbClr val="586991"/>
              </a:buClr>
              <a:buFont typeface="Arial"/>
              <a:buNone/>
              <a:defRPr sz="3600" b="0" i="0" u="none" strike="noStrike" cap="none">
                <a:solidFill>
                  <a:srgbClr val="586991"/>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6" name="Shape 96"/>
          <p:cNvSpPr txBox="1">
            <a:spLocks noGrp="1"/>
          </p:cNvSpPr>
          <p:nvPr>
            <p:ph type="body" idx="5"/>
          </p:nvPr>
        </p:nvSpPr>
        <p:spPr>
          <a:xfrm>
            <a:off x="792479" y="3418332"/>
            <a:ext cx="4754878" cy="768094"/>
          </a:xfrm>
          <a:prstGeom prst="rect">
            <a:avLst/>
          </a:prstGeom>
          <a:noFill/>
          <a:ln>
            <a:noFill/>
          </a:ln>
        </p:spPr>
        <p:txBody>
          <a:bodyPr lIns="91425" tIns="91425" rIns="91425" bIns="91425" anchor="ctr" anchorCtr="0"/>
          <a:lstStyle>
            <a:lvl1pPr marL="0" marR="0" lvl="0" indent="0" algn="r" rtl="0">
              <a:lnSpc>
                <a:spcPct val="90000"/>
              </a:lnSpc>
              <a:spcBef>
                <a:spcPts val="1000"/>
              </a:spcBef>
              <a:spcAft>
                <a:spcPts val="0"/>
              </a:spcAft>
              <a:buClr>
                <a:srgbClr val="586991"/>
              </a:buClr>
              <a:buFont typeface="Arial"/>
              <a:buNone/>
              <a:defRPr sz="4400" b="0" i="0" u="none" strike="noStrike" cap="none">
                <a:solidFill>
                  <a:srgbClr val="586991"/>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7" name="Shape 97"/>
          <p:cNvSpPr txBox="1">
            <a:spLocks noGrp="1"/>
          </p:cNvSpPr>
          <p:nvPr>
            <p:ph type="body" idx="6"/>
          </p:nvPr>
        </p:nvSpPr>
        <p:spPr>
          <a:xfrm>
            <a:off x="6096000" y="3406139"/>
            <a:ext cx="5266944" cy="704088"/>
          </a:xfrm>
          <a:prstGeom prst="rect">
            <a:avLst/>
          </a:prstGeom>
          <a:noFill/>
          <a:ln>
            <a:noFill/>
          </a:ln>
        </p:spPr>
        <p:txBody>
          <a:bodyPr lIns="91425" tIns="91425" rIns="91425" bIns="91425" anchor="ctr"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8" name="Shape 98"/>
          <p:cNvSpPr/>
          <p:nvPr/>
        </p:nvSpPr>
        <p:spPr>
          <a:xfrm>
            <a:off x="0" y="388647"/>
            <a:ext cx="12192000" cy="840075"/>
          </a:xfrm>
          <a:prstGeom prst="rect">
            <a:avLst/>
          </a:prstGeom>
          <a:solidFill>
            <a:srgbClr val="58699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99" name="Shape 99"/>
          <p:cNvSpPr/>
          <p:nvPr/>
        </p:nvSpPr>
        <p:spPr>
          <a:xfrm>
            <a:off x="607925" y="190428"/>
            <a:ext cx="1236518" cy="1236518"/>
          </a:xfrm>
          <a:prstGeom prst="ellipse">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US" sz="1800" b="0" i="0" u="none" strike="noStrike" cap="none">
                <a:solidFill>
                  <a:schemeClr val="lt1"/>
                </a:solidFill>
                <a:latin typeface="Century Gothic"/>
                <a:ea typeface="Century Gothic"/>
                <a:cs typeface="Century Gothic"/>
                <a:sym typeface="Century Gothic"/>
              </a:rPr>
              <a:t>             </a:t>
            </a:r>
          </a:p>
        </p:txBody>
      </p:sp>
      <p:pic>
        <p:nvPicPr>
          <p:cNvPr id="100" name="Shape 100"/>
          <p:cNvPicPr preferRelativeResize="0"/>
          <p:nvPr/>
        </p:nvPicPr>
        <p:blipFill rotWithShape="1">
          <a:blip r:embed="rId2">
            <a:alphaModFix/>
          </a:blip>
          <a:srcRect/>
          <a:stretch/>
        </p:blipFill>
        <p:spPr>
          <a:xfrm>
            <a:off x="0" y="6750907"/>
            <a:ext cx="12192000" cy="107092"/>
          </a:xfrm>
          <a:prstGeom prst="rect">
            <a:avLst/>
          </a:prstGeom>
          <a:noFill/>
          <a:ln>
            <a:noFill/>
          </a:ln>
        </p:spPr>
      </p:pic>
      <p:pic>
        <p:nvPicPr>
          <p:cNvPr id="101" name="Shape 101"/>
          <p:cNvPicPr preferRelativeResize="0"/>
          <p:nvPr/>
        </p:nvPicPr>
        <p:blipFill rotWithShape="1">
          <a:blip r:embed="rId3">
            <a:alphaModFix/>
          </a:blip>
          <a:srcRect/>
          <a:stretch/>
        </p:blipFill>
        <p:spPr>
          <a:xfrm>
            <a:off x="607925" y="190427"/>
            <a:ext cx="1225665" cy="122566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Blank Slide">
    <p:spTree>
      <p:nvGrpSpPr>
        <p:cNvPr id="1" name="Shape 102"/>
        <p:cNvGrpSpPr/>
        <p:nvPr/>
      </p:nvGrpSpPr>
      <p:grpSpPr>
        <a:xfrm>
          <a:off x="0" y="0"/>
          <a:ext cx="0" cy="0"/>
          <a:chOff x="0" y="0"/>
          <a:chExt cx="0" cy="0"/>
        </a:xfrm>
      </p:grpSpPr>
      <p:pic>
        <p:nvPicPr>
          <p:cNvPr id="103" name="Shape 103"/>
          <p:cNvPicPr preferRelativeResize="0"/>
          <p:nvPr/>
        </p:nvPicPr>
        <p:blipFill rotWithShape="1">
          <a:blip r:embed="rId2">
            <a:alphaModFix/>
          </a:blip>
          <a:srcRect/>
          <a:stretch/>
        </p:blipFill>
        <p:spPr>
          <a:xfrm>
            <a:off x="0" y="6750907"/>
            <a:ext cx="12192000" cy="107092"/>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Left Image Right Text Slide">
    <p:spTree>
      <p:nvGrpSpPr>
        <p:cNvPr id="1" name="Shape 104"/>
        <p:cNvGrpSpPr/>
        <p:nvPr/>
      </p:nvGrpSpPr>
      <p:grpSpPr>
        <a:xfrm>
          <a:off x="0" y="0"/>
          <a:ext cx="0" cy="0"/>
          <a:chOff x="0" y="0"/>
          <a:chExt cx="0" cy="0"/>
        </a:xfrm>
      </p:grpSpPr>
      <p:sp>
        <p:nvSpPr>
          <p:cNvPr id="105" name="Shape 105"/>
          <p:cNvSpPr/>
          <p:nvPr/>
        </p:nvSpPr>
        <p:spPr>
          <a:xfrm>
            <a:off x="0" y="388647"/>
            <a:ext cx="12192000" cy="840075"/>
          </a:xfrm>
          <a:prstGeom prst="rect">
            <a:avLst/>
          </a:prstGeom>
          <a:solidFill>
            <a:srgbClr val="58699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06" name="Shape 106"/>
          <p:cNvSpPr/>
          <p:nvPr/>
        </p:nvSpPr>
        <p:spPr>
          <a:xfrm>
            <a:off x="607925" y="190428"/>
            <a:ext cx="1236518" cy="1236518"/>
          </a:xfrm>
          <a:prstGeom prst="ellipse">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US" sz="1800" b="0" i="0" u="none" strike="noStrike" cap="none">
                <a:solidFill>
                  <a:schemeClr val="lt1"/>
                </a:solidFill>
                <a:latin typeface="Century Gothic"/>
                <a:ea typeface="Century Gothic"/>
                <a:cs typeface="Century Gothic"/>
                <a:sym typeface="Century Gothic"/>
              </a:rPr>
              <a:t>             </a:t>
            </a:r>
          </a:p>
        </p:txBody>
      </p:sp>
      <p:sp>
        <p:nvSpPr>
          <p:cNvPr id="107" name="Shape 107"/>
          <p:cNvSpPr txBox="1">
            <a:spLocks noGrp="1"/>
          </p:cNvSpPr>
          <p:nvPr>
            <p:ph type="body" idx="1"/>
          </p:nvPr>
        </p:nvSpPr>
        <p:spPr>
          <a:xfrm>
            <a:off x="6748271" y="1722500"/>
            <a:ext cx="4791454" cy="4529963"/>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08" name="Shape 108"/>
          <p:cNvSpPr>
            <a:spLocks noGrp="1"/>
          </p:cNvSpPr>
          <p:nvPr>
            <p:ph type="pic" idx="2"/>
          </p:nvPr>
        </p:nvSpPr>
        <p:spPr>
          <a:xfrm>
            <a:off x="0" y="1228724"/>
            <a:ext cx="6096000" cy="5629275"/>
          </a:xfrm>
          <a:prstGeom prst="rect">
            <a:avLst/>
          </a:prstGeom>
          <a:noFill/>
          <a:ln>
            <a:noFill/>
          </a:ln>
        </p:spPr>
        <p:txBody>
          <a:bodyPr lIns="91425" tIns="91425" rIns="91425" bIns="91425" anchor="ctr" anchorCtr="0"/>
          <a:lstStyle>
            <a:lvl1pPr marL="0" marR="0" lvl="0" indent="0" algn="ctr" rtl="0">
              <a:lnSpc>
                <a:spcPct val="90000"/>
              </a:lnSpc>
              <a:spcBef>
                <a:spcPts val="1000"/>
              </a:spcBef>
              <a:spcAft>
                <a:spcPts val="0"/>
              </a:spcAft>
              <a:buClr>
                <a:srgbClr val="AEABAB"/>
              </a:buClr>
              <a:buFont typeface="Arial"/>
              <a:buNone/>
              <a:defRPr sz="6000" b="1" i="0" u="none" strike="noStrike" cap="none">
                <a:solidFill>
                  <a:srgbClr val="AEABAB"/>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09" name="Shape 109"/>
          <p:cNvSpPr txBox="1">
            <a:spLocks noGrp="1"/>
          </p:cNvSpPr>
          <p:nvPr>
            <p:ph type="body" idx="3"/>
          </p:nvPr>
        </p:nvSpPr>
        <p:spPr>
          <a:xfrm>
            <a:off x="3438144" y="6456680"/>
            <a:ext cx="2657854" cy="274318"/>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chemeClr val="dk1"/>
              </a:buClr>
              <a:buFont typeface="Arial"/>
              <a:buNone/>
              <a:defRPr sz="1200" b="0" i="0" u="none" strike="noStrike" cap="none">
                <a:solidFill>
                  <a:schemeClr val="dk1"/>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pic>
        <p:nvPicPr>
          <p:cNvPr id="110" name="Shape 110"/>
          <p:cNvPicPr preferRelativeResize="0"/>
          <p:nvPr/>
        </p:nvPicPr>
        <p:blipFill rotWithShape="1">
          <a:blip r:embed="rId2">
            <a:alphaModFix/>
          </a:blip>
          <a:srcRect/>
          <a:stretch/>
        </p:blipFill>
        <p:spPr>
          <a:xfrm>
            <a:off x="0" y="6750907"/>
            <a:ext cx="12192000" cy="107092"/>
          </a:xfrm>
          <a:prstGeom prst="rect">
            <a:avLst/>
          </a:prstGeom>
          <a:noFill/>
          <a:ln>
            <a:noFill/>
          </a:ln>
        </p:spPr>
      </p:pic>
      <p:pic>
        <p:nvPicPr>
          <p:cNvPr id="111" name="Shape 111"/>
          <p:cNvPicPr preferRelativeResize="0"/>
          <p:nvPr/>
        </p:nvPicPr>
        <p:blipFill rotWithShape="1">
          <a:blip r:embed="rId3">
            <a:alphaModFix/>
          </a:blip>
          <a:srcRect/>
          <a:stretch/>
        </p:blipFill>
        <p:spPr>
          <a:xfrm>
            <a:off x="607925" y="190427"/>
            <a:ext cx="1225665" cy="1225665"/>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Right text, Left image">
    <p:spTree>
      <p:nvGrpSpPr>
        <p:cNvPr id="1" name="Shape 112"/>
        <p:cNvGrpSpPr/>
        <p:nvPr/>
      </p:nvGrpSpPr>
      <p:grpSpPr>
        <a:xfrm>
          <a:off x="0" y="0"/>
          <a:ext cx="0" cy="0"/>
          <a:chOff x="0" y="0"/>
          <a:chExt cx="0" cy="0"/>
        </a:xfrm>
      </p:grpSpPr>
      <p:sp>
        <p:nvSpPr>
          <p:cNvPr id="113" name="Shape 113"/>
          <p:cNvSpPr/>
          <p:nvPr/>
        </p:nvSpPr>
        <p:spPr>
          <a:xfrm>
            <a:off x="0" y="388647"/>
            <a:ext cx="12192000" cy="840075"/>
          </a:xfrm>
          <a:prstGeom prst="rect">
            <a:avLst/>
          </a:prstGeom>
          <a:solidFill>
            <a:srgbClr val="58699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14" name="Shape 114"/>
          <p:cNvSpPr/>
          <p:nvPr/>
        </p:nvSpPr>
        <p:spPr>
          <a:xfrm>
            <a:off x="607925" y="190428"/>
            <a:ext cx="1236518" cy="1236518"/>
          </a:xfrm>
          <a:prstGeom prst="ellipse">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US" sz="1800" b="0" i="0" u="none" strike="noStrike" cap="none">
                <a:solidFill>
                  <a:schemeClr val="lt1"/>
                </a:solidFill>
                <a:latin typeface="Century Gothic"/>
                <a:ea typeface="Century Gothic"/>
                <a:cs typeface="Century Gothic"/>
                <a:sym typeface="Century Gothic"/>
              </a:rPr>
              <a:t>             </a:t>
            </a:r>
          </a:p>
        </p:txBody>
      </p:sp>
      <p:sp>
        <p:nvSpPr>
          <p:cNvPr id="115" name="Shape 115"/>
          <p:cNvSpPr txBox="1">
            <a:spLocks noGrp="1"/>
          </p:cNvSpPr>
          <p:nvPr>
            <p:ph type="body" idx="1"/>
          </p:nvPr>
        </p:nvSpPr>
        <p:spPr>
          <a:xfrm>
            <a:off x="6748271" y="1722500"/>
            <a:ext cx="4791454" cy="4529963"/>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16" name="Shape 116"/>
          <p:cNvSpPr>
            <a:spLocks noGrp="1"/>
          </p:cNvSpPr>
          <p:nvPr>
            <p:ph type="pic" idx="2"/>
          </p:nvPr>
        </p:nvSpPr>
        <p:spPr>
          <a:xfrm>
            <a:off x="0" y="1228724"/>
            <a:ext cx="6096000" cy="5629275"/>
          </a:xfrm>
          <a:prstGeom prst="rect">
            <a:avLst/>
          </a:prstGeom>
          <a:noFill/>
          <a:ln>
            <a:noFill/>
          </a:ln>
        </p:spPr>
        <p:txBody>
          <a:bodyPr lIns="91425" tIns="91425" rIns="91425" bIns="91425" anchor="ctr" anchorCtr="0"/>
          <a:lstStyle>
            <a:lvl1pPr marL="0" marR="0" lvl="0" indent="0" algn="ctr" rtl="0">
              <a:lnSpc>
                <a:spcPct val="90000"/>
              </a:lnSpc>
              <a:spcBef>
                <a:spcPts val="1000"/>
              </a:spcBef>
              <a:spcAft>
                <a:spcPts val="0"/>
              </a:spcAft>
              <a:buClr>
                <a:srgbClr val="AEABAB"/>
              </a:buClr>
              <a:buFont typeface="Arial"/>
              <a:buNone/>
              <a:defRPr sz="6000" b="1" i="0" u="none" strike="noStrike" cap="none">
                <a:solidFill>
                  <a:srgbClr val="AEABAB"/>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17" name="Shape 117"/>
          <p:cNvSpPr txBox="1">
            <a:spLocks noGrp="1"/>
          </p:cNvSpPr>
          <p:nvPr>
            <p:ph type="body" idx="3"/>
          </p:nvPr>
        </p:nvSpPr>
        <p:spPr>
          <a:xfrm>
            <a:off x="3438144" y="6456680"/>
            <a:ext cx="2657854" cy="274318"/>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chemeClr val="dk1"/>
              </a:buClr>
              <a:buFont typeface="Arial"/>
              <a:buNone/>
              <a:defRPr sz="1200" b="0" i="0" u="none" strike="noStrike" cap="none">
                <a:solidFill>
                  <a:schemeClr val="dk1"/>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pic>
        <p:nvPicPr>
          <p:cNvPr id="118" name="Shape 118"/>
          <p:cNvPicPr preferRelativeResize="0"/>
          <p:nvPr/>
        </p:nvPicPr>
        <p:blipFill rotWithShape="1">
          <a:blip r:embed="rId2">
            <a:alphaModFix/>
          </a:blip>
          <a:srcRect/>
          <a:stretch/>
        </p:blipFill>
        <p:spPr>
          <a:xfrm>
            <a:off x="0" y="6750907"/>
            <a:ext cx="12192000" cy="107092"/>
          </a:xfrm>
          <a:prstGeom prst="rect">
            <a:avLst/>
          </a:prstGeom>
          <a:noFill/>
          <a:ln>
            <a:noFill/>
          </a:ln>
        </p:spPr>
      </p:pic>
      <p:pic>
        <p:nvPicPr>
          <p:cNvPr id="119" name="Shape 119"/>
          <p:cNvPicPr preferRelativeResize="0"/>
          <p:nvPr/>
        </p:nvPicPr>
        <p:blipFill rotWithShape="1">
          <a:blip r:embed="rId3">
            <a:alphaModFix/>
          </a:blip>
          <a:srcRect/>
          <a:stretch/>
        </p:blipFill>
        <p:spPr>
          <a:xfrm>
            <a:off x="607925" y="190427"/>
            <a:ext cx="1225665" cy="1225665"/>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Bottom text, Top image B">
    <p:spTree>
      <p:nvGrpSpPr>
        <p:cNvPr id="1" name="Shape 120"/>
        <p:cNvGrpSpPr/>
        <p:nvPr/>
      </p:nvGrpSpPr>
      <p:grpSpPr>
        <a:xfrm>
          <a:off x="0" y="0"/>
          <a:ext cx="0" cy="0"/>
          <a:chOff x="0" y="0"/>
          <a:chExt cx="0" cy="0"/>
        </a:xfrm>
      </p:grpSpPr>
      <p:sp>
        <p:nvSpPr>
          <p:cNvPr id="121" name="Shape 121"/>
          <p:cNvSpPr txBox="1">
            <a:spLocks noGrp="1"/>
          </p:cNvSpPr>
          <p:nvPr>
            <p:ph type="body" idx="1"/>
          </p:nvPr>
        </p:nvSpPr>
        <p:spPr>
          <a:xfrm>
            <a:off x="768095" y="4814316"/>
            <a:ext cx="10643616" cy="1444752"/>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22" name="Shape 122"/>
          <p:cNvSpPr txBox="1">
            <a:spLocks noGrp="1"/>
          </p:cNvSpPr>
          <p:nvPr>
            <p:ph type="body" idx="2"/>
          </p:nvPr>
        </p:nvSpPr>
        <p:spPr>
          <a:xfrm>
            <a:off x="768095" y="3954780"/>
            <a:ext cx="10643616"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rgbClr val="586991"/>
              </a:buClr>
              <a:buFont typeface="Arial"/>
              <a:buNone/>
              <a:defRPr sz="4000" b="1" i="0" u="none" strike="noStrike" cap="none">
                <a:solidFill>
                  <a:srgbClr val="586991"/>
                </a:solidFill>
                <a:latin typeface="Century Gothic"/>
                <a:ea typeface="Century Gothic"/>
                <a:cs typeface="Century Gothic"/>
                <a:sym typeface="Century Gothic"/>
              </a:defRPr>
            </a:lvl1pPr>
            <a:lvl2pPr marL="685800" marR="0" lvl="1"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Century Gothic"/>
                <a:ea typeface="Century Gothic"/>
                <a:cs typeface="Century Gothic"/>
                <a:sym typeface="Century Gothic"/>
              </a:defRPr>
            </a:lvl2pPr>
            <a:lvl3pPr marL="1143000" marR="0" lvl="2"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Century Gothic"/>
                <a:ea typeface="Century Gothic"/>
                <a:cs typeface="Century Gothic"/>
                <a:sym typeface="Century Gothic"/>
              </a:defRPr>
            </a:lvl3pPr>
            <a:lvl4pPr marL="1600200" marR="0" lvl="3"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Century Gothic"/>
                <a:ea typeface="Century Gothic"/>
                <a:cs typeface="Century Gothic"/>
                <a:sym typeface="Century Gothic"/>
              </a:defRPr>
            </a:lvl4pPr>
            <a:lvl5pPr marL="2057400" marR="0" lvl="4"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23" name="Shape 123"/>
          <p:cNvSpPr>
            <a:spLocks noGrp="1"/>
          </p:cNvSpPr>
          <p:nvPr>
            <p:ph type="pic" idx="3"/>
          </p:nvPr>
        </p:nvSpPr>
        <p:spPr>
          <a:xfrm>
            <a:off x="0" y="117985"/>
            <a:ext cx="12192000" cy="3193023"/>
          </a:xfrm>
          <a:prstGeom prst="rect">
            <a:avLst/>
          </a:prstGeom>
          <a:noFill/>
          <a:ln>
            <a:noFill/>
          </a:ln>
        </p:spPr>
        <p:txBody>
          <a:bodyPr lIns="91425" tIns="91425" rIns="91425" bIns="91425" anchor="ctr" anchorCtr="0"/>
          <a:lstStyle>
            <a:lvl1pPr marL="0" marR="0" lvl="0" indent="0" algn="ctr" rtl="0">
              <a:lnSpc>
                <a:spcPct val="90000"/>
              </a:lnSpc>
              <a:spcBef>
                <a:spcPts val="1000"/>
              </a:spcBef>
              <a:spcAft>
                <a:spcPts val="0"/>
              </a:spcAft>
              <a:buClr>
                <a:srgbClr val="AEABAB"/>
              </a:buClr>
              <a:buFont typeface="Arial"/>
              <a:buNone/>
              <a:defRPr sz="6000" b="1" i="0" u="none" strike="noStrike" cap="none">
                <a:solidFill>
                  <a:srgbClr val="AEABAB"/>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24" name="Shape 124"/>
          <p:cNvSpPr txBox="1">
            <a:spLocks noGrp="1"/>
          </p:cNvSpPr>
          <p:nvPr>
            <p:ph type="body" idx="4"/>
          </p:nvPr>
        </p:nvSpPr>
        <p:spPr>
          <a:xfrm>
            <a:off x="8253984" y="3429000"/>
            <a:ext cx="3060190" cy="274318"/>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rgbClr val="979393"/>
              </a:buClr>
              <a:buFont typeface="Arial"/>
              <a:buNone/>
              <a:defRPr sz="1200" b="0" i="0" u="none" strike="noStrike" cap="none">
                <a:solidFill>
                  <a:srgbClr val="979393"/>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pic>
        <p:nvPicPr>
          <p:cNvPr id="125" name="Shape 125"/>
          <p:cNvPicPr preferRelativeResize="0"/>
          <p:nvPr/>
        </p:nvPicPr>
        <p:blipFill rotWithShape="1">
          <a:blip r:embed="rId2">
            <a:alphaModFix/>
          </a:blip>
          <a:srcRect/>
          <a:stretch/>
        </p:blipFill>
        <p:spPr>
          <a:xfrm>
            <a:off x="0" y="0"/>
            <a:ext cx="12192000" cy="107092"/>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Bottom text, Top image A">
    <p:spTree>
      <p:nvGrpSpPr>
        <p:cNvPr id="1" name="Shape 126"/>
        <p:cNvGrpSpPr/>
        <p:nvPr/>
      </p:nvGrpSpPr>
      <p:grpSpPr>
        <a:xfrm>
          <a:off x="0" y="0"/>
          <a:ext cx="0" cy="0"/>
          <a:chOff x="0" y="0"/>
          <a:chExt cx="0" cy="0"/>
        </a:xfrm>
      </p:grpSpPr>
      <p:sp>
        <p:nvSpPr>
          <p:cNvPr id="127" name="Shape 127"/>
          <p:cNvSpPr>
            <a:spLocks noGrp="1"/>
          </p:cNvSpPr>
          <p:nvPr>
            <p:ph type="pic" idx="2"/>
          </p:nvPr>
        </p:nvSpPr>
        <p:spPr>
          <a:xfrm>
            <a:off x="0" y="117988"/>
            <a:ext cx="12192000" cy="3311012"/>
          </a:xfrm>
          <a:prstGeom prst="rect">
            <a:avLst/>
          </a:prstGeom>
          <a:noFill/>
          <a:ln>
            <a:noFill/>
          </a:ln>
        </p:spPr>
        <p:txBody>
          <a:bodyPr lIns="91425" tIns="91425" rIns="91425" bIns="91425" anchor="ctr" anchorCtr="0"/>
          <a:lstStyle>
            <a:lvl1pPr marL="0" marR="0" lvl="0" indent="0" algn="ctr" rtl="0">
              <a:lnSpc>
                <a:spcPct val="90000"/>
              </a:lnSpc>
              <a:spcBef>
                <a:spcPts val="1000"/>
              </a:spcBef>
              <a:spcAft>
                <a:spcPts val="0"/>
              </a:spcAft>
              <a:buClr>
                <a:srgbClr val="AEABAB"/>
              </a:buClr>
              <a:buFont typeface="Arial"/>
              <a:buNone/>
              <a:defRPr sz="6000" b="1" i="0" u="none" strike="noStrike" cap="none">
                <a:solidFill>
                  <a:srgbClr val="AEABAB"/>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28" name="Shape 128"/>
          <p:cNvSpPr txBox="1">
            <a:spLocks noGrp="1"/>
          </p:cNvSpPr>
          <p:nvPr>
            <p:ph type="body" idx="1"/>
          </p:nvPr>
        </p:nvSpPr>
        <p:spPr>
          <a:xfrm>
            <a:off x="8253984" y="3429000"/>
            <a:ext cx="3060190" cy="274318"/>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rgbClr val="979393"/>
              </a:buClr>
              <a:buFont typeface="Arial"/>
              <a:buNone/>
              <a:defRPr sz="1200" b="0" i="0" u="none" strike="noStrike" cap="none">
                <a:solidFill>
                  <a:srgbClr val="979393"/>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29" name="Shape 129"/>
          <p:cNvSpPr txBox="1">
            <a:spLocks noGrp="1"/>
          </p:cNvSpPr>
          <p:nvPr>
            <p:ph type="body" idx="3"/>
          </p:nvPr>
        </p:nvSpPr>
        <p:spPr>
          <a:xfrm>
            <a:off x="6010655" y="4540967"/>
            <a:ext cx="5303520" cy="1627632"/>
          </a:xfrm>
          <a:prstGeom prst="rect">
            <a:avLst/>
          </a:prstGeom>
          <a:noFill/>
          <a:ln>
            <a:noFill/>
          </a:ln>
        </p:spPr>
        <p:txBody>
          <a:bodyPr lIns="91425" tIns="91425" rIns="91425" bIns="91425" anchor="ctr"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0" name="Shape 130"/>
          <p:cNvSpPr txBox="1">
            <a:spLocks noGrp="1"/>
          </p:cNvSpPr>
          <p:nvPr>
            <p:ph type="body" idx="4"/>
          </p:nvPr>
        </p:nvSpPr>
        <p:spPr>
          <a:xfrm>
            <a:off x="890016" y="4466510"/>
            <a:ext cx="4145280" cy="1830106"/>
          </a:xfrm>
          <a:prstGeom prst="rect">
            <a:avLst/>
          </a:prstGeom>
          <a:noFill/>
          <a:ln>
            <a:noFill/>
          </a:ln>
        </p:spPr>
        <p:txBody>
          <a:bodyPr lIns="91425" tIns="91425" rIns="91425" bIns="91425" anchor="ctr" anchorCtr="0"/>
          <a:lstStyle>
            <a:lvl1pPr marL="0" marR="0" lvl="0" indent="0" algn="r" rtl="0">
              <a:lnSpc>
                <a:spcPct val="90000"/>
              </a:lnSpc>
              <a:spcBef>
                <a:spcPts val="1000"/>
              </a:spcBef>
              <a:spcAft>
                <a:spcPts val="0"/>
              </a:spcAft>
              <a:buClr>
                <a:srgbClr val="586991"/>
              </a:buClr>
              <a:buFont typeface="Arial"/>
              <a:buNone/>
              <a:defRPr sz="4800" b="1" i="0" u="none" strike="noStrike" cap="none">
                <a:solidFill>
                  <a:srgbClr val="586991"/>
                </a:solidFill>
                <a:latin typeface="Century Gothic"/>
                <a:ea typeface="Century Gothic"/>
                <a:cs typeface="Century Gothic"/>
                <a:sym typeface="Century Gothic"/>
              </a:defRPr>
            </a:lvl1pPr>
            <a:lvl2pPr marL="685800" marR="0" lvl="1"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Century Gothic"/>
                <a:ea typeface="Century Gothic"/>
                <a:cs typeface="Century Gothic"/>
                <a:sym typeface="Century Gothic"/>
              </a:defRPr>
            </a:lvl2pPr>
            <a:lvl3pPr marL="1143000" marR="0" lvl="2"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Century Gothic"/>
                <a:ea typeface="Century Gothic"/>
                <a:cs typeface="Century Gothic"/>
                <a:sym typeface="Century Gothic"/>
              </a:defRPr>
            </a:lvl3pPr>
            <a:lvl4pPr marL="1600200" marR="0" lvl="3"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Century Gothic"/>
                <a:ea typeface="Century Gothic"/>
                <a:cs typeface="Century Gothic"/>
                <a:sym typeface="Century Gothic"/>
              </a:defRPr>
            </a:lvl4pPr>
            <a:lvl5pPr marL="2057400" marR="0" lvl="4"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cxnSp>
        <p:nvCxnSpPr>
          <p:cNvPr id="131" name="Shape 131"/>
          <p:cNvCxnSpPr/>
          <p:nvPr/>
        </p:nvCxnSpPr>
        <p:spPr>
          <a:xfrm>
            <a:off x="5474589" y="4540967"/>
            <a:ext cx="0" cy="1627632"/>
          </a:xfrm>
          <a:prstGeom prst="straightConnector1">
            <a:avLst/>
          </a:prstGeom>
          <a:noFill/>
          <a:ln w="9525" cap="flat" cmpd="sng">
            <a:solidFill>
              <a:schemeClr val="accent3"/>
            </a:solidFill>
            <a:prstDash val="solid"/>
            <a:miter/>
            <a:headEnd type="none" w="med" len="med"/>
            <a:tailEnd type="none" w="med" len="med"/>
          </a:ln>
        </p:spPr>
      </p:cxnSp>
      <p:pic>
        <p:nvPicPr>
          <p:cNvPr id="132" name="Shape 132"/>
          <p:cNvPicPr preferRelativeResize="0"/>
          <p:nvPr/>
        </p:nvPicPr>
        <p:blipFill rotWithShape="1">
          <a:blip r:embed="rId2">
            <a:alphaModFix/>
          </a:blip>
          <a:srcRect/>
          <a:stretch/>
        </p:blipFill>
        <p:spPr>
          <a:xfrm>
            <a:off x="0" y="0"/>
            <a:ext cx="12192000" cy="107092"/>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Top text, Bottom image A">
    <p:spTree>
      <p:nvGrpSpPr>
        <p:cNvPr id="1" name="Shape 133"/>
        <p:cNvGrpSpPr/>
        <p:nvPr/>
      </p:nvGrpSpPr>
      <p:grpSpPr>
        <a:xfrm>
          <a:off x="0" y="0"/>
          <a:ext cx="0" cy="0"/>
          <a:chOff x="0" y="0"/>
          <a:chExt cx="0" cy="0"/>
        </a:xfrm>
      </p:grpSpPr>
      <p:sp>
        <p:nvSpPr>
          <p:cNvPr id="134" name="Shape 134"/>
          <p:cNvSpPr txBox="1">
            <a:spLocks noGrp="1"/>
          </p:cNvSpPr>
          <p:nvPr>
            <p:ph type="body" idx="1"/>
          </p:nvPr>
        </p:nvSpPr>
        <p:spPr>
          <a:xfrm>
            <a:off x="6108192" y="750018"/>
            <a:ext cx="5303520" cy="1627632"/>
          </a:xfrm>
          <a:prstGeom prst="rect">
            <a:avLst/>
          </a:prstGeom>
          <a:noFill/>
          <a:ln>
            <a:noFill/>
          </a:ln>
        </p:spPr>
        <p:txBody>
          <a:bodyPr lIns="91425" tIns="91425" rIns="91425" bIns="91425" anchor="ctr"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5" name="Shape 135"/>
          <p:cNvSpPr txBox="1">
            <a:spLocks noGrp="1"/>
          </p:cNvSpPr>
          <p:nvPr>
            <p:ph type="body" idx="2"/>
          </p:nvPr>
        </p:nvSpPr>
        <p:spPr>
          <a:xfrm>
            <a:off x="987550" y="675560"/>
            <a:ext cx="4145280" cy="1830106"/>
          </a:xfrm>
          <a:prstGeom prst="rect">
            <a:avLst/>
          </a:prstGeom>
          <a:noFill/>
          <a:ln>
            <a:noFill/>
          </a:ln>
        </p:spPr>
        <p:txBody>
          <a:bodyPr lIns="91425" tIns="91425" rIns="91425" bIns="91425" anchor="ctr" anchorCtr="0"/>
          <a:lstStyle>
            <a:lvl1pPr marL="0" marR="0" lvl="0" indent="0" algn="r" rtl="0">
              <a:lnSpc>
                <a:spcPct val="90000"/>
              </a:lnSpc>
              <a:spcBef>
                <a:spcPts val="1000"/>
              </a:spcBef>
              <a:spcAft>
                <a:spcPts val="0"/>
              </a:spcAft>
              <a:buClr>
                <a:srgbClr val="586991"/>
              </a:buClr>
              <a:buFont typeface="Arial"/>
              <a:buNone/>
              <a:defRPr sz="4800" b="1" i="0" u="none" strike="noStrike" cap="none">
                <a:solidFill>
                  <a:srgbClr val="586991"/>
                </a:solidFill>
                <a:latin typeface="Century Gothic"/>
                <a:ea typeface="Century Gothic"/>
                <a:cs typeface="Century Gothic"/>
                <a:sym typeface="Century Gothic"/>
              </a:defRPr>
            </a:lvl1pPr>
            <a:lvl2pPr marL="685800" marR="0" lvl="1"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Century Gothic"/>
                <a:ea typeface="Century Gothic"/>
                <a:cs typeface="Century Gothic"/>
                <a:sym typeface="Century Gothic"/>
              </a:defRPr>
            </a:lvl2pPr>
            <a:lvl3pPr marL="1143000" marR="0" lvl="2"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Century Gothic"/>
                <a:ea typeface="Century Gothic"/>
                <a:cs typeface="Century Gothic"/>
                <a:sym typeface="Century Gothic"/>
              </a:defRPr>
            </a:lvl3pPr>
            <a:lvl4pPr marL="1600200" marR="0" lvl="3"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Century Gothic"/>
                <a:ea typeface="Century Gothic"/>
                <a:cs typeface="Century Gothic"/>
                <a:sym typeface="Century Gothic"/>
              </a:defRPr>
            </a:lvl4pPr>
            <a:lvl5pPr marL="2057400" marR="0" lvl="4"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6" name="Shape 136"/>
          <p:cNvSpPr>
            <a:spLocks noGrp="1"/>
          </p:cNvSpPr>
          <p:nvPr>
            <p:ph type="pic" idx="3"/>
          </p:nvPr>
        </p:nvSpPr>
        <p:spPr>
          <a:xfrm>
            <a:off x="0" y="3429000"/>
            <a:ext cx="12192000" cy="3429000"/>
          </a:xfrm>
          <a:prstGeom prst="rect">
            <a:avLst/>
          </a:prstGeom>
          <a:noFill/>
          <a:ln>
            <a:noFill/>
          </a:ln>
        </p:spPr>
        <p:txBody>
          <a:bodyPr lIns="91425" tIns="91425" rIns="91425" bIns="91425" anchor="ctr" anchorCtr="0"/>
          <a:lstStyle>
            <a:lvl1pPr marL="0" marR="0" lvl="0" indent="0" algn="ctr" rtl="0">
              <a:lnSpc>
                <a:spcPct val="90000"/>
              </a:lnSpc>
              <a:spcBef>
                <a:spcPts val="1000"/>
              </a:spcBef>
              <a:spcAft>
                <a:spcPts val="0"/>
              </a:spcAft>
              <a:buClr>
                <a:srgbClr val="AEABAB"/>
              </a:buClr>
              <a:buFont typeface="Arial"/>
              <a:buNone/>
              <a:defRPr sz="6000" b="1" i="0" u="none" strike="noStrike" cap="none">
                <a:solidFill>
                  <a:srgbClr val="AEABAB"/>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7" name="Shape 137"/>
          <p:cNvSpPr txBox="1">
            <a:spLocks noGrp="1"/>
          </p:cNvSpPr>
          <p:nvPr>
            <p:ph type="body" idx="4"/>
          </p:nvPr>
        </p:nvSpPr>
        <p:spPr>
          <a:xfrm>
            <a:off x="8253984" y="3154680"/>
            <a:ext cx="3060190" cy="274318"/>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rgbClr val="979393"/>
              </a:buClr>
              <a:buFont typeface="Arial"/>
              <a:buNone/>
              <a:defRPr sz="1200" b="0" i="0" u="none" strike="noStrike" cap="none">
                <a:solidFill>
                  <a:srgbClr val="979393"/>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cxnSp>
        <p:nvCxnSpPr>
          <p:cNvPr id="138" name="Shape 138"/>
          <p:cNvCxnSpPr/>
          <p:nvPr/>
        </p:nvCxnSpPr>
        <p:spPr>
          <a:xfrm>
            <a:off x="5572125" y="750018"/>
            <a:ext cx="0" cy="1627632"/>
          </a:xfrm>
          <a:prstGeom prst="straightConnector1">
            <a:avLst/>
          </a:prstGeom>
          <a:noFill/>
          <a:ln w="9525" cap="flat" cmpd="sng">
            <a:solidFill>
              <a:schemeClr val="accent3"/>
            </a:solidFill>
            <a:prstDash val="solid"/>
            <a:miter/>
            <a:headEnd type="none" w="med" len="med"/>
            <a:tailEnd type="none" w="med" len="med"/>
          </a:ln>
        </p:spPr>
      </p:cxnSp>
      <p:pic>
        <p:nvPicPr>
          <p:cNvPr id="139" name="Shape 139"/>
          <p:cNvPicPr preferRelativeResize="0"/>
          <p:nvPr/>
        </p:nvPicPr>
        <p:blipFill rotWithShape="1">
          <a:blip r:embed="rId2">
            <a:alphaModFix/>
          </a:blip>
          <a:srcRect/>
          <a:stretch/>
        </p:blipFill>
        <p:spPr>
          <a:xfrm>
            <a:off x="0" y="0"/>
            <a:ext cx="12192000" cy="107092"/>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Left text, Right image">
    <p:spTree>
      <p:nvGrpSpPr>
        <p:cNvPr id="1" name="Shape 14"/>
        <p:cNvGrpSpPr/>
        <p:nvPr/>
      </p:nvGrpSpPr>
      <p:grpSpPr>
        <a:xfrm>
          <a:off x="0" y="0"/>
          <a:ext cx="0" cy="0"/>
          <a:chOff x="0" y="0"/>
          <a:chExt cx="0" cy="0"/>
        </a:xfrm>
      </p:grpSpPr>
      <p:sp>
        <p:nvSpPr>
          <p:cNvPr id="15" name="Shape 15"/>
          <p:cNvSpPr txBox="1">
            <a:spLocks noGrp="1"/>
          </p:cNvSpPr>
          <p:nvPr>
            <p:ph type="body" idx="1"/>
          </p:nvPr>
        </p:nvSpPr>
        <p:spPr>
          <a:xfrm>
            <a:off x="694943" y="1676400"/>
            <a:ext cx="4791455" cy="4780280"/>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6" name="Shape 16"/>
          <p:cNvSpPr>
            <a:spLocks noGrp="1"/>
          </p:cNvSpPr>
          <p:nvPr>
            <p:ph type="pic" idx="2"/>
          </p:nvPr>
        </p:nvSpPr>
        <p:spPr>
          <a:xfrm>
            <a:off x="6096000" y="1228721"/>
            <a:ext cx="6096000" cy="5629277"/>
          </a:xfrm>
          <a:prstGeom prst="rect">
            <a:avLst/>
          </a:prstGeom>
          <a:noFill/>
          <a:ln>
            <a:noFill/>
          </a:ln>
        </p:spPr>
        <p:txBody>
          <a:bodyPr lIns="91425" tIns="91425" rIns="91425" bIns="91425" anchor="ctr" anchorCtr="0"/>
          <a:lstStyle>
            <a:lvl1pPr marL="0" marR="0" lvl="0" indent="0" algn="ctr" rtl="0">
              <a:lnSpc>
                <a:spcPct val="90000"/>
              </a:lnSpc>
              <a:spcBef>
                <a:spcPts val="1000"/>
              </a:spcBef>
              <a:buClr>
                <a:srgbClr val="AEABAB"/>
              </a:buClr>
              <a:buFont typeface="Arial"/>
              <a:buNone/>
              <a:defRPr sz="6000" b="1" i="0" u="none" strike="noStrike" cap="none">
                <a:solidFill>
                  <a:srgbClr val="AEABAB"/>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7" name="Shape 17"/>
          <p:cNvSpPr txBox="1">
            <a:spLocks noGrp="1"/>
          </p:cNvSpPr>
          <p:nvPr>
            <p:ph type="body" idx="3"/>
          </p:nvPr>
        </p:nvSpPr>
        <p:spPr>
          <a:xfrm>
            <a:off x="6096000" y="6456680"/>
            <a:ext cx="2657855" cy="274319"/>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1200" b="0" i="0" u="none" strike="noStrike" cap="none">
                <a:solidFill>
                  <a:schemeClr val="dk1"/>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8" name="Shape 18"/>
          <p:cNvSpPr/>
          <p:nvPr/>
        </p:nvSpPr>
        <p:spPr>
          <a:xfrm>
            <a:off x="0" y="388648"/>
            <a:ext cx="12192000" cy="840075"/>
          </a:xfrm>
          <a:prstGeom prst="rect">
            <a:avLst/>
          </a:prstGeom>
          <a:solidFill>
            <a:srgbClr val="58699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entury Gothic"/>
              <a:ea typeface="Century Gothic"/>
              <a:cs typeface="Century Gothic"/>
              <a:sym typeface="Century Gothic"/>
            </a:endParaRPr>
          </a:p>
        </p:txBody>
      </p:sp>
      <p:sp>
        <p:nvSpPr>
          <p:cNvPr id="19" name="Shape 19"/>
          <p:cNvSpPr/>
          <p:nvPr/>
        </p:nvSpPr>
        <p:spPr>
          <a:xfrm>
            <a:off x="10323425" y="190428"/>
            <a:ext cx="1236518" cy="1236518"/>
          </a:xfrm>
          <a:prstGeom prst="ellipse">
            <a:avLst/>
          </a:prstGeom>
          <a:solidFill>
            <a:schemeClr val="lt1"/>
          </a:solidFill>
          <a:ln>
            <a:noFill/>
          </a:ln>
        </p:spPr>
        <p:txBody>
          <a:bodyPr lIns="91425" tIns="45700" rIns="91425" bIns="45700" anchor="ctr" anchorCtr="0">
            <a:noAutofit/>
          </a:bodyPr>
          <a:lstStyle/>
          <a:p>
            <a:pPr marL="0" marR="0" lvl="0" indent="0" algn="ctr" rtl="0">
              <a:spcBef>
                <a:spcPts val="0"/>
              </a:spcBef>
              <a:buSzPct val="25000"/>
              <a:buNone/>
            </a:pPr>
            <a:r>
              <a:rPr lang="en-US" sz="1800" b="0" i="0" u="none" strike="noStrike" cap="none">
                <a:solidFill>
                  <a:schemeClr val="lt1"/>
                </a:solidFill>
                <a:latin typeface="Century Gothic"/>
                <a:ea typeface="Century Gothic"/>
                <a:cs typeface="Century Gothic"/>
                <a:sym typeface="Century Gothic"/>
              </a:rPr>
              <a:t>             </a:t>
            </a:r>
          </a:p>
        </p:txBody>
      </p:sp>
      <p:pic>
        <p:nvPicPr>
          <p:cNvPr id="20" name="Shape 20"/>
          <p:cNvPicPr preferRelativeResize="0"/>
          <p:nvPr/>
        </p:nvPicPr>
        <p:blipFill rotWithShape="1">
          <a:blip r:embed="rId2">
            <a:alphaModFix/>
          </a:blip>
          <a:srcRect/>
          <a:stretch/>
        </p:blipFill>
        <p:spPr>
          <a:xfrm>
            <a:off x="10323425" y="190428"/>
            <a:ext cx="1225665" cy="1225665"/>
          </a:xfrm>
          <a:prstGeom prst="rect">
            <a:avLst/>
          </a:prstGeom>
          <a:noFill/>
          <a:ln>
            <a:noFill/>
          </a:ln>
        </p:spPr>
      </p:pic>
      <p:pic>
        <p:nvPicPr>
          <p:cNvPr id="21" name="Shape 21"/>
          <p:cNvPicPr preferRelativeResize="0"/>
          <p:nvPr/>
        </p:nvPicPr>
        <p:blipFill rotWithShape="1">
          <a:blip r:embed="rId3">
            <a:alphaModFix/>
          </a:blip>
          <a:srcRect/>
          <a:stretch/>
        </p:blipFill>
        <p:spPr>
          <a:xfrm>
            <a:off x="0" y="6750907"/>
            <a:ext cx="12192000" cy="107092"/>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Emphasize acronym">
    <p:spTree>
      <p:nvGrpSpPr>
        <p:cNvPr id="1" name="Shape 140"/>
        <p:cNvGrpSpPr/>
        <p:nvPr/>
      </p:nvGrpSpPr>
      <p:grpSpPr>
        <a:xfrm>
          <a:off x="0" y="0"/>
          <a:ext cx="0" cy="0"/>
          <a:chOff x="0" y="0"/>
          <a:chExt cx="0" cy="0"/>
        </a:xfrm>
      </p:grpSpPr>
      <p:sp>
        <p:nvSpPr>
          <p:cNvPr id="141" name="Shape 141"/>
          <p:cNvSpPr txBox="1">
            <a:spLocks noGrp="1"/>
          </p:cNvSpPr>
          <p:nvPr>
            <p:ph type="body" idx="1"/>
          </p:nvPr>
        </p:nvSpPr>
        <p:spPr>
          <a:xfrm>
            <a:off x="999744" y="2255518"/>
            <a:ext cx="10204703" cy="3706366"/>
          </a:xfrm>
          <a:prstGeom prst="rect">
            <a:avLst/>
          </a:prstGeom>
          <a:noFill/>
          <a:ln>
            <a:noFill/>
          </a:ln>
        </p:spPr>
        <p:txBody>
          <a:bodyPr lIns="91425" tIns="91425" rIns="91425" bIns="91425" anchor="t" anchorCtr="0"/>
          <a:lstStyle>
            <a:lvl1pPr marL="0" marR="0" lvl="0" indent="0" algn="ctr" rtl="0">
              <a:lnSpc>
                <a:spcPct val="90000"/>
              </a:lnSpc>
              <a:spcBef>
                <a:spcPts val="1000"/>
              </a:spcBef>
              <a:spcAft>
                <a:spcPts val="0"/>
              </a:spcAft>
              <a:buClr>
                <a:srgbClr val="7F7F7F"/>
              </a:buClr>
              <a:buFont typeface="Arial"/>
              <a:buNone/>
              <a:defRPr sz="4800" b="0" i="0" u="none" strike="noStrike" cap="none">
                <a:solidFill>
                  <a:srgbClr val="7F7F7F"/>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42" name="Shape 142"/>
          <p:cNvSpPr/>
          <p:nvPr/>
        </p:nvSpPr>
        <p:spPr>
          <a:xfrm>
            <a:off x="0" y="388647"/>
            <a:ext cx="12192000" cy="840075"/>
          </a:xfrm>
          <a:prstGeom prst="rect">
            <a:avLst/>
          </a:prstGeom>
          <a:solidFill>
            <a:srgbClr val="58699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43" name="Shape 143"/>
          <p:cNvSpPr txBox="1"/>
          <p:nvPr/>
        </p:nvSpPr>
        <p:spPr>
          <a:xfrm>
            <a:off x="2743199" y="397728"/>
            <a:ext cx="8461249" cy="830996"/>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US" sz="4800" b="0" i="0" u="none" strike="noStrike" cap="none">
                <a:solidFill>
                  <a:schemeClr val="lt1"/>
                </a:solidFill>
                <a:latin typeface="Century Gothic"/>
                <a:ea typeface="Century Gothic"/>
                <a:cs typeface="Century Gothic"/>
                <a:sym typeface="Century Gothic"/>
              </a:rPr>
              <a:t>Acronym</a:t>
            </a:r>
          </a:p>
        </p:txBody>
      </p:sp>
      <p:sp>
        <p:nvSpPr>
          <p:cNvPr id="144" name="Shape 144"/>
          <p:cNvSpPr/>
          <p:nvPr/>
        </p:nvSpPr>
        <p:spPr>
          <a:xfrm>
            <a:off x="607925" y="190428"/>
            <a:ext cx="1236518" cy="1236518"/>
          </a:xfrm>
          <a:prstGeom prst="ellipse">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US" sz="1800" b="0" i="0" u="none" strike="noStrike" cap="none">
                <a:solidFill>
                  <a:schemeClr val="lt1"/>
                </a:solidFill>
                <a:latin typeface="Century Gothic"/>
                <a:ea typeface="Century Gothic"/>
                <a:cs typeface="Century Gothic"/>
                <a:sym typeface="Century Gothic"/>
              </a:rPr>
              <a:t>             </a:t>
            </a:r>
          </a:p>
        </p:txBody>
      </p:sp>
      <p:pic>
        <p:nvPicPr>
          <p:cNvPr id="145" name="Shape 145"/>
          <p:cNvPicPr preferRelativeResize="0"/>
          <p:nvPr/>
        </p:nvPicPr>
        <p:blipFill rotWithShape="1">
          <a:blip r:embed="rId2">
            <a:alphaModFix/>
          </a:blip>
          <a:srcRect/>
          <a:stretch/>
        </p:blipFill>
        <p:spPr>
          <a:xfrm>
            <a:off x="0" y="6750907"/>
            <a:ext cx="12192000" cy="107092"/>
          </a:xfrm>
          <a:prstGeom prst="rect">
            <a:avLst/>
          </a:prstGeom>
          <a:noFill/>
          <a:ln>
            <a:noFill/>
          </a:ln>
        </p:spPr>
      </p:pic>
      <p:pic>
        <p:nvPicPr>
          <p:cNvPr id="146" name="Shape 146"/>
          <p:cNvPicPr preferRelativeResize="0"/>
          <p:nvPr/>
        </p:nvPicPr>
        <p:blipFill rotWithShape="1">
          <a:blip r:embed="rId3">
            <a:alphaModFix/>
          </a:blip>
          <a:srcRect/>
          <a:stretch/>
        </p:blipFill>
        <p:spPr>
          <a:xfrm>
            <a:off x="607925" y="190427"/>
            <a:ext cx="1225665" cy="122566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Emphasize key points">
    <p:spTree>
      <p:nvGrpSpPr>
        <p:cNvPr id="1" name="Shape 22"/>
        <p:cNvGrpSpPr/>
        <p:nvPr/>
      </p:nvGrpSpPr>
      <p:grpSpPr>
        <a:xfrm>
          <a:off x="0" y="0"/>
          <a:ext cx="0" cy="0"/>
          <a:chOff x="0" y="0"/>
          <a:chExt cx="0" cy="0"/>
        </a:xfrm>
      </p:grpSpPr>
      <p:sp>
        <p:nvSpPr>
          <p:cNvPr id="23" name="Shape 23"/>
          <p:cNvSpPr txBox="1">
            <a:spLocks noGrp="1"/>
          </p:cNvSpPr>
          <p:nvPr>
            <p:ph type="body" idx="1"/>
          </p:nvPr>
        </p:nvSpPr>
        <p:spPr>
          <a:xfrm>
            <a:off x="6096000" y="4709160"/>
            <a:ext cx="5266944" cy="704088"/>
          </a:xfrm>
          <a:prstGeom prst="rect">
            <a:avLst/>
          </a:prstGeom>
          <a:noFill/>
          <a:ln>
            <a:noFill/>
          </a:ln>
        </p:spPr>
        <p:txBody>
          <a:bodyPr lIns="91425" tIns="91425" rIns="91425" bIns="91425" anchor="ctr" anchorCtr="0"/>
          <a:lstStyle>
            <a:lvl1pPr marL="0" marR="0" lvl="0" indent="0" algn="l" rtl="0">
              <a:lnSpc>
                <a:spcPct val="90000"/>
              </a:lnSpc>
              <a:spcBef>
                <a:spcPts val="10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4" name="Shape 24"/>
          <p:cNvSpPr txBox="1">
            <a:spLocks noGrp="1"/>
          </p:cNvSpPr>
          <p:nvPr>
            <p:ph type="body" idx="2"/>
          </p:nvPr>
        </p:nvSpPr>
        <p:spPr>
          <a:xfrm>
            <a:off x="792479" y="2115311"/>
            <a:ext cx="4754879" cy="768095"/>
          </a:xfrm>
          <a:prstGeom prst="rect">
            <a:avLst/>
          </a:prstGeom>
          <a:noFill/>
          <a:ln>
            <a:noFill/>
          </a:ln>
        </p:spPr>
        <p:txBody>
          <a:bodyPr lIns="91425" tIns="91425" rIns="91425" bIns="91425" anchor="ctr" anchorCtr="0"/>
          <a:lstStyle>
            <a:lvl1pPr marL="0" marR="0" lvl="0" indent="0" algn="r" rtl="0">
              <a:lnSpc>
                <a:spcPct val="90000"/>
              </a:lnSpc>
              <a:spcBef>
                <a:spcPts val="1000"/>
              </a:spcBef>
              <a:buClr>
                <a:srgbClr val="586991"/>
              </a:buClr>
              <a:buFont typeface="Arial"/>
              <a:buNone/>
              <a:defRPr sz="4400" b="0" i="0" u="none" strike="noStrike" cap="none">
                <a:solidFill>
                  <a:srgbClr val="586991"/>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5" name="Shape 25"/>
          <p:cNvSpPr txBox="1">
            <a:spLocks noGrp="1"/>
          </p:cNvSpPr>
          <p:nvPr>
            <p:ph type="body" idx="3"/>
          </p:nvPr>
        </p:nvSpPr>
        <p:spPr>
          <a:xfrm>
            <a:off x="6096000" y="2103119"/>
            <a:ext cx="5266944" cy="704088"/>
          </a:xfrm>
          <a:prstGeom prst="rect">
            <a:avLst/>
          </a:prstGeom>
          <a:noFill/>
          <a:ln>
            <a:noFill/>
          </a:ln>
        </p:spPr>
        <p:txBody>
          <a:bodyPr lIns="91425" tIns="91425" rIns="91425" bIns="91425" anchor="ctr" anchorCtr="0"/>
          <a:lstStyle>
            <a:lvl1pPr marL="0" marR="0" lvl="0" indent="0" algn="l" rtl="0">
              <a:lnSpc>
                <a:spcPct val="90000"/>
              </a:lnSpc>
              <a:spcBef>
                <a:spcPts val="10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6" name="Shape 26"/>
          <p:cNvSpPr txBox="1">
            <a:spLocks noGrp="1"/>
          </p:cNvSpPr>
          <p:nvPr>
            <p:ph type="body" idx="4"/>
          </p:nvPr>
        </p:nvSpPr>
        <p:spPr>
          <a:xfrm>
            <a:off x="792479" y="4721351"/>
            <a:ext cx="4754879" cy="768095"/>
          </a:xfrm>
          <a:prstGeom prst="rect">
            <a:avLst/>
          </a:prstGeom>
          <a:noFill/>
          <a:ln>
            <a:noFill/>
          </a:ln>
        </p:spPr>
        <p:txBody>
          <a:bodyPr lIns="91425" tIns="91425" rIns="91425" bIns="91425" anchor="ctr" anchorCtr="0"/>
          <a:lstStyle>
            <a:lvl1pPr marL="0" marR="0" lvl="0" indent="0" algn="r" rtl="0">
              <a:lnSpc>
                <a:spcPct val="90000"/>
              </a:lnSpc>
              <a:spcBef>
                <a:spcPts val="1000"/>
              </a:spcBef>
              <a:buClr>
                <a:srgbClr val="586991"/>
              </a:buClr>
              <a:buFont typeface="Arial"/>
              <a:buNone/>
              <a:defRPr sz="3600" b="0" i="0" u="none" strike="noStrike" cap="none">
                <a:solidFill>
                  <a:srgbClr val="586991"/>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7" name="Shape 27"/>
          <p:cNvSpPr txBox="1">
            <a:spLocks noGrp="1"/>
          </p:cNvSpPr>
          <p:nvPr>
            <p:ph type="body" idx="5"/>
          </p:nvPr>
        </p:nvSpPr>
        <p:spPr>
          <a:xfrm>
            <a:off x="792479" y="3418332"/>
            <a:ext cx="4754879" cy="768095"/>
          </a:xfrm>
          <a:prstGeom prst="rect">
            <a:avLst/>
          </a:prstGeom>
          <a:noFill/>
          <a:ln>
            <a:noFill/>
          </a:ln>
        </p:spPr>
        <p:txBody>
          <a:bodyPr lIns="91425" tIns="91425" rIns="91425" bIns="91425" anchor="ctr" anchorCtr="0"/>
          <a:lstStyle>
            <a:lvl1pPr marL="0" marR="0" lvl="0" indent="0" algn="r" rtl="0">
              <a:lnSpc>
                <a:spcPct val="90000"/>
              </a:lnSpc>
              <a:spcBef>
                <a:spcPts val="1000"/>
              </a:spcBef>
              <a:buClr>
                <a:srgbClr val="586991"/>
              </a:buClr>
              <a:buFont typeface="Arial"/>
              <a:buNone/>
              <a:defRPr sz="4400" b="0" i="0" u="none" strike="noStrike" cap="none">
                <a:solidFill>
                  <a:srgbClr val="586991"/>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8" name="Shape 28"/>
          <p:cNvSpPr txBox="1">
            <a:spLocks noGrp="1"/>
          </p:cNvSpPr>
          <p:nvPr>
            <p:ph type="body" idx="6"/>
          </p:nvPr>
        </p:nvSpPr>
        <p:spPr>
          <a:xfrm>
            <a:off x="6096000" y="3406139"/>
            <a:ext cx="5266944" cy="704088"/>
          </a:xfrm>
          <a:prstGeom prst="rect">
            <a:avLst/>
          </a:prstGeom>
          <a:noFill/>
          <a:ln>
            <a:noFill/>
          </a:ln>
        </p:spPr>
        <p:txBody>
          <a:bodyPr lIns="91425" tIns="91425" rIns="91425" bIns="91425" anchor="ctr" anchorCtr="0"/>
          <a:lstStyle>
            <a:lvl1pPr marL="0" marR="0" lvl="0" indent="0" algn="l" rtl="0">
              <a:lnSpc>
                <a:spcPct val="90000"/>
              </a:lnSpc>
              <a:spcBef>
                <a:spcPts val="10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9" name="Shape 29"/>
          <p:cNvSpPr/>
          <p:nvPr/>
        </p:nvSpPr>
        <p:spPr>
          <a:xfrm>
            <a:off x="0" y="388648"/>
            <a:ext cx="12192000" cy="840075"/>
          </a:xfrm>
          <a:prstGeom prst="rect">
            <a:avLst/>
          </a:prstGeom>
          <a:solidFill>
            <a:srgbClr val="58699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entury Gothic"/>
              <a:ea typeface="Century Gothic"/>
              <a:cs typeface="Century Gothic"/>
              <a:sym typeface="Century Gothic"/>
            </a:endParaRPr>
          </a:p>
        </p:txBody>
      </p:sp>
      <p:sp>
        <p:nvSpPr>
          <p:cNvPr id="30" name="Shape 30"/>
          <p:cNvSpPr/>
          <p:nvPr/>
        </p:nvSpPr>
        <p:spPr>
          <a:xfrm>
            <a:off x="607925" y="190428"/>
            <a:ext cx="1236518" cy="1236518"/>
          </a:xfrm>
          <a:prstGeom prst="ellipse">
            <a:avLst/>
          </a:prstGeom>
          <a:solidFill>
            <a:schemeClr val="lt1"/>
          </a:soli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Century Gothic"/>
                <a:ea typeface="Century Gothic"/>
                <a:cs typeface="Century Gothic"/>
                <a:sym typeface="Century Gothic"/>
              </a:rPr>
              <a:t>             </a:t>
            </a:r>
          </a:p>
        </p:txBody>
      </p:sp>
      <p:pic>
        <p:nvPicPr>
          <p:cNvPr id="31" name="Shape 31"/>
          <p:cNvPicPr preferRelativeResize="0"/>
          <p:nvPr/>
        </p:nvPicPr>
        <p:blipFill rotWithShape="1">
          <a:blip r:embed="rId2">
            <a:alphaModFix/>
          </a:blip>
          <a:srcRect/>
          <a:stretch/>
        </p:blipFill>
        <p:spPr>
          <a:xfrm>
            <a:off x="0" y="6750907"/>
            <a:ext cx="12192000" cy="107092"/>
          </a:xfrm>
          <a:prstGeom prst="rect">
            <a:avLst/>
          </a:prstGeom>
          <a:noFill/>
          <a:ln>
            <a:noFill/>
          </a:ln>
        </p:spPr>
      </p:pic>
      <p:pic>
        <p:nvPicPr>
          <p:cNvPr id="32" name="Shape 32"/>
          <p:cNvPicPr preferRelativeResize="0"/>
          <p:nvPr/>
        </p:nvPicPr>
        <p:blipFill rotWithShape="1">
          <a:blip r:embed="rId3">
            <a:alphaModFix/>
          </a:blip>
          <a:srcRect/>
          <a:stretch/>
        </p:blipFill>
        <p:spPr>
          <a:xfrm>
            <a:off x="607925" y="190427"/>
            <a:ext cx="1225665" cy="122566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Blank Slide">
    <p:spTree>
      <p:nvGrpSpPr>
        <p:cNvPr id="1" name="Shape 33"/>
        <p:cNvGrpSpPr/>
        <p:nvPr/>
      </p:nvGrpSpPr>
      <p:grpSpPr>
        <a:xfrm>
          <a:off x="0" y="0"/>
          <a:ext cx="0" cy="0"/>
          <a:chOff x="0" y="0"/>
          <a:chExt cx="0" cy="0"/>
        </a:xfrm>
      </p:grpSpPr>
      <p:pic>
        <p:nvPicPr>
          <p:cNvPr id="34" name="Shape 34"/>
          <p:cNvPicPr preferRelativeResize="0"/>
          <p:nvPr/>
        </p:nvPicPr>
        <p:blipFill rotWithShape="1">
          <a:blip r:embed="rId2">
            <a:alphaModFix/>
          </a:blip>
          <a:srcRect/>
          <a:stretch/>
        </p:blipFill>
        <p:spPr>
          <a:xfrm>
            <a:off x="0" y="6750907"/>
            <a:ext cx="12192000" cy="107092"/>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Left Image Right Text Slide">
    <p:spTree>
      <p:nvGrpSpPr>
        <p:cNvPr id="1" name="Shape 35"/>
        <p:cNvGrpSpPr/>
        <p:nvPr/>
      </p:nvGrpSpPr>
      <p:grpSpPr>
        <a:xfrm>
          <a:off x="0" y="0"/>
          <a:ext cx="0" cy="0"/>
          <a:chOff x="0" y="0"/>
          <a:chExt cx="0" cy="0"/>
        </a:xfrm>
      </p:grpSpPr>
      <p:sp>
        <p:nvSpPr>
          <p:cNvPr id="36" name="Shape 36"/>
          <p:cNvSpPr/>
          <p:nvPr/>
        </p:nvSpPr>
        <p:spPr>
          <a:xfrm>
            <a:off x="0" y="388648"/>
            <a:ext cx="12192000" cy="840075"/>
          </a:xfrm>
          <a:prstGeom prst="rect">
            <a:avLst/>
          </a:prstGeom>
          <a:solidFill>
            <a:srgbClr val="58699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entury Gothic"/>
              <a:ea typeface="Century Gothic"/>
              <a:cs typeface="Century Gothic"/>
              <a:sym typeface="Century Gothic"/>
            </a:endParaRPr>
          </a:p>
        </p:txBody>
      </p:sp>
      <p:sp>
        <p:nvSpPr>
          <p:cNvPr id="37" name="Shape 37"/>
          <p:cNvSpPr/>
          <p:nvPr/>
        </p:nvSpPr>
        <p:spPr>
          <a:xfrm>
            <a:off x="607925" y="190428"/>
            <a:ext cx="1236518" cy="1236518"/>
          </a:xfrm>
          <a:prstGeom prst="ellipse">
            <a:avLst/>
          </a:prstGeom>
          <a:solidFill>
            <a:schemeClr val="lt1"/>
          </a:soli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Century Gothic"/>
                <a:ea typeface="Century Gothic"/>
                <a:cs typeface="Century Gothic"/>
                <a:sym typeface="Century Gothic"/>
              </a:rPr>
              <a:t>             </a:t>
            </a:r>
          </a:p>
        </p:txBody>
      </p:sp>
      <p:sp>
        <p:nvSpPr>
          <p:cNvPr id="38" name="Shape 38"/>
          <p:cNvSpPr txBox="1">
            <a:spLocks noGrp="1"/>
          </p:cNvSpPr>
          <p:nvPr>
            <p:ph type="body" idx="1"/>
          </p:nvPr>
        </p:nvSpPr>
        <p:spPr>
          <a:xfrm>
            <a:off x="6748271" y="1722500"/>
            <a:ext cx="4791455" cy="4529963"/>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2000">
                <a:solidFill>
                  <a:schemeClr val="dk1"/>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9" name="Shape 39"/>
          <p:cNvSpPr>
            <a:spLocks noGrp="1"/>
          </p:cNvSpPr>
          <p:nvPr>
            <p:ph type="pic" idx="2"/>
          </p:nvPr>
        </p:nvSpPr>
        <p:spPr>
          <a:xfrm>
            <a:off x="0" y="1228724"/>
            <a:ext cx="6096000" cy="5629275"/>
          </a:xfrm>
          <a:prstGeom prst="rect">
            <a:avLst/>
          </a:prstGeom>
          <a:noFill/>
          <a:ln>
            <a:noFill/>
          </a:ln>
        </p:spPr>
        <p:txBody>
          <a:bodyPr lIns="91425" tIns="91425" rIns="91425" bIns="91425" anchor="ctr" anchorCtr="0"/>
          <a:lstStyle>
            <a:lvl1pPr marL="0" marR="0" lvl="0" indent="0" algn="ctr" rtl="0">
              <a:lnSpc>
                <a:spcPct val="90000"/>
              </a:lnSpc>
              <a:spcBef>
                <a:spcPts val="1000"/>
              </a:spcBef>
              <a:buClr>
                <a:srgbClr val="AEABAB"/>
              </a:buClr>
              <a:buFont typeface="Arial"/>
              <a:buNone/>
              <a:defRPr sz="6000" b="1">
                <a:solidFill>
                  <a:srgbClr val="AEABAB"/>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0" name="Shape 40"/>
          <p:cNvSpPr txBox="1">
            <a:spLocks noGrp="1"/>
          </p:cNvSpPr>
          <p:nvPr>
            <p:ph type="body" idx="3"/>
          </p:nvPr>
        </p:nvSpPr>
        <p:spPr>
          <a:xfrm>
            <a:off x="3438144" y="6456680"/>
            <a:ext cx="2657855" cy="274319"/>
          </a:xfrm>
          <a:prstGeom prst="rect">
            <a:avLst/>
          </a:prstGeom>
          <a:noFill/>
          <a:ln>
            <a:noFill/>
          </a:ln>
        </p:spPr>
        <p:txBody>
          <a:bodyPr lIns="91425" tIns="91425" rIns="91425" bIns="91425" anchor="t" anchorCtr="0"/>
          <a:lstStyle>
            <a:lvl1pPr marL="0" marR="0" lvl="0" indent="0" algn="r" rtl="0">
              <a:lnSpc>
                <a:spcPct val="90000"/>
              </a:lnSpc>
              <a:spcBef>
                <a:spcPts val="1000"/>
              </a:spcBef>
              <a:buClr>
                <a:schemeClr val="dk1"/>
              </a:buClr>
              <a:buFont typeface="Arial"/>
              <a:buNone/>
              <a:defRPr sz="1200">
                <a:solidFill>
                  <a:schemeClr val="dk1"/>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pic>
        <p:nvPicPr>
          <p:cNvPr id="41" name="Shape 41"/>
          <p:cNvPicPr preferRelativeResize="0"/>
          <p:nvPr/>
        </p:nvPicPr>
        <p:blipFill rotWithShape="1">
          <a:blip r:embed="rId2">
            <a:alphaModFix/>
          </a:blip>
          <a:srcRect/>
          <a:stretch/>
        </p:blipFill>
        <p:spPr>
          <a:xfrm>
            <a:off x="0" y="6750907"/>
            <a:ext cx="12192000" cy="107092"/>
          </a:xfrm>
          <a:prstGeom prst="rect">
            <a:avLst/>
          </a:prstGeom>
          <a:noFill/>
          <a:ln>
            <a:noFill/>
          </a:ln>
        </p:spPr>
      </p:pic>
      <p:pic>
        <p:nvPicPr>
          <p:cNvPr id="42" name="Shape 42"/>
          <p:cNvPicPr preferRelativeResize="0"/>
          <p:nvPr/>
        </p:nvPicPr>
        <p:blipFill rotWithShape="1">
          <a:blip r:embed="rId3">
            <a:alphaModFix/>
          </a:blip>
          <a:srcRect/>
          <a:stretch/>
        </p:blipFill>
        <p:spPr>
          <a:xfrm>
            <a:off x="607925" y="190427"/>
            <a:ext cx="1225665" cy="122566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Right text, Left image">
    <p:spTree>
      <p:nvGrpSpPr>
        <p:cNvPr id="1" name="Shape 43"/>
        <p:cNvGrpSpPr/>
        <p:nvPr/>
      </p:nvGrpSpPr>
      <p:grpSpPr>
        <a:xfrm>
          <a:off x="0" y="0"/>
          <a:ext cx="0" cy="0"/>
          <a:chOff x="0" y="0"/>
          <a:chExt cx="0" cy="0"/>
        </a:xfrm>
      </p:grpSpPr>
      <p:sp>
        <p:nvSpPr>
          <p:cNvPr id="44" name="Shape 44"/>
          <p:cNvSpPr/>
          <p:nvPr/>
        </p:nvSpPr>
        <p:spPr>
          <a:xfrm>
            <a:off x="0" y="388648"/>
            <a:ext cx="12192000" cy="840075"/>
          </a:xfrm>
          <a:prstGeom prst="rect">
            <a:avLst/>
          </a:prstGeom>
          <a:solidFill>
            <a:srgbClr val="58699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entury Gothic"/>
              <a:ea typeface="Century Gothic"/>
              <a:cs typeface="Century Gothic"/>
              <a:sym typeface="Century Gothic"/>
            </a:endParaRPr>
          </a:p>
        </p:txBody>
      </p:sp>
      <p:sp>
        <p:nvSpPr>
          <p:cNvPr id="45" name="Shape 45"/>
          <p:cNvSpPr/>
          <p:nvPr/>
        </p:nvSpPr>
        <p:spPr>
          <a:xfrm>
            <a:off x="607925" y="190428"/>
            <a:ext cx="1236518" cy="1236518"/>
          </a:xfrm>
          <a:prstGeom prst="ellipse">
            <a:avLst/>
          </a:prstGeom>
          <a:solidFill>
            <a:schemeClr val="lt1"/>
          </a:soli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Century Gothic"/>
                <a:ea typeface="Century Gothic"/>
                <a:cs typeface="Century Gothic"/>
                <a:sym typeface="Century Gothic"/>
              </a:rPr>
              <a:t>             </a:t>
            </a:r>
          </a:p>
        </p:txBody>
      </p:sp>
      <p:sp>
        <p:nvSpPr>
          <p:cNvPr id="46" name="Shape 46"/>
          <p:cNvSpPr txBox="1">
            <a:spLocks noGrp="1"/>
          </p:cNvSpPr>
          <p:nvPr>
            <p:ph type="body" idx="1"/>
          </p:nvPr>
        </p:nvSpPr>
        <p:spPr>
          <a:xfrm>
            <a:off x="6748271" y="1722500"/>
            <a:ext cx="4791455" cy="4529963"/>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2000">
                <a:solidFill>
                  <a:schemeClr val="dk1"/>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7" name="Shape 47"/>
          <p:cNvSpPr>
            <a:spLocks noGrp="1"/>
          </p:cNvSpPr>
          <p:nvPr>
            <p:ph type="pic" idx="2"/>
          </p:nvPr>
        </p:nvSpPr>
        <p:spPr>
          <a:xfrm>
            <a:off x="0" y="1228724"/>
            <a:ext cx="6096000" cy="5629275"/>
          </a:xfrm>
          <a:prstGeom prst="rect">
            <a:avLst/>
          </a:prstGeom>
          <a:noFill/>
          <a:ln>
            <a:noFill/>
          </a:ln>
        </p:spPr>
        <p:txBody>
          <a:bodyPr lIns="91425" tIns="91425" rIns="91425" bIns="91425" anchor="ctr" anchorCtr="0"/>
          <a:lstStyle>
            <a:lvl1pPr marL="0" marR="0" lvl="0" indent="0" algn="ctr" rtl="0">
              <a:lnSpc>
                <a:spcPct val="90000"/>
              </a:lnSpc>
              <a:spcBef>
                <a:spcPts val="1000"/>
              </a:spcBef>
              <a:buClr>
                <a:srgbClr val="AEABAB"/>
              </a:buClr>
              <a:buFont typeface="Arial"/>
              <a:buNone/>
              <a:defRPr sz="6000" b="1">
                <a:solidFill>
                  <a:srgbClr val="AEABAB"/>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8" name="Shape 48"/>
          <p:cNvSpPr txBox="1">
            <a:spLocks noGrp="1"/>
          </p:cNvSpPr>
          <p:nvPr>
            <p:ph type="body" idx="3"/>
          </p:nvPr>
        </p:nvSpPr>
        <p:spPr>
          <a:xfrm>
            <a:off x="3438144" y="6456680"/>
            <a:ext cx="2657855" cy="274319"/>
          </a:xfrm>
          <a:prstGeom prst="rect">
            <a:avLst/>
          </a:prstGeom>
          <a:noFill/>
          <a:ln>
            <a:noFill/>
          </a:ln>
        </p:spPr>
        <p:txBody>
          <a:bodyPr lIns="91425" tIns="91425" rIns="91425" bIns="91425" anchor="t" anchorCtr="0"/>
          <a:lstStyle>
            <a:lvl1pPr marL="0" marR="0" lvl="0" indent="0" algn="r" rtl="0">
              <a:lnSpc>
                <a:spcPct val="90000"/>
              </a:lnSpc>
              <a:spcBef>
                <a:spcPts val="1000"/>
              </a:spcBef>
              <a:buClr>
                <a:schemeClr val="dk1"/>
              </a:buClr>
              <a:buFont typeface="Arial"/>
              <a:buNone/>
              <a:defRPr sz="1200">
                <a:solidFill>
                  <a:schemeClr val="dk1"/>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pic>
        <p:nvPicPr>
          <p:cNvPr id="49" name="Shape 49"/>
          <p:cNvPicPr preferRelativeResize="0"/>
          <p:nvPr/>
        </p:nvPicPr>
        <p:blipFill rotWithShape="1">
          <a:blip r:embed="rId2">
            <a:alphaModFix/>
          </a:blip>
          <a:srcRect/>
          <a:stretch/>
        </p:blipFill>
        <p:spPr>
          <a:xfrm>
            <a:off x="0" y="6750907"/>
            <a:ext cx="12192000" cy="107092"/>
          </a:xfrm>
          <a:prstGeom prst="rect">
            <a:avLst/>
          </a:prstGeom>
          <a:noFill/>
          <a:ln>
            <a:noFill/>
          </a:ln>
        </p:spPr>
      </p:pic>
      <p:pic>
        <p:nvPicPr>
          <p:cNvPr id="50" name="Shape 50"/>
          <p:cNvPicPr preferRelativeResize="0"/>
          <p:nvPr/>
        </p:nvPicPr>
        <p:blipFill rotWithShape="1">
          <a:blip r:embed="rId3">
            <a:alphaModFix/>
          </a:blip>
          <a:srcRect/>
          <a:stretch/>
        </p:blipFill>
        <p:spPr>
          <a:xfrm>
            <a:off x="607925" y="190427"/>
            <a:ext cx="1225665" cy="122566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Bottom text, Top image B">
    <p:spTree>
      <p:nvGrpSpPr>
        <p:cNvPr id="1" name="Shape 51"/>
        <p:cNvGrpSpPr/>
        <p:nvPr/>
      </p:nvGrpSpPr>
      <p:grpSpPr>
        <a:xfrm>
          <a:off x="0" y="0"/>
          <a:ext cx="0" cy="0"/>
          <a:chOff x="0" y="0"/>
          <a:chExt cx="0" cy="0"/>
        </a:xfrm>
      </p:grpSpPr>
      <p:sp>
        <p:nvSpPr>
          <p:cNvPr id="52" name="Shape 52"/>
          <p:cNvSpPr txBox="1">
            <a:spLocks noGrp="1"/>
          </p:cNvSpPr>
          <p:nvPr>
            <p:ph type="body" idx="1"/>
          </p:nvPr>
        </p:nvSpPr>
        <p:spPr>
          <a:xfrm>
            <a:off x="768095" y="4814316"/>
            <a:ext cx="10643616" cy="1444752"/>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2000">
                <a:solidFill>
                  <a:schemeClr val="dk1"/>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3" name="Shape 53"/>
          <p:cNvSpPr txBox="1">
            <a:spLocks noGrp="1"/>
          </p:cNvSpPr>
          <p:nvPr>
            <p:ph type="body" idx="2"/>
          </p:nvPr>
        </p:nvSpPr>
        <p:spPr>
          <a:xfrm>
            <a:off x="768095" y="3954780"/>
            <a:ext cx="10643616" cy="704088"/>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586991"/>
              </a:buClr>
              <a:buFont typeface="Arial"/>
              <a:buNone/>
              <a:defRPr sz="4000" b="1">
                <a:solidFill>
                  <a:srgbClr val="586991"/>
                </a:solidFill>
                <a:latin typeface="Century Gothic"/>
                <a:ea typeface="Century Gothic"/>
                <a:cs typeface="Century Gothic"/>
                <a:sym typeface="Century Gothic"/>
              </a:defRPr>
            </a:lvl1pPr>
            <a:lvl2pPr marL="685800" marR="0" lvl="1" indent="152400" algn="l" rtl="0">
              <a:lnSpc>
                <a:spcPct val="90000"/>
              </a:lnSpc>
              <a:spcBef>
                <a:spcPts val="500"/>
              </a:spcBef>
              <a:buClr>
                <a:schemeClr val="dk1"/>
              </a:buClr>
              <a:buSzPct val="100000"/>
              <a:buFont typeface="Arial"/>
              <a:buChar char="•"/>
              <a:defRPr sz="6000" b="0" i="0" u="none" strike="noStrike" cap="none">
                <a:solidFill>
                  <a:schemeClr val="dk1"/>
                </a:solidFill>
                <a:latin typeface="Century Gothic"/>
                <a:ea typeface="Century Gothic"/>
                <a:cs typeface="Century Gothic"/>
                <a:sym typeface="Century Gothic"/>
              </a:defRPr>
            </a:lvl2pPr>
            <a:lvl3pPr marL="1143000" marR="0" lvl="2" indent="152400" algn="l" rtl="0">
              <a:lnSpc>
                <a:spcPct val="90000"/>
              </a:lnSpc>
              <a:spcBef>
                <a:spcPts val="500"/>
              </a:spcBef>
              <a:buClr>
                <a:schemeClr val="dk1"/>
              </a:buClr>
              <a:buSzPct val="100000"/>
              <a:buFont typeface="Arial"/>
              <a:buChar char="•"/>
              <a:defRPr sz="6000" b="0" i="0" u="none" strike="noStrike" cap="none">
                <a:solidFill>
                  <a:schemeClr val="dk1"/>
                </a:solidFill>
                <a:latin typeface="Century Gothic"/>
                <a:ea typeface="Century Gothic"/>
                <a:cs typeface="Century Gothic"/>
                <a:sym typeface="Century Gothic"/>
              </a:defRPr>
            </a:lvl3pPr>
            <a:lvl4pPr marL="1600200" marR="0" lvl="3" indent="152400" algn="l" rtl="0">
              <a:lnSpc>
                <a:spcPct val="90000"/>
              </a:lnSpc>
              <a:spcBef>
                <a:spcPts val="500"/>
              </a:spcBef>
              <a:buClr>
                <a:schemeClr val="dk1"/>
              </a:buClr>
              <a:buSzPct val="100000"/>
              <a:buFont typeface="Arial"/>
              <a:buChar char="•"/>
              <a:defRPr sz="6000" b="0" i="0" u="none" strike="noStrike" cap="none">
                <a:solidFill>
                  <a:schemeClr val="dk1"/>
                </a:solidFill>
                <a:latin typeface="Century Gothic"/>
                <a:ea typeface="Century Gothic"/>
                <a:cs typeface="Century Gothic"/>
                <a:sym typeface="Century Gothic"/>
              </a:defRPr>
            </a:lvl4pPr>
            <a:lvl5pPr marL="2057400" marR="0" lvl="4" indent="152400" algn="l" rtl="0">
              <a:lnSpc>
                <a:spcPct val="90000"/>
              </a:lnSpc>
              <a:spcBef>
                <a:spcPts val="500"/>
              </a:spcBef>
              <a:buClr>
                <a:schemeClr val="dk1"/>
              </a:buClr>
              <a:buSzPct val="100000"/>
              <a:buFont typeface="Arial"/>
              <a:buChar char="•"/>
              <a:defRPr sz="60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4" name="Shape 54"/>
          <p:cNvSpPr>
            <a:spLocks noGrp="1"/>
          </p:cNvSpPr>
          <p:nvPr>
            <p:ph type="pic" idx="3"/>
          </p:nvPr>
        </p:nvSpPr>
        <p:spPr>
          <a:xfrm>
            <a:off x="0" y="117986"/>
            <a:ext cx="12192000" cy="3193024"/>
          </a:xfrm>
          <a:prstGeom prst="rect">
            <a:avLst/>
          </a:prstGeom>
          <a:noFill/>
          <a:ln>
            <a:noFill/>
          </a:ln>
        </p:spPr>
        <p:txBody>
          <a:bodyPr lIns="91425" tIns="91425" rIns="91425" bIns="91425" anchor="ctr" anchorCtr="0"/>
          <a:lstStyle>
            <a:lvl1pPr marL="0" marR="0" lvl="0" indent="0" algn="ctr" rtl="0">
              <a:lnSpc>
                <a:spcPct val="90000"/>
              </a:lnSpc>
              <a:spcBef>
                <a:spcPts val="1000"/>
              </a:spcBef>
              <a:buClr>
                <a:srgbClr val="AEABAB"/>
              </a:buClr>
              <a:buFont typeface="Arial"/>
              <a:buNone/>
              <a:defRPr sz="6000" b="1">
                <a:solidFill>
                  <a:srgbClr val="AEABAB"/>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5" name="Shape 55"/>
          <p:cNvSpPr txBox="1">
            <a:spLocks noGrp="1"/>
          </p:cNvSpPr>
          <p:nvPr>
            <p:ph type="body" idx="4"/>
          </p:nvPr>
        </p:nvSpPr>
        <p:spPr>
          <a:xfrm>
            <a:off x="8253984" y="3429000"/>
            <a:ext cx="3060191" cy="274319"/>
          </a:xfrm>
          <a:prstGeom prst="rect">
            <a:avLst/>
          </a:prstGeom>
          <a:noFill/>
          <a:ln>
            <a:noFill/>
          </a:ln>
        </p:spPr>
        <p:txBody>
          <a:bodyPr lIns="91425" tIns="91425" rIns="91425" bIns="91425" anchor="t" anchorCtr="0"/>
          <a:lstStyle>
            <a:lvl1pPr marL="0" marR="0" lvl="0" indent="0" algn="r" rtl="0">
              <a:lnSpc>
                <a:spcPct val="90000"/>
              </a:lnSpc>
              <a:spcBef>
                <a:spcPts val="1000"/>
              </a:spcBef>
              <a:buClr>
                <a:srgbClr val="979393"/>
              </a:buClr>
              <a:buFont typeface="Arial"/>
              <a:buNone/>
              <a:defRPr sz="1200">
                <a:solidFill>
                  <a:srgbClr val="979393"/>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pic>
        <p:nvPicPr>
          <p:cNvPr id="56" name="Shape 56"/>
          <p:cNvPicPr preferRelativeResize="0"/>
          <p:nvPr/>
        </p:nvPicPr>
        <p:blipFill rotWithShape="1">
          <a:blip r:embed="rId2">
            <a:alphaModFix/>
          </a:blip>
          <a:srcRect/>
          <a:stretch/>
        </p:blipFill>
        <p:spPr>
          <a:xfrm>
            <a:off x="0" y="0"/>
            <a:ext cx="12192000" cy="107092"/>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Bottom text, Top image A">
    <p:spTree>
      <p:nvGrpSpPr>
        <p:cNvPr id="1" name="Shape 57"/>
        <p:cNvGrpSpPr/>
        <p:nvPr/>
      </p:nvGrpSpPr>
      <p:grpSpPr>
        <a:xfrm>
          <a:off x="0" y="0"/>
          <a:ext cx="0" cy="0"/>
          <a:chOff x="0" y="0"/>
          <a:chExt cx="0" cy="0"/>
        </a:xfrm>
      </p:grpSpPr>
      <p:sp>
        <p:nvSpPr>
          <p:cNvPr id="58" name="Shape 58"/>
          <p:cNvSpPr>
            <a:spLocks noGrp="1"/>
          </p:cNvSpPr>
          <p:nvPr>
            <p:ph type="pic" idx="2"/>
          </p:nvPr>
        </p:nvSpPr>
        <p:spPr>
          <a:xfrm>
            <a:off x="0" y="117988"/>
            <a:ext cx="12192000" cy="3311012"/>
          </a:xfrm>
          <a:prstGeom prst="rect">
            <a:avLst/>
          </a:prstGeom>
          <a:noFill/>
          <a:ln>
            <a:noFill/>
          </a:ln>
        </p:spPr>
        <p:txBody>
          <a:bodyPr lIns="91425" tIns="91425" rIns="91425" bIns="91425" anchor="ctr" anchorCtr="0"/>
          <a:lstStyle>
            <a:lvl1pPr marL="0" marR="0" lvl="0" indent="0" algn="ctr" rtl="0">
              <a:lnSpc>
                <a:spcPct val="90000"/>
              </a:lnSpc>
              <a:spcBef>
                <a:spcPts val="1000"/>
              </a:spcBef>
              <a:buClr>
                <a:srgbClr val="AEABAB"/>
              </a:buClr>
              <a:buFont typeface="Arial"/>
              <a:buNone/>
              <a:defRPr sz="6000" b="1">
                <a:solidFill>
                  <a:srgbClr val="AEABAB"/>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9" name="Shape 59"/>
          <p:cNvSpPr txBox="1">
            <a:spLocks noGrp="1"/>
          </p:cNvSpPr>
          <p:nvPr>
            <p:ph type="body" idx="1"/>
          </p:nvPr>
        </p:nvSpPr>
        <p:spPr>
          <a:xfrm>
            <a:off x="8253984" y="3429000"/>
            <a:ext cx="3060191" cy="274319"/>
          </a:xfrm>
          <a:prstGeom prst="rect">
            <a:avLst/>
          </a:prstGeom>
          <a:noFill/>
          <a:ln>
            <a:noFill/>
          </a:ln>
        </p:spPr>
        <p:txBody>
          <a:bodyPr lIns="91425" tIns="91425" rIns="91425" bIns="91425" anchor="t" anchorCtr="0"/>
          <a:lstStyle>
            <a:lvl1pPr marL="0" marR="0" lvl="0" indent="0" algn="r" rtl="0">
              <a:lnSpc>
                <a:spcPct val="90000"/>
              </a:lnSpc>
              <a:spcBef>
                <a:spcPts val="1000"/>
              </a:spcBef>
              <a:buClr>
                <a:srgbClr val="979393"/>
              </a:buClr>
              <a:buFont typeface="Arial"/>
              <a:buNone/>
              <a:defRPr sz="1200">
                <a:solidFill>
                  <a:srgbClr val="979393"/>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0" name="Shape 60"/>
          <p:cNvSpPr txBox="1">
            <a:spLocks noGrp="1"/>
          </p:cNvSpPr>
          <p:nvPr>
            <p:ph type="body" idx="3"/>
          </p:nvPr>
        </p:nvSpPr>
        <p:spPr>
          <a:xfrm>
            <a:off x="6010655" y="4540967"/>
            <a:ext cx="5303520" cy="1627632"/>
          </a:xfrm>
          <a:prstGeom prst="rect">
            <a:avLst/>
          </a:prstGeom>
          <a:noFill/>
          <a:ln>
            <a:noFill/>
          </a:ln>
        </p:spPr>
        <p:txBody>
          <a:bodyPr lIns="91425" tIns="91425" rIns="91425" bIns="91425" anchor="ctr" anchorCtr="0"/>
          <a:lstStyle>
            <a:lvl1pPr marL="0" marR="0" lvl="0" indent="0" algn="l" rtl="0">
              <a:lnSpc>
                <a:spcPct val="90000"/>
              </a:lnSpc>
              <a:spcBef>
                <a:spcPts val="1000"/>
              </a:spcBef>
              <a:buClr>
                <a:schemeClr val="dk1"/>
              </a:buClr>
              <a:buFont typeface="Arial"/>
              <a:buNone/>
              <a:defRPr sz="2000">
                <a:solidFill>
                  <a:schemeClr val="dk1"/>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1" name="Shape 61"/>
          <p:cNvSpPr txBox="1">
            <a:spLocks noGrp="1"/>
          </p:cNvSpPr>
          <p:nvPr>
            <p:ph type="body" idx="4"/>
          </p:nvPr>
        </p:nvSpPr>
        <p:spPr>
          <a:xfrm>
            <a:off x="890016" y="4466510"/>
            <a:ext cx="4145280" cy="1830106"/>
          </a:xfrm>
          <a:prstGeom prst="rect">
            <a:avLst/>
          </a:prstGeom>
          <a:noFill/>
          <a:ln>
            <a:noFill/>
          </a:ln>
        </p:spPr>
        <p:txBody>
          <a:bodyPr lIns="91425" tIns="91425" rIns="91425" bIns="91425" anchor="ctr" anchorCtr="0"/>
          <a:lstStyle>
            <a:lvl1pPr marL="0" marR="0" lvl="0" indent="0" algn="r" rtl="0">
              <a:lnSpc>
                <a:spcPct val="90000"/>
              </a:lnSpc>
              <a:spcBef>
                <a:spcPts val="1000"/>
              </a:spcBef>
              <a:buClr>
                <a:srgbClr val="586991"/>
              </a:buClr>
              <a:buFont typeface="Arial"/>
              <a:buNone/>
              <a:defRPr sz="4800" b="1">
                <a:solidFill>
                  <a:srgbClr val="586991"/>
                </a:solidFill>
                <a:latin typeface="Century Gothic"/>
                <a:ea typeface="Century Gothic"/>
                <a:cs typeface="Century Gothic"/>
                <a:sym typeface="Century Gothic"/>
              </a:defRPr>
            </a:lvl1pPr>
            <a:lvl2pPr marL="685800" marR="0" lvl="1" indent="152400" algn="l" rtl="0">
              <a:lnSpc>
                <a:spcPct val="90000"/>
              </a:lnSpc>
              <a:spcBef>
                <a:spcPts val="500"/>
              </a:spcBef>
              <a:buClr>
                <a:schemeClr val="dk1"/>
              </a:buClr>
              <a:buSzPct val="100000"/>
              <a:buFont typeface="Arial"/>
              <a:buChar char="•"/>
              <a:defRPr sz="6000" b="0" i="0" u="none" strike="noStrike" cap="none">
                <a:solidFill>
                  <a:schemeClr val="dk1"/>
                </a:solidFill>
                <a:latin typeface="Century Gothic"/>
                <a:ea typeface="Century Gothic"/>
                <a:cs typeface="Century Gothic"/>
                <a:sym typeface="Century Gothic"/>
              </a:defRPr>
            </a:lvl2pPr>
            <a:lvl3pPr marL="1143000" marR="0" lvl="2" indent="152400" algn="l" rtl="0">
              <a:lnSpc>
                <a:spcPct val="90000"/>
              </a:lnSpc>
              <a:spcBef>
                <a:spcPts val="500"/>
              </a:spcBef>
              <a:buClr>
                <a:schemeClr val="dk1"/>
              </a:buClr>
              <a:buSzPct val="100000"/>
              <a:buFont typeface="Arial"/>
              <a:buChar char="•"/>
              <a:defRPr sz="6000" b="0" i="0" u="none" strike="noStrike" cap="none">
                <a:solidFill>
                  <a:schemeClr val="dk1"/>
                </a:solidFill>
                <a:latin typeface="Century Gothic"/>
                <a:ea typeface="Century Gothic"/>
                <a:cs typeface="Century Gothic"/>
                <a:sym typeface="Century Gothic"/>
              </a:defRPr>
            </a:lvl3pPr>
            <a:lvl4pPr marL="1600200" marR="0" lvl="3" indent="152400" algn="l" rtl="0">
              <a:lnSpc>
                <a:spcPct val="90000"/>
              </a:lnSpc>
              <a:spcBef>
                <a:spcPts val="500"/>
              </a:spcBef>
              <a:buClr>
                <a:schemeClr val="dk1"/>
              </a:buClr>
              <a:buSzPct val="100000"/>
              <a:buFont typeface="Arial"/>
              <a:buChar char="•"/>
              <a:defRPr sz="6000" b="0" i="0" u="none" strike="noStrike" cap="none">
                <a:solidFill>
                  <a:schemeClr val="dk1"/>
                </a:solidFill>
                <a:latin typeface="Century Gothic"/>
                <a:ea typeface="Century Gothic"/>
                <a:cs typeface="Century Gothic"/>
                <a:sym typeface="Century Gothic"/>
              </a:defRPr>
            </a:lvl4pPr>
            <a:lvl5pPr marL="2057400" marR="0" lvl="4" indent="152400" algn="l" rtl="0">
              <a:lnSpc>
                <a:spcPct val="90000"/>
              </a:lnSpc>
              <a:spcBef>
                <a:spcPts val="500"/>
              </a:spcBef>
              <a:buClr>
                <a:schemeClr val="dk1"/>
              </a:buClr>
              <a:buSzPct val="100000"/>
              <a:buFont typeface="Arial"/>
              <a:buChar char="•"/>
              <a:defRPr sz="60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cxnSp>
        <p:nvCxnSpPr>
          <p:cNvPr id="62" name="Shape 62"/>
          <p:cNvCxnSpPr/>
          <p:nvPr/>
        </p:nvCxnSpPr>
        <p:spPr>
          <a:xfrm>
            <a:off x="5474589" y="4540967"/>
            <a:ext cx="0" cy="1627632"/>
          </a:xfrm>
          <a:prstGeom prst="straightConnector1">
            <a:avLst/>
          </a:prstGeom>
          <a:noFill/>
          <a:ln w="9525" cap="flat" cmpd="sng">
            <a:solidFill>
              <a:schemeClr val="accent3"/>
            </a:solidFill>
            <a:prstDash val="solid"/>
            <a:miter/>
            <a:headEnd type="none" w="med" len="med"/>
            <a:tailEnd type="none" w="med" len="med"/>
          </a:ln>
        </p:spPr>
      </p:cxnSp>
      <p:pic>
        <p:nvPicPr>
          <p:cNvPr id="63" name="Shape 63"/>
          <p:cNvPicPr preferRelativeResize="0"/>
          <p:nvPr/>
        </p:nvPicPr>
        <p:blipFill rotWithShape="1">
          <a:blip r:embed="rId2">
            <a:alphaModFix/>
          </a:blip>
          <a:srcRect/>
          <a:stretch/>
        </p:blipFill>
        <p:spPr>
          <a:xfrm>
            <a:off x="0" y="0"/>
            <a:ext cx="12192000" cy="107092"/>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Top text, Bottom image A">
    <p:spTree>
      <p:nvGrpSpPr>
        <p:cNvPr id="1" name="Shape 64"/>
        <p:cNvGrpSpPr/>
        <p:nvPr/>
      </p:nvGrpSpPr>
      <p:grpSpPr>
        <a:xfrm>
          <a:off x="0" y="0"/>
          <a:ext cx="0" cy="0"/>
          <a:chOff x="0" y="0"/>
          <a:chExt cx="0" cy="0"/>
        </a:xfrm>
      </p:grpSpPr>
      <p:sp>
        <p:nvSpPr>
          <p:cNvPr id="65" name="Shape 65"/>
          <p:cNvSpPr txBox="1">
            <a:spLocks noGrp="1"/>
          </p:cNvSpPr>
          <p:nvPr>
            <p:ph type="body" idx="1"/>
          </p:nvPr>
        </p:nvSpPr>
        <p:spPr>
          <a:xfrm>
            <a:off x="6108192" y="750018"/>
            <a:ext cx="5303520" cy="1627632"/>
          </a:xfrm>
          <a:prstGeom prst="rect">
            <a:avLst/>
          </a:prstGeom>
          <a:noFill/>
          <a:ln>
            <a:noFill/>
          </a:ln>
        </p:spPr>
        <p:txBody>
          <a:bodyPr lIns="91425" tIns="91425" rIns="91425" bIns="91425" anchor="ctr" anchorCtr="0"/>
          <a:lstStyle>
            <a:lvl1pPr marL="0" marR="0" lvl="0" indent="0" algn="l" rtl="0">
              <a:lnSpc>
                <a:spcPct val="90000"/>
              </a:lnSpc>
              <a:spcBef>
                <a:spcPts val="1000"/>
              </a:spcBef>
              <a:buClr>
                <a:schemeClr val="dk1"/>
              </a:buClr>
              <a:buFont typeface="Arial"/>
              <a:buNone/>
              <a:defRPr sz="2000">
                <a:solidFill>
                  <a:schemeClr val="dk1"/>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6" name="Shape 66"/>
          <p:cNvSpPr txBox="1">
            <a:spLocks noGrp="1"/>
          </p:cNvSpPr>
          <p:nvPr>
            <p:ph type="body" idx="2"/>
          </p:nvPr>
        </p:nvSpPr>
        <p:spPr>
          <a:xfrm>
            <a:off x="987551" y="675560"/>
            <a:ext cx="4145280" cy="1830106"/>
          </a:xfrm>
          <a:prstGeom prst="rect">
            <a:avLst/>
          </a:prstGeom>
          <a:noFill/>
          <a:ln>
            <a:noFill/>
          </a:ln>
        </p:spPr>
        <p:txBody>
          <a:bodyPr lIns="91425" tIns="91425" rIns="91425" bIns="91425" anchor="ctr" anchorCtr="0"/>
          <a:lstStyle>
            <a:lvl1pPr marL="0" marR="0" lvl="0" indent="0" algn="r" rtl="0">
              <a:lnSpc>
                <a:spcPct val="90000"/>
              </a:lnSpc>
              <a:spcBef>
                <a:spcPts val="1000"/>
              </a:spcBef>
              <a:buClr>
                <a:srgbClr val="586991"/>
              </a:buClr>
              <a:buFont typeface="Arial"/>
              <a:buNone/>
              <a:defRPr sz="4800" b="1">
                <a:solidFill>
                  <a:srgbClr val="586991"/>
                </a:solidFill>
                <a:latin typeface="Century Gothic"/>
                <a:ea typeface="Century Gothic"/>
                <a:cs typeface="Century Gothic"/>
                <a:sym typeface="Century Gothic"/>
              </a:defRPr>
            </a:lvl1pPr>
            <a:lvl2pPr marL="685800" marR="0" lvl="1" indent="152400" algn="l" rtl="0">
              <a:lnSpc>
                <a:spcPct val="90000"/>
              </a:lnSpc>
              <a:spcBef>
                <a:spcPts val="500"/>
              </a:spcBef>
              <a:buClr>
                <a:schemeClr val="dk1"/>
              </a:buClr>
              <a:buSzPct val="100000"/>
              <a:buFont typeface="Arial"/>
              <a:buChar char="•"/>
              <a:defRPr sz="6000" b="0" i="0" u="none" strike="noStrike" cap="none">
                <a:solidFill>
                  <a:schemeClr val="dk1"/>
                </a:solidFill>
                <a:latin typeface="Century Gothic"/>
                <a:ea typeface="Century Gothic"/>
                <a:cs typeface="Century Gothic"/>
                <a:sym typeface="Century Gothic"/>
              </a:defRPr>
            </a:lvl2pPr>
            <a:lvl3pPr marL="1143000" marR="0" lvl="2" indent="152400" algn="l" rtl="0">
              <a:lnSpc>
                <a:spcPct val="90000"/>
              </a:lnSpc>
              <a:spcBef>
                <a:spcPts val="500"/>
              </a:spcBef>
              <a:buClr>
                <a:schemeClr val="dk1"/>
              </a:buClr>
              <a:buSzPct val="100000"/>
              <a:buFont typeface="Arial"/>
              <a:buChar char="•"/>
              <a:defRPr sz="6000" b="0" i="0" u="none" strike="noStrike" cap="none">
                <a:solidFill>
                  <a:schemeClr val="dk1"/>
                </a:solidFill>
                <a:latin typeface="Century Gothic"/>
                <a:ea typeface="Century Gothic"/>
                <a:cs typeface="Century Gothic"/>
                <a:sym typeface="Century Gothic"/>
              </a:defRPr>
            </a:lvl3pPr>
            <a:lvl4pPr marL="1600200" marR="0" lvl="3" indent="152400" algn="l" rtl="0">
              <a:lnSpc>
                <a:spcPct val="90000"/>
              </a:lnSpc>
              <a:spcBef>
                <a:spcPts val="500"/>
              </a:spcBef>
              <a:buClr>
                <a:schemeClr val="dk1"/>
              </a:buClr>
              <a:buSzPct val="100000"/>
              <a:buFont typeface="Arial"/>
              <a:buChar char="•"/>
              <a:defRPr sz="6000" b="0" i="0" u="none" strike="noStrike" cap="none">
                <a:solidFill>
                  <a:schemeClr val="dk1"/>
                </a:solidFill>
                <a:latin typeface="Century Gothic"/>
                <a:ea typeface="Century Gothic"/>
                <a:cs typeface="Century Gothic"/>
                <a:sym typeface="Century Gothic"/>
              </a:defRPr>
            </a:lvl4pPr>
            <a:lvl5pPr marL="2057400" marR="0" lvl="4" indent="152400" algn="l" rtl="0">
              <a:lnSpc>
                <a:spcPct val="90000"/>
              </a:lnSpc>
              <a:spcBef>
                <a:spcPts val="500"/>
              </a:spcBef>
              <a:buClr>
                <a:schemeClr val="dk1"/>
              </a:buClr>
              <a:buSzPct val="100000"/>
              <a:buFont typeface="Arial"/>
              <a:buChar char="•"/>
              <a:defRPr sz="60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7" name="Shape 67"/>
          <p:cNvSpPr>
            <a:spLocks noGrp="1"/>
          </p:cNvSpPr>
          <p:nvPr>
            <p:ph type="pic" idx="3"/>
          </p:nvPr>
        </p:nvSpPr>
        <p:spPr>
          <a:xfrm>
            <a:off x="0" y="3429000"/>
            <a:ext cx="12192000" cy="3429000"/>
          </a:xfrm>
          <a:prstGeom prst="rect">
            <a:avLst/>
          </a:prstGeom>
          <a:noFill/>
          <a:ln>
            <a:noFill/>
          </a:ln>
        </p:spPr>
        <p:txBody>
          <a:bodyPr lIns="91425" tIns="91425" rIns="91425" bIns="91425" anchor="ctr" anchorCtr="0"/>
          <a:lstStyle>
            <a:lvl1pPr marL="0" marR="0" lvl="0" indent="0" algn="ctr" rtl="0">
              <a:lnSpc>
                <a:spcPct val="90000"/>
              </a:lnSpc>
              <a:spcBef>
                <a:spcPts val="1000"/>
              </a:spcBef>
              <a:buClr>
                <a:srgbClr val="AEABAB"/>
              </a:buClr>
              <a:buFont typeface="Arial"/>
              <a:buNone/>
              <a:defRPr sz="6000" b="1">
                <a:solidFill>
                  <a:srgbClr val="AEABAB"/>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8" name="Shape 68"/>
          <p:cNvSpPr txBox="1">
            <a:spLocks noGrp="1"/>
          </p:cNvSpPr>
          <p:nvPr>
            <p:ph type="body" idx="4"/>
          </p:nvPr>
        </p:nvSpPr>
        <p:spPr>
          <a:xfrm>
            <a:off x="8253984" y="3154680"/>
            <a:ext cx="3060191" cy="274319"/>
          </a:xfrm>
          <a:prstGeom prst="rect">
            <a:avLst/>
          </a:prstGeom>
          <a:noFill/>
          <a:ln>
            <a:noFill/>
          </a:ln>
        </p:spPr>
        <p:txBody>
          <a:bodyPr lIns="91425" tIns="91425" rIns="91425" bIns="91425" anchor="t" anchorCtr="0"/>
          <a:lstStyle>
            <a:lvl1pPr marL="0" marR="0" lvl="0" indent="0" algn="r" rtl="0">
              <a:lnSpc>
                <a:spcPct val="90000"/>
              </a:lnSpc>
              <a:spcBef>
                <a:spcPts val="1000"/>
              </a:spcBef>
              <a:buClr>
                <a:srgbClr val="979393"/>
              </a:buClr>
              <a:buFont typeface="Arial"/>
              <a:buNone/>
              <a:defRPr sz="1200">
                <a:solidFill>
                  <a:srgbClr val="979393"/>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cxnSp>
        <p:nvCxnSpPr>
          <p:cNvPr id="69" name="Shape 69"/>
          <p:cNvCxnSpPr/>
          <p:nvPr/>
        </p:nvCxnSpPr>
        <p:spPr>
          <a:xfrm>
            <a:off x="5572125" y="750018"/>
            <a:ext cx="0" cy="1627632"/>
          </a:xfrm>
          <a:prstGeom prst="straightConnector1">
            <a:avLst/>
          </a:prstGeom>
          <a:noFill/>
          <a:ln w="9525" cap="flat" cmpd="sng">
            <a:solidFill>
              <a:schemeClr val="accent3"/>
            </a:solidFill>
            <a:prstDash val="solid"/>
            <a:miter/>
            <a:headEnd type="none" w="med" len="med"/>
            <a:tailEnd type="none" w="med" len="med"/>
          </a:ln>
        </p:spPr>
      </p:cxnSp>
      <p:pic>
        <p:nvPicPr>
          <p:cNvPr id="70" name="Shape 70"/>
          <p:cNvPicPr preferRelativeResize="0"/>
          <p:nvPr/>
        </p:nvPicPr>
        <p:blipFill rotWithShape="1">
          <a:blip r:embed="rId2">
            <a:alphaModFix/>
          </a:blip>
          <a:srcRect/>
          <a:stretch/>
        </p:blipFill>
        <p:spPr>
          <a:xfrm>
            <a:off x="0" y="0"/>
            <a:ext cx="12192000" cy="107092"/>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8"/>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9.gif"/></Relationships>
</file>

<file path=ppt/slides/_rels/slide11.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2.gif"/></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19.gif"/><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152" name="Shape 152" descr="Z:\NCEI_NASA_DEVELOP\2017\PhilDisastersI\Imagery\Web_Image\False_Color1.png"/>
          <p:cNvPicPr preferRelativeResize="0"/>
          <p:nvPr/>
        </p:nvPicPr>
        <p:blipFill rotWithShape="1">
          <a:blip r:embed="rId3">
            <a:alphaModFix/>
          </a:blip>
          <a:srcRect r="17120"/>
          <a:stretch/>
        </p:blipFill>
        <p:spPr>
          <a:xfrm>
            <a:off x="1314687" y="-23750"/>
            <a:ext cx="6604803" cy="3557690"/>
          </a:xfrm>
          <a:prstGeom prst="rect">
            <a:avLst/>
          </a:prstGeom>
          <a:noFill/>
          <a:ln>
            <a:noFill/>
          </a:ln>
        </p:spPr>
      </p:pic>
      <p:pic>
        <p:nvPicPr>
          <p:cNvPr id="153" name="Shape 153"/>
          <p:cNvPicPr preferRelativeResize="0"/>
          <p:nvPr/>
        </p:nvPicPr>
        <p:blipFill rotWithShape="1">
          <a:blip r:embed="rId4">
            <a:alphaModFix/>
          </a:blip>
          <a:srcRect/>
          <a:stretch/>
        </p:blipFill>
        <p:spPr>
          <a:xfrm>
            <a:off x="-214783" y="-22617"/>
            <a:ext cx="8134273" cy="6927575"/>
          </a:xfrm>
          <a:prstGeom prst="rect">
            <a:avLst/>
          </a:prstGeom>
          <a:noFill/>
          <a:ln>
            <a:noFill/>
          </a:ln>
        </p:spPr>
      </p:pic>
      <p:sp>
        <p:nvSpPr>
          <p:cNvPr id="154" name="Shape 154"/>
          <p:cNvSpPr txBox="1"/>
          <p:nvPr/>
        </p:nvSpPr>
        <p:spPr>
          <a:xfrm>
            <a:off x="849148" y="3441169"/>
            <a:ext cx="5982661" cy="52321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800" b="1" i="0" u="none" strike="noStrike" cap="small">
                <a:solidFill>
                  <a:schemeClr val="lt1"/>
                </a:solidFill>
                <a:latin typeface="Century Gothic"/>
                <a:ea typeface="Century Gothic"/>
                <a:cs typeface="Century Gothic"/>
                <a:sym typeface="Century Gothic"/>
              </a:rPr>
              <a:t>PHILIPPINES DISASTERS</a:t>
            </a:r>
          </a:p>
        </p:txBody>
      </p:sp>
      <p:sp>
        <p:nvSpPr>
          <p:cNvPr id="155" name="Shape 155"/>
          <p:cNvSpPr txBox="1"/>
          <p:nvPr/>
        </p:nvSpPr>
        <p:spPr>
          <a:xfrm>
            <a:off x="977430" y="3964389"/>
            <a:ext cx="5726097" cy="981353"/>
          </a:xfrm>
          <a:prstGeom prst="rect">
            <a:avLst/>
          </a:prstGeom>
          <a:noFill/>
          <a:ln>
            <a:noFill/>
          </a:ln>
        </p:spPr>
        <p:txBody>
          <a:bodyPr lIns="91425" tIns="45700" rIns="91425" bIns="45700" anchor="t" anchorCtr="0">
            <a:noAutofit/>
          </a:bodyPr>
          <a:lstStyle/>
          <a:p>
            <a:pPr marL="0" marR="0" lvl="0" indent="0" algn="ctr" rtl="0">
              <a:lnSpc>
                <a:spcPct val="70000"/>
              </a:lnSpc>
              <a:spcBef>
                <a:spcPts val="0"/>
              </a:spcBef>
              <a:buClr>
                <a:schemeClr val="lt1"/>
              </a:buClr>
              <a:buSzPct val="25000"/>
              <a:buFont typeface="Century Gothic"/>
              <a:buNone/>
            </a:pPr>
            <a:r>
              <a:rPr lang="en-US" sz="1800" b="0" i="0" u="none" strike="noStrike" cap="none">
                <a:solidFill>
                  <a:schemeClr val="lt1"/>
                </a:solidFill>
                <a:latin typeface="Century Gothic"/>
                <a:ea typeface="Century Gothic"/>
                <a:cs typeface="Century Gothic"/>
                <a:sym typeface="Century Gothic"/>
              </a:rPr>
              <a:t>Utilizing NASA and NOAA Earth Observations to Enhance the United Nation’s Office for the Coordination of Humanitarian Affairs Storm Preparation and Disaster Relief Planning Methods</a:t>
            </a:r>
          </a:p>
        </p:txBody>
      </p:sp>
      <p:sp>
        <p:nvSpPr>
          <p:cNvPr id="156" name="Shape 156"/>
          <p:cNvSpPr txBox="1"/>
          <p:nvPr/>
        </p:nvSpPr>
        <p:spPr>
          <a:xfrm>
            <a:off x="8617753" y="2043341"/>
            <a:ext cx="3204839" cy="896841"/>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rgbClr val="757070"/>
              </a:buClr>
              <a:buSzPct val="25000"/>
              <a:buFont typeface="Arial"/>
              <a:buNone/>
            </a:pPr>
            <a:r>
              <a:rPr lang="en-US" sz="2400" b="0" i="0" u="none" strike="noStrike" cap="none">
                <a:solidFill>
                  <a:srgbClr val="757070"/>
                </a:solidFill>
                <a:latin typeface="Century Gothic"/>
                <a:ea typeface="Century Gothic"/>
                <a:cs typeface="Century Gothic"/>
                <a:sym typeface="Century Gothic"/>
              </a:rPr>
              <a:t>Daniel T. Martin</a:t>
            </a:r>
          </a:p>
          <a:p>
            <a:pPr marL="0" marR="0" lvl="0" indent="0" algn="l" rtl="0">
              <a:lnSpc>
                <a:spcPct val="90000"/>
              </a:lnSpc>
              <a:spcBef>
                <a:spcPts val="1000"/>
              </a:spcBef>
              <a:buClr>
                <a:srgbClr val="757070"/>
              </a:buClr>
              <a:buSzPct val="25000"/>
              <a:buFont typeface="Arial"/>
              <a:buNone/>
            </a:pPr>
            <a:r>
              <a:rPr lang="en-US" sz="2400" b="0" i="0" u="none" strike="noStrike" cap="none">
                <a:solidFill>
                  <a:srgbClr val="757070"/>
                </a:solidFill>
                <a:latin typeface="Century Gothic"/>
                <a:ea typeface="Century Gothic"/>
                <a:cs typeface="Century Gothic"/>
                <a:sym typeface="Century Gothic"/>
              </a:rPr>
              <a:t>(Project Lead)</a:t>
            </a:r>
          </a:p>
        </p:txBody>
      </p:sp>
      <p:sp>
        <p:nvSpPr>
          <p:cNvPr id="157" name="Shape 157"/>
          <p:cNvSpPr txBox="1"/>
          <p:nvPr/>
        </p:nvSpPr>
        <p:spPr>
          <a:xfrm>
            <a:off x="8617753" y="3118065"/>
            <a:ext cx="3204839" cy="369332"/>
          </a:xfrm>
          <a:prstGeom prst="rect">
            <a:avLst/>
          </a:prstGeom>
          <a:noFill/>
          <a:ln>
            <a:noFill/>
          </a:ln>
        </p:spPr>
        <p:txBody>
          <a:bodyPr lIns="91425" tIns="45700" rIns="91425" bIns="45700" anchor="t" anchorCtr="0">
            <a:noAutofit/>
          </a:bodyPr>
          <a:lstStyle/>
          <a:p>
            <a:pPr marL="0" marR="0" lvl="0" indent="0" algn="l" rtl="0">
              <a:lnSpc>
                <a:spcPct val="70000"/>
              </a:lnSpc>
              <a:spcBef>
                <a:spcPts val="0"/>
              </a:spcBef>
              <a:buClr>
                <a:srgbClr val="757070"/>
              </a:buClr>
              <a:buSzPct val="25000"/>
              <a:buFont typeface="Arial"/>
              <a:buNone/>
            </a:pPr>
            <a:r>
              <a:rPr lang="en-US" sz="2380" b="0" i="0" u="none" strike="noStrike" cap="none">
                <a:solidFill>
                  <a:srgbClr val="757070"/>
                </a:solidFill>
                <a:latin typeface="Century Gothic"/>
                <a:ea typeface="Century Gothic"/>
                <a:cs typeface="Century Gothic"/>
                <a:sym typeface="Century Gothic"/>
              </a:rPr>
              <a:t>Allison Daniel</a:t>
            </a:r>
          </a:p>
        </p:txBody>
      </p:sp>
      <p:sp>
        <p:nvSpPr>
          <p:cNvPr id="158" name="Shape 158"/>
          <p:cNvSpPr txBox="1"/>
          <p:nvPr/>
        </p:nvSpPr>
        <p:spPr>
          <a:xfrm>
            <a:off x="8558736" y="3680730"/>
            <a:ext cx="3204839" cy="369332"/>
          </a:xfrm>
          <a:prstGeom prst="rect">
            <a:avLst/>
          </a:prstGeom>
          <a:noFill/>
          <a:ln>
            <a:noFill/>
          </a:ln>
        </p:spPr>
        <p:txBody>
          <a:bodyPr lIns="91425" tIns="45700" rIns="91425" bIns="45700" anchor="t" anchorCtr="0">
            <a:noAutofit/>
          </a:bodyPr>
          <a:lstStyle/>
          <a:p>
            <a:pPr marL="0" marR="0" lvl="0" indent="0" algn="l" rtl="0">
              <a:lnSpc>
                <a:spcPct val="70000"/>
              </a:lnSpc>
              <a:spcBef>
                <a:spcPts val="0"/>
              </a:spcBef>
              <a:buClr>
                <a:srgbClr val="757070"/>
              </a:buClr>
              <a:buSzPct val="25000"/>
              <a:buFont typeface="Arial"/>
              <a:buNone/>
            </a:pPr>
            <a:r>
              <a:rPr lang="en-US" sz="2380" b="0" i="0" u="none" strike="noStrike" cap="none">
                <a:solidFill>
                  <a:srgbClr val="757070"/>
                </a:solidFill>
                <a:latin typeface="Century Gothic"/>
                <a:ea typeface="Century Gothic"/>
                <a:cs typeface="Century Gothic"/>
                <a:sym typeface="Century Gothic"/>
              </a:rPr>
              <a:t>Jessica Vermillion</a:t>
            </a:r>
          </a:p>
        </p:txBody>
      </p:sp>
      <p:sp>
        <p:nvSpPr>
          <p:cNvPr id="159" name="Shape 159"/>
          <p:cNvSpPr txBox="1"/>
          <p:nvPr/>
        </p:nvSpPr>
        <p:spPr>
          <a:xfrm>
            <a:off x="8617753" y="4227944"/>
            <a:ext cx="3204839" cy="374664"/>
          </a:xfrm>
          <a:prstGeom prst="rect">
            <a:avLst/>
          </a:prstGeom>
          <a:noFill/>
          <a:ln>
            <a:noFill/>
          </a:ln>
        </p:spPr>
        <p:txBody>
          <a:bodyPr lIns="91425" tIns="45700" rIns="91425" bIns="45700" anchor="t" anchorCtr="0">
            <a:noAutofit/>
          </a:bodyPr>
          <a:lstStyle/>
          <a:p>
            <a:pPr marL="0" marR="0" lvl="0" indent="0" algn="l" rtl="0">
              <a:lnSpc>
                <a:spcPct val="70000"/>
              </a:lnSpc>
              <a:spcBef>
                <a:spcPts val="0"/>
              </a:spcBef>
              <a:buClr>
                <a:srgbClr val="757070"/>
              </a:buClr>
              <a:buSzPct val="25000"/>
              <a:buFont typeface="Arial"/>
              <a:buNone/>
            </a:pPr>
            <a:r>
              <a:rPr lang="en-US" sz="2380" b="0" i="0" u="none" strike="noStrike" cap="none">
                <a:solidFill>
                  <a:srgbClr val="757070"/>
                </a:solidFill>
                <a:latin typeface="Century Gothic"/>
                <a:ea typeface="Century Gothic"/>
                <a:cs typeface="Century Gothic"/>
                <a:sym typeface="Century Gothic"/>
              </a:rPr>
              <a:t>Kelly Meehan</a:t>
            </a:r>
          </a:p>
        </p:txBody>
      </p:sp>
      <p:sp>
        <p:nvSpPr>
          <p:cNvPr id="160" name="Shape 160"/>
          <p:cNvSpPr txBox="1"/>
          <p:nvPr/>
        </p:nvSpPr>
        <p:spPr>
          <a:xfrm>
            <a:off x="8558736" y="5920796"/>
            <a:ext cx="2694921" cy="738664"/>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400" b="1" i="0" u="none" strike="noStrike" cap="none">
                <a:solidFill>
                  <a:schemeClr val="dk1"/>
                </a:solidFill>
                <a:latin typeface="Century Gothic"/>
                <a:ea typeface="Century Gothic"/>
                <a:cs typeface="Century Gothic"/>
                <a:sym typeface="Century Gothic"/>
              </a:rPr>
              <a:t>NOAA National Center for Environmental Information </a:t>
            </a:r>
          </a:p>
          <a:p>
            <a:pPr marL="0" marR="0" lvl="0" indent="0" algn="r" rtl="0">
              <a:spcBef>
                <a:spcPts val="0"/>
              </a:spcBef>
              <a:buSzPct val="25000"/>
              <a:buNone/>
            </a:pPr>
            <a:r>
              <a:rPr lang="en-US" sz="1400" b="0" i="1" u="none" strike="noStrike" cap="none">
                <a:solidFill>
                  <a:schemeClr val="dk1"/>
                </a:solidFill>
                <a:latin typeface="Century Gothic"/>
                <a:ea typeface="Century Gothic"/>
                <a:cs typeface="Century Gothic"/>
                <a:sym typeface="Century Gothic"/>
              </a:rPr>
              <a:t>2017 Spring</a:t>
            </a:r>
          </a:p>
        </p:txBody>
      </p:sp>
      <p:pic>
        <p:nvPicPr>
          <p:cNvPr id="161" name="Shape 161"/>
          <p:cNvPicPr preferRelativeResize="0"/>
          <p:nvPr/>
        </p:nvPicPr>
        <p:blipFill rotWithShape="1">
          <a:blip r:embed="rId5">
            <a:alphaModFix/>
          </a:blip>
          <a:srcRect/>
          <a:stretch/>
        </p:blipFill>
        <p:spPr>
          <a:xfrm>
            <a:off x="11253659" y="5895196"/>
            <a:ext cx="789861" cy="789861"/>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9" name="Shape 269"/>
          <p:cNvSpPr txBox="1"/>
          <p:nvPr/>
        </p:nvSpPr>
        <p:spPr>
          <a:xfrm>
            <a:off x="3490821" y="504825"/>
            <a:ext cx="5170098" cy="596897"/>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lt1"/>
              </a:buClr>
              <a:buSzPct val="25000"/>
              <a:buFont typeface="Arial"/>
              <a:buNone/>
            </a:pPr>
            <a:r>
              <a:rPr lang="en-US" sz="4000" b="0" i="0" u="none" strike="noStrike" cap="none">
                <a:solidFill>
                  <a:schemeClr val="lt1"/>
                </a:solidFill>
                <a:latin typeface="Century Gothic"/>
                <a:ea typeface="Century Gothic"/>
                <a:cs typeface="Century Gothic"/>
                <a:sym typeface="Century Gothic"/>
              </a:rPr>
              <a:t>Conclusions</a:t>
            </a:r>
          </a:p>
        </p:txBody>
      </p:sp>
      <p:grpSp>
        <p:nvGrpSpPr>
          <p:cNvPr id="2" name="Group 1"/>
          <p:cNvGrpSpPr/>
          <p:nvPr/>
        </p:nvGrpSpPr>
        <p:grpSpPr>
          <a:xfrm>
            <a:off x="5716844" y="1600200"/>
            <a:ext cx="5865556" cy="4805670"/>
            <a:chOff x="5486400" y="1671330"/>
            <a:chExt cx="5865556" cy="4805670"/>
          </a:xfrm>
        </p:grpSpPr>
        <p:pic>
          <p:nvPicPr>
            <p:cNvPr id="271" name="Shape 271"/>
            <p:cNvPicPr preferRelativeResize="0"/>
            <p:nvPr/>
          </p:nvPicPr>
          <p:blipFill rotWithShape="1">
            <a:blip r:embed="rId3">
              <a:alphaModFix/>
            </a:blip>
            <a:srcRect l="32467"/>
            <a:stretch/>
          </p:blipFill>
          <p:spPr>
            <a:xfrm>
              <a:off x="5486400" y="1671330"/>
              <a:ext cx="3396342" cy="2976870"/>
            </a:xfrm>
            <a:prstGeom prst="rect">
              <a:avLst/>
            </a:prstGeom>
            <a:noFill/>
            <a:ln w="34925" cap="flat" cmpd="sng">
              <a:solidFill>
                <a:schemeClr val="dk1"/>
              </a:solidFill>
              <a:prstDash val="solid"/>
              <a:round/>
              <a:headEnd type="none" w="med" len="med"/>
              <a:tailEnd type="none" w="med" len="med"/>
            </a:ln>
          </p:spPr>
        </p:pic>
        <p:pic>
          <p:nvPicPr>
            <p:cNvPr id="268" name="Shape 268"/>
            <p:cNvPicPr preferRelativeResize="0">
              <a:picLocks noChangeAspect="1"/>
            </p:cNvPicPr>
            <p:nvPr/>
          </p:nvPicPr>
          <p:blipFill rotWithShape="1">
            <a:blip r:embed="rId4">
              <a:extLst>
                <a:ext uri="{28A0092B-C50C-407E-A947-70E740481C1C}">
                  <a14:useLocalDpi xmlns:a14="http://schemas.microsoft.com/office/drawing/2010/main" val="0"/>
                </a:ext>
              </a:extLst>
            </a:blip>
            <a:srcRect l="34412" r="21124"/>
            <a:stretch/>
          </p:blipFill>
          <p:spPr>
            <a:xfrm>
              <a:off x="8305800" y="2421950"/>
              <a:ext cx="3046156" cy="4055050"/>
            </a:xfrm>
            <a:prstGeom prst="rect">
              <a:avLst/>
            </a:prstGeom>
            <a:noFill/>
            <a:ln w="34925" cap="flat" cmpd="sng">
              <a:solidFill>
                <a:schemeClr val="dk1"/>
              </a:solidFill>
              <a:prstDash val="solid"/>
              <a:round/>
              <a:headEnd type="none" w="med" len="med"/>
              <a:tailEnd type="none" w="med" len="med"/>
            </a:ln>
          </p:spPr>
        </p:pic>
      </p:grpSp>
      <p:sp>
        <p:nvSpPr>
          <p:cNvPr id="6" name="Rectangle 5"/>
          <p:cNvSpPr/>
          <p:nvPr/>
        </p:nvSpPr>
        <p:spPr>
          <a:xfrm>
            <a:off x="629798" y="2077283"/>
            <a:ext cx="4495800" cy="4247317"/>
          </a:xfrm>
          <a:prstGeom prst="rect">
            <a:avLst/>
          </a:prstGeom>
        </p:spPr>
        <p:txBody>
          <a:bodyPr wrap="square">
            <a:spAutoFit/>
          </a:bodyPr>
          <a:lstStyle/>
          <a:p>
            <a:pPr marL="365760" lvl="3" indent="-274320">
              <a:spcBef>
                <a:spcPts val="200"/>
              </a:spcBef>
              <a:buClr>
                <a:srgbClr val="586991"/>
              </a:buClr>
              <a:buFont typeface="Webdings" panose="05030102010509060703" pitchFamily="18" charset="2"/>
              <a:buChar char="4"/>
            </a:pPr>
            <a:r>
              <a:rPr lang="en-US" sz="2000" b="1" dirty="0" smtClean="0">
                <a:solidFill>
                  <a:schemeClr val="tx2">
                    <a:lumMod val="50000"/>
                  </a:schemeClr>
                </a:solidFill>
                <a:latin typeface="Century Gothic" panose="020B0502020202020204" pitchFamily="34" charset="0"/>
              </a:rPr>
              <a:t>Identified</a:t>
            </a:r>
            <a:r>
              <a:rPr lang="en-US" sz="2000" dirty="0" smtClean="0">
                <a:solidFill>
                  <a:schemeClr val="tx2">
                    <a:lumMod val="50000"/>
                  </a:schemeClr>
                </a:solidFill>
                <a:latin typeface="Century Gothic" panose="020B0502020202020204" pitchFamily="34" charset="0"/>
              </a:rPr>
              <a:t> </a:t>
            </a:r>
            <a:r>
              <a:rPr lang="en-US" sz="2000" dirty="0">
                <a:solidFill>
                  <a:schemeClr val="tx2">
                    <a:lumMod val="50000"/>
                  </a:schemeClr>
                </a:solidFill>
                <a:latin typeface="Century Gothic" panose="020B0502020202020204" pitchFamily="34" charset="0"/>
              </a:rPr>
              <a:t>areas of greatest </a:t>
            </a:r>
            <a:r>
              <a:rPr lang="en-US" sz="2000" dirty="0" smtClean="0">
                <a:solidFill>
                  <a:schemeClr val="tx2">
                    <a:lumMod val="50000"/>
                  </a:schemeClr>
                </a:solidFill>
                <a:latin typeface="Century Gothic" panose="020B0502020202020204" pitchFamily="34" charset="0"/>
              </a:rPr>
              <a:t>risk </a:t>
            </a:r>
            <a:endParaRPr lang="en-US" sz="2000" dirty="0">
              <a:solidFill>
                <a:schemeClr val="tx2">
                  <a:lumMod val="50000"/>
                </a:schemeClr>
              </a:solidFill>
              <a:latin typeface="Century Gothic" panose="020B0502020202020204" pitchFamily="34" charset="0"/>
            </a:endParaRPr>
          </a:p>
          <a:p>
            <a:pPr marL="365760" lvl="5" indent="-274320">
              <a:spcBef>
                <a:spcPts val="200"/>
              </a:spcBef>
              <a:buClr>
                <a:srgbClr val="586991"/>
              </a:buClr>
              <a:buFont typeface="Webdings" panose="05030102010509060703" pitchFamily="18" charset="2"/>
              <a:buChar char="4"/>
            </a:pPr>
            <a:endParaRPr lang="en-US" sz="2000" dirty="0">
              <a:solidFill>
                <a:schemeClr val="tx2">
                  <a:lumMod val="50000"/>
                </a:schemeClr>
              </a:solidFill>
              <a:latin typeface="Century Gothic" panose="020B0502020202020204" pitchFamily="34" charset="0"/>
            </a:endParaRPr>
          </a:p>
          <a:p>
            <a:pPr marL="365760" lvl="5" indent="-274320">
              <a:spcBef>
                <a:spcPts val="200"/>
              </a:spcBef>
              <a:buClr>
                <a:srgbClr val="586991"/>
              </a:buClr>
              <a:buFont typeface="Webdings" panose="05030102010509060703" pitchFamily="18" charset="2"/>
              <a:buChar char="4"/>
            </a:pPr>
            <a:r>
              <a:rPr lang="en-US" sz="2000" b="1" dirty="0" smtClean="0">
                <a:solidFill>
                  <a:schemeClr val="tx2">
                    <a:lumMod val="50000"/>
                  </a:schemeClr>
                </a:solidFill>
                <a:latin typeface="Century Gothic" panose="020B0502020202020204" pitchFamily="34" charset="0"/>
              </a:rPr>
              <a:t>Provided</a:t>
            </a:r>
            <a:r>
              <a:rPr lang="en-US" sz="2000" dirty="0" smtClean="0">
                <a:solidFill>
                  <a:schemeClr val="tx2">
                    <a:lumMod val="50000"/>
                  </a:schemeClr>
                </a:solidFill>
                <a:latin typeface="Century Gothic" panose="020B0502020202020204" pitchFamily="34" charset="0"/>
              </a:rPr>
              <a:t> </a:t>
            </a:r>
            <a:r>
              <a:rPr lang="en-US" sz="2000" dirty="0">
                <a:solidFill>
                  <a:schemeClr val="tx2">
                    <a:lumMod val="50000"/>
                  </a:schemeClr>
                </a:solidFill>
                <a:latin typeface="Century Gothic" panose="020B0502020202020204" pitchFamily="34" charset="0"/>
              </a:rPr>
              <a:t>useful information regarding areas of specific portion of the Philippines population in need of greatest disaster relief mitigation</a:t>
            </a:r>
          </a:p>
          <a:p>
            <a:pPr marL="365760" lvl="5" indent="-274320">
              <a:spcBef>
                <a:spcPts val="200"/>
              </a:spcBef>
              <a:buClr>
                <a:srgbClr val="586991"/>
              </a:buClr>
              <a:buFont typeface="Webdings" panose="05030102010509060703" pitchFamily="18" charset="2"/>
              <a:buChar char="4"/>
            </a:pPr>
            <a:endParaRPr lang="en-US" sz="2000" dirty="0">
              <a:solidFill>
                <a:schemeClr val="tx2">
                  <a:lumMod val="50000"/>
                </a:schemeClr>
              </a:solidFill>
              <a:latin typeface="Century Gothic" panose="020B0502020202020204" pitchFamily="34" charset="0"/>
            </a:endParaRPr>
          </a:p>
          <a:p>
            <a:pPr marL="365760" lvl="5" indent="-274320">
              <a:spcBef>
                <a:spcPts val="200"/>
              </a:spcBef>
              <a:buClr>
                <a:srgbClr val="586991"/>
              </a:buClr>
              <a:buFont typeface="Webdings" panose="05030102010509060703" pitchFamily="18" charset="2"/>
              <a:buChar char="4"/>
            </a:pPr>
            <a:r>
              <a:rPr lang="en-US" sz="2000" b="1" dirty="0" smtClean="0">
                <a:solidFill>
                  <a:schemeClr val="tx2">
                    <a:lumMod val="50000"/>
                  </a:schemeClr>
                </a:solidFill>
                <a:latin typeface="Century Gothic" panose="020B0502020202020204" pitchFamily="34" charset="0"/>
              </a:rPr>
              <a:t>Techniques</a:t>
            </a:r>
            <a:r>
              <a:rPr lang="en-US" sz="2000" dirty="0" smtClean="0">
                <a:solidFill>
                  <a:schemeClr val="tx2">
                    <a:lumMod val="50000"/>
                  </a:schemeClr>
                </a:solidFill>
                <a:latin typeface="Century Gothic" panose="020B0502020202020204" pitchFamily="34" charset="0"/>
              </a:rPr>
              <a:t> </a:t>
            </a:r>
            <a:r>
              <a:rPr lang="en-US" sz="2000" dirty="0">
                <a:solidFill>
                  <a:schemeClr val="tx2">
                    <a:lumMod val="50000"/>
                  </a:schemeClr>
                </a:solidFill>
                <a:latin typeface="Century Gothic" panose="020B0502020202020204" pitchFamily="34" charset="0"/>
              </a:rPr>
              <a:t>can be applied to other high hazard vulnerability island nations</a:t>
            </a:r>
          </a:p>
          <a:p>
            <a:pPr marL="463550" lvl="5" indent="-1588">
              <a:spcBef>
                <a:spcPts val="200"/>
              </a:spcBef>
              <a:buClr>
                <a:srgbClr val="586991"/>
              </a:buClr>
              <a:buFont typeface="Webdings" panose="05030102010509060703" pitchFamily="18" charset="2"/>
              <a:buChar char="4"/>
            </a:pPr>
            <a:endParaRPr lang="en-US" sz="2000" dirty="0">
              <a:solidFill>
                <a:schemeClr val="bg2">
                  <a:lumMod val="50000"/>
                </a:schemeClr>
              </a:solidFill>
              <a:latin typeface="Century Gothic" panose="020B0502020202020204" pitchFamily="34" charset="0"/>
            </a:endParaRPr>
          </a:p>
          <a:p>
            <a:pPr marL="463550" lvl="5" indent="-1588">
              <a:spcBef>
                <a:spcPts val="200"/>
              </a:spcBef>
              <a:buClr>
                <a:srgbClr val="586991"/>
              </a:buClr>
              <a:buFont typeface="Webdings" panose="05030102010509060703" pitchFamily="18" charset="2"/>
              <a:buChar char="4"/>
            </a:pPr>
            <a:endParaRPr lang="en-US" sz="2000" dirty="0">
              <a:solidFill>
                <a:schemeClr val="bg2">
                  <a:lumMod val="50000"/>
                </a:schemeClr>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Shape 277"/>
          <p:cNvSpPr txBox="1"/>
          <p:nvPr/>
        </p:nvSpPr>
        <p:spPr>
          <a:xfrm>
            <a:off x="2869741" y="504825"/>
            <a:ext cx="6412302" cy="596897"/>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lt1"/>
              </a:buClr>
              <a:buSzPct val="25000"/>
              <a:buFont typeface="Arial"/>
              <a:buNone/>
            </a:pPr>
            <a:r>
              <a:rPr lang="en-US" sz="4000" b="0" i="0" u="none" strike="noStrike" cap="none">
                <a:solidFill>
                  <a:schemeClr val="lt1"/>
                </a:solidFill>
                <a:latin typeface="Century Gothic"/>
                <a:ea typeface="Century Gothic"/>
                <a:cs typeface="Century Gothic"/>
                <a:sym typeface="Century Gothic"/>
              </a:rPr>
              <a:t>Errors &amp; Uncertainties</a:t>
            </a:r>
          </a:p>
        </p:txBody>
      </p:sp>
      <p:sp>
        <p:nvSpPr>
          <p:cNvPr id="5" name="Rectangle 4"/>
          <p:cNvSpPr/>
          <p:nvPr/>
        </p:nvSpPr>
        <p:spPr>
          <a:xfrm>
            <a:off x="609600" y="1739819"/>
            <a:ext cx="4191000" cy="5555367"/>
          </a:xfrm>
          <a:prstGeom prst="rect">
            <a:avLst/>
          </a:prstGeom>
        </p:spPr>
        <p:txBody>
          <a:bodyPr wrap="square">
            <a:spAutoFit/>
          </a:bodyPr>
          <a:lstStyle/>
          <a:p>
            <a:pPr marL="365760" lvl="5" indent="-274320">
              <a:spcBef>
                <a:spcPts val="200"/>
              </a:spcBef>
              <a:buClr>
                <a:srgbClr val="586991"/>
              </a:buClr>
              <a:buFont typeface="Webdings" panose="05030102010509060703" pitchFamily="18" charset="2"/>
              <a:buChar char="4"/>
            </a:pPr>
            <a:r>
              <a:rPr lang="en-US" sz="2000" dirty="0" smtClean="0">
                <a:solidFill>
                  <a:schemeClr val="tx2">
                    <a:lumMod val="50000"/>
                  </a:schemeClr>
                </a:solidFill>
                <a:latin typeface="Century Gothic" panose="020B0502020202020204" pitchFamily="34" charset="0"/>
              </a:rPr>
              <a:t>Track </a:t>
            </a:r>
            <a:r>
              <a:rPr lang="en-US" sz="2000" dirty="0">
                <a:solidFill>
                  <a:schemeClr val="tx2">
                    <a:lumMod val="50000"/>
                  </a:schemeClr>
                </a:solidFill>
                <a:latin typeface="Century Gothic" panose="020B0502020202020204" pitchFamily="34" charset="0"/>
              </a:rPr>
              <a:t>Data derived from satellite—values for wind speed not high </a:t>
            </a:r>
            <a:r>
              <a:rPr lang="en-US" sz="2000" dirty="0" smtClean="0">
                <a:solidFill>
                  <a:schemeClr val="tx2">
                    <a:lumMod val="50000"/>
                  </a:schemeClr>
                </a:solidFill>
                <a:latin typeface="Century Gothic" panose="020B0502020202020204" pitchFamily="34" charset="0"/>
              </a:rPr>
              <a:t>precision</a:t>
            </a:r>
          </a:p>
          <a:p>
            <a:pPr marL="365760" lvl="5" indent="-274320">
              <a:spcBef>
                <a:spcPts val="200"/>
              </a:spcBef>
              <a:buClr>
                <a:srgbClr val="586991"/>
              </a:buClr>
              <a:buFont typeface="Webdings" panose="05030102010509060703" pitchFamily="18" charset="2"/>
              <a:buChar char="4"/>
            </a:pPr>
            <a:endParaRPr lang="en-US" sz="2000" dirty="0">
              <a:solidFill>
                <a:schemeClr val="tx2">
                  <a:lumMod val="50000"/>
                </a:schemeClr>
              </a:solidFill>
              <a:latin typeface="Century Gothic" panose="020B0502020202020204" pitchFamily="34" charset="0"/>
            </a:endParaRPr>
          </a:p>
          <a:p>
            <a:pPr marL="365760" lvl="5" indent="-274320">
              <a:spcBef>
                <a:spcPts val="200"/>
              </a:spcBef>
              <a:buClr>
                <a:srgbClr val="586991"/>
              </a:buClr>
              <a:buFont typeface="Webdings" panose="05030102010509060703" pitchFamily="18" charset="2"/>
              <a:buChar char="4"/>
            </a:pPr>
            <a:r>
              <a:rPr lang="en-US" sz="2000" dirty="0">
                <a:solidFill>
                  <a:schemeClr val="tx2">
                    <a:lumMod val="50000"/>
                  </a:schemeClr>
                </a:solidFill>
                <a:latin typeface="Century Gothic" panose="020B0502020202020204" pitchFamily="34" charset="0"/>
              </a:rPr>
              <a:t>Precipitation Data also satellite derived, cannot account for smaller scale </a:t>
            </a:r>
            <a:r>
              <a:rPr lang="en-US" sz="2000" dirty="0" smtClean="0">
                <a:solidFill>
                  <a:schemeClr val="tx2">
                    <a:lumMod val="50000"/>
                  </a:schemeClr>
                </a:solidFill>
                <a:latin typeface="Century Gothic" panose="020B0502020202020204" pitchFamily="34" charset="0"/>
              </a:rPr>
              <a:t>forcing</a:t>
            </a:r>
          </a:p>
          <a:p>
            <a:pPr marL="365760" lvl="5" indent="-274320">
              <a:spcBef>
                <a:spcPts val="200"/>
              </a:spcBef>
              <a:buClr>
                <a:srgbClr val="586991"/>
              </a:buClr>
              <a:buFont typeface="Webdings" panose="05030102010509060703" pitchFamily="18" charset="2"/>
              <a:buChar char="4"/>
            </a:pPr>
            <a:endParaRPr lang="en-US" sz="2000" dirty="0">
              <a:solidFill>
                <a:schemeClr val="tx2">
                  <a:lumMod val="50000"/>
                </a:schemeClr>
              </a:solidFill>
              <a:latin typeface="Century Gothic" panose="020B0502020202020204" pitchFamily="34" charset="0"/>
            </a:endParaRPr>
          </a:p>
          <a:p>
            <a:pPr marL="365760" lvl="5" indent="-274320">
              <a:spcBef>
                <a:spcPts val="200"/>
              </a:spcBef>
              <a:buClr>
                <a:srgbClr val="586991"/>
              </a:buClr>
              <a:buFont typeface="Webdings" panose="05030102010509060703" pitchFamily="18" charset="2"/>
              <a:buChar char="4"/>
            </a:pPr>
            <a:r>
              <a:rPr lang="en-US" sz="2000" dirty="0" smtClean="0">
                <a:solidFill>
                  <a:schemeClr val="tx2">
                    <a:lumMod val="50000"/>
                  </a:schemeClr>
                </a:solidFill>
                <a:latin typeface="Century Gothic" panose="020B0502020202020204" pitchFamily="34" charset="0"/>
              </a:rPr>
              <a:t>Missing demographic data</a:t>
            </a:r>
          </a:p>
          <a:p>
            <a:pPr marL="365760" lvl="5" indent="-274320">
              <a:spcBef>
                <a:spcPts val="200"/>
              </a:spcBef>
              <a:buClr>
                <a:srgbClr val="586991"/>
              </a:buClr>
              <a:buFont typeface="Webdings" panose="05030102010509060703" pitchFamily="18" charset="2"/>
              <a:buChar char="4"/>
            </a:pPr>
            <a:endParaRPr lang="en-US" sz="2000" dirty="0" smtClean="0">
              <a:solidFill>
                <a:schemeClr val="tx2">
                  <a:lumMod val="50000"/>
                </a:schemeClr>
              </a:solidFill>
              <a:latin typeface="Century Gothic" panose="020B0502020202020204" pitchFamily="34" charset="0"/>
            </a:endParaRPr>
          </a:p>
          <a:p>
            <a:pPr marL="365760" lvl="5" indent="-274320">
              <a:spcBef>
                <a:spcPts val="200"/>
              </a:spcBef>
              <a:buClr>
                <a:srgbClr val="586991"/>
              </a:buClr>
              <a:buFont typeface="Webdings" panose="05030102010509060703" pitchFamily="18" charset="2"/>
              <a:buChar char="4"/>
            </a:pPr>
            <a:r>
              <a:rPr lang="en-US" sz="2000" dirty="0" smtClean="0">
                <a:solidFill>
                  <a:schemeClr val="tx2">
                    <a:lumMod val="50000"/>
                  </a:schemeClr>
                </a:solidFill>
                <a:latin typeface="Century Gothic" panose="020B0502020202020204" pitchFamily="34" charset="0"/>
              </a:rPr>
              <a:t>Relative measures of vulnerability (emphasis on lower populations)</a:t>
            </a:r>
            <a:endParaRPr lang="en-US" sz="2000" dirty="0">
              <a:solidFill>
                <a:schemeClr val="tx2">
                  <a:lumMod val="50000"/>
                </a:schemeClr>
              </a:solidFill>
              <a:latin typeface="Century Gothic" panose="020B0502020202020204" pitchFamily="34" charset="0"/>
            </a:endParaRPr>
          </a:p>
          <a:p>
            <a:pPr marL="463550" lvl="5" indent="-1588">
              <a:spcBef>
                <a:spcPts val="200"/>
              </a:spcBef>
              <a:buClr>
                <a:srgbClr val="586991"/>
              </a:buClr>
              <a:buFont typeface="Webdings" panose="05030102010509060703" pitchFamily="18" charset="2"/>
              <a:buChar char="4"/>
            </a:pPr>
            <a:endParaRPr lang="en-US" sz="2000" dirty="0" smtClean="0">
              <a:solidFill>
                <a:schemeClr val="bg2">
                  <a:lumMod val="50000"/>
                </a:schemeClr>
              </a:solidFill>
              <a:latin typeface="Century Gothic" panose="020B0502020202020204" pitchFamily="34" charset="0"/>
            </a:endParaRPr>
          </a:p>
          <a:p>
            <a:pPr marL="463550" lvl="5" indent="-1588">
              <a:spcBef>
                <a:spcPts val="200"/>
              </a:spcBef>
              <a:buClr>
                <a:srgbClr val="586991"/>
              </a:buClr>
              <a:buFont typeface="Webdings" panose="05030102010509060703" pitchFamily="18" charset="2"/>
              <a:buChar char="4"/>
            </a:pPr>
            <a:endParaRPr lang="en-US" sz="2000" dirty="0">
              <a:solidFill>
                <a:schemeClr val="bg2">
                  <a:lumMod val="50000"/>
                </a:schemeClr>
              </a:solidFill>
              <a:latin typeface="Century Gothic" panose="020B0502020202020204" pitchFamily="34" charset="0"/>
            </a:endParaRPr>
          </a:p>
          <a:p>
            <a:pPr marL="463550" lvl="5" indent="-1588">
              <a:spcBef>
                <a:spcPts val="200"/>
              </a:spcBef>
              <a:buClr>
                <a:srgbClr val="586991"/>
              </a:buClr>
              <a:buFont typeface="Webdings" panose="05030102010509060703" pitchFamily="18" charset="2"/>
              <a:buChar char="4"/>
            </a:pPr>
            <a:endParaRPr lang="en-US" sz="2000" dirty="0">
              <a:solidFill>
                <a:schemeClr val="bg2">
                  <a:lumMod val="50000"/>
                </a:schemeClr>
              </a:solidFill>
              <a:latin typeface="Century Gothic" panose="020B0502020202020204" pitchFamily="34"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8986" t="5990" r="8573" b="6545"/>
          <a:stretch/>
        </p:blipFill>
        <p:spPr>
          <a:xfrm>
            <a:off x="8229600" y="1619480"/>
            <a:ext cx="3495101" cy="4732022"/>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9729" t="7992" r="9803" b="6854"/>
          <a:stretch/>
        </p:blipFill>
        <p:spPr>
          <a:xfrm>
            <a:off x="4800600" y="1739819"/>
            <a:ext cx="3429000" cy="4611683"/>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Shape 285"/>
          <p:cNvSpPr txBox="1"/>
          <p:nvPr/>
        </p:nvSpPr>
        <p:spPr>
          <a:xfrm>
            <a:off x="3689898" y="526570"/>
            <a:ext cx="4795835" cy="596897"/>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lt1"/>
              </a:buClr>
              <a:buSzPct val="25000"/>
              <a:buFont typeface="Arial"/>
              <a:buNone/>
            </a:pPr>
            <a:r>
              <a:rPr lang="en-US" sz="4000" b="0" i="0" u="none" strike="noStrike" cap="none">
                <a:solidFill>
                  <a:schemeClr val="lt1"/>
                </a:solidFill>
                <a:latin typeface="Century Gothic"/>
                <a:ea typeface="Century Gothic"/>
                <a:cs typeface="Century Gothic"/>
                <a:sym typeface="Century Gothic"/>
              </a:rPr>
              <a:t>Future Work </a:t>
            </a:r>
          </a:p>
        </p:txBody>
      </p:sp>
      <p:sp>
        <p:nvSpPr>
          <p:cNvPr id="287" name="Shape 287"/>
          <p:cNvSpPr txBox="1">
            <a:spLocks noGrp="1"/>
          </p:cNvSpPr>
          <p:nvPr>
            <p:ph type="body" idx="3"/>
          </p:nvPr>
        </p:nvSpPr>
        <p:spPr>
          <a:xfrm>
            <a:off x="10351049" y="5796901"/>
            <a:ext cx="1723200" cy="222899"/>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1200" b="0" i="0" u="none" strike="noStrike" cap="none" dirty="0">
                <a:solidFill>
                  <a:schemeClr val="dk1"/>
                </a:solidFill>
                <a:latin typeface="Century Gothic"/>
                <a:ea typeface="Century Gothic"/>
                <a:cs typeface="Century Gothic"/>
                <a:sym typeface="Century Gothic"/>
              </a:rPr>
              <a:t>Image Credit: NOAA</a:t>
            </a:r>
          </a:p>
        </p:txBody>
      </p:sp>
      <p:pic>
        <p:nvPicPr>
          <p:cNvPr id="288" name="Shape 288"/>
          <p:cNvPicPr preferRelativeResize="0"/>
          <p:nvPr/>
        </p:nvPicPr>
        <p:blipFill rotWithShape="1">
          <a:blip r:embed="rId3">
            <a:alphaModFix/>
          </a:blip>
          <a:srcRect l="2352" t="4539" r="10180" b="10295"/>
          <a:stretch/>
        </p:blipFill>
        <p:spPr>
          <a:xfrm>
            <a:off x="5355525" y="2071828"/>
            <a:ext cx="6627676" cy="3725075"/>
          </a:xfrm>
          <a:prstGeom prst="rect">
            <a:avLst/>
          </a:prstGeom>
          <a:noFill/>
          <a:ln>
            <a:noFill/>
          </a:ln>
        </p:spPr>
      </p:pic>
      <p:sp>
        <p:nvSpPr>
          <p:cNvPr id="6" name="Rectangle 5"/>
          <p:cNvSpPr/>
          <p:nvPr/>
        </p:nvSpPr>
        <p:spPr>
          <a:xfrm>
            <a:off x="609600" y="1676400"/>
            <a:ext cx="4143769" cy="6170920"/>
          </a:xfrm>
          <a:prstGeom prst="rect">
            <a:avLst/>
          </a:prstGeom>
        </p:spPr>
        <p:txBody>
          <a:bodyPr wrap="square">
            <a:spAutoFit/>
          </a:bodyPr>
          <a:lstStyle/>
          <a:p>
            <a:pPr marL="365760" lvl="3" indent="-274320">
              <a:spcBef>
                <a:spcPts val="200"/>
              </a:spcBef>
              <a:buClr>
                <a:srgbClr val="586991"/>
              </a:buClr>
              <a:buFont typeface="Webdings" panose="05030102010509060703" pitchFamily="18" charset="2"/>
              <a:buChar char="4"/>
            </a:pPr>
            <a:r>
              <a:rPr lang="en-US" sz="2000" b="1" dirty="0" smtClean="0">
                <a:solidFill>
                  <a:schemeClr val="tx2">
                    <a:lumMod val="50000"/>
                  </a:schemeClr>
                </a:solidFill>
                <a:latin typeface="Century Gothic" panose="020B0502020202020204" pitchFamily="34" charset="0"/>
              </a:rPr>
              <a:t>Consider</a:t>
            </a:r>
            <a:r>
              <a:rPr lang="en-US" sz="2000" dirty="0" smtClean="0">
                <a:solidFill>
                  <a:schemeClr val="tx2">
                    <a:lumMod val="50000"/>
                  </a:schemeClr>
                </a:solidFill>
                <a:latin typeface="Century Gothic" panose="020B0502020202020204" pitchFamily="34" charset="0"/>
              </a:rPr>
              <a:t> other variables such as population density, track width, different weighting schemes</a:t>
            </a:r>
          </a:p>
          <a:p>
            <a:pPr marL="365760" lvl="5" indent="-274320">
              <a:spcBef>
                <a:spcPts val="200"/>
              </a:spcBef>
              <a:buClr>
                <a:srgbClr val="586991"/>
              </a:buClr>
            </a:pPr>
            <a:endParaRPr lang="en-US" sz="2000" dirty="0" smtClean="0">
              <a:solidFill>
                <a:schemeClr val="tx2">
                  <a:lumMod val="50000"/>
                </a:schemeClr>
              </a:solidFill>
              <a:latin typeface="Century Gothic" panose="020B0502020202020204" pitchFamily="34" charset="0"/>
            </a:endParaRPr>
          </a:p>
          <a:p>
            <a:pPr marL="365760" lvl="5" indent="-274320">
              <a:spcBef>
                <a:spcPts val="200"/>
              </a:spcBef>
              <a:buClr>
                <a:srgbClr val="586991"/>
              </a:buClr>
              <a:buFont typeface="Webdings" panose="05030102010509060703" pitchFamily="18" charset="2"/>
              <a:buChar char="4"/>
            </a:pPr>
            <a:r>
              <a:rPr lang="en-US" sz="2000" b="1" dirty="0" smtClean="0">
                <a:solidFill>
                  <a:schemeClr val="tx2">
                    <a:lumMod val="50000"/>
                  </a:schemeClr>
                </a:solidFill>
                <a:latin typeface="Century Gothic" panose="020B0502020202020204" pitchFamily="34" charset="0"/>
              </a:rPr>
              <a:t>Determine</a:t>
            </a:r>
            <a:r>
              <a:rPr lang="en-US" sz="2000" dirty="0" smtClean="0">
                <a:solidFill>
                  <a:schemeClr val="tx2">
                    <a:lumMod val="50000"/>
                  </a:schemeClr>
                </a:solidFill>
                <a:latin typeface="Century Gothic" panose="020B0502020202020204" pitchFamily="34" charset="0"/>
              </a:rPr>
              <a:t> focal statistics to create gradients v. binary results (i.e., rasters, buffers)</a:t>
            </a:r>
            <a:endParaRPr lang="en-US" sz="2000" b="1" dirty="0" smtClean="0">
              <a:solidFill>
                <a:schemeClr val="tx2">
                  <a:lumMod val="50000"/>
                </a:schemeClr>
              </a:solidFill>
              <a:latin typeface="Century Gothic" panose="020B0502020202020204" pitchFamily="34" charset="0"/>
            </a:endParaRPr>
          </a:p>
          <a:p>
            <a:pPr marL="365760" lvl="5" indent="-274320">
              <a:spcBef>
                <a:spcPts val="200"/>
              </a:spcBef>
              <a:buClr>
                <a:srgbClr val="586991"/>
              </a:buClr>
            </a:pPr>
            <a:endParaRPr lang="en-US" sz="2000" dirty="0" smtClean="0">
              <a:solidFill>
                <a:schemeClr val="tx2">
                  <a:lumMod val="50000"/>
                </a:schemeClr>
              </a:solidFill>
              <a:latin typeface="Century Gothic" panose="020B0502020202020204" pitchFamily="34" charset="0"/>
            </a:endParaRPr>
          </a:p>
          <a:p>
            <a:pPr marL="365760" lvl="5" indent="-274320">
              <a:spcBef>
                <a:spcPts val="200"/>
              </a:spcBef>
              <a:buClr>
                <a:srgbClr val="586991"/>
              </a:buClr>
              <a:buFont typeface="Webdings" panose="05030102010509060703" pitchFamily="18" charset="2"/>
              <a:buChar char="4"/>
            </a:pPr>
            <a:r>
              <a:rPr lang="en-US" sz="2000" b="1" dirty="0" smtClean="0">
                <a:solidFill>
                  <a:schemeClr val="tx2">
                    <a:lumMod val="50000"/>
                  </a:schemeClr>
                </a:solidFill>
                <a:latin typeface="Century Gothic" panose="020B0502020202020204" pitchFamily="34" charset="0"/>
              </a:rPr>
              <a:t>Continue</a:t>
            </a:r>
            <a:r>
              <a:rPr lang="en-US" sz="2000" dirty="0" smtClean="0">
                <a:solidFill>
                  <a:schemeClr val="tx2">
                    <a:lumMod val="50000"/>
                  </a:schemeClr>
                </a:solidFill>
                <a:latin typeface="Century Gothic" panose="020B0502020202020204" pitchFamily="34" charset="0"/>
              </a:rPr>
              <a:t> in-depth analysis of precipitation/flooding threats, corroborate with</a:t>
            </a:r>
            <a:r>
              <a:rPr lang="en-US" sz="2000" i="1" dirty="0" smtClean="0">
                <a:solidFill>
                  <a:schemeClr val="tx2">
                    <a:lumMod val="50000"/>
                  </a:schemeClr>
                </a:solidFill>
                <a:latin typeface="Century Gothic" panose="020B0502020202020204" pitchFamily="34" charset="0"/>
              </a:rPr>
              <a:t> in situ </a:t>
            </a:r>
            <a:r>
              <a:rPr lang="en-US" sz="2000" dirty="0" smtClean="0">
                <a:solidFill>
                  <a:schemeClr val="tx2">
                    <a:lumMod val="50000"/>
                  </a:schemeClr>
                </a:solidFill>
                <a:latin typeface="Century Gothic" panose="020B0502020202020204" pitchFamily="34" charset="0"/>
              </a:rPr>
              <a:t>observations (i.e., rain gauge data)</a:t>
            </a:r>
            <a:endParaRPr lang="en-US" sz="2000" b="1" dirty="0" smtClean="0">
              <a:solidFill>
                <a:schemeClr val="tx2">
                  <a:lumMod val="50000"/>
                </a:schemeClr>
              </a:solidFill>
              <a:latin typeface="Century Gothic" panose="020B0502020202020204" pitchFamily="34" charset="0"/>
            </a:endParaRPr>
          </a:p>
          <a:p>
            <a:pPr marL="1195388" lvl="5" indent="-280988">
              <a:spcBef>
                <a:spcPts val="200"/>
              </a:spcBef>
              <a:buClr>
                <a:srgbClr val="586991"/>
              </a:buClr>
              <a:buFont typeface="Webdings" panose="05030102010509060703" pitchFamily="18" charset="2"/>
              <a:buChar char="4"/>
            </a:pPr>
            <a:endParaRPr lang="en-US" sz="2000" dirty="0">
              <a:solidFill>
                <a:schemeClr val="bg2">
                  <a:lumMod val="50000"/>
                </a:schemeClr>
              </a:solidFill>
              <a:latin typeface="Century Gothic" panose="020B0502020202020204" pitchFamily="34" charset="0"/>
            </a:endParaRPr>
          </a:p>
          <a:p>
            <a:pPr marL="1195388" lvl="5" indent="-280988">
              <a:spcBef>
                <a:spcPts val="200"/>
              </a:spcBef>
              <a:buClr>
                <a:srgbClr val="586991"/>
              </a:buClr>
              <a:buFont typeface="Webdings" panose="05030102010509060703" pitchFamily="18" charset="2"/>
              <a:buChar char="4"/>
            </a:pPr>
            <a:endParaRPr lang="en-US" sz="2000" dirty="0">
              <a:solidFill>
                <a:schemeClr val="bg2">
                  <a:lumMod val="50000"/>
                </a:schemeClr>
              </a:solidFill>
              <a:latin typeface="Century Gothic" panose="020B0502020202020204" pitchFamily="34" charset="0"/>
            </a:endParaRPr>
          </a:p>
          <a:p>
            <a:pPr marL="463550" lvl="5" indent="-1588">
              <a:spcBef>
                <a:spcPts val="200"/>
              </a:spcBef>
              <a:buClr>
                <a:srgbClr val="586991"/>
              </a:buClr>
              <a:buFont typeface="Webdings" panose="05030102010509060703" pitchFamily="18" charset="2"/>
              <a:buChar char="4"/>
            </a:pPr>
            <a:endParaRPr lang="en-US" sz="2000" dirty="0" smtClean="0">
              <a:solidFill>
                <a:schemeClr val="bg2">
                  <a:lumMod val="50000"/>
                </a:schemeClr>
              </a:solidFill>
              <a:latin typeface="Century Gothic" panose="020B0502020202020204" pitchFamily="34" charset="0"/>
            </a:endParaRPr>
          </a:p>
          <a:p>
            <a:pPr marL="463550" lvl="5" indent="-1588">
              <a:spcBef>
                <a:spcPts val="200"/>
              </a:spcBef>
              <a:buClr>
                <a:srgbClr val="586991"/>
              </a:buClr>
              <a:buFont typeface="Webdings" panose="05030102010509060703" pitchFamily="18" charset="2"/>
              <a:buChar char="4"/>
            </a:pPr>
            <a:endParaRPr lang="en-US" sz="2000" dirty="0">
              <a:solidFill>
                <a:schemeClr val="bg2">
                  <a:lumMod val="50000"/>
                </a:schemeClr>
              </a:solidFill>
              <a:latin typeface="Century Gothic" panose="020B0502020202020204" pitchFamily="34" charset="0"/>
            </a:endParaRPr>
          </a:p>
          <a:p>
            <a:pPr marL="463550" lvl="5" indent="-1588">
              <a:spcBef>
                <a:spcPts val="200"/>
              </a:spcBef>
              <a:buClr>
                <a:srgbClr val="586991"/>
              </a:buClr>
              <a:buFont typeface="Webdings" panose="05030102010509060703" pitchFamily="18" charset="2"/>
              <a:buChar char="4"/>
            </a:pPr>
            <a:endParaRPr lang="en-US" sz="2000" dirty="0">
              <a:solidFill>
                <a:schemeClr val="bg2">
                  <a:lumMod val="50000"/>
                </a:schemeClr>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Shape 293"/>
          <p:cNvSpPr txBox="1"/>
          <p:nvPr/>
        </p:nvSpPr>
        <p:spPr>
          <a:xfrm>
            <a:off x="3431103" y="526570"/>
            <a:ext cx="5316000" cy="596999"/>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lt1"/>
              </a:buClr>
              <a:buSzPct val="25000"/>
              <a:buFont typeface="Arial"/>
              <a:buNone/>
            </a:pPr>
            <a:r>
              <a:rPr lang="en-US" sz="4000" b="0" i="0" u="none" strike="noStrike" cap="none" dirty="0">
                <a:solidFill>
                  <a:schemeClr val="lt1"/>
                </a:solidFill>
                <a:latin typeface="Century Gothic"/>
                <a:ea typeface="Century Gothic"/>
                <a:cs typeface="Century Gothic"/>
                <a:sym typeface="Century Gothic"/>
              </a:rPr>
              <a:t>Acknowledgements</a:t>
            </a:r>
          </a:p>
        </p:txBody>
      </p:sp>
      <p:sp>
        <p:nvSpPr>
          <p:cNvPr id="296" name="Shape 296"/>
          <p:cNvSpPr/>
          <p:nvPr/>
        </p:nvSpPr>
        <p:spPr>
          <a:xfrm>
            <a:off x="10350735" y="207355"/>
            <a:ext cx="1172700" cy="1196400"/>
          </a:xfrm>
          <a:prstGeom prst="ellipse">
            <a:avLst/>
          </a:prstGeom>
          <a:solidFill>
            <a:schemeClr val="lt1"/>
          </a:solidFill>
          <a:ln w="12700"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entury Gothic"/>
              <a:ea typeface="Century Gothic"/>
              <a:cs typeface="Century Gothic"/>
              <a:sym typeface="Century Gothic"/>
            </a:endParaRPr>
          </a:p>
        </p:txBody>
      </p:sp>
      <p:pic>
        <p:nvPicPr>
          <p:cNvPr id="297" name="Shape 297" descr="C:\Users\allison.daniel\Downloads\DEVELOPfullcolor_rv5.26.16.png"/>
          <p:cNvPicPr preferRelativeResize="0"/>
          <p:nvPr/>
        </p:nvPicPr>
        <p:blipFill rotWithShape="1">
          <a:blip r:embed="rId3">
            <a:alphaModFix/>
          </a:blip>
          <a:srcRect/>
          <a:stretch/>
        </p:blipFill>
        <p:spPr>
          <a:xfrm>
            <a:off x="10375078" y="234515"/>
            <a:ext cx="1135500" cy="1149000"/>
          </a:xfrm>
          <a:prstGeom prst="rect">
            <a:avLst/>
          </a:prstGeom>
          <a:noFill/>
          <a:ln>
            <a:noFill/>
          </a:ln>
        </p:spPr>
      </p:pic>
      <p:sp>
        <p:nvSpPr>
          <p:cNvPr id="11" name="Shape 294"/>
          <p:cNvSpPr txBox="1">
            <a:spLocks noGrp="1"/>
          </p:cNvSpPr>
          <p:nvPr>
            <p:ph type="body" idx="1"/>
          </p:nvPr>
        </p:nvSpPr>
        <p:spPr>
          <a:xfrm>
            <a:off x="777778" y="1377783"/>
            <a:ext cx="10732800" cy="555641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757070"/>
              </a:buClr>
              <a:buSzPct val="25000"/>
              <a:buFont typeface="Arial"/>
              <a:buNone/>
            </a:pPr>
            <a:r>
              <a:rPr lang="en-US" sz="2000" b="1" i="0" u="none" strike="noStrike" cap="none" dirty="0">
                <a:solidFill>
                  <a:schemeClr val="tx2">
                    <a:lumMod val="50000"/>
                  </a:schemeClr>
                </a:solidFill>
                <a:latin typeface="Century Gothic"/>
                <a:ea typeface="Century Gothic"/>
                <a:cs typeface="Century Gothic"/>
                <a:sym typeface="Century Gothic"/>
              </a:rPr>
              <a:t>Science Advisors</a:t>
            </a:r>
          </a:p>
          <a:p>
            <a:pPr marL="0" marR="0" lvl="0" indent="0" algn="l" rtl="0">
              <a:lnSpc>
                <a:spcPct val="100000"/>
              </a:lnSpc>
              <a:spcBef>
                <a:spcPts val="1000"/>
              </a:spcBef>
              <a:spcAft>
                <a:spcPts val="0"/>
              </a:spcAft>
              <a:buClr>
                <a:srgbClr val="757070"/>
              </a:buClr>
              <a:buSzPct val="25000"/>
              <a:buFont typeface="Arial"/>
              <a:buNone/>
            </a:pPr>
            <a:r>
              <a:rPr lang="en-US" sz="1900" b="0" i="0" u="none" strike="noStrike" cap="none" dirty="0">
                <a:solidFill>
                  <a:schemeClr val="tx2">
                    <a:lumMod val="50000"/>
                  </a:schemeClr>
                </a:solidFill>
                <a:latin typeface="Century Gothic"/>
                <a:ea typeface="Century Gothic"/>
                <a:cs typeface="Century Gothic"/>
                <a:sym typeface="Century Gothic"/>
              </a:rPr>
              <a:t>Dr. Carl </a:t>
            </a:r>
            <a:r>
              <a:rPr lang="en-US" sz="1900" b="0" i="0" u="none" strike="noStrike" cap="none" dirty="0" err="1">
                <a:solidFill>
                  <a:schemeClr val="tx2">
                    <a:lumMod val="50000"/>
                  </a:schemeClr>
                </a:solidFill>
                <a:latin typeface="Century Gothic"/>
                <a:ea typeface="Century Gothic"/>
                <a:cs typeface="Century Gothic"/>
                <a:sym typeface="Century Gothic"/>
              </a:rPr>
              <a:t>Schreck</a:t>
            </a:r>
            <a:r>
              <a:rPr lang="en-US" sz="1900" b="0" i="0" u="none" strike="noStrike" cap="none" dirty="0">
                <a:solidFill>
                  <a:schemeClr val="tx2">
                    <a:lumMod val="50000"/>
                  </a:schemeClr>
                </a:solidFill>
                <a:latin typeface="Century Gothic"/>
                <a:ea typeface="Century Gothic"/>
                <a:cs typeface="Century Gothic"/>
                <a:sym typeface="Century Gothic"/>
              </a:rPr>
              <a:t>, Cooperative Institute for Climate and Satellites-North Carolina, National Centers for Environmental Information</a:t>
            </a:r>
          </a:p>
          <a:p>
            <a:pPr marL="0" marR="0" lvl="0" indent="0" algn="l" rtl="0">
              <a:lnSpc>
                <a:spcPct val="100000"/>
              </a:lnSpc>
              <a:spcBef>
                <a:spcPts val="1000"/>
              </a:spcBef>
              <a:spcAft>
                <a:spcPts val="0"/>
              </a:spcAft>
              <a:buClr>
                <a:srgbClr val="757070"/>
              </a:buClr>
              <a:buSzPct val="25000"/>
              <a:buFont typeface="Arial"/>
              <a:buNone/>
            </a:pPr>
            <a:r>
              <a:rPr lang="en-US" sz="1900" b="0" i="0" u="none" strike="noStrike" cap="none" dirty="0">
                <a:solidFill>
                  <a:schemeClr val="tx2">
                    <a:lumMod val="50000"/>
                  </a:schemeClr>
                </a:solidFill>
                <a:latin typeface="Century Gothic"/>
                <a:ea typeface="Century Gothic"/>
                <a:cs typeface="Century Gothic"/>
                <a:sym typeface="Century Gothic"/>
              </a:rPr>
              <a:t>Dr. L. DeWayne Cecil, Global Science &amp; Technology, National Centers for Environmental </a:t>
            </a:r>
            <a:r>
              <a:rPr lang="en-US" sz="1900" b="0" i="0" u="none" strike="noStrike" cap="none" dirty="0" smtClean="0">
                <a:solidFill>
                  <a:schemeClr val="tx2">
                    <a:lumMod val="50000"/>
                  </a:schemeClr>
                </a:solidFill>
                <a:latin typeface="Century Gothic"/>
                <a:ea typeface="Century Gothic"/>
                <a:cs typeface="Century Gothic"/>
                <a:sym typeface="Century Gothic"/>
              </a:rPr>
              <a:t>Information</a:t>
            </a:r>
          </a:p>
          <a:p>
            <a:pPr marL="0" marR="0" lvl="0" indent="0" algn="l" rtl="0">
              <a:lnSpc>
                <a:spcPct val="100000"/>
              </a:lnSpc>
              <a:spcBef>
                <a:spcPts val="1000"/>
              </a:spcBef>
              <a:spcAft>
                <a:spcPts val="0"/>
              </a:spcAft>
              <a:buClr>
                <a:srgbClr val="757070"/>
              </a:buClr>
              <a:buSzPct val="25000"/>
              <a:buFont typeface="Arial"/>
              <a:buNone/>
            </a:pPr>
            <a:endParaRPr lang="en-US" sz="1200" dirty="0">
              <a:solidFill>
                <a:schemeClr val="tx2">
                  <a:lumMod val="50000"/>
                </a:schemeClr>
              </a:solidFill>
            </a:endParaRPr>
          </a:p>
          <a:p>
            <a:pPr lvl="0">
              <a:lnSpc>
                <a:spcPct val="100000"/>
              </a:lnSpc>
              <a:spcBef>
                <a:spcPts val="0"/>
              </a:spcBef>
              <a:buClr>
                <a:srgbClr val="757070"/>
              </a:buClr>
              <a:buSzPct val="25000"/>
            </a:pPr>
            <a:r>
              <a:rPr lang="en-US" b="1" dirty="0">
                <a:solidFill>
                  <a:schemeClr val="tx2">
                    <a:lumMod val="50000"/>
                  </a:schemeClr>
                </a:solidFill>
              </a:rPr>
              <a:t>Project Partners</a:t>
            </a:r>
          </a:p>
          <a:p>
            <a:pPr>
              <a:lnSpc>
                <a:spcPct val="100000"/>
              </a:lnSpc>
              <a:buClr>
                <a:srgbClr val="757070"/>
              </a:buClr>
              <a:buSzPct val="25000"/>
            </a:pPr>
            <a:r>
              <a:rPr lang="en-US" sz="1900" dirty="0">
                <a:solidFill>
                  <a:schemeClr val="tx2">
                    <a:lumMod val="50000"/>
                  </a:schemeClr>
                </a:solidFill>
              </a:rPr>
              <a:t>Rowena Dacsig, </a:t>
            </a:r>
            <a:r>
              <a:rPr lang="en-US" sz="1900" dirty="0">
                <a:solidFill>
                  <a:schemeClr val="tx2">
                    <a:lumMod val="50000"/>
                  </a:schemeClr>
                </a:solidFill>
              </a:rPr>
              <a:t>Gender </a:t>
            </a:r>
            <a:r>
              <a:rPr lang="en-US" sz="1900" dirty="0" smtClean="0">
                <a:solidFill>
                  <a:schemeClr val="tx2">
                    <a:lumMod val="50000"/>
                  </a:schemeClr>
                </a:solidFill>
              </a:rPr>
              <a:t>Advisor, </a:t>
            </a:r>
            <a:r>
              <a:rPr lang="en-US" sz="1900" dirty="0" smtClean="0">
                <a:solidFill>
                  <a:schemeClr val="tx2">
                    <a:lumMod val="50000"/>
                  </a:schemeClr>
                </a:solidFill>
              </a:rPr>
              <a:t>United </a:t>
            </a:r>
            <a:r>
              <a:rPr lang="en-US" sz="1900" dirty="0" smtClean="0">
                <a:solidFill>
                  <a:schemeClr val="tx2">
                    <a:lumMod val="50000"/>
                  </a:schemeClr>
                </a:solidFill>
              </a:rPr>
              <a:t>Nations Office </a:t>
            </a:r>
            <a:r>
              <a:rPr lang="en-US" sz="1900" dirty="0">
                <a:solidFill>
                  <a:schemeClr val="tx2">
                    <a:lumMod val="50000"/>
                  </a:schemeClr>
                </a:solidFill>
              </a:rPr>
              <a:t>for the Coordination of Humanitarian Affairs, </a:t>
            </a:r>
            <a:endParaRPr lang="en-US" sz="1900" dirty="0" smtClean="0">
              <a:solidFill>
                <a:schemeClr val="tx2">
                  <a:lumMod val="50000"/>
                </a:schemeClr>
              </a:solidFill>
            </a:endParaRPr>
          </a:p>
          <a:p>
            <a:pPr>
              <a:lnSpc>
                <a:spcPct val="100000"/>
              </a:lnSpc>
              <a:buClr>
                <a:srgbClr val="757070"/>
              </a:buClr>
              <a:buSzPct val="25000"/>
            </a:pPr>
            <a:r>
              <a:rPr lang="en-US" sz="1900" dirty="0" smtClean="0">
                <a:solidFill>
                  <a:schemeClr val="tx2">
                    <a:lumMod val="50000"/>
                  </a:schemeClr>
                </a:solidFill>
              </a:rPr>
              <a:t>Joseph </a:t>
            </a:r>
            <a:r>
              <a:rPr lang="en-US" sz="1900" dirty="0">
                <a:solidFill>
                  <a:schemeClr val="tx2">
                    <a:lumMod val="50000"/>
                  </a:schemeClr>
                </a:solidFill>
              </a:rPr>
              <a:t>Addawe, </a:t>
            </a:r>
            <a:r>
              <a:rPr lang="en-US" sz="1900" dirty="0">
                <a:solidFill>
                  <a:schemeClr val="tx2">
                    <a:lumMod val="50000"/>
                  </a:schemeClr>
                </a:solidFill>
              </a:rPr>
              <a:t>Information Management </a:t>
            </a:r>
            <a:r>
              <a:rPr lang="en-US" sz="1900" dirty="0" smtClean="0">
                <a:solidFill>
                  <a:schemeClr val="tx2">
                    <a:lumMod val="50000"/>
                  </a:schemeClr>
                </a:solidFill>
              </a:rPr>
              <a:t>Analyst, </a:t>
            </a:r>
            <a:r>
              <a:rPr lang="en-US" sz="1900" dirty="0" smtClean="0">
                <a:solidFill>
                  <a:schemeClr val="tx2">
                    <a:lumMod val="50000"/>
                  </a:schemeClr>
                </a:solidFill>
              </a:rPr>
              <a:t>United </a:t>
            </a:r>
            <a:r>
              <a:rPr lang="en-US" sz="1900" dirty="0">
                <a:solidFill>
                  <a:schemeClr val="tx2">
                    <a:lumMod val="50000"/>
                  </a:schemeClr>
                </a:solidFill>
              </a:rPr>
              <a:t>Nations Office for the Coordination of Humanitarian </a:t>
            </a:r>
            <a:r>
              <a:rPr lang="en-US" sz="1900" dirty="0" smtClean="0">
                <a:solidFill>
                  <a:schemeClr val="tx2">
                    <a:lumMod val="50000"/>
                  </a:schemeClr>
                </a:solidFill>
              </a:rPr>
              <a:t>Affairs</a:t>
            </a:r>
          </a:p>
          <a:p>
            <a:pPr lvl="0">
              <a:lnSpc>
                <a:spcPct val="100000"/>
              </a:lnSpc>
              <a:buClr>
                <a:srgbClr val="757070"/>
              </a:buClr>
              <a:buSzPct val="25000"/>
            </a:pPr>
            <a:endParaRPr lang="en-US" sz="1200" b="1" dirty="0" smtClean="0">
              <a:solidFill>
                <a:schemeClr val="tx2">
                  <a:lumMod val="50000"/>
                </a:schemeClr>
              </a:solidFill>
            </a:endParaRPr>
          </a:p>
          <a:p>
            <a:pPr lvl="0">
              <a:lnSpc>
                <a:spcPct val="100000"/>
              </a:lnSpc>
              <a:spcBef>
                <a:spcPts val="0"/>
              </a:spcBef>
              <a:buClr>
                <a:srgbClr val="757070"/>
              </a:buClr>
              <a:buSzPct val="25000"/>
            </a:pPr>
            <a:r>
              <a:rPr lang="en-US" b="1" dirty="0" smtClean="0">
                <a:solidFill>
                  <a:schemeClr val="tx2">
                    <a:lumMod val="50000"/>
                  </a:schemeClr>
                </a:solidFill>
              </a:rPr>
              <a:t>Other</a:t>
            </a:r>
            <a:endParaRPr lang="en-US" b="1" dirty="0">
              <a:solidFill>
                <a:schemeClr val="tx2">
                  <a:lumMod val="50000"/>
                </a:schemeClr>
              </a:solidFill>
            </a:endParaRPr>
          </a:p>
          <a:p>
            <a:pPr lvl="0">
              <a:lnSpc>
                <a:spcPct val="100000"/>
              </a:lnSpc>
              <a:buClr>
                <a:srgbClr val="757070"/>
              </a:buClr>
              <a:buSzPct val="25000"/>
            </a:pPr>
            <a:r>
              <a:rPr lang="en-US" sz="1900" dirty="0" smtClean="0">
                <a:solidFill>
                  <a:schemeClr val="tx2">
                    <a:lumMod val="50000"/>
                  </a:schemeClr>
                </a:solidFill>
              </a:rPr>
              <a:t>Dr. Ken </a:t>
            </a:r>
            <a:r>
              <a:rPr lang="en-US" sz="1900" dirty="0">
                <a:solidFill>
                  <a:schemeClr val="tx2">
                    <a:lumMod val="50000"/>
                  </a:schemeClr>
                </a:solidFill>
              </a:rPr>
              <a:t>Knapp, </a:t>
            </a:r>
            <a:r>
              <a:rPr lang="en-US" sz="1900" dirty="0" smtClean="0">
                <a:solidFill>
                  <a:schemeClr val="tx2">
                    <a:lumMod val="50000"/>
                  </a:schemeClr>
                </a:solidFill>
              </a:rPr>
              <a:t>Center for Weather and Climate, </a:t>
            </a:r>
            <a:r>
              <a:rPr lang="en-US" sz="1900" dirty="0">
                <a:solidFill>
                  <a:schemeClr val="tx2">
                    <a:lumMod val="50000"/>
                  </a:schemeClr>
                </a:solidFill>
              </a:rPr>
              <a:t>National Centers for Environmental Information</a:t>
            </a:r>
          </a:p>
          <a:p>
            <a:pPr lvl="0">
              <a:lnSpc>
                <a:spcPct val="100000"/>
              </a:lnSpc>
              <a:buClr>
                <a:srgbClr val="757070"/>
              </a:buClr>
              <a:buSzPct val="25000"/>
            </a:pPr>
            <a:endParaRPr lang="en-US" sz="1900" b="1" dirty="0">
              <a:solidFill>
                <a:srgbClr val="757070"/>
              </a:solidFill>
            </a:endParaRPr>
          </a:p>
          <a:p>
            <a:pPr marL="228600" marR="0" lvl="0" indent="-228600" algn="l" rtl="0">
              <a:lnSpc>
                <a:spcPct val="90000"/>
              </a:lnSpc>
              <a:spcBef>
                <a:spcPts val="1000"/>
              </a:spcBef>
              <a:spcAft>
                <a:spcPts val="0"/>
              </a:spcAft>
              <a:buClr>
                <a:schemeClr val="dk1"/>
              </a:buClr>
              <a:buSzPct val="25000"/>
              <a:buFont typeface="Arial"/>
              <a:buNone/>
            </a:pPr>
            <a:endParaRPr sz="2800" b="0" i="0" u="none" strike="noStrike" cap="none" dirty="0">
              <a:solidFill>
                <a:srgbClr val="757070"/>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76200" y="0"/>
            <a:ext cx="12344400" cy="6934200"/>
          </a:xfrm>
          <a:prstGeom prst="rect">
            <a:avLst/>
          </a:prstGeom>
          <a:blipFill>
            <a:blip r:embed="rId2">
              <a:alphaModFix amt="61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solidFill>
                <a:schemeClr val="tx1"/>
              </a:solidFill>
              <a:latin typeface="Century Gothic" panose="020B0502020202020204" pitchFamily="34" charset="0"/>
            </a:endParaRPr>
          </a:p>
        </p:txBody>
      </p:sp>
      <p:sp>
        <p:nvSpPr>
          <p:cNvPr id="7" name="TextBox 6"/>
          <p:cNvSpPr txBox="1"/>
          <p:nvPr/>
        </p:nvSpPr>
        <p:spPr>
          <a:xfrm>
            <a:off x="3543300" y="810161"/>
            <a:ext cx="5105400" cy="1323439"/>
          </a:xfrm>
          <a:prstGeom prst="rect">
            <a:avLst/>
          </a:prstGeom>
          <a:noFill/>
        </p:spPr>
        <p:txBody>
          <a:bodyPr wrap="square" rtlCol="0">
            <a:spAutoFit/>
          </a:bodyPr>
          <a:lstStyle/>
          <a:p>
            <a:pPr algn="ctr"/>
            <a:r>
              <a:rPr lang="en-US" sz="6600" b="1" dirty="0">
                <a:solidFill>
                  <a:schemeClr val="tx1"/>
                </a:solidFill>
                <a:effectLst>
                  <a:outerShdw blurRad="38100" dist="38100" dir="2700000" algn="tl">
                    <a:srgbClr val="000000">
                      <a:alpha val="43137"/>
                    </a:srgbClr>
                  </a:outerShdw>
                </a:effectLst>
                <a:latin typeface="Century Gothic" panose="020B0502020202020204" pitchFamily="34" charset="0"/>
              </a:rPr>
              <a:t>Questions?</a:t>
            </a:r>
          </a:p>
          <a:p>
            <a:endParaRPr lang="en-US" dirty="0"/>
          </a:p>
        </p:txBody>
      </p:sp>
      <p:sp>
        <p:nvSpPr>
          <p:cNvPr id="8" name="Rectangle 7"/>
          <p:cNvSpPr/>
          <p:nvPr/>
        </p:nvSpPr>
        <p:spPr>
          <a:xfrm>
            <a:off x="10515600" y="6599468"/>
            <a:ext cx="1737976" cy="258532"/>
          </a:xfrm>
          <a:prstGeom prst="rect">
            <a:avLst/>
          </a:prstGeom>
        </p:spPr>
        <p:txBody>
          <a:bodyPr wrap="none">
            <a:spAutoFit/>
          </a:bodyPr>
          <a:lstStyle/>
          <a:p>
            <a:pPr lvl="0">
              <a:lnSpc>
                <a:spcPct val="90000"/>
              </a:lnSpc>
              <a:buClr>
                <a:schemeClr val="dk1"/>
              </a:buClr>
              <a:buSzPct val="25000"/>
            </a:pPr>
            <a:r>
              <a:rPr lang="en-US" sz="1200" dirty="0">
                <a:solidFill>
                  <a:schemeClr val="dk1"/>
                </a:solidFill>
                <a:latin typeface="Century Gothic"/>
                <a:ea typeface="Century Gothic"/>
                <a:cs typeface="Century Gothic"/>
                <a:sym typeface="Century Gothic"/>
              </a:rPr>
              <a:t>Image Credit: NOAA</a:t>
            </a:r>
          </a:p>
        </p:txBody>
      </p:sp>
    </p:spTree>
    <p:extLst>
      <p:ext uri="{BB962C8B-B14F-4D97-AF65-F5344CB8AC3E}">
        <p14:creationId xmlns:p14="http://schemas.microsoft.com/office/powerpoint/2010/main" val="23089532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293"/>
          <p:cNvSpPr txBox="1"/>
          <p:nvPr/>
        </p:nvSpPr>
        <p:spPr>
          <a:xfrm>
            <a:off x="76200" y="526570"/>
            <a:ext cx="10134600" cy="596999"/>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lt1"/>
              </a:buClr>
              <a:buSzPct val="25000"/>
              <a:buFont typeface="Arial"/>
              <a:buNone/>
            </a:pPr>
            <a:r>
              <a:rPr lang="en-US" sz="4000" b="0" i="0" u="none" strike="noStrike" cap="none" dirty="0" smtClean="0">
                <a:solidFill>
                  <a:schemeClr val="lt1"/>
                </a:solidFill>
                <a:latin typeface="Century Gothic"/>
                <a:ea typeface="Century Gothic"/>
                <a:cs typeface="Century Gothic"/>
                <a:sym typeface="Century Gothic"/>
              </a:rPr>
              <a:t>Appendix A: Threat Map Equations </a:t>
            </a:r>
            <a:endParaRPr lang="en-US" sz="4000" b="0" i="0" u="none" strike="noStrike" cap="none" dirty="0">
              <a:solidFill>
                <a:schemeClr val="lt1"/>
              </a:solidFill>
              <a:latin typeface="Century Gothic"/>
              <a:ea typeface="Century Gothic"/>
              <a:cs typeface="Century Gothic"/>
              <a:sym typeface="Century Gothic"/>
            </a:endParaRPr>
          </a:p>
        </p:txBody>
      </p:sp>
      <p:sp>
        <p:nvSpPr>
          <p:cNvPr id="7" name="Rectangle 6"/>
          <p:cNvSpPr/>
          <p:nvPr/>
        </p:nvSpPr>
        <p:spPr>
          <a:xfrm>
            <a:off x="762000" y="1828800"/>
            <a:ext cx="10744200" cy="3836948"/>
          </a:xfrm>
          <a:prstGeom prst="rect">
            <a:avLst/>
          </a:prstGeom>
        </p:spPr>
        <p:txBody>
          <a:bodyPr wrap="square">
            <a:spAutoFit/>
          </a:bodyPr>
          <a:lstStyle/>
          <a:p>
            <a:pPr marL="365760" lvl="5" indent="-274320">
              <a:spcBef>
                <a:spcPts val="200"/>
              </a:spcBef>
              <a:buClr>
                <a:srgbClr val="586991"/>
              </a:buClr>
              <a:buFont typeface="Webdings" panose="05030102010509060703" pitchFamily="18" charset="2"/>
              <a:buChar char="4"/>
            </a:pPr>
            <a:r>
              <a:rPr lang="en-US" sz="1900" dirty="0">
                <a:solidFill>
                  <a:schemeClr val="tx2">
                    <a:lumMod val="50000"/>
                  </a:schemeClr>
                </a:solidFill>
                <a:latin typeface="Century Gothic" panose="020B0502020202020204" pitchFamily="34" charset="0"/>
              </a:rPr>
              <a:t>Overall Threat Value = (NaturalHazard * 0.5) + (DemographicHazard * 0.5</a:t>
            </a:r>
            <a:r>
              <a:rPr lang="en-US" sz="1900" dirty="0" smtClean="0">
                <a:solidFill>
                  <a:schemeClr val="tx2">
                    <a:lumMod val="50000"/>
                  </a:schemeClr>
                </a:solidFill>
                <a:latin typeface="Century Gothic" panose="020B0502020202020204" pitchFamily="34" charset="0"/>
              </a:rPr>
              <a:t>)</a:t>
            </a:r>
          </a:p>
          <a:p>
            <a:pPr marL="365760" lvl="5" indent="-274320">
              <a:spcBef>
                <a:spcPts val="200"/>
              </a:spcBef>
              <a:buClr>
                <a:srgbClr val="586991"/>
              </a:buClr>
              <a:buFont typeface="Webdings" panose="05030102010509060703" pitchFamily="18" charset="2"/>
              <a:buChar char="4"/>
            </a:pPr>
            <a:endParaRPr lang="en-US" sz="1900" dirty="0">
              <a:solidFill>
                <a:schemeClr val="tx2">
                  <a:lumMod val="50000"/>
                </a:schemeClr>
              </a:solidFill>
              <a:latin typeface="Century Gothic" panose="020B0502020202020204" pitchFamily="34" charset="0"/>
            </a:endParaRPr>
          </a:p>
          <a:p>
            <a:pPr marL="365760" lvl="5" indent="-274320">
              <a:spcBef>
                <a:spcPts val="200"/>
              </a:spcBef>
              <a:buClr>
                <a:srgbClr val="586991"/>
              </a:buClr>
              <a:buFont typeface="Webdings" panose="05030102010509060703" pitchFamily="18" charset="2"/>
              <a:buChar char="4"/>
            </a:pPr>
            <a:r>
              <a:rPr lang="en-US" sz="1900" dirty="0">
                <a:solidFill>
                  <a:schemeClr val="tx2">
                    <a:lumMod val="50000"/>
                  </a:schemeClr>
                </a:solidFill>
                <a:latin typeface="Century Gothic" panose="020B0502020202020204" pitchFamily="34" charset="0"/>
              </a:rPr>
              <a:t>NaturalHazard = ((ACE - min(ACE)) / ((max(ACE) - min(ACE</a:t>
            </a:r>
            <a:r>
              <a:rPr lang="en-US" sz="1900" dirty="0" smtClean="0">
                <a:solidFill>
                  <a:schemeClr val="tx2">
                    <a:lumMod val="50000"/>
                  </a:schemeClr>
                </a:solidFill>
                <a:latin typeface="Century Gothic" panose="020B0502020202020204" pitchFamily="34" charset="0"/>
              </a:rPr>
              <a:t>))</a:t>
            </a:r>
          </a:p>
          <a:p>
            <a:pPr marL="365760" lvl="5" indent="-274320">
              <a:spcBef>
                <a:spcPts val="200"/>
              </a:spcBef>
              <a:buClr>
                <a:srgbClr val="586991"/>
              </a:buClr>
              <a:buFont typeface="Webdings" panose="05030102010509060703" pitchFamily="18" charset="2"/>
              <a:buChar char="4"/>
            </a:pPr>
            <a:endParaRPr lang="en-US" sz="1900" dirty="0" smtClean="0">
              <a:solidFill>
                <a:schemeClr val="tx2">
                  <a:lumMod val="50000"/>
                </a:schemeClr>
              </a:solidFill>
              <a:latin typeface="Century Gothic" panose="020B0502020202020204" pitchFamily="34" charset="0"/>
            </a:endParaRPr>
          </a:p>
          <a:p>
            <a:pPr marL="365760" lvl="5" indent="-274320">
              <a:spcBef>
                <a:spcPts val="200"/>
              </a:spcBef>
              <a:buClr>
                <a:srgbClr val="586991"/>
              </a:buClr>
              <a:buFont typeface="Webdings" panose="05030102010509060703" pitchFamily="18" charset="2"/>
              <a:buChar char="4"/>
            </a:pPr>
            <a:r>
              <a:rPr lang="en-US" sz="1900" dirty="0">
                <a:solidFill>
                  <a:schemeClr val="tx2">
                    <a:lumMod val="50000"/>
                  </a:schemeClr>
                </a:solidFill>
                <a:latin typeface="Century Gothic" panose="020B0502020202020204" pitchFamily="34" charset="0"/>
              </a:rPr>
              <a:t>DemographicHazard = Average(Scaled single mother + disabled female + elderly female + weak roof + weak outer walls + unsanitary toilet + unsafe water vulnerability</a:t>
            </a:r>
            <a:r>
              <a:rPr lang="en-US" sz="1900" dirty="0" smtClean="0">
                <a:solidFill>
                  <a:schemeClr val="tx2">
                    <a:lumMod val="50000"/>
                  </a:schemeClr>
                </a:solidFill>
                <a:latin typeface="Century Gothic" panose="020B0502020202020204" pitchFamily="34" charset="0"/>
              </a:rPr>
              <a:t>)</a:t>
            </a:r>
          </a:p>
          <a:p>
            <a:pPr marL="365760" lvl="5" indent="-274320">
              <a:spcBef>
                <a:spcPts val="200"/>
              </a:spcBef>
              <a:buClr>
                <a:srgbClr val="586991"/>
              </a:buClr>
              <a:buFont typeface="Webdings" panose="05030102010509060703" pitchFamily="18" charset="2"/>
              <a:buChar char="4"/>
            </a:pPr>
            <a:endParaRPr lang="en-US" sz="1900" dirty="0" smtClean="0">
              <a:solidFill>
                <a:schemeClr val="tx2">
                  <a:lumMod val="50000"/>
                </a:schemeClr>
              </a:solidFill>
              <a:latin typeface="Century Gothic" panose="020B0502020202020204" pitchFamily="34" charset="0"/>
            </a:endParaRPr>
          </a:p>
          <a:p>
            <a:pPr marL="365760" lvl="5" indent="-274320">
              <a:spcBef>
                <a:spcPts val="200"/>
              </a:spcBef>
              <a:buClr>
                <a:srgbClr val="586991"/>
              </a:buClr>
              <a:buFont typeface="Webdings" panose="05030102010509060703" pitchFamily="18" charset="2"/>
              <a:buChar char="4"/>
            </a:pPr>
            <a:r>
              <a:rPr lang="en-US" sz="1900" dirty="0">
                <a:solidFill>
                  <a:schemeClr val="tx2">
                    <a:lumMod val="50000"/>
                  </a:schemeClr>
                </a:solidFill>
                <a:latin typeface="Century Gothic" panose="020B0502020202020204" pitchFamily="34" charset="0"/>
              </a:rPr>
              <a:t>Household counts are for poor households only. Each demographic variable was scaled using the same min/max normalization equation pattern as in Overall Natural Disaster Threat </a:t>
            </a:r>
            <a:r>
              <a:rPr lang="en-US" sz="1900" dirty="0" smtClean="0">
                <a:solidFill>
                  <a:schemeClr val="tx2">
                    <a:lumMod val="50000"/>
                  </a:schemeClr>
                </a:solidFill>
                <a:latin typeface="Century Gothic" panose="020B0502020202020204" pitchFamily="34" charset="0"/>
              </a:rPr>
              <a:t>Values</a:t>
            </a:r>
            <a:endParaRPr lang="en-US" sz="1900" dirty="0" smtClean="0">
              <a:solidFill>
                <a:schemeClr val="bg2">
                  <a:lumMod val="50000"/>
                </a:schemeClr>
              </a:solidFill>
              <a:latin typeface="Century Gothic" panose="020B0502020202020204" pitchFamily="34" charset="0"/>
            </a:endParaRPr>
          </a:p>
          <a:p>
            <a:pPr marL="463550" lvl="5" indent="-1588">
              <a:spcBef>
                <a:spcPts val="200"/>
              </a:spcBef>
              <a:buClr>
                <a:srgbClr val="586991"/>
              </a:buClr>
              <a:buFont typeface="Webdings" panose="05030102010509060703" pitchFamily="18" charset="2"/>
              <a:buChar char="4"/>
            </a:pPr>
            <a:endParaRPr lang="en-US" sz="2000" dirty="0">
              <a:solidFill>
                <a:schemeClr val="bg2">
                  <a:lumMod val="50000"/>
                </a:schemeClr>
              </a:solidFill>
              <a:latin typeface="Century Gothic" panose="020B0502020202020204" pitchFamily="34" charset="0"/>
            </a:endParaRPr>
          </a:p>
          <a:p>
            <a:pPr marL="463550" lvl="5" indent="-1588">
              <a:spcBef>
                <a:spcPts val="200"/>
              </a:spcBef>
              <a:buClr>
                <a:srgbClr val="586991"/>
              </a:buClr>
              <a:buFont typeface="Webdings" panose="05030102010509060703" pitchFamily="18" charset="2"/>
              <a:buChar char="4"/>
            </a:pPr>
            <a:endParaRPr lang="en-US" sz="2000" dirty="0">
              <a:solidFill>
                <a:schemeClr val="bg2">
                  <a:lumMod val="50000"/>
                </a:schemeClr>
              </a:solidFill>
              <a:latin typeface="Century Gothic" panose="020B0502020202020204" pitchFamily="34" charset="0"/>
            </a:endParaRPr>
          </a:p>
        </p:txBody>
      </p:sp>
    </p:spTree>
    <p:extLst>
      <p:ext uri="{BB962C8B-B14F-4D97-AF65-F5344CB8AC3E}">
        <p14:creationId xmlns:p14="http://schemas.microsoft.com/office/powerpoint/2010/main" val="42777941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293"/>
          <p:cNvSpPr txBox="1"/>
          <p:nvPr/>
        </p:nvSpPr>
        <p:spPr>
          <a:xfrm>
            <a:off x="76200" y="526570"/>
            <a:ext cx="10134600" cy="596999"/>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lt1"/>
              </a:buClr>
              <a:buSzPct val="25000"/>
              <a:buFont typeface="Arial"/>
              <a:buNone/>
            </a:pPr>
            <a:r>
              <a:rPr lang="en-US" sz="4000" b="0" i="0" u="none" strike="noStrike" cap="none" dirty="0" smtClean="0">
                <a:solidFill>
                  <a:schemeClr val="lt1"/>
                </a:solidFill>
                <a:latin typeface="Century Gothic"/>
                <a:ea typeface="Century Gothic"/>
                <a:cs typeface="Century Gothic"/>
                <a:sym typeface="Century Gothic"/>
              </a:rPr>
              <a:t>Appendix B: SRTM DEM for Philippines  </a:t>
            </a:r>
            <a:endParaRPr lang="en-US" sz="4000" b="0" i="0" u="none" strike="noStrike" cap="none" dirty="0">
              <a:solidFill>
                <a:schemeClr val="lt1"/>
              </a:solidFill>
              <a:latin typeface="Century Gothic"/>
              <a:ea typeface="Century Gothic"/>
              <a:cs typeface="Century Gothic"/>
              <a:sym typeface="Century Gothic"/>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0218" t="7678" r="9739" b="7778"/>
          <a:stretch/>
        </p:blipFill>
        <p:spPr>
          <a:xfrm>
            <a:off x="4267200" y="1447800"/>
            <a:ext cx="3567834" cy="4876800"/>
          </a:xfrm>
          <a:prstGeom prst="rect">
            <a:avLst/>
          </a:prstGeom>
        </p:spPr>
      </p:pic>
    </p:spTree>
    <p:extLst>
      <p:ext uri="{BB962C8B-B14F-4D97-AF65-F5344CB8AC3E}">
        <p14:creationId xmlns:p14="http://schemas.microsoft.com/office/powerpoint/2010/main" val="42060799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Shape 167"/>
          <p:cNvSpPr txBox="1"/>
          <p:nvPr/>
        </p:nvSpPr>
        <p:spPr>
          <a:xfrm>
            <a:off x="2862888" y="514350"/>
            <a:ext cx="6419131" cy="638174"/>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lt1"/>
              </a:buClr>
              <a:buSzPct val="25000"/>
              <a:buFont typeface="Arial"/>
              <a:buNone/>
            </a:pPr>
            <a:r>
              <a:rPr lang="en-US" sz="4000" b="0" i="0" u="none" strike="noStrike" cap="none">
                <a:solidFill>
                  <a:schemeClr val="lt1"/>
                </a:solidFill>
                <a:latin typeface="Century Gothic"/>
                <a:ea typeface="Century Gothic"/>
                <a:cs typeface="Century Gothic"/>
                <a:sym typeface="Century Gothic"/>
              </a:rPr>
              <a:t>Introduction</a:t>
            </a:r>
          </a:p>
        </p:txBody>
      </p:sp>
      <p:pic>
        <p:nvPicPr>
          <p:cNvPr id="169" name="Shape 169"/>
          <p:cNvPicPr preferRelativeResize="0"/>
          <p:nvPr/>
        </p:nvPicPr>
        <p:blipFill>
          <a:blip r:embed="rId3">
            <a:alphaModFix/>
          </a:blip>
          <a:stretch>
            <a:fillRect/>
          </a:stretch>
        </p:blipFill>
        <p:spPr>
          <a:xfrm>
            <a:off x="6324600" y="1530074"/>
            <a:ext cx="4531974" cy="5005299"/>
          </a:xfrm>
          <a:prstGeom prst="rect">
            <a:avLst/>
          </a:prstGeom>
          <a:noFill/>
          <a:ln>
            <a:noFill/>
          </a:ln>
        </p:spPr>
      </p:pic>
      <p:sp>
        <p:nvSpPr>
          <p:cNvPr id="5" name="Text Placeholder 1"/>
          <p:cNvSpPr>
            <a:spLocks noGrp="1"/>
          </p:cNvSpPr>
          <p:nvPr>
            <p:ph type="body" sz="quarter" idx="4294967295"/>
          </p:nvPr>
        </p:nvSpPr>
        <p:spPr>
          <a:xfrm>
            <a:off x="882650" y="2438400"/>
            <a:ext cx="4756150" cy="2971800"/>
          </a:xfrm>
          <a:prstGeom prst="rect">
            <a:avLst/>
          </a:prstGeom>
        </p:spPr>
        <p:txBody>
          <a:bodyPr>
            <a:noAutofit/>
          </a:bodyPr>
          <a:lstStyle/>
          <a:p>
            <a:pPr marL="365760" indent="-274320">
              <a:spcBef>
                <a:spcPts val="200"/>
              </a:spcBef>
              <a:buClr>
                <a:srgbClr val="586991"/>
              </a:buClr>
              <a:buFont typeface="Webdings" panose="05030102010509060703" pitchFamily="18" charset="2"/>
              <a:buChar char="4"/>
            </a:pPr>
            <a:r>
              <a:rPr lang="en-US" sz="2000" b="1" dirty="0" smtClean="0">
                <a:solidFill>
                  <a:schemeClr val="tx2">
                    <a:lumMod val="50000"/>
                  </a:schemeClr>
                </a:solidFill>
                <a:latin typeface="Century Gothic" panose="020B0502020202020204" pitchFamily="34" charset="0"/>
              </a:rPr>
              <a:t>Study </a:t>
            </a:r>
            <a:r>
              <a:rPr lang="en-US" sz="2000" b="1" dirty="0">
                <a:solidFill>
                  <a:schemeClr val="tx2">
                    <a:lumMod val="50000"/>
                  </a:schemeClr>
                </a:solidFill>
                <a:latin typeface="Century Gothic" panose="020B0502020202020204" pitchFamily="34" charset="0"/>
              </a:rPr>
              <a:t>Area: </a:t>
            </a:r>
            <a:r>
              <a:rPr lang="en-US" sz="2000" dirty="0">
                <a:solidFill>
                  <a:schemeClr val="tx2">
                    <a:lumMod val="50000"/>
                  </a:schemeClr>
                </a:solidFill>
                <a:latin typeface="Century Gothic" panose="020B0502020202020204" pitchFamily="34" charset="0"/>
              </a:rPr>
              <a:t>The Philippines</a:t>
            </a:r>
          </a:p>
          <a:p>
            <a:pPr marL="365760" indent="-274320">
              <a:spcBef>
                <a:spcPts val="200"/>
              </a:spcBef>
              <a:buClr>
                <a:srgbClr val="586991"/>
              </a:buClr>
              <a:buFont typeface="Webdings" panose="05030102010509060703" pitchFamily="18" charset="2"/>
              <a:buChar char="4"/>
            </a:pPr>
            <a:endParaRPr lang="en-US" sz="2000" dirty="0">
              <a:solidFill>
                <a:schemeClr val="tx2">
                  <a:lumMod val="50000"/>
                </a:schemeClr>
              </a:solidFill>
              <a:latin typeface="Century Gothic" panose="020B0502020202020204" pitchFamily="34" charset="0"/>
            </a:endParaRPr>
          </a:p>
          <a:p>
            <a:pPr marL="365760" indent="-274320">
              <a:spcBef>
                <a:spcPts val="200"/>
              </a:spcBef>
              <a:buClr>
                <a:srgbClr val="586991"/>
              </a:buClr>
              <a:buFont typeface="Webdings" panose="05030102010509060703" pitchFamily="18" charset="2"/>
              <a:buChar char="4"/>
            </a:pPr>
            <a:r>
              <a:rPr lang="en-US" sz="2000" b="1" dirty="0">
                <a:solidFill>
                  <a:schemeClr val="tx2">
                    <a:lumMod val="50000"/>
                  </a:schemeClr>
                </a:solidFill>
                <a:latin typeface="Century Gothic" panose="020B0502020202020204" pitchFamily="34" charset="0"/>
              </a:rPr>
              <a:t>Study Period: </a:t>
            </a:r>
            <a:r>
              <a:rPr lang="en-US" sz="2000" dirty="0">
                <a:solidFill>
                  <a:schemeClr val="tx2">
                    <a:lumMod val="50000"/>
                  </a:schemeClr>
                </a:solidFill>
                <a:latin typeface="Century Gothic" panose="020B0502020202020204" pitchFamily="34" charset="0"/>
              </a:rPr>
              <a:t>1982-2015</a:t>
            </a:r>
          </a:p>
          <a:p>
            <a:pPr marL="365760" indent="-274320">
              <a:spcBef>
                <a:spcPts val="200"/>
              </a:spcBef>
              <a:buClr>
                <a:srgbClr val="586991"/>
              </a:buClr>
              <a:buFont typeface="Webdings" panose="05030102010509060703" pitchFamily="18" charset="2"/>
              <a:buChar char="4"/>
            </a:pPr>
            <a:endParaRPr lang="en-US" sz="2000" dirty="0">
              <a:solidFill>
                <a:schemeClr val="tx2">
                  <a:lumMod val="50000"/>
                </a:schemeClr>
              </a:solidFill>
              <a:latin typeface="Century Gothic" panose="020B0502020202020204" pitchFamily="34" charset="0"/>
            </a:endParaRPr>
          </a:p>
          <a:p>
            <a:pPr marL="365760" indent="-274320">
              <a:spcBef>
                <a:spcPts val="200"/>
              </a:spcBef>
              <a:buClr>
                <a:srgbClr val="586991"/>
              </a:buClr>
              <a:buFont typeface="Webdings" panose="05030102010509060703" pitchFamily="18" charset="2"/>
              <a:buChar char="4"/>
            </a:pPr>
            <a:r>
              <a:rPr lang="en-US" sz="2000" b="1" dirty="0">
                <a:solidFill>
                  <a:schemeClr val="tx2">
                    <a:lumMod val="50000"/>
                  </a:schemeClr>
                </a:solidFill>
                <a:latin typeface="Century Gothic" panose="020B0502020202020204" pitchFamily="34" charset="0"/>
              </a:rPr>
              <a:t>Philippines: </a:t>
            </a:r>
            <a:r>
              <a:rPr lang="en-US" sz="2000" dirty="0">
                <a:solidFill>
                  <a:schemeClr val="tx2">
                    <a:lumMod val="50000"/>
                  </a:schemeClr>
                </a:solidFill>
                <a:latin typeface="Century Gothic" panose="020B0502020202020204" pitchFamily="34" charset="0"/>
              </a:rPr>
              <a:t>Island nation made up of 7,107 islands</a:t>
            </a:r>
          </a:p>
          <a:p>
            <a:pPr marL="365760" indent="-274320">
              <a:spcBef>
                <a:spcPts val="200"/>
              </a:spcBef>
              <a:buClr>
                <a:srgbClr val="586991"/>
              </a:buClr>
              <a:buFont typeface="Webdings" panose="05030102010509060703" pitchFamily="18" charset="2"/>
              <a:buChar char="4"/>
            </a:pPr>
            <a:endParaRPr lang="en-US" sz="2000" dirty="0">
              <a:solidFill>
                <a:schemeClr val="tx2">
                  <a:lumMod val="50000"/>
                </a:schemeClr>
              </a:solidFill>
              <a:latin typeface="Century Gothic" panose="020B0502020202020204" pitchFamily="34" charset="0"/>
            </a:endParaRPr>
          </a:p>
          <a:p>
            <a:pPr marL="365760" indent="-274320">
              <a:spcBef>
                <a:spcPts val="200"/>
              </a:spcBef>
              <a:buClr>
                <a:srgbClr val="586991"/>
              </a:buClr>
              <a:buFont typeface="Webdings" panose="05030102010509060703" pitchFamily="18" charset="2"/>
              <a:buChar char="4"/>
            </a:pPr>
            <a:r>
              <a:rPr lang="en-US" sz="2000" b="1" dirty="0">
                <a:solidFill>
                  <a:schemeClr val="tx2">
                    <a:lumMod val="50000"/>
                  </a:schemeClr>
                </a:solidFill>
                <a:latin typeface="Century Gothic" panose="020B0502020202020204" pitchFamily="34" charset="0"/>
              </a:rPr>
              <a:t>Population: </a:t>
            </a:r>
            <a:r>
              <a:rPr lang="en-US" sz="2000" dirty="0">
                <a:solidFill>
                  <a:schemeClr val="tx2">
                    <a:lumMod val="50000"/>
                  </a:schemeClr>
                </a:solidFill>
                <a:latin typeface="Century Gothic" panose="020B0502020202020204" pitchFamily="34" charset="0"/>
              </a:rPr>
              <a:t>98.38 Million</a:t>
            </a:r>
          </a:p>
          <a:p>
            <a:pPr marL="342900" indent="-342900">
              <a:spcBef>
                <a:spcPts val="200"/>
              </a:spcBef>
              <a:buClr>
                <a:srgbClr val="586991"/>
              </a:buClr>
              <a:buFont typeface="Webdings" panose="05030102010509060703" pitchFamily="18" charset="2"/>
              <a:buChar char="4"/>
            </a:pPr>
            <a:endParaRPr lang="en-US" sz="2000" dirty="0" smtClean="0">
              <a:solidFill>
                <a:schemeClr val="bg2">
                  <a:lumMod val="50000"/>
                </a:schemeClr>
              </a:solidFill>
            </a:endParaRPr>
          </a:p>
          <a:p>
            <a:pPr marL="342900" indent="-342900">
              <a:spcBef>
                <a:spcPts val="200"/>
              </a:spcBef>
              <a:buClr>
                <a:srgbClr val="586991"/>
              </a:buClr>
              <a:buFont typeface="Webdings" panose="05030102010509060703" pitchFamily="18" charset="2"/>
              <a:buChar char="4"/>
            </a:pPr>
            <a:endParaRPr lang="en-US" sz="2000" dirty="0" smtClean="0">
              <a:solidFill>
                <a:schemeClr val="bg2">
                  <a:lumMod val="50000"/>
                </a:schemeClr>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Shape 175"/>
          <p:cNvSpPr txBox="1"/>
          <p:nvPr/>
        </p:nvSpPr>
        <p:spPr>
          <a:xfrm>
            <a:off x="2862888" y="514350"/>
            <a:ext cx="6419131" cy="638174"/>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lt1"/>
              </a:buClr>
              <a:buSzPct val="25000"/>
              <a:buFont typeface="Arial"/>
              <a:buNone/>
            </a:pPr>
            <a:r>
              <a:rPr lang="en-US" sz="4000" b="0" i="0" u="none" strike="noStrike" cap="none">
                <a:solidFill>
                  <a:schemeClr val="lt1"/>
                </a:solidFill>
                <a:latin typeface="Century Gothic"/>
                <a:ea typeface="Century Gothic"/>
                <a:cs typeface="Century Gothic"/>
                <a:sym typeface="Century Gothic"/>
              </a:rPr>
              <a:t>Community Concern</a:t>
            </a:r>
          </a:p>
        </p:txBody>
      </p:sp>
      <p:sp>
        <p:nvSpPr>
          <p:cNvPr id="176" name="Shape 176"/>
          <p:cNvSpPr txBox="1">
            <a:spLocks noGrp="1"/>
          </p:cNvSpPr>
          <p:nvPr>
            <p:ph type="body" idx="1"/>
          </p:nvPr>
        </p:nvSpPr>
        <p:spPr>
          <a:xfrm>
            <a:off x="9908765" y="5881800"/>
            <a:ext cx="1888675" cy="2904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SzPct val="25000"/>
              <a:buFont typeface="Arial"/>
              <a:buNone/>
            </a:pPr>
            <a:r>
              <a:rPr lang="en-US" sz="1200" b="0" i="0" u="none" strike="noStrike" cap="none" dirty="0">
                <a:solidFill>
                  <a:schemeClr val="dk1"/>
                </a:solidFill>
                <a:latin typeface="Century Gothic"/>
                <a:ea typeface="Century Gothic"/>
                <a:cs typeface="Century Gothic"/>
                <a:sym typeface="Century Gothic"/>
              </a:rPr>
              <a:t>Image Credit: UK-AID</a:t>
            </a:r>
          </a:p>
        </p:txBody>
      </p:sp>
      <p:pic>
        <p:nvPicPr>
          <p:cNvPr id="178" name="Shape 178"/>
          <p:cNvPicPr preferRelativeResize="0"/>
          <p:nvPr/>
        </p:nvPicPr>
        <p:blipFill rotWithShape="1">
          <a:blip r:embed="rId3">
            <a:alphaModFix/>
          </a:blip>
          <a:srcRect/>
          <a:stretch/>
        </p:blipFill>
        <p:spPr>
          <a:xfrm>
            <a:off x="5257800" y="2119226"/>
            <a:ext cx="6387900" cy="3775500"/>
          </a:xfrm>
          <a:prstGeom prst="rect">
            <a:avLst/>
          </a:prstGeom>
          <a:noFill/>
          <a:ln>
            <a:noFill/>
          </a:ln>
        </p:spPr>
      </p:pic>
      <p:sp>
        <p:nvSpPr>
          <p:cNvPr id="6" name="Text Placeholder 1"/>
          <p:cNvSpPr txBox="1">
            <a:spLocks/>
          </p:cNvSpPr>
          <p:nvPr/>
        </p:nvSpPr>
        <p:spPr>
          <a:xfrm>
            <a:off x="609600" y="2009775"/>
            <a:ext cx="4038600" cy="4086225"/>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365760" indent="-274320">
              <a:spcBef>
                <a:spcPts val="200"/>
              </a:spcBef>
              <a:buClr>
                <a:srgbClr val="586991"/>
              </a:buClr>
              <a:buFont typeface="Webdings" panose="05030102010509060703" pitchFamily="18" charset="2"/>
              <a:buChar char="4"/>
            </a:pPr>
            <a:r>
              <a:rPr lang="en-US" sz="2000" b="1" dirty="0" smtClean="0">
                <a:solidFill>
                  <a:schemeClr val="tx2">
                    <a:lumMod val="50000"/>
                  </a:schemeClr>
                </a:solidFill>
                <a:latin typeface="Century Gothic" panose="020B0502020202020204" pitchFamily="34" charset="0"/>
              </a:rPr>
              <a:t>19 </a:t>
            </a:r>
            <a:r>
              <a:rPr lang="en-US" sz="2000" b="1" dirty="0">
                <a:solidFill>
                  <a:schemeClr val="tx2">
                    <a:lumMod val="50000"/>
                  </a:schemeClr>
                </a:solidFill>
                <a:latin typeface="Century Gothic" panose="020B0502020202020204" pitchFamily="34" charset="0"/>
              </a:rPr>
              <a:t>cyclones </a:t>
            </a:r>
            <a:r>
              <a:rPr lang="en-US" sz="2000" dirty="0">
                <a:solidFill>
                  <a:schemeClr val="tx2">
                    <a:lumMod val="50000"/>
                  </a:schemeClr>
                </a:solidFill>
                <a:latin typeface="Century Gothic" panose="020B0502020202020204" pitchFamily="34" charset="0"/>
              </a:rPr>
              <a:t>enter the Philippine Sea each year (average of 6 – 9 make landfall)</a:t>
            </a:r>
          </a:p>
          <a:p>
            <a:pPr marL="365760" indent="-274320">
              <a:spcBef>
                <a:spcPts val="200"/>
              </a:spcBef>
              <a:buClr>
                <a:srgbClr val="586991"/>
              </a:buClr>
              <a:buFont typeface="Webdings" panose="05030102010509060703" pitchFamily="18" charset="2"/>
              <a:buChar char="4"/>
            </a:pPr>
            <a:endParaRPr lang="en-US" sz="2000" dirty="0">
              <a:solidFill>
                <a:schemeClr val="tx2">
                  <a:lumMod val="50000"/>
                </a:schemeClr>
              </a:solidFill>
              <a:latin typeface="Century Gothic" panose="020B0502020202020204" pitchFamily="34" charset="0"/>
            </a:endParaRPr>
          </a:p>
          <a:p>
            <a:pPr marL="365760" indent="-274320">
              <a:spcBef>
                <a:spcPts val="200"/>
              </a:spcBef>
              <a:buClr>
                <a:srgbClr val="586991"/>
              </a:buClr>
              <a:buFont typeface="Webdings" panose="05030102010509060703" pitchFamily="18" charset="2"/>
              <a:buChar char="4"/>
            </a:pPr>
            <a:r>
              <a:rPr lang="en-US" sz="2000" b="1" dirty="0">
                <a:solidFill>
                  <a:schemeClr val="tx2">
                    <a:lumMod val="50000"/>
                  </a:schemeClr>
                </a:solidFill>
                <a:latin typeface="Century Gothic" panose="020B0502020202020204" pitchFamily="34" charset="0"/>
              </a:rPr>
              <a:t>Haiyan/Yolanda</a:t>
            </a:r>
            <a:r>
              <a:rPr lang="en-US" sz="2000" dirty="0">
                <a:solidFill>
                  <a:schemeClr val="tx2">
                    <a:lumMod val="50000"/>
                  </a:schemeClr>
                </a:solidFill>
                <a:latin typeface="Century Gothic" panose="020B0502020202020204" pitchFamily="34" charset="0"/>
              </a:rPr>
              <a:t> (2013) deadliest storm on record</a:t>
            </a:r>
          </a:p>
          <a:p>
            <a:pPr marL="365760" indent="-274320">
              <a:spcBef>
                <a:spcPts val="200"/>
              </a:spcBef>
              <a:buClr>
                <a:srgbClr val="586991"/>
              </a:buClr>
              <a:buFont typeface="Webdings" panose="05030102010509060703" pitchFamily="18" charset="2"/>
              <a:buChar char="4"/>
            </a:pPr>
            <a:endParaRPr lang="en-US" sz="2000" dirty="0">
              <a:solidFill>
                <a:schemeClr val="tx2">
                  <a:lumMod val="50000"/>
                </a:schemeClr>
              </a:solidFill>
              <a:latin typeface="Century Gothic" panose="020B0502020202020204" pitchFamily="34" charset="0"/>
            </a:endParaRPr>
          </a:p>
          <a:p>
            <a:pPr marL="365760" indent="-274320">
              <a:spcBef>
                <a:spcPts val="200"/>
              </a:spcBef>
              <a:buClr>
                <a:srgbClr val="586991"/>
              </a:buClr>
              <a:buFont typeface="Webdings" panose="05030102010509060703" pitchFamily="18" charset="2"/>
              <a:buChar char="4"/>
            </a:pPr>
            <a:r>
              <a:rPr lang="en-US" sz="2000" b="1" dirty="0">
                <a:solidFill>
                  <a:schemeClr val="tx2">
                    <a:lumMod val="50000"/>
                  </a:schemeClr>
                </a:solidFill>
                <a:latin typeface="Century Gothic" panose="020B0502020202020204" pitchFamily="34" charset="0"/>
              </a:rPr>
              <a:t>Population displacement </a:t>
            </a:r>
            <a:r>
              <a:rPr lang="en-US" sz="2000" dirty="0">
                <a:solidFill>
                  <a:schemeClr val="tx2">
                    <a:lumMod val="50000"/>
                  </a:schemeClr>
                </a:solidFill>
                <a:latin typeface="Century Gothic" panose="020B0502020202020204" pitchFamily="34" charset="0"/>
              </a:rPr>
              <a:t>leads to serious </a:t>
            </a:r>
            <a:r>
              <a:rPr lang="en-US" sz="2000" dirty="0" smtClean="0">
                <a:solidFill>
                  <a:schemeClr val="tx2">
                    <a:lumMod val="50000"/>
                  </a:schemeClr>
                </a:solidFill>
                <a:latin typeface="Century Gothic" panose="020B0502020202020204" pitchFamily="34" charset="0"/>
              </a:rPr>
              <a:t>health, </a:t>
            </a:r>
            <a:r>
              <a:rPr lang="en-US" sz="2000" dirty="0">
                <a:solidFill>
                  <a:schemeClr val="tx2">
                    <a:lumMod val="50000"/>
                  </a:schemeClr>
                </a:solidFill>
                <a:latin typeface="Century Gothic" panose="020B0502020202020204" pitchFamily="34" charset="0"/>
              </a:rPr>
              <a:t>social, and economic consequences </a:t>
            </a:r>
          </a:p>
          <a:p>
            <a:pPr marL="342900" indent="-342900">
              <a:spcBef>
                <a:spcPts val="200"/>
              </a:spcBef>
              <a:buClr>
                <a:srgbClr val="586991"/>
              </a:buClr>
              <a:buFont typeface="Webdings" panose="05030102010509060703" pitchFamily="18" charset="2"/>
              <a:buChar char="4"/>
            </a:pPr>
            <a:endParaRPr lang="en-US" sz="2000" dirty="0" smtClean="0">
              <a:solidFill>
                <a:schemeClr val="bg2">
                  <a:lumMod val="50000"/>
                </a:schemeClr>
              </a:solidFill>
              <a:latin typeface="Century Gothic" panose="020B0502020202020204" pitchFamily="34" charset="0"/>
            </a:endParaRPr>
          </a:p>
          <a:p>
            <a:pPr marL="342900" indent="-342900">
              <a:spcBef>
                <a:spcPts val="200"/>
              </a:spcBef>
              <a:buClr>
                <a:srgbClr val="586991"/>
              </a:buClr>
              <a:buFont typeface="Webdings" panose="05030102010509060703" pitchFamily="18" charset="2"/>
              <a:buChar char="4"/>
            </a:pPr>
            <a:endParaRPr lang="en-US" sz="2000" dirty="0" smtClean="0">
              <a:solidFill>
                <a:schemeClr val="bg2">
                  <a:lumMod val="50000"/>
                </a:schemeClr>
              </a:solidFill>
            </a:endParaRPr>
          </a:p>
          <a:p>
            <a:pPr marL="342900" indent="-342900">
              <a:spcBef>
                <a:spcPts val="200"/>
              </a:spcBef>
              <a:buClr>
                <a:srgbClr val="586991"/>
              </a:buClr>
              <a:buFont typeface="Webdings" panose="05030102010509060703" pitchFamily="18" charset="2"/>
              <a:buChar char="4"/>
            </a:pPr>
            <a:endParaRPr lang="en-US" sz="2000" dirty="0" smtClean="0">
              <a:solidFill>
                <a:schemeClr val="bg2">
                  <a:lumMod val="50000"/>
                </a:schemeClr>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Shape 184"/>
          <p:cNvSpPr txBox="1">
            <a:spLocks noGrp="1"/>
          </p:cNvSpPr>
          <p:nvPr>
            <p:ph type="body" idx="3"/>
          </p:nvPr>
        </p:nvSpPr>
        <p:spPr>
          <a:xfrm>
            <a:off x="148377" y="4485130"/>
            <a:ext cx="2827580" cy="286375"/>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SzPct val="25000"/>
              <a:buFont typeface="Arial"/>
              <a:buNone/>
            </a:pPr>
            <a:r>
              <a:rPr lang="en-US" sz="1050" b="0" i="0" u="none" strike="noStrike" cap="none">
                <a:solidFill>
                  <a:schemeClr val="dk1"/>
                </a:solidFill>
                <a:latin typeface="Century Gothic"/>
                <a:ea typeface="Century Gothic"/>
                <a:cs typeface="Century Gothic"/>
                <a:sym typeface="Century Gothic"/>
              </a:rPr>
              <a:t>Image Credit: UK-AID</a:t>
            </a:r>
          </a:p>
        </p:txBody>
      </p:sp>
      <p:sp>
        <p:nvSpPr>
          <p:cNvPr id="185" name="Shape 185"/>
          <p:cNvSpPr txBox="1"/>
          <p:nvPr/>
        </p:nvSpPr>
        <p:spPr>
          <a:xfrm>
            <a:off x="3680605" y="504825"/>
            <a:ext cx="4795836" cy="596897"/>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lt1"/>
              </a:buClr>
              <a:buSzPct val="25000"/>
              <a:buFont typeface="Arial"/>
              <a:buNone/>
            </a:pPr>
            <a:r>
              <a:rPr lang="en-US" sz="4000" b="0" i="0" u="none" strike="noStrike" cap="none">
                <a:solidFill>
                  <a:schemeClr val="lt1"/>
                </a:solidFill>
                <a:latin typeface="Century Gothic"/>
                <a:ea typeface="Century Gothic"/>
                <a:cs typeface="Century Gothic"/>
                <a:sym typeface="Century Gothic"/>
              </a:rPr>
              <a:t>Objectives</a:t>
            </a:r>
          </a:p>
        </p:txBody>
      </p:sp>
      <p:pic>
        <p:nvPicPr>
          <p:cNvPr id="186" name="Shape 186"/>
          <p:cNvPicPr preferRelativeResize="0">
            <a:picLocks noGrp="1"/>
          </p:cNvPicPr>
          <p:nvPr>
            <p:ph type="pic" idx="2"/>
          </p:nvPr>
        </p:nvPicPr>
        <p:blipFill rotWithShape="1">
          <a:blip r:embed="rId3">
            <a:alphaModFix/>
          </a:blip>
          <a:srcRect l="13912" r="13911"/>
          <a:stretch/>
        </p:blipFill>
        <p:spPr>
          <a:xfrm>
            <a:off x="252248" y="1310975"/>
            <a:ext cx="3831019" cy="3188303"/>
          </a:xfrm>
          <a:prstGeom prst="rect">
            <a:avLst/>
          </a:prstGeom>
          <a:noFill/>
          <a:ln>
            <a:noFill/>
          </a:ln>
        </p:spPr>
      </p:pic>
      <p:pic>
        <p:nvPicPr>
          <p:cNvPr id="187" name="Shape 187"/>
          <p:cNvPicPr preferRelativeResize="0"/>
          <p:nvPr/>
        </p:nvPicPr>
        <p:blipFill rotWithShape="1">
          <a:blip r:embed="rId4">
            <a:alphaModFix/>
          </a:blip>
          <a:srcRect/>
          <a:stretch/>
        </p:blipFill>
        <p:spPr>
          <a:xfrm>
            <a:off x="3405575" y="3785462"/>
            <a:ext cx="4109118" cy="2734263"/>
          </a:xfrm>
          <a:prstGeom prst="rect">
            <a:avLst/>
          </a:prstGeom>
          <a:noFill/>
          <a:ln>
            <a:noFill/>
          </a:ln>
        </p:spPr>
      </p:pic>
      <p:sp>
        <p:nvSpPr>
          <p:cNvPr id="188" name="Shape 188"/>
          <p:cNvSpPr txBox="1"/>
          <p:nvPr/>
        </p:nvSpPr>
        <p:spPr>
          <a:xfrm>
            <a:off x="5636500" y="6464351"/>
            <a:ext cx="2358900" cy="2768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entury Gothic"/>
                <a:ea typeface="Century Gothic"/>
                <a:cs typeface="Century Gothic"/>
                <a:sym typeface="Century Gothic"/>
              </a:rPr>
              <a:t>Image Credit: </a:t>
            </a:r>
            <a:r>
              <a:rPr lang="en-US" sz="1200">
                <a:solidFill>
                  <a:schemeClr val="dk1"/>
                </a:solidFill>
                <a:latin typeface="Century Gothic"/>
                <a:ea typeface="Century Gothic"/>
                <a:cs typeface="Century Gothic"/>
                <a:sym typeface="Century Gothic"/>
              </a:rPr>
              <a:t>DVIDSHUB</a:t>
            </a:r>
          </a:p>
        </p:txBody>
      </p:sp>
      <p:sp>
        <p:nvSpPr>
          <p:cNvPr id="10" name="Text Placeholder 1"/>
          <p:cNvSpPr txBox="1">
            <a:spLocks/>
          </p:cNvSpPr>
          <p:nvPr/>
        </p:nvSpPr>
        <p:spPr>
          <a:xfrm>
            <a:off x="4495800" y="1708912"/>
            <a:ext cx="4800600" cy="1720088"/>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342900" indent="-342900">
              <a:spcBef>
                <a:spcPts val="200"/>
              </a:spcBef>
              <a:buClr>
                <a:srgbClr val="586991"/>
              </a:buClr>
              <a:buFont typeface="Webdings" panose="05030102010509060703" pitchFamily="18" charset="2"/>
              <a:buChar char="4"/>
            </a:pPr>
            <a:r>
              <a:rPr lang="en-US" sz="2000" b="1" dirty="0" smtClean="0">
                <a:solidFill>
                  <a:schemeClr val="tx2">
                    <a:lumMod val="50000"/>
                  </a:schemeClr>
                </a:solidFill>
                <a:latin typeface="Century Gothic" panose="020B0502020202020204" pitchFamily="34" charset="0"/>
              </a:rPr>
              <a:t>Produce</a:t>
            </a:r>
            <a:r>
              <a:rPr lang="en-US" sz="2000" dirty="0" smtClean="0">
                <a:solidFill>
                  <a:schemeClr val="tx2">
                    <a:lumMod val="50000"/>
                  </a:schemeClr>
                </a:solidFill>
                <a:latin typeface="Century Gothic" panose="020B0502020202020204" pitchFamily="34" charset="0"/>
              </a:rPr>
              <a:t> </a:t>
            </a:r>
            <a:r>
              <a:rPr lang="en-US" sz="2000" dirty="0">
                <a:solidFill>
                  <a:schemeClr val="tx2">
                    <a:lumMod val="50000"/>
                  </a:schemeClr>
                </a:solidFill>
                <a:latin typeface="Century Gothic" panose="020B0502020202020204" pitchFamily="34" charset="0"/>
              </a:rPr>
              <a:t>hazard and vulnerability maps by combining tropical cyclone tracking and intensity climatologies with population demographics</a:t>
            </a:r>
          </a:p>
          <a:p>
            <a:pPr marL="342900" indent="-342900">
              <a:spcBef>
                <a:spcPts val="200"/>
              </a:spcBef>
              <a:buClr>
                <a:srgbClr val="586991"/>
              </a:buClr>
              <a:buFont typeface="Webdings" panose="05030102010509060703" pitchFamily="18" charset="2"/>
              <a:buChar char="4"/>
            </a:pPr>
            <a:endParaRPr lang="en-US" sz="2000" dirty="0" smtClean="0">
              <a:solidFill>
                <a:schemeClr val="bg2">
                  <a:lumMod val="50000"/>
                </a:schemeClr>
              </a:solidFill>
              <a:latin typeface="Century Gothic" panose="020B0502020202020204" pitchFamily="34" charset="0"/>
            </a:endParaRPr>
          </a:p>
          <a:p>
            <a:pPr marL="342900" indent="-342900">
              <a:spcBef>
                <a:spcPts val="200"/>
              </a:spcBef>
              <a:buClr>
                <a:srgbClr val="586991"/>
              </a:buClr>
              <a:buFont typeface="Webdings" panose="05030102010509060703" pitchFamily="18" charset="2"/>
              <a:buChar char="4"/>
            </a:pPr>
            <a:endParaRPr lang="en-US" sz="2000" dirty="0" smtClean="0">
              <a:solidFill>
                <a:schemeClr val="bg2">
                  <a:lumMod val="50000"/>
                </a:schemeClr>
              </a:solidFill>
            </a:endParaRPr>
          </a:p>
          <a:p>
            <a:pPr marL="342900" indent="-342900">
              <a:spcBef>
                <a:spcPts val="200"/>
              </a:spcBef>
              <a:buClr>
                <a:srgbClr val="586991"/>
              </a:buClr>
              <a:buFont typeface="Webdings" panose="05030102010509060703" pitchFamily="18" charset="2"/>
              <a:buChar char="4"/>
            </a:pPr>
            <a:endParaRPr lang="en-US" sz="2000" dirty="0" smtClean="0">
              <a:solidFill>
                <a:schemeClr val="bg2">
                  <a:lumMod val="50000"/>
                </a:schemeClr>
              </a:solidFill>
            </a:endParaRPr>
          </a:p>
        </p:txBody>
      </p:sp>
      <p:sp>
        <p:nvSpPr>
          <p:cNvPr id="11" name="Text Placeholder 1"/>
          <p:cNvSpPr txBox="1">
            <a:spLocks/>
          </p:cNvSpPr>
          <p:nvPr/>
        </p:nvSpPr>
        <p:spPr>
          <a:xfrm>
            <a:off x="7696200" y="4191000"/>
            <a:ext cx="4212918" cy="1447800"/>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342900" indent="-342900">
              <a:spcBef>
                <a:spcPts val="200"/>
              </a:spcBef>
              <a:buClr>
                <a:srgbClr val="586991"/>
              </a:buClr>
              <a:buFont typeface="Webdings" panose="05030102010509060703" pitchFamily="18" charset="2"/>
              <a:buChar char="4"/>
            </a:pPr>
            <a:r>
              <a:rPr lang="en-US" sz="2000" b="1" dirty="0">
                <a:solidFill>
                  <a:schemeClr val="tx2">
                    <a:lumMod val="50000"/>
                  </a:schemeClr>
                </a:solidFill>
                <a:latin typeface="Century Gothic" panose="020B0502020202020204" pitchFamily="34" charset="0"/>
              </a:rPr>
              <a:t>Assess</a:t>
            </a:r>
            <a:r>
              <a:rPr lang="en-US" sz="2000" dirty="0">
                <a:solidFill>
                  <a:schemeClr val="tx2">
                    <a:lumMod val="50000"/>
                  </a:schemeClr>
                </a:solidFill>
                <a:latin typeface="Century Gothic" panose="020B0502020202020204" pitchFamily="34" charset="0"/>
              </a:rPr>
              <a:t> gender vulnerability based on hazard climatology to help partners identify areas of greatest vulnerability</a:t>
            </a:r>
          </a:p>
          <a:p>
            <a:pPr marL="342900" indent="-342900">
              <a:spcBef>
                <a:spcPts val="200"/>
              </a:spcBef>
              <a:buClr>
                <a:srgbClr val="586991"/>
              </a:buClr>
              <a:buFont typeface="Webdings" panose="05030102010509060703" pitchFamily="18" charset="2"/>
              <a:buChar char="4"/>
            </a:pPr>
            <a:endParaRPr lang="en-US" sz="2000" dirty="0" smtClean="0">
              <a:solidFill>
                <a:schemeClr val="bg2">
                  <a:lumMod val="50000"/>
                </a:schemeClr>
              </a:solidFill>
              <a:latin typeface="Century Gothic" panose="020B0502020202020204" pitchFamily="34" charset="0"/>
            </a:endParaRPr>
          </a:p>
          <a:p>
            <a:pPr marL="342900" indent="-342900">
              <a:spcBef>
                <a:spcPts val="200"/>
              </a:spcBef>
              <a:buClr>
                <a:srgbClr val="586991"/>
              </a:buClr>
              <a:buFont typeface="Webdings" panose="05030102010509060703" pitchFamily="18" charset="2"/>
              <a:buChar char="4"/>
            </a:pPr>
            <a:endParaRPr lang="en-US" sz="2000" dirty="0" smtClean="0">
              <a:solidFill>
                <a:schemeClr val="bg2">
                  <a:lumMod val="50000"/>
                </a:schemeClr>
              </a:solidFill>
            </a:endParaRPr>
          </a:p>
          <a:p>
            <a:pPr marL="342900" indent="-342900">
              <a:spcBef>
                <a:spcPts val="200"/>
              </a:spcBef>
              <a:buClr>
                <a:srgbClr val="586991"/>
              </a:buClr>
              <a:buFont typeface="Webdings" panose="05030102010509060703" pitchFamily="18" charset="2"/>
              <a:buChar char="4"/>
            </a:pPr>
            <a:endParaRPr lang="en-US" sz="2000" dirty="0" smtClean="0">
              <a:solidFill>
                <a:schemeClr val="bg2">
                  <a:lumMod val="50000"/>
                </a:schemeClr>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Shape 196"/>
          <p:cNvSpPr txBox="1"/>
          <p:nvPr/>
        </p:nvSpPr>
        <p:spPr>
          <a:xfrm>
            <a:off x="2862888" y="514350"/>
            <a:ext cx="6419131" cy="638174"/>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lt1"/>
              </a:buClr>
              <a:buSzPct val="25000"/>
              <a:buFont typeface="Arial"/>
              <a:buNone/>
            </a:pPr>
            <a:r>
              <a:rPr lang="en-US" sz="4000" b="0" i="0" u="none" strike="noStrike" cap="none" dirty="0">
                <a:solidFill>
                  <a:schemeClr val="lt1"/>
                </a:solidFill>
                <a:latin typeface="Century Gothic"/>
                <a:ea typeface="Century Gothic"/>
                <a:cs typeface="Century Gothic"/>
                <a:sym typeface="Century Gothic"/>
              </a:rPr>
              <a:t>Project </a:t>
            </a:r>
            <a:r>
              <a:rPr lang="en-US" sz="4000" b="0" i="0" u="none" strike="noStrike" cap="none" dirty="0" smtClean="0">
                <a:solidFill>
                  <a:schemeClr val="lt1"/>
                </a:solidFill>
                <a:latin typeface="Century Gothic"/>
                <a:ea typeface="Century Gothic"/>
                <a:cs typeface="Century Gothic"/>
                <a:sym typeface="Century Gothic"/>
              </a:rPr>
              <a:t>Partnership</a:t>
            </a:r>
            <a:endParaRPr lang="en-US" sz="4000" b="0" i="0" u="none" strike="noStrike" cap="none" dirty="0">
              <a:solidFill>
                <a:schemeClr val="lt1"/>
              </a:solidFill>
              <a:latin typeface="Century Gothic"/>
              <a:ea typeface="Century Gothic"/>
              <a:cs typeface="Century Gothic"/>
              <a:sym typeface="Century Gothic"/>
            </a:endParaRPr>
          </a:p>
        </p:txBody>
      </p:sp>
      <p:sp>
        <p:nvSpPr>
          <p:cNvPr id="197" name="Shape 197"/>
          <p:cNvSpPr txBox="1">
            <a:spLocks noGrp="1"/>
          </p:cNvSpPr>
          <p:nvPr>
            <p:ph type="body" idx="1"/>
          </p:nvPr>
        </p:nvSpPr>
        <p:spPr>
          <a:xfrm>
            <a:off x="9263832" y="6021962"/>
            <a:ext cx="2706476" cy="262467"/>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SzPct val="25000"/>
              <a:buFont typeface="Arial"/>
              <a:buNone/>
            </a:pPr>
            <a:r>
              <a:rPr lang="en-US" sz="1200" b="0" i="0" u="none" strike="noStrike" cap="none" dirty="0">
                <a:solidFill>
                  <a:schemeClr val="dk1"/>
                </a:solidFill>
                <a:latin typeface="Century Gothic"/>
                <a:ea typeface="Century Gothic"/>
                <a:cs typeface="Century Gothic"/>
                <a:sym typeface="Century Gothic"/>
              </a:rPr>
              <a:t>Image Credit: Didier </a:t>
            </a:r>
            <a:r>
              <a:rPr lang="en-US" sz="1200" b="0" i="0" u="none" strike="noStrike" cap="none" dirty="0" err="1">
                <a:solidFill>
                  <a:schemeClr val="dk1"/>
                </a:solidFill>
                <a:latin typeface="Century Gothic"/>
                <a:ea typeface="Century Gothic"/>
                <a:cs typeface="Century Gothic"/>
                <a:sym typeface="Century Gothic"/>
              </a:rPr>
              <a:t>Baertschiger</a:t>
            </a:r>
            <a:endParaRPr lang="en-US" sz="1200" b="0" i="0" u="none" strike="noStrike" cap="none" dirty="0">
              <a:solidFill>
                <a:schemeClr val="dk1"/>
              </a:solidFill>
              <a:latin typeface="Century Gothic"/>
              <a:ea typeface="Century Gothic"/>
              <a:cs typeface="Century Gothic"/>
              <a:sym typeface="Century Gothic"/>
            </a:endParaRPr>
          </a:p>
        </p:txBody>
      </p:sp>
      <p:pic>
        <p:nvPicPr>
          <p:cNvPr id="199" name="Shape 199"/>
          <p:cNvPicPr preferRelativeResize="0"/>
          <p:nvPr/>
        </p:nvPicPr>
        <p:blipFill rotWithShape="1">
          <a:blip r:embed="rId3">
            <a:alphaModFix/>
          </a:blip>
          <a:srcRect/>
          <a:stretch/>
        </p:blipFill>
        <p:spPr>
          <a:xfrm>
            <a:off x="5780953" y="1954625"/>
            <a:ext cx="6084498" cy="4072767"/>
          </a:xfrm>
          <a:prstGeom prst="rect">
            <a:avLst/>
          </a:prstGeom>
          <a:noFill/>
          <a:ln>
            <a:noFill/>
          </a:ln>
        </p:spPr>
      </p:pic>
      <p:sp>
        <p:nvSpPr>
          <p:cNvPr id="6" name="Text Placeholder 1"/>
          <p:cNvSpPr txBox="1">
            <a:spLocks/>
          </p:cNvSpPr>
          <p:nvPr/>
        </p:nvSpPr>
        <p:spPr>
          <a:xfrm>
            <a:off x="539650" y="1905000"/>
            <a:ext cx="4756150" cy="3200400"/>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342900" indent="-342900">
              <a:spcBef>
                <a:spcPts val="200"/>
              </a:spcBef>
              <a:buClr>
                <a:srgbClr val="586991"/>
              </a:buClr>
              <a:buFont typeface="Webdings" panose="05030102010509060703" pitchFamily="18" charset="2"/>
              <a:buChar char="4"/>
            </a:pPr>
            <a:r>
              <a:rPr lang="en-US" sz="2000" b="1" dirty="0" smtClean="0">
                <a:solidFill>
                  <a:schemeClr val="tx2">
                    <a:lumMod val="50000"/>
                  </a:schemeClr>
                </a:solidFill>
                <a:latin typeface="Century Gothic" panose="020B0502020202020204" pitchFamily="34" charset="0"/>
              </a:rPr>
              <a:t>Partner:</a:t>
            </a:r>
            <a:r>
              <a:rPr lang="en-US" sz="2000" dirty="0" smtClean="0">
                <a:solidFill>
                  <a:schemeClr val="tx2">
                    <a:lumMod val="50000"/>
                  </a:schemeClr>
                </a:solidFill>
                <a:latin typeface="Century Gothic" panose="020B0502020202020204" pitchFamily="34" charset="0"/>
              </a:rPr>
              <a:t> </a:t>
            </a:r>
            <a:r>
              <a:rPr lang="en-US" sz="2000" dirty="0">
                <a:solidFill>
                  <a:schemeClr val="tx2">
                    <a:lumMod val="50000"/>
                  </a:schemeClr>
                </a:solidFill>
                <a:latin typeface="Century Gothic" panose="020B0502020202020204" pitchFamily="34" charset="0"/>
              </a:rPr>
              <a:t>United Nations Office for the Coordination of Humanitarian Affairs (UN-OCHA)</a:t>
            </a:r>
          </a:p>
          <a:p>
            <a:pPr marL="342900" indent="-342900">
              <a:spcBef>
                <a:spcPts val="200"/>
              </a:spcBef>
              <a:buClr>
                <a:srgbClr val="586991"/>
              </a:buClr>
              <a:buFont typeface="Webdings" panose="05030102010509060703" pitchFamily="18" charset="2"/>
              <a:buChar char="4"/>
            </a:pPr>
            <a:endParaRPr lang="en-US" sz="2000" dirty="0">
              <a:solidFill>
                <a:schemeClr val="tx2">
                  <a:lumMod val="50000"/>
                </a:schemeClr>
              </a:solidFill>
              <a:latin typeface="Century Gothic" panose="020B0502020202020204" pitchFamily="34" charset="0"/>
            </a:endParaRPr>
          </a:p>
          <a:p>
            <a:pPr marL="342900" indent="-342900">
              <a:spcBef>
                <a:spcPts val="200"/>
              </a:spcBef>
              <a:buClr>
                <a:srgbClr val="586991"/>
              </a:buClr>
              <a:buFont typeface="Webdings" panose="05030102010509060703" pitchFamily="18" charset="2"/>
              <a:buChar char="4"/>
            </a:pPr>
            <a:endParaRPr lang="en-US" sz="2000" dirty="0">
              <a:solidFill>
                <a:schemeClr val="tx2">
                  <a:lumMod val="50000"/>
                </a:schemeClr>
              </a:solidFill>
              <a:latin typeface="Century Gothic" panose="020B0502020202020204" pitchFamily="34" charset="0"/>
            </a:endParaRPr>
          </a:p>
          <a:p>
            <a:pPr marL="342900" indent="-342900">
              <a:spcBef>
                <a:spcPts val="200"/>
              </a:spcBef>
              <a:buClr>
                <a:srgbClr val="586991"/>
              </a:buClr>
              <a:buFont typeface="Webdings" panose="05030102010509060703" pitchFamily="18" charset="2"/>
              <a:buChar char="4"/>
            </a:pPr>
            <a:r>
              <a:rPr lang="en-US" sz="2000" b="1" dirty="0">
                <a:solidFill>
                  <a:schemeClr val="tx2">
                    <a:lumMod val="50000"/>
                  </a:schemeClr>
                </a:solidFill>
                <a:latin typeface="Century Gothic" panose="020B0502020202020204" pitchFamily="34" charset="0"/>
              </a:rPr>
              <a:t>End-use:</a:t>
            </a:r>
            <a:r>
              <a:rPr lang="en-US" sz="2000" dirty="0">
                <a:solidFill>
                  <a:schemeClr val="tx2">
                    <a:lumMod val="50000"/>
                  </a:schemeClr>
                </a:solidFill>
                <a:latin typeface="Century Gothic" panose="020B0502020202020204" pitchFamily="34" charset="0"/>
              </a:rPr>
              <a:t> target areas of greatest need for further development in disaster response and mitigation techniques</a:t>
            </a:r>
          </a:p>
          <a:p>
            <a:pPr marL="342900" indent="-342900">
              <a:spcBef>
                <a:spcPts val="200"/>
              </a:spcBef>
              <a:buClr>
                <a:srgbClr val="586991"/>
              </a:buClr>
              <a:buFont typeface="Webdings" panose="05030102010509060703" pitchFamily="18" charset="2"/>
              <a:buChar char="4"/>
            </a:pPr>
            <a:endParaRPr lang="en-US" sz="2000" dirty="0" smtClean="0">
              <a:solidFill>
                <a:schemeClr val="bg2">
                  <a:lumMod val="50000"/>
                </a:schemeClr>
              </a:solidFill>
              <a:latin typeface="Century Gothic" panose="020B0502020202020204" pitchFamily="34" charset="0"/>
            </a:endParaRPr>
          </a:p>
          <a:p>
            <a:pPr marL="342900" indent="-342900">
              <a:spcBef>
                <a:spcPts val="200"/>
              </a:spcBef>
              <a:buClr>
                <a:srgbClr val="586991"/>
              </a:buClr>
              <a:buFont typeface="Webdings" panose="05030102010509060703" pitchFamily="18" charset="2"/>
              <a:buChar char="4"/>
            </a:pPr>
            <a:endParaRPr lang="en-US" sz="2000" dirty="0" smtClean="0">
              <a:solidFill>
                <a:schemeClr val="bg2">
                  <a:lumMod val="50000"/>
                </a:schemeClr>
              </a:solidFill>
            </a:endParaRPr>
          </a:p>
          <a:p>
            <a:pPr marL="342900" indent="-342900">
              <a:spcBef>
                <a:spcPts val="200"/>
              </a:spcBef>
              <a:buClr>
                <a:srgbClr val="586991"/>
              </a:buClr>
              <a:buFont typeface="Webdings" panose="05030102010509060703" pitchFamily="18" charset="2"/>
              <a:buChar char="4"/>
            </a:pPr>
            <a:endParaRPr lang="en-US" sz="2000" dirty="0" smtClean="0">
              <a:solidFill>
                <a:schemeClr val="bg2">
                  <a:lumMod val="50000"/>
                </a:schemeClr>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6" name="Shape 206"/>
          <p:cNvSpPr txBox="1"/>
          <p:nvPr/>
        </p:nvSpPr>
        <p:spPr>
          <a:xfrm>
            <a:off x="2214128" y="504825"/>
            <a:ext cx="7758022" cy="596897"/>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lt1"/>
              </a:buClr>
              <a:buSzPct val="25000"/>
              <a:buFont typeface="Arial"/>
              <a:buNone/>
            </a:pPr>
            <a:r>
              <a:rPr lang="en-US" sz="4000">
                <a:solidFill>
                  <a:schemeClr val="lt1"/>
                </a:solidFill>
                <a:latin typeface="Century Gothic"/>
                <a:ea typeface="Century Gothic"/>
                <a:cs typeface="Century Gothic"/>
                <a:sym typeface="Century Gothic"/>
              </a:rPr>
              <a:t>Satellites &amp; Sensors</a:t>
            </a:r>
          </a:p>
        </p:txBody>
      </p:sp>
      <p:grpSp>
        <p:nvGrpSpPr>
          <p:cNvPr id="2" name="Group 1"/>
          <p:cNvGrpSpPr/>
          <p:nvPr/>
        </p:nvGrpSpPr>
        <p:grpSpPr>
          <a:xfrm>
            <a:off x="6861375" y="1412302"/>
            <a:ext cx="3058134" cy="3388298"/>
            <a:chOff x="6861375" y="1407450"/>
            <a:chExt cx="3058134" cy="3388298"/>
          </a:xfrm>
        </p:grpSpPr>
        <p:pic>
          <p:nvPicPr>
            <p:cNvPr id="205" name="Shape 205"/>
            <p:cNvPicPr preferRelativeResize="0"/>
            <p:nvPr/>
          </p:nvPicPr>
          <p:blipFill>
            <a:blip r:embed="rId3">
              <a:alphaModFix/>
            </a:blip>
            <a:stretch>
              <a:fillRect/>
            </a:stretch>
          </p:blipFill>
          <p:spPr>
            <a:xfrm>
              <a:off x="6861375" y="1407450"/>
              <a:ext cx="2628495" cy="3388298"/>
            </a:xfrm>
            <a:prstGeom prst="rect">
              <a:avLst/>
            </a:prstGeom>
            <a:noFill/>
            <a:ln>
              <a:noFill/>
            </a:ln>
          </p:spPr>
        </p:pic>
        <p:sp>
          <p:nvSpPr>
            <p:cNvPr id="207" name="Shape 207"/>
            <p:cNvSpPr txBox="1"/>
            <p:nvPr/>
          </p:nvSpPr>
          <p:spPr>
            <a:xfrm>
              <a:off x="8985309" y="2927207"/>
              <a:ext cx="9342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1" dirty="0">
                  <a:solidFill>
                    <a:schemeClr val="dk1"/>
                  </a:solidFill>
                  <a:latin typeface="Century Gothic"/>
                  <a:ea typeface="Century Gothic"/>
                  <a:cs typeface="Century Gothic"/>
                  <a:sym typeface="Century Gothic"/>
                </a:rPr>
                <a:t>SRTM</a:t>
              </a:r>
            </a:p>
          </p:txBody>
        </p:sp>
      </p:grpSp>
      <p:grpSp>
        <p:nvGrpSpPr>
          <p:cNvPr id="3" name="Group 2"/>
          <p:cNvGrpSpPr/>
          <p:nvPr/>
        </p:nvGrpSpPr>
        <p:grpSpPr>
          <a:xfrm>
            <a:off x="8235245" y="4434934"/>
            <a:ext cx="3282338" cy="1584866"/>
            <a:chOff x="8235245" y="4414755"/>
            <a:chExt cx="3282338" cy="1584866"/>
          </a:xfrm>
        </p:grpSpPr>
        <p:sp>
          <p:nvSpPr>
            <p:cNvPr id="208" name="Shape 208"/>
            <p:cNvSpPr txBox="1"/>
            <p:nvPr/>
          </p:nvSpPr>
          <p:spPr>
            <a:xfrm>
              <a:off x="8235245" y="5630289"/>
              <a:ext cx="114214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1" dirty="0">
                  <a:solidFill>
                    <a:schemeClr val="dk1"/>
                  </a:solidFill>
                  <a:latin typeface="Century Gothic"/>
                  <a:ea typeface="Century Gothic"/>
                  <a:cs typeface="Century Gothic"/>
                  <a:sym typeface="Century Gothic"/>
                </a:rPr>
                <a:t>GOES-8</a:t>
              </a:r>
            </a:p>
          </p:txBody>
        </p:sp>
        <p:pic>
          <p:nvPicPr>
            <p:cNvPr id="209" name="Shape 209" descr="C:\Users\allison.daniel\Pictures\GOES-8-12_image.jpg"/>
            <p:cNvPicPr preferRelativeResize="0"/>
            <p:nvPr/>
          </p:nvPicPr>
          <p:blipFill rotWithShape="1">
            <a:blip r:embed="rId4">
              <a:alphaModFix/>
            </a:blip>
            <a:srcRect/>
            <a:stretch/>
          </p:blipFill>
          <p:spPr>
            <a:xfrm>
              <a:off x="8426721" y="4414755"/>
              <a:ext cx="3090862" cy="1206499"/>
            </a:xfrm>
            <a:prstGeom prst="rect">
              <a:avLst/>
            </a:prstGeom>
            <a:noFill/>
            <a:ln>
              <a:noFill/>
            </a:ln>
          </p:spPr>
        </p:pic>
      </p:grpSp>
      <p:sp>
        <p:nvSpPr>
          <p:cNvPr id="8" name="Text Placeholder 1"/>
          <p:cNvSpPr txBox="1">
            <a:spLocks/>
          </p:cNvSpPr>
          <p:nvPr/>
        </p:nvSpPr>
        <p:spPr>
          <a:xfrm>
            <a:off x="609600" y="1860407"/>
            <a:ext cx="6096000" cy="4692793"/>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342900" indent="-342900">
              <a:spcBef>
                <a:spcPts val="200"/>
              </a:spcBef>
              <a:buClr>
                <a:srgbClr val="586991"/>
              </a:buClr>
              <a:buFont typeface="Webdings" panose="05030102010509060703" pitchFamily="18" charset="2"/>
              <a:buChar char="4"/>
            </a:pPr>
            <a:r>
              <a:rPr lang="en-US" sz="2000" b="1" dirty="0" smtClean="0">
                <a:solidFill>
                  <a:schemeClr val="tx2">
                    <a:lumMod val="50000"/>
                  </a:schemeClr>
                </a:solidFill>
                <a:latin typeface="Century Gothic" panose="020B0502020202020204" pitchFamily="34" charset="0"/>
              </a:rPr>
              <a:t>Shuttle </a:t>
            </a:r>
            <a:r>
              <a:rPr lang="en-US" sz="2000" b="1" dirty="0">
                <a:solidFill>
                  <a:schemeClr val="tx2">
                    <a:lumMod val="50000"/>
                  </a:schemeClr>
                </a:solidFill>
                <a:latin typeface="Century Gothic" panose="020B0502020202020204" pitchFamily="34" charset="0"/>
              </a:rPr>
              <a:t>Radar Topography Mission (</a:t>
            </a:r>
            <a:r>
              <a:rPr lang="en-US" sz="2000" b="1" dirty="0" smtClean="0">
                <a:solidFill>
                  <a:schemeClr val="tx2">
                    <a:lumMod val="50000"/>
                  </a:schemeClr>
                </a:solidFill>
                <a:latin typeface="Century Gothic" panose="020B0502020202020204" pitchFamily="34" charset="0"/>
              </a:rPr>
              <a:t>SRTM)</a:t>
            </a:r>
          </a:p>
          <a:p>
            <a:pPr marL="640080" lvl="8" indent="-280988">
              <a:spcBef>
                <a:spcPts val="200"/>
              </a:spcBef>
              <a:buClr>
                <a:srgbClr val="586991"/>
              </a:buClr>
              <a:buFont typeface="Webdings" panose="05030102010509060703" pitchFamily="18" charset="2"/>
              <a:buChar char="4"/>
            </a:pPr>
            <a:r>
              <a:rPr lang="en-US" sz="2000" dirty="0">
                <a:solidFill>
                  <a:schemeClr val="tx2">
                    <a:lumMod val="50000"/>
                  </a:schemeClr>
                </a:solidFill>
                <a:latin typeface="Century Gothic" panose="020B0502020202020204" pitchFamily="34" charset="0"/>
              </a:rPr>
              <a:t>Data collected from shuttle-mounted </a:t>
            </a:r>
            <a:r>
              <a:rPr lang="en-US" sz="2000" dirty="0" smtClean="0">
                <a:solidFill>
                  <a:schemeClr val="tx2">
                    <a:lumMod val="50000"/>
                  </a:schemeClr>
                </a:solidFill>
                <a:latin typeface="Century Gothic" panose="020B0502020202020204" pitchFamily="34" charset="0"/>
              </a:rPr>
              <a:t>  hardware </a:t>
            </a:r>
            <a:r>
              <a:rPr lang="en-US" sz="2000" dirty="0">
                <a:solidFill>
                  <a:schemeClr val="tx2">
                    <a:lumMod val="50000"/>
                  </a:schemeClr>
                </a:solidFill>
                <a:latin typeface="Century Gothic" panose="020B0502020202020204" pitchFamily="34" charset="0"/>
              </a:rPr>
              <a:t>in </a:t>
            </a:r>
            <a:r>
              <a:rPr lang="en-US" sz="2000" dirty="0" smtClean="0">
                <a:solidFill>
                  <a:schemeClr val="tx2">
                    <a:lumMod val="50000"/>
                  </a:schemeClr>
                </a:solidFill>
                <a:latin typeface="Century Gothic" panose="020B0502020202020204" pitchFamily="34" charset="0"/>
              </a:rPr>
              <a:t>2014</a:t>
            </a:r>
          </a:p>
          <a:p>
            <a:pPr marL="640080" lvl="8" indent="-280988">
              <a:spcBef>
                <a:spcPts val="200"/>
              </a:spcBef>
              <a:buClr>
                <a:srgbClr val="586991"/>
              </a:buClr>
              <a:buFont typeface="Webdings" panose="05030102010509060703" pitchFamily="18" charset="2"/>
              <a:buChar char="4"/>
            </a:pPr>
            <a:r>
              <a:rPr lang="en-US" sz="2000" dirty="0" smtClean="0">
                <a:solidFill>
                  <a:schemeClr val="tx2">
                    <a:lumMod val="50000"/>
                  </a:schemeClr>
                </a:solidFill>
                <a:latin typeface="Century Gothic" panose="020B0502020202020204" pitchFamily="34" charset="0"/>
              </a:rPr>
              <a:t>Global DEM</a:t>
            </a:r>
            <a:endParaRPr lang="en-US" sz="2000" dirty="0">
              <a:solidFill>
                <a:schemeClr val="tx2">
                  <a:lumMod val="50000"/>
                </a:schemeClr>
              </a:solidFill>
              <a:latin typeface="Century Gothic" panose="020B0502020202020204" pitchFamily="34" charset="0"/>
            </a:endParaRPr>
          </a:p>
          <a:p>
            <a:pPr lvl="1">
              <a:spcBef>
                <a:spcPts val="200"/>
              </a:spcBef>
              <a:buClr>
                <a:srgbClr val="586991"/>
              </a:buClr>
            </a:pPr>
            <a:endParaRPr lang="en-US" sz="2000" dirty="0">
              <a:solidFill>
                <a:schemeClr val="tx2">
                  <a:lumMod val="50000"/>
                </a:schemeClr>
              </a:solidFill>
              <a:latin typeface="Century Gothic" panose="020B0502020202020204" pitchFamily="34" charset="0"/>
            </a:endParaRPr>
          </a:p>
          <a:p>
            <a:pPr marL="342900" indent="-342900">
              <a:spcBef>
                <a:spcPts val="200"/>
              </a:spcBef>
              <a:buClr>
                <a:srgbClr val="586991"/>
              </a:buClr>
              <a:buFont typeface="Webdings" panose="05030102010509060703" pitchFamily="18" charset="2"/>
              <a:buChar char="4"/>
            </a:pPr>
            <a:r>
              <a:rPr lang="en-US" sz="2000" b="1" dirty="0">
                <a:solidFill>
                  <a:schemeClr val="tx2">
                    <a:lumMod val="50000"/>
                  </a:schemeClr>
                </a:solidFill>
                <a:latin typeface="Century Gothic" panose="020B0502020202020204" pitchFamily="34" charset="0"/>
              </a:rPr>
              <a:t>Geostationary Operational Environmental Satellite (GOES) </a:t>
            </a:r>
            <a:r>
              <a:rPr lang="en-US" sz="2000" b="1" dirty="0" smtClean="0">
                <a:solidFill>
                  <a:schemeClr val="tx2">
                    <a:lumMod val="50000"/>
                  </a:schemeClr>
                </a:solidFill>
                <a:latin typeface="Century Gothic" panose="020B0502020202020204" pitchFamily="34" charset="0"/>
              </a:rPr>
              <a:t>Suite</a:t>
            </a:r>
            <a:endParaRPr lang="en-US" sz="2000" b="1" dirty="0">
              <a:solidFill>
                <a:schemeClr val="tx2">
                  <a:lumMod val="50000"/>
                </a:schemeClr>
              </a:solidFill>
              <a:latin typeface="Century Gothic" panose="020B0502020202020204" pitchFamily="34" charset="0"/>
            </a:endParaRPr>
          </a:p>
          <a:p>
            <a:pPr marL="640080" indent="-231775">
              <a:spcBef>
                <a:spcPts val="200"/>
              </a:spcBef>
              <a:buClr>
                <a:srgbClr val="586991"/>
              </a:buClr>
              <a:buFont typeface="Webdings" panose="05030102010509060703" pitchFamily="18" charset="2"/>
              <a:buChar char="4"/>
            </a:pPr>
            <a:r>
              <a:rPr lang="en-US" sz="2000" dirty="0" smtClean="0">
                <a:solidFill>
                  <a:schemeClr val="tx2">
                    <a:lumMod val="50000"/>
                  </a:schemeClr>
                </a:solidFill>
                <a:latin typeface="Century Gothic" panose="020B0502020202020204" pitchFamily="34" charset="0"/>
              </a:rPr>
              <a:t>Precipitation </a:t>
            </a:r>
            <a:r>
              <a:rPr lang="en-US" sz="2000" dirty="0">
                <a:solidFill>
                  <a:schemeClr val="tx2">
                    <a:lumMod val="50000"/>
                  </a:schemeClr>
                </a:solidFill>
                <a:latin typeface="Century Gothic" panose="020B0502020202020204" pitchFamily="34" charset="0"/>
              </a:rPr>
              <a:t>Estimation from Remotely Sensed Information Using Artificial Neural </a:t>
            </a:r>
            <a:r>
              <a:rPr lang="en-US" sz="2000" dirty="0" smtClean="0">
                <a:solidFill>
                  <a:schemeClr val="tx2">
                    <a:lumMod val="50000"/>
                  </a:schemeClr>
                </a:solidFill>
                <a:latin typeface="Century Gothic" panose="020B0502020202020204" pitchFamily="34" charset="0"/>
              </a:rPr>
              <a:t>Networks – Climate </a:t>
            </a:r>
            <a:r>
              <a:rPr lang="en-US" sz="2000" dirty="0">
                <a:solidFill>
                  <a:schemeClr val="tx2">
                    <a:lumMod val="50000"/>
                  </a:schemeClr>
                </a:solidFill>
                <a:latin typeface="Century Gothic" panose="020B0502020202020204" pitchFamily="34" charset="0"/>
              </a:rPr>
              <a:t>Data Record (PERSIANN-CDR)</a:t>
            </a:r>
          </a:p>
          <a:p>
            <a:pPr marL="640080" indent="-231775">
              <a:spcBef>
                <a:spcPts val="200"/>
              </a:spcBef>
              <a:buClr>
                <a:srgbClr val="586991"/>
              </a:buClr>
              <a:buFont typeface="Webdings" panose="05030102010509060703" pitchFamily="18" charset="2"/>
              <a:buChar char="4"/>
            </a:pPr>
            <a:r>
              <a:rPr lang="en-US" sz="2000" dirty="0">
                <a:solidFill>
                  <a:schemeClr val="tx2">
                    <a:lumMod val="50000"/>
                  </a:schemeClr>
                </a:solidFill>
                <a:latin typeface="Century Gothic" panose="020B0502020202020204" pitchFamily="34" charset="0"/>
              </a:rPr>
              <a:t>Data derived from suite of satellites, i.e. GOES, METEOSAT, etc.</a:t>
            </a:r>
          </a:p>
          <a:p>
            <a:pPr marL="342900" indent="-342900">
              <a:spcBef>
                <a:spcPts val="200"/>
              </a:spcBef>
              <a:buClr>
                <a:srgbClr val="586991"/>
              </a:buClr>
              <a:buFont typeface="Webdings" panose="05030102010509060703" pitchFamily="18" charset="2"/>
              <a:buChar char="4"/>
            </a:pPr>
            <a:endParaRPr lang="en-US" sz="2000" dirty="0">
              <a:solidFill>
                <a:schemeClr val="bg2">
                  <a:lumMod val="50000"/>
                </a:schemeClr>
              </a:solidFill>
              <a:latin typeface="Century Gothic" panose="020B0502020202020204" pitchFamily="34" charset="0"/>
            </a:endParaRPr>
          </a:p>
          <a:p>
            <a:pPr marL="342900" indent="-342900">
              <a:spcBef>
                <a:spcPts val="200"/>
              </a:spcBef>
              <a:buClr>
                <a:srgbClr val="586991"/>
              </a:buClr>
              <a:buFont typeface="Webdings" panose="05030102010509060703" pitchFamily="18" charset="2"/>
              <a:buChar char="4"/>
            </a:pPr>
            <a:endParaRPr lang="en-US" sz="2000" dirty="0" smtClean="0">
              <a:solidFill>
                <a:schemeClr val="bg2">
                  <a:lumMod val="50000"/>
                </a:schemeClr>
              </a:solidFill>
              <a:latin typeface="Century Gothic" panose="020B0502020202020204" pitchFamily="34" charset="0"/>
            </a:endParaRPr>
          </a:p>
          <a:p>
            <a:pPr marL="342900" indent="-342900">
              <a:spcBef>
                <a:spcPts val="200"/>
              </a:spcBef>
              <a:buClr>
                <a:srgbClr val="586991"/>
              </a:buClr>
              <a:buFont typeface="Webdings" panose="05030102010509060703" pitchFamily="18" charset="2"/>
              <a:buChar char="4"/>
            </a:pPr>
            <a:endParaRPr lang="en-US" sz="2000" dirty="0" smtClean="0">
              <a:solidFill>
                <a:schemeClr val="bg2">
                  <a:lumMod val="50000"/>
                </a:schemeClr>
              </a:solidFill>
            </a:endParaRPr>
          </a:p>
          <a:p>
            <a:pPr marL="342900" indent="-342900">
              <a:spcBef>
                <a:spcPts val="200"/>
              </a:spcBef>
              <a:buClr>
                <a:srgbClr val="586991"/>
              </a:buClr>
              <a:buFont typeface="Webdings" panose="05030102010509060703" pitchFamily="18" charset="2"/>
              <a:buChar char="4"/>
            </a:pPr>
            <a:endParaRPr lang="en-US" sz="2000" dirty="0" smtClean="0">
              <a:solidFill>
                <a:schemeClr val="bg2">
                  <a:lumMod val="50000"/>
                </a:schemeClr>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Shape 216"/>
          <p:cNvSpPr txBox="1"/>
          <p:nvPr/>
        </p:nvSpPr>
        <p:spPr>
          <a:xfrm>
            <a:off x="2214127" y="504825"/>
            <a:ext cx="7758022" cy="596897"/>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lt1"/>
              </a:buClr>
              <a:buSzPct val="25000"/>
              <a:buFont typeface="Arial"/>
              <a:buNone/>
            </a:pPr>
            <a:r>
              <a:rPr lang="en-US" sz="4000" b="0" i="0" u="none" strike="noStrike" cap="none">
                <a:solidFill>
                  <a:schemeClr val="lt1"/>
                </a:solidFill>
                <a:latin typeface="Century Gothic"/>
                <a:ea typeface="Century Gothic"/>
                <a:cs typeface="Century Gothic"/>
                <a:sym typeface="Century Gothic"/>
              </a:rPr>
              <a:t>Methodology</a:t>
            </a:r>
          </a:p>
        </p:txBody>
      </p:sp>
      <p:grpSp>
        <p:nvGrpSpPr>
          <p:cNvPr id="3" name="Group 2"/>
          <p:cNvGrpSpPr/>
          <p:nvPr/>
        </p:nvGrpSpPr>
        <p:grpSpPr>
          <a:xfrm>
            <a:off x="4466830" y="2743200"/>
            <a:ext cx="3610370" cy="4047308"/>
            <a:chOff x="4466830" y="2743200"/>
            <a:chExt cx="3610370" cy="4047308"/>
          </a:xfrm>
        </p:grpSpPr>
        <p:pic>
          <p:nvPicPr>
            <p:cNvPr id="217" name="Shape 217" descr="RawTracks.gif"/>
            <p:cNvPicPr preferRelativeResize="0">
              <a:picLocks noChangeAspect="1"/>
            </p:cNvPicPr>
            <p:nvPr/>
          </p:nvPicPr>
          <p:blipFill rotWithShape="1">
            <a:blip r:embed="rId3">
              <a:alphaModFix/>
            </a:blip>
            <a:srcRect l="19583" r="19577"/>
            <a:stretch/>
          </p:blipFill>
          <p:spPr>
            <a:xfrm>
              <a:off x="4466830" y="2743200"/>
              <a:ext cx="3610370" cy="3338124"/>
            </a:xfrm>
            <a:prstGeom prst="rect">
              <a:avLst/>
            </a:prstGeom>
            <a:noFill/>
            <a:ln>
              <a:noFill/>
            </a:ln>
          </p:spPr>
        </p:pic>
        <p:sp>
          <p:nvSpPr>
            <p:cNvPr id="218" name="Shape 218"/>
            <p:cNvSpPr txBox="1"/>
            <p:nvPr/>
          </p:nvSpPr>
          <p:spPr>
            <a:xfrm>
              <a:off x="5151514" y="6066308"/>
              <a:ext cx="2240999" cy="7242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rgbClr val="757070"/>
                </a:buClr>
                <a:buSzPct val="25000"/>
                <a:buFont typeface="Century Gothic"/>
                <a:buNone/>
              </a:pPr>
              <a:r>
                <a:rPr lang="en-US" sz="1700" b="0" i="0" u="none" strike="noStrike" cap="none" dirty="0">
                  <a:solidFill>
                    <a:schemeClr val="tx2">
                      <a:lumMod val="50000"/>
                    </a:schemeClr>
                  </a:solidFill>
                  <a:latin typeface="Century Gothic"/>
                  <a:ea typeface="Century Gothic"/>
                  <a:cs typeface="Century Gothic"/>
                  <a:sym typeface="Century Gothic"/>
                </a:rPr>
                <a:t>Study Period Tracks (1982-2015)</a:t>
              </a:r>
            </a:p>
          </p:txBody>
        </p:sp>
      </p:grpSp>
      <p:grpSp>
        <p:nvGrpSpPr>
          <p:cNvPr id="219" name="Shape 219"/>
          <p:cNvGrpSpPr/>
          <p:nvPr/>
        </p:nvGrpSpPr>
        <p:grpSpPr>
          <a:xfrm>
            <a:off x="102490" y="1677682"/>
            <a:ext cx="11981293" cy="846244"/>
            <a:chOff x="3511" y="0"/>
            <a:chExt cx="11981293" cy="846244"/>
          </a:xfrm>
        </p:grpSpPr>
        <p:sp>
          <p:nvSpPr>
            <p:cNvPr id="220" name="Shape 220"/>
            <p:cNvSpPr/>
            <p:nvPr/>
          </p:nvSpPr>
          <p:spPr>
            <a:xfrm>
              <a:off x="3511" y="0"/>
              <a:ext cx="4279032" cy="846244"/>
            </a:xfrm>
            <a:prstGeom prst="chevron">
              <a:avLst>
                <a:gd name="adj" fmla="val 50000"/>
              </a:avLst>
            </a:prstGeom>
            <a:solidFill>
              <a:srgbClr val="599BD5"/>
            </a:solidFill>
            <a:ln w="12700" cap="flat" cmpd="sng">
              <a:solidFill>
                <a:schemeClr val="lt1"/>
              </a:solidFill>
              <a:prstDash val="solid"/>
              <a:miter/>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21" name="Shape 221"/>
            <p:cNvSpPr txBox="1"/>
            <p:nvPr/>
          </p:nvSpPr>
          <p:spPr>
            <a:xfrm>
              <a:off x="426635" y="0"/>
              <a:ext cx="3432789" cy="846244"/>
            </a:xfrm>
            <a:prstGeom prst="rect">
              <a:avLst/>
            </a:prstGeom>
            <a:noFill/>
            <a:ln>
              <a:noFill/>
            </a:ln>
          </p:spPr>
          <p:txBody>
            <a:bodyPr lIns="56000" tIns="18650" rIns="18650" bIns="18650" anchor="ctr" anchorCtr="0">
              <a:noAutofit/>
            </a:bodyPr>
            <a:lstStyle/>
            <a:p>
              <a:pPr marL="0" marR="0" lvl="0" indent="0" algn="ctr" rtl="0">
                <a:lnSpc>
                  <a:spcPct val="90000"/>
                </a:lnSpc>
                <a:spcBef>
                  <a:spcPts val="0"/>
                </a:spcBef>
                <a:spcAft>
                  <a:spcPts val="0"/>
                </a:spcAft>
                <a:buClr>
                  <a:srgbClr val="BBD6EE"/>
                </a:buClr>
                <a:buSzPct val="25000"/>
                <a:buFont typeface="Century Gothic"/>
                <a:buNone/>
              </a:pPr>
              <a:r>
                <a:rPr lang="en-US" sz="1400" b="1" i="0" u="none" strike="noStrike" cap="none" dirty="0">
                  <a:solidFill>
                    <a:srgbClr val="BBD6EE"/>
                  </a:solidFill>
                  <a:latin typeface="Century Gothic"/>
                  <a:ea typeface="Century Gothic"/>
                  <a:cs typeface="Century Gothic"/>
                  <a:sym typeface="Century Gothic"/>
                </a:rPr>
                <a:t>DATA ACQUISITION</a:t>
              </a:r>
              <a:r>
                <a:rPr lang="en-US" sz="1400" b="0" i="0" u="none" strike="noStrike" cap="none" dirty="0">
                  <a:solidFill>
                    <a:schemeClr val="lt1"/>
                  </a:solidFill>
                  <a:latin typeface="Century Gothic"/>
                  <a:ea typeface="Century Gothic"/>
                  <a:cs typeface="Century Gothic"/>
                  <a:sym typeface="Century Gothic"/>
                </a:rPr>
                <a:t>: IBTrACS Cyclone Tracks, Philippines </a:t>
              </a:r>
              <a:r>
                <a:rPr lang="en-US" sz="1400" b="0" i="0" u="none" strike="noStrike" cap="none" dirty="0" smtClean="0">
                  <a:solidFill>
                    <a:schemeClr val="lt1"/>
                  </a:solidFill>
                  <a:latin typeface="Century Gothic"/>
                  <a:ea typeface="Century Gothic"/>
                  <a:cs typeface="Century Gothic"/>
                  <a:sym typeface="Century Gothic"/>
                </a:rPr>
                <a:t>Municipalities &amp; Demographics</a:t>
              </a:r>
              <a:r>
                <a:rPr lang="en-US" sz="1400" b="0" i="0" u="none" strike="noStrike" cap="none" dirty="0">
                  <a:solidFill>
                    <a:schemeClr val="lt1"/>
                  </a:solidFill>
                  <a:latin typeface="Century Gothic"/>
                  <a:ea typeface="Century Gothic"/>
                  <a:cs typeface="Century Gothic"/>
                  <a:sym typeface="Century Gothic"/>
                </a:rPr>
                <a:t>, SRTM, PERSIANN </a:t>
              </a:r>
            </a:p>
          </p:txBody>
        </p:sp>
        <p:sp>
          <p:nvSpPr>
            <p:cNvPr id="222" name="Shape 222"/>
            <p:cNvSpPr/>
            <p:nvPr/>
          </p:nvSpPr>
          <p:spPr>
            <a:xfrm>
              <a:off x="3854642" y="0"/>
              <a:ext cx="4279032" cy="846244"/>
            </a:xfrm>
            <a:prstGeom prst="chevron">
              <a:avLst>
                <a:gd name="adj" fmla="val 50000"/>
              </a:avLst>
            </a:prstGeom>
            <a:solidFill>
              <a:srgbClr val="9CC2E5"/>
            </a:solidFill>
            <a:ln w="12700" cap="flat" cmpd="sng">
              <a:solidFill>
                <a:schemeClr val="lt1"/>
              </a:solidFill>
              <a:prstDash val="solid"/>
              <a:miter/>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23" name="Shape 223"/>
            <p:cNvSpPr txBox="1"/>
            <p:nvPr/>
          </p:nvSpPr>
          <p:spPr>
            <a:xfrm>
              <a:off x="4277764" y="0"/>
              <a:ext cx="3432789" cy="846244"/>
            </a:xfrm>
            <a:prstGeom prst="rect">
              <a:avLst/>
            </a:prstGeom>
            <a:noFill/>
            <a:ln>
              <a:noFill/>
            </a:ln>
          </p:spPr>
          <p:txBody>
            <a:bodyPr lIns="56000" tIns="18650" rIns="18650" bIns="18650" anchor="ctr" anchorCtr="0">
              <a:noAutofit/>
            </a:bodyPr>
            <a:lstStyle/>
            <a:p>
              <a:pPr marL="0" marR="0" lvl="0" indent="0" algn="ctr" rtl="0">
                <a:lnSpc>
                  <a:spcPct val="90000"/>
                </a:lnSpc>
                <a:spcBef>
                  <a:spcPts val="0"/>
                </a:spcBef>
                <a:spcAft>
                  <a:spcPts val="0"/>
                </a:spcAft>
                <a:buClr>
                  <a:srgbClr val="2E75B5"/>
                </a:buClr>
                <a:buSzPct val="25000"/>
                <a:buFont typeface="Century Gothic"/>
                <a:buNone/>
              </a:pPr>
              <a:r>
                <a:rPr lang="en-US" sz="1400" b="1" i="0" u="none" strike="noStrike" cap="none" dirty="0">
                  <a:solidFill>
                    <a:srgbClr val="2E75B5"/>
                  </a:solidFill>
                  <a:latin typeface="Century Gothic"/>
                  <a:ea typeface="Century Gothic"/>
                  <a:cs typeface="Century Gothic"/>
                  <a:sym typeface="Century Gothic"/>
                </a:rPr>
                <a:t>PROCESSING &amp; ANALYSIS: </a:t>
              </a:r>
              <a:r>
                <a:rPr lang="en-US" sz="1400" b="0" i="0" u="none" strike="noStrike" cap="none" dirty="0">
                  <a:solidFill>
                    <a:schemeClr val="lt1"/>
                  </a:solidFill>
                  <a:latin typeface="Century Gothic"/>
                  <a:ea typeface="Century Gothic"/>
                  <a:cs typeface="Century Gothic"/>
                  <a:sym typeface="Century Gothic"/>
                </a:rPr>
                <a:t>Derive natural hazards like Accumulated </a:t>
              </a:r>
              <a:r>
                <a:rPr lang="en-US" sz="1400" b="0" i="0" u="none" strike="noStrike" cap="none" dirty="0" smtClean="0">
                  <a:solidFill>
                    <a:schemeClr val="lt1"/>
                  </a:solidFill>
                  <a:latin typeface="Century Gothic"/>
                  <a:ea typeface="Century Gothic"/>
                  <a:cs typeface="Century Gothic"/>
                  <a:sym typeface="Century Gothic"/>
                </a:rPr>
                <a:t>Cyclone Energy</a:t>
              </a:r>
              <a:r>
                <a:rPr lang="en-US" sz="1400" b="0" i="0" u="none" strike="noStrike" cap="none" dirty="0">
                  <a:solidFill>
                    <a:schemeClr val="lt1"/>
                  </a:solidFill>
                  <a:latin typeface="Century Gothic"/>
                  <a:ea typeface="Century Gothic"/>
                  <a:cs typeface="Century Gothic"/>
                  <a:sym typeface="Century Gothic"/>
                </a:rPr>
                <a:t>, combined with demographic variables</a:t>
              </a:r>
            </a:p>
          </p:txBody>
        </p:sp>
        <p:sp>
          <p:nvSpPr>
            <p:cNvPr id="224" name="Shape 224"/>
            <p:cNvSpPr/>
            <p:nvPr/>
          </p:nvSpPr>
          <p:spPr>
            <a:xfrm>
              <a:off x="7705771" y="0"/>
              <a:ext cx="4279032" cy="846244"/>
            </a:xfrm>
            <a:prstGeom prst="chevron">
              <a:avLst>
                <a:gd name="adj" fmla="val 50000"/>
              </a:avLst>
            </a:prstGeom>
            <a:solidFill>
              <a:srgbClr val="BBD6EE"/>
            </a:solidFill>
            <a:ln w="12700" cap="flat" cmpd="sng">
              <a:solidFill>
                <a:schemeClr val="lt1"/>
              </a:solidFill>
              <a:prstDash val="solid"/>
              <a:miter/>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25" name="Shape 225"/>
            <p:cNvSpPr txBox="1"/>
            <p:nvPr/>
          </p:nvSpPr>
          <p:spPr>
            <a:xfrm>
              <a:off x="8054420" y="0"/>
              <a:ext cx="3809999" cy="846244"/>
            </a:xfrm>
            <a:prstGeom prst="rect">
              <a:avLst/>
            </a:prstGeom>
            <a:noFill/>
            <a:ln>
              <a:noFill/>
            </a:ln>
          </p:spPr>
          <p:txBody>
            <a:bodyPr lIns="56000" tIns="18650" rIns="18650" bIns="18650" anchor="ctr" anchorCtr="0">
              <a:noAutofit/>
            </a:bodyPr>
            <a:lstStyle/>
            <a:p>
              <a:pPr marL="0" marR="0" lvl="0" indent="0" algn="ctr" rtl="0">
                <a:lnSpc>
                  <a:spcPct val="90000"/>
                </a:lnSpc>
                <a:spcBef>
                  <a:spcPts val="0"/>
                </a:spcBef>
                <a:spcAft>
                  <a:spcPts val="0"/>
                </a:spcAft>
                <a:buClr>
                  <a:srgbClr val="2E75B5"/>
                </a:buClr>
                <a:buSzPct val="25000"/>
                <a:buFont typeface="Century Gothic"/>
                <a:buNone/>
              </a:pPr>
              <a:r>
                <a:rPr lang="en-US" sz="1400" b="1" i="0" u="none" strike="noStrike" cap="none" dirty="0">
                  <a:solidFill>
                    <a:srgbClr val="2E75B5"/>
                  </a:solidFill>
                  <a:latin typeface="Century Gothic"/>
                  <a:ea typeface="Century Gothic"/>
                  <a:cs typeface="Century Gothic"/>
                  <a:sym typeface="Century Gothic"/>
                </a:rPr>
                <a:t>END PRODUCTS:</a:t>
              </a:r>
              <a:r>
                <a:rPr lang="en-US" sz="1400" b="1" i="0" u="none" strike="noStrike" cap="none" dirty="0">
                  <a:solidFill>
                    <a:schemeClr val="dk2"/>
                  </a:solidFill>
                  <a:latin typeface="Century Gothic"/>
                  <a:ea typeface="Century Gothic"/>
                  <a:cs typeface="Century Gothic"/>
                  <a:sym typeface="Century Gothic"/>
                </a:rPr>
                <a:t> </a:t>
              </a:r>
              <a:r>
                <a:rPr lang="en-US" sz="1400" b="0" i="0" u="none" strike="noStrike" cap="none" dirty="0">
                  <a:solidFill>
                    <a:schemeClr val="dk2"/>
                  </a:solidFill>
                  <a:latin typeface="Century Gothic"/>
                  <a:ea typeface="Century Gothic"/>
                  <a:cs typeface="Century Gothic"/>
                  <a:sym typeface="Century Gothic"/>
                </a:rPr>
                <a:t>Derive </a:t>
              </a:r>
              <a:r>
                <a:rPr lang="en-US" sz="1400" b="0" i="0" u="none" strike="noStrike" cap="none" dirty="0" smtClean="0">
                  <a:solidFill>
                    <a:schemeClr val="dk2"/>
                  </a:solidFill>
                  <a:latin typeface="Century Gothic"/>
                  <a:ea typeface="Century Gothic"/>
                  <a:cs typeface="Century Gothic"/>
                  <a:sym typeface="Century Gothic"/>
                </a:rPr>
                <a:t>heat </a:t>
              </a:r>
              <a:r>
                <a:rPr lang="en-US" dirty="0">
                  <a:solidFill>
                    <a:schemeClr val="dk2"/>
                  </a:solidFill>
                  <a:latin typeface="Century Gothic"/>
                  <a:ea typeface="Century Gothic"/>
                  <a:cs typeface="Century Gothic"/>
                  <a:sym typeface="Century Gothic"/>
                </a:rPr>
                <a:t>m</a:t>
              </a:r>
              <a:r>
                <a:rPr lang="en-US" sz="1400" b="0" i="0" u="none" strike="noStrike" cap="none" dirty="0" smtClean="0">
                  <a:solidFill>
                    <a:schemeClr val="dk2"/>
                  </a:solidFill>
                  <a:latin typeface="Century Gothic"/>
                  <a:ea typeface="Century Gothic"/>
                  <a:cs typeface="Century Gothic"/>
                  <a:sym typeface="Century Gothic"/>
                </a:rPr>
                <a:t>ap, </a:t>
              </a:r>
              <a:r>
                <a:rPr lang="en-US" sz="1400" b="0" i="0" u="none" strike="noStrike" cap="none" dirty="0">
                  <a:solidFill>
                    <a:schemeClr val="dk2"/>
                  </a:solidFill>
                  <a:latin typeface="Century Gothic"/>
                  <a:ea typeface="Century Gothic"/>
                  <a:cs typeface="Century Gothic"/>
                  <a:sym typeface="Century Gothic"/>
                </a:rPr>
                <a:t>factoring all variables weighted by significance</a:t>
              </a:r>
            </a:p>
          </p:txBody>
        </p:sp>
      </p:grpSp>
      <p:grpSp>
        <p:nvGrpSpPr>
          <p:cNvPr id="2" name="Group 1"/>
          <p:cNvGrpSpPr/>
          <p:nvPr/>
        </p:nvGrpSpPr>
        <p:grpSpPr>
          <a:xfrm>
            <a:off x="8238532" y="2743200"/>
            <a:ext cx="3801068" cy="3886200"/>
            <a:chOff x="8238532" y="2743200"/>
            <a:chExt cx="3801068" cy="3886200"/>
          </a:xfrm>
        </p:grpSpPr>
        <p:sp>
          <p:nvSpPr>
            <p:cNvPr id="226" name="Shape 226"/>
            <p:cNvSpPr txBox="1"/>
            <p:nvPr/>
          </p:nvSpPr>
          <p:spPr>
            <a:xfrm>
              <a:off x="8462666" y="6073198"/>
              <a:ext cx="3352800" cy="556202"/>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rgbClr val="757070"/>
                </a:buClr>
                <a:buSzPct val="25000"/>
                <a:buFont typeface="Century Gothic"/>
                <a:buNone/>
              </a:pPr>
              <a:r>
                <a:rPr lang="en-US" sz="1700" b="0" i="0" u="none" strike="noStrike" cap="none" dirty="0">
                  <a:solidFill>
                    <a:schemeClr val="tx2">
                      <a:lumMod val="50000"/>
                    </a:schemeClr>
                  </a:solidFill>
                  <a:latin typeface="Century Gothic"/>
                  <a:ea typeface="Century Gothic"/>
                  <a:cs typeface="Century Gothic"/>
                  <a:sym typeface="Century Gothic"/>
                </a:rPr>
                <a:t>Accumulated </a:t>
              </a:r>
              <a:r>
                <a:rPr lang="en-US" sz="1700" b="0" i="0" u="none" strike="noStrike" cap="none" dirty="0" smtClean="0">
                  <a:solidFill>
                    <a:schemeClr val="tx2">
                      <a:lumMod val="50000"/>
                    </a:schemeClr>
                  </a:solidFill>
                  <a:latin typeface="Century Gothic"/>
                  <a:ea typeface="Century Gothic"/>
                  <a:cs typeface="Century Gothic"/>
                  <a:sym typeface="Century Gothic"/>
                </a:rPr>
                <a:t>Cyclone</a:t>
              </a:r>
              <a:endParaRPr lang="en-US" sz="1700" b="0" i="0" u="none" strike="noStrike" cap="none" dirty="0">
                <a:solidFill>
                  <a:schemeClr val="tx2">
                    <a:lumMod val="50000"/>
                  </a:schemeClr>
                </a:solidFill>
                <a:latin typeface="Century Gothic"/>
                <a:ea typeface="Century Gothic"/>
                <a:cs typeface="Century Gothic"/>
                <a:sym typeface="Century Gothic"/>
              </a:endParaRPr>
            </a:p>
            <a:p>
              <a:pPr marL="0" marR="0" lvl="0" indent="0" algn="ctr" rtl="0">
                <a:lnSpc>
                  <a:spcPct val="90000"/>
                </a:lnSpc>
                <a:spcBef>
                  <a:spcPts val="0"/>
                </a:spcBef>
                <a:spcAft>
                  <a:spcPts val="0"/>
                </a:spcAft>
                <a:buClr>
                  <a:srgbClr val="757070"/>
                </a:buClr>
                <a:buSzPct val="25000"/>
                <a:buFont typeface="Century Gothic"/>
                <a:buNone/>
              </a:pPr>
              <a:r>
                <a:rPr lang="en-US" sz="1700" b="0" i="0" u="none" strike="noStrike" cap="none" dirty="0">
                  <a:solidFill>
                    <a:schemeClr val="tx2">
                      <a:lumMod val="50000"/>
                    </a:schemeClr>
                  </a:solidFill>
                  <a:latin typeface="Century Gothic"/>
                  <a:ea typeface="Century Gothic"/>
                  <a:cs typeface="Century Gothic"/>
                  <a:sym typeface="Century Gothic"/>
                </a:rPr>
                <a:t>Energy (ACE)</a:t>
              </a:r>
            </a:p>
          </p:txBody>
        </p:sp>
        <p:pic>
          <p:nvPicPr>
            <p:cNvPr id="229" name="Shape 229"/>
            <p:cNvPicPr preferRelativeResize="0">
              <a:picLocks noChangeAspect="1"/>
            </p:cNvPicPr>
            <p:nvPr/>
          </p:nvPicPr>
          <p:blipFill rotWithShape="1">
            <a:blip r:embed="rId4">
              <a:alphaModFix/>
            </a:blip>
            <a:srcRect l="15443"/>
            <a:stretch/>
          </p:blipFill>
          <p:spPr>
            <a:xfrm>
              <a:off x="8238532" y="2743200"/>
              <a:ext cx="3801068" cy="3338124"/>
            </a:xfrm>
            <a:prstGeom prst="rect">
              <a:avLst/>
            </a:prstGeom>
            <a:noFill/>
            <a:ln>
              <a:noFill/>
            </a:ln>
          </p:spPr>
        </p:pic>
      </p:grpSp>
      <p:sp>
        <p:nvSpPr>
          <p:cNvPr id="16" name="Rectangle 15"/>
          <p:cNvSpPr/>
          <p:nvPr/>
        </p:nvSpPr>
        <p:spPr>
          <a:xfrm>
            <a:off x="228600" y="2770525"/>
            <a:ext cx="4000522" cy="3477875"/>
          </a:xfrm>
          <a:prstGeom prst="rect">
            <a:avLst/>
          </a:prstGeom>
        </p:spPr>
        <p:txBody>
          <a:bodyPr wrap="square">
            <a:spAutoFit/>
          </a:bodyPr>
          <a:lstStyle/>
          <a:p>
            <a:pPr marL="365760" lvl="5" indent="-274320">
              <a:lnSpc>
                <a:spcPct val="150000"/>
              </a:lnSpc>
              <a:spcBef>
                <a:spcPts val="200"/>
              </a:spcBef>
              <a:buClr>
                <a:srgbClr val="586991"/>
              </a:buClr>
              <a:buFont typeface="Webdings" panose="05030102010509060703" pitchFamily="18" charset="2"/>
              <a:buChar char="4"/>
            </a:pPr>
            <a:r>
              <a:rPr lang="en-US" sz="2000" b="1" dirty="0" smtClean="0">
                <a:solidFill>
                  <a:schemeClr val="tx2">
                    <a:lumMod val="50000"/>
                  </a:schemeClr>
                </a:solidFill>
                <a:latin typeface="Century Gothic" panose="020B0502020202020204" pitchFamily="34" charset="0"/>
              </a:rPr>
              <a:t>Natural Hazard Factors</a:t>
            </a:r>
            <a:endParaRPr lang="en-US" sz="2000" b="1" dirty="0">
              <a:solidFill>
                <a:schemeClr val="tx2">
                  <a:lumMod val="50000"/>
                </a:schemeClr>
              </a:solidFill>
              <a:latin typeface="Century Gothic" panose="020B0502020202020204" pitchFamily="34" charset="0"/>
            </a:endParaRPr>
          </a:p>
          <a:p>
            <a:pPr marL="640080" lvl="5" indent="-274320">
              <a:spcBef>
                <a:spcPts val="200"/>
              </a:spcBef>
              <a:buClr>
                <a:srgbClr val="586991"/>
              </a:buClr>
              <a:buFont typeface="Webdings" panose="05030102010509060703" pitchFamily="18" charset="2"/>
              <a:buChar char="4"/>
            </a:pPr>
            <a:r>
              <a:rPr lang="en-US" sz="2000" dirty="0" smtClean="0">
                <a:solidFill>
                  <a:schemeClr val="tx2">
                    <a:lumMod val="50000"/>
                  </a:schemeClr>
                </a:solidFill>
                <a:latin typeface="Century Gothic" panose="020B0502020202020204" pitchFamily="34" charset="0"/>
              </a:rPr>
              <a:t>West Pacific track segments</a:t>
            </a:r>
            <a:endParaRPr lang="en-US" sz="2000" dirty="0">
              <a:solidFill>
                <a:schemeClr val="tx2">
                  <a:lumMod val="50000"/>
                </a:schemeClr>
              </a:solidFill>
              <a:latin typeface="Century Gothic" panose="020B0502020202020204" pitchFamily="34" charset="0"/>
            </a:endParaRPr>
          </a:p>
          <a:p>
            <a:pPr marL="640080" lvl="5" indent="-274320">
              <a:spcBef>
                <a:spcPts val="200"/>
              </a:spcBef>
              <a:buClr>
                <a:srgbClr val="586991"/>
              </a:buClr>
              <a:buFont typeface="Webdings" panose="05030102010509060703" pitchFamily="18" charset="2"/>
              <a:buChar char="4"/>
            </a:pPr>
            <a:r>
              <a:rPr lang="en-US" sz="2000" dirty="0" smtClean="0">
                <a:solidFill>
                  <a:schemeClr val="tx2">
                    <a:lumMod val="50000"/>
                  </a:schemeClr>
                </a:solidFill>
                <a:latin typeface="Century Gothic" panose="020B0502020202020204" pitchFamily="34" charset="0"/>
              </a:rPr>
              <a:t>Dissolve into unique storms</a:t>
            </a:r>
            <a:endParaRPr lang="en-US" sz="2000" dirty="0">
              <a:solidFill>
                <a:schemeClr val="tx2">
                  <a:lumMod val="50000"/>
                </a:schemeClr>
              </a:solidFill>
              <a:latin typeface="Century Gothic" panose="020B0502020202020204" pitchFamily="34" charset="0"/>
            </a:endParaRPr>
          </a:p>
          <a:p>
            <a:pPr marL="640080" lvl="5" indent="-274320">
              <a:spcBef>
                <a:spcPts val="200"/>
              </a:spcBef>
              <a:buClr>
                <a:srgbClr val="586991"/>
              </a:buClr>
              <a:buFont typeface="Webdings" panose="05030102010509060703" pitchFamily="18" charset="2"/>
              <a:buChar char="4"/>
            </a:pPr>
            <a:r>
              <a:rPr lang="en-US" sz="2000" dirty="0" smtClean="0">
                <a:solidFill>
                  <a:schemeClr val="tx2">
                    <a:lumMod val="50000"/>
                  </a:schemeClr>
                </a:solidFill>
                <a:latin typeface="Century Gothic" panose="020B0502020202020204" pitchFamily="34" charset="0"/>
              </a:rPr>
              <a:t>Derive individual storm impact (ACE)</a:t>
            </a:r>
            <a:endParaRPr lang="en-US" sz="2000" dirty="0">
              <a:solidFill>
                <a:schemeClr val="tx2">
                  <a:lumMod val="50000"/>
                </a:schemeClr>
              </a:solidFill>
              <a:latin typeface="Century Gothic" panose="020B0502020202020204" pitchFamily="34" charset="0"/>
            </a:endParaRPr>
          </a:p>
          <a:p>
            <a:pPr marL="640080" lvl="5" indent="-274320">
              <a:spcBef>
                <a:spcPts val="200"/>
              </a:spcBef>
              <a:buClr>
                <a:srgbClr val="586991"/>
              </a:buClr>
              <a:buFont typeface="Webdings" panose="05030102010509060703" pitchFamily="18" charset="2"/>
              <a:buChar char="4"/>
            </a:pPr>
            <a:r>
              <a:rPr lang="en-US" sz="2000" dirty="0" smtClean="0">
                <a:solidFill>
                  <a:schemeClr val="tx2">
                    <a:lumMod val="50000"/>
                  </a:schemeClr>
                </a:solidFill>
                <a:latin typeface="Century Gothic" panose="020B0502020202020204" pitchFamily="34" charset="0"/>
              </a:rPr>
              <a:t>Total ACE by municipality </a:t>
            </a:r>
          </a:p>
          <a:p>
            <a:pPr marL="640080" lvl="5" indent="-274320">
              <a:spcBef>
                <a:spcPts val="200"/>
              </a:spcBef>
              <a:buClr>
                <a:srgbClr val="586991"/>
              </a:buClr>
            </a:pPr>
            <a:r>
              <a:rPr lang="en-US" sz="2000" dirty="0">
                <a:solidFill>
                  <a:schemeClr val="tx2">
                    <a:lumMod val="50000"/>
                  </a:schemeClr>
                </a:solidFill>
                <a:latin typeface="Century Gothic" panose="020B0502020202020204" pitchFamily="34" charset="0"/>
              </a:rPr>
              <a:t> </a:t>
            </a:r>
            <a:r>
              <a:rPr lang="en-US" sz="2000" dirty="0" smtClean="0">
                <a:solidFill>
                  <a:schemeClr val="tx2">
                    <a:lumMod val="50000"/>
                  </a:schemeClr>
                </a:solidFill>
                <a:latin typeface="Century Gothic" panose="020B0502020202020204" pitchFamily="34" charset="0"/>
              </a:rPr>
              <a:t>   (sum of segment ACE) </a:t>
            </a:r>
            <a:endParaRPr lang="en-US" sz="2000" dirty="0">
              <a:solidFill>
                <a:schemeClr val="tx2">
                  <a:lumMod val="50000"/>
                </a:schemeClr>
              </a:solidFill>
              <a:latin typeface="Century Gothic" panose="020B0502020202020204" pitchFamily="34" charset="0"/>
            </a:endParaRPr>
          </a:p>
          <a:p>
            <a:pPr marL="463550" lvl="5" indent="-1588">
              <a:spcBef>
                <a:spcPts val="200"/>
              </a:spcBef>
              <a:buClr>
                <a:srgbClr val="586991"/>
              </a:buClr>
              <a:buFont typeface="Webdings" panose="05030102010509060703" pitchFamily="18" charset="2"/>
              <a:buChar char="4"/>
            </a:pPr>
            <a:endParaRPr lang="en-US" sz="2000" dirty="0">
              <a:solidFill>
                <a:schemeClr val="bg2">
                  <a:lumMod val="50000"/>
                </a:schemeClr>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Shape 237"/>
          <p:cNvSpPr txBox="1"/>
          <p:nvPr/>
        </p:nvSpPr>
        <p:spPr>
          <a:xfrm>
            <a:off x="2214127" y="504825"/>
            <a:ext cx="7758000" cy="5970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lt1"/>
              </a:buClr>
              <a:buSzPct val="25000"/>
              <a:buFont typeface="Arial"/>
              <a:buNone/>
            </a:pPr>
            <a:r>
              <a:rPr lang="en-US" sz="4000" b="0" i="0" u="none" strike="noStrike" cap="none">
                <a:solidFill>
                  <a:schemeClr val="lt1"/>
                </a:solidFill>
                <a:latin typeface="Century Gothic"/>
                <a:ea typeface="Century Gothic"/>
                <a:cs typeface="Century Gothic"/>
                <a:sym typeface="Century Gothic"/>
              </a:rPr>
              <a:t>Methodology</a:t>
            </a:r>
          </a:p>
        </p:txBody>
      </p:sp>
      <p:grpSp>
        <p:nvGrpSpPr>
          <p:cNvPr id="238" name="Shape 238"/>
          <p:cNvGrpSpPr/>
          <p:nvPr/>
        </p:nvGrpSpPr>
        <p:grpSpPr>
          <a:xfrm>
            <a:off x="102491" y="1677682"/>
            <a:ext cx="11981160" cy="846300"/>
            <a:chOff x="3511" y="0"/>
            <a:chExt cx="11981160" cy="846300"/>
          </a:xfrm>
        </p:grpSpPr>
        <p:sp>
          <p:nvSpPr>
            <p:cNvPr id="239" name="Shape 239"/>
            <p:cNvSpPr/>
            <p:nvPr/>
          </p:nvSpPr>
          <p:spPr>
            <a:xfrm>
              <a:off x="3511" y="0"/>
              <a:ext cx="4278900" cy="846300"/>
            </a:xfrm>
            <a:prstGeom prst="chevron">
              <a:avLst>
                <a:gd name="adj" fmla="val 50000"/>
              </a:avLst>
            </a:prstGeom>
            <a:solidFill>
              <a:srgbClr val="599BD5"/>
            </a:solidFill>
            <a:ln w="12700" cap="flat" cmpd="sng">
              <a:solidFill>
                <a:schemeClr val="lt1"/>
              </a:solidFill>
              <a:prstDash val="solid"/>
              <a:miter/>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40" name="Shape 240"/>
            <p:cNvSpPr txBox="1"/>
            <p:nvPr/>
          </p:nvSpPr>
          <p:spPr>
            <a:xfrm>
              <a:off x="426635" y="0"/>
              <a:ext cx="3432900" cy="846300"/>
            </a:xfrm>
            <a:prstGeom prst="rect">
              <a:avLst/>
            </a:prstGeom>
            <a:noFill/>
            <a:ln>
              <a:noFill/>
            </a:ln>
          </p:spPr>
          <p:txBody>
            <a:bodyPr lIns="56000" tIns="18650" rIns="18650" bIns="18650" anchor="ctr" anchorCtr="0">
              <a:noAutofit/>
            </a:bodyPr>
            <a:lstStyle/>
            <a:p>
              <a:pPr marL="0" marR="0" lvl="0" indent="0" algn="ctr" rtl="0">
                <a:lnSpc>
                  <a:spcPct val="90000"/>
                </a:lnSpc>
                <a:spcBef>
                  <a:spcPts val="0"/>
                </a:spcBef>
                <a:spcAft>
                  <a:spcPts val="0"/>
                </a:spcAft>
                <a:buClr>
                  <a:srgbClr val="BBD6EE"/>
                </a:buClr>
                <a:buSzPct val="25000"/>
                <a:buFont typeface="Century Gothic"/>
                <a:buNone/>
              </a:pPr>
              <a:r>
                <a:rPr lang="en-US" sz="1400" b="1" i="0" u="none" strike="noStrike" cap="none" dirty="0">
                  <a:solidFill>
                    <a:srgbClr val="BBD6EE"/>
                  </a:solidFill>
                  <a:latin typeface="Century Gothic"/>
                  <a:ea typeface="Century Gothic"/>
                  <a:cs typeface="Century Gothic"/>
                  <a:sym typeface="Century Gothic"/>
                </a:rPr>
                <a:t>DATA ACQUISITION</a:t>
              </a:r>
              <a:r>
                <a:rPr lang="en-US" sz="1400" b="0" i="0" u="none" strike="noStrike" cap="none" dirty="0">
                  <a:solidFill>
                    <a:schemeClr val="lt1"/>
                  </a:solidFill>
                  <a:latin typeface="Century Gothic"/>
                  <a:ea typeface="Century Gothic"/>
                  <a:cs typeface="Century Gothic"/>
                  <a:sym typeface="Century Gothic"/>
                </a:rPr>
                <a:t>: </a:t>
              </a:r>
              <a:r>
                <a:rPr lang="en-US" sz="1400" b="0" i="0" u="none" strike="noStrike" cap="none" dirty="0" err="1">
                  <a:solidFill>
                    <a:schemeClr val="lt1"/>
                  </a:solidFill>
                  <a:latin typeface="Century Gothic"/>
                  <a:ea typeface="Century Gothic"/>
                  <a:cs typeface="Century Gothic"/>
                  <a:sym typeface="Century Gothic"/>
                </a:rPr>
                <a:t>IBTrACS</a:t>
              </a:r>
              <a:r>
                <a:rPr lang="en-US" sz="1400" b="0" i="0" u="none" strike="noStrike" cap="none" dirty="0">
                  <a:solidFill>
                    <a:schemeClr val="lt1"/>
                  </a:solidFill>
                  <a:latin typeface="Century Gothic"/>
                  <a:ea typeface="Century Gothic"/>
                  <a:cs typeface="Century Gothic"/>
                  <a:sym typeface="Century Gothic"/>
                </a:rPr>
                <a:t> Cyclone Tracks, Philippines </a:t>
              </a:r>
              <a:r>
                <a:rPr lang="en-US" sz="1400" b="0" i="0" u="none" strike="noStrike" cap="none" dirty="0" smtClean="0">
                  <a:solidFill>
                    <a:schemeClr val="lt1"/>
                  </a:solidFill>
                  <a:latin typeface="Century Gothic"/>
                  <a:ea typeface="Century Gothic"/>
                  <a:cs typeface="Century Gothic"/>
                  <a:sym typeface="Century Gothic"/>
                </a:rPr>
                <a:t>Municipalities &amp; Demographics</a:t>
              </a:r>
              <a:r>
                <a:rPr lang="en-US" sz="1400" b="0" i="0" u="none" strike="noStrike" cap="none" dirty="0">
                  <a:solidFill>
                    <a:schemeClr val="lt1"/>
                  </a:solidFill>
                  <a:latin typeface="Century Gothic"/>
                  <a:ea typeface="Century Gothic"/>
                  <a:cs typeface="Century Gothic"/>
                  <a:sym typeface="Century Gothic"/>
                </a:rPr>
                <a:t>, SRTM, PERSIANN </a:t>
              </a:r>
            </a:p>
          </p:txBody>
        </p:sp>
        <p:sp>
          <p:nvSpPr>
            <p:cNvPr id="241" name="Shape 241"/>
            <p:cNvSpPr/>
            <p:nvPr/>
          </p:nvSpPr>
          <p:spPr>
            <a:xfrm>
              <a:off x="3854642" y="0"/>
              <a:ext cx="4278900" cy="846300"/>
            </a:xfrm>
            <a:prstGeom prst="chevron">
              <a:avLst>
                <a:gd name="adj" fmla="val 50000"/>
              </a:avLst>
            </a:prstGeom>
            <a:solidFill>
              <a:srgbClr val="9CC2E5"/>
            </a:solidFill>
            <a:ln w="12700" cap="flat" cmpd="sng">
              <a:solidFill>
                <a:schemeClr val="lt1"/>
              </a:solidFill>
              <a:prstDash val="solid"/>
              <a:miter/>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42" name="Shape 242"/>
            <p:cNvSpPr txBox="1"/>
            <p:nvPr/>
          </p:nvSpPr>
          <p:spPr>
            <a:xfrm>
              <a:off x="4277764" y="0"/>
              <a:ext cx="3432900" cy="846300"/>
            </a:xfrm>
            <a:prstGeom prst="rect">
              <a:avLst/>
            </a:prstGeom>
            <a:noFill/>
            <a:ln>
              <a:noFill/>
            </a:ln>
          </p:spPr>
          <p:txBody>
            <a:bodyPr lIns="56000" tIns="18650" rIns="18650" bIns="18650" anchor="ctr" anchorCtr="0">
              <a:noAutofit/>
            </a:bodyPr>
            <a:lstStyle/>
            <a:p>
              <a:pPr marL="0" marR="0" lvl="0" indent="0" algn="ctr" rtl="0">
                <a:lnSpc>
                  <a:spcPct val="90000"/>
                </a:lnSpc>
                <a:spcBef>
                  <a:spcPts val="0"/>
                </a:spcBef>
                <a:spcAft>
                  <a:spcPts val="0"/>
                </a:spcAft>
                <a:buClr>
                  <a:srgbClr val="2E75B5"/>
                </a:buClr>
                <a:buSzPct val="25000"/>
                <a:buFont typeface="Century Gothic"/>
                <a:buNone/>
              </a:pPr>
              <a:r>
                <a:rPr lang="en-US" sz="1400" b="1" i="0" u="none" strike="noStrike" cap="none" dirty="0">
                  <a:solidFill>
                    <a:srgbClr val="2E75B5"/>
                  </a:solidFill>
                  <a:latin typeface="Century Gothic"/>
                  <a:ea typeface="Century Gothic"/>
                  <a:cs typeface="Century Gothic"/>
                  <a:sym typeface="Century Gothic"/>
                </a:rPr>
                <a:t>PROCESSING &amp; ANALYSIS: </a:t>
              </a:r>
              <a:r>
                <a:rPr lang="en-US" sz="1400" b="0" i="0" u="none" strike="noStrike" cap="none" dirty="0">
                  <a:solidFill>
                    <a:schemeClr val="lt1"/>
                  </a:solidFill>
                  <a:latin typeface="Century Gothic"/>
                  <a:ea typeface="Century Gothic"/>
                  <a:cs typeface="Century Gothic"/>
                  <a:sym typeface="Century Gothic"/>
                </a:rPr>
                <a:t>Derive natural hazards like Accumulated Cyclone </a:t>
              </a:r>
              <a:r>
                <a:rPr lang="en-US" sz="1400" b="0" i="0" u="none" strike="noStrike" cap="none" dirty="0" smtClean="0">
                  <a:solidFill>
                    <a:schemeClr val="lt1"/>
                  </a:solidFill>
                  <a:latin typeface="Century Gothic"/>
                  <a:ea typeface="Century Gothic"/>
                  <a:cs typeface="Century Gothic"/>
                  <a:sym typeface="Century Gothic"/>
                </a:rPr>
                <a:t>Energy</a:t>
              </a:r>
              <a:r>
                <a:rPr lang="en-US" sz="1400" b="0" i="0" u="none" strike="noStrike" cap="none" dirty="0">
                  <a:solidFill>
                    <a:schemeClr val="lt1"/>
                  </a:solidFill>
                  <a:latin typeface="Century Gothic"/>
                  <a:ea typeface="Century Gothic"/>
                  <a:cs typeface="Century Gothic"/>
                  <a:sym typeface="Century Gothic"/>
                </a:rPr>
                <a:t>, </a:t>
              </a:r>
              <a:r>
                <a:rPr lang="en-US" sz="1400" b="0" i="0" u="none" strike="noStrike" cap="none" dirty="0" smtClean="0">
                  <a:solidFill>
                    <a:schemeClr val="lt1"/>
                  </a:solidFill>
                  <a:latin typeface="Century Gothic"/>
                  <a:ea typeface="Century Gothic"/>
                  <a:cs typeface="Century Gothic"/>
                  <a:sym typeface="Century Gothic"/>
                </a:rPr>
                <a:t>combined </a:t>
              </a:r>
              <a:r>
                <a:rPr lang="en-US" sz="1400" b="0" i="0" u="none" strike="noStrike" cap="none" dirty="0">
                  <a:solidFill>
                    <a:schemeClr val="lt1"/>
                  </a:solidFill>
                  <a:latin typeface="Century Gothic"/>
                  <a:ea typeface="Century Gothic"/>
                  <a:cs typeface="Century Gothic"/>
                  <a:sym typeface="Century Gothic"/>
                </a:rPr>
                <a:t>with demographic variables</a:t>
              </a:r>
            </a:p>
          </p:txBody>
        </p:sp>
        <p:sp>
          <p:nvSpPr>
            <p:cNvPr id="243" name="Shape 243"/>
            <p:cNvSpPr/>
            <p:nvPr/>
          </p:nvSpPr>
          <p:spPr>
            <a:xfrm>
              <a:off x="7705771" y="0"/>
              <a:ext cx="4278900" cy="846300"/>
            </a:xfrm>
            <a:prstGeom prst="chevron">
              <a:avLst>
                <a:gd name="adj" fmla="val 50000"/>
              </a:avLst>
            </a:prstGeom>
            <a:solidFill>
              <a:srgbClr val="BBD6EE"/>
            </a:solidFill>
            <a:ln w="12700" cap="flat" cmpd="sng">
              <a:solidFill>
                <a:schemeClr val="lt1"/>
              </a:solidFill>
              <a:prstDash val="solid"/>
              <a:miter/>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44" name="Shape 244"/>
            <p:cNvSpPr txBox="1"/>
            <p:nvPr/>
          </p:nvSpPr>
          <p:spPr>
            <a:xfrm>
              <a:off x="8054420" y="0"/>
              <a:ext cx="3810000" cy="846300"/>
            </a:xfrm>
            <a:prstGeom prst="rect">
              <a:avLst/>
            </a:prstGeom>
            <a:noFill/>
            <a:ln>
              <a:noFill/>
            </a:ln>
          </p:spPr>
          <p:txBody>
            <a:bodyPr lIns="56000" tIns="18650" rIns="18650" bIns="18650" anchor="ctr" anchorCtr="0">
              <a:noAutofit/>
            </a:bodyPr>
            <a:lstStyle/>
            <a:p>
              <a:pPr marL="0" marR="0" lvl="0" indent="0" algn="ctr" rtl="0">
                <a:lnSpc>
                  <a:spcPct val="90000"/>
                </a:lnSpc>
                <a:spcBef>
                  <a:spcPts val="0"/>
                </a:spcBef>
                <a:spcAft>
                  <a:spcPts val="0"/>
                </a:spcAft>
                <a:buClr>
                  <a:srgbClr val="2E75B5"/>
                </a:buClr>
                <a:buSzPct val="25000"/>
                <a:buFont typeface="Century Gothic"/>
                <a:buNone/>
              </a:pPr>
              <a:r>
                <a:rPr lang="en-US" sz="1400" b="1" i="0" u="none" strike="noStrike" cap="none" dirty="0">
                  <a:solidFill>
                    <a:srgbClr val="2E75B5"/>
                  </a:solidFill>
                  <a:latin typeface="Century Gothic"/>
                  <a:ea typeface="Century Gothic"/>
                  <a:cs typeface="Century Gothic"/>
                  <a:sym typeface="Century Gothic"/>
                </a:rPr>
                <a:t>END PRODUCTS:</a:t>
              </a:r>
              <a:r>
                <a:rPr lang="en-US" sz="1400" b="1" i="0" u="none" strike="noStrike" cap="none" dirty="0">
                  <a:solidFill>
                    <a:schemeClr val="dk2"/>
                  </a:solidFill>
                  <a:latin typeface="Century Gothic"/>
                  <a:ea typeface="Century Gothic"/>
                  <a:cs typeface="Century Gothic"/>
                  <a:sym typeface="Century Gothic"/>
                </a:rPr>
                <a:t> </a:t>
              </a:r>
              <a:r>
                <a:rPr lang="en-US" sz="1400" b="0" i="0" u="none" strike="noStrike" cap="none" dirty="0">
                  <a:solidFill>
                    <a:schemeClr val="dk2"/>
                  </a:solidFill>
                  <a:latin typeface="Century Gothic"/>
                  <a:ea typeface="Century Gothic"/>
                  <a:cs typeface="Century Gothic"/>
                  <a:sym typeface="Century Gothic"/>
                </a:rPr>
                <a:t>Derive </a:t>
              </a:r>
              <a:r>
                <a:rPr lang="en-US" sz="1400" b="0" i="0" u="none" strike="noStrike" cap="none" dirty="0" smtClean="0">
                  <a:solidFill>
                    <a:schemeClr val="dk2"/>
                  </a:solidFill>
                  <a:latin typeface="Century Gothic"/>
                  <a:ea typeface="Century Gothic"/>
                  <a:cs typeface="Century Gothic"/>
                  <a:sym typeface="Century Gothic"/>
                </a:rPr>
                <a:t>heat </a:t>
              </a:r>
              <a:r>
                <a:rPr lang="en-US" dirty="0" smtClean="0">
                  <a:solidFill>
                    <a:schemeClr val="dk2"/>
                  </a:solidFill>
                  <a:latin typeface="Century Gothic"/>
                  <a:ea typeface="Century Gothic"/>
                  <a:cs typeface="Century Gothic"/>
                  <a:sym typeface="Century Gothic"/>
                </a:rPr>
                <a:t>m</a:t>
              </a:r>
              <a:r>
                <a:rPr lang="en-US" sz="1400" b="0" i="0" u="none" strike="noStrike" cap="none" dirty="0" smtClean="0">
                  <a:solidFill>
                    <a:schemeClr val="dk2"/>
                  </a:solidFill>
                  <a:latin typeface="Century Gothic"/>
                  <a:ea typeface="Century Gothic"/>
                  <a:cs typeface="Century Gothic"/>
                  <a:sym typeface="Century Gothic"/>
                </a:rPr>
                <a:t>ap, </a:t>
              </a:r>
              <a:r>
                <a:rPr lang="en-US" sz="1400" b="0" i="0" u="none" strike="noStrike" cap="none" dirty="0">
                  <a:solidFill>
                    <a:schemeClr val="dk2"/>
                  </a:solidFill>
                  <a:latin typeface="Century Gothic"/>
                  <a:ea typeface="Century Gothic"/>
                  <a:cs typeface="Century Gothic"/>
                  <a:sym typeface="Century Gothic"/>
                </a:rPr>
                <a:t>factoring all variables weighted by significance</a:t>
              </a:r>
            </a:p>
          </p:txBody>
        </p:sp>
      </p:grpSp>
      <p:grpSp>
        <p:nvGrpSpPr>
          <p:cNvPr id="3" name="Group 2"/>
          <p:cNvGrpSpPr/>
          <p:nvPr/>
        </p:nvGrpSpPr>
        <p:grpSpPr>
          <a:xfrm>
            <a:off x="5396683" y="2767016"/>
            <a:ext cx="3124200" cy="3709984"/>
            <a:chOff x="5396683" y="2690816"/>
            <a:chExt cx="3124200" cy="3709984"/>
          </a:xfrm>
        </p:grpSpPr>
        <p:sp>
          <p:nvSpPr>
            <p:cNvPr id="245" name="Shape 245"/>
            <p:cNvSpPr txBox="1"/>
            <p:nvPr/>
          </p:nvSpPr>
          <p:spPr>
            <a:xfrm>
              <a:off x="5396683" y="6019800"/>
              <a:ext cx="3124200" cy="3810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rgbClr val="757070"/>
                </a:buClr>
                <a:buSzPct val="25000"/>
                <a:buFont typeface="Century Gothic"/>
                <a:buNone/>
              </a:pPr>
              <a:r>
                <a:rPr lang="en-US" sz="1700" b="0" i="0" u="none" strike="noStrike" cap="none" dirty="0" smtClean="0">
                  <a:solidFill>
                    <a:srgbClr val="757070"/>
                  </a:solidFill>
                  <a:latin typeface="Century Gothic"/>
                  <a:ea typeface="Century Gothic"/>
                  <a:cs typeface="Century Gothic"/>
                  <a:sym typeface="Century Gothic"/>
                </a:rPr>
                <a:t>Single Mother Households</a:t>
              </a:r>
            </a:p>
          </p:txBody>
        </p:sp>
        <p:pic>
          <p:nvPicPr>
            <p:cNvPr id="247" name="Shape 247"/>
            <p:cNvPicPr preferRelativeResize="0"/>
            <p:nvPr/>
          </p:nvPicPr>
          <p:blipFill rotWithShape="1">
            <a:blip r:embed="rId3">
              <a:alphaModFix/>
            </a:blip>
            <a:srcRect l="10755"/>
            <a:stretch/>
          </p:blipFill>
          <p:spPr>
            <a:xfrm>
              <a:off x="5459367" y="2690816"/>
              <a:ext cx="2998833" cy="3328984"/>
            </a:xfrm>
            <a:prstGeom prst="rect">
              <a:avLst/>
            </a:prstGeom>
            <a:noFill/>
            <a:ln>
              <a:noFill/>
            </a:ln>
          </p:spPr>
        </p:pic>
      </p:grpSp>
      <p:grpSp>
        <p:nvGrpSpPr>
          <p:cNvPr id="4" name="Group 3"/>
          <p:cNvGrpSpPr/>
          <p:nvPr/>
        </p:nvGrpSpPr>
        <p:grpSpPr>
          <a:xfrm>
            <a:off x="8686800" y="2767016"/>
            <a:ext cx="2973411" cy="3591634"/>
            <a:chOff x="8686800" y="2690816"/>
            <a:chExt cx="2973411" cy="3591634"/>
          </a:xfrm>
        </p:grpSpPr>
        <p:sp>
          <p:nvSpPr>
            <p:cNvPr id="246" name="Shape 246"/>
            <p:cNvSpPr txBox="1"/>
            <p:nvPr/>
          </p:nvSpPr>
          <p:spPr>
            <a:xfrm>
              <a:off x="8815329" y="6019800"/>
              <a:ext cx="2832029" cy="26265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rgbClr val="757070"/>
                </a:buClr>
                <a:buSzPct val="25000"/>
                <a:buFont typeface="Century Gothic"/>
                <a:buNone/>
              </a:pPr>
              <a:r>
                <a:rPr lang="en-US" sz="1700" b="0" i="0" u="none" strike="noStrike" cap="none" dirty="0" smtClean="0">
                  <a:solidFill>
                    <a:srgbClr val="757070"/>
                  </a:solidFill>
                  <a:latin typeface="Century Gothic"/>
                  <a:ea typeface="Century Gothic"/>
                  <a:cs typeface="Century Gothic"/>
                  <a:sym typeface="Century Gothic"/>
                </a:rPr>
                <a:t>Demographic Threat</a:t>
              </a:r>
              <a:endParaRPr lang="en-US" sz="1700" b="0" i="0" u="none" strike="noStrike" cap="none" dirty="0">
                <a:solidFill>
                  <a:srgbClr val="757070"/>
                </a:solidFill>
                <a:latin typeface="Century Gothic"/>
                <a:ea typeface="Century Gothic"/>
                <a:cs typeface="Century Gothic"/>
                <a:sym typeface="Century Gothic"/>
              </a:endParaRPr>
            </a:p>
          </p:txBody>
        </p:sp>
        <p:pic>
          <p:nvPicPr>
            <p:cNvPr id="248" name="Shape 248"/>
            <p:cNvPicPr preferRelativeResize="0"/>
            <p:nvPr/>
          </p:nvPicPr>
          <p:blipFill rotWithShape="1">
            <a:blip r:embed="rId4">
              <a:extLst>
                <a:ext uri="{28A0092B-C50C-407E-A947-70E740481C1C}">
                  <a14:useLocalDpi xmlns:a14="http://schemas.microsoft.com/office/drawing/2010/main" val="0"/>
                </a:ext>
              </a:extLst>
            </a:blip>
            <a:srcRect l="16198" r="20533"/>
            <a:stretch/>
          </p:blipFill>
          <p:spPr>
            <a:xfrm>
              <a:off x="8686800" y="2690816"/>
              <a:ext cx="2973411" cy="3328984"/>
            </a:xfrm>
            <a:prstGeom prst="rect">
              <a:avLst/>
            </a:prstGeom>
            <a:noFill/>
            <a:ln>
              <a:noFill/>
            </a:ln>
          </p:spPr>
        </p:pic>
      </p:grpSp>
      <p:sp>
        <p:nvSpPr>
          <p:cNvPr id="2" name="Rectangle 1"/>
          <p:cNvSpPr/>
          <p:nvPr/>
        </p:nvSpPr>
        <p:spPr>
          <a:xfrm>
            <a:off x="381000" y="2950805"/>
            <a:ext cx="5257800" cy="3221395"/>
          </a:xfrm>
          <a:prstGeom prst="rect">
            <a:avLst/>
          </a:prstGeom>
        </p:spPr>
        <p:txBody>
          <a:bodyPr wrap="square">
            <a:spAutoFit/>
          </a:bodyPr>
          <a:lstStyle/>
          <a:p>
            <a:pPr marL="365760" lvl="5" indent="-274320">
              <a:lnSpc>
                <a:spcPct val="150000"/>
              </a:lnSpc>
              <a:spcBef>
                <a:spcPts val="200"/>
              </a:spcBef>
              <a:buClr>
                <a:srgbClr val="586991"/>
              </a:buClr>
              <a:buFont typeface="Webdings" panose="05030102010509060703" pitchFamily="18" charset="2"/>
              <a:buChar char="4"/>
            </a:pPr>
            <a:r>
              <a:rPr lang="en-US" sz="2000" b="1" dirty="0" smtClean="0">
                <a:solidFill>
                  <a:schemeClr val="tx2">
                    <a:lumMod val="50000"/>
                  </a:schemeClr>
                </a:solidFill>
                <a:latin typeface="Century Gothic" panose="020B0502020202020204" pitchFamily="34" charset="0"/>
              </a:rPr>
              <a:t>Demographic Vulnerability Factors </a:t>
            </a:r>
            <a:endParaRPr lang="en-US" sz="2000" b="1" dirty="0">
              <a:solidFill>
                <a:schemeClr val="tx2">
                  <a:lumMod val="50000"/>
                </a:schemeClr>
              </a:solidFill>
              <a:latin typeface="Century Gothic" panose="020B0502020202020204" pitchFamily="34" charset="0"/>
            </a:endParaRPr>
          </a:p>
          <a:p>
            <a:pPr marL="640080" lvl="8" indent="-274320">
              <a:spcBef>
                <a:spcPts val="200"/>
              </a:spcBef>
              <a:buClr>
                <a:srgbClr val="586991"/>
              </a:buClr>
              <a:buFont typeface="Webdings" panose="05030102010509060703" pitchFamily="18" charset="2"/>
              <a:buChar char="4"/>
            </a:pPr>
            <a:r>
              <a:rPr lang="en-US" sz="2000" dirty="0">
                <a:solidFill>
                  <a:schemeClr val="tx2">
                    <a:lumMod val="50000"/>
                  </a:schemeClr>
                </a:solidFill>
                <a:latin typeface="Century Gothic" panose="020B0502020202020204" pitchFamily="34" charset="0"/>
              </a:rPr>
              <a:t>single mother household</a:t>
            </a:r>
          </a:p>
          <a:p>
            <a:pPr marL="640080" lvl="5" indent="-274320">
              <a:spcBef>
                <a:spcPts val="200"/>
              </a:spcBef>
              <a:buClr>
                <a:srgbClr val="586991"/>
              </a:buClr>
              <a:buFont typeface="Webdings" panose="05030102010509060703" pitchFamily="18" charset="2"/>
              <a:buChar char="4"/>
            </a:pPr>
            <a:r>
              <a:rPr lang="en-US" sz="2000" dirty="0">
                <a:solidFill>
                  <a:schemeClr val="tx2">
                    <a:lumMod val="50000"/>
                  </a:schemeClr>
                </a:solidFill>
                <a:latin typeface="Century Gothic" panose="020B0502020202020204" pitchFamily="34" charset="0"/>
              </a:rPr>
              <a:t>disabled female</a:t>
            </a:r>
          </a:p>
          <a:p>
            <a:pPr marL="640080" lvl="5" indent="-274320">
              <a:spcBef>
                <a:spcPts val="200"/>
              </a:spcBef>
              <a:buClr>
                <a:srgbClr val="586991"/>
              </a:buClr>
              <a:buFont typeface="Webdings" panose="05030102010509060703" pitchFamily="18" charset="2"/>
              <a:buChar char="4"/>
            </a:pPr>
            <a:r>
              <a:rPr lang="en-US" sz="2000" dirty="0">
                <a:solidFill>
                  <a:schemeClr val="tx2">
                    <a:lumMod val="50000"/>
                  </a:schemeClr>
                </a:solidFill>
                <a:latin typeface="Century Gothic" panose="020B0502020202020204" pitchFamily="34" charset="0"/>
              </a:rPr>
              <a:t>elderly female </a:t>
            </a:r>
          </a:p>
          <a:p>
            <a:pPr marL="640080" lvl="5" indent="-274320">
              <a:spcBef>
                <a:spcPts val="200"/>
              </a:spcBef>
              <a:buClr>
                <a:srgbClr val="586991"/>
              </a:buClr>
              <a:buFont typeface="Webdings" panose="05030102010509060703" pitchFamily="18" charset="2"/>
              <a:buChar char="4"/>
            </a:pPr>
            <a:r>
              <a:rPr lang="en-US" sz="2000" dirty="0">
                <a:solidFill>
                  <a:schemeClr val="tx2">
                    <a:lumMod val="50000"/>
                  </a:schemeClr>
                </a:solidFill>
                <a:latin typeface="Century Gothic" panose="020B0502020202020204" pitchFamily="34" charset="0"/>
              </a:rPr>
              <a:t>weak roof</a:t>
            </a:r>
          </a:p>
          <a:p>
            <a:pPr marL="640080" lvl="5" indent="-274320">
              <a:spcBef>
                <a:spcPts val="200"/>
              </a:spcBef>
              <a:buClr>
                <a:srgbClr val="586991"/>
              </a:buClr>
              <a:buFont typeface="Webdings" panose="05030102010509060703" pitchFamily="18" charset="2"/>
              <a:buChar char="4"/>
            </a:pPr>
            <a:r>
              <a:rPr lang="en-US" sz="2000" dirty="0">
                <a:solidFill>
                  <a:schemeClr val="tx2">
                    <a:lumMod val="50000"/>
                  </a:schemeClr>
                </a:solidFill>
                <a:latin typeface="Century Gothic" panose="020B0502020202020204" pitchFamily="34" charset="0"/>
              </a:rPr>
              <a:t>weak outer walls</a:t>
            </a:r>
          </a:p>
          <a:p>
            <a:pPr marL="640080" lvl="5" indent="-274320">
              <a:spcBef>
                <a:spcPts val="200"/>
              </a:spcBef>
              <a:buClr>
                <a:srgbClr val="586991"/>
              </a:buClr>
              <a:buFont typeface="Webdings" panose="05030102010509060703" pitchFamily="18" charset="2"/>
              <a:buChar char="4"/>
            </a:pPr>
            <a:r>
              <a:rPr lang="en-US" sz="2000" dirty="0">
                <a:solidFill>
                  <a:schemeClr val="tx2">
                    <a:lumMod val="50000"/>
                  </a:schemeClr>
                </a:solidFill>
                <a:latin typeface="Century Gothic" panose="020B0502020202020204" pitchFamily="34" charset="0"/>
              </a:rPr>
              <a:t>unsanitary toilet facility</a:t>
            </a:r>
          </a:p>
          <a:p>
            <a:pPr marL="640080" lvl="5" indent="-274320">
              <a:spcBef>
                <a:spcPts val="200"/>
              </a:spcBef>
              <a:buClr>
                <a:srgbClr val="586991"/>
              </a:buClr>
              <a:buFont typeface="Webdings" panose="05030102010509060703" pitchFamily="18" charset="2"/>
              <a:buChar char="4"/>
            </a:pPr>
            <a:r>
              <a:rPr lang="en-US" sz="2000" dirty="0">
                <a:solidFill>
                  <a:schemeClr val="tx2">
                    <a:lumMod val="50000"/>
                  </a:schemeClr>
                </a:solidFill>
                <a:latin typeface="Century Gothic" panose="020B0502020202020204" pitchFamily="34" charset="0"/>
              </a:rPr>
              <a:t>unsafe drinking water</a:t>
            </a:r>
          </a:p>
          <a:p>
            <a:pPr marL="463550" lvl="5" indent="-1588">
              <a:spcBef>
                <a:spcPts val="200"/>
              </a:spcBef>
              <a:buClr>
                <a:srgbClr val="586991"/>
              </a:buClr>
              <a:buFont typeface="Webdings" panose="05030102010509060703" pitchFamily="18" charset="2"/>
              <a:buChar char="4"/>
            </a:pPr>
            <a:endParaRPr lang="en-US" sz="2000" dirty="0">
              <a:solidFill>
                <a:schemeClr val="bg2">
                  <a:lumMod val="50000"/>
                </a:schemeClr>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6" name="Shape 256"/>
          <p:cNvSpPr txBox="1">
            <a:spLocks noGrp="1"/>
          </p:cNvSpPr>
          <p:nvPr>
            <p:ph type="body" idx="1"/>
          </p:nvPr>
        </p:nvSpPr>
        <p:spPr>
          <a:xfrm>
            <a:off x="4001567" y="514350"/>
            <a:ext cx="4159010" cy="638174"/>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lt1"/>
              </a:buClr>
              <a:buSzPct val="25000"/>
              <a:buFont typeface="Arial"/>
              <a:buNone/>
            </a:pPr>
            <a:r>
              <a:rPr lang="en-US" sz="4000" b="0" i="0" u="none" strike="noStrike" cap="none">
                <a:solidFill>
                  <a:schemeClr val="lt1"/>
                </a:solidFill>
                <a:latin typeface="Century Gothic"/>
                <a:ea typeface="Century Gothic"/>
                <a:cs typeface="Century Gothic"/>
                <a:sym typeface="Century Gothic"/>
              </a:rPr>
              <a:t>Results</a:t>
            </a:r>
          </a:p>
        </p:txBody>
      </p:sp>
      <p:sp>
        <p:nvSpPr>
          <p:cNvPr id="260" name="Shape 260"/>
          <p:cNvSpPr txBox="1"/>
          <p:nvPr/>
        </p:nvSpPr>
        <p:spPr>
          <a:xfrm>
            <a:off x="8356800" y="3593600"/>
            <a:ext cx="330000" cy="533700"/>
          </a:xfrm>
          <a:prstGeom prst="rect">
            <a:avLst/>
          </a:prstGeom>
          <a:noFill/>
          <a:ln>
            <a:noFill/>
          </a:ln>
        </p:spPr>
        <p:txBody>
          <a:bodyPr lIns="91425" tIns="91425" rIns="91425" bIns="91425" anchor="t" anchorCtr="0">
            <a:noAutofit/>
          </a:bodyPr>
          <a:lstStyle/>
          <a:p>
            <a:pPr lvl="0">
              <a:spcBef>
                <a:spcPts val="0"/>
              </a:spcBef>
              <a:buNone/>
            </a:pPr>
            <a:r>
              <a:rPr lang="en-US" sz="2400" dirty="0"/>
              <a:t>= </a:t>
            </a:r>
          </a:p>
        </p:txBody>
      </p:sp>
      <p:sp>
        <p:nvSpPr>
          <p:cNvPr id="261" name="Shape 261"/>
          <p:cNvSpPr txBox="1"/>
          <p:nvPr/>
        </p:nvSpPr>
        <p:spPr>
          <a:xfrm>
            <a:off x="5988888" y="3593600"/>
            <a:ext cx="436800" cy="533700"/>
          </a:xfrm>
          <a:prstGeom prst="rect">
            <a:avLst/>
          </a:prstGeom>
          <a:noFill/>
          <a:ln>
            <a:noFill/>
          </a:ln>
        </p:spPr>
        <p:txBody>
          <a:bodyPr lIns="91425" tIns="91425" rIns="91425" bIns="91425" anchor="t" anchorCtr="0">
            <a:noAutofit/>
          </a:bodyPr>
          <a:lstStyle/>
          <a:p>
            <a:pPr lvl="0" rtl="0">
              <a:spcBef>
                <a:spcPts val="0"/>
              </a:spcBef>
              <a:buNone/>
            </a:pPr>
            <a:r>
              <a:rPr lang="en-US" sz="2400" dirty="0"/>
              <a:t>+</a:t>
            </a:r>
          </a:p>
        </p:txBody>
      </p:sp>
      <p:grpSp>
        <p:nvGrpSpPr>
          <p:cNvPr id="5" name="Group 4"/>
          <p:cNvGrpSpPr/>
          <p:nvPr/>
        </p:nvGrpSpPr>
        <p:grpSpPr>
          <a:xfrm>
            <a:off x="3886199" y="2577691"/>
            <a:ext cx="2313878" cy="3219309"/>
            <a:chOff x="3885222" y="2645528"/>
            <a:chExt cx="2057400" cy="2862470"/>
          </a:xfrm>
        </p:grpSpPr>
        <p:pic>
          <p:nvPicPr>
            <p:cNvPr id="10" name="Shape 217"/>
            <p:cNvPicPr preferRelativeResize="0">
              <a:picLocks noChangeAspect="1"/>
            </p:cNvPicPr>
            <p:nvPr/>
          </p:nvPicPr>
          <p:blipFill rotWithShape="1">
            <a:blip r:embed="rId3">
              <a:extLst>
                <a:ext uri="{28A0092B-C50C-407E-A947-70E740481C1C}">
                  <a14:useLocalDpi xmlns:a14="http://schemas.microsoft.com/office/drawing/2010/main" val="0"/>
                </a:ext>
              </a:extLst>
            </a:blip>
            <a:srcRect l="28953" t="8078" r="21851"/>
            <a:stretch/>
          </p:blipFill>
          <p:spPr>
            <a:xfrm>
              <a:off x="4036644" y="2645528"/>
              <a:ext cx="1754556" cy="2484422"/>
            </a:xfrm>
            <a:prstGeom prst="rect">
              <a:avLst/>
            </a:prstGeom>
            <a:noFill/>
            <a:ln>
              <a:noFill/>
            </a:ln>
          </p:spPr>
        </p:pic>
        <p:sp>
          <p:nvSpPr>
            <p:cNvPr id="13" name="Shape 218"/>
            <p:cNvSpPr txBox="1"/>
            <p:nvPr/>
          </p:nvSpPr>
          <p:spPr>
            <a:xfrm>
              <a:off x="3885222" y="5145898"/>
              <a:ext cx="2057400" cy="3621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rgbClr val="757070"/>
                </a:buClr>
                <a:buSzPct val="25000"/>
                <a:buFont typeface="Century Gothic"/>
                <a:buNone/>
              </a:pPr>
              <a:r>
                <a:rPr lang="en-US" sz="1700" b="0" i="0" u="none" strike="noStrike" cap="none" dirty="0" smtClean="0">
                  <a:solidFill>
                    <a:schemeClr val="tx2">
                      <a:lumMod val="50000"/>
                    </a:schemeClr>
                  </a:solidFill>
                  <a:latin typeface="Century Gothic"/>
                  <a:ea typeface="Century Gothic"/>
                  <a:cs typeface="Century Gothic"/>
                  <a:sym typeface="Century Gothic"/>
                </a:rPr>
                <a:t>Natural Hazards</a:t>
              </a:r>
              <a:endParaRPr lang="en-US" sz="1700" b="0" i="0" u="none" strike="noStrike" cap="none" dirty="0">
                <a:solidFill>
                  <a:schemeClr val="tx2">
                    <a:lumMod val="50000"/>
                  </a:schemeClr>
                </a:solidFill>
                <a:latin typeface="Century Gothic"/>
                <a:ea typeface="Century Gothic"/>
                <a:cs typeface="Century Gothic"/>
                <a:sym typeface="Century Gothic"/>
              </a:endParaRPr>
            </a:p>
          </p:txBody>
        </p:sp>
      </p:grpSp>
      <p:grpSp>
        <p:nvGrpSpPr>
          <p:cNvPr id="6" name="Group 5"/>
          <p:cNvGrpSpPr/>
          <p:nvPr/>
        </p:nvGrpSpPr>
        <p:grpSpPr>
          <a:xfrm>
            <a:off x="6207288" y="2601840"/>
            <a:ext cx="2327112" cy="3195160"/>
            <a:chOff x="6207777" y="2667000"/>
            <a:chExt cx="2069167" cy="2840998"/>
          </a:xfrm>
        </p:grpSpPr>
        <p:pic>
          <p:nvPicPr>
            <p:cNvPr id="11" name="Shape 247"/>
            <p:cNvPicPr preferRelativeResize="0">
              <a:picLocks noChangeAspect="1"/>
            </p:cNvPicPr>
            <p:nvPr/>
          </p:nvPicPr>
          <p:blipFill rotWithShape="1">
            <a:blip r:embed="rId4">
              <a:extLst>
                <a:ext uri="{28A0092B-C50C-407E-A947-70E740481C1C}">
                  <a14:useLocalDpi xmlns:a14="http://schemas.microsoft.com/office/drawing/2010/main" val="0"/>
                </a:ext>
              </a:extLst>
            </a:blip>
            <a:srcRect l="30144" t="9734" r="25073"/>
            <a:stretch/>
          </p:blipFill>
          <p:spPr>
            <a:xfrm>
              <a:off x="6331323" y="2667000"/>
              <a:ext cx="1822077" cy="2459872"/>
            </a:xfrm>
            <a:prstGeom prst="rect">
              <a:avLst/>
            </a:prstGeom>
            <a:noFill/>
            <a:ln>
              <a:noFill/>
            </a:ln>
          </p:spPr>
        </p:pic>
        <p:sp>
          <p:nvSpPr>
            <p:cNvPr id="14" name="Shape 218"/>
            <p:cNvSpPr txBox="1"/>
            <p:nvPr/>
          </p:nvSpPr>
          <p:spPr>
            <a:xfrm>
              <a:off x="6207777" y="5145898"/>
              <a:ext cx="2069167" cy="3621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rgbClr val="757070"/>
                </a:buClr>
                <a:buSzPct val="25000"/>
                <a:buFont typeface="Century Gothic"/>
                <a:buNone/>
              </a:pPr>
              <a:r>
                <a:rPr lang="en-US" sz="1700" b="0" i="0" u="none" strike="noStrike" cap="none" dirty="0" smtClean="0">
                  <a:solidFill>
                    <a:schemeClr val="tx2">
                      <a:lumMod val="50000"/>
                    </a:schemeClr>
                  </a:solidFill>
                  <a:latin typeface="Century Gothic"/>
                  <a:ea typeface="Century Gothic"/>
                  <a:cs typeface="Century Gothic"/>
                  <a:sym typeface="Century Gothic"/>
                </a:rPr>
                <a:t>Demographics</a:t>
              </a:r>
              <a:endParaRPr lang="en-US" sz="1700" b="0" i="0" u="none" strike="noStrike" cap="none" dirty="0">
                <a:solidFill>
                  <a:schemeClr val="tx2">
                    <a:lumMod val="50000"/>
                  </a:schemeClr>
                </a:solidFill>
                <a:latin typeface="Century Gothic"/>
                <a:ea typeface="Century Gothic"/>
                <a:cs typeface="Century Gothic"/>
                <a:sym typeface="Century Gothic"/>
              </a:endParaRPr>
            </a:p>
          </p:txBody>
        </p:sp>
      </p:grpSp>
      <p:grpSp>
        <p:nvGrpSpPr>
          <p:cNvPr id="7" name="Group 6"/>
          <p:cNvGrpSpPr/>
          <p:nvPr/>
        </p:nvGrpSpPr>
        <p:grpSpPr>
          <a:xfrm>
            <a:off x="8686800" y="1529800"/>
            <a:ext cx="3338692" cy="5023400"/>
            <a:chOff x="8610600" y="1447800"/>
            <a:chExt cx="3338692" cy="5023400"/>
          </a:xfrm>
        </p:grpSpPr>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35450" t="11139" r="26876"/>
            <a:stretch/>
          </p:blipFill>
          <p:spPr>
            <a:xfrm>
              <a:off x="8610600" y="1447800"/>
              <a:ext cx="3338692" cy="4661300"/>
            </a:xfrm>
            <a:prstGeom prst="rect">
              <a:avLst/>
            </a:prstGeom>
          </p:spPr>
        </p:pic>
        <p:sp>
          <p:nvSpPr>
            <p:cNvPr id="15" name="Shape 218"/>
            <p:cNvSpPr txBox="1"/>
            <p:nvPr/>
          </p:nvSpPr>
          <p:spPr>
            <a:xfrm>
              <a:off x="9242596" y="6109100"/>
              <a:ext cx="2074700" cy="3621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rgbClr val="757070"/>
                </a:buClr>
                <a:buSzPct val="25000"/>
                <a:buFont typeface="Century Gothic"/>
                <a:buNone/>
              </a:pPr>
              <a:r>
                <a:rPr lang="en-US" sz="1700" b="0" i="0" u="none" strike="noStrike" cap="none" dirty="0" smtClean="0">
                  <a:solidFill>
                    <a:schemeClr val="tx2">
                      <a:lumMod val="50000"/>
                    </a:schemeClr>
                  </a:solidFill>
                  <a:latin typeface="Century Gothic"/>
                  <a:ea typeface="Century Gothic"/>
                  <a:cs typeface="Century Gothic"/>
                  <a:sym typeface="Century Gothic"/>
                </a:rPr>
                <a:t>Final Threat Map</a:t>
              </a:r>
              <a:endParaRPr lang="en-US" sz="1700" b="0" i="0" u="none" strike="noStrike" cap="none" dirty="0">
                <a:solidFill>
                  <a:schemeClr val="tx2">
                    <a:lumMod val="50000"/>
                  </a:schemeClr>
                </a:solidFill>
                <a:latin typeface="Century Gothic"/>
                <a:ea typeface="Century Gothic"/>
                <a:cs typeface="Century Gothic"/>
                <a:sym typeface="Century Gothic"/>
              </a:endParaRPr>
            </a:p>
          </p:txBody>
        </p:sp>
      </p:grpSp>
      <p:sp>
        <p:nvSpPr>
          <p:cNvPr id="16" name="Rectangle 15"/>
          <p:cNvSpPr/>
          <p:nvPr/>
        </p:nvSpPr>
        <p:spPr>
          <a:xfrm>
            <a:off x="-17897" y="1820059"/>
            <a:ext cx="4056497" cy="4580741"/>
          </a:xfrm>
          <a:prstGeom prst="rect">
            <a:avLst/>
          </a:prstGeom>
        </p:spPr>
        <p:txBody>
          <a:bodyPr wrap="square">
            <a:spAutoFit/>
          </a:bodyPr>
          <a:lstStyle/>
          <a:p>
            <a:pPr marL="365760" lvl="5" indent="-274320">
              <a:spcBef>
                <a:spcPts val="200"/>
              </a:spcBef>
              <a:buClr>
                <a:srgbClr val="586991"/>
              </a:buClr>
              <a:buFont typeface="Webdings" panose="05030102010509060703" pitchFamily="18" charset="2"/>
              <a:buChar char="4"/>
            </a:pPr>
            <a:r>
              <a:rPr lang="en-US" sz="2000" b="1" dirty="0" smtClean="0">
                <a:solidFill>
                  <a:schemeClr val="tx2">
                    <a:lumMod val="50000"/>
                  </a:schemeClr>
                </a:solidFill>
                <a:latin typeface="Century Gothic" panose="020B0502020202020204" pitchFamily="34" charset="0"/>
              </a:rPr>
              <a:t>Tracks</a:t>
            </a:r>
            <a:r>
              <a:rPr lang="en-US" sz="2000" b="1" dirty="0">
                <a:solidFill>
                  <a:schemeClr val="tx2">
                    <a:lumMod val="50000"/>
                  </a:schemeClr>
                </a:solidFill>
                <a:latin typeface="Century Gothic" panose="020B0502020202020204" pitchFamily="34" charset="0"/>
              </a:rPr>
              <a:t>: </a:t>
            </a:r>
            <a:r>
              <a:rPr lang="en-US" sz="2000" dirty="0" smtClean="0">
                <a:solidFill>
                  <a:schemeClr val="tx2">
                    <a:lumMod val="50000"/>
                  </a:schemeClr>
                </a:solidFill>
                <a:latin typeface="Century Gothic" panose="020B0502020202020204" pitchFamily="34" charset="0"/>
              </a:rPr>
              <a:t>26,907 segments</a:t>
            </a:r>
            <a:r>
              <a:rPr lang="en-US" sz="2000" dirty="0">
                <a:solidFill>
                  <a:schemeClr val="tx2">
                    <a:lumMod val="50000"/>
                  </a:schemeClr>
                </a:solidFill>
                <a:latin typeface="Century Gothic" panose="020B0502020202020204" pitchFamily="34" charset="0"/>
              </a:rPr>
              <a:t>;</a:t>
            </a:r>
            <a:r>
              <a:rPr lang="en-US" sz="2000" dirty="0" smtClean="0">
                <a:solidFill>
                  <a:schemeClr val="tx2">
                    <a:lumMod val="50000"/>
                  </a:schemeClr>
                </a:solidFill>
                <a:latin typeface="Century Gothic" panose="020B0502020202020204" pitchFamily="34" charset="0"/>
              </a:rPr>
              <a:t> 1,888 </a:t>
            </a:r>
            <a:r>
              <a:rPr lang="en-US" sz="2000" dirty="0">
                <a:solidFill>
                  <a:schemeClr val="tx2">
                    <a:lumMod val="50000"/>
                  </a:schemeClr>
                </a:solidFill>
                <a:latin typeface="Century Gothic" panose="020B0502020202020204" pitchFamily="34" charset="0"/>
              </a:rPr>
              <a:t>directly impacting Philippines (within 100 km</a:t>
            </a:r>
            <a:r>
              <a:rPr lang="en-US" sz="2000" dirty="0" smtClean="0">
                <a:solidFill>
                  <a:schemeClr val="tx2">
                    <a:lumMod val="50000"/>
                  </a:schemeClr>
                </a:solidFill>
                <a:latin typeface="Century Gothic" panose="020B0502020202020204" pitchFamily="34" charset="0"/>
              </a:rPr>
              <a:t>)</a:t>
            </a:r>
          </a:p>
          <a:p>
            <a:pPr marL="365760" lvl="5" indent="-223838">
              <a:spcBef>
                <a:spcPts val="200"/>
              </a:spcBef>
              <a:buClr>
                <a:srgbClr val="586991"/>
              </a:buClr>
              <a:buFont typeface="Webdings" panose="05030102010509060703" pitchFamily="18" charset="2"/>
              <a:buChar char="4"/>
            </a:pPr>
            <a:endParaRPr lang="en-US" sz="2000" dirty="0" smtClean="0">
              <a:solidFill>
                <a:schemeClr val="tx2">
                  <a:lumMod val="50000"/>
                </a:schemeClr>
              </a:solidFill>
              <a:latin typeface="Century Gothic" panose="020B0502020202020204" pitchFamily="34" charset="0"/>
            </a:endParaRPr>
          </a:p>
          <a:p>
            <a:pPr marL="365760" lvl="5" indent="-274320">
              <a:spcBef>
                <a:spcPts val="200"/>
              </a:spcBef>
              <a:buClr>
                <a:srgbClr val="586991"/>
              </a:buClr>
              <a:buFont typeface="Webdings" panose="05030102010509060703" pitchFamily="18" charset="2"/>
              <a:buChar char="4"/>
            </a:pPr>
            <a:r>
              <a:rPr lang="en-US" sz="2000" b="1" dirty="0" smtClean="0">
                <a:solidFill>
                  <a:schemeClr val="tx2">
                    <a:lumMod val="50000"/>
                  </a:schemeClr>
                </a:solidFill>
                <a:latin typeface="Century Gothic" panose="020B0502020202020204" pitchFamily="34" charset="0"/>
              </a:rPr>
              <a:t>315 unique storms</a:t>
            </a:r>
            <a:r>
              <a:rPr lang="en-US" sz="2000" dirty="0" smtClean="0">
                <a:solidFill>
                  <a:schemeClr val="tx2">
                    <a:lumMod val="50000"/>
                  </a:schemeClr>
                </a:solidFill>
                <a:latin typeface="Century Gothic" panose="020B0502020202020204" pitchFamily="34" charset="0"/>
              </a:rPr>
              <a:t> (188 major, with winds &gt;65 knots</a:t>
            </a:r>
            <a:r>
              <a:rPr lang="en-US" sz="2000" dirty="0">
                <a:solidFill>
                  <a:schemeClr val="tx2">
                    <a:lumMod val="50000"/>
                  </a:schemeClr>
                </a:solidFill>
                <a:latin typeface="Century Gothic" panose="020B0502020202020204" pitchFamily="34" charset="0"/>
              </a:rPr>
              <a:t>)</a:t>
            </a:r>
          </a:p>
          <a:p>
            <a:pPr marL="365760" lvl="5" indent="-1588">
              <a:spcBef>
                <a:spcPts val="200"/>
              </a:spcBef>
              <a:buClr>
                <a:srgbClr val="586991"/>
              </a:buClr>
              <a:buFont typeface="Webdings" panose="05030102010509060703" pitchFamily="18" charset="2"/>
              <a:buChar char="4"/>
            </a:pPr>
            <a:endParaRPr lang="en-US" sz="2000" dirty="0">
              <a:solidFill>
                <a:schemeClr val="tx2">
                  <a:lumMod val="50000"/>
                </a:schemeClr>
              </a:solidFill>
              <a:latin typeface="Century Gothic" panose="020B0502020202020204" pitchFamily="34" charset="0"/>
            </a:endParaRPr>
          </a:p>
          <a:p>
            <a:pPr marL="365760" lvl="5" indent="-274320">
              <a:spcBef>
                <a:spcPts val="200"/>
              </a:spcBef>
              <a:buClr>
                <a:srgbClr val="586991"/>
              </a:buClr>
              <a:buFont typeface="Webdings" panose="05030102010509060703" pitchFamily="18" charset="2"/>
              <a:buChar char="4"/>
            </a:pPr>
            <a:r>
              <a:rPr lang="en-US" sz="2000" b="1" dirty="0">
                <a:solidFill>
                  <a:schemeClr val="tx2">
                    <a:lumMod val="50000"/>
                  </a:schemeClr>
                </a:solidFill>
                <a:latin typeface="Century Gothic" panose="020B0502020202020204" pitchFamily="34" charset="0"/>
              </a:rPr>
              <a:t>Demographics: </a:t>
            </a:r>
            <a:r>
              <a:rPr lang="en-US" sz="2000" dirty="0">
                <a:solidFill>
                  <a:schemeClr val="tx2">
                    <a:lumMod val="50000"/>
                  </a:schemeClr>
                </a:solidFill>
                <a:latin typeface="Century Gothic" panose="020B0502020202020204" pitchFamily="34" charset="0"/>
              </a:rPr>
              <a:t>Majority of single mother households in central, southern Philippines</a:t>
            </a:r>
          </a:p>
          <a:p>
            <a:pPr marL="463550" lvl="5" indent="-1588">
              <a:spcBef>
                <a:spcPts val="200"/>
              </a:spcBef>
              <a:buClr>
                <a:srgbClr val="586991"/>
              </a:buClr>
              <a:buFont typeface="Webdings" panose="05030102010509060703" pitchFamily="18" charset="2"/>
              <a:buChar char="4"/>
            </a:pPr>
            <a:endParaRPr lang="en-US" sz="2000" dirty="0">
              <a:solidFill>
                <a:schemeClr val="tx2">
                  <a:lumMod val="50000"/>
                </a:schemeClr>
              </a:solidFill>
              <a:latin typeface="Century Gothic" panose="020B0502020202020204" pitchFamily="34" charset="0"/>
            </a:endParaRPr>
          </a:p>
          <a:p>
            <a:pPr marL="365760" lvl="5" indent="-274320">
              <a:spcBef>
                <a:spcPts val="200"/>
              </a:spcBef>
              <a:buClr>
                <a:srgbClr val="586991"/>
              </a:buClr>
              <a:buFont typeface="Webdings" panose="05030102010509060703" pitchFamily="18" charset="2"/>
              <a:buChar char="4"/>
            </a:pPr>
            <a:r>
              <a:rPr lang="en-US" sz="2000" b="1" dirty="0">
                <a:solidFill>
                  <a:schemeClr val="tx2">
                    <a:lumMod val="50000"/>
                  </a:schemeClr>
                </a:solidFill>
                <a:latin typeface="Century Gothic" panose="020B0502020202020204" pitchFamily="34" charset="0"/>
              </a:rPr>
              <a:t>Natural Hazard North, Demographic Hazard South</a:t>
            </a:r>
          </a:p>
          <a:p>
            <a:pPr marL="463550" lvl="5" indent="-1588">
              <a:spcBef>
                <a:spcPts val="200"/>
              </a:spcBef>
              <a:buClr>
                <a:srgbClr val="586991"/>
              </a:buClr>
              <a:buFont typeface="Webdings" panose="05030102010509060703" pitchFamily="18" charset="2"/>
              <a:buChar char="4"/>
            </a:pPr>
            <a:endParaRPr lang="en-US" sz="2000" dirty="0">
              <a:solidFill>
                <a:schemeClr val="bg2">
                  <a:lumMod val="50000"/>
                </a:schemeClr>
              </a:solidFill>
              <a:latin typeface="Century Gothic" panose="020B0502020202020204" pitchFamily="34" charset="0"/>
            </a:endParaRPr>
          </a:p>
        </p:txBody>
      </p:sp>
      <p:sp>
        <p:nvSpPr>
          <p:cNvPr id="3" name="Rectangle 2"/>
          <p:cNvSpPr/>
          <p:nvPr/>
        </p:nvSpPr>
        <p:spPr>
          <a:xfrm>
            <a:off x="10719468" y="5755060"/>
            <a:ext cx="245511" cy="125978"/>
          </a:xfrm>
          <a:prstGeom prst="rect">
            <a:avLst/>
          </a:prstGeom>
          <a:solidFill>
            <a:srgbClr val="00B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1125589" y="5755060"/>
            <a:ext cx="245511" cy="125978"/>
          </a:xfrm>
          <a:prstGeom prst="rect">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1557668" y="5756735"/>
            <a:ext cx="245511" cy="125978"/>
          </a:xfrm>
          <a:prstGeom prst="rect">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0591800" y="5867400"/>
            <a:ext cx="1425475" cy="276999"/>
          </a:xfrm>
          <a:prstGeom prst="rect">
            <a:avLst/>
          </a:prstGeom>
          <a:noFill/>
        </p:spPr>
        <p:txBody>
          <a:bodyPr wrap="square" rtlCol="0">
            <a:spAutoFit/>
          </a:bodyPr>
          <a:lstStyle/>
          <a:p>
            <a:r>
              <a:rPr lang="en-US" sz="1200" dirty="0" smtClean="0"/>
              <a:t> Low             High</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259</TotalTime>
  <Words>2262</Words>
  <Application>Microsoft Office PowerPoint</Application>
  <PresentationFormat>Custom</PresentationFormat>
  <Paragraphs>302</Paragraphs>
  <Slides>16</Slides>
  <Notes>13</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16</vt:i4>
      </vt:variant>
    </vt:vector>
  </HeadingPairs>
  <TitlesOfParts>
    <vt:vector size="22" baseType="lpstr">
      <vt:lpstr>Arial</vt:lpstr>
      <vt:lpstr>Century Gothic</vt:lpstr>
      <vt:lpstr>Webdings</vt:lpstr>
      <vt:lpstr>Calibri</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Martin</dc:creator>
  <cp:lastModifiedBy>Allison Daniel</cp:lastModifiedBy>
  <cp:revision>47</cp:revision>
  <dcterms:modified xsi:type="dcterms:W3CDTF">2017-03-27T15:38:00Z</dcterms:modified>
</cp:coreProperties>
</file>