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23"/>
  </p:notesMasterIdLst>
  <p:sldIdLst>
    <p:sldId id="256" r:id="rId2"/>
    <p:sldId id="275" r:id="rId3"/>
    <p:sldId id="262" r:id="rId4"/>
    <p:sldId id="274" r:id="rId5"/>
    <p:sldId id="263" r:id="rId6"/>
    <p:sldId id="281" r:id="rId7"/>
    <p:sldId id="265" r:id="rId8"/>
    <p:sldId id="258" r:id="rId9"/>
    <p:sldId id="266" r:id="rId10"/>
    <p:sldId id="267" r:id="rId11"/>
    <p:sldId id="280" r:id="rId12"/>
    <p:sldId id="279" r:id="rId13"/>
    <p:sldId id="269" r:id="rId14"/>
    <p:sldId id="268" r:id="rId15"/>
    <p:sldId id="259" r:id="rId16"/>
    <p:sldId id="276" r:id="rId17"/>
    <p:sldId id="273" r:id="rId18"/>
    <p:sldId id="278" r:id="rId19"/>
    <p:sldId id="277" r:id="rId20"/>
    <p:sldId id="272" r:id="rId21"/>
    <p:sldId id="261"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berle Keith" initials="AK" lastIdx="34" clrIdx="0"/>
  <p:cmAuthor id="1" name="peter hawman" initials="ph" lastIdx="7" clrIdx="1">
    <p:extLst/>
  </p:cmAuthor>
  <p:cmAuthor id="2" name="Brumbaugh, Beth (LARC-E3)[SSAI DEVELOP]" initials="BB(D" lastIdx="3"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6" autoAdjust="0"/>
    <p:restoredTop sz="81204" autoAdjust="0"/>
  </p:normalViewPr>
  <p:slideViewPr>
    <p:cSldViewPr snapToGrid="0">
      <p:cViewPr varScale="1">
        <p:scale>
          <a:sx n="94" d="100"/>
          <a:sy n="94" d="100"/>
        </p:scale>
        <p:origin x="2016" y="66"/>
      </p:cViewPr>
      <p:guideLst>
        <p:guide orient="horz" pos="2160"/>
        <p:guide pos="2880"/>
      </p:guideLst>
    </p:cSldViewPr>
  </p:slideViewPr>
  <p:notesTextViewPr>
    <p:cViewPr>
      <p:scale>
        <a:sx n="1" d="1"/>
        <a:sy n="1" d="1"/>
      </p:scale>
      <p:origin x="0" y="0"/>
    </p:cViewPr>
  </p:notesTextViewPr>
  <p:gridSpacing cx="38100" cy="3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6E7B1D-C7B4-B64D-9C2D-53903A5C7613}" type="datetimeFigureOut">
              <a:rPr lang="en-US" smtClean="0"/>
              <a:t>3/27/2015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DFC6DD-745A-794D-BC4E-D8DFF8560E72}" type="slidenum">
              <a:rPr lang="en-US" smtClean="0"/>
              <a:t>‹#›</a:t>
            </a:fld>
            <a:endParaRPr lang="en-US"/>
          </a:p>
        </p:txBody>
      </p:sp>
    </p:spTree>
    <p:extLst>
      <p:ext uri="{BB962C8B-B14F-4D97-AF65-F5344CB8AC3E}">
        <p14:creationId xmlns:p14="http://schemas.microsoft.com/office/powerpoint/2010/main" val="7374974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Demographics</a:t>
            </a:r>
          </a:p>
          <a:p>
            <a:pPr lvl="1"/>
            <a:r>
              <a:rPr lang="en-US" dirty="0" smtClean="0"/>
              <a:t>3</a:t>
            </a:r>
            <a:r>
              <a:rPr lang="en-US" baseline="30000" dirty="0" smtClean="0"/>
              <a:t>rd</a:t>
            </a:r>
            <a:r>
              <a:rPr lang="en-US" dirty="0" smtClean="0"/>
              <a:t> poorest country in the world (World Bank 2014)</a:t>
            </a:r>
          </a:p>
          <a:p>
            <a:pPr lvl="1"/>
            <a:r>
              <a:rPr lang="en-US" dirty="0" smtClean="0"/>
              <a:t>GDP- $780</a:t>
            </a:r>
          </a:p>
          <a:p>
            <a:pPr lvl="1"/>
            <a:r>
              <a:rPr lang="en-US" dirty="0" smtClean="0"/>
              <a:t>Life expectancy- 58</a:t>
            </a:r>
          </a:p>
          <a:p>
            <a:pPr lvl="1"/>
            <a:endParaRPr lang="en-US" dirty="0" smtClean="0"/>
          </a:p>
          <a:p>
            <a:r>
              <a:rPr lang="en-US" dirty="0" smtClean="0"/>
              <a:t>Water Availability</a:t>
            </a:r>
          </a:p>
          <a:p>
            <a:pPr lvl="1"/>
            <a:r>
              <a:rPr lang="en-US" dirty="0" smtClean="0"/>
              <a:t>“Has significant volumes of water in lake and rivers…”</a:t>
            </a:r>
          </a:p>
          <a:p>
            <a:pPr lvl="1"/>
            <a:r>
              <a:rPr lang="en-US" dirty="0" smtClean="0"/>
              <a:t>“….however, water resources are declining” (UNEP 2013)</a:t>
            </a:r>
          </a:p>
          <a:p>
            <a:pPr lvl="2"/>
            <a:r>
              <a:rPr lang="en-US" dirty="0" smtClean="0"/>
              <a:t>Climate change</a:t>
            </a:r>
          </a:p>
          <a:p>
            <a:pPr lvl="2"/>
            <a:r>
              <a:rPr lang="en-US" dirty="0" smtClean="0"/>
              <a:t>Land degradation (deforestation)</a:t>
            </a:r>
          </a:p>
          <a:p>
            <a:pPr lvl="2"/>
            <a:r>
              <a:rPr lang="en-US" dirty="0" smtClean="0"/>
              <a:t>Pollution</a:t>
            </a:r>
          </a:p>
          <a:p>
            <a:pPr lvl="1"/>
            <a:r>
              <a:rPr lang="en-US" dirty="0" smtClean="0"/>
              <a:t>Considered water-stressed</a:t>
            </a:r>
          </a:p>
          <a:p>
            <a:pPr lvl="1"/>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lumMod val="65000"/>
                  </a:schemeClr>
                </a:solidFill>
              </a:rPr>
              <a:t>http://</a:t>
            </a:r>
            <a:r>
              <a:rPr lang="en-US" sz="1200" dirty="0" err="1" smtClean="0">
                <a:solidFill>
                  <a:schemeClr val="bg1">
                    <a:lumMod val="65000"/>
                  </a:schemeClr>
                </a:solidFill>
              </a:rPr>
              <a:t>www.unpei.org</a:t>
            </a:r>
            <a:r>
              <a:rPr lang="en-US" sz="1200" dirty="0" smtClean="0">
                <a:solidFill>
                  <a:schemeClr val="bg1">
                    <a:lumMod val="65000"/>
                  </a:schemeClr>
                </a:solidFill>
              </a:rPr>
              <a:t>/sites/default/files/</a:t>
            </a:r>
            <a:r>
              <a:rPr lang="en-US" sz="1200" dirty="0" err="1" smtClean="0">
                <a:solidFill>
                  <a:schemeClr val="bg1">
                    <a:lumMod val="65000"/>
                  </a:schemeClr>
                </a:solidFill>
              </a:rPr>
              <a:t>e_library_documents</a:t>
            </a:r>
            <a:r>
              <a:rPr lang="en-US" sz="1200" dirty="0" smtClean="0">
                <a:solidFill>
                  <a:schemeClr val="bg1">
                    <a:lumMod val="65000"/>
                  </a:schemeClr>
                </a:solidFill>
              </a:rPr>
              <a:t>/</a:t>
            </a:r>
            <a:r>
              <a:rPr lang="en-US" sz="1200" dirty="0" err="1" smtClean="0">
                <a:solidFill>
                  <a:schemeClr val="bg1">
                    <a:lumMod val="65000"/>
                  </a:schemeClr>
                </a:solidFill>
              </a:rPr>
              <a:t>Malawi_Policy_Brief_Water_Resources_MSEOR.pdf</a:t>
            </a:r>
            <a:endParaRPr lang="en-US" sz="1200" dirty="0" smtClean="0">
              <a:solidFill>
                <a:schemeClr val="bg1">
                  <a:lumMod val="65000"/>
                </a:schemeClr>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chemeClr val="bg1">
                  <a:lumMod val="65000"/>
                </a:schemeClr>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lumMod val="65000"/>
                  </a:schemeClr>
                </a:solidFill>
              </a:rPr>
              <a:t>http://</a:t>
            </a:r>
            <a:r>
              <a:rPr lang="en-US" sz="1200" dirty="0" err="1" smtClean="0">
                <a:solidFill>
                  <a:schemeClr val="bg1">
                    <a:lumMod val="65000"/>
                  </a:schemeClr>
                </a:solidFill>
              </a:rPr>
              <a:t>data.worldbank.org</a:t>
            </a:r>
            <a:r>
              <a:rPr lang="en-US" sz="1200" dirty="0" smtClean="0">
                <a:solidFill>
                  <a:schemeClr val="bg1">
                    <a:lumMod val="65000"/>
                  </a:schemeClr>
                </a:solidFill>
              </a:rPr>
              <a:t>/indicator/</a:t>
            </a:r>
            <a:r>
              <a:rPr lang="en-US" sz="1200" dirty="0" err="1" smtClean="0">
                <a:solidFill>
                  <a:schemeClr val="bg1">
                    <a:lumMod val="65000"/>
                  </a:schemeClr>
                </a:solidFill>
              </a:rPr>
              <a:t>NY.GDP.PCAP.PP.CD?order</a:t>
            </a:r>
            <a:r>
              <a:rPr lang="en-US" sz="1200" dirty="0" smtClean="0">
                <a:solidFill>
                  <a:schemeClr val="bg1">
                    <a:lumMod val="65000"/>
                  </a:schemeClr>
                </a:solidFill>
              </a:rPr>
              <a:t>=wbapi_data_value_2013+wbapi_data_value+wbapi_data_value-last&amp;sort=</a:t>
            </a:r>
            <a:r>
              <a:rPr lang="en-US" sz="1200" dirty="0" err="1" smtClean="0">
                <a:solidFill>
                  <a:schemeClr val="bg1">
                    <a:lumMod val="65000"/>
                  </a:schemeClr>
                </a:solidFill>
              </a:rPr>
              <a:t>desc</a:t>
            </a:r>
            <a:endParaRPr lang="en-US" sz="1200" dirty="0" smtClean="0">
              <a:solidFill>
                <a:schemeClr val="bg1">
                  <a:lumMod val="65000"/>
                </a:schemeClr>
              </a:solidFill>
            </a:endParaRPr>
          </a:p>
          <a:p>
            <a:pPr lvl="1"/>
            <a:endParaRPr lang="en-US" dirty="0" smtClean="0"/>
          </a:p>
          <a:p>
            <a:pPr lvl="1"/>
            <a:endParaRPr lang="en-US" dirty="0" smtClean="0"/>
          </a:p>
          <a:p>
            <a:endParaRPr lang="en-US" dirty="0"/>
          </a:p>
        </p:txBody>
      </p:sp>
      <p:sp>
        <p:nvSpPr>
          <p:cNvPr id="4" name="Slide Number Placeholder 3"/>
          <p:cNvSpPr>
            <a:spLocks noGrp="1"/>
          </p:cNvSpPr>
          <p:nvPr>
            <p:ph type="sldNum" sz="quarter" idx="10"/>
          </p:nvPr>
        </p:nvSpPr>
        <p:spPr/>
        <p:txBody>
          <a:bodyPr/>
          <a:lstStyle/>
          <a:p>
            <a:fld id="{81DFC6DD-745A-794D-BC4E-D8DFF8560E72}" type="slidenum">
              <a:rPr lang="en-US" smtClean="0"/>
              <a:t>2</a:t>
            </a:fld>
            <a:endParaRPr lang="en-US"/>
          </a:p>
        </p:txBody>
      </p:sp>
    </p:spTree>
    <p:extLst>
      <p:ext uri="{BB962C8B-B14F-4D97-AF65-F5344CB8AC3E}">
        <p14:creationId xmlns:p14="http://schemas.microsoft.com/office/powerpoint/2010/main" val="4019514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Step 2,</a:t>
            </a:r>
          </a:p>
          <a:p>
            <a:r>
              <a:rPr lang="en-US" sz="1200" kern="1200" dirty="0" smtClean="0">
                <a:solidFill>
                  <a:schemeClr val="tx1"/>
                </a:solidFill>
                <a:effectLst/>
                <a:latin typeface="+mn-lt"/>
                <a:ea typeface="+mn-ea"/>
                <a:cs typeface="+mn-cs"/>
              </a:rPr>
              <a:t>A map of shelter sites was acquired from UK</a:t>
            </a:r>
            <a:r>
              <a:rPr lang="en-US" sz="1200" kern="1200" baseline="0" dirty="0" smtClean="0">
                <a:solidFill>
                  <a:schemeClr val="tx1"/>
                </a:solidFill>
                <a:effectLst/>
                <a:latin typeface="+mn-lt"/>
                <a:ea typeface="+mn-ea"/>
                <a:cs typeface="+mn-cs"/>
              </a:rPr>
              <a:t> Aid and Malawi Red Cross, and used for comparative analysis of each flood detection product </a:t>
            </a:r>
            <a:endParaRPr lang="en-US" dirty="0"/>
          </a:p>
        </p:txBody>
      </p:sp>
      <p:sp>
        <p:nvSpPr>
          <p:cNvPr id="4" name="Slide Number Placeholder 3"/>
          <p:cNvSpPr>
            <a:spLocks noGrp="1"/>
          </p:cNvSpPr>
          <p:nvPr>
            <p:ph type="sldNum" sz="quarter" idx="10"/>
          </p:nvPr>
        </p:nvSpPr>
        <p:spPr/>
        <p:txBody>
          <a:bodyPr/>
          <a:lstStyle/>
          <a:p>
            <a:fld id="{81DFC6DD-745A-794D-BC4E-D8DFF8560E72}" type="slidenum">
              <a:rPr lang="en-US" smtClean="0"/>
              <a:t>11</a:t>
            </a:fld>
            <a:endParaRPr lang="en-US"/>
          </a:p>
        </p:txBody>
      </p:sp>
    </p:spTree>
    <p:extLst>
      <p:ext uri="{BB962C8B-B14F-4D97-AF65-F5344CB8AC3E}">
        <p14:creationId xmlns:p14="http://schemas.microsoft.com/office/powerpoint/2010/main" val="445811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Step</a:t>
            </a:r>
            <a:r>
              <a:rPr lang="en-US" sz="1200" kern="1200" baseline="0" dirty="0" smtClean="0">
                <a:solidFill>
                  <a:schemeClr val="tx1"/>
                </a:solidFill>
                <a:effectLst/>
                <a:latin typeface="+mn-lt"/>
                <a:ea typeface="+mn-ea"/>
                <a:cs typeface="+mn-cs"/>
              </a:rPr>
              <a:t> 3,</a:t>
            </a:r>
          </a:p>
          <a:p>
            <a:endParaRPr lang="en-US" sz="1200" kern="1200" baseline="0" dirty="0" smtClean="0">
              <a:solidFill>
                <a:schemeClr val="tx1"/>
              </a:solidFill>
              <a:effectLst/>
              <a:latin typeface="+mn-lt"/>
              <a:ea typeface="+mn-ea"/>
              <a:cs typeface="+mn-cs"/>
            </a:endParaRPr>
          </a:p>
          <a:p>
            <a:r>
              <a:rPr lang="en-US" dirty="0" smtClean="0"/>
              <a:t>Each inundation detection</a:t>
            </a:r>
            <a:r>
              <a:rPr lang="en-US" baseline="0" dirty="0" smtClean="0"/>
              <a:t> product were than layered above the shelter sites data and </a:t>
            </a:r>
            <a:r>
              <a:rPr lang="en-US" baseline="0" dirty="0" err="1" smtClean="0"/>
              <a:t>OpenStreet</a:t>
            </a:r>
            <a:r>
              <a:rPr lang="en-US" baseline="0" dirty="0" smtClean="0"/>
              <a:t> Map in QGIS for post-processing. Through so, each product was qualitatively analyzed and spatial agreement was compared within the group.</a:t>
            </a:r>
          </a:p>
          <a:p>
            <a:endParaRPr lang="en-US" baseline="0" dirty="0" smtClean="0"/>
          </a:p>
          <a:p>
            <a:r>
              <a:rPr lang="en-US" baseline="0" dirty="0" smtClean="0"/>
              <a:t>This image shows the process for Group 1 accuracy comparison, focusing on </a:t>
            </a:r>
            <a:r>
              <a:rPr lang="en-US" baseline="0" dirty="0" err="1" smtClean="0"/>
              <a:t>TerraSAR</a:t>
            </a:r>
            <a:r>
              <a:rPr lang="en-US" baseline="0" dirty="0" smtClean="0"/>
              <a:t>-X, RADARSAT, and RADARSAT-2</a:t>
            </a:r>
            <a:endParaRPr lang="en-US" dirty="0"/>
          </a:p>
        </p:txBody>
      </p:sp>
      <p:sp>
        <p:nvSpPr>
          <p:cNvPr id="4" name="Slide Number Placeholder 3"/>
          <p:cNvSpPr>
            <a:spLocks noGrp="1"/>
          </p:cNvSpPr>
          <p:nvPr>
            <p:ph type="sldNum" sz="quarter" idx="10"/>
          </p:nvPr>
        </p:nvSpPr>
        <p:spPr/>
        <p:txBody>
          <a:bodyPr/>
          <a:lstStyle/>
          <a:p>
            <a:fld id="{81DFC6DD-745A-794D-BC4E-D8DFF8560E72}" type="slidenum">
              <a:rPr lang="en-US" smtClean="0"/>
              <a:t>12</a:t>
            </a:fld>
            <a:endParaRPr lang="en-US"/>
          </a:p>
        </p:txBody>
      </p:sp>
    </p:spTree>
    <p:extLst>
      <p:ext uri="{BB962C8B-B14F-4D97-AF65-F5344CB8AC3E}">
        <p14:creationId xmlns:p14="http://schemas.microsoft.com/office/powerpoint/2010/main" val="445811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Group 2 includes products using MODIS sensor: DFO and NRT-GFM. </a:t>
            </a:r>
            <a:endParaRPr lang="en-US" dirty="0"/>
          </a:p>
        </p:txBody>
      </p:sp>
      <p:sp>
        <p:nvSpPr>
          <p:cNvPr id="4" name="Slide Number Placeholder 3"/>
          <p:cNvSpPr>
            <a:spLocks noGrp="1"/>
          </p:cNvSpPr>
          <p:nvPr>
            <p:ph type="sldNum" sz="quarter" idx="10"/>
          </p:nvPr>
        </p:nvSpPr>
        <p:spPr/>
        <p:txBody>
          <a:bodyPr/>
          <a:lstStyle/>
          <a:p>
            <a:fld id="{81DFC6DD-745A-794D-BC4E-D8DFF8560E72}" type="slidenum">
              <a:rPr lang="en-US" smtClean="0"/>
              <a:t>13</a:t>
            </a:fld>
            <a:endParaRPr lang="en-US"/>
          </a:p>
        </p:txBody>
      </p:sp>
    </p:spTree>
    <p:extLst>
      <p:ext uri="{BB962C8B-B14F-4D97-AF65-F5344CB8AC3E}">
        <p14:creationId xmlns:p14="http://schemas.microsoft.com/office/powerpoint/2010/main" val="1461685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Group 3 comprises products produced with flood models: GFMS-FD and GFMS-I.</a:t>
            </a:r>
            <a:endParaRPr lang="en-US" dirty="0"/>
          </a:p>
        </p:txBody>
      </p:sp>
      <p:sp>
        <p:nvSpPr>
          <p:cNvPr id="4" name="Slide Number Placeholder 3"/>
          <p:cNvSpPr>
            <a:spLocks noGrp="1"/>
          </p:cNvSpPr>
          <p:nvPr>
            <p:ph type="sldNum" sz="quarter" idx="10"/>
          </p:nvPr>
        </p:nvSpPr>
        <p:spPr/>
        <p:txBody>
          <a:bodyPr/>
          <a:lstStyle/>
          <a:p>
            <a:fld id="{81DFC6DD-745A-794D-BC4E-D8DFF8560E72}" type="slidenum">
              <a:rPr lang="en-US" smtClean="0"/>
              <a:t>14</a:t>
            </a:fld>
            <a:endParaRPr lang="en-US"/>
          </a:p>
        </p:txBody>
      </p:sp>
    </p:spTree>
    <p:extLst>
      <p:ext uri="{BB962C8B-B14F-4D97-AF65-F5344CB8AC3E}">
        <p14:creationId xmlns:p14="http://schemas.microsoft.com/office/powerpoint/2010/main" val="3675026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Analysis of product comparison</a:t>
            </a:r>
          </a:p>
          <a:p>
            <a:pPr lvl="1"/>
            <a:endParaRPr lang="en-US" dirty="0" smtClean="0"/>
          </a:p>
          <a:p>
            <a:pPr lvl="1"/>
            <a:r>
              <a:rPr lang="en-US" dirty="0" smtClean="0"/>
              <a:t>Qualitative spatial analysis of relationship between shelters and inundation products</a:t>
            </a:r>
          </a:p>
          <a:p>
            <a:pPr lvl="1"/>
            <a:endParaRPr lang="en-US" dirty="0" smtClean="0"/>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Through visual comparison across all flood detection products, it was apparent that spatial coverage and accuracy differ approximately north of </a:t>
            </a:r>
            <a:r>
              <a:rPr lang="en-US" sz="1200" kern="1200" dirty="0" err="1" smtClean="0">
                <a:solidFill>
                  <a:schemeClr val="tx1"/>
                </a:solidFill>
                <a:effectLst/>
                <a:latin typeface="+mn-lt"/>
                <a:ea typeface="+mn-ea"/>
                <a:cs typeface="+mn-cs"/>
              </a:rPr>
              <a:t>Chikwawa</a:t>
            </a:r>
            <a:r>
              <a:rPr lang="en-US" sz="1200" kern="1200" dirty="0" smtClean="0">
                <a:solidFill>
                  <a:schemeClr val="tx1"/>
                </a:solidFill>
                <a:effectLst/>
                <a:latin typeface="+mn-lt"/>
                <a:ea typeface="+mn-ea"/>
                <a:cs typeface="+mn-cs"/>
              </a:rPr>
              <a:t> district and south of it. Hence, a black horizontal line was drawn to help analyze results. Above the line are areas prone to flash floods, and below the line areas are susceptible to riverine floods.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smtClean="0"/>
              <a:t>As shelters are usually located in close spatial proximity to inundated communities (usually within 10 km), we assume that inundation signals nearby shelters are valid. Further quantitative analysis which</a:t>
            </a:r>
            <a:r>
              <a:rPr lang="en-US" baseline="0" dirty="0" smtClean="0"/>
              <a:t> </a:t>
            </a:r>
            <a:r>
              <a:rPr lang="en-US" dirty="0" smtClean="0"/>
              <a:t>will be completed in the next term</a:t>
            </a:r>
          </a:p>
          <a:p>
            <a:endParaRPr lang="en-US" dirty="0"/>
          </a:p>
        </p:txBody>
      </p:sp>
      <p:sp>
        <p:nvSpPr>
          <p:cNvPr id="4" name="Slide Number Placeholder 3"/>
          <p:cNvSpPr>
            <a:spLocks noGrp="1"/>
          </p:cNvSpPr>
          <p:nvPr>
            <p:ph type="sldNum" sz="quarter" idx="10"/>
          </p:nvPr>
        </p:nvSpPr>
        <p:spPr/>
        <p:txBody>
          <a:bodyPr/>
          <a:lstStyle/>
          <a:p>
            <a:fld id="{81DFC6DD-745A-794D-BC4E-D8DFF8560E72}" type="slidenum">
              <a:rPr lang="en-US" smtClean="0"/>
              <a:t>15</a:t>
            </a:fld>
            <a:endParaRPr lang="en-US"/>
          </a:p>
        </p:txBody>
      </p:sp>
    </p:spTree>
    <p:extLst>
      <p:ext uri="{BB962C8B-B14F-4D97-AF65-F5344CB8AC3E}">
        <p14:creationId xmlns:p14="http://schemas.microsoft.com/office/powerpoint/2010/main" val="2395413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smtClean="0"/>
              <a:t>We have noticed that there are some groups of shelters that are spatially distant (more than 100 km) from inundation signals of some products. </a:t>
            </a:r>
          </a:p>
          <a:p>
            <a:pPr lvl="1"/>
            <a:endParaRPr lang="en-US" dirty="0" smtClean="0"/>
          </a:p>
          <a:p>
            <a:pPr lvl="1"/>
            <a:r>
              <a:rPr lang="en-US" dirty="0" smtClean="0"/>
              <a:t>The relationship between inundation signal and types of floods</a:t>
            </a:r>
          </a:p>
          <a:p>
            <a:pPr lvl="2"/>
            <a:r>
              <a:rPr lang="en-US" dirty="0" smtClean="0"/>
              <a:t>The shelters that are not near the inundation signals of some products were housing victims of flash floods- Mostly </a:t>
            </a:r>
            <a:r>
              <a:rPr lang="en-US" dirty="0" err="1" smtClean="0"/>
              <a:t>Phalombe</a:t>
            </a:r>
            <a:r>
              <a:rPr lang="en-US" dirty="0" smtClean="0"/>
              <a:t> and Blantyre districts</a:t>
            </a:r>
          </a:p>
          <a:p>
            <a:pPr lvl="2"/>
            <a:r>
              <a:rPr lang="en-US" dirty="0" smtClean="0"/>
              <a:t>The shelters that were near the inundation signal of all products were housing victims of riverine floods- Mostly </a:t>
            </a:r>
            <a:r>
              <a:rPr lang="en-US" dirty="0" err="1" smtClean="0"/>
              <a:t>Chikwawa</a:t>
            </a:r>
            <a:r>
              <a:rPr lang="en-US" dirty="0" smtClean="0"/>
              <a:t> and </a:t>
            </a:r>
            <a:r>
              <a:rPr lang="en-US" dirty="0" err="1" smtClean="0"/>
              <a:t>Nsanje</a:t>
            </a:r>
            <a:r>
              <a:rPr lang="en-US" dirty="0" smtClean="0"/>
              <a:t> districts</a:t>
            </a:r>
          </a:p>
          <a:p>
            <a:pPr lvl="2"/>
            <a:endParaRPr lang="en-US" dirty="0" smtClean="0"/>
          </a:p>
          <a:p>
            <a:pPr lvl="1"/>
            <a:r>
              <a:rPr lang="en-US" dirty="0" smtClean="0"/>
              <a:t>There are barriers in inundation and flood detection, especially for flash floods. </a:t>
            </a:r>
          </a:p>
          <a:p>
            <a:pPr lvl="1"/>
            <a:r>
              <a:rPr lang="en-US" dirty="0" smtClean="0"/>
              <a:t>	This can have significant impact on disaster monitoring and preparedness and humanitarian response</a:t>
            </a:r>
          </a:p>
          <a:p>
            <a:endParaRPr lang="en-US" dirty="0"/>
          </a:p>
        </p:txBody>
      </p:sp>
      <p:sp>
        <p:nvSpPr>
          <p:cNvPr id="4" name="Slide Number Placeholder 3"/>
          <p:cNvSpPr>
            <a:spLocks noGrp="1"/>
          </p:cNvSpPr>
          <p:nvPr>
            <p:ph type="sldNum" sz="quarter" idx="10"/>
          </p:nvPr>
        </p:nvSpPr>
        <p:spPr/>
        <p:txBody>
          <a:bodyPr/>
          <a:lstStyle/>
          <a:p>
            <a:fld id="{81DFC6DD-745A-794D-BC4E-D8DFF8560E72}" type="slidenum">
              <a:rPr lang="en-US" smtClean="0"/>
              <a:t>16</a:t>
            </a:fld>
            <a:endParaRPr lang="en-US"/>
          </a:p>
        </p:txBody>
      </p:sp>
    </p:spTree>
    <p:extLst>
      <p:ext uri="{BB962C8B-B14F-4D97-AF65-F5344CB8AC3E}">
        <p14:creationId xmlns:p14="http://schemas.microsoft.com/office/powerpoint/2010/main" val="471865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From the comparative analysis,</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TerraSAR</a:t>
            </a:r>
            <a:r>
              <a:rPr lang="en-US" sz="1200" kern="1200" dirty="0" smtClean="0">
                <a:solidFill>
                  <a:schemeClr val="tx1"/>
                </a:solidFill>
                <a:effectLst/>
                <a:latin typeface="+mn-lt"/>
                <a:ea typeface="+mn-ea"/>
                <a:cs typeface="+mn-cs"/>
              </a:rPr>
              <a:t>-X and RADARSAT in Group 1, DFO and NRT-GFM in Group 2 along with GFMS-I in Group 3 can better detect riverine floods at high resolution, which can better assist disaster managers for decision making. </a:t>
            </a:r>
            <a:endParaRPr lang="en-US" dirty="0"/>
          </a:p>
        </p:txBody>
      </p:sp>
      <p:sp>
        <p:nvSpPr>
          <p:cNvPr id="4" name="Slide Number Placeholder 3"/>
          <p:cNvSpPr>
            <a:spLocks noGrp="1"/>
          </p:cNvSpPr>
          <p:nvPr>
            <p:ph type="sldNum" sz="quarter" idx="10"/>
          </p:nvPr>
        </p:nvSpPr>
        <p:spPr/>
        <p:txBody>
          <a:bodyPr/>
          <a:lstStyle/>
          <a:p>
            <a:fld id="{81DFC6DD-745A-794D-BC4E-D8DFF8560E72}" type="slidenum">
              <a:rPr lang="en-US" smtClean="0"/>
              <a:t>17</a:t>
            </a:fld>
            <a:endParaRPr lang="en-US"/>
          </a:p>
        </p:txBody>
      </p:sp>
    </p:spTree>
    <p:extLst>
      <p:ext uri="{BB962C8B-B14F-4D97-AF65-F5344CB8AC3E}">
        <p14:creationId xmlns:p14="http://schemas.microsoft.com/office/powerpoint/2010/main" val="1827290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DFO and GFMS-I showed flooding near shelters in flash flood</a:t>
            </a:r>
            <a:r>
              <a:rPr lang="en-US" sz="1200" kern="1200" baseline="0" dirty="0" smtClean="0">
                <a:solidFill>
                  <a:schemeClr val="tx1"/>
                </a:solidFill>
                <a:effectLst/>
                <a:latin typeface="+mn-lt"/>
                <a:ea typeface="+mn-ea"/>
                <a:cs typeface="+mn-cs"/>
              </a:rPr>
              <a:t> prone</a:t>
            </a:r>
            <a:r>
              <a:rPr lang="en-US" sz="1200" kern="1200" dirty="0" smtClean="0">
                <a:solidFill>
                  <a:schemeClr val="tx1"/>
                </a:solidFill>
                <a:effectLst/>
                <a:latin typeface="+mn-lt"/>
                <a:ea typeface="+mn-ea"/>
                <a:cs typeface="+mn-cs"/>
              </a:rPr>
              <a:t> regions, yet ground truth data was needed for further verification.</a:t>
            </a:r>
            <a:endParaRPr lang="en-US" dirty="0"/>
          </a:p>
        </p:txBody>
      </p:sp>
      <p:sp>
        <p:nvSpPr>
          <p:cNvPr id="4" name="Slide Number Placeholder 3"/>
          <p:cNvSpPr>
            <a:spLocks noGrp="1"/>
          </p:cNvSpPr>
          <p:nvPr>
            <p:ph type="sldNum" sz="quarter" idx="10"/>
          </p:nvPr>
        </p:nvSpPr>
        <p:spPr/>
        <p:txBody>
          <a:bodyPr/>
          <a:lstStyle/>
          <a:p>
            <a:fld id="{81DFC6DD-745A-794D-BC4E-D8DFF8560E72}" type="slidenum">
              <a:rPr lang="en-US" smtClean="0"/>
              <a:t>18</a:t>
            </a:fld>
            <a:endParaRPr lang="en-US"/>
          </a:p>
        </p:txBody>
      </p:sp>
    </p:spTree>
    <p:extLst>
      <p:ext uri="{BB962C8B-B14F-4D97-AF65-F5344CB8AC3E}">
        <p14:creationId xmlns:p14="http://schemas.microsoft.com/office/powerpoint/2010/main" val="4181098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a:t>
            </a:r>
            <a:r>
              <a:rPr lang="en-US" baseline="0" dirty="0" smtClean="0"/>
              <a:t> this research, a set of flood detection products that can accurately depict flood events in Malawi were identified. This would enable stakeholders to better monitor spatial extent of floods, improve efficiency of disaster programs, raise awareness on potential affected locations being overlooked, and promote accurate documentation of flood disasters.</a:t>
            </a:r>
          </a:p>
        </p:txBody>
      </p:sp>
      <p:sp>
        <p:nvSpPr>
          <p:cNvPr id="4" name="Slide Number Placeholder 3"/>
          <p:cNvSpPr>
            <a:spLocks noGrp="1"/>
          </p:cNvSpPr>
          <p:nvPr>
            <p:ph type="sldNum" sz="quarter" idx="10"/>
          </p:nvPr>
        </p:nvSpPr>
        <p:spPr/>
        <p:txBody>
          <a:bodyPr/>
          <a:lstStyle/>
          <a:p>
            <a:fld id="{81DFC6DD-745A-794D-BC4E-D8DFF8560E72}" type="slidenum">
              <a:rPr lang="en-US" smtClean="0"/>
              <a:t>19</a:t>
            </a:fld>
            <a:endParaRPr lang="en-US"/>
          </a:p>
        </p:txBody>
      </p:sp>
    </p:spTree>
    <p:extLst>
      <p:ext uri="{BB962C8B-B14F-4D97-AF65-F5344CB8AC3E}">
        <p14:creationId xmlns:p14="http://schemas.microsoft.com/office/powerpoint/2010/main" val="4139109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For future research,</a:t>
            </a:r>
            <a:r>
              <a:rPr lang="en-US" baseline="0" dirty="0" smtClean="0"/>
              <a:t> we </a:t>
            </a:r>
            <a:r>
              <a:rPr lang="en-US" baseline="0" smtClean="0"/>
              <a:t>hope </a:t>
            </a:r>
            <a:r>
              <a:rPr lang="en-US" baseline="0" dirty="0" smtClean="0"/>
              <a:t>w</a:t>
            </a:r>
            <a:r>
              <a:rPr lang="en-US" smtClean="0"/>
              <a:t>hen </a:t>
            </a:r>
            <a:r>
              <a:rPr lang="en-US" dirty="0" smtClean="0"/>
              <a:t>flooded village data becomes available</a:t>
            </a:r>
            <a:r>
              <a:rPr lang="en-US" smtClean="0"/>
              <a:t>, a quantitative </a:t>
            </a:r>
            <a:r>
              <a:rPr lang="en-US" dirty="0" smtClean="0"/>
              <a:t>analysis of accuracy may be possible</a:t>
            </a:r>
          </a:p>
          <a:p>
            <a:pPr marL="457200" lvl="1" indent="0">
              <a:buNone/>
            </a:pPr>
            <a:endParaRPr lang="en-US" dirty="0" smtClean="0"/>
          </a:p>
          <a:p>
            <a:pPr lvl="1"/>
            <a:r>
              <a:rPr lang="en-US" dirty="0" smtClean="0"/>
              <a:t>SMAP data may allow for monitoring of antecedent and near real time soil moisture conditions, an important driver of flash floods, for inclusion in a potential flash flood early warning system</a:t>
            </a:r>
          </a:p>
          <a:p>
            <a:pPr lvl="1"/>
            <a:endParaRPr lang="en-US" dirty="0" smtClean="0"/>
          </a:p>
          <a:p>
            <a:pPr lvl="1"/>
            <a:r>
              <a:rPr lang="en-US" dirty="0" smtClean="0"/>
              <a:t>Comparison of forecast (seasonal and short-term) with validated inundation maps</a:t>
            </a:r>
          </a:p>
          <a:p>
            <a:endParaRPr lang="en-US" dirty="0"/>
          </a:p>
        </p:txBody>
      </p:sp>
      <p:sp>
        <p:nvSpPr>
          <p:cNvPr id="4" name="Slide Number Placeholder 3"/>
          <p:cNvSpPr>
            <a:spLocks noGrp="1"/>
          </p:cNvSpPr>
          <p:nvPr>
            <p:ph type="sldNum" sz="quarter" idx="10"/>
          </p:nvPr>
        </p:nvSpPr>
        <p:spPr/>
        <p:txBody>
          <a:bodyPr/>
          <a:lstStyle/>
          <a:p>
            <a:fld id="{81DFC6DD-745A-794D-BC4E-D8DFF8560E72}" type="slidenum">
              <a:rPr lang="en-US" smtClean="0"/>
              <a:t>20</a:t>
            </a:fld>
            <a:endParaRPr lang="en-US"/>
          </a:p>
        </p:txBody>
      </p:sp>
    </p:spTree>
    <p:extLst>
      <p:ext uri="{BB962C8B-B14F-4D97-AF65-F5344CB8AC3E}">
        <p14:creationId xmlns:p14="http://schemas.microsoft.com/office/powerpoint/2010/main" val="1933650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Colors on the map indicate the</a:t>
            </a:r>
            <a:r>
              <a:rPr lang="en-US" baseline="0" dirty="0" smtClean="0"/>
              <a:t> high gradient of climate zones in Malawi. </a:t>
            </a:r>
          </a:p>
          <a:p>
            <a:endParaRPr lang="en-US" baseline="0" dirty="0" smtClean="0"/>
          </a:p>
          <a:p>
            <a:r>
              <a:rPr lang="en-US" baseline="0" dirty="0" smtClean="0"/>
              <a:t>The main point of this slide is to highlight the various climate zones in Malawi and illustrate the lack of coverage by weather stations…. We need remote sensing to complete the picture.</a:t>
            </a:r>
          </a:p>
          <a:p>
            <a:endParaRPr lang="en-US" baseline="0" dirty="0" smtClean="0"/>
          </a:p>
          <a:p>
            <a:r>
              <a:rPr lang="en-US" baseline="0" dirty="0" smtClean="0"/>
              <a:t>These three facts lead to a high level of vulnerability, coupled with a low level of resilience, lead to Malawi being one of the most disaster prone countries. </a:t>
            </a:r>
          </a:p>
          <a:p>
            <a:endParaRPr lang="en-US" baseline="0" dirty="0" smtClean="0"/>
          </a:p>
          <a:p>
            <a:r>
              <a:rPr lang="en-US" baseline="0" dirty="0" smtClean="0"/>
              <a:t>There are currently 22 full weather stations in Malawi, with two reports each 24 </a:t>
            </a:r>
            <a:r>
              <a:rPr lang="en-US" baseline="0" dirty="0" err="1" smtClean="0"/>
              <a:t>hr</a:t>
            </a:r>
            <a:r>
              <a:rPr lang="en-US" baseline="0" dirty="0" smtClean="0"/>
              <a:t> period. Malawi receives approximately 725-2500mm of rainfall annually and maximum temp between 20-30</a:t>
            </a:r>
            <a:r>
              <a:rPr lang="en-US" u="none" baseline="0" dirty="0" smtClean="0"/>
              <a:t>c</a:t>
            </a:r>
          </a:p>
          <a:p>
            <a:r>
              <a:rPr lang="en-US" u="none" baseline="0" dirty="0" smtClean="0"/>
              <a:t>Hence, the country is prone to flooding and droughts.</a:t>
            </a:r>
            <a:endParaRPr lang="en-US" baseline="0" dirty="0" smtClean="0"/>
          </a:p>
        </p:txBody>
      </p:sp>
      <p:sp>
        <p:nvSpPr>
          <p:cNvPr id="4" name="Slide Number Placeholder 3"/>
          <p:cNvSpPr>
            <a:spLocks noGrp="1"/>
          </p:cNvSpPr>
          <p:nvPr>
            <p:ph type="sldNum" sz="quarter" idx="10"/>
          </p:nvPr>
        </p:nvSpPr>
        <p:spPr/>
        <p:txBody>
          <a:bodyPr/>
          <a:lstStyle/>
          <a:p>
            <a:fld id="{81DFC6DD-745A-794D-BC4E-D8DFF8560E72}" type="slidenum">
              <a:rPr lang="en-US" smtClean="0"/>
              <a:t>3</a:t>
            </a:fld>
            <a:endParaRPr lang="en-US"/>
          </a:p>
        </p:txBody>
      </p:sp>
    </p:spTree>
    <p:extLst>
      <p:ext uri="{BB962C8B-B14F-4D97-AF65-F5344CB8AC3E}">
        <p14:creationId xmlns:p14="http://schemas.microsoft.com/office/powerpoint/2010/main" val="3802883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It</a:t>
            </a:r>
            <a:r>
              <a:rPr lang="en-US" sz="1200" baseline="0" dirty="0" smtClean="0">
                <a:solidFill>
                  <a:schemeClr val="tx1"/>
                </a:solidFill>
              </a:rPr>
              <a:t> is important to note that a disaster will occur when a natural hazard is multiplied by vulnerability. In other words, countries or areas that are less vulnerable for many reasons (e.g.  to socioeconomic factors or increased resilience or perceptions of climate risk).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Malawi has both a high vulnerability and high risk of natural hazards, leading to a high risk for disasters.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The pictures show left- a flood, middle- a hand drawn map showing a synoptic weather map with an ITCZ location which leads to heavy rain and right- poor construction of homes and poor location of homes increases vulnerability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a:p>
            <a:endParaRPr lang="en-US" dirty="0" smtClean="0"/>
          </a:p>
          <a:p>
            <a:r>
              <a:rPr lang="en-US" dirty="0" smtClean="0"/>
              <a:t>A region with sparse climatic and environmental data</a:t>
            </a:r>
          </a:p>
          <a:p>
            <a:pPr lvl="1"/>
            <a:r>
              <a:rPr lang="en-US" dirty="0" smtClean="0"/>
              <a:t>Prone to flooding (occasionally leading to a national disaster)</a:t>
            </a:r>
          </a:p>
          <a:p>
            <a:endParaRPr lang="en-US" dirty="0" smtClean="0"/>
          </a:p>
          <a:p>
            <a:r>
              <a:rPr lang="en-US" dirty="0" smtClean="0"/>
              <a:t>Needs reliable time series of climatic and environmental data to analyze flood impact </a:t>
            </a:r>
          </a:p>
          <a:p>
            <a:pPr lvl="1"/>
            <a:r>
              <a:rPr lang="en-US" dirty="0" smtClean="0"/>
              <a:t>Temporally and spatially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chemeClr val="bg1">
                  <a:lumMod val="65000"/>
                </a:schemeClr>
              </a:solidFill>
            </a:endParaRPr>
          </a:p>
        </p:txBody>
      </p:sp>
      <p:sp>
        <p:nvSpPr>
          <p:cNvPr id="4" name="Slide Number Placeholder 3"/>
          <p:cNvSpPr>
            <a:spLocks noGrp="1"/>
          </p:cNvSpPr>
          <p:nvPr>
            <p:ph type="sldNum" sz="quarter" idx="10"/>
          </p:nvPr>
        </p:nvSpPr>
        <p:spPr/>
        <p:txBody>
          <a:bodyPr/>
          <a:lstStyle/>
          <a:p>
            <a:fld id="{81DFC6DD-745A-794D-BC4E-D8DFF8560E72}" type="slidenum">
              <a:rPr lang="en-US" smtClean="0"/>
              <a:t>4</a:t>
            </a:fld>
            <a:endParaRPr lang="en-US"/>
          </a:p>
        </p:txBody>
      </p:sp>
    </p:spTree>
    <p:extLst>
      <p:ext uri="{BB962C8B-B14F-4D97-AF65-F5344CB8AC3E}">
        <p14:creationId xmlns:p14="http://schemas.microsoft.com/office/powerpoint/2010/main" val="3220958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project used</a:t>
            </a:r>
            <a:r>
              <a:rPr lang="en-US" baseline="0" dirty="0" smtClean="0"/>
              <a:t> the January 2015 floods in Malawi as a case study. </a:t>
            </a:r>
          </a:p>
          <a:p>
            <a:endParaRPr lang="en-US" baseline="0" dirty="0" smtClean="0"/>
          </a:p>
          <a:p>
            <a:r>
              <a:rPr lang="en-US" baseline="0" dirty="0" smtClean="0"/>
              <a:t>The flood affected 15 out of 28 districts, with more than 276 deaths, 174,000 displaced and 1,000,000 affected. </a:t>
            </a:r>
          </a:p>
          <a:p>
            <a:endParaRPr lang="en-US" baseline="0" dirty="0" smtClean="0"/>
          </a:p>
          <a:p>
            <a:r>
              <a:rPr lang="en-US" baseline="0" dirty="0" smtClean="0"/>
              <a:t>The affected regions were in urgent need of food, water and shelter. The displacement sites were overcrowded, raising concerns for rape, cholera, diarrhea and malaria.</a:t>
            </a:r>
            <a:endParaRPr lang="en-US" dirty="0"/>
          </a:p>
        </p:txBody>
      </p:sp>
      <p:sp>
        <p:nvSpPr>
          <p:cNvPr id="4" name="Slide Number Placeholder 3"/>
          <p:cNvSpPr>
            <a:spLocks noGrp="1"/>
          </p:cNvSpPr>
          <p:nvPr>
            <p:ph type="sldNum" sz="quarter" idx="10"/>
          </p:nvPr>
        </p:nvSpPr>
        <p:spPr/>
        <p:txBody>
          <a:bodyPr/>
          <a:lstStyle/>
          <a:p>
            <a:fld id="{81DFC6DD-745A-794D-BC4E-D8DFF8560E72}" type="slidenum">
              <a:rPr lang="en-US" smtClean="0"/>
              <a:t>5</a:t>
            </a:fld>
            <a:endParaRPr lang="en-US"/>
          </a:p>
        </p:txBody>
      </p:sp>
    </p:spTree>
    <p:extLst>
      <p:ext uri="{BB962C8B-B14F-4D97-AF65-F5344CB8AC3E}">
        <p14:creationId xmlns:p14="http://schemas.microsoft.com/office/powerpoint/2010/main" val="4290235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project partners for this project are Ms. Erin </a:t>
            </a:r>
            <a:r>
              <a:rPr lang="en-US" baseline="0" dirty="0" err="1" smtClean="0"/>
              <a:t>Coughlna</a:t>
            </a:r>
            <a:r>
              <a:rPr lang="en-US" baseline="0" dirty="0" smtClean="0"/>
              <a:t>, the senior climate specialist at Red Cross Red Crescent Climate Centre, and Mr. Hastings </a:t>
            </a:r>
            <a:r>
              <a:rPr lang="en-US" baseline="0" dirty="0" err="1" smtClean="0"/>
              <a:t>Kandaya</a:t>
            </a:r>
            <a:r>
              <a:rPr lang="en-US" baseline="0" dirty="0" smtClean="0"/>
              <a:t>, director of </a:t>
            </a:r>
            <a:r>
              <a:rPr lang="en-US" baseline="0" dirty="0" err="1" smtClean="0"/>
              <a:t>programmes</a:t>
            </a:r>
            <a:r>
              <a:rPr lang="en-US" baseline="0" dirty="0" smtClean="0"/>
              <a:t> and development at Malawi Red Cross.</a:t>
            </a:r>
            <a:endParaRPr lang="en-US" dirty="0"/>
          </a:p>
        </p:txBody>
      </p:sp>
      <p:sp>
        <p:nvSpPr>
          <p:cNvPr id="4" name="Slide Number Placeholder 3"/>
          <p:cNvSpPr>
            <a:spLocks noGrp="1"/>
          </p:cNvSpPr>
          <p:nvPr>
            <p:ph type="sldNum" sz="quarter" idx="10"/>
          </p:nvPr>
        </p:nvSpPr>
        <p:spPr/>
        <p:txBody>
          <a:bodyPr/>
          <a:lstStyle/>
          <a:p>
            <a:fld id="{81DFC6DD-745A-794D-BC4E-D8DFF8560E72}" type="slidenum">
              <a:rPr lang="en-US" smtClean="0"/>
              <a:t>6</a:t>
            </a:fld>
            <a:endParaRPr lang="en-US"/>
          </a:p>
        </p:txBody>
      </p:sp>
    </p:spTree>
    <p:extLst>
      <p:ext uri="{BB962C8B-B14F-4D97-AF65-F5344CB8AC3E}">
        <p14:creationId xmlns:p14="http://schemas.microsoft.com/office/powerpoint/2010/main" val="2032716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objective</a:t>
            </a:r>
            <a:r>
              <a:rPr lang="en-US" baseline="0" dirty="0" smtClean="0"/>
              <a:t> of the project was to compare 7 inundation detection products which were used by disaster responders in Malawi </a:t>
            </a:r>
            <a:endParaRPr lang="en-US" dirty="0" smtClean="0"/>
          </a:p>
          <a:p>
            <a:endParaRPr lang="en-US" baseline="0" dirty="0" smtClean="0"/>
          </a:p>
          <a:p>
            <a:r>
              <a:rPr lang="en-US" baseline="0" dirty="0" smtClean="0"/>
              <a:t>The Dartmouth Flood Observatory product</a:t>
            </a:r>
          </a:p>
          <a:p>
            <a:r>
              <a:rPr lang="en-US" baseline="0" dirty="0" smtClean="0"/>
              <a:t>The Global Flood Monitoring System Flood Detection product</a:t>
            </a:r>
          </a:p>
          <a:p>
            <a:r>
              <a:rPr lang="en-US" baseline="0" dirty="0" smtClean="0"/>
              <a:t>The Global Flood Monitoring System Inundation product</a:t>
            </a:r>
          </a:p>
          <a:p>
            <a:r>
              <a:rPr lang="en-US" dirty="0" smtClean="0"/>
              <a:t>NASA Goddard Space Flight Center Moderate Resolution Imaging </a:t>
            </a:r>
            <a:r>
              <a:rPr lang="en-US" dirty="0" err="1" smtClean="0"/>
              <a:t>Spectroradiometer</a:t>
            </a:r>
            <a:r>
              <a:rPr lang="en-US" dirty="0" smtClean="0"/>
              <a:t> Near Real-Time Global Flood Mapping product</a:t>
            </a:r>
            <a:endParaRPr lang="en-US" baseline="0" dirty="0" smtClean="0"/>
          </a:p>
          <a:p>
            <a:r>
              <a:rPr lang="en-US" baseline="0" dirty="0" smtClean="0"/>
              <a:t>RADARSAT (Canadian)</a:t>
            </a:r>
          </a:p>
          <a:p>
            <a:r>
              <a:rPr lang="en-US" baseline="0" dirty="0" smtClean="0"/>
              <a:t>RADARSAT-2 (Canadian)</a:t>
            </a:r>
          </a:p>
          <a:p>
            <a:r>
              <a:rPr lang="en-US" baseline="0" dirty="0" smtClean="0"/>
              <a:t>and</a:t>
            </a:r>
          </a:p>
          <a:p>
            <a:r>
              <a:rPr lang="en-US" baseline="0" dirty="0" err="1" smtClean="0"/>
              <a:t>TerraSAR</a:t>
            </a:r>
            <a:r>
              <a:rPr lang="en-US" baseline="0" dirty="0" smtClean="0"/>
              <a:t>-X (Germany)</a:t>
            </a:r>
          </a:p>
          <a:p>
            <a:endParaRPr lang="en-US" baseline="0" dirty="0" smtClean="0"/>
          </a:p>
          <a:p>
            <a:r>
              <a:rPr lang="en-US" baseline="0" dirty="0" smtClean="0"/>
              <a:t>The project also aimed to validate these inundation detection products with ground data provided by UK Aid and Malawi red Cross </a:t>
            </a:r>
            <a:r>
              <a:rPr lang="en-US" dirty="0" smtClean="0"/>
              <a:t>to explore the relationship of</a:t>
            </a:r>
            <a:r>
              <a:rPr lang="en-US" baseline="0" dirty="0" smtClean="0"/>
              <a:t> </a:t>
            </a:r>
            <a:r>
              <a:rPr lang="en-US" dirty="0" smtClean="0"/>
              <a:t>spatial coverage and accuracy of flood mapping products.</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1DFC6DD-745A-794D-BC4E-D8DFF8560E72}" type="slidenum">
              <a:rPr lang="en-US" smtClean="0"/>
              <a:t>7</a:t>
            </a:fld>
            <a:endParaRPr lang="en-US"/>
          </a:p>
        </p:txBody>
      </p:sp>
    </p:spTree>
    <p:extLst>
      <p:ext uri="{BB962C8B-B14F-4D97-AF65-F5344CB8AC3E}">
        <p14:creationId xmlns:p14="http://schemas.microsoft.com/office/powerpoint/2010/main" val="1110701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MODIS sensor aboard Terra and Aqua satellites</a:t>
            </a:r>
          </a:p>
          <a:p>
            <a:pPr lvl="2"/>
            <a:r>
              <a:rPr lang="en-US" dirty="0" smtClean="0"/>
              <a:t>DFO (Dartmouth</a:t>
            </a:r>
            <a:r>
              <a:rPr lang="en-US" baseline="0" dirty="0" smtClean="0"/>
              <a:t> Flood Observatory Flood Detection Product) </a:t>
            </a:r>
            <a:r>
              <a:rPr lang="en-US" dirty="0" smtClean="0"/>
              <a:t>&amp; NRT-GFM (NASA Goddard’s Office</a:t>
            </a:r>
            <a:r>
              <a:rPr lang="en-US" baseline="0" dirty="0" smtClean="0"/>
              <a:t> of Applied Science’s NRT Global Flood Mapping product)</a:t>
            </a:r>
            <a:endParaRPr lang="en-US" dirty="0" smtClean="0"/>
          </a:p>
          <a:p>
            <a:pPr marL="914400" lvl="2" indent="0">
              <a:buNone/>
            </a:pPr>
            <a:endParaRPr lang="en-US" dirty="0" smtClean="0"/>
          </a:p>
          <a:p>
            <a:pPr lvl="1"/>
            <a:r>
              <a:rPr lang="en-US" dirty="0" smtClean="0"/>
              <a:t>TRMM, Aqua (AMSR-E &amp; AMSU-A), &amp; Defense Meteorological Satellite Program satellites </a:t>
            </a:r>
          </a:p>
          <a:p>
            <a:pPr lvl="2"/>
            <a:r>
              <a:rPr lang="en-US" dirty="0" smtClean="0"/>
              <a:t>GFMS-FD &amp; GFMS-I (Global Flood Monitoring System’s Flood Detection and Inundation product))</a:t>
            </a:r>
          </a:p>
          <a:p>
            <a:endParaRPr lang="en-US" dirty="0" smtClean="0"/>
          </a:p>
          <a:p>
            <a:pPr lvl="1"/>
            <a:r>
              <a:rPr lang="en-US" dirty="0" smtClean="0"/>
              <a:t>Synthetic Aperture Radar (SAR)</a:t>
            </a:r>
          </a:p>
          <a:p>
            <a:pPr lvl="2"/>
            <a:r>
              <a:rPr lang="en-US" dirty="0" err="1" smtClean="0"/>
              <a:t>TerraSAR</a:t>
            </a:r>
            <a:r>
              <a:rPr lang="en-US" dirty="0" smtClean="0"/>
              <a:t>-X (Germany), </a:t>
            </a:r>
          </a:p>
          <a:p>
            <a:pPr lvl="2"/>
            <a:r>
              <a:rPr lang="en-US" dirty="0" smtClean="0"/>
              <a:t>RADARSAT (Canada) &amp;</a:t>
            </a:r>
          </a:p>
          <a:p>
            <a:pPr lvl="2"/>
            <a:r>
              <a:rPr lang="en-US" dirty="0" smtClean="0"/>
              <a:t> RADARSAT-2 (Canada)</a:t>
            </a:r>
          </a:p>
          <a:p>
            <a:endParaRPr lang="en-US" dirty="0"/>
          </a:p>
        </p:txBody>
      </p:sp>
      <p:sp>
        <p:nvSpPr>
          <p:cNvPr id="4" name="Slide Number Placeholder 3"/>
          <p:cNvSpPr>
            <a:spLocks noGrp="1"/>
          </p:cNvSpPr>
          <p:nvPr>
            <p:ph type="sldNum" sz="quarter" idx="10"/>
          </p:nvPr>
        </p:nvSpPr>
        <p:spPr/>
        <p:txBody>
          <a:bodyPr/>
          <a:lstStyle/>
          <a:p>
            <a:fld id="{81DFC6DD-745A-794D-BC4E-D8DFF8560E72}" type="slidenum">
              <a:rPr lang="en-US" smtClean="0"/>
              <a:t>8</a:t>
            </a:fld>
            <a:endParaRPr lang="en-US"/>
          </a:p>
        </p:txBody>
      </p:sp>
    </p:spTree>
    <p:extLst>
      <p:ext uri="{BB962C8B-B14F-4D97-AF65-F5344CB8AC3E}">
        <p14:creationId xmlns:p14="http://schemas.microsoft.com/office/powerpoint/2010/main" val="1347245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The Malawi Spatial Data Platform</a:t>
            </a:r>
          </a:p>
          <a:p>
            <a:pPr lvl="2"/>
            <a:r>
              <a:rPr lang="en-US" dirty="0" err="1" smtClean="0"/>
              <a:t>TerraSAR</a:t>
            </a:r>
            <a:r>
              <a:rPr lang="en-US" dirty="0" smtClean="0"/>
              <a:t>-X, RADARSAT &amp; RADARSAT-2</a:t>
            </a:r>
          </a:p>
          <a:p>
            <a:pPr lvl="2"/>
            <a:endParaRPr lang="en-US" dirty="0" smtClean="0"/>
          </a:p>
          <a:p>
            <a:pPr lvl="1"/>
            <a:r>
              <a:rPr lang="en-US" dirty="0" smtClean="0"/>
              <a:t>The Dartmouth Flood Observatory website</a:t>
            </a:r>
          </a:p>
          <a:p>
            <a:pPr lvl="2"/>
            <a:r>
              <a:rPr lang="en-US" dirty="0" smtClean="0"/>
              <a:t>DFO</a:t>
            </a:r>
          </a:p>
          <a:p>
            <a:pPr lvl="2"/>
            <a:endParaRPr lang="en-US" dirty="0" smtClean="0"/>
          </a:p>
          <a:p>
            <a:pPr lvl="1"/>
            <a:r>
              <a:rPr lang="en-US" dirty="0" smtClean="0"/>
              <a:t>NASA Goddard’s Office of Applied Science’s NRT Global Flood Mapping website</a:t>
            </a:r>
          </a:p>
          <a:p>
            <a:pPr lvl="2"/>
            <a:r>
              <a:rPr lang="en-US" dirty="0" smtClean="0"/>
              <a:t>NRT-GFM</a:t>
            </a:r>
          </a:p>
          <a:p>
            <a:pPr lvl="2"/>
            <a:endParaRPr lang="en-US" dirty="0" smtClean="0"/>
          </a:p>
          <a:p>
            <a:pPr lvl="1"/>
            <a:r>
              <a:rPr lang="en-US" dirty="0" smtClean="0"/>
              <a:t>University of Maryland’s Global Flood Monitoring System website </a:t>
            </a:r>
          </a:p>
          <a:p>
            <a:pPr lvl="2"/>
            <a:r>
              <a:rPr lang="en-US" dirty="0" smtClean="0"/>
              <a:t>GFMS-FD &amp; GFMS-I </a:t>
            </a:r>
          </a:p>
          <a:p>
            <a:pPr lvl="2"/>
            <a:endParaRPr lang="en-US" sz="12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All flood detection products were then added into QGIS for processing and visualization, with </a:t>
            </a:r>
            <a:r>
              <a:rPr lang="en-US" sz="1200" kern="1200" dirty="0" err="1" smtClean="0">
                <a:solidFill>
                  <a:schemeClr val="tx1"/>
                </a:solidFill>
                <a:effectLst/>
                <a:latin typeface="+mn-lt"/>
                <a:ea typeface="+mn-ea"/>
                <a:cs typeface="+mn-cs"/>
              </a:rPr>
              <a:t>OpenStreetMap</a:t>
            </a:r>
            <a:r>
              <a:rPr lang="en-US" sz="1200" kern="1200" dirty="0" smtClean="0">
                <a:solidFill>
                  <a:schemeClr val="tx1"/>
                </a:solidFill>
                <a:effectLst/>
                <a:latin typeface="+mn-lt"/>
                <a:ea typeface="+mn-ea"/>
                <a:cs typeface="+mn-cs"/>
              </a:rPr>
              <a:t> as base layer. The project then compared the maximum inundation extent of the seven satellite products</a:t>
            </a:r>
            <a:endParaRPr lang="en-US" dirty="0" smtClean="0"/>
          </a:p>
          <a:p>
            <a:pPr lvl="2"/>
            <a:endParaRPr lang="en-US" dirty="0" smtClean="0"/>
          </a:p>
          <a:p>
            <a:endParaRPr lang="en-US" dirty="0"/>
          </a:p>
        </p:txBody>
      </p:sp>
      <p:sp>
        <p:nvSpPr>
          <p:cNvPr id="4" name="Slide Number Placeholder 3"/>
          <p:cNvSpPr>
            <a:spLocks noGrp="1"/>
          </p:cNvSpPr>
          <p:nvPr>
            <p:ph type="sldNum" sz="quarter" idx="10"/>
          </p:nvPr>
        </p:nvSpPr>
        <p:spPr/>
        <p:txBody>
          <a:bodyPr/>
          <a:lstStyle/>
          <a:p>
            <a:fld id="{81DFC6DD-745A-794D-BC4E-D8DFF8560E72}" type="slidenum">
              <a:rPr lang="en-US" smtClean="0"/>
              <a:t>9</a:t>
            </a:fld>
            <a:endParaRPr lang="en-US"/>
          </a:p>
        </p:txBody>
      </p:sp>
    </p:spTree>
    <p:extLst>
      <p:ext uri="{BB962C8B-B14F-4D97-AF65-F5344CB8AC3E}">
        <p14:creationId xmlns:p14="http://schemas.microsoft.com/office/powerpoint/2010/main" val="983038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step 1 of the analysis,</a:t>
            </a:r>
          </a:p>
          <a:p>
            <a:r>
              <a:rPr lang="en-US" sz="1200" kern="1200" dirty="0" smtClean="0">
                <a:solidFill>
                  <a:schemeClr val="tx1"/>
                </a:solidFill>
                <a:effectLst/>
                <a:latin typeface="+mn-lt"/>
                <a:ea typeface="+mn-ea"/>
                <a:cs typeface="+mn-cs"/>
              </a:rPr>
              <a:t>The products were grouped into three categories based on predominant sensor used in their development. </a:t>
            </a:r>
          </a:p>
          <a:p>
            <a:r>
              <a:rPr lang="en-US" sz="1200" kern="1200" dirty="0" smtClean="0">
                <a:solidFill>
                  <a:schemeClr val="tx1"/>
                </a:solidFill>
                <a:effectLst/>
                <a:latin typeface="+mn-lt"/>
                <a:ea typeface="+mn-ea"/>
                <a:cs typeface="+mn-cs"/>
              </a:rPr>
              <a:t>Group 1 consists of products using the Synthetic Aperture Radar sensor: </a:t>
            </a:r>
            <a:r>
              <a:rPr lang="en-US" sz="1200" kern="1200" dirty="0" err="1" smtClean="0">
                <a:solidFill>
                  <a:schemeClr val="tx1"/>
                </a:solidFill>
                <a:effectLst/>
                <a:latin typeface="+mn-lt"/>
                <a:ea typeface="+mn-ea"/>
                <a:cs typeface="+mn-cs"/>
              </a:rPr>
              <a:t>TerraSAR</a:t>
            </a:r>
            <a:r>
              <a:rPr lang="en-US" sz="1200" kern="1200" dirty="0" smtClean="0">
                <a:solidFill>
                  <a:schemeClr val="tx1"/>
                </a:solidFill>
                <a:effectLst/>
                <a:latin typeface="+mn-lt"/>
                <a:ea typeface="+mn-ea"/>
                <a:cs typeface="+mn-cs"/>
              </a:rPr>
              <a:t>-X, RADARSAT and RADARSAT-2. </a:t>
            </a:r>
          </a:p>
          <a:p>
            <a:r>
              <a:rPr lang="en-US" sz="1200" kern="1200" dirty="0" smtClean="0">
                <a:solidFill>
                  <a:schemeClr val="tx1"/>
                </a:solidFill>
                <a:effectLst/>
                <a:latin typeface="+mn-lt"/>
                <a:ea typeface="+mn-ea"/>
                <a:cs typeface="+mn-cs"/>
              </a:rPr>
              <a:t>Group 2 consists of products with same</a:t>
            </a:r>
            <a:r>
              <a:rPr lang="en-US" sz="1200" kern="1200" baseline="0" dirty="0" smtClean="0">
                <a:solidFill>
                  <a:schemeClr val="tx1"/>
                </a:solidFill>
                <a:effectLst/>
                <a:latin typeface="+mn-lt"/>
                <a:ea typeface="+mn-ea"/>
                <a:cs typeface="+mn-cs"/>
              </a:rPr>
              <a:t> temporal availability: DFO, NRT-GFM</a:t>
            </a:r>
          </a:p>
          <a:p>
            <a:r>
              <a:rPr lang="en-US" sz="1200" kern="1200" baseline="0" dirty="0" smtClean="0">
                <a:solidFill>
                  <a:schemeClr val="tx1"/>
                </a:solidFill>
                <a:effectLst/>
                <a:latin typeface="+mn-lt"/>
                <a:ea typeface="+mn-ea"/>
                <a:cs typeface="+mn-cs"/>
              </a:rPr>
              <a:t>And </a:t>
            </a:r>
          </a:p>
          <a:p>
            <a:r>
              <a:rPr lang="en-US" sz="1200" kern="1200" baseline="0" dirty="0" smtClean="0">
                <a:solidFill>
                  <a:schemeClr val="tx1"/>
                </a:solidFill>
                <a:effectLst/>
                <a:latin typeface="+mn-lt"/>
                <a:ea typeface="+mn-ea"/>
                <a:cs typeface="+mn-cs"/>
              </a:rPr>
              <a:t>Group 3 consists of products produced by University of Maryland’s Global Flood Monitoring System: GFMS-FD, GFMS-I</a:t>
            </a:r>
            <a:endParaRPr lang="en-US" dirty="0"/>
          </a:p>
        </p:txBody>
      </p:sp>
      <p:sp>
        <p:nvSpPr>
          <p:cNvPr id="4" name="Slide Number Placeholder 3"/>
          <p:cNvSpPr>
            <a:spLocks noGrp="1"/>
          </p:cNvSpPr>
          <p:nvPr>
            <p:ph type="sldNum" sz="quarter" idx="10"/>
          </p:nvPr>
        </p:nvSpPr>
        <p:spPr/>
        <p:txBody>
          <a:bodyPr/>
          <a:lstStyle/>
          <a:p>
            <a:fld id="{81DFC6DD-745A-794D-BC4E-D8DFF8560E72}" type="slidenum">
              <a:rPr lang="en-US" smtClean="0"/>
              <a:t>10</a:t>
            </a:fld>
            <a:endParaRPr lang="en-US"/>
          </a:p>
        </p:txBody>
      </p:sp>
    </p:spTree>
    <p:extLst>
      <p:ext uri="{BB962C8B-B14F-4D97-AF65-F5344CB8AC3E}">
        <p14:creationId xmlns:p14="http://schemas.microsoft.com/office/powerpoint/2010/main" val="4458116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hasCustomPrompt="1"/>
          </p:nvPr>
        </p:nvSpPr>
        <p:spPr>
          <a:xfrm>
            <a:off x="1143000" y="3275453"/>
            <a:ext cx="6858000" cy="744879"/>
          </a:xfrm>
        </p:spPr>
        <p:txBody>
          <a:bodyPr>
            <a:normAutofit/>
          </a:bodyPr>
          <a:lstStyle>
            <a:lvl1pPr marL="0" indent="0" algn="ctr">
              <a:buNone/>
              <a:defRPr sz="2000" b="1" i="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sp>
        <p:nvSpPr>
          <p:cNvPr id="2" name="Main title"/>
          <p:cNvSpPr>
            <a:spLocks noGrp="1"/>
          </p:cNvSpPr>
          <p:nvPr>
            <p:ph type="ctrTitle" hasCustomPrompt="1"/>
          </p:nvPr>
        </p:nvSpPr>
        <p:spPr>
          <a:xfrm>
            <a:off x="685800" y="1719547"/>
            <a:ext cx="7772400" cy="1490208"/>
          </a:xfrm>
        </p:spPr>
        <p:txBody>
          <a:bodyPr anchor="b">
            <a:normAutofit/>
          </a:bodyPr>
          <a:lstStyle>
            <a:lvl1pPr algn="ctr">
              <a:defRPr sz="4800" b="1" cap="small" baseline="0">
                <a:solidFill>
                  <a:schemeClr val="tx1"/>
                </a:solidFill>
              </a:defRPr>
            </a:lvl1pPr>
          </a:lstStyle>
          <a:p>
            <a:r>
              <a:rPr lang="en-US" dirty="0" smtClean="0"/>
              <a:t>Short Title Here</a:t>
            </a:r>
            <a:endParaRPr lang="en-US" dirty="0"/>
          </a:p>
        </p:txBody>
      </p:sp>
      <p:sp>
        <p:nvSpPr>
          <p:cNvPr id="7" name="top NASA background"/>
          <p:cNvSpPr/>
          <p:nvPr userDrawn="1"/>
        </p:nvSpPr>
        <p:spPr>
          <a:xfrm>
            <a:off x="0" y="0"/>
            <a:ext cx="9144000" cy="9785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Nat Aero &amp; Space Admin"/>
          <p:cNvSpPr txBox="1">
            <a:spLocks noChangeArrowheads="1"/>
          </p:cNvSpPr>
          <p:nvPr userDrawn="1"/>
        </p:nvSpPr>
        <p:spPr bwMode="auto">
          <a:xfrm>
            <a:off x="153544" y="260030"/>
            <a:ext cx="2332625" cy="33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87" tIns="45693" rIns="91387" bIns="4569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1018229" eaLnBrk="1" fontAlgn="base" hangingPunct="1">
              <a:spcBef>
                <a:spcPct val="0"/>
              </a:spcBef>
              <a:spcAft>
                <a:spcPct val="0"/>
              </a:spcAft>
            </a:pPr>
            <a:endParaRPr lang="en-US" sz="800" b="1" dirty="0">
              <a:solidFill>
                <a:schemeClr val="bg1"/>
              </a:solidFill>
              <a:latin typeface="Helvetica Neue LT Std 65 Medium"/>
            </a:endParaRPr>
          </a:p>
          <a:p>
            <a:pPr algn="ctr" defTabSz="1018229" eaLnBrk="1" fontAlgn="base" hangingPunct="1">
              <a:spcBef>
                <a:spcPct val="0"/>
              </a:spcBef>
              <a:spcAft>
                <a:spcPct val="0"/>
              </a:spcAft>
            </a:pPr>
            <a:r>
              <a:rPr lang="en-US" sz="800" dirty="0">
                <a:solidFill>
                  <a:schemeClr val="bg1"/>
                </a:solidFill>
                <a:latin typeface="Helvetica Neue LT Std 65 Medium"/>
              </a:rPr>
              <a:t>National Aeronautics and Space Administration</a:t>
            </a:r>
          </a:p>
        </p:txBody>
      </p:sp>
      <p:pic>
        <p:nvPicPr>
          <p:cNvPr id="9" name="NAS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5537" y="-44833"/>
            <a:ext cx="934027" cy="1078725"/>
          </a:xfrm>
          <a:prstGeom prst="rect">
            <a:avLst/>
          </a:prstGeom>
        </p:spPr>
      </p:pic>
      <p:sp>
        <p:nvSpPr>
          <p:cNvPr id="12" name="title subtitle break bar"/>
          <p:cNvSpPr/>
          <p:nvPr userDrawn="1"/>
        </p:nvSpPr>
        <p:spPr>
          <a:xfrm>
            <a:off x="685800" y="5240268"/>
            <a:ext cx="77724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blue background"/>
          <p:cNvSpPr/>
          <p:nvPr userDrawn="1"/>
        </p:nvSpPr>
        <p:spPr>
          <a:xfrm rot="10800000" flipV="1">
            <a:off x="0" y="6743699"/>
            <a:ext cx="9144000" cy="1143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99386787"/>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Body text"/>
          <p:cNvSpPr>
            <a:spLocks noGrp="1"/>
          </p:cNvSpPr>
          <p:nvPr userDrawn="1">
            <p:ph idx="1"/>
          </p:nvPr>
        </p:nvSpPr>
        <p:spPr>
          <a:xfrm>
            <a:off x="406400" y="1125415"/>
            <a:ext cx="8331200" cy="5486400"/>
          </a:xfrm>
        </p:spPr>
        <p:txBody>
          <a:bodyPr/>
          <a:lstStyle>
            <a:lvl1pPr marL="228600" indent="-228600">
              <a:buClr>
                <a:schemeClr val="accent6">
                  <a:lumMod val="75000"/>
                </a:schemeClr>
              </a:buClr>
              <a:buFont typeface="Webdings" panose="05030102010509060703" pitchFamily="18" charset="2"/>
              <a:buChar char=""/>
              <a:defRPr sz="2400" b="0">
                <a:solidFill>
                  <a:schemeClr val="tx1"/>
                </a:solidFill>
              </a:defRPr>
            </a:lvl1pPr>
            <a:lvl2pPr marL="685800" indent="-228600">
              <a:buClr>
                <a:schemeClr val="accent6"/>
              </a:buClr>
              <a:buFont typeface="Webdings" panose="05030102010509060703" pitchFamily="18" charset="2"/>
              <a:buChar char=""/>
              <a:defRPr sz="2000">
                <a:solidFill>
                  <a:schemeClr val="tx1"/>
                </a:solidFill>
              </a:defRPr>
            </a:lvl2pPr>
            <a:lvl3pPr marL="1143000" indent="-228600">
              <a:buClr>
                <a:schemeClr val="accent6"/>
              </a:buClr>
              <a:buFont typeface="Webdings" panose="05030102010509060703" pitchFamily="18" charset="2"/>
              <a:buChar char=""/>
              <a:defRPr sz="1800">
                <a:solidFill>
                  <a:schemeClr val="tx1"/>
                </a:solidFill>
              </a:defRPr>
            </a:lvl3pPr>
            <a:lvl4pPr marL="1600200" indent="-228600">
              <a:buClr>
                <a:schemeClr val="accent6"/>
              </a:buClr>
              <a:buFont typeface="Webdings" panose="05030102010509060703" pitchFamily="18" charset="2"/>
              <a:buChar char=""/>
              <a:defRPr sz="1800">
                <a:solidFill>
                  <a:schemeClr val="tx1"/>
                </a:solidFill>
              </a:defRPr>
            </a:lvl4pPr>
            <a:lvl5pPr marL="2057400" indent="-228600">
              <a:buClr>
                <a:schemeClr val="accent6"/>
              </a:buClr>
              <a:buFont typeface="Webdings" panose="05030102010509060703" pitchFamily="18"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12" name="logo group"/>
          <p:cNvGrpSpPr/>
          <p:nvPr userDrawn="1"/>
        </p:nvGrpSpPr>
        <p:grpSpPr>
          <a:xfrm>
            <a:off x="8212238" y="113693"/>
            <a:ext cx="737400" cy="737402"/>
            <a:chOff x="8212238" y="113693"/>
            <a:chExt cx="737400" cy="737402"/>
          </a:xfrm>
        </p:grpSpPr>
        <p:sp>
          <p:nvSpPr>
            <p:cNvPr id="9"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o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2627" y="163621"/>
              <a:ext cx="638077" cy="638077"/>
            </a:xfrm>
            <a:prstGeom prst="rect">
              <a:avLst/>
            </a:prstGeom>
          </p:spPr>
        </p:pic>
      </p:grpSp>
    </p:spTree>
    <p:extLst>
      <p:ext uri="{BB962C8B-B14F-4D97-AF65-F5344CB8AC3E}">
        <p14:creationId xmlns:p14="http://schemas.microsoft.com/office/powerpoint/2010/main" val="66463089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column"/>
          <p:cNvSpPr>
            <a:spLocks noGrp="1"/>
          </p:cNvSpPr>
          <p:nvPr>
            <p:ph sz="half" idx="2"/>
          </p:nvPr>
        </p:nvSpPr>
        <p:spPr>
          <a:xfrm>
            <a:off x="4629150" y="1139483"/>
            <a:ext cx="4135022" cy="5458264"/>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Left column"/>
          <p:cNvSpPr>
            <a:spLocks noGrp="1"/>
          </p:cNvSpPr>
          <p:nvPr>
            <p:ph sz="half" idx="1"/>
          </p:nvPr>
        </p:nvSpPr>
        <p:spPr>
          <a:xfrm>
            <a:off x="406400" y="1139482"/>
            <a:ext cx="4108450" cy="5458265"/>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21" name="logo group"/>
          <p:cNvGrpSpPr/>
          <p:nvPr userDrawn="1"/>
        </p:nvGrpSpPr>
        <p:grpSpPr>
          <a:xfrm>
            <a:off x="8212238" y="113693"/>
            <a:ext cx="737400" cy="737402"/>
            <a:chOff x="8212238" y="113693"/>
            <a:chExt cx="737400" cy="737402"/>
          </a:xfrm>
        </p:grpSpPr>
        <p:sp>
          <p:nvSpPr>
            <p:cNvPr id="22"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to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2627" y="163621"/>
              <a:ext cx="638077" cy="638077"/>
            </a:xfrm>
            <a:prstGeom prst="rect">
              <a:avLst/>
            </a:prstGeom>
          </p:spPr>
        </p:pic>
      </p:grpSp>
    </p:spTree>
    <p:extLst>
      <p:ext uri="{BB962C8B-B14F-4D97-AF65-F5344CB8AC3E}">
        <p14:creationId xmlns:p14="http://schemas.microsoft.com/office/powerpoint/2010/main" val="393002326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column"/>
          <p:cNvSpPr>
            <a:spLocks noGrp="1"/>
          </p:cNvSpPr>
          <p:nvPr>
            <p:ph sz="quarter" idx="4"/>
          </p:nvPr>
        </p:nvSpPr>
        <p:spPr>
          <a:xfrm>
            <a:off x="4629150" y="2158543"/>
            <a:ext cx="4106887" cy="4453271"/>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ight Head"/>
          <p:cNvSpPr>
            <a:spLocks noGrp="1"/>
          </p:cNvSpPr>
          <p:nvPr>
            <p:ph type="body" sz="quarter" idx="3"/>
          </p:nvPr>
        </p:nvSpPr>
        <p:spPr>
          <a:xfrm>
            <a:off x="4629150" y="1125414"/>
            <a:ext cx="4106887" cy="866920"/>
          </a:xfrm>
        </p:spPr>
        <p:txBody>
          <a:bodyPr anchor="b"/>
          <a:lstStyle>
            <a:lvl1pPr marL="0" indent="0">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Left column"/>
          <p:cNvSpPr>
            <a:spLocks noGrp="1"/>
          </p:cNvSpPr>
          <p:nvPr>
            <p:ph sz="half" idx="2"/>
          </p:nvPr>
        </p:nvSpPr>
        <p:spPr>
          <a:xfrm>
            <a:off x="406400" y="2158543"/>
            <a:ext cx="4091782" cy="4453271"/>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Left Head"/>
          <p:cNvSpPr>
            <a:spLocks noGrp="1"/>
          </p:cNvSpPr>
          <p:nvPr>
            <p:ph type="body" idx="1"/>
          </p:nvPr>
        </p:nvSpPr>
        <p:spPr>
          <a:xfrm>
            <a:off x="406400" y="1125414"/>
            <a:ext cx="4091782" cy="866921"/>
          </a:xfrm>
        </p:spPr>
        <p:txBody>
          <a:bodyPr anchor="b"/>
          <a:lstStyle>
            <a:lvl1pPr marL="0" indent="0">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5"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20" name="logo group"/>
          <p:cNvGrpSpPr/>
          <p:nvPr userDrawn="1"/>
        </p:nvGrpSpPr>
        <p:grpSpPr>
          <a:xfrm>
            <a:off x="8212238" y="113693"/>
            <a:ext cx="737400" cy="737402"/>
            <a:chOff x="8212238" y="113693"/>
            <a:chExt cx="737400" cy="737402"/>
          </a:xfrm>
        </p:grpSpPr>
        <p:sp>
          <p:nvSpPr>
            <p:cNvPr id="21"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to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2627" y="163621"/>
              <a:ext cx="638077" cy="638077"/>
            </a:xfrm>
            <a:prstGeom prst="rect">
              <a:avLst/>
            </a:prstGeom>
          </p:spPr>
        </p:pic>
      </p:grpSp>
    </p:spTree>
    <p:extLst>
      <p:ext uri="{BB962C8B-B14F-4D97-AF65-F5344CB8AC3E}">
        <p14:creationId xmlns:p14="http://schemas.microsoft.com/office/powerpoint/2010/main" val="378899619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16" name="logo group"/>
          <p:cNvGrpSpPr/>
          <p:nvPr userDrawn="1"/>
        </p:nvGrpSpPr>
        <p:grpSpPr>
          <a:xfrm>
            <a:off x="8212238" y="113693"/>
            <a:ext cx="737400" cy="737402"/>
            <a:chOff x="8212238" y="113693"/>
            <a:chExt cx="737400" cy="737402"/>
          </a:xfrm>
        </p:grpSpPr>
        <p:sp>
          <p:nvSpPr>
            <p:cNvPr id="17"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to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2627" y="163621"/>
              <a:ext cx="638077" cy="638077"/>
            </a:xfrm>
            <a:prstGeom prst="rect">
              <a:avLst/>
            </a:prstGeom>
          </p:spPr>
        </p:pic>
      </p:grpSp>
    </p:spTree>
    <p:extLst>
      <p:ext uri="{BB962C8B-B14F-4D97-AF65-F5344CB8AC3E}">
        <p14:creationId xmlns:p14="http://schemas.microsoft.com/office/powerpoint/2010/main" val="81195113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white background"/>
          <p:cNvSpPr/>
          <p:nvPr userDrawn="1"/>
        </p:nvSpPr>
        <p:spPr>
          <a:xfrm rot="10800000" flipV="1">
            <a:off x="116114" y="106587"/>
            <a:ext cx="8911772" cy="6637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019205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column"/>
          <p:cNvSpPr>
            <a:spLocks noGrp="1"/>
          </p:cNvSpPr>
          <p:nvPr>
            <p:ph idx="1"/>
          </p:nvPr>
        </p:nvSpPr>
        <p:spPr>
          <a:xfrm>
            <a:off x="3887391" y="1139483"/>
            <a:ext cx="4848646" cy="5472332"/>
          </a:xfrm>
        </p:spPr>
        <p:txBody>
          <a:bodyPr/>
          <a:lstStyle>
            <a:lvl1pPr marL="228600" indent="-228600">
              <a:buClr>
                <a:schemeClr val="accent6">
                  <a:lumMod val="75000"/>
                </a:schemeClr>
              </a:buClr>
              <a:buFont typeface="Webdings" panose="05030102010509060703" pitchFamily="18" charset="2"/>
              <a:buChar char="4"/>
              <a:defRPr sz="3200"/>
            </a:lvl1pPr>
            <a:lvl2pPr marL="685800" indent="-228600">
              <a:buClr>
                <a:schemeClr val="accent6"/>
              </a:buClr>
              <a:buFont typeface="Webdings" panose="05030102010509060703" pitchFamily="18" charset="2"/>
              <a:buChar char="4"/>
              <a:defRPr sz="2800"/>
            </a:lvl2pPr>
            <a:lvl3pPr marL="1143000" indent="-228600">
              <a:buClr>
                <a:schemeClr val="accent6"/>
              </a:buClr>
              <a:buFont typeface="Webdings" panose="05030102010509060703" pitchFamily="18" charset="2"/>
              <a:buChar char="4"/>
              <a:defRPr sz="2400"/>
            </a:lvl3pPr>
            <a:lvl4pPr marL="1600200" indent="-228600">
              <a:buClr>
                <a:schemeClr val="accent6"/>
              </a:buClr>
              <a:buFont typeface="Webdings" panose="05030102010509060703" pitchFamily="18" charset="2"/>
              <a:buChar char="4"/>
              <a:defRPr sz="2000"/>
            </a:lvl4pPr>
            <a:lvl5pPr marL="2057400" indent="-228600">
              <a:buClr>
                <a:schemeClr val="accent6"/>
              </a:buClr>
              <a:buFont typeface="Webdings" panose="05030102010509060703" pitchFamily="18" charset="2"/>
              <a:buChar char="4"/>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Left column"/>
          <p:cNvSpPr>
            <a:spLocks noGrp="1"/>
          </p:cNvSpPr>
          <p:nvPr>
            <p:ph type="body" sz="half" idx="2"/>
          </p:nvPr>
        </p:nvSpPr>
        <p:spPr>
          <a:xfrm>
            <a:off x="406400" y="1139483"/>
            <a:ext cx="3172619" cy="54723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13"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18" name="logo group"/>
          <p:cNvGrpSpPr/>
          <p:nvPr userDrawn="1"/>
        </p:nvGrpSpPr>
        <p:grpSpPr>
          <a:xfrm>
            <a:off x="8212238" y="113693"/>
            <a:ext cx="737400" cy="737402"/>
            <a:chOff x="8212238" y="113693"/>
            <a:chExt cx="737400" cy="737402"/>
          </a:xfrm>
        </p:grpSpPr>
        <p:sp>
          <p:nvSpPr>
            <p:cNvPr id="19"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to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2627" y="163621"/>
              <a:ext cx="638077" cy="638077"/>
            </a:xfrm>
            <a:prstGeom prst="rect">
              <a:avLst/>
            </a:prstGeom>
          </p:spPr>
        </p:pic>
      </p:grpSp>
    </p:spTree>
    <p:extLst>
      <p:ext uri="{BB962C8B-B14F-4D97-AF65-F5344CB8AC3E}">
        <p14:creationId xmlns:p14="http://schemas.microsoft.com/office/powerpoint/2010/main" val="96493416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mage"/>
          <p:cNvSpPr>
            <a:spLocks noGrp="1" noChangeAspect="1"/>
          </p:cNvSpPr>
          <p:nvPr>
            <p:ph type="pic" idx="1"/>
          </p:nvPr>
        </p:nvSpPr>
        <p:spPr>
          <a:xfrm>
            <a:off x="3887390" y="1111348"/>
            <a:ext cx="4848647" cy="54864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6" name="Left column"/>
          <p:cNvSpPr>
            <a:spLocks noGrp="1"/>
          </p:cNvSpPr>
          <p:nvPr>
            <p:ph type="body" sz="half" idx="2"/>
          </p:nvPr>
        </p:nvSpPr>
        <p:spPr>
          <a:xfrm>
            <a:off x="406400" y="1139483"/>
            <a:ext cx="3172619" cy="54723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12"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19" name="logo group"/>
          <p:cNvGrpSpPr/>
          <p:nvPr userDrawn="1"/>
        </p:nvGrpSpPr>
        <p:grpSpPr>
          <a:xfrm>
            <a:off x="8212238" y="113693"/>
            <a:ext cx="737400" cy="737402"/>
            <a:chOff x="8212238" y="113693"/>
            <a:chExt cx="737400" cy="737402"/>
          </a:xfrm>
        </p:grpSpPr>
        <p:sp>
          <p:nvSpPr>
            <p:cNvPr id="20"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to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2627" y="163621"/>
              <a:ext cx="638077" cy="638077"/>
            </a:xfrm>
            <a:prstGeom prst="rect">
              <a:avLst/>
            </a:prstGeom>
          </p:spPr>
        </p:pic>
      </p:grpSp>
    </p:spTree>
    <p:extLst>
      <p:ext uri="{BB962C8B-B14F-4D97-AF65-F5344CB8AC3E}">
        <p14:creationId xmlns:p14="http://schemas.microsoft.com/office/powerpoint/2010/main" val="272009137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667657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700" r:id="rId3"/>
    <p:sldLayoutId id="2147483701" r:id="rId4"/>
    <p:sldLayoutId id="2147483702" r:id="rId5"/>
    <p:sldLayoutId id="2147483703" r:id="rId6"/>
    <p:sldLayoutId id="2147483704" r:id="rId7"/>
    <p:sldLayoutId id="2147483705"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9.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microsoft.com/office/2007/relationships/hdphoto" Target="../media/hdphoto1.wdp"/><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 Id="rId9" Type="http://schemas.openxmlformats.org/officeDocument/2006/relationships/image" Target="../media/image20.jp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fontScale="92500" lnSpcReduction="20000"/>
          </a:bodyPr>
          <a:lstStyle/>
          <a:p>
            <a:r>
              <a:rPr lang="en-US" dirty="0"/>
              <a:t>Comparing Techniques of Inundation Detection for the January 2015 Malawi Floods using NASA Earth Observations</a:t>
            </a:r>
          </a:p>
        </p:txBody>
      </p:sp>
      <p:sp>
        <p:nvSpPr>
          <p:cNvPr id="3" name="Title 2"/>
          <p:cNvSpPr>
            <a:spLocks noGrp="1"/>
          </p:cNvSpPr>
          <p:nvPr>
            <p:ph type="ctrTitle"/>
          </p:nvPr>
        </p:nvSpPr>
        <p:spPr/>
        <p:txBody>
          <a:bodyPr/>
          <a:lstStyle/>
          <a:p>
            <a:r>
              <a:rPr lang="en-US" dirty="0" smtClean="0"/>
              <a:t>Malawi Disaster</a:t>
            </a:r>
            <a:endParaRPr lang="en-US" dirty="0"/>
          </a:p>
        </p:txBody>
      </p:sp>
      <p:sp>
        <p:nvSpPr>
          <p:cNvPr id="5" name="team members"/>
          <p:cNvSpPr txBox="1">
            <a:spLocks/>
          </p:cNvSpPr>
          <p:nvPr/>
        </p:nvSpPr>
        <p:spPr>
          <a:xfrm>
            <a:off x="685801" y="5317589"/>
            <a:ext cx="3703320" cy="1139482"/>
          </a:xfrm>
          <a:prstGeom prst="rect">
            <a:avLst/>
          </a:prstGeom>
        </p:spPr>
        <p:txBody>
          <a:bodyPr>
            <a:normAutofit/>
          </a:bodyPr>
          <a:lstStyle>
            <a:lvl1pPr marL="285750" indent="-285750">
              <a:buClr>
                <a:schemeClr val="accent6">
                  <a:lumMod val="75000"/>
                </a:schemeClr>
              </a:buClr>
              <a:buFont typeface="Webdings" panose="05030102010509060703" pitchFamily="18" charset="2"/>
              <a:buChar char="4"/>
              <a:defRPr sz="1600" b="0" baseline="0">
                <a:solidFill>
                  <a:schemeClr val="tx1"/>
                </a:solidFill>
              </a:defRPr>
            </a:lvl1pPr>
          </a:lstStyle>
          <a:p>
            <a:pPr marL="285750" marR="0" lvl="0" indent="-285750" algn="l" defTabSz="914400" rtl="0" eaLnBrk="1" fontAlgn="auto" latinLnBrk="0" hangingPunct="1">
              <a:lnSpc>
                <a:spcPct val="90000"/>
              </a:lnSpc>
              <a:spcBef>
                <a:spcPts val="1000"/>
              </a:spcBef>
              <a:spcAft>
                <a:spcPts val="0"/>
              </a:spcAft>
              <a:buClr>
                <a:schemeClr val="accent6">
                  <a:lumMod val="75000"/>
                </a:schemeClr>
              </a:buClr>
              <a:buSzTx/>
              <a:buFont typeface="Webdings" panose="05030102010509060703" pitchFamily="18" charset="2"/>
              <a:buChar char="4"/>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Andrew </a:t>
            </a:r>
            <a:r>
              <a:rPr kumimoji="0" lang="en-US" sz="1600" b="0" i="0" u="none" strike="noStrike" kern="1200" cap="none" spc="0" normalizeH="0" baseline="0" noProof="0" dirty="0" err="1" smtClean="0">
                <a:ln>
                  <a:noFill/>
                </a:ln>
                <a:solidFill>
                  <a:schemeClr val="tx1"/>
                </a:solidFill>
                <a:effectLst/>
                <a:uLnTx/>
                <a:uFillTx/>
                <a:latin typeface="+mn-lt"/>
                <a:ea typeface="+mn-ea"/>
                <a:cs typeface="+mn-cs"/>
              </a:rPr>
              <a:t>Kruczkiewicz</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600" b="0" i="0" u="none" strike="noStrike" kern="1200" cap="none" spc="0" normalizeH="0" noProof="0" dirty="0" smtClean="0">
                <a:ln>
                  <a:noFill/>
                </a:ln>
                <a:solidFill>
                  <a:schemeClr val="tx1"/>
                </a:solidFill>
                <a:effectLst/>
                <a:uLnTx/>
                <a:uFillTx/>
                <a:latin typeface="+mn-lt"/>
                <a:ea typeface="+mn-ea"/>
                <a:cs typeface="+mn-cs"/>
              </a:rPr>
              <a:t>        </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(Project Lead)</a:t>
            </a:r>
          </a:p>
          <a:p>
            <a:pPr marL="285750" marR="0" lvl="0" indent="-285750" algn="l" defTabSz="914400" rtl="0" eaLnBrk="1" fontAlgn="auto" latinLnBrk="0" hangingPunct="1">
              <a:lnSpc>
                <a:spcPct val="90000"/>
              </a:lnSpc>
              <a:spcBef>
                <a:spcPts val="1000"/>
              </a:spcBef>
              <a:spcAft>
                <a:spcPts val="0"/>
              </a:spcAft>
              <a:buClr>
                <a:schemeClr val="accent6">
                  <a:lumMod val="75000"/>
                </a:schemeClr>
              </a:buClr>
              <a:buSzTx/>
              <a:buFont typeface="Webdings" panose="05030102010509060703" pitchFamily="18" charset="2"/>
              <a:buChar char="4"/>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Helen Cen</a:t>
            </a:r>
          </a:p>
        </p:txBody>
      </p:sp>
    </p:spTree>
    <p:extLst>
      <p:ext uri="{BB962C8B-B14F-4D97-AF65-F5344CB8AC3E}">
        <p14:creationId xmlns:p14="http://schemas.microsoft.com/office/powerpoint/2010/main" val="16052692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6399" y="1049215"/>
            <a:ext cx="8566333" cy="1925440"/>
          </a:xfrm>
        </p:spPr>
        <p:txBody>
          <a:bodyPr>
            <a:normAutofit/>
          </a:bodyPr>
          <a:lstStyle/>
          <a:p>
            <a:r>
              <a:rPr lang="en-US" dirty="0" smtClean="0"/>
              <a:t>Analysis: Step 1</a:t>
            </a:r>
          </a:p>
          <a:p>
            <a:r>
              <a:rPr lang="en-US" sz="2000" dirty="0" smtClean="0"/>
              <a:t>Flood map products were grouped based on various similarities</a:t>
            </a:r>
          </a:p>
          <a:p>
            <a:pPr lvl="1"/>
            <a:r>
              <a:rPr lang="en-US" sz="1800" dirty="0" smtClean="0"/>
              <a:t>Synthetic aperture radar products: Same type of sensor</a:t>
            </a:r>
          </a:p>
          <a:p>
            <a:pPr lvl="1"/>
            <a:r>
              <a:rPr lang="en-US" sz="1800" dirty="0" smtClean="0"/>
              <a:t>Near real time products: Same temporal availability </a:t>
            </a:r>
          </a:p>
          <a:p>
            <a:pPr lvl="1"/>
            <a:r>
              <a:rPr lang="en-US" sz="1800" dirty="0" smtClean="0"/>
              <a:t>University of Maryland Global Flood Monitoring System products</a:t>
            </a:r>
          </a:p>
          <a:p>
            <a:pPr lvl="1"/>
            <a:endParaRPr lang="en-US" sz="1600" dirty="0" smtClean="0"/>
          </a:p>
          <a:p>
            <a:pPr lvl="1"/>
            <a:endParaRPr lang="en-US" sz="1600" dirty="0" smtClean="0"/>
          </a:p>
          <a:p>
            <a:pPr marL="0" indent="0">
              <a:buNone/>
            </a:pPr>
            <a:endParaRPr lang="en-US" dirty="0"/>
          </a:p>
        </p:txBody>
      </p:sp>
      <p:sp>
        <p:nvSpPr>
          <p:cNvPr id="3" name="Title 2"/>
          <p:cNvSpPr>
            <a:spLocks noGrp="1"/>
          </p:cNvSpPr>
          <p:nvPr>
            <p:ph type="title"/>
          </p:nvPr>
        </p:nvSpPr>
        <p:spPr/>
        <p:txBody>
          <a:bodyPr/>
          <a:lstStyle/>
          <a:p>
            <a:r>
              <a:rPr lang="en-US" dirty="0" smtClean="0"/>
              <a:t>Project Methodology</a:t>
            </a:r>
            <a:endParaRPr lang="en-US" dirty="0"/>
          </a:p>
        </p:txBody>
      </p:sp>
      <p:pic>
        <p:nvPicPr>
          <p:cNvPr id="56" name="Picture 55"/>
          <p:cNvPicPr>
            <a:picLocks noChangeAspect="1"/>
          </p:cNvPicPr>
          <p:nvPr/>
        </p:nvPicPr>
        <p:blipFill rotWithShape="1">
          <a:blip r:embed="rId3">
            <a:extLst>
              <a:ext uri="{28A0092B-C50C-407E-A947-70E740481C1C}">
                <a14:useLocalDpi xmlns:a14="http://schemas.microsoft.com/office/drawing/2010/main" val="0"/>
              </a:ext>
            </a:extLst>
          </a:blip>
          <a:srcRect t="19742" b="62647"/>
          <a:stretch/>
        </p:blipFill>
        <p:spPr>
          <a:xfrm>
            <a:off x="250635" y="3392444"/>
            <a:ext cx="8467611" cy="88571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20980" b="63638"/>
          <a:stretch/>
        </p:blipFill>
        <p:spPr>
          <a:xfrm>
            <a:off x="1606102" y="4712655"/>
            <a:ext cx="5582991" cy="735308"/>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21948" b="63738"/>
          <a:stretch/>
        </p:blipFill>
        <p:spPr>
          <a:xfrm>
            <a:off x="1656080" y="5966020"/>
            <a:ext cx="5645912" cy="685174"/>
          </a:xfrm>
          <a:prstGeom prst="rect">
            <a:avLst/>
          </a:prstGeom>
        </p:spPr>
      </p:pic>
      <p:sp>
        <p:nvSpPr>
          <p:cNvPr id="4" name="Rectangle 3"/>
          <p:cNvSpPr/>
          <p:nvPr/>
        </p:nvSpPr>
        <p:spPr>
          <a:xfrm>
            <a:off x="1039743" y="5517104"/>
            <a:ext cx="7483139" cy="646331"/>
          </a:xfrm>
          <a:prstGeom prst="rect">
            <a:avLst/>
          </a:prstGeom>
        </p:spPr>
        <p:txBody>
          <a:bodyPr wrap="none">
            <a:spAutoFit/>
          </a:bodyPr>
          <a:lstStyle/>
          <a:p>
            <a:pPr marL="0" lvl="1"/>
            <a:r>
              <a:rPr lang="en-US" dirty="0" smtClean="0"/>
              <a:t>Group 3: </a:t>
            </a:r>
            <a:r>
              <a:rPr lang="en-US" sz="1600" dirty="0"/>
              <a:t>University of Maryland Global </a:t>
            </a:r>
            <a:r>
              <a:rPr lang="en-US" sz="1600" dirty="0" smtClean="0"/>
              <a:t>Flood Monitoring </a:t>
            </a:r>
            <a:r>
              <a:rPr lang="en-US" sz="1600" dirty="0"/>
              <a:t>System products</a:t>
            </a:r>
          </a:p>
          <a:p>
            <a:r>
              <a:rPr lang="en-US" dirty="0" smtClean="0"/>
              <a:t> </a:t>
            </a:r>
            <a:endParaRPr lang="en-US" dirty="0"/>
          </a:p>
        </p:txBody>
      </p:sp>
      <p:sp>
        <p:nvSpPr>
          <p:cNvPr id="8" name="Rectangle 7"/>
          <p:cNvSpPr/>
          <p:nvPr/>
        </p:nvSpPr>
        <p:spPr>
          <a:xfrm>
            <a:off x="2796207" y="4282446"/>
            <a:ext cx="3574879" cy="646331"/>
          </a:xfrm>
          <a:prstGeom prst="rect">
            <a:avLst/>
          </a:prstGeom>
        </p:spPr>
        <p:txBody>
          <a:bodyPr wrap="none">
            <a:spAutoFit/>
          </a:bodyPr>
          <a:lstStyle/>
          <a:p>
            <a:pPr marL="0" lvl="1"/>
            <a:r>
              <a:rPr lang="en-US" dirty="0" smtClean="0"/>
              <a:t>Group 2: </a:t>
            </a:r>
            <a:r>
              <a:rPr lang="en-US" sz="1600" dirty="0" smtClean="0"/>
              <a:t>Near real time products</a:t>
            </a:r>
            <a:endParaRPr lang="en-US" sz="1600" dirty="0"/>
          </a:p>
          <a:p>
            <a:r>
              <a:rPr lang="en-US" dirty="0" smtClean="0"/>
              <a:t> </a:t>
            </a:r>
            <a:endParaRPr lang="en-US" dirty="0"/>
          </a:p>
        </p:txBody>
      </p:sp>
      <p:sp>
        <p:nvSpPr>
          <p:cNvPr id="9" name="Rectangle 8"/>
          <p:cNvSpPr/>
          <p:nvPr/>
        </p:nvSpPr>
        <p:spPr>
          <a:xfrm>
            <a:off x="3332914" y="2947519"/>
            <a:ext cx="2522308" cy="646331"/>
          </a:xfrm>
          <a:prstGeom prst="rect">
            <a:avLst/>
          </a:prstGeom>
        </p:spPr>
        <p:txBody>
          <a:bodyPr wrap="none">
            <a:spAutoFit/>
          </a:bodyPr>
          <a:lstStyle/>
          <a:p>
            <a:pPr marL="0" lvl="1"/>
            <a:r>
              <a:rPr lang="en-US" dirty="0" smtClean="0"/>
              <a:t>Group 1: </a:t>
            </a:r>
            <a:r>
              <a:rPr lang="en-US" sz="1600" dirty="0" smtClean="0"/>
              <a:t>SAR Products</a:t>
            </a:r>
            <a:endParaRPr lang="en-US" sz="1600" dirty="0"/>
          </a:p>
          <a:p>
            <a:r>
              <a:rPr lang="en-US" dirty="0" smtClean="0"/>
              <a:t> </a:t>
            </a:r>
            <a:endParaRPr lang="en-US" dirty="0"/>
          </a:p>
        </p:txBody>
      </p:sp>
    </p:spTree>
    <p:extLst>
      <p:ext uri="{BB962C8B-B14F-4D97-AF65-F5344CB8AC3E}">
        <p14:creationId xmlns:p14="http://schemas.microsoft.com/office/powerpoint/2010/main" val="13999368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6399" y="1049215"/>
            <a:ext cx="8566333" cy="1925440"/>
          </a:xfrm>
        </p:spPr>
        <p:txBody>
          <a:bodyPr>
            <a:normAutofit/>
          </a:bodyPr>
          <a:lstStyle/>
          <a:p>
            <a:r>
              <a:rPr lang="en-US" dirty="0" smtClean="0"/>
              <a:t>Analysis: Step 2</a:t>
            </a:r>
          </a:p>
          <a:p>
            <a:pPr lvl="1"/>
            <a:r>
              <a:rPr lang="en-US" dirty="0" smtClean="0"/>
              <a:t>Map of shelter sites acquired from UK Aid and Malawi Red Cross Society</a:t>
            </a:r>
          </a:p>
          <a:p>
            <a:pPr lvl="1"/>
            <a:endParaRPr lang="en-US" sz="1600" dirty="0" smtClean="0"/>
          </a:p>
          <a:p>
            <a:pPr lvl="1"/>
            <a:endParaRPr lang="en-US" sz="1600" dirty="0" smtClean="0"/>
          </a:p>
          <a:p>
            <a:pPr marL="0" indent="0">
              <a:buNone/>
            </a:pPr>
            <a:endParaRPr lang="en-US" dirty="0"/>
          </a:p>
        </p:txBody>
      </p:sp>
      <p:sp>
        <p:nvSpPr>
          <p:cNvPr id="3" name="Title 2"/>
          <p:cNvSpPr>
            <a:spLocks noGrp="1"/>
          </p:cNvSpPr>
          <p:nvPr>
            <p:ph type="title"/>
          </p:nvPr>
        </p:nvSpPr>
        <p:spPr/>
        <p:txBody>
          <a:bodyPr/>
          <a:lstStyle/>
          <a:p>
            <a:r>
              <a:rPr lang="en-US" dirty="0" smtClean="0"/>
              <a:t>Project Methodology</a:t>
            </a:r>
            <a:endParaRPr lang="en-US" dirty="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37026" r="67544" b="49896"/>
          <a:stretch/>
        </p:blipFill>
        <p:spPr>
          <a:xfrm>
            <a:off x="1580846" y="3681630"/>
            <a:ext cx="5725655" cy="1370347"/>
          </a:xfrm>
          <a:prstGeom prst="rect">
            <a:avLst/>
          </a:prstGeom>
          <a:ln>
            <a:solidFill>
              <a:schemeClr val="tx1"/>
            </a:solidFill>
          </a:ln>
        </p:spPr>
      </p:pic>
    </p:spTree>
    <p:extLst>
      <p:ext uri="{BB962C8B-B14F-4D97-AF65-F5344CB8AC3E}">
        <p14:creationId xmlns:p14="http://schemas.microsoft.com/office/powerpoint/2010/main" val="31002551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6400" y="948946"/>
            <a:ext cx="8331200" cy="5486400"/>
          </a:xfrm>
        </p:spPr>
        <p:txBody>
          <a:bodyPr/>
          <a:lstStyle/>
          <a:p>
            <a:r>
              <a:rPr lang="en-US" dirty="0" smtClean="0"/>
              <a:t>Analysis: Step 3</a:t>
            </a:r>
          </a:p>
          <a:p>
            <a:pPr lvl="1"/>
            <a:r>
              <a:rPr lang="en-US" dirty="0" smtClean="0"/>
              <a:t>QGIS and </a:t>
            </a:r>
            <a:r>
              <a:rPr lang="en-US" dirty="0" err="1" smtClean="0"/>
              <a:t>OpenStreet</a:t>
            </a:r>
            <a:r>
              <a:rPr lang="en-US" dirty="0" smtClean="0"/>
              <a:t> Map used for post-processing; Each product was layered and qualitatively analyzed. Spatial agreement was compared within the group</a:t>
            </a:r>
          </a:p>
          <a:p>
            <a:pPr lvl="2"/>
            <a:endParaRPr lang="en-US" dirty="0" smtClean="0"/>
          </a:p>
          <a:p>
            <a:pPr marL="0" indent="0">
              <a:buNone/>
            </a:pPr>
            <a:endParaRPr lang="en-US" dirty="0"/>
          </a:p>
        </p:txBody>
      </p:sp>
      <p:sp>
        <p:nvSpPr>
          <p:cNvPr id="3" name="Title 2"/>
          <p:cNvSpPr>
            <a:spLocks noGrp="1"/>
          </p:cNvSpPr>
          <p:nvPr>
            <p:ph type="title"/>
          </p:nvPr>
        </p:nvSpPr>
        <p:spPr/>
        <p:txBody>
          <a:bodyPr/>
          <a:lstStyle/>
          <a:p>
            <a:r>
              <a:rPr lang="en-US" dirty="0" smtClean="0"/>
              <a:t>Project Methodology</a:t>
            </a:r>
            <a:endParaRPr lang="en-US" dirty="0"/>
          </a:p>
        </p:txBody>
      </p:sp>
      <p:pic>
        <p:nvPicPr>
          <p:cNvPr id="56" name="Picture 55"/>
          <p:cNvPicPr>
            <a:picLocks noChangeAspect="1"/>
          </p:cNvPicPr>
          <p:nvPr/>
        </p:nvPicPr>
        <p:blipFill rotWithShape="1">
          <a:blip r:embed="rId3">
            <a:extLst>
              <a:ext uri="{28A0092B-C50C-407E-A947-70E740481C1C}">
                <a14:useLocalDpi xmlns:a14="http://schemas.microsoft.com/office/drawing/2010/main" val="0"/>
              </a:ext>
            </a:extLst>
          </a:blip>
          <a:srcRect t="2588" b="3378"/>
          <a:stretch/>
        </p:blipFill>
        <p:spPr>
          <a:xfrm>
            <a:off x="806047" y="2356083"/>
            <a:ext cx="7849216" cy="4383979"/>
          </a:xfrm>
          <a:prstGeom prst="rect">
            <a:avLst/>
          </a:prstGeom>
        </p:spPr>
      </p:pic>
    </p:spTree>
    <p:extLst>
      <p:ext uri="{BB962C8B-B14F-4D97-AF65-F5344CB8AC3E}">
        <p14:creationId xmlns:p14="http://schemas.microsoft.com/office/powerpoint/2010/main" val="24914322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6400" y="998415"/>
            <a:ext cx="8331200" cy="5486400"/>
          </a:xfrm>
        </p:spPr>
        <p:txBody>
          <a:bodyPr/>
          <a:lstStyle/>
          <a:p>
            <a:r>
              <a:rPr lang="en-US" dirty="0" smtClean="0"/>
              <a:t>Analysis: Step 3</a:t>
            </a:r>
            <a:endParaRPr lang="en-US" dirty="0"/>
          </a:p>
        </p:txBody>
      </p:sp>
      <p:sp>
        <p:nvSpPr>
          <p:cNvPr id="3" name="Title 2"/>
          <p:cNvSpPr>
            <a:spLocks noGrp="1"/>
          </p:cNvSpPr>
          <p:nvPr>
            <p:ph type="title"/>
          </p:nvPr>
        </p:nvSpPr>
        <p:spPr/>
        <p:txBody>
          <a:bodyPr/>
          <a:lstStyle/>
          <a:p>
            <a:r>
              <a:rPr lang="en-US" dirty="0" smtClean="0"/>
              <a:t>Project Methodology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065" y="1704325"/>
            <a:ext cx="5582991" cy="4780489"/>
          </a:xfrm>
          <a:prstGeom prst="rect">
            <a:avLst/>
          </a:prstGeom>
        </p:spPr>
      </p:pic>
    </p:spTree>
    <p:extLst>
      <p:ext uri="{BB962C8B-B14F-4D97-AF65-F5344CB8AC3E}">
        <p14:creationId xmlns:p14="http://schemas.microsoft.com/office/powerpoint/2010/main" val="25358288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6400" y="1023815"/>
            <a:ext cx="8331200" cy="5486400"/>
          </a:xfrm>
        </p:spPr>
        <p:txBody>
          <a:bodyPr/>
          <a:lstStyle/>
          <a:p>
            <a:r>
              <a:rPr lang="en-US" dirty="0" smtClean="0"/>
              <a:t>Analysis: Step 3</a:t>
            </a:r>
          </a:p>
          <a:p>
            <a:pPr marL="0" indent="0">
              <a:buNone/>
            </a:pPr>
            <a:endParaRPr lang="en-US" dirty="0"/>
          </a:p>
        </p:txBody>
      </p:sp>
      <p:sp>
        <p:nvSpPr>
          <p:cNvPr id="3" name="Title 2"/>
          <p:cNvSpPr>
            <a:spLocks noGrp="1"/>
          </p:cNvSpPr>
          <p:nvPr>
            <p:ph type="title"/>
          </p:nvPr>
        </p:nvSpPr>
        <p:spPr/>
        <p:txBody>
          <a:bodyPr/>
          <a:lstStyle/>
          <a:p>
            <a:r>
              <a:rPr lang="en-US" dirty="0" smtClean="0"/>
              <a:t>Project Methodology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080" y="1723559"/>
            <a:ext cx="5645912" cy="4786656"/>
          </a:xfrm>
          <a:prstGeom prst="rect">
            <a:avLst/>
          </a:prstGeom>
        </p:spPr>
      </p:pic>
    </p:spTree>
    <p:extLst>
      <p:ext uri="{BB962C8B-B14F-4D97-AF65-F5344CB8AC3E}">
        <p14:creationId xmlns:p14="http://schemas.microsoft.com/office/powerpoint/2010/main" val="7032986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639" y="2509520"/>
            <a:ext cx="7035341" cy="4228061"/>
          </a:xfrm>
          <a:prstGeom prst="rect">
            <a:avLst/>
          </a:prstGeom>
        </p:spPr>
      </p:pic>
      <p:sp>
        <p:nvSpPr>
          <p:cNvPr id="2" name="Content Placeholder 1"/>
          <p:cNvSpPr>
            <a:spLocks noGrp="1"/>
          </p:cNvSpPr>
          <p:nvPr>
            <p:ph idx="1"/>
          </p:nvPr>
        </p:nvSpPr>
        <p:spPr/>
        <p:txBody>
          <a:bodyPr/>
          <a:lstStyle/>
          <a:p>
            <a:r>
              <a:rPr lang="en-US" dirty="0" smtClean="0"/>
              <a:t>Results</a:t>
            </a:r>
          </a:p>
          <a:p>
            <a:pPr lvl="1"/>
            <a:r>
              <a:rPr lang="en-US" dirty="0"/>
              <a:t>A</a:t>
            </a:r>
            <a:r>
              <a:rPr lang="en-US" dirty="0" smtClean="0"/>
              <a:t>nalysis of product comparison</a:t>
            </a:r>
          </a:p>
          <a:p>
            <a:pPr lvl="1"/>
            <a:r>
              <a:rPr lang="en-US" dirty="0" smtClean="0"/>
              <a:t>Qualitative spatial analysis of relationship between shelters and inundation products</a:t>
            </a:r>
          </a:p>
        </p:txBody>
      </p:sp>
      <p:sp>
        <p:nvSpPr>
          <p:cNvPr id="3" name="Title 2"/>
          <p:cNvSpPr>
            <a:spLocks noGrp="1"/>
          </p:cNvSpPr>
          <p:nvPr>
            <p:ph type="title"/>
          </p:nvPr>
        </p:nvSpPr>
        <p:spPr/>
        <p:txBody>
          <a:bodyPr/>
          <a:lstStyle/>
          <a:p>
            <a:r>
              <a:rPr lang="en-US" dirty="0" smtClean="0"/>
              <a:t>Results</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Discussion</a:t>
            </a:r>
          </a:p>
          <a:p>
            <a:pPr lvl="1"/>
            <a:r>
              <a:rPr lang="en-US" dirty="0" smtClean="0"/>
              <a:t>We have noticed that there are some groups of shelters that are spatially distant (more than 100 km) from inundation signals of some products. </a:t>
            </a:r>
            <a:endParaRPr lang="en-US" dirty="0"/>
          </a:p>
          <a:p>
            <a:pPr lvl="1"/>
            <a:endParaRPr lang="en-US" dirty="0" smtClean="0"/>
          </a:p>
          <a:p>
            <a:pPr lvl="1"/>
            <a:r>
              <a:rPr lang="en-US" dirty="0" smtClean="0"/>
              <a:t>The relationship between inundation signal and types of floods</a:t>
            </a:r>
            <a:endParaRPr lang="en-US" dirty="0"/>
          </a:p>
          <a:p>
            <a:pPr marL="914400" lvl="2" indent="0">
              <a:buNone/>
            </a:pPr>
            <a:endParaRPr lang="en-US" dirty="0"/>
          </a:p>
          <a:p>
            <a:pPr lvl="1"/>
            <a:r>
              <a:rPr lang="en-US" dirty="0" smtClean="0"/>
              <a:t>There are barriers in inundation and flood detection, especially for flash floods. </a:t>
            </a:r>
          </a:p>
        </p:txBody>
      </p:sp>
      <p:sp>
        <p:nvSpPr>
          <p:cNvPr id="3" name="Title 2"/>
          <p:cNvSpPr>
            <a:spLocks noGrp="1"/>
          </p:cNvSpPr>
          <p:nvPr>
            <p:ph type="title"/>
          </p:nvPr>
        </p:nvSpPr>
        <p:spPr/>
        <p:txBody>
          <a:bodyPr/>
          <a:lstStyle/>
          <a:p>
            <a:r>
              <a:rPr lang="en-US" dirty="0" smtClean="0"/>
              <a:t>Results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840" y="4384787"/>
            <a:ext cx="2875280" cy="2033275"/>
          </a:xfrm>
          <a:prstGeom prst="rect">
            <a:avLst/>
          </a:prstGeom>
          <a:ln>
            <a:solidFill>
              <a:schemeClr val="tx2"/>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8720" y="4384786"/>
            <a:ext cx="2875280" cy="2033275"/>
          </a:xfrm>
          <a:prstGeom prst="rect">
            <a:avLst/>
          </a:prstGeom>
          <a:ln>
            <a:solidFill>
              <a:schemeClr val="tx2"/>
            </a:solidFill>
          </a:ln>
        </p:spPr>
      </p:pic>
      <p:sp>
        <p:nvSpPr>
          <p:cNvPr id="6" name="TextBox 5"/>
          <p:cNvSpPr txBox="1"/>
          <p:nvPr/>
        </p:nvSpPr>
        <p:spPr>
          <a:xfrm>
            <a:off x="1826260" y="6418061"/>
            <a:ext cx="1742440" cy="338554"/>
          </a:xfrm>
          <a:prstGeom prst="rect">
            <a:avLst/>
          </a:prstGeom>
          <a:noFill/>
        </p:spPr>
        <p:txBody>
          <a:bodyPr wrap="square" rtlCol="0">
            <a:spAutoFit/>
          </a:bodyPr>
          <a:lstStyle/>
          <a:p>
            <a:pPr algn="ctr"/>
            <a:r>
              <a:rPr lang="en-US" sz="1600" dirty="0" smtClean="0"/>
              <a:t>NRT-GFM</a:t>
            </a:r>
          </a:p>
        </p:txBody>
      </p:sp>
      <p:sp>
        <p:nvSpPr>
          <p:cNvPr id="7" name="TextBox 6"/>
          <p:cNvSpPr txBox="1"/>
          <p:nvPr/>
        </p:nvSpPr>
        <p:spPr>
          <a:xfrm>
            <a:off x="5565140" y="6418061"/>
            <a:ext cx="1742440" cy="338554"/>
          </a:xfrm>
          <a:prstGeom prst="rect">
            <a:avLst/>
          </a:prstGeom>
          <a:noFill/>
        </p:spPr>
        <p:txBody>
          <a:bodyPr wrap="square" rtlCol="0">
            <a:spAutoFit/>
          </a:bodyPr>
          <a:lstStyle/>
          <a:p>
            <a:pPr algn="ctr"/>
            <a:r>
              <a:rPr lang="en-US" sz="1600" dirty="0" smtClean="0"/>
              <a:t>RADARSAT</a:t>
            </a:r>
          </a:p>
        </p:txBody>
      </p:sp>
    </p:spTree>
    <p:extLst>
      <p:ext uri="{BB962C8B-B14F-4D97-AF65-F5344CB8AC3E}">
        <p14:creationId xmlns:p14="http://schemas.microsoft.com/office/powerpoint/2010/main" val="24306768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3109" y="1822413"/>
            <a:ext cx="8165317" cy="5319683"/>
          </a:xfrm>
        </p:spPr>
        <p:txBody>
          <a:bodyPr>
            <a:normAutofit/>
          </a:bodyPr>
          <a:lstStyle/>
          <a:p>
            <a:r>
              <a:rPr lang="en-US" sz="2000" dirty="0" smtClean="0"/>
              <a:t>Group 1:</a:t>
            </a:r>
          </a:p>
          <a:p>
            <a:endParaRPr lang="en-US" sz="2000" dirty="0"/>
          </a:p>
          <a:p>
            <a:endParaRPr lang="en-US" sz="2000" dirty="0" smtClean="0"/>
          </a:p>
          <a:p>
            <a:endParaRPr lang="en-US" sz="2000" dirty="0" smtClean="0"/>
          </a:p>
          <a:p>
            <a:r>
              <a:rPr lang="en-US" sz="2000" dirty="0" smtClean="0"/>
              <a:t>Group 2:</a:t>
            </a:r>
          </a:p>
          <a:p>
            <a:endParaRPr lang="en-US" sz="2000" dirty="0"/>
          </a:p>
          <a:p>
            <a:endParaRPr lang="en-US" sz="2000" dirty="0" smtClean="0"/>
          </a:p>
          <a:p>
            <a:endParaRPr lang="en-US" sz="2000" dirty="0" smtClean="0"/>
          </a:p>
          <a:p>
            <a:r>
              <a:rPr lang="en-US" sz="2000" dirty="0" smtClean="0"/>
              <a:t>Group 3:</a:t>
            </a:r>
          </a:p>
          <a:p>
            <a:pPr lvl="2"/>
            <a:endParaRPr lang="en-US" sz="2000" dirty="0" smtClean="0"/>
          </a:p>
        </p:txBody>
      </p:sp>
      <p:sp>
        <p:nvSpPr>
          <p:cNvPr id="3" name="Title 2"/>
          <p:cNvSpPr>
            <a:spLocks noGrp="1"/>
          </p:cNvSpPr>
          <p:nvPr>
            <p:ph type="title"/>
          </p:nvPr>
        </p:nvSpPr>
        <p:spPr/>
        <p:txBody>
          <a:bodyPr/>
          <a:lstStyle/>
          <a:p>
            <a:r>
              <a:rPr lang="en-US" dirty="0" smtClean="0"/>
              <a:t>Conclusions</a:t>
            </a:r>
            <a:endParaRPr lang="en-US" dirty="0"/>
          </a:p>
        </p:txBody>
      </p:sp>
      <p:grpSp>
        <p:nvGrpSpPr>
          <p:cNvPr id="4" name="Group 3"/>
          <p:cNvGrpSpPr/>
          <p:nvPr/>
        </p:nvGrpSpPr>
        <p:grpSpPr>
          <a:xfrm>
            <a:off x="705998" y="2155788"/>
            <a:ext cx="6963434" cy="4550953"/>
            <a:chOff x="705997" y="1649804"/>
            <a:chExt cx="7310817" cy="5056938"/>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997" y="1649805"/>
              <a:ext cx="2032000" cy="1436943"/>
            </a:xfrm>
            <a:prstGeom prst="rect">
              <a:avLst/>
            </a:prstGeom>
            <a:ln>
              <a:solidFill>
                <a:schemeClr val="tx2"/>
              </a:solid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6157" y="1649804"/>
              <a:ext cx="2032000" cy="1436943"/>
            </a:xfrm>
            <a:prstGeom prst="rect">
              <a:avLst/>
            </a:prstGeom>
            <a:ln>
              <a:solidFill>
                <a:schemeClr val="tx2"/>
              </a:solidFill>
            </a:ln>
          </p:spPr>
        </p:pic>
        <p:sp>
          <p:nvSpPr>
            <p:cNvPr id="10" name="TextBox 9"/>
            <p:cNvSpPr txBox="1"/>
            <p:nvPr/>
          </p:nvSpPr>
          <p:spPr>
            <a:xfrm>
              <a:off x="6274374" y="2198998"/>
              <a:ext cx="1742440" cy="338554"/>
            </a:xfrm>
            <a:prstGeom prst="rect">
              <a:avLst/>
            </a:prstGeom>
            <a:noFill/>
          </p:spPr>
          <p:txBody>
            <a:bodyPr wrap="square" rtlCol="0">
              <a:spAutoFit/>
            </a:bodyPr>
            <a:lstStyle/>
            <a:p>
              <a:pPr algn="ctr"/>
              <a:r>
                <a:rPr lang="en-US" sz="1600" dirty="0" smtClean="0"/>
                <a:t>RADARSAT</a:t>
              </a:r>
            </a:p>
          </p:txBody>
        </p:sp>
        <p:sp>
          <p:nvSpPr>
            <p:cNvPr id="11" name="TextBox 10"/>
            <p:cNvSpPr txBox="1"/>
            <p:nvPr/>
          </p:nvSpPr>
          <p:spPr>
            <a:xfrm>
              <a:off x="2463329" y="2198998"/>
              <a:ext cx="1742440" cy="338554"/>
            </a:xfrm>
            <a:prstGeom prst="rect">
              <a:avLst/>
            </a:prstGeom>
            <a:noFill/>
          </p:spPr>
          <p:txBody>
            <a:bodyPr wrap="square" rtlCol="0">
              <a:spAutoFit/>
            </a:bodyPr>
            <a:lstStyle/>
            <a:p>
              <a:pPr algn="ctr"/>
              <a:r>
                <a:rPr lang="en-US" sz="1600" dirty="0" err="1" smtClean="0"/>
                <a:t>TerraSAR</a:t>
              </a:r>
              <a:r>
                <a:rPr lang="en-US" sz="1600" dirty="0" smtClean="0"/>
                <a:t>-X</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997" y="3459801"/>
              <a:ext cx="2032000" cy="1436943"/>
            </a:xfrm>
            <a:prstGeom prst="rect">
              <a:avLst/>
            </a:prstGeom>
            <a:ln>
              <a:solidFill>
                <a:schemeClr val="tx2"/>
              </a:solidFill>
            </a:ln>
          </p:spPr>
        </p:pic>
        <p:sp>
          <p:nvSpPr>
            <p:cNvPr id="13" name="TextBox 12"/>
            <p:cNvSpPr txBox="1"/>
            <p:nvPr/>
          </p:nvSpPr>
          <p:spPr>
            <a:xfrm>
              <a:off x="2203901" y="4008995"/>
              <a:ext cx="1742440" cy="338554"/>
            </a:xfrm>
            <a:prstGeom prst="rect">
              <a:avLst/>
            </a:prstGeom>
            <a:noFill/>
          </p:spPr>
          <p:txBody>
            <a:bodyPr wrap="square" rtlCol="0">
              <a:spAutoFit/>
            </a:bodyPr>
            <a:lstStyle/>
            <a:p>
              <a:pPr algn="ctr"/>
              <a:r>
                <a:rPr lang="en-US" sz="1600" dirty="0"/>
                <a:t>DFO</a:t>
              </a:r>
              <a:endParaRPr lang="en-US" sz="1600" dirty="0" smtClean="0"/>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6157" y="3459800"/>
              <a:ext cx="2032000" cy="1436943"/>
            </a:xfrm>
            <a:prstGeom prst="rect">
              <a:avLst/>
            </a:prstGeom>
            <a:ln>
              <a:solidFill>
                <a:schemeClr val="tx2"/>
              </a:solidFill>
            </a:ln>
          </p:spPr>
        </p:pic>
        <p:sp>
          <p:nvSpPr>
            <p:cNvPr id="15" name="TextBox 14"/>
            <p:cNvSpPr txBox="1"/>
            <p:nvPr/>
          </p:nvSpPr>
          <p:spPr>
            <a:xfrm>
              <a:off x="6195633" y="4008995"/>
              <a:ext cx="1742440" cy="338554"/>
            </a:xfrm>
            <a:prstGeom prst="rect">
              <a:avLst/>
            </a:prstGeom>
            <a:noFill/>
          </p:spPr>
          <p:txBody>
            <a:bodyPr wrap="square" rtlCol="0">
              <a:spAutoFit/>
            </a:bodyPr>
            <a:lstStyle/>
            <a:p>
              <a:pPr algn="ctr"/>
              <a:r>
                <a:rPr lang="en-US" sz="1600" dirty="0" smtClean="0"/>
                <a:t>NRT-GFM</a:t>
              </a: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997" y="5269796"/>
              <a:ext cx="2032000" cy="1436946"/>
            </a:xfrm>
            <a:prstGeom prst="rect">
              <a:avLst/>
            </a:prstGeom>
            <a:ln>
              <a:solidFill>
                <a:schemeClr val="tx2"/>
              </a:solidFill>
            </a:ln>
          </p:spPr>
        </p:pic>
        <p:sp>
          <p:nvSpPr>
            <p:cNvPr id="17" name="TextBox 16"/>
            <p:cNvSpPr txBox="1"/>
            <p:nvPr/>
          </p:nvSpPr>
          <p:spPr>
            <a:xfrm>
              <a:off x="2283337" y="5818992"/>
              <a:ext cx="1742440" cy="338554"/>
            </a:xfrm>
            <a:prstGeom prst="rect">
              <a:avLst/>
            </a:prstGeom>
            <a:noFill/>
          </p:spPr>
          <p:txBody>
            <a:bodyPr wrap="square" rtlCol="0">
              <a:spAutoFit/>
            </a:bodyPr>
            <a:lstStyle/>
            <a:p>
              <a:pPr algn="ctr"/>
              <a:r>
                <a:rPr lang="en-US" sz="1600" dirty="0" smtClean="0"/>
                <a:t>GFMS-I</a:t>
              </a:r>
            </a:p>
          </p:txBody>
        </p:sp>
      </p:grpSp>
      <p:sp>
        <p:nvSpPr>
          <p:cNvPr id="18" name="Content Placeholder 1"/>
          <p:cNvSpPr txBox="1">
            <a:spLocks/>
          </p:cNvSpPr>
          <p:nvPr/>
        </p:nvSpPr>
        <p:spPr>
          <a:xfrm>
            <a:off x="406400" y="1036515"/>
            <a:ext cx="8331200" cy="5486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6">
                  <a:lumMod val="75000"/>
                </a:schemeClr>
              </a:buClr>
              <a:buFont typeface="Webdings" panose="05030102010509060703" pitchFamily="18" charset="2"/>
              <a:buChar char=""/>
              <a:defRPr sz="2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Webdings" panose="05030102010509060703"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Webdings" panose="05030102010509060703"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Webdings" panose="05030102010509060703"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buClr>
              <a:buFont typeface="Webdings" panose="05030102010509060703"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Products that showed the highest skill in identifying areas impacted by riverine floods</a:t>
            </a:r>
          </a:p>
          <a:p>
            <a:endParaRPr lang="en-US" dirty="0" smtClean="0"/>
          </a:p>
          <a:p>
            <a:endParaRPr lang="en-US" dirty="0" smtClean="0"/>
          </a:p>
          <a:p>
            <a:endParaRPr lang="en-US" dirty="0" smtClean="0"/>
          </a:p>
          <a:p>
            <a:endParaRPr lang="en-US" dirty="0" smtClean="0"/>
          </a:p>
          <a:p>
            <a:endParaRPr lang="en-US" dirty="0" smtClean="0"/>
          </a:p>
          <a:p>
            <a:pPr lvl="2"/>
            <a:endParaRPr lang="en-US" dirty="0" smtClean="0"/>
          </a:p>
        </p:txBody>
      </p:sp>
    </p:spTree>
    <p:extLst>
      <p:ext uri="{BB962C8B-B14F-4D97-AF65-F5344CB8AC3E}">
        <p14:creationId xmlns:p14="http://schemas.microsoft.com/office/powerpoint/2010/main" val="13482891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6400" y="1036515"/>
            <a:ext cx="8331200" cy="5486400"/>
          </a:xfrm>
        </p:spPr>
        <p:txBody>
          <a:bodyPr/>
          <a:lstStyle/>
          <a:p>
            <a:r>
              <a:rPr lang="en-US" dirty="0" smtClean="0"/>
              <a:t>Products that showed the highest skill in identifying areas impacted by flash flood</a:t>
            </a:r>
            <a:endParaRPr lang="en-US" dirty="0"/>
          </a:p>
          <a:p>
            <a:endParaRPr lang="en-US" dirty="0" smtClean="0"/>
          </a:p>
          <a:p>
            <a:endParaRPr lang="en-US" dirty="0" smtClean="0"/>
          </a:p>
          <a:p>
            <a:endParaRPr lang="en-US" dirty="0"/>
          </a:p>
          <a:p>
            <a:endParaRPr lang="en-US" dirty="0" smtClean="0"/>
          </a:p>
          <a:p>
            <a:endParaRPr lang="en-US" dirty="0" smtClean="0"/>
          </a:p>
          <a:p>
            <a:pPr lvl="2"/>
            <a:endParaRPr lang="en-US" dirty="0" smtClean="0"/>
          </a:p>
        </p:txBody>
      </p:sp>
      <p:sp>
        <p:nvSpPr>
          <p:cNvPr id="3" name="Title 2"/>
          <p:cNvSpPr>
            <a:spLocks noGrp="1"/>
          </p:cNvSpPr>
          <p:nvPr>
            <p:ph type="title"/>
          </p:nvPr>
        </p:nvSpPr>
        <p:spPr/>
        <p:txBody>
          <a:bodyPr/>
          <a:lstStyle/>
          <a:p>
            <a:r>
              <a:rPr lang="en-US" dirty="0" smtClean="0"/>
              <a:t>Conclusions</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8487" y="4205682"/>
            <a:ext cx="3220720" cy="2277555"/>
          </a:xfrm>
          <a:prstGeom prst="rect">
            <a:avLst/>
          </a:prstGeom>
          <a:ln>
            <a:solidFill>
              <a:schemeClr val="tx2"/>
            </a:solidFill>
          </a:ln>
        </p:spPr>
      </p:pic>
      <p:sp>
        <p:nvSpPr>
          <p:cNvPr id="13" name="TextBox 12"/>
          <p:cNvSpPr txBox="1"/>
          <p:nvPr/>
        </p:nvSpPr>
        <p:spPr>
          <a:xfrm>
            <a:off x="6964687" y="5175182"/>
            <a:ext cx="1742440" cy="338554"/>
          </a:xfrm>
          <a:prstGeom prst="rect">
            <a:avLst/>
          </a:prstGeom>
          <a:noFill/>
        </p:spPr>
        <p:txBody>
          <a:bodyPr wrap="square" rtlCol="0">
            <a:spAutoFit/>
          </a:bodyPr>
          <a:lstStyle/>
          <a:p>
            <a:pPr algn="ctr"/>
            <a:r>
              <a:rPr lang="en-US" sz="1600" dirty="0"/>
              <a:t>DFO</a:t>
            </a:r>
            <a:endParaRPr lang="en-US" sz="1600" dirty="0" smtClean="0"/>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380" y="2022720"/>
            <a:ext cx="3220720" cy="2277559"/>
          </a:xfrm>
          <a:prstGeom prst="rect">
            <a:avLst/>
          </a:prstGeom>
          <a:ln>
            <a:solidFill>
              <a:schemeClr val="tx2"/>
            </a:solidFill>
          </a:ln>
        </p:spPr>
      </p:pic>
      <p:sp>
        <p:nvSpPr>
          <p:cNvPr id="17" name="TextBox 16"/>
          <p:cNvSpPr txBox="1"/>
          <p:nvPr/>
        </p:nvSpPr>
        <p:spPr>
          <a:xfrm>
            <a:off x="3428407" y="2992222"/>
            <a:ext cx="1742440" cy="338554"/>
          </a:xfrm>
          <a:prstGeom prst="rect">
            <a:avLst/>
          </a:prstGeom>
          <a:noFill/>
        </p:spPr>
        <p:txBody>
          <a:bodyPr wrap="square" rtlCol="0">
            <a:spAutoFit/>
          </a:bodyPr>
          <a:lstStyle/>
          <a:p>
            <a:pPr algn="ctr"/>
            <a:r>
              <a:rPr lang="en-US" sz="1600" dirty="0" smtClean="0"/>
              <a:t>GFMS-I</a:t>
            </a:r>
          </a:p>
        </p:txBody>
      </p:sp>
    </p:spTree>
    <p:extLst>
      <p:ext uri="{BB962C8B-B14F-4D97-AF65-F5344CB8AC3E}">
        <p14:creationId xmlns:p14="http://schemas.microsoft.com/office/powerpoint/2010/main" val="23008784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6400" y="1036515"/>
            <a:ext cx="8331200" cy="5486400"/>
          </a:xfrm>
        </p:spPr>
        <p:txBody>
          <a:bodyPr/>
          <a:lstStyle/>
          <a:p>
            <a:r>
              <a:rPr lang="en-US" dirty="0" smtClean="0"/>
              <a:t>Benefits of Research</a:t>
            </a:r>
            <a:endParaRPr lang="en-US" dirty="0"/>
          </a:p>
          <a:p>
            <a:pPr lvl="1"/>
            <a:r>
              <a:rPr lang="en-US" dirty="0" smtClean="0"/>
              <a:t>Identify a set of flood detection products that accurately depict flood events in Malawi</a:t>
            </a:r>
          </a:p>
          <a:p>
            <a:pPr lvl="2"/>
            <a:endParaRPr lang="en-US" dirty="0"/>
          </a:p>
          <a:p>
            <a:pPr lvl="2"/>
            <a:r>
              <a:rPr lang="en-US" dirty="0" smtClean="0"/>
              <a:t>Enable Stakeholders to better monitor spatial extent of floods </a:t>
            </a:r>
          </a:p>
          <a:p>
            <a:pPr lvl="2"/>
            <a:endParaRPr lang="en-US" dirty="0"/>
          </a:p>
          <a:p>
            <a:pPr lvl="2"/>
            <a:r>
              <a:rPr lang="en-US" dirty="0" smtClean="0"/>
              <a:t>Improve efficiency of disaster response programs</a:t>
            </a:r>
          </a:p>
          <a:p>
            <a:pPr lvl="2"/>
            <a:endParaRPr lang="en-US" dirty="0"/>
          </a:p>
          <a:p>
            <a:pPr lvl="2"/>
            <a:r>
              <a:rPr lang="en-US" dirty="0" smtClean="0"/>
              <a:t>Raise awareness on potential affected locations being overlooked </a:t>
            </a:r>
          </a:p>
          <a:p>
            <a:pPr lvl="2"/>
            <a:endParaRPr lang="en-US" dirty="0" smtClean="0"/>
          </a:p>
          <a:p>
            <a:pPr lvl="2"/>
            <a:r>
              <a:rPr lang="en-US" dirty="0" smtClean="0"/>
              <a:t>Promote accurate documentation of flood disasters</a:t>
            </a:r>
          </a:p>
          <a:p>
            <a:pPr lvl="2"/>
            <a:endParaRPr lang="en-US" dirty="0" smtClean="0"/>
          </a:p>
        </p:txBody>
      </p:sp>
      <p:sp>
        <p:nvSpPr>
          <p:cNvPr id="3" name="Title 2"/>
          <p:cNvSpPr>
            <a:spLocks noGrp="1"/>
          </p:cNvSpPr>
          <p:nvPr>
            <p:ph type="title"/>
          </p:nvPr>
        </p:nvSpPr>
        <p:spPr/>
        <p:txBody>
          <a:bodyPr/>
          <a:lstStyle/>
          <a:p>
            <a:r>
              <a:rPr lang="en-US" dirty="0" smtClean="0"/>
              <a:t>Conclusions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3394" y="4878421"/>
            <a:ext cx="2465070" cy="1641632"/>
          </a:xfrm>
          <a:prstGeom prst="rect">
            <a:avLst/>
          </a:prstGeom>
          <a:ln>
            <a:solidFill>
              <a:schemeClr val="tx2"/>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324" y="4878421"/>
            <a:ext cx="2465070" cy="1649558"/>
          </a:xfrm>
          <a:prstGeom prst="rect">
            <a:avLst/>
          </a:prstGeom>
          <a:ln>
            <a:solidFill>
              <a:schemeClr val="tx2"/>
            </a:solidFill>
          </a:ln>
          <a:scene3d>
            <a:camera prst="perspectiveRight"/>
            <a:lightRig rig="threePt" dir="t"/>
          </a:scene3d>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5988" y="4878421"/>
            <a:ext cx="2514132" cy="1641632"/>
          </a:xfrm>
          <a:prstGeom prst="rect">
            <a:avLst/>
          </a:prstGeom>
          <a:ln>
            <a:solidFill>
              <a:schemeClr val="tx2"/>
            </a:solidFill>
          </a:ln>
          <a:scene3d>
            <a:camera prst="perspectiveLeft"/>
            <a:lightRig rig="threePt" dir="t"/>
          </a:scene3d>
        </p:spPr>
      </p:pic>
      <p:sp>
        <p:nvSpPr>
          <p:cNvPr id="8" name="TextBox 7"/>
          <p:cNvSpPr txBox="1"/>
          <p:nvPr/>
        </p:nvSpPr>
        <p:spPr>
          <a:xfrm>
            <a:off x="5384800" y="6495848"/>
            <a:ext cx="3255518" cy="215444"/>
          </a:xfrm>
          <a:prstGeom prst="rect">
            <a:avLst/>
          </a:prstGeom>
          <a:noFill/>
          <a:ln>
            <a:noFill/>
          </a:ln>
        </p:spPr>
        <p:txBody>
          <a:bodyPr wrap="square" rtlCol="0">
            <a:spAutoFit/>
          </a:bodyPr>
          <a:lstStyle/>
          <a:p>
            <a:r>
              <a:rPr lang="en-US" sz="800" dirty="0" smtClean="0">
                <a:solidFill>
                  <a:schemeClr val="bg1">
                    <a:lumMod val="50000"/>
                  </a:schemeClr>
                </a:solidFill>
              </a:rPr>
              <a:t>Source: United Nations Development </a:t>
            </a:r>
            <a:r>
              <a:rPr lang="en-US" sz="800" dirty="0" err="1" smtClean="0">
                <a:solidFill>
                  <a:schemeClr val="bg1">
                    <a:lumMod val="50000"/>
                  </a:schemeClr>
                </a:solidFill>
              </a:rPr>
              <a:t>Programme</a:t>
            </a:r>
            <a:r>
              <a:rPr lang="en-US" sz="800" dirty="0" smtClean="0">
                <a:solidFill>
                  <a:schemeClr val="bg1">
                    <a:lumMod val="50000"/>
                  </a:schemeClr>
                </a:solidFill>
              </a:rPr>
              <a:t>, </a:t>
            </a:r>
            <a:r>
              <a:rPr lang="en-US" sz="800" dirty="0" smtClean="0">
                <a:solidFill>
                  <a:schemeClr val="bg1">
                    <a:lumMod val="50000"/>
                  </a:schemeClr>
                </a:solidFill>
              </a:rPr>
              <a:t>Flickr.com</a:t>
            </a:r>
            <a:endParaRPr lang="en-US" sz="800" dirty="0">
              <a:solidFill>
                <a:schemeClr val="bg1">
                  <a:lumMod val="50000"/>
                </a:schemeClr>
              </a:solidFill>
            </a:endParaRPr>
          </a:p>
        </p:txBody>
      </p:sp>
    </p:spTree>
    <p:extLst>
      <p:ext uri="{BB962C8B-B14F-4D97-AF65-F5344CB8AC3E}">
        <p14:creationId xmlns:p14="http://schemas.microsoft.com/office/powerpoint/2010/main" val="35644598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1033615">
            <a:off x="4109897" y="1172678"/>
            <a:ext cx="5391872" cy="5391872"/>
          </a:xfrm>
          <a:prstGeom prst="rect">
            <a:avLst/>
          </a:prstGeom>
        </p:spPr>
      </p:pic>
      <p:sp>
        <p:nvSpPr>
          <p:cNvPr id="6" name="TextBox 5"/>
          <p:cNvSpPr txBox="1"/>
          <p:nvPr/>
        </p:nvSpPr>
        <p:spPr>
          <a:xfrm>
            <a:off x="6361333" y="6335540"/>
            <a:ext cx="1712890" cy="215444"/>
          </a:xfrm>
          <a:prstGeom prst="rect">
            <a:avLst/>
          </a:prstGeom>
          <a:noFill/>
          <a:ln>
            <a:noFill/>
          </a:ln>
        </p:spPr>
        <p:txBody>
          <a:bodyPr wrap="square" rtlCol="0">
            <a:spAutoFit/>
          </a:bodyPr>
          <a:lstStyle/>
          <a:p>
            <a:r>
              <a:rPr lang="en-US" sz="800" dirty="0">
                <a:solidFill>
                  <a:schemeClr val="bg1">
                    <a:lumMod val="50000"/>
                  </a:schemeClr>
                </a:solidFill>
              </a:rPr>
              <a:t>Source: </a:t>
            </a:r>
            <a:r>
              <a:rPr lang="en-US" sz="800" dirty="0" err="1" smtClean="0">
                <a:solidFill>
                  <a:schemeClr val="bg1">
                    <a:lumMod val="50000"/>
                  </a:schemeClr>
                </a:solidFill>
              </a:rPr>
              <a:t>Ismall</a:t>
            </a:r>
            <a:r>
              <a:rPr lang="en-US" sz="800" dirty="0" smtClean="0">
                <a:solidFill>
                  <a:schemeClr val="bg1">
                    <a:lumMod val="50000"/>
                  </a:schemeClr>
                </a:solidFill>
              </a:rPr>
              <a:t> Mia, Flickr.com</a:t>
            </a:r>
            <a:endParaRPr lang="en-US" sz="800" dirty="0">
              <a:solidFill>
                <a:schemeClr val="bg1">
                  <a:lumMod val="50000"/>
                </a:schemeClr>
              </a:solidFill>
            </a:endParaRPr>
          </a:p>
        </p:txBody>
      </p:sp>
      <p:sp>
        <p:nvSpPr>
          <p:cNvPr id="4" name="Title 3"/>
          <p:cNvSpPr>
            <a:spLocks noGrp="1"/>
          </p:cNvSpPr>
          <p:nvPr>
            <p:ph type="title"/>
          </p:nvPr>
        </p:nvSpPr>
        <p:spPr/>
        <p:txBody>
          <a:bodyPr/>
          <a:lstStyle/>
          <a:p>
            <a:r>
              <a:rPr lang="en-US" dirty="0" smtClean="0"/>
              <a:t>Background: Malawi</a:t>
            </a:r>
            <a:endParaRPr lang="en-US" dirty="0"/>
          </a:p>
        </p:txBody>
      </p:sp>
      <p:pic>
        <p:nvPicPr>
          <p:cNvPr id="3" name="Picture 2" descr="Screen Shot 2015-03-05 at 3.59.30 PM.png"/>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371574" y="1332806"/>
            <a:ext cx="4187210" cy="4839394"/>
          </a:xfrm>
          <a:prstGeom prst="rect">
            <a:avLst/>
          </a:prstGeom>
          <a:ln>
            <a:solidFill>
              <a:schemeClr val="tx2"/>
            </a:solidFill>
          </a:ln>
        </p:spPr>
      </p:pic>
      <p:sp>
        <p:nvSpPr>
          <p:cNvPr id="7" name="TextBox 6"/>
          <p:cNvSpPr txBox="1"/>
          <p:nvPr/>
        </p:nvSpPr>
        <p:spPr>
          <a:xfrm>
            <a:off x="2208433" y="6272040"/>
            <a:ext cx="1712890" cy="215444"/>
          </a:xfrm>
          <a:prstGeom prst="rect">
            <a:avLst/>
          </a:prstGeom>
          <a:noFill/>
          <a:ln>
            <a:noFill/>
          </a:ln>
        </p:spPr>
        <p:txBody>
          <a:bodyPr wrap="square" rtlCol="0">
            <a:spAutoFit/>
          </a:bodyPr>
          <a:lstStyle/>
          <a:p>
            <a:r>
              <a:rPr lang="en-US" sz="800" dirty="0" smtClean="0">
                <a:solidFill>
                  <a:schemeClr val="bg1">
                    <a:lumMod val="50000"/>
                  </a:schemeClr>
                </a:solidFill>
              </a:rPr>
              <a:t>Source: Google Earth</a:t>
            </a:r>
            <a:endParaRPr lang="en-US" sz="800" dirty="0">
              <a:solidFill>
                <a:schemeClr val="bg1">
                  <a:lumMod val="50000"/>
                </a:schemeClr>
              </a:solidFill>
            </a:endParaRPr>
          </a:p>
        </p:txBody>
      </p:sp>
      <p:cxnSp>
        <p:nvCxnSpPr>
          <p:cNvPr id="9" name="Straight Connector 8"/>
          <p:cNvCxnSpPr/>
          <p:nvPr/>
        </p:nvCxnSpPr>
        <p:spPr>
          <a:xfrm flipV="1">
            <a:off x="3276600" y="1409700"/>
            <a:ext cx="2349500" cy="295910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416300" y="4813300"/>
            <a:ext cx="4267200" cy="1358900"/>
          </a:xfrm>
          <a:prstGeom prst="line">
            <a:avLst/>
          </a:prstGeom>
          <a:ln w="38100" cmpd="sng"/>
        </p:spPr>
        <p:style>
          <a:lnRef idx="2">
            <a:schemeClr val="accent1"/>
          </a:lnRef>
          <a:fillRef idx="0">
            <a:schemeClr val="accent1"/>
          </a:fillRef>
          <a:effectRef idx="1">
            <a:schemeClr val="accent1"/>
          </a:effectRef>
          <a:fontRef idx="minor">
            <a:schemeClr val="tx1"/>
          </a:fontRef>
        </p:style>
      </p:cxnSp>
      <p:pic>
        <p:nvPicPr>
          <p:cNvPr id="20" name="Picture 19" descr="Screen Shot 2015-03-05 at 4.07.23 PM.png"/>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5686" t="14285" b="1"/>
          <a:stretch/>
        </p:blipFill>
        <p:spPr>
          <a:xfrm>
            <a:off x="3376083" y="4519083"/>
            <a:ext cx="618067" cy="228600"/>
          </a:xfrm>
          <a:prstGeom prst="rect">
            <a:avLst/>
          </a:prstGeom>
        </p:spPr>
      </p:pic>
    </p:spTree>
    <p:extLst>
      <p:ext uri="{BB962C8B-B14F-4D97-AF65-F5344CB8AC3E}">
        <p14:creationId xmlns:p14="http://schemas.microsoft.com/office/powerpoint/2010/main" val="26891655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1300" y="1023814"/>
            <a:ext cx="5134864" cy="5656385"/>
          </a:xfrm>
        </p:spPr>
        <p:txBody>
          <a:bodyPr>
            <a:normAutofit/>
          </a:bodyPr>
          <a:lstStyle/>
          <a:p>
            <a:r>
              <a:rPr lang="en-US" dirty="0" smtClean="0"/>
              <a:t>Future Work </a:t>
            </a:r>
            <a:endParaRPr lang="en-US" dirty="0"/>
          </a:p>
          <a:p>
            <a:pPr marL="0" indent="0">
              <a:buNone/>
            </a:pPr>
            <a:endParaRPr lang="en-US" dirty="0"/>
          </a:p>
          <a:p>
            <a:pPr lvl="1"/>
            <a:r>
              <a:rPr lang="en-US" dirty="0" smtClean="0"/>
              <a:t>When flooded village data becomes available, quantitative analysis of accuracy may be possible</a:t>
            </a:r>
          </a:p>
          <a:p>
            <a:pPr marL="457200" lvl="1" indent="0">
              <a:buNone/>
            </a:pPr>
            <a:endParaRPr lang="en-US" dirty="0"/>
          </a:p>
          <a:p>
            <a:pPr lvl="1"/>
            <a:r>
              <a:rPr lang="en-US" dirty="0" smtClean="0"/>
              <a:t>New data from Soil Moisture Active Passive (SMAP) may allow for monitoring of antecedent and near real time soil moisture conditions</a:t>
            </a:r>
          </a:p>
          <a:p>
            <a:pPr lvl="1"/>
            <a:endParaRPr lang="en-US" dirty="0"/>
          </a:p>
          <a:p>
            <a:pPr lvl="1"/>
            <a:r>
              <a:rPr lang="en-US" dirty="0" smtClean="0"/>
              <a:t>Comparison of forecast (seasonal and short-term) with validated inundation maps</a:t>
            </a:r>
            <a:endParaRPr lang="en-US" dirty="0"/>
          </a:p>
        </p:txBody>
      </p:sp>
      <p:sp>
        <p:nvSpPr>
          <p:cNvPr id="3" name="Title 2"/>
          <p:cNvSpPr>
            <a:spLocks noGrp="1"/>
          </p:cNvSpPr>
          <p:nvPr>
            <p:ph type="title"/>
          </p:nvPr>
        </p:nvSpPr>
        <p:spPr/>
        <p:txBody>
          <a:bodyPr/>
          <a:lstStyle/>
          <a:p>
            <a:r>
              <a:rPr lang="en-US" dirty="0" smtClean="0"/>
              <a:t>Conclusions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2019" y="1347151"/>
            <a:ext cx="1919745" cy="2571584"/>
          </a:xfrm>
          <a:prstGeom prst="rect">
            <a:avLst/>
          </a:prstGeom>
          <a:ln>
            <a:solidFill>
              <a:schemeClr val="tx2"/>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0905" y="3441367"/>
            <a:ext cx="2123592" cy="2841672"/>
          </a:xfrm>
          <a:prstGeom prst="rect">
            <a:avLst/>
          </a:prstGeom>
          <a:ln>
            <a:solidFill>
              <a:schemeClr val="tx2"/>
            </a:solidFill>
          </a:ln>
        </p:spPr>
      </p:pic>
      <p:sp>
        <p:nvSpPr>
          <p:cNvPr id="6" name="TextBox 5"/>
          <p:cNvSpPr txBox="1"/>
          <p:nvPr/>
        </p:nvSpPr>
        <p:spPr>
          <a:xfrm>
            <a:off x="7473345" y="3876333"/>
            <a:ext cx="1712890" cy="215444"/>
          </a:xfrm>
          <a:prstGeom prst="rect">
            <a:avLst/>
          </a:prstGeom>
          <a:noFill/>
          <a:ln>
            <a:noFill/>
          </a:ln>
        </p:spPr>
        <p:txBody>
          <a:bodyPr wrap="square" rtlCol="0">
            <a:spAutoFit/>
          </a:bodyPr>
          <a:lstStyle/>
          <a:p>
            <a:r>
              <a:rPr lang="en-US" sz="800" dirty="0" smtClean="0">
                <a:solidFill>
                  <a:schemeClr val="bg1">
                    <a:lumMod val="50000"/>
                  </a:schemeClr>
                </a:solidFill>
              </a:rPr>
              <a:t>Source: Andrew </a:t>
            </a:r>
            <a:r>
              <a:rPr lang="en-US" sz="800" dirty="0" err="1" smtClean="0">
                <a:solidFill>
                  <a:schemeClr val="bg1">
                    <a:lumMod val="50000"/>
                  </a:schemeClr>
                </a:solidFill>
              </a:rPr>
              <a:t>Kruczkiewicz</a:t>
            </a:r>
            <a:endParaRPr lang="en-US" sz="800" dirty="0">
              <a:solidFill>
                <a:schemeClr val="bg1">
                  <a:lumMod val="50000"/>
                </a:schemeClr>
              </a:solidFill>
            </a:endParaRPr>
          </a:p>
        </p:txBody>
      </p:sp>
      <p:sp>
        <p:nvSpPr>
          <p:cNvPr id="7" name="TextBox 6"/>
          <p:cNvSpPr txBox="1"/>
          <p:nvPr/>
        </p:nvSpPr>
        <p:spPr>
          <a:xfrm>
            <a:off x="5998113" y="6239549"/>
            <a:ext cx="1712890" cy="215444"/>
          </a:xfrm>
          <a:prstGeom prst="rect">
            <a:avLst/>
          </a:prstGeom>
          <a:noFill/>
          <a:ln>
            <a:noFill/>
          </a:ln>
        </p:spPr>
        <p:txBody>
          <a:bodyPr wrap="square" rtlCol="0">
            <a:spAutoFit/>
          </a:bodyPr>
          <a:lstStyle/>
          <a:p>
            <a:r>
              <a:rPr lang="en-US" sz="800" dirty="0" smtClean="0">
                <a:solidFill>
                  <a:schemeClr val="bg1">
                    <a:lumMod val="50000"/>
                  </a:schemeClr>
                </a:solidFill>
              </a:rPr>
              <a:t>Source: Andrew </a:t>
            </a:r>
            <a:r>
              <a:rPr lang="en-US" sz="800" dirty="0" err="1" smtClean="0">
                <a:solidFill>
                  <a:schemeClr val="bg1">
                    <a:lumMod val="50000"/>
                  </a:schemeClr>
                </a:solidFill>
              </a:rPr>
              <a:t>Kruczkiewicz</a:t>
            </a:r>
            <a:endParaRPr lang="en-US" sz="800" dirty="0">
              <a:solidFill>
                <a:schemeClr val="bg1">
                  <a:lumMod val="50000"/>
                </a:schemeClr>
              </a:solidFill>
            </a:endParaRPr>
          </a:p>
        </p:txBody>
      </p:sp>
    </p:spTree>
    <p:extLst>
      <p:ext uri="{BB962C8B-B14F-4D97-AF65-F5344CB8AC3E}">
        <p14:creationId xmlns:p14="http://schemas.microsoft.com/office/powerpoint/2010/main" val="23403208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Advisor</a:t>
            </a:r>
          </a:p>
          <a:p>
            <a:pPr lvl="1"/>
            <a:r>
              <a:rPr lang="it-IT" dirty="0"/>
              <a:t>Dr. Pietro Ceccato, Lead Environmental Monitoring Program, IRI (Science Advisor</a:t>
            </a:r>
            <a:r>
              <a:rPr lang="it-IT" dirty="0" smtClean="0"/>
              <a:t>)</a:t>
            </a:r>
            <a:endParaRPr lang="en-US" dirty="0" smtClean="0"/>
          </a:p>
          <a:p>
            <a:r>
              <a:rPr lang="en-US" dirty="0" smtClean="0"/>
              <a:t>Partners</a:t>
            </a:r>
          </a:p>
          <a:p>
            <a:pPr lvl="1"/>
            <a:r>
              <a:rPr lang="en-US" dirty="0"/>
              <a:t>Red Cross/Red Crescent Climate Centre (RCRCCC), Boundary Organization, POC: Erin Coughlan, Senior Climate </a:t>
            </a:r>
            <a:r>
              <a:rPr lang="en-US" dirty="0" smtClean="0"/>
              <a:t>Specialist</a:t>
            </a:r>
            <a:endParaRPr lang="en-US" dirty="0"/>
          </a:p>
          <a:p>
            <a:pPr lvl="1"/>
            <a:r>
              <a:rPr lang="en-US" dirty="0"/>
              <a:t>Malawi Red Cross, Collaborator and End-User, POC: Hastings </a:t>
            </a:r>
            <a:r>
              <a:rPr lang="en-US" dirty="0" err="1"/>
              <a:t>Kandaya</a:t>
            </a:r>
            <a:r>
              <a:rPr lang="en-US" dirty="0"/>
              <a:t>, Director- </a:t>
            </a:r>
            <a:r>
              <a:rPr lang="en-US" dirty="0" err="1"/>
              <a:t>Programmes</a:t>
            </a:r>
            <a:r>
              <a:rPr lang="en-US" dirty="0"/>
              <a:t> and </a:t>
            </a:r>
            <a:r>
              <a:rPr lang="en-US" dirty="0" smtClean="0"/>
              <a:t>Development</a:t>
            </a:r>
          </a:p>
          <a:p>
            <a:r>
              <a:rPr lang="en-US" dirty="0"/>
              <a:t>Previous </a:t>
            </a:r>
            <a:r>
              <a:rPr lang="en-US" dirty="0" smtClean="0"/>
              <a:t> Project Contributors</a:t>
            </a:r>
            <a:endParaRPr lang="en-US" dirty="0"/>
          </a:p>
          <a:p>
            <a:pPr lvl="1"/>
            <a:r>
              <a:rPr lang="en-US" dirty="0"/>
              <a:t>Jerrod </a:t>
            </a:r>
            <a:r>
              <a:rPr lang="en-US" dirty="0" err="1"/>
              <a:t>Lessel</a:t>
            </a:r>
            <a:endParaRPr lang="en-US" dirty="0"/>
          </a:p>
          <a:p>
            <a:pPr lvl="1"/>
            <a:r>
              <a:rPr lang="en-US" dirty="0"/>
              <a:t>Alex </a:t>
            </a:r>
            <a:r>
              <a:rPr lang="en-US" dirty="0" smtClean="0"/>
              <a:t>Sweeney</a:t>
            </a:r>
          </a:p>
          <a:p>
            <a:r>
              <a:rPr lang="en-US" dirty="0" smtClean="0"/>
              <a:t>Special Thanks</a:t>
            </a:r>
          </a:p>
          <a:p>
            <a:pPr lvl="1"/>
            <a:r>
              <a:rPr lang="en-US" dirty="0" smtClean="0"/>
              <a:t>Keiko Seito, World Bank</a:t>
            </a:r>
          </a:p>
        </p:txBody>
      </p:sp>
      <p:sp>
        <p:nvSpPr>
          <p:cNvPr id="3" name="Title 2"/>
          <p:cNvSpPr>
            <a:spLocks noGrp="1"/>
          </p:cNvSpPr>
          <p:nvPr>
            <p:ph type="title"/>
          </p:nvPr>
        </p:nvSpPr>
        <p:spPr/>
        <p:txBody>
          <a:bodyPr/>
          <a:lstStyle/>
          <a:p>
            <a:r>
              <a:rPr lang="en-US" dirty="0" smtClean="0"/>
              <a:t>Acknowledgements</a:t>
            </a:r>
            <a:endParaRPr lang="en-US" dirty="0"/>
          </a:p>
        </p:txBody>
      </p:sp>
      <p:sp>
        <p:nvSpPr>
          <p:cNvPr id="4" name="TextBox 3"/>
          <p:cNvSpPr txBox="1"/>
          <p:nvPr/>
        </p:nvSpPr>
        <p:spPr>
          <a:xfrm>
            <a:off x="1212991" y="6046237"/>
            <a:ext cx="7016622" cy="584775"/>
          </a:xfrm>
          <a:prstGeom prst="rect">
            <a:avLst/>
          </a:prstGeom>
          <a:noFill/>
        </p:spPr>
        <p:txBody>
          <a:bodyPr wrap="square" rtlCol="0">
            <a:spAutoFit/>
          </a:bodyPr>
          <a:lstStyle/>
          <a:p>
            <a:pPr algn="ctr"/>
            <a:r>
              <a:rPr lang="en-US" sz="1600" i="1" dirty="0" smtClean="0"/>
              <a:t>This material is based upon work supported by NASA through contract NNL11AA00B and cooperative agreement NNX14AB60A.</a:t>
            </a:r>
            <a:endParaRPr lang="en-US" sz="12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930900" y="6576840"/>
            <a:ext cx="4229099" cy="215444"/>
          </a:xfrm>
          <a:prstGeom prst="rect">
            <a:avLst/>
          </a:prstGeom>
          <a:noFill/>
          <a:ln>
            <a:noFill/>
          </a:ln>
        </p:spPr>
        <p:txBody>
          <a:bodyPr wrap="square" rtlCol="0">
            <a:spAutoFit/>
          </a:bodyPr>
          <a:lstStyle/>
          <a:p>
            <a:r>
              <a:rPr lang="en-US" sz="800" dirty="0">
                <a:solidFill>
                  <a:schemeClr val="bg1">
                    <a:lumMod val="50000"/>
                  </a:schemeClr>
                </a:solidFill>
              </a:rPr>
              <a:t>Source: http://</a:t>
            </a:r>
            <a:r>
              <a:rPr lang="en-US" sz="800" dirty="0" err="1">
                <a:solidFill>
                  <a:schemeClr val="bg1">
                    <a:lumMod val="50000"/>
                  </a:schemeClr>
                </a:solidFill>
              </a:rPr>
              <a:t>www.metmalawi.com</a:t>
            </a:r>
            <a:r>
              <a:rPr lang="en-US" sz="800" dirty="0">
                <a:solidFill>
                  <a:schemeClr val="bg1">
                    <a:lumMod val="50000"/>
                  </a:schemeClr>
                </a:solidFill>
              </a:rPr>
              <a:t>/weather/</a:t>
            </a:r>
            <a:r>
              <a:rPr lang="en-US" sz="800" dirty="0" err="1">
                <a:solidFill>
                  <a:schemeClr val="bg1">
                    <a:lumMod val="50000"/>
                  </a:schemeClr>
                </a:solidFill>
              </a:rPr>
              <a:t>stations.php</a:t>
            </a:r>
            <a:endParaRPr lang="en-US" sz="800" dirty="0">
              <a:solidFill>
                <a:schemeClr val="bg1">
                  <a:lumMod val="50000"/>
                </a:schemeClr>
              </a:solidFill>
            </a:endParaRPr>
          </a:p>
        </p:txBody>
      </p:sp>
      <p:sp>
        <p:nvSpPr>
          <p:cNvPr id="2" name="Content Placeholder 1"/>
          <p:cNvSpPr>
            <a:spLocks noGrp="1"/>
          </p:cNvSpPr>
          <p:nvPr>
            <p:ph idx="1"/>
          </p:nvPr>
        </p:nvSpPr>
        <p:spPr>
          <a:xfrm>
            <a:off x="139700" y="1011115"/>
            <a:ext cx="5791200" cy="5707185"/>
          </a:xfrm>
        </p:spPr>
        <p:txBody>
          <a:bodyPr>
            <a:normAutofit lnSpcReduction="10000"/>
          </a:bodyPr>
          <a:lstStyle/>
          <a:p>
            <a:endParaRPr lang="en-US" dirty="0"/>
          </a:p>
          <a:p>
            <a:r>
              <a:rPr lang="en-US" dirty="0" smtClean="0"/>
              <a:t>Weather stations</a:t>
            </a:r>
          </a:p>
          <a:p>
            <a:pPr lvl="1"/>
            <a:r>
              <a:rPr lang="en-US" dirty="0" smtClean="0"/>
              <a:t>22 full stations</a:t>
            </a:r>
          </a:p>
          <a:p>
            <a:pPr lvl="1"/>
            <a:r>
              <a:rPr lang="en-US" dirty="0" smtClean="0"/>
              <a:t>2 reporting 24 hours</a:t>
            </a:r>
          </a:p>
          <a:p>
            <a:pPr lvl="1"/>
            <a:r>
              <a:rPr lang="en-US" dirty="0" smtClean="0"/>
              <a:t>Max reporting: 6X daily</a:t>
            </a:r>
          </a:p>
          <a:p>
            <a:pPr lvl="1"/>
            <a:r>
              <a:rPr lang="en-US" dirty="0" smtClean="0"/>
              <a:t>Min reporting: 2X daily, only weekends</a:t>
            </a:r>
          </a:p>
          <a:p>
            <a:pPr lvl="1"/>
            <a:endParaRPr lang="en-US" dirty="0"/>
          </a:p>
          <a:p>
            <a:r>
              <a:rPr lang="en-US" dirty="0" smtClean="0"/>
              <a:t>Gradient of climate zones</a:t>
            </a:r>
          </a:p>
          <a:p>
            <a:pPr lvl="1"/>
            <a:r>
              <a:rPr lang="en-US" dirty="0" smtClean="0"/>
              <a:t>Annual rainfall varies from 725-2500 mm</a:t>
            </a:r>
          </a:p>
          <a:p>
            <a:pPr lvl="1"/>
            <a:r>
              <a:rPr lang="en-US" dirty="0" smtClean="0"/>
              <a:t>Max temperature varies from 20-32 C</a:t>
            </a:r>
          </a:p>
          <a:p>
            <a:pPr lvl="1"/>
            <a:endParaRPr lang="en-US" dirty="0"/>
          </a:p>
          <a:p>
            <a:r>
              <a:rPr lang="en-US" dirty="0" smtClean="0"/>
              <a:t>Prone to climate shocks</a:t>
            </a:r>
          </a:p>
          <a:p>
            <a:pPr lvl="1"/>
            <a:r>
              <a:rPr lang="en-US" dirty="0" smtClean="0"/>
              <a:t>Floods</a:t>
            </a:r>
          </a:p>
          <a:p>
            <a:pPr lvl="2"/>
            <a:r>
              <a:rPr lang="en-US" dirty="0" smtClean="0"/>
              <a:t>Flash Floods</a:t>
            </a:r>
          </a:p>
          <a:p>
            <a:pPr lvl="2"/>
            <a:r>
              <a:rPr lang="en-US" dirty="0" smtClean="0"/>
              <a:t>Riverine Floods</a:t>
            </a:r>
            <a:endParaRPr lang="en-US" dirty="0"/>
          </a:p>
          <a:p>
            <a:pPr lvl="1"/>
            <a:r>
              <a:rPr lang="en-US" dirty="0" smtClean="0"/>
              <a:t>Droughts</a:t>
            </a:r>
          </a:p>
          <a:p>
            <a:pPr lvl="1"/>
            <a:endParaRPr lang="en-US" dirty="0"/>
          </a:p>
          <a:p>
            <a:pPr lvl="1"/>
            <a:endParaRPr lang="en-US" dirty="0" smtClean="0"/>
          </a:p>
          <a:p>
            <a:pPr lvl="1"/>
            <a:endParaRPr lang="en-US" dirty="0" smtClean="0"/>
          </a:p>
          <a:p>
            <a:pPr lvl="1"/>
            <a:endParaRPr lang="en-US" dirty="0"/>
          </a:p>
        </p:txBody>
      </p:sp>
      <p:sp>
        <p:nvSpPr>
          <p:cNvPr id="4" name="Title 3"/>
          <p:cNvSpPr>
            <a:spLocks noGrp="1"/>
          </p:cNvSpPr>
          <p:nvPr>
            <p:ph type="title"/>
          </p:nvPr>
        </p:nvSpPr>
        <p:spPr/>
        <p:txBody>
          <a:bodyPr/>
          <a:lstStyle/>
          <a:p>
            <a:r>
              <a:rPr lang="en-US" dirty="0" smtClean="0"/>
              <a:t>Background: Malawi</a:t>
            </a:r>
            <a:endParaRPr lang="en-US" dirty="0"/>
          </a:p>
        </p:txBody>
      </p:sp>
      <p:pic>
        <p:nvPicPr>
          <p:cNvPr id="7" name="Picture 6"/>
          <p:cNvPicPr>
            <a:picLocks noChangeAspect="1"/>
          </p:cNvPicPr>
          <p:nvPr/>
        </p:nvPicPr>
        <p:blipFill>
          <a:blip r:embed="rId3"/>
          <a:stretch>
            <a:fillRect/>
          </a:stretch>
        </p:blipFill>
        <p:spPr>
          <a:xfrm>
            <a:off x="6146800" y="1028699"/>
            <a:ext cx="2658894" cy="5588001"/>
          </a:xfrm>
          <a:prstGeom prst="rect">
            <a:avLst/>
          </a:prstGeom>
          <a:ln>
            <a:solidFill>
              <a:schemeClr val="tx2"/>
            </a:solidFill>
          </a:ln>
        </p:spPr>
      </p:pic>
    </p:spTree>
    <p:extLst>
      <p:ext uri="{BB962C8B-B14F-4D97-AF65-F5344CB8AC3E}">
        <p14:creationId xmlns:p14="http://schemas.microsoft.com/office/powerpoint/2010/main" val="18120840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Background: Disasters</a:t>
            </a:r>
            <a:endParaRPr lang="en-US" dirty="0"/>
          </a:p>
        </p:txBody>
      </p:sp>
      <p:sp>
        <p:nvSpPr>
          <p:cNvPr id="18" name="Rectangle 17"/>
          <p:cNvSpPr/>
          <p:nvPr/>
        </p:nvSpPr>
        <p:spPr>
          <a:xfrm>
            <a:off x="509740" y="1463225"/>
            <a:ext cx="18542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Disaster</a:t>
            </a:r>
            <a:endParaRPr lang="en-US" dirty="0"/>
          </a:p>
        </p:txBody>
      </p:sp>
      <p:sp>
        <p:nvSpPr>
          <p:cNvPr id="19" name="Equal 18"/>
          <p:cNvSpPr/>
          <p:nvPr/>
        </p:nvSpPr>
        <p:spPr>
          <a:xfrm>
            <a:off x="2592540" y="1729925"/>
            <a:ext cx="596900" cy="508000"/>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1" name="Rectangle 20"/>
          <p:cNvSpPr/>
          <p:nvPr/>
        </p:nvSpPr>
        <p:spPr>
          <a:xfrm>
            <a:off x="3443440" y="1463225"/>
            <a:ext cx="18542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Climate Shock</a:t>
            </a:r>
            <a:endParaRPr lang="en-US" dirty="0"/>
          </a:p>
        </p:txBody>
      </p:sp>
      <p:sp>
        <p:nvSpPr>
          <p:cNvPr id="22" name="Multiply 21"/>
          <p:cNvSpPr/>
          <p:nvPr/>
        </p:nvSpPr>
        <p:spPr>
          <a:xfrm>
            <a:off x="5538940" y="1742625"/>
            <a:ext cx="622300" cy="520700"/>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656540" y="1463225"/>
            <a:ext cx="18542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Vulnerability</a:t>
            </a:r>
            <a:endParaRPr lang="en-US" dirty="0"/>
          </a:p>
        </p:txBody>
      </p:sp>
      <p:pic>
        <p:nvPicPr>
          <p:cNvPr id="25" name="Picture 24" descr="floodwarning_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48" y="3330125"/>
            <a:ext cx="2516791" cy="1790700"/>
          </a:xfrm>
          <a:prstGeom prst="rect">
            <a:avLst/>
          </a:prstGeom>
          <a:ln>
            <a:solidFill>
              <a:schemeClr val="tx2"/>
            </a:solidFill>
          </a:ln>
        </p:spPr>
      </p:pic>
      <p:pic>
        <p:nvPicPr>
          <p:cNvPr id="27" name="Picture 26" descr="Chilobwe_rebuil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9040" y="2555425"/>
            <a:ext cx="2419908" cy="3238186"/>
          </a:xfrm>
          <a:prstGeom prst="rect">
            <a:avLst/>
          </a:prstGeom>
          <a:ln>
            <a:solidFill>
              <a:schemeClr val="tx2"/>
            </a:solidFill>
          </a:ln>
        </p:spPr>
      </p:pic>
      <p:pic>
        <p:nvPicPr>
          <p:cNvPr id="28" name="Picture 27" descr="IMG_9499.JPG"/>
          <p:cNvPicPr>
            <a:picLocks noChangeAspect="1"/>
          </p:cNvPicPr>
          <p:nvPr/>
        </p:nvPicPr>
        <p:blipFill rotWithShape="1">
          <a:blip r:embed="rId5">
            <a:extLst>
              <a:ext uri="{28A0092B-C50C-407E-A947-70E740481C1C}">
                <a14:useLocalDpi xmlns:a14="http://schemas.microsoft.com/office/drawing/2010/main" val="0"/>
              </a:ext>
            </a:extLst>
          </a:blip>
          <a:srcRect l="30555" r="31111" b="53889"/>
          <a:stretch/>
        </p:blipFill>
        <p:spPr>
          <a:xfrm rot="5400000">
            <a:off x="3227816" y="2986949"/>
            <a:ext cx="2590800" cy="2337352"/>
          </a:xfrm>
          <a:prstGeom prst="rect">
            <a:avLst/>
          </a:prstGeom>
          <a:ln>
            <a:solidFill>
              <a:schemeClr val="tx2"/>
            </a:solidFill>
          </a:ln>
        </p:spPr>
      </p:pic>
      <p:sp>
        <p:nvSpPr>
          <p:cNvPr id="13" name="TextBox 12"/>
          <p:cNvSpPr txBox="1"/>
          <p:nvPr/>
        </p:nvSpPr>
        <p:spPr>
          <a:xfrm>
            <a:off x="7431110" y="6487453"/>
            <a:ext cx="1712890" cy="215444"/>
          </a:xfrm>
          <a:prstGeom prst="rect">
            <a:avLst/>
          </a:prstGeom>
          <a:noFill/>
          <a:ln>
            <a:noFill/>
          </a:ln>
        </p:spPr>
        <p:txBody>
          <a:bodyPr wrap="square" rtlCol="0">
            <a:spAutoFit/>
          </a:bodyPr>
          <a:lstStyle/>
          <a:p>
            <a:r>
              <a:rPr lang="en-US" sz="800" dirty="0" smtClean="0">
                <a:solidFill>
                  <a:schemeClr val="bg1">
                    <a:lumMod val="50000"/>
                  </a:schemeClr>
                </a:solidFill>
              </a:rPr>
              <a:t>Source: Andrew </a:t>
            </a:r>
            <a:r>
              <a:rPr lang="en-US" sz="800" dirty="0" err="1" smtClean="0">
                <a:solidFill>
                  <a:schemeClr val="bg1">
                    <a:lumMod val="50000"/>
                  </a:schemeClr>
                </a:solidFill>
              </a:rPr>
              <a:t>Kruczkiewicz</a:t>
            </a:r>
            <a:endParaRPr lang="en-US" sz="800" dirty="0">
              <a:solidFill>
                <a:schemeClr val="bg1">
                  <a:lumMod val="50000"/>
                </a:schemeClr>
              </a:solidFill>
            </a:endParaRPr>
          </a:p>
        </p:txBody>
      </p:sp>
    </p:spTree>
    <p:extLst>
      <p:ext uri="{BB962C8B-B14F-4D97-AF65-F5344CB8AC3E}">
        <p14:creationId xmlns:p14="http://schemas.microsoft.com/office/powerpoint/2010/main" val="24863023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6400" y="1125415"/>
            <a:ext cx="5134864" cy="5486400"/>
          </a:xfrm>
        </p:spPr>
        <p:txBody>
          <a:bodyPr>
            <a:normAutofit/>
          </a:bodyPr>
          <a:lstStyle/>
          <a:p>
            <a:r>
              <a:rPr lang="en-US" dirty="0" smtClean="0"/>
              <a:t>Malawi January 2015 Floods</a:t>
            </a:r>
          </a:p>
          <a:p>
            <a:pPr lvl="1"/>
            <a:r>
              <a:rPr lang="en-US" dirty="0" smtClean="0"/>
              <a:t>Affected 15 out of 28 districts</a:t>
            </a:r>
          </a:p>
          <a:p>
            <a:pPr lvl="1"/>
            <a:r>
              <a:rPr lang="en-US" dirty="0" smtClean="0"/>
              <a:t>&gt;276 deaths </a:t>
            </a:r>
          </a:p>
          <a:p>
            <a:pPr lvl="1"/>
            <a:r>
              <a:rPr lang="en-US" dirty="0" smtClean="0"/>
              <a:t>174,000 displaced</a:t>
            </a:r>
          </a:p>
          <a:p>
            <a:pPr lvl="1"/>
            <a:r>
              <a:rPr lang="en-US" dirty="0" smtClean="0"/>
              <a:t>1,000,000 affected</a:t>
            </a:r>
          </a:p>
          <a:p>
            <a:pPr lvl="1"/>
            <a:endParaRPr lang="en-US" dirty="0"/>
          </a:p>
          <a:p>
            <a:r>
              <a:rPr lang="en-US" dirty="0" smtClean="0"/>
              <a:t>Urgent need of food, water, and shelter</a:t>
            </a:r>
          </a:p>
          <a:p>
            <a:endParaRPr lang="en-US" dirty="0"/>
          </a:p>
          <a:p>
            <a:r>
              <a:rPr lang="en-US" dirty="0" smtClean="0"/>
              <a:t>Overcrowded displacement sites</a:t>
            </a:r>
          </a:p>
          <a:p>
            <a:pPr lvl="1"/>
            <a:r>
              <a:rPr lang="en-US" dirty="0" smtClean="0"/>
              <a:t>Concern for rape, cholera, diarrhea and malaria</a:t>
            </a:r>
            <a:endParaRPr lang="en-US" dirty="0"/>
          </a:p>
        </p:txBody>
      </p:sp>
      <p:sp>
        <p:nvSpPr>
          <p:cNvPr id="4" name="Title 3"/>
          <p:cNvSpPr>
            <a:spLocks noGrp="1"/>
          </p:cNvSpPr>
          <p:nvPr>
            <p:ph type="title"/>
          </p:nvPr>
        </p:nvSpPr>
        <p:spPr/>
        <p:txBody>
          <a:bodyPr/>
          <a:lstStyle/>
          <a:p>
            <a:r>
              <a:rPr lang="en-US" dirty="0" smtClean="0"/>
              <a:t>Community Concerns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3694" y="1206617"/>
            <a:ext cx="2102768" cy="2806569"/>
          </a:xfrm>
          <a:prstGeom prst="rect">
            <a:avLst/>
          </a:prstGeom>
          <a:ln>
            <a:solidFill>
              <a:schemeClr val="tx2"/>
            </a:solidFill>
          </a:ln>
        </p:spPr>
      </p:pic>
      <p:sp>
        <p:nvSpPr>
          <p:cNvPr id="5" name="TextBox 4"/>
          <p:cNvSpPr txBox="1"/>
          <p:nvPr/>
        </p:nvSpPr>
        <p:spPr>
          <a:xfrm>
            <a:off x="6741825" y="3967773"/>
            <a:ext cx="1712890" cy="215444"/>
          </a:xfrm>
          <a:prstGeom prst="rect">
            <a:avLst/>
          </a:prstGeom>
          <a:noFill/>
          <a:ln>
            <a:noFill/>
          </a:ln>
        </p:spPr>
        <p:txBody>
          <a:bodyPr wrap="square" rtlCol="0">
            <a:spAutoFit/>
          </a:bodyPr>
          <a:lstStyle/>
          <a:p>
            <a:r>
              <a:rPr lang="en-US" sz="800" dirty="0" smtClean="0">
                <a:solidFill>
                  <a:schemeClr val="bg1">
                    <a:lumMod val="50000"/>
                  </a:schemeClr>
                </a:solidFill>
              </a:rPr>
              <a:t>Source: Andrew </a:t>
            </a:r>
            <a:r>
              <a:rPr lang="en-US" sz="800" dirty="0" err="1" smtClean="0">
                <a:solidFill>
                  <a:schemeClr val="bg1">
                    <a:lumMod val="50000"/>
                  </a:schemeClr>
                </a:solidFill>
              </a:rPr>
              <a:t>Kruczkiewicz</a:t>
            </a:r>
            <a:endParaRPr lang="en-US" sz="800" dirty="0">
              <a:solidFill>
                <a:schemeClr val="bg1">
                  <a:lumMod val="50000"/>
                </a:schemeClr>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1264" y="4403035"/>
            <a:ext cx="3050286" cy="2047586"/>
          </a:xfrm>
          <a:prstGeom prst="rect">
            <a:avLst/>
          </a:prstGeom>
          <a:ln>
            <a:solidFill>
              <a:schemeClr val="tx2"/>
            </a:solidFill>
          </a:ln>
        </p:spPr>
      </p:pic>
      <p:sp>
        <p:nvSpPr>
          <p:cNvPr id="7" name="TextBox 6"/>
          <p:cNvSpPr txBox="1"/>
          <p:nvPr/>
        </p:nvSpPr>
        <p:spPr>
          <a:xfrm>
            <a:off x="5445760" y="6394248"/>
            <a:ext cx="3255518" cy="215444"/>
          </a:xfrm>
          <a:prstGeom prst="rect">
            <a:avLst/>
          </a:prstGeom>
          <a:noFill/>
          <a:ln>
            <a:noFill/>
          </a:ln>
        </p:spPr>
        <p:txBody>
          <a:bodyPr wrap="square" rtlCol="0">
            <a:spAutoFit/>
          </a:bodyPr>
          <a:lstStyle/>
          <a:p>
            <a:r>
              <a:rPr lang="en-US" sz="800" dirty="0" smtClean="0">
                <a:solidFill>
                  <a:schemeClr val="bg1">
                    <a:lumMod val="50000"/>
                  </a:schemeClr>
                </a:solidFill>
              </a:rPr>
              <a:t>Source: United Nations Development </a:t>
            </a:r>
            <a:r>
              <a:rPr lang="en-US" sz="800" dirty="0" err="1" smtClean="0">
                <a:solidFill>
                  <a:schemeClr val="bg1">
                    <a:lumMod val="50000"/>
                  </a:schemeClr>
                </a:solidFill>
              </a:rPr>
              <a:t>Programme</a:t>
            </a:r>
            <a:r>
              <a:rPr lang="en-US" sz="800" dirty="0" smtClean="0">
                <a:solidFill>
                  <a:schemeClr val="bg1">
                    <a:lumMod val="50000"/>
                  </a:schemeClr>
                </a:solidFill>
              </a:rPr>
              <a:t>, </a:t>
            </a:r>
            <a:r>
              <a:rPr lang="en-US" sz="800" dirty="0" smtClean="0">
                <a:solidFill>
                  <a:schemeClr val="bg1">
                    <a:lumMod val="50000"/>
                  </a:schemeClr>
                </a:solidFill>
              </a:rPr>
              <a:t>Flickr.com</a:t>
            </a:r>
            <a:endParaRPr lang="en-US" sz="800" dirty="0">
              <a:solidFill>
                <a:schemeClr val="bg1">
                  <a:lumMod val="50000"/>
                </a:schemeClr>
              </a:solidFill>
            </a:endParaRPr>
          </a:p>
        </p:txBody>
      </p:sp>
    </p:spTree>
    <p:extLst>
      <p:ext uri="{BB962C8B-B14F-4D97-AF65-F5344CB8AC3E}">
        <p14:creationId xmlns:p14="http://schemas.microsoft.com/office/powerpoint/2010/main" val="37910371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2378" r="12378"/>
          <a:stretch/>
        </p:blipFill>
        <p:spPr>
          <a:xfrm>
            <a:off x="5121617" y="1601691"/>
            <a:ext cx="3636303" cy="2299749"/>
          </a:xfrm>
          <a:prstGeom prst="rect">
            <a:avLst/>
          </a:prstGeom>
        </p:spPr>
      </p:pic>
      <p:sp>
        <p:nvSpPr>
          <p:cNvPr id="2" name="Content Placeholder 1"/>
          <p:cNvSpPr>
            <a:spLocks noGrp="1"/>
          </p:cNvSpPr>
          <p:nvPr>
            <p:ph idx="1"/>
          </p:nvPr>
        </p:nvSpPr>
        <p:spPr>
          <a:xfrm>
            <a:off x="406400" y="1125415"/>
            <a:ext cx="4632960" cy="5486400"/>
          </a:xfrm>
        </p:spPr>
        <p:txBody>
          <a:bodyPr/>
          <a:lstStyle/>
          <a:p>
            <a:r>
              <a:rPr lang="en-US" dirty="0" smtClean="0"/>
              <a:t>Project Partners:</a:t>
            </a:r>
          </a:p>
          <a:p>
            <a:pPr lvl="1"/>
            <a:endParaRPr lang="en-US" dirty="0" smtClean="0"/>
          </a:p>
          <a:p>
            <a:pPr marL="457200" lvl="1" indent="0">
              <a:buNone/>
            </a:pPr>
            <a:endParaRPr lang="en-US" dirty="0"/>
          </a:p>
          <a:p>
            <a:pPr lvl="1"/>
            <a:r>
              <a:rPr lang="en-US" dirty="0" smtClean="0"/>
              <a:t>Red Cross Red Crescent Climate Centre (RCRCCC), Boundary Organization, POC: Erin Coughlan, Senior Climate Specialist</a:t>
            </a:r>
          </a:p>
          <a:p>
            <a:pPr lvl="1"/>
            <a:endParaRPr lang="en-US" dirty="0"/>
          </a:p>
          <a:p>
            <a:pPr lvl="1"/>
            <a:r>
              <a:rPr lang="en-US" dirty="0" smtClean="0"/>
              <a:t>Malawi Red Cross, Collaborator and End-User, POC: Hastings </a:t>
            </a:r>
            <a:r>
              <a:rPr lang="en-US" dirty="0" err="1" smtClean="0"/>
              <a:t>Kandaya</a:t>
            </a:r>
            <a:r>
              <a:rPr lang="en-US" dirty="0" smtClean="0"/>
              <a:t>, Director- </a:t>
            </a:r>
            <a:r>
              <a:rPr lang="en-US" dirty="0" err="1" smtClean="0"/>
              <a:t>Programmes</a:t>
            </a:r>
            <a:r>
              <a:rPr lang="en-US" dirty="0" smtClean="0"/>
              <a:t> and Development</a:t>
            </a:r>
            <a:endParaRPr lang="en-US" dirty="0"/>
          </a:p>
        </p:txBody>
      </p:sp>
      <p:sp>
        <p:nvSpPr>
          <p:cNvPr id="4" name="Title 3"/>
          <p:cNvSpPr>
            <a:spLocks noGrp="1"/>
          </p:cNvSpPr>
          <p:nvPr>
            <p:ph type="title"/>
          </p:nvPr>
        </p:nvSpPr>
        <p:spPr/>
        <p:txBody>
          <a:bodyPr/>
          <a:lstStyle/>
          <a:p>
            <a:r>
              <a:rPr lang="en-US" dirty="0" smtClean="0"/>
              <a:t>Community Concerns</a:t>
            </a:r>
            <a:endParaRPr lang="en-US"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3452" r="13705"/>
          <a:stretch/>
        </p:blipFill>
        <p:spPr>
          <a:xfrm>
            <a:off x="5120430" y="4126431"/>
            <a:ext cx="3637489" cy="2375969"/>
          </a:xfrm>
          <a:prstGeom prst="rect">
            <a:avLst/>
          </a:prstGeom>
        </p:spPr>
      </p:pic>
    </p:spTree>
    <p:extLst>
      <p:ext uri="{BB962C8B-B14F-4D97-AF65-F5344CB8AC3E}">
        <p14:creationId xmlns:p14="http://schemas.microsoft.com/office/powerpoint/2010/main" val="20341457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Compare 7 inundation detection products</a:t>
            </a:r>
          </a:p>
          <a:p>
            <a:pPr marL="0" indent="0">
              <a:buNone/>
            </a:pPr>
            <a:endParaRPr lang="en-US" dirty="0" smtClean="0"/>
          </a:p>
          <a:p>
            <a:r>
              <a:rPr lang="en-US" dirty="0" smtClean="0"/>
              <a:t>Validate inundation detection products with ground data provided by </a:t>
            </a:r>
            <a:r>
              <a:rPr lang="en-US" dirty="0" err="1" smtClean="0"/>
              <a:t>Uk</a:t>
            </a:r>
            <a:r>
              <a:rPr lang="en-US" dirty="0" smtClean="0"/>
              <a:t> Aid and Malawi Red Cross</a:t>
            </a:r>
            <a:endParaRPr lang="en-US" dirty="0"/>
          </a:p>
        </p:txBody>
      </p:sp>
      <p:sp>
        <p:nvSpPr>
          <p:cNvPr id="4" name="Title 3"/>
          <p:cNvSpPr>
            <a:spLocks noGrp="1"/>
          </p:cNvSpPr>
          <p:nvPr>
            <p:ph type="title"/>
          </p:nvPr>
        </p:nvSpPr>
        <p:spPr/>
        <p:txBody>
          <a:bodyPr/>
          <a:lstStyle/>
          <a:p>
            <a:r>
              <a:rPr lang="en-US" dirty="0" smtClean="0"/>
              <a:t>Project Objectives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3749384"/>
            <a:ext cx="1742440" cy="968966"/>
          </a:xfrm>
          <a:prstGeom prst="rect">
            <a:avLst/>
          </a:prstGeom>
          <a:ln>
            <a:solidFill>
              <a:schemeClr val="tx2"/>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3368" y="3749384"/>
            <a:ext cx="1837944" cy="968966"/>
          </a:xfrm>
          <a:prstGeom prst="rect">
            <a:avLst/>
          </a:prstGeom>
          <a:ln>
            <a:solidFill>
              <a:schemeClr val="tx2"/>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5840" y="3749384"/>
            <a:ext cx="1824255" cy="968966"/>
          </a:xfrm>
          <a:prstGeom prst="rect">
            <a:avLst/>
          </a:prstGeom>
          <a:ln>
            <a:solidFill>
              <a:schemeClr val="tx2"/>
            </a:solidFill>
          </a:ln>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4623" y="3749383"/>
            <a:ext cx="1758961" cy="934503"/>
          </a:xfrm>
          <a:prstGeom prst="rect">
            <a:avLst/>
          </a:prstGeom>
          <a:ln>
            <a:solidFill>
              <a:schemeClr val="tx2"/>
            </a:solidFill>
          </a:ln>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4916" y="5178675"/>
            <a:ext cx="1741882" cy="968235"/>
          </a:xfrm>
          <a:prstGeom prst="rect">
            <a:avLst/>
          </a:prstGeom>
          <a:ln>
            <a:solidFill>
              <a:schemeClr val="tx2"/>
            </a:solidFill>
          </a:ln>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53028" y="5178675"/>
            <a:ext cx="1837944" cy="972814"/>
          </a:xfrm>
          <a:prstGeom prst="rect">
            <a:avLst/>
          </a:prstGeom>
          <a:ln>
            <a:solidFill>
              <a:schemeClr val="tx2"/>
            </a:solidFill>
          </a:ln>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01218" y="5183255"/>
            <a:ext cx="1824255" cy="963655"/>
          </a:xfrm>
          <a:prstGeom prst="rect">
            <a:avLst/>
          </a:prstGeom>
          <a:ln>
            <a:solidFill>
              <a:schemeClr val="tx2"/>
            </a:solidFill>
          </a:ln>
        </p:spPr>
      </p:pic>
      <p:sp>
        <p:nvSpPr>
          <p:cNvPr id="11" name="TextBox 10"/>
          <p:cNvSpPr txBox="1"/>
          <p:nvPr/>
        </p:nvSpPr>
        <p:spPr>
          <a:xfrm>
            <a:off x="406400" y="4729792"/>
            <a:ext cx="1742440" cy="338554"/>
          </a:xfrm>
          <a:prstGeom prst="rect">
            <a:avLst/>
          </a:prstGeom>
          <a:noFill/>
        </p:spPr>
        <p:txBody>
          <a:bodyPr wrap="square" rtlCol="0">
            <a:spAutoFit/>
          </a:bodyPr>
          <a:lstStyle/>
          <a:p>
            <a:pPr algn="ctr"/>
            <a:r>
              <a:rPr lang="en-US" sz="1600" dirty="0" smtClean="0"/>
              <a:t>DFO</a:t>
            </a:r>
          </a:p>
        </p:txBody>
      </p:sp>
      <p:sp>
        <p:nvSpPr>
          <p:cNvPr id="12" name="TextBox 11"/>
          <p:cNvSpPr txBox="1"/>
          <p:nvPr/>
        </p:nvSpPr>
        <p:spPr>
          <a:xfrm>
            <a:off x="2597912" y="4735888"/>
            <a:ext cx="1742440" cy="338554"/>
          </a:xfrm>
          <a:prstGeom prst="rect">
            <a:avLst/>
          </a:prstGeom>
          <a:noFill/>
        </p:spPr>
        <p:txBody>
          <a:bodyPr wrap="square" rtlCol="0">
            <a:spAutoFit/>
          </a:bodyPr>
          <a:lstStyle/>
          <a:p>
            <a:pPr algn="ctr"/>
            <a:r>
              <a:rPr lang="en-US" sz="1600" dirty="0" smtClean="0"/>
              <a:t>GFMS-FD</a:t>
            </a:r>
          </a:p>
        </p:txBody>
      </p:sp>
      <p:sp>
        <p:nvSpPr>
          <p:cNvPr id="13" name="TextBox 12"/>
          <p:cNvSpPr txBox="1"/>
          <p:nvPr/>
        </p:nvSpPr>
        <p:spPr>
          <a:xfrm>
            <a:off x="4856480" y="4735888"/>
            <a:ext cx="1742440" cy="338554"/>
          </a:xfrm>
          <a:prstGeom prst="rect">
            <a:avLst/>
          </a:prstGeom>
          <a:noFill/>
        </p:spPr>
        <p:txBody>
          <a:bodyPr wrap="square" rtlCol="0">
            <a:spAutoFit/>
          </a:bodyPr>
          <a:lstStyle/>
          <a:p>
            <a:pPr algn="ctr"/>
            <a:r>
              <a:rPr lang="en-US" sz="1600" dirty="0" smtClean="0"/>
              <a:t>GFMS-I</a:t>
            </a:r>
          </a:p>
        </p:txBody>
      </p:sp>
      <p:sp>
        <p:nvSpPr>
          <p:cNvPr id="14" name="TextBox 13"/>
          <p:cNvSpPr txBox="1"/>
          <p:nvPr/>
        </p:nvSpPr>
        <p:spPr>
          <a:xfrm>
            <a:off x="7075424" y="4696264"/>
            <a:ext cx="1742440" cy="338554"/>
          </a:xfrm>
          <a:prstGeom prst="rect">
            <a:avLst/>
          </a:prstGeom>
          <a:noFill/>
        </p:spPr>
        <p:txBody>
          <a:bodyPr wrap="square" rtlCol="0">
            <a:spAutoFit/>
          </a:bodyPr>
          <a:lstStyle/>
          <a:p>
            <a:pPr algn="ctr"/>
            <a:r>
              <a:rPr lang="en-US" sz="1600" dirty="0" smtClean="0"/>
              <a:t>NRT-GFM</a:t>
            </a:r>
          </a:p>
        </p:txBody>
      </p:sp>
      <p:sp>
        <p:nvSpPr>
          <p:cNvPr id="15" name="TextBox 14"/>
          <p:cNvSpPr txBox="1"/>
          <p:nvPr/>
        </p:nvSpPr>
        <p:spPr>
          <a:xfrm>
            <a:off x="6039104" y="6165400"/>
            <a:ext cx="1742440" cy="338554"/>
          </a:xfrm>
          <a:prstGeom prst="rect">
            <a:avLst/>
          </a:prstGeom>
          <a:noFill/>
        </p:spPr>
        <p:txBody>
          <a:bodyPr wrap="square" rtlCol="0">
            <a:spAutoFit/>
          </a:bodyPr>
          <a:lstStyle/>
          <a:p>
            <a:pPr algn="ctr"/>
            <a:r>
              <a:rPr lang="en-US" sz="1600" dirty="0" smtClean="0"/>
              <a:t>TerraSAR-X</a:t>
            </a:r>
          </a:p>
        </p:txBody>
      </p:sp>
      <p:sp>
        <p:nvSpPr>
          <p:cNvPr id="16" name="TextBox 15"/>
          <p:cNvSpPr txBox="1"/>
          <p:nvPr/>
        </p:nvSpPr>
        <p:spPr>
          <a:xfrm>
            <a:off x="3704336" y="6171496"/>
            <a:ext cx="1742440" cy="338554"/>
          </a:xfrm>
          <a:prstGeom prst="rect">
            <a:avLst/>
          </a:prstGeom>
          <a:noFill/>
        </p:spPr>
        <p:txBody>
          <a:bodyPr wrap="square" rtlCol="0">
            <a:spAutoFit/>
          </a:bodyPr>
          <a:lstStyle/>
          <a:p>
            <a:pPr algn="ctr"/>
            <a:r>
              <a:rPr lang="en-US" sz="1600" dirty="0" smtClean="0"/>
              <a:t>RADARSAT-2</a:t>
            </a:r>
          </a:p>
        </p:txBody>
      </p:sp>
      <p:sp>
        <p:nvSpPr>
          <p:cNvPr id="17" name="TextBox 16"/>
          <p:cNvSpPr txBox="1"/>
          <p:nvPr/>
        </p:nvSpPr>
        <p:spPr>
          <a:xfrm>
            <a:off x="1397000" y="6159304"/>
            <a:ext cx="1742440" cy="338554"/>
          </a:xfrm>
          <a:prstGeom prst="rect">
            <a:avLst/>
          </a:prstGeom>
          <a:noFill/>
        </p:spPr>
        <p:txBody>
          <a:bodyPr wrap="square" rtlCol="0">
            <a:spAutoFit/>
          </a:bodyPr>
          <a:lstStyle/>
          <a:p>
            <a:pPr algn="ctr"/>
            <a:r>
              <a:rPr lang="en-US" sz="1600" dirty="0" smtClean="0"/>
              <a:t>RADARSAT</a:t>
            </a:r>
          </a:p>
        </p:txBody>
      </p:sp>
    </p:spTree>
    <p:extLst>
      <p:ext uri="{BB962C8B-B14F-4D97-AF65-F5344CB8AC3E}">
        <p14:creationId xmlns:p14="http://schemas.microsoft.com/office/powerpoint/2010/main" val="22987056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8031" y="1125415"/>
            <a:ext cx="5072373" cy="5486400"/>
          </a:xfrm>
        </p:spPr>
        <p:txBody>
          <a:bodyPr>
            <a:normAutofit/>
          </a:bodyPr>
          <a:lstStyle/>
          <a:p>
            <a:r>
              <a:rPr lang="en-US" dirty="0" smtClean="0"/>
              <a:t>NASA Earth observations</a:t>
            </a:r>
          </a:p>
          <a:p>
            <a:pPr lvl="1"/>
            <a:endParaRPr lang="en-US" dirty="0" smtClean="0"/>
          </a:p>
          <a:p>
            <a:pPr lvl="1"/>
            <a:r>
              <a:rPr lang="en-US" dirty="0" smtClean="0"/>
              <a:t>MODIS sensor aboard Terra and Aqua satellites</a:t>
            </a:r>
          </a:p>
          <a:p>
            <a:pPr marL="914400" lvl="2" indent="0">
              <a:buNone/>
            </a:pPr>
            <a:endParaRPr lang="en-US" dirty="0"/>
          </a:p>
          <a:p>
            <a:pPr lvl="1"/>
            <a:r>
              <a:rPr lang="en-US" dirty="0" smtClean="0"/>
              <a:t>TRMM, Aqua (AMSR-E &amp; AMSU-A), &amp; Defense Meteorological Satellite Program satellites </a:t>
            </a:r>
          </a:p>
          <a:p>
            <a:pPr lvl="2"/>
            <a:endParaRPr lang="en-US" dirty="0"/>
          </a:p>
          <a:p>
            <a:r>
              <a:rPr lang="en-US" dirty="0" smtClean="0"/>
              <a:t>Other Earth observations</a:t>
            </a:r>
          </a:p>
          <a:p>
            <a:endParaRPr lang="en-US" dirty="0"/>
          </a:p>
          <a:p>
            <a:pPr lvl="1"/>
            <a:r>
              <a:rPr lang="en-US" dirty="0"/>
              <a:t>Synthetic Aperture Radar (SAR</a:t>
            </a:r>
            <a:r>
              <a:rPr lang="en-US" dirty="0" smtClean="0"/>
              <a:t>)</a:t>
            </a:r>
            <a:endParaRPr lang="en-US" dirty="0"/>
          </a:p>
        </p:txBody>
      </p:sp>
      <p:sp>
        <p:nvSpPr>
          <p:cNvPr id="3" name="Title 2"/>
          <p:cNvSpPr>
            <a:spLocks noGrp="1"/>
          </p:cNvSpPr>
          <p:nvPr>
            <p:ph type="title"/>
          </p:nvPr>
        </p:nvSpPr>
        <p:spPr/>
        <p:txBody>
          <a:bodyPr/>
          <a:lstStyle/>
          <a:p>
            <a:r>
              <a:rPr lang="en-US" dirty="0" smtClean="0"/>
              <a:t>Project Methodology</a:t>
            </a:r>
            <a:endParaRPr lang="en-US" dirty="0"/>
          </a:p>
        </p:txBody>
      </p:sp>
      <p:pic>
        <p:nvPicPr>
          <p:cNvPr id="4" name="Picture 7" descr="Aqua"/>
          <p:cNvPicPr>
            <a:picLocks noChangeAspect="1" noChangeArrowheads="1"/>
          </p:cNvPicPr>
          <p:nvPr/>
        </p:nvPicPr>
        <p:blipFill>
          <a:blip r:embed="rId3">
            <a:lum bright="38000"/>
            <a:extLst>
              <a:ext uri="{28A0092B-C50C-407E-A947-70E740481C1C}">
                <a14:useLocalDpi xmlns:a14="http://schemas.microsoft.com/office/drawing/2010/main" val="0"/>
              </a:ext>
            </a:extLst>
          </a:blip>
          <a:srcRect/>
          <a:stretch>
            <a:fillRect/>
          </a:stretch>
        </p:blipFill>
        <p:spPr bwMode="auto">
          <a:xfrm>
            <a:off x="5091681" y="1449918"/>
            <a:ext cx="1814315" cy="7983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6592478" y="2313097"/>
            <a:ext cx="48951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200" b="1" dirty="0" smtClean="0">
                <a:latin typeface="Century Gothic"/>
                <a:cs typeface="Century Gothic"/>
              </a:rPr>
              <a:t>Aqua</a:t>
            </a:r>
            <a:endParaRPr lang="en-US" sz="1200" b="1" dirty="0">
              <a:latin typeface="Century Gothic"/>
              <a:cs typeface="Century Gothic"/>
            </a:endParaRPr>
          </a:p>
        </p:txBody>
      </p:sp>
      <p:pic>
        <p:nvPicPr>
          <p:cNvPr id="6" name="Picture 4" descr="ter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7485" y="1004292"/>
            <a:ext cx="1246375" cy="1370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8384460" y="2327018"/>
            <a:ext cx="363155" cy="339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200" b="1" dirty="0">
                <a:latin typeface="Century Gothic"/>
                <a:cs typeface="Century Gothic"/>
              </a:rPr>
              <a:t>Terra</a:t>
            </a:r>
          </a:p>
        </p:txBody>
      </p:sp>
      <p:pic>
        <p:nvPicPr>
          <p:cNvPr id="8" name="Picture 7"/>
          <p:cNvPicPr>
            <a:picLocks noChangeAspect="1"/>
          </p:cNvPicPr>
          <p:nvPr/>
        </p:nvPicPr>
        <p:blipFill>
          <a:blip r:embed="rId5"/>
          <a:stretch>
            <a:fillRect/>
          </a:stretch>
        </p:blipFill>
        <p:spPr>
          <a:xfrm>
            <a:off x="5142909" y="4577948"/>
            <a:ext cx="1826829" cy="914400"/>
          </a:xfrm>
          <a:prstGeom prst="rect">
            <a:avLst/>
          </a:prstGeom>
        </p:spPr>
      </p:pic>
      <p:sp>
        <p:nvSpPr>
          <p:cNvPr id="9" name="Text Box 20"/>
          <p:cNvSpPr txBox="1">
            <a:spLocks noChangeArrowheads="1"/>
          </p:cNvSpPr>
          <p:nvPr/>
        </p:nvSpPr>
        <p:spPr bwMode="auto">
          <a:xfrm>
            <a:off x="6166872" y="5512876"/>
            <a:ext cx="938726"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200" b="1" dirty="0" smtClean="0">
                <a:latin typeface="Century Gothic"/>
                <a:cs typeface="Century Gothic"/>
              </a:rPr>
              <a:t>RADARSAT-2</a:t>
            </a:r>
            <a:endParaRPr lang="en-US" sz="1200" b="1" dirty="0">
              <a:latin typeface="Century Gothic"/>
              <a:cs typeface="Century Gothic"/>
            </a:endParaRPr>
          </a:p>
        </p:txBody>
      </p:sp>
      <p:pic>
        <p:nvPicPr>
          <p:cNvPr id="10" name="Picture 9"/>
          <p:cNvPicPr>
            <a:picLocks/>
          </p:cNvPicPr>
          <p:nvPr/>
        </p:nvPicPr>
        <p:blipFill>
          <a:blip r:embed="rId6"/>
          <a:stretch>
            <a:fillRect/>
          </a:stretch>
        </p:blipFill>
        <p:spPr>
          <a:xfrm>
            <a:off x="7292260" y="4397761"/>
            <a:ext cx="1371600" cy="1371600"/>
          </a:xfrm>
          <a:prstGeom prst="rect">
            <a:avLst/>
          </a:prstGeom>
        </p:spPr>
      </p:pic>
      <p:sp>
        <p:nvSpPr>
          <p:cNvPr id="11" name="Text Box 20"/>
          <p:cNvSpPr txBox="1">
            <a:spLocks noChangeArrowheads="1"/>
          </p:cNvSpPr>
          <p:nvPr/>
        </p:nvSpPr>
        <p:spPr bwMode="auto">
          <a:xfrm>
            <a:off x="8003926" y="5506814"/>
            <a:ext cx="848912"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200" b="1" dirty="0" err="1" smtClean="0">
                <a:latin typeface="Century Gothic"/>
                <a:cs typeface="Century Gothic"/>
              </a:rPr>
              <a:t>TerraSAR</a:t>
            </a:r>
            <a:r>
              <a:rPr lang="en-US" sz="1200" b="1" dirty="0" smtClean="0">
                <a:latin typeface="Century Gothic"/>
                <a:cs typeface="Century Gothic"/>
              </a:rPr>
              <a:t>-X</a:t>
            </a:r>
            <a:endParaRPr lang="en-US" sz="1200" b="1" dirty="0">
              <a:latin typeface="Century Gothic"/>
              <a:cs typeface="Century Gothic"/>
            </a:endParaRPr>
          </a:p>
        </p:txBody>
      </p:sp>
      <p:pic>
        <p:nvPicPr>
          <p:cNvPr id="12" name="Picture 19" descr="trmm cop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44160" y="2898318"/>
            <a:ext cx="1371600" cy="1230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 Box 20"/>
          <p:cNvSpPr txBox="1">
            <a:spLocks noChangeArrowheads="1"/>
          </p:cNvSpPr>
          <p:nvPr/>
        </p:nvSpPr>
        <p:spPr bwMode="auto">
          <a:xfrm>
            <a:off x="6591236" y="4014992"/>
            <a:ext cx="490757"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200" b="1" dirty="0" smtClean="0">
                <a:latin typeface="Century Gothic"/>
                <a:cs typeface="Century Gothic"/>
              </a:rPr>
              <a:t>TRMM</a:t>
            </a:r>
            <a:endParaRPr lang="en-US" sz="1200" b="1" dirty="0">
              <a:latin typeface="Century Gothic"/>
              <a:cs typeface="Century Gothic"/>
            </a:endParaRPr>
          </a:p>
        </p:txBody>
      </p:sp>
      <p:pic>
        <p:nvPicPr>
          <p:cNvPr id="16" name="Picture 15"/>
          <p:cNvPicPr>
            <a:picLocks noChangeAspect="1"/>
          </p:cNvPicPr>
          <p:nvPr/>
        </p:nvPicPr>
        <p:blipFill>
          <a:blip r:embed="rId8"/>
          <a:stretch>
            <a:fillRect/>
          </a:stretch>
        </p:blipFill>
        <p:spPr>
          <a:xfrm>
            <a:off x="6114744" y="5668565"/>
            <a:ext cx="2269716" cy="914400"/>
          </a:xfrm>
          <a:prstGeom prst="rect">
            <a:avLst/>
          </a:prstGeom>
        </p:spPr>
      </p:pic>
      <p:sp>
        <p:nvSpPr>
          <p:cNvPr id="17" name="Text Box 20"/>
          <p:cNvSpPr txBox="1">
            <a:spLocks noChangeArrowheads="1"/>
          </p:cNvSpPr>
          <p:nvPr/>
        </p:nvSpPr>
        <p:spPr bwMode="auto">
          <a:xfrm>
            <a:off x="7081993" y="6494065"/>
            <a:ext cx="848912"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200" b="1" dirty="0" smtClean="0">
                <a:latin typeface="Century Gothic"/>
                <a:cs typeface="Century Gothic"/>
              </a:rPr>
              <a:t>RADARSAT</a:t>
            </a:r>
            <a:endParaRPr lang="en-US" sz="1200" b="1" dirty="0">
              <a:latin typeface="Century Gothic"/>
              <a:cs typeface="Century Gothic"/>
            </a:endParaRPr>
          </a:p>
        </p:txBody>
      </p:sp>
      <p:pic>
        <p:nvPicPr>
          <p:cNvPr id="18" name="Picture 17"/>
          <p:cNvPicPr>
            <a:picLocks noChangeAspect="1"/>
          </p:cNvPicPr>
          <p:nvPr/>
        </p:nvPicPr>
        <p:blipFill>
          <a:blip r:embed="rId9"/>
          <a:stretch>
            <a:fillRect/>
          </a:stretch>
        </p:blipFill>
        <p:spPr>
          <a:xfrm>
            <a:off x="7371730" y="2862383"/>
            <a:ext cx="1212660" cy="914400"/>
          </a:xfrm>
          <a:prstGeom prst="rect">
            <a:avLst/>
          </a:prstGeom>
        </p:spPr>
      </p:pic>
      <p:sp>
        <p:nvSpPr>
          <p:cNvPr id="19" name="Text Box 20"/>
          <p:cNvSpPr txBox="1">
            <a:spLocks noChangeArrowheads="1"/>
          </p:cNvSpPr>
          <p:nvPr/>
        </p:nvSpPr>
        <p:spPr bwMode="auto">
          <a:xfrm>
            <a:off x="8384460" y="4046802"/>
            <a:ext cx="848912"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200" b="1" dirty="0" smtClean="0">
                <a:latin typeface="Century Gothic"/>
                <a:cs typeface="Century Gothic"/>
              </a:rPr>
              <a:t>DMSP</a:t>
            </a:r>
            <a:endParaRPr lang="en-US" sz="1200" b="1" dirty="0">
              <a:latin typeface="Century Gothic"/>
              <a:cs typeface="Century Gothic"/>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036515"/>
            <a:ext cx="5429200" cy="5486400"/>
          </a:xfrm>
        </p:spPr>
        <p:txBody>
          <a:bodyPr>
            <a:normAutofit lnSpcReduction="10000"/>
          </a:bodyPr>
          <a:lstStyle/>
          <a:p>
            <a:r>
              <a:rPr lang="en-US" dirty="0" smtClean="0"/>
              <a:t>Acquisition &amp; Processing </a:t>
            </a:r>
          </a:p>
          <a:p>
            <a:r>
              <a:rPr lang="en-US" sz="2000" dirty="0" smtClean="0"/>
              <a:t>First, flood map data was acquired from the following sources:</a:t>
            </a:r>
            <a:endParaRPr lang="en-US" sz="2000" dirty="0"/>
          </a:p>
          <a:p>
            <a:pPr lvl="1"/>
            <a:endParaRPr lang="en-US" dirty="0" smtClean="0"/>
          </a:p>
          <a:p>
            <a:pPr lvl="1"/>
            <a:r>
              <a:rPr lang="en-US" dirty="0" smtClean="0"/>
              <a:t>The Malawi Spatial Data Platform</a:t>
            </a:r>
          </a:p>
          <a:p>
            <a:pPr lvl="2"/>
            <a:endParaRPr lang="en-US" dirty="0" smtClean="0"/>
          </a:p>
          <a:p>
            <a:pPr lvl="2"/>
            <a:endParaRPr lang="en-US" dirty="0"/>
          </a:p>
          <a:p>
            <a:pPr lvl="1"/>
            <a:r>
              <a:rPr lang="en-US" dirty="0" smtClean="0"/>
              <a:t>The Dartmouth Flood Observatory website</a:t>
            </a:r>
          </a:p>
          <a:p>
            <a:pPr lvl="2"/>
            <a:endParaRPr lang="en-US" dirty="0" smtClean="0"/>
          </a:p>
          <a:p>
            <a:pPr lvl="2"/>
            <a:endParaRPr lang="en-US" dirty="0" smtClean="0"/>
          </a:p>
          <a:p>
            <a:pPr lvl="1"/>
            <a:r>
              <a:rPr lang="en-US" dirty="0" smtClean="0"/>
              <a:t>NASA Goddard’s Office of Applied Science’s NRT Global Flood Mapping website</a:t>
            </a:r>
          </a:p>
          <a:p>
            <a:pPr lvl="2"/>
            <a:endParaRPr lang="en-US" dirty="0" smtClean="0"/>
          </a:p>
          <a:p>
            <a:pPr lvl="2"/>
            <a:endParaRPr lang="en-US" dirty="0"/>
          </a:p>
          <a:p>
            <a:pPr lvl="1"/>
            <a:r>
              <a:rPr lang="en-US" dirty="0" smtClean="0"/>
              <a:t>University of Maryland’s Global Flood Monitoring System website </a:t>
            </a:r>
          </a:p>
        </p:txBody>
      </p:sp>
      <p:sp>
        <p:nvSpPr>
          <p:cNvPr id="3" name="Title 2"/>
          <p:cNvSpPr>
            <a:spLocks noGrp="1"/>
          </p:cNvSpPr>
          <p:nvPr>
            <p:ph type="title"/>
          </p:nvPr>
        </p:nvSpPr>
        <p:spPr/>
        <p:txBody>
          <a:bodyPr/>
          <a:lstStyle/>
          <a:p>
            <a:r>
              <a:rPr lang="en-US" dirty="0" smtClean="0"/>
              <a:t>Project Methodology</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4688" y="1153220"/>
            <a:ext cx="2642136" cy="1506050"/>
          </a:xfrm>
          <a:prstGeom prst="rect">
            <a:avLst/>
          </a:prstGeom>
          <a:ln>
            <a:solidFill>
              <a:schemeClr val="tx2"/>
            </a:solidFill>
          </a:ln>
          <a:scene3d>
            <a:camera prst="isometricOffAxis1Right"/>
            <a:lightRig rig="threePt" dir="t"/>
          </a:scene3d>
        </p:spPr>
      </p:pic>
      <p:pic>
        <p:nvPicPr>
          <p:cNvPr id="8" name="Picture 7" descr="Screen Shot 2015-03-05 at 5.39.22 PM.png"/>
          <p:cNvPicPr>
            <a:picLocks noChangeAspect="1"/>
          </p:cNvPicPr>
          <p:nvPr/>
        </p:nvPicPr>
        <p:blipFill rotWithShape="1">
          <a:blip r:embed="rId4">
            <a:extLst>
              <a:ext uri="{28A0092B-C50C-407E-A947-70E740481C1C}">
                <a14:useLocalDpi xmlns:a14="http://schemas.microsoft.com/office/drawing/2010/main" val="0"/>
              </a:ext>
            </a:extLst>
          </a:blip>
          <a:srcRect r="5509"/>
          <a:stretch/>
        </p:blipFill>
        <p:spPr>
          <a:xfrm>
            <a:off x="6197600" y="2405381"/>
            <a:ext cx="2832100" cy="1447800"/>
          </a:xfrm>
          <a:prstGeom prst="rect">
            <a:avLst/>
          </a:prstGeom>
          <a:ln w="3175" cmpd="sng">
            <a:solidFill>
              <a:schemeClr val="tx1"/>
            </a:solidFill>
          </a:ln>
          <a:scene3d>
            <a:camera prst="isometricOffAxis1Right"/>
            <a:lightRig rig="threePt" dir="t"/>
          </a:scene3d>
        </p:spPr>
      </p:pic>
      <p:pic>
        <p:nvPicPr>
          <p:cNvPr id="5" name="Picture 4" descr="Goddard_Homepage.png"/>
          <p:cNvPicPr>
            <a:picLocks noChangeAspect="1"/>
          </p:cNvPicPr>
          <p:nvPr/>
        </p:nvPicPr>
        <p:blipFill rotWithShape="1">
          <a:blip r:embed="rId5">
            <a:extLst>
              <a:ext uri="{28A0092B-C50C-407E-A947-70E740481C1C}">
                <a14:useLocalDpi xmlns:a14="http://schemas.microsoft.com/office/drawing/2010/main" val="0"/>
              </a:ext>
            </a:extLst>
          </a:blip>
          <a:srcRect l="8198" t="1" b="3165"/>
          <a:stretch/>
        </p:blipFill>
        <p:spPr>
          <a:xfrm>
            <a:off x="5504688" y="3911829"/>
            <a:ext cx="2642136" cy="1522980"/>
          </a:xfrm>
          <a:prstGeom prst="rect">
            <a:avLst/>
          </a:prstGeom>
          <a:ln>
            <a:solidFill>
              <a:schemeClr val="tx2"/>
            </a:solidFill>
          </a:ln>
          <a:scene3d>
            <a:camera prst="isometricOffAxis1Right"/>
            <a:lightRig rig="threePt" dir="t"/>
          </a:scene3d>
        </p:spPr>
      </p:pic>
      <p:pic>
        <p:nvPicPr>
          <p:cNvPr id="10" name="Picture 9" descr="Screen Shot 2015-03-05 at 5.42.33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1777" y="5108135"/>
            <a:ext cx="2643745" cy="1485900"/>
          </a:xfrm>
          <a:prstGeom prst="rect">
            <a:avLst/>
          </a:prstGeom>
          <a:ln w="3175" cmpd="sng">
            <a:solidFill>
              <a:schemeClr val="tx1"/>
            </a:solidFill>
          </a:ln>
          <a:scene3d>
            <a:camera prst="isometricOffAxis1Right"/>
            <a:lightRig rig="threePt" dir="t"/>
          </a:scene3d>
        </p:spPr>
      </p:pic>
    </p:spTree>
    <p:extLst>
      <p:ext uri="{BB962C8B-B14F-4D97-AF65-F5344CB8AC3E}">
        <p14:creationId xmlns:p14="http://schemas.microsoft.com/office/powerpoint/2010/main" val="28935064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isasters">
      <a:dk1>
        <a:sysClr val="windowText" lastClr="000000"/>
      </a:dk1>
      <a:lt1>
        <a:sysClr val="window" lastClr="FFFFFF"/>
      </a:lt1>
      <a:dk2>
        <a:srgbClr val="44546A"/>
      </a:dk2>
      <a:lt2>
        <a:srgbClr val="E7E6E6"/>
      </a:lt2>
      <a:accent1>
        <a:srgbClr val="BB5731"/>
      </a:accent1>
      <a:accent2>
        <a:srgbClr val="7B3920"/>
      </a:accent2>
      <a:accent3>
        <a:srgbClr val="3C1C10"/>
      </a:accent3>
      <a:accent4>
        <a:srgbClr val="126F26"/>
      </a:accent4>
      <a:accent5>
        <a:srgbClr val="2AC84C"/>
      </a:accent5>
      <a:accent6>
        <a:srgbClr val="86EE9C"/>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3462</TotalTime>
  <Words>2025</Words>
  <Application>Microsoft Office PowerPoint</Application>
  <PresentationFormat>On-screen Show (4:3)</PresentationFormat>
  <Paragraphs>328</Paragraphs>
  <Slides>21</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Helvetica Neue LT Std 65 Medium</vt:lpstr>
      <vt:lpstr>ＭＳ Ｐゴシック</vt:lpstr>
      <vt:lpstr>Arial</vt:lpstr>
      <vt:lpstr>Calibri</vt:lpstr>
      <vt:lpstr>Century Gothic</vt:lpstr>
      <vt:lpstr>Webdings</vt:lpstr>
      <vt:lpstr>office theme</vt:lpstr>
      <vt:lpstr>Malawi Disaster</vt:lpstr>
      <vt:lpstr>Background: Malawi</vt:lpstr>
      <vt:lpstr>Background: Malawi</vt:lpstr>
      <vt:lpstr>Background: Disasters</vt:lpstr>
      <vt:lpstr>Community Concerns</vt:lpstr>
      <vt:lpstr>Community Concerns</vt:lpstr>
      <vt:lpstr>Project Objectives</vt:lpstr>
      <vt:lpstr>Project Methodology</vt:lpstr>
      <vt:lpstr>Project Methodology</vt:lpstr>
      <vt:lpstr>Project Methodology</vt:lpstr>
      <vt:lpstr>Project Methodology</vt:lpstr>
      <vt:lpstr>Project Methodology</vt:lpstr>
      <vt:lpstr>Project Methodology</vt:lpstr>
      <vt:lpstr>Project Methodology</vt:lpstr>
      <vt:lpstr>Results</vt:lpstr>
      <vt:lpstr>Results</vt:lpstr>
      <vt:lpstr>Conclusions</vt:lpstr>
      <vt:lpstr>Conclusions</vt:lpstr>
      <vt:lpstr>Conclusions</vt:lpstr>
      <vt:lpstr>Conclusions</vt:lpstr>
      <vt:lpstr>Acknowledgements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dc:creator>
  <cp:lastModifiedBy>Helen Cen</cp:lastModifiedBy>
  <cp:revision>168</cp:revision>
  <dcterms:created xsi:type="dcterms:W3CDTF">2014-05-22T17:39:16Z</dcterms:created>
  <dcterms:modified xsi:type="dcterms:W3CDTF">2015-03-27T19:02:55Z</dcterms:modified>
</cp:coreProperties>
</file>