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70" r:id="rId3"/>
    <p:sldId id="259" r:id="rId4"/>
    <p:sldId id="257" r:id="rId5"/>
    <p:sldId id="269" r:id="rId6"/>
    <p:sldId id="266" r:id="rId7"/>
    <p:sldId id="271" r:id="rId8"/>
    <p:sldId id="273" r:id="rId9"/>
    <p:sldId id="260" r:id="rId10"/>
    <p:sldId id="261" r:id="rId11"/>
    <p:sldId id="264" r:id="rId12"/>
    <p:sldId id="275" r:id="rId13"/>
    <p:sldId id="262" r:id="rId14"/>
    <p:sldId id="26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441"/>
    <a:srgbClr val="FFFFFF"/>
    <a:srgbClr val="2F5D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66977" autoAdjust="0"/>
  </p:normalViewPr>
  <p:slideViewPr>
    <p:cSldViewPr snapToGrid="0">
      <p:cViewPr varScale="1">
        <p:scale>
          <a:sx n="73" d="100"/>
          <a:sy n="73" d="100"/>
        </p:scale>
        <p:origin x="21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bubak\AppData\Local\Microsoft\Windows\INetCache\Content.Outlook\J03IX90B\SHEN%20Visitor%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reprisal2\develop4\Monthly_Averages_Visual\Annual_OMI_NO2_Visu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eprisal2\develop4\Monthly_Averages_Visual\Monthly_OMI_Ozone_Visu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eprisal2\develop4\Monthly_Averages_Visual\Graphs%20for%20Powerpoi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eprisal2\develop4\OMI_SO2_Data\Flipped_data\SO2_Max_MaskToSHEN_Files\SO2_MaskToSHEN_Exce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reprisal2\develop4\Correlations\SO2%20Correl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reprisal2\develop4\OMI_NO2_Data\Tropospheric\Min_Files\Min_Excel.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smtClean="0"/>
              <a:t>Recreational </a:t>
            </a:r>
            <a:r>
              <a:rPr lang="en-US" sz="2400" b="1" dirty="0"/>
              <a:t>Visitors</a:t>
            </a:r>
          </a:p>
        </c:rich>
      </c:tx>
      <c:layout>
        <c:manualLayout>
          <c:xMode val="edge"/>
          <c:yMode val="edge"/>
          <c:x val="0.27116207193456904"/>
          <c:y val="5.001197495033707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'[SHEN Visitor Graph.xlsx]Sheet1'!$B$1</c:f>
              <c:strCache>
                <c:ptCount val="1"/>
                <c:pt idx="0">
                  <c:v>Recreation Visitors</c:v>
                </c:pt>
              </c:strCache>
            </c:strRef>
          </c:tx>
          <c:spPr>
            <a:ln w="28575" cap="rnd">
              <a:solidFill>
                <a:schemeClr val="accent2"/>
              </a:solidFill>
              <a:round/>
            </a:ln>
            <a:effectLst/>
          </c:spPr>
          <c:marker>
            <c:symbol val="none"/>
          </c:marker>
          <c:cat>
            <c:numRef>
              <c:f>'[SHEN Visitor Graph.xlsx]Sheet1'!$A$2:$A$82</c:f>
              <c:numCache>
                <c:formatCode>General</c:formatCode>
                <c:ptCount val="81"/>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numCache>
            </c:numRef>
          </c:cat>
          <c:val>
            <c:numRef>
              <c:f>'[SHEN Visitor Graph.xlsx]Sheet1'!$B$2:$B$82</c:f>
              <c:numCache>
                <c:formatCode>#,##0</c:formatCode>
                <c:ptCount val="81"/>
                <c:pt idx="0">
                  <c:v>694098</c:v>
                </c:pt>
                <c:pt idx="1">
                  <c:v>1041204</c:v>
                </c:pt>
                <c:pt idx="2">
                  <c:v>954967</c:v>
                </c:pt>
                <c:pt idx="3">
                  <c:v>911612</c:v>
                </c:pt>
                <c:pt idx="4">
                  <c:v>950807</c:v>
                </c:pt>
                <c:pt idx="5">
                  <c:v>1071199</c:v>
                </c:pt>
                <c:pt idx="6">
                  <c:v>138098</c:v>
                </c:pt>
                <c:pt idx="7">
                  <c:v>41831</c:v>
                </c:pt>
                <c:pt idx="8">
                  <c:v>137831</c:v>
                </c:pt>
                <c:pt idx="9">
                  <c:v>542718</c:v>
                </c:pt>
                <c:pt idx="10">
                  <c:v>709789</c:v>
                </c:pt>
                <c:pt idx="11">
                  <c:v>858630</c:v>
                </c:pt>
                <c:pt idx="12">
                  <c:v>932068</c:v>
                </c:pt>
                <c:pt idx="13">
                  <c:v>1157946</c:v>
                </c:pt>
                <c:pt idx="14">
                  <c:v>1279387</c:v>
                </c:pt>
                <c:pt idx="15">
                  <c:v>1412499</c:v>
                </c:pt>
                <c:pt idx="16">
                  <c:v>1494647</c:v>
                </c:pt>
                <c:pt idx="17">
                  <c:v>1673346</c:v>
                </c:pt>
                <c:pt idx="18">
                  <c:v>1659600</c:v>
                </c:pt>
                <c:pt idx="19">
                  <c:v>1543400</c:v>
                </c:pt>
                <c:pt idx="20">
                  <c:v>1623500</c:v>
                </c:pt>
                <c:pt idx="21">
                  <c:v>1655500</c:v>
                </c:pt>
                <c:pt idx="22">
                  <c:v>1655300</c:v>
                </c:pt>
                <c:pt idx="23">
                  <c:v>1786700</c:v>
                </c:pt>
                <c:pt idx="24">
                  <c:v>1780100</c:v>
                </c:pt>
                <c:pt idx="25">
                  <c:v>1929300</c:v>
                </c:pt>
                <c:pt idx="26">
                  <c:v>2049400</c:v>
                </c:pt>
                <c:pt idx="27">
                  <c:v>2237800</c:v>
                </c:pt>
                <c:pt idx="28">
                  <c:v>2276200</c:v>
                </c:pt>
                <c:pt idx="29">
                  <c:v>2289400</c:v>
                </c:pt>
                <c:pt idx="30">
                  <c:v>2349100</c:v>
                </c:pt>
                <c:pt idx="31">
                  <c:v>2133100</c:v>
                </c:pt>
                <c:pt idx="32">
                  <c:v>2273200</c:v>
                </c:pt>
                <c:pt idx="33">
                  <c:v>2400900</c:v>
                </c:pt>
                <c:pt idx="34">
                  <c:v>2411500</c:v>
                </c:pt>
                <c:pt idx="35">
                  <c:v>2140600</c:v>
                </c:pt>
                <c:pt idx="36">
                  <c:v>2038224</c:v>
                </c:pt>
                <c:pt idx="37">
                  <c:v>2308400</c:v>
                </c:pt>
                <c:pt idx="38">
                  <c:v>1949400</c:v>
                </c:pt>
                <c:pt idx="39">
                  <c:v>2420600</c:v>
                </c:pt>
                <c:pt idx="40">
                  <c:v>2448600</c:v>
                </c:pt>
                <c:pt idx="41">
                  <c:v>2789100</c:v>
                </c:pt>
                <c:pt idx="42">
                  <c:v>2002205</c:v>
                </c:pt>
                <c:pt idx="43">
                  <c:v>1521451</c:v>
                </c:pt>
                <c:pt idx="44">
                  <c:v>1699228</c:v>
                </c:pt>
                <c:pt idx="45">
                  <c:v>1819546</c:v>
                </c:pt>
                <c:pt idx="46">
                  <c:v>1751972</c:v>
                </c:pt>
                <c:pt idx="47">
                  <c:v>1768378</c:v>
                </c:pt>
                <c:pt idx="48">
                  <c:v>1869307</c:v>
                </c:pt>
                <c:pt idx="49">
                  <c:v>1933085</c:v>
                </c:pt>
                <c:pt idx="50">
                  <c:v>1843985</c:v>
                </c:pt>
                <c:pt idx="51">
                  <c:v>1767727</c:v>
                </c:pt>
                <c:pt idx="52">
                  <c:v>1937155</c:v>
                </c:pt>
                <c:pt idx="53">
                  <c:v>1873817</c:v>
                </c:pt>
                <c:pt idx="54">
                  <c:v>1771780</c:v>
                </c:pt>
                <c:pt idx="55">
                  <c:v>1939486</c:v>
                </c:pt>
                <c:pt idx="56">
                  <c:v>1822193</c:v>
                </c:pt>
                <c:pt idx="57">
                  <c:v>1951366</c:v>
                </c:pt>
                <c:pt idx="58">
                  <c:v>1926883</c:v>
                </c:pt>
                <c:pt idx="59">
                  <c:v>1757794</c:v>
                </c:pt>
                <c:pt idx="60">
                  <c:v>1571019</c:v>
                </c:pt>
                <c:pt idx="61">
                  <c:v>1587790</c:v>
                </c:pt>
                <c:pt idx="62">
                  <c:v>1473100</c:v>
                </c:pt>
                <c:pt idx="63">
                  <c:v>1339286</c:v>
                </c:pt>
                <c:pt idx="64">
                  <c:v>1419579</c:v>
                </c:pt>
                <c:pt idx="65">
                  <c:v>1498561</c:v>
                </c:pt>
                <c:pt idx="66">
                  <c:v>1389244</c:v>
                </c:pt>
                <c:pt idx="67">
                  <c:v>1163950</c:v>
                </c:pt>
                <c:pt idx="68">
                  <c:v>1261000</c:v>
                </c:pt>
                <c:pt idx="69">
                  <c:v>1094912</c:v>
                </c:pt>
                <c:pt idx="70">
                  <c:v>1076150</c:v>
                </c:pt>
                <c:pt idx="71">
                  <c:v>1107227</c:v>
                </c:pt>
                <c:pt idx="72">
                  <c:v>1075878</c:v>
                </c:pt>
                <c:pt idx="73">
                  <c:v>1120981</c:v>
                </c:pt>
                <c:pt idx="74">
                  <c:v>1253386</c:v>
                </c:pt>
                <c:pt idx="75">
                  <c:v>1209883</c:v>
                </c:pt>
                <c:pt idx="76">
                  <c:v>1210200</c:v>
                </c:pt>
                <c:pt idx="77">
                  <c:v>1136505</c:v>
                </c:pt>
                <c:pt idx="78">
                  <c:v>1255321</c:v>
                </c:pt>
                <c:pt idx="79">
                  <c:v>1321873</c:v>
                </c:pt>
                <c:pt idx="80">
                  <c:v>1437341</c:v>
                </c:pt>
              </c:numCache>
            </c:numRef>
          </c:val>
          <c:smooth val="0"/>
          <c:extLst>
            <c:ext xmlns:c16="http://schemas.microsoft.com/office/drawing/2014/chart" uri="{C3380CC4-5D6E-409C-BE32-E72D297353CC}">
              <c16:uniqueId val="{00000000-F5E3-44A6-8B04-C52B780DDD2F}"/>
            </c:ext>
          </c:extLst>
        </c:ser>
        <c:dLbls>
          <c:showLegendKey val="0"/>
          <c:showVal val="0"/>
          <c:showCatName val="0"/>
          <c:showSerName val="0"/>
          <c:showPercent val="0"/>
          <c:showBubbleSize val="0"/>
        </c:dLbls>
        <c:smooth val="0"/>
        <c:axId val="380678712"/>
        <c:axId val="380678320"/>
        <c:extLst>
          <c:ext xmlns:c15="http://schemas.microsoft.com/office/drawing/2012/chart" uri="{02D57815-91ED-43cb-92C2-25804820EDAC}">
            <c15:filteredLineSeries>
              <c15:ser>
                <c:idx val="0"/>
                <c:order val="0"/>
                <c:tx>
                  <c:strRef>
                    <c:extLst>
                      <c:ext uri="{02D57815-91ED-43cb-92C2-25804820EDAC}">
                        <c15:formulaRef>
                          <c15:sqref>'[SHEN Visitor Graph.xlsx]Sheet1'!$A$1</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'[SHEN Visitor Graph.xlsx]Sheet1'!$A$2:$A$82</c15:sqref>
                        </c15:formulaRef>
                      </c:ext>
                    </c:extLst>
                    <c:numCache>
                      <c:formatCode>General</c:formatCode>
                      <c:ptCount val="81"/>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numCache>
                  </c:numRef>
                </c:cat>
                <c:val>
                  <c:numRef>
                    <c:extLst>
                      <c:ext uri="{02D57815-91ED-43cb-92C2-25804820EDAC}">
                        <c15:formulaRef>
                          <c15:sqref>'[SHEN Visitor Graph.xlsx]Sheet1'!$A$2:$A$82</c15:sqref>
                        </c15:formulaRef>
                      </c:ext>
                    </c:extLst>
                    <c:numCache>
                      <c:formatCode>General</c:formatCode>
                      <c:ptCount val="81"/>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numCache>
                  </c:numRef>
                </c:val>
                <c:smooth val="0"/>
                <c:extLst>
                  <c:ext xmlns:c16="http://schemas.microsoft.com/office/drawing/2014/chart" uri="{C3380CC4-5D6E-409C-BE32-E72D297353CC}">
                    <c16:uniqueId val="{00000001-F5E3-44A6-8B04-C52B780DDD2F}"/>
                  </c:ext>
                </c:extLst>
              </c15:ser>
            </c15:filteredLineSeries>
          </c:ext>
        </c:extLst>
      </c:lineChart>
      <c:dateAx>
        <c:axId val="38067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80678320"/>
        <c:crosses val="autoZero"/>
        <c:auto val="0"/>
        <c:lblOffset val="100"/>
        <c:baseTimeUnit val="days"/>
        <c:majorUnit val="5"/>
        <c:majorTimeUnit val="days"/>
        <c:minorUnit val="10"/>
      </c:dateAx>
      <c:valAx>
        <c:axId val="380678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8067871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2400" b="1" dirty="0"/>
              <a:t>Annual Averages NO</a:t>
            </a:r>
            <a:r>
              <a:rPr lang="en-US" sz="2400" b="1" baseline="-25000" dirty="0"/>
              <a:t>2</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Total Column</c:v>
          </c:tx>
          <c:spPr>
            <a:ln w="38100"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'Annual Average'!$A$24:$A$35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'Annual Average'!$B$24:$B$35</c:f>
              <c:numCache>
                <c:formatCode>General</c:formatCode>
                <c:ptCount val="12"/>
                <c:pt idx="0">
                  <c:v>7456817914244847</c:v>
                </c:pt>
                <c:pt idx="1">
                  <c:v>6092842039998328</c:v>
                </c:pt>
                <c:pt idx="2">
                  <c:v>6000117440752298</c:v>
                </c:pt>
                <c:pt idx="3">
                  <c:v>5426493498152277</c:v>
                </c:pt>
                <c:pt idx="4">
                  <c:v>5349087002667691</c:v>
                </c:pt>
                <c:pt idx="5">
                  <c:v>5870439206853017</c:v>
                </c:pt>
                <c:pt idx="6">
                  <c:v>5213666370650112</c:v>
                </c:pt>
                <c:pt idx="7">
                  <c:v>5041005819802419</c:v>
                </c:pt>
                <c:pt idx="8">
                  <c:v>5210230128377855</c:v>
                </c:pt>
                <c:pt idx="9">
                  <c:v>5398079173400985</c:v>
                </c:pt>
                <c:pt idx="10">
                  <c:v>5061105125897012</c:v>
                </c:pt>
                <c:pt idx="11">
                  <c:v>5069914135138577</c:v>
                </c:pt>
              </c:numCache>
            </c:numRef>
          </c:val>
          <c:smooth val="0"/>
          <c:extLst>
            <c:ext xmlns:c16="http://schemas.microsoft.com/office/drawing/2014/chart" uri="{C3380CC4-5D6E-409C-BE32-E72D297353CC}">
              <c16:uniqueId val="{00000000-7EE5-4686-96C8-89810AAB43AA}"/>
            </c:ext>
          </c:extLst>
        </c:ser>
        <c:ser>
          <c:idx val="1"/>
          <c:order val="1"/>
          <c:tx>
            <c:v>Tropospheric</c:v>
          </c:tx>
          <c:spPr>
            <a:ln w="38100"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'Annual Average'!$A$24:$A$35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'Annual Average'!$C$24:$C$35</c:f>
              <c:numCache>
                <c:formatCode>General</c:formatCode>
                <c:ptCount val="12"/>
                <c:pt idx="0">
                  <c:v>4880395420460647</c:v>
                </c:pt>
                <c:pt idx="1">
                  <c:v>3623549333790174</c:v>
                </c:pt>
                <c:pt idx="2">
                  <c:v>3511623766717234.5</c:v>
                </c:pt>
                <c:pt idx="3">
                  <c:v>2897428481468006.5</c:v>
                </c:pt>
                <c:pt idx="4">
                  <c:v>2782687209892523</c:v>
                </c:pt>
                <c:pt idx="5">
                  <c:v>3440158721511696.5</c:v>
                </c:pt>
                <c:pt idx="6">
                  <c:v>2604444502353510.5</c:v>
                </c:pt>
                <c:pt idx="7">
                  <c:v>2540829009842448.5</c:v>
                </c:pt>
                <c:pt idx="8">
                  <c:v>2659946125520623</c:v>
                </c:pt>
                <c:pt idx="9">
                  <c:v>2872833752222925.5</c:v>
                </c:pt>
                <c:pt idx="10">
                  <c:v>2669015858850475</c:v>
                </c:pt>
                <c:pt idx="11">
                  <c:v>2477534677705250.5</c:v>
                </c:pt>
              </c:numCache>
            </c:numRef>
          </c:val>
          <c:smooth val="0"/>
          <c:extLst>
            <c:ext xmlns:c16="http://schemas.microsoft.com/office/drawing/2014/chart" uri="{C3380CC4-5D6E-409C-BE32-E72D297353CC}">
              <c16:uniqueId val="{00000001-7EE5-4686-96C8-89810AAB43AA}"/>
            </c:ext>
          </c:extLst>
        </c:ser>
        <c:dLbls>
          <c:showLegendKey val="0"/>
          <c:showVal val="0"/>
          <c:showCatName val="0"/>
          <c:showSerName val="0"/>
          <c:showPercent val="0"/>
          <c:showBubbleSize val="0"/>
        </c:dLbls>
        <c:smooth val="0"/>
        <c:axId val="119091856"/>
        <c:axId val="119092248"/>
      </c:lineChart>
      <c:catAx>
        <c:axId val="11909185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9092248"/>
        <c:crosses val="autoZero"/>
        <c:auto val="1"/>
        <c:lblAlgn val="ctr"/>
        <c:lblOffset val="100"/>
        <c:noMultiLvlLbl val="0"/>
      </c:catAx>
      <c:valAx>
        <c:axId val="119092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Molecules/cm2</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9091856"/>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0.32217147856517936"/>
          <c:y val="0.8616892680081657"/>
          <c:w val="0.48343482064741905"/>
          <c:h val="7.812554680664916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0" i="0" dirty="0" smtClean="0">
                <a:solidFill>
                  <a:schemeClr val="tx1"/>
                </a:solidFill>
              </a:rPr>
              <a:t>Total</a:t>
            </a:r>
            <a:r>
              <a:rPr lang="en-US" sz="2400" b="0" i="0" baseline="0" dirty="0" smtClean="0">
                <a:solidFill>
                  <a:schemeClr val="tx1"/>
                </a:solidFill>
              </a:rPr>
              <a:t> Column Ozone – Monthly Averages</a:t>
            </a:r>
            <a:endParaRPr lang="en-US" sz="2400" b="0" i="0" dirty="0">
              <a:solidFill>
                <a:schemeClr val="tx1"/>
              </a:solidFill>
            </a:endParaRPr>
          </a:p>
        </c:rich>
      </c:tx>
      <c:layout>
        <c:manualLayout>
          <c:xMode val="edge"/>
          <c:yMode val="edge"/>
          <c:x val="0.20059270768216925"/>
          <c:y val="4.394413051692147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'OMI Monthly Ozone'!$F$2</c:f>
              <c:strCache>
                <c:ptCount val="1"/>
                <c:pt idx="0">
                  <c:v>Jan</c:v>
                </c:pt>
              </c:strCache>
            </c:strRef>
          </c:tx>
          <c:spPr>
            <a:solidFill>
              <a:schemeClr val="accent2">
                <a:tint val="41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Ozone'!$G$2:$R$2</c:f>
              <c:numCache>
                <c:formatCode>0.00</c:formatCode>
                <c:ptCount val="11"/>
                <c:pt idx="0">
                  <c:v>269.58566284179699</c:v>
                </c:pt>
                <c:pt idx="1">
                  <c:v>271.99400329589838</c:v>
                </c:pt>
                <c:pt idx="2">
                  <c:v>269.3613311767578</c:v>
                </c:pt>
                <c:pt idx="3">
                  <c:v>264.69233093261721</c:v>
                </c:pt>
                <c:pt idx="4">
                  <c:v>260.96014099121072</c:v>
                </c:pt>
                <c:pt idx="5">
                  <c:v>276.86956787109369</c:v>
                </c:pt>
                <c:pt idx="6">
                  <c:v>271.02817993164041</c:v>
                </c:pt>
                <c:pt idx="7">
                  <c:v>266.16708679199218</c:v>
                </c:pt>
                <c:pt idx="8">
                  <c:v>273.02083129882811</c:v>
                </c:pt>
                <c:pt idx="9">
                  <c:v>269.4983306884763</c:v>
                </c:pt>
                <c:pt idx="10">
                  <c:v>277.42291259765619</c:v>
                </c:pt>
              </c:numCache>
            </c:numRef>
          </c:val>
          <c:extLst>
            <c:ext xmlns:c16="http://schemas.microsoft.com/office/drawing/2014/chart" uri="{C3380CC4-5D6E-409C-BE32-E72D297353CC}">
              <c16:uniqueId val="{00000000-DE11-4103-B51E-78AF76A1BF8E}"/>
            </c:ext>
          </c:extLst>
        </c:ser>
        <c:ser>
          <c:idx val="1"/>
          <c:order val="1"/>
          <c:tx>
            <c:strRef>
              <c:f>'OMI Monthly Ozone'!$F$3</c:f>
              <c:strCache>
                <c:ptCount val="1"/>
                <c:pt idx="0">
                  <c:v>Feb</c:v>
                </c:pt>
              </c:strCache>
            </c:strRef>
          </c:tx>
          <c:spPr>
            <a:solidFill>
              <a:schemeClr val="accent2">
                <a:tint val="52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Ozone'!$G$3:$R$3</c:f>
              <c:numCache>
                <c:formatCode>0.00</c:formatCode>
                <c:ptCount val="11"/>
                <c:pt idx="0">
                  <c:v>261.76925659179699</c:v>
                </c:pt>
                <c:pt idx="1">
                  <c:v>260.33499755859361</c:v>
                </c:pt>
                <c:pt idx="2">
                  <c:v>268.4170349121091</c:v>
                </c:pt>
                <c:pt idx="3">
                  <c:v>258.09356994628871</c:v>
                </c:pt>
                <c:pt idx="4">
                  <c:v>262.87847290039059</c:v>
                </c:pt>
                <c:pt idx="5">
                  <c:v>276.19099731445311</c:v>
                </c:pt>
                <c:pt idx="6">
                  <c:v>269.89076232910162</c:v>
                </c:pt>
                <c:pt idx="7">
                  <c:v>267.49636230468718</c:v>
                </c:pt>
                <c:pt idx="8">
                  <c:v>274.34954528808589</c:v>
                </c:pt>
                <c:pt idx="9">
                  <c:v>270.11952209472668</c:v>
                </c:pt>
                <c:pt idx="10">
                  <c:v>268.07478637695311</c:v>
                </c:pt>
              </c:numCache>
            </c:numRef>
          </c:val>
          <c:extLst>
            <c:ext xmlns:c16="http://schemas.microsoft.com/office/drawing/2014/chart" uri="{C3380CC4-5D6E-409C-BE32-E72D297353CC}">
              <c16:uniqueId val="{00000001-DE11-4103-B51E-78AF76A1BF8E}"/>
            </c:ext>
          </c:extLst>
        </c:ser>
        <c:ser>
          <c:idx val="2"/>
          <c:order val="2"/>
          <c:tx>
            <c:strRef>
              <c:f>'OMI Monthly Ozone'!$F$4</c:f>
              <c:strCache>
                <c:ptCount val="1"/>
                <c:pt idx="0">
                  <c:v>Mar</c:v>
                </c:pt>
              </c:strCache>
            </c:strRef>
          </c:tx>
          <c:spPr>
            <a:solidFill>
              <a:schemeClr val="accent2">
                <a:tint val="63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Ozone'!$G$4:$R$4</c:f>
              <c:numCache>
                <c:formatCode>0.00</c:formatCode>
                <c:ptCount val="11"/>
                <c:pt idx="0">
                  <c:v>270.00533752441402</c:v>
                </c:pt>
                <c:pt idx="1">
                  <c:v>264.69413452148422</c:v>
                </c:pt>
                <c:pt idx="2">
                  <c:v>267.35799560546877</c:v>
                </c:pt>
                <c:pt idx="3">
                  <c:v>256.07233276367162</c:v>
                </c:pt>
                <c:pt idx="4">
                  <c:v>255.78800201416021</c:v>
                </c:pt>
                <c:pt idx="5">
                  <c:v>267.03107910156251</c:v>
                </c:pt>
                <c:pt idx="6">
                  <c:v>275.57231750488262</c:v>
                </c:pt>
                <c:pt idx="7">
                  <c:v>256.75583496093742</c:v>
                </c:pt>
                <c:pt idx="8">
                  <c:v>277.1183319091794</c:v>
                </c:pt>
                <c:pt idx="9">
                  <c:v>265.48199768066388</c:v>
                </c:pt>
                <c:pt idx="10">
                  <c:v>265.40400085449221</c:v>
                </c:pt>
              </c:numCache>
            </c:numRef>
          </c:val>
          <c:extLst>
            <c:ext xmlns:c16="http://schemas.microsoft.com/office/drawing/2014/chart" uri="{C3380CC4-5D6E-409C-BE32-E72D297353CC}">
              <c16:uniqueId val="{00000002-DE11-4103-B51E-78AF76A1BF8E}"/>
            </c:ext>
          </c:extLst>
        </c:ser>
        <c:ser>
          <c:idx val="3"/>
          <c:order val="3"/>
          <c:tx>
            <c:strRef>
              <c:f>'OMI Monthly Ozone'!$F$5</c:f>
              <c:strCache>
                <c:ptCount val="1"/>
                <c:pt idx="0">
                  <c:v>Apr</c:v>
                </c:pt>
              </c:strCache>
            </c:strRef>
          </c:tx>
          <c:spPr>
            <a:solidFill>
              <a:schemeClr val="accent2">
                <a:tint val="74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Ozone'!$G$5:$R$5</c:f>
              <c:numCache>
                <c:formatCode>0.00</c:formatCode>
                <c:ptCount val="11"/>
                <c:pt idx="0">
                  <c:v>264.64892578125</c:v>
                </c:pt>
                <c:pt idx="1">
                  <c:v>264.61366882324222</c:v>
                </c:pt>
                <c:pt idx="2">
                  <c:v>274.77099304199191</c:v>
                </c:pt>
                <c:pt idx="3">
                  <c:v>260.31965026855471</c:v>
                </c:pt>
                <c:pt idx="4">
                  <c:v>248.75885925292971</c:v>
                </c:pt>
                <c:pt idx="5">
                  <c:v>273.69649963378907</c:v>
                </c:pt>
                <c:pt idx="6">
                  <c:v>272.1304260253907</c:v>
                </c:pt>
                <c:pt idx="7">
                  <c:v>263.54458312988282</c:v>
                </c:pt>
                <c:pt idx="8">
                  <c:v>274.73956604003888</c:v>
                </c:pt>
                <c:pt idx="9">
                  <c:v>272.27045288085941</c:v>
                </c:pt>
                <c:pt idx="10">
                  <c:v>277.66957092285162</c:v>
                </c:pt>
              </c:numCache>
            </c:numRef>
          </c:val>
          <c:extLst>
            <c:ext xmlns:c16="http://schemas.microsoft.com/office/drawing/2014/chart" uri="{C3380CC4-5D6E-409C-BE32-E72D297353CC}">
              <c16:uniqueId val="{00000003-DE11-4103-B51E-78AF76A1BF8E}"/>
            </c:ext>
          </c:extLst>
        </c:ser>
        <c:ser>
          <c:idx val="4"/>
          <c:order val="4"/>
          <c:tx>
            <c:strRef>
              <c:f>'OMI Monthly Ozone'!$F$6</c:f>
              <c:strCache>
                <c:ptCount val="1"/>
                <c:pt idx="0">
                  <c:v>May</c:v>
                </c:pt>
              </c:strCache>
            </c:strRef>
          </c:tx>
          <c:spPr>
            <a:solidFill>
              <a:schemeClr val="accent2">
                <a:tint val="84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Ozone'!$G$6:$R$6</c:f>
              <c:numCache>
                <c:formatCode>0.00</c:formatCode>
                <c:ptCount val="11"/>
                <c:pt idx="0">
                  <c:v>294.58233337402339</c:v>
                </c:pt>
                <c:pt idx="1">
                  <c:v>263.73548278808568</c:v>
                </c:pt>
                <c:pt idx="2">
                  <c:v>276.39100341796859</c:v>
                </c:pt>
                <c:pt idx="3">
                  <c:v>270.16033325195309</c:v>
                </c:pt>
                <c:pt idx="4">
                  <c:v>270.71257019042969</c:v>
                </c:pt>
                <c:pt idx="5">
                  <c:v>283.02336730957018</c:v>
                </c:pt>
                <c:pt idx="6">
                  <c:v>272.53790588378911</c:v>
                </c:pt>
                <c:pt idx="7">
                  <c:v>272.38249816894529</c:v>
                </c:pt>
                <c:pt idx="8">
                  <c:v>270.27499694824189</c:v>
                </c:pt>
                <c:pt idx="9">
                  <c:v>280.18391113281251</c:v>
                </c:pt>
                <c:pt idx="10">
                  <c:v>281.13136291503889</c:v>
                </c:pt>
              </c:numCache>
            </c:numRef>
          </c:val>
          <c:extLst>
            <c:ext xmlns:c16="http://schemas.microsoft.com/office/drawing/2014/chart" uri="{C3380CC4-5D6E-409C-BE32-E72D297353CC}">
              <c16:uniqueId val="{00000004-DE11-4103-B51E-78AF76A1BF8E}"/>
            </c:ext>
          </c:extLst>
        </c:ser>
        <c:ser>
          <c:idx val="5"/>
          <c:order val="5"/>
          <c:tx>
            <c:strRef>
              <c:f>'OMI Monthly Ozone'!$F$7</c:f>
              <c:strCache>
                <c:ptCount val="1"/>
                <c:pt idx="0">
                  <c:v>June</c:v>
                </c:pt>
              </c:strCache>
            </c:strRef>
          </c:tx>
          <c:spPr>
            <a:solidFill>
              <a:schemeClr val="accent2">
                <a:tint val="95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Ozone'!$G$7:$R$7</c:f>
              <c:numCache>
                <c:formatCode>0.00</c:formatCode>
                <c:ptCount val="11"/>
                <c:pt idx="0">
                  <c:v>291.24391479492198</c:v>
                </c:pt>
                <c:pt idx="1">
                  <c:v>280.21379089355469</c:v>
                </c:pt>
                <c:pt idx="2">
                  <c:v>304.04758911132831</c:v>
                </c:pt>
                <c:pt idx="3">
                  <c:v>287.88138122558593</c:v>
                </c:pt>
                <c:pt idx="4">
                  <c:v>293.30494079589852</c:v>
                </c:pt>
                <c:pt idx="5">
                  <c:v>304.49388427734368</c:v>
                </c:pt>
                <c:pt idx="6">
                  <c:v>302.05292968750001</c:v>
                </c:pt>
                <c:pt idx="7">
                  <c:v>283.62208251953132</c:v>
                </c:pt>
                <c:pt idx="8">
                  <c:v>288.72739257812469</c:v>
                </c:pt>
                <c:pt idx="9">
                  <c:v>291.24391479492198</c:v>
                </c:pt>
                <c:pt idx="10">
                  <c:v>286.38857116699211</c:v>
                </c:pt>
              </c:numCache>
            </c:numRef>
          </c:val>
          <c:extLst>
            <c:ext xmlns:c16="http://schemas.microsoft.com/office/drawing/2014/chart" uri="{C3380CC4-5D6E-409C-BE32-E72D297353CC}">
              <c16:uniqueId val="{00000005-DE11-4103-B51E-78AF76A1BF8E}"/>
            </c:ext>
          </c:extLst>
        </c:ser>
        <c:ser>
          <c:idx val="6"/>
          <c:order val="6"/>
          <c:tx>
            <c:strRef>
              <c:f>'OMI Monthly Ozone'!$F$8</c:f>
              <c:strCache>
                <c:ptCount val="1"/>
                <c:pt idx="0">
                  <c:v>July</c:v>
                </c:pt>
              </c:strCache>
            </c:strRef>
          </c:tx>
          <c:spPr>
            <a:solidFill>
              <a:schemeClr val="accent2">
                <a:shade val="94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Ozone'!$G$8:$R$8</c:f>
              <c:numCache>
                <c:formatCode>0.00</c:formatCode>
                <c:ptCount val="11"/>
                <c:pt idx="0">
                  <c:v>324.49333190917929</c:v>
                </c:pt>
                <c:pt idx="1">
                  <c:v>300.59199218750001</c:v>
                </c:pt>
                <c:pt idx="2">
                  <c:v>322.07866210937499</c:v>
                </c:pt>
                <c:pt idx="3">
                  <c:v>296.23799743652341</c:v>
                </c:pt>
                <c:pt idx="4">
                  <c:v>321.41856079101558</c:v>
                </c:pt>
                <c:pt idx="5">
                  <c:v>315.70932922363278</c:v>
                </c:pt>
                <c:pt idx="6">
                  <c:v>315.23300170898398</c:v>
                </c:pt>
                <c:pt idx="7">
                  <c:v>299.54708251953127</c:v>
                </c:pt>
                <c:pt idx="8">
                  <c:v>293.89840087890627</c:v>
                </c:pt>
                <c:pt idx="9">
                  <c:v>316.90958557128891</c:v>
                </c:pt>
                <c:pt idx="10">
                  <c:v>318.6633331298828</c:v>
                </c:pt>
              </c:numCache>
            </c:numRef>
          </c:val>
          <c:extLst>
            <c:ext xmlns:c16="http://schemas.microsoft.com/office/drawing/2014/chart" uri="{C3380CC4-5D6E-409C-BE32-E72D297353CC}">
              <c16:uniqueId val="{00000006-DE11-4103-B51E-78AF76A1BF8E}"/>
            </c:ext>
          </c:extLst>
        </c:ser>
        <c:ser>
          <c:idx val="7"/>
          <c:order val="7"/>
          <c:tx>
            <c:strRef>
              <c:f>'OMI Monthly Ozone'!$F$9</c:f>
              <c:strCache>
                <c:ptCount val="1"/>
                <c:pt idx="0">
                  <c:v>Aug</c:v>
                </c:pt>
              </c:strCache>
            </c:strRef>
          </c:tx>
          <c:spPr>
            <a:solidFill>
              <a:schemeClr val="accent2">
                <a:shade val="83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Ozone'!$G$9:$R$9</c:f>
              <c:numCache>
                <c:formatCode>0.00</c:formatCode>
                <c:ptCount val="11"/>
                <c:pt idx="0">
                  <c:v>328.46644592285162</c:v>
                </c:pt>
                <c:pt idx="1">
                  <c:v>302.57966308593751</c:v>
                </c:pt>
                <c:pt idx="2">
                  <c:v>336.22137756347632</c:v>
                </c:pt>
                <c:pt idx="3">
                  <c:v>317.72699584960901</c:v>
                </c:pt>
                <c:pt idx="4">
                  <c:v>347.21410522460923</c:v>
                </c:pt>
                <c:pt idx="5">
                  <c:v>327.65841064453127</c:v>
                </c:pt>
                <c:pt idx="6">
                  <c:v>342.37157897949191</c:v>
                </c:pt>
                <c:pt idx="7">
                  <c:v>325.84374694824191</c:v>
                </c:pt>
                <c:pt idx="8">
                  <c:v>287.79458312988282</c:v>
                </c:pt>
                <c:pt idx="9">
                  <c:v>314.72167053222648</c:v>
                </c:pt>
                <c:pt idx="10">
                  <c:v>314.78719787597652</c:v>
                </c:pt>
              </c:numCache>
            </c:numRef>
          </c:val>
          <c:extLst>
            <c:ext xmlns:c16="http://schemas.microsoft.com/office/drawing/2014/chart" uri="{C3380CC4-5D6E-409C-BE32-E72D297353CC}">
              <c16:uniqueId val="{00000007-DE11-4103-B51E-78AF76A1BF8E}"/>
            </c:ext>
          </c:extLst>
        </c:ser>
        <c:ser>
          <c:idx val="8"/>
          <c:order val="8"/>
          <c:tx>
            <c:strRef>
              <c:f>'OMI Monthly Ozone'!$F$10</c:f>
              <c:strCache>
                <c:ptCount val="1"/>
                <c:pt idx="0">
                  <c:v>Sept</c:v>
                </c:pt>
              </c:strCache>
            </c:strRef>
          </c:tx>
          <c:spPr>
            <a:solidFill>
              <a:schemeClr val="accent2">
                <a:shade val="73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Ozone'!$G$10:$R$10</c:f>
              <c:numCache>
                <c:formatCode>0.00</c:formatCode>
                <c:ptCount val="11"/>
                <c:pt idx="0">
                  <c:v>331.27655029296858</c:v>
                </c:pt>
                <c:pt idx="1">
                  <c:v>309.1713836669922</c:v>
                </c:pt>
                <c:pt idx="2">
                  <c:v>338.60896606445311</c:v>
                </c:pt>
                <c:pt idx="3">
                  <c:v>318.44307556152341</c:v>
                </c:pt>
                <c:pt idx="4">
                  <c:v>333.00227661132811</c:v>
                </c:pt>
                <c:pt idx="5">
                  <c:v>323.32211303710909</c:v>
                </c:pt>
                <c:pt idx="6">
                  <c:v>322.62105102539061</c:v>
                </c:pt>
                <c:pt idx="7">
                  <c:v>312.97521667480459</c:v>
                </c:pt>
                <c:pt idx="8">
                  <c:v>313.27125244140598</c:v>
                </c:pt>
                <c:pt idx="9">
                  <c:v>314.04083557128888</c:v>
                </c:pt>
                <c:pt idx="10">
                  <c:v>302.98391113281252</c:v>
                </c:pt>
              </c:numCache>
            </c:numRef>
          </c:val>
          <c:extLst>
            <c:ext xmlns:c16="http://schemas.microsoft.com/office/drawing/2014/chart" uri="{C3380CC4-5D6E-409C-BE32-E72D297353CC}">
              <c16:uniqueId val="{00000008-DE11-4103-B51E-78AF76A1BF8E}"/>
            </c:ext>
          </c:extLst>
        </c:ser>
        <c:ser>
          <c:idx val="9"/>
          <c:order val="9"/>
          <c:tx>
            <c:strRef>
              <c:f>'OMI Monthly Ozone'!$F$11</c:f>
              <c:strCache>
                <c:ptCount val="1"/>
                <c:pt idx="0">
                  <c:v>Oct</c:v>
                </c:pt>
              </c:strCache>
            </c:strRef>
          </c:tx>
          <c:spPr>
            <a:solidFill>
              <a:schemeClr val="accent2">
                <a:shade val="62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Ozone'!$G$11:$R$11</c:f>
              <c:numCache>
                <c:formatCode>0.00</c:formatCode>
                <c:ptCount val="11"/>
                <c:pt idx="0">
                  <c:v>327.39033508300781</c:v>
                </c:pt>
                <c:pt idx="1">
                  <c:v>322.98800354003879</c:v>
                </c:pt>
                <c:pt idx="2">
                  <c:v>333.89800415039059</c:v>
                </c:pt>
                <c:pt idx="3">
                  <c:v>312.5816650390625</c:v>
                </c:pt>
                <c:pt idx="4">
                  <c:v>334.7172912597656</c:v>
                </c:pt>
                <c:pt idx="5">
                  <c:v>315.68985900878909</c:v>
                </c:pt>
                <c:pt idx="6">
                  <c:v>330.04158325195311</c:v>
                </c:pt>
                <c:pt idx="7">
                  <c:v>324.42916870117159</c:v>
                </c:pt>
                <c:pt idx="8">
                  <c:v>310.89917297363257</c:v>
                </c:pt>
                <c:pt idx="9">
                  <c:v>332.149169921875</c:v>
                </c:pt>
                <c:pt idx="10">
                  <c:v>322.78666381835939</c:v>
                </c:pt>
              </c:numCache>
            </c:numRef>
          </c:val>
          <c:extLst>
            <c:ext xmlns:c16="http://schemas.microsoft.com/office/drawing/2014/chart" uri="{C3380CC4-5D6E-409C-BE32-E72D297353CC}">
              <c16:uniqueId val="{00000009-DE11-4103-B51E-78AF76A1BF8E}"/>
            </c:ext>
          </c:extLst>
        </c:ser>
        <c:ser>
          <c:idx val="10"/>
          <c:order val="10"/>
          <c:tx>
            <c:strRef>
              <c:f>'OMI Monthly Ozone'!$F$12</c:f>
              <c:strCache>
                <c:ptCount val="1"/>
                <c:pt idx="0">
                  <c:v>Nov</c:v>
                </c:pt>
              </c:strCache>
            </c:strRef>
          </c:tx>
          <c:spPr>
            <a:solidFill>
              <a:schemeClr val="accent2">
                <a:shade val="51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Ozone'!$G$12:$R$12</c:f>
              <c:numCache>
                <c:formatCode>0.00</c:formatCode>
                <c:ptCount val="11"/>
                <c:pt idx="0">
                  <c:v>309.03930969238257</c:v>
                </c:pt>
                <c:pt idx="1">
                  <c:v>302.68827819824219</c:v>
                </c:pt>
                <c:pt idx="2">
                  <c:v>311.88551940917938</c:v>
                </c:pt>
                <c:pt idx="3">
                  <c:v>295.6693115234375</c:v>
                </c:pt>
                <c:pt idx="4">
                  <c:v>321.18887634277343</c:v>
                </c:pt>
                <c:pt idx="5">
                  <c:v>317.2790405273438</c:v>
                </c:pt>
                <c:pt idx="6">
                  <c:v>302.46105346679661</c:v>
                </c:pt>
                <c:pt idx="7">
                  <c:v>305.07791442871093</c:v>
                </c:pt>
                <c:pt idx="8">
                  <c:v>308.35956420898418</c:v>
                </c:pt>
                <c:pt idx="9">
                  <c:v>297.03916625976569</c:v>
                </c:pt>
                <c:pt idx="10">
                  <c:v>286.93434753417961</c:v>
                </c:pt>
              </c:numCache>
            </c:numRef>
          </c:val>
          <c:extLst>
            <c:ext xmlns:c16="http://schemas.microsoft.com/office/drawing/2014/chart" uri="{C3380CC4-5D6E-409C-BE32-E72D297353CC}">
              <c16:uniqueId val="{0000000A-DE11-4103-B51E-78AF76A1BF8E}"/>
            </c:ext>
          </c:extLst>
        </c:ser>
        <c:ser>
          <c:idx val="11"/>
          <c:order val="11"/>
          <c:tx>
            <c:strRef>
              <c:f>'OMI Monthly Ozone'!$F$13</c:f>
              <c:strCache>
                <c:ptCount val="1"/>
                <c:pt idx="0">
                  <c:v>Dec</c:v>
                </c:pt>
              </c:strCache>
            </c:strRef>
          </c:tx>
          <c:spPr>
            <a:solidFill>
              <a:schemeClr val="accent2">
                <a:shade val="40000"/>
              </a:schemeClr>
            </a:solidFill>
            <a:ln>
              <a:noFill/>
            </a:ln>
            <a:effectLst/>
          </c:spPr>
          <c:invertIfNegative val="0"/>
          <c:cat>
            <c:numRef>
              <c:f>'OMI Monthly Ozone'!$G$1:$R$1</c:f>
              <c:numCache>
                <c:formatCode>General</c:formatCode>
                <c:ptCount val="11"/>
                <c:pt idx="0">
                  <c:v>2005</c:v>
                </c:pt>
                <c:pt idx="1">
                  <c:v>2006</c:v>
                </c:pt>
                <c:pt idx="2">
                  <c:v>2007</c:v>
                </c:pt>
                <c:pt idx="3">
                  <c:v>2008</c:v>
                </c:pt>
                <c:pt idx="4">
                  <c:v>2009</c:v>
                </c:pt>
                <c:pt idx="5">
                  <c:v>2010</c:v>
                </c:pt>
                <c:pt idx="6">
                  <c:v>2011</c:v>
                </c:pt>
                <c:pt idx="7">
                  <c:v>2012</c:v>
                </c:pt>
                <c:pt idx="8">
                  <c:v>2013</c:v>
                </c:pt>
                <c:pt idx="9">
                  <c:v>2015</c:v>
                </c:pt>
                <c:pt idx="10">
                  <c:v>2016</c:v>
                </c:pt>
              </c:numCache>
            </c:numRef>
          </c:cat>
          <c:val>
            <c:numRef>
              <c:f>'OMI Monthly Ozone'!$G$13:$R$13</c:f>
              <c:numCache>
                <c:formatCode>0.00</c:formatCode>
                <c:ptCount val="11"/>
                <c:pt idx="0">
                  <c:v>288.86299743652341</c:v>
                </c:pt>
                <c:pt idx="1">
                  <c:v>276.67300415039068</c:v>
                </c:pt>
                <c:pt idx="2">
                  <c:v>285.23896789550781</c:v>
                </c:pt>
                <c:pt idx="3">
                  <c:v>268.33285827636718</c:v>
                </c:pt>
                <c:pt idx="4">
                  <c:v>284.97966613769529</c:v>
                </c:pt>
                <c:pt idx="5">
                  <c:v>295.47804565429658</c:v>
                </c:pt>
                <c:pt idx="6">
                  <c:v>275.20909118652349</c:v>
                </c:pt>
                <c:pt idx="7">
                  <c:v>299.54791259765631</c:v>
                </c:pt>
                <c:pt idx="8">
                  <c:v>279.85791931152352</c:v>
                </c:pt>
                <c:pt idx="9">
                  <c:v>290.18583068847659</c:v>
                </c:pt>
                <c:pt idx="10">
                  <c:v>284.7987487792966</c:v>
                </c:pt>
              </c:numCache>
            </c:numRef>
          </c:val>
          <c:extLst>
            <c:ext xmlns:c16="http://schemas.microsoft.com/office/drawing/2014/chart" uri="{C3380CC4-5D6E-409C-BE32-E72D297353CC}">
              <c16:uniqueId val="{0000000B-DE11-4103-B51E-78AF76A1BF8E}"/>
            </c:ext>
          </c:extLst>
        </c:ser>
        <c:dLbls>
          <c:showLegendKey val="0"/>
          <c:showVal val="0"/>
          <c:showCatName val="0"/>
          <c:showSerName val="0"/>
          <c:showPercent val="0"/>
          <c:showBubbleSize val="0"/>
        </c:dLbls>
        <c:gapWidth val="219"/>
        <c:overlap val="-27"/>
        <c:axId val="562515752"/>
        <c:axId val="562516144"/>
      </c:barChart>
      <c:catAx>
        <c:axId val="56251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2516144"/>
        <c:crosses val="autoZero"/>
        <c:auto val="1"/>
        <c:lblAlgn val="ctr"/>
        <c:lblOffset val="100"/>
        <c:noMultiLvlLbl val="0"/>
      </c:catAx>
      <c:valAx>
        <c:axId val="562516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400" dirty="0" smtClean="0">
                    <a:solidFill>
                      <a:schemeClr val="tx1"/>
                    </a:solidFill>
                  </a:rPr>
                  <a:t>Dobson</a:t>
                </a:r>
                <a:r>
                  <a:rPr lang="en-US" sz="1400" baseline="0" dirty="0" smtClean="0">
                    <a:solidFill>
                      <a:schemeClr val="tx1"/>
                    </a:solidFill>
                  </a:rPr>
                  <a:t> Units</a:t>
                </a:r>
                <a:r>
                  <a:rPr lang="en-US" sz="1400" dirty="0" smtClean="0">
                    <a:solidFill>
                      <a:schemeClr val="tx1"/>
                    </a:solidFill>
                  </a:rPr>
                  <a:t> </a:t>
                </a:r>
                <a:r>
                  <a:rPr lang="en-US" sz="1400" dirty="0">
                    <a:solidFill>
                      <a:schemeClr val="tx1"/>
                    </a:solidFill>
                  </a:rPr>
                  <a:t>(</a:t>
                </a:r>
                <a:r>
                  <a:rPr lang="en-US" sz="1400" dirty="0" smtClean="0">
                    <a:solidFill>
                      <a:schemeClr val="tx1"/>
                    </a:solidFill>
                  </a:rPr>
                  <a:t>DU)</a:t>
                </a:r>
                <a:endParaRPr lang="en-US" sz="1400" dirty="0">
                  <a:solidFill>
                    <a:schemeClr val="tx1"/>
                  </a:solidFill>
                </a:endParaRPr>
              </a:p>
            </c:rich>
          </c:tx>
          <c:layout>
            <c:manualLayout>
              <c:xMode val="edge"/>
              <c:yMode val="edge"/>
              <c:x val="5.2690204824443745E-3"/>
              <c:y val="0.13041855674020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2515752"/>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j-lt"/>
                <a:ea typeface="+mn-ea"/>
                <a:cs typeface="+mn-cs"/>
              </a:defRPr>
            </a:pPr>
            <a:r>
              <a:rPr lang="en-US" sz="2400" b="0" dirty="0" smtClean="0"/>
              <a:t>Satellite vs. </a:t>
            </a:r>
            <a:r>
              <a:rPr lang="en-US" sz="2400" b="0" i="1" dirty="0" smtClean="0"/>
              <a:t>in situ</a:t>
            </a:r>
            <a:endParaRPr lang="en-US" sz="2400" b="0" dirty="0"/>
          </a:p>
        </c:rich>
      </c:tx>
      <c:layout>
        <c:manualLayout>
          <c:xMode val="edge"/>
          <c:yMode val="edge"/>
          <c:x val="0.37086315126862029"/>
          <c:y val="5.454422974626354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j-lt"/>
              <a:ea typeface="+mn-ea"/>
              <a:cs typeface="+mn-cs"/>
            </a:defRPr>
          </a:pPr>
          <a:endParaRPr lang="en-US"/>
        </a:p>
      </c:txPr>
    </c:title>
    <c:autoTitleDeleted val="0"/>
    <c:plotArea>
      <c:layout/>
      <c:lineChart>
        <c:grouping val="standard"/>
        <c:varyColors val="0"/>
        <c:ser>
          <c:idx val="2"/>
          <c:order val="2"/>
          <c:tx>
            <c:v>OMI Observations</c:v>
          </c:tx>
          <c:spPr>
            <a:ln w="28575" cap="rnd">
              <a:solidFill>
                <a:schemeClr val="accent4">
                  <a:lumMod val="60000"/>
                  <a:lumOff val="40000"/>
                </a:schemeClr>
              </a:solidFill>
              <a:round/>
            </a:ln>
            <a:effectLst/>
          </c:spPr>
          <c:marker>
            <c:symbol val="none"/>
          </c:marker>
          <c:cat>
            <c:numRef>
              <c:f>Sheet2!$C$16:$EP$16</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[2]Sheet1!$B$19:$EO$19</c:f>
              <c:numCache>
                <c:formatCode>General</c:formatCode>
                <c:ptCount val="144"/>
                <c:pt idx="0">
                  <c:v>269.58566284179699</c:v>
                </c:pt>
                <c:pt idx="1">
                  <c:v>261.76925659179699</c:v>
                </c:pt>
                <c:pt idx="2">
                  <c:v>270.00533752441402</c:v>
                </c:pt>
                <c:pt idx="3">
                  <c:v>264.64892578125</c:v>
                </c:pt>
                <c:pt idx="4">
                  <c:v>294.58233337402339</c:v>
                </c:pt>
                <c:pt idx="5">
                  <c:v>291.24391479492198</c:v>
                </c:pt>
                <c:pt idx="6">
                  <c:v>324.49333190917929</c:v>
                </c:pt>
                <c:pt idx="7">
                  <c:v>328.46644592285162</c:v>
                </c:pt>
                <c:pt idx="8">
                  <c:v>331.27655029296858</c:v>
                </c:pt>
                <c:pt idx="9">
                  <c:v>327.39033508300781</c:v>
                </c:pt>
                <c:pt idx="10">
                  <c:v>309.03930969238257</c:v>
                </c:pt>
                <c:pt idx="11">
                  <c:v>288.86299743652341</c:v>
                </c:pt>
                <c:pt idx="12">
                  <c:v>271.99400329589838</c:v>
                </c:pt>
                <c:pt idx="13">
                  <c:v>260.33499755859361</c:v>
                </c:pt>
                <c:pt idx="14">
                  <c:v>264.69413452148422</c:v>
                </c:pt>
                <c:pt idx="15">
                  <c:v>264.61366882324222</c:v>
                </c:pt>
                <c:pt idx="16">
                  <c:v>263.73548278808568</c:v>
                </c:pt>
                <c:pt idx="17">
                  <c:v>280.21379089355469</c:v>
                </c:pt>
                <c:pt idx="18">
                  <c:v>300.59199218750001</c:v>
                </c:pt>
                <c:pt idx="19">
                  <c:v>302.57966308593751</c:v>
                </c:pt>
                <c:pt idx="20">
                  <c:v>309.1713836669922</c:v>
                </c:pt>
                <c:pt idx="21">
                  <c:v>322.98800354003879</c:v>
                </c:pt>
                <c:pt idx="22">
                  <c:v>302.68827819824219</c:v>
                </c:pt>
                <c:pt idx="23">
                  <c:v>276.67300415039068</c:v>
                </c:pt>
                <c:pt idx="24">
                  <c:v>269.3613311767578</c:v>
                </c:pt>
                <c:pt idx="25">
                  <c:v>268.4170349121091</c:v>
                </c:pt>
                <c:pt idx="26">
                  <c:v>267.35799560546877</c:v>
                </c:pt>
                <c:pt idx="27">
                  <c:v>274.77099304199191</c:v>
                </c:pt>
                <c:pt idx="28">
                  <c:v>276.39100341796859</c:v>
                </c:pt>
                <c:pt idx="29">
                  <c:v>304.04758911132831</c:v>
                </c:pt>
                <c:pt idx="30">
                  <c:v>322.07866210937499</c:v>
                </c:pt>
                <c:pt idx="31">
                  <c:v>336.22137756347632</c:v>
                </c:pt>
                <c:pt idx="32">
                  <c:v>338.60896606445311</c:v>
                </c:pt>
                <c:pt idx="33">
                  <c:v>333.89800415039059</c:v>
                </c:pt>
                <c:pt idx="34">
                  <c:v>311.88551940917938</c:v>
                </c:pt>
                <c:pt idx="35">
                  <c:v>285.23896789550781</c:v>
                </c:pt>
                <c:pt idx="36">
                  <c:v>264.69233093261721</c:v>
                </c:pt>
                <c:pt idx="37">
                  <c:v>258.09356994628871</c:v>
                </c:pt>
                <c:pt idx="38">
                  <c:v>256.07233276367162</c:v>
                </c:pt>
                <c:pt idx="39">
                  <c:v>260.31965026855471</c:v>
                </c:pt>
                <c:pt idx="40">
                  <c:v>270.16033325195309</c:v>
                </c:pt>
                <c:pt idx="41">
                  <c:v>287.88138122558593</c:v>
                </c:pt>
                <c:pt idx="42">
                  <c:v>296.23799743652341</c:v>
                </c:pt>
                <c:pt idx="43">
                  <c:v>317.72699584960901</c:v>
                </c:pt>
                <c:pt idx="44">
                  <c:v>318.44307556152341</c:v>
                </c:pt>
                <c:pt idx="45">
                  <c:v>312.5816650390625</c:v>
                </c:pt>
                <c:pt idx="46">
                  <c:v>295.6693115234375</c:v>
                </c:pt>
                <c:pt idx="47">
                  <c:v>268.33285827636718</c:v>
                </c:pt>
                <c:pt idx="48">
                  <c:v>260.96014099121072</c:v>
                </c:pt>
                <c:pt idx="49">
                  <c:v>262.87847290039059</c:v>
                </c:pt>
                <c:pt idx="50">
                  <c:v>255.78800201416021</c:v>
                </c:pt>
                <c:pt idx="51">
                  <c:v>248.75885925292971</c:v>
                </c:pt>
                <c:pt idx="52">
                  <c:v>270.71257019042969</c:v>
                </c:pt>
                <c:pt idx="53">
                  <c:v>293.30494079589852</c:v>
                </c:pt>
                <c:pt idx="54">
                  <c:v>321.41856079101558</c:v>
                </c:pt>
                <c:pt idx="55">
                  <c:v>347.21410522460923</c:v>
                </c:pt>
                <c:pt idx="56">
                  <c:v>333.00227661132811</c:v>
                </c:pt>
                <c:pt idx="57">
                  <c:v>334.7172912597656</c:v>
                </c:pt>
                <c:pt idx="58">
                  <c:v>321.18887634277343</c:v>
                </c:pt>
                <c:pt idx="59">
                  <c:v>284.97966613769529</c:v>
                </c:pt>
                <c:pt idx="60">
                  <c:v>276.86956787109369</c:v>
                </c:pt>
                <c:pt idx="61">
                  <c:v>276.19099731445311</c:v>
                </c:pt>
                <c:pt idx="62">
                  <c:v>267.03107910156251</c:v>
                </c:pt>
                <c:pt idx="63">
                  <c:v>273.69649963378907</c:v>
                </c:pt>
                <c:pt idx="64">
                  <c:v>283.02336730957018</c:v>
                </c:pt>
                <c:pt idx="65">
                  <c:v>304.49388427734368</c:v>
                </c:pt>
                <c:pt idx="66">
                  <c:v>315.70932922363278</c:v>
                </c:pt>
                <c:pt idx="67">
                  <c:v>327.65841064453127</c:v>
                </c:pt>
                <c:pt idx="68">
                  <c:v>323.32211303710909</c:v>
                </c:pt>
                <c:pt idx="69">
                  <c:v>315.68985900878909</c:v>
                </c:pt>
                <c:pt idx="70">
                  <c:v>317.2790405273438</c:v>
                </c:pt>
                <c:pt idx="71">
                  <c:v>295.47804565429658</c:v>
                </c:pt>
                <c:pt idx="72">
                  <c:v>271.02817993164041</c:v>
                </c:pt>
                <c:pt idx="73">
                  <c:v>269.89076232910162</c:v>
                </c:pt>
                <c:pt idx="74">
                  <c:v>275.57231750488262</c:v>
                </c:pt>
                <c:pt idx="75">
                  <c:v>272.1304260253907</c:v>
                </c:pt>
                <c:pt idx="76">
                  <c:v>272.53790588378911</c:v>
                </c:pt>
                <c:pt idx="77">
                  <c:v>302.05292968750001</c:v>
                </c:pt>
                <c:pt idx="78">
                  <c:v>315.23300170898398</c:v>
                </c:pt>
                <c:pt idx="79">
                  <c:v>342.37157897949191</c:v>
                </c:pt>
                <c:pt idx="80">
                  <c:v>322.62105102539061</c:v>
                </c:pt>
                <c:pt idx="81">
                  <c:v>330.04158325195311</c:v>
                </c:pt>
                <c:pt idx="82">
                  <c:v>302.46105346679661</c:v>
                </c:pt>
                <c:pt idx="83">
                  <c:v>275.20909118652349</c:v>
                </c:pt>
                <c:pt idx="84">
                  <c:v>266.16708679199218</c:v>
                </c:pt>
                <c:pt idx="85">
                  <c:v>267.49636230468718</c:v>
                </c:pt>
                <c:pt idx="86">
                  <c:v>256.75583496093742</c:v>
                </c:pt>
                <c:pt idx="87">
                  <c:v>263.54458312988282</c:v>
                </c:pt>
                <c:pt idx="88">
                  <c:v>272.38249816894529</c:v>
                </c:pt>
                <c:pt idx="89">
                  <c:v>283.62208251953132</c:v>
                </c:pt>
                <c:pt idx="90">
                  <c:v>299.54708251953127</c:v>
                </c:pt>
                <c:pt idx="91">
                  <c:v>325.84374694824191</c:v>
                </c:pt>
                <c:pt idx="92">
                  <c:v>312.97521667480459</c:v>
                </c:pt>
                <c:pt idx="93">
                  <c:v>324.42916870117159</c:v>
                </c:pt>
                <c:pt idx="94">
                  <c:v>305.07791442871093</c:v>
                </c:pt>
                <c:pt idx="95">
                  <c:v>299.54791259765631</c:v>
                </c:pt>
                <c:pt idx="96">
                  <c:v>273.02083129882811</c:v>
                </c:pt>
                <c:pt idx="97">
                  <c:v>274.34954528808589</c:v>
                </c:pt>
                <c:pt idx="98">
                  <c:v>277.1183319091794</c:v>
                </c:pt>
                <c:pt idx="99">
                  <c:v>274.73956604003888</c:v>
                </c:pt>
                <c:pt idx="100">
                  <c:v>270.27499694824189</c:v>
                </c:pt>
                <c:pt idx="101">
                  <c:v>288.72739257812469</c:v>
                </c:pt>
                <c:pt idx="102">
                  <c:v>293.89840087890627</c:v>
                </c:pt>
                <c:pt idx="103">
                  <c:v>287.79458312988282</c:v>
                </c:pt>
                <c:pt idx="104">
                  <c:v>313.27125244140598</c:v>
                </c:pt>
                <c:pt idx="105">
                  <c:v>310.89917297363257</c:v>
                </c:pt>
                <c:pt idx="106">
                  <c:v>308.35956420898418</c:v>
                </c:pt>
                <c:pt idx="107">
                  <c:v>279.85791931152352</c:v>
                </c:pt>
                <c:pt idx="120">
                  <c:v>269.4983306884763</c:v>
                </c:pt>
                <c:pt idx="121">
                  <c:v>270.11952209472668</c:v>
                </c:pt>
                <c:pt idx="122">
                  <c:v>265.48199768066388</c:v>
                </c:pt>
                <c:pt idx="123">
                  <c:v>272.27045288085941</c:v>
                </c:pt>
                <c:pt idx="124">
                  <c:v>280.18391113281251</c:v>
                </c:pt>
                <c:pt idx="125">
                  <c:v>291.24391479492198</c:v>
                </c:pt>
                <c:pt idx="126">
                  <c:v>316.90958557128891</c:v>
                </c:pt>
                <c:pt idx="127">
                  <c:v>314.72167053222648</c:v>
                </c:pt>
                <c:pt idx="128">
                  <c:v>314.04083557128888</c:v>
                </c:pt>
                <c:pt idx="129">
                  <c:v>332.149169921875</c:v>
                </c:pt>
                <c:pt idx="130">
                  <c:v>297.03916625976569</c:v>
                </c:pt>
                <c:pt idx="131">
                  <c:v>290.18583068847659</c:v>
                </c:pt>
                <c:pt idx="132">
                  <c:v>277.42291259765619</c:v>
                </c:pt>
                <c:pt idx="133">
                  <c:v>268.07478637695311</c:v>
                </c:pt>
                <c:pt idx="134">
                  <c:v>265.40400085449221</c:v>
                </c:pt>
                <c:pt idx="135">
                  <c:v>277.66957092285162</c:v>
                </c:pt>
                <c:pt idx="136">
                  <c:v>281.13136291503889</c:v>
                </c:pt>
                <c:pt idx="137">
                  <c:v>286.38857116699211</c:v>
                </c:pt>
                <c:pt idx="138">
                  <c:v>318.6633331298828</c:v>
                </c:pt>
                <c:pt idx="139">
                  <c:v>314.78719787597652</c:v>
                </c:pt>
                <c:pt idx="140">
                  <c:v>302.98391113281252</c:v>
                </c:pt>
                <c:pt idx="141">
                  <c:v>322.78666381835939</c:v>
                </c:pt>
                <c:pt idx="142">
                  <c:v>286.93434753417961</c:v>
                </c:pt>
                <c:pt idx="143">
                  <c:v>284.7987487792966</c:v>
                </c:pt>
              </c:numCache>
            </c:numRef>
          </c:val>
          <c:smooth val="0"/>
          <c:extLst>
            <c:ext xmlns:c16="http://schemas.microsoft.com/office/drawing/2014/chart" uri="{C3380CC4-5D6E-409C-BE32-E72D297353CC}">
              <c16:uniqueId val="{00000000-2848-4EF9-93AE-C8299764296B}"/>
            </c:ext>
          </c:extLst>
        </c:ser>
        <c:dLbls>
          <c:showLegendKey val="0"/>
          <c:showVal val="0"/>
          <c:showCatName val="0"/>
          <c:showSerName val="0"/>
          <c:showPercent val="0"/>
          <c:showBubbleSize val="0"/>
        </c:dLbls>
        <c:marker val="1"/>
        <c:smooth val="0"/>
        <c:axId val="220070224"/>
        <c:axId val="220069832"/>
        <c:extLst>
          <c:ext xmlns:c15="http://schemas.microsoft.com/office/drawing/2012/chart" uri="{02D57815-91ED-43cb-92C2-25804820EDAC}">
            <c15:filteredLineSeries>
              <c15:ser>
                <c:idx val="1"/>
                <c:order val="1"/>
                <c:tx>
                  <c:strRef>
                    <c:extLst>
                      <c:ext uri="{02D57815-91ED-43cb-92C2-25804820EDAC}">
                        <c15:formulaRef>
                          <c15:sqref>[2]Sheet1!$A$18</c15:sqref>
                        </c15:formulaRef>
                      </c:ext>
                    </c:extLst>
                    <c:strCache>
                      <c:ptCount val="1"/>
                    </c:strCache>
                  </c:strRef>
                </c:tx>
                <c:spPr>
                  <a:ln w="28575" cap="rnd">
                    <a:solidFill>
                      <a:schemeClr val="accent4"/>
                    </a:solidFill>
                    <a:round/>
                  </a:ln>
                  <a:effectLst/>
                </c:spPr>
                <c:marker>
                  <c:symbol val="none"/>
                </c:marker>
                <c:cat>
                  <c:numRef>
                    <c:extLst>
                      <c:ext uri="{02D57815-91ED-43cb-92C2-25804820EDAC}">
                        <c15:formulaRef>
                          <c15:sqref>Sheet2!$C$16:$EP$16</c15:sqref>
                        </c15:formulaRef>
                      </c:ext>
                    </c:extLst>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extLst>
                      <c:ext uri="{02D57815-91ED-43cb-92C2-25804820EDAC}">
                        <c15:formulaRef>
                          <c15:sqref>[2]Sheet1!$B$18:$EO$18</c15:sqref>
                        </c15:formulaRef>
                      </c:ext>
                    </c:extLst>
                    <c:numCache>
                      <c:formatCode>General</c:formatCode>
                      <c:ptCount val="144"/>
                    </c:numCache>
                  </c:numRef>
                </c:val>
                <c:smooth val="0"/>
                <c:extLst>
                  <c:ext xmlns:c16="http://schemas.microsoft.com/office/drawing/2014/chart" uri="{C3380CC4-5D6E-409C-BE32-E72D297353CC}">
                    <c16:uniqueId val="{00000002-2848-4EF9-93AE-C8299764296B}"/>
                  </c:ext>
                </c:extLst>
              </c15:ser>
            </c15:filteredLineSeries>
          </c:ext>
        </c:extLst>
      </c:lineChart>
      <c:lineChart>
        <c:grouping val="standard"/>
        <c:varyColors val="0"/>
        <c:ser>
          <c:idx val="0"/>
          <c:order val="0"/>
          <c:tx>
            <c:v>Ground-level Observations</c:v>
          </c:tx>
          <c:spPr>
            <a:ln w="28575" cap="rnd">
              <a:solidFill>
                <a:schemeClr val="accent2"/>
              </a:solidFill>
              <a:round/>
            </a:ln>
            <a:effectLst/>
          </c:spPr>
          <c:marker>
            <c:symbol val="none"/>
          </c:marker>
          <c:cat>
            <c:numRef>
              <c:f>Sheet2!$C$16:$EP$16</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[2]Sheet1!$B$17:$EO$17</c:f>
              <c:numCache>
                <c:formatCode>General</c:formatCode>
                <c:ptCount val="144"/>
                <c:pt idx="0">
                  <c:v>33.642857142857153</c:v>
                </c:pt>
                <c:pt idx="1">
                  <c:v>40.321428571428541</c:v>
                </c:pt>
                <c:pt idx="2">
                  <c:v>45.677419354838712</c:v>
                </c:pt>
                <c:pt idx="3">
                  <c:v>56.7</c:v>
                </c:pt>
                <c:pt idx="4">
                  <c:v>55.29032258064516</c:v>
                </c:pt>
                <c:pt idx="5">
                  <c:v>49.517241379310292</c:v>
                </c:pt>
                <c:pt idx="6">
                  <c:v>49.34482758620684</c:v>
                </c:pt>
                <c:pt idx="7">
                  <c:v>47.642857142857153</c:v>
                </c:pt>
                <c:pt idx="8">
                  <c:v>48.571428571428541</c:v>
                </c:pt>
                <c:pt idx="9">
                  <c:v>33.903225806451623</c:v>
                </c:pt>
                <c:pt idx="10">
                  <c:v>39.482758620689658</c:v>
                </c:pt>
                <c:pt idx="11">
                  <c:v>32.1</c:v>
                </c:pt>
                <c:pt idx="12">
                  <c:v>33.055555555555557</c:v>
                </c:pt>
                <c:pt idx="13">
                  <c:v>40.071428571428541</c:v>
                </c:pt>
                <c:pt idx="14">
                  <c:v>48.1</c:v>
                </c:pt>
                <c:pt idx="15">
                  <c:v>55.9</c:v>
                </c:pt>
                <c:pt idx="16">
                  <c:v>55.032258064516128</c:v>
                </c:pt>
                <c:pt idx="17">
                  <c:v>51.96551724137931</c:v>
                </c:pt>
                <c:pt idx="18">
                  <c:v>49.258064516129032</c:v>
                </c:pt>
                <c:pt idx="19">
                  <c:v>54.666666666666629</c:v>
                </c:pt>
                <c:pt idx="20">
                  <c:v>41.208333333333343</c:v>
                </c:pt>
                <c:pt idx="21">
                  <c:v>39.258064516129032</c:v>
                </c:pt>
                <c:pt idx="22">
                  <c:v>36.833333333333343</c:v>
                </c:pt>
                <c:pt idx="23">
                  <c:v>35.25</c:v>
                </c:pt>
                <c:pt idx="24">
                  <c:v>32.677419354838712</c:v>
                </c:pt>
                <c:pt idx="25">
                  <c:v>38.428571428571431</c:v>
                </c:pt>
                <c:pt idx="26">
                  <c:v>48.3</c:v>
                </c:pt>
                <c:pt idx="27">
                  <c:v>50.896551724137929</c:v>
                </c:pt>
                <c:pt idx="28">
                  <c:v>56.903225806451623</c:v>
                </c:pt>
                <c:pt idx="29">
                  <c:v>51.03846153846154</c:v>
                </c:pt>
                <c:pt idx="30">
                  <c:v>50.645161290322577</c:v>
                </c:pt>
                <c:pt idx="31">
                  <c:v>53.516129032258057</c:v>
                </c:pt>
                <c:pt idx="32">
                  <c:v>48.93333333333333</c:v>
                </c:pt>
                <c:pt idx="33">
                  <c:v>42.633333333333333</c:v>
                </c:pt>
                <c:pt idx="34">
                  <c:v>34.700000000000003</c:v>
                </c:pt>
                <c:pt idx="35">
                  <c:v>31.142857142857149</c:v>
                </c:pt>
                <c:pt idx="36">
                  <c:v>36.483870967741908</c:v>
                </c:pt>
                <c:pt idx="37">
                  <c:v>37.137931034482762</c:v>
                </c:pt>
                <c:pt idx="38">
                  <c:v>47.322580645161302</c:v>
                </c:pt>
                <c:pt idx="39">
                  <c:v>51.517241379310292</c:v>
                </c:pt>
                <c:pt idx="40">
                  <c:v>52.41935483870968</c:v>
                </c:pt>
                <c:pt idx="41">
                  <c:v>52.392857142857153</c:v>
                </c:pt>
                <c:pt idx="42">
                  <c:v>49.827586206896527</c:v>
                </c:pt>
                <c:pt idx="43">
                  <c:v>45.806451612903217</c:v>
                </c:pt>
                <c:pt idx="44">
                  <c:v>40.26666666666663</c:v>
                </c:pt>
                <c:pt idx="45">
                  <c:v>39.258064516129032</c:v>
                </c:pt>
                <c:pt idx="46">
                  <c:v>34.700000000000003</c:v>
                </c:pt>
                <c:pt idx="47">
                  <c:v>29.06666666666667</c:v>
                </c:pt>
                <c:pt idx="48">
                  <c:v>32.677419354838712</c:v>
                </c:pt>
                <c:pt idx="49">
                  <c:v>41.75</c:v>
                </c:pt>
                <c:pt idx="50">
                  <c:v>43.9</c:v>
                </c:pt>
                <c:pt idx="51">
                  <c:v>51.448275862068968</c:v>
                </c:pt>
                <c:pt idx="52">
                  <c:v>42.70967741935484</c:v>
                </c:pt>
                <c:pt idx="53">
                  <c:v>44</c:v>
                </c:pt>
                <c:pt idx="54">
                  <c:v>42.774193548387103</c:v>
                </c:pt>
                <c:pt idx="55">
                  <c:v>42.354838709677381</c:v>
                </c:pt>
                <c:pt idx="56">
                  <c:v>39.299999999999997</c:v>
                </c:pt>
                <c:pt idx="57">
                  <c:v>34.166666666666629</c:v>
                </c:pt>
                <c:pt idx="58">
                  <c:v>36.066666666666627</c:v>
                </c:pt>
                <c:pt idx="59">
                  <c:v>33.700000000000003</c:v>
                </c:pt>
                <c:pt idx="60">
                  <c:v>34.354838709677381</c:v>
                </c:pt>
                <c:pt idx="61">
                  <c:v>41</c:v>
                </c:pt>
                <c:pt idx="63">
                  <c:v>55.294117647058862</c:v>
                </c:pt>
                <c:pt idx="64">
                  <c:v>49.111111111111107</c:v>
                </c:pt>
                <c:pt idx="65">
                  <c:v>50.310344827586192</c:v>
                </c:pt>
                <c:pt idx="66">
                  <c:v>52</c:v>
                </c:pt>
                <c:pt idx="67">
                  <c:v>48.9</c:v>
                </c:pt>
                <c:pt idx="68">
                  <c:v>50.5</c:v>
                </c:pt>
                <c:pt idx="69">
                  <c:v>44.806451612903217</c:v>
                </c:pt>
                <c:pt idx="70">
                  <c:v>38.827586206896527</c:v>
                </c:pt>
                <c:pt idx="71">
                  <c:v>36.733333333333341</c:v>
                </c:pt>
                <c:pt idx="72">
                  <c:v>38.799999999999997</c:v>
                </c:pt>
                <c:pt idx="73">
                  <c:v>44.642857142857153</c:v>
                </c:pt>
                <c:pt idx="74">
                  <c:v>45.096774193548377</c:v>
                </c:pt>
                <c:pt idx="75">
                  <c:v>50.36666666666661</c:v>
                </c:pt>
                <c:pt idx="76">
                  <c:v>51.903225806451623</c:v>
                </c:pt>
                <c:pt idx="77">
                  <c:v>55.7</c:v>
                </c:pt>
                <c:pt idx="78">
                  <c:v>57.516129032258057</c:v>
                </c:pt>
                <c:pt idx="79">
                  <c:v>51.838709677419352</c:v>
                </c:pt>
                <c:pt idx="80">
                  <c:v>42.43333333333333</c:v>
                </c:pt>
                <c:pt idx="81">
                  <c:v>42.322580645161302</c:v>
                </c:pt>
                <c:pt idx="82">
                  <c:v>42.033333333333331</c:v>
                </c:pt>
                <c:pt idx="83">
                  <c:v>37.068965517241367</c:v>
                </c:pt>
                <c:pt idx="84">
                  <c:v>34.451612903225808</c:v>
                </c:pt>
                <c:pt idx="85">
                  <c:v>40.275862068965523</c:v>
                </c:pt>
                <c:pt idx="86">
                  <c:v>47.677419354838712</c:v>
                </c:pt>
                <c:pt idx="87">
                  <c:v>50.833333333333343</c:v>
                </c:pt>
                <c:pt idx="88">
                  <c:v>49.29032258064516</c:v>
                </c:pt>
                <c:pt idx="89">
                  <c:v>50.392857142857153</c:v>
                </c:pt>
                <c:pt idx="90">
                  <c:v>51.464285714285722</c:v>
                </c:pt>
                <c:pt idx="91">
                  <c:v>51.064516129032263</c:v>
                </c:pt>
                <c:pt idx="92">
                  <c:v>42.931034482758577</c:v>
                </c:pt>
                <c:pt idx="93">
                  <c:v>38.931034482758577</c:v>
                </c:pt>
                <c:pt idx="94">
                  <c:v>39.148148148148152</c:v>
                </c:pt>
                <c:pt idx="95">
                  <c:v>35.1</c:v>
                </c:pt>
                <c:pt idx="96">
                  <c:v>37.806451612903217</c:v>
                </c:pt>
                <c:pt idx="97">
                  <c:v>40.851851851851833</c:v>
                </c:pt>
                <c:pt idx="98">
                  <c:v>45.958333333333343</c:v>
                </c:pt>
                <c:pt idx="99">
                  <c:v>51.833333333333343</c:v>
                </c:pt>
                <c:pt idx="100">
                  <c:v>48.258064516129032</c:v>
                </c:pt>
                <c:pt idx="101">
                  <c:v>41.466666666666612</c:v>
                </c:pt>
                <c:pt idx="102">
                  <c:v>35.645161290322577</c:v>
                </c:pt>
                <c:pt idx="103">
                  <c:v>39.148148148148152</c:v>
                </c:pt>
                <c:pt idx="104">
                  <c:v>42.384615384615373</c:v>
                </c:pt>
                <c:pt idx="105">
                  <c:v>39.548387096774199</c:v>
                </c:pt>
                <c:pt idx="106">
                  <c:v>37.517241379310292</c:v>
                </c:pt>
                <c:pt idx="107">
                  <c:v>36.799999999999997</c:v>
                </c:pt>
                <c:pt idx="108">
                  <c:v>38.774193548387103</c:v>
                </c:pt>
                <c:pt idx="109">
                  <c:v>41.074074074074083</c:v>
                </c:pt>
                <c:pt idx="110">
                  <c:v>45.225806451612883</c:v>
                </c:pt>
                <c:pt idx="111">
                  <c:v>50.43333333333333</c:v>
                </c:pt>
                <c:pt idx="112">
                  <c:v>48.354838709677381</c:v>
                </c:pt>
                <c:pt idx="113">
                  <c:v>42.333333333333343</c:v>
                </c:pt>
                <c:pt idx="114">
                  <c:v>40.483870967741908</c:v>
                </c:pt>
                <c:pt idx="115">
                  <c:v>39.70967741935484</c:v>
                </c:pt>
                <c:pt idx="116">
                  <c:v>38.275862068965523</c:v>
                </c:pt>
                <c:pt idx="117">
                  <c:v>38.935483870967751</c:v>
                </c:pt>
                <c:pt idx="118">
                  <c:v>38.8888888888889</c:v>
                </c:pt>
                <c:pt idx="119">
                  <c:v>33.321428571428541</c:v>
                </c:pt>
                <c:pt idx="120">
                  <c:v>37.7931034482759</c:v>
                </c:pt>
                <c:pt idx="121">
                  <c:v>41.821428571428541</c:v>
                </c:pt>
                <c:pt idx="122">
                  <c:v>47.580645161290278</c:v>
                </c:pt>
                <c:pt idx="123">
                  <c:v>50.785714285714278</c:v>
                </c:pt>
                <c:pt idx="124">
                  <c:v>47.903225806451623</c:v>
                </c:pt>
                <c:pt idx="125">
                  <c:v>40.133333333333333</c:v>
                </c:pt>
                <c:pt idx="126">
                  <c:v>41.258064516129032</c:v>
                </c:pt>
                <c:pt idx="127">
                  <c:v>43.161290322580648</c:v>
                </c:pt>
                <c:pt idx="128">
                  <c:v>41.206896551724107</c:v>
                </c:pt>
                <c:pt idx="129">
                  <c:v>35.645161290322577</c:v>
                </c:pt>
                <c:pt idx="130">
                  <c:v>38.033333333333331</c:v>
                </c:pt>
                <c:pt idx="131">
                  <c:v>33.206896551724107</c:v>
                </c:pt>
                <c:pt idx="132">
                  <c:v>38.12903225806452</c:v>
                </c:pt>
                <c:pt idx="133">
                  <c:v>37.5</c:v>
                </c:pt>
                <c:pt idx="134">
                  <c:v>43.571428571428541</c:v>
                </c:pt>
                <c:pt idx="135">
                  <c:v>48.482758620689658</c:v>
                </c:pt>
                <c:pt idx="136">
                  <c:v>46.387096774193523</c:v>
                </c:pt>
                <c:pt idx="137">
                  <c:v>47</c:v>
                </c:pt>
                <c:pt idx="138">
                  <c:v>41.096774193548377</c:v>
                </c:pt>
                <c:pt idx="139">
                  <c:v>36.966666666666612</c:v>
                </c:pt>
                <c:pt idx="140">
                  <c:v>41.066666666666627</c:v>
                </c:pt>
                <c:pt idx="141">
                  <c:v>39.483870967741908</c:v>
                </c:pt>
                <c:pt idx="142">
                  <c:v>40.066666666666627</c:v>
                </c:pt>
                <c:pt idx="143">
                  <c:v>33.966666666666612</c:v>
                </c:pt>
              </c:numCache>
            </c:numRef>
          </c:val>
          <c:smooth val="0"/>
          <c:extLst>
            <c:ext xmlns:c16="http://schemas.microsoft.com/office/drawing/2014/chart" uri="{C3380CC4-5D6E-409C-BE32-E72D297353CC}">
              <c16:uniqueId val="{00000001-2848-4EF9-93AE-C8299764296B}"/>
            </c:ext>
          </c:extLst>
        </c:ser>
        <c:dLbls>
          <c:showLegendKey val="0"/>
          <c:showVal val="0"/>
          <c:showCatName val="0"/>
          <c:showSerName val="0"/>
          <c:showPercent val="0"/>
          <c:showBubbleSize val="0"/>
        </c:dLbls>
        <c:marker val="1"/>
        <c:smooth val="0"/>
        <c:axId val="382065048"/>
        <c:axId val="220069440"/>
      </c:lineChart>
      <c:dateAx>
        <c:axId val="220070224"/>
        <c:scaling>
          <c:orientation val="minMax"/>
        </c:scaling>
        <c:delete val="1"/>
        <c:axPos val="b"/>
        <c:numFmt formatCode="mmm\-yy" sourceLinked="1"/>
        <c:majorTickMark val="out"/>
        <c:minorTickMark val="none"/>
        <c:tickLblPos val="nextTo"/>
        <c:crossAx val="220069832"/>
        <c:crosses val="autoZero"/>
        <c:auto val="0"/>
        <c:lblOffset val="100"/>
        <c:baseTimeUnit val="months"/>
      </c:dateAx>
      <c:valAx>
        <c:axId val="220069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r>
                  <a:rPr lang="en-US" sz="1400" dirty="0"/>
                  <a:t>Dobson Units (DU)</a:t>
                </a:r>
              </a:p>
            </c:rich>
          </c:tx>
          <c:layout>
            <c:manualLayout>
              <c:xMode val="edge"/>
              <c:yMode val="edge"/>
              <c:x val="1.2073336516893097E-2"/>
              <c:y val="0.2872803426390448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220070224"/>
        <c:crosses val="autoZero"/>
        <c:crossBetween val="between"/>
      </c:valAx>
      <c:valAx>
        <c:axId val="220069440"/>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mj-lt"/>
                    <a:ea typeface="+mn-ea"/>
                    <a:cs typeface="+mn-cs"/>
                  </a:defRPr>
                </a:pPr>
                <a:r>
                  <a:rPr lang="en-US" sz="1400"/>
                  <a:t>Parts per billion (ppb)</a:t>
                </a:r>
              </a:p>
            </c:rich>
          </c:tx>
          <c:layout>
            <c:manualLayout>
              <c:xMode val="edge"/>
              <c:yMode val="edge"/>
              <c:x val="0.96444565879424204"/>
              <c:y val="0.2101698934620740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382065048"/>
        <c:crosses val="max"/>
        <c:crossBetween val="between"/>
      </c:valAx>
      <c:dateAx>
        <c:axId val="382065048"/>
        <c:scaling>
          <c:orientation val="minMax"/>
        </c:scaling>
        <c:delete val="1"/>
        <c:axPos val="b"/>
        <c:numFmt formatCode="mmm\-yy" sourceLinked="1"/>
        <c:majorTickMark val="out"/>
        <c:minorTickMark val="none"/>
        <c:tickLblPos val="nextTo"/>
        <c:crossAx val="220069440"/>
        <c:crosses val="autoZero"/>
        <c:auto val="0"/>
        <c:lblOffset val="100"/>
        <c:baseTimeUnit val="months"/>
      </c:dateAx>
      <c:spPr>
        <a:noFill/>
        <a:ln>
          <a:noFill/>
        </a:ln>
        <a:effectLst/>
      </c:spPr>
    </c:plotArea>
    <c:legend>
      <c:legendPos val="b"/>
      <c:layout>
        <c:manualLayout>
          <c:xMode val="edge"/>
          <c:yMode val="edge"/>
          <c:x val="2.2433242569922577E-2"/>
          <c:y val="0.92279407311078521"/>
          <c:w val="0.95301714606977106"/>
          <c:h val="7.720607094922321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smtClean="0">
                <a:solidFill>
                  <a:schemeClr val="tx1"/>
                </a:solidFill>
              </a:rPr>
              <a:t>Satellite</a:t>
            </a:r>
            <a:r>
              <a:rPr lang="en-US" sz="2400" baseline="0" dirty="0" smtClean="0">
                <a:solidFill>
                  <a:schemeClr val="tx1"/>
                </a:solidFill>
              </a:rPr>
              <a:t> Measurements</a:t>
            </a:r>
            <a:endParaRPr lang="en-US" sz="2400" dirty="0">
              <a:solidFill>
                <a:schemeClr val="tx1"/>
              </a:solidFill>
            </a:endParaRPr>
          </a:p>
        </c:rich>
      </c:tx>
      <c:layout>
        <c:manualLayout>
          <c:xMode val="edge"/>
          <c:yMode val="edge"/>
          <c:x val="0.3371945142691597"/>
          <c:y val="3.316024604977170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OMI Max SO2</c:v>
          </c:tx>
          <c:spPr>
            <a:ln w="28575" cap="rnd">
              <a:solidFill>
                <a:schemeClr val="accent2"/>
              </a:solidFill>
              <a:round/>
            </a:ln>
            <a:effectLst/>
          </c:spPr>
          <c:marker>
            <c:symbol val="none"/>
          </c:marker>
          <c:cat>
            <c:numRef>
              <c:f>'Correlation SO2'!$C$1:$EP$1</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'Correlation SO2'!$C$3:$EP$3</c:f>
              <c:numCache>
                <c:formatCode>General</c:formatCode>
                <c:ptCount val="144"/>
                <c:pt idx="0">
                  <c:v>1.1040403634309768</c:v>
                </c:pt>
                <c:pt idx="1">
                  <c:v>0.94941737949848171</c:v>
                </c:pt>
                <c:pt idx="2">
                  <c:v>1.0511082828044891</c:v>
                </c:pt>
                <c:pt idx="3">
                  <c:v>1.1451524734497069</c:v>
                </c:pt>
                <c:pt idx="4">
                  <c:v>0.76643744707107542</c:v>
                </c:pt>
                <c:pt idx="5">
                  <c:v>0.59532285630702975</c:v>
                </c:pt>
                <c:pt idx="6">
                  <c:v>0.55930734872817989</c:v>
                </c:pt>
                <c:pt idx="7">
                  <c:v>1.0127734422683716</c:v>
                </c:pt>
                <c:pt idx="8">
                  <c:v>0.94765788018703456</c:v>
                </c:pt>
                <c:pt idx="9">
                  <c:v>0.84982843995094304</c:v>
                </c:pt>
                <c:pt idx="10">
                  <c:v>1.5114999532699585</c:v>
                </c:pt>
                <c:pt idx="11">
                  <c:v>1.1677715644240378</c:v>
                </c:pt>
                <c:pt idx="12">
                  <c:v>1.3316506028175354</c:v>
                </c:pt>
                <c:pt idx="13">
                  <c:v>0.96101298928260803</c:v>
                </c:pt>
                <c:pt idx="14">
                  <c:v>1.037464839220047</c:v>
                </c:pt>
                <c:pt idx="15">
                  <c:v>0.97896456122398379</c:v>
                </c:pt>
                <c:pt idx="16">
                  <c:v>0.85773495435714719</c:v>
                </c:pt>
                <c:pt idx="17">
                  <c:v>0.71861259043216708</c:v>
                </c:pt>
                <c:pt idx="18">
                  <c:v>0.50861234664916988</c:v>
                </c:pt>
                <c:pt idx="19">
                  <c:v>0.93358588218688965</c:v>
                </c:pt>
                <c:pt idx="20">
                  <c:v>0.84016320705413816</c:v>
                </c:pt>
                <c:pt idx="21">
                  <c:v>1.3133861541748046</c:v>
                </c:pt>
                <c:pt idx="22">
                  <c:v>1.6973019063472747</c:v>
                </c:pt>
                <c:pt idx="23">
                  <c:v>1.7154390454292296</c:v>
                </c:pt>
                <c:pt idx="24">
                  <c:v>1.1801659226417542</c:v>
                </c:pt>
                <c:pt idx="25">
                  <c:v>5.1841570576652882E-2</c:v>
                </c:pt>
                <c:pt idx="26">
                  <c:v>0.80259439945220945</c:v>
                </c:pt>
                <c:pt idx="27">
                  <c:v>0.5886104211211205</c:v>
                </c:pt>
                <c:pt idx="28">
                  <c:v>0.90656669139862056</c:v>
                </c:pt>
                <c:pt idx="29">
                  <c:v>0.68566264808177946</c:v>
                </c:pt>
                <c:pt idx="30">
                  <c:v>0.62224499285221102</c:v>
                </c:pt>
                <c:pt idx="31">
                  <c:v>0.79045674800872801</c:v>
                </c:pt>
                <c:pt idx="32">
                  <c:v>0.91577051877975468</c:v>
                </c:pt>
                <c:pt idx="33">
                  <c:v>0.8937459915876389</c:v>
                </c:pt>
                <c:pt idx="34">
                  <c:v>1.4420854359865189</c:v>
                </c:pt>
                <c:pt idx="35">
                  <c:v>1.5733472406864166</c:v>
                </c:pt>
                <c:pt idx="36">
                  <c:v>1.3119709074497223</c:v>
                </c:pt>
                <c:pt idx="37">
                  <c:v>0.71861102283000944</c:v>
                </c:pt>
                <c:pt idx="38">
                  <c:v>0.92350656390190122</c:v>
                </c:pt>
                <c:pt idx="39">
                  <c:v>0.75885292291641238</c:v>
                </c:pt>
                <c:pt idx="40">
                  <c:v>0.76222222372889514</c:v>
                </c:pt>
                <c:pt idx="41">
                  <c:v>0.66216305196285252</c:v>
                </c:pt>
                <c:pt idx="42">
                  <c:v>0.61590527594089506</c:v>
                </c:pt>
                <c:pt idx="44">
                  <c:v>0.55466143190860751</c:v>
                </c:pt>
                <c:pt idx="45">
                  <c:v>1.0104256749153138</c:v>
                </c:pt>
                <c:pt idx="46">
                  <c:v>1.0094825983047486</c:v>
                </c:pt>
                <c:pt idx="47">
                  <c:v>1.1096424520015717</c:v>
                </c:pt>
                <c:pt idx="48">
                  <c:v>1.5416296660900115</c:v>
                </c:pt>
                <c:pt idx="49">
                  <c:v>0.63768190443515782</c:v>
                </c:pt>
                <c:pt idx="50">
                  <c:v>0.72789152860641482</c:v>
                </c:pt>
                <c:pt idx="51">
                  <c:v>0.9609191238880157</c:v>
                </c:pt>
                <c:pt idx="52">
                  <c:v>0.63534715175628664</c:v>
                </c:pt>
                <c:pt idx="53">
                  <c:v>0.51980691552162173</c:v>
                </c:pt>
                <c:pt idx="54">
                  <c:v>0.5992982476949692</c:v>
                </c:pt>
                <c:pt idx="55">
                  <c:v>0.41254239603877069</c:v>
                </c:pt>
                <c:pt idx="56">
                  <c:v>0.70586645752191546</c:v>
                </c:pt>
                <c:pt idx="57">
                  <c:v>1.0091589391231537</c:v>
                </c:pt>
                <c:pt idx="58">
                  <c:v>1.0062372356653213</c:v>
                </c:pt>
                <c:pt idx="59">
                  <c:v>1.4462971005588769</c:v>
                </c:pt>
                <c:pt idx="60">
                  <c:v>0.46613104902207853</c:v>
                </c:pt>
                <c:pt idx="61">
                  <c:v>2.083131229877472</c:v>
                </c:pt>
                <c:pt idx="62">
                  <c:v>0.73436786532402043</c:v>
                </c:pt>
                <c:pt idx="63">
                  <c:v>0.79755269885063174</c:v>
                </c:pt>
                <c:pt idx="64">
                  <c:v>0.53187370076775553</c:v>
                </c:pt>
                <c:pt idx="65">
                  <c:v>0.70197888612747195</c:v>
                </c:pt>
                <c:pt idx="66">
                  <c:v>0.46297423839569091</c:v>
                </c:pt>
                <c:pt idx="67">
                  <c:v>0.38037631660699844</c:v>
                </c:pt>
                <c:pt idx="68">
                  <c:v>0.89746250510215764</c:v>
                </c:pt>
                <c:pt idx="69">
                  <c:v>1.215760487318039</c:v>
                </c:pt>
                <c:pt idx="70">
                  <c:v>1.3136603623628615</c:v>
                </c:pt>
                <c:pt idx="71">
                  <c:v>1.229097843170166</c:v>
                </c:pt>
                <c:pt idx="72">
                  <c:v>0.85113892257213597</c:v>
                </c:pt>
                <c:pt idx="73">
                  <c:v>1.271248534321785</c:v>
                </c:pt>
                <c:pt idx="74">
                  <c:v>1.2714352905750275</c:v>
                </c:pt>
                <c:pt idx="75">
                  <c:v>0.51424413472414021</c:v>
                </c:pt>
                <c:pt idx="76">
                  <c:v>0.65760042965412135</c:v>
                </c:pt>
                <c:pt idx="77">
                  <c:v>0.62287242859601977</c:v>
                </c:pt>
                <c:pt idx="78">
                  <c:v>0.41378252580761909</c:v>
                </c:pt>
                <c:pt idx="79">
                  <c:v>0.63919064998626707</c:v>
                </c:pt>
                <c:pt idx="80">
                  <c:v>0.53061883077025418</c:v>
                </c:pt>
                <c:pt idx="81">
                  <c:v>0.61150717884302142</c:v>
                </c:pt>
                <c:pt idx="82">
                  <c:v>0.85205311477184298</c:v>
                </c:pt>
                <c:pt idx="83">
                  <c:v>1.3388340026140213</c:v>
                </c:pt>
                <c:pt idx="84">
                  <c:v>0.80843119472265246</c:v>
                </c:pt>
                <c:pt idx="85">
                  <c:v>0.82933758497238164</c:v>
                </c:pt>
                <c:pt idx="86">
                  <c:v>0.74768663048744199</c:v>
                </c:pt>
                <c:pt idx="87">
                  <c:v>0.70440917313098905</c:v>
                </c:pt>
                <c:pt idx="88">
                  <c:v>0.50870460569858555</c:v>
                </c:pt>
                <c:pt idx="89">
                  <c:v>0.47555349469184877</c:v>
                </c:pt>
                <c:pt idx="90">
                  <c:v>0.63189570605754852</c:v>
                </c:pt>
                <c:pt idx="91">
                  <c:v>0.56613797079771755</c:v>
                </c:pt>
                <c:pt idx="92">
                  <c:v>0.77206394374370579</c:v>
                </c:pt>
                <c:pt idx="93">
                  <c:v>1.0081833511590959</c:v>
                </c:pt>
                <c:pt idx="94">
                  <c:v>1.759939432144165</c:v>
                </c:pt>
                <c:pt idx="95">
                  <c:v>1.0224254965782165</c:v>
                </c:pt>
                <c:pt idx="96">
                  <c:v>1.1929853916168214</c:v>
                </c:pt>
                <c:pt idx="97">
                  <c:v>0.72623914480209351</c:v>
                </c:pt>
                <c:pt idx="98">
                  <c:v>0.63693734407424929</c:v>
                </c:pt>
                <c:pt idx="99">
                  <c:v>0.85178797245025639</c:v>
                </c:pt>
                <c:pt idx="100">
                  <c:v>0.71570452451705935</c:v>
                </c:pt>
                <c:pt idx="101">
                  <c:v>0.43124307692050934</c:v>
                </c:pt>
                <c:pt idx="102">
                  <c:v>0.40796224474906922</c:v>
                </c:pt>
                <c:pt idx="103">
                  <c:v>0.36371088922023775</c:v>
                </c:pt>
                <c:pt idx="104">
                  <c:v>0.47804871499538421</c:v>
                </c:pt>
                <c:pt idx="105">
                  <c:v>1.0504684627056122</c:v>
                </c:pt>
                <c:pt idx="106">
                  <c:v>1.0510391831398009</c:v>
                </c:pt>
                <c:pt idx="107">
                  <c:v>1.6252001166343688</c:v>
                </c:pt>
                <c:pt idx="108">
                  <c:v>1.0572511404752731</c:v>
                </c:pt>
                <c:pt idx="109">
                  <c:v>0.95585975050926208</c:v>
                </c:pt>
                <c:pt idx="110">
                  <c:v>0.79367492794990535</c:v>
                </c:pt>
                <c:pt idx="111">
                  <c:v>0.51253088116645817</c:v>
                </c:pt>
                <c:pt idx="112">
                  <c:v>0.71505956053733821</c:v>
                </c:pt>
                <c:pt idx="113">
                  <c:v>0.49008591771125792</c:v>
                </c:pt>
                <c:pt idx="114">
                  <c:v>0.56217596530914304</c:v>
                </c:pt>
                <c:pt idx="115">
                  <c:v>0.63764177411794665</c:v>
                </c:pt>
                <c:pt idx="116">
                  <c:v>0.72061149477958675</c:v>
                </c:pt>
                <c:pt idx="117">
                  <c:v>1.0266188681125641</c:v>
                </c:pt>
                <c:pt idx="118">
                  <c:v>1.2392053246498107</c:v>
                </c:pt>
                <c:pt idx="119">
                  <c:v>1.1269254863262177</c:v>
                </c:pt>
                <c:pt idx="120">
                  <c:v>1.3402809590101241</c:v>
                </c:pt>
                <c:pt idx="121">
                  <c:v>0.35506990700960162</c:v>
                </c:pt>
                <c:pt idx="122">
                  <c:v>0.5800295412540436</c:v>
                </c:pt>
                <c:pt idx="123">
                  <c:v>1.0650228619575501</c:v>
                </c:pt>
                <c:pt idx="124">
                  <c:v>0.7811343654990196</c:v>
                </c:pt>
                <c:pt idx="125">
                  <c:v>0.54089438915252686</c:v>
                </c:pt>
                <c:pt idx="126">
                  <c:v>0.52755627036094666</c:v>
                </c:pt>
                <c:pt idx="127">
                  <c:v>0.5280260294675827</c:v>
                </c:pt>
                <c:pt idx="128">
                  <c:v>0.66158817112445834</c:v>
                </c:pt>
                <c:pt idx="129">
                  <c:v>1.1818181961774825</c:v>
                </c:pt>
                <c:pt idx="130">
                  <c:v>0.94475841559469698</c:v>
                </c:pt>
                <c:pt idx="131">
                  <c:v>0.83997673988342281</c:v>
                </c:pt>
                <c:pt idx="132">
                  <c:v>1.0111234575510024</c:v>
                </c:pt>
                <c:pt idx="133">
                  <c:v>1.1723457664251327</c:v>
                </c:pt>
                <c:pt idx="134">
                  <c:v>1.1913406312465669</c:v>
                </c:pt>
                <c:pt idx="135">
                  <c:v>0.81046615540981293</c:v>
                </c:pt>
                <c:pt idx="136">
                  <c:v>0.4837257221341133</c:v>
                </c:pt>
                <c:pt idx="137">
                  <c:v>0.38273221254348755</c:v>
                </c:pt>
                <c:pt idx="138">
                  <c:v>0.49321421980857849</c:v>
                </c:pt>
                <c:pt idx="139">
                  <c:v>1.7455222129821777</c:v>
                </c:pt>
                <c:pt idx="140">
                  <c:v>0.39657234214246273</c:v>
                </c:pt>
                <c:pt idx="141">
                  <c:v>0.84024845361709599</c:v>
                </c:pt>
                <c:pt idx="142">
                  <c:v>1.1575663626193999</c:v>
                </c:pt>
                <c:pt idx="143">
                  <c:v>0.9968797385692596</c:v>
                </c:pt>
              </c:numCache>
            </c:numRef>
          </c:val>
          <c:smooth val="0"/>
          <c:extLst>
            <c:ext xmlns:c16="http://schemas.microsoft.com/office/drawing/2014/chart" uri="{C3380CC4-5D6E-409C-BE32-E72D297353CC}">
              <c16:uniqueId val="{00000000-202B-42FB-B229-E09F0D4D0124}"/>
            </c:ext>
          </c:extLst>
        </c:ser>
        <c:ser>
          <c:idx val="1"/>
          <c:order val="1"/>
          <c:tx>
            <c:v>OMI Avg SO2</c:v>
          </c:tx>
          <c:spPr>
            <a:ln w="28575" cap="rnd">
              <a:solidFill>
                <a:schemeClr val="accent4"/>
              </a:solidFill>
              <a:round/>
            </a:ln>
            <a:effectLst/>
          </c:spPr>
          <c:marker>
            <c:symbol val="none"/>
          </c:marker>
          <c:cat>
            <c:numRef>
              <c:f>'Correlation SO2'!$C$1:$EP$1</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'Correlation SO2'!$C$4:$EP$4</c:f>
              <c:numCache>
                <c:formatCode>General</c:formatCode>
                <c:ptCount val="144"/>
                <c:pt idx="0">
                  <c:v>-5.3918862715363501E-3</c:v>
                </c:pt>
                <c:pt idx="1">
                  <c:v>-1.7536514351377264E-3</c:v>
                </c:pt>
                <c:pt idx="2">
                  <c:v>8.8065655902028091E-3</c:v>
                </c:pt>
                <c:pt idx="3">
                  <c:v>2.7218560187611728E-2</c:v>
                </c:pt>
                <c:pt idx="4">
                  <c:v>3.9043551497161391E-2</c:v>
                </c:pt>
                <c:pt idx="7">
                  <c:v>-1.4554043748648837E-2</c:v>
                </c:pt>
                <c:pt idx="8">
                  <c:v>-1.6483597690239549E-2</c:v>
                </c:pt>
                <c:pt idx="9">
                  <c:v>-5.1461627800017597E-2</c:v>
                </c:pt>
                <c:pt idx="10">
                  <c:v>-5.2212734147906302E-2</c:v>
                </c:pt>
                <c:pt idx="11">
                  <c:v>5.4004427423933517E-3</c:v>
                </c:pt>
                <c:pt idx="12">
                  <c:v>9.4877612544223659E-3</c:v>
                </c:pt>
                <c:pt idx="13">
                  <c:v>-4.7956145106581973E-3</c:v>
                </c:pt>
                <c:pt idx="14">
                  <c:v>2.3311330949266761E-2</c:v>
                </c:pt>
                <c:pt idx="15">
                  <c:v>1.7363708559423686E-2</c:v>
                </c:pt>
                <c:pt idx="16">
                  <c:v>-3.1554790399968627E-2</c:v>
                </c:pt>
                <c:pt idx="19">
                  <c:v>6.7007005587220198E-2</c:v>
                </c:pt>
                <c:pt idx="20">
                  <c:v>2.9893489787355064E-3</c:v>
                </c:pt>
                <c:pt idx="21">
                  <c:v>4.9527734052389862E-3</c:v>
                </c:pt>
                <c:pt idx="22">
                  <c:v>-7.2023100545629853E-2</c:v>
                </c:pt>
                <c:pt idx="23">
                  <c:v>2.418541884981096E-3</c:v>
                </c:pt>
                <c:pt idx="24">
                  <c:v>-3.2272607460618018E-2</c:v>
                </c:pt>
                <c:pt idx="25">
                  <c:v>4.6716887503862381E-2</c:v>
                </c:pt>
                <c:pt idx="26">
                  <c:v>2.9118644457776101E-2</c:v>
                </c:pt>
                <c:pt idx="27">
                  <c:v>2.0611087419092657E-2</c:v>
                </c:pt>
                <c:pt idx="28">
                  <c:v>7.5293805450201035E-2</c:v>
                </c:pt>
                <c:pt idx="31">
                  <c:v>2.5690233148634434E-2</c:v>
                </c:pt>
                <c:pt idx="32">
                  <c:v>-2.0731860352680088E-2</c:v>
                </c:pt>
                <c:pt idx="33">
                  <c:v>2.0083107799291611E-2</c:v>
                </c:pt>
                <c:pt idx="34">
                  <c:v>9.515514783561229E-3</c:v>
                </c:pt>
                <c:pt idx="35">
                  <c:v>4.1512884665280581E-2</c:v>
                </c:pt>
                <c:pt idx="36">
                  <c:v>3.0135173138114625E-2</c:v>
                </c:pt>
                <c:pt idx="37">
                  <c:v>-8.9631522074341777E-3</c:v>
                </c:pt>
                <c:pt idx="38">
                  <c:v>-5.020103696733713E-3</c:v>
                </c:pt>
                <c:pt idx="39">
                  <c:v>-1.8902158271521328E-2</c:v>
                </c:pt>
                <c:pt idx="40">
                  <c:v>1.7367613129317762E-2</c:v>
                </c:pt>
                <c:pt idx="43">
                  <c:v>4.2645792476832863E-3</c:v>
                </c:pt>
                <c:pt idx="44">
                  <c:v>2.2137396596372129E-2</c:v>
                </c:pt>
                <c:pt idx="45">
                  <c:v>-1.7726762965321542E-2</c:v>
                </c:pt>
                <c:pt idx="46">
                  <c:v>-4.9133747932501139E-3</c:v>
                </c:pt>
                <c:pt idx="47">
                  <c:v>-2.8286080900579692E-2</c:v>
                </c:pt>
                <c:pt idx="48">
                  <c:v>3.3024084102362392E-2</c:v>
                </c:pt>
                <c:pt idx="49">
                  <c:v>4.2550062574446199E-2</c:v>
                </c:pt>
                <c:pt idx="50">
                  <c:v>1.3422949146479369E-2</c:v>
                </c:pt>
                <c:pt idx="51">
                  <c:v>5.3346289414912464E-2</c:v>
                </c:pt>
                <c:pt idx="52">
                  <c:v>1.0201838938519359E-2</c:v>
                </c:pt>
                <c:pt idx="55">
                  <c:v>9.1447521001100547E-3</c:v>
                </c:pt>
                <c:pt idx="56">
                  <c:v>6.1958340537967158E-2</c:v>
                </c:pt>
                <c:pt idx="57">
                  <c:v>5.2035901695489887E-3</c:v>
                </c:pt>
                <c:pt idx="58">
                  <c:v>5.3627597726881505E-2</c:v>
                </c:pt>
                <c:pt idx="59">
                  <c:v>3.7531870044767858E-2</c:v>
                </c:pt>
                <c:pt idx="60">
                  <c:v>5.0182000780478117E-2</c:v>
                </c:pt>
                <c:pt idx="61">
                  <c:v>-1.3859094539657234E-2</c:v>
                </c:pt>
                <c:pt idx="62">
                  <c:v>-3.6041098646819589E-4</c:v>
                </c:pt>
                <c:pt idx="63">
                  <c:v>4.9344827421009541E-2</c:v>
                </c:pt>
                <c:pt idx="64">
                  <c:v>6.5754341892898083E-2</c:v>
                </c:pt>
                <c:pt idx="67">
                  <c:v>6.137440763413906E-2</c:v>
                </c:pt>
                <c:pt idx="68">
                  <c:v>-4.5275207026861611E-3</c:v>
                </c:pt>
                <c:pt idx="69">
                  <c:v>2.1271046251058578E-2</c:v>
                </c:pt>
                <c:pt idx="70">
                  <c:v>-5.8826603740453717E-2</c:v>
                </c:pt>
                <c:pt idx="71">
                  <c:v>9.1850367374718186E-3</c:v>
                </c:pt>
                <c:pt idx="72">
                  <c:v>-3.7034453806700188E-2</c:v>
                </c:pt>
                <c:pt idx="73">
                  <c:v>7.9990455508232111E-2</c:v>
                </c:pt>
                <c:pt idx="74">
                  <c:v>2.3173263296484949E-3</c:v>
                </c:pt>
                <c:pt idx="75">
                  <c:v>4.9216058850288388E-2</c:v>
                </c:pt>
                <c:pt idx="76">
                  <c:v>1.7693087714724241E-2</c:v>
                </c:pt>
                <c:pt idx="79">
                  <c:v>0.12361342068761587</c:v>
                </c:pt>
                <c:pt idx="80">
                  <c:v>2.4304228392429648E-2</c:v>
                </c:pt>
                <c:pt idx="81">
                  <c:v>-5.3213187865912913E-2</c:v>
                </c:pt>
                <c:pt idx="82">
                  <c:v>-3.5894867032766343E-4</c:v>
                </c:pt>
                <c:pt idx="83">
                  <c:v>-1.9683881755918266E-2</c:v>
                </c:pt>
                <c:pt idx="84">
                  <c:v>3.4349054098129273E-3</c:v>
                </c:pt>
                <c:pt idx="85">
                  <c:v>3.2594508025795221E-2</c:v>
                </c:pt>
                <c:pt idx="86">
                  <c:v>-0.10165686784312129</c:v>
                </c:pt>
                <c:pt idx="87">
                  <c:v>2.4057664803694933E-2</c:v>
                </c:pt>
                <c:pt idx="88">
                  <c:v>0.13012254908680915</c:v>
                </c:pt>
                <c:pt idx="91">
                  <c:v>1.1018187273293734E-2</c:v>
                </c:pt>
                <c:pt idx="92">
                  <c:v>1.2712731584906578E-2</c:v>
                </c:pt>
                <c:pt idx="93">
                  <c:v>3.036861354485154E-3</c:v>
                </c:pt>
                <c:pt idx="94">
                  <c:v>-4.1702653374522926E-2</c:v>
                </c:pt>
                <c:pt idx="95">
                  <c:v>-3.5646827984601261E-2</c:v>
                </c:pt>
                <c:pt idx="96">
                  <c:v>5.7505533937364815E-2</c:v>
                </c:pt>
                <c:pt idx="97">
                  <c:v>-3.4626757260411978E-3</c:v>
                </c:pt>
                <c:pt idx="98">
                  <c:v>2.4441575491800906E-2</c:v>
                </c:pt>
                <c:pt idx="99">
                  <c:v>7.7932419721037146E-3</c:v>
                </c:pt>
                <c:pt idx="100">
                  <c:v>3.4057865664362905E-2</c:v>
                </c:pt>
                <c:pt idx="103">
                  <c:v>7.0665177796036011E-2</c:v>
                </c:pt>
                <c:pt idx="104">
                  <c:v>7.7402649447321894E-3</c:v>
                </c:pt>
                <c:pt idx="105">
                  <c:v>1.4012724766507745E-2</c:v>
                </c:pt>
                <c:pt idx="106">
                  <c:v>-5.5377520644105969E-2</c:v>
                </c:pt>
                <c:pt idx="107">
                  <c:v>-1.5706716571003199E-2</c:v>
                </c:pt>
                <c:pt idx="108">
                  <c:v>-7.2539888240862632E-2</c:v>
                </c:pt>
                <c:pt idx="109">
                  <c:v>-4.762166189029813E-2</c:v>
                </c:pt>
                <c:pt idx="110">
                  <c:v>-3.1944288965314628E-2</c:v>
                </c:pt>
                <c:pt idx="111">
                  <c:v>0.11450090110301972</c:v>
                </c:pt>
                <c:pt idx="112">
                  <c:v>6.5450847800821069E-2</c:v>
                </c:pt>
                <c:pt idx="115">
                  <c:v>-3.2761398050934074E-2</c:v>
                </c:pt>
                <c:pt idx="116">
                  <c:v>-5.6371613405644897E-3</c:v>
                </c:pt>
                <c:pt idx="117">
                  <c:v>1.295877555385232E-2</c:v>
                </c:pt>
                <c:pt idx="118">
                  <c:v>3.952836780808866E-2</c:v>
                </c:pt>
                <c:pt idx="119">
                  <c:v>2.4669285770505665E-2</c:v>
                </c:pt>
                <c:pt idx="120">
                  <c:v>-2.5860315188765528E-3</c:v>
                </c:pt>
                <c:pt idx="121">
                  <c:v>-5.7443784549832348E-3</c:v>
                </c:pt>
                <c:pt idx="122">
                  <c:v>-4.8536641988903284E-2</c:v>
                </c:pt>
                <c:pt idx="123">
                  <c:v>-4.1593721229583026E-2</c:v>
                </c:pt>
                <c:pt idx="124">
                  <c:v>0.12135800151154399</c:v>
                </c:pt>
                <c:pt idx="127">
                  <c:v>9.6217985264956951E-3</c:v>
                </c:pt>
                <c:pt idx="128">
                  <c:v>-4.1005028225481507E-2</c:v>
                </c:pt>
                <c:pt idx="129">
                  <c:v>2.1680747158825397E-3</c:v>
                </c:pt>
                <c:pt idx="130">
                  <c:v>-8.0526621080934998E-3</c:v>
                </c:pt>
                <c:pt idx="131">
                  <c:v>3.2869210699573159E-3</c:v>
                </c:pt>
                <c:pt idx="132">
                  <c:v>9.3058151192963123E-2</c:v>
                </c:pt>
                <c:pt idx="133">
                  <c:v>9.8936483263969413E-4</c:v>
                </c:pt>
                <c:pt idx="134">
                  <c:v>0.12271888367831707</c:v>
                </c:pt>
                <c:pt idx="135">
                  <c:v>-2.6443525185459293E-2</c:v>
                </c:pt>
                <c:pt idx="136">
                  <c:v>-3.3617212343960999E-2</c:v>
                </c:pt>
                <c:pt idx="139">
                  <c:v>0.10733106392435729</c:v>
                </c:pt>
                <c:pt idx="140">
                  <c:v>-1.7761405557394027E-3</c:v>
                </c:pt>
                <c:pt idx="141">
                  <c:v>-2.7494520368054508E-2</c:v>
                </c:pt>
                <c:pt idx="142">
                  <c:v>-5.3514266945421697E-2</c:v>
                </c:pt>
                <c:pt idx="143">
                  <c:v>-5.6391184031963346E-2</c:v>
                </c:pt>
              </c:numCache>
            </c:numRef>
          </c:val>
          <c:smooth val="0"/>
          <c:extLst>
            <c:ext xmlns:c16="http://schemas.microsoft.com/office/drawing/2014/chart" uri="{C3380CC4-5D6E-409C-BE32-E72D297353CC}">
              <c16:uniqueId val="{00000001-202B-42FB-B229-E09F0D4D0124}"/>
            </c:ext>
          </c:extLst>
        </c:ser>
        <c:dLbls>
          <c:showLegendKey val="0"/>
          <c:showVal val="0"/>
          <c:showCatName val="0"/>
          <c:showSerName val="0"/>
          <c:showPercent val="0"/>
          <c:showBubbleSize val="0"/>
        </c:dLbls>
        <c:smooth val="0"/>
        <c:axId val="521179472"/>
        <c:axId val="380677536"/>
        <c:extLst>
          <c:ext xmlns:c15="http://schemas.microsoft.com/office/drawing/2012/chart" uri="{02D57815-91ED-43cb-92C2-25804820EDAC}">
            <c15:filteredLineSeries>
              <c15:ser>
                <c:idx val="2"/>
                <c:order val="2"/>
                <c:tx>
                  <c:v>OMI Min SO2</c:v>
                </c:tx>
                <c:spPr>
                  <a:ln w="28575" cap="rnd">
                    <a:solidFill>
                      <a:schemeClr val="accent2">
                        <a:lumMod val="50000"/>
                      </a:schemeClr>
                    </a:solidFill>
                    <a:round/>
                  </a:ln>
                  <a:effectLst/>
                </c:spPr>
                <c:marker>
                  <c:symbol val="none"/>
                </c:marker>
                <c:cat>
                  <c:numRef>
                    <c:extLst>
                      <c:ext uri="{02D57815-91ED-43cb-92C2-25804820EDAC}">
                        <c15:formulaRef>
                          <c15:sqref>'Correlation SO2'!$C$1:$EP$1</c15:sqref>
                        </c15:formulaRef>
                      </c:ext>
                    </c:extLst>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extLst>
                      <c:ext uri="{02D57815-91ED-43cb-92C2-25804820EDAC}">
                        <c15:formulaRef>
                          <c15:sqref>'Correlation SO2'!$C$5:$EP$5</c15:sqref>
                        </c15:formulaRef>
                      </c:ext>
                    </c:extLst>
                    <c:numCache>
                      <c:formatCode>General</c:formatCode>
                      <c:ptCount val="144"/>
                      <c:pt idx="0">
                        <c:v>-0.94826425909996037</c:v>
                      </c:pt>
                      <c:pt idx="1">
                        <c:v>-0.93117962479591365</c:v>
                      </c:pt>
                      <c:pt idx="2">
                        <c:v>-0.83893484473228452</c:v>
                      </c:pt>
                      <c:pt idx="3">
                        <c:v>-0.68884621858596806</c:v>
                      </c:pt>
                      <c:pt idx="4">
                        <c:v>-0.76784522831439972</c:v>
                      </c:pt>
                      <c:pt idx="5">
                        <c:v>-0.50455881655216217</c:v>
                      </c:pt>
                      <c:pt idx="6">
                        <c:v>-0.49862290918827057</c:v>
                      </c:pt>
                      <c:pt idx="7">
                        <c:v>-0.56785485744476316</c:v>
                      </c:pt>
                      <c:pt idx="8">
                        <c:v>-0.7030174314975739</c:v>
                      </c:pt>
                      <c:pt idx="9">
                        <c:v>-0.83506640791893005</c:v>
                      </c:pt>
                      <c:pt idx="10">
                        <c:v>-0.86477845907211304</c:v>
                      </c:pt>
                      <c:pt idx="11">
                        <c:v>-1.9447835445404054</c:v>
                      </c:pt>
                      <c:pt idx="12">
                        <c:v>-1.311764371395111</c:v>
                      </c:pt>
                      <c:pt idx="13">
                        <c:v>-0.77898232936859135</c:v>
                      </c:pt>
                      <c:pt idx="14">
                        <c:v>-0.8590398252010345</c:v>
                      </c:pt>
                      <c:pt idx="15">
                        <c:v>-0.71250173151493068</c:v>
                      </c:pt>
                      <c:pt idx="16">
                        <c:v>-0.69074206352233891</c:v>
                      </c:pt>
                      <c:pt idx="17">
                        <c:v>-0.68874911069869993</c:v>
                      </c:pt>
                      <c:pt idx="18">
                        <c:v>-0.6123852342367172</c:v>
                      </c:pt>
                      <c:pt idx="19">
                        <c:v>-0.49069240093231203</c:v>
                      </c:pt>
                      <c:pt idx="20">
                        <c:v>-0.56750694215297703</c:v>
                      </c:pt>
                      <c:pt idx="21">
                        <c:v>-0.81307017803192139</c:v>
                      </c:pt>
                      <c:pt idx="22">
                        <c:v>-1.0413109600543975</c:v>
                      </c:pt>
                      <c:pt idx="23">
                        <c:v>-0.5972863614559174</c:v>
                      </c:pt>
                      <c:pt idx="24">
                        <c:v>-1.197605586051941</c:v>
                      </c:pt>
                      <c:pt idx="25">
                        <c:v>-1.3214886665344239</c:v>
                      </c:pt>
                      <c:pt idx="26">
                        <c:v>-0.99502406716346736</c:v>
                      </c:pt>
                      <c:pt idx="27">
                        <c:v>-1.0806689441204071</c:v>
                      </c:pt>
                      <c:pt idx="28">
                        <c:v>-0.72863829731941221</c:v>
                      </c:pt>
                      <c:pt idx="29">
                        <c:v>-0.50983243584632876</c:v>
                      </c:pt>
                      <c:pt idx="30">
                        <c:v>-0.53901831805706024</c:v>
                      </c:pt>
                      <c:pt idx="31">
                        <c:v>-0.65052459239959715</c:v>
                      </c:pt>
                      <c:pt idx="32">
                        <c:v>-0.55229418873786928</c:v>
                      </c:pt>
                      <c:pt idx="33">
                        <c:v>-0.77024084627628331</c:v>
                      </c:pt>
                      <c:pt idx="34">
                        <c:v>-1.3352172255516053</c:v>
                      </c:pt>
                      <c:pt idx="35">
                        <c:v>-1.4117426156997681</c:v>
                      </c:pt>
                      <c:pt idx="36">
                        <c:v>-1.4823443830013274</c:v>
                      </c:pt>
                      <c:pt idx="37">
                        <c:v>-1.0640417098999024</c:v>
                      </c:pt>
                      <c:pt idx="38">
                        <c:v>-0.87426209449768066</c:v>
                      </c:pt>
                      <c:pt idx="39">
                        <c:v>-0.61410414874553676</c:v>
                      </c:pt>
                      <c:pt idx="40">
                        <c:v>-0.96565636992454529</c:v>
                      </c:pt>
                      <c:pt idx="41">
                        <c:v>-0.57896200120449071</c:v>
                      </c:pt>
                      <c:pt idx="42">
                        <c:v>-0.58577472865581515</c:v>
                      </c:pt>
                      <c:pt idx="43">
                        <c:v>-0.66535481810569763</c:v>
                      </c:pt>
                      <c:pt idx="44">
                        <c:v>-0.5479163318872452</c:v>
                      </c:pt>
                      <c:pt idx="45">
                        <c:v>-0.91316004395484929</c:v>
                      </c:pt>
                      <c:pt idx="46">
                        <c:v>-1.4247920751571654</c:v>
                      </c:pt>
                      <c:pt idx="47">
                        <c:v>-0.57851958274841309</c:v>
                      </c:pt>
                      <c:pt idx="48">
                        <c:v>-1.0528896987438201</c:v>
                      </c:pt>
                      <c:pt idx="49">
                        <c:v>-0.93516598343849178</c:v>
                      </c:pt>
                      <c:pt idx="50">
                        <c:v>-0.83351412713527684</c:v>
                      </c:pt>
                      <c:pt idx="51">
                        <c:v>-0.72561624050140383</c:v>
                      </c:pt>
                      <c:pt idx="52">
                        <c:v>-0.62709247469902041</c:v>
                      </c:pt>
                      <c:pt idx="53">
                        <c:v>-0.52029501199722294</c:v>
                      </c:pt>
                      <c:pt idx="54">
                        <c:v>-0.70071929395198818</c:v>
                      </c:pt>
                      <c:pt idx="55">
                        <c:v>-0.5972863614559174</c:v>
                      </c:pt>
                      <c:pt idx="56">
                        <c:v>-0.61678075343370442</c:v>
                      </c:pt>
                      <c:pt idx="57">
                        <c:v>-1.1170585930347443</c:v>
                      </c:pt>
                      <c:pt idx="58">
                        <c:v>-1.506914496421814</c:v>
                      </c:pt>
                      <c:pt idx="59">
                        <c:v>-1.2776975721120833</c:v>
                      </c:pt>
                      <c:pt idx="60">
                        <c:v>-0.45759188979864118</c:v>
                      </c:pt>
                      <c:pt idx="61">
                        <c:v>-0.10232280679047108</c:v>
                      </c:pt>
                      <c:pt idx="62">
                        <c:v>-0.81400204598903658</c:v>
                      </c:pt>
                      <c:pt idx="63">
                        <c:v>-0.69718925058841708</c:v>
                      </c:pt>
                      <c:pt idx="64">
                        <c:v>-0.62711295485496521</c:v>
                      </c:pt>
                      <c:pt idx="65">
                        <c:v>-0.52166883647441864</c:v>
                      </c:pt>
                      <c:pt idx="66">
                        <c:v>-0.52251131534576412</c:v>
                      </c:pt>
                      <c:pt idx="67">
                        <c:v>-0.57851958274841309</c:v>
                      </c:pt>
                      <c:pt idx="68">
                        <c:v>-0.5227665483951569</c:v>
                      </c:pt>
                      <c:pt idx="69">
                        <c:v>-0.79302985221147537</c:v>
                      </c:pt>
                      <c:pt idx="70">
                        <c:v>-1.1053568303585053</c:v>
                      </c:pt>
                      <c:pt idx="71">
                        <c:v>-1.7099587559700011</c:v>
                      </c:pt>
                      <c:pt idx="72">
                        <c:v>-0.96352483034133907</c:v>
                      </c:pt>
                      <c:pt idx="73">
                        <c:v>-0.55395664200186734</c:v>
                      </c:pt>
                      <c:pt idx="74">
                        <c:v>-0.45687980949878693</c:v>
                      </c:pt>
                      <c:pt idx="75">
                        <c:v>-0.5128273069858551</c:v>
                      </c:pt>
                      <c:pt idx="76">
                        <c:v>-0.34645799044519665</c:v>
                      </c:pt>
                      <c:pt idx="77">
                        <c:v>-0.55170809030532841</c:v>
                      </c:pt>
                      <c:pt idx="78">
                        <c:v>-0.40694853514432905</c:v>
                      </c:pt>
                      <c:pt idx="79">
                        <c:v>-0.44977069199085234</c:v>
                      </c:pt>
                      <c:pt idx="80">
                        <c:v>-0.25076640099287034</c:v>
                      </c:pt>
                      <c:pt idx="81">
                        <c:v>-0.66265180408954616</c:v>
                      </c:pt>
                      <c:pt idx="82">
                        <c:v>-0.86962452232837673</c:v>
                      </c:pt>
                      <c:pt idx="83">
                        <c:v>-1.6568477684631944</c:v>
                      </c:pt>
                      <c:pt idx="84">
                        <c:v>-1.2768858373165131</c:v>
                      </c:pt>
                      <c:pt idx="85">
                        <c:v>-0.79555231034755702</c:v>
                      </c:pt>
                      <c:pt idx="86">
                        <c:v>-0.51118620336055753</c:v>
                      </c:pt>
                      <c:pt idx="87">
                        <c:v>-0.71685030758380885</c:v>
                      </c:pt>
                      <c:pt idx="88">
                        <c:v>-0.85217113196849825</c:v>
                      </c:pt>
                      <c:pt idx="89">
                        <c:v>-0.63521291315555573</c:v>
                      </c:pt>
                      <c:pt idx="90">
                        <c:v>-0.46910636425018309</c:v>
                      </c:pt>
                      <c:pt idx="91">
                        <c:v>-0.70560072064399715</c:v>
                      </c:pt>
                      <c:pt idx="92">
                        <c:v>-0.63787791430950169</c:v>
                      </c:pt>
                      <c:pt idx="93">
                        <c:v>-0.84016866087913511</c:v>
                      </c:pt>
                      <c:pt idx="94">
                        <c:v>-1.3472964644432068</c:v>
                      </c:pt>
                      <c:pt idx="95">
                        <c:v>-1.3404385671019554</c:v>
                      </c:pt>
                      <c:pt idx="96">
                        <c:v>-0.940923023223877</c:v>
                      </c:pt>
                      <c:pt idx="97">
                        <c:v>-1.0257172495126725</c:v>
                      </c:pt>
                      <c:pt idx="98">
                        <c:v>-0.67010651826858525</c:v>
                      </c:pt>
                      <c:pt idx="99">
                        <c:v>-0.80728167593479161</c:v>
                      </c:pt>
                      <c:pt idx="100">
                        <c:v>-0.87760931849479673</c:v>
                      </c:pt>
                      <c:pt idx="101">
                        <c:v>-0.58754731416702266</c:v>
                      </c:pt>
                      <c:pt idx="102">
                        <c:v>-0.68274113535881042</c:v>
                      </c:pt>
                      <c:pt idx="103">
                        <c:v>-0.62225008308887486</c:v>
                      </c:pt>
                      <c:pt idx="104">
                        <c:v>-0.6921764612197876</c:v>
                      </c:pt>
                      <c:pt idx="105">
                        <c:v>-0.80537013411521907</c:v>
                      </c:pt>
                      <c:pt idx="106">
                        <c:v>-1.2594931840896606</c:v>
                      </c:pt>
                      <c:pt idx="107">
                        <c:v>-0.95630686879158022</c:v>
                      </c:pt>
                      <c:pt idx="108">
                        <c:v>-0.87130076885223384</c:v>
                      </c:pt>
                      <c:pt idx="109">
                        <c:v>-0.68238512873649593</c:v>
                      </c:pt>
                      <c:pt idx="110">
                        <c:v>-0.76364291906356807</c:v>
                      </c:pt>
                      <c:pt idx="111">
                        <c:v>-0.82114922404289248</c:v>
                      </c:pt>
                      <c:pt idx="112">
                        <c:v>-0.75521522760391235</c:v>
                      </c:pt>
                      <c:pt idx="113">
                        <c:v>-0.58155996501445772</c:v>
                      </c:pt>
                      <c:pt idx="114">
                        <c:v>-0.69802127182483675</c:v>
                      </c:pt>
                      <c:pt idx="115">
                        <c:v>-0.39840568527579306</c:v>
                      </c:pt>
                      <c:pt idx="116">
                        <c:v>-0.54275811165571208</c:v>
                      </c:pt>
                      <c:pt idx="117">
                        <c:v>-0.77344734668731685</c:v>
                      </c:pt>
                      <c:pt idx="118">
                        <c:v>-1.2424808770418168</c:v>
                      </c:pt>
                      <c:pt idx="119">
                        <c:v>-1.2506416857242584</c:v>
                      </c:pt>
                      <c:pt idx="120">
                        <c:v>-0.75166925191879275</c:v>
                      </c:pt>
                      <c:pt idx="121">
                        <c:v>-0.54538937620818617</c:v>
                      </c:pt>
                      <c:pt idx="122">
                        <c:v>-0.50016345325857403</c:v>
                      </c:pt>
                      <c:pt idx="123">
                        <c:v>-0.93817764520645142</c:v>
                      </c:pt>
                      <c:pt idx="124">
                        <c:v>-0.58968040645122533</c:v>
                      </c:pt>
                      <c:pt idx="125">
                        <c:v>-0.59534263908863072</c:v>
                      </c:pt>
                      <c:pt idx="126">
                        <c:v>-0.55190640389919277</c:v>
                      </c:pt>
                      <c:pt idx="127">
                        <c:v>-0.6965559720993042</c:v>
                      </c:pt>
                      <c:pt idx="128">
                        <c:v>-0.49612453579902649</c:v>
                      </c:pt>
                      <c:pt idx="129">
                        <c:v>-1.1163468480110168</c:v>
                      </c:pt>
                      <c:pt idx="130">
                        <c:v>-1.129891461133957</c:v>
                      </c:pt>
                      <c:pt idx="131">
                        <c:v>-0.82866453900933268</c:v>
                      </c:pt>
                      <c:pt idx="132">
                        <c:v>-0.93061577975749965</c:v>
                      </c:pt>
                      <c:pt idx="133">
                        <c:v>-0.60003943443298335</c:v>
                      </c:pt>
                      <c:pt idx="134">
                        <c:v>-0.74924106597900386</c:v>
                      </c:pt>
                      <c:pt idx="135">
                        <c:v>-0.81740263104438782</c:v>
                      </c:pt>
                      <c:pt idx="136">
                        <c:v>-0.83400006294250484</c:v>
                      </c:pt>
                      <c:pt idx="137">
                        <c:v>-0.41284585148096087</c:v>
                      </c:pt>
                      <c:pt idx="138">
                        <c:v>-0.56137403845787048</c:v>
                      </c:pt>
                      <c:pt idx="139">
                        <c:v>-0.59942167699337001</c:v>
                      </c:pt>
                      <c:pt idx="140">
                        <c:v>-0.67761621773242953</c:v>
                      </c:pt>
                      <c:pt idx="141">
                        <c:v>-0.73784252703189845</c:v>
                      </c:pt>
                      <c:pt idx="142">
                        <c:v>-1.3544758856296539</c:v>
                      </c:pt>
                      <c:pt idx="143">
                        <c:v>-1.2439436733722686</c:v>
                      </c:pt>
                    </c:numCache>
                  </c:numRef>
                </c:val>
                <c:smooth val="0"/>
                <c:extLst>
                  <c:ext xmlns:c16="http://schemas.microsoft.com/office/drawing/2014/chart" uri="{C3380CC4-5D6E-409C-BE32-E72D297353CC}">
                    <c16:uniqueId val="{00000002-202B-42FB-B229-E09F0D4D0124}"/>
                  </c:ext>
                </c:extLst>
              </c15:ser>
            </c15:filteredLineSeries>
          </c:ext>
        </c:extLst>
      </c:lineChart>
      <c:dateAx>
        <c:axId val="5211794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0677536"/>
        <c:crosses val="autoZero"/>
        <c:auto val="1"/>
        <c:lblOffset val="100"/>
        <c:baseTimeUnit val="months"/>
        <c:majorUnit val="1"/>
        <c:majorTimeUnit val="years"/>
      </c:dateAx>
      <c:valAx>
        <c:axId val="380677536"/>
        <c:scaling>
          <c:orientation val="minMax"/>
          <c:max val="2.1"/>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smtClean="0">
                    <a:solidFill>
                      <a:schemeClr val="tx1"/>
                    </a:solidFill>
                  </a:rPr>
                  <a:t>Dobson Units </a:t>
                </a:r>
                <a:r>
                  <a:rPr lang="en-US" sz="1400" dirty="0">
                    <a:solidFill>
                      <a:schemeClr val="tx1"/>
                    </a:solidFill>
                  </a:rPr>
                  <a:t>(</a:t>
                </a:r>
                <a:r>
                  <a:rPr lang="en-US" sz="1400" dirty="0" smtClean="0">
                    <a:solidFill>
                      <a:schemeClr val="tx1"/>
                    </a:solidFill>
                  </a:rPr>
                  <a:t>DU)</a:t>
                </a:r>
                <a:endParaRPr lang="en-US" sz="1400" dirty="0">
                  <a:solidFill>
                    <a:schemeClr val="tx1"/>
                  </a:solidFill>
                </a:endParaRPr>
              </a:p>
            </c:rich>
          </c:tx>
          <c:layout>
            <c:manualLayout>
              <c:xMode val="edge"/>
              <c:yMode val="edge"/>
              <c:x val="1.0078030321505236E-2"/>
              <c:y val="0.1328789179150413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1179472"/>
        <c:crosses val="autoZero"/>
        <c:crossBetween val="between"/>
      </c:valAx>
      <c:spPr>
        <a:noFill/>
        <a:ln>
          <a:noFill/>
        </a:ln>
        <a:effectLst/>
      </c:spPr>
    </c:plotArea>
    <c:legend>
      <c:legendPos val="b"/>
      <c:layout>
        <c:manualLayout>
          <c:xMode val="edge"/>
          <c:yMode val="edge"/>
          <c:x val="0.34935411651255788"/>
          <c:y val="0.89742069982666406"/>
          <c:w val="0.30445588958942799"/>
          <c:h val="9.276238731212825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0" dirty="0" smtClean="0"/>
              <a:t>Satellite</a:t>
            </a:r>
            <a:r>
              <a:rPr lang="en-US" sz="2400" b="0" baseline="0" dirty="0" smtClean="0"/>
              <a:t> vs. </a:t>
            </a:r>
            <a:r>
              <a:rPr lang="en-US" sz="2400" b="0" i="1" baseline="0" dirty="0" smtClean="0"/>
              <a:t>in situ</a:t>
            </a:r>
            <a:endParaRPr lang="en-US" sz="2400" b="0" dirty="0"/>
          </a:p>
        </c:rich>
      </c:tx>
      <c:layout>
        <c:manualLayout>
          <c:xMode val="edge"/>
          <c:yMode val="edge"/>
          <c:x val="0.36796087934069605"/>
          <c:y val="3.3401287378730875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OMI SO2 Data (D.U.)</c:v>
          </c:tx>
          <c:spPr>
            <a:ln w="19050" cap="rnd" cmpd="sng" algn="ctr">
              <a:solidFill>
                <a:schemeClr val="accent4"/>
              </a:solidFill>
              <a:prstDash val="solid"/>
              <a:round/>
            </a:ln>
            <a:effectLst/>
          </c:spPr>
          <c:marker>
            <c:symbol val="none"/>
          </c:marker>
          <c:cat>
            <c:numRef>
              <c:f>Sheet1!$B$5:$EO$5</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Sheet1!$B$7:$EO$7</c:f>
              <c:numCache>
                <c:formatCode>General</c:formatCode>
                <c:ptCount val="144"/>
                <c:pt idx="0">
                  <c:v>-5.3918862715363501E-3</c:v>
                </c:pt>
                <c:pt idx="1">
                  <c:v>-1.7536514351377264E-3</c:v>
                </c:pt>
                <c:pt idx="2">
                  <c:v>8.8065655902028091E-3</c:v>
                </c:pt>
                <c:pt idx="3">
                  <c:v>2.7218560187611728E-2</c:v>
                </c:pt>
                <c:pt idx="4">
                  <c:v>3.9043551497161391E-2</c:v>
                </c:pt>
                <c:pt idx="7">
                  <c:v>-1.4554043748648837E-2</c:v>
                </c:pt>
                <c:pt idx="8">
                  <c:v>-1.6483597690239549E-2</c:v>
                </c:pt>
                <c:pt idx="9">
                  <c:v>-5.1461627800017597E-2</c:v>
                </c:pt>
                <c:pt idx="10">
                  <c:v>-5.2212734147906302E-2</c:v>
                </c:pt>
                <c:pt idx="11">
                  <c:v>5.4004427423933517E-3</c:v>
                </c:pt>
                <c:pt idx="12">
                  <c:v>9.4877612544223659E-3</c:v>
                </c:pt>
                <c:pt idx="13">
                  <c:v>-4.7956145106581973E-3</c:v>
                </c:pt>
                <c:pt idx="14">
                  <c:v>2.3311330949266761E-2</c:v>
                </c:pt>
                <c:pt idx="15">
                  <c:v>1.7363708559423686E-2</c:v>
                </c:pt>
                <c:pt idx="16">
                  <c:v>-3.1554790399968627E-2</c:v>
                </c:pt>
                <c:pt idx="19">
                  <c:v>6.7007005587220198E-2</c:v>
                </c:pt>
                <c:pt idx="20">
                  <c:v>2.9893489787355064E-3</c:v>
                </c:pt>
                <c:pt idx="21">
                  <c:v>4.9527734052389862E-3</c:v>
                </c:pt>
                <c:pt idx="22">
                  <c:v>-7.2023100545629853E-2</c:v>
                </c:pt>
                <c:pt idx="23">
                  <c:v>2.418541884981096E-3</c:v>
                </c:pt>
                <c:pt idx="24">
                  <c:v>-3.2272607460618018E-2</c:v>
                </c:pt>
                <c:pt idx="25">
                  <c:v>4.6716887503862381E-2</c:v>
                </c:pt>
                <c:pt idx="26">
                  <c:v>2.9118644457776101E-2</c:v>
                </c:pt>
                <c:pt idx="27">
                  <c:v>2.0611087419092657E-2</c:v>
                </c:pt>
                <c:pt idx="28">
                  <c:v>7.5293805450201035E-2</c:v>
                </c:pt>
                <c:pt idx="31">
                  <c:v>2.5690233148634434E-2</c:v>
                </c:pt>
                <c:pt idx="32">
                  <c:v>-2.0731860352680088E-2</c:v>
                </c:pt>
                <c:pt idx="33">
                  <c:v>2.0083107799291611E-2</c:v>
                </c:pt>
                <c:pt idx="34">
                  <c:v>9.515514783561229E-3</c:v>
                </c:pt>
                <c:pt idx="35">
                  <c:v>4.1512884665280581E-2</c:v>
                </c:pt>
                <c:pt idx="36">
                  <c:v>3.0135173138114625E-2</c:v>
                </c:pt>
                <c:pt idx="37">
                  <c:v>-8.9631522074341777E-3</c:v>
                </c:pt>
                <c:pt idx="38">
                  <c:v>-5.020103696733713E-3</c:v>
                </c:pt>
                <c:pt idx="39">
                  <c:v>-1.8902158271521328E-2</c:v>
                </c:pt>
                <c:pt idx="40">
                  <c:v>1.7367613129317762E-2</c:v>
                </c:pt>
                <c:pt idx="43">
                  <c:v>4.2645792476832863E-3</c:v>
                </c:pt>
                <c:pt idx="44">
                  <c:v>2.2137396596372129E-2</c:v>
                </c:pt>
                <c:pt idx="45">
                  <c:v>-1.7726762965321542E-2</c:v>
                </c:pt>
                <c:pt idx="46">
                  <c:v>-4.9133747932501139E-3</c:v>
                </c:pt>
                <c:pt idx="47">
                  <c:v>-2.8286080900579692E-2</c:v>
                </c:pt>
                <c:pt idx="48">
                  <c:v>3.3024084102362392E-2</c:v>
                </c:pt>
                <c:pt idx="49">
                  <c:v>4.2550062574446199E-2</c:v>
                </c:pt>
                <c:pt idx="50">
                  <c:v>1.3422949146479369E-2</c:v>
                </c:pt>
                <c:pt idx="51">
                  <c:v>5.3346289414912464E-2</c:v>
                </c:pt>
                <c:pt idx="52">
                  <c:v>1.0201838938519359E-2</c:v>
                </c:pt>
                <c:pt idx="55">
                  <c:v>9.1447521001100547E-3</c:v>
                </c:pt>
                <c:pt idx="56">
                  <c:v>6.1958340537967158E-2</c:v>
                </c:pt>
                <c:pt idx="57">
                  <c:v>5.2035901695489887E-3</c:v>
                </c:pt>
                <c:pt idx="58">
                  <c:v>5.3627597726881505E-2</c:v>
                </c:pt>
                <c:pt idx="59">
                  <c:v>3.7531870044767858E-2</c:v>
                </c:pt>
                <c:pt idx="60">
                  <c:v>5.0182000780478117E-2</c:v>
                </c:pt>
                <c:pt idx="61">
                  <c:v>-1.3859094539657234E-2</c:v>
                </c:pt>
                <c:pt idx="62">
                  <c:v>-3.6041098646819589E-4</c:v>
                </c:pt>
                <c:pt idx="63">
                  <c:v>4.9344827421009541E-2</c:v>
                </c:pt>
                <c:pt idx="64">
                  <c:v>6.5754341892898083E-2</c:v>
                </c:pt>
                <c:pt idx="67">
                  <c:v>6.137440763413906E-2</c:v>
                </c:pt>
                <c:pt idx="68">
                  <c:v>-4.5275207026861611E-3</c:v>
                </c:pt>
                <c:pt idx="69">
                  <c:v>2.1271046251058578E-2</c:v>
                </c:pt>
                <c:pt idx="70">
                  <c:v>-5.8826603740453717E-2</c:v>
                </c:pt>
                <c:pt idx="71">
                  <c:v>9.1850367374718186E-3</c:v>
                </c:pt>
                <c:pt idx="72">
                  <c:v>-3.7034453806700188E-2</c:v>
                </c:pt>
                <c:pt idx="73">
                  <c:v>7.9990455508232111E-2</c:v>
                </c:pt>
                <c:pt idx="74">
                  <c:v>2.3173263296484949E-3</c:v>
                </c:pt>
                <c:pt idx="75">
                  <c:v>4.9216058850288388E-2</c:v>
                </c:pt>
                <c:pt idx="76">
                  <c:v>1.7693087714724241E-2</c:v>
                </c:pt>
                <c:pt idx="79">
                  <c:v>0.12361342068761587</c:v>
                </c:pt>
                <c:pt idx="80">
                  <c:v>2.4304228392429648E-2</c:v>
                </c:pt>
                <c:pt idx="81">
                  <c:v>-5.3213187865912913E-2</c:v>
                </c:pt>
                <c:pt idx="82">
                  <c:v>-3.5894867032766343E-4</c:v>
                </c:pt>
                <c:pt idx="83">
                  <c:v>-1.9683881755918266E-2</c:v>
                </c:pt>
                <c:pt idx="84">
                  <c:v>3.4349054098129273E-3</c:v>
                </c:pt>
                <c:pt idx="85">
                  <c:v>3.2594508025795221E-2</c:v>
                </c:pt>
                <c:pt idx="86">
                  <c:v>-0.10165686784312129</c:v>
                </c:pt>
                <c:pt idx="87">
                  <c:v>2.4057664803694933E-2</c:v>
                </c:pt>
                <c:pt idx="88">
                  <c:v>0.13012254908680915</c:v>
                </c:pt>
                <c:pt idx="91">
                  <c:v>1.1018187273293734E-2</c:v>
                </c:pt>
                <c:pt idx="92">
                  <c:v>1.2712731584906578E-2</c:v>
                </c:pt>
                <c:pt idx="93">
                  <c:v>3.036861354485154E-3</c:v>
                </c:pt>
                <c:pt idx="94">
                  <c:v>-4.1702653374522926E-2</c:v>
                </c:pt>
                <c:pt idx="95">
                  <c:v>-3.5646827984601261E-2</c:v>
                </c:pt>
                <c:pt idx="96">
                  <c:v>5.7505533937364815E-2</c:v>
                </c:pt>
                <c:pt idx="97">
                  <c:v>-3.4626757260411978E-3</c:v>
                </c:pt>
                <c:pt idx="98">
                  <c:v>2.4441575491800906E-2</c:v>
                </c:pt>
                <c:pt idx="99">
                  <c:v>7.7932419721037146E-3</c:v>
                </c:pt>
                <c:pt idx="100">
                  <c:v>3.4057865664362905E-2</c:v>
                </c:pt>
                <c:pt idx="103">
                  <c:v>7.0665177796036011E-2</c:v>
                </c:pt>
                <c:pt idx="104">
                  <c:v>7.7402649447321894E-3</c:v>
                </c:pt>
                <c:pt idx="105">
                  <c:v>1.4012724766507745E-2</c:v>
                </c:pt>
                <c:pt idx="106">
                  <c:v>-5.5377520644105969E-2</c:v>
                </c:pt>
                <c:pt idx="107">
                  <c:v>-1.5706716571003199E-2</c:v>
                </c:pt>
                <c:pt idx="108">
                  <c:v>-7.2539888240862632E-2</c:v>
                </c:pt>
                <c:pt idx="109">
                  <c:v>-4.762166189029813E-2</c:v>
                </c:pt>
                <c:pt idx="110">
                  <c:v>-3.1944288965314628E-2</c:v>
                </c:pt>
                <c:pt idx="111">
                  <c:v>0.11450090110301972</c:v>
                </c:pt>
                <c:pt idx="112">
                  <c:v>6.5450847800821069E-2</c:v>
                </c:pt>
                <c:pt idx="115">
                  <c:v>-3.2761398050934074E-2</c:v>
                </c:pt>
                <c:pt idx="116">
                  <c:v>-5.6371613405644897E-3</c:v>
                </c:pt>
                <c:pt idx="117">
                  <c:v>1.295877555385232E-2</c:v>
                </c:pt>
                <c:pt idx="118">
                  <c:v>3.952836780808866E-2</c:v>
                </c:pt>
                <c:pt idx="119">
                  <c:v>2.4669285770505665E-2</c:v>
                </c:pt>
                <c:pt idx="120">
                  <c:v>-2.5860315188765528E-3</c:v>
                </c:pt>
                <c:pt idx="121">
                  <c:v>-5.7443784549832348E-3</c:v>
                </c:pt>
                <c:pt idx="122">
                  <c:v>-4.8536641988903284E-2</c:v>
                </c:pt>
                <c:pt idx="123">
                  <c:v>-4.1593721229583026E-2</c:v>
                </c:pt>
                <c:pt idx="124">
                  <c:v>0.12135800151154399</c:v>
                </c:pt>
                <c:pt idx="127">
                  <c:v>9.6217985264956951E-3</c:v>
                </c:pt>
                <c:pt idx="128">
                  <c:v>-4.1005028225481507E-2</c:v>
                </c:pt>
                <c:pt idx="129">
                  <c:v>2.1680747158825397E-3</c:v>
                </c:pt>
                <c:pt idx="130">
                  <c:v>-8.0526621080934998E-3</c:v>
                </c:pt>
                <c:pt idx="131">
                  <c:v>3.2869210699573159E-3</c:v>
                </c:pt>
                <c:pt idx="132">
                  <c:v>9.3058151192963123E-2</c:v>
                </c:pt>
                <c:pt idx="133">
                  <c:v>9.8936483263969413E-4</c:v>
                </c:pt>
                <c:pt idx="134">
                  <c:v>0.12271888367831707</c:v>
                </c:pt>
                <c:pt idx="135">
                  <c:v>-2.6443525185459293E-2</c:v>
                </c:pt>
                <c:pt idx="136">
                  <c:v>-3.3617212343960999E-2</c:v>
                </c:pt>
                <c:pt idx="139">
                  <c:v>0.10733106392435729</c:v>
                </c:pt>
                <c:pt idx="140">
                  <c:v>-1.7761405557394027E-3</c:v>
                </c:pt>
                <c:pt idx="141">
                  <c:v>-2.7494520368054508E-2</c:v>
                </c:pt>
                <c:pt idx="142">
                  <c:v>-5.3514266945421697E-2</c:v>
                </c:pt>
                <c:pt idx="143">
                  <c:v>-5.6391184031963346E-2</c:v>
                </c:pt>
              </c:numCache>
            </c:numRef>
          </c:val>
          <c:smooth val="0"/>
          <c:extLst>
            <c:ext xmlns:c16="http://schemas.microsoft.com/office/drawing/2014/chart" uri="{C3380CC4-5D6E-409C-BE32-E72D297353CC}">
              <c16:uniqueId val="{00000000-80B5-49FD-823F-14F2533510BF}"/>
            </c:ext>
          </c:extLst>
        </c:ser>
        <c:dLbls>
          <c:showLegendKey val="0"/>
          <c:showVal val="0"/>
          <c:showCatName val="0"/>
          <c:showSerName val="0"/>
          <c:showPercent val="0"/>
          <c:showBubbleSize val="0"/>
        </c:dLbls>
        <c:marker val="1"/>
        <c:smooth val="0"/>
        <c:axId val="570399952"/>
        <c:axId val="570400344"/>
      </c:lineChart>
      <c:lineChart>
        <c:grouping val="standard"/>
        <c:varyColors val="0"/>
        <c:ser>
          <c:idx val="1"/>
          <c:order val="1"/>
          <c:tx>
            <c:v>Big Meadows SO2(ppb)</c:v>
          </c:tx>
          <c:spPr>
            <a:ln w="19050" cap="rnd" cmpd="sng" algn="ctr">
              <a:solidFill>
                <a:schemeClr val="accent2"/>
              </a:solidFill>
              <a:prstDash val="solid"/>
              <a:round/>
            </a:ln>
            <a:effectLst/>
          </c:spPr>
          <c:marker>
            <c:symbol val="none"/>
          </c:marker>
          <c:cat>
            <c:numRef>
              <c:f>Sheet1!$B$5:$EO$5</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Sheet1!$B$6:$EO$6</c:f>
              <c:numCache>
                <c:formatCode>General</c:formatCode>
                <c:ptCount val="144"/>
                <c:pt idx="0">
                  <c:v>9.8216438665986068E-3</c:v>
                </c:pt>
                <c:pt idx="1">
                  <c:v>5.8320116437971595E-2</c:v>
                </c:pt>
                <c:pt idx="2">
                  <c:v>1.9361819140613079E-2</c:v>
                </c:pt>
                <c:pt idx="3">
                  <c:v>2.3144063726067542E-2</c:v>
                </c:pt>
                <c:pt idx="4">
                  <c:v>4.4828305393457411E-2</c:v>
                </c:pt>
                <c:pt idx="5">
                  <c:v>7.4266502633690834E-2</c:v>
                </c:pt>
                <c:pt idx="6">
                  <c:v>0.10212999191135168</c:v>
                </c:pt>
                <c:pt idx="7">
                  <c:v>1.0873027611523867E-2</c:v>
                </c:pt>
                <c:pt idx="8">
                  <c:v>3.0006097722798587E-2</c:v>
                </c:pt>
                <c:pt idx="9">
                  <c:v>5.0058484077453612E-3</c:v>
                </c:pt>
                <c:pt idx="10">
                  <c:v>2.3075086995959282E-2</c:v>
                </c:pt>
                <c:pt idx="11">
                  <c:v>0.44922016672790049</c:v>
                </c:pt>
                <c:pt idx="12">
                  <c:v>6.1001257970929148E-3</c:v>
                </c:pt>
                <c:pt idx="13">
                  <c:v>2.7401511371135712E-2</c:v>
                </c:pt>
                <c:pt idx="14">
                  <c:v>2.1855587325990199E-2</c:v>
                </c:pt>
                <c:pt idx="15">
                  <c:v>2.4959637224674223E-2</c:v>
                </c:pt>
                <c:pt idx="16">
                  <c:v>5.5213639885187148E-2</c:v>
                </c:pt>
                <c:pt idx="17">
                  <c:v>5.3400179184973237E-2</c:v>
                </c:pt>
                <c:pt idx="18">
                  <c:v>2.700082305818796E-3</c:v>
                </c:pt>
                <c:pt idx="19">
                  <c:v>6.7464831564575431E-2</c:v>
                </c:pt>
                <c:pt idx="20">
                  <c:v>0</c:v>
                </c:pt>
                <c:pt idx="21">
                  <c:v>7.5483011081814762E-3</c:v>
                </c:pt>
                <c:pt idx="22">
                  <c:v>0.10173840969800949</c:v>
                </c:pt>
                <c:pt idx="23">
                  <c:v>2.7664981561247259E-2</c:v>
                </c:pt>
                <c:pt idx="24">
                  <c:v>2.2291395813226699E-3</c:v>
                </c:pt>
                <c:pt idx="25">
                  <c:v>6.0686326585710049E-2</c:v>
                </c:pt>
                <c:pt idx="26">
                  <c:v>1.9460252393037079E-2</c:v>
                </c:pt>
                <c:pt idx="27">
                  <c:v>3.942733803996816E-2</c:v>
                </c:pt>
                <c:pt idx="28">
                  <c:v>3.5556623339653017E-2</c:v>
                </c:pt>
                <c:pt idx="29">
                  <c:v>0.14216092973947525</c:v>
                </c:pt>
                <c:pt idx="30">
                  <c:v>7.4828519858419901E-2</c:v>
                </c:pt>
                <c:pt idx="31">
                  <c:v>1.5409325994551182E-2</c:v>
                </c:pt>
                <c:pt idx="32">
                  <c:v>6.4371305285021666E-3</c:v>
                </c:pt>
                <c:pt idx="33">
                  <c:v>4.7883617412298921E-2</c:v>
                </c:pt>
                <c:pt idx="34">
                  <c:v>2.0259923115372658E-2</c:v>
                </c:pt>
                <c:pt idx="35">
                  <c:v>3.3057116344571112E-2</c:v>
                </c:pt>
                <c:pt idx="36">
                  <c:v>8.3196326531469827E-2</c:v>
                </c:pt>
                <c:pt idx="37">
                  <c:v>4.2159732058644296E-2</c:v>
                </c:pt>
                <c:pt idx="38">
                  <c:v>2.6781807094812392E-2</c:v>
                </c:pt>
                <c:pt idx="39">
                  <c:v>8.1577743310481315E-2</c:v>
                </c:pt>
                <c:pt idx="40">
                  <c:v>6.3957819156348711E-2</c:v>
                </c:pt>
                <c:pt idx="41">
                  <c:v>4.4600481539964675E-2</c:v>
                </c:pt>
                <c:pt idx="42">
                  <c:v>4.6975409146398309E-3</c:v>
                </c:pt>
                <c:pt idx="43">
                  <c:v>6.3116140197962524E-3</c:v>
                </c:pt>
                <c:pt idx="44">
                  <c:v>1.1215383652597666E-2</c:v>
                </c:pt>
                <c:pt idx="45">
                  <c:v>3.3988994080573322E-3</c:v>
                </c:pt>
                <c:pt idx="46">
                  <c:v>2.8923885338008402E-2</c:v>
                </c:pt>
                <c:pt idx="47">
                  <c:v>7.0876882085576659E-2</c:v>
                </c:pt>
                <c:pt idx="48">
                  <c:v>3.0375723633915185E-2</c:v>
                </c:pt>
                <c:pt idx="49">
                  <c:v>2.7735938783735037E-4</c:v>
                </c:pt>
                <c:pt idx="50">
                  <c:v>2.090706266462803E-2</c:v>
                </c:pt>
                <c:pt idx="51">
                  <c:v>3.9611726626753808E-2</c:v>
                </c:pt>
                <c:pt idx="52">
                  <c:v>0.14718833509832621</c:v>
                </c:pt>
                <c:pt idx="53">
                  <c:v>7.9319497197866434E-2</c:v>
                </c:pt>
                <c:pt idx="54">
                  <c:v>0.3265368355438113</c:v>
                </c:pt>
                <c:pt idx="55">
                  <c:v>0.12597611099481582</c:v>
                </c:pt>
                <c:pt idx="56">
                  <c:v>2.2623347630724312E-2</c:v>
                </c:pt>
                <c:pt idx="57">
                  <c:v>1.0296070575714111E-2</c:v>
                </c:pt>
                <c:pt idx="58">
                  <c:v>6.2669286876916891E-2</c:v>
                </c:pt>
                <c:pt idx="59">
                  <c:v>4.4972173869609833E-2</c:v>
                </c:pt>
                <c:pt idx="60">
                  <c:v>5.7609189813956616E-2</c:v>
                </c:pt>
                <c:pt idx="61">
                  <c:v>5.6775880604982377E-2</c:v>
                </c:pt>
                <c:pt idx="62">
                  <c:v>7.1313770487904549E-2</c:v>
                </c:pt>
                <c:pt idx="63">
                  <c:v>8.9394904859364036E-2</c:v>
                </c:pt>
                <c:pt idx="64">
                  <c:v>0.14591173790395259</c:v>
                </c:pt>
                <c:pt idx="65">
                  <c:v>0.15673162788152695</c:v>
                </c:pt>
                <c:pt idx="66">
                  <c:v>7.2145804762840271E-2</c:v>
                </c:pt>
                <c:pt idx="67">
                  <c:v>4.465955775231123E-2</c:v>
                </c:pt>
                <c:pt idx="68">
                  <c:v>3.2321013882756232E-2</c:v>
                </c:pt>
                <c:pt idx="69">
                  <c:v>1.1991884186863899E-2</c:v>
                </c:pt>
                <c:pt idx="70">
                  <c:v>9.5756398513913155E-2</c:v>
                </c:pt>
                <c:pt idx="71">
                  <c:v>3.9671507675666365E-2</c:v>
                </c:pt>
                <c:pt idx="72">
                  <c:v>4.9923710618168117E-2</c:v>
                </c:pt>
                <c:pt idx="73">
                  <c:v>6.7005662247538567E-2</c:v>
                </c:pt>
                <c:pt idx="74">
                  <c:v>3.443891741335392E-2</c:v>
                </c:pt>
                <c:pt idx="75">
                  <c:v>0.14505852460861207</c:v>
                </c:pt>
                <c:pt idx="76">
                  <c:v>8.0218866467475884E-3</c:v>
                </c:pt>
                <c:pt idx="77">
                  <c:v>0.11427302211523056</c:v>
                </c:pt>
                <c:pt idx="78">
                  <c:v>2.4415988475084303E-3</c:v>
                </c:pt>
                <c:pt idx="79">
                  <c:v>7.0040140557102865E-2</c:v>
                </c:pt>
                <c:pt idx="80">
                  <c:v>0.10323171336203814</c:v>
                </c:pt>
                <c:pt idx="81">
                  <c:v>6.8720776587724686E-2</c:v>
                </c:pt>
                <c:pt idx="82">
                  <c:v>2.1283214818686245E-2</c:v>
                </c:pt>
                <c:pt idx="83">
                  <c:v>1.7804993316531182E-3</c:v>
                </c:pt>
                <c:pt idx="84">
                  <c:v>0.12474058195948601</c:v>
                </c:pt>
                <c:pt idx="85">
                  <c:v>8.5383807378821078E-2</c:v>
                </c:pt>
                <c:pt idx="86">
                  <c:v>3.6123720742762086E-2</c:v>
                </c:pt>
                <c:pt idx="87">
                  <c:v>2.0664039067924023E-2</c:v>
                </c:pt>
                <c:pt idx="88">
                  <c:v>3.7913158815354106E-2</c:v>
                </c:pt>
                <c:pt idx="89">
                  <c:v>6.32054328918457E-2</c:v>
                </c:pt>
                <c:pt idx="90">
                  <c:v>2.2615054622292519E-2</c:v>
                </c:pt>
                <c:pt idx="91">
                  <c:v>7.3495608195662504E-2</c:v>
                </c:pt>
                <c:pt idx="92">
                  <c:v>3.1992501486092804E-2</c:v>
                </c:pt>
                <c:pt idx="93">
                  <c:v>6.6824608342722053E-2</c:v>
                </c:pt>
                <c:pt idx="94">
                  <c:v>1.7152394400909543E-2</c:v>
                </c:pt>
                <c:pt idx="95">
                  <c:v>5.2409689920023081E-2</c:v>
                </c:pt>
                <c:pt idx="96">
                  <c:v>1.773869264870882E-2</c:v>
                </c:pt>
                <c:pt idx="97">
                  <c:v>6.8373383022844791E-2</c:v>
                </c:pt>
                <c:pt idx="98">
                  <c:v>5.7130745053291319E-2</c:v>
                </c:pt>
                <c:pt idx="99">
                  <c:v>1.5638721069262829E-2</c:v>
                </c:pt>
                <c:pt idx="100">
                  <c:v>6.86745760962367E-2</c:v>
                </c:pt>
                <c:pt idx="101">
                  <c:v>0.10416913330554962</c:v>
                </c:pt>
                <c:pt idx="102">
                  <c:v>0.14534498425200582</c:v>
                </c:pt>
                <c:pt idx="103">
                  <c:v>7.039165124297142E-3</c:v>
                </c:pt>
                <c:pt idx="104">
                  <c:v>3.6170190759003164E-2</c:v>
                </c:pt>
                <c:pt idx="105">
                  <c:v>6.7131583951413637E-2</c:v>
                </c:pt>
                <c:pt idx="106">
                  <c:v>2.0177694410085677E-2</c:v>
                </c:pt>
                <c:pt idx="107">
                  <c:v>2.7283381996676327E-2</c:v>
                </c:pt>
                <c:pt idx="108">
                  <c:v>2.4060338921844959E-2</c:v>
                </c:pt>
                <c:pt idx="109">
                  <c:v>4.0020668320357798E-2</c:v>
                </c:pt>
                <c:pt idx="110">
                  <c:v>5.7022226229310038E-2</c:v>
                </c:pt>
                <c:pt idx="111">
                  <c:v>5.7458512857556342E-2</c:v>
                </c:pt>
                <c:pt idx="112">
                  <c:v>0.17757726795971393</c:v>
                </c:pt>
                <c:pt idx="113">
                  <c:v>0.14118909928947687</c:v>
                </c:pt>
                <c:pt idx="114">
                  <c:v>8.2238118629902601E-2</c:v>
                </c:pt>
                <c:pt idx="115">
                  <c:v>9.4563089311122898E-3</c:v>
                </c:pt>
                <c:pt idx="116">
                  <c:v>6.2394961714744568E-3</c:v>
                </c:pt>
                <c:pt idx="117">
                  <c:v>2.3608106747269632E-2</c:v>
                </c:pt>
                <c:pt idx="118">
                  <c:v>1.3308828324079513E-2</c:v>
                </c:pt>
                <c:pt idx="119">
                  <c:v>6.8939053243957465E-2</c:v>
                </c:pt>
                <c:pt idx="120">
                  <c:v>8.7766446545720106E-2</c:v>
                </c:pt>
                <c:pt idx="121">
                  <c:v>2.8113009501248599E-2</c:v>
                </c:pt>
                <c:pt idx="122">
                  <c:v>8.0812558345496652E-2</c:v>
                </c:pt>
                <c:pt idx="123">
                  <c:v>5.8240775577723981E-2</c:v>
                </c:pt>
                <c:pt idx="124">
                  <c:v>2.6626774389296771E-2</c:v>
                </c:pt>
                <c:pt idx="125">
                  <c:v>0.10222752541303634</c:v>
                </c:pt>
                <c:pt idx="126">
                  <c:v>6.2659601308405394E-2</c:v>
                </c:pt>
                <c:pt idx="127">
                  <c:v>5.8089575916528705E-2</c:v>
                </c:pt>
                <c:pt idx="128">
                  <c:v>1.7748754099011423E-2</c:v>
                </c:pt>
                <c:pt idx="129">
                  <c:v>2.3358156904578209E-3</c:v>
                </c:pt>
                <c:pt idx="130">
                  <c:v>1.8081591557711364E-2</c:v>
                </c:pt>
                <c:pt idx="131">
                  <c:v>7.3932083323597904E-4</c:v>
                </c:pt>
                <c:pt idx="132">
                  <c:v>2.0039837481454013E-2</c:v>
                </c:pt>
                <c:pt idx="133">
                  <c:v>4.698597319656983E-2</c:v>
                </c:pt>
                <c:pt idx="134">
                  <c:v>4.4971749442629515E-2</c:v>
                </c:pt>
                <c:pt idx="135">
                  <c:v>1.4115044893696905E-2</c:v>
                </c:pt>
                <c:pt idx="136">
                  <c:v>4.267360419034958E-2</c:v>
                </c:pt>
                <c:pt idx="137">
                  <c:v>0.11193659082055092</c:v>
                </c:pt>
                <c:pt idx="138">
                  <c:v>4.9382370011880991E-2</c:v>
                </c:pt>
                <c:pt idx="139">
                  <c:v>4.355136528611183E-2</c:v>
                </c:pt>
                <c:pt idx="140">
                  <c:v>3.6910149827599527E-2</c:v>
                </c:pt>
                <c:pt idx="141">
                  <c:v>5.4110307991504666E-2</c:v>
                </c:pt>
                <c:pt idx="142">
                  <c:v>3.5258322954177856E-2</c:v>
                </c:pt>
                <c:pt idx="143">
                  <c:v>2.9433765076100828E-2</c:v>
                </c:pt>
              </c:numCache>
            </c:numRef>
          </c:val>
          <c:smooth val="0"/>
          <c:extLst>
            <c:ext xmlns:c16="http://schemas.microsoft.com/office/drawing/2014/chart" uri="{C3380CC4-5D6E-409C-BE32-E72D297353CC}">
              <c16:uniqueId val="{00000001-80B5-49FD-823F-14F2533510BF}"/>
            </c:ext>
          </c:extLst>
        </c:ser>
        <c:dLbls>
          <c:showLegendKey val="0"/>
          <c:showVal val="0"/>
          <c:showCatName val="0"/>
          <c:showSerName val="0"/>
          <c:showPercent val="0"/>
          <c:showBubbleSize val="0"/>
        </c:dLbls>
        <c:marker val="1"/>
        <c:smooth val="0"/>
        <c:axId val="570400736"/>
        <c:axId val="570401128"/>
      </c:lineChart>
      <c:dateAx>
        <c:axId val="570399952"/>
        <c:scaling>
          <c:orientation val="minMax"/>
        </c:scaling>
        <c:delete val="1"/>
        <c:axPos val="b"/>
        <c:numFmt formatCode="mmm\-yy" sourceLinked="0"/>
        <c:majorTickMark val="none"/>
        <c:minorTickMark val="none"/>
        <c:tickLblPos val="nextTo"/>
        <c:crossAx val="570400344"/>
        <c:crosses val="autoZero"/>
        <c:auto val="1"/>
        <c:lblOffset val="100"/>
        <c:baseTimeUnit val="months"/>
      </c:dateAx>
      <c:valAx>
        <c:axId val="570400344"/>
        <c:scaling>
          <c:orientation val="minMax"/>
          <c:max val="0.5"/>
          <c:min val="-0.1"/>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Dobson</a:t>
                </a:r>
                <a:r>
                  <a:rPr lang="en-US" sz="1400" baseline="0" dirty="0">
                    <a:solidFill>
                      <a:schemeClr val="tx1"/>
                    </a:solidFill>
                  </a:rPr>
                  <a:t> Units (DU)</a:t>
                </a:r>
                <a:endParaRPr lang="en-US" sz="1400" dirty="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0399952"/>
        <c:crosses val="autoZero"/>
        <c:crossBetween val="between"/>
      </c:valAx>
      <c:dateAx>
        <c:axId val="570400736"/>
        <c:scaling>
          <c:orientation val="minMax"/>
        </c:scaling>
        <c:delete val="1"/>
        <c:axPos val="b"/>
        <c:numFmt formatCode="mmm\-yy" sourceLinked="1"/>
        <c:majorTickMark val="out"/>
        <c:minorTickMark val="none"/>
        <c:tickLblPos val="nextTo"/>
        <c:crossAx val="570401128"/>
        <c:crosses val="autoZero"/>
        <c:auto val="1"/>
        <c:lblOffset val="100"/>
        <c:baseTimeUnit val="months"/>
      </c:dateAx>
      <c:valAx>
        <c:axId val="570401128"/>
        <c:scaling>
          <c:orientation val="minMax"/>
          <c:max val="0.5"/>
          <c:min val="-0.15000000000000002"/>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Parts</a:t>
                </a:r>
                <a:r>
                  <a:rPr lang="en-US" sz="1400" baseline="0" dirty="0">
                    <a:solidFill>
                      <a:schemeClr val="tx1"/>
                    </a:solidFill>
                  </a:rPr>
                  <a:t> per billion</a:t>
                </a:r>
                <a:r>
                  <a:rPr lang="en-US" sz="1400" dirty="0">
                    <a:solidFill>
                      <a:schemeClr val="tx1"/>
                    </a:solidFill>
                  </a:rPr>
                  <a:t> (ppb)</a:t>
                </a:r>
              </a:p>
            </c:rich>
          </c:tx>
          <c:layout>
            <c:manualLayout>
              <c:xMode val="edge"/>
              <c:yMode val="edge"/>
              <c:x val="0.95906306377411754"/>
              <c:y val="0.19737884373342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0400736"/>
        <c:crosses val="max"/>
        <c:crossBetween val="between"/>
      </c:valAx>
      <c:spPr>
        <a:noFill/>
        <a:ln w="25400">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OMI Max</c:v>
          </c:tx>
          <c:spPr>
            <a:ln w="28575" cap="rnd">
              <a:solidFill>
                <a:srgbClr val="C00000"/>
              </a:solidFill>
              <a:round/>
            </a:ln>
            <a:effectLst/>
          </c:spPr>
          <c:marker>
            <c:symbol val="none"/>
          </c:marker>
          <c:cat>
            <c:numRef>
              <c:f>'Trop NO2 Comparison'!$B$1:$EO$1</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'Trop NO2 Comparison'!$B$2:$EO$2</c:f>
              <c:numCache>
                <c:formatCode>General</c:formatCode>
                <c:ptCount val="144"/>
                <c:pt idx="0">
                  <c:v>7.323772520832696E+16</c:v>
                </c:pt>
                <c:pt idx="1">
                  <c:v>3.55411612498133E+16</c:v>
                </c:pt>
                <c:pt idx="2">
                  <c:v>2.2557721000882996E+16</c:v>
                </c:pt>
                <c:pt idx="3">
                  <c:v>1.016311448684462E+16</c:v>
                </c:pt>
                <c:pt idx="4">
                  <c:v>5084965085223322</c:v>
                </c:pt>
                <c:pt idx="5">
                  <c:v>5578025210164019</c:v>
                </c:pt>
                <c:pt idx="6">
                  <c:v>3178096349937664</c:v>
                </c:pt>
                <c:pt idx="7">
                  <c:v>3175053231390720</c:v>
                </c:pt>
                <c:pt idx="8">
                  <c:v>3077540454963609.5</c:v>
                </c:pt>
                <c:pt idx="9">
                  <c:v>1.829275791691612E+16</c:v>
                </c:pt>
                <c:pt idx="10">
                  <c:v>1.1356707856423322E+16</c:v>
                </c:pt>
                <c:pt idx="11">
                  <c:v>2.1698478863076556E+16</c:v>
                </c:pt>
                <c:pt idx="12">
                  <c:v>5.1536614818788144E+16</c:v>
                </c:pt>
                <c:pt idx="13">
                  <c:v>2.3235889250225356E+16</c:v>
                </c:pt>
                <c:pt idx="14">
                  <c:v>2.0858479896743116E+16</c:v>
                </c:pt>
                <c:pt idx="15">
                  <c:v>7013489340894413</c:v>
                </c:pt>
                <c:pt idx="16">
                  <c:v>4279262345428992</c:v>
                </c:pt>
                <c:pt idx="17">
                  <c:v>3242176913027891</c:v>
                </c:pt>
                <c:pt idx="18">
                  <c:v>3267048531768115</c:v>
                </c:pt>
                <c:pt idx="19">
                  <c:v>3966811178742579</c:v>
                </c:pt>
                <c:pt idx="20">
                  <c:v>3950421395636224</c:v>
                </c:pt>
                <c:pt idx="21">
                  <c:v>1.0664897395084492E+16</c:v>
                </c:pt>
                <c:pt idx="22">
                  <c:v>1.6718942527972966E+16</c:v>
                </c:pt>
                <c:pt idx="23">
                  <c:v>1.1676593530968474E+16</c:v>
                </c:pt>
                <c:pt idx="24">
                  <c:v>1.8211385573900288E+16</c:v>
                </c:pt>
                <c:pt idx="25">
                  <c:v>3.5633705983882036E+16</c:v>
                </c:pt>
                <c:pt idx="26">
                  <c:v>1.1947302259471156E+16</c:v>
                </c:pt>
                <c:pt idx="27">
                  <c:v>8049068286672896</c:v>
                </c:pt>
                <c:pt idx="28">
                  <c:v>4727072144490496</c:v>
                </c:pt>
                <c:pt idx="29">
                  <c:v>3154938315774361.5</c:v>
                </c:pt>
                <c:pt idx="30">
                  <c:v>3551653304834457.5</c:v>
                </c:pt>
                <c:pt idx="31">
                  <c:v>3248903663963341</c:v>
                </c:pt>
                <c:pt idx="32">
                  <c:v>3470725195654758.5</c:v>
                </c:pt>
                <c:pt idx="33">
                  <c:v>5757013945692979</c:v>
                </c:pt>
                <c:pt idx="34">
                  <c:v>1.8229114876775628E+16</c:v>
                </c:pt>
                <c:pt idx="35">
                  <c:v>3.45746477940736E+16</c:v>
                </c:pt>
                <c:pt idx="36">
                  <c:v>1.4585599683985408E+16</c:v>
                </c:pt>
                <c:pt idx="37">
                  <c:v>1.9812347518386176E+16</c:v>
                </c:pt>
                <c:pt idx="38">
                  <c:v>1.2951119653660262E+16</c:v>
                </c:pt>
                <c:pt idx="39">
                  <c:v>5854332213788672</c:v>
                </c:pt>
                <c:pt idx="40">
                  <c:v>3179738020655923</c:v>
                </c:pt>
                <c:pt idx="41">
                  <c:v>3785637338336461</c:v>
                </c:pt>
                <c:pt idx="42">
                  <c:v>3778617898801561.5</c:v>
                </c:pt>
                <c:pt idx="43">
                  <c:v>3244648666706739</c:v>
                </c:pt>
                <c:pt idx="44">
                  <c:v>2975245930384589</c:v>
                </c:pt>
                <c:pt idx="45">
                  <c:v>7437278595828941</c:v>
                </c:pt>
                <c:pt idx="46">
                  <c:v>1.4228471166900634E+16</c:v>
                </c:pt>
                <c:pt idx="47">
                  <c:v>2.6066260028135832E+16</c:v>
                </c:pt>
                <c:pt idx="48">
                  <c:v>1.1653807440973004E+16</c:v>
                </c:pt>
                <c:pt idx="49">
                  <c:v>1.233316190659543E+16</c:v>
                </c:pt>
                <c:pt idx="50">
                  <c:v>8492108980892467</c:v>
                </c:pt>
                <c:pt idx="51">
                  <c:v>6009117090617754</c:v>
                </c:pt>
                <c:pt idx="52">
                  <c:v>3009853649426841.5</c:v>
                </c:pt>
                <c:pt idx="53">
                  <c:v>4063373801029632</c:v>
                </c:pt>
                <c:pt idx="54">
                  <c:v>3281379710205952</c:v>
                </c:pt>
                <c:pt idx="55">
                  <c:v>4519912906371891</c:v>
                </c:pt>
                <c:pt idx="56">
                  <c:v>3013737266230067</c:v>
                </c:pt>
                <c:pt idx="57">
                  <c:v>9616800928183092</c:v>
                </c:pt>
                <c:pt idx="58">
                  <c:v>1.1210577123947316E+16</c:v>
                </c:pt>
                <c:pt idx="59">
                  <c:v>2.6105116167766016E+16</c:v>
                </c:pt>
                <c:pt idx="60">
                  <c:v>1.5645498559954944E+16</c:v>
                </c:pt>
                <c:pt idx="61">
                  <c:v>3.090323630551204E+16</c:v>
                </c:pt>
                <c:pt idx="62">
                  <c:v>7375185179888845</c:v>
                </c:pt>
                <c:pt idx="63">
                  <c:v>4402607417406259</c:v>
                </c:pt>
                <c:pt idx="64">
                  <c:v>5543058458699366</c:v>
                </c:pt>
                <c:pt idx="65">
                  <c:v>3461052231371981</c:v>
                </c:pt>
                <c:pt idx="66">
                  <c:v>2845929055348326.5</c:v>
                </c:pt>
                <c:pt idx="67">
                  <c:v>2846971068101427</c:v>
                </c:pt>
                <c:pt idx="68">
                  <c:v>3437715311820800</c:v>
                </c:pt>
                <c:pt idx="69">
                  <c:v>9336318249979084</c:v>
                </c:pt>
                <c:pt idx="70">
                  <c:v>9313565875476890</c:v>
                </c:pt>
                <c:pt idx="71">
                  <c:v>1.7732146358439116E+16</c:v>
                </c:pt>
                <c:pt idx="72">
                  <c:v>1.067901296616407E+16</c:v>
                </c:pt>
                <c:pt idx="73">
                  <c:v>8938372564883866</c:v>
                </c:pt>
                <c:pt idx="74">
                  <c:v>6189973922172109</c:v>
                </c:pt>
                <c:pt idx="75">
                  <c:v>4631830197803418</c:v>
                </c:pt>
                <c:pt idx="76">
                  <c:v>2910598914795110.5</c:v>
                </c:pt>
                <c:pt idx="77">
                  <c:v>3520164859478016</c:v>
                </c:pt>
                <c:pt idx="78">
                  <c:v>2486320785208115</c:v>
                </c:pt>
                <c:pt idx="79">
                  <c:v>3180707690053632</c:v>
                </c:pt>
                <c:pt idx="80">
                  <c:v>5090110992914842</c:v>
                </c:pt>
                <c:pt idx="81">
                  <c:v>6450557721614746</c:v>
                </c:pt>
                <c:pt idx="82">
                  <c:v>3.1815573902773452E+16</c:v>
                </c:pt>
                <c:pt idx="83">
                  <c:v>1.5025340715892736E+16</c:v>
                </c:pt>
                <c:pt idx="84">
                  <c:v>1.3615956431890022E+16</c:v>
                </c:pt>
                <c:pt idx="85">
                  <c:v>1.4595129303734682E+16</c:v>
                </c:pt>
                <c:pt idx="86">
                  <c:v>6308158590943232</c:v>
                </c:pt>
                <c:pt idx="87">
                  <c:v>5272306780523725</c:v>
                </c:pt>
                <c:pt idx="88">
                  <c:v>3706813132308480</c:v>
                </c:pt>
                <c:pt idx="89">
                  <c:v>2490649951181209.5</c:v>
                </c:pt>
                <c:pt idx="90">
                  <c:v>3976047049572352</c:v>
                </c:pt>
                <c:pt idx="91">
                  <c:v>3639763297265254.5</c:v>
                </c:pt>
                <c:pt idx="92">
                  <c:v>4776932097707213</c:v>
                </c:pt>
                <c:pt idx="93">
                  <c:v>6030512792325325</c:v>
                </c:pt>
                <c:pt idx="94">
                  <c:v>6847913197672858</c:v>
                </c:pt>
                <c:pt idx="95">
                  <c:v>1.0784135673020416E+16</c:v>
                </c:pt>
                <c:pt idx="96">
                  <c:v>8519987398862438</c:v>
                </c:pt>
                <c:pt idx="97">
                  <c:v>1.314095527540818E+16</c:v>
                </c:pt>
                <c:pt idx="98">
                  <c:v>7482128523381965</c:v>
                </c:pt>
                <c:pt idx="99">
                  <c:v>5649385850195149</c:v>
                </c:pt>
                <c:pt idx="100">
                  <c:v>3211154310561792</c:v>
                </c:pt>
                <c:pt idx="101">
                  <c:v>2359294362543718.5</c:v>
                </c:pt>
                <c:pt idx="102">
                  <c:v>2640102169772032</c:v>
                </c:pt>
                <c:pt idx="103">
                  <c:v>3692826705526784</c:v>
                </c:pt>
                <c:pt idx="104">
                  <c:v>2764117256647475</c:v>
                </c:pt>
                <c:pt idx="105">
                  <c:v>6285096656673178</c:v>
                </c:pt>
                <c:pt idx="106">
                  <c:v>1.5369365878315418E+16</c:v>
                </c:pt>
                <c:pt idx="107">
                  <c:v>1.0894397630368972E+16</c:v>
                </c:pt>
                <c:pt idx="108">
                  <c:v>1.4754639449895732E+16</c:v>
                </c:pt>
                <c:pt idx="109">
                  <c:v>2.7491116931822388E+16</c:v>
                </c:pt>
                <c:pt idx="110">
                  <c:v>1.0017676639967642E+16</c:v>
                </c:pt>
                <c:pt idx="111">
                  <c:v>3906828417105920</c:v>
                </c:pt>
                <c:pt idx="112">
                  <c:v>1943673920657817.5</c:v>
                </c:pt>
                <c:pt idx="113">
                  <c:v>2165743110900940.8</c:v>
                </c:pt>
                <c:pt idx="114">
                  <c:v>2457385644222054.5</c:v>
                </c:pt>
                <c:pt idx="115">
                  <c:v>3036833184428851</c:v>
                </c:pt>
                <c:pt idx="116">
                  <c:v>3253949888148275</c:v>
                </c:pt>
                <c:pt idx="117">
                  <c:v>5657498130736742</c:v>
                </c:pt>
                <c:pt idx="118">
                  <c:v>1.4436989574263604E+16</c:v>
                </c:pt>
                <c:pt idx="119">
                  <c:v>1.3547918459089716E+16</c:v>
                </c:pt>
                <c:pt idx="120">
                  <c:v>1.2482401390087372E+16</c:v>
                </c:pt>
                <c:pt idx="121">
                  <c:v>1.3251374804369408E+16</c:v>
                </c:pt>
                <c:pt idx="122">
                  <c:v>7051358711788339</c:v>
                </c:pt>
                <c:pt idx="123">
                  <c:v>5211380334041498</c:v>
                </c:pt>
                <c:pt idx="124">
                  <c:v>2452170225169203</c:v>
                </c:pt>
                <c:pt idx="125">
                  <c:v>2526664969945088</c:v>
                </c:pt>
                <c:pt idx="126">
                  <c:v>2743641402716979</c:v>
                </c:pt>
                <c:pt idx="127">
                  <c:v>3049910178729165</c:v>
                </c:pt>
                <c:pt idx="128">
                  <c:v>2687112143752397</c:v>
                </c:pt>
                <c:pt idx="129">
                  <c:v>4210414127048294.5</c:v>
                </c:pt>
                <c:pt idx="130">
                  <c:v>8313969843581747</c:v>
                </c:pt>
                <c:pt idx="131">
                  <c:v>1.177657483984896E+16</c:v>
                </c:pt>
                <c:pt idx="132">
                  <c:v>1.163707918760018E+16</c:v>
                </c:pt>
                <c:pt idx="133">
                  <c:v>1.4755528293377638E+16</c:v>
                </c:pt>
                <c:pt idx="134">
                  <c:v>4894720179935642</c:v>
                </c:pt>
                <c:pt idx="135">
                  <c:v>4991545681064755</c:v>
                </c:pt>
                <c:pt idx="136">
                  <c:v>2999364104486912</c:v>
                </c:pt>
                <c:pt idx="137">
                  <c:v>2225389643707187.3</c:v>
                </c:pt>
                <c:pt idx="138">
                  <c:v>3661858649145344</c:v>
                </c:pt>
                <c:pt idx="139">
                  <c:v>2560664293448089.5</c:v>
                </c:pt>
                <c:pt idx="140">
                  <c:v>2857133980778496</c:v>
                </c:pt>
                <c:pt idx="141">
                  <c:v>4146374258773197</c:v>
                </c:pt>
                <c:pt idx="142">
                  <c:v>2.0067628563300352E+16</c:v>
                </c:pt>
                <c:pt idx="143">
                  <c:v>1.2808342055839334E+16</c:v>
                </c:pt>
              </c:numCache>
            </c:numRef>
          </c:val>
          <c:smooth val="0"/>
          <c:extLst>
            <c:ext xmlns:c16="http://schemas.microsoft.com/office/drawing/2014/chart" uri="{C3380CC4-5D6E-409C-BE32-E72D297353CC}">
              <c16:uniqueId val="{00000000-3385-4D9B-A0DB-161CE38B4C64}"/>
            </c:ext>
          </c:extLst>
        </c:ser>
        <c:ser>
          <c:idx val="1"/>
          <c:order val="1"/>
          <c:tx>
            <c:v>OMI Avg</c:v>
          </c:tx>
          <c:spPr>
            <a:ln w="28575" cap="rnd">
              <a:solidFill>
                <a:schemeClr val="accent1">
                  <a:lumMod val="75000"/>
                </a:schemeClr>
              </a:solidFill>
              <a:round/>
            </a:ln>
            <a:effectLst/>
          </c:spPr>
          <c:marker>
            <c:symbol val="none"/>
          </c:marker>
          <c:cat>
            <c:numRef>
              <c:f>'Trop NO2 Comparison'!$B$1:$EO$1</c:f>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f>'Trop NO2 Comparison'!$B$3:$EO$3</c:f>
              <c:numCache>
                <c:formatCode>General</c:formatCode>
                <c:ptCount val="144"/>
                <c:pt idx="0">
                  <c:v>9545491908290150</c:v>
                </c:pt>
                <c:pt idx="1">
                  <c:v>9549011687676314</c:v>
                </c:pt>
                <c:pt idx="2">
                  <c:v>6239537844767949</c:v>
                </c:pt>
                <c:pt idx="3">
                  <c:v>4868287743236506</c:v>
                </c:pt>
                <c:pt idx="4">
                  <c:v>1564479928559206.5</c:v>
                </c:pt>
                <c:pt idx="5">
                  <c:v>2194862546249318.5</c:v>
                </c:pt>
                <c:pt idx="6">
                  <c:v>1405502613356544</c:v>
                </c:pt>
                <c:pt idx="7">
                  <c:v>1647116817321164.8</c:v>
                </c:pt>
                <c:pt idx="8">
                  <c:v>1800396589970227.3</c:v>
                </c:pt>
                <c:pt idx="9">
                  <c:v>5927654821724160</c:v>
                </c:pt>
                <c:pt idx="10">
                  <c:v>4270344382709760</c:v>
                </c:pt>
                <c:pt idx="11">
                  <c:v>9552058161666458</c:v>
                </c:pt>
                <c:pt idx="12">
                  <c:v>6374359820979405</c:v>
                </c:pt>
                <c:pt idx="13">
                  <c:v>6889441343832064</c:v>
                </c:pt>
                <c:pt idx="14">
                  <c:v>4735388033325466</c:v>
                </c:pt>
                <c:pt idx="15">
                  <c:v>3086625411380019</c:v>
                </c:pt>
                <c:pt idx="16">
                  <c:v>1843448858961510.5</c:v>
                </c:pt>
                <c:pt idx="17">
                  <c:v>1635449525239808</c:v>
                </c:pt>
                <c:pt idx="18">
                  <c:v>1556361017661849.5</c:v>
                </c:pt>
                <c:pt idx="19">
                  <c:v>1680105816876646.5</c:v>
                </c:pt>
                <c:pt idx="20">
                  <c:v>1749176715889868.8</c:v>
                </c:pt>
                <c:pt idx="21">
                  <c:v>3423131857741414.5</c:v>
                </c:pt>
                <c:pt idx="22">
                  <c:v>5792514964245709</c:v>
                </c:pt>
                <c:pt idx="23">
                  <c:v>4716588639348326</c:v>
                </c:pt>
                <c:pt idx="24">
                  <c:v>5189569147935130</c:v>
                </c:pt>
                <c:pt idx="25">
                  <c:v>7778658273145651</c:v>
                </c:pt>
                <c:pt idx="26">
                  <c:v>3832130748547072</c:v>
                </c:pt>
                <c:pt idx="27">
                  <c:v>3196317775534489.5</c:v>
                </c:pt>
                <c:pt idx="28">
                  <c:v>1636566095940812.8</c:v>
                </c:pt>
                <c:pt idx="29">
                  <c:v>1282150052030054.5</c:v>
                </c:pt>
                <c:pt idx="30">
                  <c:v>1522741637703270.5</c:v>
                </c:pt>
                <c:pt idx="31">
                  <c:v>1727433027878912</c:v>
                </c:pt>
                <c:pt idx="32">
                  <c:v>1637125461744025.5</c:v>
                </c:pt>
                <c:pt idx="33">
                  <c:v>2726490873528320</c:v>
                </c:pt>
                <c:pt idx="34">
                  <c:v>5889686559208243</c:v>
                </c:pt>
                <c:pt idx="35">
                  <c:v>5720615547410842</c:v>
                </c:pt>
                <c:pt idx="36">
                  <c:v>4266780338316902.5</c:v>
                </c:pt>
                <c:pt idx="37">
                  <c:v>5252422263059251</c:v>
                </c:pt>
                <c:pt idx="38">
                  <c:v>3428144755664486.5</c:v>
                </c:pt>
                <c:pt idx="39">
                  <c:v>2320592197491097.5</c:v>
                </c:pt>
                <c:pt idx="40">
                  <c:v>1193460024265932.8</c:v>
                </c:pt>
                <c:pt idx="41">
                  <c:v>1093963308492390.4</c:v>
                </c:pt>
                <c:pt idx="42">
                  <c:v>1577735848512716.8</c:v>
                </c:pt>
                <c:pt idx="43">
                  <c:v>1492619367756595.3</c:v>
                </c:pt>
                <c:pt idx="44">
                  <c:v>1619516511905382.5</c:v>
                </c:pt>
                <c:pt idx="45">
                  <c:v>2644488794354483</c:v>
                </c:pt>
                <c:pt idx="46">
                  <c:v>4934487738469581</c:v>
                </c:pt>
                <c:pt idx="47">
                  <c:v>4944930629327258</c:v>
                </c:pt>
                <c:pt idx="48">
                  <c:v>3901367393032601.5</c:v>
                </c:pt>
                <c:pt idx="49">
                  <c:v>4014045350015795</c:v>
                </c:pt>
                <c:pt idx="50">
                  <c:v>3241123035427635</c:v>
                </c:pt>
                <c:pt idx="51">
                  <c:v>2317816199066419</c:v>
                </c:pt>
                <c:pt idx="52">
                  <c:v>797789296105881.63</c:v>
                </c:pt>
                <c:pt idx="53">
                  <c:v>1152515335992115.3</c:v>
                </c:pt>
                <c:pt idx="54">
                  <c:v>1366781194770841.5</c:v>
                </c:pt>
                <c:pt idx="55">
                  <c:v>1610418469260492.8</c:v>
                </c:pt>
                <c:pt idx="56">
                  <c:v>1619053675492147.3</c:v>
                </c:pt>
                <c:pt idx="57">
                  <c:v>2514086272381747</c:v>
                </c:pt>
                <c:pt idx="58">
                  <c:v>3906980136825651</c:v>
                </c:pt>
                <c:pt idx="59">
                  <c:v>6950270160338944</c:v>
                </c:pt>
                <c:pt idx="60">
                  <c:v>6259990586405683</c:v>
                </c:pt>
                <c:pt idx="61">
                  <c:v>1.010596812161024E+16</c:v>
                </c:pt>
                <c:pt idx="62">
                  <c:v>3782775534518272</c:v>
                </c:pt>
                <c:pt idx="63">
                  <c:v>1801425060154572.8</c:v>
                </c:pt>
                <c:pt idx="64">
                  <c:v>1130727013875712</c:v>
                </c:pt>
                <c:pt idx="65">
                  <c:v>1354948472628838.5</c:v>
                </c:pt>
                <c:pt idx="66">
                  <c:v>1447674454317465.5</c:v>
                </c:pt>
                <c:pt idx="67">
                  <c:v>1481614990455603.3</c:v>
                </c:pt>
                <c:pt idx="68">
                  <c:v>1755064981834956.8</c:v>
                </c:pt>
                <c:pt idx="69">
                  <c:v>3505638877429760</c:v>
                </c:pt>
                <c:pt idx="70">
                  <c:v>2810485629622681.5</c:v>
                </c:pt>
                <c:pt idx="71">
                  <c:v>5845590935286579</c:v>
                </c:pt>
                <c:pt idx="72">
                  <c:v>4620794869894349</c:v>
                </c:pt>
                <c:pt idx="73">
                  <c:v>3429925663853773</c:v>
                </c:pt>
                <c:pt idx="74">
                  <c:v>2717700686086144</c:v>
                </c:pt>
                <c:pt idx="75">
                  <c:v>1886835920653516.8</c:v>
                </c:pt>
                <c:pt idx="76">
                  <c:v>1133768125867622.5</c:v>
                </c:pt>
                <c:pt idx="77">
                  <c:v>1093186597211340.8</c:v>
                </c:pt>
                <c:pt idx="78">
                  <c:v>1337752920103321.5</c:v>
                </c:pt>
                <c:pt idx="79">
                  <c:v>1671590896572825.5</c:v>
                </c:pt>
                <c:pt idx="80">
                  <c:v>1528017575529676.8</c:v>
                </c:pt>
                <c:pt idx="81">
                  <c:v>2973628392013824</c:v>
                </c:pt>
                <c:pt idx="82">
                  <c:v>4957728101787238</c:v>
                </c:pt>
                <c:pt idx="83">
                  <c:v>3902404278668493</c:v>
                </c:pt>
                <c:pt idx="84">
                  <c:v>3988822215045939</c:v>
                </c:pt>
                <c:pt idx="85">
                  <c:v>3354024813894041.5</c:v>
                </c:pt>
                <c:pt idx="86">
                  <c:v>2266558502430310.5</c:v>
                </c:pt>
                <c:pt idx="87">
                  <c:v>2148079883413094.5</c:v>
                </c:pt>
                <c:pt idx="88">
                  <c:v>1452233146027212.8</c:v>
                </c:pt>
                <c:pt idx="89">
                  <c:v>1221633660839526.5</c:v>
                </c:pt>
                <c:pt idx="90">
                  <c:v>1687404053476147.3</c:v>
                </c:pt>
                <c:pt idx="91">
                  <c:v>1696723072188416</c:v>
                </c:pt>
                <c:pt idx="92">
                  <c:v>1610240644192665.5</c:v>
                </c:pt>
                <c:pt idx="93">
                  <c:v>2723634720276480</c:v>
                </c:pt>
                <c:pt idx="94">
                  <c:v>3206633213237657.5</c:v>
                </c:pt>
                <c:pt idx="95">
                  <c:v>5133960193087898</c:v>
                </c:pt>
                <c:pt idx="96">
                  <c:v>3946393360557670.5</c:v>
                </c:pt>
                <c:pt idx="97">
                  <c:v>3884241237783347</c:v>
                </c:pt>
                <c:pt idx="98">
                  <c:v>3420903923987251</c:v>
                </c:pt>
                <c:pt idx="99">
                  <c:v>2225846775866982.5</c:v>
                </c:pt>
                <c:pt idx="100">
                  <c:v>1390844668438118.5</c:v>
                </c:pt>
                <c:pt idx="101">
                  <c:v>1014411031687987.3</c:v>
                </c:pt>
                <c:pt idx="102">
                  <c:v>1277666609489510.5</c:v>
                </c:pt>
                <c:pt idx="103">
                  <c:v>1299648809114009.5</c:v>
                </c:pt>
                <c:pt idx="104">
                  <c:v>1415835418833715.3</c:v>
                </c:pt>
                <c:pt idx="105">
                  <c:v>3006961485558579</c:v>
                </c:pt>
                <c:pt idx="106">
                  <c:v>4528405130457907</c:v>
                </c:pt>
                <c:pt idx="107">
                  <c:v>4508195054472397</c:v>
                </c:pt>
                <c:pt idx="108">
                  <c:v>4405231105553203</c:v>
                </c:pt>
                <c:pt idx="109">
                  <c:v>5840853532672000</c:v>
                </c:pt>
                <c:pt idx="110">
                  <c:v>3558420025809305.5</c:v>
                </c:pt>
                <c:pt idx="111">
                  <c:v>1844022465265664</c:v>
                </c:pt>
                <c:pt idx="112">
                  <c:v>949750426553548.75</c:v>
                </c:pt>
                <c:pt idx="113">
                  <c:v>978281679552512</c:v>
                </c:pt>
                <c:pt idx="114">
                  <c:v>1140634040454348.8</c:v>
                </c:pt>
                <c:pt idx="115">
                  <c:v>1197031866708787.3</c:v>
                </c:pt>
                <c:pt idx="116">
                  <c:v>1556959642150502.5</c:v>
                </c:pt>
                <c:pt idx="117">
                  <c:v>3139264074219520</c:v>
                </c:pt>
                <c:pt idx="118">
                  <c:v>4975140382389043</c:v>
                </c:pt>
                <c:pt idx="119">
                  <c:v>4888415785346662</c:v>
                </c:pt>
                <c:pt idx="120">
                  <c:v>5150885236493517</c:v>
                </c:pt>
                <c:pt idx="121">
                  <c:v>6125448695749018</c:v>
                </c:pt>
                <c:pt idx="122">
                  <c:v>2937457680685465.5</c:v>
                </c:pt>
                <c:pt idx="123">
                  <c:v>2333147232468992</c:v>
                </c:pt>
                <c:pt idx="124">
                  <c:v>1161870606912716.8</c:v>
                </c:pt>
                <c:pt idx="125">
                  <c:v>1007854233950617.6</c:v>
                </c:pt>
                <c:pt idx="126">
                  <c:v>1036624253576806.4</c:v>
                </c:pt>
                <c:pt idx="127">
                  <c:v>1392423350776627.3</c:v>
                </c:pt>
                <c:pt idx="128">
                  <c:v>1566683005190144</c:v>
                </c:pt>
                <c:pt idx="129">
                  <c:v>2615792265645261</c:v>
                </c:pt>
                <c:pt idx="130">
                  <c:v>2775999082345267</c:v>
                </c:pt>
                <c:pt idx="131">
                  <c:v>3924004662411264</c:v>
                </c:pt>
                <c:pt idx="132">
                  <c:v>3571705943425024</c:v>
                </c:pt>
                <c:pt idx="133">
                  <c:v>5224394594975744</c:v>
                </c:pt>
                <c:pt idx="134">
                  <c:v>2183014691058483.3</c:v>
                </c:pt>
                <c:pt idx="135">
                  <c:v>2023550152081408</c:v>
                </c:pt>
                <c:pt idx="136">
                  <c:v>1150089310293196.8</c:v>
                </c:pt>
                <c:pt idx="137">
                  <c:v>820323845301862.38</c:v>
                </c:pt>
                <c:pt idx="138">
                  <c:v>1559277461517107.3</c:v>
                </c:pt>
                <c:pt idx="139">
                  <c:v>1226706621195878.5</c:v>
                </c:pt>
                <c:pt idx="140">
                  <c:v>1511187773023846.5</c:v>
                </c:pt>
                <c:pt idx="141">
                  <c:v>1849437439236505.5</c:v>
                </c:pt>
                <c:pt idx="142">
                  <c:v>3987784094606950.5</c:v>
                </c:pt>
                <c:pt idx="143">
                  <c:v>4622944205746995</c:v>
                </c:pt>
              </c:numCache>
            </c:numRef>
          </c:val>
          <c:smooth val="0"/>
          <c:extLst>
            <c:ext xmlns:c16="http://schemas.microsoft.com/office/drawing/2014/chart" uri="{C3380CC4-5D6E-409C-BE32-E72D297353CC}">
              <c16:uniqueId val="{00000001-3385-4D9B-A0DB-161CE38B4C64}"/>
            </c:ext>
          </c:extLst>
        </c:ser>
        <c:dLbls>
          <c:showLegendKey val="0"/>
          <c:showVal val="0"/>
          <c:showCatName val="0"/>
          <c:showSerName val="0"/>
          <c:showPercent val="0"/>
          <c:showBubbleSize val="0"/>
        </c:dLbls>
        <c:smooth val="0"/>
        <c:axId val="294663712"/>
        <c:axId val="294664104"/>
        <c:extLst>
          <c:ext xmlns:c15="http://schemas.microsoft.com/office/drawing/2012/chart" uri="{02D57815-91ED-43cb-92C2-25804820EDAC}">
            <c15:filteredLineSeries>
              <c15:ser>
                <c:idx val="2"/>
                <c:order val="2"/>
                <c:tx>
                  <c:v>OMI Min</c:v>
                </c:tx>
                <c:spPr>
                  <a:ln w="28575" cap="rnd">
                    <a:solidFill>
                      <a:schemeClr val="accent6">
                        <a:lumMod val="50000"/>
                      </a:schemeClr>
                    </a:solidFill>
                    <a:round/>
                  </a:ln>
                  <a:effectLst/>
                </c:spPr>
                <c:marker>
                  <c:symbol val="none"/>
                </c:marker>
                <c:cat>
                  <c:numRef>
                    <c:extLst>
                      <c:ext uri="{02D57815-91ED-43cb-92C2-25804820EDAC}">
                        <c15:formulaRef>
                          <c15:sqref>'Trop NO2 Comparison'!$B$1:$EO$1</c15:sqref>
                        </c15:formulaRef>
                      </c:ext>
                    </c:extLst>
                    <c:numCache>
                      <c:formatCode>mmm\-yy</c:formatCode>
                      <c:ptCount val="14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numCache>
                  </c:numRef>
                </c:cat>
                <c:val>
                  <c:numRef>
                    <c:extLst>
                      <c:ext uri="{02D57815-91ED-43cb-92C2-25804820EDAC}">
                        <c15:formulaRef>
                          <c15:sqref>'Trop NO2 Comparison'!$B$4:$EO$4</c15:sqref>
                        </c15:formulaRef>
                      </c:ext>
                    </c:extLst>
                    <c:numCache>
                      <c:formatCode>General</c:formatCode>
                      <c:ptCount val="144"/>
                      <c:pt idx="0">
                        <c:v>-8464874808016896</c:v>
                      </c:pt>
                      <c:pt idx="1">
                        <c:v>444149037373849.63</c:v>
                      </c:pt>
                      <c:pt idx="2">
                        <c:v>1753376616769126.5</c:v>
                      </c:pt>
                      <c:pt idx="3">
                        <c:v>1147016214216704</c:v>
                      </c:pt>
                      <c:pt idx="4">
                        <c:v>-189346484322304</c:v>
                      </c:pt>
                      <c:pt idx="5">
                        <c:v>45831570010931.203</c:v>
                      </c:pt>
                      <c:pt idx="6">
                        <c:v>-213456295611596.81</c:v>
                      </c:pt>
                      <c:pt idx="7">
                        <c:v>68506276069376</c:v>
                      </c:pt>
                      <c:pt idx="8">
                        <c:v>266589752524800</c:v>
                      </c:pt>
                      <c:pt idx="9">
                        <c:v>818156782642790.38</c:v>
                      </c:pt>
                      <c:pt idx="10">
                        <c:v>-2655799614216601.5</c:v>
                      </c:pt>
                      <c:pt idx="11">
                        <c:v>-2288936285319987</c:v>
                      </c:pt>
                      <c:pt idx="12">
                        <c:v>-1071037860229939.3</c:v>
                      </c:pt>
                      <c:pt idx="13">
                        <c:v>1229107528466432</c:v>
                      </c:pt>
                      <c:pt idx="14">
                        <c:v>394666553901056</c:v>
                      </c:pt>
                      <c:pt idx="15">
                        <c:v>679671271050444.75</c:v>
                      </c:pt>
                      <c:pt idx="16">
                        <c:v>-232802616344576</c:v>
                      </c:pt>
                      <c:pt idx="17">
                        <c:v>-195126054197657.59</c:v>
                      </c:pt>
                      <c:pt idx="18">
                        <c:v>166836114450022.41</c:v>
                      </c:pt>
                      <c:pt idx="19">
                        <c:v>261812427685888</c:v>
                      </c:pt>
                      <c:pt idx="20">
                        <c:v>403953680803430.38</c:v>
                      </c:pt>
                      <c:pt idx="21">
                        <c:v>-687074314918297.63</c:v>
                      </c:pt>
                      <c:pt idx="22">
                        <c:v>-1454149488292659.3</c:v>
                      </c:pt>
                      <c:pt idx="23">
                        <c:v>-1188753517523763.3</c:v>
                      </c:pt>
                      <c:pt idx="24">
                        <c:v>-3426487572732313.5</c:v>
                      </c:pt>
                      <c:pt idx="25">
                        <c:v>-2300495835797913.5</c:v>
                      </c:pt>
                      <c:pt idx="26">
                        <c:v>309085603050291.19</c:v>
                      </c:pt>
                      <c:pt idx="27">
                        <c:v>775334089719808</c:v>
                      </c:pt>
                      <c:pt idx="28">
                        <c:v>16076340251852.801</c:v>
                      </c:pt>
                      <c:pt idx="29">
                        <c:v>-465364419661004.81</c:v>
                      </c:pt>
                      <c:pt idx="30">
                        <c:v>22546325962752</c:v>
                      </c:pt>
                      <c:pt idx="31">
                        <c:v>320701286318080</c:v>
                      </c:pt>
                      <c:pt idx="32">
                        <c:v>-226736185278464</c:v>
                      </c:pt>
                      <c:pt idx="33">
                        <c:v>700746374001459.25</c:v>
                      </c:pt>
                      <c:pt idx="34">
                        <c:v>-1446923767853875.3</c:v>
                      </c:pt>
                      <c:pt idx="35">
                        <c:v>-1898361647005696</c:v>
                      </c:pt>
                      <c:pt idx="36">
                        <c:v>-970161594669465.63</c:v>
                      </c:pt>
                      <c:pt idx="37">
                        <c:v>-1580551468010700.8</c:v>
                      </c:pt>
                      <c:pt idx="38">
                        <c:v>158464159200051.19</c:v>
                      </c:pt>
                      <c:pt idx="39">
                        <c:v>86517669901107.203</c:v>
                      </c:pt>
                      <c:pt idx="40">
                        <c:v>-712096578378137.63</c:v>
                      </c:pt>
                      <c:pt idx="41">
                        <c:v>-602755583233228.75</c:v>
                      </c:pt>
                      <c:pt idx="42">
                        <c:v>-51059973370675.203</c:v>
                      </c:pt>
                      <c:pt idx="43">
                        <c:v>25577082637516.801</c:v>
                      </c:pt>
                      <c:pt idx="44">
                        <c:v>-149444991805030.41</c:v>
                      </c:pt>
                      <c:pt idx="45">
                        <c:v>-212477874379161.59</c:v>
                      </c:pt>
                      <c:pt idx="46">
                        <c:v>-991280840992358.38</c:v>
                      </c:pt>
                      <c:pt idx="47">
                        <c:v>509686760393932.81</c:v>
                      </c:pt>
                      <c:pt idx="48">
                        <c:v>-2955701040814489.5</c:v>
                      </c:pt>
                      <c:pt idx="49">
                        <c:v>508974835485900.81</c:v>
                      </c:pt>
                      <c:pt idx="50">
                        <c:v>-38130379076403.203</c:v>
                      </c:pt>
                      <c:pt idx="51">
                        <c:v>-136092372592230.41</c:v>
                      </c:pt>
                      <c:pt idx="52">
                        <c:v>-603274216892006.38</c:v>
                      </c:pt>
                      <c:pt idx="53">
                        <c:v>-238581801864396.81</c:v>
                      </c:pt>
                      <c:pt idx="54">
                        <c:v>-75501858822553.594</c:v>
                      </c:pt>
                      <c:pt idx="55">
                        <c:v>438309821297459.19</c:v>
                      </c:pt>
                      <c:pt idx="56">
                        <c:v>-118278423209574.41</c:v>
                      </c:pt>
                      <c:pt idx="57">
                        <c:v>-548895594014310.38</c:v>
                      </c:pt>
                      <c:pt idx="58">
                        <c:v>-333658588604006.38</c:v>
                      </c:pt>
                      <c:pt idx="59">
                        <c:v>532203618854502.38</c:v>
                      </c:pt>
                      <c:pt idx="60">
                        <c:v>1009536529019699.3</c:v>
                      </c:pt>
                      <c:pt idx="61">
                        <c:v>1493472589853491.3</c:v>
                      </c:pt>
                      <c:pt idx="62">
                        <c:v>1186029059755212.8</c:v>
                      </c:pt>
                      <c:pt idx="63">
                        <c:v>-32509991583744</c:v>
                      </c:pt>
                      <c:pt idx="64">
                        <c:v>-308444724304281.63</c:v>
                      </c:pt>
                      <c:pt idx="65">
                        <c:v>180452311200563.19</c:v>
                      </c:pt>
                      <c:pt idx="66">
                        <c:v>44676692207206.398</c:v>
                      </c:pt>
                      <c:pt idx="67">
                        <c:v>-27231455386009.602</c:v>
                      </c:pt>
                      <c:pt idx="68">
                        <c:v>587944896443187.25</c:v>
                      </c:pt>
                      <c:pt idx="69">
                        <c:v>1303911262165401.5</c:v>
                      </c:pt>
                      <c:pt idx="70">
                        <c:v>-5271876713368781</c:v>
                      </c:pt>
                      <c:pt idx="71">
                        <c:v>-1959447094099968</c:v>
                      </c:pt>
                      <c:pt idx="72">
                        <c:v>-26148515872768</c:v>
                      </c:pt>
                      <c:pt idx="73">
                        <c:v>206205367615488</c:v>
                      </c:pt>
                      <c:pt idx="74">
                        <c:v>-384339714192179.19</c:v>
                      </c:pt>
                      <c:pt idx="75">
                        <c:v>-1056600219451392</c:v>
                      </c:pt>
                      <c:pt idx="76">
                        <c:v>-604140926192844.75</c:v>
                      </c:pt>
                      <c:pt idx="77">
                        <c:v>-308543312127590.38</c:v>
                      </c:pt>
                      <c:pt idx="78">
                        <c:v>-100680947728384</c:v>
                      </c:pt>
                      <c:pt idx="79">
                        <c:v>221557661315891.19</c:v>
                      </c:pt>
                      <c:pt idx="80">
                        <c:v>89084496183296</c:v>
                      </c:pt>
                      <c:pt idx="81">
                        <c:v>127603880178483.2</c:v>
                      </c:pt>
                      <c:pt idx="82">
                        <c:v>631677610727833.63</c:v>
                      </c:pt>
                      <c:pt idx="83">
                        <c:v>163793085870899.19</c:v>
                      </c:pt>
                      <c:pt idx="84">
                        <c:v>-484758503450214.38</c:v>
                      </c:pt>
                      <c:pt idx="85">
                        <c:v>161409882338099.19</c:v>
                      </c:pt>
                      <c:pt idx="86">
                        <c:v>-345003822940160</c:v>
                      </c:pt>
                      <c:pt idx="87">
                        <c:v>294173846955622.38</c:v>
                      </c:pt>
                      <c:pt idx="88">
                        <c:v>-113362421415936</c:v>
                      </c:pt>
                      <c:pt idx="89">
                        <c:v>-270102161679974.41</c:v>
                      </c:pt>
                      <c:pt idx="90">
                        <c:v>356719218026086.38</c:v>
                      </c:pt>
                      <c:pt idx="91">
                        <c:v>-119357166164377.59</c:v>
                      </c:pt>
                      <c:pt idx="92">
                        <c:v>181260402452070.41</c:v>
                      </c:pt>
                      <c:pt idx="93">
                        <c:v>316604495691776</c:v>
                      </c:pt>
                      <c:pt idx="94">
                        <c:v>-983042589248716.75</c:v>
                      </c:pt>
                      <c:pt idx="95">
                        <c:v>353999153581260.81</c:v>
                      </c:pt>
                      <c:pt idx="96">
                        <c:v>720461537214464</c:v>
                      </c:pt>
                      <c:pt idx="97">
                        <c:v>864326441657958.38</c:v>
                      </c:pt>
                      <c:pt idx="98">
                        <c:v>-428525550252851.19</c:v>
                      </c:pt>
                      <c:pt idx="99">
                        <c:v>123940625815961.59</c:v>
                      </c:pt>
                      <c:pt idx="100">
                        <c:v>-76228667952332.797</c:v>
                      </c:pt>
                      <c:pt idx="101">
                        <c:v>-433497729033830.38</c:v>
                      </c:pt>
                      <c:pt idx="102">
                        <c:v>-370134845856153.63</c:v>
                      </c:pt>
                      <c:pt idx="103">
                        <c:v>-71249081663488</c:v>
                      </c:pt>
                      <c:pt idx="104">
                        <c:v>-94154860265472</c:v>
                      </c:pt>
                      <c:pt idx="105">
                        <c:v>381883363046195.19</c:v>
                      </c:pt>
                      <c:pt idx="106">
                        <c:v>862568282954137.63</c:v>
                      </c:pt>
                      <c:pt idx="107">
                        <c:v>358946301385113.63</c:v>
                      </c:pt>
                      <c:pt idx="108">
                        <c:v>356032747615027.19</c:v>
                      </c:pt>
                      <c:pt idx="109">
                        <c:v>852235037913907.25</c:v>
                      </c:pt>
                      <c:pt idx="110">
                        <c:v>-1465702983034470.5</c:v>
                      </c:pt>
                      <c:pt idx="111">
                        <c:v>270706364173516.81</c:v>
                      </c:pt>
                      <c:pt idx="112">
                        <c:v>-372644869937561.63</c:v>
                      </c:pt>
                      <c:pt idx="113">
                        <c:v>-106596775703347.2</c:v>
                      </c:pt>
                      <c:pt idx="114">
                        <c:v>-261107608033689.59</c:v>
                      </c:pt>
                      <c:pt idx="115">
                        <c:v>-39216108430950.398</c:v>
                      </c:pt>
                      <c:pt idx="116">
                        <c:v>-26706257641472</c:v>
                      </c:pt>
                      <c:pt idx="117">
                        <c:v>458075283442892.81</c:v>
                      </c:pt>
                      <c:pt idx="118">
                        <c:v>1245457374668390.5</c:v>
                      </c:pt>
                      <c:pt idx="119">
                        <c:v>636151391269683.25</c:v>
                      </c:pt>
                      <c:pt idx="120">
                        <c:v>1819349327701606.5</c:v>
                      </c:pt>
                      <c:pt idx="121">
                        <c:v>585001246654464</c:v>
                      </c:pt>
                      <c:pt idx="122">
                        <c:v>-96349295555379.203</c:v>
                      </c:pt>
                      <c:pt idx="123">
                        <c:v>-42756117574451.203</c:v>
                      </c:pt>
                      <c:pt idx="124">
                        <c:v>-412039349325004.81</c:v>
                      </c:pt>
                      <c:pt idx="125">
                        <c:v>-337694059344691.19</c:v>
                      </c:pt>
                      <c:pt idx="126">
                        <c:v>-264287065368166.41</c:v>
                      </c:pt>
                      <c:pt idx="127">
                        <c:v>73793601168998.406</c:v>
                      </c:pt>
                      <c:pt idx="128">
                        <c:v>228668882288640</c:v>
                      </c:pt>
                      <c:pt idx="129">
                        <c:v>701218438722355.25</c:v>
                      </c:pt>
                      <c:pt idx="130">
                        <c:v>-1564930674471731.3</c:v>
                      </c:pt>
                      <c:pt idx="131">
                        <c:v>-2570274052925030.5</c:v>
                      </c:pt>
                      <c:pt idx="132">
                        <c:v>-123965596290252.8</c:v>
                      </c:pt>
                      <c:pt idx="133">
                        <c:v>408814580504985.63</c:v>
                      </c:pt>
                      <c:pt idx="134">
                        <c:v>-874557665705984</c:v>
                      </c:pt>
                      <c:pt idx="135">
                        <c:v>-467828498182963.19</c:v>
                      </c:pt>
                      <c:pt idx="136">
                        <c:v>-421648127334809.63</c:v>
                      </c:pt>
                      <c:pt idx="137">
                        <c:v>-551790172962816</c:v>
                      </c:pt>
                      <c:pt idx="138">
                        <c:v>-614420115777126.38</c:v>
                      </c:pt>
                      <c:pt idx="139">
                        <c:v>-54884590891827.203</c:v>
                      </c:pt>
                      <c:pt idx="140">
                        <c:v>171217961195929.59</c:v>
                      </c:pt>
                      <c:pt idx="141">
                        <c:v>167002865972019.19</c:v>
                      </c:pt>
                      <c:pt idx="142">
                        <c:v>294536187006156.81</c:v>
                      </c:pt>
                      <c:pt idx="143">
                        <c:v>174263223766220.81</c:v>
                      </c:pt>
                    </c:numCache>
                  </c:numRef>
                </c:val>
                <c:smooth val="0"/>
                <c:extLst>
                  <c:ext xmlns:c16="http://schemas.microsoft.com/office/drawing/2014/chart" uri="{C3380CC4-5D6E-409C-BE32-E72D297353CC}">
                    <c16:uniqueId val="{00000002-3385-4D9B-A0DB-161CE38B4C64}"/>
                  </c:ext>
                </c:extLst>
              </c15:ser>
            </c15:filteredLineSeries>
          </c:ext>
        </c:extLst>
      </c:lineChart>
      <c:dateAx>
        <c:axId val="29466371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4664104"/>
        <c:crosses val="autoZero"/>
        <c:auto val="1"/>
        <c:lblOffset val="100"/>
        <c:baseTimeUnit val="months"/>
        <c:majorUnit val="12"/>
        <c:majorTimeUnit val="months"/>
      </c:dateAx>
      <c:valAx>
        <c:axId val="294664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smtClean="0">
                    <a:solidFill>
                      <a:schemeClr val="tx1"/>
                    </a:solidFill>
                  </a:rPr>
                  <a:t>Molecule/cm</a:t>
                </a:r>
                <a:r>
                  <a:rPr lang="en-US" sz="1400" baseline="30000" dirty="0" smtClean="0">
                    <a:solidFill>
                      <a:schemeClr val="tx1"/>
                    </a:solidFill>
                  </a:rPr>
                  <a:t>2</a:t>
                </a:r>
                <a:endParaRPr lang="en-US" sz="1400" dirty="0">
                  <a:solidFill>
                    <a:schemeClr val="tx1"/>
                  </a:solidFill>
                </a:endParaRPr>
              </a:p>
            </c:rich>
          </c:tx>
          <c:layout>
            <c:manualLayout>
              <c:xMode val="edge"/>
              <c:yMode val="edge"/>
              <c:x val="1.4301822509073775E-2"/>
              <c:y val="6.5719189147228269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4663712"/>
        <c:crosses val="autoZero"/>
        <c:crossBetween val="midCat"/>
      </c:valAx>
      <c:spPr>
        <a:noFill/>
        <a:ln>
          <a:noFill/>
        </a:ln>
        <a:effectLst/>
      </c:spPr>
    </c:plotArea>
    <c:legend>
      <c:legendPos val="b"/>
      <c:layout>
        <c:manualLayout>
          <c:xMode val="edge"/>
          <c:yMode val="edge"/>
          <c:x val="0.32457998740233135"/>
          <c:y val="0.87368964893512935"/>
          <c:w val="0.37158660622256373"/>
          <c:h val="6.713563237200871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0.02188</cdr:x>
      <cdr:y>0.8021</cdr:y>
    </cdr:from>
    <cdr:to>
      <cdr:x>0.10317</cdr:x>
      <cdr:y>0.90108</cdr:y>
    </cdr:to>
    <cdr:sp macro="" textlink="">
      <cdr:nvSpPr>
        <cdr:cNvPr id="2" name="TextBox 1"/>
        <cdr:cNvSpPr txBox="1"/>
      </cdr:nvSpPr>
      <cdr:spPr>
        <a:xfrm xmlns:a="http://schemas.openxmlformats.org/drawingml/2006/main">
          <a:off x="201670" y="2150365"/>
          <a:ext cx="749300" cy="2653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0.03083</cdr:x>
      <cdr:y>0.78387</cdr:y>
    </cdr:from>
    <cdr:to>
      <cdr:x>0.09421</cdr:x>
      <cdr:y>0.91015</cdr:y>
    </cdr:to>
    <cdr:sp macro="" textlink="">
      <cdr:nvSpPr>
        <cdr:cNvPr id="3" name="Rectangle 2"/>
        <cdr:cNvSpPr/>
      </cdr:nvSpPr>
      <cdr:spPr>
        <a:xfrm xmlns:a="http://schemas.openxmlformats.org/drawingml/2006/main">
          <a:off x="284220" y="2101488"/>
          <a:ext cx="584200" cy="338554"/>
        </a:xfrm>
        <a:prstGeom xmlns:a="http://schemas.openxmlformats.org/drawingml/2006/main" prst="rect">
          <a:avLst/>
        </a:prstGeom>
        <a:solidFill xmlns:a="http://schemas.openxmlformats.org/drawingml/2006/main">
          <a:srgbClr val="FFFFF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E3285-2581-48CC-8BC6-1A5AC5E3001D}" type="datetimeFigureOut">
              <a:rPr lang="en-US" smtClean="0"/>
              <a:t>4/13/2018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6EFA4-212E-4269-BADB-5C68BF46119E}" type="slidenum">
              <a:rPr lang="en-US" smtClean="0"/>
              <a:t>‹#›</a:t>
            </a:fld>
            <a:endParaRPr lang="en-US"/>
          </a:p>
        </p:txBody>
      </p:sp>
    </p:spTree>
    <p:extLst>
      <p:ext uri="{BB962C8B-B14F-4D97-AF65-F5344CB8AC3E}">
        <p14:creationId xmlns:p14="http://schemas.microsoft.com/office/powerpoint/2010/main" val="17344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smtClean="0">
                <a:solidFill>
                  <a:srgbClr val="FF0000"/>
                </a:solidFill>
              </a:rPr>
              <a:t>Ellen:</a:t>
            </a:r>
          </a:p>
          <a:p>
            <a:pPr defTabSz="931774">
              <a:defRPr/>
            </a:pPr>
            <a:r>
              <a:rPr lang="en-US" sz="1000" dirty="0" smtClean="0">
                <a:solidFill>
                  <a:srgbClr val="FF0000"/>
                </a:solidFill>
              </a:rPr>
              <a:t>Good</a:t>
            </a:r>
            <a:r>
              <a:rPr lang="en-US" sz="1000" baseline="0" dirty="0" smtClean="0">
                <a:solidFill>
                  <a:srgbClr val="FF0000"/>
                </a:solidFill>
              </a:rPr>
              <a:t> morning! We will be talking to you today about our research on air pollution in Shenandoah National Park. My name is Ellen Bubak and these are my teammates.</a:t>
            </a:r>
          </a:p>
          <a:p>
            <a:pPr defTabSz="931774">
              <a:defRPr/>
            </a:pPr>
            <a:r>
              <a:rPr lang="en-US" sz="1000" baseline="0" dirty="0" smtClean="0">
                <a:solidFill>
                  <a:srgbClr val="FF0000"/>
                </a:solidFill>
              </a:rPr>
              <a:t>(Each team member says their name, degree, and school)</a:t>
            </a:r>
            <a:endParaRPr lang="en-US" sz="10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60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have our OMI NO2 results. On the top we have a table of the average concentrations of tropospheric over Shenandoah National Park. Below that we have a graph of annual averages of both total column NO2 and tropospheric NO2. As</a:t>
            </a:r>
            <a:r>
              <a:rPr lang="en-US" sz="1200" kern="1200" baseline="0" dirty="0" smtClean="0">
                <a:solidFill>
                  <a:schemeClr val="tx1"/>
                </a:solidFill>
                <a:effectLst/>
                <a:latin typeface="+mn-lt"/>
                <a:ea typeface="+mn-ea"/>
                <a:cs typeface="+mn-cs"/>
              </a:rPr>
              <a:t> you can see, these lines track each other very well. A likely explanation is that changes in total column NO2 are driven by tropospheric NO2.</a:t>
            </a:r>
            <a:r>
              <a:rPr lang="en-US" sz="1200" kern="1200" dirty="0" smtClean="0">
                <a:solidFill>
                  <a:schemeClr val="tx1"/>
                </a:solidFill>
                <a:effectLst/>
                <a:latin typeface="+mn-lt"/>
                <a:ea typeface="+mn-ea"/>
                <a:cs typeface="+mn-cs"/>
              </a:rPr>
              <a:t> Displayed on the graph we see a general indication that NO2 values have been decreasing since 2005.</a:t>
            </a:r>
          </a:p>
          <a:p>
            <a:r>
              <a:rPr lang="en-US" dirty="0" smtClean="0"/>
              <a:t> </a:t>
            </a:r>
          </a:p>
          <a:p>
            <a:r>
              <a:rPr lang="en-US" dirty="0" smtClean="0"/>
              <a:t>**changes driven by tropospheric NO2 abundance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779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two graphs show ozone around the park. In the top graph, you can see the cyclical trend of total column ozone, with high levels appearing every fall. In the bottom, we graphed data from the OMI sensor Shenandoah, with the ground-level ozone measurements taken at the Big Meadows station in the park. We were not able to see a significant correlation between the NASA Earth observations and the </a:t>
            </a:r>
            <a:r>
              <a:rPr lang="en-US" sz="1200" i="1" kern="1200" baseline="0" dirty="0" smtClean="0">
                <a:solidFill>
                  <a:schemeClr val="tx1"/>
                </a:solidFill>
                <a:effectLst/>
                <a:latin typeface="+mn-lt"/>
                <a:ea typeface="+mn-ea"/>
                <a:cs typeface="+mn-cs"/>
              </a:rPr>
              <a:t>in situ</a:t>
            </a:r>
            <a:r>
              <a:rPr lang="en-US" sz="1200" i="0" kern="1200" baseline="0" dirty="0" smtClean="0">
                <a:solidFill>
                  <a:schemeClr val="tx1"/>
                </a:solidFill>
                <a:effectLst/>
                <a:latin typeface="+mn-lt"/>
                <a:ea typeface="+mn-ea"/>
                <a:cs typeface="+mn-cs"/>
              </a:rPr>
              <a:t> data.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118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we have our OMI SO2 results.  As you can see displayed there doesn’t seem to be any particular indication of decrease in SO2 concentrations. The top</a:t>
            </a:r>
            <a:r>
              <a:rPr lang="en-US" sz="1200" kern="1200" baseline="0" dirty="0" smtClean="0">
                <a:solidFill>
                  <a:schemeClr val="tx1"/>
                </a:solidFill>
                <a:effectLst/>
                <a:latin typeface="+mn-lt"/>
                <a:ea typeface="+mn-ea"/>
                <a:cs typeface="+mn-cs"/>
              </a:rPr>
              <a:t> graph shows the satellite data in yellow and the measurements from Big Meadows in orange. The bottom graph compares the maximum and average values from satellite measurements over our study area. We likely do not see much for a trend in SO2 because the levels of sulfur dioxide around the park are at the detection limit for the OMI sensor.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91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Ellen or Nick: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(Need to work on wording/content)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a:t>
            </a:r>
            <a:r>
              <a:rPr lang="en-US" baseline="-25000" dirty="0" smtClean="0"/>
              <a:t>2</a:t>
            </a:r>
            <a:r>
              <a:rPr lang="en-US" baseline="0" dirty="0" smtClean="0"/>
              <a:t> contributes to acid deposition while SO</a:t>
            </a:r>
            <a:r>
              <a:rPr lang="en-US" baseline="-25000" dirty="0" smtClean="0"/>
              <a:t>2</a:t>
            </a:r>
            <a:r>
              <a:rPr lang="en-US" baseline="0" dirty="0" smtClean="0"/>
              <a:t> is the primary driver for acid rain.  Both of these atmospheric parameters tie into the community concerns of our partners at Shenandoah National Park from visibility to park health.  The graph shown at the top is the annual tropospheric NO</a:t>
            </a:r>
            <a:r>
              <a:rPr lang="en-US" baseline="-25000" dirty="0" smtClean="0"/>
              <a:t>2</a:t>
            </a:r>
            <a:r>
              <a:rPr lang="en-US" baseline="0" dirty="0" smtClean="0"/>
              <a:t> measurements for both the averages and maximums for Shenandoah National Park and its surrounding region.  The measurements show a relative decline over the years. The map on the bottom shows the annual maximum values of SO2 over the study period. There appears to be a slight decline, but it is hard to tell because of the low detection limit. </a:t>
            </a:r>
            <a:endParaRPr lang="en-US" dirty="0" smtClean="0"/>
          </a:p>
          <a:p>
            <a:endParaRPr lang="en-US" dirty="0" smtClean="0"/>
          </a:p>
          <a:p>
            <a:r>
              <a:rPr lang="en-US" dirty="0" smtClean="0"/>
              <a:t>To summarize some of our conclusions, we were able to pick out a decrease over the study period</a:t>
            </a:r>
            <a:r>
              <a:rPr lang="en-US" baseline="0" dirty="0" smtClean="0"/>
              <a:t> in NO2. Ozone and SO2 did not have this same pattern, but ozone was cyclical.</a:t>
            </a:r>
          </a:p>
          <a:p>
            <a:r>
              <a:rPr lang="en-US" baseline="0" dirty="0" smtClean="0"/>
              <a:t>SO2 and Ozone data were not statistically correlated with the observations from the station at Big Meadows.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4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Our term is the first of two NASA DEVELOP projects that partner</a:t>
            </a:r>
            <a:r>
              <a:rPr lang="en-US" sz="1100" baseline="0" dirty="0" smtClean="0"/>
              <a:t> with Shenandoah on Health and Air Quality. Our team created maps and analyzed OMI data while creating a methodology to use remote sensing data in the park. The second term will build off of this to study aerosols and visibility, sulfur dioxide and acid rain, and create a visual representation for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Our team believes that there likely is a relationship between ground-level ozone and the ozone sensed from satellites, but the data available to us were not able to show this relationship. Instead, we hope the next term of the project will be able to incorporate tropospheric ozone residuals into their analysis, which theoretically is more likely to correlate with ground-level data.</a:t>
            </a:r>
            <a:endParaRPr lang="en-US" sz="1100" dirty="0" smtClean="0"/>
          </a:p>
          <a:p>
            <a:endParaRPr lang="en-US" sz="1100" dirty="0" smtClean="0"/>
          </a:p>
          <a:p>
            <a:r>
              <a:rPr lang="en-US" sz="1100" dirty="0" smtClean="0"/>
              <a:t>Limitations of available data focused</a:t>
            </a:r>
            <a:r>
              <a:rPr lang="en-US" sz="1100" baseline="0" dirty="0" smtClean="0"/>
              <a:t> this project on ozone, nitrogen dioxide, and sulfur dioxide. In reality, there are many other atmospheric parameters that are related to the community concerns addressed here. We have attempted to leave a methodology in the event that other atmospheric parameters have similar quality and availability in the future as remote sensing technology improves. One example of this would be the instrument TEMPO, which will be launched in the future and features improved spatial resolution to study air pollution. </a:t>
            </a:r>
          </a:p>
          <a:p>
            <a:r>
              <a:rPr lang="en-US" sz="800" baseline="0" dirty="0" smtClean="0"/>
              <a:t>https://fpd.larc.nasa.gov/assets/larc_fpd_tempo_fact_sheet_12_2_16.pdf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729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a:t>
            </a:r>
          </a:p>
          <a:p>
            <a:endParaRPr lang="en-US" dirty="0" smtClean="0"/>
          </a:p>
          <a:p>
            <a:r>
              <a:rPr lang="en-US" dirty="0" smtClean="0"/>
              <a:t>We would like to acknowledge our project partners, Jalyn and Barkley, along with our science</a:t>
            </a:r>
            <a:r>
              <a:rPr lang="en-US" baseline="0" dirty="0" smtClean="0"/>
              <a:t> advisors, who provided wonderful guidance throughout the project, Dr. Bruce Doddridge and Dr. Kent Ross.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7172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br>
              <a:rPr lang="en-US" dirty="0" smtClean="0"/>
            </a:br>
            <a:r>
              <a:rPr lang="en-US" dirty="0" smtClean="0"/>
              <a:t>Shenandoah National Park is located in the Blue Ridge Mountains in Virginia. </a:t>
            </a:r>
            <a:r>
              <a:rPr lang="en-US" baseline="0" dirty="0" smtClean="0"/>
              <a:t>Last year, the park had over 1.4 million visitors and is well-known for its scenic views and Skyline Drive.</a:t>
            </a:r>
          </a:p>
          <a:p>
            <a:r>
              <a:rPr lang="en-US" baseline="0" dirty="0" smtClean="0"/>
              <a:t>---------------------------------------------------------</a:t>
            </a:r>
            <a:endParaRPr lang="en-US" dirty="0" smtClean="0"/>
          </a:p>
          <a:p>
            <a:r>
              <a:rPr lang="en-US" dirty="0" smtClean="0"/>
              <a:t>Picture: https://irma.nps.gov/Stats/SSRSReports/Park%20Specific%20Reports/Annual%20Park%20Recreation%20Visitation%20Graph%20(1904%20-%20Last%20Calendar%20Year)?Park=SHEN</a:t>
            </a:r>
          </a:p>
          <a:p>
            <a:r>
              <a:rPr lang="en-US" dirty="0" smtClean="0"/>
              <a:t>Background source: https://www.nps.gov/shen/learn/management/statistics.htm</a:t>
            </a:r>
          </a:p>
          <a:p>
            <a:r>
              <a:rPr lang="en-US" dirty="0" smtClean="0"/>
              <a:t>Visitor Information Source: https://irma.nps.gov/Stats/SSRSReports/Park%20Specific%20Reports/Annual%20Park%20Recreation%20Visitation%20(1904%20-%20Last%20Calendar%20Year)?Park=SHEN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89434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p>
          <a:p>
            <a:r>
              <a:rPr lang="en-US" dirty="0" smtClean="0"/>
              <a:t>Our partners at the National</a:t>
            </a:r>
            <a:r>
              <a:rPr lang="en-US" baseline="0" dirty="0" smtClean="0"/>
              <a:t> Park Service told us they were concerned with air quality, park attendance, visibility, and air health.  Having a better understanding of the air enables the park service to inform visitors of days that may have decreased visibility or potential health threats. It also helps with knowing when plants and animals may be at risk. </a:t>
            </a:r>
          </a:p>
          <a:p>
            <a:r>
              <a:rPr lang="en-US" baseline="0" dirty="0" smtClean="0"/>
              <a:t>-----------------------------------------------------------------</a:t>
            </a:r>
          </a:p>
          <a:p>
            <a:r>
              <a:rPr lang="en-US" baseline="0" dirty="0" smtClean="0"/>
              <a:t>[Images] – (from noon going clockwise) (1) Picture of park visitors, (2) Picture of respiratory system for humans, (3) Scenic background of skyline drive, (4) Atmosphere, clean or dirty.</a:t>
            </a:r>
          </a:p>
          <a:p>
            <a:r>
              <a:rPr lang="en-US" dirty="0" smtClean="0"/>
              <a:t>Air quality pic: https://www.nps.gov/media/photo/view.htm?id=21C216AB-155D-451F-6704A6D62CF9D8CA</a:t>
            </a:r>
          </a:p>
          <a:p>
            <a:r>
              <a:rPr lang="en-US" dirty="0" smtClean="0"/>
              <a:t>Scenic views pic: https://www.nps.gov/media/photo/view.htm?id=19ED5520-155D-451F-673BABF05B820A3D </a:t>
            </a:r>
          </a:p>
          <a:p>
            <a:r>
              <a:rPr lang="en-US" dirty="0" smtClean="0"/>
              <a:t>Health: https://commons.wikimedia.org/wiki/File:Asthma_attack-illustration_NIH.jpg</a:t>
            </a:r>
          </a:p>
          <a:p>
            <a:r>
              <a:rPr lang="en-US" dirty="0" smtClean="0"/>
              <a:t>Park attendance: https://www.nps.gov/shen/planyourvisit/camping.htm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89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Doug: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method of measuring harmful pollutants is by using the National Ambient Air Quality Standards; which sets the bar for safe levels of various pollutants. Our project focused on 3 of these: Ozone, NO2, and SO2.</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Optional:</a:t>
            </a:r>
          </a:p>
          <a:p>
            <a:r>
              <a:rPr lang="en-US" sz="1200" kern="1200" dirty="0" smtClean="0">
                <a:solidFill>
                  <a:schemeClr val="tx1"/>
                </a:solidFill>
                <a:effectLst/>
                <a:latin typeface="+mn-lt"/>
                <a:ea typeface="+mn-ea"/>
                <a:cs typeface="+mn-cs"/>
              </a:rPr>
              <a:t>Ozone impacts the park because it causes plants and animals</a:t>
            </a:r>
            <a:r>
              <a:rPr lang="en-US" sz="1200" kern="1200" baseline="0" dirty="0" smtClean="0">
                <a:solidFill>
                  <a:schemeClr val="tx1"/>
                </a:solidFill>
                <a:effectLst/>
                <a:latin typeface="+mn-lt"/>
                <a:ea typeface="+mn-ea"/>
                <a:cs typeface="+mn-cs"/>
              </a:rPr>
              <a:t> to be more vulnerable to health defects. Meanwhile, nitrogen dioxide can increase the likelihood of respiratory problems in people and is responsible for acid deposition. Sulfur dioxide can lead to acid rain which has detrimental effects on the park’s nature. </a:t>
            </a:r>
            <a:endParaRPr lang="en-US" dirty="0" smtClean="0"/>
          </a:p>
          <a:p>
            <a:r>
              <a:rPr lang="en-US" dirty="0" smtClean="0"/>
              <a:t>-------------------------------------------</a:t>
            </a:r>
          </a:p>
          <a:p>
            <a:r>
              <a:rPr lang="en-US" dirty="0" smtClean="0"/>
              <a:t>[Images] – Project Image, can be found on project page from</a:t>
            </a:r>
            <a:r>
              <a:rPr lang="en-US" baseline="0" dirty="0" smtClean="0"/>
              <a:t> </a:t>
            </a:r>
            <a:r>
              <a:rPr lang="en-US" baseline="0" dirty="0" err="1" smtClean="0"/>
              <a:t>DEVELOPedia</a:t>
            </a:r>
            <a:endParaRPr lang="en-US" baseline="0" dirty="0" smtClean="0"/>
          </a:p>
          <a:p>
            <a:r>
              <a:rPr lang="en-US" baseline="0" dirty="0" smtClean="0"/>
              <a:t>A method of measuring these harmful pollutants is by using the National Ambient Air Quality Standards; which sets the bar for safe levels of various pollutants.   Our project focused on 3 of these; Ozone, Nitrogen Dioxide, and Sulfur Dioxide.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49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p>
          <a:p>
            <a:r>
              <a:rPr lang="en-US" dirty="0" smtClean="0"/>
              <a:t>The focus of this project is on Shenandoah National Park</a:t>
            </a:r>
            <a:r>
              <a:rPr lang="en-US" baseline="0" dirty="0" smtClean="0"/>
              <a:t> which is located in northwestern Virginia. We decided to expand our study area to a modified version of the Chesapeake Bay </a:t>
            </a:r>
            <a:r>
              <a:rPr lang="en-US" baseline="0" dirty="0" err="1" smtClean="0"/>
              <a:t>airshed</a:t>
            </a:r>
            <a:r>
              <a:rPr lang="en-US" baseline="0" dirty="0" smtClean="0"/>
              <a:t>, in order to account for </a:t>
            </a:r>
            <a:r>
              <a:rPr lang="en-US" u="sng" baseline="0" dirty="0" smtClean="0"/>
              <a:t>air transport and mixing </a:t>
            </a:r>
            <a:r>
              <a:rPr lang="en-US" baseline="0" dirty="0" smtClean="0"/>
              <a:t>that would affect Shenandoah National Park. </a:t>
            </a:r>
          </a:p>
          <a:p>
            <a:endParaRPr lang="en-US" baseline="0" dirty="0" smtClean="0"/>
          </a:p>
          <a:p>
            <a:r>
              <a:rPr lang="en-US" baseline="0" dirty="0" smtClean="0"/>
              <a:t>**Do NOT mention pixel size, etc. in this slide—too much time and out of scope** </a:t>
            </a:r>
          </a:p>
          <a:p>
            <a:r>
              <a:rPr lang="en-US" baseline="0" dirty="0" smtClean="0"/>
              <a:t>------------------------------------------------------------</a:t>
            </a:r>
          </a:p>
          <a:p>
            <a:r>
              <a:rPr lang="en-US" baseline="0" dirty="0" smtClean="0"/>
              <a:t>[Images] Shenandoah National Park on the left, Map of portion of US that makes up the Chesapeake Airshed on the right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75574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p>
          <a:p>
            <a:r>
              <a:rPr lang="en-US" dirty="0" smtClean="0"/>
              <a:t>Data used for this project came from both NASA Earth observations from the Aura satellite and the </a:t>
            </a:r>
            <a:r>
              <a:rPr lang="en-US" i="1" dirty="0" smtClean="0"/>
              <a:t>in situ</a:t>
            </a:r>
            <a:r>
              <a:rPr lang="en-US" i="0" dirty="0" smtClean="0"/>
              <a:t> data collected by the</a:t>
            </a:r>
            <a:r>
              <a:rPr lang="en-US" i="0" baseline="0" dirty="0" smtClean="0"/>
              <a:t> Park Service in Shenandoah. </a:t>
            </a:r>
          </a:p>
          <a:p>
            <a:r>
              <a:rPr lang="en-US" baseline="0" dirty="0" smtClean="0"/>
              <a:t>Aura’s instruments measure trace gases in the atmosphere. There are four sensors on Aura, including the Ozone Monitoring Instrument, or OMI, which we used for our project. </a:t>
            </a:r>
            <a:br>
              <a:rPr lang="en-US" baseline="0" dirty="0" smtClean="0"/>
            </a:br>
            <a:r>
              <a:rPr lang="en-US" baseline="0" dirty="0" smtClean="0"/>
              <a:t>------------------------</a:t>
            </a:r>
          </a:p>
          <a:p>
            <a:r>
              <a:rPr lang="en-US" baseline="0" dirty="0" smtClean="0"/>
              <a:t>Optional</a:t>
            </a:r>
          </a:p>
          <a:p>
            <a:r>
              <a:rPr lang="en-US" baseline="0" dirty="0" smtClean="0"/>
              <a:t>The sensor is pretty small– or about the size of microwave. </a:t>
            </a:r>
          </a:p>
          <a:p>
            <a:r>
              <a:rPr lang="en-US" baseline="0" dirty="0" smtClean="0"/>
              <a:t>------------------------------------------</a:t>
            </a:r>
          </a:p>
          <a:p>
            <a:r>
              <a:rPr lang="en-US" baseline="0" dirty="0" smtClean="0"/>
              <a:t>Video: https://aura.gsfc.nasa.gov/about.html </a:t>
            </a:r>
            <a:endParaRPr lang="en-US" dirty="0" smtClean="0"/>
          </a:p>
          <a:p>
            <a:endParaRPr lang="en-US" dirty="0" smtClean="0"/>
          </a:p>
          <a:p>
            <a:r>
              <a:rPr lang="en-US" dirty="0" smtClean="0"/>
              <a:t>[Images] – (Upper Left) Image of Aura</a:t>
            </a:r>
            <a:r>
              <a:rPr lang="en-US" baseline="0" dirty="0" smtClean="0"/>
              <a:t> Satellite from </a:t>
            </a:r>
            <a:r>
              <a:rPr lang="en-US" baseline="0" dirty="0" err="1" smtClean="0"/>
              <a:t>DEVELOPedia</a:t>
            </a:r>
            <a:r>
              <a:rPr lang="en-US" baseline="0" dirty="0" smtClean="0"/>
              <a:t>, (Right side) OMI being used on the Earth from (https://svs.gsfc.nasa.gov/cgi-bin/details.cgi?aid=3736)</a:t>
            </a:r>
          </a:p>
          <a:p>
            <a:endParaRPr lang="en-US" baseline="0" dirty="0" smtClean="0"/>
          </a:p>
          <a:p>
            <a:r>
              <a:rPr lang="en-US" baseline="0" dirty="0" smtClean="0"/>
              <a:t>**add URL for images into speaker notes**</a:t>
            </a:r>
            <a:endParaRPr lang="en-US" dirty="0" smtClean="0"/>
          </a:p>
          <a:p>
            <a:endParaRPr lang="en-US" dirty="0"/>
          </a:p>
        </p:txBody>
      </p:sp>
      <p:sp>
        <p:nvSpPr>
          <p:cNvPr id="4" name="Slide Number Placeholder 3"/>
          <p:cNvSpPr>
            <a:spLocks noGrp="1"/>
          </p:cNvSpPr>
          <p:nvPr>
            <p:ph type="sldNum" sz="quarter" idx="10"/>
          </p:nvPr>
        </p:nvSpPr>
        <p:spPr/>
        <p:txBody>
          <a:bodyPr/>
          <a:lstStyle/>
          <a:p>
            <a:fld id="{D816EFA4-212E-4269-BADB-5C68BF46119E}" type="slidenum">
              <a:rPr lang="en-US" smtClean="0"/>
              <a:t>6</a:t>
            </a:fld>
            <a:endParaRPr lang="en-US"/>
          </a:p>
        </p:txBody>
      </p:sp>
    </p:spTree>
    <p:extLst>
      <p:ext uri="{BB962C8B-B14F-4D97-AF65-F5344CB8AC3E}">
        <p14:creationId xmlns:p14="http://schemas.microsoft.com/office/powerpoint/2010/main" val="361309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p>
          <a:p>
            <a:r>
              <a:rPr lang="en-US" dirty="0" smtClean="0"/>
              <a:t>The Park service currently relies on one air quality station near Big Meadows, in the central</a:t>
            </a:r>
            <a:r>
              <a:rPr lang="en-US" baseline="0" dirty="0" smtClean="0"/>
              <a:t> part of the park, to assess air quality for all of Shenandoah. This video shows some of the monitoring instruments that help the park track wet and dry deposition, ground-level ozone, and visibility. Most of the monitoring done at the Big Meadows station is in conjunction with national, interagency networks, including the Environmental Protection Agency’s CASNET program, where we accessed data for our project.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50422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p>
          <a:p>
            <a:r>
              <a:rPr lang="en-US" dirty="0" smtClean="0"/>
              <a:t>For our</a:t>
            </a:r>
            <a:r>
              <a:rPr lang="en-US" baseline="0" dirty="0" smtClean="0"/>
              <a:t> project this summer we compared the ground-level data of Big Meadows air quality station with the remote sensing data of Aura’s OMI sensor. We wanted to take this information and analyze the data both on a monthly and annual basis to help identify atmospheric trends.  We also wanted to create a methodology for handling remote sensing data in the park.  With the comparison analysis we conducted we were able to create correlation graphs as well as trend maps.</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86928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Nitrogen Dioxide is not measured at Big Meadows Research Station. Since we did not have in situ to compare our findings to, we chose to process and analyze both total column and tropospheric NO2. We found that total column and tropospheric NO2 were extremely similar, so we are only showing you the tropospheric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Overall, we found that there was more NO2 present in the winter months because of photochemical decomposition. By comparing these two months, we are able to visualize the decline in NO2 levels over the study period. You can see the source areas really well in these maps. We found that NO2 concentrations generally hover over large cities and in regions like the Ohio River Valley, which could drift and affect Shenandoah.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r>
              <a:rPr lang="en-US" baseline="0" dirty="0" smtClean="0"/>
              <a:t>**speak(point) to source regions (transport paths from source region) – rust belt (Detroit, Cleveland, </a:t>
            </a:r>
            <a:r>
              <a:rPr lang="en-US" baseline="0" dirty="0" err="1" smtClean="0"/>
              <a:t>pittsburg</a:t>
            </a:r>
            <a:r>
              <a:rPr lang="en-US" baseline="0" dirty="0" smtClean="0"/>
              <a:t> to </a:t>
            </a:r>
            <a:r>
              <a:rPr lang="en-US" baseline="0" dirty="0" err="1" smtClean="0"/>
              <a:t>philly</a:t>
            </a:r>
            <a:r>
              <a:rPr lang="en-US" baseline="0" dirty="0" smtClean="0"/>
              <a:t>/NYC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957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91207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257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2216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8543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8734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Tree>
    <p:extLst>
      <p:ext uri="{BB962C8B-B14F-4D97-AF65-F5344CB8AC3E}">
        <p14:creationId xmlns:p14="http://schemas.microsoft.com/office/powerpoint/2010/main" val="4034690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699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BF5441"/>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2553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36774258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317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5.xml"/><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64394"/>
            <a:ext cx="7188200" cy="695459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22" name="TextBox 21"/>
          <p:cNvSpPr txBox="1"/>
          <p:nvPr/>
        </p:nvSpPr>
        <p:spPr>
          <a:xfrm>
            <a:off x="5221216" y="5982551"/>
            <a:ext cx="56284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NASA Langley Research Center</a:t>
            </a:r>
          </a:p>
        </p:txBody>
      </p:sp>
      <p:sp>
        <p:nvSpPr>
          <p:cNvPr id="15" name="Text Placeholder 17"/>
          <p:cNvSpPr txBox="1">
            <a:spLocks/>
          </p:cNvSpPr>
          <p:nvPr/>
        </p:nvSpPr>
        <p:spPr>
          <a:xfrm>
            <a:off x="5655658" y="4682395"/>
            <a:ext cx="2175178"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Amanda Clayton</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3" name="Text Placeholder 17"/>
          <p:cNvSpPr txBox="1">
            <a:spLocks/>
          </p:cNvSpPr>
          <p:nvPr/>
        </p:nvSpPr>
        <p:spPr>
          <a:xfrm>
            <a:off x="5654598" y="4996496"/>
            <a:ext cx="2176238"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Douglas Gardiner</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4" name="Text Placeholder 17"/>
          <p:cNvSpPr txBox="1">
            <a:spLocks/>
          </p:cNvSpPr>
          <p:nvPr/>
        </p:nvSpPr>
        <p:spPr>
          <a:xfrm>
            <a:off x="9401568" y="43682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Julie </a:t>
            </a:r>
            <a:r>
              <a:rPr kumimoji="0" lang="en-US" sz="1800" b="0"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n-ea"/>
                <a:cs typeface="+mn-cs"/>
              </a:rPr>
              <a:t>Terhune</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5" name="Text Placeholder 17"/>
          <p:cNvSpPr txBox="1">
            <a:spLocks/>
          </p:cNvSpPr>
          <p:nvPr/>
        </p:nvSpPr>
        <p:spPr>
          <a:xfrm>
            <a:off x="9401568" y="468239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Nicholas </a:t>
            </a:r>
            <a:r>
              <a:rPr kumimoji="0" lang="en-US" sz="1800" b="0"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n-ea"/>
                <a:cs typeface="+mn-cs"/>
              </a:rPr>
              <a:t>Lenfant</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6" name="TextBox 15"/>
          <p:cNvSpPr txBox="1"/>
          <p:nvPr/>
        </p:nvSpPr>
        <p:spPr>
          <a:xfrm>
            <a:off x="5221216" y="6378862"/>
            <a:ext cx="56284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Summer 2017</a:t>
            </a:r>
          </a:p>
        </p:txBody>
      </p:sp>
      <p:sp>
        <p:nvSpPr>
          <p:cNvPr id="18" name="Text Placeholder 17"/>
          <p:cNvSpPr txBox="1">
            <a:spLocks/>
          </p:cNvSpPr>
          <p:nvPr/>
        </p:nvSpPr>
        <p:spPr>
          <a:xfrm>
            <a:off x="5654598" y="4368294"/>
            <a:ext cx="3448945"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Ellen Bubak</a:t>
            </a:r>
            <a:endParaRPr kumimoji="0" lang="en-US" sz="1800" b="0" i="1"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4" name="Title 1"/>
          <p:cNvSpPr txBox="1">
            <a:spLocks/>
          </p:cNvSpPr>
          <p:nvPr/>
        </p:nvSpPr>
        <p:spPr>
          <a:xfrm>
            <a:off x="5604733" y="1123208"/>
            <a:ext cx="6197130"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BF5441"/>
                </a:solidFill>
              </a:rPr>
              <a:t>SHENANDOAH HEALTH &amp; AIR QUALITY</a:t>
            </a:r>
            <a:endParaRPr lang="en-US" dirty="0">
              <a:solidFill>
                <a:srgbClr val="BF5441"/>
              </a:solidFill>
            </a:endParaRPr>
          </a:p>
        </p:txBody>
      </p:sp>
      <p:sp>
        <p:nvSpPr>
          <p:cNvPr id="17" name="Subtitle 2"/>
          <p:cNvSpPr txBox="1">
            <a:spLocks/>
          </p:cNvSpPr>
          <p:nvPr/>
        </p:nvSpPr>
        <p:spPr>
          <a:xfrm>
            <a:off x="5879416"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BF5441"/>
                </a:solidFill>
              </a:rPr>
              <a:t>Monitoring Air Quality in  </a:t>
            </a:r>
            <a:r>
              <a:rPr lang="en-US" sz="2000" dirty="0" smtClean="0">
                <a:solidFill>
                  <a:srgbClr val="BF5441"/>
                </a:solidFill>
              </a:rPr>
              <a:t>                    Shenandoah </a:t>
            </a:r>
            <a:r>
              <a:rPr lang="en-US" sz="2000" dirty="0">
                <a:solidFill>
                  <a:srgbClr val="BF5441"/>
                </a:solidFill>
              </a:rPr>
              <a:t>National Park to Address National Park Service Initiatives Using </a:t>
            </a:r>
            <a:r>
              <a:rPr lang="en-US" sz="2000" dirty="0" smtClean="0">
                <a:solidFill>
                  <a:srgbClr val="BF5441"/>
                </a:solidFill>
              </a:rPr>
              <a:t>             NASA </a:t>
            </a:r>
            <a:r>
              <a:rPr lang="en-US" sz="2000" dirty="0">
                <a:solidFill>
                  <a:srgbClr val="BF5441"/>
                </a:solidFill>
              </a:rPr>
              <a:t>Earth Observations</a:t>
            </a:r>
          </a:p>
        </p:txBody>
      </p:sp>
    </p:spTree>
    <p:extLst>
      <p:ext uri="{BB962C8B-B14F-4D97-AF65-F5344CB8AC3E}">
        <p14:creationId xmlns:p14="http://schemas.microsoft.com/office/powerpoint/2010/main" val="422168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4"/>
            <a:ext cx="12191999" cy="479425"/>
          </a:xfrm>
        </p:spPr>
        <p:txBody>
          <a:bodyPr/>
          <a:lstStyle/>
          <a:p>
            <a:pPr algn="ctr"/>
            <a:r>
              <a:rPr lang="en-US" dirty="0" smtClean="0"/>
              <a:t>OMI Nitrogen Dioxide</a:t>
            </a:r>
            <a:endParaRPr lang="en-US" dirty="0"/>
          </a:p>
        </p:txBody>
      </p:sp>
      <p:graphicFrame>
        <p:nvGraphicFramePr>
          <p:cNvPr id="5" name="Table 4"/>
          <p:cNvGraphicFramePr>
            <a:graphicFrameLocks noGrp="1"/>
          </p:cNvGraphicFramePr>
          <p:nvPr>
            <p:extLst/>
          </p:nvPr>
        </p:nvGraphicFramePr>
        <p:xfrm>
          <a:off x="603850" y="1346449"/>
          <a:ext cx="10994265" cy="1383083"/>
        </p:xfrm>
        <a:graphic>
          <a:graphicData uri="http://schemas.openxmlformats.org/drawingml/2006/table">
            <a:tbl>
              <a:tblPr firstRow="1" firstCol="1">
                <a:tableStyleId>{69C7853C-536D-4A76-A0AE-DD22124D55A5}</a:tableStyleId>
              </a:tblPr>
              <a:tblGrid>
                <a:gridCol w="1665605">
                  <a:extLst>
                    <a:ext uri="{9D8B030D-6E8A-4147-A177-3AD203B41FA5}">
                      <a16:colId xmlns:a16="http://schemas.microsoft.com/office/drawing/2014/main" val="2945537957"/>
                    </a:ext>
                  </a:extLst>
                </a:gridCol>
                <a:gridCol w="760730">
                  <a:extLst>
                    <a:ext uri="{9D8B030D-6E8A-4147-A177-3AD203B41FA5}">
                      <a16:colId xmlns:a16="http://schemas.microsoft.com/office/drawing/2014/main" val="3408768011"/>
                    </a:ext>
                  </a:extLst>
                </a:gridCol>
                <a:gridCol w="794278">
                  <a:extLst>
                    <a:ext uri="{9D8B030D-6E8A-4147-A177-3AD203B41FA5}">
                      <a16:colId xmlns:a16="http://schemas.microsoft.com/office/drawing/2014/main" val="3867257752"/>
                    </a:ext>
                  </a:extLst>
                </a:gridCol>
                <a:gridCol w="794279">
                  <a:extLst>
                    <a:ext uri="{9D8B030D-6E8A-4147-A177-3AD203B41FA5}">
                      <a16:colId xmlns:a16="http://schemas.microsoft.com/office/drawing/2014/main" val="3099063836"/>
                    </a:ext>
                  </a:extLst>
                </a:gridCol>
                <a:gridCol w="735443">
                  <a:extLst>
                    <a:ext uri="{9D8B030D-6E8A-4147-A177-3AD203B41FA5}">
                      <a16:colId xmlns:a16="http://schemas.microsoft.com/office/drawing/2014/main" val="1259260086"/>
                    </a:ext>
                  </a:extLst>
                </a:gridCol>
                <a:gridCol w="823695">
                  <a:extLst>
                    <a:ext uri="{9D8B030D-6E8A-4147-A177-3AD203B41FA5}">
                      <a16:colId xmlns:a16="http://schemas.microsoft.com/office/drawing/2014/main" val="2118884008"/>
                    </a:ext>
                  </a:extLst>
                </a:gridCol>
                <a:gridCol w="794279">
                  <a:extLst>
                    <a:ext uri="{9D8B030D-6E8A-4147-A177-3AD203B41FA5}">
                      <a16:colId xmlns:a16="http://schemas.microsoft.com/office/drawing/2014/main" val="1744119249"/>
                    </a:ext>
                  </a:extLst>
                </a:gridCol>
                <a:gridCol w="804083">
                  <a:extLst>
                    <a:ext uri="{9D8B030D-6E8A-4147-A177-3AD203B41FA5}">
                      <a16:colId xmlns:a16="http://schemas.microsoft.com/office/drawing/2014/main" val="20341255"/>
                    </a:ext>
                  </a:extLst>
                </a:gridCol>
                <a:gridCol w="755055">
                  <a:extLst>
                    <a:ext uri="{9D8B030D-6E8A-4147-A177-3AD203B41FA5}">
                      <a16:colId xmlns:a16="http://schemas.microsoft.com/office/drawing/2014/main" val="69758955"/>
                    </a:ext>
                  </a:extLst>
                </a:gridCol>
                <a:gridCol w="794279">
                  <a:extLst>
                    <a:ext uri="{9D8B030D-6E8A-4147-A177-3AD203B41FA5}">
                      <a16:colId xmlns:a16="http://schemas.microsoft.com/office/drawing/2014/main" val="3364704881"/>
                    </a:ext>
                  </a:extLst>
                </a:gridCol>
                <a:gridCol w="804083">
                  <a:extLst>
                    <a:ext uri="{9D8B030D-6E8A-4147-A177-3AD203B41FA5}">
                      <a16:colId xmlns:a16="http://schemas.microsoft.com/office/drawing/2014/main" val="4044141695"/>
                    </a:ext>
                  </a:extLst>
                </a:gridCol>
                <a:gridCol w="734228">
                  <a:extLst>
                    <a:ext uri="{9D8B030D-6E8A-4147-A177-3AD203B41FA5}">
                      <a16:colId xmlns:a16="http://schemas.microsoft.com/office/drawing/2014/main" val="1525739606"/>
                    </a:ext>
                  </a:extLst>
                </a:gridCol>
                <a:gridCol w="734228">
                  <a:extLst>
                    <a:ext uri="{9D8B030D-6E8A-4147-A177-3AD203B41FA5}">
                      <a16:colId xmlns:a16="http://schemas.microsoft.com/office/drawing/2014/main" val="1619534800"/>
                    </a:ext>
                  </a:extLst>
                </a:gridCol>
              </a:tblGrid>
              <a:tr h="430593">
                <a:tc>
                  <a:txBody>
                    <a:bodyPr/>
                    <a:lstStyle/>
                    <a:p>
                      <a:pPr algn="ctr"/>
                      <a:r>
                        <a:rPr lang="en-US" dirty="0" smtClean="0"/>
                        <a:t>Tropospheric</a:t>
                      </a:r>
                      <a:endParaRPr lang="en-US" dirty="0"/>
                    </a:p>
                  </a:txBody>
                  <a:tcPr/>
                </a:tc>
                <a:tc>
                  <a:txBody>
                    <a:bodyPr/>
                    <a:lstStyle/>
                    <a:p>
                      <a:pPr algn="ctr"/>
                      <a:r>
                        <a:rPr lang="en-US" dirty="0" smtClean="0"/>
                        <a:t>2005</a:t>
                      </a:r>
                      <a:endParaRPr lang="en-US" dirty="0"/>
                    </a:p>
                  </a:txBody>
                  <a:tcPr/>
                </a:tc>
                <a:tc>
                  <a:txBody>
                    <a:bodyPr/>
                    <a:lstStyle/>
                    <a:p>
                      <a:pPr algn="ctr"/>
                      <a:r>
                        <a:rPr lang="en-US" dirty="0" smtClean="0"/>
                        <a:t>2006</a:t>
                      </a:r>
                      <a:endParaRPr lang="en-US" dirty="0"/>
                    </a:p>
                  </a:txBody>
                  <a:tcPr/>
                </a:tc>
                <a:tc>
                  <a:txBody>
                    <a:bodyPr/>
                    <a:lstStyle/>
                    <a:p>
                      <a:pPr algn="ctr"/>
                      <a:r>
                        <a:rPr lang="en-US" dirty="0" smtClean="0"/>
                        <a:t>2007</a:t>
                      </a:r>
                      <a:endParaRPr lang="en-US" dirty="0"/>
                    </a:p>
                  </a:txBody>
                  <a:tcPr/>
                </a:tc>
                <a:tc>
                  <a:txBody>
                    <a:bodyPr/>
                    <a:lstStyle/>
                    <a:p>
                      <a:pPr algn="ctr"/>
                      <a:r>
                        <a:rPr lang="en-US" dirty="0" smtClean="0"/>
                        <a:t>2008</a:t>
                      </a:r>
                      <a:endParaRPr lang="en-US" dirty="0"/>
                    </a:p>
                  </a:txBody>
                  <a:tcPr/>
                </a:tc>
                <a:tc>
                  <a:txBody>
                    <a:bodyPr/>
                    <a:lstStyle/>
                    <a:p>
                      <a:pPr algn="ctr"/>
                      <a:r>
                        <a:rPr lang="en-US" dirty="0" smtClean="0"/>
                        <a:t>2009</a:t>
                      </a:r>
                      <a:endParaRPr lang="en-US" dirty="0"/>
                    </a:p>
                  </a:txBody>
                  <a:tcPr/>
                </a:tc>
                <a:tc>
                  <a:txBody>
                    <a:bodyPr/>
                    <a:lstStyle/>
                    <a:p>
                      <a:pPr algn="ctr"/>
                      <a:r>
                        <a:rPr lang="en-US" dirty="0" smtClean="0"/>
                        <a:t>2010</a:t>
                      </a:r>
                      <a:endParaRPr lang="en-US" dirty="0"/>
                    </a:p>
                  </a:txBody>
                  <a:tcPr/>
                </a:tc>
                <a:tc>
                  <a:txBody>
                    <a:bodyPr/>
                    <a:lstStyle/>
                    <a:p>
                      <a:pPr algn="ctr"/>
                      <a:r>
                        <a:rPr lang="en-US" dirty="0" smtClean="0"/>
                        <a:t>2011</a:t>
                      </a:r>
                      <a:endParaRPr lang="en-US" dirty="0"/>
                    </a:p>
                  </a:txBody>
                  <a:tcPr/>
                </a:tc>
                <a:tc>
                  <a:txBody>
                    <a:bodyPr/>
                    <a:lstStyle/>
                    <a:p>
                      <a:pPr algn="ctr"/>
                      <a:r>
                        <a:rPr lang="en-US" dirty="0" smtClean="0"/>
                        <a:t>2012</a:t>
                      </a:r>
                      <a:endParaRPr lang="en-US" dirty="0"/>
                    </a:p>
                  </a:txBody>
                  <a:tcPr/>
                </a:tc>
                <a:tc>
                  <a:txBody>
                    <a:bodyPr/>
                    <a:lstStyle/>
                    <a:p>
                      <a:pPr algn="ctr"/>
                      <a:r>
                        <a:rPr lang="en-US" dirty="0" smtClean="0"/>
                        <a:t>2013</a:t>
                      </a:r>
                      <a:endParaRPr lang="en-US" dirty="0"/>
                    </a:p>
                  </a:txBody>
                  <a:tcPr/>
                </a:tc>
                <a:tc>
                  <a:txBody>
                    <a:bodyPr/>
                    <a:lstStyle/>
                    <a:p>
                      <a:pPr algn="ctr"/>
                      <a:r>
                        <a:rPr lang="en-US" dirty="0" smtClean="0"/>
                        <a:t>2014</a:t>
                      </a:r>
                      <a:endParaRPr lang="en-US" dirty="0"/>
                    </a:p>
                  </a:txBody>
                  <a:tcPr/>
                </a:tc>
                <a:tc>
                  <a:txBody>
                    <a:bodyPr/>
                    <a:lstStyle/>
                    <a:p>
                      <a:pPr algn="ctr"/>
                      <a:r>
                        <a:rPr lang="en-US" dirty="0" smtClean="0"/>
                        <a:t>2015</a:t>
                      </a:r>
                      <a:endParaRPr lang="en-US" dirty="0"/>
                    </a:p>
                  </a:txBody>
                  <a:tcPr/>
                </a:tc>
                <a:tc>
                  <a:txBody>
                    <a:bodyPr/>
                    <a:lstStyle/>
                    <a:p>
                      <a:pPr algn="ctr"/>
                      <a:r>
                        <a:rPr lang="en-US" dirty="0" smtClean="0"/>
                        <a:t>2016</a:t>
                      </a:r>
                      <a:endParaRPr lang="en-US" dirty="0"/>
                    </a:p>
                  </a:txBody>
                  <a:tcPr/>
                </a:tc>
                <a:extLst>
                  <a:ext uri="{0D108BD9-81ED-4DB2-BD59-A6C34878D82A}">
                    <a16:rowId xmlns:a16="http://schemas.microsoft.com/office/drawing/2014/main" val="3758781691"/>
                  </a:ext>
                </a:extLst>
              </a:tr>
              <a:tr h="952490">
                <a:tc>
                  <a:txBody>
                    <a:bodyPr/>
                    <a:lstStyle/>
                    <a:p>
                      <a:r>
                        <a:rPr lang="en-US" dirty="0" smtClean="0"/>
                        <a:t>AVG</a:t>
                      </a:r>
                    </a:p>
                    <a:p>
                      <a:r>
                        <a:rPr lang="en-US" dirty="0" smtClean="0"/>
                        <a:t>NO</a:t>
                      </a:r>
                      <a:r>
                        <a:rPr lang="en-US" baseline="-25000" dirty="0" smtClean="0"/>
                        <a:t>2</a:t>
                      </a:r>
                    </a:p>
                    <a:p>
                      <a:r>
                        <a:rPr lang="en-US" sz="1200" baseline="0" dirty="0" smtClean="0"/>
                        <a:t>(mole/cm</a:t>
                      </a:r>
                      <a:r>
                        <a:rPr lang="en-US" sz="1200" baseline="30000" dirty="0" smtClean="0"/>
                        <a:t>2</a:t>
                      </a:r>
                      <a:r>
                        <a:rPr lang="en-US" sz="1200" baseline="0" dirty="0" smtClean="0"/>
                        <a:t>) * 10</a:t>
                      </a:r>
                      <a:r>
                        <a:rPr lang="en-US" sz="1200" baseline="30000" dirty="0" smtClean="0"/>
                        <a:t>15</a:t>
                      </a:r>
                      <a:endParaRPr lang="en-US" sz="1200" baseline="0" dirty="0"/>
                    </a:p>
                  </a:txBody>
                  <a:tcPr anchor="ctr"/>
                </a:tc>
                <a:tc>
                  <a:txBody>
                    <a:bodyPr/>
                    <a:lstStyle/>
                    <a:p>
                      <a:r>
                        <a:rPr lang="en-US" sz="2000" dirty="0" smtClean="0"/>
                        <a:t>4.88</a:t>
                      </a:r>
                      <a:endParaRPr lang="en-US" sz="2000" dirty="0"/>
                    </a:p>
                  </a:txBody>
                  <a:tcPr anchor="ctr"/>
                </a:tc>
                <a:tc>
                  <a:txBody>
                    <a:bodyPr/>
                    <a:lstStyle/>
                    <a:p>
                      <a:r>
                        <a:rPr lang="en-US" sz="2000" dirty="0" smtClean="0"/>
                        <a:t>3.62</a:t>
                      </a:r>
                      <a:endParaRPr lang="en-US" sz="2000" dirty="0"/>
                    </a:p>
                  </a:txBody>
                  <a:tcPr anchor="ctr"/>
                </a:tc>
                <a:tc>
                  <a:txBody>
                    <a:bodyPr/>
                    <a:lstStyle/>
                    <a:p>
                      <a:r>
                        <a:rPr lang="en-US" sz="2000" dirty="0" smtClean="0"/>
                        <a:t>3.51</a:t>
                      </a:r>
                      <a:endParaRPr lang="en-US" sz="2000" dirty="0"/>
                    </a:p>
                  </a:txBody>
                  <a:tcPr anchor="ctr"/>
                </a:tc>
                <a:tc>
                  <a:txBody>
                    <a:bodyPr/>
                    <a:lstStyle/>
                    <a:p>
                      <a:r>
                        <a:rPr lang="en-US" sz="2000" dirty="0" smtClean="0"/>
                        <a:t>2.90</a:t>
                      </a:r>
                      <a:endParaRPr lang="en-US" sz="2000" dirty="0"/>
                    </a:p>
                  </a:txBody>
                  <a:tcPr anchor="ctr"/>
                </a:tc>
                <a:tc>
                  <a:txBody>
                    <a:bodyPr/>
                    <a:lstStyle/>
                    <a:p>
                      <a:r>
                        <a:rPr lang="en-US" sz="2000" dirty="0" smtClean="0"/>
                        <a:t>2.78</a:t>
                      </a:r>
                      <a:endParaRPr lang="en-US" sz="2000" dirty="0"/>
                    </a:p>
                  </a:txBody>
                  <a:tcPr anchor="ctr"/>
                </a:tc>
                <a:tc>
                  <a:txBody>
                    <a:bodyPr/>
                    <a:lstStyle/>
                    <a:p>
                      <a:r>
                        <a:rPr lang="en-US" sz="2000" dirty="0" smtClean="0"/>
                        <a:t>3.44</a:t>
                      </a:r>
                      <a:endParaRPr lang="en-US" sz="2000" dirty="0"/>
                    </a:p>
                  </a:txBody>
                  <a:tcPr anchor="ctr"/>
                </a:tc>
                <a:tc>
                  <a:txBody>
                    <a:bodyPr/>
                    <a:lstStyle/>
                    <a:p>
                      <a:r>
                        <a:rPr lang="en-US" sz="2000" dirty="0" smtClean="0"/>
                        <a:t>2.60</a:t>
                      </a:r>
                      <a:endParaRPr lang="en-US" sz="2000" dirty="0"/>
                    </a:p>
                  </a:txBody>
                  <a:tcPr anchor="ctr"/>
                </a:tc>
                <a:tc>
                  <a:txBody>
                    <a:bodyPr/>
                    <a:lstStyle/>
                    <a:p>
                      <a:r>
                        <a:rPr lang="en-US" sz="2000" dirty="0" smtClean="0"/>
                        <a:t>2.54</a:t>
                      </a:r>
                      <a:endParaRPr lang="en-US" sz="2000" dirty="0"/>
                    </a:p>
                  </a:txBody>
                  <a:tcPr anchor="ctr"/>
                </a:tc>
                <a:tc>
                  <a:txBody>
                    <a:bodyPr/>
                    <a:lstStyle/>
                    <a:p>
                      <a:r>
                        <a:rPr lang="en-US" sz="2000" dirty="0" smtClean="0"/>
                        <a:t>2.66</a:t>
                      </a:r>
                      <a:endParaRPr lang="en-US" sz="2000" dirty="0"/>
                    </a:p>
                  </a:txBody>
                  <a:tcPr anchor="ctr"/>
                </a:tc>
                <a:tc>
                  <a:txBody>
                    <a:bodyPr/>
                    <a:lstStyle/>
                    <a:p>
                      <a:r>
                        <a:rPr lang="en-US" sz="2000" dirty="0" smtClean="0"/>
                        <a:t>2.87</a:t>
                      </a:r>
                      <a:endParaRPr lang="en-US" sz="2000" dirty="0"/>
                    </a:p>
                  </a:txBody>
                  <a:tcPr anchor="ctr"/>
                </a:tc>
                <a:tc>
                  <a:txBody>
                    <a:bodyPr/>
                    <a:lstStyle/>
                    <a:p>
                      <a:r>
                        <a:rPr lang="en-US" sz="2000" dirty="0" smtClean="0"/>
                        <a:t>2.67</a:t>
                      </a:r>
                      <a:endParaRPr lang="en-US" sz="2000" dirty="0"/>
                    </a:p>
                  </a:txBody>
                  <a:tcPr anchor="ctr"/>
                </a:tc>
                <a:tc>
                  <a:txBody>
                    <a:bodyPr/>
                    <a:lstStyle/>
                    <a:p>
                      <a:r>
                        <a:rPr lang="en-US" sz="2000" dirty="0" smtClean="0"/>
                        <a:t>2.48</a:t>
                      </a:r>
                      <a:endParaRPr lang="en-US" sz="2000" dirty="0"/>
                    </a:p>
                  </a:txBody>
                  <a:tcPr anchor="ctr"/>
                </a:tc>
                <a:extLst>
                  <a:ext uri="{0D108BD9-81ED-4DB2-BD59-A6C34878D82A}">
                    <a16:rowId xmlns:a16="http://schemas.microsoft.com/office/drawing/2014/main" val="2070339309"/>
                  </a:ext>
                </a:extLst>
              </a:tr>
            </a:tbl>
          </a:graphicData>
        </a:graphic>
      </p:graphicFrame>
      <p:graphicFrame>
        <p:nvGraphicFramePr>
          <p:cNvPr id="6" name="Chart 5"/>
          <p:cNvGraphicFramePr>
            <a:graphicFrameLocks/>
          </p:cNvGraphicFramePr>
          <p:nvPr>
            <p:extLst/>
          </p:nvPr>
        </p:nvGraphicFramePr>
        <p:xfrm>
          <a:off x="1000125" y="2881223"/>
          <a:ext cx="9413277" cy="3868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5247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4"/>
            <a:ext cx="12192000" cy="479425"/>
          </a:xfrm>
        </p:spPr>
        <p:txBody>
          <a:bodyPr/>
          <a:lstStyle/>
          <a:p>
            <a:pPr algn="ctr"/>
            <a:r>
              <a:rPr lang="en-US" dirty="0" smtClean="0"/>
              <a:t>Ozone</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097169134"/>
              </p:ext>
            </p:extLst>
          </p:nvPr>
        </p:nvGraphicFramePr>
        <p:xfrm>
          <a:off x="1000125" y="1070043"/>
          <a:ext cx="10182085" cy="24996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2016933116"/>
              </p:ext>
            </p:extLst>
          </p:nvPr>
        </p:nvGraphicFramePr>
        <p:xfrm>
          <a:off x="1040523" y="3640238"/>
          <a:ext cx="10141687" cy="312048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1865242" y="6223862"/>
            <a:ext cx="8767089" cy="307777"/>
          </a:xfrm>
          <a:prstGeom prst="rect">
            <a:avLst/>
          </a:prstGeom>
          <a:noFill/>
        </p:spPr>
        <p:txBody>
          <a:bodyPr wrap="square" rtlCol="0">
            <a:spAutoFit/>
          </a:bodyPr>
          <a:lstStyle/>
          <a:p>
            <a:pPr algn="ctr"/>
            <a:r>
              <a:rPr lang="en-US" sz="1400" dirty="0" smtClean="0"/>
              <a:t>2005       2006       2007       2008       2009       2010       2011       2012       2013       2014       2015      2016</a:t>
            </a:r>
            <a:endParaRPr lang="en-US" sz="1400" dirty="0"/>
          </a:p>
        </p:txBody>
      </p:sp>
    </p:spTree>
    <p:extLst>
      <p:ext uri="{BB962C8B-B14F-4D97-AF65-F5344CB8AC3E}">
        <p14:creationId xmlns:p14="http://schemas.microsoft.com/office/powerpoint/2010/main" val="1280976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3350"/>
            <a:ext cx="12192000" cy="479425"/>
          </a:xfrm>
        </p:spPr>
        <p:txBody>
          <a:bodyPr/>
          <a:lstStyle/>
          <a:p>
            <a:pPr algn="ctr"/>
            <a:r>
              <a:rPr lang="en-US" dirty="0" smtClean="0"/>
              <a:t>Sulfur Dioxide</a:t>
            </a:r>
            <a:endParaRPr lang="en-US" dirty="0"/>
          </a:p>
        </p:txBody>
      </p:sp>
      <p:graphicFrame>
        <p:nvGraphicFramePr>
          <p:cNvPr id="5" name="Chart 4"/>
          <p:cNvGraphicFramePr/>
          <p:nvPr>
            <p:extLst>
              <p:ext uri="{D42A27DB-BD31-4B8C-83A1-F6EECF244321}">
                <p14:modId xmlns:p14="http://schemas.microsoft.com/office/powerpoint/2010/main" val="1088881764"/>
              </p:ext>
            </p:extLst>
          </p:nvPr>
        </p:nvGraphicFramePr>
        <p:xfrm>
          <a:off x="1382786" y="4058337"/>
          <a:ext cx="8808963" cy="26809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986015" y="6459115"/>
            <a:ext cx="1153868" cy="26161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Maximum SO</a:t>
            </a:r>
            <a:r>
              <a:rPr kumimoji="0" lang="en-US" sz="1100" b="0" i="0" u="none" strike="noStrike" kern="1200" cap="none" spc="0" normalizeH="0" baseline="-25000" noProof="0" dirty="0" smtClean="0">
                <a:ln>
                  <a:noFill/>
                </a:ln>
                <a:solidFill>
                  <a:prstClr val="black"/>
                </a:solidFill>
                <a:effectLst/>
                <a:uLnTx/>
                <a:uFillTx/>
                <a:latin typeface="Century Gothic" panose="020F0302020204030204"/>
                <a:ea typeface="+mn-ea"/>
                <a:cs typeface="+mn-cs"/>
              </a:rPr>
              <a:t>2</a:t>
            </a:r>
            <a:endParaRPr kumimoji="0" lang="en-US" sz="1100" b="0" i="0" u="none" strike="noStrike" kern="1200" cap="none" spc="0" normalizeH="0" baseline="-25000" noProof="0" dirty="0">
              <a:ln>
                <a:noFill/>
              </a:ln>
              <a:solidFill>
                <a:prstClr val="black"/>
              </a:solidFill>
              <a:effectLst/>
              <a:uLnTx/>
              <a:uFillTx/>
              <a:latin typeface="Century Gothic" panose="020F0302020204030204"/>
              <a:ea typeface="+mn-ea"/>
              <a:cs typeface="+mn-cs"/>
            </a:endParaRPr>
          </a:p>
        </p:txBody>
      </p:sp>
      <p:graphicFrame>
        <p:nvGraphicFramePr>
          <p:cNvPr id="17" name="Chart 16"/>
          <p:cNvGraphicFramePr>
            <a:graphicFrameLocks/>
          </p:cNvGraphicFramePr>
          <p:nvPr>
            <p:extLst>
              <p:ext uri="{D42A27DB-BD31-4B8C-83A1-F6EECF244321}">
                <p14:modId xmlns:p14="http://schemas.microsoft.com/office/powerpoint/2010/main" val="1893635873"/>
              </p:ext>
            </p:extLst>
          </p:nvPr>
        </p:nvGraphicFramePr>
        <p:xfrm>
          <a:off x="1382786" y="994692"/>
          <a:ext cx="9426426" cy="2392303"/>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00250" y="3324409"/>
            <a:ext cx="8191499" cy="338554"/>
          </a:xfrm>
          <a:prstGeom prst="rect">
            <a:avLst/>
          </a:prstGeom>
          <a:noFill/>
        </p:spPr>
        <p:txBody>
          <a:bodyPr wrap="square" rtlCol="0">
            <a:spAutoFit/>
          </a:bodyPr>
          <a:lstStyle/>
          <a:p>
            <a:pPr algn="ctr"/>
            <a:r>
              <a:rPr lang="en-US" sz="1600" dirty="0" smtClean="0"/>
              <a:t>2005    2006    2007    2008    2009    2010    2011    2012    2013    2014    2015    2016</a:t>
            </a:r>
            <a:endParaRPr lang="en-US" sz="1600"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150" y="3586763"/>
            <a:ext cx="1114425" cy="31432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7519" y="3662963"/>
            <a:ext cx="1857375" cy="238125"/>
          </a:xfrm>
          <a:prstGeom prst="rect">
            <a:avLst/>
          </a:prstGeom>
        </p:spPr>
      </p:pic>
      <p:sp>
        <p:nvSpPr>
          <p:cNvPr id="21" name="TextBox 20"/>
          <p:cNvSpPr txBox="1"/>
          <p:nvPr/>
        </p:nvSpPr>
        <p:spPr>
          <a:xfrm>
            <a:off x="1839924" y="6147700"/>
            <a:ext cx="8599918" cy="338554"/>
          </a:xfrm>
          <a:prstGeom prst="rect">
            <a:avLst/>
          </a:prstGeom>
          <a:solidFill>
            <a:schemeClr val="bg1"/>
          </a:solidFill>
        </p:spPr>
        <p:txBody>
          <a:bodyPr wrap="square" rtlCol="0">
            <a:spAutoFit/>
          </a:bodyPr>
          <a:lstStyle/>
          <a:p>
            <a:pPr algn="ctr"/>
            <a:r>
              <a:rPr lang="en-US" sz="1600" dirty="0" smtClean="0"/>
              <a:t>2005    2006    2007    2008    2009    2010    2011    2012    2013    2014    2015    2016</a:t>
            </a:r>
            <a:endParaRPr lang="en-US" sz="16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382" y="6442283"/>
            <a:ext cx="495300" cy="295275"/>
          </a:xfrm>
          <a:prstGeom prst="rect">
            <a:avLst/>
          </a:prstGeom>
          <a:solidFill>
            <a:srgbClr val="FFFFFF"/>
          </a:solidFill>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4271" y="6494670"/>
            <a:ext cx="504825" cy="190500"/>
          </a:xfrm>
          <a:prstGeom prst="rect">
            <a:avLst/>
          </a:prstGeom>
          <a:solidFill>
            <a:srgbClr val="FFFFFF"/>
          </a:solidFill>
        </p:spPr>
      </p:pic>
      <p:sp>
        <p:nvSpPr>
          <p:cNvPr id="6" name="TextBox 5"/>
          <p:cNvSpPr txBox="1"/>
          <p:nvPr/>
        </p:nvSpPr>
        <p:spPr>
          <a:xfrm>
            <a:off x="6576968" y="6459115"/>
            <a:ext cx="1102042" cy="26161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prstClr val="black"/>
                </a:solidFill>
                <a:latin typeface="Century Gothic" panose="020F0302020204030204"/>
              </a:rPr>
              <a:t>Average</a:t>
            </a:r>
            <a:r>
              <a:rPr kumimoji="0" lang="en-US" sz="1100" b="0" i="0" u="none" strike="noStrike" kern="1200" cap="none" spc="0" normalizeH="0" baseline="0" noProof="0" dirty="0" smtClean="0">
                <a:ln>
                  <a:noFill/>
                </a:ln>
                <a:solidFill>
                  <a:prstClr val="black"/>
                </a:solidFill>
                <a:effectLst/>
                <a:uLnTx/>
                <a:uFillTx/>
                <a:latin typeface="Century Gothic" panose="020F0302020204030204"/>
              </a:rPr>
              <a:t> SO</a:t>
            </a:r>
            <a:r>
              <a:rPr kumimoji="0" lang="en-US" sz="1100" b="0" i="0" u="none" strike="noStrike" kern="1200" cap="none" spc="0" normalizeH="0" baseline="-25000" noProof="0" dirty="0" smtClean="0">
                <a:ln>
                  <a:noFill/>
                </a:ln>
                <a:solidFill>
                  <a:prstClr val="black"/>
                </a:solidFill>
                <a:effectLst/>
                <a:uLnTx/>
                <a:uFillTx/>
                <a:latin typeface="Century Gothic" panose="020F0302020204030204"/>
              </a:rPr>
              <a:t>2</a:t>
            </a:r>
            <a:endParaRPr kumimoji="0" lang="en-US" sz="1100" b="0" i="0" u="none" strike="noStrike" kern="1200" cap="none" spc="0" normalizeH="0" baseline="-25000" noProof="0" dirty="0">
              <a:ln>
                <a:noFill/>
              </a:ln>
              <a:solidFill>
                <a:prstClr val="black"/>
              </a:solidFill>
              <a:effectLst/>
              <a:uLnTx/>
              <a:uFillTx/>
              <a:latin typeface="Century Gothic" panose="020F0302020204030204"/>
            </a:endParaRPr>
          </a:p>
        </p:txBody>
      </p:sp>
    </p:spTree>
    <p:extLst>
      <p:ext uri="{BB962C8B-B14F-4D97-AF65-F5344CB8AC3E}">
        <p14:creationId xmlns:p14="http://schemas.microsoft.com/office/powerpoint/2010/main" val="241204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390"/>
            <a:ext cx="12192000" cy="637159"/>
          </a:xfrm>
          <a:noFill/>
        </p:spPr>
        <p:txBody>
          <a:bodyPr/>
          <a:lstStyle/>
          <a:p>
            <a:pPr algn="ctr"/>
            <a:r>
              <a:rPr lang="en-US" dirty="0" smtClean="0"/>
              <a:t>Conclusions</a:t>
            </a:r>
            <a:endParaRPr lang="en-US" dirty="0"/>
          </a:p>
        </p:txBody>
      </p:sp>
      <p:sp>
        <p:nvSpPr>
          <p:cNvPr id="3" name="Text Placeholder 16"/>
          <p:cNvSpPr txBox="1">
            <a:spLocks/>
          </p:cNvSpPr>
          <p:nvPr/>
        </p:nvSpPr>
        <p:spPr>
          <a:xfrm>
            <a:off x="199706" y="4134569"/>
            <a:ext cx="3658937" cy="223026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R="0" lvl="0" algn="l" defTabSz="2743200" rtl="0" eaLnBrk="1" fontAlgn="auto" latinLnBrk="0" hangingPunct="1">
              <a:lnSpc>
                <a:spcPct val="100000"/>
              </a:lnSpc>
              <a:spcBef>
                <a:spcPts val="1800"/>
              </a:spcBef>
              <a:spcAft>
                <a:spcPts val="0"/>
              </a:spcAft>
              <a:buClr>
                <a:srgbClr val="BF5440"/>
              </a:buClr>
              <a:buSzTx/>
              <a:tabLst/>
              <a:defRPr/>
            </a:pP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SO</a:t>
            </a:r>
            <a:r>
              <a:rPr kumimoji="0" lang="en-US" sz="2000" b="0" i="0" u="none" strike="noStrike" kern="1200" cap="none" spc="0" normalizeH="0" baseline="-25000" noProof="0" dirty="0" smtClean="0">
                <a:ln>
                  <a:noFill/>
                </a:ln>
                <a:solidFill>
                  <a:prstClr val="black">
                    <a:lumMod val="75000"/>
                  </a:prstClr>
                </a:solidFill>
                <a:effectLst/>
                <a:uLnTx/>
                <a:uFillTx/>
                <a:latin typeface="Century Gothic" panose="020F0302020204030204"/>
                <a:ea typeface="+mn-ea"/>
                <a:cs typeface="+mn-cs"/>
              </a:rPr>
              <a:t>2</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 data were not statistically correlated with </a:t>
            </a:r>
            <a:r>
              <a:rPr kumimoji="0" lang="en-US" sz="2000" b="0" i="1"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in situ </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observations</a:t>
            </a:r>
          </a:p>
          <a:p>
            <a:pPr marR="0" lvl="0" algn="l" defTabSz="2743200" rtl="0" eaLnBrk="1" fontAlgn="auto" latinLnBrk="0" hangingPunct="1">
              <a:lnSpc>
                <a:spcPct val="100000"/>
              </a:lnSpc>
              <a:spcBef>
                <a:spcPts val="1800"/>
              </a:spcBef>
              <a:spcAft>
                <a:spcPts val="0"/>
              </a:spcAft>
              <a:buClr>
                <a:srgbClr val="BF5440"/>
              </a:buClr>
              <a:buSzTx/>
              <a:tabLst/>
              <a:defRPr/>
            </a:pP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Tropospheric NO</a:t>
            </a:r>
            <a:r>
              <a:rPr kumimoji="0" lang="en-US" sz="2000" b="0" i="0" u="none" strike="noStrike" kern="1200" cap="none" spc="0" normalizeH="0" baseline="-25000" noProof="0" dirty="0" smtClean="0">
                <a:ln>
                  <a:noFill/>
                </a:ln>
                <a:solidFill>
                  <a:prstClr val="black">
                    <a:lumMod val="75000"/>
                  </a:prstClr>
                </a:solidFill>
                <a:effectLst/>
                <a:uLnTx/>
                <a:uFillTx/>
                <a:latin typeface="Century Gothic" panose="020F0302020204030204"/>
                <a:ea typeface="+mn-ea"/>
                <a:cs typeface="+mn-cs"/>
              </a:rPr>
              <a:t>2</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 and total column NO</a:t>
            </a:r>
            <a:r>
              <a:rPr kumimoji="0" lang="en-US" sz="2000" b="0" i="0" u="none" strike="noStrike" kern="1200" cap="none" spc="0" normalizeH="0" baseline="-25000" noProof="0" dirty="0" smtClean="0">
                <a:ln>
                  <a:noFill/>
                </a:ln>
                <a:solidFill>
                  <a:prstClr val="black">
                    <a:lumMod val="75000"/>
                  </a:prstClr>
                </a:solidFill>
                <a:effectLst/>
                <a:uLnTx/>
                <a:uFillTx/>
                <a:latin typeface="Century Gothic" panose="020F0302020204030204"/>
                <a:ea typeface="+mn-ea"/>
                <a:cs typeface="+mn-cs"/>
              </a:rPr>
              <a:t>2</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 were highly correlated</a:t>
            </a:r>
          </a:p>
        </p:txBody>
      </p:sp>
      <p:sp>
        <p:nvSpPr>
          <p:cNvPr id="16" name="TextBox 15"/>
          <p:cNvSpPr txBox="1"/>
          <p:nvPr/>
        </p:nvSpPr>
        <p:spPr>
          <a:xfrm>
            <a:off x="199707" y="1230531"/>
            <a:ext cx="4602264" cy="2862322"/>
          </a:xfrm>
          <a:prstGeom prst="rect">
            <a:avLst/>
          </a:prstGeom>
          <a:noFill/>
        </p:spPr>
        <p:txBody>
          <a:bodyPr wrap="square" rtlCol="0">
            <a:spAutoFit/>
          </a:bodyPr>
          <a:lstStyle/>
          <a:p>
            <a:pPr marL="457200" marR="0" lvl="0" indent="-457200" algn="l" defTabSz="914400" rtl="0" eaLnBrk="1" fontAlgn="auto" latinLnBrk="0" hangingPunct="1">
              <a:spcBef>
                <a:spcPts val="0"/>
              </a:spcBef>
              <a:spcAft>
                <a:spcPts val="0"/>
              </a:spcAft>
              <a:buClr>
                <a:srgbClr val="BF5440"/>
              </a:buClr>
              <a:buSzTx/>
              <a:buFont typeface="Webdings" panose="05030102010509060703" pitchFamily="18" charset="2"/>
              <a:buChar char="4"/>
              <a:tabLst/>
              <a:defRPr/>
            </a:pP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Remotely sensed NO</a:t>
            </a:r>
            <a:r>
              <a:rPr kumimoji="0" lang="en-US" sz="2000" b="0" i="0" u="none" strike="noStrike" kern="1200" cap="none" spc="0" normalizeH="0" baseline="-25000" noProof="0" dirty="0">
                <a:ln>
                  <a:noFill/>
                </a:ln>
                <a:solidFill>
                  <a:prstClr val="black">
                    <a:lumMod val="75000"/>
                  </a:prstClr>
                </a:solidFill>
                <a:effectLst/>
                <a:uLnTx/>
                <a:uFillTx/>
                <a:latin typeface="Century Gothic" panose="020F0302020204030204"/>
                <a:ea typeface="+mn-ea"/>
                <a:cs typeface="+mn-cs"/>
              </a:rPr>
              <a:t>2</a:t>
            </a: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 exhibited </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a decrease </a:t>
            </a: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over time </a:t>
            </a:r>
            <a:endPar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endParaRPr>
          </a:p>
          <a:p>
            <a:pPr marL="342900" marR="0" lvl="0" indent="-342900" algn="l" defTabSz="914400" rtl="0" eaLnBrk="1" fontAlgn="auto" latinLnBrk="0" hangingPunct="1">
              <a:spcBef>
                <a:spcPts val="0"/>
              </a:spcBef>
              <a:spcAft>
                <a:spcPts val="0"/>
              </a:spcAft>
              <a:buClr>
                <a:srgbClr val="BF5440"/>
              </a:buClr>
              <a:buSzTx/>
              <a:buFont typeface="Webdings" panose="05030102010509060703" pitchFamily="18" charset="2"/>
              <a:buChar char="4"/>
              <a:tabLst/>
              <a:defRPr/>
            </a:pPr>
            <a:endPar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endParaRPr>
          </a:p>
          <a:p>
            <a:pPr marL="457200" marR="0" lvl="0" indent="-457200" algn="l" defTabSz="914400" rtl="0" eaLnBrk="1" fontAlgn="auto" latinLnBrk="0" hangingPunct="1">
              <a:spcBef>
                <a:spcPts val="0"/>
              </a:spcBef>
              <a:spcAft>
                <a:spcPts val="0"/>
              </a:spcAft>
              <a:buClr>
                <a:srgbClr val="BF5440"/>
              </a:buClr>
              <a:buSzTx/>
              <a:buFont typeface="Webdings" panose="05030102010509060703" pitchFamily="18" charset="2"/>
              <a:buChar char="4"/>
              <a:tabLst/>
              <a:defRPr/>
            </a:pP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Ozone showed a </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cyclical</a:t>
            </a:r>
            <a:r>
              <a:rPr kumimoji="0" lang="en-US" sz="2000" b="0" i="0" u="none" strike="noStrike" kern="1200" cap="none" spc="0" normalizeH="0" noProof="0" dirty="0" smtClean="0">
                <a:ln>
                  <a:noFill/>
                </a:ln>
                <a:solidFill>
                  <a:prstClr val="black">
                    <a:lumMod val="75000"/>
                  </a:prstClr>
                </a:solidFill>
                <a:effectLst/>
                <a:uLnTx/>
                <a:uFillTx/>
                <a:latin typeface="Century Gothic" panose="020F0302020204030204"/>
                <a:ea typeface="+mn-ea"/>
                <a:cs typeface="+mn-cs"/>
              </a:rPr>
              <a:t> </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pattern </a:t>
            </a:r>
          </a:p>
          <a:p>
            <a:pPr marL="342900" marR="0" lvl="0" indent="-342900" algn="l" defTabSz="914400" rtl="0" eaLnBrk="1" fontAlgn="auto" latinLnBrk="0" hangingPunct="1">
              <a:spcBef>
                <a:spcPts val="0"/>
              </a:spcBef>
              <a:spcAft>
                <a:spcPts val="0"/>
              </a:spcAft>
              <a:buClr>
                <a:srgbClr val="BF5440"/>
              </a:buClr>
              <a:buSzTx/>
              <a:buFont typeface="Webdings" panose="05030102010509060703" pitchFamily="18" charset="2"/>
              <a:buChar char="4"/>
              <a:tabLst/>
              <a:defRPr/>
            </a:pPr>
            <a:endPar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endParaRPr>
          </a:p>
          <a:p>
            <a:pPr marL="457200" marR="0" lvl="0" indent="-457200" algn="l" defTabSz="914400" rtl="0" eaLnBrk="1" fontAlgn="auto" latinLnBrk="0" hangingPunct="1">
              <a:spcBef>
                <a:spcPts val="0"/>
              </a:spcBef>
              <a:spcAft>
                <a:spcPts val="0"/>
              </a:spcAft>
              <a:buClr>
                <a:srgbClr val="BF5440"/>
              </a:buClr>
              <a:buSzTx/>
              <a:buFont typeface="Webdings" panose="05030102010509060703" pitchFamily="18" charset="2"/>
              <a:buChar char="4"/>
              <a:tabLst/>
              <a:defRPr/>
            </a:pP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SO</a:t>
            </a:r>
            <a:r>
              <a:rPr kumimoji="0" lang="en-US" sz="2000" b="0" i="0" u="none" strike="noStrike" kern="1200" cap="none" spc="0" normalizeH="0" baseline="-25000" noProof="0" dirty="0">
                <a:ln>
                  <a:noFill/>
                </a:ln>
                <a:solidFill>
                  <a:prstClr val="black">
                    <a:lumMod val="75000"/>
                  </a:prstClr>
                </a:solidFill>
                <a:effectLst/>
                <a:uLnTx/>
                <a:uFillTx/>
                <a:latin typeface="Century Gothic" panose="020F0302020204030204"/>
                <a:ea typeface="+mn-ea"/>
                <a:cs typeface="+mn-cs"/>
              </a:rPr>
              <a:t>2</a:t>
            </a:r>
            <a:r>
              <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rPr>
              <a:t> had no distinct </a:t>
            </a:r>
            <a:r>
              <a:rPr kumimoji="0" lang="en-US" sz="2000" b="0" i="0" u="none" strike="noStrike" kern="1200" cap="none" spc="0" normalizeH="0" baseline="0" noProof="0" dirty="0" smtClean="0">
                <a:ln>
                  <a:noFill/>
                </a:ln>
                <a:solidFill>
                  <a:prstClr val="black">
                    <a:lumMod val="75000"/>
                  </a:prstClr>
                </a:solidFill>
                <a:effectLst/>
                <a:uLnTx/>
                <a:uFillTx/>
                <a:latin typeface="Century Gothic" panose="020F0302020204030204"/>
                <a:ea typeface="+mn-ea"/>
                <a:cs typeface="+mn-cs"/>
              </a:rPr>
              <a:t>pattern, likely due to OMI</a:t>
            </a:r>
            <a:r>
              <a:rPr kumimoji="0" lang="en-US" sz="2000" b="0" i="0" u="none" strike="noStrike" kern="1200" cap="none" spc="0" normalizeH="0" noProof="0" dirty="0" smtClean="0">
                <a:ln>
                  <a:noFill/>
                </a:ln>
                <a:solidFill>
                  <a:prstClr val="black">
                    <a:lumMod val="75000"/>
                  </a:prstClr>
                </a:solidFill>
                <a:effectLst/>
                <a:uLnTx/>
                <a:uFillTx/>
                <a:latin typeface="Century Gothic" panose="020F0302020204030204"/>
                <a:ea typeface="+mn-ea"/>
                <a:cs typeface="+mn-cs"/>
              </a:rPr>
              <a:t> detection limits</a:t>
            </a:r>
            <a:endParaRPr kumimoji="0" lang="en-US" sz="2000" b="0" i="0" u="none" strike="noStrike" kern="1200" cap="none" spc="0" normalizeH="0" baseline="0" noProof="0" dirty="0">
              <a:ln>
                <a:noFill/>
              </a:ln>
              <a:solidFill>
                <a:prstClr val="black">
                  <a:lumMod val="75000"/>
                </a:prstClr>
              </a:solidFill>
              <a:effectLst/>
              <a:uLnTx/>
              <a:uFillTx/>
              <a:latin typeface="Century Gothic" panose="020F0302020204030204"/>
              <a:ea typeface="+mn-ea"/>
              <a:cs typeface="+mn-cs"/>
            </a:endParaRPr>
          </a:p>
        </p:txBody>
      </p:sp>
      <p:graphicFrame>
        <p:nvGraphicFramePr>
          <p:cNvPr id="10" name="Chart 9"/>
          <p:cNvGraphicFramePr>
            <a:graphicFrameLocks/>
          </p:cNvGraphicFramePr>
          <p:nvPr>
            <p:extLst>
              <p:ext uri="{D42A27DB-BD31-4B8C-83A1-F6EECF244321}">
                <p14:modId xmlns:p14="http://schemas.microsoft.com/office/powerpoint/2010/main" val="549399231"/>
              </p:ext>
            </p:extLst>
          </p:nvPr>
        </p:nvGraphicFramePr>
        <p:xfrm>
          <a:off x="4805464" y="968710"/>
          <a:ext cx="6866151" cy="2662775"/>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65" y="3631485"/>
            <a:ext cx="4704164" cy="3081330"/>
          </a:xfrm>
          <a:prstGeom prst="rect">
            <a:avLst/>
          </a:prstGeom>
          <a:ln w="12700">
            <a:solidFill>
              <a:schemeClr val="tx1"/>
            </a:solidFill>
          </a:ln>
        </p:spPr>
      </p:pic>
      <p:sp>
        <p:nvSpPr>
          <p:cNvPr id="7" name="TextBox 6"/>
          <p:cNvSpPr txBox="1"/>
          <p:nvPr/>
        </p:nvSpPr>
        <p:spPr>
          <a:xfrm>
            <a:off x="6424081" y="761847"/>
            <a:ext cx="4231532" cy="369332"/>
          </a:xfrm>
          <a:prstGeom prst="rect">
            <a:avLst/>
          </a:prstGeom>
          <a:noFill/>
        </p:spPr>
        <p:txBody>
          <a:bodyPr wrap="square" rtlCol="0">
            <a:spAutoFit/>
          </a:bodyPr>
          <a:lstStyle/>
          <a:p>
            <a:r>
              <a:rPr lang="en-US" dirty="0" smtClean="0"/>
              <a:t>Tropospheric NO</a:t>
            </a:r>
            <a:r>
              <a:rPr lang="en-US" baseline="-25000" dirty="0" smtClean="0"/>
              <a:t>2</a:t>
            </a:r>
            <a:r>
              <a:rPr lang="en-US" dirty="0" smtClean="0"/>
              <a:t> Concentrations</a:t>
            </a:r>
            <a:endParaRPr lang="en-US" dirty="0"/>
          </a:p>
        </p:txBody>
      </p:sp>
      <p:sp>
        <p:nvSpPr>
          <p:cNvPr id="14" name="TextBox 13"/>
          <p:cNvSpPr txBox="1"/>
          <p:nvPr/>
        </p:nvSpPr>
        <p:spPr>
          <a:xfrm>
            <a:off x="6187765" y="3765237"/>
            <a:ext cx="4704163" cy="369332"/>
          </a:xfrm>
          <a:prstGeom prst="rect">
            <a:avLst/>
          </a:prstGeom>
          <a:noFill/>
        </p:spPr>
        <p:txBody>
          <a:bodyPr wrap="square" rtlCol="0">
            <a:spAutoFit/>
          </a:bodyPr>
          <a:lstStyle/>
          <a:p>
            <a:pPr algn="ctr"/>
            <a:r>
              <a:rPr lang="en-US" dirty="0" smtClean="0">
                <a:solidFill>
                  <a:schemeClr val="bg1"/>
                </a:solidFill>
              </a:rPr>
              <a:t>SO</a:t>
            </a:r>
            <a:r>
              <a:rPr lang="en-US" baseline="-25000" dirty="0" smtClean="0">
                <a:solidFill>
                  <a:schemeClr val="bg1"/>
                </a:solidFill>
              </a:rPr>
              <a:t>2</a:t>
            </a:r>
            <a:r>
              <a:rPr lang="en-US" dirty="0" smtClean="0">
                <a:solidFill>
                  <a:schemeClr val="bg1"/>
                </a:solidFill>
              </a:rPr>
              <a:t> Annual Maximums</a:t>
            </a:r>
            <a:endParaRPr lang="en-US" dirty="0">
              <a:solidFill>
                <a:schemeClr val="bg1"/>
              </a:solidFill>
            </a:endParaRPr>
          </a:p>
        </p:txBody>
      </p:sp>
      <p:sp>
        <p:nvSpPr>
          <p:cNvPr id="17" name="TextBox 16"/>
          <p:cNvSpPr txBox="1"/>
          <p:nvPr/>
        </p:nvSpPr>
        <p:spPr>
          <a:xfrm>
            <a:off x="5362493" y="3056419"/>
            <a:ext cx="6268939" cy="261610"/>
          </a:xfrm>
          <a:prstGeom prst="rect">
            <a:avLst/>
          </a:prstGeom>
          <a:solidFill>
            <a:srgbClr val="FFFFFF"/>
          </a:solidFill>
        </p:spPr>
        <p:txBody>
          <a:bodyPr wrap="square" rtlCol="0">
            <a:spAutoFit/>
          </a:bodyPr>
          <a:lstStyle/>
          <a:p>
            <a:pPr algn="ctr"/>
            <a:r>
              <a:rPr lang="en-US" sz="1100" dirty="0" smtClean="0"/>
              <a:t>2005    2006    2007    2008    2009    2010    2011    2012    2013    2014    2015   2016</a:t>
            </a:r>
            <a:endParaRPr lang="en-US" sz="1100" dirty="0"/>
          </a:p>
        </p:txBody>
      </p:sp>
    </p:spTree>
    <p:extLst>
      <p:ext uri="{BB962C8B-B14F-4D97-AF65-F5344CB8AC3E}">
        <p14:creationId xmlns:p14="http://schemas.microsoft.com/office/powerpoint/2010/main" val="2174087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536"/>
            <a:ext cx="12192000" cy="656013"/>
          </a:xfrm>
          <a:noFill/>
        </p:spPr>
        <p:txBody>
          <a:bodyPr/>
          <a:lstStyle/>
          <a:p>
            <a:pPr algn="ctr"/>
            <a:r>
              <a:rPr lang="en-US" dirty="0" smtClean="0"/>
              <a:t>Future Research</a:t>
            </a:r>
            <a:endParaRPr lang="en-US" dirty="0"/>
          </a:p>
        </p:txBody>
      </p:sp>
      <p:sp>
        <p:nvSpPr>
          <p:cNvPr id="3" name="TextBox 2"/>
          <p:cNvSpPr txBox="1"/>
          <p:nvPr/>
        </p:nvSpPr>
        <p:spPr>
          <a:xfrm>
            <a:off x="249313" y="1472442"/>
            <a:ext cx="5872087"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Look into methane, formaldehyde, carbon monoxide, etc. </a:t>
            </a:r>
          </a:p>
          <a:p>
            <a:pPr marL="457200" marR="0" lvl="0"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endPar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Introduce tropospheric O</a:t>
            </a:r>
            <a:r>
              <a:rPr kumimoji="0" lang="en-US" sz="2800" b="0" i="0" u="none" strike="noStrike" kern="1200" cap="none" spc="0" normalizeH="0" baseline="-25000" noProof="0" dirty="0" smtClean="0">
                <a:ln>
                  <a:noFill/>
                </a:ln>
                <a:solidFill>
                  <a:prstClr val="black"/>
                </a:solidFill>
                <a:effectLst/>
                <a:uLnTx/>
                <a:uFillTx/>
                <a:latin typeface="Century Gothic" panose="020F0302020204030204"/>
                <a:ea typeface="+mn-ea"/>
                <a:cs typeface="+mn-cs"/>
              </a:rPr>
              <a:t>3 </a:t>
            </a: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into analysis</a:t>
            </a:r>
          </a:p>
          <a:p>
            <a:pPr marL="457200" marR="0" lvl="0"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endPar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TEMPO</a:t>
            </a:r>
          </a:p>
          <a:p>
            <a:pPr marL="914400" marR="0" lvl="1"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Improved spatial resolution</a:t>
            </a:r>
          </a:p>
          <a:p>
            <a:pPr marL="914400" marR="0" lvl="1" indent="-457200" algn="l" defTabSz="914400" rtl="0" eaLnBrk="1" fontAlgn="auto" latinLnBrk="0" hangingPunct="1">
              <a:lnSpc>
                <a:spcPct val="100000"/>
              </a:lnSpc>
              <a:spcBef>
                <a:spcPts val="0"/>
              </a:spcBef>
              <a:spcAft>
                <a:spcPts val="0"/>
              </a:spcAft>
              <a:buClr>
                <a:srgbClr val="BF5441"/>
              </a:buClr>
              <a:buSzTx/>
              <a:buFont typeface="Webdings" panose="05030102010509060703" pitchFamily="18" charset="2"/>
              <a:buChar char="4"/>
              <a:tabLst/>
              <a:defRPr/>
            </a:pPr>
            <a:r>
              <a:rPr kumimoji="0" lang="en-US" sz="28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Measures air pollution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285" y="1345446"/>
            <a:ext cx="5681027" cy="4655196"/>
          </a:xfrm>
          <a:prstGeom prst="rect">
            <a:avLst/>
          </a:prstGeom>
          <a:ln>
            <a:solidFill>
              <a:srgbClr val="BF5441"/>
            </a:solidFill>
          </a:ln>
        </p:spPr>
      </p:pic>
      <p:sp>
        <p:nvSpPr>
          <p:cNvPr id="6" name="TextBox 5"/>
          <p:cNvSpPr txBox="1"/>
          <p:nvPr/>
        </p:nvSpPr>
        <p:spPr>
          <a:xfrm>
            <a:off x="11074400" y="6000642"/>
            <a:ext cx="1117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Credit: NASA</a:t>
            </a:r>
            <a:endPar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11602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976"/>
            <a:ext cx="12191999" cy="712574"/>
          </a:xfrm>
          <a:noFill/>
        </p:spPr>
        <p:txBody>
          <a:bodyPr/>
          <a:lstStyle/>
          <a:p>
            <a:pPr algn="ctr"/>
            <a:r>
              <a:rPr lang="en-US" dirty="0" smtClean="0"/>
              <a:t>Acknowledgements</a:t>
            </a:r>
            <a:endParaRPr lang="en-US" dirty="0"/>
          </a:p>
        </p:txBody>
      </p:sp>
      <p:sp>
        <p:nvSpPr>
          <p:cNvPr id="8" name="TextBox 7"/>
          <p:cNvSpPr txBox="1"/>
          <p:nvPr/>
        </p:nvSpPr>
        <p:spPr>
          <a:xfrm>
            <a:off x="6096000" y="1258485"/>
            <a:ext cx="5967663" cy="2739211"/>
          </a:xfrm>
          <a:prstGeom prst="rect">
            <a:avLst/>
          </a:prstGeom>
          <a:noFill/>
        </p:spPr>
        <p:txBody>
          <a:bodyPr wrap="square" rtlCol="0">
            <a:spAutoFit/>
          </a:bodyPr>
          <a:lstStyle/>
          <a:p>
            <a:pPr algn="ctr"/>
            <a:r>
              <a:rPr lang="en-US" sz="3200" b="1" u="sng" dirty="0" smtClean="0"/>
              <a:t>Science Advisors</a:t>
            </a:r>
          </a:p>
          <a:p>
            <a:pPr algn="ctr"/>
            <a:endParaRPr lang="en-US" sz="2800" dirty="0" smtClean="0"/>
          </a:p>
          <a:p>
            <a:pPr algn="ctr"/>
            <a:r>
              <a:rPr lang="en-US" sz="2800" b="1" dirty="0"/>
              <a:t>Dr. Bruce </a:t>
            </a:r>
            <a:r>
              <a:rPr lang="en-US" sz="2800" b="1" dirty="0" smtClean="0"/>
              <a:t>Doddridge</a:t>
            </a:r>
            <a:endParaRPr lang="en-US" sz="2800" dirty="0" smtClean="0"/>
          </a:p>
          <a:p>
            <a:pPr algn="ctr"/>
            <a:r>
              <a:rPr lang="en-US" sz="2800" dirty="0" smtClean="0"/>
              <a:t>NASA </a:t>
            </a:r>
            <a:r>
              <a:rPr lang="en-US" sz="2800" dirty="0"/>
              <a:t>Langley Research </a:t>
            </a:r>
            <a:r>
              <a:rPr lang="en-US" sz="2800" dirty="0" smtClean="0"/>
              <a:t>Center</a:t>
            </a:r>
            <a:endParaRPr lang="en-US" sz="2800" b="1" dirty="0" smtClean="0"/>
          </a:p>
          <a:p>
            <a:pPr algn="ctr"/>
            <a:r>
              <a:rPr lang="en-US" sz="2800" b="1" dirty="0" smtClean="0"/>
              <a:t>Dr. Kenton Ross</a:t>
            </a:r>
          </a:p>
          <a:p>
            <a:pPr algn="ctr"/>
            <a:r>
              <a:rPr lang="en-US" sz="2800" dirty="0" smtClean="0"/>
              <a:t>NASA Langley Research Center</a:t>
            </a:r>
          </a:p>
        </p:txBody>
      </p:sp>
      <p:sp>
        <p:nvSpPr>
          <p:cNvPr id="9" name="TextBox 8"/>
          <p:cNvSpPr txBox="1"/>
          <p:nvPr/>
        </p:nvSpPr>
        <p:spPr>
          <a:xfrm>
            <a:off x="128337" y="1236260"/>
            <a:ext cx="5967663" cy="2739211"/>
          </a:xfrm>
          <a:prstGeom prst="rect">
            <a:avLst/>
          </a:prstGeom>
          <a:noFill/>
        </p:spPr>
        <p:txBody>
          <a:bodyPr wrap="square" rtlCol="0">
            <a:spAutoFit/>
          </a:bodyPr>
          <a:lstStyle/>
          <a:p>
            <a:pPr algn="ctr"/>
            <a:r>
              <a:rPr lang="en-US" sz="3200" b="1" u="sng" dirty="0" smtClean="0"/>
              <a:t>Project Partners</a:t>
            </a:r>
          </a:p>
          <a:p>
            <a:pPr algn="ctr"/>
            <a:endParaRPr lang="en-US" sz="2800" dirty="0" smtClean="0"/>
          </a:p>
          <a:p>
            <a:pPr algn="ctr"/>
            <a:r>
              <a:rPr lang="en-US" sz="2800" b="1" dirty="0" smtClean="0"/>
              <a:t>Jalyn Cummings</a:t>
            </a:r>
            <a:endParaRPr lang="en-US" sz="2800" dirty="0"/>
          </a:p>
          <a:p>
            <a:pPr algn="ctr"/>
            <a:r>
              <a:rPr lang="en-US" sz="2800" dirty="0" smtClean="0"/>
              <a:t>Shenandoah National Park</a:t>
            </a:r>
            <a:endParaRPr lang="en-US" sz="2800" dirty="0"/>
          </a:p>
          <a:p>
            <a:pPr algn="ctr"/>
            <a:r>
              <a:rPr lang="en-US" sz="2800" b="1" dirty="0" smtClean="0"/>
              <a:t>Dr</a:t>
            </a:r>
            <a:r>
              <a:rPr lang="en-US" sz="2800" b="1" dirty="0"/>
              <a:t>. Barkley </a:t>
            </a:r>
            <a:r>
              <a:rPr lang="en-US" sz="2800" b="1" dirty="0" smtClean="0"/>
              <a:t>Sive</a:t>
            </a:r>
            <a:r>
              <a:rPr lang="en-US" sz="2800" dirty="0"/>
              <a:t> </a:t>
            </a:r>
            <a:endParaRPr lang="en-US" sz="2800" dirty="0" smtClean="0"/>
          </a:p>
          <a:p>
            <a:pPr algn="ctr"/>
            <a:r>
              <a:rPr lang="en-US" sz="2800" dirty="0" smtClean="0"/>
              <a:t>National </a:t>
            </a:r>
            <a:r>
              <a:rPr lang="en-US" sz="2800" dirty="0"/>
              <a:t>Park </a:t>
            </a:r>
            <a:r>
              <a:rPr lang="en-US" sz="2800" dirty="0" smtClean="0"/>
              <a:t>Service</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759" y="4211605"/>
            <a:ext cx="2408259" cy="2369727"/>
          </a:xfrm>
          <a:prstGeom prst="rect">
            <a:avLst/>
          </a:prstGeom>
        </p:spPr>
      </p:pic>
    </p:spTree>
    <p:extLst>
      <p:ext uri="{BB962C8B-B14F-4D97-AF65-F5344CB8AC3E}">
        <p14:creationId xmlns:p14="http://schemas.microsoft.com/office/powerpoint/2010/main" val="1088021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400"/>
            <a:ext cx="12192000" cy="479425"/>
          </a:xfrm>
        </p:spPr>
        <p:txBody>
          <a:bodyPr/>
          <a:lstStyle/>
          <a:p>
            <a:pPr algn="ctr"/>
            <a:r>
              <a:rPr lang="en-US" dirty="0" smtClean="0"/>
              <a:t>Shenandoah National Park</a:t>
            </a:r>
            <a:endParaRPr lang="en-US" dirty="0"/>
          </a:p>
        </p:txBody>
      </p:sp>
      <p:sp>
        <p:nvSpPr>
          <p:cNvPr id="6" name="TextBox 5"/>
          <p:cNvSpPr txBox="1"/>
          <p:nvPr/>
        </p:nvSpPr>
        <p:spPr>
          <a:xfrm>
            <a:off x="9965301" y="3845392"/>
            <a:ext cx="1363116" cy="253916"/>
          </a:xfrm>
          <a:prstGeom prst="rect">
            <a:avLst/>
          </a:prstGeom>
          <a:noFill/>
        </p:spPr>
        <p:txBody>
          <a:bodyPr wrap="square" rtlCol="0">
            <a:spAutoFit/>
          </a:bodyPr>
          <a:lstStyle/>
          <a:p>
            <a:pPr algn="r"/>
            <a:r>
              <a:rPr lang="en-US" sz="1050" dirty="0" smtClean="0"/>
              <a:t>Credit: NPS</a:t>
            </a:r>
            <a:endParaRPr lang="en-US" sz="105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280" b="11180"/>
          <a:stretch/>
        </p:blipFill>
        <p:spPr>
          <a:xfrm>
            <a:off x="1183663" y="1059493"/>
            <a:ext cx="4264637" cy="2785899"/>
          </a:xfrm>
          <a:prstGeom prst="rect">
            <a:avLst/>
          </a:prstGeom>
          <a:ln>
            <a:solidFill>
              <a:schemeClr val="tx1"/>
            </a:solidFill>
          </a:ln>
        </p:spPr>
      </p:pic>
      <p:sp>
        <p:nvSpPr>
          <p:cNvPr id="7" name="Down Arrow 6"/>
          <p:cNvSpPr/>
          <p:nvPr/>
        </p:nvSpPr>
        <p:spPr>
          <a:xfrm rot="19724401">
            <a:off x="3493997" y="1515110"/>
            <a:ext cx="167608" cy="7329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6512" y="1035428"/>
            <a:ext cx="4205090" cy="2809964"/>
          </a:xfrm>
          <a:prstGeom prst="rect">
            <a:avLst/>
          </a:prstGeom>
          <a:ln w="12700">
            <a:solidFill>
              <a:schemeClr val="tx1"/>
            </a:solidFill>
          </a:ln>
        </p:spPr>
      </p:pic>
      <p:graphicFrame>
        <p:nvGraphicFramePr>
          <p:cNvPr id="9" name="Chart 8"/>
          <p:cNvGraphicFramePr>
            <a:graphicFrameLocks/>
          </p:cNvGraphicFramePr>
          <p:nvPr>
            <p:extLst>
              <p:ext uri="{D42A27DB-BD31-4B8C-83A1-F6EECF244321}">
                <p14:modId xmlns:p14="http://schemas.microsoft.com/office/powerpoint/2010/main" val="3743667101"/>
              </p:ext>
            </p:extLst>
          </p:nvPr>
        </p:nvGraphicFramePr>
        <p:xfrm>
          <a:off x="3209905" y="3972350"/>
          <a:ext cx="5772190" cy="27933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3290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016"/>
            <a:ext cx="12191999" cy="716533"/>
          </a:xfrm>
          <a:noFill/>
        </p:spPr>
        <p:txBody>
          <a:bodyPr/>
          <a:lstStyle/>
          <a:p>
            <a:pPr algn="ctr"/>
            <a:r>
              <a:rPr lang="en-US" dirty="0" smtClean="0"/>
              <a:t>Partner Concerns</a:t>
            </a:r>
            <a:endParaRPr lang="en-US" dirty="0"/>
          </a:p>
        </p:txBody>
      </p:sp>
      <p:sp>
        <p:nvSpPr>
          <p:cNvPr id="6" name="Text Placeholder 5"/>
          <p:cNvSpPr>
            <a:spLocks noGrp="1"/>
          </p:cNvSpPr>
          <p:nvPr>
            <p:ph type="body" sz="quarter" idx="15"/>
          </p:nvPr>
        </p:nvSpPr>
        <p:spPr>
          <a:xfrm>
            <a:off x="2051911" y="864504"/>
            <a:ext cx="2630042" cy="686441"/>
          </a:xfrm>
        </p:spPr>
        <p:txBody>
          <a:bodyPr/>
          <a:lstStyle/>
          <a:p>
            <a:pPr algn="ctr"/>
            <a:r>
              <a:rPr lang="en-US" dirty="0" smtClean="0"/>
              <a:t>Air Quality</a:t>
            </a:r>
            <a:endParaRPr lang="en-US" dirty="0"/>
          </a:p>
        </p:txBody>
      </p:sp>
      <p:sp>
        <p:nvSpPr>
          <p:cNvPr id="8" name="Text Placeholder 7"/>
          <p:cNvSpPr>
            <a:spLocks noGrp="1"/>
          </p:cNvSpPr>
          <p:nvPr>
            <p:ph type="body" sz="quarter" idx="17"/>
          </p:nvPr>
        </p:nvSpPr>
        <p:spPr>
          <a:xfrm>
            <a:off x="6753949" y="6132086"/>
            <a:ext cx="4142232" cy="648341"/>
          </a:xfrm>
        </p:spPr>
        <p:txBody>
          <a:bodyPr anchor="t">
            <a:normAutofit/>
          </a:bodyPr>
          <a:lstStyle/>
          <a:p>
            <a:pPr algn="ctr"/>
            <a:r>
              <a:rPr lang="en-US" dirty="0" smtClean="0"/>
              <a:t>Park Attendance</a:t>
            </a:r>
            <a:endParaRPr lang="en-US" dirty="0"/>
          </a:p>
        </p:txBody>
      </p:sp>
      <p:sp>
        <p:nvSpPr>
          <p:cNvPr id="9" name="Text Placeholder 8"/>
          <p:cNvSpPr>
            <a:spLocks noGrp="1"/>
          </p:cNvSpPr>
          <p:nvPr>
            <p:ph type="body" sz="quarter" idx="18"/>
          </p:nvPr>
        </p:nvSpPr>
        <p:spPr>
          <a:xfrm>
            <a:off x="628303" y="6083441"/>
            <a:ext cx="5477256" cy="646359"/>
          </a:xfrm>
        </p:spPr>
        <p:txBody>
          <a:bodyPr>
            <a:normAutofit/>
          </a:bodyPr>
          <a:lstStyle/>
          <a:p>
            <a:pPr algn="ctr"/>
            <a:r>
              <a:rPr lang="en-US" dirty="0" smtClean="0"/>
              <a:t>Visibility of Scenic Views</a:t>
            </a:r>
            <a:endParaRPr lang="en-US" dirty="0"/>
          </a:p>
        </p:txBody>
      </p:sp>
      <p:sp>
        <p:nvSpPr>
          <p:cNvPr id="11" name="Text Placeholder 7"/>
          <p:cNvSpPr txBox="1">
            <a:spLocks/>
          </p:cNvSpPr>
          <p:nvPr/>
        </p:nvSpPr>
        <p:spPr>
          <a:xfrm>
            <a:off x="7595211" y="1015863"/>
            <a:ext cx="2339073" cy="53659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BF544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srgbClr val="BF5441"/>
                </a:solidFill>
                <a:effectLst/>
                <a:uLnTx/>
                <a:uFillTx/>
                <a:latin typeface="Century Gothic" panose="020B0502020202020204" pitchFamily="34" charset="0"/>
                <a:ea typeface="+mn-ea"/>
                <a:cs typeface="+mn-cs"/>
              </a:rPr>
              <a:t>Health</a:t>
            </a:r>
            <a:endParaRPr kumimoji="0" lang="en-US" sz="3600" b="0" i="0" u="none" strike="noStrike" kern="1200" cap="none" spc="0" normalizeH="0" baseline="0" noProof="0" dirty="0">
              <a:ln>
                <a:noFill/>
              </a:ln>
              <a:solidFill>
                <a:srgbClr val="BF5441"/>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5259" y="3718802"/>
            <a:ext cx="4626864" cy="2347901"/>
          </a:xfrm>
          <a:prstGeom prst="rect">
            <a:avLst/>
          </a:prstGeom>
          <a:ln w="12700">
            <a:solidFill>
              <a:srgbClr val="BF544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5260" y="1571868"/>
            <a:ext cx="4626863" cy="1857132"/>
          </a:xfrm>
          <a:prstGeom prst="rect">
            <a:avLst/>
          </a:prstGeom>
          <a:ln w="12700">
            <a:solidFill>
              <a:srgbClr val="BF5441"/>
            </a:solidFill>
          </a:ln>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5133" y="1550946"/>
            <a:ext cx="4339865" cy="2426704"/>
          </a:xfrm>
          <a:prstGeom prst="rect">
            <a:avLst/>
          </a:prstGeom>
          <a:ln w="12700">
            <a:solidFill>
              <a:srgbClr val="BF5441"/>
            </a:solidFill>
          </a:ln>
        </p:spPr>
      </p:pic>
      <p:sp>
        <p:nvSpPr>
          <p:cNvPr id="17" name="TextBox 16"/>
          <p:cNvSpPr txBox="1"/>
          <p:nvPr/>
        </p:nvSpPr>
        <p:spPr>
          <a:xfrm>
            <a:off x="6380843" y="3770275"/>
            <a:ext cx="206706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lumMod val="65000"/>
                  </a:prstClr>
                </a:solidFill>
                <a:effectLst/>
                <a:uLnTx/>
                <a:uFillTx/>
                <a:latin typeface="Century Gothic" panose="020F0302020204030204"/>
                <a:ea typeface="+mn-ea"/>
                <a:cs typeface="+mn-cs"/>
              </a:rPr>
              <a:t>Credit: Wikimedia Commons</a:t>
            </a:r>
            <a:endParaRPr kumimoji="0" lang="en-US" sz="900" b="0" i="0" u="none" strike="noStrike" kern="1200" cap="none" spc="0" normalizeH="0" baseline="0" noProof="0" dirty="0">
              <a:ln>
                <a:noFill/>
              </a:ln>
              <a:solidFill>
                <a:prstClr val="white">
                  <a:lumMod val="65000"/>
                </a:prstClr>
              </a:solidFill>
              <a:effectLst/>
              <a:uLnTx/>
              <a:uFillTx/>
              <a:latin typeface="Century Gothic" panose="020F0302020204030204"/>
              <a:ea typeface="+mn-ea"/>
              <a:cs typeface="+mn-cs"/>
            </a:endParaRP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55134" y="4148964"/>
            <a:ext cx="4339864" cy="1917739"/>
          </a:xfrm>
          <a:prstGeom prst="rect">
            <a:avLst/>
          </a:prstGeom>
          <a:ln w="12700">
            <a:solidFill>
              <a:srgbClr val="BF5441"/>
            </a:solidFill>
          </a:ln>
        </p:spPr>
      </p:pic>
      <p:sp>
        <p:nvSpPr>
          <p:cNvPr id="19" name="TextBox 18"/>
          <p:cNvSpPr txBox="1"/>
          <p:nvPr/>
        </p:nvSpPr>
        <p:spPr>
          <a:xfrm>
            <a:off x="6655134" y="5878170"/>
            <a:ext cx="940077"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white">
                    <a:lumMod val="65000"/>
                  </a:prstClr>
                </a:solidFill>
                <a:effectLst/>
                <a:uLnTx/>
                <a:uFillTx/>
                <a:latin typeface="Century Gothic" panose="020F0302020204030204"/>
                <a:ea typeface="+mn-ea"/>
                <a:cs typeface="+mn-cs"/>
              </a:rPr>
              <a:t>Credit: NPS</a:t>
            </a:r>
            <a:endParaRPr kumimoji="0" lang="en-US" sz="1050" b="0" i="0" u="none" strike="noStrike" kern="1200" cap="none" spc="0" normalizeH="0" baseline="0" noProof="0" dirty="0">
              <a:ln>
                <a:noFill/>
              </a:ln>
              <a:solidFill>
                <a:prstClr val="white">
                  <a:lumMod val="65000"/>
                </a:prstClr>
              </a:solidFill>
              <a:effectLst/>
              <a:uLnTx/>
              <a:uFillTx/>
              <a:latin typeface="Century Gothic" panose="020F0302020204030204"/>
              <a:ea typeface="+mn-ea"/>
              <a:cs typeface="+mn-cs"/>
            </a:endParaRPr>
          </a:p>
        </p:txBody>
      </p:sp>
      <p:sp>
        <p:nvSpPr>
          <p:cNvPr id="4" name="TextBox 3"/>
          <p:cNvSpPr txBox="1"/>
          <p:nvPr/>
        </p:nvSpPr>
        <p:spPr>
          <a:xfrm>
            <a:off x="1174582" y="3210079"/>
            <a:ext cx="91574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white">
                    <a:lumMod val="85000"/>
                  </a:prstClr>
                </a:solidFill>
                <a:effectLst/>
                <a:uLnTx/>
                <a:uFillTx/>
                <a:latin typeface="Century Gothic" panose="020F0302020204030204"/>
                <a:ea typeface="+mn-ea"/>
                <a:cs typeface="+mn-cs"/>
              </a:rPr>
              <a:t>Credit: NPS</a:t>
            </a:r>
            <a:endParaRPr kumimoji="0" lang="en-US" sz="1050" b="0" i="0" u="none" strike="noStrike" kern="1200" cap="none" spc="0" normalizeH="0" baseline="0" noProof="0" dirty="0">
              <a:ln>
                <a:noFill/>
              </a:ln>
              <a:solidFill>
                <a:prstClr val="white">
                  <a:lumMod val="85000"/>
                </a:prstClr>
              </a:solidFill>
              <a:effectLst/>
              <a:uLnTx/>
              <a:uFillTx/>
              <a:latin typeface="Century Gothic" panose="020F0302020204030204"/>
              <a:ea typeface="+mn-ea"/>
              <a:cs typeface="+mn-cs"/>
            </a:endParaRPr>
          </a:p>
        </p:txBody>
      </p:sp>
      <p:sp>
        <p:nvSpPr>
          <p:cNvPr id="15" name="TextBox 14"/>
          <p:cNvSpPr txBox="1"/>
          <p:nvPr/>
        </p:nvSpPr>
        <p:spPr>
          <a:xfrm>
            <a:off x="1107170" y="5836245"/>
            <a:ext cx="983152"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white">
                    <a:lumMod val="65000"/>
                  </a:prstClr>
                </a:solidFill>
                <a:effectLst/>
                <a:uLnTx/>
                <a:uFillTx/>
                <a:latin typeface="Century Gothic" panose="020F0302020204030204"/>
                <a:ea typeface="+mn-ea"/>
                <a:cs typeface="+mn-cs"/>
              </a:rPr>
              <a:t>Credit: NPS</a:t>
            </a:r>
            <a:endParaRPr kumimoji="0" lang="en-US" sz="1050" b="0" i="0" u="none" strike="noStrike" kern="1200" cap="none" spc="0" normalizeH="0" baseline="0" noProof="0" dirty="0">
              <a:ln>
                <a:noFill/>
              </a:ln>
              <a:solidFill>
                <a:prstClr val="white">
                  <a:lumMod val="6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03974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551"/>
            <a:ext cx="12192000" cy="479425"/>
          </a:xfrm>
        </p:spPr>
        <p:txBody>
          <a:bodyPr/>
          <a:lstStyle/>
          <a:p>
            <a:pPr algn="ctr"/>
            <a:r>
              <a:rPr lang="en-US" dirty="0" smtClean="0"/>
              <a:t>Atmospheric Pollutants</a:t>
            </a:r>
            <a:endParaRPr lang="en-US" dirty="0"/>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6792" y="1394831"/>
            <a:ext cx="2043726" cy="1857398"/>
          </a:xfrm>
          <a:prstGeom prst="rect">
            <a:avLst/>
          </a:prstGeom>
          <a:ln w="12700">
            <a:solidFill>
              <a:srgbClr val="BF5441"/>
            </a:solidFill>
          </a:ln>
        </p:spPr>
      </p:pic>
      <p:pic>
        <p:nvPicPr>
          <p:cNvPr id="16" name="Picture 15"/>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9538267" y="1394831"/>
            <a:ext cx="2048256" cy="1856232"/>
          </a:xfrm>
          <a:prstGeom prst="rect">
            <a:avLst/>
          </a:prstGeom>
          <a:ln w="12700">
            <a:solidFill>
              <a:srgbClr val="BF5441"/>
            </a:solidFill>
          </a:ln>
        </p:spPr>
      </p:pic>
      <p:sp>
        <p:nvSpPr>
          <p:cNvPr id="12" name="TextBox 11"/>
          <p:cNvSpPr txBox="1"/>
          <p:nvPr/>
        </p:nvSpPr>
        <p:spPr>
          <a:xfrm>
            <a:off x="265626" y="1564362"/>
            <a:ext cx="3116883" cy="3785652"/>
          </a:xfrm>
          <a:prstGeom prst="rect">
            <a:avLst/>
          </a:prstGeom>
          <a:noFill/>
        </p:spPr>
        <p:txBody>
          <a:bodyPr wrap="square" rtlCol="0">
            <a:spAutoFit/>
          </a:bodyPr>
          <a:lstStyle/>
          <a:p>
            <a:pPr marL="342900" indent="-342900">
              <a:buClr>
                <a:srgbClr val="BF5441"/>
              </a:buClr>
              <a:buSzPct val="125000"/>
              <a:buFont typeface="Webdings" panose="05030102010509060703" pitchFamily="18" charset="2"/>
              <a:buChar char="4"/>
            </a:pPr>
            <a:r>
              <a:rPr lang="en-US" sz="2400" b="1" dirty="0" smtClean="0"/>
              <a:t>Ozone</a:t>
            </a:r>
          </a:p>
          <a:p>
            <a:pPr marL="342900" indent="-342900">
              <a:buClr>
                <a:srgbClr val="BF5441"/>
              </a:buClr>
              <a:buSzPct val="125000"/>
              <a:buFont typeface="Webdings" panose="05030102010509060703" pitchFamily="18" charset="2"/>
              <a:buChar char="4"/>
            </a:pPr>
            <a:endParaRPr lang="en-US" sz="2400" b="1" dirty="0" smtClean="0"/>
          </a:p>
          <a:p>
            <a:pPr marL="342900" indent="-342900">
              <a:buClr>
                <a:srgbClr val="BF5441"/>
              </a:buClr>
              <a:buSzPct val="125000"/>
              <a:buFont typeface="Webdings" panose="05030102010509060703" pitchFamily="18" charset="2"/>
              <a:buChar char="4"/>
            </a:pPr>
            <a:endParaRPr lang="en-US" sz="2400" b="1" dirty="0" smtClean="0"/>
          </a:p>
          <a:p>
            <a:pPr marL="342900" indent="-342900">
              <a:buClr>
                <a:srgbClr val="BF5441"/>
              </a:buClr>
              <a:buSzPct val="125000"/>
              <a:buFont typeface="Webdings" panose="05030102010509060703" pitchFamily="18" charset="2"/>
              <a:buChar char="4"/>
            </a:pPr>
            <a:endParaRPr lang="en-US" sz="2400" b="1" dirty="0" smtClean="0"/>
          </a:p>
          <a:p>
            <a:pPr marL="342900" indent="-342900">
              <a:buClr>
                <a:srgbClr val="BF5441"/>
              </a:buClr>
              <a:buSzPct val="125000"/>
              <a:buFont typeface="Webdings" panose="05030102010509060703" pitchFamily="18" charset="2"/>
              <a:buChar char="4"/>
            </a:pPr>
            <a:r>
              <a:rPr lang="en-US" sz="2400" b="1" dirty="0" smtClean="0"/>
              <a:t>Nitrogen </a:t>
            </a:r>
          </a:p>
          <a:p>
            <a:pPr marL="398463">
              <a:buClr>
                <a:srgbClr val="BF5441"/>
              </a:buClr>
              <a:buSzPct val="125000"/>
            </a:pPr>
            <a:r>
              <a:rPr lang="en-US" sz="2400" b="1" dirty="0" smtClean="0"/>
              <a:t>Dioxide (NO</a:t>
            </a:r>
            <a:r>
              <a:rPr lang="en-US" sz="2400" b="1" baseline="-25000" dirty="0" smtClean="0"/>
              <a:t>2</a:t>
            </a:r>
            <a:r>
              <a:rPr lang="en-US" sz="2400" b="1" dirty="0" smtClean="0"/>
              <a:t>)</a:t>
            </a:r>
          </a:p>
          <a:p>
            <a:pPr marL="342900" indent="-342900">
              <a:buClr>
                <a:srgbClr val="BF5441"/>
              </a:buClr>
              <a:buSzPct val="125000"/>
              <a:buFont typeface="Webdings" panose="05030102010509060703" pitchFamily="18" charset="2"/>
              <a:buChar char="4"/>
            </a:pPr>
            <a:endParaRPr lang="en-US" sz="2400" b="1" dirty="0" smtClean="0"/>
          </a:p>
          <a:p>
            <a:pPr marL="342900" indent="-342900">
              <a:buClr>
                <a:srgbClr val="BF5441"/>
              </a:buClr>
              <a:buSzPct val="125000"/>
              <a:buFont typeface="Webdings" panose="05030102010509060703" pitchFamily="18" charset="2"/>
              <a:buChar char="4"/>
            </a:pPr>
            <a:endParaRPr lang="en-US" sz="2400" b="1" dirty="0" smtClean="0"/>
          </a:p>
          <a:p>
            <a:pPr marL="342900" indent="-342900">
              <a:buClr>
                <a:srgbClr val="BF5441"/>
              </a:buClr>
              <a:buSzPct val="125000"/>
              <a:buFont typeface="Webdings" panose="05030102010509060703" pitchFamily="18" charset="2"/>
              <a:buChar char="4"/>
            </a:pPr>
            <a:r>
              <a:rPr lang="en-US" sz="2400" b="1" dirty="0" smtClean="0"/>
              <a:t>Sulfur Dioxide (SO</a:t>
            </a:r>
            <a:r>
              <a:rPr lang="en-US" sz="2400" b="1" baseline="-25000" dirty="0" smtClean="0"/>
              <a:t>2</a:t>
            </a:r>
            <a:r>
              <a:rPr lang="en-US" sz="2400" b="1" dirty="0" smtClean="0"/>
              <a:t>)</a:t>
            </a:r>
          </a:p>
        </p:txBody>
      </p:sp>
      <p:sp>
        <p:nvSpPr>
          <p:cNvPr id="13" name="TextBox 12"/>
          <p:cNvSpPr txBox="1"/>
          <p:nvPr/>
        </p:nvSpPr>
        <p:spPr>
          <a:xfrm>
            <a:off x="2916385" y="1562769"/>
            <a:ext cx="4026568" cy="1107996"/>
          </a:xfrm>
          <a:prstGeom prst="rect">
            <a:avLst/>
          </a:prstGeom>
          <a:noFill/>
        </p:spPr>
        <p:txBody>
          <a:bodyPr wrap="square" rtlCol="0">
            <a:spAutoFit/>
          </a:bodyPr>
          <a:lstStyle/>
          <a:p>
            <a:r>
              <a:rPr lang="en-US" sz="2200" dirty="0" smtClean="0"/>
              <a:t>Causes plants and animals to be more vulnerable to health defects</a:t>
            </a:r>
            <a:endParaRPr lang="en-US" sz="2200" dirty="0"/>
          </a:p>
        </p:txBody>
      </p:sp>
      <p:sp>
        <p:nvSpPr>
          <p:cNvPr id="17" name="TextBox 16"/>
          <p:cNvSpPr txBox="1"/>
          <p:nvPr/>
        </p:nvSpPr>
        <p:spPr>
          <a:xfrm>
            <a:off x="2916385" y="3055498"/>
            <a:ext cx="4395537" cy="1107996"/>
          </a:xfrm>
          <a:prstGeom prst="rect">
            <a:avLst/>
          </a:prstGeom>
          <a:noFill/>
        </p:spPr>
        <p:txBody>
          <a:bodyPr wrap="square" rtlCol="0">
            <a:spAutoFit/>
          </a:bodyPr>
          <a:lstStyle/>
          <a:p>
            <a:r>
              <a:rPr lang="en-US" sz="2200" dirty="0" smtClean="0"/>
              <a:t>Can increase likelihood of respiratory problems and responsible for acid deposition</a:t>
            </a:r>
            <a:endParaRPr lang="en-US" sz="2200" dirty="0"/>
          </a:p>
        </p:txBody>
      </p:sp>
      <p:sp>
        <p:nvSpPr>
          <p:cNvPr id="18" name="TextBox 17"/>
          <p:cNvSpPr txBox="1"/>
          <p:nvPr/>
        </p:nvSpPr>
        <p:spPr>
          <a:xfrm>
            <a:off x="2916385" y="4534394"/>
            <a:ext cx="4695736" cy="430887"/>
          </a:xfrm>
          <a:prstGeom prst="rect">
            <a:avLst/>
          </a:prstGeom>
          <a:noFill/>
        </p:spPr>
        <p:txBody>
          <a:bodyPr wrap="square" rtlCol="0">
            <a:spAutoFit/>
          </a:bodyPr>
          <a:lstStyle/>
          <a:p>
            <a:r>
              <a:rPr lang="en-US" sz="2200" dirty="0" smtClean="0"/>
              <a:t>Primary cause of acid rain</a:t>
            </a:r>
            <a:endParaRPr lang="en-US" sz="2200" dirty="0"/>
          </a:p>
        </p:txBody>
      </p:sp>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6954" y="3404753"/>
            <a:ext cx="4146331" cy="3121057"/>
          </a:xfrm>
          <a:prstGeom prst="rect">
            <a:avLst/>
          </a:prstGeom>
          <a:ln w="12700">
            <a:solidFill>
              <a:srgbClr val="BF5441"/>
            </a:solidFill>
          </a:ln>
        </p:spPr>
      </p:pic>
    </p:spTree>
    <p:extLst>
      <p:ext uri="{BB962C8B-B14F-4D97-AF65-F5344CB8AC3E}">
        <p14:creationId xmlns:p14="http://schemas.microsoft.com/office/powerpoint/2010/main" val="1770531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754"/>
            <a:ext cx="12191999" cy="687795"/>
          </a:xfrm>
          <a:noFill/>
        </p:spPr>
        <p:txBody>
          <a:bodyPr/>
          <a:lstStyle/>
          <a:p>
            <a:pPr algn="ctr"/>
            <a:r>
              <a:rPr lang="en-US" dirty="0" smtClean="0"/>
              <a:t>Study Area</a:t>
            </a:r>
            <a:endParaRPr lang="en-US" dirty="0"/>
          </a:p>
        </p:txBody>
      </p:sp>
      <p:sp>
        <p:nvSpPr>
          <p:cNvPr id="4" name="Text Placeholder 3"/>
          <p:cNvSpPr>
            <a:spLocks noGrp="1"/>
          </p:cNvSpPr>
          <p:nvPr>
            <p:ph type="body" sz="half" idx="2"/>
          </p:nvPr>
        </p:nvSpPr>
        <p:spPr>
          <a:xfrm>
            <a:off x="635183" y="1227528"/>
            <a:ext cx="5013144" cy="983435"/>
          </a:xfrm>
        </p:spPr>
        <p:txBody>
          <a:bodyPr>
            <a:noAutofit/>
          </a:bodyPr>
          <a:lstStyle/>
          <a:p>
            <a:pPr marL="342900" indent="-342900">
              <a:buClr>
                <a:srgbClr val="BF5441"/>
              </a:buClr>
              <a:buFont typeface="Webdings" panose="05030102010509060703" pitchFamily="18" charset="2"/>
              <a:buChar char="4"/>
            </a:pPr>
            <a:r>
              <a:rPr lang="en-US" sz="2400" dirty="0" smtClean="0"/>
              <a:t>Shenandoah National Park</a:t>
            </a:r>
          </a:p>
          <a:p>
            <a:pPr marL="342900" indent="-342900">
              <a:buClr>
                <a:srgbClr val="BF5441"/>
              </a:buClr>
              <a:buFont typeface="Webdings" panose="05030102010509060703" pitchFamily="18" charset="2"/>
              <a:buChar char="4"/>
            </a:pPr>
            <a:r>
              <a:rPr lang="en-US" sz="2400" dirty="0" smtClean="0"/>
              <a:t>Chesapeake Bay </a:t>
            </a:r>
            <a:r>
              <a:rPr lang="en-US" sz="2400" dirty="0" err="1" smtClean="0"/>
              <a:t>Airshed</a:t>
            </a:r>
            <a:endParaRPr lang="en-US" sz="240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37295" y="1655639"/>
            <a:ext cx="5802609" cy="3840475"/>
          </a:xfrm>
          <a:prstGeom prst="rect">
            <a:avLst/>
          </a:prstGeom>
        </p:spPr>
      </p:pic>
      <p:sp>
        <p:nvSpPr>
          <p:cNvPr id="11" name="Rectangle 10"/>
          <p:cNvSpPr/>
          <p:nvPr/>
        </p:nvSpPr>
        <p:spPr>
          <a:xfrm>
            <a:off x="9391651" y="4105284"/>
            <a:ext cx="714374" cy="6476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25" y="2210963"/>
            <a:ext cx="5768586" cy="4457544"/>
          </a:xfrm>
          <a:prstGeom prst="rect">
            <a:avLst/>
          </a:prstGeom>
        </p:spPr>
      </p:pic>
      <p:cxnSp>
        <p:nvCxnSpPr>
          <p:cNvPr id="14" name="Straight Connector 13"/>
          <p:cNvCxnSpPr/>
          <p:nvPr/>
        </p:nvCxnSpPr>
        <p:spPr>
          <a:xfrm flipH="1" flipV="1">
            <a:off x="5854723" y="2507316"/>
            <a:ext cx="3536928" cy="1597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854723" y="4752984"/>
            <a:ext cx="3536930" cy="16630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589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4"/>
            <a:ext cx="12191999" cy="479425"/>
          </a:xfrm>
        </p:spPr>
        <p:txBody>
          <a:bodyPr/>
          <a:lstStyle/>
          <a:p>
            <a:pPr algn="ctr"/>
            <a:r>
              <a:rPr lang="en-US" dirty="0" smtClean="0"/>
              <a:t>NASA’s Aura Satellite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82" y="884264"/>
            <a:ext cx="5240734" cy="2946456"/>
          </a:xfrm>
          <a:prstGeom prst="rect">
            <a:avLst/>
          </a:prstGeom>
        </p:spPr>
      </p:pic>
      <p:sp>
        <p:nvSpPr>
          <p:cNvPr id="12" name="TextBox 11"/>
          <p:cNvSpPr txBox="1"/>
          <p:nvPr/>
        </p:nvSpPr>
        <p:spPr>
          <a:xfrm>
            <a:off x="398852" y="3220072"/>
            <a:ext cx="4660900" cy="3477875"/>
          </a:xfrm>
          <a:prstGeom prst="rect">
            <a:avLst/>
          </a:prstGeom>
          <a:noFill/>
        </p:spPr>
        <p:txBody>
          <a:bodyPr wrap="square" rtlCol="0">
            <a:spAutoFit/>
          </a:bodyPr>
          <a:lstStyle/>
          <a:p>
            <a:pPr marL="342900" indent="-342900">
              <a:buClr>
                <a:srgbClr val="BF5441"/>
              </a:buClr>
              <a:buFont typeface="Webdings" panose="05030102010509060703" pitchFamily="18" charset="2"/>
              <a:buChar char="4"/>
            </a:pPr>
            <a:r>
              <a:rPr lang="en-US" sz="2000" dirty="0" smtClean="0"/>
              <a:t>Launched July 15, 2004</a:t>
            </a:r>
          </a:p>
          <a:p>
            <a:pPr marL="342900" indent="-342900">
              <a:buClr>
                <a:srgbClr val="BF5441"/>
              </a:buClr>
              <a:buFont typeface="Webdings" panose="05030102010509060703" pitchFamily="18" charset="2"/>
              <a:buChar char="4"/>
            </a:pPr>
            <a:r>
              <a:rPr lang="en-US" sz="2000" dirty="0" smtClean="0"/>
              <a:t>Equatorial crossing at 1:30pm</a:t>
            </a:r>
          </a:p>
          <a:p>
            <a:pPr marL="342900" indent="-342900">
              <a:buClr>
                <a:srgbClr val="BF5441"/>
              </a:buClr>
              <a:buFont typeface="Webdings" panose="05030102010509060703" pitchFamily="18" charset="2"/>
              <a:buChar char="4"/>
            </a:pPr>
            <a:r>
              <a:rPr lang="en-US" sz="2000" dirty="0" smtClean="0"/>
              <a:t>Four Sensors onboard</a:t>
            </a:r>
          </a:p>
          <a:p>
            <a:pPr marL="800100" lvl="1" indent="-342900">
              <a:buClr>
                <a:srgbClr val="BF5441"/>
              </a:buClr>
              <a:buFont typeface="Webdings" panose="05030102010509060703" pitchFamily="18" charset="2"/>
              <a:buChar char="4"/>
            </a:pPr>
            <a:r>
              <a:rPr lang="en-US" sz="2000" dirty="0" smtClean="0"/>
              <a:t>High Resolution Dynamics Limb Sounder (HIRDLS)</a:t>
            </a:r>
          </a:p>
          <a:p>
            <a:pPr marL="800100" lvl="1" indent="-342900">
              <a:buClr>
                <a:srgbClr val="BF5441"/>
              </a:buClr>
              <a:buFont typeface="Webdings" panose="05030102010509060703" pitchFamily="18" charset="2"/>
              <a:buChar char="4"/>
            </a:pPr>
            <a:r>
              <a:rPr lang="en-US" sz="2000" dirty="0" smtClean="0"/>
              <a:t>Microwave Limb Sounder (MLS)</a:t>
            </a:r>
          </a:p>
          <a:p>
            <a:pPr marL="800100" lvl="1" indent="-342900">
              <a:buClr>
                <a:srgbClr val="BF5441"/>
              </a:buClr>
              <a:buFont typeface="Webdings" panose="05030102010509060703" pitchFamily="18" charset="2"/>
              <a:buChar char="4"/>
            </a:pPr>
            <a:r>
              <a:rPr lang="en-US" sz="2000" dirty="0" smtClean="0"/>
              <a:t>Tropospheric Emission Spectrometer (TES)</a:t>
            </a:r>
          </a:p>
          <a:p>
            <a:pPr marL="800100" lvl="1" indent="-342900">
              <a:buClr>
                <a:srgbClr val="BF5441"/>
              </a:buClr>
              <a:buFont typeface="Webdings" panose="05030102010509060703" pitchFamily="18" charset="2"/>
              <a:buChar char="4"/>
            </a:pPr>
            <a:r>
              <a:rPr lang="en-US" sz="2000" b="1" dirty="0" smtClean="0"/>
              <a:t>Ozone Monitoring Instrument (OMI)</a:t>
            </a:r>
          </a:p>
        </p:txBody>
      </p:sp>
      <p:sp>
        <p:nvSpPr>
          <p:cNvPr id="4" name="TextBox 3"/>
          <p:cNvSpPr txBox="1"/>
          <p:nvPr/>
        </p:nvSpPr>
        <p:spPr>
          <a:xfrm>
            <a:off x="6087291" y="1645920"/>
            <a:ext cx="5747658" cy="4524315"/>
          </a:xfrm>
          <a:prstGeom prst="rect">
            <a:avLst/>
          </a:prstGeom>
          <a:solidFill>
            <a:schemeClr val="bg2"/>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Video</a:t>
            </a:r>
            <a:endParaRPr lang="en-US" dirty="0"/>
          </a:p>
        </p:txBody>
      </p:sp>
    </p:spTree>
    <p:extLst>
      <p:ext uri="{BB962C8B-B14F-4D97-AF65-F5344CB8AC3E}">
        <p14:creationId xmlns:p14="http://schemas.microsoft.com/office/powerpoint/2010/main" val="245962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4"/>
            <a:ext cx="12192000" cy="479425"/>
          </a:xfrm>
        </p:spPr>
        <p:txBody>
          <a:bodyPr/>
          <a:lstStyle/>
          <a:p>
            <a:pPr algn="ctr"/>
            <a:r>
              <a:rPr lang="en-US" dirty="0" smtClean="0"/>
              <a:t>Big Meadows Monitoring Station</a:t>
            </a:r>
            <a:endParaRPr lang="en-US" dirty="0"/>
          </a:p>
        </p:txBody>
      </p:sp>
      <p:sp>
        <p:nvSpPr>
          <p:cNvPr id="9" name="TextBox 8"/>
          <p:cNvSpPr txBox="1"/>
          <p:nvPr/>
        </p:nvSpPr>
        <p:spPr>
          <a:xfrm>
            <a:off x="5088304" y="5461084"/>
            <a:ext cx="2912696" cy="253916"/>
          </a:xfrm>
          <a:prstGeom prst="rect">
            <a:avLst/>
          </a:prstGeom>
          <a:noFill/>
        </p:spPr>
        <p:txBody>
          <a:bodyPr wrap="square" rtlCol="0">
            <a:spAutoFit/>
          </a:bodyPr>
          <a:lstStyle/>
          <a:p>
            <a:r>
              <a:rPr lang="en-US" sz="1050" dirty="0" smtClean="0">
                <a:solidFill>
                  <a:schemeClr val="bg1">
                    <a:lumMod val="95000"/>
                  </a:schemeClr>
                </a:solidFill>
              </a:rPr>
              <a:t>Credit: Shenandoah National Park</a:t>
            </a:r>
            <a:endParaRPr lang="en-US" sz="1050" dirty="0">
              <a:solidFill>
                <a:schemeClr val="bg1">
                  <a:lumMod val="95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4407" y="943078"/>
            <a:ext cx="4245429" cy="5257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91638" y="4886846"/>
            <a:ext cx="2836098" cy="1148476"/>
          </a:xfrm>
          <a:prstGeom prst="rect">
            <a:avLst/>
          </a:prstGeom>
        </p:spPr>
      </p:pic>
      <p:sp>
        <p:nvSpPr>
          <p:cNvPr id="6" name="Down Arrow 5"/>
          <p:cNvSpPr/>
          <p:nvPr/>
        </p:nvSpPr>
        <p:spPr>
          <a:xfrm rot="19170769">
            <a:off x="1935362" y="1479201"/>
            <a:ext cx="261579" cy="2024742"/>
          </a:xfrm>
          <a:prstGeom prst="downArrow">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87291" y="1645920"/>
            <a:ext cx="5747658" cy="4524315"/>
          </a:xfrm>
          <a:prstGeom prst="rect">
            <a:avLst/>
          </a:prstGeom>
          <a:solidFill>
            <a:schemeClr val="bg2"/>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Video</a:t>
            </a:r>
            <a:endParaRPr lang="en-US" dirty="0"/>
          </a:p>
        </p:txBody>
      </p:sp>
    </p:spTree>
    <p:extLst>
      <p:ext uri="{BB962C8B-B14F-4D97-AF65-F5344CB8AC3E}">
        <p14:creationId xmlns:p14="http://schemas.microsoft.com/office/powerpoint/2010/main" val="3733046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
            <a:ext cx="12191999" cy="707389"/>
          </a:xfrm>
          <a:noFill/>
        </p:spPr>
        <p:txBody>
          <a:bodyPr/>
          <a:lstStyle/>
          <a:p>
            <a:pPr algn="ctr"/>
            <a:r>
              <a:rPr lang="en-US" dirty="0" smtClean="0"/>
              <a:t>Objectives &amp; Methodology</a:t>
            </a:r>
            <a:endParaRPr lang="en-US" dirty="0"/>
          </a:p>
        </p:txBody>
      </p:sp>
      <p:sp>
        <p:nvSpPr>
          <p:cNvPr id="5" name="TextBox 4"/>
          <p:cNvSpPr txBox="1"/>
          <p:nvPr/>
        </p:nvSpPr>
        <p:spPr>
          <a:xfrm>
            <a:off x="64371" y="1215712"/>
            <a:ext cx="6742388" cy="2400657"/>
          </a:xfrm>
          <a:prstGeom prst="rect">
            <a:avLst/>
          </a:prstGeom>
          <a:noFill/>
        </p:spPr>
        <p:txBody>
          <a:bodyPr wrap="square" rtlCol="0">
            <a:spAutoFit/>
          </a:bodyPr>
          <a:lstStyle/>
          <a:p>
            <a:pPr marL="342900" indent="-342900" fontAlgn="base">
              <a:buClr>
                <a:srgbClr val="BF5441"/>
              </a:buClr>
              <a:buFont typeface="Webdings" panose="05030102010509060703" pitchFamily="18" charset="2"/>
              <a:buChar char="4"/>
            </a:pPr>
            <a:r>
              <a:rPr lang="en-US" sz="2500" b="1" dirty="0" smtClean="0">
                <a:solidFill>
                  <a:srgbClr val="BF5441"/>
                </a:solidFill>
              </a:rPr>
              <a:t>Identify </a:t>
            </a:r>
            <a:r>
              <a:rPr lang="en-US" sz="2500" dirty="0"/>
              <a:t>t</a:t>
            </a:r>
            <a:r>
              <a:rPr lang="en-US" sz="2500" dirty="0" smtClean="0"/>
              <a:t>rends in remotely sensed data of atmospheric measurements</a:t>
            </a:r>
          </a:p>
          <a:p>
            <a:pPr marL="342900" indent="-342900" fontAlgn="base">
              <a:buClr>
                <a:srgbClr val="BF5441"/>
              </a:buClr>
              <a:buFont typeface="Webdings" panose="05030102010509060703" pitchFamily="18" charset="2"/>
              <a:buChar char="4"/>
            </a:pPr>
            <a:r>
              <a:rPr lang="en-US" sz="2500" b="1" dirty="0" smtClean="0">
                <a:solidFill>
                  <a:srgbClr val="BF5441"/>
                </a:solidFill>
              </a:rPr>
              <a:t>Analyze</a:t>
            </a:r>
            <a:r>
              <a:rPr lang="en-US" sz="2500" dirty="0" smtClean="0"/>
              <a:t> </a:t>
            </a:r>
            <a:r>
              <a:rPr lang="en-US" sz="2500" dirty="0"/>
              <a:t>d</a:t>
            </a:r>
            <a:r>
              <a:rPr lang="en-US" sz="2500" dirty="0" smtClean="0"/>
              <a:t>ata on a monthly and annual basis</a:t>
            </a:r>
          </a:p>
          <a:p>
            <a:pPr marL="342900" indent="-342900" fontAlgn="base">
              <a:buClr>
                <a:srgbClr val="BF5441"/>
              </a:buClr>
              <a:buFont typeface="Webdings" panose="05030102010509060703" pitchFamily="18" charset="2"/>
              <a:buChar char="4"/>
            </a:pPr>
            <a:r>
              <a:rPr lang="en-US" sz="2500" b="1" dirty="0" smtClean="0">
                <a:solidFill>
                  <a:srgbClr val="BF5441"/>
                </a:solidFill>
              </a:rPr>
              <a:t>Create</a:t>
            </a:r>
            <a:r>
              <a:rPr lang="en-US" sz="2500" dirty="0"/>
              <a:t> a</a:t>
            </a:r>
            <a:r>
              <a:rPr lang="en-US" sz="2500" dirty="0" smtClean="0"/>
              <a:t> methodology to visualize data over time</a:t>
            </a:r>
            <a:endParaRPr lang="en-US" sz="2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759" y="867739"/>
            <a:ext cx="5321742" cy="3096602"/>
          </a:xfrm>
          <a:prstGeom prst="rect">
            <a:avLst/>
          </a:prstGeom>
        </p:spPr>
      </p:pic>
      <p:pic>
        <p:nvPicPr>
          <p:cNvPr id="8" name="Picture 7"/>
          <p:cNvPicPr>
            <a:picLocks/>
          </p:cNvPicPr>
          <p:nvPr/>
        </p:nvPicPr>
        <p:blipFill>
          <a:blip r:embed="rId4" cstate="email">
            <a:extLst>
              <a:ext uri="{28A0092B-C50C-407E-A947-70E740481C1C}">
                <a14:useLocalDpi xmlns:a14="http://schemas.microsoft.com/office/drawing/2010/main"/>
              </a:ext>
            </a:extLst>
          </a:blip>
          <a:stretch>
            <a:fillRect/>
          </a:stretch>
        </p:blipFill>
        <p:spPr>
          <a:xfrm>
            <a:off x="64371" y="3988594"/>
            <a:ext cx="3538728" cy="2347882"/>
          </a:xfrm>
          <a:prstGeom prst="rect">
            <a:avLst/>
          </a:prstGeom>
          <a:ln>
            <a:solidFill>
              <a:srgbClr val="BF5441"/>
            </a:solidFill>
          </a:ln>
        </p:spPr>
      </p:pic>
      <p:pic>
        <p:nvPicPr>
          <p:cNvPr id="9" name="Picture 8"/>
          <p:cNvPicPr>
            <a:picLocks/>
          </p:cNvPicPr>
          <p:nvPr/>
        </p:nvPicPr>
        <p:blipFill>
          <a:blip r:embed="rId5" cstate="email">
            <a:extLst>
              <a:ext uri="{28A0092B-C50C-407E-A947-70E740481C1C}">
                <a14:useLocalDpi xmlns:a14="http://schemas.microsoft.com/office/drawing/2010/main"/>
              </a:ext>
            </a:extLst>
          </a:blip>
          <a:stretch>
            <a:fillRect/>
          </a:stretch>
        </p:blipFill>
        <p:spPr>
          <a:xfrm>
            <a:off x="4327094" y="3987531"/>
            <a:ext cx="3538728" cy="2350008"/>
          </a:xfrm>
          <a:prstGeom prst="rect">
            <a:avLst/>
          </a:prstGeom>
          <a:ln>
            <a:solidFill>
              <a:srgbClr val="BF5441"/>
            </a:solidFill>
          </a:ln>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89816" y="3989657"/>
            <a:ext cx="3538684" cy="2345756"/>
          </a:xfrm>
          <a:prstGeom prst="rect">
            <a:avLst/>
          </a:prstGeom>
          <a:ln>
            <a:solidFill>
              <a:srgbClr val="BF5441"/>
            </a:solidFill>
          </a:ln>
        </p:spPr>
      </p:pic>
      <p:sp>
        <p:nvSpPr>
          <p:cNvPr id="15" name="TextBox 14"/>
          <p:cNvSpPr txBox="1"/>
          <p:nvPr/>
        </p:nvSpPr>
        <p:spPr>
          <a:xfrm>
            <a:off x="274810" y="6358603"/>
            <a:ext cx="3117850" cy="400110"/>
          </a:xfrm>
          <a:prstGeom prst="rect">
            <a:avLst/>
          </a:prstGeom>
          <a:noFill/>
        </p:spPr>
        <p:txBody>
          <a:bodyPr wrap="square" rtlCol="0">
            <a:spAutoFit/>
          </a:bodyPr>
          <a:lstStyle/>
          <a:p>
            <a:pPr algn="ctr"/>
            <a:r>
              <a:rPr lang="en-US" sz="2000" b="1" dirty="0" smtClean="0"/>
              <a:t>Raw OMI Data</a:t>
            </a:r>
            <a:endParaRPr lang="en-US" sz="2000" b="1" dirty="0"/>
          </a:p>
        </p:txBody>
      </p:sp>
      <p:sp>
        <p:nvSpPr>
          <p:cNvPr id="16" name="TextBox 15"/>
          <p:cNvSpPr txBox="1"/>
          <p:nvPr/>
        </p:nvSpPr>
        <p:spPr>
          <a:xfrm>
            <a:off x="8905008" y="6358603"/>
            <a:ext cx="2908300" cy="400110"/>
          </a:xfrm>
          <a:prstGeom prst="rect">
            <a:avLst/>
          </a:prstGeom>
          <a:noFill/>
        </p:spPr>
        <p:txBody>
          <a:bodyPr wrap="square" rtlCol="0">
            <a:spAutoFit/>
          </a:bodyPr>
          <a:lstStyle/>
          <a:p>
            <a:pPr algn="ctr"/>
            <a:r>
              <a:rPr lang="en-US" sz="2000" b="1" dirty="0" smtClean="0"/>
              <a:t>Processed Data</a:t>
            </a:r>
            <a:endParaRPr lang="en-US" sz="2000" b="1" dirty="0"/>
          </a:p>
        </p:txBody>
      </p:sp>
      <p:sp>
        <p:nvSpPr>
          <p:cNvPr id="23" name="Right Arrow 22"/>
          <p:cNvSpPr/>
          <p:nvPr/>
        </p:nvSpPr>
        <p:spPr>
          <a:xfrm>
            <a:off x="3450747" y="4964046"/>
            <a:ext cx="1028699" cy="396978"/>
          </a:xfrm>
          <a:prstGeom prst="rightArrow">
            <a:avLst/>
          </a:prstGeom>
          <a:solidFill>
            <a:srgbClr val="BF5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7713470" y="4964046"/>
            <a:ext cx="1028699" cy="396978"/>
          </a:xfrm>
          <a:prstGeom prst="rightArrow">
            <a:avLst/>
          </a:prstGeom>
          <a:solidFill>
            <a:srgbClr val="BF5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978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0498"/>
            <a:ext cx="12192000" cy="479425"/>
          </a:xfrm>
        </p:spPr>
        <p:txBody>
          <a:bodyPr/>
          <a:lstStyle/>
          <a:p>
            <a:pPr algn="ctr"/>
            <a:r>
              <a:rPr lang="en-US" dirty="0"/>
              <a:t>Tropospheric NO</a:t>
            </a:r>
            <a:r>
              <a:rPr lang="en-US" baseline="-25000" dirty="0"/>
              <a:t>2</a:t>
            </a:r>
            <a:r>
              <a:rPr lang="en-US" dirty="0"/>
              <a:t> 2005-2016</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4029" y="1101329"/>
            <a:ext cx="5753155" cy="381313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662" y="1101329"/>
            <a:ext cx="5765800" cy="3813138"/>
          </a:xfrm>
          <a:prstGeom prst="rect">
            <a:avLst/>
          </a:prstGeom>
        </p:spPr>
      </p:pic>
      <p:grpSp>
        <p:nvGrpSpPr>
          <p:cNvPr id="13" name="Group 12"/>
          <p:cNvGrpSpPr/>
          <p:nvPr/>
        </p:nvGrpSpPr>
        <p:grpSpPr>
          <a:xfrm>
            <a:off x="5296183" y="5062803"/>
            <a:ext cx="2204843" cy="1216021"/>
            <a:chOff x="16478250" y="25841661"/>
            <a:chExt cx="1803360" cy="725547"/>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514363" y="25964101"/>
              <a:ext cx="387285" cy="531536"/>
            </a:xfrm>
            <a:prstGeom prst="rect">
              <a:avLst/>
            </a:prstGeom>
          </p:spPr>
        </p:pic>
        <p:sp>
          <p:nvSpPr>
            <p:cNvPr id="15" name="TextBox 14"/>
            <p:cNvSpPr txBox="1"/>
            <p:nvPr/>
          </p:nvSpPr>
          <p:spPr>
            <a:xfrm>
              <a:off x="16478250" y="25841661"/>
              <a:ext cx="14540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smtClean="0">
                  <a:ln>
                    <a:noFill/>
                  </a:ln>
                  <a:solidFill>
                    <a:prstClr val="black"/>
                  </a:solidFill>
                  <a:effectLst/>
                  <a:uLnTx/>
                  <a:uFillTx/>
                  <a:latin typeface="Century Gothic" panose="020F0302020204030204"/>
                  <a:ea typeface="+mn-ea"/>
                  <a:cs typeface="+mn-cs"/>
                </a:rPr>
                <a:t>Molecules/cm</a:t>
              </a:r>
              <a:r>
                <a:rPr kumimoji="0" lang="en-US" sz="1400" b="0" i="0" u="sng" strike="noStrike" kern="1200" cap="none" spc="0" normalizeH="0" baseline="30000" noProof="0" dirty="0" smtClean="0">
                  <a:ln>
                    <a:noFill/>
                  </a:ln>
                  <a:solidFill>
                    <a:prstClr val="black"/>
                  </a:solidFill>
                  <a:effectLst/>
                  <a:uLnTx/>
                  <a:uFillTx/>
                  <a:latin typeface="Century Gothic" panose="020F0302020204030204"/>
                  <a:ea typeface="+mn-ea"/>
                  <a:cs typeface="+mn-cs"/>
                </a:rPr>
                <a:t>2</a:t>
              </a:r>
              <a:endParaRPr kumimoji="0" lang="en-US" sz="1400" b="0" i="0" u="sng" strike="noStrike" kern="1200" cap="none" spc="0" normalizeH="0" baseline="30000" noProof="0" dirty="0">
                <a:ln>
                  <a:noFill/>
                </a:ln>
                <a:solidFill>
                  <a:prstClr val="black"/>
                </a:solidFill>
                <a:effectLst/>
                <a:uLnTx/>
                <a:uFillTx/>
                <a:latin typeface="Century Gothic" panose="020F0302020204030204"/>
                <a:ea typeface="+mn-ea"/>
                <a:cs typeface="+mn-cs"/>
              </a:endParaRPr>
            </a:p>
          </p:txBody>
        </p:sp>
        <p:sp>
          <p:nvSpPr>
            <p:cNvPr id="16" name="TextBox 15"/>
            <p:cNvSpPr txBox="1"/>
            <p:nvPr/>
          </p:nvSpPr>
          <p:spPr>
            <a:xfrm>
              <a:off x="16809392" y="26043988"/>
              <a:ext cx="14439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High: 3.95e+016</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p:cNvSpPr txBox="1"/>
            <p:nvPr/>
          </p:nvSpPr>
          <p:spPr>
            <a:xfrm>
              <a:off x="16837649" y="26252584"/>
              <a:ext cx="14439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Low: 0</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
        <p:nvSpPr>
          <p:cNvPr id="3" name="TextBox 2"/>
          <p:cNvSpPr txBox="1"/>
          <p:nvPr/>
        </p:nvSpPr>
        <p:spPr>
          <a:xfrm>
            <a:off x="1189237" y="4916488"/>
            <a:ext cx="380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January</a:t>
            </a:r>
            <a:endPar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p:cNvSpPr txBox="1"/>
          <p:nvPr/>
        </p:nvSpPr>
        <p:spPr>
          <a:xfrm>
            <a:off x="8085836" y="4916488"/>
            <a:ext cx="25562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December</a:t>
            </a:r>
            <a:endParaRPr kumimoji="0" lang="en-US" sz="3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03930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1905</Words>
  <Application>Microsoft Office PowerPoint</Application>
  <PresentationFormat>Widescreen</PresentationFormat>
  <Paragraphs>264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Webdings</vt:lpstr>
      <vt:lpstr>1_Office Theme</vt:lpstr>
      <vt:lpstr>PowerPoint Presentation</vt:lpstr>
      <vt:lpstr>Shenandoah National Park</vt:lpstr>
      <vt:lpstr>Partner Concerns</vt:lpstr>
      <vt:lpstr>Atmospheric Pollutants</vt:lpstr>
      <vt:lpstr>Study Area</vt:lpstr>
      <vt:lpstr>NASA’s Aura Satellite</vt:lpstr>
      <vt:lpstr>Big Meadows Monitoring Station</vt:lpstr>
      <vt:lpstr>Objectives &amp; Methodology</vt:lpstr>
      <vt:lpstr>Tropospheric NO2 2005-2016</vt:lpstr>
      <vt:lpstr>OMI Nitrogen Dioxide</vt:lpstr>
      <vt:lpstr>Ozone</vt:lpstr>
      <vt:lpstr>Sulfur Dioxide</vt:lpstr>
      <vt:lpstr>Conclusions</vt:lpstr>
      <vt:lpstr>Future Research</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Terhune, Julie N. (LARC-E3)[SSAI DEVELOP]</dc:creator>
  <cp:lastModifiedBy>Mercedes Bartkovich</cp:lastModifiedBy>
  <cp:revision>65</cp:revision>
  <cp:lastPrinted>2017-08-02T14:42:02Z</cp:lastPrinted>
  <dcterms:created xsi:type="dcterms:W3CDTF">2017-08-01T18:02:30Z</dcterms:created>
  <dcterms:modified xsi:type="dcterms:W3CDTF">2018-04-13T14:46:06Z</dcterms:modified>
</cp:coreProperties>
</file>