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5831"/>
    <a:srgbClr val="848484"/>
    <a:srgbClr val="75B552"/>
    <a:srgbClr val="397916"/>
    <a:srgbClr val="4D8D2A"/>
    <a:srgbClr val="61A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244" autoAdjust="0"/>
  </p:normalViewPr>
  <p:slideViewPr>
    <p:cSldViewPr snapToGrid="0">
      <p:cViewPr varScale="1">
        <p:scale>
          <a:sx n="106" d="100"/>
          <a:sy n="106" d="100"/>
        </p:scale>
        <p:origin x="18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909D98BE-55AE-4A7D-A675-54A373C2E182}" type="datetimeFigureOut">
              <a:rPr lang="en-US" smtClean="0"/>
              <a:pPr/>
              <a:t>8/7/2015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5E8AE8ED-86F5-4F6D-A549-4F3CBCC92EF9}" type="slidenum">
              <a:rPr lang="en-US" smtClean="0"/>
              <a:pPr/>
              <a:t>‹#›</a:t>
            </a:fld>
            <a:endParaRPr lang="en-US"/>
          </a:p>
        </p:txBody>
      </p:sp>
    </p:spTree>
    <p:extLst>
      <p:ext uri="{BB962C8B-B14F-4D97-AF65-F5344CB8AC3E}">
        <p14:creationId xmlns:p14="http://schemas.microsoft.com/office/powerpoint/2010/main" val="971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8AE8ED-86F5-4F6D-A549-4F3CBCC92EF9}" type="slidenum">
              <a:rPr lang="en-US" smtClean="0"/>
              <a:pPr/>
              <a:t>1</a:t>
            </a:fld>
            <a:endParaRPr lang="en-US"/>
          </a:p>
        </p:txBody>
      </p:sp>
    </p:spTree>
    <p:extLst>
      <p:ext uri="{BB962C8B-B14F-4D97-AF65-F5344CB8AC3E}">
        <p14:creationId xmlns:p14="http://schemas.microsoft.com/office/powerpoint/2010/main" val="3452620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6372225" y="1022350"/>
            <a:ext cx="2771775"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pic>
        <p:nvPicPr>
          <p:cNvPr id="8" name="Picture 2"/>
          <p:cNvPicPr>
            <a:picLocks noChangeAspect="1" noChangeArrowheads="1"/>
          </p:cNvPicPr>
          <p:nvPr userDrawn="1"/>
        </p:nvPicPr>
        <p:blipFill>
          <a:blip r:embed="rId2" cstate="print"/>
          <a:srcRect/>
          <a:stretch>
            <a:fillRect/>
          </a:stretch>
        </p:blipFill>
        <p:spPr bwMode="auto">
          <a:xfrm>
            <a:off x="6416571" y="1187877"/>
            <a:ext cx="2689330" cy="5662503"/>
          </a:xfrm>
          <a:prstGeom prst="rect">
            <a:avLst/>
          </a:prstGeom>
          <a:noFill/>
          <a:ln w="9525">
            <a:noFill/>
            <a:miter lim="800000"/>
            <a:headEnd/>
            <a:tailEnd/>
          </a:ln>
        </p:spPr>
      </p:pic>
      <p:sp>
        <p:nvSpPr>
          <p:cNvPr id="9" name="Rectangle 8"/>
          <p:cNvSpPr/>
          <p:nvPr userDrawn="1"/>
        </p:nvSpPr>
        <p:spPr>
          <a:xfrm>
            <a:off x="2940050" y="1022350"/>
            <a:ext cx="3206750"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0" y="1022350"/>
            <a:ext cx="2717799"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1" name="Rectangle 10"/>
          <p:cNvSpPr/>
          <p:nvPr userDrawn="1"/>
        </p:nvSpPr>
        <p:spPr>
          <a:xfrm>
            <a:off x="6385560" y="5913120"/>
            <a:ext cx="2758440" cy="94488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2" name="Rectangle 11"/>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TextBox 12"/>
          <p:cNvSpPr txBox="1"/>
          <p:nvPr userDrawn="1"/>
        </p:nvSpPr>
        <p:spPr>
          <a:xfrm>
            <a:off x="6324600" y="6553165"/>
            <a:ext cx="2057400" cy="200055"/>
          </a:xfrm>
          <a:prstGeom prst="rect">
            <a:avLst/>
          </a:prstGeom>
          <a:noFill/>
        </p:spPr>
        <p:txBody>
          <a:bodyPr wrap="square" rtlCol="0">
            <a:spAutoFit/>
          </a:bodyPr>
          <a:lstStyle/>
          <a:p>
            <a:r>
              <a:rPr lang="en-US" sz="700" b="1" dirty="0" smtClean="0">
                <a:latin typeface="Century Gothic" pitchFamily="34" charset="0"/>
                <a:cs typeface="Arial" pitchFamily="34" charset="0"/>
              </a:rPr>
              <a:t>www.nasa.gov</a:t>
            </a:r>
            <a:endParaRPr lang="en-US" sz="700" b="1" dirty="0">
              <a:latin typeface="Century Gothic" pitchFamily="34" charset="0"/>
              <a:cs typeface="Arial" pitchFamily="34" charset="0"/>
            </a:endParaRPr>
          </a:p>
        </p:txBody>
      </p:sp>
      <p:grpSp>
        <p:nvGrpSpPr>
          <p:cNvPr id="14" name="Group 13"/>
          <p:cNvGrpSpPr/>
          <p:nvPr userDrawn="1"/>
        </p:nvGrpSpPr>
        <p:grpSpPr>
          <a:xfrm>
            <a:off x="6296498" y="33156"/>
            <a:ext cx="2803326" cy="745811"/>
            <a:chOff x="6296498" y="33156"/>
            <a:chExt cx="2803326" cy="745811"/>
          </a:xfrm>
        </p:grpSpPr>
        <p:sp>
          <p:nvSpPr>
            <p:cNvPr id="15" name="TextBox 14"/>
            <p:cNvSpPr txBox="1"/>
            <p:nvPr/>
          </p:nvSpPr>
          <p:spPr>
            <a:xfrm>
              <a:off x="6296498" y="280429"/>
              <a:ext cx="1376362" cy="307777"/>
            </a:xfrm>
            <a:prstGeom prst="rect">
              <a:avLst/>
            </a:prstGeom>
            <a:noFill/>
          </p:spPr>
          <p:txBody>
            <a:bodyPr wrap="square" rtlCol="0">
              <a:spAutoFit/>
            </a:bodyPr>
            <a:lstStyle/>
            <a:p>
              <a:r>
                <a:rPr lang="en-US" sz="700" dirty="0" smtClean="0">
                  <a:latin typeface="Century Gothic" pitchFamily="34" charset="0"/>
                  <a:cs typeface="Arial" pitchFamily="34" charset="0"/>
                </a:rPr>
                <a:t>National Aeronautics and</a:t>
              </a:r>
            </a:p>
            <a:p>
              <a:r>
                <a:rPr lang="en-US" sz="700" dirty="0" smtClean="0">
                  <a:latin typeface="Century Gothic" pitchFamily="34" charset="0"/>
                  <a:cs typeface="Arial" pitchFamily="34" charset="0"/>
                </a:rPr>
                <a:t>Space Administration</a:t>
              </a:r>
              <a:endParaRPr lang="en-US" sz="700" dirty="0">
                <a:latin typeface="Century Gothic" pitchFamily="34" charset="0"/>
                <a:cs typeface="Arial" pitchFamily="34" charset="0"/>
              </a:endParaRPr>
            </a:p>
          </p:txBody>
        </p:sp>
        <p:pic>
          <p:nvPicPr>
            <p:cNvPr id="16" name="Picture 15" descr="Correct_NASA insigniaCMYK.png"/>
            <p:cNvPicPr>
              <a:picLocks noChangeAspect="1"/>
            </p:cNvPicPr>
            <p:nvPr/>
          </p:nvPicPr>
          <p:blipFill>
            <a:blip r:embed="rId3" cstate="print"/>
            <a:stretch>
              <a:fillRect/>
            </a:stretch>
          </p:blipFill>
          <p:spPr>
            <a:xfrm>
              <a:off x="8224256" y="33156"/>
              <a:ext cx="875568" cy="745811"/>
            </a:xfrm>
            <a:prstGeom prst="rect">
              <a:avLst/>
            </a:prstGeom>
          </p:spPr>
        </p:pic>
      </p:grpSp>
      <p:cxnSp>
        <p:nvCxnSpPr>
          <p:cNvPr id="17" name="Straight Connector 16"/>
          <p:cNvCxnSpPr/>
          <p:nvPr userDrawn="1"/>
        </p:nvCxnSpPr>
        <p:spPr>
          <a:xfrm flipV="1">
            <a:off x="61507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149636" y="6457950"/>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9376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2936536" y="6457949"/>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3067049" y="5815069"/>
            <a:ext cx="2238375" cy="954107"/>
          </a:xfrm>
          <a:prstGeom prst="rect">
            <a:avLst/>
          </a:prstGeom>
          <a:noFill/>
        </p:spPr>
        <p:txBody>
          <a:bodyPr wrap="square" rtlCol="0">
            <a:spAutoFit/>
          </a:bodyPr>
          <a:lstStyle/>
          <a:p>
            <a:r>
              <a:rPr lang="en-US" sz="700" b="1" dirty="0" smtClean="0">
                <a:solidFill>
                  <a:schemeClr val="bg1"/>
                </a:solidFill>
                <a:latin typeface="Century Gothic" pitchFamily="34" charset="0"/>
                <a:cs typeface="Arial" pitchFamily="34" charset="0"/>
              </a:rPr>
              <a:t>The DEVELOP</a:t>
            </a:r>
          </a:p>
          <a:p>
            <a:r>
              <a:rPr lang="en-US" sz="700" b="1" dirty="0" smtClean="0">
                <a:solidFill>
                  <a:schemeClr val="bg1"/>
                </a:solidFill>
                <a:latin typeface="Century Gothic" pitchFamily="34" charset="0"/>
                <a:cs typeface="Arial" pitchFamily="34" charset="0"/>
              </a:rPr>
              <a:t>National Program</a:t>
            </a:r>
          </a:p>
          <a:p>
            <a:endParaRPr lang="en-US" sz="700" b="1" dirty="0" smtClean="0">
              <a:solidFill>
                <a:schemeClr val="bg1"/>
              </a:solidFill>
              <a:latin typeface="Century Gothic" pitchFamily="34" charset="0"/>
              <a:cs typeface="Arial" pitchFamily="34" charset="0"/>
            </a:endParaRPr>
          </a:p>
          <a:p>
            <a:r>
              <a:rPr lang="en-US" sz="700" b="1" dirty="0" smtClean="0">
                <a:solidFill>
                  <a:schemeClr val="bg1"/>
                </a:solidFill>
                <a:latin typeface="Century Gothic" pitchFamily="34" charset="0"/>
                <a:cs typeface="Arial" pitchFamily="34" charset="0"/>
              </a:rPr>
              <a:t>National Aeronautics and</a:t>
            </a:r>
          </a:p>
          <a:p>
            <a:r>
              <a:rPr lang="en-US" sz="700" b="1" dirty="0" smtClean="0">
                <a:solidFill>
                  <a:schemeClr val="bg1"/>
                </a:solidFill>
                <a:latin typeface="Century Gothic" pitchFamily="34" charset="0"/>
                <a:cs typeface="Arial" pitchFamily="34" charset="0"/>
              </a:rPr>
              <a:t>Space Administration</a:t>
            </a:r>
          </a:p>
          <a:p>
            <a:endParaRPr lang="en-US" sz="700" b="1" dirty="0" smtClean="0">
              <a:solidFill>
                <a:schemeClr val="bg1"/>
              </a:solidFill>
              <a:latin typeface="Century Gothic" pitchFamily="34" charset="0"/>
              <a:cs typeface="Arial" pitchFamily="34" charset="0"/>
            </a:endParaRPr>
          </a:p>
          <a:p>
            <a:endParaRPr lang="en-US" sz="700" b="1" dirty="0" smtClean="0">
              <a:solidFill>
                <a:schemeClr val="bg1"/>
              </a:solidFill>
              <a:latin typeface="Century Gothic" pitchFamily="34" charset="0"/>
              <a:cs typeface="Arial" pitchFamily="34" charset="0"/>
            </a:endParaRPr>
          </a:p>
          <a:p>
            <a:r>
              <a:rPr lang="en-US" sz="700" b="1" dirty="0" smtClean="0">
                <a:latin typeface="Century Gothic" pitchFamily="34" charset="0"/>
                <a:cs typeface="Arial" pitchFamily="34" charset="0"/>
              </a:rPr>
              <a:t>http://develop.larc.nasa.gov</a:t>
            </a:r>
            <a:endParaRPr lang="en-US" sz="700" b="1" dirty="0">
              <a:latin typeface="Century Gothic" pitchFamily="34" charset="0"/>
              <a:cs typeface="Arial" pitchFamily="34" charset="0"/>
            </a:endParaRPr>
          </a:p>
        </p:txBody>
      </p:sp>
      <p:sp>
        <p:nvSpPr>
          <p:cNvPr id="22" name="TextBox 21"/>
          <p:cNvSpPr txBox="1"/>
          <p:nvPr userDrawn="1"/>
        </p:nvSpPr>
        <p:spPr>
          <a:xfrm>
            <a:off x="6202680" y="5791200"/>
            <a:ext cx="3093720" cy="784830"/>
          </a:xfrm>
          <a:prstGeom prst="rect">
            <a:avLst/>
          </a:prstGeom>
          <a:noFill/>
        </p:spPr>
        <p:txBody>
          <a:bodyPr wrap="square" rtlCol="0">
            <a:spAutoFit/>
          </a:bodyPr>
          <a:lstStyle/>
          <a:p>
            <a:pPr algn="ctr"/>
            <a:r>
              <a:rPr lang="en-US" sz="4500" b="1" dirty="0" smtClean="0">
                <a:solidFill>
                  <a:schemeClr val="bg1"/>
                </a:solidFill>
                <a:latin typeface="Century Gothic" pitchFamily="34" charset="0"/>
                <a:cs typeface="Arial" pitchFamily="34" charset="0"/>
              </a:rPr>
              <a:t>DEVELOP</a:t>
            </a:r>
            <a:endParaRPr lang="en-US" sz="4500" b="1" dirty="0">
              <a:solidFill>
                <a:schemeClr val="bg1"/>
              </a:solidFill>
              <a:latin typeface="Century Gothic" pitchFamily="34" charset="0"/>
              <a:cs typeface="Arial" pitchFamily="34" charset="0"/>
            </a:endParaRPr>
          </a:p>
        </p:txBody>
      </p:sp>
      <p:grpSp>
        <p:nvGrpSpPr>
          <p:cNvPr id="23" name="Group 22"/>
          <p:cNvGrpSpPr/>
          <p:nvPr userDrawn="1"/>
        </p:nvGrpSpPr>
        <p:grpSpPr>
          <a:xfrm>
            <a:off x="-30956" y="1079420"/>
            <a:ext cx="9203531" cy="76280"/>
            <a:chOff x="-30956" y="1079420"/>
            <a:chExt cx="9203531" cy="76280"/>
          </a:xfrm>
        </p:grpSpPr>
        <p:sp>
          <p:nvSpPr>
            <p:cNvPr id="24" name="Rectangle 23"/>
            <p:cNvSpPr/>
            <p:nvPr/>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5" name="Chevron 24"/>
            <p:cNvSpPr/>
            <p:nvPr/>
          </p:nvSpPr>
          <p:spPr>
            <a:xfrm>
              <a:off x="6705600" y="107950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8721897" y="107950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7" name="Chevron 26"/>
            <p:cNvSpPr/>
            <p:nvPr/>
          </p:nvSpPr>
          <p:spPr>
            <a:xfrm>
              <a:off x="8493257" y="1079484"/>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8" name="Chevron 27"/>
            <p:cNvSpPr/>
            <p:nvPr/>
          </p:nvSpPr>
          <p:spPr>
            <a:xfrm>
              <a:off x="6938971" y="1079484"/>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9" name="Chevron 28"/>
            <p:cNvSpPr/>
            <p:nvPr/>
          </p:nvSpPr>
          <p:spPr>
            <a:xfrm>
              <a:off x="7053267" y="1079468"/>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0" name="Chevron 29"/>
            <p:cNvSpPr/>
            <p:nvPr/>
          </p:nvSpPr>
          <p:spPr>
            <a:xfrm>
              <a:off x="8369403" y="1079468"/>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1" name="Chevron 30"/>
            <p:cNvSpPr/>
            <p:nvPr/>
          </p:nvSpPr>
          <p:spPr>
            <a:xfrm>
              <a:off x="7138985" y="1079452"/>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2" name="Chevron 31"/>
            <p:cNvSpPr/>
            <p:nvPr/>
          </p:nvSpPr>
          <p:spPr>
            <a:xfrm>
              <a:off x="8283653" y="1079452"/>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3" name="Chevron 32"/>
            <p:cNvSpPr/>
            <p:nvPr/>
          </p:nvSpPr>
          <p:spPr>
            <a:xfrm>
              <a:off x="7253281"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4" name="Chevron 33"/>
            <p:cNvSpPr/>
            <p:nvPr/>
          </p:nvSpPr>
          <p:spPr>
            <a:xfrm>
              <a:off x="7491431"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5" name="Chevron 34"/>
            <p:cNvSpPr/>
            <p:nvPr/>
          </p:nvSpPr>
          <p:spPr>
            <a:xfrm>
              <a:off x="8159799"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6" name="Chevron 35"/>
            <p:cNvSpPr/>
            <p:nvPr/>
          </p:nvSpPr>
          <p:spPr>
            <a:xfrm>
              <a:off x="7921633" y="107942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37" name="TextBox 36"/>
          <p:cNvSpPr txBox="1"/>
          <p:nvPr userDrawn="1"/>
        </p:nvSpPr>
        <p:spPr>
          <a:xfrm>
            <a:off x="3467100" y="2076450"/>
            <a:ext cx="2152650" cy="2246769"/>
          </a:xfrm>
          <a:prstGeom prst="rect">
            <a:avLst/>
          </a:prstGeom>
          <a:noFill/>
        </p:spPr>
        <p:txBody>
          <a:bodyPr wrap="square" rtlCol="0">
            <a:spAutoFit/>
          </a:bodyPr>
          <a:lstStyle/>
          <a:p>
            <a:pPr algn="ctr"/>
            <a:r>
              <a:rPr lang="en-US" sz="2800" b="1" dirty="0" smtClean="0">
                <a:solidFill>
                  <a:schemeClr val="bg1"/>
                </a:solidFill>
                <a:latin typeface="Century Gothic" pitchFamily="34" charset="0"/>
                <a:cs typeface="Arial" pitchFamily="34" charset="0"/>
              </a:rPr>
              <a:t>Dream.</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Discover.</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DEVELOP.</a:t>
            </a:r>
            <a:endParaRPr lang="en-US" sz="2800" b="1" dirty="0">
              <a:solidFill>
                <a:schemeClr val="bg1"/>
              </a:solidFill>
              <a:latin typeface="Century Gothic" pitchFamily="34" charset="0"/>
              <a:cs typeface="Arial" pitchFamily="34" charset="0"/>
            </a:endParaRPr>
          </a:p>
        </p:txBody>
      </p:sp>
      <p:grpSp>
        <p:nvGrpSpPr>
          <p:cNvPr id="38" name="Group 37"/>
          <p:cNvGrpSpPr/>
          <p:nvPr userDrawn="1"/>
        </p:nvGrpSpPr>
        <p:grpSpPr>
          <a:xfrm>
            <a:off x="-213360" y="3956774"/>
            <a:ext cx="2923222" cy="277308"/>
            <a:chOff x="-213360" y="3956774"/>
            <a:chExt cx="2923222" cy="277308"/>
          </a:xfrm>
        </p:grpSpPr>
        <p:sp>
          <p:nvSpPr>
            <p:cNvPr id="39" name="Chevron 38"/>
            <p:cNvSpPr/>
            <p:nvPr/>
          </p:nvSpPr>
          <p:spPr>
            <a:xfrm>
              <a:off x="266700" y="3956774"/>
              <a:ext cx="2176923"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Pentagon 39"/>
            <p:cNvSpPr/>
            <p:nvPr/>
          </p:nvSpPr>
          <p:spPr>
            <a:xfrm>
              <a:off x="-213360" y="3959844"/>
              <a:ext cx="522765"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evron 40"/>
            <p:cNvSpPr/>
            <p:nvPr/>
          </p:nvSpPr>
          <p:spPr>
            <a:xfrm>
              <a:off x="2412026" y="3958223"/>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TextBox 41"/>
            <p:cNvSpPr txBox="1"/>
            <p:nvPr/>
          </p:nvSpPr>
          <p:spPr>
            <a:xfrm>
              <a:off x="-1" y="395708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Earth Observations</a:t>
              </a:r>
              <a:endParaRPr lang="en-US" sz="1200" b="1" dirty="0">
                <a:solidFill>
                  <a:sysClr val="windowText" lastClr="000000"/>
                </a:solidFill>
                <a:latin typeface="Century Gothic" pitchFamily="34" charset="0"/>
                <a:cs typeface="Arial" pitchFamily="34" charset="0"/>
              </a:endParaRPr>
            </a:p>
          </p:txBody>
        </p:sp>
      </p:grpSp>
      <p:grpSp>
        <p:nvGrpSpPr>
          <p:cNvPr id="43" name="Group 42"/>
          <p:cNvGrpSpPr/>
          <p:nvPr userDrawn="1"/>
        </p:nvGrpSpPr>
        <p:grpSpPr>
          <a:xfrm>
            <a:off x="-219075" y="1200335"/>
            <a:ext cx="2928937" cy="280802"/>
            <a:chOff x="-219075" y="1200335"/>
            <a:chExt cx="2928937" cy="280802"/>
          </a:xfrm>
        </p:grpSpPr>
        <p:sp>
          <p:nvSpPr>
            <p:cNvPr id="44" name="Pentagon 43"/>
            <p:cNvSpPr/>
            <p:nvPr/>
          </p:nvSpPr>
          <p:spPr>
            <a:xfrm>
              <a:off x="-219075" y="1207859"/>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vron 44"/>
            <p:cNvSpPr/>
            <p:nvPr/>
          </p:nvSpPr>
          <p:spPr>
            <a:xfrm>
              <a:off x="2410527" y="120623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6" name="Chevron 45"/>
            <p:cNvSpPr/>
            <p:nvPr/>
          </p:nvSpPr>
          <p:spPr>
            <a:xfrm>
              <a:off x="2017466" y="120623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7" name="Chevron 46"/>
            <p:cNvSpPr/>
            <p:nvPr/>
          </p:nvSpPr>
          <p:spPr>
            <a:xfrm>
              <a:off x="671513" y="1206238"/>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8" name="TextBox 47"/>
            <p:cNvSpPr txBox="1"/>
            <p:nvPr/>
          </p:nvSpPr>
          <p:spPr>
            <a:xfrm>
              <a:off x="-1" y="1200335"/>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Authors</a:t>
              </a:r>
              <a:endParaRPr lang="en-US" sz="1200" b="1" dirty="0">
                <a:solidFill>
                  <a:sysClr val="windowText" lastClr="000000"/>
                </a:solidFill>
                <a:latin typeface="Century Gothic" pitchFamily="34" charset="0"/>
                <a:cs typeface="Arial" pitchFamily="34" charset="0"/>
              </a:endParaRPr>
            </a:p>
          </p:txBody>
        </p:sp>
        <p:sp>
          <p:nvSpPr>
            <p:cNvPr id="49" name="Chevron 48"/>
            <p:cNvSpPr/>
            <p:nvPr/>
          </p:nvSpPr>
          <p:spPr>
            <a:xfrm>
              <a:off x="278955" y="12062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50" name="Group 49"/>
          <p:cNvGrpSpPr/>
          <p:nvPr userDrawn="1"/>
        </p:nvGrpSpPr>
        <p:grpSpPr>
          <a:xfrm>
            <a:off x="-214328" y="2585225"/>
            <a:ext cx="2928952" cy="280918"/>
            <a:chOff x="-214328" y="2585225"/>
            <a:chExt cx="2928952" cy="280918"/>
          </a:xfrm>
        </p:grpSpPr>
        <p:sp>
          <p:nvSpPr>
            <p:cNvPr id="51" name="Chevron 50"/>
            <p:cNvSpPr/>
            <p:nvPr/>
          </p:nvSpPr>
          <p:spPr>
            <a:xfrm>
              <a:off x="676260" y="259124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2" name="TextBox 51"/>
            <p:cNvSpPr txBox="1"/>
            <p:nvPr/>
          </p:nvSpPr>
          <p:spPr>
            <a:xfrm>
              <a:off x="-1" y="2585225"/>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Advisors</a:t>
              </a:r>
              <a:endParaRPr lang="en-US" sz="1200" b="1" dirty="0">
                <a:solidFill>
                  <a:sysClr val="windowText" lastClr="000000"/>
                </a:solidFill>
                <a:latin typeface="Century Gothic" pitchFamily="34" charset="0"/>
                <a:cs typeface="Arial" pitchFamily="34" charset="0"/>
              </a:endParaRPr>
            </a:p>
          </p:txBody>
        </p:sp>
        <p:sp>
          <p:nvSpPr>
            <p:cNvPr id="53" name="Pentagon 52"/>
            <p:cNvSpPr/>
            <p:nvPr/>
          </p:nvSpPr>
          <p:spPr>
            <a:xfrm>
              <a:off x="-214328" y="259286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hevron 53"/>
            <p:cNvSpPr/>
            <p:nvPr/>
          </p:nvSpPr>
          <p:spPr>
            <a:xfrm>
              <a:off x="2415274" y="259124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022213" y="259124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6" name="Chevron 55"/>
            <p:cNvSpPr/>
            <p:nvPr/>
          </p:nvSpPr>
          <p:spPr>
            <a:xfrm>
              <a:off x="283702" y="259122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479324"/>
            <a:ext cx="2771775" cy="3346704"/>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8" name="Rectangle 7"/>
          <p:cNvSpPr/>
          <p:nvPr userDrawn="1"/>
        </p:nvSpPr>
        <p:spPr>
          <a:xfrm>
            <a:off x="2982580" y="479323"/>
            <a:ext cx="6161420" cy="6378677"/>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9" name="Rectangle 8"/>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11" name="Group 10"/>
          <p:cNvGrpSpPr/>
          <p:nvPr userDrawn="1"/>
        </p:nvGrpSpPr>
        <p:grpSpPr>
          <a:xfrm>
            <a:off x="-219075" y="639911"/>
            <a:ext cx="2928937" cy="280802"/>
            <a:chOff x="-219075" y="639911"/>
            <a:chExt cx="2928937" cy="280802"/>
          </a:xfrm>
        </p:grpSpPr>
        <p:sp>
          <p:nvSpPr>
            <p:cNvPr id="12" name="Pentagon 11"/>
            <p:cNvSpPr/>
            <p:nvPr/>
          </p:nvSpPr>
          <p:spPr>
            <a:xfrm>
              <a:off x="-219075" y="64743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Chevron 12"/>
            <p:cNvSpPr/>
            <p:nvPr/>
          </p:nvSpPr>
          <p:spPr>
            <a:xfrm>
              <a:off x="2410527" y="64581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4" name="Chevron 13"/>
            <p:cNvSpPr/>
            <p:nvPr/>
          </p:nvSpPr>
          <p:spPr>
            <a:xfrm>
              <a:off x="2017466" y="64581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5" name="Chevron 14"/>
            <p:cNvSpPr/>
            <p:nvPr/>
          </p:nvSpPr>
          <p:spPr>
            <a:xfrm>
              <a:off x="671513" y="64581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6" name="TextBox 15"/>
            <p:cNvSpPr txBox="1"/>
            <p:nvPr/>
          </p:nvSpPr>
          <p:spPr>
            <a:xfrm>
              <a:off x="-1" y="63991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DEVELOP</a:t>
              </a:r>
              <a:endParaRPr lang="en-US" sz="1200" b="1" dirty="0">
                <a:solidFill>
                  <a:sysClr val="windowText" lastClr="000000"/>
                </a:solidFill>
                <a:latin typeface="Century Gothic" pitchFamily="34" charset="0"/>
                <a:cs typeface="Arial" pitchFamily="34" charset="0"/>
              </a:endParaRPr>
            </a:p>
          </p:txBody>
        </p:sp>
        <p:sp>
          <p:nvSpPr>
            <p:cNvPr id="17" name="Chevron 16"/>
            <p:cNvSpPr/>
            <p:nvPr/>
          </p:nvSpPr>
          <p:spPr>
            <a:xfrm>
              <a:off x="278955" y="64579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18" name="Rectangle 17"/>
          <p:cNvSpPr/>
          <p:nvPr userDrawn="1"/>
        </p:nvSpPr>
        <p:spPr>
          <a:xfrm>
            <a:off x="-114300" y="1215990"/>
            <a:ext cx="2943225" cy="12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20" name="Group 19"/>
          <p:cNvGrpSpPr/>
          <p:nvPr userDrawn="1"/>
        </p:nvGrpSpPr>
        <p:grpSpPr>
          <a:xfrm>
            <a:off x="-214328" y="2558891"/>
            <a:ext cx="2928952" cy="280918"/>
            <a:chOff x="-214328" y="2558891"/>
            <a:chExt cx="2928952" cy="280918"/>
          </a:xfrm>
        </p:grpSpPr>
        <p:sp>
          <p:nvSpPr>
            <p:cNvPr id="21" name="Chevron 20"/>
            <p:cNvSpPr/>
            <p:nvPr/>
          </p:nvSpPr>
          <p:spPr>
            <a:xfrm>
              <a:off x="676260" y="2564910"/>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2" name="TextBox 21"/>
            <p:cNvSpPr txBox="1"/>
            <p:nvPr/>
          </p:nvSpPr>
          <p:spPr>
            <a:xfrm>
              <a:off x="-1" y="2558891"/>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Partners</a:t>
              </a:r>
            </a:p>
          </p:txBody>
        </p:sp>
        <p:sp>
          <p:nvSpPr>
            <p:cNvPr id="23" name="Pentagon 22"/>
            <p:cNvSpPr/>
            <p:nvPr/>
          </p:nvSpPr>
          <p:spPr>
            <a:xfrm>
              <a:off x="-214328" y="2566531"/>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4" name="Chevron 23"/>
            <p:cNvSpPr/>
            <p:nvPr/>
          </p:nvSpPr>
          <p:spPr>
            <a:xfrm>
              <a:off x="2415274" y="2564910"/>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5" name="Chevron 24"/>
            <p:cNvSpPr/>
            <p:nvPr/>
          </p:nvSpPr>
          <p:spPr>
            <a:xfrm>
              <a:off x="2022213" y="256491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283702" y="256489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30" name="Group 29"/>
          <p:cNvGrpSpPr/>
          <p:nvPr userDrawn="1"/>
        </p:nvGrpSpPr>
        <p:grpSpPr>
          <a:xfrm>
            <a:off x="2844804" y="3955331"/>
            <a:ext cx="6342836" cy="286244"/>
            <a:chOff x="2844804" y="3955331"/>
            <a:chExt cx="6342836" cy="286244"/>
          </a:xfrm>
        </p:grpSpPr>
        <p:sp>
          <p:nvSpPr>
            <p:cNvPr id="31" name="Pentagon 30"/>
            <p:cNvSpPr/>
            <p:nvPr/>
          </p:nvSpPr>
          <p:spPr>
            <a:xfrm>
              <a:off x="2844804" y="3968297"/>
              <a:ext cx="414496"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32" name="Chevron 31"/>
            <p:cNvSpPr/>
            <p:nvPr/>
          </p:nvSpPr>
          <p:spPr>
            <a:xfrm>
              <a:off x="5372464" y="3966676"/>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3" name="Chevron 32"/>
            <p:cNvSpPr/>
            <p:nvPr/>
          </p:nvSpPr>
          <p:spPr>
            <a:xfrm>
              <a:off x="4967498" y="396667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4" name="Chevron 33"/>
            <p:cNvSpPr/>
            <p:nvPr/>
          </p:nvSpPr>
          <p:spPr>
            <a:xfrm>
              <a:off x="3621545" y="3966676"/>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5" name="TextBox 34"/>
            <p:cNvSpPr txBox="1"/>
            <p:nvPr/>
          </p:nvSpPr>
          <p:spPr>
            <a:xfrm>
              <a:off x="2950031" y="396077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Concern</a:t>
              </a:r>
              <a:endParaRPr lang="en-US" sz="1200" b="1" dirty="0">
                <a:solidFill>
                  <a:sysClr val="windowText" lastClr="000000"/>
                </a:solidFill>
                <a:latin typeface="Century Gothic" pitchFamily="34" charset="0"/>
                <a:cs typeface="Arial" pitchFamily="34" charset="0"/>
              </a:endParaRPr>
            </a:p>
          </p:txBody>
        </p:sp>
        <p:sp>
          <p:nvSpPr>
            <p:cNvPr id="36" name="Chevron 35"/>
            <p:cNvSpPr/>
            <p:nvPr/>
          </p:nvSpPr>
          <p:spPr>
            <a:xfrm>
              <a:off x="3228987" y="396666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7" name="Chevron 36"/>
            <p:cNvSpPr/>
            <p:nvPr/>
          </p:nvSpPr>
          <p:spPr>
            <a:xfrm>
              <a:off x="8903734" y="395942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8" name="Chevron 37"/>
            <p:cNvSpPr/>
            <p:nvPr/>
          </p:nvSpPr>
          <p:spPr>
            <a:xfrm>
              <a:off x="8510673" y="39594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9" name="Chevron 38"/>
            <p:cNvSpPr/>
            <p:nvPr/>
          </p:nvSpPr>
          <p:spPr>
            <a:xfrm>
              <a:off x="6789345" y="3959422"/>
              <a:ext cx="1767514"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TextBox 39"/>
            <p:cNvSpPr txBox="1"/>
            <p:nvPr/>
          </p:nvSpPr>
          <p:spPr>
            <a:xfrm>
              <a:off x="6368081" y="395533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Decision</a:t>
              </a:r>
              <a:r>
                <a:rPr lang="en-US" sz="1200" b="1" dirty="0" smtClean="0">
                  <a:solidFill>
                    <a:srgbClr val="397916"/>
                  </a:solidFill>
                  <a:latin typeface="Century Gothic" pitchFamily="34" charset="0"/>
                  <a:cs typeface="Arial" pitchFamily="34" charset="0"/>
                </a:rPr>
                <a:t> </a:t>
              </a:r>
              <a:r>
                <a:rPr lang="en-US" sz="1200" b="1" dirty="0" smtClean="0">
                  <a:solidFill>
                    <a:sysClr val="windowText" lastClr="000000"/>
                  </a:solidFill>
                  <a:latin typeface="Century Gothic" pitchFamily="34" charset="0"/>
                  <a:cs typeface="Arial" pitchFamily="34" charset="0"/>
                </a:rPr>
                <a:t>Support</a:t>
              </a:r>
              <a:endParaRPr lang="en-US" sz="1200" b="1" dirty="0">
                <a:solidFill>
                  <a:sysClr val="windowText" lastClr="000000"/>
                </a:solidFill>
                <a:latin typeface="Century Gothic" pitchFamily="34" charset="0"/>
                <a:cs typeface="Arial" pitchFamily="34" charset="0"/>
              </a:endParaRPr>
            </a:p>
          </p:txBody>
        </p:sp>
        <p:sp>
          <p:nvSpPr>
            <p:cNvPr id="41" name="Chevron 40"/>
            <p:cNvSpPr/>
            <p:nvPr/>
          </p:nvSpPr>
          <p:spPr>
            <a:xfrm>
              <a:off x="6406412" y="395940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Chevron 41"/>
            <p:cNvSpPr/>
            <p:nvPr/>
          </p:nvSpPr>
          <p:spPr>
            <a:xfrm>
              <a:off x="5629628" y="396669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3" name="Chevron 42"/>
            <p:cNvSpPr/>
            <p:nvPr/>
          </p:nvSpPr>
          <p:spPr>
            <a:xfrm>
              <a:off x="5889173" y="396670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4" name="Chevron 43"/>
            <p:cNvSpPr/>
            <p:nvPr/>
          </p:nvSpPr>
          <p:spPr>
            <a:xfrm>
              <a:off x="6146337" y="396672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48" name="Rectangle 47"/>
          <p:cNvSpPr/>
          <p:nvPr userDrawn="1"/>
        </p:nvSpPr>
        <p:spPr>
          <a:xfrm>
            <a:off x="2950369" y="3836829"/>
            <a:ext cx="6212046"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49" name="Group 48"/>
          <p:cNvGrpSpPr/>
          <p:nvPr userDrawn="1"/>
        </p:nvGrpSpPr>
        <p:grpSpPr>
          <a:xfrm>
            <a:off x="-206303" y="3951441"/>
            <a:ext cx="2928952" cy="280918"/>
            <a:chOff x="-206303" y="3951441"/>
            <a:chExt cx="2928952" cy="280918"/>
          </a:xfrm>
        </p:grpSpPr>
        <p:sp>
          <p:nvSpPr>
            <p:cNvPr id="50" name="Chevron 49"/>
            <p:cNvSpPr/>
            <p:nvPr/>
          </p:nvSpPr>
          <p:spPr>
            <a:xfrm>
              <a:off x="684285" y="3957460"/>
              <a:ext cx="1386295"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1" name="TextBox 50"/>
            <p:cNvSpPr txBox="1"/>
            <p:nvPr/>
          </p:nvSpPr>
          <p:spPr>
            <a:xfrm>
              <a:off x="8024" y="3951441"/>
              <a:ext cx="2714625" cy="276999"/>
            </a:xfrm>
            <a:prstGeom prst="rect">
              <a:avLst/>
            </a:prstGeom>
            <a:noFill/>
          </p:spPr>
          <p:txBody>
            <a:bodyPr wrap="square" rtlCol="0">
              <a:spAutoFit/>
            </a:bodyPr>
            <a:lstStyle/>
            <a:p>
              <a:pPr algn="ctr"/>
              <a:r>
                <a:rPr lang="en-US" sz="1200" b="1" dirty="0" smtClean="0">
                  <a:solidFill>
                    <a:schemeClr val="bg1"/>
                  </a:solidFill>
                  <a:latin typeface="Century Gothic" pitchFamily="34" charset="0"/>
                  <a:cs typeface="Arial" pitchFamily="34" charset="0"/>
                </a:rPr>
                <a:t>Case Study</a:t>
              </a:r>
            </a:p>
          </p:txBody>
        </p:sp>
        <p:sp>
          <p:nvSpPr>
            <p:cNvPr id="52" name="Pentagon 51"/>
            <p:cNvSpPr/>
            <p:nvPr/>
          </p:nvSpPr>
          <p:spPr>
            <a:xfrm>
              <a:off x="-206303" y="3959081"/>
              <a:ext cx="542857" cy="273278"/>
            </a:xfrm>
            <a:prstGeom prst="homePlate">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53" name="Chevron 52"/>
            <p:cNvSpPr/>
            <p:nvPr/>
          </p:nvSpPr>
          <p:spPr>
            <a:xfrm>
              <a:off x="2423299" y="3957460"/>
              <a:ext cx="283906" cy="274777"/>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4" name="Chevron 53"/>
            <p:cNvSpPr/>
            <p:nvPr/>
          </p:nvSpPr>
          <p:spPr>
            <a:xfrm>
              <a:off x="2030238" y="3957461"/>
              <a:ext cx="430867"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91727" y="3957445"/>
              <a:ext cx="430867"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45" name="TextBox 44"/>
          <p:cNvSpPr txBox="1"/>
          <p:nvPr userDrawn="1"/>
        </p:nvSpPr>
        <p:spPr>
          <a:xfrm>
            <a:off x="0" y="1240990"/>
            <a:ext cx="2820202" cy="1246495"/>
          </a:xfrm>
          <a:prstGeom prst="rect">
            <a:avLst/>
          </a:prstGeom>
          <a:noFill/>
        </p:spPr>
        <p:txBody>
          <a:bodyPr wrap="square" rtlCol="0">
            <a:spAutoFit/>
          </a:bodyPr>
          <a:lstStyle/>
          <a:p>
            <a:pPr algn="ctr"/>
            <a:r>
              <a:rPr lang="en-US" sz="1250" baseline="30000" dirty="0" smtClean="0">
                <a:latin typeface="Century Gothic" pitchFamily="34" charset="0"/>
                <a:cs typeface="Arial" pitchFamily="34" charset="0"/>
              </a:rPr>
              <a:t>The Applied Sciences’ DEVELOP National Program addresses environmental and policy issues through interdisciplinary research projects that apply NASA Earth observations to community concerns around the globe. DEVELOP bridges the gap between NASA Earth Science and society, building capacity in both its interns and partner organizations to better prepare them to handle the challenges that face our society along with future generations.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0022A-4CEF-4E73-9589-F2192E57DA9A}"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0022A-4CEF-4E73-9589-F2192E57DA9A}" type="datetimeFigureOut">
              <a:rPr lang="en-US" smtClean="0"/>
              <a:pPr/>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0022A-4CEF-4E73-9589-F2192E57DA9A}" type="datetimeFigureOut">
              <a:rPr lang="en-US" smtClean="0"/>
              <a:pPr/>
              <a:t>8/7/2015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0022A-4CEF-4E73-9589-F2192E57DA9A}" type="datetimeFigureOut">
              <a:rPr lang="en-US" smtClean="0"/>
              <a:pPr/>
              <a:t>8/7/2015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0022A-4CEF-4E73-9589-F2192E57DA9A}" type="datetimeFigureOut">
              <a:rPr lang="en-US" smtClean="0"/>
              <a:pPr/>
              <a:t>8/7/2015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0022A-4CEF-4E73-9589-F2192E57DA9A}" type="datetimeFigureOut">
              <a:rPr lang="en-US" smtClean="0"/>
              <a:pPr/>
              <a:t>8/7/2015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99BF1-C56F-4D9B-9172-AC57FA328E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0" y="1466850"/>
            <a:ext cx="2705100" cy="600164"/>
          </a:xfrm>
          <a:prstGeom prst="rect">
            <a:avLst/>
          </a:prstGeom>
          <a:noFill/>
        </p:spPr>
        <p:txBody>
          <a:bodyPr wrap="square" rtlCol="0">
            <a:spAutoFit/>
          </a:bodyPr>
          <a:lstStyle/>
          <a:p>
            <a:r>
              <a:rPr lang="en-US" sz="1100" dirty="0" smtClean="0">
                <a:solidFill>
                  <a:schemeClr val="bg1"/>
                </a:solidFill>
                <a:latin typeface="Century Gothic" pitchFamily="34" charset="0"/>
                <a:cs typeface="Arial" pitchFamily="34" charset="0"/>
              </a:rPr>
              <a:t>Jeff May (Project Lead)</a:t>
            </a:r>
          </a:p>
          <a:p>
            <a:r>
              <a:rPr lang="en-US" sz="1100" dirty="0" smtClean="0">
                <a:solidFill>
                  <a:schemeClr val="bg1"/>
                </a:solidFill>
                <a:latin typeface="Century Gothic" pitchFamily="34" charset="0"/>
                <a:cs typeface="Arial" pitchFamily="34" charset="0"/>
              </a:rPr>
              <a:t>Jenna Williams</a:t>
            </a:r>
          </a:p>
          <a:p>
            <a:r>
              <a:rPr lang="en-US" sz="1100" dirty="0" smtClean="0">
                <a:solidFill>
                  <a:schemeClr val="bg1"/>
                </a:solidFill>
                <a:latin typeface="Century Gothic" pitchFamily="34" charset="0"/>
                <a:cs typeface="Arial" pitchFamily="34" charset="0"/>
              </a:rPr>
              <a:t>Zachary Simpson</a:t>
            </a:r>
          </a:p>
        </p:txBody>
      </p:sp>
      <p:sp>
        <p:nvSpPr>
          <p:cNvPr id="60" name="TextBox 59"/>
          <p:cNvSpPr txBox="1"/>
          <p:nvPr/>
        </p:nvSpPr>
        <p:spPr>
          <a:xfrm>
            <a:off x="0" y="2847975"/>
            <a:ext cx="2705100" cy="600164"/>
          </a:xfrm>
          <a:prstGeom prst="rect">
            <a:avLst/>
          </a:prstGeom>
          <a:noFill/>
        </p:spPr>
        <p:txBody>
          <a:bodyPr wrap="square" rtlCol="0">
            <a:spAutoFit/>
          </a:bodyPr>
          <a:lstStyle/>
          <a:p>
            <a:r>
              <a:rPr lang="en-US" sz="1100" dirty="0" smtClean="0">
                <a:solidFill>
                  <a:schemeClr val="bg1"/>
                </a:solidFill>
                <a:latin typeface="Century Gothic" pitchFamily="34" charset="0"/>
                <a:cs typeface="Arial" pitchFamily="34" charset="0"/>
              </a:rPr>
              <a:t>Keith Weber, ISU</a:t>
            </a:r>
          </a:p>
          <a:p>
            <a:r>
              <a:rPr lang="en-US" sz="1100" dirty="0" smtClean="0">
                <a:solidFill>
                  <a:schemeClr val="bg1"/>
                </a:solidFill>
                <a:latin typeface="Century Gothic" pitchFamily="34" charset="0"/>
                <a:cs typeface="Arial" pitchFamily="34" charset="0"/>
              </a:rPr>
              <a:t>John </a:t>
            </a:r>
            <a:r>
              <a:rPr lang="en-US" sz="1100" dirty="0" err="1" smtClean="0">
                <a:solidFill>
                  <a:schemeClr val="bg1"/>
                </a:solidFill>
                <a:latin typeface="Century Gothic" pitchFamily="34" charset="0"/>
                <a:cs typeface="Arial" pitchFamily="34" charset="0"/>
              </a:rPr>
              <a:t>Schnase</a:t>
            </a:r>
            <a:r>
              <a:rPr lang="en-US" sz="1100" dirty="0" smtClean="0">
                <a:solidFill>
                  <a:schemeClr val="bg1"/>
                </a:solidFill>
                <a:latin typeface="Century Gothic" pitchFamily="34" charset="0"/>
                <a:cs typeface="Arial" pitchFamily="34" charset="0"/>
              </a:rPr>
              <a:t>, GSFC</a:t>
            </a:r>
          </a:p>
          <a:p>
            <a:r>
              <a:rPr lang="en-US" sz="1100" dirty="0" smtClean="0">
                <a:solidFill>
                  <a:schemeClr val="bg1"/>
                </a:solidFill>
                <a:latin typeface="Century Gothic" pitchFamily="34" charset="0"/>
                <a:cs typeface="Arial" pitchFamily="34" charset="0"/>
              </a:rPr>
              <a:t>Mark Carroll, GSFC</a:t>
            </a:r>
          </a:p>
        </p:txBody>
      </p:sp>
      <p:sp>
        <p:nvSpPr>
          <p:cNvPr id="82" name="TextBox 81"/>
          <p:cNvSpPr txBox="1"/>
          <p:nvPr/>
        </p:nvSpPr>
        <p:spPr>
          <a:xfrm>
            <a:off x="1276350" y="5695950"/>
            <a:ext cx="1552575" cy="600164"/>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Landsat 8 Operational Land Imager (OLI)</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 y="4458909"/>
            <a:ext cx="2247900" cy="18372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697" y="1177488"/>
            <a:ext cx="1952603" cy="195260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471" y="1919593"/>
            <a:ext cx="1934203" cy="1934203"/>
          </a:xfrm>
          <a:prstGeom prst="rect">
            <a:avLst/>
          </a:prstGeom>
        </p:spPr>
      </p:pic>
      <p:sp>
        <p:nvSpPr>
          <p:cNvPr id="3" name="TextBox 2"/>
          <p:cNvSpPr txBox="1"/>
          <p:nvPr/>
        </p:nvSpPr>
        <p:spPr>
          <a:xfrm>
            <a:off x="113399" y="4208625"/>
            <a:ext cx="2706804" cy="261610"/>
          </a:xfrm>
          <a:prstGeom prst="rect">
            <a:avLst/>
          </a:prstGeom>
          <a:noFill/>
        </p:spPr>
        <p:txBody>
          <a:bodyPr wrap="square" rtlCol="0">
            <a:spAutoFit/>
          </a:bodyPr>
          <a:lstStyle/>
          <a:p>
            <a:r>
              <a:rPr lang="en-US" sz="1100" dirty="0" smtClean="0">
                <a:latin typeface="Century Gothic" pitchFamily="34" charset="0"/>
                <a:cs typeface="Arial" pitchFamily="34" charset="0"/>
              </a:rPr>
              <a:t>Study Area, Study Period</a:t>
            </a:r>
          </a:p>
        </p:txBody>
      </p:sp>
      <p:sp>
        <p:nvSpPr>
          <p:cNvPr id="5" name="TextBox 4"/>
          <p:cNvSpPr txBox="1"/>
          <p:nvPr/>
        </p:nvSpPr>
        <p:spPr>
          <a:xfrm>
            <a:off x="113399" y="2879120"/>
            <a:ext cx="1187114" cy="230832"/>
          </a:xfrm>
          <a:prstGeom prst="rect">
            <a:avLst/>
          </a:prstGeom>
          <a:noFill/>
        </p:spPr>
        <p:txBody>
          <a:bodyPr wrap="square" rtlCol="0">
            <a:spAutoFit/>
          </a:bodyPr>
          <a:lstStyle/>
          <a:p>
            <a:pPr algn="r"/>
            <a:r>
              <a:rPr lang="en-US" sz="900" dirty="0" smtClean="0">
                <a:solidFill>
                  <a:schemeClr val="bg1"/>
                </a:solidFill>
                <a:latin typeface="Century Gothic" pitchFamily="34" charset="0"/>
                <a:cs typeface="Arial" pitchFamily="34" charset="0"/>
              </a:rPr>
              <a:t>NASA RECOVER</a:t>
            </a:r>
          </a:p>
        </p:txBody>
      </p:sp>
      <p:sp>
        <p:nvSpPr>
          <p:cNvPr id="6" name="TextBox 5"/>
          <p:cNvSpPr txBox="1"/>
          <p:nvPr/>
        </p:nvSpPr>
        <p:spPr>
          <a:xfrm>
            <a:off x="2984953" y="4254032"/>
            <a:ext cx="2945947" cy="2185214"/>
          </a:xfrm>
          <a:prstGeom prst="rect">
            <a:avLst/>
          </a:prstGeom>
          <a:noFill/>
        </p:spPr>
        <p:txBody>
          <a:bodyPr wrap="square" rtlCol="0">
            <a:spAutoFit/>
          </a:bodyPr>
          <a:lstStyle/>
          <a:p>
            <a:r>
              <a:rPr lang="en-US" sz="850" dirty="0">
                <a:solidFill>
                  <a:schemeClr val="bg1"/>
                </a:solidFill>
                <a:latin typeface="Century Gothic" panose="020B0502020202020204" pitchFamily="34" charset="0"/>
              </a:rPr>
              <a:t>Wildfire, coupled with invasive plant species, are a primary drivers of change in semi-arid savanna ecosystems. </a:t>
            </a:r>
            <a:r>
              <a:rPr lang="en-US" sz="850" dirty="0" smtClean="0">
                <a:solidFill>
                  <a:schemeClr val="bg1"/>
                </a:solidFill>
                <a:latin typeface="Century Gothic" panose="020B0502020202020204" pitchFamily="34" charset="0"/>
              </a:rPr>
              <a:t> Cheatgrass has extended fire regimes in southeast Idaho and created a positive feedback cycle with wildland fire, resulting in landscapes that burn more frequently and become increasingly dominated by this invasive plant. These wildfires disrupt ecosystems, human localities, critical habitats of threatened Greater Sage Grouse, and transform sagebrush dominated landscapes into cheatgrass dominated monocultures.</a:t>
            </a:r>
          </a:p>
          <a:p>
            <a:r>
              <a:rPr lang="en-US" sz="850" dirty="0" smtClean="0">
                <a:solidFill>
                  <a:schemeClr val="bg1"/>
                </a:solidFill>
                <a:latin typeface="Century Gothic" panose="020B0502020202020204" pitchFamily="34" charset="0"/>
              </a:rPr>
              <a:t>It is becoming more and more difficult for land managers to mitigate fire risk as the wildland urban interface (WUI) expands. The potential for fire risk increases as people build homes in less urbanized areas. </a:t>
            </a:r>
            <a:endParaRPr lang="en-US" sz="850" dirty="0" smtClean="0">
              <a:solidFill>
                <a:schemeClr val="bg1"/>
              </a:solidFill>
              <a:latin typeface="Century Gothic" pitchFamily="34" charset="0"/>
              <a:cs typeface="Arial" pitchFamily="34" charset="0"/>
            </a:endParaRPr>
          </a:p>
        </p:txBody>
      </p:sp>
      <p:sp>
        <p:nvSpPr>
          <p:cNvPr id="7" name="TextBox 6"/>
          <p:cNvSpPr txBox="1"/>
          <p:nvPr/>
        </p:nvSpPr>
        <p:spPr>
          <a:xfrm>
            <a:off x="6248399" y="4254032"/>
            <a:ext cx="2895601" cy="2185214"/>
          </a:xfrm>
          <a:prstGeom prst="rect">
            <a:avLst/>
          </a:prstGeom>
          <a:noFill/>
        </p:spPr>
        <p:txBody>
          <a:bodyPr wrap="square" rtlCol="0">
            <a:spAutoFit/>
          </a:bodyPr>
          <a:lstStyle/>
          <a:p>
            <a:r>
              <a:rPr lang="en-US" sz="850" dirty="0" smtClean="0">
                <a:solidFill>
                  <a:schemeClr val="bg1"/>
                </a:solidFill>
                <a:latin typeface="Century Gothic" pitchFamily="34" charset="0"/>
                <a:cs typeface="Arial" pitchFamily="34" charset="0"/>
              </a:rPr>
              <a:t>The classified fuel </a:t>
            </a:r>
            <a:r>
              <a:rPr lang="en-US" sz="850" dirty="0">
                <a:solidFill>
                  <a:schemeClr val="bg1"/>
                </a:solidFill>
                <a:latin typeface="Century Gothic" pitchFamily="34" charset="0"/>
                <a:cs typeface="Arial" pitchFamily="34" charset="0"/>
              </a:rPr>
              <a:t>model </a:t>
            </a:r>
            <a:r>
              <a:rPr lang="en-US" sz="850" dirty="0" smtClean="0">
                <a:solidFill>
                  <a:schemeClr val="bg1"/>
                </a:solidFill>
                <a:latin typeface="Century Gothic" pitchFamily="34" charset="0"/>
                <a:cs typeface="Arial" pitchFamily="34" charset="0"/>
              </a:rPr>
              <a:t>maintained </a:t>
            </a:r>
            <a:r>
              <a:rPr lang="en-US" sz="850" dirty="0">
                <a:solidFill>
                  <a:schemeClr val="bg1"/>
                </a:solidFill>
                <a:latin typeface="Century Gothic" pitchFamily="34" charset="0"/>
                <a:cs typeface="Arial" pitchFamily="34" charset="0"/>
              </a:rPr>
              <a:t>a </a:t>
            </a:r>
            <a:r>
              <a:rPr lang="en-US" sz="850" dirty="0" smtClean="0">
                <a:solidFill>
                  <a:schemeClr val="bg1"/>
                </a:solidFill>
                <a:latin typeface="Century Gothic" pitchFamily="34" charset="0"/>
                <a:cs typeface="Arial" pitchFamily="34" charset="0"/>
              </a:rPr>
              <a:t>74% </a:t>
            </a:r>
            <a:r>
              <a:rPr lang="en-US" sz="850" dirty="0">
                <a:solidFill>
                  <a:schemeClr val="bg1"/>
                </a:solidFill>
                <a:latin typeface="Century Gothic" pitchFamily="34" charset="0"/>
                <a:cs typeface="Arial" pitchFamily="34" charset="0"/>
              </a:rPr>
              <a:t>overall accuracy with a kappa coefficient of </a:t>
            </a:r>
            <a:r>
              <a:rPr lang="en-US" sz="850" dirty="0" smtClean="0">
                <a:solidFill>
                  <a:schemeClr val="bg1"/>
                </a:solidFill>
                <a:latin typeface="Century Gothic" pitchFamily="34" charset="0"/>
                <a:cs typeface="Arial" pitchFamily="34" charset="0"/>
              </a:rPr>
              <a:t>0.67. A pixel-based fire susceptibility model (FSM) was validated against historic fires under </a:t>
            </a:r>
            <a:r>
              <a:rPr lang="en-US" sz="850" dirty="0">
                <a:solidFill>
                  <a:schemeClr val="bg1"/>
                </a:solidFill>
                <a:latin typeface="Century Gothic" pitchFamily="34" charset="0"/>
                <a:cs typeface="Arial" pitchFamily="34" charset="0"/>
              </a:rPr>
              <a:t>the assumption that areas that have higher fire return rates are more susceptible to </a:t>
            </a:r>
            <a:r>
              <a:rPr lang="en-US" sz="850" dirty="0" smtClean="0">
                <a:solidFill>
                  <a:schemeClr val="bg1"/>
                </a:solidFill>
                <a:latin typeface="Century Gothic" pitchFamily="34" charset="0"/>
                <a:cs typeface="Arial" pitchFamily="34" charset="0"/>
              </a:rPr>
              <a:t>fire. The model produced a </a:t>
            </a:r>
            <a:r>
              <a:rPr lang="en-US" sz="850" dirty="0">
                <a:solidFill>
                  <a:schemeClr val="bg1"/>
                </a:solidFill>
              </a:rPr>
              <a:t>r</a:t>
            </a:r>
            <a:r>
              <a:rPr lang="en-US" sz="850" baseline="30000" dirty="0">
                <a:solidFill>
                  <a:schemeClr val="bg1"/>
                </a:solidFill>
              </a:rPr>
              <a:t>2</a:t>
            </a:r>
            <a:r>
              <a:rPr lang="en-US" sz="850" dirty="0" smtClean="0">
                <a:solidFill>
                  <a:schemeClr val="bg1"/>
                </a:solidFill>
                <a:latin typeface="Century Gothic" pitchFamily="34" charset="0"/>
                <a:cs typeface="Arial" pitchFamily="34" charset="0"/>
              </a:rPr>
              <a:t> value of 0.61. </a:t>
            </a:r>
          </a:p>
          <a:p>
            <a:r>
              <a:rPr lang="en-US" sz="850" dirty="0" smtClean="0">
                <a:solidFill>
                  <a:schemeClr val="bg1"/>
                </a:solidFill>
                <a:latin typeface="Century Gothic" pitchFamily="34" charset="0"/>
                <a:cs typeface="Arial" pitchFamily="34" charset="0"/>
              </a:rPr>
              <a:t>This study demonstrates that it is possible to identify specific species contributing to increasing wildfire occurrence when that species has phonological characteristic that are different than native vegetation.</a:t>
            </a:r>
          </a:p>
          <a:p>
            <a:r>
              <a:rPr lang="en-US" sz="850" dirty="0" smtClean="0">
                <a:solidFill>
                  <a:schemeClr val="bg1"/>
                </a:solidFill>
                <a:latin typeface="Century Gothic" pitchFamily="34" charset="0"/>
                <a:cs typeface="Arial" pitchFamily="34" charset="0"/>
              </a:rPr>
              <a:t>These </a:t>
            </a:r>
            <a:r>
              <a:rPr lang="en-US" sz="850" dirty="0">
                <a:solidFill>
                  <a:schemeClr val="bg1"/>
                </a:solidFill>
                <a:latin typeface="Century Gothic" pitchFamily="34" charset="0"/>
                <a:cs typeface="Arial" pitchFamily="34" charset="0"/>
              </a:rPr>
              <a:t>results support decision making processes by our partners with respect to resource allocation and supports post-fire rehabilitation planning and fuel reduction programs. </a:t>
            </a:r>
          </a:p>
        </p:txBody>
      </p:sp>
      <p:sp>
        <p:nvSpPr>
          <p:cNvPr id="9" name="TextBox 8"/>
          <p:cNvSpPr txBox="1"/>
          <p:nvPr/>
        </p:nvSpPr>
        <p:spPr>
          <a:xfrm>
            <a:off x="1480" y="4410558"/>
            <a:ext cx="2837348" cy="2054409"/>
          </a:xfrm>
          <a:prstGeom prst="rect">
            <a:avLst/>
          </a:prstGeom>
          <a:noFill/>
        </p:spPr>
        <p:txBody>
          <a:bodyPr wrap="square" rtlCol="0">
            <a:spAutoFit/>
          </a:bodyPr>
          <a:lstStyle/>
          <a:p>
            <a:r>
              <a:rPr lang="en-US" sz="850" dirty="0" smtClean="0">
                <a:latin typeface="Century Gothic" panose="020B0502020202020204" pitchFamily="34" charset="0"/>
              </a:rPr>
              <a:t>The study area consisted of the southeastern portion of the Snake River Plain, specifically </a:t>
            </a:r>
            <a:r>
              <a:rPr lang="en-US" sz="850" dirty="0">
                <a:latin typeface="Century Gothic" panose="020B0502020202020204" pitchFamily="34" charset="0"/>
              </a:rPr>
              <a:t>Landsat </a:t>
            </a:r>
            <a:r>
              <a:rPr lang="en-US" sz="850" dirty="0" smtClean="0">
                <a:latin typeface="Century Gothic" panose="020B0502020202020204" pitchFamily="34" charset="0"/>
              </a:rPr>
              <a:t>WRS-2 path </a:t>
            </a:r>
            <a:r>
              <a:rPr lang="en-US" sz="850" dirty="0">
                <a:latin typeface="Century Gothic" panose="020B0502020202020204" pitchFamily="34" charset="0"/>
              </a:rPr>
              <a:t>39 </a:t>
            </a:r>
            <a:r>
              <a:rPr lang="en-US" sz="850" dirty="0" smtClean="0">
                <a:latin typeface="Century Gothic" panose="020B0502020202020204" pitchFamily="34" charset="0"/>
              </a:rPr>
              <a:t>row </a:t>
            </a:r>
            <a:r>
              <a:rPr lang="en-US" sz="850" dirty="0">
                <a:latin typeface="Century Gothic" panose="020B0502020202020204" pitchFamily="34" charset="0"/>
              </a:rPr>
              <a:t>30.</a:t>
            </a:r>
            <a:r>
              <a:rPr lang="en-US" sz="850" i="1" dirty="0">
                <a:latin typeface="Century Gothic" panose="020B0502020202020204" pitchFamily="34" charset="0"/>
              </a:rPr>
              <a:t> </a:t>
            </a:r>
            <a:r>
              <a:rPr lang="en-US" sz="850" dirty="0" smtClean="0">
                <a:latin typeface="Century Gothic" panose="020B0502020202020204" pitchFamily="34" charset="0"/>
              </a:rPr>
              <a:t>This study </a:t>
            </a:r>
            <a:r>
              <a:rPr lang="en-US" sz="850" dirty="0">
                <a:latin typeface="Century Gothic" panose="020B0502020202020204" pitchFamily="34" charset="0"/>
              </a:rPr>
              <a:t>used spring/summer 2013, 2014</a:t>
            </a:r>
            <a:r>
              <a:rPr lang="en-US" sz="850" dirty="0" smtClean="0">
                <a:latin typeface="Century Gothic" panose="020B0502020202020204" pitchFamily="34" charset="0"/>
              </a:rPr>
              <a:t>, and 2015 imagery from </a:t>
            </a:r>
            <a:r>
              <a:rPr lang="en-US" sz="850" dirty="0">
                <a:latin typeface="Century Gothic" panose="020B0502020202020204" pitchFamily="34" charset="0"/>
              </a:rPr>
              <a:t>Landsat 8 Operation Land Imager (OLI</a:t>
            </a:r>
            <a:r>
              <a:rPr lang="en-US" sz="850" dirty="0" smtClean="0">
                <a:latin typeface="Century Gothic" panose="020B0502020202020204" pitchFamily="34" charset="0"/>
              </a:rPr>
              <a:t>) and decision – tree – based classification to create a vegetation distribution model that identified areas with a high presence of cheatgrass and subsequently created a classified fuel model. This model was combined with topographic variables to produce two fire susceptibility maps that identify which areas are most combustible. One shows fire susceptibility on a per pixel basis while the other indicates fire susceptibility of level 6 hydrological unit code boundaries. </a:t>
            </a:r>
            <a:endParaRPr lang="en-US" sz="850" dirty="0">
              <a:latin typeface="Century Gothic" panose="020B0502020202020204" pitchFamily="34" charset="0"/>
            </a:endParaRPr>
          </a:p>
        </p:txBody>
      </p:sp>
      <p:sp>
        <p:nvSpPr>
          <p:cNvPr id="10" name="TextBox 9"/>
          <p:cNvSpPr txBox="1"/>
          <p:nvPr/>
        </p:nvSpPr>
        <p:spPr>
          <a:xfrm>
            <a:off x="3122600" y="512858"/>
            <a:ext cx="5873912" cy="615553"/>
          </a:xfrm>
          <a:prstGeom prst="rect">
            <a:avLst/>
          </a:prstGeom>
          <a:noFill/>
        </p:spPr>
        <p:txBody>
          <a:bodyPr wrap="square" rtlCol="0">
            <a:spAutoFit/>
          </a:bodyPr>
          <a:lstStyle/>
          <a:p>
            <a:pPr algn="ctr"/>
            <a:r>
              <a:rPr lang="en-US" sz="1200" b="1" dirty="0" smtClean="0">
                <a:solidFill>
                  <a:schemeClr val="bg1"/>
                </a:solidFill>
                <a:latin typeface="Century Gothic" pitchFamily="34" charset="0"/>
                <a:cs typeface="Arial" pitchFamily="34" charset="0"/>
              </a:rPr>
              <a:t>Idaho Disasters III</a:t>
            </a:r>
          </a:p>
          <a:p>
            <a:pPr algn="ctr"/>
            <a:r>
              <a:rPr lang="en-US" sz="1200" b="1" dirty="0" smtClean="0">
                <a:solidFill>
                  <a:schemeClr val="bg1"/>
                </a:solidFill>
                <a:latin typeface="Century Gothic" pitchFamily="34" charset="0"/>
                <a:cs typeface="Arial" pitchFamily="34" charset="0"/>
              </a:rPr>
              <a:t> </a:t>
            </a:r>
            <a:r>
              <a:rPr lang="en-US" sz="1000" dirty="0" smtClean="0">
                <a:solidFill>
                  <a:schemeClr val="bg1"/>
                </a:solidFill>
                <a:latin typeface="Century Gothic" pitchFamily="34" charset="0"/>
                <a:cs typeface="Arial" pitchFamily="34" charset="0"/>
              </a:rPr>
              <a:t>Using Landsat Earth Observations to identify increased fire hazard due to the invasion of cheatgrass (</a:t>
            </a:r>
            <a:r>
              <a:rPr lang="en-US" sz="1000" dirty="0" err="1" smtClean="0">
                <a:solidFill>
                  <a:schemeClr val="bg1"/>
                </a:solidFill>
                <a:latin typeface="Century Gothic" pitchFamily="34" charset="0"/>
                <a:cs typeface="Arial" pitchFamily="34" charset="0"/>
              </a:rPr>
              <a:t>Bromus</a:t>
            </a:r>
            <a:r>
              <a:rPr lang="en-US" sz="1000" dirty="0" smtClean="0">
                <a:solidFill>
                  <a:schemeClr val="bg1"/>
                </a:solidFill>
                <a:latin typeface="Century Gothic" pitchFamily="34" charset="0"/>
                <a:cs typeface="Arial" pitchFamily="34" charset="0"/>
              </a:rPr>
              <a:t> tectorum L.)</a:t>
            </a:r>
            <a:endParaRPr lang="en-US" sz="1000" i="1" dirty="0" smtClean="0">
              <a:solidFill>
                <a:schemeClr val="bg1"/>
              </a:solidFill>
              <a:latin typeface="Century Gothic" pitchFamily="34" charset="0"/>
              <a:cs typeface="Arial" pitchFamily="34" charset="0"/>
            </a:endParaRPr>
          </a:p>
        </p:txBody>
      </p:sp>
      <p:sp>
        <p:nvSpPr>
          <p:cNvPr id="12" name="TextBox 11"/>
          <p:cNvSpPr txBox="1"/>
          <p:nvPr/>
        </p:nvSpPr>
        <p:spPr>
          <a:xfrm>
            <a:off x="1482463" y="3352237"/>
            <a:ext cx="1239505" cy="369332"/>
          </a:xfrm>
          <a:prstGeom prst="rect">
            <a:avLst/>
          </a:prstGeom>
          <a:noFill/>
        </p:spPr>
        <p:txBody>
          <a:bodyPr wrap="square" rtlCol="0">
            <a:spAutoFit/>
          </a:bodyPr>
          <a:lstStyle/>
          <a:p>
            <a:pPr algn="ctr"/>
            <a:r>
              <a:rPr lang="en-US" sz="900" dirty="0">
                <a:solidFill>
                  <a:schemeClr val="bg1"/>
                </a:solidFill>
                <a:latin typeface="Century Gothic" pitchFamily="34" charset="0"/>
                <a:cs typeface="Arial" pitchFamily="34" charset="0"/>
              </a:rPr>
              <a:t>Idaho Department </a:t>
            </a:r>
          </a:p>
          <a:p>
            <a:pPr algn="ctr"/>
            <a:r>
              <a:rPr lang="en-US" sz="900" dirty="0">
                <a:solidFill>
                  <a:schemeClr val="bg1"/>
                </a:solidFill>
                <a:latin typeface="Century Gothic" pitchFamily="34" charset="0"/>
                <a:cs typeface="Arial" pitchFamily="34" charset="0"/>
              </a:rPr>
              <a:t>of Lands</a:t>
            </a:r>
          </a:p>
        </p:txBody>
      </p:sp>
      <p:pic>
        <p:nvPicPr>
          <p:cNvPr id="11" name="Picture 10"/>
          <p:cNvPicPr>
            <a:picLocks noChangeAspect="1"/>
          </p:cNvPicPr>
          <p:nvPr/>
        </p:nvPicPr>
        <p:blipFill>
          <a:blip r:embed="rId4"/>
          <a:stretch>
            <a:fillRect/>
          </a:stretch>
        </p:blipFill>
        <p:spPr>
          <a:xfrm>
            <a:off x="1699580" y="2958715"/>
            <a:ext cx="817283" cy="302474"/>
          </a:xfrm>
          <a:prstGeom prst="rect">
            <a:avLst/>
          </a:prstGeom>
        </p:spPr>
      </p:pic>
      <p:pic>
        <p:nvPicPr>
          <p:cNvPr id="13" name="Picture 12"/>
          <p:cNvPicPr>
            <a:picLocks noChangeAspect="1"/>
          </p:cNvPicPr>
          <p:nvPr/>
        </p:nvPicPr>
        <p:blipFill>
          <a:blip r:embed="rId5"/>
          <a:stretch>
            <a:fillRect/>
          </a:stretch>
        </p:blipFill>
        <p:spPr>
          <a:xfrm>
            <a:off x="388074" y="3149854"/>
            <a:ext cx="646086" cy="555263"/>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6818" y="1163864"/>
            <a:ext cx="2040245" cy="2011311"/>
          </a:xfrm>
          <a:prstGeom prst="rect">
            <a:avLst/>
          </a:prstGeom>
        </p:spPr>
      </p:pic>
      <p:grpSp>
        <p:nvGrpSpPr>
          <p:cNvPr id="15" name="Group 14"/>
          <p:cNvGrpSpPr/>
          <p:nvPr/>
        </p:nvGrpSpPr>
        <p:grpSpPr>
          <a:xfrm>
            <a:off x="5465696" y="2854304"/>
            <a:ext cx="1105326" cy="906960"/>
            <a:chOff x="5622523" y="2742361"/>
            <a:chExt cx="1105326" cy="906960"/>
          </a:xfrm>
        </p:grpSpPr>
        <p:grpSp>
          <p:nvGrpSpPr>
            <p:cNvPr id="4" name="Group 3"/>
            <p:cNvGrpSpPr/>
            <p:nvPr/>
          </p:nvGrpSpPr>
          <p:grpSpPr>
            <a:xfrm>
              <a:off x="5622523" y="2774752"/>
              <a:ext cx="175455" cy="842371"/>
              <a:chOff x="5592291" y="2758743"/>
              <a:chExt cx="184533" cy="870580"/>
            </a:xfrm>
          </p:grpSpPr>
          <p:pic>
            <p:nvPicPr>
              <p:cNvPr id="32" name="Picture 31"/>
              <p:cNvPicPr>
                <a:picLocks noChangeAspect="1"/>
              </p:cNvPicPr>
              <p:nvPr/>
            </p:nvPicPr>
            <p:blipFill>
              <a:blip r:embed="rId7"/>
              <a:stretch>
                <a:fillRect/>
              </a:stretch>
            </p:blipFill>
            <p:spPr>
              <a:xfrm>
                <a:off x="5592291" y="2758743"/>
                <a:ext cx="184533" cy="508469"/>
              </a:xfrm>
              <a:prstGeom prst="rect">
                <a:avLst/>
              </a:prstGeom>
            </p:spPr>
          </p:pic>
          <p:pic>
            <p:nvPicPr>
              <p:cNvPr id="33" name="Picture 32"/>
              <p:cNvPicPr>
                <a:picLocks noChangeAspect="1"/>
              </p:cNvPicPr>
              <p:nvPr/>
            </p:nvPicPr>
            <p:blipFill>
              <a:blip r:embed="rId8"/>
              <a:stretch>
                <a:fillRect/>
              </a:stretch>
            </p:blipFill>
            <p:spPr>
              <a:xfrm>
                <a:off x="5592291" y="3297654"/>
                <a:ext cx="184533" cy="331669"/>
              </a:xfrm>
              <a:prstGeom prst="rect">
                <a:avLst/>
              </a:prstGeom>
            </p:spPr>
          </p:pic>
        </p:grpSp>
        <p:sp>
          <p:nvSpPr>
            <p:cNvPr id="36" name="TextBox 35"/>
            <p:cNvSpPr txBox="1"/>
            <p:nvPr/>
          </p:nvSpPr>
          <p:spPr>
            <a:xfrm>
              <a:off x="5776824" y="2742361"/>
              <a:ext cx="441146" cy="215444"/>
            </a:xfrm>
            <a:prstGeom prst="rect">
              <a:avLst/>
            </a:prstGeom>
            <a:noFill/>
          </p:spPr>
          <p:txBody>
            <a:bodyPr wrap="none" rtlCol="0">
              <a:spAutoFit/>
            </a:bodyPr>
            <a:lstStyle/>
            <a:p>
              <a:r>
                <a:rPr lang="en-US" sz="800" dirty="0" smtClean="0">
                  <a:latin typeface="Century Gothic" panose="020B0502020202020204" pitchFamily="34" charset="0"/>
                </a:rPr>
                <a:t>Mask</a:t>
              </a:r>
              <a:endParaRPr lang="en-US" sz="800" dirty="0">
                <a:latin typeface="Century Gothic" panose="020B0502020202020204" pitchFamily="34" charset="0"/>
              </a:endParaRPr>
            </a:p>
          </p:txBody>
        </p:sp>
        <p:sp>
          <p:nvSpPr>
            <p:cNvPr id="37" name="TextBox 36"/>
            <p:cNvSpPr txBox="1"/>
            <p:nvPr/>
          </p:nvSpPr>
          <p:spPr>
            <a:xfrm>
              <a:off x="5761953" y="2880553"/>
              <a:ext cx="803425" cy="215444"/>
            </a:xfrm>
            <a:prstGeom prst="rect">
              <a:avLst/>
            </a:prstGeom>
            <a:noFill/>
          </p:spPr>
          <p:txBody>
            <a:bodyPr wrap="none" rtlCol="0">
              <a:spAutoFit/>
            </a:bodyPr>
            <a:lstStyle/>
            <a:p>
              <a:r>
                <a:rPr lang="en-US" sz="800" dirty="0" smtClean="0">
                  <a:latin typeface="Century Gothic" panose="020B0502020202020204" pitchFamily="34" charset="0"/>
                </a:rPr>
                <a:t>Bare ground</a:t>
              </a:r>
            </a:p>
          </p:txBody>
        </p:sp>
        <p:sp>
          <p:nvSpPr>
            <p:cNvPr id="38" name="TextBox 37"/>
            <p:cNvSpPr txBox="1"/>
            <p:nvPr/>
          </p:nvSpPr>
          <p:spPr>
            <a:xfrm>
              <a:off x="5770528" y="3022658"/>
              <a:ext cx="797013" cy="338554"/>
            </a:xfrm>
            <a:prstGeom prst="rect">
              <a:avLst/>
            </a:prstGeom>
            <a:noFill/>
          </p:spPr>
          <p:txBody>
            <a:bodyPr wrap="none" rtlCol="0">
              <a:spAutoFit/>
            </a:bodyPr>
            <a:lstStyle/>
            <a:p>
              <a:r>
                <a:rPr lang="en-US" sz="800" dirty="0" smtClean="0">
                  <a:latin typeface="Century Gothic" panose="020B0502020202020204" pitchFamily="34" charset="0"/>
                </a:rPr>
                <a:t>Sagebrush/</a:t>
              </a:r>
            </a:p>
            <a:p>
              <a:r>
                <a:rPr lang="en-US" sz="800" dirty="0" smtClean="0">
                  <a:latin typeface="Century Gothic" panose="020B0502020202020204" pitchFamily="34" charset="0"/>
                </a:rPr>
                <a:t>Herbaceous</a:t>
              </a:r>
            </a:p>
          </p:txBody>
        </p:sp>
        <p:sp>
          <p:nvSpPr>
            <p:cNvPr id="39" name="TextBox 38"/>
            <p:cNvSpPr txBox="1"/>
            <p:nvPr/>
          </p:nvSpPr>
          <p:spPr>
            <a:xfrm>
              <a:off x="5769909" y="3286072"/>
              <a:ext cx="753732" cy="215444"/>
            </a:xfrm>
            <a:prstGeom prst="rect">
              <a:avLst/>
            </a:prstGeom>
            <a:noFill/>
          </p:spPr>
          <p:txBody>
            <a:bodyPr wrap="none" rtlCol="0">
              <a:spAutoFit/>
            </a:bodyPr>
            <a:lstStyle/>
            <a:p>
              <a:r>
                <a:rPr lang="en-US" sz="800" dirty="0" smtClean="0">
                  <a:latin typeface="Century Gothic" panose="020B0502020202020204" pitchFamily="34" charset="0"/>
                </a:rPr>
                <a:t>Cheatgrass</a:t>
              </a:r>
              <a:endParaRPr lang="en-US" sz="800" dirty="0">
                <a:latin typeface="Century Gothic" panose="020B0502020202020204" pitchFamily="34" charset="0"/>
              </a:endParaRPr>
            </a:p>
          </p:txBody>
        </p:sp>
        <p:sp>
          <p:nvSpPr>
            <p:cNvPr id="40" name="TextBox 39"/>
            <p:cNvSpPr txBox="1"/>
            <p:nvPr/>
          </p:nvSpPr>
          <p:spPr>
            <a:xfrm>
              <a:off x="5764124" y="3433877"/>
              <a:ext cx="963725" cy="215444"/>
            </a:xfrm>
            <a:prstGeom prst="rect">
              <a:avLst/>
            </a:prstGeom>
            <a:noFill/>
          </p:spPr>
          <p:txBody>
            <a:bodyPr wrap="none" rtlCol="0">
              <a:spAutoFit/>
            </a:bodyPr>
            <a:lstStyle/>
            <a:p>
              <a:r>
                <a:rPr lang="en-US" sz="800" dirty="0" smtClean="0">
                  <a:latin typeface="Century Gothic" panose="020B0502020202020204" pitchFamily="34" charset="0"/>
                </a:rPr>
                <a:t>Montane Forest</a:t>
              </a:r>
              <a:endParaRPr lang="en-US" sz="800" dirty="0">
                <a:latin typeface="Century Gothic" panose="020B0502020202020204" pitchFamily="34" charset="0"/>
              </a:endParaRPr>
            </a:p>
          </p:txBody>
        </p:sp>
      </p:grpSp>
      <p:grpSp>
        <p:nvGrpSpPr>
          <p:cNvPr id="20" name="Group 19"/>
          <p:cNvGrpSpPr/>
          <p:nvPr/>
        </p:nvGrpSpPr>
        <p:grpSpPr>
          <a:xfrm>
            <a:off x="8267954" y="3190665"/>
            <a:ext cx="608003" cy="483368"/>
            <a:chOff x="8197025" y="3136700"/>
            <a:chExt cx="608003" cy="483368"/>
          </a:xfrm>
        </p:grpSpPr>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7025" y="3245702"/>
              <a:ext cx="295346" cy="312719"/>
            </a:xfrm>
            <a:prstGeom prst="rect">
              <a:avLst/>
            </a:prstGeom>
          </p:spPr>
        </p:pic>
        <p:sp>
          <p:nvSpPr>
            <p:cNvPr id="44" name="TextBox 43"/>
            <p:cNvSpPr txBox="1"/>
            <p:nvPr/>
          </p:nvSpPr>
          <p:spPr>
            <a:xfrm>
              <a:off x="8421837" y="3136700"/>
              <a:ext cx="375226" cy="199531"/>
            </a:xfrm>
            <a:prstGeom prst="rect">
              <a:avLst/>
            </a:prstGeom>
            <a:noFill/>
          </p:spPr>
          <p:txBody>
            <a:bodyPr wrap="none" rtlCol="0">
              <a:spAutoFit/>
            </a:bodyPr>
            <a:lstStyle/>
            <a:p>
              <a:r>
                <a:rPr lang="en-US" sz="800" dirty="0" smtClean="0">
                  <a:latin typeface="Century Gothic" panose="020B0502020202020204" pitchFamily="34" charset="0"/>
                </a:rPr>
                <a:t>High</a:t>
              </a:r>
              <a:endParaRPr lang="en-US" sz="800" dirty="0">
                <a:latin typeface="Century Gothic" panose="020B0502020202020204" pitchFamily="34" charset="0"/>
              </a:endParaRPr>
            </a:p>
          </p:txBody>
        </p:sp>
        <p:sp>
          <p:nvSpPr>
            <p:cNvPr id="45" name="TextBox 44"/>
            <p:cNvSpPr txBox="1"/>
            <p:nvPr/>
          </p:nvSpPr>
          <p:spPr>
            <a:xfrm>
              <a:off x="8450634" y="3420537"/>
              <a:ext cx="354394" cy="199531"/>
            </a:xfrm>
            <a:prstGeom prst="rect">
              <a:avLst/>
            </a:prstGeom>
            <a:noFill/>
          </p:spPr>
          <p:txBody>
            <a:bodyPr wrap="none" rtlCol="0">
              <a:spAutoFit/>
            </a:bodyPr>
            <a:lstStyle/>
            <a:p>
              <a:r>
                <a:rPr lang="en-US" sz="800" dirty="0" smtClean="0">
                  <a:latin typeface="Century Gothic" panose="020B0502020202020204" pitchFamily="34" charset="0"/>
                </a:rPr>
                <a:t>Low</a:t>
              </a:r>
              <a:endParaRPr lang="en-US" sz="800" dirty="0">
                <a:latin typeface="Century Gothic" panose="020B0502020202020204" pitchFamily="34" charset="0"/>
              </a:endParaRPr>
            </a:p>
          </p:txBody>
        </p:sp>
      </p:gr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8828" y="720451"/>
            <a:ext cx="3038096" cy="2275466"/>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2350" y="2910465"/>
            <a:ext cx="684713" cy="865892"/>
          </a:xfrm>
          <a:prstGeom prst="rect">
            <a:avLst/>
          </a:prstGeom>
        </p:spPr>
      </p:pic>
      <p:grpSp>
        <p:nvGrpSpPr>
          <p:cNvPr id="102" name="Group 101"/>
          <p:cNvGrpSpPr/>
          <p:nvPr/>
        </p:nvGrpSpPr>
        <p:grpSpPr>
          <a:xfrm>
            <a:off x="3587331" y="2778479"/>
            <a:ext cx="1459592" cy="1053057"/>
            <a:chOff x="3587331" y="2778479"/>
            <a:chExt cx="1459592" cy="1053057"/>
          </a:xfrm>
        </p:grpSpPr>
        <p:grpSp>
          <p:nvGrpSpPr>
            <p:cNvPr id="21" name="Group 20"/>
            <p:cNvGrpSpPr/>
            <p:nvPr/>
          </p:nvGrpSpPr>
          <p:grpSpPr>
            <a:xfrm>
              <a:off x="3587331" y="2778479"/>
              <a:ext cx="836612" cy="1053057"/>
              <a:chOff x="4584088" y="2717577"/>
              <a:chExt cx="836612" cy="1053057"/>
            </a:xfrm>
          </p:grpSpPr>
          <p:sp>
            <p:nvSpPr>
              <p:cNvPr id="46" name="TextBox 45"/>
              <p:cNvSpPr txBox="1"/>
              <p:nvPr/>
            </p:nvSpPr>
            <p:spPr>
              <a:xfrm>
                <a:off x="4591211" y="3129763"/>
                <a:ext cx="720069" cy="215444"/>
              </a:xfrm>
              <a:prstGeom prst="rect">
                <a:avLst/>
              </a:prstGeom>
              <a:noFill/>
            </p:spPr>
            <p:txBody>
              <a:bodyPr wrap="none" rtlCol="0">
                <a:spAutoFit/>
              </a:bodyPr>
              <a:lstStyle/>
              <a:p>
                <a:r>
                  <a:rPr lang="en-US" sz="800" dirty="0" smtClean="0">
                    <a:latin typeface="Century Gothic" panose="020B0502020202020204" pitchFamily="34" charset="0"/>
                  </a:rPr>
                  <a:t>Tassel Cap</a:t>
                </a:r>
                <a:endParaRPr lang="en-US" sz="800" dirty="0">
                  <a:latin typeface="Century Gothic" panose="020B0502020202020204" pitchFamily="34" charset="0"/>
                </a:endParaRPr>
              </a:p>
            </p:txBody>
          </p:sp>
          <p:sp>
            <p:nvSpPr>
              <p:cNvPr id="34" name="TextBox 33"/>
              <p:cNvSpPr txBox="1"/>
              <p:nvPr/>
            </p:nvSpPr>
            <p:spPr>
              <a:xfrm>
                <a:off x="4601369" y="3555190"/>
                <a:ext cx="567784" cy="215444"/>
              </a:xfrm>
              <a:prstGeom prst="rect">
                <a:avLst/>
              </a:prstGeom>
              <a:noFill/>
            </p:spPr>
            <p:txBody>
              <a:bodyPr wrap="none" rtlCol="0">
                <a:spAutoFit/>
              </a:bodyPr>
              <a:lstStyle/>
              <a:p>
                <a:r>
                  <a:rPr lang="en-US" sz="800" dirty="0" smtClean="0">
                    <a:latin typeface="Century Gothic" panose="020B0502020202020204" pitchFamily="34" charset="0"/>
                  </a:rPr>
                  <a:t>Aspect </a:t>
                </a:r>
                <a:endParaRPr lang="en-US" sz="800" dirty="0">
                  <a:latin typeface="Century Gothic" panose="020B0502020202020204" pitchFamily="34" charset="0"/>
                </a:endParaRPr>
              </a:p>
            </p:txBody>
          </p:sp>
          <p:sp>
            <p:nvSpPr>
              <p:cNvPr id="41" name="TextBox 40"/>
              <p:cNvSpPr txBox="1"/>
              <p:nvPr/>
            </p:nvSpPr>
            <p:spPr>
              <a:xfrm>
                <a:off x="4605521" y="3417192"/>
                <a:ext cx="461986" cy="215444"/>
              </a:xfrm>
              <a:prstGeom prst="rect">
                <a:avLst/>
              </a:prstGeom>
              <a:noFill/>
            </p:spPr>
            <p:txBody>
              <a:bodyPr wrap="none" rtlCol="0">
                <a:spAutoFit/>
              </a:bodyPr>
              <a:lstStyle/>
              <a:p>
                <a:r>
                  <a:rPr lang="en-US" sz="800" dirty="0" smtClean="0">
                    <a:latin typeface="Century Gothic" panose="020B0502020202020204" pitchFamily="34" charset="0"/>
                  </a:rPr>
                  <a:t>Slope</a:t>
                </a:r>
                <a:endParaRPr lang="en-US" sz="800" dirty="0">
                  <a:latin typeface="Century Gothic" panose="020B0502020202020204" pitchFamily="34" charset="0"/>
                </a:endParaRPr>
              </a:p>
            </p:txBody>
          </p:sp>
          <p:sp>
            <p:nvSpPr>
              <p:cNvPr id="42" name="TextBox 41"/>
              <p:cNvSpPr txBox="1"/>
              <p:nvPr/>
            </p:nvSpPr>
            <p:spPr>
              <a:xfrm>
                <a:off x="4598456" y="3274843"/>
                <a:ext cx="558166" cy="215444"/>
              </a:xfrm>
              <a:prstGeom prst="rect">
                <a:avLst/>
              </a:prstGeom>
              <a:noFill/>
            </p:spPr>
            <p:txBody>
              <a:bodyPr wrap="none" rtlCol="0">
                <a:spAutoFit/>
              </a:bodyPr>
              <a:lstStyle/>
              <a:p>
                <a:r>
                  <a:rPr lang="en-US" sz="800" dirty="0" smtClean="0">
                    <a:latin typeface="Century Gothic" panose="020B0502020202020204" pitchFamily="34" charset="0"/>
                  </a:rPr>
                  <a:t>mSAVI2</a:t>
                </a:r>
                <a:endParaRPr lang="en-US" sz="800" dirty="0">
                  <a:latin typeface="Century Gothic" panose="020B0502020202020204" pitchFamily="34" charset="0"/>
                </a:endParaRPr>
              </a:p>
            </p:txBody>
          </p:sp>
          <p:sp>
            <p:nvSpPr>
              <p:cNvPr id="52" name="TextBox 51"/>
              <p:cNvSpPr txBox="1"/>
              <p:nvPr/>
            </p:nvSpPr>
            <p:spPr>
              <a:xfrm>
                <a:off x="4584088" y="2980891"/>
                <a:ext cx="470000" cy="215444"/>
              </a:xfrm>
              <a:prstGeom prst="rect">
                <a:avLst/>
              </a:prstGeom>
              <a:noFill/>
            </p:spPr>
            <p:txBody>
              <a:bodyPr wrap="none" rtlCol="0">
                <a:spAutoFit/>
              </a:bodyPr>
              <a:lstStyle/>
              <a:p>
                <a:r>
                  <a:rPr lang="en-US" sz="800" dirty="0" smtClean="0">
                    <a:latin typeface="Century Gothic" panose="020B0502020202020204" pitchFamily="34" charset="0"/>
                  </a:rPr>
                  <a:t>NDBSI</a:t>
                </a:r>
                <a:endParaRPr lang="en-US" sz="800" dirty="0">
                  <a:latin typeface="Century Gothic" panose="020B0502020202020204" pitchFamily="34" charset="0"/>
                </a:endParaRPr>
              </a:p>
            </p:txBody>
          </p:sp>
          <p:sp>
            <p:nvSpPr>
              <p:cNvPr id="53" name="TextBox 52"/>
              <p:cNvSpPr txBox="1"/>
              <p:nvPr/>
            </p:nvSpPr>
            <p:spPr>
              <a:xfrm>
                <a:off x="4585215" y="2717577"/>
                <a:ext cx="835485" cy="338554"/>
              </a:xfrm>
              <a:prstGeom prst="rect">
                <a:avLst/>
              </a:prstGeom>
              <a:noFill/>
            </p:spPr>
            <p:txBody>
              <a:bodyPr wrap="none" rtlCol="0">
                <a:spAutoFit/>
              </a:bodyPr>
              <a:lstStyle/>
              <a:p>
                <a:r>
                  <a:rPr lang="en-US" sz="800" dirty="0" smtClean="0">
                    <a:latin typeface="Century Gothic" panose="020B0502020202020204" pitchFamily="34" charset="0"/>
                  </a:rPr>
                  <a:t>Point </a:t>
                </a:r>
              </a:p>
              <a:p>
                <a:r>
                  <a:rPr lang="en-US" sz="800" dirty="0" smtClean="0">
                    <a:latin typeface="Century Gothic" panose="020B0502020202020204" pitchFamily="34" charset="0"/>
                  </a:rPr>
                  <a:t>Classification</a:t>
                </a:r>
                <a:endParaRPr lang="en-US" sz="800" dirty="0">
                  <a:latin typeface="Century Gothic" panose="020B0502020202020204" pitchFamily="34" charset="0"/>
                </a:endParaRPr>
              </a:p>
            </p:txBody>
          </p:sp>
        </p:grpSp>
        <p:sp>
          <p:nvSpPr>
            <p:cNvPr id="71" name="TextBox 70"/>
            <p:cNvSpPr txBox="1"/>
            <p:nvPr/>
          </p:nvSpPr>
          <p:spPr>
            <a:xfrm>
              <a:off x="4372188" y="3335745"/>
              <a:ext cx="582211" cy="215444"/>
            </a:xfrm>
            <a:prstGeom prst="rect">
              <a:avLst/>
            </a:prstGeom>
            <a:noFill/>
          </p:spPr>
          <p:txBody>
            <a:bodyPr wrap="none" rtlCol="0">
              <a:spAutoFit/>
            </a:bodyPr>
            <a:lstStyle/>
            <a:p>
              <a:r>
                <a:rPr lang="en-US" sz="800" dirty="0">
                  <a:latin typeface="Century Gothic" panose="020B0502020202020204" pitchFamily="34" charset="0"/>
                </a:rPr>
                <a:t>w</a:t>
              </a:r>
              <a:r>
                <a:rPr lang="en-US" sz="800" dirty="0" smtClean="0">
                  <a:latin typeface="Century Gothic" panose="020B0502020202020204" pitchFamily="34" charset="0"/>
                </a:rPr>
                <a:t>etness</a:t>
              </a:r>
              <a:endParaRPr lang="en-US" sz="800" dirty="0">
                <a:latin typeface="Century Gothic" panose="020B0502020202020204" pitchFamily="34" charset="0"/>
              </a:endParaRPr>
            </a:p>
          </p:txBody>
        </p:sp>
        <p:sp>
          <p:nvSpPr>
            <p:cNvPr id="72" name="TextBox 71"/>
            <p:cNvSpPr txBox="1"/>
            <p:nvPr/>
          </p:nvSpPr>
          <p:spPr>
            <a:xfrm>
              <a:off x="4355708" y="3177650"/>
              <a:ext cx="691215" cy="215444"/>
            </a:xfrm>
            <a:prstGeom prst="rect">
              <a:avLst/>
            </a:prstGeom>
            <a:noFill/>
          </p:spPr>
          <p:txBody>
            <a:bodyPr wrap="none" rtlCol="0">
              <a:spAutoFit/>
            </a:bodyPr>
            <a:lstStyle/>
            <a:p>
              <a:r>
                <a:rPr lang="en-US" sz="800" dirty="0" smtClean="0">
                  <a:latin typeface="Century Gothic" panose="020B0502020202020204" pitchFamily="34" charset="0"/>
                </a:rPr>
                <a:t>greenness</a:t>
              </a:r>
              <a:endParaRPr lang="en-US" sz="800" dirty="0">
                <a:latin typeface="Century Gothic" panose="020B0502020202020204" pitchFamily="34" charset="0"/>
              </a:endParaRPr>
            </a:p>
          </p:txBody>
        </p:sp>
        <p:sp>
          <p:nvSpPr>
            <p:cNvPr id="73" name="TextBox 72"/>
            <p:cNvSpPr txBox="1"/>
            <p:nvPr/>
          </p:nvSpPr>
          <p:spPr>
            <a:xfrm>
              <a:off x="4354549" y="3043272"/>
              <a:ext cx="683200" cy="215444"/>
            </a:xfrm>
            <a:prstGeom prst="rect">
              <a:avLst/>
            </a:prstGeom>
            <a:noFill/>
          </p:spPr>
          <p:txBody>
            <a:bodyPr wrap="none" rtlCol="0">
              <a:spAutoFit/>
            </a:bodyPr>
            <a:lstStyle/>
            <a:p>
              <a:r>
                <a:rPr lang="en-US" sz="800" dirty="0" smtClean="0">
                  <a:latin typeface="Century Gothic" panose="020B0502020202020204" pitchFamily="34" charset="0"/>
                </a:rPr>
                <a:t>brightness</a:t>
              </a:r>
              <a:endParaRPr lang="en-US" sz="800" dirty="0">
                <a:latin typeface="Century Gothic" panose="020B0502020202020204" pitchFamily="34" charset="0"/>
              </a:endParaRPr>
            </a:p>
          </p:txBody>
        </p:sp>
        <p:grpSp>
          <p:nvGrpSpPr>
            <p:cNvPr id="101" name="Group 100"/>
            <p:cNvGrpSpPr/>
            <p:nvPr/>
          </p:nvGrpSpPr>
          <p:grpSpPr>
            <a:xfrm>
              <a:off x="4277191" y="3149854"/>
              <a:ext cx="128341" cy="308965"/>
              <a:chOff x="4296173" y="3157091"/>
              <a:chExt cx="128341" cy="308965"/>
            </a:xfrm>
          </p:grpSpPr>
          <p:cxnSp>
            <p:nvCxnSpPr>
              <p:cNvPr id="23" name="Straight Connector 22"/>
              <p:cNvCxnSpPr/>
              <p:nvPr/>
            </p:nvCxnSpPr>
            <p:spPr>
              <a:xfrm flipV="1">
                <a:off x="4357876" y="3284812"/>
                <a:ext cx="0" cy="181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354671" y="3462327"/>
                <a:ext cx="68391" cy="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357876" y="3157091"/>
                <a:ext cx="0" cy="181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4356123" y="3304800"/>
                <a:ext cx="68391" cy="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4354671" y="3159882"/>
                <a:ext cx="68391" cy="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4296173" y="3304981"/>
                <a:ext cx="68391" cy="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7036097" y="3605089"/>
            <a:ext cx="753732" cy="200055"/>
          </a:xfrm>
          <a:prstGeom prst="rect">
            <a:avLst/>
          </a:prstGeom>
          <a:noFill/>
        </p:spPr>
        <p:txBody>
          <a:bodyPr wrap="none" rtlCol="0">
            <a:spAutoFit/>
          </a:bodyPr>
          <a:lstStyle/>
          <a:p>
            <a:r>
              <a:rPr lang="en-US" sz="700" i="1" dirty="0" smtClean="0">
                <a:solidFill>
                  <a:schemeClr val="bg1"/>
                </a:solidFill>
                <a:latin typeface="Century Gothic" panose="020B0502020202020204" pitchFamily="34" charset="0"/>
              </a:rPr>
              <a:t>FSM per-pixel</a:t>
            </a:r>
            <a:endParaRPr lang="en-US" sz="700" i="1" dirty="0">
              <a:solidFill>
                <a:schemeClr val="bg1"/>
              </a:solidFill>
              <a:latin typeface="Century Gothic" panose="020B0502020202020204" pitchFamily="34" charset="0"/>
            </a:endParaRPr>
          </a:p>
        </p:txBody>
      </p:sp>
      <p:sp>
        <p:nvSpPr>
          <p:cNvPr id="8" name="TextBox 7"/>
          <p:cNvSpPr txBox="1"/>
          <p:nvPr/>
        </p:nvSpPr>
        <p:spPr>
          <a:xfrm>
            <a:off x="8209287" y="2933409"/>
            <a:ext cx="837088" cy="307777"/>
          </a:xfrm>
          <a:prstGeom prst="rect">
            <a:avLst/>
          </a:prstGeom>
          <a:noFill/>
        </p:spPr>
        <p:txBody>
          <a:bodyPr wrap="none" rtlCol="0">
            <a:spAutoFit/>
          </a:bodyPr>
          <a:lstStyle/>
          <a:p>
            <a:pPr algn="ctr"/>
            <a:r>
              <a:rPr lang="en-US" sz="700" i="1" dirty="0" smtClean="0">
                <a:solidFill>
                  <a:schemeClr val="bg1"/>
                </a:solidFill>
              </a:rPr>
              <a:t>Zonal mean FSM </a:t>
            </a:r>
          </a:p>
          <a:p>
            <a:pPr algn="ctr"/>
            <a:r>
              <a:rPr lang="en-US" sz="700" i="1" dirty="0" smtClean="0">
                <a:solidFill>
                  <a:schemeClr val="bg1"/>
                </a:solidFill>
              </a:rPr>
              <a:t>HUC 6 Watershed</a:t>
            </a:r>
            <a:endParaRPr lang="en-US" sz="700" i="1" dirty="0">
              <a:solidFill>
                <a:schemeClr val="bg1"/>
              </a:solidFill>
            </a:endParaRPr>
          </a:p>
        </p:txBody>
      </p:sp>
      <p:sp>
        <p:nvSpPr>
          <p:cNvPr id="14" name="TextBox 13"/>
          <p:cNvSpPr txBox="1"/>
          <p:nvPr/>
        </p:nvSpPr>
        <p:spPr>
          <a:xfrm>
            <a:off x="6027283" y="2897328"/>
            <a:ext cx="593432" cy="200055"/>
          </a:xfrm>
          <a:prstGeom prst="rect">
            <a:avLst/>
          </a:prstGeom>
          <a:noFill/>
        </p:spPr>
        <p:txBody>
          <a:bodyPr wrap="none" rtlCol="0">
            <a:spAutoFit/>
          </a:bodyPr>
          <a:lstStyle/>
          <a:p>
            <a:r>
              <a:rPr lang="en-US" sz="700" i="1" dirty="0" smtClean="0">
                <a:solidFill>
                  <a:schemeClr val="bg1"/>
                </a:solidFill>
              </a:rPr>
              <a:t>CTA results</a:t>
            </a:r>
            <a:endParaRPr lang="en-US" sz="700" i="1" dirty="0">
              <a:solidFill>
                <a:schemeClr val="bg1"/>
              </a:solidFill>
            </a:endParaRPr>
          </a:p>
        </p:txBody>
      </p:sp>
      <p:sp>
        <p:nvSpPr>
          <p:cNvPr id="17" name="TextBox 16"/>
          <p:cNvSpPr txBox="1"/>
          <p:nvPr/>
        </p:nvSpPr>
        <p:spPr>
          <a:xfrm>
            <a:off x="3211364" y="2644199"/>
            <a:ext cx="721672" cy="200055"/>
          </a:xfrm>
          <a:prstGeom prst="rect">
            <a:avLst/>
          </a:prstGeom>
          <a:noFill/>
        </p:spPr>
        <p:txBody>
          <a:bodyPr wrap="none" rtlCol="0">
            <a:spAutoFit/>
          </a:bodyPr>
          <a:lstStyle/>
          <a:p>
            <a:r>
              <a:rPr lang="en-US" sz="700" i="1" dirty="0" smtClean="0">
                <a:solidFill>
                  <a:schemeClr val="bg1"/>
                </a:solidFill>
              </a:rPr>
              <a:t>Methods stack</a:t>
            </a:r>
            <a:endParaRPr lang="en-US" sz="700" i="1" dirty="0">
              <a:solidFill>
                <a:schemeClr val="bg1"/>
              </a:solidFill>
            </a:endParaRPr>
          </a:p>
        </p:txBody>
      </p:sp>
      <p:sp>
        <p:nvSpPr>
          <p:cNvPr id="22" name="Rectangle 21"/>
          <p:cNvSpPr/>
          <p:nvPr/>
        </p:nvSpPr>
        <p:spPr>
          <a:xfrm>
            <a:off x="8267954" y="3297563"/>
            <a:ext cx="295346" cy="31482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001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443</Words>
  <Application>Microsoft Office PowerPoint</Application>
  <PresentationFormat>On-screen Show (4:3)</PresentationFormat>
  <Paragraphs>43</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Jenna Williams</cp:lastModifiedBy>
  <cp:revision>120</cp:revision>
  <cp:lastPrinted>2015-08-07T17:49:59Z</cp:lastPrinted>
  <dcterms:created xsi:type="dcterms:W3CDTF">2012-09-07T15:01:58Z</dcterms:created>
  <dcterms:modified xsi:type="dcterms:W3CDTF">2015-08-07T18:10:47Z</dcterms:modified>
</cp:coreProperties>
</file>