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B8423F-7D39-4B12-B658-96B5A312C003}" v="4" dt="2022-05-25T16:30:20.702"/>
    <p1510:client id="{ACAD30CE-C66B-4C36-1EEB-B694F6FAB3E8}" v="5" dt="2022-06-02T21:46:29.756"/>
    <p1510:client id="{AFF678C3-A554-D42E-8C24-3B51B641DB9C}" v="3" dt="2022-06-02T21:37:28.950"/>
    <p1510:client id="{CFE4BA4B-DE55-B387-FF39-EFCECF3F83AB}" v="13" dt="2022-09-09T20:16:18.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1289" autoAdjust="0"/>
    <p:restoredTop sz="94322" autoAdjust="0"/>
  </p:normalViewPr>
  <p:slideViewPr>
    <p:cSldViewPr snapToGrid="0" showGuides="1">
      <p:cViewPr varScale="1">
        <p:scale>
          <a:sx n="125" d="100"/>
          <a:sy n="125" d="100"/>
        </p:scale>
        <p:origin x="28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43489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42883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789982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85719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a:t>
            </a:r>
            <a:r>
              <a:rPr lang="en-US" sz="1600">
                <a:solidFill>
                  <a:schemeClr val="bg1"/>
                </a:solidFill>
                <a:latin typeface="Century Gothic" panose="020B0502020202020204" pitchFamily="34" charset="0"/>
              </a:rPr>
              <a:t>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69A478"/>
                </a:solidFill>
              </a:rPr>
              <a:t>STUDY AREA</a:t>
            </a:r>
          </a:p>
          <a:p>
            <a:pPr algn="ctr"/>
            <a:r>
              <a:rPr lang="en-US" sz="2600" b="0" spc="0" baseline="0" dirty="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0EDCBCB5-880F-41F9-8097-52B83E864B4D}"/>
              </a:ext>
            </a:extLst>
          </p:cNvPr>
          <p:cNvSpPr txBox="1">
            <a:spLocks/>
          </p:cNvSpPr>
          <p:nvPr/>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69A478"/>
                </a:solidFill>
              </a:rPr>
              <a:t>STUDY AREA</a:t>
            </a:r>
          </a:p>
          <a:p>
            <a:pPr algn="ctr"/>
            <a:r>
              <a:rPr lang="en-US" sz="2600" b="0" spc="0" baseline="0" dirty="0">
                <a:solidFill>
                  <a:srgbClr val="69A478"/>
                </a:solidFill>
              </a:rPr>
              <a:t>Ecological Forecasting</a:t>
            </a:r>
          </a:p>
        </p:txBody>
      </p:sp>
      <p:sp>
        <p:nvSpPr>
          <p:cNvPr id="11" name="Subtitle 2">
            <a:extLst>
              <a:ext uri="{FF2B5EF4-FFF2-40B4-BE49-F238E27FC236}">
                <a16:creationId xmlns:a16="http://schemas.microsoft.com/office/drawing/2014/main" id="{E201E6B4-5DB2-4666-A60E-8F224053FB3D}"/>
              </a:ext>
            </a:extLst>
          </p:cNvPr>
          <p:cNvSpPr txBox="1">
            <a:spLocks/>
          </p:cNvSpPr>
          <p:nvPr/>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88EAF891-3DF8-495C-8BE4-D0C7DFD15BBC}"/>
              </a:ext>
            </a:extLst>
          </p:cNvPr>
          <p:cNvSpPr txBox="1"/>
          <p:nvPr/>
        </p:nvSpPr>
        <p:spPr>
          <a:xfrm>
            <a:off x="301749" y="5160253"/>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7" name="TextBox 1">
            <a:extLst>
              <a:ext uri="{FF2B5EF4-FFF2-40B4-BE49-F238E27FC236}">
                <a16:creationId xmlns:a16="http://schemas.microsoft.com/office/drawing/2014/main" id="{CA7CD2DE-4DFB-4458-8470-8CF184132184}"/>
              </a:ext>
            </a:extLst>
          </p:cNvPr>
          <p:cNvSpPr txBox="1"/>
          <p:nvPr/>
        </p:nvSpPr>
        <p:spPr>
          <a:xfrm>
            <a:off x="537731" y="1276639"/>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3B7D2-125E-CABE-C921-BAE81FEB00B6}"/>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List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advisors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partners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and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others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who have contributed in any way to the project.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If your project is a multi-term one, acknowledge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past contributors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If you used ESA data, you need to include the following disclaimer:</a:t>
            </a:r>
            <a:r>
              <a:rPr lang="en-US" sz="2200" dirty="0">
                <a:solidFill>
                  <a:schemeClr val="tx1">
                    <a:lumMod val="75000"/>
                    <a:lumOff val="25000"/>
                  </a:schemeClr>
                </a:solidFill>
                <a:latin typeface="Century Gothic"/>
              </a:rPr>
              <a:t> </a:t>
            </a: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(insert year), processed by ESA.</a:t>
            </a:r>
            <a:r>
              <a:rPr lang="en-US" sz="2200" dirty="0">
                <a:solidFill>
                  <a:schemeClr val="tx1">
                    <a:lumMod val="75000"/>
                    <a:lumOff val="25000"/>
                  </a:schemeClr>
                </a:solidFill>
                <a:latin typeface="Century Gothic"/>
              </a:rPr>
              <a:t> </a:t>
            </a:r>
          </a:p>
          <a:p>
            <a:pPr marL="114300">
              <a:lnSpc>
                <a:spcPct val="100000"/>
              </a:lnSpc>
              <a:spcBef>
                <a:spcPts val="0"/>
              </a:spcBef>
              <a:spcAft>
                <a:spcPts val="600"/>
              </a:spcAft>
              <a:defRPr/>
            </a:pPr>
            <a:endParaRPr lang="en-US" sz="10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1C4517D-498E-0BF8-F64F-4E17157DC052}"/>
              </a:ext>
            </a:extLst>
          </p:cNvPr>
          <p:cNvSpPr txBox="1"/>
          <p:nvPr/>
        </p:nvSpPr>
        <p:spPr>
          <a:xfrm>
            <a:off x="4319908" y="3955083"/>
            <a:ext cx="3399416" cy="830997"/>
          </a:xfrm>
          <a:prstGeom prst="rect">
            <a:avLst/>
          </a:prstGeom>
          <a:noFill/>
          <a:ln w="190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Font is always Century Gothic, </a:t>
            </a:r>
            <a:r>
              <a:rPr lang="en-US" sz="2000"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color is </a:t>
            </a:r>
            <a:r>
              <a:rPr lang="en-US" sz="2000" b="1" dirty="0">
                <a:solidFill>
                  <a:schemeClr val="tx1">
                    <a:lumMod val="75000"/>
                    <a:lumOff val="25000"/>
                  </a:schemeClr>
                </a:solidFill>
                <a:latin typeface="Century Gothic" panose="020F0302020204030204"/>
              </a:rPr>
              <a:t>Black, Text 1, Lighter 25%, </a:t>
            </a:r>
            <a:r>
              <a:rPr lang="en-US" sz="2000"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69A478"/>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Header text</a:t>
            </a:r>
            <a:r>
              <a:rPr lang="en-US" sz="1500" dirty="0">
                <a:solidFill>
                  <a:schemeClr val="tx1">
                    <a:lumMod val="75000"/>
                    <a:lumOff val="25000"/>
                  </a:schemeClr>
                </a:solidFill>
                <a:latin typeface="Century Gothic" panose="020F0302020204030204"/>
              </a:rPr>
              <a:t> point size should be between </a:t>
            </a:r>
            <a:r>
              <a:rPr lang="en-US" sz="1500" b="1" dirty="0">
                <a:solidFill>
                  <a:schemeClr val="tx1">
                    <a:lumMod val="75000"/>
                    <a:lumOff val="25000"/>
                  </a:schemeClr>
                </a:solidFill>
                <a:latin typeface="Century Gothic" panose="020F0302020204030204"/>
              </a:rPr>
              <a:t>32 and 44 </a:t>
            </a:r>
            <a:r>
              <a:rPr lang="en-US" sz="15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69A478"/>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Body text </a:t>
            </a:r>
            <a:r>
              <a:rPr lang="en-US" sz="1500" dirty="0">
                <a:solidFill>
                  <a:schemeClr val="tx1">
                    <a:lumMod val="75000"/>
                    <a:lumOff val="25000"/>
                  </a:schemeClr>
                </a:solidFill>
                <a:latin typeface="Century Gothic" panose="020F0302020204030204"/>
              </a:rPr>
              <a:t>point size should be at least </a:t>
            </a:r>
            <a:r>
              <a:rPr lang="en-US" sz="1500" b="1" dirty="0">
                <a:solidFill>
                  <a:schemeClr val="tx1">
                    <a:lumMod val="75000"/>
                    <a:lumOff val="25000"/>
                  </a:schemeClr>
                </a:solidFill>
                <a:latin typeface="Century Gothic" panose="020F0302020204030204"/>
              </a:rPr>
              <a:t>20</a:t>
            </a:r>
            <a:r>
              <a:rPr lang="en-US" sz="15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69A478"/>
              </a:buClr>
              <a:buFont typeface="Webdings,Sans-Serif" panose="05030102010509060703" pitchFamily="18" charset="2"/>
              <a:buChar char=""/>
            </a:pPr>
            <a:r>
              <a:rPr lang="en-US" sz="1500" b="1" dirty="0">
                <a:solidFill>
                  <a:schemeClr val="tx1">
                    <a:lumMod val="75000"/>
                    <a:lumOff val="25000"/>
                  </a:schemeClr>
                </a:solidFill>
                <a:latin typeface="Century Gothic"/>
                <a:ea typeface="+mn-lt"/>
                <a:cs typeface="+mn-lt"/>
              </a:rPr>
              <a:t>Captions &amp; legend</a:t>
            </a:r>
            <a:r>
              <a:rPr lang="en-US" sz="1500" dirty="0">
                <a:solidFill>
                  <a:schemeClr val="tx1">
                    <a:lumMod val="75000"/>
                    <a:lumOff val="25000"/>
                  </a:schemeClr>
                </a:solidFill>
                <a:latin typeface="Century Gothic"/>
                <a:ea typeface="+mn-lt"/>
                <a:cs typeface="+mn-lt"/>
              </a:rPr>
              <a:t> items </a:t>
            </a:r>
            <a:r>
              <a:rPr lang="en-US" sz="1500" u="sng" dirty="0">
                <a:solidFill>
                  <a:schemeClr val="tx1">
                    <a:lumMod val="75000"/>
                    <a:lumOff val="25000"/>
                  </a:schemeClr>
                </a:solidFill>
                <a:latin typeface="Century Gothic"/>
                <a:ea typeface="+mn-lt"/>
                <a:cs typeface="+mn-lt"/>
              </a:rPr>
              <a:t>no smaller than</a:t>
            </a:r>
            <a:r>
              <a:rPr lang="en-US" sz="1500" dirty="0">
                <a:solidFill>
                  <a:schemeClr val="tx1">
                    <a:lumMod val="75000"/>
                    <a:lumOff val="25000"/>
                  </a:schemeClr>
                </a:solidFill>
                <a:latin typeface="Century Gothic"/>
                <a:ea typeface="+mn-lt"/>
                <a:cs typeface="+mn-lt"/>
              </a:rPr>
              <a:t> </a:t>
            </a:r>
            <a:r>
              <a:rPr lang="en-US" sz="1500" b="1" dirty="0">
                <a:solidFill>
                  <a:schemeClr val="tx1">
                    <a:lumMod val="75000"/>
                    <a:lumOff val="25000"/>
                  </a:schemeClr>
                </a:solidFill>
                <a:latin typeface="Century Gothic"/>
                <a:ea typeface="+mn-lt"/>
                <a:cs typeface="+mn-lt"/>
              </a:rPr>
              <a:t>14 point type</a:t>
            </a:r>
            <a:r>
              <a:rPr lang="en-US" sz="1500" dirty="0">
                <a:solidFill>
                  <a:schemeClr val="tx1">
                    <a:lumMod val="75000"/>
                    <a:lumOff val="25000"/>
                  </a:schemeClr>
                </a:solidFill>
                <a:latin typeface="Century Gothic"/>
                <a:ea typeface="+mn-lt"/>
                <a:cs typeface="+mn-lt"/>
              </a:rPr>
              <a:t>.</a:t>
            </a:r>
          </a:p>
          <a:p>
            <a:pPr marL="800100" lvl="1" indent="-342900">
              <a:lnSpc>
                <a:spcPct val="100000"/>
              </a:lnSpc>
              <a:spcAft>
                <a:spcPts val="600"/>
              </a:spcAft>
              <a:buClr>
                <a:srgbClr val="69A478"/>
              </a:buClr>
              <a:buFont typeface="Webdings,Sans-Serif" panose="05030102010509060703" pitchFamily="18" charset="2"/>
              <a:buChar char=""/>
            </a:pPr>
            <a:r>
              <a:rPr lang="en-US" sz="1500" dirty="0">
                <a:solidFill>
                  <a:schemeClr val="tx1">
                    <a:lumMod val="75000"/>
                    <a:lumOff val="25000"/>
                  </a:schemeClr>
                </a:solidFill>
                <a:latin typeface="Century Gothic"/>
                <a:ea typeface="+mn-lt"/>
                <a:cs typeface="+mn-lt"/>
              </a:rPr>
              <a:t>On slide </a:t>
            </a:r>
            <a:r>
              <a:rPr lang="en-US" sz="1500" b="1" dirty="0">
                <a:solidFill>
                  <a:schemeClr val="tx1">
                    <a:lumMod val="75000"/>
                    <a:lumOff val="25000"/>
                  </a:schemeClr>
                </a:solidFill>
                <a:latin typeface="Century Gothic"/>
                <a:ea typeface="+mn-lt"/>
                <a:cs typeface="+mn-lt"/>
              </a:rPr>
              <a:t>image credits</a:t>
            </a:r>
            <a:r>
              <a:rPr lang="en-US" sz="1500" dirty="0">
                <a:solidFill>
                  <a:schemeClr val="tx1">
                    <a:lumMod val="75000"/>
                    <a:lumOff val="25000"/>
                  </a:schemeClr>
                </a:solidFill>
                <a:latin typeface="Century Gothic"/>
                <a:ea typeface="+mn-lt"/>
                <a:cs typeface="+mn-lt"/>
              </a:rPr>
              <a:t> = 11–12pts; preferably use consistent placement on all slides (bottom corner).</a:t>
            </a:r>
          </a:p>
          <a:p>
            <a:pPr marL="342900" indent="-342900">
              <a:lnSpc>
                <a:spcPct val="100000"/>
              </a:lnSpc>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Try to use a </a:t>
            </a:r>
            <a:r>
              <a:rPr lang="en-US" sz="2000" b="1" dirty="0">
                <a:solidFill>
                  <a:schemeClr val="tx1">
                    <a:lumMod val="75000"/>
                    <a:lumOff val="25000"/>
                  </a:schemeClr>
                </a:solidFill>
                <a:latin typeface="Century Gothic" panose="020F0302020204030204"/>
              </a:rPr>
              <a:t>consistent font size</a:t>
            </a:r>
            <a:r>
              <a:rPr lang="en-US" sz="2000"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The standard DEVELOP bullet style is </a:t>
            </a:r>
            <a:r>
              <a:rPr lang="en-US" sz="2000" b="1" dirty="0">
                <a:solidFill>
                  <a:schemeClr val="tx1">
                    <a:lumMod val="75000"/>
                    <a:lumOff val="25000"/>
                  </a:schemeClr>
                </a:solidFill>
                <a:latin typeface="Century Gothic" panose="020F0302020204030204"/>
              </a:rPr>
              <a:t>symbol #52 </a:t>
            </a:r>
            <a:r>
              <a:rPr lang="en-US" sz="2000" dirty="0">
                <a:solidFill>
                  <a:schemeClr val="tx1">
                    <a:lumMod val="75000"/>
                    <a:lumOff val="25000"/>
                  </a:schemeClr>
                </a:solidFill>
                <a:latin typeface="Century Gothic" panose="020F0302020204030204"/>
              </a:rPr>
              <a:t>in the </a:t>
            </a:r>
            <a:r>
              <a:rPr lang="en-US" sz="2000" b="1" dirty="0">
                <a:solidFill>
                  <a:schemeClr val="tx1">
                    <a:lumMod val="75000"/>
                    <a:lumOff val="25000"/>
                  </a:schemeClr>
                </a:solidFill>
                <a:latin typeface="Century Gothic" panose="020F0302020204030204"/>
              </a:rPr>
              <a:t>Webdings</a:t>
            </a:r>
            <a:r>
              <a:rPr lang="en-US" sz="2000"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69A478"/>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69A478"/>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69A478"/>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69A478"/>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69A478"/>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DF8007-888D-4657-A6F3-ED85339D23F0}">
  <ds:schemaRefs>
    <ds:schemaRef ds:uri="21e6a8e8-1dff-48a6-ab9b-8d556c6946c0"/>
    <ds:schemaRef ds:uri="7df78d0b-135a-4de7-9166-7c181cd87fb4"/>
    <ds:schemaRef ds:uri="http://purl.org/dc/terms/"/>
    <ds:schemaRef ds:uri="http://schemas.openxmlformats.org/package/2006/metadata/core-properties"/>
    <ds:schemaRef ds:uri="http://schemas.microsoft.com/office/2006/documentManagement/types"/>
    <ds:schemaRef ds:uri="http://www.w3.org/XML/1998/namespace"/>
    <ds:schemaRef ds:uri="http://purl.org/dc/elements/1.1/"/>
    <ds:schemaRef ds:uri="http://purl.org/dc/dcmityp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FF46091C-DA13-46C0-AF0C-59C8B8ED10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187326-4003-4981-9057-9BA805FAC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4223</TotalTime>
  <Words>1634</Words>
  <Application>Microsoft Office PowerPoint</Application>
  <PresentationFormat>Widescreen</PresentationFormat>
  <Paragraphs>178</Paragraphs>
  <Slides>12</Slides>
  <Notes>6</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222</cp:revision>
  <dcterms:created xsi:type="dcterms:W3CDTF">2019-11-12T17:46:59Z</dcterms:created>
  <dcterms:modified xsi:type="dcterms:W3CDTF">2022-09-09T20:16:26Z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197700.000000000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