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7" r:id="rId3"/>
    <p:sldId id="268" r:id="rId4"/>
    <p:sldId id="256" r:id="rId5"/>
    <p:sldId id="258" r:id="rId6"/>
    <p:sldId id="261" r:id="rId7"/>
    <p:sldId id="262" r:id="rId8"/>
    <p:sldId id="263" r:id="rId9"/>
    <p:sldId id="260"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2" autoAdjust="0"/>
    <p:restoredTop sz="94660"/>
  </p:normalViewPr>
  <p:slideViewPr>
    <p:cSldViewPr snapToGrid="0">
      <p:cViewPr varScale="1">
        <p:scale>
          <a:sx n="98" d="100"/>
          <a:sy n="98" d="100"/>
        </p:scale>
        <p:origin x="10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93E3D5-9F94-4A03-86F3-B1949A1B9DE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F4A9CD-C6CD-4848-8063-48E5C7449B03}" type="slidenum">
              <a:rPr lang="en-US" smtClean="0"/>
              <a:t>‹#›</a:t>
            </a:fld>
            <a:endParaRPr lang="en-US"/>
          </a:p>
        </p:txBody>
      </p:sp>
    </p:spTree>
    <p:extLst>
      <p:ext uri="{BB962C8B-B14F-4D97-AF65-F5344CB8AC3E}">
        <p14:creationId xmlns:p14="http://schemas.microsoft.com/office/powerpoint/2010/main" val="1287394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0DFA93-3AD1-4EA1-B4B6-2B90E9CFAA69}"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399105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DFA93-3AD1-4EA1-B4B6-2B90E9CFAA69}"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168277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DFA93-3AD1-4EA1-B4B6-2B90E9CFAA69}"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1123483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0DFA93-3AD1-4EA1-B4B6-2B90E9CFAA69}"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2078669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DFA93-3AD1-4EA1-B4B6-2B90E9CFAA69}"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44440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0DFA93-3AD1-4EA1-B4B6-2B90E9CFAA69}"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221525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0DFA93-3AD1-4EA1-B4B6-2B90E9CFAA69}"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57253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0DFA93-3AD1-4EA1-B4B6-2B90E9CFAA69}"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176022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DFA93-3AD1-4EA1-B4B6-2B90E9CFAA69}"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260225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DFA93-3AD1-4EA1-B4B6-2B90E9CFAA69}"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128606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DFA93-3AD1-4EA1-B4B6-2B90E9CFAA69}"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E5946-0B5D-4B8C-8993-D97E2E5FB3EA}" type="slidenum">
              <a:rPr lang="en-US" smtClean="0"/>
              <a:t>‹#›</a:t>
            </a:fld>
            <a:endParaRPr lang="en-US"/>
          </a:p>
        </p:txBody>
      </p:sp>
    </p:spTree>
    <p:extLst>
      <p:ext uri="{BB962C8B-B14F-4D97-AF65-F5344CB8AC3E}">
        <p14:creationId xmlns:p14="http://schemas.microsoft.com/office/powerpoint/2010/main" val="135065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DFA93-3AD1-4EA1-B4B6-2B90E9CFAA69}"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E5946-0B5D-4B8C-8993-D97E2E5FB3EA}" type="slidenum">
              <a:rPr lang="en-US" smtClean="0"/>
              <a:t>‹#›</a:t>
            </a:fld>
            <a:endParaRPr lang="en-US"/>
          </a:p>
        </p:txBody>
      </p:sp>
    </p:spTree>
    <p:extLst>
      <p:ext uri="{BB962C8B-B14F-4D97-AF65-F5344CB8AC3E}">
        <p14:creationId xmlns:p14="http://schemas.microsoft.com/office/powerpoint/2010/main" val="3748532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lauren.m.childs@nasa.gov" TargetMode="External"/><Relationship Id="rId3" Type="http://schemas.openxmlformats.org/officeDocument/2006/relationships/hyperlink" Target="mailto:tiffani.n.miller@nasa.gov" TargetMode="External"/><Relationship Id="rId7" Type="http://schemas.openxmlformats.org/officeDocument/2006/relationships/hyperlink" Target="mailto:kathleen.d.moore@nasa.gov" TargetMode="External"/><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2.xml"/><Relationship Id="rId6" Type="http://schemas.openxmlformats.org/officeDocument/2006/relationships/hyperlink" Target="mailto:DEVELOP.Geoinformatics@gmail.com" TargetMode="External"/><Relationship Id="rId5" Type="http://schemas.openxmlformats.org/officeDocument/2006/relationships/hyperlink" Target="mailto:carrie.l.kelley@nasa.gov" TargetMode="External"/><Relationship Id="rId4" Type="http://schemas.openxmlformats.org/officeDocument/2006/relationships/hyperlink" Target="mailto:DEVELOP.Communications@gmail.com" TargetMode="External"/><Relationship Id="rId9" Type="http://schemas.openxmlformats.org/officeDocument/2006/relationships/hyperlink" Target="mailto:Jennifer.tindell@nas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713" y="220747"/>
            <a:ext cx="11600119" cy="597401"/>
          </a:xfrm>
          <a:solidFill>
            <a:schemeClr val="tx1"/>
          </a:solidFill>
        </p:spPr>
        <p:txBody>
          <a:bodyPr>
            <a:normAutofit/>
          </a:bodyPr>
          <a:lstStyle/>
          <a:p>
            <a:pPr algn="ctr"/>
            <a:r>
              <a:rPr lang="en-US" sz="3600" b="1" dirty="0" smtClean="0">
                <a:solidFill>
                  <a:schemeClr val="bg1"/>
                </a:solidFill>
                <a:latin typeface="Century Gothic" panose="020B0502020202020204" pitchFamily="34" charset="0"/>
              </a:rPr>
              <a:t>2017 Spring Deliverable Calendar</a:t>
            </a:r>
            <a:endParaRPr lang="en-US" sz="3600" b="1" dirty="0">
              <a:solidFill>
                <a:schemeClr val="bg1"/>
              </a:solidFill>
              <a:latin typeface="Century Gothic" panose="020B0502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173872184"/>
              </p:ext>
            </p:extLst>
          </p:nvPr>
        </p:nvGraphicFramePr>
        <p:xfrm>
          <a:off x="297713" y="818150"/>
          <a:ext cx="11600119" cy="5825569"/>
        </p:xfrm>
        <a:graphic>
          <a:graphicData uri="http://schemas.openxmlformats.org/drawingml/2006/table">
            <a:tbl>
              <a:tblPr firstRow="1" bandRow="1">
                <a:tableStyleId>{E8034E78-7F5D-4C2E-B375-FC64B27BC917}</a:tableStyleId>
              </a:tblPr>
              <a:tblGrid>
                <a:gridCol w="829338"/>
                <a:gridCol w="799720"/>
                <a:gridCol w="6215280"/>
                <a:gridCol w="3755781"/>
              </a:tblGrid>
              <a:tr h="578795">
                <a:tc>
                  <a:txBody>
                    <a:bodyPr/>
                    <a:lstStyle/>
                    <a:p>
                      <a:pPr algn="ctr"/>
                      <a:r>
                        <a:rPr lang="en-US" dirty="0" smtClean="0">
                          <a:latin typeface="Century Gothic" panose="020B0502020202020204" pitchFamily="34" charset="0"/>
                        </a:rPr>
                        <a:t>Term</a:t>
                      </a:r>
                      <a:r>
                        <a:rPr lang="en-US" baseline="0" dirty="0" smtClean="0">
                          <a:latin typeface="Century Gothic" panose="020B0502020202020204" pitchFamily="34" charset="0"/>
                        </a:rPr>
                        <a:t> Week</a:t>
                      </a:r>
                      <a:endParaRPr lang="en-US" dirty="0">
                        <a:latin typeface="Century Gothic" panose="020B0502020202020204" pitchFamily="34" charset="0"/>
                      </a:endParaRPr>
                    </a:p>
                  </a:txBody>
                  <a:tcPr/>
                </a:tc>
                <a:tc>
                  <a:txBody>
                    <a:bodyPr/>
                    <a:lstStyle/>
                    <a:p>
                      <a:pPr algn="ctr"/>
                      <a:r>
                        <a:rPr lang="en-US" dirty="0" smtClean="0">
                          <a:latin typeface="Century Gothic" panose="020B0502020202020204" pitchFamily="34" charset="0"/>
                        </a:rPr>
                        <a:t>Due</a:t>
                      </a:r>
                      <a:r>
                        <a:rPr lang="en-US" baseline="0" dirty="0" smtClean="0">
                          <a:latin typeface="Century Gothic" panose="020B0502020202020204" pitchFamily="34" charset="0"/>
                        </a:rPr>
                        <a:t> Date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Item(s)</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Submit To</a:t>
                      </a:r>
                      <a:endParaRPr lang="en-US" dirty="0">
                        <a:latin typeface="Century Gothic" panose="020B0502020202020204" pitchFamily="34" charset="0"/>
                      </a:endParaRPr>
                    </a:p>
                  </a:txBody>
                  <a:tcPr anchor="ctr"/>
                </a:tc>
              </a:tr>
              <a:tr h="826849">
                <a:tc>
                  <a:txBody>
                    <a:bodyPr/>
                    <a:lstStyle/>
                    <a:p>
                      <a:pPr algn="ctr"/>
                      <a:r>
                        <a:rPr lang="en-US" sz="1600" dirty="0" smtClean="0">
                          <a:solidFill>
                            <a:schemeClr val="tx1"/>
                          </a:solidFill>
                          <a:latin typeface="Century Gothic" panose="020B0502020202020204" pitchFamily="34" charset="0"/>
                        </a:rPr>
                        <a:t>1</a:t>
                      </a:r>
                      <a:endParaRPr lang="en-US" sz="1600" b="1" dirty="0" smtClean="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1/26</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1) Handbook Forms, 2) </a:t>
                      </a:r>
                      <a:r>
                        <a:rPr lang="en-US" sz="1600" baseline="0" dirty="0" smtClean="0">
                          <a:solidFill>
                            <a:schemeClr val="tx1"/>
                          </a:solidFill>
                          <a:latin typeface="Century Gothic" panose="020B0502020202020204" pitchFamily="34" charset="0"/>
                        </a:rPr>
                        <a:t>Info Sheet, 3) Personality Assessments, 4) Entrance Personal </a:t>
                      </a:r>
                      <a:r>
                        <a:rPr lang="en-US" sz="1600" baseline="0" smtClean="0">
                          <a:solidFill>
                            <a:schemeClr val="tx1"/>
                          </a:solidFill>
                          <a:latin typeface="Century Gothic" panose="020B0502020202020204" pitchFamily="34" charset="0"/>
                        </a:rPr>
                        <a:t>Growth Assessment, </a:t>
                      </a:r>
                      <a:r>
                        <a:rPr lang="en-US" sz="1600" baseline="0" dirty="0" smtClean="0">
                          <a:solidFill>
                            <a:schemeClr val="tx1"/>
                          </a:solidFill>
                          <a:latin typeface="Century Gothic" panose="020B0502020202020204" pitchFamily="34" charset="0"/>
                        </a:rPr>
                        <a:t>5) DEVELOPedia Participant Page, 6) Orientation Completed</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1) CLs LFT to Jennifer</a:t>
                      </a:r>
                      <a:r>
                        <a:rPr lang="en-US" sz="1600" baseline="0" dirty="0" smtClean="0">
                          <a:solidFill>
                            <a:schemeClr val="tx1"/>
                          </a:solidFill>
                          <a:latin typeface="Century Gothic" panose="020B0502020202020204" pitchFamily="34" charset="0"/>
                        </a:rPr>
                        <a:t> </a:t>
                      </a:r>
                      <a:r>
                        <a:rPr lang="en-US" sz="1600" baseline="0" dirty="0" err="1" smtClean="0">
                          <a:solidFill>
                            <a:schemeClr val="tx1"/>
                          </a:solidFill>
                          <a:latin typeface="Century Gothic" panose="020B0502020202020204" pitchFamily="34" charset="0"/>
                        </a:rPr>
                        <a:t>Tindell</a:t>
                      </a:r>
                      <a:r>
                        <a:rPr lang="en-US" sz="1600" baseline="0" dirty="0" smtClean="0">
                          <a:solidFill>
                            <a:schemeClr val="tx1"/>
                          </a:solidFill>
                          <a:latin typeface="Century Gothic" panose="020B0502020202020204" pitchFamily="34" charset="0"/>
                        </a:rPr>
                        <a:t>, 2) CLs LFT to Georgina, 3) Tiffani, 4) Google Form, 5) DEVELOPedia</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3</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2/9</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Project Summary RD</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PC </a:t>
                      </a:r>
                      <a:r>
                        <a:rPr lang="en-US" sz="1600" baseline="0" dirty="0" smtClean="0">
                          <a:solidFill>
                            <a:schemeClr val="tx1"/>
                          </a:solidFill>
                          <a:latin typeface="Century Gothic" panose="020B0502020202020204" pitchFamily="34" charset="0"/>
                        </a:rPr>
                        <a:t>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4</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2/16</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Tech Paper RD</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PC 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5</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2/20</a:t>
                      </a:r>
                      <a:endParaRPr lang="en-US" sz="1600" b="1" dirty="0">
                        <a:solidFill>
                          <a:schemeClr val="tx1"/>
                        </a:solidFill>
                        <a:latin typeface="Century Gothic" panose="020B0502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tx1"/>
                          </a:solidFill>
                          <a:latin typeface="Century Gothic" panose="020B0502020202020204" pitchFamily="34" charset="0"/>
                        </a:rPr>
                        <a:t>Offices Closed for President’s Day</a:t>
                      </a:r>
                      <a:endParaRPr lang="en-US" sz="1600" b="1" i="1" dirty="0" smtClean="0">
                        <a:solidFill>
                          <a:schemeClr val="tx1"/>
                        </a:solidFill>
                        <a:latin typeface="Century Gothic" panose="020B0502020202020204" pitchFamily="34" charset="0"/>
                      </a:endParaRPr>
                    </a:p>
                  </a:txBody>
                  <a:tcPr/>
                </a:tc>
                <a:tc>
                  <a:txBody>
                    <a:bodyPr/>
                    <a:lstStyle/>
                    <a:p>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5</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2/23</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VPS Outline</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Comm 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6</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3/2</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Poster</a:t>
                      </a:r>
                      <a:r>
                        <a:rPr lang="en-US" sz="1600" baseline="0" dirty="0" smtClean="0">
                          <a:solidFill>
                            <a:schemeClr val="tx1"/>
                          </a:solidFill>
                          <a:latin typeface="Century Gothic" panose="020B0502020202020204" pitchFamily="34" charset="0"/>
                        </a:rPr>
                        <a:t> RD, Presentation RD</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PC </a:t>
                      </a:r>
                      <a:r>
                        <a:rPr lang="en-US" sz="1600" baseline="0" dirty="0" smtClean="0">
                          <a:solidFill>
                            <a:schemeClr val="tx1"/>
                          </a:solidFill>
                          <a:latin typeface="Century Gothic" panose="020B0502020202020204" pitchFamily="34" charset="0"/>
                        </a:rPr>
                        <a:t>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6</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3/3</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Software Release</a:t>
                      </a:r>
                      <a:r>
                        <a:rPr lang="en-US" sz="1600" baseline="0" dirty="0" smtClean="0">
                          <a:solidFill>
                            <a:schemeClr val="tx1"/>
                          </a:solidFill>
                          <a:latin typeface="Century Gothic" panose="020B0502020202020204" pitchFamily="34" charset="0"/>
                        </a:rPr>
                        <a:t> Forms (if applicable)</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Geo</a:t>
                      </a:r>
                      <a:r>
                        <a:rPr lang="en-US" sz="1600" baseline="0" dirty="0" smtClean="0">
                          <a:solidFill>
                            <a:schemeClr val="tx1"/>
                          </a:solidFill>
                          <a:latin typeface="Century Gothic" panose="020B0502020202020204" pitchFamily="34" charset="0"/>
                        </a:rPr>
                        <a:t> 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7</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3/9</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Project Summary FD, Study</a:t>
                      </a:r>
                      <a:r>
                        <a:rPr lang="en-US" sz="1600" baseline="0" dirty="0" smtClean="0">
                          <a:solidFill>
                            <a:schemeClr val="tx1"/>
                          </a:solidFill>
                          <a:latin typeface="Century Gothic" panose="020B0502020202020204" pitchFamily="34" charset="0"/>
                        </a:rPr>
                        <a:t> Area </a:t>
                      </a:r>
                      <a:r>
                        <a:rPr lang="en-US" sz="1600" baseline="0" dirty="0" err="1" smtClean="0">
                          <a:solidFill>
                            <a:schemeClr val="tx1"/>
                          </a:solidFill>
                          <a:latin typeface="Century Gothic" panose="020B0502020202020204" pitchFamily="34" charset="0"/>
                        </a:rPr>
                        <a:t>Shapefiles</a:t>
                      </a:r>
                      <a:r>
                        <a:rPr lang="en-US" sz="1600" baseline="0" dirty="0" smtClean="0">
                          <a:solidFill>
                            <a:schemeClr val="tx1"/>
                          </a:solidFill>
                          <a:latin typeface="Century Gothic" panose="020B0502020202020204" pitchFamily="34" charset="0"/>
                        </a:rPr>
                        <a:t>, Website Image</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PC T</a:t>
                      </a:r>
                      <a:r>
                        <a:rPr lang="en-US" sz="1600" baseline="0" dirty="0" smtClean="0">
                          <a:solidFill>
                            <a:schemeClr val="tx1"/>
                          </a:solidFill>
                          <a:latin typeface="Century Gothic" panose="020B0502020202020204" pitchFamily="34" charset="0"/>
                        </a:rPr>
                        <a: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8</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3/16</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VPS Video &amp; Transcript</a:t>
                      </a:r>
                      <a:endParaRPr lang="en-US" sz="1600" b="1" dirty="0">
                        <a:solidFill>
                          <a:schemeClr val="tx1"/>
                        </a:solidFill>
                        <a:latin typeface="Century Gothic" panose="020B0502020202020204" pitchFamily="34" charset="0"/>
                      </a:endParaRPr>
                    </a:p>
                  </a:txBody>
                  <a:tcPr/>
                </a:tc>
                <a:tc>
                  <a:txBody>
                    <a:bodyPr/>
                    <a:lstStyle/>
                    <a:p>
                      <a:r>
                        <a:rPr lang="en-US" sz="1600" dirty="0" err="1" smtClean="0">
                          <a:solidFill>
                            <a:schemeClr val="tx1"/>
                          </a:solidFill>
                          <a:latin typeface="Century Gothic" panose="020B0502020202020204" pitchFamily="34" charset="0"/>
                        </a:rPr>
                        <a:t>Comm</a:t>
                      </a:r>
                      <a:r>
                        <a:rPr lang="en-US" sz="1600" dirty="0" smtClean="0">
                          <a:solidFill>
                            <a:schemeClr val="tx1"/>
                          </a:solidFill>
                          <a:latin typeface="Century Gothic" panose="020B0502020202020204" pitchFamily="34" charset="0"/>
                        </a:rPr>
                        <a:t> Team Google Drive </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8</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3/16</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DEVELOPedia Project Page</a:t>
                      </a:r>
                      <a:endParaRPr lang="en-US" sz="1600" b="1" dirty="0">
                        <a:solidFill>
                          <a:schemeClr val="tx1"/>
                        </a:solidFill>
                        <a:latin typeface="Century Gothic" panose="020B0502020202020204" pitchFamily="34" charset="0"/>
                      </a:endParaRPr>
                    </a:p>
                  </a:txBody>
                  <a:tcPr/>
                </a:tc>
                <a:tc>
                  <a:txBody>
                    <a:bodyPr/>
                    <a:lstStyle/>
                    <a:p>
                      <a:r>
                        <a:rPr lang="en-US" sz="1600" dirty="0" err="1" smtClean="0">
                          <a:solidFill>
                            <a:schemeClr val="tx1"/>
                          </a:solidFill>
                          <a:latin typeface="Century Gothic" panose="020B0502020202020204" pitchFamily="34" charset="0"/>
                        </a:rPr>
                        <a:t>DEVELOPedia</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9</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3/23</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Poster FD, Presentation</a:t>
                      </a:r>
                      <a:r>
                        <a:rPr lang="en-US" sz="1600" baseline="0" dirty="0" smtClean="0">
                          <a:solidFill>
                            <a:schemeClr val="tx1"/>
                          </a:solidFill>
                          <a:latin typeface="Century Gothic" panose="020B0502020202020204" pitchFamily="34" charset="0"/>
                        </a:rPr>
                        <a:t> FD</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PC </a:t>
                      </a:r>
                      <a:r>
                        <a:rPr lang="en-US" sz="1600" baseline="0" dirty="0" smtClean="0">
                          <a:solidFill>
                            <a:schemeClr val="tx1"/>
                          </a:solidFill>
                          <a:latin typeface="Century Gothic" panose="020B0502020202020204" pitchFamily="34" charset="0"/>
                        </a:rPr>
                        <a:t>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9</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3/24</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Exit Personal</a:t>
                      </a:r>
                      <a:r>
                        <a:rPr lang="en-US" sz="1600" baseline="0" dirty="0" smtClean="0">
                          <a:solidFill>
                            <a:schemeClr val="tx1"/>
                          </a:solidFill>
                          <a:latin typeface="Century Gothic" panose="020B0502020202020204" pitchFamily="34" charset="0"/>
                        </a:rPr>
                        <a:t> Growth Assessment</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Google Form</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10</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3/30</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Tech Paper FD, Technical</a:t>
                      </a:r>
                      <a:r>
                        <a:rPr lang="en-US" sz="1600" baseline="0" dirty="0" smtClean="0">
                          <a:solidFill>
                            <a:schemeClr val="tx1"/>
                          </a:solidFill>
                          <a:latin typeface="Century Gothic" panose="020B0502020202020204" pitchFamily="34" charset="0"/>
                        </a:rPr>
                        <a:t> Image</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PC Team Gmail</a:t>
                      </a:r>
                      <a:endParaRPr lang="en-US" sz="1600" b="1" dirty="0">
                        <a:solidFill>
                          <a:schemeClr val="tx1"/>
                        </a:solidFill>
                        <a:latin typeface="Century Gothic" panose="020B0502020202020204" pitchFamily="34" charset="0"/>
                      </a:endParaRPr>
                    </a:p>
                  </a:txBody>
                  <a:tcPr/>
                </a:tc>
              </a:tr>
              <a:tr h="335212">
                <a:tc>
                  <a:txBody>
                    <a:bodyPr/>
                    <a:lstStyle/>
                    <a:p>
                      <a:pPr algn="ctr"/>
                      <a:r>
                        <a:rPr lang="en-US" sz="1600" dirty="0" smtClean="0">
                          <a:solidFill>
                            <a:schemeClr val="tx1"/>
                          </a:solidFill>
                          <a:latin typeface="Century Gothic" panose="020B0502020202020204" pitchFamily="34" charset="0"/>
                        </a:rPr>
                        <a:t>10</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3/31</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1) Exit Survey,</a:t>
                      </a:r>
                      <a:r>
                        <a:rPr lang="en-US" sz="1600" baseline="0" dirty="0" smtClean="0">
                          <a:solidFill>
                            <a:schemeClr val="tx1"/>
                          </a:solidFill>
                          <a:latin typeface="Century Gothic" panose="020B0502020202020204" pitchFamily="34" charset="0"/>
                        </a:rPr>
                        <a:t> 2) Optional Deliverables</a:t>
                      </a:r>
                      <a:endParaRPr lang="en-US" sz="1600" b="1" dirty="0">
                        <a:solidFill>
                          <a:schemeClr val="tx1"/>
                        </a:solidFill>
                        <a:latin typeface="Century Gothic" panose="020B0502020202020204" pitchFamily="34" charset="0"/>
                      </a:endParaRPr>
                    </a:p>
                  </a:txBody>
                  <a:tcPr/>
                </a:tc>
                <a:tc>
                  <a:txBody>
                    <a:bodyPr/>
                    <a:lstStyle/>
                    <a:p>
                      <a:r>
                        <a:rPr lang="en-US" sz="1600" dirty="0" smtClean="0">
                          <a:solidFill>
                            <a:schemeClr val="tx1"/>
                          </a:solidFill>
                          <a:latin typeface="Century Gothic" panose="020B0502020202020204" pitchFamily="34" charset="0"/>
                        </a:rPr>
                        <a:t>1) Google Form, 2) </a:t>
                      </a:r>
                      <a:r>
                        <a:rPr lang="en-US" sz="1600" baseline="0" dirty="0" smtClean="0">
                          <a:solidFill>
                            <a:schemeClr val="tx1"/>
                          </a:solidFill>
                          <a:latin typeface="Century Gothic" panose="020B0502020202020204" pitchFamily="34" charset="0"/>
                        </a:rPr>
                        <a:t>PC Team Gmail</a:t>
                      </a:r>
                      <a:endParaRPr lang="en-US" sz="1600" b="1" dirty="0">
                        <a:solidFill>
                          <a:schemeClr val="tx1"/>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2828341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8</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30362211"/>
              </p:ext>
            </p:extLst>
          </p:nvPr>
        </p:nvGraphicFramePr>
        <p:xfrm>
          <a:off x="290622" y="898172"/>
          <a:ext cx="11610756" cy="4086702"/>
        </p:xfrm>
        <a:graphic>
          <a:graphicData uri="http://schemas.openxmlformats.org/drawingml/2006/table">
            <a:tbl>
              <a:tblPr firstRow="1" bandRow="1">
                <a:tableStyleId>{5202B0CA-FC54-4496-8BCA-5EF66A818D29}</a:tableStyleId>
              </a:tblPr>
              <a:tblGrid>
                <a:gridCol w="2062719"/>
                <a:gridCol w="9548037"/>
              </a:tblGrid>
              <a:tr h="398622">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VPS Video</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VPS Video is</a:t>
                      </a:r>
                      <a:r>
                        <a:rPr lang="en-US" sz="1600" baseline="0" dirty="0" smtClean="0">
                          <a:latin typeface="Century Gothic" panose="020B0502020202020204" pitchFamily="34" charset="0"/>
                        </a:rPr>
                        <a:t> one of DEVELOP’s best tools for communicating science to external audiences. It is the most visible and far-reaching deliverables your team will create. VPS events have thousands of viewers from all over the world (typically 80+ countries). Be creative and professional, and clearly communicate your project. This is your chance to tell what you’ve done and why it matters. Your audience is your partners, NASA HQ, and the world!</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VPS Videos are put on DEVELOP’s YouTube Channel and VPS winners are shared through a variety of venues like the ASP website, social media, and partner websites.</a:t>
                      </a:r>
                      <a:endParaRPr lang="en-US" sz="1600"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VPS Transcript</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VPS Transcript is legally required to ensure that DEVELOP’s website and products posted are 508 compliant and accessible by all</a:t>
                      </a:r>
                      <a:r>
                        <a:rPr lang="en-US" sz="1600" baseline="0" dirty="0" smtClean="0">
                          <a:latin typeface="Century Gothic" panose="020B0502020202020204" pitchFamily="34" charset="0"/>
                        </a:rPr>
                        <a:t> users regardless of disability. </a:t>
                      </a:r>
                      <a:endParaRPr lang="en-US" sz="1600"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DEVELOPedia Project Page</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DEVELOPedia Project Page is the electronic</a:t>
                      </a:r>
                      <a:r>
                        <a:rPr lang="en-US" sz="1600" baseline="0" dirty="0" smtClean="0">
                          <a:latin typeface="Century Gothic" panose="020B0502020202020204" pitchFamily="34" charset="0"/>
                        </a:rPr>
                        <a:t> home of information about your project that lives on after the project ends, as a reference for future DEVELOPers. The content is input by the project team into DEVELOPedia using the Project Summary FD material. It is a simple deliverable, but very important in ensuring we relay information to future teams.</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4101340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9</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106594145"/>
              </p:ext>
            </p:extLst>
          </p:nvPr>
        </p:nvGraphicFramePr>
        <p:xfrm>
          <a:off x="290622" y="898172"/>
          <a:ext cx="11610756" cy="4574382"/>
        </p:xfrm>
        <a:graphic>
          <a:graphicData uri="http://schemas.openxmlformats.org/drawingml/2006/table">
            <a:tbl>
              <a:tblPr firstRow="1" bandRow="1">
                <a:tableStyleId>{5202B0CA-FC54-4496-8BCA-5EF66A818D29}</a:tableStyleId>
              </a:tblPr>
              <a:tblGrid>
                <a:gridCol w="1527545"/>
                <a:gridCol w="10083211"/>
              </a:tblGrid>
              <a:tr h="398622">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Poster FD</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Poster provides a visual </a:t>
                      </a:r>
                      <a:r>
                        <a:rPr lang="en-US" sz="1600" baseline="0" dirty="0" smtClean="0">
                          <a:latin typeface="Century Gothic" panose="020B0502020202020204" pitchFamily="34" charset="0"/>
                        </a:rPr>
                        <a:t>overview of your project. Poster creation is a standard in the field of science. The ability to create an effective poster is a skill well-honed through the poster creation process and best practices that DEVELOP shares.</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Poster FD is presented at closeouts, conferences, and other events. It ensures that your project has a visual summary to share with a broad set of audiences.</a:t>
                      </a:r>
                    </a:p>
                  </a:txBody>
                  <a:tcPr anchor="ctr"/>
                </a:tc>
              </a:tr>
              <a:tr h="426559">
                <a:tc>
                  <a:txBody>
                    <a:bodyPr/>
                    <a:lstStyle/>
                    <a:p>
                      <a:r>
                        <a:rPr lang="en-US" sz="1600" b="1" dirty="0" smtClean="0">
                          <a:latin typeface="Century Gothic" panose="020B0502020202020204" pitchFamily="34" charset="0"/>
                        </a:rPr>
                        <a:t>Presentation FD</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Presentation</a:t>
                      </a:r>
                      <a:r>
                        <a:rPr lang="en-US" sz="1600" baseline="0" dirty="0" smtClean="0">
                          <a:latin typeface="Century Gothic" panose="020B0502020202020204" pitchFamily="34" charset="0"/>
                        </a:rPr>
                        <a:t> is the narrated version of the Poster laid out in a slide by slide progression. They are presented at closeouts, conferences, and other events and should clearly summarize your project, with an opportunity to go into more depth than the Poster.</a:t>
                      </a:r>
                    </a:p>
                  </a:txBody>
                  <a:tcPr anchor="ctr"/>
                </a:tc>
              </a:tr>
              <a:tr h="426559">
                <a:tc>
                  <a:txBody>
                    <a:bodyPr/>
                    <a:lstStyle/>
                    <a:p>
                      <a:r>
                        <a:rPr lang="en-US" sz="1600" b="1" dirty="0" smtClean="0">
                          <a:latin typeface="Century Gothic" panose="020B0502020202020204" pitchFamily="34" charset="0"/>
                        </a:rPr>
                        <a:t>Exit</a:t>
                      </a:r>
                      <a:r>
                        <a:rPr lang="en-US" sz="1600" b="1" baseline="0" dirty="0" smtClean="0">
                          <a:latin typeface="Century Gothic" panose="020B0502020202020204" pitchFamily="34" charset="0"/>
                        </a:rPr>
                        <a:t> </a:t>
                      </a:r>
                      <a:r>
                        <a:rPr lang="en-US" sz="1600" b="1" dirty="0" smtClean="0">
                          <a:latin typeface="Century Gothic" panose="020B0502020202020204" pitchFamily="34" charset="0"/>
                        </a:rPr>
                        <a:t>Personal Growth Assessment</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Exit</a:t>
                      </a:r>
                      <a:r>
                        <a:rPr lang="en-US" sz="1600" baseline="0" dirty="0" smtClean="0">
                          <a:latin typeface="Century Gothic" panose="020B0502020202020204" pitchFamily="34" charset="0"/>
                        </a:rPr>
                        <a:t> PGA</a:t>
                      </a:r>
                      <a:r>
                        <a:rPr lang="en-US" sz="1600" dirty="0" smtClean="0">
                          <a:latin typeface="Century Gothic" panose="020B0502020202020204" pitchFamily="34" charset="0"/>
                        </a:rPr>
                        <a:t> shows</a:t>
                      </a:r>
                      <a:r>
                        <a:rPr lang="en-US" sz="1600" baseline="0" dirty="0" smtClean="0">
                          <a:latin typeface="Century Gothic" panose="020B0502020202020204" pitchFamily="34" charset="0"/>
                        </a:rPr>
                        <a:t> the benefit of NASA’s investment in DEVELOP, the program pursues collecting statistical information that supports why NASA should continue to invest in DEVELOP’s capacity building. In addition, it is an opportunity for self-reflection on what you have gained from your term at DEVELOP. Summaries are compiled at the node and program levels to help improve DEVELOP’s capacity building efforts. </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Exit PGA collects insight into how each Participant has developed their skills during the term.</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3121319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10</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857318256"/>
              </p:ext>
            </p:extLst>
          </p:nvPr>
        </p:nvGraphicFramePr>
        <p:xfrm>
          <a:off x="290622" y="898172"/>
          <a:ext cx="11610756" cy="4665822"/>
        </p:xfrm>
        <a:graphic>
          <a:graphicData uri="http://schemas.openxmlformats.org/drawingml/2006/table">
            <a:tbl>
              <a:tblPr firstRow="1" bandRow="1">
                <a:tableStyleId>{5202B0CA-FC54-4496-8BCA-5EF66A818D29}</a:tableStyleId>
              </a:tblPr>
              <a:tblGrid>
                <a:gridCol w="1527545"/>
                <a:gridCol w="10083211"/>
              </a:tblGrid>
              <a:tr h="398622">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Tech Paper FD</a:t>
                      </a:r>
                      <a:endParaRPr lang="en-US" sz="1600" b="1" dirty="0">
                        <a:latin typeface="Century Gothic" panose="020B0502020202020204" pitchFamily="34" charset="0"/>
                      </a:endParaRPr>
                    </a:p>
                  </a:txBody>
                  <a:tcPr anchor="ctr"/>
                </a:tc>
                <a:tc>
                  <a:txBody>
                    <a:bodyPr/>
                    <a:lstStyle/>
                    <a:p>
                      <a:r>
                        <a:rPr lang="en-US" sz="1600" baseline="0" dirty="0" smtClean="0">
                          <a:latin typeface="Century Gothic" panose="020B0502020202020204" pitchFamily="34" charset="0"/>
                        </a:rPr>
                        <a:t>The Tech Paper serves as the in-depth overview of your project. The FD is archived for future DEVELOPers, used in publication manuscripts, and shared with partners. </a:t>
                      </a:r>
                    </a:p>
                  </a:txBody>
                  <a:tcPr anchor="ctr"/>
                </a:tc>
              </a:tr>
              <a:tr h="426559">
                <a:tc>
                  <a:txBody>
                    <a:bodyPr/>
                    <a:lstStyle/>
                    <a:p>
                      <a:r>
                        <a:rPr lang="en-US" sz="1600" b="1" dirty="0" smtClean="0">
                          <a:latin typeface="Century Gothic" panose="020B0502020202020204" pitchFamily="34" charset="0"/>
                        </a:rPr>
                        <a:t>Technical Image</a:t>
                      </a:r>
                      <a:endParaRPr lang="en-US" sz="1600" b="1" dirty="0">
                        <a:latin typeface="Century Gothic" panose="020B0502020202020204" pitchFamily="34" charset="0"/>
                      </a:endParaRPr>
                    </a:p>
                  </a:txBody>
                  <a:tcPr anchor="ctr"/>
                </a:tc>
                <a:tc>
                  <a:txBody>
                    <a:bodyPr/>
                    <a:lstStyle/>
                    <a:p>
                      <a:r>
                        <a:rPr lang="en-US" sz="1600" baseline="0" dirty="0" smtClean="0">
                          <a:latin typeface="Century Gothic" panose="020B0502020202020204" pitchFamily="34" charset="0"/>
                        </a:rPr>
                        <a:t>The Technical Image can be similar to the Website Image, but it can include text. They are used in technical briefings to NASA HQ (SMD Monthly Status Reviews), print materials, and publications.</a:t>
                      </a:r>
                    </a:p>
                  </a:txBody>
                  <a:tcPr anchor="ctr"/>
                </a:tc>
              </a:tr>
              <a:tr h="426559">
                <a:tc>
                  <a:txBody>
                    <a:bodyPr/>
                    <a:lstStyle/>
                    <a:p>
                      <a:r>
                        <a:rPr lang="en-US" sz="1600" b="1" dirty="0" smtClean="0">
                          <a:latin typeface="Century Gothic" panose="020B0502020202020204" pitchFamily="34" charset="0"/>
                        </a:rPr>
                        <a:t>Exit Survey</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Exit Survey diverges from the PGA in that the</a:t>
                      </a:r>
                      <a:r>
                        <a:rPr lang="en-US" sz="1600" baseline="0" dirty="0" smtClean="0">
                          <a:latin typeface="Century Gothic" panose="020B0502020202020204" pitchFamily="34" charset="0"/>
                        </a:rPr>
                        <a:t> Exit Survey collects input on each Participant’s experience at DEVELOP, not just skills. It is also anonymous. As a Program that is continuously evolving and improving, we value constructive criticism and actionable feedback.</a:t>
                      </a:r>
                      <a:endParaRPr lang="en-US" sz="1600"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Optional Deliverables</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Optional Deliverables</a:t>
                      </a:r>
                      <a:r>
                        <a:rPr lang="en-US" sz="1600" baseline="0" dirty="0" smtClean="0">
                          <a:latin typeface="Century Gothic" panose="020B0502020202020204" pitchFamily="34" charset="0"/>
                        </a:rPr>
                        <a:t> include:</a:t>
                      </a:r>
                    </a:p>
                    <a:p>
                      <a:pPr marL="285750" indent="-168275">
                        <a:buFont typeface="Arial" panose="020B0604020202020204" pitchFamily="34" charset="0"/>
                        <a:buChar char="•"/>
                      </a:pPr>
                      <a:r>
                        <a:rPr lang="en-US" sz="1600" baseline="0" dirty="0" smtClean="0">
                          <a:latin typeface="Century Gothic" panose="020B0502020202020204" pitchFamily="34" charset="0"/>
                        </a:rPr>
                        <a:t>Tutorials</a:t>
                      </a:r>
                    </a:p>
                    <a:p>
                      <a:pPr marL="285750" indent="-168275">
                        <a:buFont typeface="Arial" panose="020B0604020202020204" pitchFamily="34" charset="0"/>
                        <a:buChar char="•"/>
                      </a:pPr>
                      <a:r>
                        <a:rPr lang="en-US" sz="1600" baseline="0" dirty="0" smtClean="0">
                          <a:latin typeface="Century Gothic" panose="020B0502020202020204" pitchFamily="34" charset="0"/>
                        </a:rPr>
                        <a:t>One-Pager Brochures</a:t>
                      </a:r>
                    </a:p>
                    <a:p>
                      <a:endParaRPr lang="en-US" sz="1600" baseline="0" dirty="0" smtClean="0">
                        <a:latin typeface="Century Gothic" panose="020B0502020202020204" pitchFamily="34" charset="0"/>
                      </a:endParaRPr>
                    </a:p>
                    <a:p>
                      <a:r>
                        <a:rPr lang="en-US" sz="1600" dirty="0" smtClean="0">
                          <a:latin typeface="Century Gothic" panose="020B0502020202020204" pitchFamily="34" charset="0"/>
                        </a:rPr>
                        <a:t>The</a:t>
                      </a:r>
                      <a:r>
                        <a:rPr lang="en-US" sz="1600" baseline="0" dirty="0" smtClean="0">
                          <a:latin typeface="Century Gothic" panose="020B0502020202020204" pitchFamily="34" charset="0"/>
                        </a:rPr>
                        <a:t> Tutorial</a:t>
                      </a:r>
                      <a:r>
                        <a:rPr lang="en-US" sz="1600" dirty="0" smtClean="0">
                          <a:latin typeface="Century Gothic" panose="020B0502020202020204" pitchFamily="34" charset="0"/>
                        </a:rPr>
                        <a:t> can</a:t>
                      </a:r>
                      <a:r>
                        <a:rPr lang="en-US" sz="1600" baseline="0" dirty="0" smtClean="0">
                          <a:latin typeface="Century Gothic" panose="020B0502020202020204" pitchFamily="34" charset="0"/>
                        </a:rPr>
                        <a:t> be very helpful to partner organizations as they try to replicate your methodology or access the same data sources. </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One-Pager Brochure can be a helpful aid to take to conferences or presentations so that your audience can take something home with them to </a:t>
                      </a:r>
                      <a:r>
                        <a:rPr lang="en-US" sz="1600" baseline="0" smtClean="0">
                          <a:latin typeface="Century Gothic" panose="020B0502020202020204" pitchFamily="34" charset="0"/>
                        </a:rPr>
                        <a:t>refer back to.</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348623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Email Contacts</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450083542"/>
              </p:ext>
            </p:extLst>
          </p:nvPr>
        </p:nvGraphicFramePr>
        <p:xfrm>
          <a:off x="290622" y="898172"/>
          <a:ext cx="11735372" cy="2104858"/>
        </p:xfrm>
        <a:graphic>
          <a:graphicData uri="http://schemas.openxmlformats.org/drawingml/2006/table">
            <a:tbl>
              <a:tblPr firstRow="1" bandRow="1">
                <a:tableStyleId>{5202B0CA-FC54-4496-8BCA-5EF66A818D29}</a:tableStyleId>
              </a:tblPr>
              <a:tblGrid>
                <a:gridCol w="1578046"/>
                <a:gridCol w="10157326"/>
              </a:tblGrid>
              <a:tr h="398622">
                <a:tc>
                  <a:txBody>
                    <a:bodyPr/>
                    <a:lstStyle/>
                    <a:p>
                      <a:pPr algn="ctr"/>
                      <a:endParaRPr lang="en-US" dirty="0">
                        <a:latin typeface="Century Gothic" panose="020B0502020202020204" pitchFamily="34" charset="0"/>
                      </a:endParaRPr>
                    </a:p>
                  </a:txBody>
                  <a:tcPr anchor="ctr"/>
                </a:tc>
                <a:tc>
                  <a:txBody>
                    <a:bodyPr/>
                    <a:lstStyle/>
                    <a:p>
                      <a:pPr algn="ctr"/>
                      <a:endParaRPr lang="en-US" dirty="0">
                        <a:latin typeface="Century Gothic" panose="020B0502020202020204" pitchFamily="34" charset="0"/>
                      </a:endParaRPr>
                    </a:p>
                  </a:txBody>
                  <a:tcPr anchor="ctr"/>
                </a:tc>
              </a:tr>
              <a:tr h="426559">
                <a:tc>
                  <a:txBody>
                    <a:bodyPr/>
                    <a:lstStyle/>
                    <a:p>
                      <a:pPr algn="l"/>
                      <a:r>
                        <a:rPr lang="en-US" sz="1600" b="1" dirty="0" smtClean="0">
                          <a:latin typeface="Century Gothic" panose="020B0502020202020204" pitchFamily="34" charset="0"/>
                        </a:rPr>
                        <a:t>PC</a:t>
                      </a:r>
                      <a:r>
                        <a:rPr lang="en-US" sz="1600" b="1" baseline="0" dirty="0" smtClean="0">
                          <a:latin typeface="Century Gothic" panose="020B0502020202020204" pitchFamily="34" charset="0"/>
                        </a:rPr>
                        <a:t> Team</a:t>
                      </a:r>
                      <a:endParaRPr lang="en-US" sz="1600" b="1" dirty="0">
                        <a:latin typeface="Century Gothic" panose="020B0502020202020204" pitchFamily="34" charset="0"/>
                      </a:endParaRPr>
                    </a:p>
                  </a:txBody>
                  <a:tcPr anchor="ctr"/>
                </a:tc>
                <a:tc>
                  <a:txBody>
                    <a:bodyPr/>
                    <a:lstStyle/>
                    <a:p>
                      <a:pPr algn="l"/>
                      <a:r>
                        <a:rPr lang="en-US" sz="1600" baseline="0" dirty="0" smtClean="0">
                          <a:latin typeface="Century Gothic" panose="020B0502020202020204" pitchFamily="34" charset="0"/>
                          <a:hlinkClick r:id="rId2"/>
                        </a:rPr>
                        <a:t>DEVELOP.ProjectCoordination@gmail.com</a:t>
                      </a:r>
                      <a:r>
                        <a:rPr lang="en-US" sz="1600" baseline="0" dirty="0" smtClean="0">
                          <a:latin typeface="Century Gothic" panose="020B0502020202020204" pitchFamily="34" charset="0"/>
                        </a:rPr>
                        <a:t>, Senior Fellow: Tiffani Miller - </a:t>
                      </a:r>
                      <a:r>
                        <a:rPr lang="en-US" sz="1600" dirty="0" smtClean="0">
                          <a:latin typeface="Century Gothic" panose="020B0502020202020204" pitchFamily="34" charset="0"/>
                          <a:hlinkClick r:id="rId3"/>
                        </a:rPr>
                        <a:t>tiffani.n.miller@nasa.gov</a:t>
                      </a:r>
                      <a:r>
                        <a:rPr lang="en-US" sz="1600" dirty="0" smtClean="0">
                          <a:latin typeface="Century Gothic" panose="020B0502020202020204" pitchFamily="34" charset="0"/>
                        </a:rPr>
                        <a:t> </a:t>
                      </a:r>
                      <a:endParaRPr lang="en-US" sz="1600" baseline="0" dirty="0" smtClean="0">
                        <a:latin typeface="Century Gothic" panose="020B0502020202020204" pitchFamily="34" charset="0"/>
                      </a:endParaRPr>
                    </a:p>
                  </a:txBody>
                  <a:tcPr anchor="ctr"/>
                </a:tc>
              </a:tr>
              <a:tr h="426559">
                <a:tc>
                  <a:txBody>
                    <a:bodyPr/>
                    <a:lstStyle/>
                    <a:p>
                      <a:pPr algn="l"/>
                      <a:r>
                        <a:rPr lang="en-US" sz="1600" b="1" dirty="0" err="1" smtClean="0">
                          <a:latin typeface="Century Gothic" panose="020B0502020202020204" pitchFamily="34" charset="0"/>
                        </a:rPr>
                        <a:t>Comm</a:t>
                      </a:r>
                      <a:r>
                        <a:rPr lang="en-US" sz="1600" b="1" dirty="0" smtClean="0">
                          <a:latin typeface="Century Gothic" panose="020B0502020202020204" pitchFamily="34" charset="0"/>
                        </a:rPr>
                        <a:t> Team</a:t>
                      </a:r>
                      <a:endParaRPr lang="en-US" sz="1600" b="1" dirty="0">
                        <a:latin typeface="Century Gothic" panose="020B0502020202020204" pitchFamily="34" charset="0"/>
                      </a:endParaRPr>
                    </a:p>
                  </a:txBody>
                  <a:tcPr anchor="ctr"/>
                </a:tc>
                <a:tc>
                  <a:txBody>
                    <a:bodyPr/>
                    <a:lstStyle/>
                    <a:p>
                      <a:pPr algn="l"/>
                      <a:r>
                        <a:rPr lang="en-US" sz="1600" baseline="0" dirty="0" smtClean="0">
                          <a:latin typeface="Century Gothic" panose="020B0502020202020204" pitchFamily="34" charset="0"/>
                          <a:hlinkClick r:id="rId4"/>
                        </a:rPr>
                        <a:t>DEVELOP.Communications@gmail.com</a:t>
                      </a:r>
                      <a:r>
                        <a:rPr lang="en-US" sz="1600" baseline="0" dirty="0" smtClean="0">
                          <a:latin typeface="Century Gothic" panose="020B0502020202020204" pitchFamily="34" charset="0"/>
                        </a:rPr>
                        <a:t>, Senior Fellow: Carrie Kelley - </a:t>
                      </a:r>
                      <a:r>
                        <a:rPr lang="en-US" sz="1600" dirty="0" smtClean="0">
                          <a:latin typeface="Century Gothic" panose="020B0502020202020204" pitchFamily="34" charset="0"/>
                          <a:hlinkClick r:id="rId5"/>
                        </a:rPr>
                        <a:t>carrie.l.kelley@nasa.gov</a:t>
                      </a:r>
                      <a:r>
                        <a:rPr lang="en-US" sz="1600" dirty="0" smtClean="0">
                          <a:latin typeface="Century Gothic" panose="020B0502020202020204" pitchFamily="34" charset="0"/>
                        </a:rPr>
                        <a:t> </a:t>
                      </a:r>
                    </a:p>
                  </a:txBody>
                  <a:tcPr anchor="ctr"/>
                </a:tc>
              </a:tr>
              <a:tr h="426559">
                <a:tc>
                  <a:txBody>
                    <a:bodyPr/>
                    <a:lstStyle/>
                    <a:p>
                      <a:pPr algn="l"/>
                      <a:r>
                        <a:rPr lang="en-US" sz="1600" b="1" dirty="0" smtClean="0">
                          <a:latin typeface="Century Gothic" panose="020B0502020202020204" pitchFamily="34" charset="0"/>
                        </a:rPr>
                        <a:t>Geo Team</a:t>
                      </a:r>
                      <a:endParaRPr lang="en-US" sz="1600" b="1" dirty="0">
                        <a:latin typeface="Century Gothic" panose="020B0502020202020204" pitchFamily="34" charset="0"/>
                      </a:endParaRPr>
                    </a:p>
                  </a:txBody>
                  <a:tcPr anchor="ctr"/>
                </a:tc>
                <a:tc>
                  <a:txBody>
                    <a:bodyPr/>
                    <a:lstStyle/>
                    <a:p>
                      <a:pPr algn="l"/>
                      <a:r>
                        <a:rPr lang="en-US" sz="1600" dirty="0" smtClean="0">
                          <a:latin typeface="Century Gothic" panose="020B0502020202020204" pitchFamily="34" charset="0"/>
                          <a:hlinkClick r:id="rId6"/>
                        </a:rPr>
                        <a:t>DEVELOP.Geoinformatics@gmail.com</a:t>
                      </a:r>
                      <a:r>
                        <a:rPr lang="en-US" sz="1600" baseline="0" dirty="0" smtClean="0">
                          <a:latin typeface="Century Gothic" panose="020B0502020202020204" pitchFamily="34" charset="0"/>
                        </a:rPr>
                        <a:t>. Senior Fellow: Kathleen Moore - </a:t>
                      </a:r>
                      <a:r>
                        <a:rPr lang="en-US" sz="1600" baseline="0" dirty="0" smtClean="0">
                          <a:latin typeface="Century Gothic" panose="020B0502020202020204" pitchFamily="34" charset="0"/>
                          <a:hlinkClick r:id="rId7"/>
                        </a:rPr>
                        <a:t>kathleen.d.moore@nasa.gov</a:t>
                      </a:r>
                      <a:endParaRPr lang="en-US" sz="1600" baseline="0" dirty="0" smtClean="0">
                        <a:latin typeface="Century Gothic" panose="020B0502020202020204" pitchFamily="34" charset="0"/>
                      </a:endParaRPr>
                    </a:p>
                  </a:txBody>
                  <a:tcPr anchor="ctr"/>
                </a:tc>
              </a:tr>
              <a:tr h="426559">
                <a:tc>
                  <a:txBody>
                    <a:bodyPr/>
                    <a:lstStyle/>
                    <a:p>
                      <a:pPr algn="l"/>
                      <a:r>
                        <a:rPr lang="en-US" sz="1600" b="1" dirty="0" smtClean="0">
                          <a:latin typeface="Century Gothic" panose="020B0502020202020204" pitchFamily="34" charset="0"/>
                        </a:rPr>
                        <a:t>NPO</a:t>
                      </a:r>
                      <a:endParaRPr lang="en-US" sz="1600" b="1" dirty="0">
                        <a:latin typeface="Century Gothic" panose="020B0502020202020204" pitchFamily="34" charset="0"/>
                      </a:endParaRPr>
                    </a:p>
                  </a:txBody>
                  <a:tcPr anchor="ctr"/>
                </a:tc>
                <a:tc>
                  <a:txBody>
                    <a:bodyPr/>
                    <a:lstStyle/>
                    <a:p>
                      <a:pPr algn="l"/>
                      <a:r>
                        <a:rPr lang="en-US" sz="1600" dirty="0" smtClean="0">
                          <a:latin typeface="Century Gothic" panose="020B0502020202020204" pitchFamily="34" charset="0"/>
                        </a:rPr>
                        <a:t>Lauren</a:t>
                      </a:r>
                      <a:r>
                        <a:rPr lang="en-US" sz="1600" baseline="0" dirty="0" smtClean="0">
                          <a:latin typeface="Century Gothic" panose="020B0502020202020204" pitchFamily="34" charset="0"/>
                        </a:rPr>
                        <a:t> Childs-Gleason - </a:t>
                      </a:r>
                      <a:r>
                        <a:rPr lang="en-US" sz="1600" dirty="0" smtClean="0">
                          <a:latin typeface="Century Gothic" panose="020B0502020202020204" pitchFamily="34" charset="0"/>
                          <a:hlinkClick r:id="rId8"/>
                        </a:rPr>
                        <a:t>lauren.m.childs@nasa.gov</a:t>
                      </a:r>
                      <a:r>
                        <a:rPr lang="en-US" sz="1600" dirty="0" smtClean="0">
                          <a:latin typeface="Century Gothic" panose="020B0502020202020204" pitchFamily="34" charset="0"/>
                        </a:rPr>
                        <a:t>, Jennifer </a:t>
                      </a:r>
                      <a:r>
                        <a:rPr lang="en-US" sz="1600" dirty="0" err="1" smtClean="0">
                          <a:latin typeface="Century Gothic" panose="020B0502020202020204" pitchFamily="34" charset="0"/>
                        </a:rPr>
                        <a:t>Tindell</a:t>
                      </a:r>
                      <a:r>
                        <a:rPr lang="en-US" sz="1600" dirty="0" smtClean="0">
                          <a:latin typeface="Century Gothic" panose="020B0502020202020204" pitchFamily="34" charset="0"/>
                        </a:rPr>
                        <a:t> –</a:t>
                      </a:r>
                      <a:r>
                        <a:rPr lang="en-US" sz="1600" baseline="0" dirty="0" smtClean="0">
                          <a:latin typeface="Century Gothic" panose="020B0502020202020204" pitchFamily="34" charset="0"/>
                        </a:rPr>
                        <a:t> </a:t>
                      </a:r>
                      <a:r>
                        <a:rPr lang="en-US" sz="1600" baseline="0" dirty="0" smtClean="0">
                          <a:latin typeface="Century Gothic" panose="020B0502020202020204" pitchFamily="34" charset="0"/>
                          <a:hlinkClick r:id="rId9"/>
                        </a:rPr>
                        <a:t>Jennifer.tindell@nasa.gov</a:t>
                      </a:r>
                      <a:r>
                        <a:rPr lang="en-US" sz="1600" baseline="0" dirty="0" smtClean="0">
                          <a:latin typeface="Century Gothic" panose="020B0502020202020204" pitchFamily="34" charset="0"/>
                        </a:rPr>
                        <a:t> </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311591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Deliverable Nomenclature Reminder </a:t>
            </a:r>
            <a:endParaRPr lang="en-US" sz="3600" b="1" dirty="0">
              <a:latin typeface="Century Gothic" panose="020B0502020202020204" pitchFamily="34" charset="0"/>
            </a:endParaRPr>
          </a:p>
        </p:txBody>
      </p:sp>
      <p:sp>
        <p:nvSpPr>
          <p:cNvPr id="8" name="Rectangle 7"/>
          <p:cNvSpPr/>
          <p:nvPr/>
        </p:nvSpPr>
        <p:spPr>
          <a:xfrm>
            <a:off x="1703616" y="2020350"/>
            <a:ext cx="8052706" cy="1040285"/>
          </a:xfrm>
          <a:prstGeom prst="rect">
            <a:avLst/>
          </a:prstGeom>
        </p:spPr>
        <p:txBody>
          <a:bodyPr wrap="square">
            <a:spAutoFit/>
          </a:bodyPr>
          <a:lstStyle/>
          <a:p>
            <a:pPr algn="ctr">
              <a:lnSpc>
                <a:spcPct val="110000"/>
              </a:lnSpc>
              <a:buClr>
                <a:srgbClr val="3F3F3F">
                  <a:lumMod val="50000"/>
                </a:srgbClr>
              </a:buClr>
            </a:pPr>
            <a:r>
              <a:rPr lang="en-US" sz="2800" dirty="0">
                <a:latin typeface="Century Gothic" panose="020B0502020202020204" pitchFamily="34" charset="0"/>
              </a:rPr>
              <a:t>YearTerm_Node_Team_Deliverable_Draft </a:t>
            </a:r>
          </a:p>
          <a:p>
            <a:pPr algn="ctr">
              <a:lnSpc>
                <a:spcPct val="110000"/>
              </a:lnSpc>
              <a:buClr>
                <a:srgbClr val="3F3F3F">
                  <a:lumMod val="50000"/>
                </a:srgbClr>
              </a:buClr>
            </a:pPr>
            <a:r>
              <a:rPr lang="en-US" sz="2800" b="1" dirty="0">
                <a:latin typeface="Century Gothic" panose="020B0502020202020204" pitchFamily="34" charset="0"/>
              </a:rPr>
              <a:t>Ex. </a:t>
            </a:r>
            <a:r>
              <a:rPr lang="en-US" sz="2000" b="1" dirty="0" smtClean="0">
                <a:latin typeface="Century Gothic" panose="020B0502020202020204" pitchFamily="34" charset="0"/>
              </a:rPr>
              <a:t>2017Spring_</a:t>
            </a:r>
            <a:r>
              <a:rPr lang="en-US" sz="2000" b="1" dirty="0" smtClean="0">
                <a:solidFill>
                  <a:schemeClr val="accent1"/>
                </a:solidFill>
                <a:latin typeface="Century Gothic" panose="020B0502020202020204" pitchFamily="34" charset="0"/>
              </a:rPr>
              <a:t>LaRC</a:t>
            </a:r>
            <a:r>
              <a:rPr lang="en-US" sz="2000" b="1" dirty="0" smtClean="0">
                <a:latin typeface="Century Gothic" panose="020B0502020202020204" pitchFamily="34" charset="0"/>
              </a:rPr>
              <a:t>_NorthCarolina</a:t>
            </a:r>
            <a:r>
              <a:rPr lang="en-US" sz="2000" b="1" dirty="0" smtClean="0">
                <a:solidFill>
                  <a:srgbClr val="FF0000"/>
                </a:solidFill>
                <a:latin typeface="Century Gothic" panose="020B0502020202020204" pitchFamily="34" charset="0"/>
              </a:rPr>
              <a:t>Water</a:t>
            </a:r>
            <a:r>
              <a:rPr lang="en-US" sz="2000" b="1" dirty="0" smtClean="0">
                <a:latin typeface="Century Gothic" panose="020B0502020202020204" pitchFamily="34" charset="0"/>
              </a:rPr>
              <a:t>_Poster_FD</a:t>
            </a:r>
            <a:endParaRPr lang="en-US" sz="2000" b="1" dirty="0">
              <a:latin typeface="Century Gothic" panose="020B0502020202020204" pitchFamily="34" charset="0"/>
            </a:endParaRPr>
          </a:p>
        </p:txBody>
      </p:sp>
      <p:sp>
        <p:nvSpPr>
          <p:cNvPr id="10" name="TextBox 9"/>
          <p:cNvSpPr txBox="1"/>
          <p:nvPr/>
        </p:nvSpPr>
        <p:spPr>
          <a:xfrm>
            <a:off x="405493" y="4776106"/>
            <a:ext cx="4483509" cy="861774"/>
          </a:xfrm>
          <a:prstGeom prst="rect">
            <a:avLst/>
          </a:prstGeom>
          <a:noFill/>
        </p:spPr>
        <p:txBody>
          <a:bodyPr wrap="square" rtlCol="0">
            <a:spAutoFit/>
          </a:bodyPr>
          <a:lstStyle/>
          <a:p>
            <a:pPr algn="ctr"/>
            <a:r>
              <a:rPr lang="en-US" b="1" i="1" dirty="0">
                <a:solidFill>
                  <a:schemeClr val="accent1"/>
                </a:solidFill>
              </a:rPr>
              <a:t>Node Acronyms:</a:t>
            </a:r>
          </a:p>
          <a:p>
            <a:pPr algn="ctr"/>
            <a:r>
              <a:rPr lang="en-US" sz="1600" dirty="0">
                <a:solidFill>
                  <a:srgbClr val="555659"/>
                </a:solidFill>
              </a:rPr>
              <a:t>ARC, AZ, FC, GSFC, ID, JPL, </a:t>
            </a:r>
            <a:r>
              <a:rPr lang="en-US" sz="1600" dirty="0" err="1">
                <a:solidFill>
                  <a:srgbClr val="555659"/>
                </a:solidFill>
              </a:rPr>
              <a:t>LaRC</a:t>
            </a:r>
            <a:r>
              <a:rPr lang="en-US" sz="1600" dirty="0">
                <a:solidFill>
                  <a:srgbClr val="555659"/>
                </a:solidFill>
              </a:rPr>
              <a:t>, MCHD, MSFC, NCEI, UGA, WC</a:t>
            </a:r>
          </a:p>
        </p:txBody>
      </p:sp>
      <p:sp>
        <p:nvSpPr>
          <p:cNvPr id="11" name="TextBox 10"/>
          <p:cNvSpPr txBox="1"/>
          <p:nvPr/>
        </p:nvSpPr>
        <p:spPr>
          <a:xfrm>
            <a:off x="7317500" y="4786109"/>
            <a:ext cx="4266995" cy="861774"/>
          </a:xfrm>
          <a:prstGeom prst="rect">
            <a:avLst/>
          </a:prstGeom>
          <a:noFill/>
        </p:spPr>
        <p:txBody>
          <a:bodyPr wrap="square" rtlCol="0">
            <a:spAutoFit/>
          </a:bodyPr>
          <a:lstStyle/>
          <a:p>
            <a:pPr algn="ctr"/>
            <a:r>
              <a:rPr lang="en-US" b="1" i="1" dirty="0">
                <a:solidFill>
                  <a:srgbClr val="FF0000"/>
                </a:solidFill>
              </a:rPr>
              <a:t>App Area Shorthand:</a:t>
            </a:r>
          </a:p>
          <a:p>
            <a:pPr algn="ctr"/>
            <a:r>
              <a:rPr lang="en-US" sz="1600" dirty="0">
                <a:solidFill>
                  <a:srgbClr val="555659"/>
                </a:solidFill>
              </a:rPr>
              <a:t>Ag, Climate, Disasters, Eco, </a:t>
            </a:r>
            <a:r>
              <a:rPr lang="en-US" sz="1600" smtClean="0">
                <a:solidFill>
                  <a:srgbClr val="555659"/>
                </a:solidFill>
              </a:rPr>
              <a:t>HealthAQ, </a:t>
            </a:r>
            <a:r>
              <a:rPr lang="en-US" sz="1600" dirty="0" smtClean="0">
                <a:solidFill>
                  <a:srgbClr val="555659"/>
                </a:solidFill>
              </a:rPr>
              <a:t>Water, Oceans, Weather, Energy, </a:t>
            </a:r>
            <a:r>
              <a:rPr lang="en-US" sz="1600" dirty="0" err="1" smtClean="0">
                <a:solidFill>
                  <a:srgbClr val="555659"/>
                </a:solidFill>
              </a:rPr>
              <a:t>CrossCutting</a:t>
            </a:r>
            <a:endParaRPr lang="en-US" sz="1600" dirty="0">
              <a:solidFill>
                <a:srgbClr val="555659"/>
              </a:solidFill>
            </a:endParaRPr>
          </a:p>
        </p:txBody>
      </p:sp>
      <p:cxnSp>
        <p:nvCxnSpPr>
          <p:cNvPr id="12" name="Straight Arrow Connector 11"/>
          <p:cNvCxnSpPr/>
          <p:nvPr/>
        </p:nvCxnSpPr>
        <p:spPr>
          <a:xfrm flipV="1">
            <a:off x="2514600" y="2988358"/>
            <a:ext cx="2128158" cy="17877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7149193" y="2988357"/>
            <a:ext cx="2128158" cy="17877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05493" y="6228340"/>
            <a:ext cx="10948307" cy="400110"/>
          </a:xfrm>
          <a:prstGeom prst="rect">
            <a:avLst/>
          </a:prstGeom>
          <a:noFill/>
        </p:spPr>
        <p:txBody>
          <a:bodyPr wrap="square" rtlCol="0">
            <a:spAutoFit/>
          </a:bodyPr>
          <a:lstStyle/>
          <a:p>
            <a:pPr algn="ctr"/>
            <a:r>
              <a:rPr lang="en-US" sz="2000" b="1" i="1" dirty="0" smtClean="0">
                <a:solidFill>
                  <a:srgbClr val="555659"/>
                </a:solidFill>
                <a:latin typeface="Century Gothic" panose="020B0502020202020204" pitchFamily="34" charset="0"/>
              </a:rPr>
              <a:t>Make sure ALL deliverables you submit throughout the term follow this nomenclature! </a:t>
            </a:r>
            <a:endParaRPr lang="en-US" sz="2000" b="1" i="1" dirty="0">
              <a:solidFill>
                <a:srgbClr val="555659"/>
              </a:solidFill>
              <a:latin typeface="Century Gothic" panose="020B0502020202020204" pitchFamily="34" charset="0"/>
            </a:endParaRPr>
          </a:p>
        </p:txBody>
      </p:sp>
    </p:spTree>
    <p:extLst>
      <p:ext uri="{BB962C8B-B14F-4D97-AF65-F5344CB8AC3E}">
        <p14:creationId xmlns:p14="http://schemas.microsoft.com/office/powerpoint/2010/main" val="122171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1</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265008424"/>
              </p:ext>
            </p:extLst>
          </p:nvPr>
        </p:nvGraphicFramePr>
        <p:xfrm>
          <a:off x="0" y="667864"/>
          <a:ext cx="12192000" cy="6318427"/>
        </p:xfrm>
        <a:graphic>
          <a:graphicData uri="http://schemas.openxmlformats.org/drawingml/2006/table">
            <a:tbl>
              <a:tblPr firstRow="1" bandRow="1">
                <a:tableStyleId>{5202B0CA-FC54-4496-8BCA-5EF66A818D29}</a:tableStyleId>
              </a:tblPr>
              <a:tblGrid>
                <a:gridCol w="1946936"/>
                <a:gridCol w="10245064"/>
              </a:tblGrid>
              <a:tr h="350741">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321513">
                <a:tc>
                  <a:txBody>
                    <a:bodyPr/>
                    <a:lstStyle/>
                    <a:p>
                      <a:r>
                        <a:rPr lang="en-US" sz="1600" b="1" dirty="0" smtClean="0">
                          <a:latin typeface="Century Gothic" panose="020B0502020202020204" pitchFamily="34" charset="0"/>
                        </a:rPr>
                        <a:t>Handbook Forms</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NASA</a:t>
                      </a:r>
                      <a:r>
                        <a:rPr lang="en-US" sz="1600" baseline="0" dirty="0" smtClean="0">
                          <a:latin typeface="Century Gothic" panose="020B0502020202020204" pitchFamily="34" charset="0"/>
                        </a:rPr>
                        <a:t> </a:t>
                      </a:r>
                      <a:r>
                        <a:rPr lang="en-US" sz="1600" dirty="0" smtClean="0">
                          <a:latin typeface="Century Gothic" panose="020B0502020202020204" pitchFamily="34" charset="0"/>
                        </a:rPr>
                        <a:t>Legal says so!</a:t>
                      </a:r>
                      <a:endParaRPr lang="en-US" sz="1600" dirty="0">
                        <a:latin typeface="Century Gothic" panose="020B0502020202020204" pitchFamily="34" charset="0"/>
                      </a:endParaRPr>
                    </a:p>
                  </a:txBody>
                  <a:tcPr anchor="ctr"/>
                </a:tc>
              </a:tr>
              <a:tr h="1022996">
                <a:tc>
                  <a:txBody>
                    <a:bodyPr/>
                    <a:lstStyle/>
                    <a:p>
                      <a:r>
                        <a:rPr lang="en-US" sz="1600" b="1" baseline="0" dirty="0" smtClean="0">
                          <a:latin typeface="Century Gothic" panose="020B0502020202020204" pitchFamily="34" charset="0"/>
                        </a:rPr>
                        <a:t>Info Sheet</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DEVELOP uses </a:t>
                      </a:r>
                      <a:r>
                        <a:rPr lang="en-US" sz="1600" smtClean="0">
                          <a:latin typeface="Century Gothic" panose="020B0502020202020204" pitchFamily="34" charset="0"/>
                        </a:rPr>
                        <a:t>the </a:t>
                      </a:r>
                      <a:r>
                        <a:rPr lang="en-US" sz="1600" baseline="0" smtClean="0">
                          <a:latin typeface="Century Gothic" panose="020B0502020202020204" pitchFamily="34" charset="0"/>
                        </a:rPr>
                        <a:t>Info </a:t>
                      </a:r>
                      <a:r>
                        <a:rPr lang="en-US" sz="1600" baseline="0" dirty="0" smtClean="0">
                          <a:latin typeface="Century Gothic" panose="020B0502020202020204" pitchFamily="34" charset="0"/>
                        </a:rPr>
                        <a:t>Sheet to collect statistics that are aggregated and tracked for the whole program. They tell us crucial details about the </a:t>
                      </a:r>
                      <a:r>
                        <a:rPr lang="en-US" sz="1600" baseline="0" dirty="0" err="1" smtClean="0">
                          <a:latin typeface="Century Gothic" panose="020B0502020202020204" pitchFamily="34" charset="0"/>
                        </a:rPr>
                        <a:t>DEVELOPer</a:t>
                      </a:r>
                      <a:r>
                        <a:rPr lang="en-US" sz="1600" baseline="0" dirty="0" smtClean="0">
                          <a:latin typeface="Century Gothic" panose="020B0502020202020204" pitchFamily="34" charset="0"/>
                        </a:rPr>
                        <a:t> population and we report them to NASA HQ each term. They are also used for impact maps, to inform targeted recruiting, and to verify information. </a:t>
                      </a:r>
                      <a:endParaRPr lang="en-US" sz="1600" dirty="0">
                        <a:latin typeface="Century Gothic" panose="020B0502020202020204" pitchFamily="34" charset="0"/>
                      </a:endParaRPr>
                    </a:p>
                  </a:txBody>
                  <a:tcPr anchor="ctr"/>
                </a:tc>
              </a:tr>
              <a:tr h="1022996">
                <a:tc>
                  <a:txBody>
                    <a:bodyPr/>
                    <a:lstStyle/>
                    <a:p>
                      <a:r>
                        <a:rPr lang="en-US" sz="1600" b="1" dirty="0" smtClean="0">
                          <a:latin typeface="Century Gothic" panose="020B0502020202020204" pitchFamily="34" charset="0"/>
                        </a:rPr>
                        <a:t>Personality</a:t>
                      </a:r>
                      <a:r>
                        <a:rPr lang="en-US" sz="1600" b="1" baseline="0" dirty="0" smtClean="0">
                          <a:latin typeface="Century Gothic" panose="020B0502020202020204" pitchFamily="34" charset="0"/>
                        </a:rPr>
                        <a:t> Assessment Types</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DEVELOP emphasizes</a:t>
                      </a:r>
                      <a:r>
                        <a:rPr lang="en-US" sz="1600" baseline="0" dirty="0" smtClean="0">
                          <a:latin typeface="Century Gothic" panose="020B0502020202020204" pitchFamily="34" charset="0"/>
                        </a:rPr>
                        <a:t> both hard skills and soft skill development. The two personality assessments DEVELOPers take give us common language to discuss personality differences, help us maximize our strengths and minimize our weaknesses. These are useful for increasing self-awareness, which will help you no matter what path or career you go into.</a:t>
                      </a:r>
                      <a:endParaRPr lang="en-US" sz="1600" dirty="0">
                        <a:latin typeface="Century Gothic" panose="020B0502020202020204" pitchFamily="34" charset="0"/>
                      </a:endParaRPr>
                    </a:p>
                  </a:txBody>
                  <a:tcPr anchor="ctr"/>
                </a:tc>
              </a:tr>
              <a:tr h="1256823">
                <a:tc>
                  <a:txBody>
                    <a:bodyPr/>
                    <a:lstStyle/>
                    <a:p>
                      <a:r>
                        <a:rPr lang="en-US" sz="1600" b="1" dirty="0" smtClean="0">
                          <a:latin typeface="Century Gothic" panose="020B0502020202020204" pitchFamily="34" charset="0"/>
                        </a:rPr>
                        <a:t>Entrance</a:t>
                      </a:r>
                      <a:r>
                        <a:rPr lang="en-US" sz="1600" b="1" baseline="0" dirty="0" smtClean="0">
                          <a:latin typeface="Century Gothic" panose="020B0502020202020204" pitchFamily="34" charset="0"/>
                        </a:rPr>
                        <a:t> </a:t>
                      </a:r>
                      <a:r>
                        <a:rPr lang="en-US" sz="1600" b="1" dirty="0" smtClean="0">
                          <a:latin typeface="Century Gothic" panose="020B0502020202020204" pitchFamily="34" charset="0"/>
                        </a:rPr>
                        <a:t>Personal Growth Assessment</a:t>
                      </a:r>
                      <a:endParaRPr lang="en-US" sz="1600" b="1" dirty="0">
                        <a:latin typeface="Century Gothic" panose="020B0502020202020204"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entury Gothic" panose="020B0502020202020204" pitchFamily="34" charset="0"/>
                        </a:rPr>
                        <a:t>To show</a:t>
                      </a:r>
                      <a:r>
                        <a:rPr lang="en-US" sz="1600" baseline="0" dirty="0" smtClean="0">
                          <a:latin typeface="Century Gothic" panose="020B0502020202020204" pitchFamily="34" charset="0"/>
                        </a:rPr>
                        <a:t> the benefit of NASA’s investment in DEVELOP, the program pursues collecting statistical information that supports why NASA should continue to invest in DEVELOP capacity building. The Entrance PGA collects information about each Participant’s baseline of skills. On an individual level, the PGA offers the opportunity to self-reflect about your own expectations, skills, and what you hope to gain from this DEVELOP term.</a:t>
                      </a:r>
                      <a:endParaRPr lang="en-US" sz="1600" dirty="0">
                        <a:latin typeface="Century Gothic" panose="020B0502020202020204" pitchFamily="34" charset="0"/>
                      </a:endParaRPr>
                    </a:p>
                  </a:txBody>
                  <a:tcPr anchor="ctr"/>
                </a:tc>
              </a:tr>
              <a:tr h="1022996">
                <a:tc>
                  <a:txBody>
                    <a:bodyPr/>
                    <a:lstStyle/>
                    <a:p>
                      <a:r>
                        <a:rPr lang="en-US" sz="1600" b="1" dirty="0" smtClean="0">
                          <a:latin typeface="Century Gothic" panose="020B0502020202020204" pitchFamily="34" charset="0"/>
                        </a:rPr>
                        <a:t>DEVELOPedia</a:t>
                      </a:r>
                      <a:r>
                        <a:rPr lang="en-US" sz="1600" b="1" baseline="0" dirty="0" smtClean="0">
                          <a:latin typeface="Century Gothic" panose="020B0502020202020204" pitchFamily="34" charset="0"/>
                        </a:rPr>
                        <a:t> Participant Page</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DEVELOPedia is the shared space</a:t>
                      </a:r>
                      <a:r>
                        <a:rPr lang="en-US" sz="1600" baseline="0" dirty="0" smtClean="0">
                          <a:latin typeface="Century Gothic" panose="020B0502020202020204" pitchFamily="34" charset="0"/>
                        </a:rPr>
                        <a:t> for all DEVELOPers to learn about and share information about their projects and themselves. It’s a Wiki so it’s fairly simple to make updates yourself and that is the point! It’s a joint collaboration between all of us! This is the space to share about yourself to current and past participants.</a:t>
                      </a:r>
                      <a:endParaRPr lang="en-US" sz="1600" dirty="0">
                        <a:latin typeface="Century Gothic" panose="020B0502020202020204" pitchFamily="34" charset="0"/>
                      </a:endParaRPr>
                    </a:p>
                  </a:txBody>
                  <a:tcPr anchor="ctr"/>
                </a:tc>
              </a:tr>
              <a:tr h="1106347">
                <a:tc>
                  <a:txBody>
                    <a:bodyPr/>
                    <a:lstStyle/>
                    <a:p>
                      <a:r>
                        <a:rPr lang="en-US" sz="1600" b="1" dirty="0" smtClean="0">
                          <a:latin typeface="Century Gothic" panose="020B0502020202020204" pitchFamily="34" charset="0"/>
                        </a:rPr>
                        <a:t>Orientation</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You want to know where the bathroom</a:t>
                      </a:r>
                      <a:r>
                        <a:rPr lang="en-US" sz="1600" baseline="0" dirty="0" smtClean="0">
                          <a:latin typeface="Century Gothic" panose="020B0502020202020204" pitchFamily="34" charset="0"/>
                        </a:rPr>
                        <a:t> is right? In all seriousness, the national orientation is a wealth of knowledge about the program, the people in the program, its policies and procedures, and what you will be working on for the next 10 weeks. Please refer back to it when you have questions. Almost all FAQ can be answered by just looking at the orientation and handbook!</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28992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2</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00864264"/>
              </p:ext>
            </p:extLst>
          </p:nvPr>
        </p:nvGraphicFramePr>
        <p:xfrm>
          <a:off x="290622" y="898172"/>
          <a:ext cx="11610756" cy="2440782"/>
        </p:xfrm>
        <a:graphic>
          <a:graphicData uri="http://schemas.openxmlformats.org/drawingml/2006/table">
            <a:tbl>
              <a:tblPr firstRow="1" bandRow="1">
                <a:tableStyleId>{5202B0CA-FC54-4496-8BCA-5EF66A818D29}</a:tableStyleId>
              </a:tblPr>
              <a:tblGrid>
                <a:gridCol w="2062719"/>
                <a:gridCol w="9548037"/>
              </a:tblGrid>
              <a:tr h="398622">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Project Summary RD</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Project Summary is an</a:t>
                      </a:r>
                      <a:r>
                        <a:rPr lang="en-US" sz="1600" baseline="0" dirty="0" smtClean="0">
                          <a:latin typeface="Century Gothic" panose="020B0502020202020204" pitchFamily="34" charset="0"/>
                        </a:rPr>
                        <a:t> executive overview of your project. This is used by NPO to compile information about the program’s portfolio of projects and reported to NASA HQ. </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content from the Project Summary RD is input into a preliminary term overview that is shared with NASA HQ.</a:t>
                      </a:r>
                      <a:endParaRPr lang="en-US" sz="1600" dirty="0" smtClean="0">
                        <a:latin typeface="Century Gothic" panose="020B0502020202020204" pitchFamily="34" charset="0"/>
                      </a:endParaRP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It is a living document throughout the term, so as things like which Earth observations were used in the project change, you should amend the Project Summary. </a:t>
                      </a:r>
                    </a:p>
                  </a:txBody>
                  <a:tcPr anchor="ctr"/>
                </a:tc>
              </a:tr>
            </a:tbl>
          </a:graphicData>
        </a:graphic>
      </p:graphicFrame>
    </p:spTree>
    <p:extLst>
      <p:ext uri="{BB962C8B-B14F-4D97-AF65-F5344CB8AC3E}">
        <p14:creationId xmlns:p14="http://schemas.microsoft.com/office/powerpoint/2010/main" val="4271226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4</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187525982"/>
              </p:ext>
            </p:extLst>
          </p:nvPr>
        </p:nvGraphicFramePr>
        <p:xfrm>
          <a:off x="290622" y="898172"/>
          <a:ext cx="11610756" cy="2684622"/>
        </p:xfrm>
        <a:graphic>
          <a:graphicData uri="http://schemas.openxmlformats.org/drawingml/2006/table">
            <a:tbl>
              <a:tblPr firstRow="1" bandRow="1">
                <a:tableStyleId>{5202B0CA-FC54-4496-8BCA-5EF66A818D29}</a:tableStyleId>
              </a:tblPr>
              <a:tblGrid>
                <a:gridCol w="2062719"/>
                <a:gridCol w="9548037"/>
              </a:tblGrid>
              <a:tr h="398622">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Tech Paper RD</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Technical</a:t>
                      </a:r>
                      <a:r>
                        <a:rPr lang="en-US" sz="1600" baseline="0" dirty="0" smtClean="0">
                          <a:latin typeface="Century Gothic" panose="020B0502020202020204" pitchFamily="34" charset="0"/>
                        </a:rPr>
                        <a:t> writing is a skill that is best developed through practice. The Tech Paper serves as not only the home of your methods, results and conclusions, but also one of the best in-depth overviews of your project. </a:t>
                      </a:r>
                    </a:p>
                    <a:p>
                      <a:endParaRPr lang="en-US" sz="1600" baseline="0" dirty="0" smtClean="0">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Century Gothic" panose="020B0502020202020204" pitchFamily="34" charset="0"/>
                        </a:rPr>
                        <a:t>The Tech Paper RD is the beginning of your report that will be shared with NPO and partners. Tech Papers often are edited into publications. Remember that this is the rough draft! It is important to complete as much as you can; however, it is OK to not have all of the methodology and results sections completed at this time. But the more you are able to do now, the more feedback can be provided to strengthen your paper. </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375774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5</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01911730"/>
              </p:ext>
            </p:extLst>
          </p:nvPr>
        </p:nvGraphicFramePr>
        <p:xfrm>
          <a:off x="290622" y="898172"/>
          <a:ext cx="11610756" cy="5366862"/>
        </p:xfrm>
        <a:graphic>
          <a:graphicData uri="http://schemas.openxmlformats.org/drawingml/2006/table">
            <a:tbl>
              <a:tblPr firstRow="1" bandRow="1">
                <a:tableStyleId>{5202B0CA-FC54-4496-8BCA-5EF66A818D29}</a:tableStyleId>
              </a:tblPr>
              <a:tblGrid>
                <a:gridCol w="2062719"/>
                <a:gridCol w="9548037"/>
              </a:tblGrid>
              <a:tr h="398622">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VPS Outline</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VPS Outline is your team’s proposal for the look</a:t>
                      </a:r>
                      <a:r>
                        <a:rPr lang="en-US" sz="1600" baseline="0" dirty="0" smtClean="0">
                          <a:latin typeface="Century Gothic" panose="020B0502020202020204" pitchFamily="34" charset="0"/>
                        </a:rPr>
                        <a:t> and organization of your VPS video. It includes:</a:t>
                      </a:r>
                    </a:p>
                    <a:p>
                      <a:pPr marL="285750" indent="-168275">
                        <a:buFont typeface="Arial" panose="020B0604020202020204" pitchFamily="34" charset="0"/>
                        <a:buChar char="•"/>
                      </a:pPr>
                      <a:r>
                        <a:rPr lang="en-US" sz="1600" baseline="0" dirty="0" smtClean="0">
                          <a:latin typeface="Century Gothic" panose="020B0502020202020204" pitchFamily="34" charset="0"/>
                        </a:rPr>
                        <a:t>Series of questions to organize your thoughts on what to include in the video</a:t>
                      </a:r>
                    </a:p>
                    <a:p>
                      <a:pPr marL="285750" indent="-168275">
                        <a:buFont typeface="Arial" panose="020B0604020202020204" pitchFamily="34" charset="0"/>
                        <a:buChar char="•"/>
                      </a:pPr>
                      <a:r>
                        <a:rPr lang="en-US" sz="1600" baseline="0" dirty="0" smtClean="0">
                          <a:latin typeface="Century Gothic" panose="020B0502020202020204" pitchFamily="34" charset="0"/>
                        </a:rPr>
                        <a:t>Sections to specify the different types of content your team will compile (e.g. video, audio, legal statements, interviews, etc.)</a:t>
                      </a:r>
                    </a:p>
                    <a:p>
                      <a:pPr marL="285750" indent="-168275">
                        <a:buFont typeface="Arial" panose="020B0604020202020204" pitchFamily="34" charset="0"/>
                        <a:buChar char="•"/>
                      </a:pPr>
                      <a:r>
                        <a:rPr lang="en-US" sz="1600" baseline="0" dirty="0" smtClean="0">
                          <a:latin typeface="Century Gothic" panose="020B0502020202020204" pitchFamily="34" charset="0"/>
                        </a:rPr>
                        <a:t>Opportunity to discuss your ideas with the </a:t>
                      </a:r>
                      <a:r>
                        <a:rPr lang="en-US" sz="1600" baseline="0" dirty="0" err="1" smtClean="0">
                          <a:latin typeface="Century Gothic" panose="020B0502020202020204" pitchFamily="34" charset="0"/>
                        </a:rPr>
                        <a:t>Comm</a:t>
                      </a:r>
                      <a:r>
                        <a:rPr lang="en-US" sz="1600" baseline="0" dirty="0" smtClean="0">
                          <a:latin typeface="Century Gothic" panose="020B0502020202020204" pitchFamily="34" charset="0"/>
                        </a:rPr>
                        <a:t> Team through individual team Google Hangouts</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VPS Outline serves as a foundation for your video and in week 6 the Comm Team will meet with each project team to discuss its content ahead of the week 8 final video submission. </a:t>
                      </a:r>
                    </a:p>
                    <a:p>
                      <a:endParaRPr lang="en-US" sz="1600" baseline="0" dirty="0" smtClean="0">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Century Gothic" panose="020B0502020202020204" pitchFamily="34" charset="0"/>
                        </a:rPr>
                        <a:t>It is never too early to start thinking about and planning for your video. The VPS is the most visible and far-reaching deliverables your team will create. VPS events have thousands of viewers from all over the world (typically 80+ countries). The process of communicating science may be new to you, so use the VPS as an opportunity to improve this extremely valuable (and necessary!) skill. </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Be creative and professional, and clearly communicate your project. This is your chance to tell what you’ve done and why it matters. Your audience is your partners, NASA HQ, and the world!</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1569555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6</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96701287"/>
              </p:ext>
            </p:extLst>
          </p:nvPr>
        </p:nvGraphicFramePr>
        <p:xfrm>
          <a:off x="0" y="807720"/>
          <a:ext cx="12192000" cy="6050280"/>
        </p:xfrm>
        <a:graphic>
          <a:graphicData uri="http://schemas.openxmlformats.org/drawingml/2006/table">
            <a:tbl>
              <a:tblPr firstRow="1" bandRow="1">
                <a:tableStyleId>{5202B0CA-FC54-4496-8BCA-5EF66A818D29}</a:tableStyleId>
              </a:tblPr>
              <a:tblGrid>
                <a:gridCol w="1504950"/>
                <a:gridCol w="10687050"/>
              </a:tblGrid>
              <a:tr h="411480">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1716363">
                <a:tc>
                  <a:txBody>
                    <a:bodyPr/>
                    <a:lstStyle/>
                    <a:p>
                      <a:r>
                        <a:rPr lang="en-US" sz="1600" b="1" dirty="0" smtClean="0">
                          <a:latin typeface="Century Gothic" panose="020B0502020202020204" pitchFamily="34" charset="0"/>
                        </a:rPr>
                        <a:t>Poster RD</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Poster provides a visual </a:t>
                      </a:r>
                      <a:r>
                        <a:rPr lang="en-US" sz="1600" baseline="0" dirty="0" smtClean="0">
                          <a:latin typeface="Century Gothic" panose="020B0502020202020204" pitchFamily="34" charset="0"/>
                        </a:rPr>
                        <a:t>overview of your project. They are presented at closeouts, conferences, and other events. </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Poster RD is the beginning of organizing the visualization of your project. The PC Team provides input to ensure that you are sharing your science in an effective way that enhances the viewers’ understanding of your project. Poster creation is a standard in the field of science. The ability to create an effective poster is a skill well-honed through the poster creation process and best practices that DEVELOP shares.</a:t>
                      </a:r>
                    </a:p>
                  </a:txBody>
                  <a:tcPr anchor="ctr"/>
                </a:tc>
              </a:tr>
              <a:tr h="1716363">
                <a:tc>
                  <a:txBody>
                    <a:bodyPr/>
                    <a:lstStyle/>
                    <a:p>
                      <a:r>
                        <a:rPr lang="en-US" sz="1600" b="1" dirty="0" smtClean="0">
                          <a:latin typeface="Century Gothic" panose="020B0502020202020204" pitchFamily="34" charset="0"/>
                        </a:rPr>
                        <a:t>Presentation RD</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Presentation</a:t>
                      </a:r>
                      <a:r>
                        <a:rPr lang="en-US" sz="1600" baseline="0" dirty="0" smtClean="0">
                          <a:latin typeface="Century Gothic" panose="020B0502020202020204" pitchFamily="34" charset="0"/>
                        </a:rPr>
                        <a:t> is the narrated version of the Poster laid out in a slide by slide progression. They are presented at closeouts, conferences, and other events.</a:t>
                      </a:r>
                    </a:p>
                    <a:p>
                      <a:endParaRPr lang="en-US" sz="1600" baseline="0" dirty="0" smtClean="0">
                        <a:latin typeface="Century Gothic" panose="020B0502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Century Gothic" panose="020B0502020202020204" pitchFamily="34" charset="0"/>
                        </a:rPr>
                        <a:t>The Presentation RD is the opportunity to explain your project and its results in more detail than is done in the Poster. The PC Team provides input to ensure that you are sharing your science in an effective way that enhances the viewers’ understanding of your project. The ability to create an effective presentation is a skill well-honed through the presentation creation process and best practices that DEVELOP shares.</a:t>
                      </a:r>
                    </a:p>
                  </a:txBody>
                  <a:tcPr anchor="ctr"/>
                </a:tc>
              </a:tr>
              <a:tr h="1949090">
                <a:tc>
                  <a:txBody>
                    <a:bodyPr/>
                    <a:lstStyle/>
                    <a:p>
                      <a:r>
                        <a:rPr lang="en-US" sz="1600" b="1" dirty="0" smtClean="0">
                          <a:latin typeface="Century Gothic" panose="020B0502020202020204" pitchFamily="34" charset="0"/>
                        </a:rPr>
                        <a:t>Software</a:t>
                      </a:r>
                      <a:r>
                        <a:rPr lang="en-US" sz="1600" b="1" baseline="0" dirty="0" smtClean="0">
                          <a:latin typeface="Century Gothic" panose="020B0502020202020204" pitchFamily="34" charset="0"/>
                        </a:rPr>
                        <a:t> Release Forms</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This does not apply to all</a:t>
                      </a:r>
                      <a:r>
                        <a:rPr lang="en-US" sz="1600" baseline="0" dirty="0" smtClean="0">
                          <a:latin typeface="Century Gothic" panose="020B0502020202020204" pitchFamily="34" charset="0"/>
                        </a:rPr>
                        <a:t> projects – only those that are creating codes or scripts that are intended to be shared outside NASA.</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NASA has a formal process for gaining approval to release any code or scripts that DEVELOP has to follow. The process is long and does not complete during the term.</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Software Release Forms that are submitted in Week 6 provide the foundation for the (virtual) piles of paperwork that must be submitted to begin the process to gain these approvals.</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4228754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63098"/>
            <a:ext cx="10515600" cy="597401"/>
          </a:xfrm>
        </p:spPr>
        <p:txBody>
          <a:bodyPr>
            <a:normAutofit/>
          </a:bodyPr>
          <a:lstStyle/>
          <a:p>
            <a:pPr algn="ctr"/>
            <a:r>
              <a:rPr lang="en-US" sz="3600" b="1" dirty="0" smtClean="0">
                <a:latin typeface="Century Gothic" panose="020B0502020202020204" pitchFamily="34" charset="0"/>
              </a:rPr>
              <a:t>2017 Spring Deliverables – Week 7</a:t>
            </a:r>
            <a:endParaRPr lang="en-US" sz="3600" b="1" dirty="0">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979352795"/>
              </p:ext>
            </p:extLst>
          </p:nvPr>
        </p:nvGraphicFramePr>
        <p:xfrm>
          <a:off x="290622" y="898172"/>
          <a:ext cx="11610756" cy="5305902"/>
        </p:xfrm>
        <a:graphic>
          <a:graphicData uri="http://schemas.openxmlformats.org/drawingml/2006/table">
            <a:tbl>
              <a:tblPr firstRow="1" bandRow="1">
                <a:tableStyleId>{5202B0CA-FC54-4496-8BCA-5EF66A818D29}</a:tableStyleId>
              </a:tblPr>
              <a:tblGrid>
                <a:gridCol w="2062719"/>
                <a:gridCol w="9548037"/>
              </a:tblGrid>
              <a:tr h="398622">
                <a:tc>
                  <a:txBody>
                    <a:bodyPr/>
                    <a:lstStyle/>
                    <a:p>
                      <a:r>
                        <a:rPr lang="en-US" dirty="0" smtClean="0">
                          <a:latin typeface="Century Gothic" panose="020B0502020202020204" pitchFamily="34" charset="0"/>
                        </a:rPr>
                        <a:t>Deliverable</a:t>
                      </a:r>
                      <a:endParaRPr lang="en-US" dirty="0">
                        <a:latin typeface="Century Gothic" panose="020B0502020202020204" pitchFamily="34" charset="0"/>
                      </a:endParaRPr>
                    </a:p>
                  </a:txBody>
                  <a:tcPr anchor="ctr"/>
                </a:tc>
                <a:tc>
                  <a:txBody>
                    <a:bodyPr/>
                    <a:lstStyle/>
                    <a:p>
                      <a:r>
                        <a:rPr lang="en-US" dirty="0" smtClean="0">
                          <a:latin typeface="Century Gothic" panose="020B0502020202020204" pitchFamily="34" charset="0"/>
                        </a:rPr>
                        <a:t>Why?</a:t>
                      </a:r>
                      <a:endParaRPr lang="en-US"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Project Summary FD</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Project Summary is an</a:t>
                      </a:r>
                      <a:r>
                        <a:rPr lang="en-US" sz="1600" baseline="0" dirty="0" smtClean="0">
                          <a:latin typeface="Century Gothic" panose="020B0502020202020204" pitchFamily="34" charset="0"/>
                        </a:rPr>
                        <a:t> executive overview of your project. This is used by NPO to compile information about the program’s portfolio of projects and reported to NASA HQ. </a:t>
                      </a:r>
                    </a:p>
                    <a:p>
                      <a:endParaRPr lang="en-US" sz="1600" baseline="0" dirty="0" smtClean="0">
                        <a:latin typeface="Century Gothic" panose="020B0502020202020204" pitchFamily="34" charset="0"/>
                      </a:endParaRPr>
                    </a:p>
                    <a:p>
                      <a:r>
                        <a:rPr lang="en-US" sz="1600" baseline="0" dirty="0" smtClean="0">
                          <a:latin typeface="Century Gothic" panose="020B0502020202020204" pitchFamily="34" charset="0"/>
                        </a:rPr>
                        <a:t>The content from the Project Summary FD is input by the PC Team into DEVELOP’s master Project Tracking Spreadsheet. It is also the content that is used to create your team’s DEVELOPedia Project Page. The IA Team uses details from the Project Summary in their analyses of Program reach and impact. The Comm Team uses inputs from the Project Summary in the creation of VPS pages. The Project Summaries are also shared with Data Centers, the ASP Communication people, and others who need to know high level details about DEVELOP projects. They will also feed the new Fellow initiative to create an interactive project mapper.</a:t>
                      </a:r>
                      <a:endParaRPr lang="en-US" sz="1600"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Study</a:t>
                      </a:r>
                      <a:r>
                        <a:rPr lang="en-US" sz="1600" b="1" baseline="0" dirty="0" smtClean="0">
                          <a:latin typeface="Century Gothic" panose="020B0502020202020204" pitchFamily="34" charset="0"/>
                        </a:rPr>
                        <a:t> Area </a:t>
                      </a:r>
                      <a:r>
                        <a:rPr lang="en-US" sz="1600" b="1" baseline="0" dirty="0" err="1" smtClean="0">
                          <a:latin typeface="Century Gothic" panose="020B0502020202020204" pitchFamily="34" charset="0"/>
                        </a:rPr>
                        <a:t>Shapefiles</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Study Area </a:t>
                      </a:r>
                      <a:r>
                        <a:rPr lang="en-US" sz="1600" dirty="0" err="1" smtClean="0">
                          <a:latin typeface="Century Gothic" panose="020B0502020202020204" pitchFamily="34" charset="0"/>
                        </a:rPr>
                        <a:t>Shapefiles</a:t>
                      </a:r>
                      <a:r>
                        <a:rPr lang="en-US" sz="1600" baseline="0" dirty="0" smtClean="0">
                          <a:latin typeface="Century Gothic" panose="020B0502020202020204" pitchFamily="34" charset="0"/>
                        </a:rPr>
                        <a:t> are collected from each project to discern the Program’s reach and impact across the globe. They are compiled into impact maps that are shared with NASA HQ and congressional representatives. In the future, they will be used in the DEVELOP interactive mapper.</a:t>
                      </a:r>
                      <a:endParaRPr lang="en-US" sz="1600" dirty="0">
                        <a:latin typeface="Century Gothic" panose="020B0502020202020204" pitchFamily="34" charset="0"/>
                      </a:endParaRPr>
                    </a:p>
                  </a:txBody>
                  <a:tcPr anchor="ctr"/>
                </a:tc>
              </a:tr>
              <a:tr h="426559">
                <a:tc>
                  <a:txBody>
                    <a:bodyPr/>
                    <a:lstStyle/>
                    <a:p>
                      <a:r>
                        <a:rPr lang="en-US" sz="1600" b="1" dirty="0" smtClean="0">
                          <a:latin typeface="Century Gothic" panose="020B0502020202020204" pitchFamily="34" charset="0"/>
                        </a:rPr>
                        <a:t>Website Image</a:t>
                      </a:r>
                      <a:endParaRPr lang="en-US" sz="1600" b="1" dirty="0">
                        <a:latin typeface="Century Gothic" panose="020B0502020202020204" pitchFamily="34" charset="0"/>
                      </a:endParaRPr>
                    </a:p>
                  </a:txBody>
                  <a:tcPr anchor="ctr"/>
                </a:tc>
                <a:tc>
                  <a:txBody>
                    <a:bodyPr/>
                    <a:lstStyle/>
                    <a:p>
                      <a:r>
                        <a:rPr lang="en-US" sz="1600" dirty="0" smtClean="0">
                          <a:latin typeface="Century Gothic" panose="020B0502020202020204" pitchFamily="34" charset="0"/>
                        </a:rPr>
                        <a:t>The Website Image goes</a:t>
                      </a:r>
                      <a:r>
                        <a:rPr lang="en-US" sz="1600" baseline="0" dirty="0" smtClean="0">
                          <a:latin typeface="Century Gothic" panose="020B0502020202020204" pitchFamily="34" charset="0"/>
                        </a:rPr>
                        <a:t> on… (wait for it) the DEVELOP Website and the ASP Website! It is used on DEVELOP’s Project Page in the project sorter, as well as the project portfolio on the ASP’s Capacity Building Program’s website page. In the summer, the image is also used in the Summer Project Booklet, along with other print materials. No text is allowed as it often becomes distorted when the images are placed on different websites and screen sizes.</a:t>
                      </a:r>
                      <a:endParaRPr lang="en-US" sz="1600" dirty="0">
                        <a:latin typeface="Century Gothic" panose="020B0502020202020204" pitchFamily="34" charset="0"/>
                      </a:endParaRPr>
                    </a:p>
                  </a:txBody>
                  <a:tcPr anchor="ctr"/>
                </a:tc>
              </a:tr>
            </a:tbl>
          </a:graphicData>
        </a:graphic>
      </p:graphicFrame>
    </p:spTree>
    <p:extLst>
      <p:ext uri="{BB962C8B-B14F-4D97-AF65-F5344CB8AC3E}">
        <p14:creationId xmlns:p14="http://schemas.microsoft.com/office/powerpoint/2010/main" val="3668002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2379</Words>
  <Application>Microsoft Office PowerPoint</Application>
  <PresentationFormat>Widescreen</PresentationFormat>
  <Paragraphs>191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Office Theme</vt:lpstr>
      <vt:lpstr>2017 Spring Deliverable Calendar</vt:lpstr>
      <vt:lpstr>Email Contacts</vt:lpstr>
      <vt:lpstr>Deliverable Nomenclature Reminder </vt:lpstr>
      <vt:lpstr>2017 Spring Deliverables – Week 1</vt:lpstr>
      <vt:lpstr>2017 Spring Deliverables – Week 2</vt:lpstr>
      <vt:lpstr>2017 Spring Deliverables – Week 4</vt:lpstr>
      <vt:lpstr>2017 Spring Deliverables – Week 5</vt:lpstr>
      <vt:lpstr>2017 Spring Deliverables – Week 6</vt:lpstr>
      <vt:lpstr>2017 Spring Deliverables – Week 7</vt:lpstr>
      <vt:lpstr>2017 Spring Deliverables – Week 8</vt:lpstr>
      <vt:lpstr>2017 Spring Deliverables – Week 9</vt:lpstr>
      <vt:lpstr>2017 Spring Deliverables – Week 10</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Spring Term NPO Deliverable Due Dates</dc:title>
  <dc:creator>Childs, Lauren M. (LARC-E3)[DEVELOP]</dc:creator>
  <cp:lastModifiedBy>Childs, Lauren M. (LARC-E3)[DEVELOP]</cp:lastModifiedBy>
  <cp:revision>49</cp:revision>
  <dcterms:created xsi:type="dcterms:W3CDTF">2017-01-13T15:59:49Z</dcterms:created>
  <dcterms:modified xsi:type="dcterms:W3CDTF">2017-01-19T20:11:54Z</dcterms:modified>
</cp:coreProperties>
</file>