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
  </p:notesMasterIdLst>
  <p:sldIdLst>
    <p:sldId id="256" r:id="rId2"/>
  </p:sldIdLst>
  <p:sldSz cx="27432000" cy="36576000"/>
  <p:notesSz cx="6858000" cy="9144000"/>
  <p:embeddedFontLst>
    <p:embeddedFont>
      <p:font typeface="Century Gothic" panose="020B0502020202020204" pitchFamily="34" charset="0"/>
      <p:regular r:id="rId4"/>
      <p:bold r:id="rId5"/>
      <p:italic r:id="rId6"/>
      <p:boldItalic r:id="rId7"/>
    </p:embeddedFont>
    <p:embeddedFont>
      <p:font typeface="Webdings" panose="05030102010509060703" pitchFamily="18" charset="2"/>
      <p:regular r:id="rId8"/>
    </p:embeddedFont>
    <p:embeddedFont>
      <p:font typeface="Garamond" panose="02020404030301010803" pitchFamily="18" charset="0"/>
      <p:regular r:id="rId9"/>
      <p:bold r:id="rId10"/>
      <p:italic r:id="rId11"/>
    </p:embeddedFont>
    <p:embeddedFont>
      <p:font typeface="Calibri" panose="020F0502020204030204" pitchFamily="34" charset="0"/>
      <p:regular r:id="rId12"/>
      <p:bold r:id="rId13"/>
      <p:italic r:id="rId14"/>
      <p:boldItalic r:id="rId15"/>
    </p:embeddedFont>
    <p:embeddedFont>
      <p:font typeface="Cambria Math" panose="02040503050406030204" pitchFamily="18"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585454"/>
    <a:srgbClr val="000000"/>
    <a:srgbClr val="C5E1D2"/>
    <a:srgbClr val="8CD89A"/>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441" autoAdjust="0"/>
    <p:restoredTop sz="94630" autoAdjust="0"/>
  </p:normalViewPr>
  <p:slideViewPr>
    <p:cSldViewPr snapToGrid="0">
      <p:cViewPr varScale="1">
        <p:scale>
          <a:sx n="20" d="100"/>
          <a:sy n="20" d="100"/>
        </p:scale>
        <p:origin x="37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589443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70" name="Shape 7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97158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nergy">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rgbClr val="52B37B"/>
              </a:buClr>
              <a:buFont typeface="Arial"/>
              <a:buNone/>
              <a:defRPr sz="6000" b="1" i="0" u="none" strike="noStrike" cap="none">
                <a:solidFill>
                  <a:srgbClr val="52B37B"/>
                </a:solidFill>
                <a:latin typeface="Century Gothic"/>
                <a:ea typeface="Century Gothic"/>
                <a:cs typeface="Century Gothic"/>
                <a:sym typeface="Century Gothic"/>
              </a:defRPr>
            </a:lvl1pPr>
            <a:lvl2pPr marL="2057400" marR="0" lvl="1" indent="5334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3302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0" name="Shape 10"/>
          <p:cNvSpPr txBox="1">
            <a:spLocks noGrp="1"/>
          </p:cNvSpPr>
          <p:nvPr>
            <p:ph type="body" idx="2"/>
          </p:nvPr>
        </p:nvSpPr>
        <p:spPr>
          <a:xfrm rot="-5400000">
            <a:off x="15072222" y="22134763"/>
            <a:ext cx="21084673" cy="2314074"/>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rgbClr val="56B27B"/>
              </a:buClr>
              <a:buFont typeface="Arial"/>
              <a:buNone/>
              <a:defRPr sz="16000" b="0" i="0" u="none" strike="noStrike" cap="none">
                <a:solidFill>
                  <a:srgbClr val="56B27B"/>
                </a:solidFill>
                <a:latin typeface="Century Gothic"/>
                <a:ea typeface="Century Gothic"/>
                <a:cs typeface="Century Gothic"/>
                <a:sym typeface="Century Gothic"/>
              </a:defRPr>
            </a:lvl1pPr>
            <a:lvl2pPr marL="2057400" marR="0" lvl="1" indent="11430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838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11" name="Shape 11"/>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12" name="Shape 12"/>
          <p:cNvPicPr preferRelativeResize="0"/>
          <p:nvPr/>
        </p:nvPicPr>
        <p:blipFill rotWithShape="1">
          <a:blip r:embed="rId3">
            <a:alphaModFix/>
          </a:blip>
          <a:srcRect/>
          <a:stretch/>
        </p:blipFill>
        <p:spPr>
          <a:xfrm>
            <a:off x="0" y="3771901"/>
            <a:ext cx="27432000" cy="335279"/>
          </a:xfrm>
          <a:prstGeom prst="rect">
            <a:avLst/>
          </a:prstGeom>
          <a:noFill/>
          <a:ln>
            <a:noFill/>
          </a:ln>
        </p:spPr>
      </p:pic>
      <p:sp>
        <p:nvSpPr>
          <p:cNvPr id="13" name="Shape 13"/>
          <p:cNvSpPr txBox="1"/>
          <p:nvPr/>
        </p:nvSpPr>
        <p:spPr>
          <a:xfrm>
            <a:off x="914400" y="35645628"/>
            <a:ext cx="22898098"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b="0" i="1" u="none" strike="noStrike" cap="none">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lnSpc>
                <a:spcPct val="100000"/>
              </a:lnSpc>
              <a:spcBef>
                <a:spcPts val="0"/>
              </a:spcBef>
              <a:spcAft>
                <a:spcPts val="0"/>
              </a:spcAft>
              <a:buClr>
                <a:srgbClr val="000000"/>
              </a:buClr>
              <a:buFont typeface="Arial"/>
              <a:buNone/>
            </a:pPr>
            <a:endParaRPr sz="800" b="0" i="1" u="none" strike="noStrike" cap="none">
              <a:solidFill>
                <a:srgbClr val="7F7F7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Weather">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rgbClr val="94A3D3"/>
              </a:buClr>
              <a:buFont typeface="Arial"/>
              <a:buNone/>
              <a:defRPr sz="6000" b="1" i="0" u="none" strike="noStrike" cap="none">
                <a:solidFill>
                  <a:srgbClr val="94A3D3"/>
                </a:solidFill>
                <a:latin typeface="Century Gothic"/>
                <a:ea typeface="Century Gothic"/>
                <a:cs typeface="Century Gothic"/>
                <a:sym typeface="Century Gothic"/>
              </a:defRPr>
            </a:lvl1pPr>
            <a:lvl2pPr marL="2057400" marR="0" lvl="1" indent="5334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3302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64" name="Shape 64"/>
          <p:cNvSpPr txBox="1">
            <a:spLocks noGrp="1"/>
          </p:cNvSpPr>
          <p:nvPr>
            <p:ph type="body" idx="2"/>
          </p:nvPr>
        </p:nvSpPr>
        <p:spPr>
          <a:xfrm rot="-5400000">
            <a:off x="15240664" y="22303205"/>
            <a:ext cx="20747789" cy="2314074"/>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rgbClr val="94A3D4"/>
              </a:buClr>
              <a:buFont typeface="Arial"/>
              <a:buNone/>
              <a:defRPr sz="16000" b="0" i="0" u="none" strike="noStrike" cap="none">
                <a:solidFill>
                  <a:srgbClr val="94A3D4"/>
                </a:solidFill>
                <a:latin typeface="Century Gothic"/>
                <a:ea typeface="Century Gothic"/>
                <a:cs typeface="Century Gothic"/>
                <a:sym typeface="Century Gothic"/>
              </a:defRPr>
            </a:lvl1pPr>
            <a:lvl2pPr marL="2057400" marR="0" lvl="1" indent="11430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838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65" name="Shape 65"/>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66" name="Shape 66"/>
          <p:cNvPicPr preferRelativeResize="0"/>
          <p:nvPr/>
        </p:nvPicPr>
        <p:blipFill rotWithShape="1">
          <a:blip r:embed="rId3">
            <a:alphaModFix/>
          </a:blip>
          <a:srcRect/>
          <a:stretch/>
        </p:blipFill>
        <p:spPr>
          <a:xfrm>
            <a:off x="0" y="3771900"/>
            <a:ext cx="27432000" cy="335279"/>
          </a:xfrm>
          <a:prstGeom prst="rect">
            <a:avLst/>
          </a:prstGeom>
          <a:noFill/>
          <a:ln>
            <a:noFill/>
          </a:ln>
        </p:spPr>
      </p:pic>
      <p:sp>
        <p:nvSpPr>
          <p:cNvPr id="67" name="Shape 67"/>
          <p:cNvSpPr txBox="1"/>
          <p:nvPr/>
        </p:nvSpPr>
        <p:spPr>
          <a:xfrm>
            <a:off x="914400" y="35645628"/>
            <a:ext cx="22898098"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b="0" i="1" u="none" strike="noStrike" cap="none">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lnSpc>
                <a:spcPct val="100000"/>
              </a:lnSpc>
              <a:spcBef>
                <a:spcPts val="0"/>
              </a:spcBef>
              <a:spcAft>
                <a:spcPts val="0"/>
              </a:spcAft>
              <a:buClr>
                <a:srgbClr val="000000"/>
              </a:buClr>
              <a:buFont typeface="Arial"/>
              <a:buNone/>
            </a:pPr>
            <a:endParaRPr sz="800" b="0" i="1" u="none" strike="noStrike" cap="none">
              <a:solidFill>
                <a:srgbClr val="7F7F7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Agriculture">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rgbClr val="7DB862"/>
              </a:buClr>
              <a:buFont typeface="Arial"/>
              <a:buNone/>
              <a:defRPr sz="6000" b="1" i="0" u="none" strike="noStrike" cap="none">
                <a:solidFill>
                  <a:srgbClr val="7DB862"/>
                </a:solidFill>
                <a:latin typeface="Century Gothic"/>
                <a:ea typeface="Century Gothic"/>
                <a:cs typeface="Century Gothic"/>
                <a:sym typeface="Century Gothic"/>
              </a:defRPr>
            </a:lvl1pPr>
            <a:lvl2pPr marL="2057400" marR="0" lvl="1" indent="5334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3302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6" name="Shape 16"/>
          <p:cNvSpPr txBox="1">
            <a:spLocks noGrp="1"/>
          </p:cNvSpPr>
          <p:nvPr>
            <p:ph type="body" idx="2"/>
          </p:nvPr>
        </p:nvSpPr>
        <p:spPr>
          <a:xfrm rot="-5400000">
            <a:off x="14927847" y="21990384"/>
            <a:ext cx="21373432" cy="2314074"/>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rgbClr val="7EB761"/>
              </a:buClr>
              <a:buFont typeface="Arial"/>
              <a:buNone/>
              <a:defRPr sz="16000" b="0" i="0" u="none" strike="noStrike" cap="none">
                <a:solidFill>
                  <a:srgbClr val="7EB761"/>
                </a:solidFill>
                <a:latin typeface="Century Gothic"/>
                <a:ea typeface="Century Gothic"/>
                <a:cs typeface="Century Gothic"/>
                <a:sym typeface="Century Gothic"/>
              </a:defRPr>
            </a:lvl1pPr>
            <a:lvl2pPr marL="2057400" marR="0" lvl="1" indent="11430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838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17" name="Shape 17"/>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18" name="Shape 18"/>
          <p:cNvPicPr preferRelativeResize="0"/>
          <p:nvPr/>
        </p:nvPicPr>
        <p:blipFill rotWithShape="1">
          <a:blip r:embed="rId3">
            <a:alphaModFix/>
          </a:blip>
          <a:srcRect/>
          <a:stretch/>
        </p:blipFill>
        <p:spPr>
          <a:xfrm>
            <a:off x="0" y="34228728"/>
            <a:ext cx="27432000" cy="1878943"/>
          </a:xfrm>
          <a:prstGeom prst="rect">
            <a:avLst/>
          </a:prstGeom>
          <a:noFill/>
          <a:ln>
            <a:noFill/>
          </a:ln>
        </p:spPr>
      </p:pic>
      <p:sp>
        <p:nvSpPr>
          <p:cNvPr id="19" name="Shape 19"/>
          <p:cNvSpPr txBox="1"/>
          <p:nvPr/>
        </p:nvSpPr>
        <p:spPr>
          <a:xfrm>
            <a:off x="914400" y="35645628"/>
            <a:ext cx="22898098"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b="0" i="1" u="none" strike="noStrike" cap="none">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lnSpc>
                <a:spcPct val="100000"/>
              </a:lnSpc>
              <a:spcBef>
                <a:spcPts val="0"/>
              </a:spcBef>
              <a:spcAft>
                <a:spcPts val="0"/>
              </a:spcAft>
              <a:buClr>
                <a:srgbClr val="000000"/>
              </a:buClr>
              <a:buFont typeface="Arial"/>
              <a:buNone/>
            </a:pPr>
            <a:endParaRPr sz="800" b="0" i="1" u="none" strike="noStrike" cap="none">
              <a:solidFill>
                <a:srgbClr val="7F7F7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limate">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rgbClr val="E9A149"/>
              </a:buClr>
              <a:buFont typeface="Arial"/>
              <a:buNone/>
              <a:defRPr sz="6000" b="1" i="0" u="none" strike="noStrike" cap="none">
                <a:solidFill>
                  <a:srgbClr val="E9A149"/>
                </a:solidFill>
                <a:latin typeface="Century Gothic"/>
                <a:ea typeface="Century Gothic"/>
                <a:cs typeface="Century Gothic"/>
                <a:sym typeface="Century Gothic"/>
              </a:defRPr>
            </a:lvl1pPr>
            <a:lvl2pPr marL="2057400" marR="0" lvl="1" indent="5334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3302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22" name="Shape 22"/>
          <p:cNvSpPr txBox="1">
            <a:spLocks noGrp="1"/>
          </p:cNvSpPr>
          <p:nvPr>
            <p:ph type="body" idx="2"/>
          </p:nvPr>
        </p:nvSpPr>
        <p:spPr>
          <a:xfrm rot="-5400000">
            <a:off x="15120351" y="22182889"/>
            <a:ext cx="20988421" cy="2314074"/>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rgbClr val="E9A149"/>
              </a:buClr>
              <a:buFont typeface="Arial"/>
              <a:buNone/>
              <a:defRPr sz="16000" b="0" i="0" u="none" strike="noStrike" cap="none">
                <a:solidFill>
                  <a:srgbClr val="E9A149"/>
                </a:solidFill>
                <a:latin typeface="Century Gothic"/>
                <a:ea typeface="Century Gothic"/>
                <a:cs typeface="Century Gothic"/>
                <a:sym typeface="Century Gothic"/>
              </a:defRPr>
            </a:lvl1pPr>
            <a:lvl2pPr marL="2057400" marR="0" lvl="1" indent="11430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838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23" name="Shape 23"/>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24" name="Shape 24"/>
          <p:cNvPicPr preferRelativeResize="0"/>
          <p:nvPr/>
        </p:nvPicPr>
        <p:blipFill rotWithShape="1">
          <a:blip r:embed="rId3">
            <a:alphaModFix/>
          </a:blip>
          <a:srcRect/>
          <a:stretch/>
        </p:blipFill>
        <p:spPr>
          <a:xfrm>
            <a:off x="0" y="3771900"/>
            <a:ext cx="27432000" cy="335279"/>
          </a:xfrm>
          <a:prstGeom prst="rect">
            <a:avLst/>
          </a:prstGeom>
          <a:noFill/>
          <a:ln>
            <a:noFill/>
          </a:ln>
        </p:spPr>
      </p:pic>
      <p:sp>
        <p:nvSpPr>
          <p:cNvPr id="25" name="Shape 25"/>
          <p:cNvSpPr txBox="1"/>
          <p:nvPr/>
        </p:nvSpPr>
        <p:spPr>
          <a:xfrm>
            <a:off x="914400" y="35645628"/>
            <a:ext cx="22898098"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b="0" i="1" u="none" strike="noStrike" cap="none">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lnSpc>
                <a:spcPct val="100000"/>
              </a:lnSpc>
              <a:spcBef>
                <a:spcPts val="0"/>
              </a:spcBef>
              <a:spcAft>
                <a:spcPts val="0"/>
              </a:spcAft>
              <a:buClr>
                <a:srgbClr val="000000"/>
              </a:buClr>
              <a:buFont typeface="Arial"/>
              <a:buNone/>
            </a:pPr>
            <a:endParaRPr sz="800" b="0" i="1" u="none" strike="noStrike" cap="none">
              <a:solidFill>
                <a:srgbClr val="7F7F7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ross Cutting">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rgbClr val="EA7845"/>
              </a:buClr>
              <a:buFont typeface="Arial"/>
              <a:buNone/>
              <a:defRPr sz="6000" b="1" i="0" u="none" strike="noStrike" cap="none">
                <a:solidFill>
                  <a:srgbClr val="EA7845"/>
                </a:solidFill>
                <a:latin typeface="Century Gothic"/>
                <a:ea typeface="Century Gothic"/>
                <a:cs typeface="Century Gothic"/>
                <a:sym typeface="Century Gothic"/>
              </a:defRPr>
            </a:lvl1pPr>
            <a:lvl2pPr marL="2057400" marR="0" lvl="1" indent="5334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3302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28" name="Shape 28"/>
          <p:cNvSpPr txBox="1">
            <a:spLocks noGrp="1"/>
          </p:cNvSpPr>
          <p:nvPr>
            <p:ph type="body" idx="2"/>
          </p:nvPr>
        </p:nvSpPr>
        <p:spPr>
          <a:xfrm rot="-5400000">
            <a:off x="14903783" y="21966321"/>
            <a:ext cx="21421557" cy="2314074"/>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rgbClr val="E97845"/>
              </a:buClr>
              <a:buFont typeface="Arial"/>
              <a:buNone/>
              <a:defRPr sz="16000" b="0" i="0" u="none" strike="noStrike" cap="none">
                <a:solidFill>
                  <a:srgbClr val="E97845"/>
                </a:solidFill>
                <a:latin typeface="Century Gothic"/>
                <a:ea typeface="Century Gothic"/>
                <a:cs typeface="Century Gothic"/>
                <a:sym typeface="Century Gothic"/>
              </a:defRPr>
            </a:lvl1pPr>
            <a:lvl2pPr marL="2057400" marR="0" lvl="1" indent="11430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838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29" name="Shape 29"/>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30" name="Shape 30"/>
          <p:cNvPicPr preferRelativeResize="0"/>
          <p:nvPr/>
        </p:nvPicPr>
        <p:blipFill rotWithShape="1">
          <a:blip r:embed="rId3">
            <a:alphaModFix/>
          </a:blip>
          <a:srcRect/>
          <a:stretch/>
        </p:blipFill>
        <p:spPr>
          <a:xfrm>
            <a:off x="0" y="34213800"/>
            <a:ext cx="27432000" cy="1878943"/>
          </a:xfrm>
          <a:prstGeom prst="rect">
            <a:avLst/>
          </a:prstGeom>
          <a:noFill/>
          <a:ln>
            <a:noFill/>
          </a:ln>
        </p:spPr>
      </p:pic>
      <p:sp>
        <p:nvSpPr>
          <p:cNvPr id="31" name="Shape 31"/>
          <p:cNvSpPr txBox="1"/>
          <p:nvPr/>
        </p:nvSpPr>
        <p:spPr>
          <a:xfrm>
            <a:off x="914400" y="35645628"/>
            <a:ext cx="22898098"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b="0" i="1" u="none" strike="noStrike" cap="none">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lnSpc>
                <a:spcPct val="100000"/>
              </a:lnSpc>
              <a:spcBef>
                <a:spcPts val="0"/>
              </a:spcBef>
              <a:spcAft>
                <a:spcPts val="0"/>
              </a:spcAft>
              <a:buClr>
                <a:srgbClr val="000000"/>
              </a:buClr>
              <a:buFont typeface="Arial"/>
              <a:buNone/>
            </a:pPr>
            <a:endParaRPr sz="800" b="0" i="1" u="none" strike="noStrike" cap="none">
              <a:solidFill>
                <a:srgbClr val="7F7F7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Disasters">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rgbClr val="586991"/>
              </a:buClr>
              <a:buFont typeface="Arial"/>
              <a:buNone/>
              <a:defRPr sz="6000" b="1" i="0" u="none" strike="noStrike" cap="none">
                <a:solidFill>
                  <a:srgbClr val="586991"/>
                </a:solidFill>
                <a:latin typeface="Century Gothic"/>
                <a:ea typeface="Century Gothic"/>
                <a:cs typeface="Century Gothic"/>
                <a:sym typeface="Century Gothic"/>
              </a:defRPr>
            </a:lvl1pPr>
            <a:lvl2pPr marL="2057400" marR="0" lvl="1" indent="5334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3302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34" name="Shape 34"/>
          <p:cNvSpPr txBox="1">
            <a:spLocks noGrp="1"/>
          </p:cNvSpPr>
          <p:nvPr>
            <p:ph type="body" idx="2"/>
          </p:nvPr>
        </p:nvSpPr>
        <p:spPr>
          <a:xfrm rot="-5400000">
            <a:off x="15240664" y="22303205"/>
            <a:ext cx="20747789" cy="2314074"/>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rgbClr val="57688F"/>
              </a:buClr>
              <a:buFont typeface="Arial"/>
              <a:buNone/>
              <a:defRPr sz="16000" b="0" i="0" u="none" strike="noStrike" cap="none">
                <a:solidFill>
                  <a:srgbClr val="57688F"/>
                </a:solidFill>
                <a:latin typeface="Century Gothic"/>
                <a:ea typeface="Century Gothic"/>
                <a:cs typeface="Century Gothic"/>
                <a:sym typeface="Century Gothic"/>
              </a:defRPr>
            </a:lvl1pPr>
            <a:lvl2pPr marL="2057400" marR="0" lvl="1" indent="11430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838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35" name="Shape 35"/>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36" name="Shape 36"/>
          <p:cNvPicPr preferRelativeResize="0"/>
          <p:nvPr/>
        </p:nvPicPr>
        <p:blipFill rotWithShape="1">
          <a:blip r:embed="rId3">
            <a:alphaModFix/>
          </a:blip>
          <a:srcRect/>
          <a:stretch/>
        </p:blipFill>
        <p:spPr>
          <a:xfrm>
            <a:off x="0" y="3771900"/>
            <a:ext cx="27432000" cy="335279"/>
          </a:xfrm>
          <a:prstGeom prst="rect">
            <a:avLst/>
          </a:prstGeom>
          <a:noFill/>
          <a:ln>
            <a:noFill/>
          </a:ln>
        </p:spPr>
      </p:pic>
      <p:sp>
        <p:nvSpPr>
          <p:cNvPr id="37" name="Shape 37"/>
          <p:cNvSpPr txBox="1"/>
          <p:nvPr/>
        </p:nvSpPr>
        <p:spPr>
          <a:xfrm>
            <a:off x="914400" y="35645628"/>
            <a:ext cx="22898098"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b="0" i="1" u="none" strike="noStrike" cap="none">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lnSpc>
                <a:spcPct val="100000"/>
              </a:lnSpc>
              <a:spcBef>
                <a:spcPts val="0"/>
              </a:spcBef>
              <a:spcAft>
                <a:spcPts val="0"/>
              </a:spcAft>
              <a:buClr>
                <a:srgbClr val="000000"/>
              </a:buClr>
              <a:buFont typeface="Arial"/>
              <a:buNone/>
            </a:pPr>
            <a:endParaRPr sz="800" b="0" i="1" u="none" strike="noStrike" cap="none">
              <a:solidFill>
                <a:srgbClr val="7F7F7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coForecasting">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rgbClr val="218754"/>
              </a:buClr>
              <a:buFont typeface="Arial"/>
              <a:buNone/>
              <a:defRPr sz="6000" b="1" i="0" u="none" strike="noStrike" cap="none">
                <a:solidFill>
                  <a:srgbClr val="218754"/>
                </a:solidFill>
                <a:latin typeface="Century Gothic"/>
                <a:ea typeface="Century Gothic"/>
                <a:cs typeface="Century Gothic"/>
                <a:sym typeface="Century Gothic"/>
              </a:defRPr>
            </a:lvl1pPr>
            <a:lvl2pPr marL="2057400" marR="0" lvl="1" indent="5334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3302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40" name="Shape 40"/>
          <p:cNvSpPr txBox="1">
            <a:spLocks noGrp="1"/>
          </p:cNvSpPr>
          <p:nvPr>
            <p:ph type="body" idx="2"/>
          </p:nvPr>
        </p:nvSpPr>
        <p:spPr>
          <a:xfrm rot="-5400000">
            <a:off x="15144415" y="22206952"/>
            <a:ext cx="20940296" cy="2314074"/>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rgbClr val="2E8652"/>
              </a:buClr>
              <a:buFont typeface="Arial"/>
              <a:buNone/>
              <a:defRPr sz="16000" b="0" i="0" u="none" strike="noStrike" cap="none">
                <a:solidFill>
                  <a:srgbClr val="2E8652"/>
                </a:solidFill>
                <a:latin typeface="Century Gothic"/>
                <a:ea typeface="Century Gothic"/>
                <a:cs typeface="Century Gothic"/>
                <a:sym typeface="Century Gothic"/>
              </a:defRPr>
            </a:lvl1pPr>
            <a:lvl2pPr marL="2057400" marR="0" lvl="1" indent="11430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838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41" name="Shape 4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42" name="Shape 42"/>
          <p:cNvPicPr preferRelativeResize="0"/>
          <p:nvPr/>
        </p:nvPicPr>
        <p:blipFill rotWithShape="1">
          <a:blip r:embed="rId3">
            <a:alphaModFix/>
          </a:blip>
          <a:srcRect/>
          <a:stretch/>
        </p:blipFill>
        <p:spPr>
          <a:xfrm>
            <a:off x="0" y="34213800"/>
            <a:ext cx="27432000" cy="1878943"/>
          </a:xfrm>
          <a:prstGeom prst="rect">
            <a:avLst/>
          </a:prstGeom>
          <a:noFill/>
          <a:ln>
            <a:noFill/>
          </a:ln>
        </p:spPr>
      </p:pic>
      <p:sp>
        <p:nvSpPr>
          <p:cNvPr id="43" name="Shape 43"/>
          <p:cNvSpPr txBox="1"/>
          <p:nvPr/>
        </p:nvSpPr>
        <p:spPr>
          <a:xfrm>
            <a:off x="914400" y="35645628"/>
            <a:ext cx="22898098"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b="0" i="1" u="none" strike="noStrike" cap="none">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lnSpc>
                <a:spcPct val="100000"/>
              </a:lnSpc>
              <a:spcBef>
                <a:spcPts val="0"/>
              </a:spcBef>
              <a:spcAft>
                <a:spcPts val="0"/>
              </a:spcAft>
              <a:buClr>
                <a:srgbClr val="000000"/>
              </a:buClr>
              <a:buFont typeface="Arial"/>
              <a:buNone/>
            </a:pPr>
            <a:endParaRPr sz="800" b="0" i="1" u="none" strike="noStrike" cap="none">
              <a:solidFill>
                <a:srgbClr val="7F7F7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Health &amp; Air Quality">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rgbClr val="C15442"/>
              </a:buClr>
              <a:buFont typeface="Arial"/>
              <a:buNone/>
              <a:defRPr sz="6000" b="1" i="0" u="none" strike="noStrike" cap="none">
                <a:solidFill>
                  <a:srgbClr val="C15442"/>
                </a:solidFill>
                <a:latin typeface="Century Gothic"/>
                <a:ea typeface="Century Gothic"/>
                <a:cs typeface="Century Gothic"/>
                <a:sym typeface="Century Gothic"/>
              </a:defRPr>
            </a:lvl1pPr>
            <a:lvl2pPr marL="2057400" marR="0" lvl="1" indent="5334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3302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46" name="Shape 46"/>
          <p:cNvSpPr txBox="1">
            <a:spLocks noGrp="1"/>
          </p:cNvSpPr>
          <p:nvPr>
            <p:ph type="body" idx="2"/>
          </p:nvPr>
        </p:nvSpPr>
        <p:spPr>
          <a:xfrm rot="-5400000">
            <a:off x="15240664" y="22303205"/>
            <a:ext cx="20747789" cy="2314074"/>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rgbClr val="BE5341"/>
              </a:buClr>
              <a:buFont typeface="Arial"/>
              <a:buNone/>
              <a:defRPr sz="16000" b="0" i="0" u="none" strike="noStrike" cap="none">
                <a:solidFill>
                  <a:srgbClr val="BE5341"/>
                </a:solidFill>
                <a:latin typeface="Century Gothic"/>
                <a:ea typeface="Century Gothic"/>
                <a:cs typeface="Century Gothic"/>
                <a:sym typeface="Century Gothic"/>
              </a:defRPr>
            </a:lvl1pPr>
            <a:lvl2pPr marL="2057400" marR="0" lvl="1" indent="11430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838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47" name="Shape 47"/>
          <p:cNvPicPr preferRelativeResize="0"/>
          <p:nvPr/>
        </p:nvPicPr>
        <p:blipFill rotWithShape="1">
          <a:blip r:embed="rId2">
            <a:alphaModFix/>
          </a:blip>
          <a:srcRect/>
          <a:stretch/>
        </p:blipFill>
        <p:spPr>
          <a:xfrm rot="10800000">
            <a:off x="0" y="3771897"/>
            <a:ext cx="27432000" cy="335279"/>
          </a:xfrm>
          <a:prstGeom prst="rect">
            <a:avLst/>
          </a:prstGeom>
          <a:noFill/>
          <a:ln>
            <a:noFill/>
          </a:ln>
        </p:spPr>
      </p:pic>
      <p:pic>
        <p:nvPicPr>
          <p:cNvPr id="48" name="Shape 48"/>
          <p:cNvPicPr preferRelativeResize="0"/>
          <p:nvPr/>
        </p:nvPicPr>
        <p:blipFill rotWithShape="1">
          <a:blip r:embed="rId3">
            <a:alphaModFix/>
          </a:blip>
          <a:srcRect/>
          <a:stretch/>
        </p:blipFill>
        <p:spPr>
          <a:xfrm>
            <a:off x="0" y="34213800"/>
            <a:ext cx="27432000" cy="1878943"/>
          </a:xfrm>
          <a:prstGeom prst="rect">
            <a:avLst/>
          </a:prstGeom>
          <a:noFill/>
          <a:ln>
            <a:noFill/>
          </a:ln>
        </p:spPr>
      </p:pic>
      <p:sp>
        <p:nvSpPr>
          <p:cNvPr id="49" name="Shape 49"/>
          <p:cNvSpPr txBox="1"/>
          <p:nvPr/>
        </p:nvSpPr>
        <p:spPr>
          <a:xfrm>
            <a:off x="914400" y="35645628"/>
            <a:ext cx="22898098"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b="0" i="1" u="none" strike="noStrike" cap="none">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lnSpc>
                <a:spcPct val="100000"/>
              </a:lnSpc>
              <a:spcBef>
                <a:spcPts val="0"/>
              </a:spcBef>
              <a:spcAft>
                <a:spcPts val="0"/>
              </a:spcAft>
              <a:buClr>
                <a:srgbClr val="000000"/>
              </a:buClr>
              <a:buFont typeface="Arial"/>
              <a:buNone/>
            </a:pPr>
            <a:endParaRPr sz="800" b="0" i="1" u="none" strike="noStrike" cap="none">
              <a:solidFill>
                <a:srgbClr val="7F7F7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ceans">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rgbClr val="2F8AB4"/>
              </a:buClr>
              <a:buFont typeface="Arial"/>
              <a:buNone/>
              <a:defRPr sz="6000" b="1" i="0" u="none" strike="noStrike" cap="none">
                <a:solidFill>
                  <a:srgbClr val="2F8AB4"/>
                </a:solidFill>
                <a:latin typeface="Century Gothic"/>
                <a:ea typeface="Century Gothic"/>
                <a:cs typeface="Century Gothic"/>
                <a:sym typeface="Century Gothic"/>
              </a:defRPr>
            </a:lvl1pPr>
            <a:lvl2pPr marL="2057400" marR="0" lvl="1" indent="5334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3302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52" name="Shape 52"/>
          <p:cNvSpPr txBox="1">
            <a:spLocks noGrp="1"/>
          </p:cNvSpPr>
          <p:nvPr>
            <p:ph type="body" idx="2"/>
          </p:nvPr>
        </p:nvSpPr>
        <p:spPr>
          <a:xfrm rot="-5400000">
            <a:off x="15240664" y="22303205"/>
            <a:ext cx="20747789" cy="2314074"/>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rgbClr val="3289B4"/>
              </a:buClr>
              <a:buFont typeface="Arial"/>
              <a:buNone/>
              <a:defRPr sz="16000" b="0" i="0" u="none" strike="noStrike" cap="none">
                <a:solidFill>
                  <a:srgbClr val="3289B4"/>
                </a:solidFill>
                <a:latin typeface="Century Gothic"/>
                <a:ea typeface="Century Gothic"/>
                <a:cs typeface="Century Gothic"/>
                <a:sym typeface="Century Gothic"/>
              </a:defRPr>
            </a:lvl1pPr>
            <a:lvl2pPr marL="2057400" marR="0" lvl="1" indent="11430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838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53" name="Shape 53"/>
          <p:cNvPicPr preferRelativeResize="0"/>
          <p:nvPr/>
        </p:nvPicPr>
        <p:blipFill rotWithShape="1">
          <a:blip r:embed="rId2">
            <a:alphaModFix/>
          </a:blip>
          <a:srcRect/>
          <a:stretch/>
        </p:blipFill>
        <p:spPr>
          <a:xfrm>
            <a:off x="0" y="34213800"/>
            <a:ext cx="27432000" cy="1880614"/>
          </a:xfrm>
          <a:prstGeom prst="rect">
            <a:avLst/>
          </a:prstGeom>
          <a:noFill/>
          <a:ln>
            <a:noFill/>
          </a:ln>
        </p:spPr>
      </p:pic>
      <p:pic>
        <p:nvPicPr>
          <p:cNvPr id="54" name="Shape 54"/>
          <p:cNvPicPr preferRelativeResize="0"/>
          <p:nvPr/>
        </p:nvPicPr>
        <p:blipFill rotWithShape="1">
          <a:blip r:embed="rId3">
            <a:alphaModFix/>
          </a:blip>
          <a:srcRect/>
          <a:stretch/>
        </p:blipFill>
        <p:spPr>
          <a:xfrm rot="10800000">
            <a:off x="0" y="3771899"/>
            <a:ext cx="27432000" cy="335279"/>
          </a:xfrm>
          <a:prstGeom prst="rect">
            <a:avLst/>
          </a:prstGeom>
          <a:noFill/>
          <a:ln>
            <a:noFill/>
          </a:ln>
        </p:spPr>
      </p:pic>
      <p:sp>
        <p:nvSpPr>
          <p:cNvPr id="55" name="Shape 55"/>
          <p:cNvSpPr txBox="1"/>
          <p:nvPr/>
        </p:nvSpPr>
        <p:spPr>
          <a:xfrm>
            <a:off x="914400" y="35645628"/>
            <a:ext cx="22898098"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b="0" i="1" u="none" strike="noStrike" cap="none">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lnSpc>
                <a:spcPct val="100000"/>
              </a:lnSpc>
              <a:spcBef>
                <a:spcPts val="0"/>
              </a:spcBef>
              <a:spcAft>
                <a:spcPts val="0"/>
              </a:spcAft>
              <a:buClr>
                <a:srgbClr val="000000"/>
              </a:buClr>
              <a:buFont typeface="Arial"/>
              <a:buNone/>
            </a:pPr>
            <a:endParaRPr sz="800" b="0" i="1" u="none" strike="noStrike" cap="none">
              <a:solidFill>
                <a:srgbClr val="7F7F7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Water Resources">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rgbClr val="73A9DB"/>
              </a:buClr>
              <a:buFont typeface="Arial"/>
              <a:buNone/>
              <a:defRPr sz="6000" b="1" i="0" u="none" strike="noStrike" cap="none">
                <a:solidFill>
                  <a:srgbClr val="73A9DB"/>
                </a:solidFill>
                <a:latin typeface="Century Gothic"/>
                <a:ea typeface="Century Gothic"/>
                <a:cs typeface="Century Gothic"/>
                <a:sym typeface="Century Gothic"/>
              </a:defRPr>
            </a:lvl1pPr>
            <a:lvl2pPr marL="2057400" marR="0" lvl="1" indent="5334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3302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58" name="Shape 58"/>
          <p:cNvSpPr txBox="1">
            <a:spLocks noGrp="1"/>
          </p:cNvSpPr>
          <p:nvPr>
            <p:ph type="body" idx="2"/>
          </p:nvPr>
        </p:nvSpPr>
        <p:spPr>
          <a:xfrm rot="-5400000">
            <a:off x="15240664" y="22303205"/>
            <a:ext cx="20747789" cy="2314074"/>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rgbClr val="75AADB"/>
              </a:buClr>
              <a:buFont typeface="Arial"/>
              <a:buNone/>
              <a:defRPr sz="16000" b="0" i="0" u="none" strike="noStrike" cap="none">
                <a:solidFill>
                  <a:srgbClr val="75AADB"/>
                </a:solidFill>
                <a:latin typeface="Century Gothic"/>
                <a:ea typeface="Century Gothic"/>
                <a:cs typeface="Century Gothic"/>
                <a:sym typeface="Century Gothic"/>
              </a:defRPr>
            </a:lvl1pPr>
            <a:lvl2pPr marL="2057400" marR="0" lvl="1" indent="11430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838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68580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59" name="Shape 59"/>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60" name="Shape 60"/>
          <p:cNvPicPr preferRelativeResize="0"/>
          <p:nvPr/>
        </p:nvPicPr>
        <p:blipFill rotWithShape="1">
          <a:blip r:embed="rId3">
            <a:alphaModFix/>
          </a:blip>
          <a:srcRect/>
          <a:stretch/>
        </p:blipFill>
        <p:spPr>
          <a:xfrm>
            <a:off x="0" y="34213800"/>
            <a:ext cx="27432000" cy="1878943"/>
          </a:xfrm>
          <a:prstGeom prst="rect">
            <a:avLst/>
          </a:prstGeom>
          <a:noFill/>
          <a:ln>
            <a:noFill/>
          </a:ln>
        </p:spPr>
      </p:pic>
      <p:sp>
        <p:nvSpPr>
          <p:cNvPr id="61" name="Shape 61"/>
          <p:cNvSpPr txBox="1"/>
          <p:nvPr/>
        </p:nvSpPr>
        <p:spPr>
          <a:xfrm>
            <a:off x="914400" y="35645628"/>
            <a:ext cx="22898098"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b="0" i="1" u="none" strike="noStrike" cap="none">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lnSpc>
                <a:spcPct val="100000"/>
              </a:lnSpc>
              <a:spcBef>
                <a:spcPts val="0"/>
              </a:spcBef>
              <a:spcAft>
                <a:spcPts val="0"/>
              </a:spcAft>
              <a:buClr>
                <a:srgbClr val="000000"/>
              </a:buClr>
              <a:buFont typeface="Arial"/>
              <a:buNone/>
            </a:pPr>
            <a:endParaRPr sz="800" b="0" i="1" u="none" strike="noStrike" cap="none">
              <a:solidFill>
                <a:srgbClr val="7F7F7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12">
            <a:alphaModFix/>
          </a:blip>
          <a:srcRect/>
          <a:stretch/>
        </p:blipFill>
        <p:spPr>
          <a:xfrm>
            <a:off x="23827528" y="549033"/>
            <a:ext cx="3300447" cy="2811330"/>
          </a:xfrm>
          <a:prstGeom prst="rect">
            <a:avLst/>
          </a:prstGeom>
          <a:noFill/>
          <a:ln>
            <a:noFill/>
          </a:ln>
        </p:spPr>
      </p:pic>
      <p:pic>
        <p:nvPicPr>
          <p:cNvPr id="7" name="Shape 7"/>
          <p:cNvPicPr preferRelativeResize="0"/>
          <p:nvPr/>
        </p:nvPicPr>
        <p:blipFill rotWithShape="1">
          <a:blip r:embed="rId13">
            <a:alphaModFix/>
          </a:blip>
          <a:srcRect/>
          <a:stretch/>
        </p:blipFill>
        <p:spPr>
          <a:xfrm>
            <a:off x="923028" y="698499"/>
            <a:ext cx="2482776" cy="25123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5.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7.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857820" y="14673142"/>
            <a:ext cx="10058400" cy="7114373"/>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396" b="6072"/>
          <a:stretch/>
        </p:blipFill>
        <p:spPr>
          <a:xfrm>
            <a:off x="8315942" y="20935833"/>
            <a:ext cx="3984121" cy="320587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61550" y="22215129"/>
            <a:ext cx="6803148" cy="7450210"/>
          </a:xfrm>
          <a:prstGeom prst="rect">
            <a:avLst/>
          </a:prstGeom>
        </p:spPr>
      </p:pic>
      <p:sp>
        <p:nvSpPr>
          <p:cNvPr id="7" name="Rectangle 6"/>
          <p:cNvSpPr/>
          <p:nvPr/>
        </p:nvSpPr>
        <p:spPr>
          <a:xfrm>
            <a:off x="353318" y="28016982"/>
            <a:ext cx="1815074" cy="1977144"/>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3838"/>
              </a:solidFill>
            </a:endParaRPr>
          </a:p>
        </p:txBody>
      </p:sp>
      <p:sp>
        <p:nvSpPr>
          <p:cNvPr id="72" name="Shape 72"/>
          <p:cNvSpPr txBox="1">
            <a:spLocks noGrp="1"/>
          </p:cNvSpPr>
          <p:nvPr>
            <p:ph type="body" idx="1"/>
          </p:nvPr>
        </p:nvSpPr>
        <p:spPr>
          <a:xfrm>
            <a:off x="4009644" y="787399"/>
            <a:ext cx="19412711" cy="2695436"/>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52B37B"/>
              </a:buClr>
              <a:buSzPct val="25000"/>
              <a:buFont typeface="Arial"/>
              <a:buNone/>
            </a:pPr>
            <a:r>
              <a:rPr lang="en-US" sz="6000" b="1" i="0" u="none" strike="noStrike" cap="none">
                <a:solidFill>
                  <a:srgbClr val="52B37B"/>
                </a:solidFill>
                <a:latin typeface="Century Gothic"/>
                <a:ea typeface="Century Gothic"/>
                <a:cs typeface="Century Gothic"/>
                <a:sym typeface="Century Gothic"/>
              </a:rPr>
              <a:t>Utilizing NASA Earth Observations to Estimate Dead Aboveground Biomass Following Pest and Disease Outbreaks in Central Idaho Forests</a:t>
            </a:r>
          </a:p>
        </p:txBody>
      </p:sp>
      <p:sp>
        <p:nvSpPr>
          <p:cNvPr id="73" name="Shape 73"/>
          <p:cNvSpPr txBox="1">
            <a:spLocks noGrp="1"/>
          </p:cNvSpPr>
          <p:nvPr>
            <p:ph type="body" idx="2"/>
          </p:nvPr>
        </p:nvSpPr>
        <p:spPr>
          <a:xfrm rot="-5400000">
            <a:off x="11395219" y="18076757"/>
            <a:ext cx="28438685" cy="231407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6B27B"/>
              </a:buClr>
              <a:buSzPct val="25000"/>
              <a:buFont typeface="Arial"/>
              <a:buNone/>
            </a:pPr>
            <a:r>
              <a:rPr lang="en-US" sz="15000" b="1" i="0" u="none" strike="noStrike" cap="none" dirty="0">
                <a:solidFill>
                  <a:srgbClr val="56B27B"/>
                </a:solidFill>
                <a:latin typeface="Century Gothic"/>
                <a:ea typeface="Century Gothic"/>
                <a:cs typeface="Century Gothic"/>
                <a:sym typeface="Century Gothic"/>
              </a:rPr>
              <a:t>Nez Perce-Clearwater </a:t>
            </a:r>
            <a:r>
              <a:rPr lang="en-US" sz="15000" b="0" i="0" u="none" strike="noStrike" cap="none" dirty="0" smtClean="0">
                <a:solidFill>
                  <a:srgbClr val="56B27B"/>
                </a:solidFill>
                <a:latin typeface="Century Gothic"/>
                <a:ea typeface="Century Gothic"/>
                <a:cs typeface="Century Gothic"/>
                <a:sym typeface="Century Gothic"/>
              </a:rPr>
              <a:t>Energy</a:t>
            </a:r>
            <a:endParaRPr lang="en-US" sz="15000" b="0" i="0" u="none" strike="noStrike" cap="none" dirty="0">
              <a:solidFill>
                <a:srgbClr val="56B27B"/>
              </a:solidFill>
              <a:latin typeface="Century Gothic"/>
              <a:ea typeface="Century Gothic"/>
              <a:cs typeface="Century Gothic"/>
              <a:sym typeface="Century Gothic"/>
            </a:endParaRPr>
          </a:p>
        </p:txBody>
      </p:sp>
      <p:sp>
        <p:nvSpPr>
          <p:cNvPr id="74" name="Shape 74"/>
          <p:cNvSpPr txBox="1"/>
          <p:nvPr/>
        </p:nvSpPr>
        <p:spPr>
          <a:xfrm>
            <a:off x="899996" y="33629216"/>
            <a:ext cx="2872251" cy="124789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85454"/>
              </a:buClr>
              <a:buSzPct val="25000"/>
              <a:buFont typeface="Arial"/>
              <a:buNone/>
            </a:pPr>
            <a:r>
              <a:rPr lang="en-US" sz="2700" b="0" i="0" u="none" strike="noStrike" cap="none" dirty="0">
                <a:solidFill>
                  <a:srgbClr val="585454"/>
                </a:solidFill>
                <a:latin typeface="Garamond"/>
                <a:ea typeface="Garamond"/>
                <a:cs typeface="Garamond"/>
                <a:sym typeface="Garamond"/>
              </a:rPr>
              <a:t>Emily Campbell</a:t>
            </a:r>
          </a:p>
          <a:p>
            <a:pPr marL="0" marR="0" lvl="0" indent="0" algn="ctr" rtl="0">
              <a:lnSpc>
                <a:spcPct val="100000"/>
              </a:lnSpc>
              <a:spcBef>
                <a:spcPts val="0"/>
              </a:spcBef>
              <a:spcAft>
                <a:spcPts val="0"/>
              </a:spcAft>
              <a:buClr>
                <a:srgbClr val="585454"/>
              </a:buClr>
              <a:buSzPct val="25000"/>
              <a:buFont typeface="Arial"/>
              <a:buNone/>
            </a:pPr>
            <a:r>
              <a:rPr lang="en-US" sz="2700" b="0" i="0" u="none" strike="noStrike" cap="none" dirty="0">
                <a:solidFill>
                  <a:srgbClr val="585454"/>
                </a:solidFill>
                <a:latin typeface="Garamond"/>
                <a:ea typeface="Garamond"/>
                <a:cs typeface="Garamond"/>
                <a:sym typeface="Garamond"/>
              </a:rPr>
              <a:t>Team Co-Lead</a:t>
            </a:r>
          </a:p>
        </p:txBody>
      </p:sp>
      <p:sp>
        <p:nvSpPr>
          <p:cNvPr id="75" name="Shape 75"/>
          <p:cNvSpPr txBox="1"/>
          <p:nvPr/>
        </p:nvSpPr>
        <p:spPr>
          <a:xfrm>
            <a:off x="12902167" y="32800274"/>
            <a:ext cx="11859717" cy="1474707"/>
          </a:xfrm>
          <a:prstGeom prst="rect">
            <a:avLst/>
          </a:prstGeom>
          <a:noFill/>
          <a:ln>
            <a:noFill/>
          </a:ln>
        </p:spPr>
        <p:txBody>
          <a:bodyPr lIns="91425" tIns="45700" rIns="91425" bIns="45700" anchor="t" anchorCtr="0">
            <a:noAutofit/>
          </a:bodyPr>
          <a:lstStyle/>
          <a:p>
            <a:pPr marL="514350" indent="-457200">
              <a:lnSpc>
                <a:spcPct val="150000"/>
              </a:lnSpc>
              <a:buClr>
                <a:srgbClr val="00B050"/>
              </a:buClr>
              <a:buSzPct val="100000"/>
              <a:buFont typeface="Webdings" panose="05030102010509060703" pitchFamily="18" charset="2"/>
              <a:buChar char="4"/>
            </a:pPr>
            <a:r>
              <a:rPr lang="en-US" sz="2500" dirty="0">
                <a:solidFill>
                  <a:srgbClr val="585454"/>
                </a:solidFill>
                <a:latin typeface="Garamond"/>
                <a:ea typeface="Garamond"/>
                <a:cs typeface="Garamond"/>
                <a:sym typeface="Garamond"/>
              </a:rPr>
              <a:t>Bioenergy Alliance Network of the Rockies – Tony Vorster</a:t>
            </a:r>
          </a:p>
          <a:p>
            <a:pPr marL="514350" indent="-457200">
              <a:lnSpc>
                <a:spcPct val="150000"/>
              </a:lnSpc>
              <a:buClr>
                <a:srgbClr val="00B050"/>
              </a:buClr>
              <a:buSzPct val="100000"/>
              <a:buFont typeface="Webdings" panose="05030102010509060703" pitchFamily="18" charset="2"/>
              <a:buChar char="4"/>
            </a:pPr>
            <a:r>
              <a:rPr lang="en-US" sz="2500" dirty="0">
                <a:solidFill>
                  <a:srgbClr val="585454"/>
                </a:solidFill>
                <a:latin typeface="Garamond"/>
                <a:ea typeface="Garamond"/>
                <a:cs typeface="Garamond"/>
                <a:sym typeface="Garamond"/>
              </a:rPr>
              <a:t>Natural Resource Ecology Laboratory, Colorado State University – Dr. Michael </a:t>
            </a:r>
            <a:r>
              <a:rPr lang="en-US" sz="2500" dirty="0" err="1">
                <a:solidFill>
                  <a:srgbClr val="585454"/>
                </a:solidFill>
                <a:latin typeface="Garamond"/>
                <a:ea typeface="Garamond"/>
                <a:cs typeface="Garamond"/>
                <a:sym typeface="Garamond"/>
              </a:rPr>
              <a:t>Falkowski</a:t>
            </a:r>
            <a:endParaRPr lang="en-US" sz="2500" dirty="0">
              <a:solidFill>
                <a:srgbClr val="585454"/>
              </a:solidFill>
              <a:latin typeface="Garamond"/>
              <a:ea typeface="Garamond"/>
              <a:cs typeface="Garamond"/>
              <a:sym typeface="Garamond"/>
            </a:endParaRPr>
          </a:p>
        </p:txBody>
      </p:sp>
      <p:sp>
        <p:nvSpPr>
          <p:cNvPr id="76" name="Shape 76"/>
          <p:cNvSpPr txBox="1"/>
          <p:nvPr/>
        </p:nvSpPr>
        <p:spPr>
          <a:xfrm>
            <a:off x="12896775" y="28287866"/>
            <a:ext cx="11745370" cy="4148398"/>
          </a:xfrm>
          <a:prstGeom prst="rect">
            <a:avLst/>
          </a:prstGeom>
          <a:noFill/>
          <a:ln>
            <a:noFill/>
          </a:ln>
        </p:spPr>
        <p:txBody>
          <a:bodyPr lIns="91425" tIns="45700" rIns="91425" bIns="45700" anchor="t" anchorCtr="0">
            <a:noAutofit/>
          </a:bodyPr>
          <a:lstStyle/>
          <a:p>
            <a:pPr marL="514350" marR="0" lvl="0" indent="-457200" algn="l" rtl="0">
              <a:lnSpc>
                <a:spcPct val="150000"/>
              </a:lnSpc>
              <a:spcBef>
                <a:spcPts val="0"/>
              </a:spcBef>
              <a:spcAft>
                <a:spcPts val="0"/>
              </a:spcAft>
              <a:buClr>
                <a:srgbClr val="00B050"/>
              </a:buClr>
              <a:buSzPct val="100000"/>
              <a:buFont typeface="Webdings" panose="05030102010509060703" pitchFamily="18" charset="2"/>
              <a:buChar char="4"/>
            </a:pPr>
            <a:r>
              <a:rPr lang="en-US" sz="2500" b="0" i="0" u="none" strike="noStrike" cap="none" dirty="0">
                <a:solidFill>
                  <a:srgbClr val="585454"/>
                </a:solidFill>
                <a:latin typeface="Garamond"/>
                <a:ea typeface="Garamond"/>
                <a:cs typeface="Garamond"/>
                <a:sym typeface="Garamond"/>
              </a:rPr>
              <a:t>Dr. Paul Evangelista, Natural Resource Ecology Laboratory, Colorado State University </a:t>
            </a:r>
          </a:p>
          <a:p>
            <a:pPr marL="514350" marR="0" lvl="0" indent="-457200" algn="l" rtl="0">
              <a:lnSpc>
                <a:spcPct val="150000"/>
              </a:lnSpc>
              <a:spcBef>
                <a:spcPts val="0"/>
              </a:spcBef>
              <a:spcAft>
                <a:spcPts val="0"/>
              </a:spcAft>
              <a:buClr>
                <a:srgbClr val="00B050"/>
              </a:buClr>
              <a:buSzPct val="100000"/>
              <a:buFont typeface="Webdings" panose="05030102010509060703" pitchFamily="18" charset="2"/>
              <a:buChar char="4"/>
            </a:pPr>
            <a:r>
              <a:rPr lang="en-US" sz="2500" b="0" i="0" u="none" strike="noStrike" cap="none" dirty="0" smtClean="0">
                <a:solidFill>
                  <a:srgbClr val="585454"/>
                </a:solidFill>
                <a:latin typeface="Garamond"/>
                <a:ea typeface="Garamond"/>
                <a:cs typeface="Garamond"/>
                <a:sym typeface="Garamond"/>
              </a:rPr>
              <a:t>Dr</a:t>
            </a:r>
            <a:r>
              <a:rPr lang="en-US" sz="2500" b="0" i="0" u="none" strike="noStrike" cap="none" dirty="0">
                <a:solidFill>
                  <a:srgbClr val="585454"/>
                </a:solidFill>
                <a:latin typeface="Garamond"/>
                <a:ea typeface="Garamond"/>
                <a:cs typeface="Garamond"/>
                <a:sym typeface="Garamond"/>
              </a:rPr>
              <a:t>. Amanda West, Natural Resource Ecology Laboratory, Colorado State University</a:t>
            </a:r>
          </a:p>
          <a:p>
            <a:pPr marL="514350" marR="0" lvl="0" indent="-457200" algn="l" rtl="0">
              <a:lnSpc>
                <a:spcPct val="150000"/>
              </a:lnSpc>
              <a:spcBef>
                <a:spcPts val="0"/>
              </a:spcBef>
              <a:spcAft>
                <a:spcPts val="0"/>
              </a:spcAft>
              <a:buClr>
                <a:srgbClr val="00B050"/>
              </a:buClr>
              <a:buSzPct val="100000"/>
              <a:buFont typeface="Webdings" panose="05030102010509060703" pitchFamily="18" charset="2"/>
              <a:buChar char="4"/>
            </a:pPr>
            <a:r>
              <a:rPr lang="en-US" sz="2500" b="0" i="0" u="none" strike="noStrike" cap="none" dirty="0" smtClean="0">
                <a:solidFill>
                  <a:srgbClr val="585454"/>
                </a:solidFill>
                <a:latin typeface="Garamond"/>
                <a:ea typeface="Garamond"/>
                <a:cs typeface="Garamond"/>
                <a:sym typeface="Garamond"/>
              </a:rPr>
              <a:t>Tony </a:t>
            </a:r>
            <a:r>
              <a:rPr lang="en-US" sz="2500" b="0" i="0" u="none" strike="noStrike" cap="none" dirty="0">
                <a:solidFill>
                  <a:srgbClr val="585454"/>
                </a:solidFill>
                <a:latin typeface="Garamond"/>
                <a:ea typeface="Garamond"/>
                <a:cs typeface="Garamond"/>
                <a:sym typeface="Garamond"/>
              </a:rPr>
              <a:t>Vorster, Natural Resource Ecology Laboratory, Colorado State University</a:t>
            </a:r>
          </a:p>
          <a:p>
            <a:pPr marL="514350" marR="0" lvl="0" indent="-457200" algn="l" rtl="0">
              <a:lnSpc>
                <a:spcPct val="150000"/>
              </a:lnSpc>
              <a:spcBef>
                <a:spcPts val="0"/>
              </a:spcBef>
              <a:spcAft>
                <a:spcPts val="0"/>
              </a:spcAft>
              <a:buClr>
                <a:srgbClr val="00B050"/>
              </a:buClr>
              <a:buSzPct val="100000"/>
              <a:buFont typeface="Webdings" panose="05030102010509060703" pitchFamily="18" charset="2"/>
              <a:buChar char="4"/>
            </a:pPr>
            <a:r>
              <a:rPr lang="en-US" sz="2500" b="0" i="0" u="none" strike="noStrike" cap="none" dirty="0" smtClean="0">
                <a:solidFill>
                  <a:srgbClr val="585454"/>
                </a:solidFill>
                <a:latin typeface="Garamond"/>
                <a:ea typeface="Garamond"/>
                <a:cs typeface="Garamond"/>
                <a:sym typeface="Garamond"/>
              </a:rPr>
              <a:t>Brian </a:t>
            </a:r>
            <a:r>
              <a:rPr lang="en-US" sz="2500" b="0" i="0" u="none" strike="noStrike" cap="none" dirty="0">
                <a:solidFill>
                  <a:srgbClr val="585454"/>
                </a:solidFill>
                <a:latin typeface="Garamond"/>
                <a:ea typeface="Garamond"/>
                <a:cs typeface="Garamond"/>
                <a:sym typeface="Garamond"/>
              </a:rPr>
              <a:t>Woodward, NASA DEVELOP, Fort Collins Center Lead</a:t>
            </a:r>
          </a:p>
          <a:p>
            <a:pPr marL="514350" marR="0" lvl="0" indent="-457200" algn="l" rtl="0">
              <a:lnSpc>
                <a:spcPct val="150000"/>
              </a:lnSpc>
              <a:spcBef>
                <a:spcPts val="0"/>
              </a:spcBef>
              <a:spcAft>
                <a:spcPts val="0"/>
              </a:spcAft>
              <a:buClr>
                <a:srgbClr val="00B050"/>
              </a:buClr>
              <a:buSzPct val="100000"/>
              <a:buFont typeface="Webdings" panose="05030102010509060703" pitchFamily="18" charset="2"/>
              <a:buChar char="4"/>
            </a:pPr>
            <a:r>
              <a:rPr lang="en-US" sz="2500" b="0" i="0" u="none" strike="noStrike" cap="none" dirty="0" smtClean="0">
                <a:solidFill>
                  <a:srgbClr val="585454"/>
                </a:solidFill>
                <a:latin typeface="Garamond"/>
                <a:ea typeface="Garamond"/>
                <a:cs typeface="Garamond"/>
                <a:sym typeface="Garamond"/>
              </a:rPr>
              <a:t>Dr</a:t>
            </a:r>
            <a:r>
              <a:rPr lang="en-US" sz="2500" b="0" i="0" u="none" strike="noStrike" cap="none" dirty="0">
                <a:solidFill>
                  <a:srgbClr val="585454"/>
                </a:solidFill>
                <a:latin typeface="Garamond"/>
                <a:ea typeface="Garamond"/>
                <a:cs typeface="Garamond"/>
                <a:sym typeface="Garamond"/>
              </a:rPr>
              <a:t>. Michael </a:t>
            </a:r>
            <a:r>
              <a:rPr lang="en-US" sz="2500" b="0" i="0" u="none" strike="noStrike" cap="none" dirty="0" err="1">
                <a:solidFill>
                  <a:srgbClr val="585454"/>
                </a:solidFill>
                <a:latin typeface="Garamond"/>
                <a:ea typeface="Garamond"/>
                <a:cs typeface="Garamond"/>
                <a:sym typeface="Garamond"/>
              </a:rPr>
              <a:t>Falkowski</a:t>
            </a:r>
            <a:r>
              <a:rPr lang="en-US" sz="2500" b="0" i="0" u="none" strike="noStrike" cap="none" dirty="0">
                <a:solidFill>
                  <a:srgbClr val="585454"/>
                </a:solidFill>
                <a:latin typeface="Garamond"/>
                <a:ea typeface="Garamond"/>
                <a:cs typeface="Garamond"/>
                <a:sym typeface="Garamond"/>
              </a:rPr>
              <a:t>, Natural Resource Ecology Laboratory, Colorado State University </a:t>
            </a:r>
          </a:p>
          <a:p>
            <a:pPr marL="514350" marR="0" lvl="0" indent="-457200" algn="l" rtl="0">
              <a:lnSpc>
                <a:spcPct val="150000"/>
              </a:lnSpc>
              <a:spcBef>
                <a:spcPts val="0"/>
              </a:spcBef>
              <a:spcAft>
                <a:spcPts val="0"/>
              </a:spcAft>
              <a:buClr>
                <a:srgbClr val="00B050"/>
              </a:buClr>
              <a:buSzPct val="100000"/>
              <a:buFont typeface="Webdings" panose="05030102010509060703" pitchFamily="18" charset="2"/>
              <a:buChar char="4"/>
            </a:pPr>
            <a:r>
              <a:rPr lang="en-US" sz="2500" b="0" i="0" u="none" strike="noStrike" cap="none" dirty="0" smtClean="0">
                <a:solidFill>
                  <a:srgbClr val="585454"/>
                </a:solidFill>
                <a:latin typeface="Garamond"/>
                <a:ea typeface="Garamond"/>
                <a:cs typeface="Garamond"/>
                <a:sym typeface="Garamond"/>
              </a:rPr>
              <a:t>Patrick </a:t>
            </a:r>
            <a:r>
              <a:rPr lang="en-US" sz="2500" b="0" i="0" u="none" strike="noStrike" cap="none" dirty="0" err="1">
                <a:solidFill>
                  <a:srgbClr val="585454"/>
                </a:solidFill>
                <a:latin typeface="Garamond"/>
                <a:ea typeface="Garamond"/>
                <a:cs typeface="Garamond"/>
                <a:sym typeface="Garamond"/>
              </a:rPr>
              <a:t>Fekety</a:t>
            </a:r>
            <a:r>
              <a:rPr lang="en-US" sz="2500" b="0" i="0" u="none" strike="noStrike" cap="none" dirty="0">
                <a:solidFill>
                  <a:srgbClr val="585454"/>
                </a:solidFill>
                <a:latin typeface="Garamond"/>
                <a:ea typeface="Garamond"/>
                <a:cs typeface="Garamond"/>
                <a:sym typeface="Garamond"/>
              </a:rPr>
              <a:t>, University of Minnesota </a:t>
            </a:r>
          </a:p>
          <a:p>
            <a:pPr marR="0" lvl="0" algn="l" rtl="0">
              <a:lnSpc>
                <a:spcPct val="90000"/>
              </a:lnSpc>
              <a:spcBef>
                <a:spcPts val="1800"/>
              </a:spcBef>
              <a:spcAft>
                <a:spcPts val="0"/>
              </a:spcAft>
              <a:buNone/>
            </a:pPr>
            <a:endParaRPr sz="2500" dirty="0"/>
          </a:p>
          <a:p>
            <a:pPr marL="0" marR="0" lvl="0" indent="0" algn="l" rtl="0">
              <a:lnSpc>
                <a:spcPct val="90000"/>
              </a:lnSpc>
              <a:spcBef>
                <a:spcPts val="1800"/>
              </a:spcBef>
              <a:spcAft>
                <a:spcPts val="0"/>
              </a:spcAft>
              <a:buClr>
                <a:schemeClr val="dk1"/>
              </a:buClr>
              <a:buFont typeface="Arial"/>
              <a:buNone/>
            </a:pPr>
            <a:endParaRPr sz="2500" b="0" i="0" u="none" strike="noStrike" cap="none" dirty="0">
              <a:solidFill>
                <a:srgbClr val="585454"/>
              </a:solidFill>
              <a:latin typeface="Garamond"/>
              <a:ea typeface="Garamond"/>
              <a:cs typeface="Garamond"/>
              <a:sym typeface="Garamond"/>
            </a:endParaRPr>
          </a:p>
        </p:txBody>
      </p:sp>
      <p:sp>
        <p:nvSpPr>
          <p:cNvPr id="78" name="Shape 78"/>
          <p:cNvSpPr txBox="1"/>
          <p:nvPr/>
        </p:nvSpPr>
        <p:spPr>
          <a:xfrm>
            <a:off x="13009306" y="22354668"/>
            <a:ext cx="10972800" cy="5164124"/>
          </a:xfrm>
          <a:prstGeom prst="rect">
            <a:avLst/>
          </a:prstGeom>
          <a:noFill/>
          <a:ln>
            <a:noFill/>
          </a:ln>
        </p:spPr>
        <p:txBody>
          <a:bodyPr lIns="91425" tIns="45700" rIns="91425" bIns="45700" anchor="t" anchorCtr="0">
            <a:noAutofit/>
          </a:bodyPr>
          <a:lstStyle/>
          <a:p>
            <a:pPr marL="514350" marR="0" lvl="0" indent="-457200" algn="l" rtl="0">
              <a:lnSpc>
                <a:spcPct val="90000"/>
              </a:lnSpc>
              <a:spcBef>
                <a:spcPts val="1800"/>
              </a:spcBef>
              <a:spcAft>
                <a:spcPts val="0"/>
              </a:spcAft>
              <a:buClr>
                <a:srgbClr val="00B050"/>
              </a:buClr>
              <a:buSzPct val="100000"/>
              <a:buFont typeface="Webdings" panose="05030102010509060703" pitchFamily="18" charset="2"/>
              <a:buChar char="4"/>
            </a:pPr>
            <a:r>
              <a:rPr lang="en-US" sz="2700" dirty="0" smtClean="0">
                <a:solidFill>
                  <a:srgbClr val="585454"/>
                </a:solidFill>
                <a:latin typeface="Garamond"/>
                <a:ea typeface="Garamond"/>
                <a:cs typeface="Garamond"/>
                <a:sym typeface="Garamond"/>
              </a:rPr>
              <a:t>9 </a:t>
            </a:r>
            <a:r>
              <a:rPr lang="en-US" sz="2700" dirty="0">
                <a:solidFill>
                  <a:srgbClr val="585454"/>
                </a:solidFill>
                <a:latin typeface="Garamond"/>
                <a:ea typeface="Garamond"/>
                <a:cs typeface="Garamond"/>
                <a:sym typeface="Garamond"/>
              </a:rPr>
              <a:t>of the 84 predictor </a:t>
            </a:r>
            <a:r>
              <a:rPr lang="en-US" sz="2700" dirty="0" smtClean="0">
                <a:solidFill>
                  <a:srgbClr val="585454"/>
                </a:solidFill>
                <a:latin typeface="Garamond"/>
                <a:ea typeface="Garamond"/>
                <a:cs typeface="Garamond"/>
                <a:sym typeface="Garamond"/>
              </a:rPr>
              <a:t>values were found to be the </a:t>
            </a:r>
            <a:r>
              <a:rPr lang="en-US" sz="2700" dirty="0">
                <a:solidFill>
                  <a:srgbClr val="585454"/>
                </a:solidFill>
                <a:latin typeface="Garamond"/>
                <a:ea typeface="Garamond"/>
                <a:cs typeface="Garamond"/>
                <a:sym typeface="Garamond"/>
              </a:rPr>
              <a:t>most important </a:t>
            </a:r>
            <a:r>
              <a:rPr lang="en-US" sz="2700" dirty="0" smtClean="0">
                <a:solidFill>
                  <a:srgbClr val="585454"/>
                </a:solidFill>
                <a:latin typeface="Garamond"/>
                <a:ea typeface="Garamond"/>
                <a:cs typeface="Garamond"/>
                <a:sym typeface="Garamond"/>
              </a:rPr>
              <a:t>for standing </a:t>
            </a:r>
            <a:r>
              <a:rPr lang="en-US" sz="2700" dirty="0">
                <a:solidFill>
                  <a:srgbClr val="585454"/>
                </a:solidFill>
                <a:latin typeface="Garamond"/>
                <a:ea typeface="Garamond"/>
                <a:cs typeface="Garamond"/>
                <a:sym typeface="Garamond"/>
              </a:rPr>
              <a:t>dead </a:t>
            </a:r>
            <a:r>
              <a:rPr lang="en-US" sz="2700" dirty="0" smtClean="0">
                <a:solidFill>
                  <a:srgbClr val="585454"/>
                </a:solidFill>
                <a:latin typeface="Garamond"/>
                <a:ea typeface="Garamond"/>
                <a:cs typeface="Garamond"/>
                <a:sym typeface="Garamond"/>
              </a:rPr>
              <a:t>biomass: </a:t>
            </a:r>
            <a:r>
              <a:rPr lang="en-US" sz="2700" dirty="0">
                <a:solidFill>
                  <a:srgbClr val="585454"/>
                </a:solidFill>
                <a:latin typeface="Garamond"/>
                <a:ea typeface="Garamond"/>
                <a:cs typeface="Garamond"/>
                <a:sym typeface="Garamond"/>
              </a:rPr>
              <a:t>elevation, total biomass, greatest disturbance magnitude, compound </a:t>
            </a:r>
            <a:r>
              <a:rPr lang="en-US" sz="2700" dirty="0" smtClean="0">
                <a:solidFill>
                  <a:srgbClr val="585454"/>
                </a:solidFill>
                <a:latin typeface="Garamond"/>
                <a:ea typeface="Garamond"/>
                <a:cs typeface="Garamond"/>
                <a:sym typeface="Garamond"/>
              </a:rPr>
              <a:t>topographic </a:t>
            </a:r>
            <a:r>
              <a:rPr lang="en-US" sz="2700" dirty="0">
                <a:solidFill>
                  <a:srgbClr val="585454"/>
                </a:solidFill>
                <a:latin typeface="Garamond"/>
                <a:ea typeface="Garamond"/>
                <a:cs typeface="Garamond"/>
                <a:sym typeface="Garamond"/>
              </a:rPr>
              <a:t>index, longest disturbance magnitude, most recent disturbance pre-event vertex value, greatest recovery magnitude, longest disturbance recovery duration, and northness.</a:t>
            </a:r>
          </a:p>
          <a:p>
            <a:pPr marL="514350" marR="0" lvl="0" indent="-457200" algn="l" rtl="0">
              <a:lnSpc>
                <a:spcPct val="90000"/>
              </a:lnSpc>
              <a:spcBef>
                <a:spcPts val="1800"/>
              </a:spcBef>
              <a:spcAft>
                <a:spcPts val="0"/>
              </a:spcAft>
              <a:buClr>
                <a:srgbClr val="00B050"/>
              </a:buClr>
              <a:buSzPct val="100000"/>
              <a:buFont typeface="Webdings" panose="05030102010509060703" pitchFamily="18" charset="2"/>
              <a:buChar char=""/>
            </a:pPr>
            <a:r>
              <a:rPr lang="en-US" sz="2700" dirty="0">
                <a:solidFill>
                  <a:srgbClr val="585454"/>
                </a:solidFill>
                <a:latin typeface="Garamond"/>
                <a:ea typeface="Garamond"/>
                <a:cs typeface="Garamond"/>
                <a:sym typeface="Garamond"/>
              </a:rPr>
              <a:t>The visual alignment of modeled dead biomass distribution matches ADS and MTBS data distribution</a:t>
            </a:r>
            <a:r>
              <a:rPr lang="en-US" sz="2700" dirty="0" smtClean="0">
                <a:solidFill>
                  <a:srgbClr val="585454"/>
                </a:solidFill>
                <a:latin typeface="Garamond"/>
                <a:ea typeface="Garamond"/>
                <a:cs typeface="Garamond"/>
                <a:sym typeface="Garamond"/>
              </a:rPr>
              <a:t>.</a:t>
            </a:r>
          </a:p>
          <a:p>
            <a:pPr marL="514350" marR="0" lvl="0" indent="-457200" algn="l" rtl="0">
              <a:lnSpc>
                <a:spcPct val="90000"/>
              </a:lnSpc>
              <a:spcBef>
                <a:spcPts val="1800"/>
              </a:spcBef>
              <a:spcAft>
                <a:spcPts val="0"/>
              </a:spcAft>
              <a:buClr>
                <a:srgbClr val="00B050"/>
              </a:buClr>
              <a:buSzPct val="100000"/>
              <a:buFont typeface="Webdings" panose="05030102010509060703" pitchFamily="18" charset="2"/>
              <a:buChar char="4"/>
            </a:pPr>
            <a:r>
              <a:rPr lang="en-US" sz="2700" dirty="0" smtClean="0">
                <a:solidFill>
                  <a:srgbClr val="585454"/>
                </a:solidFill>
                <a:latin typeface="Garamond"/>
                <a:ea typeface="Garamond"/>
                <a:cs typeface="Garamond"/>
                <a:sym typeface="Garamond"/>
              </a:rPr>
              <a:t>Unfiltered settings better capture disturbance dynamics at plot points than the tight and loose filter options in </a:t>
            </a:r>
            <a:r>
              <a:rPr lang="en-US" sz="2700" dirty="0" err="1" smtClean="0">
                <a:solidFill>
                  <a:srgbClr val="585454"/>
                </a:solidFill>
                <a:latin typeface="Garamond"/>
                <a:ea typeface="Garamond"/>
                <a:cs typeface="Garamond"/>
                <a:sym typeface="Garamond"/>
              </a:rPr>
              <a:t>LandTrendr</a:t>
            </a:r>
            <a:r>
              <a:rPr lang="en-US" sz="2700" dirty="0" smtClean="0">
                <a:solidFill>
                  <a:srgbClr val="585454"/>
                </a:solidFill>
                <a:latin typeface="Garamond"/>
                <a:ea typeface="Garamond"/>
                <a:cs typeface="Garamond"/>
                <a:sym typeface="Garamond"/>
              </a:rPr>
              <a:t>.</a:t>
            </a:r>
            <a:endParaRPr lang="en-US" sz="2700" dirty="0">
              <a:solidFill>
                <a:srgbClr val="585454"/>
              </a:solidFill>
              <a:latin typeface="Garamond"/>
              <a:ea typeface="Garamond"/>
              <a:cs typeface="Garamond"/>
              <a:sym typeface="Garamond"/>
            </a:endParaRPr>
          </a:p>
          <a:p>
            <a:pPr marL="514350" marR="0" lvl="0" indent="-457200" algn="l" rtl="0">
              <a:lnSpc>
                <a:spcPct val="90000"/>
              </a:lnSpc>
              <a:spcBef>
                <a:spcPts val="1800"/>
              </a:spcBef>
              <a:spcAft>
                <a:spcPts val="0"/>
              </a:spcAft>
              <a:buClr>
                <a:srgbClr val="00B050"/>
              </a:buClr>
              <a:buSzPct val="100000"/>
              <a:buFont typeface="Webdings" panose="05030102010509060703" pitchFamily="18" charset="2"/>
              <a:buChar char="4"/>
            </a:pPr>
            <a:r>
              <a:rPr lang="en-US" sz="2700" dirty="0">
                <a:solidFill>
                  <a:srgbClr val="585454"/>
                </a:solidFill>
                <a:latin typeface="Garamond"/>
                <a:ea typeface="Garamond"/>
                <a:cs typeface="Garamond"/>
                <a:sym typeface="Garamond"/>
              </a:rPr>
              <a:t>These preliminary results will be useful for the next phase in this project, comparing outputs using USFS forest inventory plot data as the training data in a random forest model using similar input predictor </a:t>
            </a:r>
            <a:r>
              <a:rPr lang="en-US" sz="2700" dirty="0" smtClean="0">
                <a:solidFill>
                  <a:srgbClr val="585454"/>
                </a:solidFill>
                <a:latin typeface="Garamond"/>
                <a:ea typeface="Garamond"/>
                <a:cs typeface="Garamond"/>
                <a:sym typeface="Garamond"/>
              </a:rPr>
              <a:t>variables. </a:t>
            </a:r>
            <a:endParaRPr lang="en-US" sz="2700" dirty="0">
              <a:solidFill>
                <a:srgbClr val="585454"/>
              </a:solidFill>
              <a:latin typeface="Garamond"/>
              <a:ea typeface="Garamond"/>
              <a:cs typeface="Garamond"/>
              <a:sym typeface="Garamond"/>
            </a:endParaRPr>
          </a:p>
          <a:p>
            <a:pPr marR="0" lvl="0" algn="l" rtl="0">
              <a:lnSpc>
                <a:spcPct val="90000"/>
              </a:lnSpc>
              <a:spcBef>
                <a:spcPts val="1800"/>
              </a:spcBef>
              <a:spcAft>
                <a:spcPts val="0"/>
              </a:spcAft>
              <a:buNone/>
            </a:pPr>
            <a:endParaRPr sz="2700" dirty="0">
              <a:solidFill>
                <a:srgbClr val="585454"/>
              </a:solidFill>
              <a:latin typeface="Garamond"/>
              <a:ea typeface="Garamond"/>
              <a:cs typeface="Garamond"/>
              <a:sym typeface="Garamond"/>
            </a:endParaRPr>
          </a:p>
        </p:txBody>
      </p:sp>
      <p:sp>
        <p:nvSpPr>
          <p:cNvPr id="79" name="Shape 79"/>
          <p:cNvSpPr txBox="1"/>
          <p:nvPr/>
        </p:nvSpPr>
        <p:spPr>
          <a:xfrm>
            <a:off x="16976737" y="11554491"/>
            <a:ext cx="2416500" cy="5223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85454"/>
              </a:buClr>
              <a:buSzPct val="25000"/>
              <a:buFont typeface="Arial"/>
              <a:buNone/>
            </a:pPr>
            <a:r>
              <a:rPr lang="en-US" sz="2700" b="0" i="0" u="none" strike="noStrike" cap="none" dirty="0">
                <a:solidFill>
                  <a:srgbClr val="585454"/>
                </a:solidFill>
                <a:latin typeface="Garamond"/>
                <a:ea typeface="Garamond"/>
                <a:cs typeface="Garamond"/>
                <a:sym typeface="Garamond"/>
              </a:rPr>
              <a:t>Landsat 4-5 TM</a:t>
            </a:r>
          </a:p>
        </p:txBody>
      </p:sp>
      <p:sp>
        <p:nvSpPr>
          <p:cNvPr id="80" name="Shape 80"/>
          <p:cNvSpPr txBox="1"/>
          <p:nvPr/>
        </p:nvSpPr>
        <p:spPr>
          <a:xfrm>
            <a:off x="834201" y="4963900"/>
            <a:ext cx="23927683" cy="2695500"/>
          </a:xfrm>
          <a:prstGeom prst="rect">
            <a:avLst/>
          </a:prstGeom>
          <a:noFill/>
          <a:ln>
            <a:noFill/>
          </a:ln>
        </p:spPr>
        <p:txBody>
          <a:bodyPr lIns="91425" tIns="45700" rIns="91425" bIns="45700" anchor="t" anchorCtr="0">
            <a:noAutofit/>
          </a:bodyPr>
          <a:lstStyle/>
          <a:p>
            <a:pPr lvl="0" algn="just" rtl="0">
              <a:spcBef>
                <a:spcPts val="0"/>
              </a:spcBef>
              <a:buClr>
                <a:srgbClr val="000000"/>
              </a:buClr>
              <a:buSzPct val="45833"/>
              <a:buFont typeface="Arial"/>
              <a:buNone/>
            </a:pPr>
            <a:r>
              <a:rPr lang="en-US" sz="2400" dirty="0">
                <a:solidFill>
                  <a:srgbClr val="585454"/>
                </a:solidFill>
                <a:latin typeface="Garamond"/>
                <a:ea typeface="Garamond"/>
                <a:cs typeface="Garamond"/>
                <a:sym typeface="Garamond"/>
              </a:rPr>
              <a:t>The magnitude and timing of forest disturbances have implications for global carbon cycles and forest ecosystem recovery. The carbon stored in central Idaho forests makes up a significant part of the overall carbon stocks in United States forests. Similar to the broader regional pattern of forest disturbance in the western United States, Nez Perce-Clearwater forests in central Idaho have been increasingly impacted by disturbances from insects, disease, fire, and clear-cutting activities in recent decades. This project estimated the distribution, timing, and drivers of dead biomass with an emphasis on tree mortality resulting from forest pests and disease. The team utilized NASA’s Landsat series alongside United States Forest Service Aerial Detection Survey data to determine forest disturbance and recovery trends. Forest disturbance data outputs from </a:t>
            </a:r>
            <a:r>
              <a:rPr lang="en-US" sz="2400" dirty="0" err="1">
                <a:solidFill>
                  <a:srgbClr val="585454"/>
                </a:solidFill>
                <a:latin typeface="Garamond"/>
                <a:ea typeface="Garamond"/>
                <a:cs typeface="Garamond"/>
                <a:sym typeface="Garamond"/>
              </a:rPr>
              <a:t>LandTrendr</a:t>
            </a:r>
            <a:r>
              <a:rPr lang="en-US" sz="2400" dirty="0">
                <a:solidFill>
                  <a:srgbClr val="585454"/>
                </a:solidFill>
                <a:latin typeface="Garamond"/>
                <a:ea typeface="Garamond"/>
                <a:cs typeface="Garamond"/>
                <a:sym typeface="Garamond"/>
              </a:rPr>
              <a:t>, LiDAR-derived aboveground total biomass maps, and forest inventory data were used in a Random Forest Classification model to estimate dead biomass. These results allowed the team to map dead biomass by year and cause, which will be used by partners at the Bioenergy Alliance Network of the Rockies as a primary input in future efforts to determine the economic and environmental feasibility of utilizing dead aboveground biomass for biofuel production.</a:t>
            </a:r>
          </a:p>
          <a:p>
            <a:pPr marL="0" marR="0" lvl="0" indent="0" algn="l" rtl="0">
              <a:lnSpc>
                <a:spcPct val="90000"/>
              </a:lnSpc>
              <a:spcBef>
                <a:spcPts val="1800"/>
              </a:spcBef>
              <a:spcAft>
                <a:spcPts val="0"/>
              </a:spcAft>
              <a:buClr>
                <a:srgbClr val="585454"/>
              </a:buClr>
              <a:buFont typeface="Arial"/>
              <a:buNone/>
            </a:pPr>
            <a:endParaRPr sz="2700" dirty="0">
              <a:solidFill>
                <a:srgbClr val="585454"/>
              </a:solidFill>
              <a:latin typeface="Garamond"/>
              <a:ea typeface="Garamond"/>
              <a:cs typeface="Garamond"/>
              <a:sym typeface="Garamond"/>
            </a:endParaRPr>
          </a:p>
        </p:txBody>
      </p:sp>
      <p:sp>
        <p:nvSpPr>
          <p:cNvPr id="81" name="Shape 81"/>
          <p:cNvSpPr txBox="1"/>
          <p:nvPr/>
        </p:nvSpPr>
        <p:spPr>
          <a:xfrm>
            <a:off x="836124" y="8435815"/>
            <a:ext cx="24233999" cy="1289133"/>
          </a:xfrm>
          <a:prstGeom prst="rect">
            <a:avLst/>
          </a:prstGeom>
          <a:noFill/>
          <a:ln>
            <a:noFill/>
          </a:ln>
        </p:spPr>
        <p:txBody>
          <a:bodyPr lIns="91425" tIns="45700" rIns="91425" bIns="45700" anchor="t" anchorCtr="0">
            <a:noAutofit/>
          </a:bodyPr>
          <a:lstStyle/>
          <a:p>
            <a:pPr marR="0" lvl="0" algn="l" rtl="0">
              <a:lnSpc>
                <a:spcPct val="90000"/>
              </a:lnSpc>
              <a:spcBef>
                <a:spcPts val="0"/>
              </a:spcBef>
              <a:spcAft>
                <a:spcPts val="0"/>
              </a:spcAft>
              <a:buClr>
                <a:srgbClr val="52B37B"/>
              </a:buClr>
              <a:buSzPct val="100000"/>
            </a:pPr>
            <a:r>
              <a:rPr lang="en-US" sz="2700" b="1" i="0" u="none" strike="noStrike" cap="none" dirty="0" smtClean="0">
                <a:solidFill>
                  <a:srgbClr val="52B37B"/>
                </a:solidFill>
                <a:latin typeface="Garamond"/>
                <a:ea typeface="Garamond"/>
                <a:cs typeface="Garamond"/>
                <a:sym typeface="Webdings" panose="05030102010509060703" pitchFamily="18" charset="2"/>
              </a:rPr>
              <a:t></a:t>
            </a:r>
            <a:r>
              <a:rPr lang="en-US" sz="2700" b="1" i="0" u="none" strike="noStrike" cap="none" dirty="0" smtClean="0">
                <a:solidFill>
                  <a:srgbClr val="52B37B"/>
                </a:solidFill>
                <a:latin typeface="Garamond"/>
                <a:ea typeface="Garamond"/>
                <a:cs typeface="Garamond"/>
                <a:sym typeface="Garamond"/>
              </a:rPr>
              <a:t>Determine</a:t>
            </a:r>
            <a:r>
              <a:rPr lang="en-US" sz="2700" b="0" i="0" u="none" strike="noStrike" cap="none" dirty="0" smtClean="0">
                <a:latin typeface="Garamond"/>
                <a:ea typeface="Garamond"/>
                <a:cs typeface="Garamond"/>
                <a:sym typeface="Garamond"/>
              </a:rPr>
              <a:t> </a:t>
            </a:r>
            <a:r>
              <a:rPr lang="en-US" sz="2700" b="0" i="0" u="none" strike="noStrike" cap="none" dirty="0">
                <a:solidFill>
                  <a:srgbClr val="585454"/>
                </a:solidFill>
                <a:latin typeface="Garamond"/>
                <a:ea typeface="Garamond"/>
                <a:cs typeface="Garamond"/>
                <a:sym typeface="Garamond"/>
              </a:rPr>
              <a:t>the distribution, drivers, and timing of forest disturbance in two of central Idaho’s National </a:t>
            </a:r>
            <a:r>
              <a:rPr lang="en-US" sz="2700" b="0" i="0" u="none" strike="noStrike" cap="none" dirty="0" smtClean="0">
                <a:solidFill>
                  <a:srgbClr val="585454"/>
                </a:solidFill>
                <a:latin typeface="Garamond"/>
                <a:ea typeface="Garamond"/>
                <a:cs typeface="Garamond"/>
                <a:sym typeface="Garamond"/>
              </a:rPr>
              <a:t>Forests.</a:t>
            </a:r>
            <a:endParaRPr lang="en-US" sz="2700" b="0" i="0" u="none" strike="noStrike" cap="none" dirty="0">
              <a:solidFill>
                <a:srgbClr val="585454"/>
              </a:solidFill>
              <a:latin typeface="Garamond"/>
              <a:ea typeface="Garamond"/>
              <a:cs typeface="Garamond"/>
              <a:sym typeface="Garamond"/>
            </a:endParaRPr>
          </a:p>
          <a:p>
            <a:pPr marR="0" lvl="0" algn="l" rtl="0">
              <a:lnSpc>
                <a:spcPct val="90000"/>
              </a:lnSpc>
              <a:spcBef>
                <a:spcPts val="1800"/>
              </a:spcBef>
              <a:spcAft>
                <a:spcPts val="0"/>
              </a:spcAft>
              <a:buClr>
                <a:srgbClr val="52B37B"/>
              </a:buClr>
              <a:buSzPct val="100000"/>
            </a:pPr>
            <a:r>
              <a:rPr lang="en-US" sz="2700" b="1" i="0" u="none" strike="noStrike" cap="none" dirty="0" smtClean="0">
                <a:solidFill>
                  <a:srgbClr val="52B37B"/>
                </a:solidFill>
                <a:latin typeface="Garamond"/>
                <a:ea typeface="Garamond"/>
                <a:cs typeface="Garamond"/>
                <a:sym typeface="Webdings" panose="05030102010509060703" pitchFamily="18" charset="2"/>
              </a:rPr>
              <a:t></a:t>
            </a:r>
            <a:r>
              <a:rPr lang="en-US" sz="2700" b="1" i="0" u="none" strike="noStrike" cap="none" dirty="0" smtClean="0">
                <a:solidFill>
                  <a:srgbClr val="52B37B"/>
                </a:solidFill>
                <a:latin typeface="Garamond"/>
                <a:ea typeface="Garamond"/>
                <a:cs typeface="Garamond"/>
                <a:sym typeface="Garamond"/>
              </a:rPr>
              <a:t>Model</a:t>
            </a:r>
            <a:r>
              <a:rPr lang="en-US" sz="2700" b="0" i="0" u="none" strike="noStrike" cap="none" dirty="0" smtClean="0">
                <a:solidFill>
                  <a:srgbClr val="52B37B"/>
                </a:solidFill>
                <a:latin typeface="Garamond"/>
                <a:ea typeface="Garamond"/>
                <a:cs typeface="Garamond"/>
                <a:sym typeface="Garamond"/>
              </a:rPr>
              <a:t> </a:t>
            </a:r>
            <a:r>
              <a:rPr lang="en-US" sz="2700" b="0" i="0" u="none" strike="noStrike" cap="none" dirty="0">
                <a:solidFill>
                  <a:srgbClr val="585454"/>
                </a:solidFill>
                <a:latin typeface="Garamond"/>
                <a:ea typeface="Garamond"/>
                <a:cs typeface="Garamond"/>
                <a:sym typeface="Garamond"/>
              </a:rPr>
              <a:t>dead aboveground biomass in this area for partner organizations to determine the feasibility of using dead aboveground biomass for biofuel feedstock.</a:t>
            </a:r>
          </a:p>
          <a:p>
            <a:pPr marL="0" marR="0" lvl="0" indent="0" algn="l" rtl="0">
              <a:lnSpc>
                <a:spcPct val="90000"/>
              </a:lnSpc>
              <a:spcBef>
                <a:spcPts val="1800"/>
              </a:spcBef>
              <a:spcAft>
                <a:spcPts val="0"/>
              </a:spcAft>
              <a:buClr>
                <a:srgbClr val="52B37B"/>
              </a:buClr>
              <a:buFont typeface="Arial"/>
              <a:buNone/>
            </a:pPr>
            <a:endParaRPr sz="2700" b="0" i="0" u="none" strike="noStrike" cap="none" dirty="0">
              <a:solidFill>
                <a:srgbClr val="585454"/>
              </a:solidFill>
              <a:latin typeface="Garamond"/>
              <a:ea typeface="Garamond"/>
              <a:cs typeface="Garamond"/>
              <a:sym typeface="Garamond"/>
            </a:endParaRPr>
          </a:p>
          <a:p>
            <a:pPr marL="0" marR="0" lvl="0" indent="0" algn="l" rtl="0">
              <a:lnSpc>
                <a:spcPct val="90000"/>
              </a:lnSpc>
              <a:spcBef>
                <a:spcPts val="1800"/>
              </a:spcBef>
              <a:spcAft>
                <a:spcPts val="0"/>
              </a:spcAft>
              <a:buClr>
                <a:srgbClr val="52B37B"/>
              </a:buClr>
              <a:buFont typeface="Arial"/>
              <a:buNone/>
            </a:pPr>
            <a:endParaRPr sz="2700" b="0" i="0" u="none" strike="noStrike" cap="none" dirty="0">
              <a:solidFill>
                <a:srgbClr val="585454"/>
              </a:solidFill>
              <a:latin typeface="Garamond"/>
              <a:ea typeface="Garamond"/>
              <a:cs typeface="Garamond"/>
              <a:sym typeface="Garamond"/>
            </a:endParaRPr>
          </a:p>
        </p:txBody>
      </p:sp>
      <p:sp>
        <p:nvSpPr>
          <p:cNvPr id="82" name="Shape 82"/>
          <p:cNvSpPr txBox="1"/>
          <p:nvPr/>
        </p:nvSpPr>
        <p:spPr>
          <a:xfrm>
            <a:off x="816616" y="4270121"/>
            <a:ext cx="115164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6B27B"/>
              </a:buClr>
              <a:buSzPct val="25000"/>
              <a:buFont typeface="Century Gothic"/>
              <a:buNone/>
            </a:pPr>
            <a:r>
              <a:rPr lang="en-US" sz="4400" b="1" i="0" u="none" strike="noStrike" cap="none" dirty="0">
                <a:solidFill>
                  <a:srgbClr val="56B27B"/>
                </a:solidFill>
                <a:latin typeface="Century Gothic"/>
                <a:ea typeface="Century Gothic"/>
                <a:cs typeface="Century Gothic"/>
                <a:sym typeface="Century Gothic"/>
              </a:rPr>
              <a:t>Abstract</a:t>
            </a:r>
          </a:p>
        </p:txBody>
      </p:sp>
      <p:sp>
        <p:nvSpPr>
          <p:cNvPr id="83" name="Shape 83"/>
          <p:cNvSpPr txBox="1"/>
          <p:nvPr/>
        </p:nvSpPr>
        <p:spPr>
          <a:xfrm>
            <a:off x="813691" y="7577580"/>
            <a:ext cx="82296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6B27B"/>
              </a:buClr>
              <a:buSzPct val="25000"/>
              <a:buFont typeface="Century Gothic"/>
              <a:buNone/>
            </a:pPr>
            <a:r>
              <a:rPr lang="en-US" sz="4400" b="1" i="0" u="none" strike="noStrike" cap="none" dirty="0">
                <a:solidFill>
                  <a:srgbClr val="56B27B"/>
                </a:solidFill>
                <a:latin typeface="Century Gothic"/>
                <a:ea typeface="Century Gothic"/>
                <a:cs typeface="Century Gothic"/>
                <a:sym typeface="Century Gothic"/>
              </a:rPr>
              <a:t>Objectives </a:t>
            </a:r>
          </a:p>
        </p:txBody>
      </p:sp>
      <p:sp>
        <p:nvSpPr>
          <p:cNvPr id="84" name="Shape 84"/>
          <p:cNvSpPr txBox="1"/>
          <p:nvPr/>
        </p:nvSpPr>
        <p:spPr>
          <a:xfrm>
            <a:off x="847552" y="9604775"/>
            <a:ext cx="114078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6B27B"/>
              </a:buClr>
              <a:buSzPct val="25000"/>
              <a:buFont typeface="Century Gothic"/>
              <a:buNone/>
            </a:pPr>
            <a:r>
              <a:rPr lang="en-US" sz="4400" b="1" i="0" u="none" strike="noStrike" cap="none" dirty="0">
                <a:solidFill>
                  <a:srgbClr val="56B27B"/>
                </a:solidFill>
                <a:latin typeface="Century Gothic"/>
                <a:ea typeface="Century Gothic"/>
                <a:cs typeface="Century Gothic"/>
                <a:sym typeface="Century Gothic"/>
              </a:rPr>
              <a:t>Methodology</a:t>
            </a:r>
          </a:p>
        </p:txBody>
      </p:sp>
      <p:sp>
        <p:nvSpPr>
          <p:cNvPr id="85" name="Shape 85"/>
          <p:cNvSpPr txBox="1"/>
          <p:nvPr/>
        </p:nvSpPr>
        <p:spPr>
          <a:xfrm>
            <a:off x="12712219" y="13722375"/>
            <a:ext cx="45426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6B27B"/>
              </a:buClr>
              <a:buSzPct val="25000"/>
              <a:buFont typeface="Century Gothic"/>
              <a:buNone/>
            </a:pPr>
            <a:r>
              <a:rPr lang="en-US" sz="4400" b="1" i="0" u="none" strike="noStrike" cap="none" dirty="0">
                <a:solidFill>
                  <a:srgbClr val="56B27B"/>
                </a:solidFill>
                <a:latin typeface="Century Gothic"/>
                <a:ea typeface="Century Gothic"/>
                <a:cs typeface="Century Gothic"/>
                <a:sym typeface="Century Gothic"/>
              </a:rPr>
              <a:t>Study Area</a:t>
            </a:r>
          </a:p>
        </p:txBody>
      </p:sp>
      <p:sp>
        <p:nvSpPr>
          <p:cNvPr id="86" name="Shape 86"/>
          <p:cNvSpPr txBox="1"/>
          <p:nvPr/>
        </p:nvSpPr>
        <p:spPr>
          <a:xfrm>
            <a:off x="12686572" y="9640009"/>
            <a:ext cx="8229599"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6B27B"/>
              </a:buClr>
              <a:buSzPct val="25000"/>
              <a:buFont typeface="Century Gothic"/>
              <a:buNone/>
            </a:pPr>
            <a:r>
              <a:rPr lang="en-US" sz="4400" b="1" i="0" u="none" strike="noStrike" cap="none" dirty="0">
                <a:solidFill>
                  <a:srgbClr val="56B27B"/>
                </a:solidFill>
                <a:latin typeface="Century Gothic"/>
                <a:ea typeface="Century Gothic"/>
                <a:cs typeface="Century Gothic"/>
                <a:sym typeface="Century Gothic"/>
              </a:rPr>
              <a:t>Earth Observations</a:t>
            </a:r>
          </a:p>
        </p:txBody>
      </p:sp>
      <p:sp>
        <p:nvSpPr>
          <p:cNvPr id="87" name="Shape 87"/>
          <p:cNvSpPr txBox="1"/>
          <p:nvPr/>
        </p:nvSpPr>
        <p:spPr>
          <a:xfrm>
            <a:off x="786118" y="20591246"/>
            <a:ext cx="115503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6B27B"/>
              </a:buClr>
              <a:buSzPct val="25000"/>
              <a:buFont typeface="Century Gothic"/>
              <a:buNone/>
            </a:pPr>
            <a:r>
              <a:rPr lang="en-US" sz="4400" b="1" i="0" u="none" strike="noStrike" cap="none" dirty="0">
                <a:solidFill>
                  <a:srgbClr val="56B27B"/>
                </a:solidFill>
                <a:latin typeface="Century Gothic"/>
                <a:ea typeface="Century Gothic"/>
                <a:cs typeface="Century Gothic"/>
                <a:sym typeface="Century Gothic"/>
              </a:rPr>
              <a:t>Results</a:t>
            </a:r>
          </a:p>
        </p:txBody>
      </p:sp>
      <p:sp>
        <p:nvSpPr>
          <p:cNvPr id="88" name="Shape 88"/>
          <p:cNvSpPr txBox="1"/>
          <p:nvPr/>
        </p:nvSpPr>
        <p:spPr>
          <a:xfrm>
            <a:off x="12700861" y="21531659"/>
            <a:ext cx="82296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6B27B"/>
              </a:buClr>
              <a:buSzPct val="25000"/>
              <a:buFont typeface="Century Gothic"/>
              <a:buNone/>
            </a:pPr>
            <a:r>
              <a:rPr lang="en-US" sz="4400" b="1" i="0" u="none" strike="noStrike" cap="none" dirty="0">
                <a:solidFill>
                  <a:srgbClr val="56B27B"/>
                </a:solidFill>
                <a:latin typeface="Century Gothic"/>
                <a:ea typeface="Century Gothic"/>
                <a:cs typeface="Century Gothic"/>
                <a:sym typeface="Century Gothic"/>
              </a:rPr>
              <a:t>Conclusions</a:t>
            </a:r>
          </a:p>
        </p:txBody>
      </p:sp>
      <p:sp>
        <p:nvSpPr>
          <p:cNvPr id="89" name="Shape 89"/>
          <p:cNvSpPr txBox="1"/>
          <p:nvPr/>
        </p:nvSpPr>
        <p:spPr>
          <a:xfrm>
            <a:off x="12711339" y="27582641"/>
            <a:ext cx="8229598"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6B27B"/>
              </a:buClr>
              <a:buSzPct val="25000"/>
              <a:buFont typeface="Century Gothic"/>
              <a:buNone/>
            </a:pPr>
            <a:r>
              <a:rPr lang="en-US" sz="4400" b="1" i="0" u="none" strike="noStrike" cap="none" dirty="0">
                <a:solidFill>
                  <a:srgbClr val="56B27B"/>
                </a:solidFill>
                <a:latin typeface="Century Gothic"/>
                <a:ea typeface="Century Gothic"/>
                <a:cs typeface="Century Gothic"/>
                <a:sym typeface="Century Gothic"/>
              </a:rPr>
              <a:t>Acknowledgements</a:t>
            </a:r>
          </a:p>
        </p:txBody>
      </p:sp>
      <p:sp>
        <p:nvSpPr>
          <p:cNvPr id="90" name="Shape 90"/>
          <p:cNvSpPr txBox="1"/>
          <p:nvPr/>
        </p:nvSpPr>
        <p:spPr>
          <a:xfrm>
            <a:off x="12687907" y="31859034"/>
            <a:ext cx="82296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6B27B"/>
              </a:buClr>
              <a:buSzPct val="25000"/>
              <a:buFont typeface="Century Gothic"/>
              <a:buNone/>
            </a:pPr>
            <a:r>
              <a:rPr lang="en-US" sz="4400" b="1" i="0" u="none" strike="noStrike" cap="none" dirty="0">
                <a:solidFill>
                  <a:srgbClr val="56B27B"/>
                </a:solidFill>
                <a:latin typeface="Century Gothic"/>
                <a:ea typeface="Century Gothic"/>
                <a:cs typeface="Century Gothic"/>
                <a:sym typeface="Century Gothic"/>
              </a:rPr>
              <a:t>Project Partners</a:t>
            </a:r>
          </a:p>
        </p:txBody>
      </p:sp>
      <p:sp>
        <p:nvSpPr>
          <p:cNvPr id="91" name="Shape 91"/>
          <p:cNvSpPr txBox="1"/>
          <p:nvPr/>
        </p:nvSpPr>
        <p:spPr>
          <a:xfrm>
            <a:off x="823492" y="30152225"/>
            <a:ext cx="45425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6B27B"/>
              </a:buClr>
              <a:buSzPct val="25000"/>
              <a:buFont typeface="Century Gothic"/>
              <a:buNone/>
            </a:pPr>
            <a:r>
              <a:rPr lang="en-US" sz="4400" b="1" i="0" u="none" strike="noStrike" cap="none" dirty="0">
                <a:solidFill>
                  <a:srgbClr val="56B27B"/>
                </a:solidFill>
                <a:latin typeface="Century Gothic"/>
                <a:ea typeface="Century Gothic"/>
                <a:cs typeface="Century Gothic"/>
                <a:sym typeface="Century Gothic"/>
              </a:rPr>
              <a:t>Team Members</a:t>
            </a:r>
          </a:p>
        </p:txBody>
      </p:sp>
      <p:sp>
        <p:nvSpPr>
          <p:cNvPr id="92" name="Shape 92"/>
          <p:cNvSpPr txBox="1"/>
          <p:nvPr/>
        </p:nvSpPr>
        <p:spPr>
          <a:xfrm>
            <a:off x="8386850" y="33867999"/>
            <a:ext cx="3002160" cy="87515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85454"/>
              </a:buClr>
              <a:buSzPct val="25000"/>
              <a:buFont typeface="Arial"/>
              <a:buNone/>
            </a:pPr>
            <a:r>
              <a:rPr lang="en-US" sz="2700" b="0" i="0" u="none" strike="noStrike" cap="none" dirty="0">
                <a:solidFill>
                  <a:srgbClr val="585454"/>
                </a:solidFill>
                <a:latin typeface="Garamond"/>
                <a:ea typeface="Garamond"/>
                <a:cs typeface="Garamond"/>
                <a:sym typeface="Garamond"/>
              </a:rPr>
              <a:t>Evan </a:t>
            </a:r>
            <a:r>
              <a:rPr lang="en-US" sz="2700" b="0" i="0" u="none" strike="noStrike" cap="none" dirty="0" err="1">
                <a:solidFill>
                  <a:srgbClr val="585454"/>
                </a:solidFill>
                <a:latin typeface="Garamond"/>
                <a:ea typeface="Garamond"/>
                <a:cs typeface="Garamond"/>
                <a:sym typeface="Garamond"/>
              </a:rPr>
              <a:t>Gohring</a:t>
            </a:r>
            <a:endParaRPr lang="en-US" sz="2700" b="0" i="0" u="none" strike="noStrike" cap="none" dirty="0">
              <a:solidFill>
                <a:srgbClr val="585454"/>
              </a:solidFill>
              <a:latin typeface="Garamond"/>
              <a:ea typeface="Garamond"/>
              <a:cs typeface="Garamond"/>
              <a:sym typeface="Garamond"/>
            </a:endParaRPr>
          </a:p>
        </p:txBody>
      </p:sp>
      <p:sp>
        <p:nvSpPr>
          <p:cNvPr id="93" name="Shape 93"/>
          <p:cNvSpPr txBox="1"/>
          <p:nvPr/>
        </p:nvSpPr>
        <p:spPr>
          <a:xfrm>
            <a:off x="843099" y="34689843"/>
            <a:ext cx="18035449" cy="8759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4800" b="0" i="0" u="none" strike="noStrike" cap="none">
                <a:solidFill>
                  <a:schemeClr val="lt1"/>
                </a:solidFill>
                <a:latin typeface="Century Gothic"/>
                <a:ea typeface="Century Gothic"/>
                <a:cs typeface="Century Gothic"/>
                <a:sym typeface="Century Gothic"/>
              </a:rPr>
              <a:t>USGS at Colorado State University – Spring 2017</a:t>
            </a:r>
          </a:p>
        </p:txBody>
      </p:sp>
      <p:pic>
        <p:nvPicPr>
          <p:cNvPr id="94" name="Shape 94"/>
          <p:cNvPicPr preferRelativeResize="0"/>
          <p:nvPr/>
        </p:nvPicPr>
        <p:blipFill rotWithShape="1">
          <a:blip r:embed="rId6">
            <a:alphaModFix/>
          </a:blip>
          <a:srcRect/>
          <a:stretch/>
        </p:blipFill>
        <p:spPr>
          <a:xfrm>
            <a:off x="16059265" y="10913387"/>
            <a:ext cx="2310000" cy="2231700"/>
          </a:xfrm>
          <a:prstGeom prst="rect">
            <a:avLst/>
          </a:prstGeom>
          <a:noFill/>
          <a:ln>
            <a:noFill/>
          </a:ln>
        </p:spPr>
      </p:pic>
      <p:pic>
        <p:nvPicPr>
          <p:cNvPr id="95" name="Shape 95"/>
          <p:cNvPicPr preferRelativeResize="0"/>
          <p:nvPr/>
        </p:nvPicPr>
        <p:blipFill rotWithShape="1">
          <a:blip r:embed="rId7">
            <a:alphaModFix/>
          </a:blip>
          <a:srcRect/>
          <a:stretch/>
        </p:blipFill>
        <p:spPr>
          <a:xfrm>
            <a:off x="17945241" y="10116117"/>
            <a:ext cx="3291600" cy="1338600"/>
          </a:xfrm>
          <a:prstGeom prst="rect">
            <a:avLst/>
          </a:prstGeom>
          <a:noFill/>
          <a:ln>
            <a:noFill/>
          </a:ln>
        </p:spPr>
      </p:pic>
      <p:pic>
        <p:nvPicPr>
          <p:cNvPr id="96" name="Shape 96"/>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12981699" y="10905099"/>
            <a:ext cx="2436227" cy="1991055"/>
          </a:xfrm>
          <a:prstGeom prst="rect">
            <a:avLst/>
          </a:prstGeom>
          <a:noFill/>
          <a:ln>
            <a:noFill/>
          </a:ln>
        </p:spPr>
      </p:pic>
      <p:pic>
        <p:nvPicPr>
          <p:cNvPr id="97" name="Shape 97"/>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21367340" y="11358690"/>
            <a:ext cx="2224200" cy="2457600"/>
          </a:xfrm>
          <a:prstGeom prst="rect">
            <a:avLst/>
          </a:prstGeom>
          <a:noFill/>
          <a:ln>
            <a:noFill/>
          </a:ln>
        </p:spPr>
      </p:pic>
      <p:sp>
        <p:nvSpPr>
          <p:cNvPr id="98" name="Shape 98"/>
          <p:cNvSpPr txBox="1"/>
          <p:nvPr/>
        </p:nvSpPr>
        <p:spPr>
          <a:xfrm>
            <a:off x="21367339" y="10328085"/>
            <a:ext cx="2723400" cy="5223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85454"/>
              </a:buClr>
              <a:buSzPct val="25000"/>
              <a:buFont typeface="Arial"/>
              <a:buNone/>
            </a:pPr>
            <a:r>
              <a:rPr lang="en-US" sz="2700" b="0" i="0" u="none" strike="noStrike" cap="none" dirty="0">
                <a:solidFill>
                  <a:srgbClr val="585454"/>
                </a:solidFill>
                <a:latin typeface="Garamond"/>
                <a:ea typeface="Garamond"/>
                <a:cs typeface="Garamond"/>
                <a:sym typeface="Garamond"/>
              </a:rPr>
              <a:t>Landsat 7 ETM+</a:t>
            </a:r>
          </a:p>
        </p:txBody>
      </p:sp>
      <p:sp>
        <p:nvSpPr>
          <p:cNvPr id="99" name="Shape 99"/>
          <p:cNvSpPr txBox="1"/>
          <p:nvPr/>
        </p:nvSpPr>
        <p:spPr>
          <a:xfrm>
            <a:off x="12982218" y="10378996"/>
            <a:ext cx="2416500" cy="507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85454"/>
              </a:buClr>
              <a:buSzPct val="25000"/>
              <a:buFont typeface="Arial"/>
              <a:buNone/>
            </a:pPr>
            <a:r>
              <a:rPr lang="en-US" sz="2700" b="0" i="0" u="none" strike="noStrike" cap="none" dirty="0">
                <a:solidFill>
                  <a:srgbClr val="585454"/>
                </a:solidFill>
                <a:latin typeface="Garamond"/>
                <a:ea typeface="Garamond"/>
                <a:cs typeface="Garamond"/>
                <a:sym typeface="Garamond"/>
              </a:rPr>
              <a:t>Landsat 8 OLI</a:t>
            </a:r>
          </a:p>
        </p:txBody>
      </p:sp>
      <p:sp>
        <p:nvSpPr>
          <p:cNvPr id="100" name="Shape 100"/>
          <p:cNvSpPr txBox="1"/>
          <p:nvPr/>
        </p:nvSpPr>
        <p:spPr>
          <a:xfrm>
            <a:off x="22869790" y="12152968"/>
            <a:ext cx="2416500" cy="507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85454"/>
              </a:buClr>
              <a:buSzPct val="25000"/>
              <a:buFont typeface="Arial"/>
              <a:buNone/>
            </a:pPr>
            <a:r>
              <a:rPr lang="en-US" sz="2700" b="0" i="0" u="none" strike="noStrike" cap="none" dirty="0" smtClean="0">
                <a:solidFill>
                  <a:srgbClr val="585454"/>
                </a:solidFill>
                <a:latin typeface="Garamond"/>
                <a:ea typeface="Garamond"/>
                <a:cs typeface="Garamond"/>
                <a:sym typeface="Garamond"/>
              </a:rPr>
              <a:t>SRTM v3</a:t>
            </a:r>
            <a:endParaRPr lang="en-US" sz="2700" b="0" i="0" u="none" strike="noStrike" cap="none" dirty="0">
              <a:solidFill>
                <a:srgbClr val="585454"/>
              </a:solidFill>
              <a:latin typeface="Garamond"/>
              <a:ea typeface="Garamond"/>
              <a:cs typeface="Garamond"/>
              <a:sym typeface="Garamond"/>
            </a:endParaRPr>
          </a:p>
        </p:txBody>
      </p:sp>
      <p:sp>
        <p:nvSpPr>
          <p:cNvPr id="101" name="Shape 101"/>
          <p:cNvSpPr/>
          <p:nvPr/>
        </p:nvSpPr>
        <p:spPr>
          <a:xfrm>
            <a:off x="903408" y="10448617"/>
            <a:ext cx="10083598" cy="2131800"/>
          </a:xfrm>
          <a:prstGeom prst="rect">
            <a:avLst/>
          </a:prstGeom>
          <a:gradFill>
            <a:gsLst>
              <a:gs pos="0">
                <a:srgbClr val="62BE64"/>
              </a:gs>
              <a:gs pos="54000">
                <a:srgbClr val="E8E6E6"/>
              </a:gs>
              <a:gs pos="76500">
                <a:srgbClr val="ECEAEA"/>
              </a:gs>
              <a:gs pos="91000">
                <a:srgbClr val="EFEEEE"/>
              </a:gs>
              <a:gs pos="100000">
                <a:srgbClr val="F3F3F3"/>
              </a:gs>
            </a:gsLst>
            <a:path path="circle">
              <a:fillToRect t="100000" r="100000"/>
            </a:path>
            <a:tileRect l="-100000" b="-100000"/>
          </a:gradFill>
          <a:ln w="12700" cap="flat" cmpd="sng">
            <a:solidFill>
              <a:srgbClr val="3B3838"/>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Clr>
                <a:srgbClr val="3B3838"/>
              </a:buClr>
              <a:buSzPct val="25000"/>
              <a:buFont typeface="Garamond"/>
              <a:buNone/>
            </a:pPr>
            <a:r>
              <a:rPr lang="en-US" sz="2800" b="1" i="0" u="none" strike="noStrike" cap="none">
                <a:solidFill>
                  <a:srgbClr val="3B3838"/>
                </a:solidFill>
                <a:latin typeface="Garamond"/>
                <a:ea typeface="Garamond"/>
                <a:cs typeface="Garamond"/>
                <a:sym typeface="Garamond"/>
              </a:rPr>
              <a:t>Generate </a:t>
            </a:r>
            <a:r>
              <a:rPr lang="en-US" sz="2800" b="0" i="0" u="none" strike="noStrike" cap="none">
                <a:solidFill>
                  <a:srgbClr val="3B3838"/>
                </a:solidFill>
                <a:latin typeface="Garamond"/>
                <a:ea typeface="Garamond"/>
                <a:cs typeface="Garamond"/>
                <a:sym typeface="Garamond"/>
              </a:rPr>
              <a:t>time series composites</a:t>
            </a:r>
          </a:p>
          <a:p>
            <a:pPr marL="0" marR="0" lvl="0" indent="0" algn="l" rtl="0">
              <a:lnSpc>
                <a:spcPct val="100000"/>
              </a:lnSpc>
              <a:spcBef>
                <a:spcPts val="0"/>
              </a:spcBef>
              <a:spcAft>
                <a:spcPts val="0"/>
              </a:spcAft>
              <a:buClr>
                <a:srgbClr val="3B3838"/>
              </a:buClr>
              <a:buSzPct val="25000"/>
              <a:buFont typeface="Garamond"/>
              <a:buNone/>
            </a:pPr>
            <a:r>
              <a:rPr lang="en-US" sz="2800" b="0" i="0" u="none" strike="noStrike" cap="none">
                <a:solidFill>
                  <a:srgbClr val="3B3838"/>
                </a:solidFill>
                <a:latin typeface="Garamond"/>
                <a:ea typeface="Garamond"/>
                <a:cs typeface="Garamond"/>
                <a:sym typeface="Garamond"/>
              </a:rPr>
              <a:t>using </a:t>
            </a:r>
            <a:r>
              <a:rPr lang="en-US" sz="2800" b="1" i="0" u="none" strike="noStrike" cap="none">
                <a:solidFill>
                  <a:srgbClr val="3B3838"/>
                </a:solidFill>
                <a:latin typeface="Garamond"/>
                <a:ea typeface="Garamond"/>
                <a:cs typeface="Garamond"/>
                <a:sym typeface="Garamond"/>
              </a:rPr>
              <a:t>LandsatLinkr</a:t>
            </a:r>
          </a:p>
        </p:txBody>
      </p:sp>
      <p:sp>
        <p:nvSpPr>
          <p:cNvPr id="102" name="Shape 102"/>
          <p:cNvSpPr/>
          <p:nvPr/>
        </p:nvSpPr>
        <p:spPr>
          <a:xfrm>
            <a:off x="904776" y="12795521"/>
            <a:ext cx="10102820" cy="1682399"/>
          </a:xfrm>
          <a:prstGeom prst="rect">
            <a:avLst/>
          </a:prstGeom>
          <a:gradFill>
            <a:gsLst>
              <a:gs pos="0">
                <a:srgbClr val="62BE64"/>
              </a:gs>
              <a:gs pos="54000">
                <a:srgbClr val="E8E6E6"/>
              </a:gs>
              <a:gs pos="76500">
                <a:srgbClr val="ECEAEA"/>
              </a:gs>
              <a:gs pos="91000">
                <a:srgbClr val="EFEEEE"/>
              </a:gs>
              <a:gs pos="100000">
                <a:srgbClr val="F3F3F3"/>
              </a:gs>
            </a:gsLst>
            <a:path path="circle">
              <a:fillToRect t="100000" r="100000"/>
            </a:path>
            <a:tileRect l="-100000" b="-100000"/>
          </a:gradFill>
          <a:ln w="12700" cap="flat" cmpd="sng">
            <a:solidFill>
              <a:srgbClr val="3B3838"/>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Clr>
                <a:srgbClr val="3B3838"/>
              </a:buClr>
              <a:buSzPct val="25000"/>
              <a:buFont typeface="Garamond"/>
              <a:buNone/>
            </a:pPr>
            <a:r>
              <a:rPr lang="en-US" sz="2800" b="1" i="0" u="none" strike="noStrike" cap="none" dirty="0">
                <a:solidFill>
                  <a:srgbClr val="3B3838"/>
                </a:solidFill>
                <a:latin typeface="Garamond"/>
                <a:ea typeface="Garamond"/>
                <a:cs typeface="Garamond"/>
                <a:sym typeface="Garamond"/>
              </a:rPr>
              <a:t>Classify</a:t>
            </a:r>
            <a:r>
              <a:rPr lang="en-US" sz="2800" b="0" i="0" u="none" strike="noStrike" cap="none" dirty="0">
                <a:solidFill>
                  <a:srgbClr val="3B3838"/>
                </a:solidFill>
                <a:latin typeface="Garamond"/>
                <a:ea typeface="Garamond"/>
                <a:cs typeface="Garamond"/>
                <a:sym typeface="Garamond"/>
              </a:rPr>
              <a:t> disturbance using </a:t>
            </a:r>
          </a:p>
          <a:p>
            <a:pPr marL="0" marR="0" lvl="0" indent="0" algn="l" rtl="0">
              <a:lnSpc>
                <a:spcPct val="100000"/>
              </a:lnSpc>
              <a:spcBef>
                <a:spcPts val="0"/>
              </a:spcBef>
              <a:spcAft>
                <a:spcPts val="0"/>
              </a:spcAft>
              <a:buClr>
                <a:srgbClr val="3B3838"/>
              </a:buClr>
              <a:buSzPct val="25000"/>
              <a:buFont typeface="Garamond"/>
              <a:buNone/>
            </a:pPr>
            <a:r>
              <a:rPr lang="en-US" sz="2800" b="1" i="0" u="none" strike="noStrike" cap="none" dirty="0" err="1">
                <a:solidFill>
                  <a:srgbClr val="3B3838"/>
                </a:solidFill>
                <a:latin typeface="Garamond"/>
                <a:ea typeface="Garamond"/>
                <a:cs typeface="Garamond"/>
                <a:sym typeface="Garamond"/>
              </a:rPr>
              <a:t>LandTrendr</a:t>
            </a:r>
            <a:endParaRPr lang="en-US" sz="2800" b="1" i="0" u="none" strike="noStrike" cap="none" dirty="0">
              <a:solidFill>
                <a:srgbClr val="3B3838"/>
              </a:solidFill>
              <a:latin typeface="Garamond"/>
              <a:ea typeface="Garamond"/>
              <a:cs typeface="Garamond"/>
              <a:sym typeface="Garamond"/>
            </a:endParaRPr>
          </a:p>
        </p:txBody>
      </p:sp>
      <p:sp>
        <p:nvSpPr>
          <p:cNvPr id="103" name="Shape 103"/>
          <p:cNvSpPr txBox="1"/>
          <p:nvPr/>
        </p:nvSpPr>
        <p:spPr>
          <a:xfrm>
            <a:off x="4644681" y="33577825"/>
            <a:ext cx="2872251" cy="124789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85454"/>
              </a:buClr>
              <a:buSzPct val="25000"/>
              <a:buFont typeface="Arial"/>
              <a:buNone/>
            </a:pPr>
            <a:r>
              <a:rPr lang="en-US" sz="2700" b="0" i="0" u="none" strike="noStrike" cap="none" dirty="0">
                <a:solidFill>
                  <a:srgbClr val="585454"/>
                </a:solidFill>
                <a:latin typeface="Garamond"/>
                <a:ea typeface="Garamond"/>
                <a:cs typeface="Garamond"/>
                <a:sym typeface="Garamond"/>
              </a:rPr>
              <a:t>Emma Hatcher</a:t>
            </a:r>
          </a:p>
          <a:p>
            <a:pPr marL="0" marR="0" lvl="0" indent="0" algn="ctr" rtl="0">
              <a:lnSpc>
                <a:spcPct val="100000"/>
              </a:lnSpc>
              <a:spcBef>
                <a:spcPts val="0"/>
              </a:spcBef>
              <a:spcAft>
                <a:spcPts val="0"/>
              </a:spcAft>
              <a:buClr>
                <a:srgbClr val="585454"/>
              </a:buClr>
              <a:buSzPct val="25000"/>
              <a:buFont typeface="Arial"/>
              <a:buNone/>
            </a:pPr>
            <a:r>
              <a:rPr lang="en-US" sz="2700" b="0" i="0" u="none" strike="noStrike" cap="none" dirty="0">
                <a:solidFill>
                  <a:srgbClr val="585454"/>
                </a:solidFill>
                <a:latin typeface="Garamond"/>
                <a:ea typeface="Garamond"/>
                <a:cs typeface="Garamond"/>
                <a:sym typeface="Garamond"/>
              </a:rPr>
              <a:t>Team Co-Lead</a:t>
            </a:r>
          </a:p>
        </p:txBody>
      </p:sp>
      <p:sp>
        <p:nvSpPr>
          <p:cNvPr id="104" name="Shape 104"/>
          <p:cNvSpPr/>
          <p:nvPr/>
        </p:nvSpPr>
        <p:spPr>
          <a:xfrm>
            <a:off x="903447" y="14723481"/>
            <a:ext cx="10104149" cy="1854000"/>
          </a:xfrm>
          <a:prstGeom prst="rect">
            <a:avLst/>
          </a:prstGeom>
          <a:gradFill>
            <a:gsLst>
              <a:gs pos="0">
                <a:srgbClr val="62BE64"/>
              </a:gs>
              <a:gs pos="54000">
                <a:srgbClr val="E8E6E6"/>
              </a:gs>
              <a:gs pos="76500">
                <a:srgbClr val="ECEAEA"/>
              </a:gs>
              <a:gs pos="91000">
                <a:srgbClr val="EFEEEE"/>
              </a:gs>
              <a:gs pos="100000">
                <a:srgbClr val="F3F3F3"/>
              </a:gs>
            </a:gsLst>
            <a:path path="circle">
              <a:fillToRect t="100000" r="100000"/>
            </a:path>
            <a:tileRect l="-100000" b="-100000"/>
          </a:gradFill>
          <a:ln w="12700" cap="flat" cmpd="sng">
            <a:solidFill>
              <a:srgbClr val="3B3838"/>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Clr>
                <a:srgbClr val="3B3838"/>
              </a:buClr>
              <a:buSzPct val="25000"/>
              <a:buFont typeface="Garamond"/>
              <a:buNone/>
            </a:pPr>
            <a:r>
              <a:rPr lang="en-US" sz="2800" b="1" i="0" u="none" strike="noStrike" cap="none" dirty="0">
                <a:solidFill>
                  <a:srgbClr val="3B3838"/>
                </a:solidFill>
                <a:latin typeface="Garamond"/>
                <a:ea typeface="Garamond"/>
                <a:cs typeface="Garamond"/>
                <a:sym typeface="Garamond"/>
              </a:rPr>
              <a:t>Predict</a:t>
            </a:r>
            <a:r>
              <a:rPr lang="en-US" sz="2800" b="1" dirty="0">
                <a:solidFill>
                  <a:srgbClr val="3B3838"/>
                </a:solidFill>
                <a:latin typeface="Garamond"/>
                <a:ea typeface="Garamond"/>
                <a:cs typeface="Garamond"/>
                <a:sym typeface="Garamond"/>
              </a:rPr>
              <a:t> and model </a:t>
            </a:r>
            <a:r>
              <a:rPr lang="en-US" sz="2800" dirty="0">
                <a:solidFill>
                  <a:srgbClr val="3B3838"/>
                </a:solidFill>
                <a:latin typeface="Garamond"/>
                <a:ea typeface="Garamond"/>
                <a:cs typeface="Garamond"/>
                <a:sym typeface="Garamond"/>
              </a:rPr>
              <a:t>dead </a:t>
            </a:r>
          </a:p>
          <a:p>
            <a:pPr marL="0" marR="0" lvl="0" indent="0" algn="l" rtl="0">
              <a:lnSpc>
                <a:spcPct val="100000"/>
              </a:lnSpc>
              <a:spcBef>
                <a:spcPts val="0"/>
              </a:spcBef>
              <a:spcAft>
                <a:spcPts val="0"/>
              </a:spcAft>
              <a:buClr>
                <a:srgbClr val="3B3838"/>
              </a:buClr>
              <a:buSzPct val="25000"/>
              <a:buFont typeface="Garamond"/>
              <a:buNone/>
            </a:pPr>
            <a:r>
              <a:rPr lang="en-US" sz="2800">
                <a:solidFill>
                  <a:srgbClr val="3B3838"/>
                </a:solidFill>
                <a:latin typeface="Garamond"/>
                <a:ea typeface="Garamond"/>
                <a:cs typeface="Garamond"/>
                <a:sym typeface="Garamond"/>
              </a:rPr>
              <a:t>aboveground biomass using a </a:t>
            </a:r>
          </a:p>
          <a:p>
            <a:pPr marL="0" marR="0" lvl="0" indent="0" algn="l" rtl="0">
              <a:lnSpc>
                <a:spcPct val="100000"/>
              </a:lnSpc>
              <a:spcBef>
                <a:spcPts val="0"/>
              </a:spcBef>
              <a:spcAft>
                <a:spcPts val="0"/>
              </a:spcAft>
              <a:buClr>
                <a:srgbClr val="3B3838"/>
              </a:buClr>
              <a:buSzPct val="25000"/>
              <a:buFont typeface="Garamond"/>
              <a:buNone/>
            </a:pPr>
            <a:r>
              <a:rPr lang="en-US" sz="2800" dirty="0">
                <a:solidFill>
                  <a:srgbClr val="3B3838"/>
                </a:solidFill>
                <a:latin typeface="Garamond"/>
                <a:ea typeface="Garamond"/>
                <a:cs typeface="Garamond"/>
                <a:sym typeface="Garamond"/>
              </a:rPr>
              <a:t>random forests model</a:t>
            </a:r>
          </a:p>
        </p:txBody>
      </p:sp>
      <p:sp>
        <p:nvSpPr>
          <p:cNvPr id="105" name="Shape 105"/>
          <p:cNvSpPr/>
          <p:nvPr/>
        </p:nvSpPr>
        <p:spPr>
          <a:xfrm>
            <a:off x="899996" y="16865756"/>
            <a:ext cx="10107600" cy="3364800"/>
          </a:xfrm>
          <a:prstGeom prst="rect">
            <a:avLst/>
          </a:prstGeom>
          <a:gradFill>
            <a:gsLst>
              <a:gs pos="0">
                <a:srgbClr val="62BE64"/>
              </a:gs>
              <a:gs pos="54000">
                <a:srgbClr val="E8E6E6"/>
              </a:gs>
              <a:gs pos="76500">
                <a:srgbClr val="ECEAEA"/>
              </a:gs>
              <a:gs pos="91000">
                <a:srgbClr val="EFEEEE"/>
              </a:gs>
              <a:gs pos="100000">
                <a:srgbClr val="F3F3F3"/>
              </a:gs>
            </a:gsLst>
            <a:path path="circle">
              <a:fillToRect t="100000" r="100000"/>
            </a:path>
            <a:tileRect l="-100000" b="-100000"/>
          </a:gradFill>
          <a:ln w="12700" cap="flat" cmpd="sng">
            <a:solidFill>
              <a:srgbClr val="3B3838"/>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Clr>
                <a:srgbClr val="3B3838"/>
              </a:buClr>
              <a:buSzPct val="25000"/>
              <a:buFont typeface="Garamond"/>
              <a:buNone/>
            </a:pPr>
            <a:r>
              <a:rPr lang="en-US" sz="2800" b="1" i="0" u="none" strike="noStrike" cap="none" dirty="0" smtClean="0">
                <a:solidFill>
                  <a:srgbClr val="3B3838"/>
                </a:solidFill>
                <a:latin typeface="Garamond"/>
                <a:ea typeface="Garamond"/>
                <a:cs typeface="Garamond"/>
                <a:sym typeface="Garamond"/>
              </a:rPr>
              <a:t>Compile and compare </a:t>
            </a:r>
            <a:r>
              <a:rPr lang="en-US" sz="2800" b="0" i="0" u="none" strike="noStrike" cap="none" dirty="0">
                <a:solidFill>
                  <a:srgbClr val="3B3838"/>
                </a:solidFill>
                <a:latin typeface="Garamond"/>
                <a:ea typeface="Garamond"/>
                <a:cs typeface="Garamond"/>
                <a:sym typeface="Garamond"/>
              </a:rPr>
              <a:t>aerial </a:t>
            </a:r>
            <a:endParaRPr lang="en-US" sz="2800" b="0" i="0" u="none" strike="noStrike" cap="none" dirty="0" smtClean="0">
              <a:solidFill>
                <a:srgbClr val="3B3838"/>
              </a:solidFill>
              <a:latin typeface="Garamond"/>
              <a:ea typeface="Garamond"/>
              <a:cs typeface="Garamond"/>
              <a:sym typeface="Garamond"/>
            </a:endParaRPr>
          </a:p>
          <a:p>
            <a:pPr marL="0" marR="0" lvl="0" indent="0" algn="l" rtl="0">
              <a:lnSpc>
                <a:spcPct val="100000"/>
              </a:lnSpc>
              <a:spcBef>
                <a:spcPts val="0"/>
              </a:spcBef>
              <a:spcAft>
                <a:spcPts val="0"/>
              </a:spcAft>
              <a:buClr>
                <a:srgbClr val="3B3838"/>
              </a:buClr>
              <a:buSzPct val="25000"/>
              <a:buFont typeface="Garamond"/>
              <a:buNone/>
            </a:pPr>
            <a:r>
              <a:rPr lang="en-US" sz="2800" b="0" i="0" u="none" strike="noStrike" cap="none" dirty="0" smtClean="0">
                <a:solidFill>
                  <a:srgbClr val="3B3838"/>
                </a:solidFill>
                <a:latin typeface="Garamond"/>
                <a:ea typeface="Garamond"/>
                <a:cs typeface="Garamond"/>
                <a:sym typeface="Garamond"/>
              </a:rPr>
              <a:t>detection </a:t>
            </a:r>
            <a:r>
              <a:rPr lang="en-US" sz="2800" b="0" i="0" u="none" strike="noStrike" cap="none" dirty="0">
                <a:solidFill>
                  <a:srgbClr val="3B3838"/>
                </a:solidFill>
                <a:latin typeface="Garamond"/>
                <a:ea typeface="Garamond"/>
                <a:cs typeface="Garamond"/>
                <a:sym typeface="Garamond"/>
              </a:rPr>
              <a:t>survey </a:t>
            </a:r>
            <a:r>
              <a:rPr lang="en-US" sz="2800" b="0" i="0" u="none" strike="noStrike" cap="none" dirty="0" smtClean="0">
                <a:solidFill>
                  <a:srgbClr val="3B3838"/>
                </a:solidFill>
                <a:latin typeface="Garamond"/>
                <a:ea typeface="Garamond"/>
                <a:cs typeface="Garamond"/>
                <a:sym typeface="Garamond"/>
              </a:rPr>
              <a:t>(</a:t>
            </a:r>
            <a:r>
              <a:rPr lang="en-US" sz="2800" b="0" i="0" u="none" strike="noStrike" cap="none" dirty="0">
                <a:solidFill>
                  <a:srgbClr val="3B3838"/>
                </a:solidFill>
                <a:latin typeface="Garamond"/>
                <a:ea typeface="Garamond"/>
                <a:cs typeface="Garamond"/>
                <a:sym typeface="Garamond"/>
              </a:rPr>
              <a:t>ADS) data </a:t>
            </a:r>
            <a:r>
              <a:rPr lang="en-US" sz="2800" b="0" i="0" u="none" strike="noStrike" cap="none" dirty="0" smtClean="0">
                <a:solidFill>
                  <a:srgbClr val="3B3838"/>
                </a:solidFill>
                <a:latin typeface="Garamond"/>
                <a:ea typeface="Garamond"/>
                <a:cs typeface="Garamond"/>
                <a:sym typeface="Garamond"/>
              </a:rPr>
              <a:t>and </a:t>
            </a:r>
          </a:p>
          <a:p>
            <a:pPr marL="0" marR="0" lvl="0" indent="0" algn="l" rtl="0">
              <a:lnSpc>
                <a:spcPct val="100000"/>
              </a:lnSpc>
              <a:spcBef>
                <a:spcPts val="0"/>
              </a:spcBef>
              <a:spcAft>
                <a:spcPts val="0"/>
              </a:spcAft>
              <a:buClr>
                <a:srgbClr val="3B3838"/>
              </a:buClr>
              <a:buSzPct val="25000"/>
              <a:buFont typeface="Garamond"/>
              <a:buNone/>
            </a:pPr>
            <a:r>
              <a:rPr lang="en-US" sz="2800" b="0" i="0" u="none" strike="noStrike" cap="none" dirty="0" smtClean="0">
                <a:solidFill>
                  <a:srgbClr val="3B3838"/>
                </a:solidFill>
                <a:latin typeface="Garamond"/>
                <a:ea typeface="Garamond"/>
                <a:cs typeface="Garamond"/>
                <a:sym typeface="Garamond"/>
              </a:rPr>
              <a:t>Monitoring</a:t>
            </a:r>
            <a:r>
              <a:rPr lang="en-US" sz="2800" dirty="0">
                <a:solidFill>
                  <a:srgbClr val="3B3838"/>
                </a:solidFill>
                <a:latin typeface="Garamond"/>
                <a:ea typeface="Garamond"/>
                <a:cs typeface="Garamond"/>
                <a:sym typeface="Garamond"/>
              </a:rPr>
              <a:t> </a:t>
            </a:r>
            <a:r>
              <a:rPr lang="en-US" sz="2800" b="0" i="0" u="none" strike="noStrike" cap="none" dirty="0" smtClean="0">
                <a:solidFill>
                  <a:srgbClr val="3B3838"/>
                </a:solidFill>
                <a:latin typeface="Garamond"/>
                <a:ea typeface="Garamond"/>
                <a:cs typeface="Garamond"/>
                <a:sym typeface="Garamond"/>
              </a:rPr>
              <a:t>Trends </a:t>
            </a:r>
            <a:r>
              <a:rPr lang="en-US" sz="2800" b="0" i="0" u="none" strike="noStrike" cap="none" dirty="0">
                <a:solidFill>
                  <a:srgbClr val="3B3838"/>
                </a:solidFill>
                <a:latin typeface="Garamond"/>
                <a:ea typeface="Garamond"/>
                <a:cs typeface="Garamond"/>
                <a:sym typeface="Garamond"/>
              </a:rPr>
              <a:t>in Burn </a:t>
            </a:r>
            <a:endParaRPr lang="en-US" sz="2800" b="0" i="0" u="none" strike="noStrike" cap="none" dirty="0" smtClean="0">
              <a:solidFill>
                <a:srgbClr val="3B3838"/>
              </a:solidFill>
              <a:latin typeface="Garamond"/>
              <a:ea typeface="Garamond"/>
              <a:cs typeface="Garamond"/>
              <a:sym typeface="Garamond"/>
            </a:endParaRPr>
          </a:p>
          <a:p>
            <a:pPr marL="0" marR="0" lvl="0" indent="0" algn="l" rtl="0">
              <a:lnSpc>
                <a:spcPct val="100000"/>
              </a:lnSpc>
              <a:spcBef>
                <a:spcPts val="0"/>
              </a:spcBef>
              <a:spcAft>
                <a:spcPts val="0"/>
              </a:spcAft>
              <a:buClr>
                <a:srgbClr val="3B3838"/>
              </a:buClr>
              <a:buSzPct val="25000"/>
              <a:buFont typeface="Garamond"/>
              <a:buNone/>
            </a:pPr>
            <a:r>
              <a:rPr lang="en-US" sz="2800" b="0" i="0" u="none" strike="noStrike" cap="none" dirty="0" smtClean="0">
                <a:solidFill>
                  <a:srgbClr val="3B3838"/>
                </a:solidFill>
                <a:latin typeface="Garamond"/>
                <a:ea typeface="Garamond"/>
                <a:cs typeface="Garamond"/>
                <a:sym typeface="Garamond"/>
              </a:rPr>
              <a:t>Severity </a:t>
            </a:r>
            <a:r>
              <a:rPr lang="en-US" sz="2800" b="0" i="0" u="none" strike="noStrike" cap="none" dirty="0">
                <a:solidFill>
                  <a:srgbClr val="3B3838"/>
                </a:solidFill>
                <a:latin typeface="Garamond"/>
                <a:ea typeface="Garamond"/>
                <a:cs typeface="Garamond"/>
                <a:sym typeface="Garamond"/>
              </a:rPr>
              <a:t>(MTBS) </a:t>
            </a:r>
            <a:r>
              <a:rPr lang="en-US" sz="2800" b="0" i="0" u="none" strike="noStrike" cap="none" dirty="0" smtClean="0">
                <a:solidFill>
                  <a:srgbClr val="3B3838"/>
                </a:solidFill>
                <a:latin typeface="Garamond"/>
                <a:ea typeface="Garamond"/>
                <a:cs typeface="Garamond"/>
                <a:sym typeface="Garamond"/>
              </a:rPr>
              <a:t>data to dead </a:t>
            </a:r>
          </a:p>
          <a:p>
            <a:pPr marL="0" marR="0" lvl="0" indent="0" algn="l" rtl="0">
              <a:lnSpc>
                <a:spcPct val="100000"/>
              </a:lnSpc>
              <a:spcBef>
                <a:spcPts val="0"/>
              </a:spcBef>
              <a:spcAft>
                <a:spcPts val="0"/>
              </a:spcAft>
              <a:buClr>
                <a:srgbClr val="3B3838"/>
              </a:buClr>
              <a:buSzPct val="25000"/>
              <a:buFont typeface="Garamond"/>
              <a:buNone/>
            </a:pPr>
            <a:r>
              <a:rPr lang="en-US" sz="2800" b="0" i="0" u="none" strike="noStrike" cap="none" dirty="0" smtClean="0">
                <a:solidFill>
                  <a:srgbClr val="3B3838"/>
                </a:solidFill>
                <a:latin typeface="Garamond"/>
                <a:ea typeface="Garamond"/>
                <a:cs typeface="Garamond"/>
                <a:sym typeface="Garamond"/>
              </a:rPr>
              <a:t>aboveground biomass</a:t>
            </a:r>
            <a:endParaRPr lang="en-US" sz="2800" b="0" i="0" u="none" strike="noStrike" cap="none" dirty="0">
              <a:solidFill>
                <a:srgbClr val="3B3838"/>
              </a:solidFill>
              <a:latin typeface="Garamond"/>
              <a:ea typeface="Garamond"/>
              <a:cs typeface="Garamond"/>
              <a:sym typeface="Garamond"/>
            </a:endParaRPr>
          </a:p>
        </p:txBody>
      </p:sp>
      <p:pic>
        <p:nvPicPr>
          <p:cNvPr id="106" name="Shape 106" descr="Imgs.png"/>
          <p:cNvPicPr preferRelativeResize="0"/>
          <p:nvPr/>
        </p:nvPicPr>
        <p:blipFill rotWithShape="1">
          <a:blip r:embed="rId10">
            <a:alphaModFix/>
          </a:blip>
          <a:srcRect/>
          <a:stretch/>
        </p:blipFill>
        <p:spPr>
          <a:xfrm flipH="1">
            <a:off x="5735317" y="10706805"/>
            <a:ext cx="1578300" cy="1618200"/>
          </a:xfrm>
          <a:prstGeom prst="rect">
            <a:avLst/>
          </a:prstGeom>
          <a:noFill/>
          <a:ln>
            <a:noFill/>
          </a:ln>
        </p:spPr>
      </p:pic>
      <p:pic>
        <p:nvPicPr>
          <p:cNvPr id="107" name="Shape 107"/>
          <p:cNvPicPr preferRelativeResize="0"/>
          <p:nvPr/>
        </p:nvPicPr>
        <p:blipFill rotWithShape="1">
          <a:blip r:embed="rId11">
            <a:alphaModFix/>
          </a:blip>
          <a:srcRect/>
          <a:stretch/>
        </p:blipFill>
        <p:spPr>
          <a:xfrm>
            <a:off x="8666206" y="10407574"/>
            <a:ext cx="2320800" cy="2257200"/>
          </a:xfrm>
          <a:prstGeom prst="rect">
            <a:avLst/>
          </a:prstGeom>
          <a:noFill/>
          <a:ln>
            <a:noFill/>
          </a:ln>
          <a:effectLst>
            <a:outerShdw blurRad="50799" dist="38100" dir="2700000" sx="101000" sy="101000" algn="tl" rotWithShape="0">
              <a:srgbClr val="000000">
                <a:alpha val="40000"/>
              </a:srgbClr>
            </a:outerShdw>
          </a:effectLst>
        </p:spPr>
      </p:pic>
      <p:cxnSp>
        <p:nvCxnSpPr>
          <p:cNvPr id="108" name="Shape 108"/>
          <p:cNvCxnSpPr/>
          <p:nvPr/>
        </p:nvCxnSpPr>
        <p:spPr>
          <a:xfrm>
            <a:off x="7415212" y="11406988"/>
            <a:ext cx="1179600" cy="0"/>
          </a:xfrm>
          <a:prstGeom prst="straightConnector1">
            <a:avLst/>
          </a:prstGeom>
          <a:noFill/>
          <a:ln w="38100" cap="flat" cmpd="sng">
            <a:solidFill>
              <a:srgbClr val="265C7E"/>
            </a:solidFill>
            <a:prstDash val="solid"/>
            <a:round/>
            <a:headEnd type="none" w="med" len="med"/>
            <a:tailEnd type="triangle" w="lg" len="lg"/>
          </a:ln>
        </p:spPr>
      </p:cxnSp>
      <p:grpSp>
        <p:nvGrpSpPr>
          <p:cNvPr id="109" name="Shape 109"/>
          <p:cNvGrpSpPr/>
          <p:nvPr/>
        </p:nvGrpSpPr>
        <p:grpSpPr>
          <a:xfrm>
            <a:off x="6300347" y="14741892"/>
            <a:ext cx="3921436" cy="1682412"/>
            <a:chOff x="4344837" y="12283742"/>
            <a:chExt cx="9277116" cy="3980157"/>
          </a:xfrm>
        </p:grpSpPr>
        <p:sp>
          <p:nvSpPr>
            <p:cNvPr id="110" name="Shape 110"/>
            <p:cNvSpPr/>
            <p:nvPr/>
          </p:nvSpPr>
          <p:spPr>
            <a:xfrm>
              <a:off x="4344837" y="15711412"/>
              <a:ext cx="582192" cy="552487"/>
            </a:xfrm>
            <a:prstGeom prst="ellipse">
              <a:avLst/>
            </a:prstGeom>
            <a:solidFill>
              <a:srgbClr val="FFFFFF"/>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11" name="Shape 111"/>
            <p:cNvSpPr/>
            <p:nvPr/>
          </p:nvSpPr>
          <p:spPr>
            <a:xfrm>
              <a:off x="5509221" y="15711412"/>
              <a:ext cx="582192" cy="552487"/>
            </a:xfrm>
            <a:prstGeom prst="ellipse">
              <a:avLst/>
            </a:prstGeom>
            <a:solidFill>
              <a:srgbClr val="548135"/>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12" name="Shape 112"/>
            <p:cNvSpPr/>
            <p:nvPr/>
          </p:nvSpPr>
          <p:spPr>
            <a:xfrm>
              <a:off x="6093394" y="14776029"/>
              <a:ext cx="582192" cy="552487"/>
            </a:xfrm>
            <a:prstGeom prst="ellipse">
              <a:avLst/>
            </a:prstGeom>
            <a:solidFill>
              <a:srgbClr val="FFFFFF"/>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13" name="Shape 113"/>
            <p:cNvSpPr/>
            <p:nvPr/>
          </p:nvSpPr>
          <p:spPr>
            <a:xfrm>
              <a:off x="4927030" y="14776029"/>
              <a:ext cx="582192" cy="552487"/>
            </a:xfrm>
            <a:prstGeom prst="ellipse">
              <a:avLst/>
            </a:prstGeom>
            <a:solidFill>
              <a:srgbClr val="A8D08C"/>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14" name="Shape 114"/>
            <p:cNvSpPr/>
            <p:nvPr/>
          </p:nvSpPr>
          <p:spPr>
            <a:xfrm>
              <a:off x="5511201" y="13840645"/>
              <a:ext cx="582192" cy="552487"/>
            </a:xfrm>
            <a:prstGeom prst="ellipse">
              <a:avLst/>
            </a:prstGeom>
            <a:solidFill>
              <a:srgbClr val="A8D08C"/>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15" name="Shape 115"/>
            <p:cNvSpPr/>
            <p:nvPr/>
          </p:nvSpPr>
          <p:spPr>
            <a:xfrm>
              <a:off x="4344837" y="13840645"/>
              <a:ext cx="582192" cy="552487"/>
            </a:xfrm>
            <a:prstGeom prst="ellipse">
              <a:avLst/>
            </a:prstGeom>
            <a:solidFill>
              <a:srgbClr val="FFFFFF"/>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16" name="Shape 116"/>
            <p:cNvSpPr/>
            <p:nvPr/>
          </p:nvSpPr>
          <p:spPr>
            <a:xfrm>
              <a:off x="4929010" y="12986171"/>
              <a:ext cx="582192" cy="552487"/>
            </a:xfrm>
            <a:prstGeom prst="ellipse">
              <a:avLst/>
            </a:prstGeom>
            <a:solidFill>
              <a:srgbClr val="A8D08C"/>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cxnSp>
          <p:nvCxnSpPr>
            <p:cNvPr id="117" name="Shape 117"/>
            <p:cNvCxnSpPr>
              <a:stCxn id="116" idx="5"/>
              <a:endCxn id="114" idx="0"/>
            </p:cNvCxnSpPr>
            <p:nvPr/>
          </p:nvCxnSpPr>
          <p:spPr>
            <a:xfrm>
              <a:off x="5425942" y="13457748"/>
              <a:ext cx="376200" cy="383400"/>
            </a:xfrm>
            <a:prstGeom prst="straightConnector1">
              <a:avLst/>
            </a:prstGeom>
            <a:noFill/>
            <a:ln w="9525" cap="flat" cmpd="sng">
              <a:solidFill>
                <a:srgbClr val="5B9BD5"/>
              </a:solidFill>
              <a:prstDash val="solid"/>
              <a:miter/>
              <a:headEnd type="none" w="med" len="med"/>
              <a:tailEnd type="triangle" w="lg" len="lg"/>
            </a:ln>
          </p:spPr>
        </p:cxnSp>
        <p:cxnSp>
          <p:nvCxnSpPr>
            <p:cNvPr id="118" name="Shape 118"/>
            <p:cNvCxnSpPr>
              <a:stCxn id="116" idx="3"/>
              <a:endCxn id="115" idx="0"/>
            </p:cNvCxnSpPr>
            <p:nvPr/>
          </p:nvCxnSpPr>
          <p:spPr>
            <a:xfrm flipH="1">
              <a:off x="4635970" y="13457748"/>
              <a:ext cx="378300" cy="383400"/>
            </a:xfrm>
            <a:prstGeom prst="straightConnector1">
              <a:avLst/>
            </a:prstGeom>
            <a:noFill/>
            <a:ln w="9525" cap="flat" cmpd="sng">
              <a:solidFill>
                <a:srgbClr val="5B9BD5"/>
              </a:solidFill>
              <a:prstDash val="solid"/>
              <a:miter/>
              <a:headEnd type="none" w="med" len="med"/>
              <a:tailEnd type="triangle" w="lg" len="lg"/>
            </a:ln>
          </p:spPr>
        </p:cxnSp>
        <p:cxnSp>
          <p:nvCxnSpPr>
            <p:cNvPr id="119" name="Shape 119"/>
            <p:cNvCxnSpPr>
              <a:stCxn id="114" idx="3"/>
              <a:endCxn id="113" idx="0"/>
            </p:cNvCxnSpPr>
            <p:nvPr/>
          </p:nvCxnSpPr>
          <p:spPr>
            <a:xfrm flipH="1">
              <a:off x="5218161" y="14312222"/>
              <a:ext cx="378300" cy="464100"/>
            </a:xfrm>
            <a:prstGeom prst="straightConnector1">
              <a:avLst/>
            </a:prstGeom>
            <a:noFill/>
            <a:ln w="9525" cap="flat" cmpd="sng">
              <a:solidFill>
                <a:srgbClr val="5B9BD5"/>
              </a:solidFill>
              <a:prstDash val="solid"/>
              <a:miter/>
              <a:headEnd type="none" w="med" len="med"/>
              <a:tailEnd type="triangle" w="lg" len="lg"/>
            </a:ln>
          </p:spPr>
        </p:cxnSp>
        <p:cxnSp>
          <p:nvCxnSpPr>
            <p:cNvPr id="120" name="Shape 120"/>
            <p:cNvCxnSpPr>
              <a:stCxn id="114" idx="5"/>
              <a:endCxn id="112" idx="0"/>
            </p:cNvCxnSpPr>
            <p:nvPr/>
          </p:nvCxnSpPr>
          <p:spPr>
            <a:xfrm>
              <a:off x="6008133" y="14312222"/>
              <a:ext cx="376200" cy="464100"/>
            </a:xfrm>
            <a:prstGeom prst="straightConnector1">
              <a:avLst/>
            </a:prstGeom>
            <a:noFill/>
            <a:ln w="9525" cap="flat" cmpd="sng">
              <a:solidFill>
                <a:srgbClr val="5B9BD5"/>
              </a:solidFill>
              <a:prstDash val="solid"/>
              <a:miter/>
              <a:headEnd type="none" w="med" len="med"/>
              <a:tailEnd type="triangle" w="lg" len="lg"/>
            </a:ln>
          </p:spPr>
        </p:cxnSp>
        <p:cxnSp>
          <p:nvCxnSpPr>
            <p:cNvPr id="121" name="Shape 121"/>
            <p:cNvCxnSpPr>
              <a:stCxn id="113" idx="3"/>
              <a:endCxn id="110" idx="0"/>
            </p:cNvCxnSpPr>
            <p:nvPr/>
          </p:nvCxnSpPr>
          <p:spPr>
            <a:xfrm flipH="1">
              <a:off x="4636090" y="15247606"/>
              <a:ext cx="376200" cy="464100"/>
            </a:xfrm>
            <a:prstGeom prst="straightConnector1">
              <a:avLst/>
            </a:prstGeom>
            <a:noFill/>
            <a:ln w="9525" cap="flat" cmpd="sng">
              <a:solidFill>
                <a:srgbClr val="5B9BD5"/>
              </a:solidFill>
              <a:prstDash val="solid"/>
              <a:miter/>
              <a:headEnd type="none" w="med" len="med"/>
              <a:tailEnd type="triangle" w="lg" len="lg"/>
            </a:ln>
          </p:spPr>
        </p:cxnSp>
        <p:cxnSp>
          <p:nvCxnSpPr>
            <p:cNvPr id="122" name="Shape 122"/>
            <p:cNvCxnSpPr>
              <a:stCxn id="113" idx="5"/>
              <a:endCxn id="111" idx="0"/>
            </p:cNvCxnSpPr>
            <p:nvPr/>
          </p:nvCxnSpPr>
          <p:spPr>
            <a:xfrm>
              <a:off x="5423962" y="15247606"/>
              <a:ext cx="376200" cy="464100"/>
            </a:xfrm>
            <a:prstGeom prst="straightConnector1">
              <a:avLst/>
            </a:prstGeom>
            <a:noFill/>
            <a:ln w="9525" cap="flat" cmpd="sng">
              <a:solidFill>
                <a:srgbClr val="5B9BD5"/>
              </a:solidFill>
              <a:prstDash val="solid"/>
              <a:miter/>
              <a:headEnd type="none" w="med" len="med"/>
              <a:tailEnd type="triangle" w="lg" len="lg"/>
            </a:ln>
          </p:spPr>
        </p:cxnSp>
        <p:sp>
          <p:nvSpPr>
            <p:cNvPr id="123" name="Shape 123"/>
            <p:cNvSpPr/>
            <p:nvPr/>
          </p:nvSpPr>
          <p:spPr>
            <a:xfrm>
              <a:off x="8011110" y="13004263"/>
              <a:ext cx="609047" cy="577972"/>
            </a:xfrm>
            <a:prstGeom prst="ellipse">
              <a:avLst/>
            </a:prstGeom>
            <a:solidFill>
              <a:srgbClr val="A8D08C"/>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24" name="Shape 124"/>
            <p:cNvSpPr/>
            <p:nvPr/>
          </p:nvSpPr>
          <p:spPr>
            <a:xfrm>
              <a:off x="7402063" y="13898151"/>
              <a:ext cx="609047" cy="577972"/>
            </a:xfrm>
            <a:prstGeom prst="ellipse">
              <a:avLst/>
            </a:prstGeom>
            <a:solidFill>
              <a:srgbClr val="FFFFFF"/>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25" name="Shape 125"/>
            <p:cNvSpPr/>
            <p:nvPr/>
          </p:nvSpPr>
          <p:spPr>
            <a:xfrm>
              <a:off x="8620157" y="13898151"/>
              <a:ext cx="609047" cy="577972"/>
            </a:xfrm>
            <a:prstGeom prst="ellipse">
              <a:avLst/>
            </a:prstGeom>
            <a:solidFill>
              <a:srgbClr val="A8D08C"/>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26" name="Shape 126"/>
            <p:cNvSpPr/>
            <p:nvPr/>
          </p:nvSpPr>
          <p:spPr>
            <a:xfrm>
              <a:off x="9840321" y="15685926"/>
              <a:ext cx="609047" cy="577972"/>
            </a:xfrm>
            <a:prstGeom prst="ellipse">
              <a:avLst/>
            </a:prstGeom>
            <a:solidFill>
              <a:srgbClr val="FFFFFF"/>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27" name="Shape 127"/>
            <p:cNvSpPr/>
            <p:nvPr/>
          </p:nvSpPr>
          <p:spPr>
            <a:xfrm>
              <a:off x="8620157" y="15685926"/>
              <a:ext cx="609047" cy="577972"/>
            </a:xfrm>
            <a:prstGeom prst="ellipse">
              <a:avLst/>
            </a:prstGeom>
            <a:solidFill>
              <a:srgbClr val="548135"/>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28" name="Shape 128"/>
            <p:cNvSpPr/>
            <p:nvPr/>
          </p:nvSpPr>
          <p:spPr>
            <a:xfrm>
              <a:off x="9231275" y="14792039"/>
              <a:ext cx="609047" cy="577972"/>
            </a:xfrm>
            <a:prstGeom prst="ellipse">
              <a:avLst/>
            </a:prstGeom>
            <a:solidFill>
              <a:srgbClr val="A8D08C"/>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29" name="Shape 129"/>
            <p:cNvSpPr/>
            <p:nvPr/>
          </p:nvSpPr>
          <p:spPr>
            <a:xfrm>
              <a:off x="8011110" y="14792039"/>
              <a:ext cx="609047" cy="577972"/>
            </a:xfrm>
            <a:prstGeom prst="ellipse">
              <a:avLst/>
            </a:prstGeom>
            <a:solidFill>
              <a:srgbClr val="FFFFFF"/>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cxnSp>
          <p:nvCxnSpPr>
            <p:cNvPr id="130" name="Shape 130"/>
            <p:cNvCxnSpPr>
              <a:stCxn id="123" idx="5"/>
              <a:endCxn id="125" idx="0"/>
            </p:cNvCxnSpPr>
            <p:nvPr/>
          </p:nvCxnSpPr>
          <p:spPr>
            <a:xfrm>
              <a:off x="8530964" y="13497593"/>
              <a:ext cx="393900" cy="400200"/>
            </a:xfrm>
            <a:prstGeom prst="straightConnector1">
              <a:avLst/>
            </a:prstGeom>
            <a:noFill/>
            <a:ln w="9525" cap="flat" cmpd="sng">
              <a:solidFill>
                <a:srgbClr val="5B9BD5"/>
              </a:solidFill>
              <a:prstDash val="solid"/>
              <a:miter/>
              <a:headEnd type="none" w="med" len="med"/>
              <a:tailEnd type="triangle" w="lg" len="lg"/>
            </a:ln>
          </p:spPr>
        </p:cxnSp>
        <p:cxnSp>
          <p:nvCxnSpPr>
            <p:cNvPr id="131" name="Shape 131"/>
            <p:cNvCxnSpPr>
              <a:stCxn id="123" idx="3"/>
              <a:endCxn id="124" idx="0"/>
            </p:cNvCxnSpPr>
            <p:nvPr/>
          </p:nvCxnSpPr>
          <p:spPr>
            <a:xfrm flipH="1">
              <a:off x="7706403" y="13497593"/>
              <a:ext cx="393900" cy="400200"/>
            </a:xfrm>
            <a:prstGeom prst="straightConnector1">
              <a:avLst/>
            </a:prstGeom>
            <a:noFill/>
            <a:ln w="9525" cap="flat" cmpd="sng">
              <a:solidFill>
                <a:srgbClr val="5B9BD5"/>
              </a:solidFill>
              <a:prstDash val="solid"/>
              <a:miter/>
              <a:headEnd type="none" w="med" len="med"/>
              <a:tailEnd type="triangle" w="lg" len="lg"/>
            </a:ln>
          </p:spPr>
        </p:cxnSp>
        <p:cxnSp>
          <p:nvCxnSpPr>
            <p:cNvPr id="132" name="Shape 132"/>
            <p:cNvCxnSpPr/>
            <p:nvPr/>
          </p:nvCxnSpPr>
          <p:spPr>
            <a:xfrm>
              <a:off x="9133278" y="14391481"/>
              <a:ext cx="393716" cy="400558"/>
            </a:xfrm>
            <a:prstGeom prst="straightConnector1">
              <a:avLst/>
            </a:prstGeom>
            <a:noFill/>
            <a:ln w="9525" cap="flat" cmpd="sng">
              <a:solidFill>
                <a:srgbClr val="5B9BD5"/>
              </a:solidFill>
              <a:prstDash val="solid"/>
              <a:miter/>
              <a:headEnd type="none" w="med" len="med"/>
              <a:tailEnd type="triangle" w="lg" len="lg"/>
            </a:ln>
          </p:spPr>
        </p:cxnSp>
        <p:cxnSp>
          <p:nvCxnSpPr>
            <p:cNvPr id="133" name="Shape 133"/>
            <p:cNvCxnSpPr/>
            <p:nvPr/>
          </p:nvCxnSpPr>
          <p:spPr>
            <a:xfrm flipH="1">
              <a:off x="8306829" y="14391481"/>
              <a:ext cx="395788" cy="400558"/>
            </a:xfrm>
            <a:prstGeom prst="straightConnector1">
              <a:avLst/>
            </a:prstGeom>
            <a:noFill/>
            <a:ln w="9525" cap="flat" cmpd="sng">
              <a:solidFill>
                <a:srgbClr val="5B9BD5"/>
              </a:solidFill>
              <a:prstDash val="solid"/>
              <a:miter/>
              <a:headEnd type="none" w="med" len="med"/>
              <a:tailEnd type="triangle" w="lg" len="lg"/>
            </a:ln>
          </p:spPr>
        </p:cxnSp>
        <p:cxnSp>
          <p:nvCxnSpPr>
            <p:cNvPr id="134" name="Shape 134"/>
            <p:cNvCxnSpPr/>
            <p:nvPr/>
          </p:nvCxnSpPr>
          <p:spPr>
            <a:xfrm>
              <a:off x="9751128" y="15284331"/>
              <a:ext cx="393716" cy="400558"/>
            </a:xfrm>
            <a:prstGeom prst="straightConnector1">
              <a:avLst/>
            </a:prstGeom>
            <a:noFill/>
            <a:ln w="9525" cap="flat" cmpd="sng">
              <a:solidFill>
                <a:srgbClr val="5B9BD5"/>
              </a:solidFill>
              <a:prstDash val="solid"/>
              <a:miter/>
              <a:headEnd type="none" w="med" len="med"/>
              <a:tailEnd type="triangle" w="lg" len="lg"/>
            </a:ln>
          </p:spPr>
        </p:cxnSp>
        <p:cxnSp>
          <p:nvCxnSpPr>
            <p:cNvPr id="135" name="Shape 135"/>
            <p:cNvCxnSpPr/>
            <p:nvPr/>
          </p:nvCxnSpPr>
          <p:spPr>
            <a:xfrm flipH="1">
              <a:off x="8924679" y="15284331"/>
              <a:ext cx="395788" cy="400558"/>
            </a:xfrm>
            <a:prstGeom prst="straightConnector1">
              <a:avLst/>
            </a:prstGeom>
            <a:noFill/>
            <a:ln w="9525" cap="flat" cmpd="sng">
              <a:solidFill>
                <a:srgbClr val="5B9BD5"/>
              </a:solidFill>
              <a:prstDash val="solid"/>
              <a:miter/>
              <a:headEnd type="none" w="med" len="med"/>
              <a:tailEnd type="triangle" w="lg" len="lg"/>
            </a:ln>
          </p:spPr>
        </p:cxnSp>
        <p:sp>
          <p:nvSpPr>
            <p:cNvPr id="136" name="Shape 136"/>
            <p:cNvSpPr/>
            <p:nvPr/>
          </p:nvSpPr>
          <p:spPr>
            <a:xfrm>
              <a:off x="12403859" y="12986171"/>
              <a:ext cx="609047" cy="577972"/>
            </a:xfrm>
            <a:prstGeom prst="ellipse">
              <a:avLst/>
            </a:prstGeom>
            <a:solidFill>
              <a:srgbClr val="A8D08C"/>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37" name="Shape 137"/>
            <p:cNvSpPr/>
            <p:nvPr/>
          </p:nvSpPr>
          <p:spPr>
            <a:xfrm>
              <a:off x="11794810" y="13880059"/>
              <a:ext cx="609047" cy="577972"/>
            </a:xfrm>
            <a:prstGeom prst="ellipse">
              <a:avLst/>
            </a:prstGeom>
            <a:solidFill>
              <a:srgbClr val="A8D08C"/>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38" name="Shape 138"/>
            <p:cNvSpPr/>
            <p:nvPr/>
          </p:nvSpPr>
          <p:spPr>
            <a:xfrm>
              <a:off x="13012906" y="13880059"/>
              <a:ext cx="609047" cy="577972"/>
            </a:xfrm>
            <a:prstGeom prst="ellipse">
              <a:avLst/>
            </a:prstGeom>
            <a:solidFill>
              <a:srgbClr val="FFFFFF"/>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39" name="Shape 139"/>
            <p:cNvSpPr/>
            <p:nvPr/>
          </p:nvSpPr>
          <p:spPr>
            <a:xfrm>
              <a:off x="13012906" y="15671851"/>
              <a:ext cx="609047" cy="577972"/>
            </a:xfrm>
            <a:prstGeom prst="ellipse">
              <a:avLst/>
            </a:prstGeom>
            <a:solidFill>
              <a:srgbClr val="FFFFFF"/>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40" name="Shape 140"/>
            <p:cNvSpPr/>
            <p:nvPr/>
          </p:nvSpPr>
          <p:spPr>
            <a:xfrm>
              <a:off x="11792739" y="15671851"/>
              <a:ext cx="609047" cy="577972"/>
            </a:xfrm>
            <a:prstGeom prst="ellipse">
              <a:avLst/>
            </a:prstGeom>
            <a:solidFill>
              <a:srgbClr val="548135"/>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41" name="Shape 141"/>
            <p:cNvSpPr/>
            <p:nvPr/>
          </p:nvSpPr>
          <p:spPr>
            <a:xfrm>
              <a:off x="12403859" y="14777962"/>
              <a:ext cx="609047" cy="577972"/>
            </a:xfrm>
            <a:prstGeom prst="ellipse">
              <a:avLst/>
            </a:prstGeom>
            <a:solidFill>
              <a:srgbClr val="A8D08C"/>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sp>
          <p:nvSpPr>
            <p:cNvPr id="142" name="Shape 142"/>
            <p:cNvSpPr/>
            <p:nvPr/>
          </p:nvSpPr>
          <p:spPr>
            <a:xfrm>
              <a:off x="11183692" y="14777962"/>
              <a:ext cx="609047" cy="577972"/>
            </a:xfrm>
            <a:prstGeom prst="ellipse">
              <a:avLst/>
            </a:prstGeom>
            <a:solidFill>
              <a:srgbClr val="FFFFFF"/>
            </a:solidFill>
            <a:ln w="12700" cap="flat" cmpd="sng">
              <a:solidFill>
                <a:srgbClr val="000000"/>
              </a:solidFill>
              <a:prstDash val="solid"/>
              <a:miter/>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B3838"/>
                </a:solidFill>
                <a:latin typeface="Calibri"/>
                <a:ea typeface="Calibri"/>
                <a:cs typeface="Calibri"/>
                <a:sym typeface="Calibri"/>
              </a:endParaRPr>
            </a:p>
          </p:txBody>
        </p:sp>
        <p:cxnSp>
          <p:nvCxnSpPr>
            <p:cNvPr id="143" name="Shape 143"/>
            <p:cNvCxnSpPr>
              <a:stCxn id="136" idx="5"/>
              <a:endCxn id="138" idx="0"/>
            </p:cNvCxnSpPr>
            <p:nvPr/>
          </p:nvCxnSpPr>
          <p:spPr>
            <a:xfrm>
              <a:off x="12923713" y="13479501"/>
              <a:ext cx="393899" cy="400200"/>
            </a:xfrm>
            <a:prstGeom prst="straightConnector1">
              <a:avLst/>
            </a:prstGeom>
            <a:noFill/>
            <a:ln w="9525" cap="flat" cmpd="sng">
              <a:solidFill>
                <a:srgbClr val="5B9BD5"/>
              </a:solidFill>
              <a:prstDash val="solid"/>
              <a:miter/>
              <a:headEnd type="none" w="med" len="med"/>
              <a:tailEnd type="triangle" w="lg" len="lg"/>
            </a:ln>
          </p:spPr>
        </p:cxnSp>
        <p:cxnSp>
          <p:nvCxnSpPr>
            <p:cNvPr id="144" name="Shape 144"/>
            <p:cNvCxnSpPr>
              <a:stCxn id="136" idx="3"/>
              <a:endCxn id="137" idx="0"/>
            </p:cNvCxnSpPr>
            <p:nvPr/>
          </p:nvCxnSpPr>
          <p:spPr>
            <a:xfrm flipH="1">
              <a:off x="12099152" y="13479501"/>
              <a:ext cx="393900" cy="400200"/>
            </a:xfrm>
            <a:prstGeom prst="straightConnector1">
              <a:avLst/>
            </a:prstGeom>
            <a:noFill/>
            <a:ln w="9525" cap="flat" cmpd="sng">
              <a:solidFill>
                <a:srgbClr val="5B9BD5"/>
              </a:solidFill>
              <a:prstDash val="solid"/>
              <a:miter/>
              <a:headEnd type="none" w="med" len="med"/>
              <a:tailEnd type="triangle" w="lg" len="lg"/>
            </a:ln>
          </p:spPr>
        </p:cxnSp>
        <p:cxnSp>
          <p:nvCxnSpPr>
            <p:cNvPr id="145" name="Shape 145"/>
            <p:cNvCxnSpPr/>
            <p:nvPr/>
          </p:nvCxnSpPr>
          <p:spPr>
            <a:xfrm>
              <a:off x="12305860" y="14377406"/>
              <a:ext cx="393716" cy="400558"/>
            </a:xfrm>
            <a:prstGeom prst="straightConnector1">
              <a:avLst/>
            </a:prstGeom>
            <a:noFill/>
            <a:ln w="9525" cap="flat" cmpd="sng">
              <a:solidFill>
                <a:srgbClr val="5B9BD5"/>
              </a:solidFill>
              <a:prstDash val="solid"/>
              <a:miter/>
              <a:headEnd type="none" w="med" len="med"/>
              <a:tailEnd type="triangle" w="lg" len="lg"/>
            </a:ln>
          </p:spPr>
        </p:cxnSp>
        <p:cxnSp>
          <p:nvCxnSpPr>
            <p:cNvPr id="146" name="Shape 146"/>
            <p:cNvCxnSpPr/>
            <p:nvPr/>
          </p:nvCxnSpPr>
          <p:spPr>
            <a:xfrm flipH="1">
              <a:off x="11479411" y="14377406"/>
              <a:ext cx="395788" cy="400558"/>
            </a:xfrm>
            <a:prstGeom prst="straightConnector1">
              <a:avLst/>
            </a:prstGeom>
            <a:noFill/>
            <a:ln w="9525" cap="flat" cmpd="sng">
              <a:solidFill>
                <a:srgbClr val="5B9BD5"/>
              </a:solidFill>
              <a:prstDash val="solid"/>
              <a:miter/>
              <a:headEnd type="none" w="med" len="med"/>
              <a:tailEnd type="triangle" w="lg" len="lg"/>
            </a:ln>
          </p:spPr>
        </p:cxnSp>
        <p:cxnSp>
          <p:nvCxnSpPr>
            <p:cNvPr id="147" name="Shape 147"/>
            <p:cNvCxnSpPr/>
            <p:nvPr/>
          </p:nvCxnSpPr>
          <p:spPr>
            <a:xfrm>
              <a:off x="12923713" y="15270256"/>
              <a:ext cx="393716" cy="400558"/>
            </a:xfrm>
            <a:prstGeom prst="straightConnector1">
              <a:avLst/>
            </a:prstGeom>
            <a:noFill/>
            <a:ln w="9525" cap="flat" cmpd="sng">
              <a:solidFill>
                <a:srgbClr val="5B9BD5"/>
              </a:solidFill>
              <a:prstDash val="solid"/>
              <a:miter/>
              <a:headEnd type="none" w="med" len="med"/>
              <a:tailEnd type="triangle" w="lg" len="lg"/>
            </a:ln>
          </p:spPr>
        </p:cxnSp>
        <p:cxnSp>
          <p:nvCxnSpPr>
            <p:cNvPr id="148" name="Shape 148"/>
            <p:cNvCxnSpPr/>
            <p:nvPr/>
          </p:nvCxnSpPr>
          <p:spPr>
            <a:xfrm flipH="1">
              <a:off x="12118972" y="15270256"/>
              <a:ext cx="395788" cy="400558"/>
            </a:xfrm>
            <a:prstGeom prst="straightConnector1">
              <a:avLst/>
            </a:prstGeom>
            <a:noFill/>
            <a:ln w="9525" cap="flat" cmpd="sng">
              <a:solidFill>
                <a:srgbClr val="5B9BD5"/>
              </a:solidFill>
              <a:prstDash val="solid"/>
              <a:miter/>
              <a:headEnd type="none" w="med" len="med"/>
              <a:tailEnd type="triangle" w="lg" len="lg"/>
            </a:ln>
          </p:spPr>
        </p:cxnSp>
        <p:sp>
          <p:nvSpPr>
            <p:cNvPr id="149" name="Shape 149"/>
            <p:cNvSpPr txBox="1"/>
            <p:nvPr/>
          </p:nvSpPr>
          <p:spPr>
            <a:xfrm>
              <a:off x="4764510" y="12283742"/>
              <a:ext cx="1695251" cy="800884"/>
            </a:xfrm>
            <a:prstGeom prst="rect">
              <a:avLst/>
            </a:prstGeom>
            <a:noFill/>
            <a:ln>
              <a:noFill/>
            </a:ln>
            <a:effectLst>
              <a:outerShdw blurRad="50799" dist="38100" dir="2700000" algn="tl" rotWithShape="0">
                <a:srgbClr val="000000">
                  <a:alpha val="40000"/>
                </a:srgbClr>
              </a:outerShdw>
            </a:effectLst>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Garamond"/>
                <a:buNone/>
              </a:pPr>
              <a:r>
                <a:rPr lang="en-US" sz="1600" b="1" i="0" u="none" strike="noStrike" cap="none" dirty="0">
                  <a:solidFill>
                    <a:srgbClr val="3B3838"/>
                  </a:solidFill>
                  <a:latin typeface="Garamond"/>
                  <a:ea typeface="Garamond"/>
                  <a:cs typeface="Garamond"/>
                  <a:sym typeface="Garamond"/>
                </a:rPr>
                <a:t>Tree 1</a:t>
              </a:r>
            </a:p>
          </p:txBody>
        </p:sp>
      </p:grpSp>
      <p:sp>
        <p:nvSpPr>
          <p:cNvPr id="150" name="Shape 150"/>
          <p:cNvSpPr txBox="1"/>
          <p:nvPr/>
        </p:nvSpPr>
        <p:spPr>
          <a:xfrm>
            <a:off x="7920412" y="14749835"/>
            <a:ext cx="799500" cy="338700"/>
          </a:xfrm>
          <a:prstGeom prst="rect">
            <a:avLst/>
          </a:prstGeom>
          <a:noFill/>
          <a:ln>
            <a:noFill/>
          </a:ln>
          <a:effectLst>
            <a:outerShdw blurRad="50799" dist="38100" dir="2700000" algn="tl" rotWithShape="0">
              <a:srgbClr val="000000">
                <a:alpha val="40000"/>
              </a:srgbClr>
            </a:outerShdw>
          </a:effectLst>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Garamond"/>
              <a:buNone/>
            </a:pPr>
            <a:r>
              <a:rPr lang="en-US" sz="1600" b="1" i="0" u="none" strike="noStrike" cap="none" dirty="0">
                <a:solidFill>
                  <a:srgbClr val="3B3838"/>
                </a:solidFill>
                <a:latin typeface="Garamond"/>
                <a:ea typeface="Garamond"/>
                <a:cs typeface="Garamond"/>
                <a:sym typeface="Garamond"/>
              </a:rPr>
              <a:t>Tree 2</a:t>
            </a:r>
          </a:p>
        </p:txBody>
      </p:sp>
      <p:sp>
        <p:nvSpPr>
          <p:cNvPr id="151" name="Shape 151"/>
          <p:cNvSpPr txBox="1"/>
          <p:nvPr/>
        </p:nvSpPr>
        <p:spPr>
          <a:xfrm>
            <a:off x="9323033" y="14738475"/>
            <a:ext cx="1018200" cy="338700"/>
          </a:xfrm>
          <a:prstGeom prst="rect">
            <a:avLst/>
          </a:prstGeom>
          <a:noFill/>
          <a:ln>
            <a:noFill/>
          </a:ln>
          <a:effectLst>
            <a:outerShdw blurRad="50799" dist="38100" dir="2700000" algn="tl" rotWithShape="0">
              <a:srgbClr val="000000">
                <a:alpha val="40000"/>
              </a:srgbClr>
            </a:outerShdw>
          </a:effectLst>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Garamond"/>
              <a:buNone/>
            </a:pPr>
            <a:r>
              <a:rPr lang="en-US" sz="1600" b="1" i="0" u="none" strike="noStrike" cap="none" dirty="0">
                <a:solidFill>
                  <a:srgbClr val="3B3838"/>
                </a:solidFill>
                <a:latin typeface="Garamond"/>
                <a:ea typeface="Garamond"/>
                <a:cs typeface="Garamond"/>
                <a:sym typeface="Garamond"/>
              </a:rPr>
              <a:t>Tree 3</a:t>
            </a:r>
          </a:p>
        </p:txBody>
      </p:sp>
      <p:pic>
        <p:nvPicPr>
          <p:cNvPr id="156" name="Shape 156" descr="LTRGraph.png"/>
          <p:cNvPicPr preferRelativeResize="0"/>
          <p:nvPr/>
        </p:nvPicPr>
        <p:blipFill rotWithShape="1">
          <a:blip r:embed="rId12">
            <a:alphaModFix/>
          </a:blip>
          <a:srcRect/>
          <a:stretch/>
        </p:blipFill>
        <p:spPr>
          <a:xfrm>
            <a:off x="7456626" y="12888389"/>
            <a:ext cx="2691900" cy="1394400"/>
          </a:xfrm>
          <a:prstGeom prst="rect">
            <a:avLst/>
          </a:prstGeom>
          <a:noFill/>
          <a:ln>
            <a:noFill/>
          </a:ln>
        </p:spPr>
      </p:pic>
      <p:pic>
        <p:nvPicPr>
          <p:cNvPr id="157" name="Shape 157" descr="LTRText.png"/>
          <p:cNvPicPr preferRelativeResize="0"/>
          <p:nvPr/>
        </p:nvPicPr>
        <p:blipFill rotWithShape="1">
          <a:blip r:embed="rId13">
            <a:alphaModFix/>
          </a:blip>
          <a:srcRect/>
          <a:stretch/>
        </p:blipFill>
        <p:spPr>
          <a:xfrm>
            <a:off x="7276135" y="12927964"/>
            <a:ext cx="2296800" cy="1503600"/>
          </a:xfrm>
          <a:prstGeom prst="rect">
            <a:avLst/>
          </a:prstGeom>
          <a:noFill/>
          <a:ln>
            <a:noFill/>
          </a:ln>
        </p:spPr>
      </p:pic>
      <p:pic>
        <p:nvPicPr>
          <p:cNvPr id="158" name="Shape 158" descr="Cropped Emily.jpg"/>
          <p:cNvPicPr preferRelativeResize="0"/>
          <p:nvPr/>
        </p:nvPicPr>
        <p:blipFill rotWithShape="1">
          <a:blip r:embed="rId14">
            <a:alphaModFix/>
          </a:blip>
          <a:srcRect l="190" r="190"/>
          <a:stretch/>
        </p:blipFill>
        <p:spPr>
          <a:xfrm>
            <a:off x="1195361" y="31201124"/>
            <a:ext cx="2360233" cy="2292542"/>
          </a:xfrm>
          <a:prstGeom prst="rect">
            <a:avLst/>
          </a:prstGeom>
          <a:noFill/>
          <a:ln>
            <a:noFill/>
          </a:ln>
        </p:spPr>
      </p:pic>
      <p:pic>
        <p:nvPicPr>
          <p:cNvPr id="159" name="Shape 159"/>
          <p:cNvPicPr preferRelativeResize="0"/>
          <p:nvPr/>
        </p:nvPicPr>
        <p:blipFill rotWithShape="1">
          <a:blip r:embed="rId15">
            <a:alphaModFix/>
          </a:blip>
          <a:srcRect/>
          <a:stretch/>
        </p:blipFill>
        <p:spPr>
          <a:xfrm>
            <a:off x="4953961" y="31118852"/>
            <a:ext cx="2358084" cy="2314664"/>
          </a:xfrm>
          <a:prstGeom prst="rect">
            <a:avLst/>
          </a:prstGeom>
          <a:noFill/>
          <a:ln>
            <a:noFill/>
          </a:ln>
        </p:spPr>
      </p:pic>
      <p:pic>
        <p:nvPicPr>
          <p:cNvPr id="160" name="Shape 160"/>
          <p:cNvPicPr preferRelativeResize="0"/>
          <p:nvPr/>
        </p:nvPicPr>
        <p:blipFill rotWithShape="1">
          <a:blip r:embed="rId16">
            <a:alphaModFix/>
          </a:blip>
          <a:srcRect/>
          <a:stretch/>
        </p:blipFill>
        <p:spPr>
          <a:xfrm>
            <a:off x="8729141" y="31191807"/>
            <a:ext cx="2314326" cy="2339524"/>
          </a:xfrm>
          <a:prstGeom prst="rect">
            <a:avLst/>
          </a:prstGeom>
          <a:noFill/>
          <a:ln>
            <a:noFill/>
          </a:ln>
        </p:spPr>
      </p:pic>
      <p:pic>
        <p:nvPicPr>
          <p:cNvPr id="161" name="Shape 161"/>
          <p:cNvPicPr preferRelativeResize="0"/>
          <p:nvPr/>
        </p:nvPicPr>
        <p:blipFill rotWithShape="1">
          <a:blip r:embed="rId17" cstate="print">
            <a:alphaModFix/>
            <a:extLst>
              <a:ext uri="{28A0092B-C50C-407E-A947-70E740481C1C}">
                <a14:useLocalDpi xmlns:a14="http://schemas.microsoft.com/office/drawing/2010/main"/>
              </a:ext>
            </a:extLst>
          </a:blip>
          <a:srcRect/>
          <a:stretch/>
        </p:blipFill>
        <p:spPr>
          <a:xfrm>
            <a:off x="1096155" y="31035364"/>
            <a:ext cx="2631079" cy="2585910"/>
          </a:xfrm>
          <a:prstGeom prst="rect">
            <a:avLst/>
          </a:prstGeom>
          <a:noFill/>
          <a:ln>
            <a:noFill/>
          </a:ln>
        </p:spPr>
      </p:pic>
      <p:pic>
        <p:nvPicPr>
          <p:cNvPr id="162" name="Shape 162"/>
          <p:cNvPicPr preferRelativeResize="0"/>
          <p:nvPr/>
        </p:nvPicPr>
        <p:blipFill rotWithShape="1">
          <a:blip r:embed="rId18" cstate="print">
            <a:alphaModFix/>
            <a:extLst>
              <a:ext uri="{28A0092B-C50C-407E-A947-70E740481C1C}">
                <a14:useLocalDpi xmlns:a14="http://schemas.microsoft.com/office/drawing/2010/main"/>
              </a:ext>
            </a:extLst>
          </a:blip>
          <a:srcRect/>
          <a:stretch/>
        </p:blipFill>
        <p:spPr>
          <a:xfrm>
            <a:off x="4868033" y="30998749"/>
            <a:ext cx="2573014" cy="2570174"/>
          </a:xfrm>
          <a:prstGeom prst="rect">
            <a:avLst/>
          </a:prstGeom>
          <a:noFill/>
          <a:ln>
            <a:noFill/>
          </a:ln>
        </p:spPr>
      </p:pic>
      <p:pic>
        <p:nvPicPr>
          <p:cNvPr id="163" name="Shape 163"/>
          <p:cNvPicPr preferRelativeResize="0"/>
          <p:nvPr/>
        </p:nvPicPr>
        <p:blipFill rotWithShape="1">
          <a:blip r:embed="rId19" cstate="print">
            <a:alphaModFix/>
            <a:extLst>
              <a:ext uri="{28A0092B-C50C-407E-A947-70E740481C1C}">
                <a14:useLocalDpi xmlns:a14="http://schemas.microsoft.com/office/drawing/2010/main"/>
              </a:ext>
            </a:extLst>
          </a:blip>
          <a:srcRect/>
          <a:stretch/>
        </p:blipFill>
        <p:spPr>
          <a:xfrm>
            <a:off x="8596645" y="31061712"/>
            <a:ext cx="2574390" cy="2653329"/>
          </a:xfrm>
          <a:prstGeom prst="rect">
            <a:avLst/>
          </a:prstGeom>
          <a:noFill/>
          <a:ln>
            <a:noFill/>
          </a:ln>
        </p:spPr>
      </p:pic>
      <p:sp>
        <p:nvSpPr>
          <p:cNvPr id="167" name="Shape 167"/>
          <p:cNvSpPr/>
          <p:nvPr/>
        </p:nvSpPr>
        <p:spPr>
          <a:xfrm>
            <a:off x="13563359" y="17966728"/>
            <a:ext cx="2498819" cy="3337879"/>
          </a:xfrm>
          <a:prstGeom prst="rect">
            <a:avLst/>
          </a:prstGeom>
          <a:noFill/>
          <a:ln w="9525" cap="flat" cmpd="sng">
            <a:solidFill>
              <a:srgbClr val="585454"/>
            </a:solidFill>
            <a:prstDash val="solid"/>
            <a:round/>
            <a:headEnd type="none" w="med" len="med"/>
            <a:tailEnd type="none" w="med" len="med"/>
          </a:ln>
          <a:effectLst>
            <a:outerShdw blurRad="50799" dist="38100" dir="18900000" algn="b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nvGrpSpPr>
          <p:cNvPr id="168" name="Shape 168"/>
          <p:cNvGrpSpPr/>
          <p:nvPr/>
        </p:nvGrpSpPr>
        <p:grpSpPr>
          <a:xfrm>
            <a:off x="13456694" y="17971450"/>
            <a:ext cx="2778297" cy="3410570"/>
            <a:chOff x="2500687" y="414208"/>
            <a:chExt cx="4218003" cy="5202190"/>
          </a:xfrm>
        </p:grpSpPr>
        <p:pic>
          <p:nvPicPr>
            <p:cNvPr id="169" name="Shape 169"/>
            <p:cNvPicPr preferRelativeResize="0"/>
            <p:nvPr/>
          </p:nvPicPr>
          <p:blipFill rotWithShape="1">
            <a:blip r:embed="rId20" cstate="print">
              <a:alphaModFix/>
              <a:extLst>
                <a:ext uri="{28A0092B-C50C-407E-A947-70E740481C1C}">
                  <a14:useLocalDpi xmlns:a14="http://schemas.microsoft.com/office/drawing/2010/main"/>
                </a:ext>
              </a:extLst>
            </a:blip>
            <a:srcRect/>
            <a:stretch/>
          </p:blipFill>
          <p:spPr>
            <a:xfrm>
              <a:off x="2789082" y="1283292"/>
              <a:ext cx="727864" cy="4115960"/>
            </a:xfrm>
            <a:prstGeom prst="rect">
              <a:avLst/>
            </a:prstGeom>
            <a:noFill/>
            <a:ln>
              <a:noFill/>
            </a:ln>
          </p:spPr>
        </p:pic>
        <p:sp>
          <p:nvSpPr>
            <p:cNvPr id="170" name="Shape 170"/>
            <p:cNvSpPr txBox="1"/>
            <p:nvPr/>
          </p:nvSpPr>
          <p:spPr>
            <a:xfrm>
              <a:off x="3580310" y="1283779"/>
              <a:ext cx="2158733" cy="53000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0" i="0" u="none" strike="noStrike" cap="none" dirty="0">
                  <a:solidFill>
                    <a:srgbClr val="3B3838"/>
                  </a:solidFill>
                  <a:latin typeface="Garamond"/>
                  <a:ea typeface="Garamond"/>
                  <a:cs typeface="Garamond"/>
                  <a:sym typeface="Garamond"/>
                </a:rPr>
                <a:t>State Lands</a:t>
              </a:r>
            </a:p>
          </p:txBody>
        </p:sp>
        <p:sp>
          <p:nvSpPr>
            <p:cNvPr id="171" name="Shape 171"/>
            <p:cNvSpPr txBox="1"/>
            <p:nvPr/>
          </p:nvSpPr>
          <p:spPr>
            <a:xfrm>
              <a:off x="3584719" y="1960527"/>
              <a:ext cx="1814350" cy="49914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0" i="0" u="none" strike="noStrike" cap="none" dirty="0">
                  <a:solidFill>
                    <a:srgbClr val="3B3838"/>
                  </a:solidFill>
                  <a:latin typeface="Garamond"/>
                  <a:ea typeface="Garamond"/>
                  <a:cs typeface="Garamond"/>
                  <a:sym typeface="Garamond"/>
                </a:rPr>
                <a:t>State Forest</a:t>
              </a:r>
            </a:p>
          </p:txBody>
        </p:sp>
        <p:sp>
          <p:nvSpPr>
            <p:cNvPr id="172" name="Shape 172"/>
            <p:cNvSpPr txBox="1"/>
            <p:nvPr/>
          </p:nvSpPr>
          <p:spPr>
            <a:xfrm>
              <a:off x="3559748" y="2733756"/>
              <a:ext cx="2314386" cy="53000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0" i="0" u="none" strike="noStrike" cap="none" dirty="0">
                  <a:solidFill>
                    <a:srgbClr val="3B3838"/>
                  </a:solidFill>
                  <a:latin typeface="Garamond"/>
                  <a:ea typeface="Garamond"/>
                  <a:cs typeface="Garamond"/>
                  <a:sym typeface="Garamond"/>
                </a:rPr>
                <a:t>Tribal Lands</a:t>
              </a:r>
            </a:p>
          </p:txBody>
        </p:sp>
        <p:sp>
          <p:nvSpPr>
            <p:cNvPr id="173" name="Shape 173"/>
            <p:cNvSpPr txBox="1"/>
            <p:nvPr/>
          </p:nvSpPr>
          <p:spPr>
            <a:xfrm>
              <a:off x="3542219" y="3289242"/>
              <a:ext cx="2909685" cy="84854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0" i="0" u="none" strike="noStrike" cap="none" dirty="0">
                  <a:solidFill>
                    <a:srgbClr val="3B3838"/>
                  </a:solidFill>
                  <a:latin typeface="Garamond"/>
                  <a:ea typeface="Garamond"/>
                  <a:cs typeface="Garamond"/>
                  <a:sym typeface="Garamond"/>
                </a:rPr>
                <a:t>Nez Perce-Clearwater National Forests</a:t>
              </a:r>
            </a:p>
          </p:txBody>
        </p:sp>
        <p:sp>
          <p:nvSpPr>
            <p:cNvPr id="174" name="Shape 174"/>
            <p:cNvSpPr txBox="1"/>
            <p:nvPr/>
          </p:nvSpPr>
          <p:spPr>
            <a:xfrm>
              <a:off x="3478930" y="4183733"/>
              <a:ext cx="3239760" cy="53000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0" i="0" u="none" strike="noStrike" cap="none" dirty="0">
                  <a:solidFill>
                    <a:srgbClr val="3B3838"/>
                  </a:solidFill>
                  <a:latin typeface="Garamond"/>
                  <a:ea typeface="Garamond"/>
                  <a:cs typeface="Garamond"/>
                  <a:sym typeface="Garamond"/>
                </a:rPr>
                <a:t>Payette National Forest</a:t>
              </a:r>
            </a:p>
          </p:txBody>
        </p:sp>
        <p:sp>
          <p:nvSpPr>
            <p:cNvPr id="175" name="Shape 175"/>
            <p:cNvSpPr txBox="1"/>
            <p:nvPr/>
          </p:nvSpPr>
          <p:spPr>
            <a:xfrm>
              <a:off x="3543317" y="4715394"/>
              <a:ext cx="2986394" cy="90100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0" i="0" u="none" strike="noStrike" cap="none" dirty="0">
                  <a:solidFill>
                    <a:srgbClr val="3B3838"/>
                  </a:solidFill>
                  <a:latin typeface="Garamond"/>
                  <a:ea typeface="Garamond"/>
                  <a:cs typeface="Garamond"/>
                  <a:sym typeface="Garamond"/>
                </a:rPr>
                <a:t>Wallowa-Whitman National Forest</a:t>
              </a:r>
            </a:p>
          </p:txBody>
        </p:sp>
        <p:sp>
          <p:nvSpPr>
            <p:cNvPr id="176" name="Shape 176"/>
            <p:cNvSpPr txBox="1"/>
            <p:nvPr/>
          </p:nvSpPr>
          <p:spPr>
            <a:xfrm>
              <a:off x="2500687" y="414208"/>
              <a:ext cx="3951218" cy="61208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Garamond"/>
                <a:buNone/>
              </a:pPr>
              <a:r>
                <a:rPr lang="en-US" sz="1600" b="1" i="0" u="none" strike="noStrike" cap="none" dirty="0">
                  <a:solidFill>
                    <a:srgbClr val="3B3838"/>
                  </a:solidFill>
                  <a:latin typeface="Garamond"/>
                  <a:ea typeface="Garamond"/>
                  <a:cs typeface="Garamond"/>
                  <a:sym typeface="Garamond"/>
                </a:rPr>
                <a:t>Land Allocation in Study Area</a:t>
              </a:r>
            </a:p>
          </p:txBody>
        </p:sp>
      </p:grpSp>
      <p:sp>
        <p:nvSpPr>
          <p:cNvPr id="2" name="TextBox 1"/>
          <p:cNvSpPr txBox="1"/>
          <p:nvPr/>
        </p:nvSpPr>
        <p:spPr>
          <a:xfrm>
            <a:off x="8585585" y="20704970"/>
            <a:ext cx="3452929" cy="584775"/>
          </a:xfrm>
          <a:prstGeom prst="rect">
            <a:avLst/>
          </a:prstGeom>
          <a:noFill/>
        </p:spPr>
        <p:txBody>
          <a:bodyPr wrap="square" rtlCol="0">
            <a:spAutoFit/>
          </a:bodyPr>
          <a:lstStyle/>
          <a:p>
            <a:pPr algn="ctr"/>
            <a:r>
              <a:rPr lang="en-US" sz="1600" b="1" dirty="0" smtClean="0">
                <a:solidFill>
                  <a:srgbClr val="3B3838"/>
                </a:solidFill>
                <a:latin typeface="Garamond" panose="02020404030301010803" pitchFamily="18" charset="0"/>
              </a:rPr>
              <a:t>RMSE of Predicted </a:t>
            </a:r>
          </a:p>
          <a:p>
            <a:pPr algn="ctr"/>
            <a:r>
              <a:rPr lang="en-US" sz="1600" b="1" dirty="0" smtClean="0">
                <a:solidFill>
                  <a:srgbClr val="3B3838"/>
                </a:solidFill>
                <a:latin typeface="Garamond" panose="02020404030301010803" pitchFamily="18" charset="0"/>
              </a:rPr>
              <a:t>vs. Observed Outcomes</a:t>
            </a:r>
            <a:endParaRPr lang="en-US" sz="1600" b="1" dirty="0">
              <a:solidFill>
                <a:srgbClr val="3B3838"/>
              </a:solidFill>
              <a:latin typeface="Garamond" panose="020204040303010108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90333389"/>
              </p:ext>
            </p:extLst>
          </p:nvPr>
        </p:nvGraphicFramePr>
        <p:xfrm>
          <a:off x="8151840" y="24504408"/>
          <a:ext cx="4339702" cy="556272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945496"/>
                <a:gridCol w="1394206"/>
              </a:tblGrid>
              <a:tr h="624962">
                <a:tc>
                  <a:txBody>
                    <a:bodyPr/>
                    <a:lstStyle/>
                    <a:p>
                      <a:pPr algn="ctr"/>
                      <a:r>
                        <a:rPr lang="en-US" sz="2800" dirty="0" smtClean="0">
                          <a:solidFill>
                            <a:schemeClr val="bg1"/>
                          </a:solidFill>
                          <a:latin typeface="Garamond" panose="02020404030301010803" pitchFamily="18" charset="0"/>
                        </a:rPr>
                        <a:t>Predictor</a:t>
                      </a:r>
                      <a:endParaRPr lang="en-US" sz="2800" dirty="0">
                        <a:solidFill>
                          <a:schemeClr val="bg1"/>
                        </a:solidFill>
                        <a:latin typeface="Garamond" panose="02020404030301010803" pitchFamily="18" charset="0"/>
                      </a:endParaRPr>
                    </a:p>
                  </a:txBody>
                  <a:tcPr anchor="ctr">
                    <a:solidFill>
                      <a:srgbClr val="00A249"/>
                    </a:solidFill>
                  </a:tcPr>
                </a:tc>
                <a:tc>
                  <a:txBody>
                    <a:bodyPr/>
                    <a:lstStyle/>
                    <a:p>
                      <a:pPr algn="ctr"/>
                      <a:r>
                        <a:rPr lang="en-US" sz="1600" dirty="0" smtClean="0">
                          <a:latin typeface="Garamond" panose="02020404030301010803" pitchFamily="18" charset="0"/>
                        </a:rPr>
                        <a:t>Relative Importance</a:t>
                      </a:r>
                      <a:endParaRPr lang="en-US" sz="1600" dirty="0">
                        <a:latin typeface="Garamond" panose="02020404030301010803" pitchFamily="18" charset="0"/>
                      </a:endParaRPr>
                    </a:p>
                  </a:txBody>
                  <a:tcPr anchor="ctr">
                    <a:solidFill>
                      <a:srgbClr val="00A249"/>
                    </a:solidFill>
                  </a:tcPr>
                </a:tc>
              </a:tr>
              <a:tr h="302019">
                <a:tc>
                  <a:txBody>
                    <a:bodyPr/>
                    <a:lstStyle/>
                    <a:p>
                      <a:r>
                        <a:rPr lang="en-US" sz="1800" dirty="0" smtClean="0">
                          <a:solidFill>
                            <a:schemeClr val="tx1">
                              <a:lumMod val="75000"/>
                            </a:schemeClr>
                          </a:solidFill>
                          <a:latin typeface="Garamond" panose="02020404030301010803" pitchFamily="18" charset="0"/>
                        </a:rPr>
                        <a:t>Elevation</a:t>
                      </a:r>
                      <a:endParaRPr lang="en-US" sz="1800" dirty="0">
                        <a:solidFill>
                          <a:schemeClr val="tx1">
                            <a:lumMod val="75000"/>
                          </a:schemeClr>
                        </a:solidFill>
                        <a:latin typeface="Garamond" panose="02020404030301010803" pitchFamily="18" charset="0"/>
                      </a:endParaRPr>
                    </a:p>
                  </a:txBody>
                  <a:tcPr>
                    <a:solidFill>
                      <a:srgbClr val="C5E1D2"/>
                    </a:solidFill>
                  </a:tcPr>
                </a:tc>
                <a:tc>
                  <a:txBody>
                    <a:bodyPr/>
                    <a:lstStyle/>
                    <a:p>
                      <a:r>
                        <a:rPr lang="en-US" sz="1800" dirty="0" smtClean="0">
                          <a:solidFill>
                            <a:schemeClr val="tx1">
                              <a:lumMod val="75000"/>
                            </a:schemeClr>
                          </a:solidFill>
                          <a:latin typeface="Garamond" panose="02020404030301010803" pitchFamily="18" charset="0"/>
                        </a:rPr>
                        <a:t>1.0000</a:t>
                      </a:r>
                      <a:endParaRPr lang="en-US" sz="1800" dirty="0">
                        <a:solidFill>
                          <a:schemeClr val="tx1">
                            <a:lumMod val="75000"/>
                          </a:schemeClr>
                        </a:solidFill>
                        <a:latin typeface="Garamond" panose="02020404030301010803" pitchFamily="18" charset="0"/>
                      </a:endParaRPr>
                    </a:p>
                  </a:txBody>
                  <a:tcPr>
                    <a:solidFill>
                      <a:srgbClr val="C5E1D2"/>
                    </a:solidFill>
                  </a:tcPr>
                </a:tc>
              </a:tr>
              <a:tr h="302019">
                <a:tc>
                  <a:txBody>
                    <a:bodyPr/>
                    <a:lstStyle/>
                    <a:p>
                      <a:r>
                        <a:rPr lang="en-US" sz="1800" dirty="0" smtClean="0">
                          <a:solidFill>
                            <a:schemeClr val="tx1">
                              <a:lumMod val="75000"/>
                            </a:schemeClr>
                          </a:solidFill>
                          <a:latin typeface="Garamond" panose="02020404030301010803" pitchFamily="18" charset="0"/>
                        </a:rPr>
                        <a:t>Total Biomass</a:t>
                      </a:r>
                      <a:endParaRPr lang="en-US" sz="1800" dirty="0">
                        <a:solidFill>
                          <a:schemeClr val="tx1">
                            <a:lumMod val="75000"/>
                          </a:schemeClr>
                        </a:solidFill>
                        <a:latin typeface="Garamond" panose="02020404030301010803" pitchFamily="18" charset="0"/>
                      </a:endParaRPr>
                    </a:p>
                  </a:txBody>
                  <a:tcPr>
                    <a:solidFill>
                      <a:srgbClr val="8CD89A"/>
                    </a:solidFill>
                  </a:tcPr>
                </a:tc>
                <a:tc>
                  <a:txBody>
                    <a:bodyPr/>
                    <a:lstStyle/>
                    <a:p>
                      <a:r>
                        <a:rPr lang="en-US" sz="1800" dirty="0" smtClean="0">
                          <a:solidFill>
                            <a:schemeClr val="tx1">
                              <a:lumMod val="75000"/>
                            </a:schemeClr>
                          </a:solidFill>
                          <a:latin typeface="Garamond" panose="02020404030301010803" pitchFamily="18" charset="0"/>
                        </a:rPr>
                        <a:t>0.3904</a:t>
                      </a:r>
                      <a:endParaRPr lang="en-US" sz="1800" dirty="0">
                        <a:solidFill>
                          <a:schemeClr val="tx1">
                            <a:lumMod val="75000"/>
                          </a:schemeClr>
                        </a:solidFill>
                        <a:latin typeface="Garamond" panose="02020404030301010803" pitchFamily="18" charset="0"/>
                      </a:endParaRPr>
                    </a:p>
                  </a:txBody>
                  <a:tcPr>
                    <a:solidFill>
                      <a:srgbClr val="8CD89A"/>
                    </a:solidFill>
                  </a:tcPr>
                </a:tc>
              </a:tr>
              <a:tr h="527116">
                <a:tc>
                  <a:txBody>
                    <a:bodyPr/>
                    <a:lstStyle/>
                    <a:p>
                      <a:r>
                        <a:rPr lang="en-US" sz="1800" dirty="0" smtClean="0">
                          <a:solidFill>
                            <a:schemeClr val="tx1">
                              <a:lumMod val="75000"/>
                            </a:schemeClr>
                          </a:solidFill>
                          <a:latin typeface="Garamond" panose="02020404030301010803" pitchFamily="18" charset="0"/>
                        </a:rPr>
                        <a:t>Greatest Disturbance</a:t>
                      </a:r>
                      <a:r>
                        <a:rPr lang="en-US" sz="1800" baseline="0" dirty="0" smtClean="0">
                          <a:solidFill>
                            <a:schemeClr val="tx1">
                              <a:lumMod val="75000"/>
                            </a:schemeClr>
                          </a:solidFill>
                          <a:latin typeface="Garamond" panose="02020404030301010803" pitchFamily="18" charset="0"/>
                        </a:rPr>
                        <a:t> Magnitude (Unfiltered)</a:t>
                      </a:r>
                      <a:endParaRPr lang="en-US" sz="1800" dirty="0">
                        <a:solidFill>
                          <a:schemeClr val="tx1">
                            <a:lumMod val="75000"/>
                          </a:schemeClr>
                        </a:solidFill>
                        <a:latin typeface="Garamond" panose="02020404030301010803" pitchFamily="18" charset="0"/>
                      </a:endParaRPr>
                    </a:p>
                  </a:txBody>
                  <a:tcPr>
                    <a:solidFill>
                      <a:srgbClr val="C5E1D2"/>
                    </a:solidFill>
                  </a:tcPr>
                </a:tc>
                <a:tc>
                  <a:txBody>
                    <a:bodyPr/>
                    <a:lstStyle/>
                    <a:p>
                      <a:r>
                        <a:rPr lang="en-US" sz="1800" dirty="0" smtClean="0">
                          <a:solidFill>
                            <a:schemeClr val="tx1">
                              <a:lumMod val="75000"/>
                            </a:schemeClr>
                          </a:solidFill>
                          <a:latin typeface="Garamond" panose="02020404030301010803" pitchFamily="18" charset="0"/>
                        </a:rPr>
                        <a:t>0.1432</a:t>
                      </a:r>
                      <a:endParaRPr lang="en-US" sz="1800" dirty="0">
                        <a:solidFill>
                          <a:schemeClr val="tx1">
                            <a:lumMod val="75000"/>
                          </a:schemeClr>
                        </a:solidFill>
                        <a:latin typeface="Garamond" panose="02020404030301010803" pitchFamily="18" charset="0"/>
                      </a:endParaRPr>
                    </a:p>
                  </a:txBody>
                  <a:tcPr>
                    <a:solidFill>
                      <a:srgbClr val="C5E1D2"/>
                    </a:solidFill>
                  </a:tcPr>
                </a:tc>
              </a:tr>
              <a:tr h="528533">
                <a:tc>
                  <a:txBody>
                    <a:bodyPr/>
                    <a:lstStyle/>
                    <a:p>
                      <a:r>
                        <a:rPr lang="en-US" sz="1800" dirty="0" smtClean="0">
                          <a:solidFill>
                            <a:schemeClr val="tx1">
                              <a:lumMod val="75000"/>
                            </a:schemeClr>
                          </a:solidFill>
                          <a:latin typeface="Garamond" panose="02020404030301010803" pitchFamily="18" charset="0"/>
                        </a:rPr>
                        <a:t>Longest Disturbance Magnitude (Unfiltered)</a:t>
                      </a:r>
                      <a:endParaRPr lang="en-US" sz="1800" dirty="0">
                        <a:solidFill>
                          <a:schemeClr val="tx1">
                            <a:lumMod val="75000"/>
                          </a:schemeClr>
                        </a:solidFill>
                        <a:latin typeface="Garamond" panose="02020404030301010803" pitchFamily="18" charset="0"/>
                      </a:endParaRPr>
                    </a:p>
                  </a:txBody>
                  <a:tcPr>
                    <a:solidFill>
                      <a:srgbClr val="8CD89A"/>
                    </a:solidFill>
                  </a:tcPr>
                </a:tc>
                <a:tc>
                  <a:txBody>
                    <a:bodyPr/>
                    <a:lstStyle/>
                    <a:p>
                      <a:r>
                        <a:rPr lang="en-US" sz="1800" dirty="0" smtClean="0">
                          <a:solidFill>
                            <a:schemeClr val="tx1">
                              <a:lumMod val="75000"/>
                            </a:schemeClr>
                          </a:solidFill>
                          <a:latin typeface="Garamond" panose="02020404030301010803" pitchFamily="18" charset="0"/>
                        </a:rPr>
                        <a:t>0.1309</a:t>
                      </a:r>
                      <a:endParaRPr lang="en-US" sz="1800" dirty="0">
                        <a:solidFill>
                          <a:schemeClr val="tx1">
                            <a:lumMod val="75000"/>
                          </a:schemeClr>
                        </a:solidFill>
                        <a:latin typeface="Garamond" panose="02020404030301010803" pitchFamily="18" charset="0"/>
                      </a:endParaRPr>
                    </a:p>
                  </a:txBody>
                  <a:tcPr>
                    <a:solidFill>
                      <a:srgbClr val="8CD89A"/>
                    </a:solidFill>
                  </a:tcPr>
                </a:tc>
              </a:tr>
              <a:tr h="553721">
                <a:tc>
                  <a:txBody>
                    <a:bodyPr/>
                    <a:lstStyle/>
                    <a:p>
                      <a:r>
                        <a:rPr lang="en-US" sz="1800" dirty="0" smtClean="0">
                          <a:solidFill>
                            <a:schemeClr val="tx1">
                              <a:lumMod val="75000"/>
                            </a:schemeClr>
                          </a:solidFill>
                          <a:latin typeface="Garamond" panose="02020404030301010803" pitchFamily="18" charset="0"/>
                        </a:rPr>
                        <a:t>Most Recent Disturbance Pre-Vertex</a:t>
                      </a:r>
                      <a:r>
                        <a:rPr lang="en-US" sz="1800" baseline="0" dirty="0" smtClean="0">
                          <a:solidFill>
                            <a:schemeClr val="tx1">
                              <a:lumMod val="75000"/>
                            </a:schemeClr>
                          </a:solidFill>
                          <a:latin typeface="Garamond" panose="02020404030301010803" pitchFamily="18" charset="0"/>
                        </a:rPr>
                        <a:t> Value (Unfiltered)</a:t>
                      </a:r>
                      <a:endParaRPr lang="en-US" sz="1800" dirty="0">
                        <a:solidFill>
                          <a:schemeClr val="tx1">
                            <a:lumMod val="75000"/>
                          </a:schemeClr>
                        </a:solidFill>
                        <a:latin typeface="Garamond" panose="02020404030301010803" pitchFamily="18" charset="0"/>
                      </a:endParaRPr>
                    </a:p>
                  </a:txBody>
                  <a:tcPr>
                    <a:solidFill>
                      <a:srgbClr val="C5E1D2"/>
                    </a:solidFill>
                  </a:tcPr>
                </a:tc>
                <a:tc>
                  <a:txBody>
                    <a:bodyPr/>
                    <a:lstStyle/>
                    <a:p>
                      <a:r>
                        <a:rPr lang="en-US" sz="1800" dirty="0" smtClean="0">
                          <a:solidFill>
                            <a:schemeClr val="tx1">
                              <a:lumMod val="75000"/>
                            </a:schemeClr>
                          </a:solidFill>
                          <a:latin typeface="Garamond" panose="02020404030301010803" pitchFamily="18" charset="0"/>
                        </a:rPr>
                        <a:t>0.0983</a:t>
                      </a:r>
                      <a:endParaRPr lang="en-US" sz="1800" dirty="0">
                        <a:solidFill>
                          <a:schemeClr val="tx1">
                            <a:lumMod val="75000"/>
                          </a:schemeClr>
                        </a:solidFill>
                        <a:latin typeface="Garamond" panose="02020404030301010803" pitchFamily="18" charset="0"/>
                      </a:endParaRPr>
                    </a:p>
                  </a:txBody>
                  <a:tcPr>
                    <a:solidFill>
                      <a:srgbClr val="C5E1D2"/>
                    </a:solidFill>
                  </a:tcPr>
                </a:tc>
              </a:tr>
              <a:tr h="342222">
                <a:tc>
                  <a:txBody>
                    <a:bodyPr/>
                    <a:lstStyle/>
                    <a:p>
                      <a:r>
                        <a:rPr lang="en-US" sz="1800" dirty="0" smtClean="0">
                          <a:solidFill>
                            <a:schemeClr val="tx1">
                              <a:lumMod val="75000"/>
                            </a:schemeClr>
                          </a:solidFill>
                          <a:latin typeface="Garamond" panose="02020404030301010803" pitchFamily="18" charset="0"/>
                        </a:rPr>
                        <a:t>Northness</a:t>
                      </a:r>
                    </a:p>
                  </a:txBody>
                  <a:tcPr>
                    <a:solidFill>
                      <a:srgbClr val="8CD89A"/>
                    </a:solidFill>
                  </a:tcPr>
                </a:tc>
                <a:tc>
                  <a:txBody>
                    <a:bodyPr/>
                    <a:lstStyle/>
                    <a:p>
                      <a:r>
                        <a:rPr lang="en-US" sz="1800" dirty="0" smtClean="0">
                          <a:solidFill>
                            <a:schemeClr val="tx1">
                              <a:lumMod val="75000"/>
                            </a:schemeClr>
                          </a:solidFill>
                          <a:latin typeface="Garamond" panose="02020404030301010803" pitchFamily="18" charset="0"/>
                        </a:rPr>
                        <a:t>0.0897</a:t>
                      </a:r>
                      <a:endParaRPr lang="en-US" sz="1800" dirty="0">
                        <a:solidFill>
                          <a:schemeClr val="tx1">
                            <a:lumMod val="75000"/>
                          </a:schemeClr>
                        </a:solidFill>
                        <a:latin typeface="Garamond" panose="02020404030301010803" pitchFamily="18" charset="0"/>
                      </a:endParaRPr>
                    </a:p>
                  </a:txBody>
                  <a:tcPr>
                    <a:solidFill>
                      <a:srgbClr val="8CD89A"/>
                    </a:solidFill>
                  </a:tcPr>
                </a:tc>
              </a:tr>
              <a:tr h="528533">
                <a:tc>
                  <a:txBody>
                    <a:bodyPr/>
                    <a:lstStyle/>
                    <a:p>
                      <a:r>
                        <a:rPr lang="en-US" sz="1800" dirty="0" smtClean="0">
                          <a:solidFill>
                            <a:schemeClr val="tx1">
                              <a:lumMod val="75000"/>
                            </a:schemeClr>
                          </a:solidFill>
                          <a:latin typeface="Garamond" panose="02020404030301010803" pitchFamily="18" charset="0"/>
                        </a:rPr>
                        <a:t>Compound</a:t>
                      </a:r>
                      <a:r>
                        <a:rPr lang="en-US" sz="1800" baseline="0" dirty="0" smtClean="0">
                          <a:solidFill>
                            <a:schemeClr val="tx1">
                              <a:lumMod val="75000"/>
                            </a:schemeClr>
                          </a:solidFill>
                          <a:latin typeface="Garamond" panose="02020404030301010803" pitchFamily="18" charset="0"/>
                        </a:rPr>
                        <a:t> Topographic Index</a:t>
                      </a:r>
                      <a:endParaRPr lang="en-US" sz="1800" dirty="0">
                        <a:solidFill>
                          <a:schemeClr val="tx1">
                            <a:lumMod val="75000"/>
                          </a:schemeClr>
                        </a:solidFill>
                        <a:latin typeface="Garamond" panose="02020404030301010803" pitchFamily="18" charset="0"/>
                      </a:endParaRPr>
                    </a:p>
                  </a:txBody>
                  <a:tcPr>
                    <a:solidFill>
                      <a:srgbClr val="C5E1D2"/>
                    </a:solidFill>
                  </a:tcPr>
                </a:tc>
                <a:tc>
                  <a:txBody>
                    <a:bodyPr/>
                    <a:lstStyle/>
                    <a:p>
                      <a:r>
                        <a:rPr lang="en-US" sz="1800" dirty="0" smtClean="0">
                          <a:solidFill>
                            <a:schemeClr val="tx1">
                              <a:lumMod val="75000"/>
                            </a:schemeClr>
                          </a:solidFill>
                          <a:latin typeface="Garamond" panose="02020404030301010803" pitchFamily="18" charset="0"/>
                        </a:rPr>
                        <a:t>0.0683</a:t>
                      </a:r>
                      <a:endParaRPr lang="en-US" sz="1800" dirty="0">
                        <a:solidFill>
                          <a:schemeClr val="tx1">
                            <a:lumMod val="75000"/>
                          </a:schemeClr>
                        </a:solidFill>
                        <a:latin typeface="Garamond" panose="02020404030301010803" pitchFamily="18" charset="0"/>
                      </a:endParaRPr>
                    </a:p>
                  </a:txBody>
                  <a:tcPr>
                    <a:solidFill>
                      <a:srgbClr val="C5E1D2"/>
                    </a:solidFill>
                  </a:tcPr>
                </a:tc>
              </a:tr>
              <a:tr h="317628">
                <a:tc>
                  <a:txBody>
                    <a:bodyPr/>
                    <a:lstStyle/>
                    <a:p>
                      <a:r>
                        <a:rPr lang="en-US" sz="1800" dirty="0" smtClean="0">
                          <a:solidFill>
                            <a:schemeClr val="tx1">
                              <a:lumMod val="75000"/>
                            </a:schemeClr>
                          </a:solidFill>
                          <a:latin typeface="Garamond" panose="02020404030301010803" pitchFamily="18" charset="0"/>
                        </a:rPr>
                        <a:t>Longest</a:t>
                      </a:r>
                      <a:r>
                        <a:rPr lang="en-US" sz="1800" baseline="0" dirty="0" smtClean="0">
                          <a:solidFill>
                            <a:schemeClr val="tx1">
                              <a:lumMod val="75000"/>
                            </a:schemeClr>
                          </a:solidFill>
                          <a:latin typeface="Garamond" panose="02020404030301010803" pitchFamily="18" charset="0"/>
                        </a:rPr>
                        <a:t> Disturbance Recovery Segment Duration (Unfiltered)</a:t>
                      </a:r>
                      <a:endParaRPr lang="en-US" sz="1800" dirty="0">
                        <a:solidFill>
                          <a:schemeClr val="tx1">
                            <a:lumMod val="75000"/>
                          </a:schemeClr>
                        </a:solidFill>
                        <a:latin typeface="Garamond" panose="02020404030301010803" pitchFamily="18" charset="0"/>
                      </a:endParaRPr>
                    </a:p>
                  </a:txBody>
                  <a:tcPr>
                    <a:solidFill>
                      <a:srgbClr val="8CD89A"/>
                    </a:solidFill>
                  </a:tcPr>
                </a:tc>
                <a:tc>
                  <a:txBody>
                    <a:bodyPr/>
                    <a:lstStyle/>
                    <a:p>
                      <a:r>
                        <a:rPr lang="en-US" sz="1800" dirty="0" smtClean="0">
                          <a:solidFill>
                            <a:schemeClr val="tx1">
                              <a:lumMod val="75000"/>
                            </a:schemeClr>
                          </a:solidFill>
                          <a:latin typeface="Garamond" panose="02020404030301010803" pitchFamily="18" charset="0"/>
                        </a:rPr>
                        <a:t>0.0589</a:t>
                      </a:r>
                      <a:endParaRPr lang="en-US" sz="1800" dirty="0">
                        <a:solidFill>
                          <a:schemeClr val="tx1">
                            <a:lumMod val="75000"/>
                          </a:schemeClr>
                        </a:solidFill>
                        <a:latin typeface="Garamond" panose="02020404030301010803" pitchFamily="18" charset="0"/>
                      </a:endParaRPr>
                    </a:p>
                  </a:txBody>
                  <a:tcPr>
                    <a:solidFill>
                      <a:srgbClr val="8CD89A"/>
                    </a:solidFill>
                  </a:tcPr>
                </a:tc>
              </a:tr>
              <a:tr h="295245">
                <a:tc>
                  <a:txBody>
                    <a:bodyPr/>
                    <a:lstStyle/>
                    <a:p>
                      <a:r>
                        <a:rPr lang="en-US" sz="1800" dirty="0" smtClean="0">
                          <a:solidFill>
                            <a:schemeClr val="tx1">
                              <a:lumMod val="75000"/>
                            </a:schemeClr>
                          </a:solidFill>
                          <a:latin typeface="Garamond" panose="02020404030301010803" pitchFamily="18" charset="0"/>
                        </a:rPr>
                        <a:t>Greatest Recovery Magnitude</a:t>
                      </a:r>
                      <a:r>
                        <a:rPr lang="en-US" sz="1800" baseline="0" dirty="0" smtClean="0">
                          <a:solidFill>
                            <a:schemeClr val="tx1">
                              <a:lumMod val="75000"/>
                            </a:schemeClr>
                          </a:solidFill>
                          <a:latin typeface="Garamond" panose="02020404030301010803" pitchFamily="18" charset="0"/>
                        </a:rPr>
                        <a:t> (Unfiltered)</a:t>
                      </a:r>
                      <a:endParaRPr lang="en-US" sz="1800" dirty="0">
                        <a:solidFill>
                          <a:schemeClr val="tx1">
                            <a:lumMod val="75000"/>
                          </a:schemeClr>
                        </a:solidFill>
                        <a:latin typeface="Garamond" panose="02020404030301010803" pitchFamily="18" charset="0"/>
                      </a:endParaRPr>
                    </a:p>
                  </a:txBody>
                  <a:tcPr>
                    <a:solidFill>
                      <a:srgbClr val="C5E1D2"/>
                    </a:solidFill>
                  </a:tcPr>
                </a:tc>
                <a:tc>
                  <a:txBody>
                    <a:bodyPr/>
                    <a:lstStyle/>
                    <a:p>
                      <a:r>
                        <a:rPr lang="en-US" sz="1800" dirty="0" smtClean="0">
                          <a:solidFill>
                            <a:schemeClr val="tx1">
                              <a:lumMod val="75000"/>
                            </a:schemeClr>
                          </a:solidFill>
                          <a:latin typeface="Garamond" panose="02020404030301010803" pitchFamily="18" charset="0"/>
                        </a:rPr>
                        <a:t>0.0388</a:t>
                      </a:r>
                      <a:endParaRPr lang="en-US" sz="1800" dirty="0">
                        <a:solidFill>
                          <a:schemeClr val="tx1">
                            <a:lumMod val="75000"/>
                          </a:schemeClr>
                        </a:solidFill>
                        <a:latin typeface="Garamond" panose="02020404030301010803" pitchFamily="18" charset="0"/>
                      </a:endParaRPr>
                    </a:p>
                  </a:txBody>
                  <a:tcPr>
                    <a:solidFill>
                      <a:srgbClr val="C5E1D2"/>
                    </a:solidFill>
                  </a:tcPr>
                </a:tc>
              </a:tr>
            </a:tbl>
          </a:graphicData>
        </a:graphic>
      </p:graphicFrame>
      <p:pic>
        <p:nvPicPr>
          <p:cNvPr id="5" name="Picture 4"/>
          <p:cNvPicPr>
            <a:picLocks noChangeAspect="1"/>
          </p:cNvPicPr>
          <p:nvPr/>
        </p:nvPicPr>
        <p:blipFill rotWithShape="1">
          <a:blip r:embed="rId21">
            <a:extLst>
              <a:ext uri="{28A0092B-C50C-407E-A947-70E740481C1C}">
                <a14:useLocalDpi xmlns:a14="http://schemas.microsoft.com/office/drawing/2010/main" val="0"/>
              </a:ext>
            </a:extLst>
          </a:blip>
          <a:srcRect r="86020"/>
          <a:stretch/>
        </p:blipFill>
        <p:spPr>
          <a:xfrm>
            <a:off x="422669" y="28595677"/>
            <a:ext cx="331786" cy="1314949"/>
          </a:xfrm>
          <a:prstGeom prst="rect">
            <a:avLst/>
          </a:prstGeom>
        </p:spPr>
      </p:pic>
      <mc:AlternateContent xmlns:mc="http://schemas.openxmlformats.org/markup-compatibility/2006">
        <mc:Choice xmlns:a14="http://schemas.microsoft.com/office/drawing/2010/main" Requires="a14">
          <p:sp>
            <p:nvSpPr>
              <p:cNvPr id="178" name="TextBox 177"/>
              <p:cNvSpPr txBox="1"/>
              <p:nvPr/>
            </p:nvSpPr>
            <p:spPr>
              <a:xfrm>
                <a:off x="826108" y="21579753"/>
                <a:ext cx="6399718" cy="539571"/>
              </a:xfrm>
              <a:prstGeom prst="rect">
                <a:avLst/>
              </a:prstGeom>
              <a:noFill/>
            </p:spPr>
            <p:txBody>
              <a:bodyPr wrap="square" rtlCol="0">
                <a:spAutoFit/>
              </a:bodyPr>
              <a:lstStyle/>
              <a:p>
                <a:pPr algn="ctr"/>
                <a:r>
                  <a:rPr lang="en-US" sz="2400" b="1" dirty="0" smtClean="0">
                    <a:solidFill>
                      <a:srgbClr val="3B3838"/>
                    </a:solidFill>
                    <a:latin typeface="Century Gothic" panose="020B0502020202020204" pitchFamily="34" charset="0"/>
                  </a:rPr>
                  <a:t>Dead Biomass Distribution (</a:t>
                </a:r>
                <a14:m>
                  <m:oMath xmlns:m="http://schemas.openxmlformats.org/officeDocument/2006/math">
                    <m:rad>
                      <m:radPr>
                        <m:degHide m:val="on"/>
                        <m:ctrlPr>
                          <a:rPr lang="en-US" sz="2400" b="1" i="1" smtClean="0">
                            <a:solidFill>
                              <a:srgbClr val="3B3838"/>
                            </a:solidFill>
                            <a:latin typeface="Cambria Math" panose="02040503050406030204" pitchFamily="18" charset="0"/>
                          </a:rPr>
                        </m:ctrlPr>
                      </m:radPr>
                      <m:deg/>
                      <m:e>
                        <m:r>
                          <a:rPr lang="en-US" sz="2400" b="1" i="1" smtClean="0">
                            <a:solidFill>
                              <a:srgbClr val="3B3838"/>
                            </a:solidFill>
                            <a:latin typeface="Cambria Math" panose="02040503050406030204" pitchFamily="18" charset="0"/>
                          </a:rPr>
                          <m:t>𝑴𝒈</m:t>
                        </m:r>
                        <m:r>
                          <a:rPr lang="en-US" sz="2400" b="1" i="1" smtClean="0">
                            <a:solidFill>
                              <a:srgbClr val="3B3838"/>
                            </a:solidFill>
                            <a:latin typeface="Cambria Math" panose="02040503050406030204" pitchFamily="18" charset="0"/>
                          </a:rPr>
                          <m:t>/</m:t>
                        </m:r>
                        <m:r>
                          <a:rPr lang="en-US" sz="2400" b="1" i="1" smtClean="0">
                            <a:solidFill>
                              <a:srgbClr val="3B3838"/>
                            </a:solidFill>
                            <a:latin typeface="Cambria Math" panose="02040503050406030204" pitchFamily="18" charset="0"/>
                          </a:rPr>
                          <m:t>𝒉𝒆𝒄𝒕𝒂𝒓𝒆</m:t>
                        </m:r>
                      </m:e>
                    </m:rad>
                  </m:oMath>
                </a14:m>
                <a:r>
                  <a:rPr lang="en-US" sz="2400" b="1" dirty="0">
                    <a:solidFill>
                      <a:srgbClr val="3B3838"/>
                    </a:solidFill>
                    <a:latin typeface="Century Gothic" panose="020B0502020202020204" pitchFamily="34" charset="0"/>
                  </a:rPr>
                  <a:t>)</a:t>
                </a:r>
              </a:p>
            </p:txBody>
          </p:sp>
        </mc:Choice>
        <mc:Fallback>
          <p:sp>
            <p:nvSpPr>
              <p:cNvPr id="178" name="TextBox 177"/>
              <p:cNvSpPr txBox="1">
                <a:spLocks noRot="1" noChangeAspect="1" noMove="1" noResize="1" noEditPoints="1" noAdjustHandles="1" noChangeArrowheads="1" noChangeShapeType="1" noTextEdit="1"/>
              </p:cNvSpPr>
              <p:nvPr/>
            </p:nvSpPr>
            <p:spPr>
              <a:xfrm>
                <a:off x="826108" y="21579753"/>
                <a:ext cx="6399718" cy="539571"/>
              </a:xfrm>
              <a:prstGeom prst="rect">
                <a:avLst/>
              </a:prstGeom>
              <a:blipFill rotWithShape="0">
                <a:blip r:embed="rId22"/>
                <a:stretch>
                  <a:fillRect l="-858" r="-763" b="-204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396511" y="28003231"/>
                <a:ext cx="1799590" cy="636713"/>
              </a:xfrm>
              <a:prstGeom prst="rect">
                <a:avLst/>
              </a:prstGeom>
              <a:noFill/>
            </p:spPr>
            <p:txBody>
              <a:bodyPr wrap="square">
                <a:spAutoFit/>
              </a:bodyPr>
              <a:lstStyle/>
              <a:p>
                <a:pPr algn="ctr"/>
                <a:r>
                  <a:rPr lang="en-US" sz="1600" b="1" dirty="0" smtClean="0">
                    <a:solidFill>
                      <a:srgbClr val="3B3838"/>
                    </a:solidFill>
                    <a:latin typeface="Century Gothic" panose="020B0502020202020204" pitchFamily="34" charset="0"/>
                  </a:rPr>
                  <a:t>Dead </a:t>
                </a:r>
                <a:r>
                  <a:rPr lang="en-US" sz="1600" b="1" dirty="0" smtClean="0">
                    <a:solidFill>
                      <a:srgbClr val="3B3838"/>
                    </a:solidFill>
                    <a:latin typeface="Century Gothic" panose="020B0502020202020204" pitchFamily="34" charset="0"/>
                  </a:rPr>
                  <a:t>Biomass </a:t>
                </a:r>
                <a:r>
                  <a:rPr lang="en-US" sz="1600" b="1" dirty="0">
                    <a:solidFill>
                      <a:srgbClr val="3B3838"/>
                    </a:solidFill>
                    <a:latin typeface="Century Gothic" panose="020B0502020202020204" pitchFamily="34" charset="0"/>
                  </a:rPr>
                  <a:t>(</a:t>
                </a:r>
                <a14:m>
                  <m:oMath xmlns:m="http://schemas.openxmlformats.org/officeDocument/2006/math">
                    <m:rad>
                      <m:radPr>
                        <m:degHide m:val="on"/>
                        <m:ctrlPr>
                          <a:rPr lang="en-US" sz="1600" b="1" i="1">
                            <a:solidFill>
                              <a:srgbClr val="3B3838"/>
                            </a:solidFill>
                            <a:latin typeface="Cambria Math" panose="02040503050406030204" pitchFamily="18" charset="0"/>
                          </a:rPr>
                        </m:ctrlPr>
                      </m:radPr>
                      <m:deg/>
                      <m:e>
                        <m:r>
                          <a:rPr lang="en-US" sz="1600" b="1" i="1">
                            <a:solidFill>
                              <a:srgbClr val="3B3838"/>
                            </a:solidFill>
                            <a:latin typeface="Cambria Math" panose="02040503050406030204" pitchFamily="18" charset="0"/>
                          </a:rPr>
                          <m:t>𝑴𝒈</m:t>
                        </m:r>
                        <m:r>
                          <a:rPr lang="en-US" sz="1600" b="1" i="1">
                            <a:solidFill>
                              <a:srgbClr val="3B3838"/>
                            </a:solidFill>
                            <a:latin typeface="Cambria Math" panose="02040503050406030204" pitchFamily="18" charset="0"/>
                          </a:rPr>
                          <m:t>/</m:t>
                        </m:r>
                        <m:r>
                          <a:rPr lang="en-US" sz="1600" b="1" i="1">
                            <a:solidFill>
                              <a:srgbClr val="3B3838"/>
                            </a:solidFill>
                            <a:latin typeface="Cambria Math" panose="02040503050406030204" pitchFamily="18" charset="0"/>
                          </a:rPr>
                          <m:t>𝒉𝒆𝒄𝒕𝒂𝒓𝒆</m:t>
                        </m:r>
                      </m:e>
                    </m:rad>
                  </m:oMath>
                </a14:m>
                <a:r>
                  <a:rPr lang="en-US" b="1" dirty="0">
                    <a:solidFill>
                      <a:srgbClr val="3B3838"/>
                    </a:solidFill>
                    <a:latin typeface="Century Gothic" panose="020B0502020202020204" pitchFamily="34" charset="0"/>
                  </a:rPr>
                  <a:t>)</a:t>
                </a:r>
              </a:p>
            </p:txBody>
          </p:sp>
        </mc:Choice>
        <mc:Fallback>
          <p:sp>
            <p:nvSpPr>
              <p:cNvPr id="6" name="Rectangle 5"/>
              <p:cNvSpPr>
                <a:spLocks noRot="1" noChangeAspect="1" noMove="1" noResize="1" noEditPoints="1" noAdjustHandles="1" noChangeArrowheads="1" noChangeShapeType="1" noTextEdit="1"/>
              </p:cNvSpPr>
              <p:nvPr/>
            </p:nvSpPr>
            <p:spPr>
              <a:xfrm>
                <a:off x="396511" y="28003231"/>
                <a:ext cx="1799590" cy="636713"/>
              </a:xfrm>
              <a:prstGeom prst="rect">
                <a:avLst/>
              </a:prstGeom>
              <a:blipFill rotWithShape="0">
                <a:blip r:embed="rId23"/>
                <a:stretch>
                  <a:fillRect t="-2885" b="-8654"/>
                </a:stretch>
              </a:blipFill>
            </p:spPr>
            <p:txBody>
              <a:bodyPr/>
              <a:lstStyle/>
              <a:p>
                <a:r>
                  <a:rPr lang="en-US">
                    <a:noFill/>
                  </a:rPr>
                  <a:t> </a:t>
                </a:r>
              </a:p>
            </p:txBody>
          </p:sp>
        </mc:Fallback>
      </mc:AlternateContent>
      <p:pic>
        <p:nvPicPr>
          <p:cNvPr id="8" name="Picture 7"/>
          <p:cNvPicPr>
            <a:picLocks noChangeAspect="1"/>
          </p:cNvPicPr>
          <p:nvPr/>
        </p:nvPicPr>
        <p:blipFill rotWithShape="1">
          <a:blip r:embed="rId24">
            <a:extLst>
              <a:ext uri="{BEBA8EAE-BF5A-486C-A8C5-ECC9F3942E4B}">
                <a14:imgProps xmlns:a14="http://schemas.microsoft.com/office/drawing/2010/main">
                  <a14:imgLayer r:embed="rId25">
                    <a14:imgEffect>
                      <a14:backgroundRemoval t="2041" b="99125" l="6623" r="96689">
                        <a14:foregroundMark x1="69205" y1="58455" x2="70364" y2="58017"/>
                        <a14:foregroundMark x1="83278" y1="44023" x2="83609" y2="41545"/>
                        <a14:foregroundMark x1="72517" y1="34840" x2="74338" y2="36589"/>
                        <a14:foregroundMark x1="74007" y1="58163" x2="70861" y2="55977"/>
                        <a14:foregroundMark x1="72848" y1="61224" x2="76325" y2="56268"/>
                        <a14:foregroundMark x1="57119" y1="8892" x2="86258" y2="8892"/>
                        <a14:foregroundMark x1="90232" y1="9329" x2="93709" y2="9329"/>
                        <a14:foregroundMark x1="87914" y1="8017" x2="94040" y2="8892"/>
                        <a14:foregroundMark x1="88576" y1="10496" x2="95530" y2="8892"/>
                        <a14:foregroundMark x1="90232" y1="8017" x2="95364" y2="8017"/>
                        <a14:foregroundMark x1="95364" y1="8017" x2="95364" y2="10496"/>
                        <a14:foregroundMark x1="95364" y1="10496" x2="91060" y2="10350"/>
                        <a14:foregroundMark x1="54139" y1="5831" x2="92715" y2="6268"/>
                        <a14:foregroundMark x1="54967" y1="7726" x2="54470" y2="3936"/>
                        <a14:foregroundMark x1="54470" y1="3936" x2="92053" y2="4373"/>
                      </a14:backgroundRemoval>
                    </a14:imgEffect>
                  </a14:imgLayer>
                </a14:imgProps>
              </a:ext>
              <a:ext uri="{28A0092B-C50C-407E-A947-70E740481C1C}">
                <a14:useLocalDpi xmlns:a14="http://schemas.microsoft.com/office/drawing/2010/main" val="0"/>
              </a:ext>
            </a:extLst>
          </a:blip>
          <a:srcRect l="52832" b="86836"/>
          <a:stretch/>
        </p:blipFill>
        <p:spPr>
          <a:xfrm>
            <a:off x="4233082" y="29319395"/>
            <a:ext cx="3223544" cy="1021788"/>
          </a:xfrm>
          <a:prstGeom prst="rect">
            <a:avLst/>
          </a:prstGeom>
        </p:spPr>
      </p:pic>
      <p:pic>
        <p:nvPicPr>
          <p:cNvPr id="179" name="Picture 178"/>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8289424" y="16971247"/>
            <a:ext cx="2869534" cy="3259106"/>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5887880" y="17019996"/>
            <a:ext cx="2545015" cy="3127842"/>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21584778" y="19497042"/>
            <a:ext cx="2570023" cy="2020158"/>
          </a:xfrm>
          <a:prstGeom prst="rect">
            <a:avLst/>
          </a:prstGeom>
          <a:ln w="3175">
            <a:solidFill>
              <a:schemeClr val="tx1">
                <a:lumMod val="75000"/>
              </a:schemeClr>
            </a:solidFill>
          </a:ln>
        </p:spPr>
      </p:pic>
      <p:pic>
        <p:nvPicPr>
          <p:cNvPr id="13" name="Picture 12"/>
          <p:cNvPicPr>
            <a:picLocks noChangeAspect="1"/>
          </p:cNvPicPr>
          <p:nvPr/>
        </p:nvPicPr>
        <p:blipFill>
          <a:blip r:embed="rId29">
            <a:extLst>
              <a:ext uri="{28A0092B-C50C-407E-A947-70E740481C1C}">
                <a14:useLocalDpi xmlns:a14="http://schemas.microsoft.com/office/drawing/2010/main"/>
              </a:ext>
            </a:extLst>
          </a:blip>
          <a:stretch>
            <a:fillRect/>
          </a:stretch>
        </p:blipFill>
        <p:spPr>
          <a:xfrm>
            <a:off x="13499002" y="14717739"/>
            <a:ext cx="2982172" cy="2516208"/>
          </a:xfrm>
          <a:prstGeom prst="rect">
            <a:avLst/>
          </a:prstGeom>
        </p:spPr>
      </p:pic>
      <p:cxnSp>
        <p:nvCxnSpPr>
          <p:cNvPr id="15" name="Straight Connector 14"/>
          <p:cNvCxnSpPr/>
          <p:nvPr/>
        </p:nvCxnSpPr>
        <p:spPr>
          <a:xfrm flipV="1">
            <a:off x="15090487" y="14957265"/>
            <a:ext cx="2949540" cy="655912"/>
          </a:xfrm>
          <a:prstGeom prst="line">
            <a:avLst/>
          </a:prstGeom>
          <a:ln>
            <a:solidFill>
              <a:srgbClr val="000000"/>
            </a:solidFill>
            <a:prstDash val="sysDash"/>
          </a:ln>
        </p:spPr>
        <p:style>
          <a:lnRef idx="1">
            <a:schemeClr val="dk1"/>
          </a:lnRef>
          <a:fillRef idx="0">
            <a:schemeClr val="dk1"/>
          </a:fillRef>
          <a:effectRef idx="0">
            <a:schemeClr val="dk1"/>
          </a:effectRef>
          <a:fontRef idx="minor">
            <a:schemeClr val="tx1"/>
          </a:fontRef>
        </p:style>
      </p:cxnSp>
      <p:cxnSp>
        <p:nvCxnSpPr>
          <p:cNvPr id="152" name="Straight Connector 151"/>
          <p:cNvCxnSpPr/>
          <p:nvPr/>
        </p:nvCxnSpPr>
        <p:spPr>
          <a:xfrm>
            <a:off x="14914166" y="15919586"/>
            <a:ext cx="2672856" cy="4364461"/>
          </a:xfrm>
          <a:prstGeom prst="line">
            <a:avLst/>
          </a:prstGeom>
          <a:ln>
            <a:solidFill>
              <a:srgbClr val="000000"/>
            </a:solidFill>
            <a:prstDash val="sysDash"/>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14535022" y="15562422"/>
            <a:ext cx="665567" cy="338554"/>
          </a:xfrm>
          <a:prstGeom prst="rect">
            <a:avLst/>
          </a:prstGeom>
          <a:noFill/>
        </p:spPr>
        <p:txBody>
          <a:bodyPr wrap="none" rtlCol="0">
            <a:spAutoFit/>
          </a:bodyPr>
          <a:lstStyle/>
          <a:p>
            <a:r>
              <a:rPr lang="en-US" sz="1600" dirty="0" smtClean="0">
                <a:latin typeface="Garamond" panose="02020404030301010803" pitchFamily="18" charset="0"/>
              </a:rPr>
              <a:t>42028</a:t>
            </a:r>
            <a:endParaRPr lang="en-US" dirty="0">
              <a:latin typeface="Garamond" panose="02020404030301010803" pitchFamily="18" charset="0"/>
            </a:endParaRPr>
          </a:p>
        </p:txBody>
      </p:sp>
      <p:sp>
        <p:nvSpPr>
          <p:cNvPr id="14" name="TextBox 13"/>
          <p:cNvSpPr txBox="1"/>
          <p:nvPr/>
        </p:nvSpPr>
        <p:spPr>
          <a:xfrm rot="16200000">
            <a:off x="7527728" y="22363501"/>
            <a:ext cx="1289650" cy="338554"/>
          </a:xfrm>
          <a:prstGeom prst="rect">
            <a:avLst/>
          </a:prstGeom>
          <a:noFill/>
        </p:spPr>
        <p:txBody>
          <a:bodyPr wrap="square" rtlCol="0">
            <a:spAutoFit/>
          </a:bodyPr>
          <a:lstStyle/>
          <a:p>
            <a:r>
              <a:rPr lang="en-US" sz="1600" dirty="0" smtClean="0">
                <a:solidFill>
                  <a:srgbClr val="3B3838"/>
                </a:solidFill>
                <a:latin typeface="Century Gothic" panose="020B0502020202020204" pitchFamily="34" charset="0"/>
                <a:cs typeface="Arial" panose="020B0604020202020204" pitchFamily="34" charset="0"/>
              </a:rPr>
              <a:t>Predicted</a:t>
            </a:r>
            <a:endParaRPr lang="en-US" sz="1600" dirty="0">
              <a:solidFill>
                <a:srgbClr val="3B3838"/>
              </a:solidFill>
              <a:latin typeface="Century Gothic" panose="020B0502020202020204" pitchFamily="34" charset="0"/>
              <a:cs typeface="Arial" panose="020B0604020202020204" pitchFamily="34" charset="0"/>
            </a:endParaRPr>
          </a:p>
        </p:txBody>
      </p:sp>
      <p:sp>
        <p:nvSpPr>
          <p:cNvPr id="153" name="TextBox 152"/>
          <p:cNvSpPr txBox="1"/>
          <p:nvPr/>
        </p:nvSpPr>
        <p:spPr>
          <a:xfrm>
            <a:off x="9712938" y="24069903"/>
            <a:ext cx="1289650" cy="338554"/>
          </a:xfrm>
          <a:prstGeom prst="rect">
            <a:avLst/>
          </a:prstGeom>
          <a:noFill/>
        </p:spPr>
        <p:txBody>
          <a:bodyPr wrap="square" rtlCol="0">
            <a:spAutoFit/>
          </a:bodyPr>
          <a:lstStyle/>
          <a:p>
            <a:r>
              <a:rPr lang="en-US" sz="1600" dirty="0" smtClean="0">
                <a:solidFill>
                  <a:srgbClr val="3B3838"/>
                </a:solidFill>
                <a:latin typeface="Century Gothic" panose="020B0502020202020204" pitchFamily="34" charset="0"/>
                <a:cs typeface="Arial" panose="020B0604020202020204" pitchFamily="34" charset="0"/>
              </a:rPr>
              <a:t>Observed</a:t>
            </a:r>
          </a:p>
        </p:txBody>
      </p:sp>
      <p:sp>
        <p:nvSpPr>
          <p:cNvPr id="16" name="TextBox 15"/>
          <p:cNvSpPr txBox="1"/>
          <p:nvPr/>
        </p:nvSpPr>
        <p:spPr>
          <a:xfrm>
            <a:off x="730309" y="28596239"/>
            <a:ext cx="1418855" cy="338554"/>
          </a:xfrm>
          <a:prstGeom prst="rect">
            <a:avLst/>
          </a:prstGeom>
          <a:noFill/>
        </p:spPr>
        <p:txBody>
          <a:bodyPr wrap="square" rtlCol="0">
            <a:spAutoFit/>
          </a:bodyPr>
          <a:lstStyle/>
          <a:p>
            <a:r>
              <a:rPr lang="en-US" sz="1600" dirty="0" smtClean="0">
                <a:solidFill>
                  <a:srgbClr val="3B3838"/>
                </a:solidFill>
                <a:latin typeface="Garamond" panose="02020404030301010803" pitchFamily="18" charset="0"/>
              </a:rPr>
              <a:t>1.389 – 3.324</a:t>
            </a:r>
            <a:endParaRPr lang="en-US" sz="1600" dirty="0">
              <a:solidFill>
                <a:srgbClr val="3B3838"/>
              </a:solidFill>
              <a:latin typeface="Garamond" panose="02020404030301010803" pitchFamily="18" charset="0"/>
            </a:endParaRPr>
          </a:p>
        </p:txBody>
      </p:sp>
      <p:sp>
        <p:nvSpPr>
          <p:cNvPr id="164" name="TextBox 163"/>
          <p:cNvSpPr txBox="1"/>
          <p:nvPr/>
        </p:nvSpPr>
        <p:spPr>
          <a:xfrm>
            <a:off x="739923" y="28867747"/>
            <a:ext cx="1418855" cy="338554"/>
          </a:xfrm>
          <a:prstGeom prst="rect">
            <a:avLst/>
          </a:prstGeom>
          <a:noFill/>
        </p:spPr>
        <p:txBody>
          <a:bodyPr wrap="square" rtlCol="0">
            <a:spAutoFit/>
          </a:bodyPr>
          <a:lstStyle/>
          <a:p>
            <a:r>
              <a:rPr lang="en-US" sz="1600" dirty="0" smtClean="0">
                <a:solidFill>
                  <a:srgbClr val="3B3838"/>
                </a:solidFill>
                <a:latin typeface="Garamond" panose="02020404030301010803" pitchFamily="18" charset="0"/>
              </a:rPr>
              <a:t>3.324 – 4.005</a:t>
            </a:r>
            <a:endParaRPr lang="en-US" sz="1600" dirty="0">
              <a:solidFill>
                <a:srgbClr val="3B3838"/>
              </a:solidFill>
              <a:latin typeface="Garamond" panose="02020404030301010803" pitchFamily="18" charset="0"/>
            </a:endParaRPr>
          </a:p>
        </p:txBody>
      </p:sp>
      <p:sp>
        <p:nvSpPr>
          <p:cNvPr id="165" name="TextBox 164"/>
          <p:cNvSpPr txBox="1"/>
          <p:nvPr/>
        </p:nvSpPr>
        <p:spPr>
          <a:xfrm>
            <a:off x="730309" y="29083875"/>
            <a:ext cx="1418855" cy="338554"/>
          </a:xfrm>
          <a:prstGeom prst="rect">
            <a:avLst/>
          </a:prstGeom>
          <a:noFill/>
        </p:spPr>
        <p:txBody>
          <a:bodyPr wrap="square" rtlCol="0">
            <a:spAutoFit/>
          </a:bodyPr>
          <a:lstStyle/>
          <a:p>
            <a:r>
              <a:rPr lang="en-US" sz="1600" dirty="0" smtClean="0">
                <a:solidFill>
                  <a:srgbClr val="3B3838"/>
                </a:solidFill>
                <a:latin typeface="Garamond" panose="02020404030301010803" pitchFamily="18" charset="0"/>
              </a:rPr>
              <a:t>4.005 – 4.791</a:t>
            </a:r>
            <a:endParaRPr lang="en-US" sz="1600" dirty="0">
              <a:solidFill>
                <a:srgbClr val="3B3838"/>
              </a:solidFill>
              <a:latin typeface="Garamond" panose="02020404030301010803" pitchFamily="18" charset="0"/>
            </a:endParaRPr>
          </a:p>
        </p:txBody>
      </p:sp>
      <p:sp>
        <p:nvSpPr>
          <p:cNvPr id="166" name="TextBox 165"/>
          <p:cNvSpPr txBox="1"/>
          <p:nvPr/>
        </p:nvSpPr>
        <p:spPr>
          <a:xfrm>
            <a:off x="739923" y="29330276"/>
            <a:ext cx="1418855" cy="338554"/>
          </a:xfrm>
          <a:prstGeom prst="rect">
            <a:avLst/>
          </a:prstGeom>
          <a:noFill/>
        </p:spPr>
        <p:txBody>
          <a:bodyPr wrap="square" rtlCol="0">
            <a:spAutoFit/>
          </a:bodyPr>
          <a:lstStyle/>
          <a:p>
            <a:r>
              <a:rPr lang="en-US" sz="1600" dirty="0" smtClean="0">
                <a:solidFill>
                  <a:srgbClr val="3B3838"/>
                </a:solidFill>
                <a:latin typeface="Garamond" panose="02020404030301010803" pitchFamily="18" charset="0"/>
              </a:rPr>
              <a:t>4.791 – 5.429</a:t>
            </a:r>
            <a:endParaRPr lang="en-US" sz="1600" dirty="0">
              <a:solidFill>
                <a:srgbClr val="3B3838"/>
              </a:solidFill>
              <a:latin typeface="Garamond" panose="02020404030301010803" pitchFamily="18" charset="0"/>
            </a:endParaRPr>
          </a:p>
        </p:txBody>
      </p:sp>
      <p:sp>
        <p:nvSpPr>
          <p:cNvPr id="177" name="TextBox 176"/>
          <p:cNvSpPr txBox="1"/>
          <p:nvPr/>
        </p:nvSpPr>
        <p:spPr>
          <a:xfrm>
            <a:off x="741009" y="29546404"/>
            <a:ext cx="1418855" cy="338554"/>
          </a:xfrm>
          <a:prstGeom prst="rect">
            <a:avLst/>
          </a:prstGeom>
          <a:noFill/>
        </p:spPr>
        <p:txBody>
          <a:bodyPr wrap="square" rtlCol="0">
            <a:spAutoFit/>
          </a:bodyPr>
          <a:lstStyle/>
          <a:p>
            <a:r>
              <a:rPr lang="en-US" sz="1600" dirty="0" smtClean="0">
                <a:solidFill>
                  <a:srgbClr val="3B3838"/>
                </a:solidFill>
                <a:latin typeface="Garamond" panose="02020404030301010803" pitchFamily="18" charset="0"/>
              </a:rPr>
              <a:t>5.429 – 6.811</a:t>
            </a:r>
            <a:endParaRPr lang="en-US" sz="1600" dirty="0">
              <a:solidFill>
                <a:srgbClr val="3B3838"/>
              </a:solidFill>
              <a:latin typeface="Garamond" panose="02020404030301010803" pitchFamily="18" charset="0"/>
            </a:endParaRPr>
          </a:p>
        </p:txBody>
      </p:sp>
      <p:sp>
        <p:nvSpPr>
          <p:cNvPr id="17" name="TextBox 16"/>
          <p:cNvSpPr txBox="1"/>
          <p:nvPr/>
        </p:nvSpPr>
        <p:spPr>
          <a:xfrm>
            <a:off x="10752731" y="21368202"/>
            <a:ext cx="1286027" cy="584775"/>
          </a:xfrm>
          <a:prstGeom prst="rect">
            <a:avLst/>
          </a:prstGeom>
          <a:solidFill>
            <a:schemeClr val="bg1"/>
          </a:solidFill>
        </p:spPr>
        <p:txBody>
          <a:bodyPr wrap="square" rtlCol="0">
            <a:spAutoFit/>
          </a:bodyPr>
          <a:lstStyle/>
          <a:p>
            <a:pPr algn="r"/>
            <a:r>
              <a:rPr lang="en-US" sz="1600" dirty="0" smtClean="0">
                <a:solidFill>
                  <a:srgbClr val="3B3838"/>
                </a:solidFill>
                <a:latin typeface="Garamond" panose="02020404030301010803" pitchFamily="18" charset="0"/>
              </a:rPr>
              <a:t>R</a:t>
            </a:r>
            <a:r>
              <a:rPr lang="en-US" sz="1600" baseline="30000" dirty="0" smtClean="0">
                <a:solidFill>
                  <a:srgbClr val="3B3838"/>
                </a:solidFill>
                <a:latin typeface="Cambria Math" panose="02040503050406030204" pitchFamily="18" charset="0"/>
                <a:ea typeface="Cambria Math" panose="02040503050406030204" pitchFamily="18" charset="0"/>
              </a:rPr>
              <a:t>2</a:t>
            </a:r>
            <a:r>
              <a:rPr lang="en-US" sz="1600" dirty="0" smtClean="0">
                <a:solidFill>
                  <a:srgbClr val="3B3838"/>
                </a:solidFill>
                <a:latin typeface="Cambria Math" panose="02040503050406030204" pitchFamily="18" charset="0"/>
                <a:ea typeface="Cambria Math" panose="02040503050406030204" pitchFamily="18" charset="0"/>
              </a:rPr>
              <a:t>=0.3341</a:t>
            </a:r>
          </a:p>
          <a:p>
            <a:pPr algn="r"/>
            <a:r>
              <a:rPr lang="en-US" sz="1600" dirty="0" smtClean="0">
                <a:solidFill>
                  <a:srgbClr val="3B3838"/>
                </a:solidFill>
                <a:latin typeface="Cambria Math" panose="02040503050406030204" pitchFamily="18" charset="0"/>
                <a:ea typeface="Cambria Math" panose="02040503050406030204" pitchFamily="18" charset="0"/>
              </a:rPr>
              <a:t>RMSE=</a:t>
            </a:r>
            <a:r>
              <a:rPr lang="en-US" sz="1600" dirty="0" smtClean="0">
                <a:solidFill>
                  <a:srgbClr val="3B3838"/>
                </a:solidFill>
                <a:latin typeface="Garamond" panose="02020404030301010803" pitchFamily="18" charset="0"/>
              </a:rPr>
              <a:t>2.597</a:t>
            </a:r>
            <a:endParaRPr lang="en-US" sz="1600" dirty="0">
              <a:solidFill>
                <a:srgbClr val="3B3838"/>
              </a:solidFill>
              <a:latin typeface="Garamond" panose="02020404030301010803" pitchFamily="18" charset="0"/>
            </a:endParaRPr>
          </a:p>
        </p:txBody>
      </p:sp>
      <p:sp>
        <p:nvSpPr>
          <p:cNvPr id="18" name="TextBox 17"/>
          <p:cNvSpPr txBox="1"/>
          <p:nvPr/>
        </p:nvSpPr>
        <p:spPr>
          <a:xfrm>
            <a:off x="8107524" y="30302460"/>
            <a:ext cx="446117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i="1" dirty="0" smtClean="0">
                <a:latin typeface="Garamond" panose="02020404030301010803" pitchFamily="18" charset="0"/>
              </a:rPr>
              <a:t>Table 1</a:t>
            </a:r>
            <a:r>
              <a:rPr lang="en-US" sz="1600" dirty="0" smtClean="0">
                <a:latin typeface="Garamond" panose="02020404030301010803" pitchFamily="18" charset="0"/>
              </a:rPr>
              <a:t>: Top 9 variables determined by VSURF used in the random forest model.</a:t>
            </a:r>
            <a:endParaRPr lang="en-US" sz="1600" dirty="0">
              <a:latin typeface="Garamond" panose="02020404030301010803" pitchFamily="18" charset="0"/>
            </a:endParaRPr>
          </a:p>
        </p:txBody>
      </p:sp>
      <p:sp>
        <p:nvSpPr>
          <p:cNvPr id="154" name="Shape 154"/>
          <p:cNvSpPr txBox="1"/>
          <p:nvPr/>
        </p:nvSpPr>
        <p:spPr>
          <a:xfrm>
            <a:off x="7213720" y="17056968"/>
            <a:ext cx="1278300" cy="338700"/>
          </a:xfrm>
          <a:prstGeom prst="rect">
            <a:avLst/>
          </a:prstGeom>
          <a:noFill/>
          <a:ln>
            <a:noFill/>
          </a:ln>
          <a:effectLst>
            <a:outerShdw blurRad="50799" dist="38100" dir="2700000" algn="tl" rotWithShape="0">
              <a:srgbClr val="000000">
                <a:alpha val="40000"/>
              </a:srgbClr>
            </a:outerShdw>
          </a:effectLst>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1" i="0" u="none" strike="noStrike" cap="none" dirty="0">
                <a:solidFill>
                  <a:srgbClr val="3B3838"/>
                </a:solidFill>
                <a:latin typeface="Garamond"/>
                <a:ea typeface="Garamond"/>
                <a:cs typeface="Garamond"/>
                <a:sym typeface="Garamond"/>
              </a:rPr>
              <a:t>ADS</a:t>
            </a:r>
          </a:p>
        </p:txBody>
      </p:sp>
      <p:sp>
        <p:nvSpPr>
          <p:cNvPr id="155" name="Shape 155"/>
          <p:cNvSpPr txBox="1"/>
          <p:nvPr/>
        </p:nvSpPr>
        <p:spPr>
          <a:xfrm>
            <a:off x="9575536" y="17044371"/>
            <a:ext cx="906300" cy="338700"/>
          </a:xfrm>
          <a:prstGeom prst="rect">
            <a:avLst/>
          </a:prstGeom>
          <a:noFill/>
          <a:ln>
            <a:noFill/>
          </a:ln>
          <a:effectLst>
            <a:outerShdw blurRad="50799" dist="38100" dir="2700000" algn="tl" rotWithShape="0">
              <a:srgbClr val="000000">
                <a:alpha val="40000"/>
              </a:srgbClr>
            </a:outerShdw>
          </a:effectLst>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1" i="0" u="none" strike="noStrike" cap="none" dirty="0">
                <a:solidFill>
                  <a:srgbClr val="3B3838"/>
                </a:solidFill>
                <a:latin typeface="Garamond"/>
                <a:ea typeface="Garamond"/>
                <a:cs typeface="Garamond"/>
                <a:sym typeface="Garamond"/>
              </a:rPr>
              <a:t>MTBS</a:t>
            </a:r>
          </a:p>
        </p:txBody>
      </p:sp>
    </p:spTree>
  </p:cSld>
  <p:clrMapOvr>
    <a:masterClrMapping/>
  </p:clrMapOvr>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712</Words>
  <Application>Microsoft Office PowerPoint</Application>
  <PresentationFormat>Custom</PresentationFormat>
  <Paragraphs>96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Century Gothic</vt:lpstr>
      <vt:lpstr>Arial</vt:lpstr>
      <vt:lpstr>Webdings</vt:lpstr>
      <vt:lpstr>Garamond</vt:lpstr>
      <vt:lpstr>Calibri</vt:lpstr>
      <vt:lpstr>Cambria Math</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Hatcher</dc:creator>
  <cp:lastModifiedBy>Miller, Tiffani N. (LARC-E3)[SSAI DEVELOP]</cp:lastModifiedBy>
  <cp:revision>38</cp:revision>
  <dcterms:modified xsi:type="dcterms:W3CDTF">2017-03-30T15:58:28Z</dcterms:modified>
</cp:coreProperties>
</file>