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75" r:id="rId3"/>
    <p:sldId id="285" r:id="rId4"/>
    <p:sldId id="286" r:id="rId5"/>
    <p:sldId id="299" r:id="rId6"/>
    <p:sldId id="287" r:id="rId7"/>
    <p:sldId id="288" r:id="rId8"/>
    <p:sldId id="289" r:id="rId9"/>
    <p:sldId id="290" r:id="rId10"/>
    <p:sldId id="291" r:id="rId11"/>
    <p:sldId id="298" r:id="rId12"/>
    <p:sldId id="292" r:id="rId13"/>
    <p:sldId id="293" r:id="rId14"/>
    <p:sldId id="294" r:id="rId15"/>
    <p:sldId id="295" r:id="rId16"/>
    <p:sldId id="296" r:id="rId17"/>
    <p:sldId id="29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5143" autoAdjust="0"/>
  </p:normalViewPr>
  <p:slideViewPr>
    <p:cSldViewPr snapToGrid="0">
      <p:cViewPr>
        <p:scale>
          <a:sx n="100" d="100"/>
          <a:sy n="100" d="100"/>
        </p:scale>
        <p:origin x="-1860"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4695E-3DD6-4EF8-87BA-6E06E266CEA1}"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254602DC-FB9A-4A89-9300-B2CE27AD27DD}">
      <dgm:prSet phldrT="[Text]" custT="1"/>
      <dgm:spPr/>
      <dgm:t>
        <a:bodyPr/>
        <a:lstStyle/>
        <a:p>
          <a:r>
            <a:rPr lang="en-US" sz="2000" b="1" dirty="0" smtClean="0"/>
            <a:t>Development</a:t>
          </a:r>
          <a:endParaRPr lang="en-US" sz="2000" b="1" dirty="0"/>
        </a:p>
      </dgm:t>
    </dgm:pt>
    <dgm:pt modelId="{DA442AF2-1F04-41A4-BF2B-7DBFCA5EF7F9}" type="parTrans" cxnId="{17AC5B47-BFB3-47B2-ADFB-DF6EAF2B891E}">
      <dgm:prSet/>
      <dgm:spPr/>
      <dgm:t>
        <a:bodyPr/>
        <a:lstStyle/>
        <a:p>
          <a:endParaRPr lang="en-US"/>
        </a:p>
      </dgm:t>
    </dgm:pt>
    <dgm:pt modelId="{4D1023DC-019B-40CD-98D3-B3DA1FA00DDB}" type="sibTrans" cxnId="{17AC5B47-BFB3-47B2-ADFB-DF6EAF2B891E}">
      <dgm:prSet/>
      <dgm:spPr/>
      <dgm:t>
        <a:bodyPr/>
        <a:lstStyle/>
        <a:p>
          <a:endParaRPr lang="en-US"/>
        </a:p>
      </dgm:t>
    </dgm:pt>
    <dgm:pt modelId="{125D6399-5030-4DE8-9BF0-C78F8A869CB8}">
      <dgm:prSet phldrT="[Text]" custT="1"/>
      <dgm:spPr/>
      <dgm:t>
        <a:bodyPr/>
        <a:lstStyle/>
        <a:p>
          <a:r>
            <a:rPr lang="en-US" sz="2000" b="1" dirty="0" smtClean="0"/>
            <a:t>Testing</a:t>
          </a:r>
          <a:endParaRPr lang="en-US" sz="2000" b="1" dirty="0"/>
        </a:p>
      </dgm:t>
    </dgm:pt>
    <dgm:pt modelId="{F314ABBF-BC72-4730-9213-E8BCE4F2B44C}" type="parTrans" cxnId="{3622F891-3CC8-40C5-8A37-5271112C5F2B}">
      <dgm:prSet/>
      <dgm:spPr/>
      <dgm:t>
        <a:bodyPr/>
        <a:lstStyle/>
        <a:p>
          <a:endParaRPr lang="en-US"/>
        </a:p>
      </dgm:t>
    </dgm:pt>
    <dgm:pt modelId="{56C586B4-2586-4B7F-A62A-3B54F3B5A26B}" type="sibTrans" cxnId="{3622F891-3CC8-40C5-8A37-5271112C5F2B}">
      <dgm:prSet/>
      <dgm:spPr/>
      <dgm:t>
        <a:bodyPr/>
        <a:lstStyle/>
        <a:p>
          <a:endParaRPr lang="en-US"/>
        </a:p>
      </dgm:t>
    </dgm:pt>
    <dgm:pt modelId="{9EE00DF0-D6DF-46AA-B2D5-CF0A2A7C3F5B}">
      <dgm:prSet phldrT="[Text]" custT="1"/>
      <dgm:spPr/>
      <dgm:t>
        <a:bodyPr/>
        <a:lstStyle/>
        <a:p>
          <a:r>
            <a:rPr lang="en-US" sz="2000" b="1" dirty="0" smtClean="0"/>
            <a:t>Analysis</a:t>
          </a:r>
          <a:endParaRPr lang="en-US" sz="2000" b="1" dirty="0"/>
        </a:p>
      </dgm:t>
    </dgm:pt>
    <dgm:pt modelId="{D6E152AD-E460-4800-BF86-29945FE8EF0B}" type="parTrans" cxnId="{B8EF9667-A7BD-4220-AD0A-CC4FEE91E46E}">
      <dgm:prSet/>
      <dgm:spPr/>
      <dgm:t>
        <a:bodyPr/>
        <a:lstStyle/>
        <a:p>
          <a:endParaRPr lang="en-US"/>
        </a:p>
      </dgm:t>
    </dgm:pt>
    <dgm:pt modelId="{C0E4DDC8-8451-40C5-BFED-157091BFFBF5}" type="sibTrans" cxnId="{B8EF9667-A7BD-4220-AD0A-CC4FEE91E46E}">
      <dgm:prSet/>
      <dgm:spPr/>
      <dgm:t>
        <a:bodyPr/>
        <a:lstStyle/>
        <a:p>
          <a:endParaRPr lang="en-US"/>
        </a:p>
      </dgm:t>
    </dgm:pt>
    <dgm:pt modelId="{971C5185-3D05-4145-8D8A-1A14F826569C}" type="pres">
      <dgm:prSet presAssocID="{9084695E-3DD6-4EF8-87BA-6E06E266CEA1}" presName="Name0" presStyleCnt="0">
        <dgm:presLayoutVars>
          <dgm:dir/>
          <dgm:resizeHandles val="exact"/>
        </dgm:presLayoutVars>
      </dgm:prSet>
      <dgm:spPr/>
      <dgm:t>
        <a:bodyPr/>
        <a:lstStyle/>
        <a:p>
          <a:endParaRPr lang="en-US"/>
        </a:p>
      </dgm:t>
    </dgm:pt>
    <dgm:pt modelId="{974911FD-24AD-4376-8EEB-523F60EA27A1}" type="pres">
      <dgm:prSet presAssocID="{254602DC-FB9A-4A89-9300-B2CE27AD27DD}" presName="composite" presStyleCnt="0"/>
      <dgm:spPr/>
    </dgm:pt>
    <dgm:pt modelId="{66439FCD-B0A2-46B0-8FCA-0F1CE791E1DD}" type="pres">
      <dgm:prSet presAssocID="{254602DC-FB9A-4A89-9300-B2CE27AD27DD}" presName="imagSh" presStyleLbl="bgImgPlace1" presStyleIdx="0" presStyleCnt="3"/>
      <dgm:spPr/>
    </dgm:pt>
    <dgm:pt modelId="{BFF138F1-867B-40DF-890E-176FB0629DFB}" type="pres">
      <dgm:prSet presAssocID="{254602DC-FB9A-4A89-9300-B2CE27AD27DD}" presName="txNode" presStyleLbl="node1" presStyleIdx="0" presStyleCnt="3" custScaleX="100000" custScaleY="100000">
        <dgm:presLayoutVars>
          <dgm:bulletEnabled val="1"/>
        </dgm:presLayoutVars>
      </dgm:prSet>
      <dgm:spPr/>
      <dgm:t>
        <a:bodyPr/>
        <a:lstStyle/>
        <a:p>
          <a:endParaRPr lang="en-US"/>
        </a:p>
      </dgm:t>
    </dgm:pt>
    <dgm:pt modelId="{EBA58B0B-DC22-45F4-8551-DD213795828D}" type="pres">
      <dgm:prSet presAssocID="{4D1023DC-019B-40CD-98D3-B3DA1FA00DDB}" presName="sibTrans" presStyleLbl="sibTrans2D1" presStyleIdx="0" presStyleCnt="2"/>
      <dgm:spPr/>
      <dgm:t>
        <a:bodyPr/>
        <a:lstStyle/>
        <a:p>
          <a:endParaRPr lang="en-US"/>
        </a:p>
      </dgm:t>
    </dgm:pt>
    <dgm:pt modelId="{D6071647-1274-4E84-86C0-2EF0B04C29AB}" type="pres">
      <dgm:prSet presAssocID="{4D1023DC-019B-40CD-98D3-B3DA1FA00DDB}" presName="connTx" presStyleLbl="sibTrans2D1" presStyleIdx="0" presStyleCnt="2"/>
      <dgm:spPr/>
      <dgm:t>
        <a:bodyPr/>
        <a:lstStyle/>
        <a:p>
          <a:endParaRPr lang="en-US"/>
        </a:p>
      </dgm:t>
    </dgm:pt>
    <dgm:pt modelId="{D195CA93-261C-4874-8F07-4FD32D335F50}" type="pres">
      <dgm:prSet presAssocID="{125D6399-5030-4DE8-9BF0-C78F8A869CB8}" presName="composite" presStyleCnt="0"/>
      <dgm:spPr/>
    </dgm:pt>
    <dgm:pt modelId="{682BE249-3859-4AB1-ACD2-908B2C7F856E}" type="pres">
      <dgm:prSet presAssocID="{125D6399-5030-4DE8-9BF0-C78F8A869CB8}" presName="imagSh" presStyleLbl="bgImgPlace1" presStyleIdx="1" presStyleCnt="3"/>
      <dgm:spPr/>
    </dgm:pt>
    <dgm:pt modelId="{2D0A1F46-A074-4ADD-AFA8-3E5F574B6491}" type="pres">
      <dgm:prSet presAssocID="{125D6399-5030-4DE8-9BF0-C78F8A869CB8}" presName="txNode" presStyleLbl="node1" presStyleIdx="1" presStyleCnt="3" custScaleX="100000" custScaleY="100000">
        <dgm:presLayoutVars>
          <dgm:bulletEnabled val="1"/>
        </dgm:presLayoutVars>
      </dgm:prSet>
      <dgm:spPr/>
      <dgm:t>
        <a:bodyPr/>
        <a:lstStyle/>
        <a:p>
          <a:endParaRPr lang="en-US"/>
        </a:p>
      </dgm:t>
    </dgm:pt>
    <dgm:pt modelId="{77ED3C1B-3FE4-4944-BBC0-21E400196E86}" type="pres">
      <dgm:prSet presAssocID="{56C586B4-2586-4B7F-A62A-3B54F3B5A26B}" presName="sibTrans" presStyleLbl="sibTrans2D1" presStyleIdx="1" presStyleCnt="2"/>
      <dgm:spPr/>
      <dgm:t>
        <a:bodyPr/>
        <a:lstStyle/>
        <a:p>
          <a:endParaRPr lang="en-US"/>
        </a:p>
      </dgm:t>
    </dgm:pt>
    <dgm:pt modelId="{FA40CC7D-B53E-467D-8665-131452F1D76E}" type="pres">
      <dgm:prSet presAssocID="{56C586B4-2586-4B7F-A62A-3B54F3B5A26B}" presName="connTx" presStyleLbl="sibTrans2D1" presStyleIdx="1" presStyleCnt="2"/>
      <dgm:spPr/>
      <dgm:t>
        <a:bodyPr/>
        <a:lstStyle/>
        <a:p>
          <a:endParaRPr lang="en-US"/>
        </a:p>
      </dgm:t>
    </dgm:pt>
    <dgm:pt modelId="{B3BA0BB1-B5BD-4762-8B65-835DD5E5D364}" type="pres">
      <dgm:prSet presAssocID="{9EE00DF0-D6DF-46AA-B2D5-CF0A2A7C3F5B}" presName="composite" presStyleCnt="0"/>
      <dgm:spPr/>
    </dgm:pt>
    <dgm:pt modelId="{BBAE61C8-9F31-42CB-B156-0BCA840CC7E1}" type="pres">
      <dgm:prSet presAssocID="{9EE00DF0-D6DF-46AA-B2D5-CF0A2A7C3F5B}" presName="imagSh" presStyleLbl="bgImgPlace1" presStyleIdx="2" presStyleCnt="3"/>
      <dgm:spPr/>
    </dgm:pt>
    <dgm:pt modelId="{3C539B3D-81D9-4FA5-A627-9B03DBDE1FF8}" type="pres">
      <dgm:prSet presAssocID="{9EE00DF0-D6DF-46AA-B2D5-CF0A2A7C3F5B}" presName="txNode" presStyleLbl="node1" presStyleIdx="2" presStyleCnt="3" custScaleX="100000" custScaleY="100000">
        <dgm:presLayoutVars>
          <dgm:bulletEnabled val="1"/>
        </dgm:presLayoutVars>
      </dgm:prSet>
      <dgm:spPr/>
      <dgm:t>
        <a:bodyPr/>
        <a:lstStyle/>
        <a:p>
          <a:endParaRPr lang="en-US"/>
        </a:p>
      </dgm:t>
    </dgm:pt>
  </dgm:ptLst>
  <dgm:cxnLst>
    <dgm:cxn modelId="{E95E51F5-769A-4A9F-A2CC-37189BD423D9}" type="presOf" srcId="{4D1023DC-019B-40CD-98D3-B3DA1FA00DDB}" destId="{EBA58B0B-DC22-45F4-8551-DD213795828D}" srcOrd="0" destOrd="0" presId="urn:microsoft.com/office/officeart/2005/8/layout/hProcess10"/>
    <dgm:cxn modelId="{CB1941C7-0B34-4F1E-B396-F52EFEE53CC3}" type="presOf" srcId="{9084695E-3DD6-4EF8-87BA-6E06E266CEA1}" destId="{971C5185-3D05-4145-8D8A-1A14F826569C}" srcOrd="0" destOrd="0" presId="urn:microsoft.com/office/officeart/2005/8/layout/hProcess10"/>
    <dgm:cxn modelId="{193DE53A-9768-4809-A851-C15CB4778718}" type="presOf" srcId="{56C586B4-2586-4B7F-A62A-3B54F3B5A26B}" destId="{77ED3C1B-3FE4-4944-BBC0-21E400196E86}" srcOrd="0" destOrd="0" presId="urn:microsoft.com/office/officeart/2005/8/layout/hProcess10"/>
    <dgm:cxn modelId="{F7B2AC2A-5588-4E27-9BCA-AC4F0C69DD74}" type="presOf" srcId="{56C586B4-2586-4B7F-A62A-3B54F3B5A26B}" destId="{FA40CC7D-B53E-467D-8665-131452F1D76E}" srcOrd="1" destOrd="0" presId="urn:microsoft.com/office/officeart/2005/8/layout/hProcess10"/>
    <dgm:cxn modelId="{B8EF9667-A7BD-4220-AD0A-CC4FEE91E46E}" srcId="{9084695E-3DD6-4EF8-87BA-6E06E266CEA1}" destId="{9EE00DF0-D6DF-46AA-B2D5-CF0A2A7C3F5B}" srcOrd="2" destOrd="0" parTransId="{D6E152AD-E460-4800-BF86-29945FE8EF0B}" sibTransId="{C0E4DDC8-8451-40C5-BFED-157091BFFBF5}"/>
    <dgm:cxn modelId="{1628D670-00A1-4643-8E26-7B02D677AAD8}" type="presOf" srcId="{254602DC-FB9A-4A89-9300-B2CE27AD27DD}" destId="{BFF138F1-867B-40DF-890E-176FB0629DFB}" srcOrd="0" destOrd="0" presId="urn:microsoft.com/office/officeart/2005/8/layout/hProcess10"/>
    <dgm:cxn modelId="{3622F891-3CC8-40C5-8A37-5271112C5F2B}" srcId="{9084695E-3DD6-4EF8-87BA-6E06E266CEA1}" destId="{125D6399-5030-4DE8-9BF0-C78F8A869CB8}" srcOrd="1" destOrd="0" parTransId="{F314ABBF-BC72-4730-9213-E8BCE4F2B44C}" sibTransId="{56C586B4-2586-4B7F-A62A-3B54F3B5A26B}"/>
    <dgm:cxn modelId="{B05592D5-1C80-45C4-9DB8-D8A3301164B4}" type="presOf" srcId="{125D6399-5030-4DE8-9BF0-C78F8A869CB8}" destId="{2D0A1F46-A074-4ADD-AFA8-3E5F574B6491}" srcOrd="0" destOrd="0" presId="urn:microsoft.com/office/officeart/2005/8/layout/hProcess10"/>
    <dgm:cxn modelId="{87B5823E-E26B-476F-87DB-1686611013BF}" type="presOf" srcId="{4D1023DC-019B-40CD-98D3-B3DA1FA00DDB}" destId="{D6071647-1274-4E84-86C0-2EF0B04C29AB}" srcOrd="1" destOrd="0" presId="urn:microsoft.com/office/officeart/2005/8/layout/hProcess10"/>
    <dgm:cxn modelId="{583E588E-8260-43CB-8F85-845327B66E93}" type="presOf" srcId="{9EE00DF0-D6DF-46AA-B2D5-CF0A2A7C3F5B}" destId="{3C539B3D-81D9-4FA5-A627-9B03DBDE1FF8}" srcOrd="0" destOrd="0" presId="urn:microsoft.com/office/officeart/2005/8/layout/hProcess10"/>
    <dgm:cxn modelId="{17AC5B47-BFB3-47B2-ADFB-DF6EAF2B891E}" srcId="{9084695E-3DD6-4EF8-87BA-6E06E266CEA1}" destId="{254602DC-FB9A-4A89-9300-B2CE27AD27DD}" srcOrd="0" destOrd="0" parTransId="{DA442AF2-1F04-41A4-BF2B-7DBFCA5EF7F9}" sibTransId="{4D1023DC-019B-40CD-98D3-B3DA1FA00DDB}"/>
    <dgm:cxn modelId="{4C97BDA5-6CB1-4346-8A8E-440CB3446C14}" type="presParOf" srcId="{971C5185-3D05-4145-8D8A-1A14F826569C}" destId="{974911FD-24AD-4376-8EEB-523F60EA27A1}" srcOrd="0" destOrd="0" presId="urn:microsoft.com/office/officeart/2005/8/layout/hProcess10"/>
    <dgm:cxn modelId="{502E6E1B-8D04-4E70-BDBB-87726ABFF8BF}" type="presParOf" srcId="{974911FD-24AD-4376-8EEB-523F60EA27A1}" destId="{66439FCD-B0A2-46B0-8FCA-0F1CE791E1DD}" srcOrd="0" destOrd="0" presId="urn:microsoft.com/office/officeart/2005/8/layout/hProcess10"/>
    <dgm:cxn modelId="{C87DDA97-EEB8-46A4-A470-6158346CE487}" type="presParOf" srcId="{974911FD-24AD-4376-8EEB-523F60EA27A1}" destId="{BFF138F1-867B-40DF-890E-176FB0629DFB}" srcOrd="1" destOrd="0" presId="urn:microsoft.com/office/officeart/2005/8/layout/hProcess10"/>
    <dgm:cxn modelId="{91B3FDCA-F5E0-42F7-A9B5-B492E999B009}" type="presParOf" srcId="{971C5185-3D05-4145-8D8A-1A14F826569C}" destId="{EBA58B0B-DC22-45F4-8551-DD213795828D}" srcOrd="1" destOrd="0" presId="urn:microsoft.com/office/officeart/2005/8/layout/hProcess10"/>
    <dgm:cxn modelId="{2E780D78-6F56-46D9-8A44-D76B226BE226}" type="presParOf" srcId="{EBA58B0B-DC22-45F4-8551-DD213795828D}" destId="{D6071647-1274-4E84-86C0-2EF0B04C29AB}" srcOrd="0" destOrd="0" presId="urn:microsoft.com/office/officeart/2005/8/layout/hProcess10"/>
    <dgm:cxn modelId="{788FFC63-9465-48CD-B428-D684AFF93F04}" type="presParOf" srcId="{971C5185-3D05-4145-8D8A-1A14F826569C}" destId="{D195CA93-261C-4874-8F07-4FD32D335F50}" srcOrd="2" destOrd="0" presId="urn:microsoft.com/office/officeart/2005/8/layout/hProcess10"/>
    <dgm:cxn modelId="{DDB85302-0001-4037-848B-864BD600CB0B}" type="presParOf" srcId="{D195CA93-261C-4874-8F07-4FD32D335F50}" destId="{682BE249-3859-4AB1-ACD2-908B2C7F856E}" srcOrd="0" destOrd="0" presId="urn:microsoft.com/office/officeart/2005/8/layout/hProcess10"/>
    <dgm:cxn modelId="{50BB86E7-2AB2-4619-B459-BA4AF53B73F5}" type="presParOf" srcId="{D195CA93-261C-4874-8F07-4FD32D335F50}" destId="{2D0A1F46-A074-4ADD-AFA8-3E5F574B6491}" srcOrd="1" destOrd="0" presId="urn:microsoft.com/office/officeart/2005/8/layout/hProcess10"/>
    <dgm:cxn modelId="{1B414801-5C2B-4D2C-8FA3-E42053422709}" type="presParOf" srcId="{971C5185-3D05-4145-8D8A-1A14F826569C}" destId="{77ED3C1B-3FE4-4944-BBC0-21E400196E86}" srcOrd="3" destOrd="0" presId="urn:microsoft.com/office/officeart/2005/8/layout/hProcess10"/>
    <dgm:cxn modelId="{4C60E14F-1CB8-46DF-95A4-C3957B5EF944}" type="presParOf" srcId="{77ED3C1B-3FE4-4944-BBC0-21E400196E86}" destId="{FA40CC7D-B53E-467D-8665-131452F1D76E}" srcOrd="0" destOrd="0" presId="urn:microsoft.com/office/officeart/2005/8/layout/hProcess10"/>
    <dgm:cxn modelId="{96AF4360-F2B4-4C99-BF96-21D7D0D71407}" type="presParOf" srcId="{971C5185-3D05-4145-8D8A-1A14F826569C}" destId="{B3BA0BB1-B5BD-4762-8B65-835DD5E5D364}" srcOrd="4" destOrd="0" presId="urn:microsoft.com/office/officeart/2005/8/layout/hProcess10"/>
    <dgm:cxn modelId="{DD972329-68C5-4966-B843-8C2899F799F0}" type="presParOf" srcId="{B3BA0BB1-B5BD-4762-8B65-835DD5E5D364}" destId="{BBAE61C8-9F31-42CB-B156-0BCA840CC7E1}" srcOrd="0" destOrd="0" presId="urn:microsoft.com/office/officeart/2005/8/layout/hProcess10"/>
    <dgm:cxn modelId="{6CB28DF1-E8CE-4976-AD33-2C7F8D75C61A}" type="presParOf" srcId="{B3BA0BB1-B5BD-4762-8B65-835DD5E5D364}" destId="{3C539B3D-81D9-4FA5-A627-9B03DBDE1FF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39FCD-B0A2-46B0-8FCA-0F1CE791E1DD}">
      <dsp:nvSpPr>
        <dsp:cNvPr id="0" name=""/>
        <dsp:cNvSpPr/>
      </dsp:nvSpPr>
      <dsp:spPr>
        <a:xfrm>
          <a:off x="4486" y="0"/>
          <a:ext cx="2113574" cy="204192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F138F1-867B-40DF-890E-176FB0629DFB}">
      <dsp:nvSpPr>
        <dsp:cNvPr id="0" name=""/>
        <dsp:cNvSpPr/>
      </dsp:nvSpPr>
      <dsp:spPr>
        <a:xfrm>
          <a:off x="348556" y="1225153"/>
          <a:ext cx="2113574" cy="2041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Development</a:t>
          </a:r>
          <a:endParaRPr lang="en-US" sz="2000" b="1" kern="1200" dirty="0"/>
        </a:p>
      </dsp:txBody>
      <dsp:txXfrm>
        <a:off x="408362" y="1284959"/>
        <a:ext cx="1993962" cy="1922309"/>
      </dsp:txXfrm>
    </dsp:sp>
    <dsp:sp modelId="{EBA58B0B-DC22-45F4-8551-DD213795828D}">
      <dsp:nvSpPr>
        <dsp:cNvPr id="0" name=""/>
        <dsp:cNvSpPr/>
      </dsp:nvSpPr>
      <dsp:spPr>
        <a:xfrm>
          <a:off x="2525182" y="767029"/>
          <a:ext cx="407121" cy="507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525182" y="868601"/>
        <a:ext cx="284985" cy="304718"/>
      </dsp:txXfrm>
    </dsp:sp>
    <dsp:sp modelId="{682BE249-3859-4AB1-ACD2-908B2C7F856E}">
      <dsp:nvSpPr>
        <dsp:cNvPr id="0" name=""/>
        <dsp:cNvSpPr/>
      </dsp:nvSpPr>
      <dsp:spPr>
        <a:xfrm>
          <a:off x="3281264" y="0"/>
          <a:ext cx="2113574" cy="204192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0A1F46-A074-4ADD-AFA8-3E5F574B6491}">
      <dsp:nvSpPr>
        <dsp:cNvPr id="0" name=""/>
        <dsp:cNvSpPr/>
      </dsp:nvSpPr>
      <dsp:spPr>
        <a:xfrm>
          <a:off x="3625335" y="1225153"/>
          <a:ext cx="2113574" cy="2041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Testing</a:t>
          </a:r>
          <a:endParaRPr lang="en-US" sz="2000" b="1" kern="1200" dirty="0"/>
        </a:p>
      </dsp:txBody>
      <dsp:txXfrm>
        <a:off x="3685141" y="1284959"/>
        <a:ext cx="1993962" cy="1922309"/>
      </dsp:txXfrm>
    </dsp:sp>
    <dsp:sp modelId="{77ED3C1B-3FE4-4944-BBC0-21E400196E86}">
      <dsp:nvSpPr>
        <dsp:cNvPr id="0" name=""/>
        <dsp:cNvSpPr/>
      </dsp:nvSpPr>
      <dsp:spPr>
        <a:xfrm>
          <a:off x="5801961" y="767029"/>
          <a:ext cx="407121" cy="507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801961" y="868601"/>
        <a:ext cx="284985" cy="304718"/>
      </dsp:txXfrm>
    </dsp:sp>
    <dsp:sp modelId="{BBAE61C8-9F31-42CB-B156-0BCA840CC7E1}">
      <dsp:nvSpPr>
        <dsp:cNvPr id="0" name=""/>
        <dsp:cNvSpPr/>
      </dsp:nvSpPr>
      <dsp:spPr>
        <a:xfrm>
          <a:off x="6558043" y="0"/>
          <a:ext cx="2113574" cy="204192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539B3D-81D9-4FA5-A627-9B03DBDE1FF8}">
      <dsp:nvSpPr>
        <dsp:cNvPr id="0" name=""/>
        <dsp:cNvSpPr/>
      </dsp:nvSpPr>
      <dsp:spPr>
        <a:xfrm>
          <a:off x="6902113" y="1225153"/>
          <a:ext cx="2113574" cy="2041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Analysis</a:t>
          </a:r>
          <a:endParaRPr lang="en-US" sz="2000" b="1" kern="1200" dirty="0"/>
        </a:p>
      </dsp:txBody>
      <dsp:txXfrm>
        <a:off x="6961919" y="1284959"/>
        <a:ext cx="1993962" cy="19223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390240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An accuracy assessment was performed on Landsat 8 and Sentinel-2 data</a:t>
            </a:r>
          </a:p>
          <a:p>
            <a:pPr marL="171450" indent="-171450">
              <a:buFontTx/>
              <a:buChar char="-"/>
            </a:pPr>
            <a:r>
              <a:rPr lang="en-US" dirty="0" smtClean="0"/>
              <a:t>And</a:t>
            </a:r>
            <a:r>
              <a:rPr lang="en-US" baseline="0" dirty="0" smtClean="0"/>
              <a:t> all scripts were tested</a:t>
            </a:r>
            <a:endParaRPr lang="en-US" dirty="0" smtClean="0"/>
          </a:p>
          <a:p>
            <a:r>
              <a:rPr lang="en-US" dirty="0" smtClean="0"/>
              <a:t>- The Surface</a:t>
            </a:r>
            <a:r>
              <a:rPr lang="en-US" baseline="0" dirty="0" smtClean="0"/>
              <a:t> Aquatic Vegetation Detection tool was developed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38846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our results will go.</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10840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our results will go.</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01758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our conclusions will go.</a:t>
            </a:r>
          </a:p>
          <a:p>
            <a:endParaRPr lang="en-US" baseline="0" dirty="0" smtClean="0"/>
          </a:p>
          <a:p>
            <a:r>
              <a:rPr lang="en-US" baseline="0" dirty="0" smtClean="0"/>
              <a:t>Image source: https://www.flickr.com/photos/clownfish/201316695/in/photolist-iMNrv-dVXsAd-FqPHh-iMNhx-c9cdhG-r8dDUB-c9c6Ys-EPyQ5-6rXhjS-c9c7Ko-BQSU6-5yNzB-4zfYJt-vA1QgC-4zR8rL-4zSDqk-pUeoqF-gDXUf-mBcowr-4zqSe6-mBe4GY-iW3FWz-mBcNRM-pUpAUT-d3upKm-5X6rGP-rxUnSJ-CmA96g-7MWGty-vRhsGU-6AisFt-ejDDES-6AnAF7-8auhg7-SGV2R-4ZQ5tR-iMNJU-4jLnM-6tTpwY-5oNTov-8xeLVx-8xeLVz-gmZ1UX-4wNA6M-4ygsLi-7mRbRM-duxkci-duxkdH-jSy77-jSy9f</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94359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errors and uncertainties consisted</a:t>
            </a:r>
            <a:r>
              <a:rPr lang="en-US" baseline="0" dirty="0" smtClean="0"/>
              <a:t> of cloud cover in our Landsat images, inaccuracies of coastline </a:t>
            </a:r>
            <a:r>
              <a:rPr lang="en-US" baseline="0" dirty="0" err="1" smtClean="0"/>
              <a:t>shapefiles</a:t>
            </a:r>
            <a:r>
              <a:rPr lang="en-US" baseline="0" dirty="0" smtClean="0"/>
              <a:t>, amount of in situ data validation, and difficulty downloading Sentinel-2 data due to its large file size. We also had issues with converting our data into python codes and scripts.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057728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future references, we have set goals to revise our python script to become completely open source. </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Image Source: https://commons.wikimedia.org/wiki/File:Africa_Lake_Victoria_10_006.jpg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1676193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161988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study focused on the </a:t>
            </a:r>
            <a:r>
              <a:rPr lang="en-US" dirty="0" err="1" smtClean="0"/>
              <a:t>Winam</a:t>
            </a:r>
            <a:r>
              <a:rPr lang="en-US" dirty="0" smtClean="0"/>
              <a:t> Gulf, which is located in the Kenyan</a:t>
            </a:r>
            <a:r>
              <a:rPr lang="en-US" baseline="0" dirty="0" smtClean="0"/>
              <a:t> portion of Lake Victoria in Africa.</a:t>
            </a:r>
          </a:p>
          <a:p>
            <a:pPr marL="171450" indent="-171450">
              <a:buFontTx/>
              <a:buChar char="-"/>
            </a:pPr>
            <a:r>
              <a:rPr lang="en-US" baseline="0" dirty="0" smtClean="0"/>
              <a:t>Our project partners have identified this as a region of focus for the study of the invasive water hyacinth. The gulf’s isolated nature and close proximity to highly populated cities has degraded the water quality over time which has fueled outbreaks of algae and water hyacinth.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47633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term’s objectives were to develop the Surface Aquatic Vegetation Detection Tool (SAVDT) using the methodologies created from the previous term and converting them to a python script that will automate the retrieval and processing of the data. Those methodologies include using Landsat imagery and running a Normalized Difference Water Index (NDWI) and Normalized Difference in Vegetation Index (NDVI), which will be talked about more in the upcoming methodology section. In addition to using Landsat, the team implemented Sentinel-2 data in order to have a larger range of images for accuracy assessment which will result in better accuracy assessment outputs. </a:t>
            </a:r>
          </a:p>
          <a:p>
            <a:endParaRPr lang="en-US" baseline="0" dirty="0" smtClean="0"/>
          </a:p>
          <a:p>
            <a:r>
              <a:rPr lang="en-US" baseline="0" dirty="0" smtClean="0"/>
              <a:t>Image Credit</a:t>
            </a:r>
            <a:r>
              <a:rPr lang="en-US" baseline="0" smtClean="0"/>
              <a:t>: Team lead Jeanne’ le Roux</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82463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partnered with the SERVIR Coordination Office at MSFC, the NASA SERVIR-Eastern and Southern Africa Hub, the </a:t>
            </a:r>
            <a:r>
              <a:rPr lang="en-US" dirty="0" smtClean="0">
                <a:solidFill>
                  <a:srgbClr val="767171"/>
                </a:solidFill>
              </a:rPr>
              <a:t>Regional Centre for Mapping of Resources for Development (</a:t>
            </a:r>
            <a:r>
              <a:rPr lang="en-US" baseline="0" dirty="0" smtClean="0"/>
              <a:t>RCMRD), and the </a:t>
            </a:r>
            <a:r>
              <a:rPr lang="en-US" baseline="0" dirty="0" err="1" smtClean="0"/>
              <a:t>Makerere</a:t>
            </a:r>
            <a:r>
              <a:rPr lang="en-US" baseline="0" dirty="0" smtClean="0"/>
              <a:t> University Department of </a:t>
            </a:r>
            <a:r>
              <a:rPr lang="en-US" baseline="0" dirty="0" err="1" smtClean="0"/>
              <a:t>Geomatics</a:t>
            </a:r>
            <a:r>
              <a:rPr lang="en-US" baseline="0" dirty="0" smtClean="0"/>
              <a:t> and Land Management for this project to assist with their current practices.</a:t>
            </a:r>
          </a:p>
          <a:p>
            <a:endParaRPr lang="en-US" baseline="0" dirty="0" smtClean="0"/>
          </a:p>
          <a:p>
            <a:r>
              <a:rPr lang="en-US" baseline="0" dirty="0" smtClean="0"/>
              <a:t>*Note: We plan on updating this image to better reflect our project partner locations, and are only using this image as a placeholder</a:t>
            </a:r>
          </a:p>
          <a:p>
            <a:endParaRPr lang="en-US" baseline="0" dirty="0" smtClean="0"/>
          </a:p>
          <a:p>
            <a:r>
              <a:rPr lang="en-US" baseline="0" dirty="0" smtClean="0"/>
              <a:t>Image source: http://www.nasa.gov/mission_pages/servir/overview.html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8630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Eutrophication due to runoff causes water hyacinth to spread rapidly and results in the degradation of water quality in Lake Victoria, which in turn directly affects everyday water usage. </a:t>
            </a:r>
          </a:p>
          <a:p>
            <a:r>
              <a:rPr lang="en-US" dirty="0" smtClean="0"/>
              <a:t>Water hyacinth growth restricts access to boating docks used for transportation, water extractors for clean drinking water and irrigation use, and fishing, which the locals depend on daily. </a:t>
            </a:r>
          </a:p>
          <a:p>
            <a:r>
              <a:rPr lang="en-US" dirty="0" smtClean="0"/>
              <a:t>Due to its nature of growth, water hyacinth blocks sunlight from the water column resulting in decreased oxygen and nutrient levels, which negatively affect biodiversity throughout the lake.      </a:t>
            </a:r>
          </a:p>
          <a:p>
            <a:r>
              <a:rPr lang="en-US" dirty="0" smtClean="0"/>
              <a:t>Schistosomiasis is a devastating tropical parasitic disease. The infectious form of the parasite is secreted by snails living in fresh water, resulting in contamination. Water hyacinth serves as a breeding ground for these snails as it provides physical attachment surfaces, shade, reduced temperature fluctuations, and food for snails carrying the parasite. Water hyacinth has a tendency to flourish in shallower waters near the lake shore, significantly increasing the human population exposure and infection risk of schistosomiasis due to activities such as boat launching and fishing. As a result, schistosomiasis poses a severe threat to populations living near water hyacinth infested waters. </a:t>
            </a:r>
          </a:p>
          <a:p>
            <a:r>
              <a:rPr lang="en-US" dirty="0" smtClean="0"/>
              <a:t>Image Credit: https://www.flickr.com/photos/rwoan/8237176439/in/photolist-dxTFzr-oCdDW2-RxuFC-4uCqco-4MXBPm-dxTGfr-cXN3Wo-4tWwJf-dxYWDN-dxYX3A-867mJZ-86aw9u-4xZMYB-4tWvKA-fjEFq1-86avou-4tWyAA-4tSvuM-dxZccd-9UgPn3-fAdui8-4tSv2K-bAi9Gv-8jdY4Z-2iaYc-oCbXMC-dxZbxd-4tStJt-dxYYQo-dxTJKD-dxTKci-6zbJr2-4xecB-P4TdH-99Wqqa-cAkreq-dNH1Ar-dxTGGe-dxZd7L-4tSvVP-8jdYUD-4tSygn-9fXKcU-oUFtZ3-dxZ7Uf-oCdYP3-4tWpns-4zAQ4h-4tSmKH-4tSo7Z</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25878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NASA’s Landsat 8 data, as well as the ESA’s Sentinel-2 data, were used for this project.</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07890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term the project was</a:t>
            </a:r>
            <a:r>
              <a:rPr lang="en-US" baseline="0" dirty="0" smtClean="0"/>
              <a:t> focused on developing Python scripts to automate processes for downloading data, detecting water hyacinth, and assessing the accuracy of the model outputs.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4273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Once Landsat 8 and Sentinel-2</a:t>
            </a:r>
            <a:r>
              <a:rPr lang="en-US" baseline="0" dirty="0" smtClean="0"/>
              <a:t> data were downloaded using scripts</a:t>
            </a:r>
          </a:p>
          <a:p>
            <a:pPr marL="171450" indent="-171450">
              <a:buFontTx/>
              <a:buChar char="-"/>
            </a:pPr>
            <a:r>
              <a:rPr lang="en-US" baseline="0" dirty="0" smtClean="0"/>
              <a:t>The images were atmospherically corrected and converted to surface reflectance</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40863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baseline="0" dirty="0" smtClean="0"/>
              <a:t>MNDWI, which is the Modified Normalized Difference Water Index, </a:t>
            </a:r>
          </a:p>
          <a:p>
            <a:pPr marL="174982" indent="-174982">
              <a:buFontTx/>
              <a:buChar char="-"/>
            </a:pPr>
            <a:r>
              <a:rPr lang="en-US" baseline="0" dirty="0" smtClean="0"/>
              <a:t>was calculated on automatically downloaded Landsat and Sentinel imagery </a:t>
            </a:r>
          </a:p>
          <a:p>
            <a:pPr marL="174982" indent="-174982">
              <a:buFontTx/>
              <a:buChar char="-"/>
            </a:pPr>
            <a:r>
              <a:rPr lang="en-US" baseline="0" dirty="0" smtClean="0"/>
              <a:t>to distinguish between water and non water features and extract aquatic vegetation over the gulf, </a:t>
            </a:r>
          </a:p>
          <a:p>
            <a:pPr marL="174982" indent="-174982">
              <a:buFontTx/>
              <a:buChar char="-"/>
            </a:pPr>
            <a:r>
              <a:rPr lang="en-US" baseline="0" dirty="0" smtClean="0"/>
              <a:t>Scripts for Reclassification and Select by Attributes tools were then applied </a:t>
            </a:r>
          </a:p>
          <a:p>
            <a:pPr marL="174982" indent="-174982">
              <a:buFontTx/>
              <a:buChar char="-"/>
            </a:pPr>
            <a:r>
              <a:rPr lang="en-US" baseline="0" dirty="0" smtClean="0"/>
              <a:t>to extract everything in the -1 to 0 range</a:t>
            </a:r>
          </a:p>
          <a:p>
            <a:pPr marL="174982" indent="-174982">
              <a:buFontTx/>
              <a:buChar char="-"/>
            </a:pPr>
            <a:r>
              <a:rPr lang="en-US" baseline="0" dirty="0" smtClean="0"/>
              <a:t>And the raster to polygon tool was used </a:t>
            </a:r>
          </a:p>
          <a:p>
            <a:pPr marL="174982" indent="-174982">
              <a:buFontTx/>
              <a:buChar char="-"/>
            </a:pPr>
            <a:r>
              <a:rPr lang="en-US" baseline="0" dirty="0" smtClean="0"/>
              <a:t>to convert selections into </a:t>
            </a:r>
            <a:r>
              <a:rPr lang="en-US" baseline="0" dirty="0" err="1" smtClean="0"/>
              <a:t>shapefiles</a:t>
            </a: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320400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200534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164180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4171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98223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12818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02653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904297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273847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08799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algn="ctr"/>
            <a:r>
              <a:rPr lang="en-US" sz="1200" b="1" dirty="0">
                <a:solidFill>
                  <a:srgbClr val="767171"/>
                </a:solidFill>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580380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algn="ctr"/>
            <a:r>
              <a:rPr lang="en-US" sz="1200" b="1" dirty="0">
                <a:solidFill>
                  <a:srgbClr val="767171"/>
                </a:solidFill>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96275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3/2/2016</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9163973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smtClean="0"/>
              <a:t>Lake Victoria Water Resources II</a:t>
            </a:r>
            <a:endParaRPr lang="en-US" dirty="0"/>
          </a:p>
        </p:txBody>
      </p:sp>
      <p:sp>
        <p:nvSpPr>
          <p:cNvPr id="9" name="Text Placeholder 8"/>
          <p:cNvSpPr>
            <a:spLocks noGrp="1"/>
          </p:cNvSpPr>
          <p:nvPr>
            <p:ph type="body" sz="quarter" idx="17"/>
          </p:nvPr>
        </p:nvSpPr>
        <p:spPr/>
        <p:txBody>
          <a:bodyPr>
            <a:normAutofit fontScale="77500" lnSpcReduction="20000"/>
          </a:bodyPr>
          <a:lstStyle/>
          <a:p>
            <a:r>
              <a:rPr lang="en-US" dirty="0"/>
              <a:t>Developing an Automated, Near Real-Time </a:t>
            </a:r>
            <a:r>
              <a:rPr lang="en-US" dirty="0" smtClean="0"/>
              <a:t>System to </a:t>
            </a:r>
            <a:r>
              <a:rPr lang="en-US" dirty="0"/>
              <a:t>Monitor </a:t>
            </a:r>
            <a:r>
              <a:rPr lang="en-US" dirty="0" err="1"/>
              <a:t>Eichhornia</a:t>
            </a:r>
            <a:r>
              <a:rPr lang="en-US" dirty="0"/>
              <a:t> </a:t>
            </a:r>
            <a:r>
              <a:rPr lang="en-US" dirty="0" err="1"/>
              <a:t>Crassipes</a:t>
            </a:r>
            <a:r>
              <a:rPr lang="en-US" dirty="0"/>
              <a:t> over the </a:t>
            </a:r>
            <a:r>
              <a:rPr lang="en-US" dirty="0" err="1"/>
              <a:t>Winam</a:t>
            </a:r>
            <a:r>
              <a:rPr lang="en-US" dirty="0"/>
              <a:t> Gulf in Lake Victoria</a:t>
            </a:r>
          </a:p>
        </p:txBody>
      </p:sp>
      <p:sp>
        <p:nvSpPr>
          <p:cNvPr id="11" name="Text Placeholder 2"/>
          <p:cNvSpPr txBox="1">
            <a:spLocks/>
          </p:cNvSpPr>
          <p:nvPr/>
        </p:nvSpPr>
        <p:spPr>
          <a:xfrm>
            <a:off x="228599"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1600" dirty="0" err="1"/>
              <a:t>Jeanné</a:t>
            </a:r>
            <a:r>
              <a:rPr lang="en-US" sz="1600" dirty="0"/>
              <a:t> le </a:t>
            </a:r>
            <a:r>
              <a:rPr lang="en-US" sz="1600" dirty="0" smtClean="0"/>
              <a:t>Roux (</a:t>
            </a:r>
            <a:r>
              <a:rPr lang="en-US" sz="1600" dirty="0"/>
              <a:t>Project </a:t>
            </a:r>
            <a:r>
              <a:rPr lang="en-US" sz="1600" dirty="0" smtClean="0"/>
              <a:t>Lead)</a:t>
            </a:r>
            <a:endParaRPr lang="en-US" sz="1600" dirty="0"/>
          </a:p>
        </p:txBody>
      </p:sp>
      <p:sp>
        <p:nvSpPr>
          <p:cNvPr id="19" name="Text Placeholder 2"/>
          <p:cNvSpPr txBox="1">
            <a:spLocks/>
          </p:cNvSpPr>
          <p:nvPr/>
        </p:nvSpPr>
        <p:spPr>
          <a:xfrm>
            <a:off x="228600" y="3647635"/>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Daryl Ann </a:t>
            </a:r>
            <a:r>
              <a:rPr lang="en-US" sz="1600" dirty="0" err="1" smtClean="0"/>
              <a:t>Winstead</a:t>
            </a:r>
            <a:endParaRPr lang="en-US" sz="1600" dirty="0"/>
          </a:p>
        </p:txBody>
      </p:sp>
      <p:sp>
        <p:nvSpPr>
          <p:cNvPr id="20" name="Text Placeholder 2"/>
          <p:cNvSpPr txBox="1">
            <a:spLocks/>
          </p:cNvSpPr>
          <p:nvPr/>
        </p:nvSpPr>
        <p:spPr>
          <a:xfrm>
            <a:off x="228600" y="4036822"/>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Sara </a:t>
            </a:r>
            <a:r>
              <a:rPr lang="en-US" sz="1600" dirty="0" err="1" smtClean="0"/>
              <a:t>Amirazodi</a:t>
            </a:r>
            <a:endParaRPr lang="en-US" sz="1600" dirty="0"/>
          </a:p>
        </p:txBody>
      </p:sp>
      <p:sp>
        <p:nvSpPr>
          <p:cNvPr id="21" name="Text Placeholder 2"/>
          <p:cNvSpPr txBox="1">
            <a:spLocks/>
          </p:cNvSpPr>
          <p:nvPr/>
        </p:nvSpPr>
        <p:spPr>
          <a:xfrm>
            <a:off x="4665612" y="3260212"/>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Dwight </a:t>
            </a:r>
            <a:r>
              <a:rPr lang="en-US" sz="1600" dirty="0" err="1" smtClean="0"/>
              <a:t>Tigner</a:t>
            </a:r>
            <a:endParaRPr lang="en-US" sz="1600" dirty="0"/>
          </a:p>
        </p:txBody>
      </p:sp>
      <p:sp>
        <p:nvSpPr>
          <p:cNvPr id="22" name="Text Placeholder 2"/>
          <p:cNvSpPr txBox="1">
            <a:spLocks/>
          </p:cNvSpPr>
          <p:nvPr/>
        </p:nvSpPr>
        <p:spPr>
          <a:xfrm>
            <a:off x="4665612" y="3649399"/>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Christina Fischer</a:t>
            </a:r>
            <a:endParaRPr lang="en-US" sz="1600" dirty="0"/>
          </a:p>
        </p:txBody>
      </p:sp>
      <p:sp>
        <p:nvSpPr>
          <p:cNvPr id="23" name="Text Placeholder 2"/>
          <p:cNvSpPr txBox="1">
            <a:spLocks/>
          </p:cNvSpPr>
          <p:nvPr/>
        </p:nvSpPr>
        <p:spPr>
          <a:xfrm>
            <a:off x="4665612" y="4038586"/>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 </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1683" y="2448270"/>
            <a:ext cx="3593592" cy="2685705"/>
          </a:xfrm>
        </p:spPr>
        <p:txBody>
          <a:bodyPr>
            <a:normAutofit/>
          </a:bodyPr>
          <a:lstStyle/>
          <a:p>
            <a:pPr marL="342900" indent="-342900">
              <a:spcBef>
                <a:spcPts val="200"/>
              </a:spcBef>
              <a:spcAft>
                <a:spcPts val="600"/>
              </a:spcAft>
              <a:buClr>
                <a:schemeClr val="accent1"/>
              </a:buClr>
              <a:buFont typeface="Webdings" panose="05030102010509060703" pitchFamily="18" charset="2"/>
              <a:buChar char="4"/>
            </a:pPr>
            <a:r>
              <a:rPr lang="en-US" dirty="0" smtClean="0"/>
              <a:t>Accuracy assessment for Landsat 8 improved </a:t>
            </a:r>
            <a:endParaRPr lang="en-US" dirty="0"/>
          </a:p>
          <a:p>
            <a:pPr marL="342900" indent="-342900">
              <a:spcBef>
                <a:spcPts val="200"/>
              </a:spcBef>
              <a:spcAft>
                <a:spcPts val="600"/>
              </a:spcAft>
              <a:buClr>
                <a:schemeClr val="accent1"/>
              </a:buClr>
              <a:buFont typeface="Webdings" panose="05030102010509060703" pitchFamily="18" charset="2"/>
              <a:buChar char="4"/>
            </a:pPr>
            <a:r>
              <a:rPr lang="en-US" dirty="0" smtClean="0"/>
              <a:t>Accuracy assessment for Sentinel-2 developed</a:t>
            </a:r>
            <a:endParaRPr lang="en-US" dirty="0"/>
          </a:p>
          <a:p>
            <a:pPr marL="342900" indent="-342900">
              <a:spcBef>
                <a:spcPts val="200"/>
              </a:spcBef>
              <a:spcAft>
                <a:spcPts val="600"/>
              </a:spcAft>
              <a:buClr>
                <a:schemeClr val="accent1"/>
              </a:buClr>
              <a:buFont typeface="Webdings" panose="05030102010509060703" pitchFamily="18" charset="2"/>
              <a:buChar char="4"/>
            </a:pPr>
            <a:r>
              <a:rPr lang="en-US" dirty="0" smtClean="0"/>
              <a:t>All scripts tested</a:t>
            </a:r>
            <a:endParaRPr lang="en-US" dirty="0"/>
          </a:p>
          <a:p>
            <a:pPr marL="342900" indent="-342900">
              <a:spcBef>
                <a:spcPts val="200"/>
              </a:spcBef>
              <a:spcAft>
                <a:spcPts val="600"/>
              </a:spcAft>
              <a:buClr>
                <a:schemeClr val="accent1"/>
              </a:buClr>
              <a:buFont typeface="Webdings" panose="05030102010509060703" pitchFamily="18" charset="2"/>
              <a:buChar char="4"/>
            </a:pPr>
            <a:r>
              <a:rPr lang="en-US" dirty="0" smtClean="0"/>
              <a:t>“Surface Aquatic Vegetation Detection Tool” developed</a:t>
            </a:r>
          </a:p>
          <a:p>
            <a:pPr>
              <a:spcBef>
                <a:spcPts val="200"/>
              </a:spcBef>
              <a:buClr>
                <a:schemeClr val="accent1"/>
              </a:buClr>
            </a:pPr>
            <a:endParaRPr lang="en-US" dirty="0"/>
          </a:p>
          <a:p>
            <a:endParaRPr lang="en-US" dirty="0"/>
          </a:p>
        </p:txBody>
      </p:sp>
      <p:sp>
        <p:nvSpPr>
          <p:cNvPr id="3" name="Text Placeholder 2"/>
          <p:cNvSpPr>
            <a:spLocks noGrp="1"/>
          </p:cNvSpPr>
          <p:nvPr>
            <p:ph type="body" sz="quarter" idx="10"/>
          </p:nvPr>
        </p:nvSpPr>
        <p:spPr>
          <a:xfrm>
            <a:off x="548640" y="138648"/>
            <a:ext cx="3566160" cy="1325880"/>
          </a:xfrm>
        </p:spPr>
        <p:txBody>
          <a:bodyPr/>
          <a:lstStyle/>
          <a:p>
            <a:r>
              <a:rPr lang="en-US" dirty="0" smtClean="0"/>
              <a:t>Methodology</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46270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spcBef>
                <a:spcPts val="200"/>
              </a:spcBef>
              <a:buClr>
                <a:schemeClr val="accent1"/>
              </a:buClr>
              <a:buFont typeface="Webdings" panose="05030102010509060703" pitchFamily="18" charset="2"/>
              <a:buChar char="4"/>
            </a:pPr>
            <a:r>
              <a:rPr lang="en-US" dirty="0" smtClean="0"/>
              <a:t>TBD</a:t>
            </a:r>
            <a:endParaRPr lang="en-US" dirty="0"/>
          </a:p>
        </p:txBody>
      </p:sp>
      <p:sp>
        <p:nvSpPr>
          <p:cNvPr id="3" name="Text Placeholder 2"/>
          <p:cNvSpPr>
            <a:spLocks noGrp="1"/>
          </p:cNvSpPr>
          <p:nvPr>
            <p:ph type="body" sz="quarter" idx="10"/>
          </p:nvPr>
        </p:nvSpPr>
        <p:spPr/>
        <p:txBody>
          <a:bodyPr/>
          <a:lstStyle/>
          <a:p>
            <a:r>
              <a:rPr lang="en-US" dirty="0" smtClean="0"/>
              <a:t>Results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88714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spcBef>
                <a:spcPts val="200"/>
              </a:spcBef>
              <a:buClr>
                <a:schemeClr val="accent1"/>
              </a:buClr>
              <a:buFont typeface="Webdings" panose="05030102010509060703" pitchFamily="18" charset="2"/>
              <a:buChar char="4"/>
            </a:pPr>
            <a:r>
              <a:rPr lang="en-US" dirty="0" smtClean="0"/>
              <a:t>TBD</a:t>
            </a:r>
            <a:endParaRPr lang="en-US" dirty="0"/>
          </a:p>
          <a:p>
            <a:endParaRPr lang="en-US" dirty="0"/>
          </a:p>
        </p:txBody>
      </p:sp>
      <p:sp>
        <p:nvSpPr>
          <p:cNvPr id="3" name="Text Placeholder 2"/>
          <p:cNvSpPr>
            <a:spLocks noGrp="1"/>
          </p:cNvSpPr>
          <p:nvPr>
            <p:ph type="body" sz="quarter" idx="10"/>
          </p:nvPr>
        </p:nvSpPr>
        <p:spPr/>
        <p:txBody>
          <a:bodyPr/>
          <a:lstStyle/>
          <a:p>
            <a:r>
              <a:rPr lang="en-US" dirty="0" smtClean="0"/>
              <a:t>Results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40970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76072" y="1438656"/>
            <a:ext cx="7982712" cy="1628394"/>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TBD</a:t>
            </a:r>
            <a:endParaRPr lang="en-US" sz="800" b="1" dirty="0"/>
          </a:p>
          <a:p>
            <a:pPr marL="342900" indent="-342900">
              <a:spcBef>
                <a:spcPts val="200"/>
              </a:spcBef>
              <a:buClr>
                <a:schemeClr val="accent1"/>
              </a:buClr>
              <a:buFont typeface="Webdings" panose="05030102010509060703" pitchFamily="18" charset="2"/>
              <a:buChar char="4"/>
            </a:pPr>
            <a:endParaRPr lang="en-US" sz="800" b="1" dirty="0"/>
          </a:p>
        </p:txBody>
      </p:sp>
      <p:sp>
        <p:nvSpPr>
          <p:cNvPr id="8" name="Text Placeholder 7"/>
          <p:cNvSpPr>
            <a:spLocks noGrp="1"/>
          </p:cNvSpPr>
          <p:nvPr>
            <p:ph type="body" sz="quarter" idx="14"/>
          </p:nvPr>
        </p:nvSpPr>
        <p:spPr/>
        <p:txBody>
          <a:bodyPr/>
          <a:lstStyle/>
          <a:p>
            <a:r>
              <a:rPr lang="en-US" dirty="0" smtClean="0"/>
              <a:t>Conclusions</a:t>
            </a:r>
            <a:endParaRPr lang="en-US" dirty="0"/>
          </a:p>
        </p:txBody>
      </p:sp>
      <p:pic>
        <p:nvPicPr>
          <p:cNvPr id="9" name="Picture Placeholder 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1875" b="21875"/>
          <a:stretch>
            <a:fillRect/>
          </a:stretch>
        </p:blipFill>
        <p:spPr>
          <a:xfrm>
            <a:off x="1" y="3343275"/>
            <a:ext cx="9134474" cy="3429000"/>
          </a:xfrm>
          <a:ln>
            <a:solidFill>
              <a:schemeClr val="tx1"/>
            </a:solidFill>
          </a:ln>
        </p:spPr>
      </p:pic>
      <p:sp>
        <p:nvSpPr>
          <p:cNvPr id="7" name="Text Placeholder 6"/>
          <p:cNvSpPr>
            <a:spLocks noGrp="1"/>
          </p:cNvSpPr>
          <p:nvPr>
            <p:ph type="body" sz="quarter" idx="13"/>
          </p:nvPr>
        </p:nvSpPr>
        <p:spPr>
          <a:xfrm>
            <a:off x="6761988" y="6412230"/>
            <a:ext cx="2295144" cy="274320"/>
          </a:xfrm>
        </p:spPr>
        <p:txBody>
          <a:bodyPr/>
          <a:lstStyle/>
          <a:p>
            <a:r>
              <a:rPr lang="en-US" dirty="0" smtClean="0">
                <a:solidFill>
                  <a:schemeClr val="bg1"/>
                </a:solidFill>
              </a:rPr>
              <a:t>Image Credit: Mike </a:t>
            </a:r>
            <a:r>
              <a:rPr lang="en-US" dirty="0" err="1" smtClean="0">
                <a:solidFill>
                  <a:schemeClr val="bg1"/>
                </a:solidFill>
              </a:rPr>
              <a:t>Spasoff</a:t>
            </a:r>
            <a:endParaRPr lang="en-US" dirty="0">
              <a:solidFill>
                <a:schemeClr val="bg1"/>
              </a:solidFill>
            </a:endParaRPr>
          </a:p>
        </p:txBody>
      </p:sp>
    </p:spTree>
    <p:extLst>
      <p:ext uri="{BB962C8B-B14F-4D97-AF65-F5344CB8AC3E}">
        <p14:creationId xmlns:p14="http://schemas.microsoft.com/office/powerpoint/2010/main" val="1161312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76072" y="1438655"/>
            <a:ext cx="7982712" cy="1647445"/>
          </a:xfrm>
        </p:spPr>
        <p:txBody>
          <a:bodyPr>
            <a:normAutofit fontScale="62500" lnSpcReduction="20000"/>
          </a:bodyPr>
          <a:lstStyle/>
          <a:p>
            <a:pPr marL="342900" indent="-342900">
              <a:spcBef>
                <a:spcPts val="200"/>
              </a:spcBef>
              <a:spcAft>
                <a:spcPts val="600"/>
              </a:spcAft>
              <a:buClr>
                <a:schemeClr val="accent1"/>
              </a:buClr>
              <a:buFont typeface="Webdings" panose="05030102010509060703" pitchFamily="18" charset="2"/>
              <a:buChar char="4"/>
            </a:pPr>
            <a:r>
              <a:rPr lang="en-US" sz="3200" b="1" dirty="0" smtClean="0"/>
              <a:t>Cloud cover</a:t>
            </a:r>
            <a:r>
              <a:rPr lang="en-US" sz="3200" dirty="0" smtClean="0"/>
              <a:t> in satellite imagery </a:t>
            </a:r>
          </a:p>
          <a:p>
            <a:pPr marL="342900" indent="-342900">
              <a:spcBef>
                <a:spcPts val="200"/>
              </a:spcBef>
              <a:spcAft>
                <a:spcPts val="600"/>
              </a:spcAft>
              <a:buClr>
                <a:schemeClr val="accent1"/>
              </a:buClr>
              <a:buFont typeface="Webdings" panose="05030102010509060703" pitchFamily="18" charset="2"/>
              <a:buChar char="4"/>
            </a:pPr>
            <a:r>
              <a:rPr lang="en-US" sz="3200" dirty="0" smtClean="0"/>
              <a:t>Difficult to automate </a:t>
            </a:r>
            <a:r>
              <a:rPr lang="en-US" sz="3200" b="1" dirty="0" smtClean="0"/>
              <a:t>Sentinel-2</a:t>
            </a:r>
            <a:r>
              <a:rPr lang="en-US" sz="3200" dirty="0" smtClean="0"/>
              <a:t> data download due to </a:t>
            </a:r>
            <a:r>
              <a:rPr lang="en-US" sz="3200" b="1" dirty="0" smtClean="0"/>
              <a:t>large file size</a:t>
            </a:r>
          </a:p>
          <a:p>
            <a:pPr marL="342900" indent="-342900">
              <a:spcBef>
                <a:spcPts val="200"/>
              </a:spcBef>
              <a:spcAft>
                <a:spcPts val="600"/>
              </a:spcAft>
              <a:buClr>
                <a:schemeClr val="accent1"/>
              </a:buClr>
              <a:buFont typeface="Webdings" panose="05030102010509060703" pitchFamily="18" charset="2"/>
              <a:buChar char="4"/>
            </a:pPr>
            <a:r>
              <a:rPr lang="en-US" sz="3200" dirty="0" smtClean="0"/>
              <a:t>Inaccuracies along the </a:t>
            </a:r>
            <a:r>
              <a:rPr lang="en-US" sz="3200" b="1" dirty="0" smtClean="0"/>
              <a:t>coastline</a:t>
            </a:r>
            <a:r>
              <a:rPr lang="en-US" sz="3200" dirty="0" smtClean="0"/>
              <a:t> in study area </a:t>
            </a:r>
            <a:r>
              <a:rPr lang="en-US" sz="3200" dirty="0" err="1" smtClean="0"/>
              <a:t>shapefile</a:t>
            </a:r>
            <a:endParaRPr lang="en-US" sz="3200" dirty="0" smtClean="0"/>
          </a:p>
          <a:p>
            <a:pPr marL="342900" indent="-342900">
              <a:spcBef>
                <a:spcPts val="200"/>
              </a:spcBef>
              <a:spcAft>
                <a:spcPts val="600"/>
              </a:spcAft>
              <a:buClr>
                <a:schemeClr val="accent1"/>
              </a:buClr>
              <a:buFont typeface="Webdings" panose="05030102010509060703" pitchFamily="18" charset="2"/>
              <a:buChar char="4"/>
            </a:pPr>
            <a:r>
              <a:rPr lang="en-US" sz="3200" dirty="0" smtClean="0"/>
              <a:t>Amount of </a:t>
            </a:r>
            <a:r>
              <a:rPr lang="en-US" sz="3200" b="1" i="1" dirty="0" smtClean="0"/>
              <a:t>in situ </a:t>
            </a:r>
            <a:r>
              <a:rPr lang="en-US" sz="3200" dirty="0" smtClean="0"/>
              <a:t>data for validation</a:t>
            </a:r>
          </a:p>
          <a:p>
            <a:pPr>
              <a:spcBef>
                <a:spcPts val="200"/>
              </a:spcBef>
              <a:buClr>
                <a:schemeClr val="accent1"/>
              </a:buClr>
            </a:pPr>
            <a:endParaRPr lang="en-US" dirty="0"/>
          </a:p>
          <a:p>
            <a:pPr>
              <a:spcBef>
                <a:spcPts val="200"/>
              </a:spcBef>
              <a:buClr>
                <a:schemeClr val="accent1"/>
              </a:buClr>
            </a:pPr>
            <a:endParaRPr lang="en-US" dirty="0" smtClean="0"/>
          </a:p>
        </p:txBody>
      </p:sp>
      <p:sp>
        <p:nvSpPr>
          <p:cNvPr id="8" name="Text Placeholder 7"/>
          <p:cNvSpPr>
            <a:spLocks noGrp="1"/>
          </p:cNvSpPr>
          <p:nvPr>
            <p:ph type="body" sz="quarter" idx="14"/>
          </p:nvPr>
        </p:nvSpPr>
        <p:spPr/>
        <p:txBody>
          <a:bodyPr/>
          <a:lstStyle/>
          <a:p>
            <a:r>
              <a:rPr lang="en-US" dirty="0" smtClean="0"/>
              <a:t>Errors and Uncertainties</a:t>
            </a:r>
            <a:endParaRPr lang="en-US" dirty="0"/>
          </a:p>
        </p:txBody>
      </p:sp>
      <p:pic>
        <p:nvPicPr>
          <p:cNvPr id="2" name="Picture Placeholder 1"/>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47778" b="-1"/>
          <a:stretch/>
        </p:blipFill>
        <p:spPr>
          <a:xfrm>
            <a:off x="0" y="3190875"/>
            <a:ext cx="9144000" cy="3581399"/>
          </a:xfrm>
          <a:ln>
            <a:solidFill>
              <a:schemeClr val="tx1"/>
            </a:solidFill>
          </a:ln>
        </p:spPr>
      </p:pic>
      <p:sp>
        <p:nvSpPr>
          <p:cNvPr id="7" name="Text Placeholder 6"/>
          <p:cNvSpPr>
            <a:spLocks noGrp="1"/>
          </p:cNvSpPr>
          <p:nvPr>
            <p:ph type="body" sz="quarter" idx="13"/>
          </p:nvPr>
        </p:nvSpPr>
        <p:spPr>
          <a:xfrm>
            <a:off x="6391275" y="6419850"/>
            <a:ext cx="2656332" cy="304800"/>
          </a:xfrm>
        </p:spPr>
        <p:txBody>
          <a:bodyPr>
            <a:noAutofit/>
          </a:bodyPr>
          <a:lstStyle/>
          <a:p>
            <a:r>
              <a:rPr lang="en-US" dirty="0" smtClean="0">
                <a:solidFill>
                  <a:schemeClr val="bg1"/>
                </a:solidFill>
              </a:rPr>
              <a:t>Image Credit: Jeanne le Roux</a:t>
            </a:r>
            <a:endParaRPr lang="en-US" dirty="0">
              <a:solidFill>
                <a:schemeClr val="bg1"/>
              </a:solidFill>
            </a:endParaRPr>
          </a:p>
        </p:txBody>
      </p:sp>
    </p:spTree>
    <p:extLst>
      <p:ext uri="{BB962C8B-B14F-4D97-AF65-F5344CB8AC3E}">
        <p14:creationId xmlns:p14="http://schemas.microsoft.com/office/powerpoint/2010/main" val="1327361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576072" y="4814317"/>
            <a:ext cx="7982712" cy="710184"/>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t>Revise the script to be completely </a:t>
            </a:r>
            <a:r>
              <a:rPr lang="en-US" b="1" dirty="0" smtClean="0"/>
              <a:t>open source</a:t>
            </a:r>
          </a:p>
          <a:p>
            <a:pPr marL="342900" indent="-342900">
              <a:spcBef>
                <a:spcPts val="200"/>
              </a:spcBef>
              <a:buClr>
                <a:schemeClr val="accent1"/>
              </a:buClr>
              <a:buFont typeface="Webdings" panose="05030102010509060703" pitchFamily="18" charset="2"/>
              <a:buChar char="4"/>
            </a:pPr>
            <a:r>
              <a:rPr lang="en-US" b="1" dirty="0" smtClean="0"/>
              <a:t>TBD</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endParaRPr lang="en-US" dirty="0"/>
          </a:p>
          <a:p>
            <a:endParaRPr lang="en-US" dirty="0"/>
          </a:p>
        </p:txBody>
      </p:sp>
      <p:sp>
        <p:nvSpPr>
          <p:cNvPr id="13" name="Text Placeholder 12"/>
          <p:cNvSpPr>
            <a:spLocks noGrp="1"/>
          </p:cNvSpPr>
          <p:nvPr>
            <p:ph type="body" sz="quarter" idx="14"/>
          </p:nvPr>
        </p:nvSpPr>
        <p:spPr/>
        <p:txBody>
          <a:bodyPr/>
          <a:lstStyle/>
          <a:p>
            <a:r>
              <a:rPr lang="en-US" dirty="0" smtClean="0"/>
              <a:t>Future Work</a:t>
            </a:r>
            <a:endParaRPr lang="en-US" dirty="0"/>
          </a:p>
        </p:txBody>
      </p:sp>
      <p:sp>
        <p:nvSpPr>
          <p:cNvPr id="12" name="Text Placeholder 11"/>
          <p:cNvSpPr>
            <a:spLocks noGrp="1"/>
          </p:cNvSpPr>
          <p:nvPr>
            <p:ph type="body" sz="quarter" idx="13"/>
          </p:nvPr>
        </p:nvSpPr>
        <p:spPr>
          <a:xfrm>
            <a:off x="6742938" y="3152775"/>
            <a:ext cx="2295144" cy="274320"/>
          </a:xfrm>
        </p:spPr>
        <p:txBody>
          <a:bodyPr/>
          <a:lstStyle/>
          <a:p>
            <a:r>
              <a:rPr lang="en-US" dirty="0" smtClean="0">
                <a:solidFill>
                  <a:schemeClr val="bg1"/>
                </a:solidFill>
              </a:rPr>
              <a:t>Source: Google Images</a:t>
            </a:r>
            <a:endParaRPr lang="en-US" dirty="0">
              <a:solidFill>
                <a:schemeClr val="bg1"/>
              </a:solidFill>
            </a:endParaRPr>
          </a:p>
        </p:txBody>
      </p:sp>
      <p:pic>
        <p:nvPicPr>
          <p:cNvPr id="4" name="Picture Placeholder 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5000" b="25000"/>
          <a:stretch>
            <a:fillRect/>
          </a:stretch>
        </p:blipFill>
        <p:spPr>
          <a:xfrm>
            <a:off x="0" y="123825"/>
            <a:ext cx="9144000" cy="3343276"/>
          </a:xfrm>
          <a:ln>
            <a:solidFill>
              <a:schemeClr val="tx1"/>
            </a:solidFill>
          </a:ln>
        </p:spPr>
      </p:pic>
      <p:sp>
        <p:nvSpPr>
          <p:cNvPr id="8" name="Text Placeholder 6"/>
          <p:cNvSpPr txBox="1">
            <a:spLocks/>
          </p:cNvSpPr>
          <p:nvPr/>
        </p:nvSpPr>
        <p:spPr>
          <a:xfrm>
            <a:off x="6048376" y="3164205"/>
            <a:ext cx="3095624" cy="27432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Image Credit: Michael Shade</a:t>
            </a:r>
            <a:endParaRPr lang="en-US" dirty="0">
              <a:solidFill>
                <a:schemeClr val="bg1"/>
              </a:solidFill>
            </a:endParaRPr>
          </a:p>
        </p:txBody>
      </p:sp>
    </p:spTree>
    <p:extLst>
      <p:ext uri="{BB962C8B-B14F-4D97-AF65-F5344CB8AC3E}">
        <p14:creationId xmlns:p14="http://schemas.microsoft.com/office/powerpoint/2010/main" val="119055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71208" y="904934"/>
            <a:ext cx="8051583" cy="2215953"/>
          </a:xfrm>
        </p:spPr>
        <p:txBody>
          <a:bodyPr>
            <a:normAutofit lnSpcReduction="10000"/>
          </a:bodyPr>
          <a:lstStyle/>
          <a:p>
            <a:r>
              <a:rPr lang="en-US" sz="2300" b="1" dirty="0" smtClean="0">
                <a:solidFill>
                  <a:schemeClr val="accent1"/>
                </a:solidFill>
              </a:rPr>
              <a:t>Advisors</a:t>
            </a:r>
          </a:p>
          <a:p>
            <a:r>
              <a:rPr lang="en-US" sz="1800" b="1" dirty="0" smtClean="0"/>
              <a:t>Dr. Jeffrey </a:t>
            </a:r>
            <a:r>
              <a:rPr lang="en-US" sz="1800" b="1" dirty="0" err="1" smtClean="0"/>
              <a:t>Luvall</a:t>
            </a:r>
            <a:r>
              <a:rPr lang="en-US" sz="1800" dirty="0" smtClean="0"/>
              <a:t>,</a:t>
            </a:r>
            <a:r>
              <a:rPr lang="en-US" sz="1800" b="1" dirty="0" smtClean="0"/>
              <a:t> </a:t>
            </a:r>
            <a:r>
              <a:rPr lang="en-US" sz="1800" dirty="0" smtClean="0"/>
              <a:t>NASA at NSSTC</a:t>
            </a:r>
          </a:p>
          <a:p>
            <a:r>
              <a:rPr lang="en-US" sz="1800" b="1" dirty="0" smtClean="0"/>
              <a:t>Dr. Robert Griffin</a:t>
            </a:r>
            <a:r>
              <a:rPr lang="en-US" sz="1800" dirty="0" smtClean="0"/>
              <a:t>,</a:t>
            </a:r>
            <a:r>
              <a:rPr lang="en-US" sz="1800" b="1" dirty="0" smtClean="0"/>
              <a:t> </a:t>
            </a:r>
            <a:r>
              <a:rPr lang="en-US" sz="1800" dirty="0" smtClean="0"/>
              <a:t>University of Alabama in Huntsville</a:t>
            </a:r>
          </a:p>
          <a:p>
            <a:r>
              <a:rPr lang="en-US" sz="1800" b="1" dirty="0"/>
              <a:t>Africa Flores</a:t>
            </a:r>
            <a:r>
              <a:rPr lang="en-US" sz="1800" dirty="0"/>
              <a:t>,</a:t>
            </a:r>
            <a:r>
              <a:rPr lang="en-US" sz="1800" b="1" dirty="0"/>
              <a:t> </a:t>
            </a:r>
            <a:r>
              <a:rPr lang="en-US" sz="1800" dirty="0" smtClean="0"/>
              <a:t>NASA</a:t>
            </a:r>
            <a:r>
              <a:rPr lang="en-US" sz="1800" b="1" dirty="0" smtClean="0"/>
              <a:t> </a:t>
            </a:r>
            <a:r>
              <a:rPr lang="en-US" sz="1800" dirty="0" smtClean="0"/>
              <a:t>SERVIR </a:t>
            </a:r>
            <a:r>
              <a:rPr lang="en-US" sz="1800" dirty="0"/>
              <a:t>Coordination </a:t>
            </a:r>
            <a:r>
              <a:rPr lang="en-US" sz="1800" dirty="0" smtClean="0"/>
              <a:t>Office at MSFC</a:t>
            </a:r>
          </a:p>
          <a:p>
            <a:r>
              <a:rPr lang="en-US" sz="1800" b="1" dirty="0"/>
              <a:t>Dr. Joe Ortiz</a:t>
            </a:r>
            <a:r>
              <a:rPr lang="en-US" sz="1800" dirty="0"/>
              <a:t>,</a:t>
            </a:r>
            <a:r>
              <a:rPr lang="en-US" sz="1800" b="1" dirty="0"/>
              <a:t> </a:t>
            </a:r>
            <a:r>
              <a:rPr lang="en-US" sz="1800" dirty="0" smtClean="0"/>
              <a:t>Kent State University</a:t>
            </a:r>
          </a:p>
          <a:p>
            <a:r>
              <a:rPr lang="en-US" sz="1800" b="1" dirty="0" err="1" smtClean="0"/>
              <a:t>Dulci</a:t>
            </a:r>
            <a:r>
              <a:rPr lang="en-US" sz="1800" b="1" dirty="0" smtClean="0"/>
              <a:t> </a:t>
            </a:r>
            <a:r>
              <a:rPr lang="en-US" sz="1800" b="1" dirty="0" err="1" smtClean="0"/>
              <a:t>Avouris</a:t>
            </a:r>
            <a:r>
              <a:rPr lang="en-US" sz="1800" b="1" dirty="0" smtClean="0"/>
              <a:t>, </a:t>
            </a:r>
            <a:r>
              <a:rPr lang="en-US" sz="1800" dirty="0" smtClean="0"/>
              <a:t>Kent State University</a:t>
            </a:r>
            <a:endParaRPr lang="en-US" sz="1800" b="1" dirty="0" smtClean="0"/>
          </a:p>
          <a:p>
            <a:endParaRPr lang="en-US" sz="1800" dirty="0"/>
          </a:p>
          <a:p>
            <a:endParaRPr lang="en-US" sz="1800" dirty="0"/>
          </a:p>
        </p:txBody>
      </p:sp>
      <p:sp>
        <p:nvSpPr>
          <p:cNvPr id="7" name="Text Placeholder 6"/>
          <p:cNvSpPr>
            <a:spLocks noGrp="1"/>
          </p:cNvSpPr>
          <p:nvPr>
            <p:ph type="body" sz="quarter" idx="11"/>
          </p:nvPr>
        </p:nvSpPr>
        <p:spPr>
          <a:xfrm>
            <a:off x="571208" y="3147891"/>
            <a:ext cx="8051583" cy="1705592"/>
          </a:xfrm>
        </p:spPr>
        <p:txBody>
          <a:bodyPr>
            <a:normAutofit lnSpcReduction="10000"/>
          </a:bodyPr>
          <a:lstStyle/>
          <a:p>
            <a:r>
              <a:rPr lang="en-US" sz="2300" b="1" dirty="0" smtClean="0">
                <a:solidFill>
                  <a:schemeClr val="accent1"/>
                </a:solidFill>
              </a:rPr>
              <a:t>Partners</a:t>
            </a:r>
          </a:p>
          <a:p>
            <a:r>
              <a:rPr lang="en-US" sz="1800" b="1" dirty="0" smtClean="0"/>
              <a:t>James </a:t>
            </a:r>
            <a:r>
              <a:rPr lang="en-US" sz="1800" b="1" dirty="0" err="1" smtClean="0"/>
              <a:t>Wanjohi</a:t>
            </a:r>
            <a:r>
              <a:rPr lang="en-US" sz="1800" b="1" dirty="0" smtClean="0"/>
              <a:t> </a:t>
            </a:r>
            <a:r>
              <a:rPr lang="en-US" sz="1800" b="1" dirty="0" err="1" smtClean="0"/>
              <a:t>Nyaga</a:t>
            </a:r>
            <a:r>
              <a:rPr lang="en-US" sz="1800" dirty="0" smtClean="0"/>
              <a:t>, RCMRD</a:t>
            </a:r>
          </a:p>
          <a:p>
            <a:r>
              <a:rPr lang="en-US" sz="1800" b="1" dirty="0"/>
              <a:t>Dr. Robinson </a:t>
            </a:r>
            <a:r>
              <a:rPr lang="en-US" sz="1800" b="1" dirty="0" err="1"/>
              <a:t>Mugo</a:t>
            </a:r>
            <a:r>
              <a:rPr lang="en-US" sz="1800" dirty="0" smtClean="0"/>
              <a:t>, NASA SERVIR-Eastern and Southern Africa Hub</a:t>
            </a:r>
          </a:p>
          <a:p>
            <a:r>
              <a:rPr lang="en-US" sz="1800" b="1" dirty="0"/>
              <a:t>Dr. Anthony </a:t>
            </a:r>
            <a:r>
              <a:rPr lang="en-US" sz="1800" b="1" dirty="0" err="1"/>
              <a:t>Gidudu</a:t>
            </a:r>
            <a:r>
              <a:rPr lang="en-US" sz="1800" dirty="0" smtClean="0"/>
              <a:t>, </a:t>
            </a:r>
            <a:r>
              <a:rPr lang="en-US" sz="1800" dirty="0" err="1" smtClean="0"/>
              <a:t>Makerere</a:t>
            </a:r>
            <a:r>
              <a:rPr lang="en-US" sz="1800" dirty="0" smtClean="0"/>
              <a:t> University Department of </a:t>
            </a:r>
            <a:r>
              <a:rPr lang="en-US" sz="1800" dirty="0" err="1" smtClean="0"/>
              <a:t>Geomatics</a:t>
            </a:r>
            <a:r>
              <a:rPr lang="en-US" sz="1800" dirty="0" smtClean="0"/>
              <a:t> 		        and Land Management</a:t>
            </a:r>
          </a:p>
        </p:txBody>
      </p:sp>
      <p:sp>
        <p:nvSpPr>
          <p:cNvPr id="8" name="Text Placeholder 7"/>
          <p:cNvSpPr>
            <a:spLocks noGrp="1"/>
          </p:cNvSpPr>
          <p:nvPr>
            <p:ph type="body" sz="quarter" idx="12"/>
          </p:nvPr>
        </p:nvSpPr>
        <p:spPr>
          <a:xfrm>
            <a:off x="571208" y="4717041"/>
            <a:ext cx="8051582" cy="1367326"/>
          </a:xfrm>
        </p:spPr>
        <p:txBody>
          <a:bodyPr>
            <a:normAutofit fontScale="85000" lnSpcReduction="20000"/>
          </a:bodyPr>
          <a:lstStyle/>
          <a:p>
            <a:r>
              <a:rPr lang="en-US" sz="2700" b="1" dirty="0" smtClean="0">
                <a:solidFill>
                  <a:schemeClr val="accent1"/>
                </a:solidFill>
              </a:rPr>
              <a:t>Others</a:t>
            </a:r>
          </a:p>
          <a:p>
            <a:r>
              <a:rPr lang="en-US" sz="2100" b="1" dirty="0" smtClean="0"/>
              <a:t>Leigh Sinclair, </a:t>
            </a:r>
            <a:r>
              <a:rPr lang="en-US" sz="2100" dirty="0" smtClean="0"/>
              <a:t>NASA DEVELOP</a:t>
            </a:r>
          </a:p>
          <a:p>
            <a:r>
              <a:rPr lang="en-US" sz="2100" b="1" dirty="0"/>
              <a:t>Timothy Klug</a:t>
            </a:r>
            <a:r>
              <a:rPr lang="en-US" sz="2100" dirty="0" smtClean="0"/>
              <a:t>, University of Alabama in Huntsville</a:t>
            </a:r>
          </a:p>
          <a:p>
            <a:r>
              <a:rPr lang="en-US" sz="2100" b="1" dirty="0"/>
              <a:t>Austin </a:t>
            </a:r>
            <a:r>
              <a:rPr lang="en-US" sz="2100" b="1" dirty="0" err="1" smtClean="0"/>
              <a:t>Vacek</a:t>
            </a:r>
            <a:r>
              <a:rPr lang="en-US" sz="2100" dirty="0" smtClean="0"/>
              <a:t>,</a:t>
            </a:r>
            <a:r>
              <a:rPr lang="en-US" sz="2100" b="1" dirty="0" smtClean="0"/>
              <a:t> </a:t>
            </a:r>
            <a:r>
              <a:rPr lang="en-US" sz="2100" dirty="0"/>
              <a:t>University of Alabama in Huntsville</a:t>
            </a:r>
          </a:p>
        </p:txBody>
      </p:sp>
    </p:spTree>
    <p:extLst>
      <p:ext uri="{BB962C8B-B14F-4D97-AF65-F5344CB8AC3E}">
        <p14:creationId xmlns:p14="http://schemas.microsoft.com/office/powerpoint/2010/main" val="4027739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852" y="1285254"/>
            <a:ext cx="8700876" cy="4460948"/>
          </a:xfrm>
          <a:prstGeom prst="rect">
            <a:avLst/>
          </a:prstGeom>
        </p:spPr>
      </p:pic>
      <p:sp>
        <p:nvSpPr>
          <p:cNvPr id="6" name="Text Placeholder 5"/>
          <p:cNvSpPr>
            <a:spLocks noGrp="1"/>
          </p:cNvSpPr>
          <p:nvPr>
            <p:ph type="body" sz="quarter" idx="11"/>
          </p:nvPr>
        </p:nvSpPr>
        <p:spPr/>
        <p:txBody>
          <a:bodyPr/>
          <a:lstStyle/>
          <a:p>
            <a:r>
              <a:rPr lang="en-US" dirty="0" smtClean="0"/>
              <a:t> </a:t>
            </a:r>
            <a:endParaRPr lang="en-US" dirty="0"/>
          </a:p>
        </p:txBody>
      </p:sp>
      <p:sp>
        <p:nvSpPr>
          <p:cNvPr id="9" name="TextBox 8"/>
          <p:cNvSpPr txBox="1"/>
          <p:nvPr/>
        </p:nvSpPr>
        <p:spPr>
          <a:xfrm>
            <a:off x="3932611" y="1949545"/>
            <a:ext cx="1002197" cy="599770"/>
          </a:xfrm>
          <a:prstGeom prst="rect">
            <a:avLst/>
          </a:prstGeom>
          <a:noFill/>
        </p:spPr>
        <p:txBody>
          <a:bodyPr wrap="none" rtlCol="0">
            <a:spAutoFit/>
          </a:bodyPr>
          <a:lstStyle/>
          <a:p>
            <a:r>
              <a:rPr lang="en-US" sz="1600" dirty="0" smtClean="0">
                <a:solidFill>
                  <a:srgbClr val="000000"/>
                </a:solidFill>
              </a:rPr>
              <a:t>Uganda</a:t>
            </a:r>
          </a:p>
        </p:txBody>
      </p:sp>
      <p:sp>
        <p:nvSpPr>
          <p:cNvPr id="10" name="TextBox 9"/>
          <p:cNvSpPr txBox="1"/>
          <p:nvPr/>
        </p:nvSpPr>
        <p:spPr>
          <a:xfrm>
            <a:off x="5183928" y="2249430"/>
            <a:ext cx="814647" cy="338554"/>
          </a:xfrm>
          <a:prstGeom prst="rect">
            <a:avLst/>
          </a:prstGeom>
          <a:noFill/>
        </p:spPr>
        <p:txBody>
          <a:bodyPr wrap="none" rtlCol="0">
            <a:spAutoFit/>
          </a:bodyPr>
          <a:lstStyle/>
          <a:p>
            <a:r>
              <a:rPr lang="en-US" sz="1600" dirty="0" smtClean="0">
                <a:solidFill>
                  <a:srgbClr val="000000"/>
                </a:solidFill>
              </a:rPr>
              <a:t>Kenya</a:t>
            </a:r>
          </a:p>
        </p:txBody>
      </p:sp>
      <p:sp>
        <p:nvSpPr>
          <p:cNvPr id="11" name="TextBox 10"/>
          <p:cNvSpPr txBox="1"/>
          <p:nvPr/>
        </p:nvSpPr>
        <p:spPr>
          <a:xfrm>
            <a:off x="4256774" y="3680354"/>
            <a:ext cx="1069524" cy="338554"/>
          </a:xfrm>
          <a:prstGeom prst="rect">
            <a:avLst/>
          </a:prstGeom>
          <a:noFill/>
        </p:spPr>
        <p:txBody>
          <a:bodyPr wrap="none" rtlCol="0">
            <a:spAutoFit/>
          </a:bodyPr>
          <a:lstStyle/>
          <a:p>
            <a:r>
              <a:rPr lang="en-US" sz="1600" dirty="0" smtClean="0">
                <a:solidFill>
                  <a:srgbClr val="000000"/>
                </a:solidFill>
              </a:rPr>
              <a:t>Tanzania</a:t>
            </a:r>
          </a:p>
        </p:txBody>
      </p:sp>
      <p:sp>
        <p:nvSpPr>
          <p:cNvPr id="12" name="TextBox 11"/>
          <p:cNvSpPr txBox="1"/>
          <p:nvPr/>
        </p:nvSpPr>
        <p:spPr>
          <a:xfrm>
            <a:off x="4061262" y="2684092"/>
            <a:ext cx="558428" cy="369332"/>
          </a:xfrm>
          <a:prstGeom prst="rect">
            <a:avLst/>
          </a:prstGeom>
          <a:noFill/>
        </p:spPr>
        <p:txBody>
          <a:bodyPr wrap="none" rtlCol="0">
            <a:spAutoFit/>
          </a:bodyPr>
          <a:lstStyle/>
          <a:p>
            <a:pPr algn="ctr"/>
            <a:r>
              <a:rPr lang="en-US" sz="900" i="1" dirty="0" smtClean="0">
                <a:solidFill>
                  <a:schemeClr val="bg1"/>
                </a:solidFill>
              </a:rPr>
              <a:t>Lake</a:t>
            </a:r>
          </a:p>
          <a:p>
            <a:pPr algn="ctr"/>
            <a:r>
              <a:rPr lang="en-US" sz="900" i="1" dirty="0" smtClean="0">
                <a:solidFill>
                  <a:schemeClr val="bg1"/>
                </a:solidFill>
              </a:rPr>
              <a:t>Victoria</a:t>
            </a:r>
          </a:p>
        </p:txBody>
      </p:sp>
      <p:sp>
        <p:nvSpPr>
          <p:cNvPr id="13" name="TextBox 12"/>
          <p:cNvSpPr txBox="1"/>
          <p:nvPr/>
        </p:nvSpPr>
        <p:spPr>
          <a:xfrm>
            <a:off x="6826845" y="4146499"/>
            <a:ext cx="2008883" cy="830997"/>
          </a:xfrm>
          <a:prstGeom prst="rect">
            <a:avLst/>
          </a:prstGeom>
          <a:noFill/>
        </p:spPr>
        <p:txBody>
          <a:bodyPr wrap="none" rtlCol="0">
            <a:spAutoFit/>
          </a:bodyPr>
          <a:lstStyle/>
          <a:p>
            <a:pPr algn="ctr"/>
            <a:r>
              <a:rPr lang="en-US" sz="2400" dirty="0" err="1" smtClean="0">
                <a:solidFill>
                  <a:srgbClr val="000000"/>
                </a:solidFill>
              </a:rPr>
              <a:t>Winam</a:t>
            </a:r>
            <a:r>
              <a:rPr lang="en-US" sz="2400" dirty="0" smtClean="0">
                <a:solidFill>
                  <a:srgbClr val="000000"/>
                </a:solidFill>
              </a:rPr>
              <a:t> Gulf,</a:t>
            </a:r>
          </a:p>
          <a:p>
            <a:pPr algn="ctr"/>
            <a:r>
              <a:rPr lang="en-US" sz="2400" dirty="0" smtClean="0">
                <a:solidFill>
                  <a:srgbClr val="000000"/>
                </a:solidFill>
              </a:rPr>
              <a:t>Kenya</a:t>
            </a:r>
          </a:p>
        </p:txBody>
      </p:sp>
      <p:cxnSp>
        <p:nvCxnSpPr>
          <p:cNvPr id="14" name="Straight Arrow Connector 13"/>
          <p:cNvCxnSpPr/>
          <p:nvPr/>
        </p:nvCxnSpPr>
        <p:spPr>
          <a:xfrm>
            <a:off x="4899036" y="2759839"/>
            <a:ext cx="1788901" cy="0"/>
          </a:xfrm>
          <a:prstGeom prst="straightConnector1">
            <a:avLst/>
          </a:prstGeom>
          <a:ln w="317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612493" y="2619655"/>
            <a:ext cx="286543" cy="280369"/>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93880" y="5584232"/>
            <a:ext cx="8695438" cy="1164421"/>
          </a:xfrm>
          <a:prstGeom prst="rect">
            <a:avLst/>
          </a:prstGeom>
          <a:noFill/>
        </p:spPr>
        <p:txBody>
          <a:bodyPr wrap="square" rtlCol="0">
            <a:spAutoFit/>
          </a:bodyPr>
          <a:lstStyle/>
          <a:p>
            <a:pPr marL="342900" indent="-342900">
              <a:spcBef>
                <a:spcPts val="200"/>
              </a:spcBef>
              <a:spcAft>
                <a:spcPts val="600"/>
              </a:spcAft>
              <a:buClr>
                <a:schemeClr val="accent1"/>
              </a:buClr>
              <a:buFont typeface="Webdings" panose="05030102010509060703" pitchFamily="18" charset="2"/>
              <a:buChar char="4"/>
            </a:pPr>
            <a:r>
              <a:rPr lang="en-US" sz="2000" dirty="0" err="1" smtClean="0"/>
              <a:t>Winam</a:t>
            </a:r>
            <a:r>
              <a:rPr lang="en-US" sz="2000" dirty="0" smtClean="0"/>
              <a:t> Gulf, Lake Victoria </a:t>
            </a:r>
          </a:p>
          <a:p>
            <a:pPr marL="342900" indent="-342900">
              <a:spcBef>
                <a:spcPts val="200"/>
              </a:spcBef>
              <a:spcAft>
                <a:spcPts val="600"/>
              </a:spcAft>
              <a:buClr>
                <a:schemeClr val="accent1"/>
              </a:buClr>
              <a:buFont typeface="Webdings" panose="05030102010509060703" pitchFamily="18" charset="2"/>
              <a:buChar char="4"/>
            </a:pPr>
            <a:r>
              <a:rPr lang="en-US" sz="2000" dirty="0" smtClean="0"/>
              <a:t>January 2013 to February 2016</a:t>
            </a:r>
            <a:endParaRPr lang="en-US" sz="2000" dirty="0"/>
          </a:p>
          <a:p>
            <a:endParaRPr lang="en-US" dirty="0"/>
          </a:p>
        </p:txBody>
      </p:sp>
      <p:sp>
        <p:nvSpPr>
          <p:cNvPr id="18" name="Text Placeholder 6"/>
          <p:cNvSpPr txBox="1">
            <a:spLocks/>
          </p:cNvSpPr>
          <p:nvPr/>
        </p:nvSpPr>
        <p:spPr>
          <a:xfrm>
            <a:off x="1038225" y="489547"/>
            <a:ext cx="6696075" cy="18301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96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smtClean="0"/>
              <a:t>Study Area &amp; Study Period</a:t>
            </a:r>
            <a:endParaRPr lang="en-US" sz="4000" dirty="0"/>
          </a:p>
        </p:txBody>
      </p:sp>
    </p:spTree>
    <p:extLst>
      <p:ext uri="{BB962C8B-B14F-4D97-AF65-F5344CB8AC3E}">
        <p14:creationId xmlns:p14="http://schemas.microsoft.com/office/powerpoint/2010/main" val="14794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02352" y="2578227"/>
            <a:ext cx="3593592" cy="2641473"/>
          </a:xfrm>
        </p:spPr>
        <p:txBody>
          <a:bodyPr/>
          <a:lstStyle/>
          <a:p>
            <a:pPr marL="342900" indent="-342900">
              <a:spcBef>
                <a:spcPts val="200"/>
              </a:spcBef>
              <a:spcAft>
                <a:spcPts val="600"/>
              </a:spcAft>
              <a:buClr>
                <a:schemeClr val="accent1"/>
              </a:buClr>
              <a:buFont typeface="Webdings" panose="05030102010509060703" pitchFamily="18" charset="2"/>
              <a:buChar char="4"/>
            </a:pPr>
            <a:r>
              <a:rPr lang="en-US" b="1" dirty="0" smtClean="0"/>
              <a:t>Develop </a:t>
            </a:r>
            <a:r>
              <a:rPr lang="en-US" dirty="0" smtClean="0"/>
              <a:t>Surface Aquatic Vegetation Detection Tool (SAVDT)</a:t>
            </a:r>
          </a:p>
          <a:p>
            <a:pPr marL="342900" indent="-342900">
              <a:spcBef>
                <a:spcPts val="200"/>
              </a:spcBef>
              <a:spcAft>
                <a:spcPts val="600"/>
              </a:spcAft>
              <a:buClr>
                <a:schemeClr val="accent1"/>
              </a:buClr>
              <a:buFont typeface="Webdings" panose="05030102010509060703" pitchFamily="18" charset="2"/>
              <a:buChar char="4"/>
            </a:pPr>
            <a:r>
              <a:rPr lang="en-US" b="1" dirty="0" smtClean="0"/>
              <a:t>Accuracy</a:t>
            </a:r>
            <a:r>
              <a:rPr lang="en-US" dirty="0" smtClean="0"/>
              <a:t> assessment on data from SAVDT outputs</a:t>
            </a:r>
          </a:p>
          <a:p>
            <a:pPr marL="342900" indent="-342900">
              <a:spcBef>
                <a:spcPts val="200"/>
              </a:spcBef>
              <a:spcAft>
                <a:spcPts val="600"/>
              </a:spcAft>
              <a:buClr>
                <a:schemeClr val="accent1"/>
              </a:buClr>
              <a:buFont typeface="Webdings" panose="05030102010509060703" pitchFamily="18" charset="2"/>
              <a:buChar char="4"/>
            </a:pPr>
            <a:r>
              <a:rPr lang="en-US" b="1" dirty="0"/>
              <a:t>Implement</a:t>
            </a:r>
            <a:r>
              <a:rPr lang="en-US" dirty="0"/>
              <a:t> Sentinel-2 data</a:t>
            </a:r>
          </a:p>
          <a:p>
            <a:pPr marL="342900" indent="-342900">
              <a:spcBef>
                <a:spcPts val="200"/>
              </a:spcBef>
              <a:buClr>
                <a:schemeClr val="accent1"/>
              </a:buClr>
              <a:buFont typeface="Webdings" panose="05030102010509060703" pitchFamily="18" charset="2"/>
              <a:buChar char="4"/>
            </a:pPr>
            <a:endParaRPr lang="en-US" dirty="0"/>
          </a:p>
          <a:p>
            <a:endParaRPr lang="en-US" dirty="0"/>
          </a:p>
        </p:txBody>
      </p:sp>
      <p:sp>
        <p:nvSpPr>
          <p:cNvPr id="4" name="Text Placeholder 3"/>
          <p:cNvSpPr>
            <a:spLocks noGrp="1"/>
          </p:cNvSpPr>
          <p:nvPr>
            <p:ph type="body" sz="quarter" idx="10"/>
          </p:nvPr>
        </p:nvSpPr>
        <p:spPr/>
        <p:txBody>
          <a:bodyPr/>
          <a:lstStyle/>
          <a:p>
            <a:r>
              <a:rPr lang="en-US" dirty="0" smtClean="0"/>
              <a:t>Objectives</a:t>
            </a:r>
            <a:endParaRPr lang="en-US" dirty="0"/>
          </a:p>
        </p:txBody>
      </p:sp>
      <p:pic>
        <p:nvPicPr>
          <p:cNvPr id="2" name="Picture Placeholder 1"/>
          <p:cNvPicPr>
            <a:picLocks noGrp="1" noChangeAspect="1"/>
          </p:cNvPicPr>
          <p:nvPr>
            <p:ph type="pic" sz="quarter" idx="12"/>
          </p:nvPr>
        </p:nvPicPr>
        <p:blipFill>
          <a:blip r:embed="rId3" cstate="print">
            <a:extLst>
              <a:ext uri="{BEBA8EAE-BF5A-486C-A8C5-ECC9F3942E4B}">
                <a14:imgProps xmlns:a14="http://schemas.microsoft.com/office/drawing/2010/main">
                  <a14:imgLayer r:embed="rId4">
                    <a14:imgEffect>
                      <a14:sharpenSoften amount="16000"/>
                    </a14:imgEffect>
                    <a14:imgEffect>
                      <a14:colorTemperature colorTemp="5300"/>
                    </a14:imgEffect>
                    <a14:imgEffect>
                      <a14:saturation sat="140000"/>
                    </a14:imgEffect>
                    <a14:imgEffect>
                      <a14:brightnessContrast bright="10000" contrast="4000"/>
                    </a14:imgEffect>
                  </a14:imgLayer>
                </a14:imgProps>
              </a:ext>
              <a:ext uri="{28A0092B-C50C-407E-A947-70E740481C1C}">
                <a14:useLocalDpi xmlns:a14="http://schemas.microsoft.com/office/drawing/2010/main" val="0"/>
              </a:ext>
            </a:extLst>
          </a:blip>
          <a:srcRect t="5556" b="5556"/>
          <a:stretch>
            <a:fillRect/>
          </a:stretch>
        </p:blipFill>
        <p:spPr>
          <a:xfrm rot="5400000">
            <a:off x="-1078731" y="1249597"/>
            <a:ext cx="6606201" cy="4404134"/>
          </a:xfrm>
          <a:ln>
            <a:solidFill>
              <a:schemeClr val="tx1"/>
            </a:solidFill>
          </a:ln>
        </p:spPr>
      </p:pic>
      <p:sp>
        <p:nvSpPr>
          <p:cNvPr id="7" name="Text Placeholder 6"/>
          <p:cNvSpPr>
            <a:spLocks noGrp="1"/>
          </p:cNvSpPr>
          <p:nvPr>
            <p:ph type="body" sz="quarter" idx="13"/>
          </p:nvPr>
        </p:nvSpPr>
        <p:spPr>
          <a:xfrm>
            <a:off x="1445597" y="6462163"/>
            <a:ext cx="2952398" cy="401863"/>
          </a:xfrm>
        </p:spPr>
        <p:txBody>
          <a:bodyPr>
            <a:normAutofit/>
          </a:bodyPr>
          <a:lstStyle/>
          <a:p>
            <a:r>
              <a:rPr lang="en-US" dirty="0" smtClean="0">
                <a:solidFill>
                  <a:schemeClr val="bg1"/>
                </a:solidFill>
              </a:rPr>
              <a:t>Image Credit</a:t>
            </a:r>
            <a:r>
              <a:rPr lang="en-US" dirty="0">
                <a:solidFill>
                  <a:schemeClr val="bg1"/>
                </a:solidFill>
              </a:rPr>
              <a:t>: </a:t>
            </a:r>
            <a:r>
              <a:rPr lang="en-US" dirty="0" err="1" smtClean="0">
                <a:solidFill>
                  <a:schemeClr val="bg1"/>
                </a:solidFill>
              </a:rPr>
              <a:t>Jeanné</a:t>
            </a:r>
            <a:r>
              <a:rPr lang="en-US" dirty="0" smtClean="0">
                <a:solidFill>
                  <a:schemeClr val="bg1"/>
                </a:solidFill>
              </a:rPr>
              <a:t> le Roux</a:t>
            </a:r>
            <a:endParaRPr lang="en-US" dirty="0">
              <a:solidFill>
                <a:schemeClr val="bg1"/>
              </a:solidFill>
            </a:endParaRPr>
          </a:p>
        </p:txBody>
      </p:sp>
    </p:spTree>
    <p:extLst>
      <p:ext uri="{BB962C8B-B14F-4D97-AF65-F5344CB8AC3E}">
        <p14:creationId xmlns:p14="http://schemas.microsoft.com/office/powerpoint/2010/main" val="827926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02023" y="1204986"/>
            <a:ext cx="8256494" cy="2163511"/>
          </a:xfrm>
        </p:spPr>
        <p:txBody>
          <a:bodyPr>
            <a:normAutofit/>
          </a:bodyPr>
          <a:lstStyle/>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NASA SERVIR </a:t>
            </a:r>
            <a:r>
              <a:rPr lang="en-US" dirty="0">
                <a:solidFill>
                  <a:srgbClr val="767171"/>
                </a:solidFill>
              </a:rPr>
              <a:t>Coordination </a:t>
            </a:r>
            <a:r>
              <a:rPr lang="en-US" dirty="0" smtClean="0">
                <a:solidFill>
                  <a:srgbClr val="767171"/>
                </a:solidFill>
              </a:rPr>
              <a:t>Office at MSFC</a:t>
            </a:r>
            <a:endParaRPr lang="en-US" dirty="0">
              <a:solidFill>
                <a:srgbClr val="767171"/>
              </a:solidFill>
            </a:endParaRPr>
          </a:p>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NASA SERVIR-Eastern and Southern Africa Hub</a:t>
            </a:r>
            <a:endParaRPr lang="en-US" dirty="0">
              <a:solidFill>
                <a:srgbClr val="767171"/>
              </a:solidFill>
            </a:endParaRPr>
          </a:p>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Regional Centre for Mapping of Resources for Development (RCMRD)</a:t>
            </a:r>
            <a:endParaRPr lang="en-US" dirty="0">
              <a:solidFill>
                <a:srgbClr val="767171"/>
              </a:solidFill>
            </a:endParaRPr>
          </a:p>
          <a:p>
            <a:pPr marL="342900" indent="-342900">
              <a:spcBef>
                <a:spcPts val="200"/>
              </a:spcBef>
              <a:spcAft>
                <a:spcPts val="600"/>
              </a:spcAft>
              <a:buClr>
                <a:schemeClr val="accent1"/>
              </a:buClr>
              <a:buFont typeface="Webdings" panose="05030102010509060703" pitchFamily="18" charset="2"/>
              <a:buChar char="4"/>
            </a:pPr>
            <a:r>
              <a:rPr lang="en-US" dirty="0" err="1" smtClean="0">
                <a:solidFill>
                  <a:srgbClr val="767171"/>
                </a:solidFill>
              </a:rPr>
              <a:t>Makerere</a:t>
            </a:r>
            <a:r>
              <a:rPr lang="en-US" dirty="0" smtClean="0">
                <a:solidFill>
                  <a:srgbClr val="767171"/>
                </a:solidFill>
              </a:rPr>
              <a:t> University Department of </a:t>
            </a:r>
            <a:r>
              <a:rPr lang="en-US" dirty="0" err="1" smtClean="0">
                <a:solidFill>
                  <a:srgbClr val="767171"/>
                </a:solidFill>
              </a:rPr>
              <a:t>Geomatics</a:t>
            </a:r>
            <a:r>
              <a:rPr lang="en-US" dirty="0">
                <a:solidFill>
                  <a:srgbClr val="767171"/>
                </a:solidFill>
              </a:rPr>
              <a:t> </a:t>
            </a:r>
            <a:r>
              <a:rPr lang="en-US" dirty="0" smtClean="0">
                <a:solidFill>
                  <a:srgbClr val="767171"/>
                </a:solidFill>
              </a:rPr>
              <a:t>and Land Management </a:t>
            </a:r>
            <a:endParaRPr lang="en-US" dirty="0">
              <a:solidFill>
                <a:srgbClr val="767171"/>
              </a:solidFill>
            </a:endParaRPr>
          </a:p>
        </p:txBody>
      </p:sp>
      <p:sp>
        <p:nvSpPr>
          <p:cNvPr id="7" name="Text Placeholder 6"/>
          <p:cNvSpPr>
            <a:spLocks noGrp="1"/>
          </p:cNvSpPr>
          <p:nvPr>
            <p:ph type="body" sz="quarter" idx="14"/>
          </p:nvPr>
        </p:nvSpPr>
        <p:spPr>
          <a:xfrm>
            <a:off x="2178414" y="489547"/>
            <a:ext cx="4769231" cy="1830106"/>
          </a:xfrm>
        </p:spPr>
        <p:txBody>
          <a:bodyPr/>
          <a:lstStyle/>
          <a:p>
            <a:pPr algn="ctr"/>
            <a:r>
              <a:rPr lang="en-US" sz="4000" dirty="0" smtClean="0"/>
              <a:t>Project Partners</a:t>
            </a:r>
            <a:endParaRPr lang="en-US" sz="4000" dirty="0"/>
          </a:p>
        </p:txBody>
      </p:sp>
      <p:pic>
        <p:nvPicPr>
          <p:cNvPr id="8" name="Picture Placeholder 7"/>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13043" b="32323"/>
          <a:stretch/>
        </p:blipFill>
        <p:spPr>
          <a:xfrm>
            <a:off x="0" y="3448050"/>
            <a:ext cx="9144000" cy="3324225"/>
          </a:xfrm>
          <a:ln>
            <a:solidFill>
              <a:schemeClr val="tx1"/>
            </a:solidFill>
          </a:ln>
        </p:spPr>
      </p:pic>
      <p:sp>
        <p:nvSpPr>
          <p:cNvPr id="5" name="Text Placeholder 4"/>
          <p:cNvSpPr>
            <a:spLocks noGrp="1"/>
          </p:cNvSpPr>
          <p:nvPr>
            <p:ph type="body" sz="quarter" idx="13"/>
          </p:nvPr>
        </p:nvSpPr>
        <p:spPr>
          <a:xfrm>
            <a:off x="6837629" y="6476464"/>
            <a:ext cx="2295144" cy="274320"/>
          </a:xfrm>
        </p:spPr>
        <p:txBody>
          <a:bodyPr>
            <a:normAutofit/>
          </a:bodyPr>
          <a:lstStyle/>
          <a:p>
            <a:pPr>
              <a:spcBef>
                <a:spcPts val="200"/>
              </a:spcBef>
              <a:buClr>
                <a:schemeClr val="accent1"/>
              </a:buClr>
            </a:pPr>
            <a:r>
              <a:rPr lang="en-US" dirty="0" smtClean="0">
                <a:solidFill>
                  <a:schemeClr val="bg2">
                    <a:lumMod val="95000"/>
                  </a:schemeClr>
                </a:solidFill>
              </a:rPr>
              <a:t>Image Credit: NASA</a:t>
            </a:r>
            <a:endParaRPr lang="en-US" dirty="0">
              <a:solidFill>
                <a:schemeClr val="bg2">
                  <a:lumMod val="95000"/>
                </a:schemeClr>
              </a:solidFill>
            </a:endParaRPr>
          </a:p>
        </p:txBody>
      </p:sp>
    </p:spTree>
    <p:extLst>
      <p:ext uri="{BB962C8B-B14F-4D97-AF65-F5344CB8AC3E}">
        <p14:creationId xmlns:p14="http://schemas.microsoft.com/office/powerpoint/2010/main" val="319052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2352" y="2502027"/>
            <a:ext cx="3593592" cy="3374136"/>
          </a:xfrm>
        </p:spPr>
        <p:txBody>
          <a:bodyPr/>
          <a:lstStyle/>
          <a:p>
            <a:pPr marL="342900" indent="-342900">
              <a:spcBef>
                <a:spcPts val="200"/>
              </a:spcBef>
              <a:spcAft>
                <a:spcPts val="600"/>
              </a:spcAft>
              <a:buClr>
                <a:schemeClr val="accent1"/>
              </a:buClr>
              <a:buFont typeface="Webdings" panose="05030102010509060703" pitchFamily="18" charset="2"/>
              <a:buChar char="4"/>
            </a:pPr>
            <a:r>
              <a:rPr lang="en-US" b="1" dirty="0" smtClean="0"/>
              <a:t>Degradation</a:t>
            </a:r>
            <a:r>
              <a:rPr lang="en-US" dirty="0" smtClean="0"/>
              <a:t> of water quality</a:t>
            </a:r>
            <a:endParaRPr lang="en-US" dirty="0"/>
          </a:p>
          <a:p>
            <a:pPr marL="342900" indent="-342900">
              <a:spcBef>
                <a:spcPts val="200"/>
              </a:spcBef>
              <a:spcAft>
                <a:spcPts val="600"/>
              </a:spcAft>
              <a:buClr>
                <a:schemeClr val="accent1"/>
              </a:buClr>
              <a:buFont typeface="Webdings" panose="05030102010509060703" pitchFamily="18" charset="2"/>
              <a:buChar char="4"/>
            </a:pPr>
            <a:r>
              <a:rPr lang="en-US" b="1" dirty="0" smtClean="0"/>
              <a:t>Restricted</a:t>
            </a:r>
            <a:r>
              <a:rPr lang="en-US" dirty="0" smtClean="0"/>
              <a:t> access to water extraction and boating</a:t>
            </a:r>
            <a:endParaRPr lang="en-US" dirty="0"/>
          </a:p>
          <a:p>
            <a:pPr marL="342900" indent="-342900">
              <a:spcBef>
                <a:spcPts val="200"/>
              </a:spcBef>
              <a:spcAft>
                <a:spcPts val="600"/>
              </a:spcAft>
              <a:buClr>
                <a:schemeClr val="accent1"/>
              </a:buClr>
              <a:buFont typeface="Webdings" panose="05030102010509060703" pitchFamily="18" charset="2"/>
              <a:buChar char="4"/>
            </a:pPr>
            <a:r>
              <a:rPr lang="en-US" b="1" dirty="0" smtClean="0"/>
              <a:t>Decreased</a:t>
            </a:r>
            <a:r>
              <a:rPr lang="en-US" dirty="0" smtClean="0"/>
              <a:t> oxygen and nutrient levels</a:t>
            </a:r>
          </a:p>
          <a:p>
            <a:pPr marL="342900" indent="-342900">
              <a:spcBef>
                <a:spcPts val="200"/>
              </a:spcBef>
              <a:spcAft>
                <a:spcPts val="600"/>
              </a:spcAft>
              <a:buClr>
                <a:schemeClr val="accent1"/>
              </a:buClr>
              <a:buFont typeface="Webdings" panose="05030102010509060703" pitchFamily="18" charset="2"/>
              <a:buChar char="4"/>
            </a:pPr>
            <a:r>
              <a:rPr lang="en-US" b="1" dirty="0" smtClean="0"/>
              <a:t>Vector</a:t>
            </a:r>
            <a:r>
              <a:rPr lang="en-US" dirty="0" smtClean="0"/>
              <a:t> for disease carrying snails</a:t>
            </a:r>
          </a:p>
          <a:p>
            <a:pPr marL="342900" indent="-342900">
              <a:spcBef>
                <a:spcPts val="200"/>
              </a:spcBef>
              <a:buClr>
                <a:schemeClr val="accent1"/>
              </a:buClr>
              <a:buFont typeface="Webdings" panose="05030102010509060703" pitchFamily="18" charset="2"/>
              <a:buChar char="4"/>
            </a:pPr>
            <a:endParaRPr lang="en-US" dirty="0"/>
          </a:p>
          <a:p>
            <a:endParaRPr lang="en-US" dirty="0"/>
          </a:p>
        </p:txBody>
      </p:sp>
      <p:sp>
        <p:nvSpPr>
          <p:cNvPr id="3" name="Text Placeholder 2"/>
          <p:cNvSpPr>
            <a:spLocks noGrp="1"/>
          </p:cNvSpPr>
          <p:nvPr>
            <p:ph type="body" sz="quarter" idx="10"/>
          </p:nvPr>
        </p:nvSpPr>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7800" r="27800"/>
          <a:stretch>
            <a:fillRect/>
          </a:stretch>
        </p:blipFill>
        <p:spPr>
          <a:xfrm>
            <a:off x="22302" y="144963"/>
            <a:ext cx="4408449" cy="6612674"/>
          </a:xfrm>
          <a:ln>
            <a:solidFill>
              <a:schemeClr val="tx1"/>
            </a:solidFill>
          </a:ln>
        </p:spPr>
      </p:pic>
      <p:sp>
        <p:nvSpPr>
          <p:cNvPr id="5" name="Text Placeholder 4"/>
          <p:cNvSpPr>
            <a:spLocks noGrp="1"/>
          </p:cNvSpPr>
          <p:nvPr>
            <p:ph type="body" sz="quarter" idx="13"/>
          </p:nvPr>
        </p:nvSpPr>
        <p:spPr>
          <a:xfrm>
            <a:off x="1177617" y="6429807"/>
            <a:ext cx="3211551" cy="479502"/>
          </a:xfrm>
        </p:spPr>
        <p:txBody>
          <a:bodyPr>
            <a:normAutofit/>
          </a:bodyPr>
          <a:lstStyle/>
          <a:p>
            <a:r>
              <a:rPr lang="en-US" dirty="0" smtClean="0">
                <a:solidFill>
                  <a:schemeClr val="bg1"/>
                </a:solidFill>
              </a:rPr>
              <a:t>Image Credit: Ronald </a:t>
            </a:r>
            <a:r>
              <a:rPr lang="en-US" dirty="0" err="1" smtClean="0">
                <a:solidFill>
                  <a:schemeClr val="bg1"/>
                </a:solidFill>
              </a:rPr>
              <a:t>Woan</a:t>
            </a:r>
            <a:endParaRPr lang="en-US" dirty="0">
              <a:solidFill>
                <a:schemeClr val="bg1"/>
              </a:solidFill>
            </a:endParaRPr>
          </a:p>
        </p:txBody>
      </p:sp>
    </p:spTree>
    <p:extLst>
      <p:ext uri="{BB962C8B-B14F-4D97-AF65-F5344CB8AC3E}">
        <p14:creationId xmlns:p14="http://schemas.microsoft.com/office/powerpoint/2010/main" val="3330735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2352" y="2654427"/>
            <a:ext cx="3593592" cy="1328928"/>
          </a:xfrm>
        </p:spPr>
        <p:txBody>
          <a:bodyPr/>
          <a:lstStyle/>
          <a:p>
            <a:pPr marL="342900" indent="-342900">
              <a:spcBef>
                <a:spcPts val="200"/>
              </a:spcBef>
              <a:buClr>
                <a:schemeClr val="accent1"/>
              </a:buClr>
              <a:buFont typeface="Webdings" panose="05030102010509060703" pitchFamily="18" charset="2"/>
              <a:buChar char="4"/>
            </a:pPr>
            <a:r>
              <a:rPr lang="en-US" dirty="0" smtClean="0"/>
              <a:t>Landsat 8 Operational Land Imager (OLI)</a:t>
            </a:r>
            <a:endParaRPr lang="en-US" dirty="0"/>
          </a:p>
          <a:p>
            <a:endParaRPr lang="en-US" dirty="0"/>
          </a:p>
        </p:txBody>
      </p:sp>
      <p:sp>
        <p:nvSpPr>
          <p:cNvPr id="3" name="Text Placeholder 2"/>
          <p:cNvSpPr>
            <a:spLocks noGrp="1"/>
          </p:cNvSpPr>
          <p:nvPr>
            <p:ph type="body" sz="quarter" idx="10"/>
          </p:nvPr>
        </p:nvSpPr>
        <p:spPr>
          <a:xfrm>
            <a:off x="5102352" y="1163955"/>
            <a:ext cx="3566160" cy="1325880"/>
          </a:xfrm>
        </p:spPr>
        <p:txBody>
          <a:bodyPr>
            <a:noAutofit/>
          </a:bodyPr>
          <a:lstStyle/>
          <a:p>
            <a:r>
              <a:rPr lang="en-US" dirty="0" smtClean="0"/>
              <a:t>NASA Satellites &amp; Sensors</a:t>
            </a:r>
            <a:endParaRPr lang="en-US" dirty="0"/>
          </a:p>
        </p:txBody>
      </p:sp>
      <p:sp>
        <p:nvSpPr>
          <p:cNvPr id="5" name="Text Placeholder 4"/>
          <p:cNvSpPr>
            <a:spLocks noGrp="1"/>
          </p:cNvSpPr>
          <p:nvPr>
            <p:ph type="body" sz="quarter" idx="13"/>
          </p:nvPr>
        </p:nvSpPr>
        <p:spPr>
          <a:xfrm>
            <a:off x="1476480" y="2993644"/>
            <a:ext cx="1993392" cy="274320"/>
          </a:xfrm>
        </p:spPr>
        <p:txBody>
          <a:bodyPr>
            <a:noAutofit/>
          </a:bodyPr>
          <a:lstStyle/>
          <a:p>
            <a:pPr algn="ctr"/>
            <a:r>
              <a:rPr lang="en-US" sz="1400" dirty="0" smtClean="0"/>
              <a:t>Landsat 8 OLI</a:t>
            </a:r>
            <a:endParaRPr lang="en-US" sz="1400"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1369144" y="933449"/>
            <a:ext cx="2208063" cy="1805305"/>
          </a:xfrm>
          <a:prstGeom prst="rect">
            <a:avLst/>
          </a:prstGeom>
          <a:noFill/>
          <a:ln>
            <a:noFill/>
          </a:ln>
        </p:spPr>
      </p:pic>
      <p:sp>
        <p:nvSpPr>
          <p:cNvPr id="7" name="Text Placeholder 2"/>
          <p:cNvSpPr txBox="1">
            <a:spLocks/>
          </p:cNvSpPr>
          <p:nvPr/>
        </p:nvSpPr>
        <p:spPr>
          <a:xfrm>
            <a:off x="5254752" y="3840480"/>
            <a:ext cx="3566160" cy="132588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Auxiliary Data</a:t>
            </a:r>
            <a:endParaRPr lang="en-US" dirty="0"/>
          </a:p>
        </p:txBody>
      </p:sp>
      <p:sp>
        <p:nvSpPr>
          <p:cNvPr id="8" name="Text Placeholder 1"/>
          <p:cNvSpPr txBox="1">
            <a:spLocks/>
          </p:cNvSpPr>
          <p:nvPr/>
        </p:nvSpPr>
        <p:spPr>
          <a:xfrm>
            <a:off x="5102352" y="5270500"/>
            <a:ext cx="3593592" cy="18597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European Space Agency’s Sentinel-2</a:t>
            </a:r>
          </a:p>
          <a:p>
            <a:endParaRPr lang="en-US" dirty="0"/>
          </a:p>
        </p:txBody>
      </p:sp>
      <p:sp>
        <p:nvSpPr>
          <p:cNvPr id="10" name="Text Placeholder 4"/>
          <p:cNvSpPr txBox="1">
            <a:spLocks/>
          </p:cNvSpPr>
          <p:nvPr/>
        </p:nvSpPr>
        <p:spPr>
          <a:xfrm>
            <a:off x="1476480" y="5847588"/>
            <a:ext cx="1993392" cy="274320"/>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smtClean="0"/>
              <a:t>Sentinel-2</a:t>
            </a:r>
            <a:endParaRPr lang="en-US" sz="1400" dirty="0"/>
          </a:p>
        </p:txBody>
      </p:sp>
      <p:pic>
        <p:nvPicPr>
          <p:cNvPr id="11" name="Picture 10" descr="https://upload.wikimedia.org/wikipedia/commons/3/3d/Sentinel_2-IMG_5873-white_(cr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480" y="3564255"/>
            <a:ext cx="2680759" cy="191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807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marL="342900" indent="-342900">
              <a:spcBef>
                <a:spcPts val="200"/>
              </a:spcBef>
              <a:spcAft>
                <a:spcPts val="600"/>
              </a:spcAft>
              <a:buClr>
                <a:schemeClr val="accent1"/>
              </a:buClr>
              <a:buFont typeface="Webdings" panose="05030102010509060703" pitchFamily="18" charset="2"/>
              <a:buChar char="4"/>
            </a:pPr>
            <a:r>
              <a:rPr lang="en-US" dirty="0" smtClean="0"/>
              <a:t>Automation of data download process</a:t>
            </a:r>
          </a:p>
          <a:p>
            <a:pPr marL="342900" indent="-342900">
              <a:spcBef>
                <a:spcPts val="200"/>
              </a:spcBef>
              <a:spcAft>
                <a:spcPts val="600"/>
              </a:spcAft>
              <a:buClr>
                <a:schemeClr val="accent1"/>
              </a:buClr>
              <a:buFont typeface="Webdings" panose="05030102010509060703" pitchFamily="18" charset="2"/>
              <a:buChar char="4"/>
            </a:pPr>
            <a:r>
              <a:rPr lang="en-US" dirty="0"/>
              <a:t>A</a:t>
            </a:r>
            <a:r>
              <a:rPr lang="en-US" dirty="0" smtClean="0"/>
              <a:t>utomation of hyacinth detection process</a:t>
            </a:r>
            <a:endParaRPr lang="en-US" dirty="0"/>
          </a:p>
          <a:p>
            <a:pPr marL="342900" indent="-342900">
              <a:spcBef>
                <a:spcPts val="200"/>
              </a:spcBef>
              <a:spcAft>
                <a:spcPts val="600"/>
              </a:spcAft>
              <a:buClr>
                <a:schemeClr val="accent1"/>
              </a:buClr>
              <a:buFont typeface="Webdings" panose="05030102010509060703" pitchFamily="18" charset="2"/>
              <a:buChar char="4"/>
            </a:pPr>
            <a:r>
              <a:rPr lang="en-US" dirty="0" smtClean="0"/>
              <a:t>Accuracy assessment of algorithm</a:t>
            </a:r>
            <a:endParaRPr lang="en-US" dirty="0"/>
          </a:p>
          <a:p>
            <a:endParaRPr lang="en-US" dirty="0"/>
          </a:p>
        </p:txBody>
      </p:sp>
      <p:sp>
        <p:nvSpPr>
          <p:cNvPr id="4" name="Text Placeholder 3"/>
          <p:cNvSpPr>
            <a:spLocks noGrp="1"/>
          </p:cNvSpPr>
          <p:nvPr>
            <p:ph type="body" sz="quarter" idx="14"/>
          </p:nvPr>
        </p:nvSpPr>
        <p:spPr/>
        <p:txBody>
          <a:bodyPr/>
          <a:lstStyle/>
          <a:p>
            <a:r>
              <a:rPr lang="en-US" dirty="0" smtClean="0"/>
              <a:t>Methodology</a:t>
            </a:r>
            <a:endParaRPr lang="en-US" dirty="0"/>
          </a:p>
        </p:txBody>
      </p:sp>
      <p:graphicFrame>
        <p:nvGraphicFramePr>
          <p:cNvPr id="2" name="Picture Placeholder 1"/>
          <p:cNvGraphicFramePr>
            <a:graphicFrameLocks noGrp="1"/>
          </p:cNvGraphicFramePr>
          <p:nvPr>
            <p:ph type="pic" sz="quarter" idx="12"/>
            <p:extLst>
              <p:ext uri="{D42A27DB-BD31-4B8C-83A1-F6EECF244321}">
                <p14:modId xmlns:p14="http://schemas.microsoft.com/office/powerpoint/2010/main" val="3839544600"/>
              </p:ext>
            </p:extLst>
          </p:nvPr>
        </p:nvGraphicFramePr>
        <p:xfrm>
          <a:off x="66675" y="2895600"/>
          <a:ext cx="9020175" cy="326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13"/>
          </p:nvPr>
        </p:nvSpPr>
        <p:spPr/>
        <p:txBody>
          <a:bodyPr>
            <a:normAutofit fontScale="32500" lnSpcReduction="20000"/>
          </a:bodyPr>
          <a:lstStyle/>
          <a:p>
            <a:pPr marL="342900" indent="-342900">
              <a:spcBef>
                <a:spcPts val="200"/>
              </a:spcBef>
              <a:buClr>
                <a:schemeClr val="accent1"/>
              </a:buClr>
              <a:buFont typeface="Webdings" panose="05030102010509060703" pitchFamily="18" charset="2"/>
              <a:buChar char="4"/>
            </a:pPr>
            <a:r>
              <a:rPr lang="en-US" dirty="0"/>
              <a:t>text</a:t>
            </a:r>
          </a:p>
          <a:p>
            <a:pPr marL="342900" indent="-342900">
              <a:spcBef>
                <a:spcPts val="200"/>
              </a:spcBef>
              <a:buClr>
                <a:schemeClr val="accent1"/>
              </a:buClr>
              <a:buFont typeface="Webdings" panose="05030102010509060703" pitchFamily="18" charset="2"/>
              <a:buChar char="4"/>
            </a:pPr>
            <a:r>
              <a:rPr lang="en-US" dirty="0"/>
              <a:t>text</a:t>
            </a:r>
          </a:p>
          <a:p>
            <a:pPr marL="342900" indent="-342900">
              <a:spcBef>
                <a:spcPts val="200"/>
              </a:spcBef>
              <a:buClr>
                <a:schemeClr val="accent1"/>
              </a:buClr>
              <a:buFont typeface="Webdings" panose="05030102010509060703" pitchFamily="18" charset="2"/>
              <a:buChar char="4"/>
            </a:pPr>
            <a:r>
              <a:rPr lang="en-US" dirty="0"/>
              <a:t>text</a:t>
            </a:r>
          </a:p>
          <a:p>
            <a:endParaRPr lang="en-US" dirty="0"/>
          </a:p>
        </p:txBody>
      </p:sp>
    </p:spTree>
    <p:extLst>
      <p:ext uri="{BB962C8B-B14F-4D97-AF65-F5344CB8AC3E}">
        <p14:creationId xmlns:p14="http://schemas.microsoft.com/office/powerpoint/2010/main" val="1164636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2158" y="2340102"/>
            <a:ext cx="3593592" cy="2927223"/>
          </a:xfrm>
        </p:spPr>
        <p:txBody>
          <a:bodyPr>
            <a:normAutofit/>
          </a:bodyPr>
          <a:lstStyle/>
          <a:p>
            <a:pPr marL="342900" indent="-342900">
              <a:spcBef>
                <a:spcPts val="200"/>
              </a:spcBef>
              <a:spcAft>
                <a:spcPts val="600"/>
              </a:spcAft>
              <a:buClr>
                <a:schemeClr val="accent1"/>
              </a:buClr>
              <a:buFont typeface="Webdings" panose="05030102010509060703" pitchFamily="18" charset="2"/>
              <a:buChar char="4"/>
            </a:pPr>
            <a:r>
              <a:rPr lang="en-US" dirty="0" smtClean="0"/>
              <a:t>Landsat 8 data downloaded from Amazon Web Services using DEVELOP’s </a:t>
            </a:r>
            <a:r>
              <a:rPr lang="en-US" dirty="0" err="1" smtClean="0"/>
              <a:t>dnppy</a:t>
            </a:r>
            <a:endParaRPr lang="en-US" dirty="0"/>
          </a:p>
          <a:p>
            <a:pPr marL="342900" indent="-342900">
              <a:spcBef>
                <a:spcPts val="200"/>
              </a:spcBef>
              <a:spcAft>
                <a:spcPts val="600"/>
              </a:spcAft>
              <a:buClr>
                <a:schemeClr val="accent1"/>
              </a:buClr>
              <a:buFont typeface="Webdings" panose="05030102010509060703" pitchFamily="18" charset="2"/>
              <a:buChar char="4"/>
            </a:pPr>
            <a:r>
              <a:rPr lang="en-US" dirty="0" smtClean="0"/>
              <a:t>Sentinel-2 data downloaded from ESA using GitHub</a:t>
            </a:r>
            <a:endParaRPr lang="en-US" dirty="0"/>
          </a:p>
          <a:p>
            <a:pPr marL="342900" indent="-342900">
              <a:spcBef>
                <a:spcPts val="200"/>
              </a:spcBef>
              <a:spcAft>
                <a:spcPts val="600"/>
              </a:spcAft>
              <a:buClr>
                <a:schemeClr val="accent1"/>
              </a:buClr>
              <a:buFont typeface="Webdings" panose="05030102010509060703" pitchFamily="18" charset="2"/>
              <a:buChar char="4"/>
            </a:pPr>
            <a:r>
              <a:rPr lang="en-US" dirty="0" smtClean="0"/>
              <a:t>Automatic download scheduled using Python</a:t>
            </a:r>
            <a:endParaRPr lang="en-US" dirty="0"/>
          </a:p>
        </p:txBody>
      </p:sp>
      <p:sp>
        <p:nvSpPr>
          <p:cNvPr id="3" name="Text Placeholder 2"/>
          <p:cNvSpPr>
            <a:spLocks noGrp="1"/>
          </p:cNvSpPr>
          <p:nvPr>
            <p:ph type="body" sz="quarter" idx="10"/>
          </p:nvPr>
        </p:nvSpPr>
        <p:spPr>
          <a:xfrm>
            <a:off x="548640" y="125730"/>
            <a:ext cx="3566160" cy="1325880"/>
          </a:xfrm>
        </p:spPr>
        <p:txBody>
          <a:bodyPr/>
          <a:lstStyle/>
          <a:p>
            <a:r>
              <a:rPr lang="en-US" dirty="0" smtClean="0"/>
              <a:t>Methodology</a:t>
            </a:r>
            <a:endParaRPr lang="en-US" dirty="0"/>
          </a:p>
        </p:txBody>
      </p:sp>
      <p:sp>
        <p:nvSpPr>
          <p:cNvPr id="4" name="Picture Placeholder 3"/>
          <p:cNvSpPr>
            <a:spLocks noGrp="1"/>
          </p:cNvSpPr>
          <p:nvPr>
            <p:ph type="pic" sz="quarter" idx="12"/>
          </p:nvPr>
        </p:nvSpPr>
        <p:spPr/>
      </p:sp>
    </p:spTree>
    <p:extLst>
      <p:ext uri="{BB962C8B-B14F-4D97-AF65-F5344CB8AC3E}">
        <p14:creationId xmlns:p14="http://schemas.microsoft.com/office/powerpoint/2010/main" val="2734098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1"/>
              </p:nvPr>
            </p:nvSpPr>
            <p:spPr>
              <a:xfrm>
                <a:off x="492633" y="2778567"/>
                <a:ext cx="3593592" cy="2079183"/>
              </a:xfrm>
            </p:spPr>
            <p:txBody>
              <a:bodyPr>
                <a:normAutofit lnSpcReduction="10000"/>
              </a:bodyPr>
              <a:lstStyle/>
              <a:p>
                <a:pPr marL="342900" indent="-342900">
                  <a:spcBef>
                    <a:spcPts val="200"/>
                  </a:spcBef>
                  <a:spcAft>
                    <a:spcPts val="600"/>
                  </a:spcAft>
                  <a:buClr>
                    <a:schemeClr val="accent1"/>
                  </a:buClr>
                  <a:buFont typeface="Webdings" panose="05030102010509060703" pitchFamily="18" charset="2"/>
                  <a:buChar char="4"/>
                </a:pPr>
                <a:r>
                  <a:rPr lang="en-US" dirty="0" smtClean="0"/>
                  <a:t>MNDWI extracted from data using </a:t>
                </a:r>
                <a:r>
                  <a:rPr lang="en-US" dirty="0" err="1" smtClean="0"/>
                  <a:t>arcpy</a:t>
                </a:r>
                <a:r>
                  <a:rPr lang="en-US" dirty="0" smtClean="0"/>
                  <a:t> and formula:</a:t>
                </a:r>
                <a:endParaRPr lang="en-US" dirty="0"/>
              </a:p>
              <a:p>
                <a:pPr marL="342900" indent="-342900">
                  <a:spcBef>
                    <a:spcPts val="200"/>
                  </a:spcBef>
                  <a:spcAft>
                    <a:spcPts val="600"/>
                  </a:spcAft>
                  <a:buClr>
                    <a:schemeClr val="accent1"/>
                  </a:buClr>
                  <a:buFont typeface="Webdings" panose="05030102010509060703" pitchFamily="18" charset="2"/>
                  <a:buChar char="4"/>
                </a:pPr>
                <a14:m>
                  <m:oMath xmlns:m="http://schemas.openxmlformats.org/officeDocument/2006/math">
                    <m:r>
                      <m:rPr>
                        <m:nor/>
                      </m:rPr>
                      <a:rPr lang="en-US" i="1"/>
                      <m:t>MNDWI</m:t>
                    </m:r>
                    <m:r>
                      <m:rPr>
                        <m:nor/>
                      </m:rPr>
                      <a:rPr lang="en-US" i="1"/>
                      <m:t>=</m:t>
                    </m:r>
                    <m:f>
                      <m:fPr>
                        <m:ctrlPr>
                          <a:rPr lang="en-US" i="1">
                            <a:latin typeface="Cambria Math"/>
                          </a:rPr>
                        </m:ctrlPr>
                      </m:fPr>
                      <m:num>
                        <m:r>
                          <m:rPr>
                            <m:nor/>
                          </m:rPr>
                          <a:rPr lang="en-US" i="1"/>
                          <m:t>(</m:t>
                        </m:r>
                        <m:r>
                          <m:rPr>
                            <m:nor/>
                          </m:rPr>
                          <a:rPr lang="en-US" i="1"/>
                          <m:t>green</m:t>
                        </m:r>
                        <m:r>
                          <m:rPr>
                            <m:nor/>
                          </m:rPr>
                          <a:rPr lang="en-US" i="1"/>
                          <m:t>−</m:t>
                        </m:r>
                        <m:r>
                          <m:rPr>
                            <m:nor/>
                          </m:rPr>
                          <a:rPr lang="en-US" i="1"/>
                          <m:t>SWIR</m:t>
                        </m:r>
                        <m:r>
                          <m:rPr>
                            <m:nor/>
                          </m:rPr>
                          <a:rPr lang="en-US" i="1"/>
                          <m:t>)</m:t>
                        </m:r>
                      </m:num>
                      <m:den>
                        <m:r>
                          <m:rPr>
                            <m:nor/>
                          </m:rPr>
                          <a:rPr lang="en-US" i="1"/>
                          <m:t>(</m:t>
                        </m:r>
                        <m:r>
                          <m:rPr>
                            <m:nor/>
                          </m:rPr>
                          <a:rPr lang="en-US" i="1"/>
                          <m:t>green</m:t>
                        </m:r>
                        <m:r>
                          <m:rPr>
                            <m:nor/>
                          </m:rPr>
                          <a:rPr lang="en-US" i="1"/>
                          <m:t>+</m:t>
                        </m:r>
                        <m:r>
                          <m:rPr>
                            <m:nor/>
                          </m:rPr>
                          <a:rPr lang="en-US" i="1"/>
                          <m:t>SWIR</m:t>
                        </m:r>
                        <m:r>
                          <m:rPr>
                            <m:nor/>
                          </m:rPr>
                          <a:rPr lang="en-US" i="1"/>
                          <m:t>)</m:t>
                        </m:r>
                      </m:den>
                    </m:f>
                  </m:oMath>
                </a14:m>
                <a:endParaRPr lang="en-US" dirty="0"/>
              </a:p>
              <a:p>
                <a:pPr marL="342900" indent="-342900">
                  <a:spcBef>
                    <a:spcPts val="200"/>
                  </a:spcBef>
                  <a:spcAft>
                    <a:spcPts val="600"/>
                  </a:spcAft>
                  <a:buClr>
                    <a:schemeClr val="accent1"/>
                  </a:buClr>
                  <a:buFont typeface="Webdings" panose="05030102010509060703" pitchFamily="18" charset="2"/>
                  <a:buChar char="4"/>
                </a:pPr>
                <a:r>
                  <a:rPr lang="en-US" dirty="0" smtClean="0"/>
                  <a:t>Reclassified with ArcMap 10.3</a:t>
                </a:r>
              </a:p>
              <a:p>
                <a:pPr>
                  <a:spcBef>
                    <a:spcPts val="200"/>
                  </a:spcBef>
                  <a:buClr>
                    <a:schemeClr val="accent1"/>
                  </a:buClr>
                </a:pPr>
                <a:endParaRPr lang="en-US" dirty="0"/>
              </a:p>
              <a:p>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1"/>
              </p:nvPr>
            </p:nvSpPr>
            <p:spPr>
              <a:xfrm>
                <a:off x="492633" y="2778567"/>
                <a:ext cx="3593592" cy="2079183"/>
              </a:xfrm>
              <a:blipFill rotWithShape="1">
                <a:blip r:embed="rId3"/>
                <a:stretch>
                  <a:fillRect l="-1188" t="-4399"/>
                </a:stretch>
              </a:blipFill>
            </p:spPr>
            <p:txBody>
              <a:bodyPr/>
              <a:lstStyle/>
              <a:p>
                <a:r>
                  <a:rPr lang="en-US">
                    <a:noFill/>
                  </a:rPr>
                  <a:t> </a:t>
                </a:r>
              </a:p>
            </p:txBody>
          </p:sp>
        </mc:Fallback>
      </mc:AlternateContent>
      <p:sp>
        <p:nvSpPr>
          <p:cNvPr id="3" name="Text Placeholder 2"/>
          <p:cNvSpPr>
            <a:spLocks noGrp="1"/>
          </p:cNvSpPr>
          <p:nvPr>
            <p:ph type="body" sz="quarter" idx="10"/>
          </p:nvPr>
        </p:nvSpPr>
        <p:spPr>
          <a:xfrm>
            <a:off x="548640" y="138648"/>
            <a:ext cx="3566160" cy="1325880"/>
          </a:xfrm>
        </p:spPr>
        <p:txBody>
          <a:bodyPr/>
          <a:lstStyle/>
          <a:p>
            <a:r>
              <a:rPr lang="en-US" dirty="0" smtClean="0"/>
              <a:t>Methodology</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96193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2479</TotalTime>
  <Words>1199</Words>
  <Application>Microsoft Office PowerPoint</Application>
  <PresentationFormat>On-screen Show (4:3)</PresentationFormat>
  <Paragraphs>157</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Jeanne LeRoux</cp:lastModifiedBy>
  <cp:revision>183</cp:revision>
  <dcterms:created xsi:type="dcterms:W3CDTF">2015-05-18T13:26:09Z</dcterms:created>
  <dcterms:modified xsi:type="dcterms:W3CDTF">2016-03-02T15:43:56Z</dcterms:modified>
</cp:coreProperties>
</file>