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4"/>
  </p:notesMasterIdLst>
  <p:sldIdLst>
    <p:sldId id="275" r:id="rId2"/>
    <p:sldId id="286" r:id="rId3"/>
    <p:sldId id="296" r:id="rId4"/>
    <p:sldId id="287" r:id="rId5"/>
    <p:sldId id="297" r:id="rId6"/>
    <p:sldId id="298" r:id="rId7"/>
    <p:sldId id="288" r:id="rId8"/>
    <p:sldId id="300" r:id="rId9"/>
    <p:sldId id="301" r:id="rId10"/>
    <p:sldId id="293" r:id="rId11"/>
    <p:sldId id="294" r:id="rId12"/>
    <p:sldId id="292" r:id="rId1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pos="494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hodes, Tyler M. (LARC-E3)[SSAI DEVELOP]" initials="RTM(D" lastIdx="10" clrIdx="0">
    <p:extLst>
      <p:ext uri="{19B8F6BF-5375-455C-9EA6-DF929625EA0E}">
        <p15:presenceInfo xmlns:p15="http://schemas.microsoft.com/office/powerpoint/2012/main" userId="S-1-5-21-330711430-3775241029-4075259233-668098" providerId="AD"/>
      </p:ext>
    </p:extLst>
  </p:cmAuthor>
  <p:cmAuthor id="2" name="Gotschalk, Emily J. (LARC-E3)[SSAI DEVELOP]" initials="GEJ(D" lastIdx="4" clrIdx="1">
    <p:extLst>
      <p:ext uri="{19B8F6BF-5375-455C-9EA6-DF929625EA0E}">
        <p15:presenceInfo xmlns:p15="http://schemas.microsoft.com/office/powerpoint/2012/main" userId="S-1-5-21-330711430-3775241029-4075259233-708547" providerId="AD"/>
      </p:ext>
    </p:extLst>
  </p:cmAuthor>
  <p:cmAuthor id="3" name="Emily Gotschalk" initials="EG" lastIdx="4"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A149"/>
    <a:srgbClr val="7DB862"/>
    <a:srgbClr val="EAA24A"/>
    <a:srgbClr val="586991"/>
    <a:srgbClr val="FFFFFF"/>
    <a:srgbClr val="333333"/>
    <a:srgbClr val="F4901A"/>
    <a:srgbClr val="FFFFF5"/>
    <a:srgbClr val="FFFFF3"/>
    <a:srgbClr val="DC7D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02" autoAdjust="0"/>
    <p:restoredTop sz="74568" autoAdjust="0"/>
  </p:normalViewPr>
  <p:slideViewPr>
    <p:cSldViewPr snapToGrid="0">
      <p:cViewPr varScale="1">
        <p:scale>
          <a:sx n="79" d="100"/>
          <a:sy n="79" d="100"/>
        </p:scale>
        <p:origin x="102" y="126"/>
      </p:cViewPr>
      <p:guideLst>
        <p:guide orient="horz"/>
        <p:guide pos="4944"/>
      </p:guideLst>
    </p:cSldViewPr>
  </p:slideViewPr>
  <p:notesTextViewPr>
    <p:cViewPr>
      <p:scale>
        <a:sx n="100" d="100"/>
        <a:sy n="100" d="100"/>
      </p:scale>
      <p:origin x="0" y="0"/>
    </p:cViewPr>
  </p:notesTextViewPr>
  <p:notesViewPr>
    <p:cSldViewPr snapToGrid="0">
      <p:cViewPr varScale="1">
        <p:scale>
          <a:sx n="85" d="100"/>
          <a:sy n="85" d="100"/>
        </p:scale>
        <p:origin x="1926"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image" Target="../media/image29.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image" Target="../media/image29.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4797B4-4113-4C35-AAEB-48EFA237B9A3}" type="doc">
      <dgm:prSet loTypeId="urn:microsoft.com/office/officeart/2005/8/layout/hProcess10#1" loCatId="process" qsTypeId="urn:microsoft.com/office/officeart/2005/8/quickstyle/simple1" qsCatId="simple" csTypeId="urn:microsoft.com/office/officeart/2005/8/colors/accent1_2" csCatId="accent1" phldr="1"/>
      <dgm:spPr/>
      <dgm:t>
        <a:bodyPr/>
        <a:lstStyle/>
        <a:p>
          <a:endParaRPr lang="en-US"/>
        </a:p>
      </dgm:t>
    </dgm:pt>
    <dgm:pt modelId="{3C05B263-DAD7-4F20-97ED-C87A3FA61719}">
      <dgm:prSet phldrT="[Text]"/>
      <dgm:spPr/>
      <dgm:t>
        <a:bodyPr/>
        <a:lstStyle/>
        <a:p>
          <a:r>
            <a:rPr lang="en-US" dirty="0" smtClean="0"/>
            <a:t>Establish ∆NDMI Thresholds </a:t>
          </a:r>
          <a:endParaRPr lang="en-US" dirty="0"/>
        </a:p>
      </dgm:t>
    </dgm:pt>
    <dgm:pt modelId="{55D3B9E5-FC38-46A2-90FF-E5D299F23FAA}" type="sibTrans" cxnId="{FBA59EE1-A47F-49EE-BDD7-67678462CB0A}">
      <dgm:prSet/>
      <dgm:spPr/>
      <dgm:t>
        <a:bodyPr/>
        <a:lstStyle/>
        <a:p>
          <a:endParaRPr lang="en-US"/>
        </a:p>
      </dgm:t>
    </dgm:pt>
    <dgm:pt modelId="{7198FED1-E467-418E-BB96-0D46A7E0DECF}" type="parTrans" cxnId="{FBA59EE1-A47F-49EE-BDD7-67678462CB0A}">
      <dgm:prSet/>
      <dgm:spPr/>
      <dgm:t>
        <a:bodyPr/>
        <a:lstStyle/>
        <a:p>
          <a:endParaRPr lang="en-US"/>
        </a:p>
      </dgm:t>
    </dgm:pt>
    <dgm:pt modelId="{749F855C-DF5C-4E6E-9CFF-C696D1FFA5CC}">
      <dgm:prSet phldrT="[Text]"/>
      <dgm:spPr/>
      <dgm:t>
        <a:bodyPr/>
        <a:lstStyle/>
        <a:p>
          <a:r>
            <a:rPr lang="en-US" dirty="0" smtClean="0"/>
            <a:t>Fire Removal</a:t>
          </a:r>
          <a:endParaRPr lang="en-US" dirty="0"/>
        </a:p>
      </dgm:t>
    </dgm:pt>
    <dgm:pt modelId="{7BD34600-F774-45A1-9E1E-232A6F2378F3}" type="sibTrans" cxnId="{1631D738-061E-4839-8817-5B35EE758CF1}">
      <dgm:prSet/>
      <dgm:spPr>
        <a:solidFill>
          <a:schemeClr val="tx1">
            <a:lumMod val="50000"/>
            <a:lumOff val="50000"/>
          </a:schemeClr>
        </a:solidFill>
      </dgm:spPr>
      <dgm:t>
        <a:bodyPr/>
        <a:lstStyle/>
        <a:p>
          <a:endParaRPr lang="en-US"/>
        </a:p>
      </dgm:t>
    </dgm:pt>
    <dgm:pt modelId="{2C0BB19F-00A1-451E-916D-DF3FE1BDB594}" type="parTrans" cxnId="{1631D738-061E-4839-8817-5B35EE758CF1}">
      <dgm:prSet/>
      <dgm:spPr/>
      <dgm:t>
        <a:bodyPr/>
        <a:lstStyle/>
        <a:p>
          <a:endParaRPr lang="en-US"/>
        </a:p>
      </dgm:t>
    </dgm:pt>
    <dgm:pt modelId="{8E345FE9-EFB3-465E-997C-52AAB7EED561}">
      <dgm:prSet phldrT="[Text]"/>
      <dgm:spPr/>
      <dgm:t>
        <a:bodyPr/>
        <a:lstStyle/>
        <a:p>
          <a:r>
            <a:rPr lang="en-US" dirty="0" smtClean="0"/>
            <a:t>Cloud Removal</a:t>
          </a:r>
          <a:endParaRPr lang="en-US" dirty="0"/>
        </a:p>
      </dgm:t>
    </dgm:pt>
    <dgm:pt modelId="{E8366B81-E6C0-4528-8F0E-AA4F7E8CFD54}" type="sibTrans" cxnId="{72B2F2FF-0B7C-4264-B138-723553EAEC79}">
      <dgm:prSet/>
      <dgm:spPr>
        <a:solidFill>
          <a:schemeClr val="tx1">
            <a:lumMod val="50000"/>
            <a:lumOff val="50000"/>
          </a:schemeClr>
        </a:solidFill>
      </dgm:spPr>
      <dgm:t>
        <a:bodyPr/>
        <a:lstStyle/>
        <a:p>
          <a:endParaRPr lang="en-US"/>
        </a:p>
      </dgm:t>
    </dgm:pt>
    <dgm:pt modelId="{AD87E9A3-0A95-4485-A611-8BB1AA5A0738}" type="parTrans" cxnId="{72B2F2FF-0B7C-4264-B138-723553EAEC79}">
      <dgm:prSet/>
      <dgm:spPr/>
      <dgm:t>
        <a:bodyPr/>
        <a:lstStyle/>
        <a:p>
          <a:endParaRPr lang="en-US"/>
        </a:p>
      </dgm:t>
    </dgm:pt>
    <dgm:pt modelId="{E3C93F0C-952B-4D03-B94A-75E381E268D0}" type="pres">
      <dgm:prSet presAssocID="{064797B4-4113-4C35-AAEB-48EFA237B9A3}" presName="Name0" presStyleCnt="0">
        <dgm:presLayoutVars>
          <dgm:dir/>
          <dgm:resizeHandles val="exact"/>
        </dgm:presLayoutVars>
      </dgm:prSet>
      <dgm:spPr/>
      <dgm:t>
        <a:bodyPr/>
        <a:lstStyle/>
        <a:p>
          <a:endParaRPr lang="en-US"/>
        </a:p>
      </dgm:t>
    </dgm:pt>
    <dgm:pt modelId="{E8CF3FC5-4E10-457A-B622-DD44CC1EA07C}" type="pres">
      <dgm:prSet presAssocID="{8E345FE9-EFB3-465E-997C-52AAB7EED561}" presName="composite" presStyleCnt="0"/>
      <dgm:spPr/>
    </dgm:pt>
    <dgm:pt modelId="{E194BE5E-0775-49DE-A888-5BAC9C7AF97C}" type="pres">
      <dgm:prSet presAssocID="{8E345FE9-EFB3-465E-997C-52AAB7EED561}" presName="imagSh" presStyleLbl="b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5000" b="-15000"/>
          </a:stretch>
        </a:blipFill>
      </dgm:spPr>
    </dgm:pt>
    <dgm:pt modelId="{80107DA9-A5E0-4614-A6AC-38A049A1AEC8}" type="pres">
      <dgm:prSet presAssocID="{8E345FE9-EFB3-465E-997C-52AAB7EED561}" presName="txNode" presStyleLbl="node1" presStyleIdx="0" presStyleCnt="3">
        <dgm:presLayoutVars>
          <dgm:bulletEnabled val="1"/>
        </dgm:presLayoutVars>
      </dgm:prSet>
      <dgm:spPr/>
      <dgm:t>
        <a:bodyPr/>
        <a:lstStyle/>
        <a:p>
          <a:endParaRPr lang="en-US"/>
        </a:p>
      </dgm:t>
    </dgm:pt>
    <dgm:pt modelId="{D30195EC-4069-4583-B6E2-DB3FEED0800A}" type="pres">
      <dgm:prSet presAssocID="{E8366B81-E6C0-4528-8F0E-AA4F7E8CFD54}" presName="sibTrans" presStyleLbl="sibTrans2D1" presStyleIdx="0" presStyleCnt="2"/>
      <dgm:spPr/>
      <dgm:t>
        <a:bodyPr/>
        <a:lstStyle/>
        <a:p>
          <a:endParaRPr lang="en-US"/>
        </a:p>
      </dgm:t>
    </dgm:pt>
    <dgm:pt modelId="{17CE76FA-5274-4832-809B-60AA3928F996}" type="pres">
      <dgm:prSet presAssocID="{E8366B81-E6C0-4528-8F0E-AA4F7E8CFD54}" presName="connTx" presStyleLbl="sibTrans2D1" presStyleIdx="0" presStyleCnt="2"/>
      <dgm:spPr/>
      <dgm:t>
        <a:bodyPr/>
        <a:lstStyle/>
        <a:p>
          <a:endParaRPr lang="en-US"/>
        </a:p>
      </dgm:t>
    </dgm:pt>
    <dgm:pt modelId="{6ED287B3-AA5C-40EE-8631-58C4A86A56A0}" type="pres">
      <dgm:prSet presAssocID="{749F855C-DF5C-4E6E-9CFF-C696D1FFA5CC}" presName="composite" presStyleCnt="0"/>
      <dgm:spPr/>
    </dgm:pt>
    <dgm:pt modelId="{390FBA3F-EA45-49D3-ADE6-A63CAE99CD50}" type="pres">
      <dgm:prSet presAssocID="{749F855C-DF5C-4E6E-9CFF-C696D1FFA5CC}" presName="imagSh" presStyleLbl="bgImgPlace1" presStyleIdx="1" presStyleCnt="3" custLinFactNeighborX="4763" custLinFactNeighborY="-104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15000" b="-15000"/>
          </a:stretch>
        </a:blipFill>
      </dgm:spPr>
    </dgm:pt>
    <dgm:pt modelId="{C53EF0E1-2216-475B-8D2B-3F5EEB806B13}" type="pres">
      <dgm:prSet presAssocID="{749F855C-DF5C-4E6E-9CFF-C696D1FFA5CC}" presName="txNode" presStyleLbl="node1" presStyleIdx="1" presStyleCnt="3">
        <dgm:presLayoutVars>
          <dgm:bulletEnabled val="1"/>
        </dgm:presLayoutVars>
      </dgm:prSet>
      <dgm:spPr/>
      <dgm:t>
        <a:bodyPr/>
        <a:lstStyle/>
        <a:p>
          <a:endParaRPr lang="en-US"/>
        </a:p>
      </dgm:t>
    </dgm:pt>
    <dgm:pt modelId="{ABB66CA6-4193-457F-A755-6CC653BF89DD}" type="pres">
      <dgm:prSet presAssocID="{7BD34600-F774-45A1-9E1E-232A6F2378F3}" presName="sibTrans" presStyleLbl="sibTrans2D1" presStyleIdx="1" presStyleCnt="2"/>
      <dgm:spPr/>
      <dgm:t>
        <a:bodyPr/>
        <a:lstStyle/>
        <a:p>
          <a:endParaRPr lang="en-US"/>
        </a:p>
      </dgm:t>
    </dgm:pt>
    <dgm:pt modelId="{064F47A6-F9B6-45B3-A259-B34EFDE8B0BC}" type="pres">
      <dgm:prSet presAssocID="{7BD34600-F774-45A1-9E1E-232A6F2378F3}" presName="connTx" presStyleLbl="sibTrans2D1" presStyleIdx="1" presStyleCnt="2"/>
      <dgm:spPr/>
      <dgm:t>
        <a:bodyPr/>
        <a:lstStyle/>
        <a:p>
          <a:endParaRPr lang="en-US"/>
        </a:p>
      </dgm:t>
    </dgm:pt>
    <dgm:pt modelId="{DC40E948-47C6-49E0-90ED-DA541B6F5D4D}" type="pres">
      <dgm:prSet presAssocID="{3C05B263-DAD7-4F20-97ED-C87A3FA61719}" presName="composite" presStyleCnt="0"/>
      <dgm:spPr/>
    </dgm:pt>
    <dgm:pt modelId="{2C798C36-0AE2-4E38-B59B-659A91B29242}" type="pres">
      <dgm:prSet presAssocID="{3C05B263-DAD7-4F20-97ED-C87A3FA61719}" presName="imagSh" presStyleLbl="b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15000" b="-15000"/>
          </a:stretch>
        </a:blipFill>
      </dgm:spPr>
    </dgm:pt>
    <dgm:pt modelId="{6167165A-B7D6-4C4B-A7FB-9DC674F73991}" type="pres">
      <dgm:prSet presAssocID="{3C05B263-DAD7-4F20-97ED-C87A3FA61719}" presName="txNode" presStyleLbl="node1" presStyleIdx="2" presStyleCnt="3">
        <dgm:presLayoutVars>
          <dgm:bulletEnabled val="1"/>
        </dgm:presLayoutVars>
      </dgm:prSet>
      <dgm:spPr/>
      <dgm:t>
        <a:bodyPr/>
        <a:lstStyle/>
        <a:p>
          <a:endParaRPr lang="en-US"/>
        </a:p>
      </dgm:t>
    </dgm:pt>
  </dgm:ptLst>
  <dgm:cxnLst>
    <dgm:cxn modelId="{72B2F2FF-0B7C-4264-B138-723553EAEC79}" srcId="{064797B4-4113-4C35-AAEB-48EFA237B9A3}" destId="{8E345FE9-EFB3-465E-997C-52AAB7EED561}" srcOrd="0" destOrd="0" parTransId="{AD87E9A3-0A95-4485-A611-8BB1AA5A0738}" sibTransId="{E8366B81-E6C0-4528-8F0E-AA4F7E8CFD54}"/>
    <dgm:cxn modelId="{1C97A09D-FD1F-487A-958D-E823515A3536}" type="presOf" srcId="{064797B4-4113-4C35-AAEB-48EFA237B9A3}" destId="{E3C93F0C-952B-4D03-B94A-75E381E268D0}" srcOrd="0" destOrd="0" presId="urn:microsoft.com/office/officeart/2005/8/layout/hProcess10#1"/>
    <dgm:cxn modelId="{8702C4B9-F911-49D4-8D22-3F9257A383C3}" type="presOf" srcId="{E8366B81-E6C0-4528-8F0E-AA4F7E8CFD54}" destId="{D30195EC-4069-4583-B6E2-DB3FEED0800A}" srcOrd="0" destOrd="0" presId="urn:microsoft.com/office/officeart/2005/8/layout/hProcess10#1"/>
    <dgm:cxn modelId="{7745ABA9-F230-43D6-9EC9-412EE0BD9CEA}" type="presOf" srcId="{3C05B263-DAD7-4F20-97ED-C87A3FA61719}" destId="{6167165A-B7D6-4C4B-A7FB-9DC674F73991}" srcOrd="0" destOrd="0" presId="urn:microsoft.com/office/officeart/2005/8/layout/hProcess10#1"/>
    <dgm:cxn modelId="{08DC21A9-031A-491A-9E59-7CE25DEFF725}" type="presOf" srcId="{E8366B81-E6C0-4528-8F0E-AA4F7E8CFD54}" destId="{17CE76FA-5274-4832-809B-60AA3928F996}" srcOrd="1" destOrd="0" presId="urn:microsoft.com/office/officeart/2005/8/layout/hProcess10#1"/>
    <dgm:cxn modelId="{B42F6538-0A16-4A67-A41F-B0A7CF667170}" type="presOf" srcId="{7BD34600-F774-45A1-9E1E-232A6F2378F3}" destId="{064F47A6-F9B6-45B3-A259-B34EFDE8B0BC}" srcOrd="1" destOrd="0" presId="urn:microsoft.com/office/officeart/2005/8/layout/hProcess10#1"/>
    <dgm:cxn modelId="{FBA59EE1-A47F-49EE-BDD7-67678462CB0A}" srcId="{064797B4-4113-4C35-AAEB-48EFA237B9A3}" destId="{3C05B263-DAD7-4F20-97ED-C87A3FA61719}" srcOrd="2" destOrd="0" parTransId="{7198FED1-E467-418E-BB96-0D46A7E0DECF}" sibTransId="{55D3B9E5-FC38-46A2-90FF-E5D299F23FAA}"/>
    <dgm:cxn modelId="{F8661A93-2E8A-4B46-9B5C-2E0304EBC26D}" type="presOf" srcId="{7BD34600-F774-45A1-9E1E-232A6F2378F3}" destId="{ABB66CA6-4193-457F-A755-6CC653BF89DD}" srcOrd="0" destOrd="0" presId="urn:microsoft.com/office/officeart/2005/8/layout/hProcess10#1"/>
    <dgm:cxn modelId="{1631D738-061E-4839-8817-5B35EE758CF1}" srcId="{064797B4-4113-4C35-AAEB-48EFA237B9A3}" destId="{749F855C-DF5C-4E6E-9CFF-C696D1FFA5CC}" srcOrd="1" destOrd="0" parTransId="{2C0BB19F-00A1-451E-916D-DF3FE1BDB594}" sibTransId="{7BD34600-F774-45A1-9E1E-232A6F2378F3}"/>
    <dgm:cxn modelId="{D997C6E4-9D74-4221-9847-B8A2DB6BD684}" type="presOf" srcId="{749F855C-DF5C-4E6E-9CFF-C696D1FFA5CC}" destId="{C53EF0E1-2216-475B-8D2B-3F5EEB806B13}" srcOrd="0" destOrd="0" presId="urn:microsoft.com/office/officeart/2005/8/layout/hProcess10#1"/>
    <dgm:cxn modelId="{F44A9B98-D2F1-4714-B390-00434128843B}" type="presOf" srcId="{8E345FE9-EFB3-465E-997C-52AAB7EED561}" destId="{80107DA9-A5E0-4614-A6AC-38A049A1AEC8}" srcOrd="0" destOrd="0" presId="urn:microsoft.com/office/officeart/2005/8/layout/hProcess10#1"/>
    <dgm:cxn modelId="{2151DDA6-99B9-4EDD-9DF7-F57242723943}" type="presParOf" srcId="{E3C93F0C-952B-4D03-B94A-75E381E268D0}" destId="{E8CF3FC5-4E10-457A-B622-DD44CC1EA07C}" srcOrd="0" destOrd="0" presId="urn:microsoft.com/office/officeart/2005/8/layout/hProcess10#1"/>
    <dgm:cxn modelId="{7D554674-581E-4571-90A2-78C898E61D69}" type="presParOf" srcId="{E8CF3FC5-4E10-457A-B622-DD44CC1EA07C}" destId="{E194BE5E-0775-49DE-A888-5BAC9C7AF97C}" srcOrd="0" destOrd="0" presId="urn:microsoft.com/office/officeart/2005/8/layout/hProcess10#1"/>
    <dgm:cxn modelId="{17C571F9-880E-4D61-B5B0-D7EBF24F53E9}" type="presParOf" srcId="{E8CF3FC5-4E10-457A-B622-DD44CC1EA07C}" destId="{80107DA9-A5E0-4614-A6AC-38A049A1AEC8}" srcOrd="1" destOrd="0" presId="urn:microsoft.com/office/officeart/2005/8/layout/hProcess10#1"/>
    <dgm:cxn modelId="{FC2487D0-345F-40AC-AACF-433967FDD55D}" type="presParOf" srcId="{E3C93F0C-952B-4D03-B94A-75E381E268D0}" destId="{D30195EC-4069-4583-B6E2-DB3FEED0800A}" srcOrd="1" destOrd="0" presId="urn:microsoft.com/office/officeart/2005/8/layout/hProcess10#1"/>
    <dgm:cxn modelId="{C86F3B89-25CC-4D70-A0AD-3DD9C5001DFE}" type="presParOf" srcId="{D30195EC-4069-4583-B6E2-DB3FEED0800A}" destId="{17CE76FA-5274-4832-809B-60AA3928F996}" srcOrd="0" destOrd="0" presId="urn:microsoft.com/office/officeart/2005/8/layout/hProcess10#1"/>
    <dgm:cxn modelId="{6A385198-661C-496B-A4CF-8C2AB5DB930A}" type="presParOf" srcId="{E3C93F0C-952B-4D03-B94A-75E381E268D0}" destId="{6ED287B3-AA5C-40EE-8631-58C4A86A56A0}" srcOrd="2" destOrd="0" presId="urn:microsoft.com/office/officeart/2005/8/layout/hProcess10#1"/>
    <dgm:cxn modelId="{97F9E882-8F96-4D09-A8CF-4E82A7E477CE}" type="presParOf" srcId="{6ED287B3-AA5C-40EE-8631-58C4A86A56A0}" destId="{390FBA3F-EA45-49D3-ADE6-A63CAE99CD50}" srcOrd="0" destOrd="0" presId="urn:microsoft.com/office/officeart/2005/8/layout/hProcess10#1"/>
    <dgm:cxn modelId="{0287E758-F4E0-452F-8D72-A99EBFE74FD2}" type="presParOf" srcId="{6ED287B3-AA5C-40EE-8631-58C4A86A56A0}" destId="{C53EF0E1-2216-475B-8D2B-3F5EEB806B13}" srcOrd="1" destOrd="0" presId="urn:microsoft.com/office/officeart/2005/8/layout/hProcess10#1"/>
    <dgm:cxn modelId="{2791F4A0-119B-4FB2-8BBA-2197DE46AD68}" type="presParOf" srcId="{E3C93F0C-952B-4D03-B94A-75E381E268D0}" destId="{ABB66CA6-4193-457F-A755-6CC653BF89DD}" srcOrd="3" destOrd="0" presId="urn:microsoft.com/office/officeart/2005/8/layout/hProcess10#1"/>
    <dgm:cxn modelId="{9063C4CF-8E2A-4A29-B0B7-F980AAACE493}" type="presParOf" srcId="{ABB66CA6-4193-457F-A755-6CC653BF89DD}" destId="{064F47A6-F9B6-45B3-A259-B34EFDE8B0BC}" srcOrd="0" destOrd="0" presId="urn:microsoft.com/office/officeart/2005/8/layout/hProcess10#1"/>
    <dgm:cxn modelId="{193C2642-285B-4903-ABAB-A40313D11E9F}" type="presParOf" srcId="{E3C93F0C-952B-4D03-B94A-75E381E268D0}" destId="{DC40E948-47C6-49E0-90ED-DA541B6F5D4D}" srcOrd="4" destOrd="0" presId="urn:microsoft.com/office/officeart/2005/8/layout/hProcess10#1"/>
    <dgm:cxn modelId="{5458BE29-A7B1-4D3A-8EAB-08605DE2BD0A}" type="presParOf" srcId="{DC40E948-47C6-49E0-90ED-DA541B6F5D4D}" destId="{2C798C36-0AE2-4E38-B59B-659A91B29242}" srcOrd="0" destOrd="0" presId="urn:microsoft.com/office/officeart/2005/8/layout/hProcess10#1"/>
    <dgm:cxn modelId="{47D0F75A-F58F-4576-8256-615045EC51E8}" type="presParOf" srcId="{DC40E948-47C6-49E0-90ED-DA541B6F5D4D}" destId="{6167165A-B7D6-4C4B-A7FB-9DC674F73991}" srcOrd="1" destOrd="0" presId="urn:microsoft.com/office/officeart/2005/8/layout/hProcess10#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94BE5E-0775-49DE-A888-5BAC9C7AF97C}">
      <dsp:nvSpPr>
        <dsp:cNvPr id="0" name=""/>
        <dsp:cNvSpPr/>
      </dsp:nvSpPr>
      <dsp:spPr>
        <a:xfrm>
          <a:off x="2762" y="898311"/>
          <a:ext cx="1301591" cy="1301591"/>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5000" b="-1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107DA9-A5E0-4614-A6AC-38A049A1AEC8}">
      <dsp:nvSpPr>
        <dsp:cNvPr id="0" name=""/>
        <dsp:cNvSpPr/>
      </dsp:nvSpPr>
      <dsp:spPr>
        <a:xfrm>
          <a:off x="214649" y="1679266"/>
          <a:ext cx="1301591" cy="130159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Cloud Removal</a:t>
          </a:r>
          <a:endParaRPr lang="en-US" sz="1700" kern="1200" dirty="0"/>
        </a:p>
      </dsp:txBody>
      <dsp:txXfrm>
        <a:off x="252771" y="1717388"/>
        <a:ext cx="1225347" cy="1225347"/>
      </dsp:txXfrm>
    </dsp:sp>
    <dsp:sp modelId="{D30195EC-4069-4583-B6E2-DB3FEED0800A}">
      <dsp:nvSpPr>
        <dsp:cNvPr id="0" name=""/>
        <dsp:cNvSpPr/>
      </dsp:nvSpPr>
      <dsp:spPr>
        <a:xfrm rot="21577562">
          <a:off x="1576764" y="1385815"/>
          <a:ext cx="272419" cy="312754"/>
        </a:xfrm>
        <a:prstGeom prst="rightArrow">
          <a:avLst>
            <a:gd name="adj1" fmla="val 60000"/>
            <a:gd name="adj2" fmla="val 50000"/>
          </a:avLst>
        </a:prstGeom>
        <a:solidFill>
          <a:schemeClr val="tx1">
            <a:lumMod val="50000"/>
            <a:lumOff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1576765" y="1448633"/>
        <a:ext cx="190693" cy="187652"/>
      </dsp:txXfrm>
    </dsp:sp>
    <dsp:sp modelId="{390FBA3F-EA45-49D3-ADE6-A63CAE99CD50}">
      <dsp:nvSpPr>
        <dsp:cNvPr id="0" name=""/>
        <dsp:cNvSpPr/>
      </dsp:nvSpPr>
      <dsp:spPr>
        <a:xfrm>
          <a:off x="2082678" y="884736"/>
          <a:ext cx="1301591" cy="1301591"/>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15000" b="-1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53EF0E1-2216-475B-8D2B-3F5EEB806B13}">
      <dsp:nvSpPr>
        <dsp:cNvPr id="0" name=""/>
        <dsp:cNvSpPr/>
      </dsp:nvSpPr>
      <dsp:spPr>
        <a:xfrm>
          <a:off x="2232570" y="1679266"/>
          <a:ext cx="1301591" cy="130159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Fire Removal</a:t>
          </a:r>
          <a:endParaRPr lang="en-US" sz="1700" kern="1200" dirty="0"/>
        </a:p>
      </dsp:txBody>
      <dsp:txXfrm>
        <a:off x="2270692" y="1717388"/>
        <a:ext cx="1225347" cy="1225347"/>
      </dsp:txXfrm>
    </dsp:sp>
    <dsp:sp modelId="{ABB66CA6-4193-457F-A755-6CC653BF89DD}">
      <dsp:nvSpPr>
        <dsp:cNvPr id="0" name=""/>
        <dsp:cNvSpPr/>
      </dsp:nvSpPr>
      <dsp:spPr>
        <a:xfrm rot="23860">
          <a:off x="3613284" y="1386056"/>
          <a:ext cx="229022" cy="312754"/>
        </a:xfrm>
        <a:prstGeom prst="rightArrow">
          <a:avLst>
            <a:gd name="adj1" fmla="val 60000"/>
            <a:gd name="adj2" fmla="val 50000"/>
          </a:avLst>
        </a:prstGeom>
        <a:solidFill>
          <a:schemeClr val="tx1">
            <a:lumMod val="50000"/>
            <a:lumOff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3613285" y="1448369"/>
        <a:ext cx="160315" cy="187652"/>
      </dsp:txXfrm>
    </dsp:sp>
    <dsp:sp modelId="{2C798C36-0AE2-4E38-B59B-659A91B29242}">
      <dsp:nvSpPr>
        <dsp:cNvPr id="0" name=""/>
        <dsp:cNvSpPr/>
      </dsp:nvSpPr>
      <dsp:spPr>
        <a:xfrm>
          <a:off x="4038604" y="898311"/>
          <a:ext cx="1301591" cy="1301591"/>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15000" b="-1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167165A-B7D6-4C4B-A7FB-9DC674F73991}">
      <dsp:nvSpPr>
        <dsp:cNvPr id="0" name=""/>
        <dsp:cNvSpPr/>
      </dsp:nvSpPr>
      <dsp:spPr>
        <a:xfrm>
          <a:off x="4250491" y="1679266"/>
          <a:ext cx="1301591" cy="130159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Establish ∆NDMI Thresholds </a:t>
          </a:r>
          <a:endParaRPr lang="en-US" sz="1700" kern="1200" dirty="0"/>
        </a:p>
      </dsp:txBody>
      <dsp:txXfrm>
        <a:off x="4288613" y="1717388"/>
        <a:ext cx="1225347" cy="122534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1">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8CB7D24-6C88-410E-ACB5-D95ED598E96E}" type="datetimeFigureOut">
              <a:rPr lang="en-US" smtClean="0"/>
              <a:pPr/>
              <a:t>11/18/2016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FFCE636-EDCB-4E8F-A496-90D3D4BBB61E}" type="slidenum">
              <a:rPr lang="en-US" smtClean="0"/>
              <a:pPr/>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Sunita</a:t>
            </a:r>
            <a:r>
              <a:rPr lang="en-US" dirty="0" smtClean="0"/>
              <a:t>:</a:t>
            </a:r>
            <a:r>
              <a:rPr lang="en-US" baseline="0" dirty="0" smtClean="0"/>
              <a:t> We are the Glacier National Park Climate Team *Introduce yourself (name, degree/field, school)*</a:t>
            </a:r>
          </a:p>
          <a:p>
            <a:r>
              <a:rPr lang="en-US" baseline="0" dirty="0" smtClean="0"/>
              <a:t>Ryan introduces himself</a:t>
            </a:r>
          </a:p>
          <a:p>
            <a:r>
              <a:rPr lang="en-US" baseline="0" dirty="0" smtClean="0"/>
              <a:t>Jordan: My name is Jordan Lubbers and I’m the project lead for Glacier National Park Climate. The rest of the team wasn’t available to make it today. </a:t>
            </a:r>
          </a:p>
        </p:txBody>
      </p:sp>
      <p:sp>
        <p:nvSpPr>
          <p:cNvPr id="4" name="Slide Number Placeholder 3"/>
          <p:cNvSpPr>
            <a:spLocks noGrp="1"/>
          </p:cNvSpPr>
          <p:nvPr>
            <p:ph type="sldNum" sz="quarter" idx="10"/>
          </p:nvPr>
        </p:nvSpPr>
        <p:spPr/>
        <p:txBody>
          <a:bodyPr/>
          <a:lstStyle/>
          <a:p>
            <a:fld id="{DFFCE636-EDCB-4E8F-A496-90D3D4BBB61E}" type="slidenum">
              <a:rPr lang="en-US" smtClean="0"/>
              <a:pPr/>
              <a:t>1</a:t>
            </a:fld>
            <a:endParaRPr lang="en-US"/>
          </a:p>
        </p:txBody>
      </p:sp>
    </p:spTree>
    <p:extLst>
      <p:ext uri="{BB962C8B-B14F-4D97-AF65-F5344CB8AC3E}">
        <p14:creationId xmlns:p14="http://schemas.microsoft.com/office/powerpoint/2010/main" val="159561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using</a:t>
            </a:r>
            <a:r>
              <a:rPr lang="en-US" baseline="0" dirty="0" smtClean="0"/>
              <a:t> a threshold based classification scheme that utilizes changes in NDMI, we found a way to provide a quick and accurate way of identifying and mapping landscape disturbances within Glacier National Park. </a:t>
            </a:r>
          </a:p>
          <a:p>
            <a:r>
              <a:rPr lang="en-US" baseline="0" dirty="0" smtClean="0"/>
              <a:t>-During drought years or wetter than normal years, the results from this threshold classification should be interpreted with caution, so as to avoid falsely identifying healthy forest as disturbed forest. </a:t>
            </a:r>
          </a:p>
          <a:p>
            <a:r>
              <a:rPr lang="en-US" baseline="0" dirty="0" smtClean="0"/>
              <a:t>-We noted that, Glacier National Park is becoming increasingly disturbed with respect to pathogens from 1999 through 2015.</a:t>
            </a:r>
          </a:p>
          <a:p>
            <a:endParaRPr lang="en-US" baseline="0" dirty="0" smtClean="0"/>
          </a:p>
          <a:p>
            <a:pPr defTabSz="931774">
              <a:defRPr/>
            </a:pPr>
            <a:r>
              <a:rPr lang="en-US" dirty="0"/>
              <a:t>Image Credit: Jordan Lubbers</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10</a:t>
            </a:fld>
            <a:endParaRPr lang="en-US"/>
          </a:p>
        </p:txBody>
      </p:sp>
    </p:spTree>
    <p:extLst>
      <p:ext uri="{BB962C8B-B14F-4D97-AF65-F5344CB8AC3E}">
        <p14:creationId xmlns:p14="http://schemas.microsoft.com/office/powerpoint/2010/main" val="18852123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Future</a:t>
            </a:r>
            <a:r>
              <a:rPr lang="en-US" baseline="0" dirty="0" smtClean="0"/>
              <a:t> work during the second term of the project will expand our methods to </a:t>
            </a:r>
            <a:r>
              <a:rPr lang="en-US" baseline="0" dirty="0" err="1" smtClean="0"/>
              <a:t>Waterton</a:t>
            </a:r>
            <a:r>
              <a:rPr lang="en-US" baseline="0" dirty="0" smtClean="0"/>
              <a:t> Lakes National Park in Canada, looking into why certain areas are more consistently disturbed than others, and possibly developing disturbance prediction models for Glacier National Park. We also plan to develop a ‘high school level’ tutorial on our methods, with the goal of continuing citizen science collaboration with area High Schools on disturbance detection within the park. </a:t>
            </a:r>
          </a:p>
          <a:p>
            <a:endParaRPr lang="en-US" baseline="0" dirty="0" smtClean="0"/>
          </a:p>
          <a:p>
            <a:pPr defTabSz="931774">
              <a:defRPr/>
            </a:pPr>
            <a:r>
              <a:rPr lang="en-US" dirty="0"/>
              <a:t>Image Credits: (Left) Jordan Lubbers, (Right) Eric Sawtelle</a:t>
            </a:r>
          </a:p>
          <a:p>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pPr/>
              <a:t>11</a:t>
            </a:fld>
            <a:endParaRPr lang="en-US"/>
          </a:p>
        </p:txBody>
      </p:sp>
    </p:spTree>
    <p:extLst>
      <p:ext uri="{BB962C8B-B14F-4D97-AF65-F5344CB8AC3E}">
        <p14:creationId xmlns:p14="http://schemas.microsoft.com/office/powerpoint/2010/main" val="23523223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would like to thank</a:t>
            </a:r>
            <a:r>
              <a:rPr lang="en-US" baseline="0" dirty="0" smtClean="0"/>
              <a:t> the following individuals for their assistance on this project. Without them, this work would not have been possible.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12</a:t>
            </a:fld>
            <a:endParaRPr lang="en-US"/>
          </a:p>
        </p:txBody>
      </p:sp>
    </p:spTree>
    <p:extLst>
      <p:ext uri="{BB962C8B-B14F-4D97-AF65-F5344CB8AC3E}">
        <p14:creationId xmlns:p14="http://schemas.microsoft.com/office/powerpoint/2010/main" val="1430086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Century Gothic" panose="020B0502020202020204" pitchFamily="34" charset="0"/>
              </a:rPr>
              <a:t>-At just over 1500 square miles,</a:t>
            </a:r>
            <a:r>
              <a:rPr lang="en-US" baseline="0" dirty="0" smtClean="0">
                <a:latin typeface="Century Gothic" panose="020B0502020202020204" pitchFamily="34" charset="0"/>
              </a:rPr>
              <a:t> </a:t>
            </a:r>
            <a:r>
              <a:rPr lang="en-US" dirty="0" smtClean="0">
                <a:latin typeface="Century Gothic" panose="020B0502020202020204" pitchFamily="34" charset="0"/>
              </a:rPr>
              <a:t>Glacier National Park </a:t>
            </a:r>
            <a:r>
              <a:rPr lang="en-US" baseline="0" dirty="0" smtClean="0">
                <a:latin typeface="Century Gothic" panose="020B0502020202020204" pitchFamily="34" charset="0"/>
              </a:rPr>
              <a:t>is part of the larger Crown of the Continent ecosystem and one of the last undisturbed wilderness ecosystems in the contiguous US. It is also home to many species of flora and fauna endemic to the region.</a:t>
            </a:r>
          </a:p>
          <a:p>
            <a:r>
              <a:rPr lang="en-US" dirty="0" smtClean="0">
                <a:latin typeface="Century Gothic" panose="020B0502020202020204" pitchFamily="34" charset="0"/>
              </a:rPr>
              <a:t>-Bisected</a:t>
            </a:r>
            <a:r>
              <a:rPr lang="en-US" baseline="0" dirty="0" smtClean="0">
                <a:latin typeface="Century Gothic" panose="020B0502020202020204" pitchFamily="34" charset="0"/>
              </a:rPr>
              <a:t> longitudinally by the continental divide, the west side of the park is influenced by Pacific Maritime conditions whereas the east side of the park is more similar to the northern great plains. As such the park is split between two continental biomes</a:t>
            </a:r>
          </a:p>
          <a:p>
            <a:endParaRPr lang="en-US" baseline="0" dirty="0" smtClean="0">
              <a:latin typeface="Century Gothic" panose="020B0502020202020204" pitchFamily="34" charset="0"/>
            </a:endParaRPr>
          </a:p>
          <a:p>
            <a:pPr defTabSz="931774">
              <a:defRPr/>
            </a:pPr>
            <a:r>
              <a:rPr lang="en-US" dirty="0">
                <a:latin typeface="Century Gothic" panose="020B0502020202020204" pitchFamily="34" charset="0"/>
              </a:rPr>
              <a:t>Image Credits: (Top) Glacier National Park, (Left) Michael Lusk, (Bottom) Courtney </a:t>
            </a:r>
            <a:r>
              <a:rPr lang="en-US" dirty="0" err="1">
                <a:latin typeface="Century Gothic" panose="020B0502020202020204" pitchFamily="34" charset="0"/>
              </a:rPr>
              <a:t>Ohr</a:t>
            </a:r>
            <a:endParaRPr lang="en-US" dirty="0">
              <a:latin typeface="Century Gothic" panose="020B0502020202020204" pitchFamily="34" charset="0"/>
            </a:endParaRPr>
          </a:p>
          <a:p>
            <a:endParaRPr lang="en-US"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pPr/>
              <a:t>2</a:t>
            </a:fld>
            <a:endParaRPr lang="en-US"/>
          </a:p>
        </p:txBody>
      </p:sp>
    </p:spTree>
    <p:extLst>
      <p:ext uri="{BB962C8B-B14F-4D97-AF65-F5344CB8AC3E}">
        <p14:creationId xmlns:p14="http://schemas.microsoft.com/office/powerpoint/2010/main" val="2033459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latin typeface="Century Gothic" panose="020B0502020202020204" pitchFamily="34" charset="0"/>
              </a:rPr>
              <a:t>-Park managers note existing climate extremes since June of 1999, but the resulting </a:t>
            </a:r>
            <a:r>
              <a:rPr lang="en-US" dirty="0" smtClean="0">
                <a:latin typeface="Century Gothic" panose="020B0502020202020204" pitchFamily="34" charset="0"/>
              </a:rPr>
              <a:t>ramifications of these extremes </a:t>
            </a:r>
            <a:r>
              <a:rPr lang="en-US" dirty="0">
                <a:latin typeface="Century Gothic" panose="020B0502020202020204" pitchFamily="34" charset="0"/>
              </a:rPr>
              <a:t>are not fully understood.</a:t>
            </a:r>
          </a:p>
          <a:p>
            <a:pPr lvl="0"/>
            <a:r>
              <a:rPr lang="en-US" dirty="0">
                <a:latin typeface="Century Gothic" panose="020B0502020202020204" pitchFamily="34" charset="0"/>
              </a:rPr>
              <a:t>-The park has also been affected by numerous landscape disturbances in recent history. </a:t>
            </a:r>
          </a:p>
          <a:p>
            <a:pPr lvl="0"/>
            <a:r>
              <a:rPr lang="en-US" dirty="0">
                <a:latin typeface="Century Gothic" panose="020B0502020202020204" pitchFamily="34" charset="0"/>
              </a:rPr>
              <a:t>-Examining abrupt and subtle landscape </a:t>
            </a:r>
            <a:r>
              <a:rPr lang="en-US" dirty="0" smtClean="0">
                <a:latin typeface="Century Gothic" panose="020B0502020202020204" pitchFamily="34" charset="0"/>
              </a:rPr>
              <a:t>disturbances within the park will better </a:t>
            </a:r>
            <a:r>
              <a:rPr lang="en-US" dirty="0">
                <a:latin typeface="Century Gothic" panose="020B0502020202020204" pitchFamily="34" charset="0"/>
              </a:rPr>
              <a:t>enable the park staff to focus management resources and respond accordingly to disturbances within the park.</a:t>
            </a:r>
          </a:p>
          <a:p>
            <a:endParaRPr lang="en-US" dirty="0" smtClean="0">
              <a:latin typeface="Century Gothic" panose="020B0502020202020204" pitchFamily="34" charset="0"/>
            </a:endParaRPr>
          </a:p>
          <a:p>
            <a:pPr defTabSz="931774">
              <a:defRPr/>
            </a:pPr>
            <a:r>
              <a:rPr lang="en-US" dirty="0">
                <a:latin typeface="Century Gothic" panose="020B0502020202020204" pitchFamily="34" charset="0"/>
              </a:rPr>
              <a:t>Image Credits: (Left) Eric Sawtelle, (Right) Courtney </a:t>
            </a:r>
            <a:r>
              <a:rPr lang="en-US" dirty="0" err="1">
                <a:latin typeface="Century Gothic" panose="020B0502020202020204" pitchFamily="34" charset="0"/>
              </a:rPr>
              <a:t>Ohr</a:t>
            </a:r>
            <a:r>
              <a:rPr lang="en-US" dirty="0">
                <a:latin typeface="Century Gothic" panose="020B0502020202020204" pitchFamily="34" charset="0"/>
              </a:rPr>
              <a:t> </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3</a:t>
            </a:fld>
            <a:endParaRPr lang="en-US"/>
          </a:p>
        </p:txBody>
      </p:sp>
    </p:spTree>
    <p:extLst>
      <p:ext uri="{BB962C8B-B14F-4D97-AF65-F5344CB8AC3E}">
        <p14:creationId xmlns:p14="http://schemas.microsoft.com/office/powerpoint/2010/main" val="3365276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Century Gothic" panose="020B0502020202020204" pitchFamily="34" charset="0"/>
              </a:rPr>
              <a:t>-We aimed to detect and quantify</a:t>
            </a:r>
            <a:r>
              <a:rPr lang="en-US" baseline="0" dirty="0" smtClean="0">
                <a:latin typeface="Century Gothic" panose="020B0502020202020204" pitchFamily="34" charset="0"/>
              </a:rPr>
              <a:t> landscape disturbances related to a changing climate within Glacier National Park. </a:t>
            </a:r>
            <a:r>
              <a:rPr lang="en-US" dirty="0" smtClean="0">
                <a:latin typeface="Century Gothic" panose="020B0502020202020204" pitchFamily="34" charset="0"/>
              </a:rPr>
              <a:t>The</a:t>
            </a:r>
            <a:r>
              <a:rPr lang="en-US" baseline="0" dirty="0" smtClean="0">
                <a:latin typeface="Century Gothic" panose="020B0502020202020204" pitchFamily="34" charset="0"/>
              </a:rPr>
              <a:t> main types of disturbance that park staff are concerned with are: fire, pathogens such as mountain pine beetle, fungal pathogens such as white pine blister rust, avalanches, landslides, and floods; </a:t>
            </a:r>
          </a:p>
          <a:p>
            <a:r>
              <a:rPr lang="en-US" baseline="0" dirty="0" smtClean="0">
                <a:latin typeface="Century Gothic" panose="020B0502020202020204" pitchFamily="34" charset="0"/>
              </a:rPr>
              <a:t>-Disturbed areas tend to have complex dynamics: for example, areas attacked by pine beetle may subsequently be more prone to forest fires because of an increased fire load. This makes detecting the original source of disturbance equally complex.</a:t>
            </a:r>
          </a:p>
          <a:p>
            <a:r>
              <a:rPr lang="en-US" baseline="0" dirty="0" smtClean="0">
                <a:latin typeface="Century Gothic" panose="020B0502020202020204" pitchFamily="34" charset="0"/>
              </a:rPr>
              <a:t>-By creating disturbance maps of the park, we can begin to understand how disturbances behave on both a spatial and temporal scale.</a:t>
            </a:r>
          </a:p>
          <a:p>
            <a:r>
              <a:rPr lang="en-US" baseline="0" dirty="0" smtClean="0">
                <a:latin typeface="Century Gothic" panose="020B0502020202020204" pitchFamily="34" charset="0"/>
              </a:rPr>
              <a:t>-Combining these maps with other disturbance datasets provided by project partners will allow us to assess the accuracy of our methods.</a:t>
            </a:r>
          </a:p>
          <a:p>
            <a:endParaRPr lang="en-US" baseline="0" dirty="0" smtClean="0">
              <a:latin typeface="Century Gothic" panose="020B0502020202020204" pitchFamily="34" charset="0"/>
            </a:endParaRPr>
          </a:p>
          <a:p>
            <a:pPr defTabSz="931774">
              <a:defRPr/>
            </a:pPr>
            <a:r>
              <a:rPr lang="en-US" dirty="0">
                <a:latin typeface="Century Gothic" panose="020B0502020202020204" pitchFamily="34" charset="0"/>
              </a:rPr>
              <a:t>Image Credits: Richard </a:t>
            </a:r>
            <a:r>
              <a:rPr lang="en-US" dirty="0" err="1">
                <a:latin typeface="Century Gothic" panose="020B0502020202020204" pitchFamily="34" charset="0"/>
              </a:rPr>
              <a:t>Menicke</a:t>
            </a:r>
            <a:endParaRPr lang="en-US" dirty="0">
              <a:latin typeface="Century Gothic" panose="020B0502020202020204" pitchFamily="34" charset="0"/>
            </a:endParaRPr>
          </a:p>
          <a:p>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pPr/>
              <a:t>4</a:t>
            </a:fld>
            <a:endParaRPr lang="en-US"/>
          </a:p>
        </p:txBody>
      </p:sp>
    </p:spTree>
    <p:extLst>
      <p:ext uri="{BB962C8B-B14F-4D97-AF65-F5344CB8AC3E}">
        <p14:creationId xmlns:p14="http://schemas.microsoft.com/office/powerpoint/2010/main" val="1102209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Century Gothic" panose="020B0502020202020204" pitchFamily="34" charset="0"/>
              </a:rPr>
              <a:t>One</a:t>
            </a:r>
            <a:r>
              <a:rPr lang="en-US" baseline="0" dirty="0" smtClean="0">
                <a:latin typeface="Century Gothic" panose="020B0502020202020204" pitchFamily="34" charset="0"/>
              </a:rPr>
              <a:t> of our main goals in this project was to detect areas within the park attacked by mountain pine beetles and blister rust fungi</a:t>
            </a:r>
          </a:p>
          <a:p>
            <a:endParaRPr lang="en-US" baseline="0" dirty="0" smtClean="0">
              <a:latin typeface="Century Gothic" panose="020B0502020202020204" pitchFamily="34" charset="0"/>
            </a:endParaRPr>
          </a:p>
          <a:p>
            <a:r>
              <a:rPr lang="en-US" baseline="0" dirty="0" smtClean="0">
                <a:latin typeface="Century Gothic" panose="020B0502020202020204" pitchFamily="34" charset="0"/>
              </a:rPr>
              <a:t>-These pathogens can destroy whole stands of coniferous timber which can create additional fuel for fires and subsequently leads to more intense and widespread fires.</a:t>
            </a:r>
          </a:p>
          <a:p>
            <a:r>
              <a:rPr lang="en-US" baseline="0" dirty="0" smtClean="0">
                <a:latin typeface="Century Gothic" panose="020B0502020202020204" pitchFamily="34" charset="0"/>
              </a:rPr>
              <a:t>-The brief life cycle of the pine beetle attack on forest stands is that during the first year, trees remain green, in the second year the needles begin to die and they turn red, and then finally in the fifth year they fall off.</a:t>
            </a:r>
          </a:p>
          <a:p>
            <a:r>
              <a:rPr lang="en-US" baseline="0" dirty="0" smtClean="0">
                <a:latin typeface="Century Gothic" panose="020B0502020202020204" pitchFamily="34" charset="0"/>
              </a:rPr>
              <a:t>-These changes are not only noticed in true color but also representative of sensitive changes in Normalized Difference Moisture Index (NDMI), so  this is what we used to identify and map areas of pathogen presence</a:t>
            </a:r>
          </a:p>
          <a:p>
            <a:endParaRPr lang="en-US" baseline="0" dirty="0" smtClean="0">
              <a:latin typeface="Century Gothic" panose="020B0502020202020204" pitchFamily="34" charset="0"/>
            </a:endParaRPr>
          </a:p>
          <a:p>
            <a:pPr defTabSz="931774">
              <a:defRPr/>
            </a:pPr>
            <a:r>
              <a:rPr lang="en-US" dirty="0"/>
              <a:t>Image Credit: (Left) Richard </a:t>
            </a:r>
            <a:r>
              <a:rPr lang="en-US" dirty="0" err="1"/>
              <a:t>Menicke</a:t>
            </a:r>
            <a:r>
              <a:rPr lang="en-US" dirty="0"/>
              <a:t>, (Top) Michael McCullough, (Bottom) Simon Fraser University</a:t>
            </a:r>
          </a:p>
          <a:p>
            <a:endParaRPr lang="en-US"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pPr/>
              <a:t>5</a:t>
            </a:fld>
            <a:endParaRPr lang="en-US"/>
          </a:p>
        </p:txBody>
      </p:sp>
    </p:spTree>
    <p:extLst>
      <p:ext uri="{BB962C8B-B14F-4D97-AF65-F5344CB8AC3E}">
        <p14:creationId xmlns:p14="http://schemas.microsoft.com/office/powerpoint/2010/main" val="4229807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this project we utilized</a:t>
            </a:r>
            <a:r>
              <a:rPr lang="en-US" baseline="0" dirty="0" smtClean="0"/>
              <a:t> Landsat 5, 7, and 8’s surface reflectance sensors. We chose Landsat because of its high spatial and temporal resolution. </a:t>
            </a:r>
            <a:endParaRPr lang="en-US" baseline="0" dirty="0" smtClean="0"/>
          </a:p>
          <a:p>
            <a:endParaRPr lang="en-US" baseline="0" dirty="0" smtClean="0"/>
          </a:p>
          <a:p>
            <a:r>
              <a:rPr lang="en-US" baseline="0" dirty="0" smtClean="0"/>
              <a:t>Image Credit: NASA</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6</a:t>
            </a:fld>
            <a:endParaRPr lang="en-US"/>
          </a:p>
        </p:txBody>
      </p:sp>
    </p:spTree>
    <p:extLst>
      <p:ext uri="{BB962C8B-B14F-4D97-AF65-F5344CB8AC3E}">
        <p14:creationId xmlns:p14="http://schemas.microsoft.com/office/powerpoint/2010/main" val="1794853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415" indent="-349415">
              <a:spcBef>
                <a:spcPts val="204"/>
              </a:spcBef>
              <a:buClr>
                <a:srgbClr val="EAA24A"/>
              </a:buClr>
              <a:buFont typeface="Webdings" panose="05030102010509060703" pitchFamily="18" charset="2"/>
              <a:buChar char="4"/>
            </a:pPr>
            <a:r>
              <a:rPr lang="en-US" baseline="0" dirty="0" smtClean="0">
                <a:solidFill>
                  <a:schemeClr val="bg2">
                    <a:lumMod val="50000"/>
                  </a:schemeClr>
                </a:solidFill>
              </a:rPr>
              <a:t>Surface reflectance datasets for the months from June to September 1999-2016 were obtained and all images corrected for clouds. As our objective was to detect possible pathogen disturbance, Fire polygons mapped by park staff were removed as well. Then in conjunction with Insect Aerial Detection Surveys or ADS, this data set was utilized to establish a threshold based decision tree classification scheme in order to detect various types of disturbance within the Park, a methodology outlined previously by Goodwin and co-authors. Thus, an abrupt threshold represents sudden changes in NDMI, such as due to avalanches, the moderate threshold most likely corresponds to pathogen pressure from mountain pine beetle and associated fungi, and lastly, the lower thresholds correspond to low-level disturbance such as the green attack phase of pine beetle attacks.</a:t>
            </a:r>
          </a:p>
          <a:p>
            <a:pPr marL="349415" indent="-349415">
              <a:spcBef>
                <a:spcPts val="204"/>
              </a:spcBef>
              <a:buClr>
                <a:srgbClr val="EAA24A"/>
              </a:buClr>
              <a:buFont typeface="Webdings" panose="05030102010509060703" pitchFamily="18" charset="2"/>
              <a:buChar char="4"/>
            </a:pPr>
            <a:endParaRPr lang="en-US" baseline="0" dirty="0" smtClean="0">
              <a:solidFill>
                <a:schemeClr val="bg2">
                  <a:lumMod val="50000"/>
                </a:schemeClr>
              </a:solidFill>
            </a:endParaRPr>
          </a:p>
          <a:p>
            <a:pPr marL="815302" lvl="1" indent="-349415">
              <a:spcBef>
                <a:spcPts val="204"/>
              </a:spcBef>
              <a:buClr>
                <a:srgbClr val="EAA24A"/>
              </a:buClr>
              <a:buFont typeface="Webdings" panose="05030102010509060703" pitchFamily="18" charset="2"/>
              <a:buChar char="4"/>
            </a:pPr>
            <a:r>
              <a:rPr lang="en-US" baseline="0" dirty="0" smtClean="0">
                <a:solidFill>
                  <a:schemeClr val="bg2">
                    <a:lumMod val="50000"/>
                  </a:schemeClr>
                </a:solidFill>
              </a:rPr>
              <a:t>By cross referencing Aerial Detection Survey polygons with our threshold classification, we could assess the accuracy of our methods.</a:t>
            </a:r>
          </a:p>
          <a:p>
            <a:pPr marL="815302" lvl="1" indent="-349415">
              <a:spcBef>
                <a:spcPts val="204"/>
              </a:spcBef>
              <a:buClr>
                <a:srgbClr val="EAA24A"/>
              </a:buClr>
              <a:buFont typeface="Webdings" panose="05030102010509060703" pitchFamily="18" charset="2"/>
              <a:buChar char="4"/>
            </a:pPr>
            <a:endParaRPr lang="en-US" baseline="0" dirty="0" smtClean="0">
              <a:solidFill>
                <a:schemeClr val="bg2">
                  <a:lumMod val="50000"/>
                </a:schemeClr>
              </a:solidFill>
            </a:endParaRPr>
          </a:p>
          <a:p>
            <a:pPr marL="465887" lvl="1" defTabSz="931774">
              <a:spcBef>
                <a:spcPts val="204"/>
              </a:spcBef>
              <a:buClr>
                <a:srgbClr val="EAA24A"/>
              </a:buClr>
              <a:defRPr/>
            </a:pPr>
            <a:r>
              <a:rPr lang="en-US" dirty="0"/>
              <a:t>Image Credit: (Left) Richard </a:t>
            </a:r>
            <a:r>
              <a:rPr lang="en-US" dirty="0" err="1"/>
              <a:t>Menicke</a:t>
            </a:r>
            <a:r>
              <a:rPr lang="en-US" dirty="0"/>
              <a:t>, (Top) Michael McCullough, (Bottom) Simon Fraser University</a:t>
            </a:r>
          </a:p>
          <a:p>
            <a:pPr marL="465887" lvl="1">
              <a:spcBef>
                <a:spcPts val="204"/>
              </a:spcBef>
              <a:buClr>
                <a:srgbClr val="EAA24A"/>
              </a:buClr>
            </a:pPr>
            <a:endParaRPr lang="en-US" baseline="0" dirty="0" smtClean="0">
              <a:solidFill>
                <a:schemeClr val="bg2">
                  <a:lumMod val="50000"/>
                </a:schemeClr>
              </a:solidFill>
            </a:endParaRPr>
          </a:p>
          <a:p>
            <a:pPr marL="815302" lvl="1" indent="-349415">
              <a:spcBef>
                <a:spcPts val="204"/>
              </a:spcBef>
              <a:buClr>
                <a:srgbClr val="EAA24A"/>
              </a:buClr>
              <a:buFont typeface="Webdings" panose="05030102010509060703" pitchFamily="18" charset="2"/>
              <a:buChar char="4"/>
            </a:pP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7</a:t>
            </a:fld>
            <a:endParaRPr lang="en-US"/>
          </a:p>
        </p:txBody>
      </p:sp>
    </p:spTree>
    <p:extLst>
      <p:ext uri="{BB962C8B-B14F-4D97-AF65-F5344CB8AC3E}">
        <p14:creationId xmlns:p14="http://schemas.microsoft.com/office/powerpoint/2010/main" val="3786885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a:t>
            </a:r>
            <a:r>
              <a:rPr lang="en-US" baseline="0" dirty="0" smtClean="0"/>
              <a:t> NDMI is affected by seasonal changes in precipitation, we used a reference date of July 21 as it offered a good look at “prime vegetation growth” with minimal cloud cover</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-Yearly disturbance maps were analyzed using SNOTEL data</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-After comparing delta NDMI images from year to year, we found that years with below average precipitation would result in corresponding years having an unusually high amount of disturbance, and therefore, not accurately reflect the presence of landscape disturbances, because of a high percentage of false positives</a:t>
            </a:r>
          </a:p>
          <a:p>
            <a:r>
              <a:rPr lang="en-US" baseline="0" dirty="0" smtClean="0"/>
              <a:t>-On the other hand, the threshold scheme employed paralleled the USDA ADS maps more closely for years with average precipitation, whereas for years with above average precipitation, there was a tendency for </a:t>
            </a:r>
            <a:r>
              <a:rPr lang="en-US" baseline="0" dirty="0" smtClean="0"/>
              <a:t>over-predicting </a:t>
            </a:r>
            <a:r>
              <a:rPr lang="en-US" baseline="0" dirty="0" smtClean="0"/>
              <a:t>forest categories</a:t>
            </a:r>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42787873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Additionally, areas of the park that displayed persistent disturbance over a 5-year time span were identified. </a:t>
            </a:r>
          </a:p>
          <a:p>
            <a:r>
              <a:rPr lang="en-US" baseline="0" dirty="0" smtClean="0"/>
              <a:t>These rolling frequency maps are useful to identify hotspots or new areas displaying disturbance. [The large region in the NE is a grassland/sagebrush and thus outside our </a:t>
            </a:r>
            <a:r>
              <a:rPr lang="en-US" baseline="0" smtClean="0"/>
              <a:t>study area]</a:t>
            </a:r>
            <a:endParaRPr lang="en-US" baseline="0" dirty="0" smtClean="0"/>
          </a:p>
          <a:p>
            <a:r>
              <a:rPr lang="en-US" baseline="0" dirty="0" smtClean="0"/>
              <a:t>Given the life cycle of the mountain pine beetle, these could be areas of potential attack.</a:t>
            </a:r>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1099906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Authors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8" name="TextBox 7"/>
          <p:cNvSpPr txBox="1"/>
          <p:nvPr userDrawn="1"/>
        </p:nvSpPr>
        <p:spPr>
          <a:xfrm>
            <a:off x="8047038" y="442912"/>
            <a:ext cx="1962150" cy="415498"/>
          </a:xfrm>
          <a:prstGeom prst="rect">
            <a:avLst/>
          </a:prstGeom>
          <a:noFill/>
        </p:spPr>
        <p:txBody>
          <a:bodyPr wrap="square" rtlCol="0">
            <a:spAutoFit/>
          </a:bodyPr>
          <a:lstStyle/>
          <a:p>
            <a:pPr algn="r"/>
            <a:r>
              <a:rPr lang="en-US" sz="1050" dirty="0" smtClean="0">
                <a:latin typeface="Arial" panose="020B0604020202020204" pitchFamily="34" charset="0"/>
                <a:cs typeface="Arial" panose="020B0604020202020204" pitchFamily="34" charset="0"/>
              </a:rPr>
              <a:t>National</a:t>
            </a:r>
            <a:r>
              <a:rPr lang="en-US" sz="1050" baseline="0" dirty="0" smtClean="0">
                <a:latin typeface="Arial" panose="020B0604020202020204" pitchFamily="34" charset="0"/>
                <a:cs typeface="Arial" panose="020B0604020202020204" pitchFamily="34" charset="0"/>
              </a:rPr>
              <a:t> Aeronautics and</a:t>
            </a:r>
          </a:p>
          <a:p>
            <a:pPr algn="r"/>
            <a:r>
              <a:rPr lang="en-US" sz="1050" baseline="0" dirty="0" smtClean="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475913"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2989135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7"/>
            <a:ext cx="12192000" cy="107094"/>
          </a:xfrm>
          <a:prstGeom prst="rect">
            <a:avLst/>
          </a:prstGeom>
        </p:spPr>
      </p:pic>
    </p:spTree>
    <p:extLst>
      <p:ext uri="{BB962C8B-B14F-4D97-AF65-F5344CB8AC3E}">
        <p14:creationId xmlns:p14="http://schemas.microsoft.com/office/powerpoint/2010/main" val="218227953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ft Image Right Text Slide">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EAA24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Oval 1"/>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latin typeface="Century Gothic" panose="020B0502020202020204" pitchFamily="34" charset="0"/>
              </a:defRPr>
            </a:lvl1pPr>
          </a:lstStyle>
          <a:p>
            <a:pPr lvl="0"/>
            <a:r>
              <a:rPr lang="en-US" dirty="0" smtClean="0"/>
              <a:t>Body Text Here</a:t>
            </a:r>
            <a:endParaRPr lang="en-US" dirty="0"/>
          </a:p>
        </p:txBody>
      </p:sp>
      <p:sp>
        <p:nvSpPr>
          <p:cNvPr id="26"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27"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7"/>
            <a:ext cx="12192000" cy="107094"/>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6" y="190428"/>
            <a:ext cx="1236519" cy="1236519"/>
          </a:xfrm>
          <a:prstGeom prst="rect">
            <a:avLst/>
          </a:prstGeom>
        </p:spPr>
      </p:pic>
    </p:spTree>
    <p:extLst>
      <p:ext uri="{BB962C8B-B14F-4D97-AF65-F5344CB8AC3E}">
        <p14:creationId xmlns:p14="http://schemas.microsoft.com/office/powerpoint/2010/main" val="102761838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07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Right text, Left image">
    <p:spTree>
      <p:nvGrpSpPr>
        <p:cNvPr id="1" name=""/>
        <p:cNvGrpSpPr/>
        <p:nvPr/>
      </p:nvGrpSpPr>
      <p:grpSpPr>
        <a:xfrm>
          <a:off x="0" y="0"/>
          <a:ext cx="0" cy="0"/>
          <a:chOff x="0" y="0"/>
          <a:chExt cx="0" cy="0"/>
        </a:xfrm>
      </p:grpSpPr>
      <p:sp>
        <p:nvSpPr>
          <p:cNvPr id="8" name="Rectangle 7"/>
          <p:cNvSpPr/>
          <p:nvPr userDrawn="1"/>
        </p:nvSpPr>
        <p:spPr>
          <a:xfrm>
            <a:off x="0" y="388649"/>
            <a:ext cx="12192000" cy="840076"/>
          </a:xfrm>
          <a:prstGeom prst="rect">
            <a:avLst/>
          </a:prstGeom>
          <a:solidFill>
            <a:srgbClr val="EAA24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Oval 10"/>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latin typeface="Century Gothic" panose="020B0502020202020204" pitchFamily="34" charset="0"/>
              </a:defRPr>
            </a:lvl1pPr>
          </a:lstStyle>
          <a:p>
            <a:pPr lvl="0"/>
            <a:r>
              <a:rPr lang="en-US" dirty="0" smtClean="0"/>
              <a:t>Body Text Here</a:t>
            </a:r>
            <a:endParaRPr lang="en-US" dirty="0"/>
          </a:p>
        </p:txBody>
      </p:sp>
      <p:sp>
        <p:nvSpPr>
          <p:cNvPr id="18"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9"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7"/>
            <a:ext cx="12192000" cy="107094"/>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6" y="190428"/>
            <a:ext cx="1236519" cy="1236519"/>
          </a:xfrm>
          <a:prstGeom prst="rect">
            <a:avLst/>
          </a:prstGeom>
        </p:spPr>
      </p:pic>
    </p:spTree>
    <p:extLst>
      <p:ext uri="{BB962C8B-B14F-4D97-AF65-F5344CB8AC3E}">
        <p14:creationId xmlns:p14="http://schemas.microsoft.com/office/powerpoint/2010/main" val="301213517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15" name="Imagery"/>
          <p:cNvSpPr>
            <a:spLocks noGrp="1"/>
          </p:cNvSpPr>
          <p:nvPr>
            <p:ph type="pic" sz="quarter" idx="12" hasCustomPrompt="1"/>
          </p:nvPr>
        </p:nvSpPr>
        <p:spPr>
          <a:xfrm>
            <a:off x="0" y="117988"/>
            <a:ext cx="12192000" cy="3311012"/>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
        <p:nvSpPr>
          <p:cNvPr id="9" name="Section Body Text"/>
          <p:cNvSpPr>
            <a:spLocks noGrp="1"/>
          </p:cNvSpPr>
          <p:nvPr>
            <p:ph type="body" sz="quarter" idx="11" hasCustomPrompt="1"/>
          </p:nvPr>
        </p:nvSpPr>
        <p:spPr>
          <a:xfrm>
            <a:off x="6010656" y="4540968"/>
            <a:ext cx="5303520" cy="1627632"/>
          </a:xfrm>
          <a:prstGeom prst="rect">
            <a:avLst/>
          </a:prstGeom>
        </p:spPr>
        <p:txBody>
          <a:bodyPr anchor="ct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4" hasCustomPrompt="1"/>
          </p:nvPr>
        </p:nvSpPr>
        <p:spPr>
          <a:xfrm>
            <a:off x="890016" y="4466510"/>
            <a:ext cx="4145280" cy="1830106"/>
          </a:xfrm>
          <a:prstGeom prst="rect">
            <a:avLst/>
          </a:prstGeom>
        </p:spPr>
        <p:txBody>
          <a:bodyPr anchor="ctr">
            <a:noAutofit/>
          </a:bodyPr>
          <a:lstStyle>
            <a:lvl1pPr marL="0" indent="0" algn="r">
              <a:buNone/>
              <a:defRPr sz="4800" b="1" baseline="0">
                <a:solidFill>
                  <a:srgbClr val="EAA24A"/>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cxnSp>
        <p:nvCxnSpPr>
          <p:cNvPr id="11" name="Straight Connector 10"/>
          <p:cNvCxnSpPr/>
          <p:nvPr userDrawn="1"/>
        </p:nvCxnSpPr>
        <p:spPr>
          <a:xfrm>
            <a:off x="5474589" y="454096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4"/>
          </a:xfrm>
          <a:prstGeom prst="rect">
            <a:avLst/>
          </a:prstGeom>
        </p:spPr>
      </p:pic>
    </p:spTree>
    <p:extLst>
      <p:ext uri="{BB962C8B-B14F-4D97-AF65-F5344CB8AC3E}">
        <p14:creationId xmlns:p14="http://schemas.microsoft.com/office/powerpoint/2010/main" val="420617004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108192" y="750018"/>
            <a:ext cx="5303520" cy="1627632"/>
          </a:xfrm>
          <a:prstGeom prst="rect">
            <a:avLst/>
          </a:prstGeom>
        </p:spPr>
        <p:txBody>
          <a:bodyPr anchor="ct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987552" y="675560"/>
            <a:ext cx="4145280" cy="1830106"/>
          </a:xfrm>
          <a:prstGeom prst="rect">
            <a:avLst/>
          </a:prstGeom>
        </p:spPr>
        <p:txBody>
          <a:bodyPr anchor="ctr">
            <a:noAutofit/>
          </a:bodyPr>
          <a:lstStyle>
            <a:lvl1pPr marL="0" indent="0" algn="r">
              <a:buNone/>
              <a:defRPr sz="4800" b="1" baseline="0">
                <a:solidFill>
                  <a:srgbClr val="EAA24A"/>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12192000" cy="3429000"/>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15468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smtClean="0"/>
              <a:t>Image Credit: Source</a:t>
            </a:r>
            <a:endParaRPr lang="en-US" dirty="0"/>
          </a:p>
        </p:txBody>
      </p:sp>
      <p:cxnSp>
        <p:nvCxnSpPr>
          <p:cNvPr id="9" name="Straight Connector 8"/>
          <p:cNvCxnSpPr/>
          <p:nvPr userDrawn="1"/>
        </p:nvCxnSpPr>
        <p:spPr>
          <a:xfrm>
            <a:off x="5572125" y="75001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4"/>
          </a:xfrm>
          <a:prstGeom prst="rect">
            <a:avLst/>
          </a:prstGeom>
        </p:spPr>
      </p:pic>
    </p:spTree>
    <p:extLst>
      <p:ext uri="{BB962C8B-B14F-4D97-AF65-F5344CB8AC3E}">
        <p14:creationId xmlns:p14="http://schemas.microsoft.com/office/powerpoint/2010/main" val="123548131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999744" y="2255520"/>
            <a:ext cx="10204704" cy="3706368"/>
          </a:xfrm>
          <a:prstGeom prst="rect">
            <a:avLst/>
          </a:prstGeom>
        </p:spPr>
        <p:txBody>
          <a:bodyPr>
            <a:normAutofit/>
          </a:bodyPr>
          <a:lstStyle>
            <a:lvl1pPr marL="0" indent="0" algn="ctr">
              <a:buNone/>
              <a:defRPr sz="4800" b="0" baseline="0">
                <a:solidFill>
                  <a:schemeClr val="tx1">
                    <a:lumMod val="50000"/>
                    <a:lumOff val="50000"/>
                  </a:schemeClr>
                </a:solidFill>
                <a:latin typeface="Century Gothic" panose="020B0502020202020204" pitchFamily="34" charset="0"/>
              </a:defRPr>
            </a:lvl1pPr>
          </a:lstStyle>
          <a:p>
            <a:pPr lvl="0"/>
            <a:r>
              <a:rPr lang="en-US" dirty="0" smtClean="0"/>
              <a:t>Spell out the components</a:t>
            </a:r>
            <a:endParaRPr lang="en-US" dirty="0"/>
          </a:p>
        </p:txBody>
      </p:sp>
      <p:sp>
        <p:nvSpPr>
          <p:cNvPr id="6" name="Rectangle 5"/>
          <p:cNvSpPr/>
          <p:nvPr userDrawn="1"/>
        </p:nvSpPr>
        <p:spPr>
          <a:xfrm>
            <a:off x="0" y="388649"/>
            <a:ext cx="12192000" cy="840076"/>
          </a:xfrm>
          <a:prstGeom prst="rect">
            <a:avLst/>
          </a:prstGeom>
          <a:solidFill>
            <a:srgbClr val="EAA24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8" name="TextBox 7"/>
          <p:cNvSpPr txBox="1"/>
          <p:nvPr userDrawn="1"/>
        </p:nvSpPr>
        <p:spPr>
          <a:xfrm>
            <a:off x="2743199" y="397728"/>
            <a:ext cx="8461249" cy="830997"/>
          </a:xfrm>
          <a:prstGeom prst="rect">
            <a:avLst/>
          </a:prstGeom>
          <a:noFill/>
        </p:spPr>
        <p:txBody>
          <a:bodyPr wrap="square" rtlCol="0">
            <a:spAutoFit/>
          </a:bodyPr>
          <a:lstStyle/>
          <a:p>
            <a:pPr algn="ctr"/>
            <a:r>
              <a:rPr lang="en-US" sz="4800" dirty="0" smtClean="0">
                <a:solidFill>
                  <a:schemeClr val="bg1"/>
                </a:solidFill>
                <a:latin typeface="Century Gothic" panose="020B0502020202020204" pitchFamily="34" charset="0"/>
              </a:rPr>
              <a:t>Acronym</a:t>
            </a:r>
            <a:endParaRPr lang="en-US" sz="4800" dirty="0">
              <a:solidFill>
                <a:schemeClr val="bg1"/>
              </a:solidFill>
              <a:latin typeface="Century Gothic" panose="020B0502020202020204" pitchFamily="34" charset="0"/>
            </a:endParaRPr>
          </a:p>
        </p:txBody>
      </p:sp>
      <p:sp>
        <p:nvSpPr>
          <p:cNvPr id="9" name="Oval 8"/>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7"/>
            <a:ext cx="12192000" cy="107094"/>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6" y="190428"/>
            <a:ext cx="1236519" cy="1236519"/>
          </a:xfrm>
          <a:prstGeom prst="rect">
            <a:avLst/>
          </a:prstGeom>
        </p:spPr>
      </p:pic>
    </p:spTree>
    <p:extLst>
      <p:ext uri="{BB962C8B-B14F-4D97-AF65-F5344CB8AC3E}">
        <p14:creationId xmlns:p14="http://schemas.microsoft.com/office/powerpoint/2010/main" val="138265180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Acknowledgements Slide - Logo">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EAA24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Oval 1"/>
          <p:cNvSpPr/>
          <p:nvPr userDrawn="1"/>
        </p:nvSpPr>
        <p:spPr>
          <a:xfrm>
            <a:off x="10313901"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9836" y="239654"/>
            <a:ext cx="1124648" cy="1138066"/>
          </a:xfrm>
          <a:prstGeom prst="rect">
            <a:avLst/>
          </a:prstGeom>
        </p:spPr>
      </p:pic>
      <p:sp>
        <p:nvSpPr>
          <p:cNvPr id="15" name="TextBox 14"/>
          <p:cNvSpPr txBox="1"/>
          <p:nvPr userDrawn="1"/>
        </p:nvSpPr>
        <p:spPr>
          <a:xfrm>
            <a:off x="717899" y="366406"/>
            <a:ext cx="8878104" cy="830997"/>
          </a:xfrm>
          <a:prstGeom prst="rect">
            <a:avLst/>
          </a:prstGeom>
          <a:noFill/>
        </p:spPr>
        <p:txBody>
          <a:bodyPr wrap="square" rtlCol="0">
            <a:spAutoFit/>
          </a:bodyPr>
          <a:lstStyle/>
          <a:p>
            <a:r>
              <a:rPr lang="en-US" sz="4800" b="0" dirty="0" smtClean="0">
                <a:solidFill>
                  <a:schemeClr val="bg1"/>
                </a:solidFill>
                <a:latin typeface="Century Gothic" panose="020B0502020202020204" pitchFamily="34" charset="0"/>
              </a:rPr>
              <a:t>Acknowledgements</a:t>
            </a:r>
            <a:endParaRPr lang="en-US" sz="4800" b="0" dirty="0">
              <a:solidFill>
                <a:schemeClr val="bg1"/>
              </a:solidFill>
              <a:latin typeface="Century Gothic" panose="020B0502020202020204" pitchFamily="34" charset="0"/>
            </a:endParaRPr>
          </a:p>
        </p:txBody>
      </p:sp>
      <p:sp>
        <p:nvSpPr>
          <p:cNvPr id="16" name="Text Placeholder 4"/>
          <p:cNvSpPr>
            <a:spLocks noGrp="1"/>
          </p:cNvSpPr>
          <p:nvPr>
            <p:ph type="body" sz="quarter" idx="10" hasCustomPrompt="1"/>
          </p:nvPr>
        </p:nvSpPr>
        <p:spPr>
          <a:xfrm>
            <a:off x="761611" y="2056134"/>
            <a:ext cx="10732874" cy="704088"/>
          </a:xfrm>
          <a:prstGeom prst="rect">
            <a:avLst/>
          </a:prstGeom>
        </p:spPr>
        <p:txBody>
          <a:bodyPr>
            <a:normAutofit/>
          </a:bodyPr>
          <a:lstStyle>
            <a:lvl1pPr marL="0" indent="0">
              <a:buNone/>
              <a:defRPr sz="2000" baseline="0"/>
            </a:lvl1pPr>
          </a:lstStyle>
          <a:p>
            <a:pPr lvl="0"/>
            <a:r>
              <a:rPr lang="en-US" dirty="0" smtClean="0"/>
              <a:t>Name, Affiliation</a:t>
            </a:r>
          </a:p>
        </p:txBody>
      </p:sp>
      <p:sp>
        <p:nvSpPr>
          <p:cNvPr id="24" name="Text Placeholder 4"/>
          <p:cNvSpPr>
            <a:spLocks noGrp="1"/>
          </p:cNvSpPr>
          <p:nvPr>
            <p:ph type="body" sz="quarter" idx="11" hasCustomPrompt="1"/>
          </p:nvPr>
        </p:nvSpPr>
        <p:spPr>
          <a:xfrm>
            <a:off x="761610" y="3646687"/>
            <a:ext cx="10732874" cy="704088"/>
          </a:xfrm>
          <a:prstGeom prst="rect">
            <a:avLst/>
          </a:prstGeom>
        </p:spPr>
        <p:txBody>
          <a:bodyPr>
            <a:normAutofit/>
          </a:bodyPr>
          <a:lstStyle>
            <a:lvl1pPr marL="0" indent="0">
              <a:buNone/>
              <a:defRPr sz="2000" baseline="0"/>
            </a:lvl1pPr>
          </a:lstStyle>
          <a:p>
            <a:pPr lvl="0"/>
            <a:r>
              <a:rPr lang="en-US" dirty="0" smtClean="0"/>
              <a:t>Name, Affiliation</a:t>
            </a:r>
          </a:p>
        </p:txBody>
      </p:sp>
      <p:sp>
        <p:nvSpPr>
          <p:cNvPr id="26" name="Text Placeholder 4"/>
          <p:cNvSpPr>
            <a:spLocks noGrp="1"/>
          </p:cNvSpPr>
          <p:nvPr>
            <p:ph type="body" sz="quarter" idx="12" hasCustomPrompt="1"/>
          </p:nvPr>
        </p:nvSpPr>
        <p:spPr>
          <a:xfrm>
            <a:off x="761611" y="5263567"/>
            <a:ext cx="10732873" cy="704088"/>
          </a:xfrm>
          <a:prstGeom prst="rect">
            <a:avLst/>
          </a:prstGeom>
        </p:spPr>
        <p:txBody>
          <a:bodyPr>
            <a:normAutofit/>
          </a:bodyPr>
          <a:lstStyle>
            <a:lvl1pPr marL="0" indent="0">
              <a:buNone/>
              <a:defRPr sz="2000" baseline="0"/>
            </a:lvl1pPr>
          </a:lstStyle>
          <a:p>
            <a:pPr lvl="0"/>
            <a:r>
              <a:rPr lang="en-US" dirty="0" smtClean="0"/>
              <a:t>Name, Affiliation</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750907"/>
            <a:ext cx="12192000" cy="107094"/>
          </a:xfrm>
          <a:prstGeom prst="rect">
            <a:avLst/>
          </a:prstGeom>
        </p:spPr>
      </p:pic>
      <p:sp>
        <p:nvSpPr>
          <p:cNvPr id="11" name="contract info"/>
          <p:cNvSpPr/>
          <p:nvPr userDrawn="1"/>
        </p:nvSpPr>
        <p:spPr>
          <a:xfrm>
            <a:off x="0" y="6566241"/>
            <a:ext cx="12192000" cy="184666"/>
          </a:xfrm>
          <a:prstGeom prst="rect">
            <a:avLst/>
          </a:prstGeom>
        </p:spPr>
        <p:txBody>
          <a:bodyPr wrap="square">
            <a:spAutoFit/>
          </a:bodyPr>
          <a:lstStyle/>
          <a:p>
            <a:pPr lvl="0" algn="ctr">
              <a:buClr>
                <a:schemeClr val="dk1"/>
              </a:buClr>
              <a:buSzPct val="25000"/>
            </a:pPr>
            <a:r>
              <a:rPr lang="en-US" sz="600" i="1" baseline="0" dirty="0">
                <a:solidFill>
                  <a:schemeClr val="bg1">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600" i="1" baseline="0" dirty="0" smtClean="0">
                <a:solidFill>
                  <a:schemeClr val="bg1">
                    <a:lumMod val="50000"/>
                  </a:schemeClr>
                </a:solidFill>
                <a:latin typeface="Arial" panose="020B0604020202020204" pitchFamily="34" charset="0"/>
                <a:ea typeface="Questrial"/>
                <a:cs typeface="Arial" panose="020B0604020202020204" pitchFamily="34" charset="0"/>
                <a:sym typeface="Questrial"/>
              </a:rPr>
              <a:t>through contract </a:t>
            </a:r>
            <a:r>
              <a:rPr lang="en-US" sz="600" i="1" baseline="0" dirty="0">
                <a:solidFill>
                  <a:schemeClr val="bg1">
                    <a:lumMod val="50000"/>
                  </a:schemeClr>
                </a:solidFill>
                <a:latin typeface="Arial" panose="020B0604020202020204" pitchFamily="34" charset="0"/>
                <a:ea typeface="Questrial"/>
                <a:cs typeface="Arial" panose="020B0604020202020204" pitchFamily="34" charset="0"/>
                <a:sym typeface="Questrial"/>
              </a:rPr>
              <a:t>NNL11AA00B and cooperative agreement </a:t>
            </a:r>
            <a:r>
              <a:rPr lang="en-US" sz="600" i="1" baseline="0" dirty="0" smtClean="0">
                <a:solidFill>
                  <a:schemeClr val="bg1">
                    <a:lumMod val="50000"/>
                  </a:schemeClr>
                </a:solidFill>
                <a:latin typeface="Arial" panose="020B0604020202020204" pitchFamily="34" charset="0"/>
                <a:ea typeface="Questrial"/>
                <a:cs typeface="Arial" panose="020B0604020202020204" pitchFamily="34" charset="0"/>
                <a:sym typeface="Questrial"/>
              </a:rPr>
              <a:t>NNX14AB60A. </a:t>
            </a:r>
            <a:r>
              <a:rPr lang="en-US" sz="600" i="1" dirty="0" smtClean="0">
                <a:solidFill>
                  <a:schemeClr val="bg1">
                    <a:lumMod val="50000"/>
                  </a:schemeClr>
                </a:solidFill>
                <a:latin typeface="Arial" panose="020B0604020202020204" pitchFamily="34" charset="0"/>
                <a:cs typeface="Arial" panose="020B0604020202020204" pitchFamily="34" charset="0"/>
              </a:rPr>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62406006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07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631815"/>
      </p:ext>
    </p:extLst>
  </p:cSld>
  <p:clrMap bg1="lt1" tx1="dk1" bg2="lt2" tx2="dk2" accent1="accent1" accent2="accent2" accent3="accent3" accent4="accent4" accent5="accent5" accent6="accent6" hlink="hlink" folHlink="folHlink"/>
  <p:sldLayoutIdLst>
    <p:sldLayoutId id="2147483674" r:id="rId1"/>
    <p:sldLayoutId id="2147483673" r:id="rId2"/>
    <p:sldLayoutId id="2147483692" r:id="rId3"/>
    <p:sldLayoutId id="2147483686" r:id="rId4"/>
    <p:sldLayoutId id="2147483664" r:id="rId5"/>
    <p:sldLayoutId id="2147483665" r:id="rId6"/>
    <p:sldLayoutId id="2147483668" r:id="rId7"/>
    <p:sldLayoutId id="2147483693" r:id="rId8"/>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41.jpeg"/><Relationship Id="rId4" Type="http://schemas.openxmlformats.org/officeDocument/2006/relationships/image" Target="../media/image40.jpeg"/></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43.jpe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46.jpeg"/><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5.jpeg"/><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8.jpeg"/><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1.jpe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26.jpeg"/><Relationship Id="rId7" Type="http://schemas.openxmlformats.org/officeDocument/2006/relationships/diagramLayout" Target="../diagrams/layout1.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Data" Target="../diagrams/data1.xml"/><Relationship Id="rId5" Type="http://schemas.openxmlformats.org/officeDocument/2006/relationships/image" Target="../media/image28.jpeg"/><Relationship Id="rId10" Type="http://schemas.microsoft.com/office/2007/relationships/diagramDrawing" Target="../diagrams/drawing1.xml"/><Relationship Id="rId4" Type="http://schemas.openxmlformats.org/officeDocument/2006/relationships/image" Target="../media/image27.jpeg"/><Relationship Id="rId9" Type="http://schemas.openxmlformats.org/officeDocument/2006/relationships/diagramColors" Target="../diagrams/colors1.xml"/></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8.jpeg"/><Relationship Id="rId4"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8778" t="2878" r="21745" b="3485"/>
          <a:stretch/>
        </p:blipFill>
        <p:spPr>
          <a:xfrm>
            <a:off x="2676582" y="-18417"/>
            <a:ext cx="5278582" cy="6421583"/>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110" y="-17888"/>
            <a:ext cx="8134274" cy="6927575"/>
          </a:xfrm>
          <a:prstGeom prst="rect">
            <a:avLst/>
          </a:prstGeom>
        </p:spPr>
      </p:pic>
      <p:sp>
        <p:nvSpPr>
          <p:cNvPr id="18" name="Text Placeholder 18"/>
          <p:cNvSpPr txBox="1">
            <a:spLocks/>
          </p:cNvSpPr>
          <p:nvPr/>
        </p:nvSpPr>
        <p:spPr>
          <a:xfrm>
            <a:off x="8550595" y="4022155"/>
            <a:ext cx="2953664"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bg2">
                    <a:lumMod val="50000"/>
                  </a:schemeClr>
                </a:solidFill>
                <a:latin typeface="Century Gothic" panose="020B0502020202020204" pitchFamily="34" charset="0"/>
              </a:rPr>
              <a:t>Dr. Sunita Yadav</a:t>
            </a:r>
            <a:endParaRPr lang="en-US" dirty="0">
              <a:solidFill>
                <a:schemeClr val="bg2">
                  <a:lumMod val="50000"/>
                </a:schemeClr>
              </a:solidFill>
              <a:latin typeface="Century Gothic" panose="020B0502020202020204" pitchFamily="34" charset="0"/>
            </a:endParaRPr>
          </a:p>
        </p:txBody>
      </p:sp>
      <p:sp>
        <p:nvSpPr>
          <p:cNvPr id="19" name="Text Placeholder 19"/>
          <p:cNvSpPr txBox="1">
            <a:spLocks/>
          </p:cNvSpPr>
          <p:nvPr/>
        </p:nvSpPr>
        <p:spPr>
          <a:xfrm>
            <a:off x="8550595" y="4419454"/>
            <a:ext cx="3070275"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bg2">
                    <a:lumMod val="50000"/>
                  </a:schemeClr>
                </a:solidFill>
                <a:latin typeface="Century Gothic" panose="020B0502020202020204" pitchFamily="34" charset="0"/>
              </a:rPr>
              <a:t>Ryan Avery</a:t>
            </a:r>
            <a:endParaRPr lang="en-US" dirty="0">
              <a:solidFill>
                <a:schemeClr val="bg2">
                  <a:lumMod val="50000"/>
                </a:schemeClr>
              </a:solidFill>
              <a:latin typeface="Century Gothic" panose="020B0502020202020204" pitchFamily="34" charset="0"/>
            </a:endParaRPr>
          </a:p>
        </p:txBody>
      </p:sp>
      <p:sp>
        <p:nvSpPr>
          <p:cNvPr id="20" name="Text Placeholder 20"/>
          <p:cNvSpPr txBox="1">
            <a:spLocks/>
          </p:cNvSpPr>
          <p:nvPr/>
        </p:nvSpPr>
        <p:spPr>
          <a:xfrm>
            <a:off x="8550595" y="4818743"/>
            <a:ext cx="3070276" cy="374665"/>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bg2">
                    <a:lumMod val="50000"/>
                  </a:schemeClr>
                </a:solidFill>
                <a:latin typeface="Century Gothic" panose="020B0502020202020204" pitchFamily="34" charset="0"/>
              </a:rPr>
              <a:t>Joe Harris</a:t>
            </a:r>
            <a:endParaRPr lang="en-US" dirty="0">
              <a:solidFill>
                <a:schemeClr val="bg2">
                  <a:lumMod val="50000"/>
                </a:schemeClr>
              </a:solidFill>
              <a:latin typeface="Century Gothic" panose="020B0502020202020204" pitchFamily="34" charset="0"/>
            </a:endParaRPr>
          </a:p>
        </p:txBody>
      </p:sp>
      <p:sp>
        <p:nvSpPr>
          <p:cNvPr id="21" name="Text Placeholder 21"/>
          <p:cNvSpPr txBox="1">
            <a:spLocks/>
          </p:cNvSpPr>
          <p:nvPr/>
        </p:nvSpPr>
        <p:spPr>
          <a:xfrm>
            <a:off x="8550595" y="5221079"/>
            <a:ext cx="3070276"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bg2">
                    <a:lumMod val="50000"/>
                  </a:schemeClr>
                </a:solidFill>
                <a:latin typeface="Century Gothic" panose="020B0502020202020204" pitchFamily="34" charset="0"/>
              </a:rPr>
              <a:t>Suzannah Richards</a:t>
            </a:r>
            <a:endParaRPr lang="en-US" dirty="0">
              <a:solidFill>
                <a:schemeClr val="bg2">
                  <a:lumMod val="50000"/>
                </a:schemeClr>
              </a:solidFill>
              <a:latin typeface="Century Gothic" panose="020B0502020202020204" pitchFamily="34" charset="0"/>
            </a:endParaRPr>
          </a:p>
        </p:txBody>
      </p:sp>
      <p:sp>
        <p:nvSpPr>
          <p:cNvPr id="22" name="Text Placeholder 22"/>
          <p:cNvSpPr txBox="1">
            <a:spLocks/>
          </p:cNvSpPr>
          <p:nvPr/>
        </p:nvSpPr>
        <p:spPr>
          <a:xfrm>
            <a:off x="8550595" y="5618082"/>
            <a:ext cx="3070276"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bg2">
                    <a:lumMod val="50000"/>
                  </a:schemeClr>
                </a:solidFill>
                <a:latin typeface="Century Gothic" panose="020B0502020202020204" pitchFamily="34" charset="0"/>
              </a:rPr>
              <a:t>Zachary Wardle</a:t>
            </a:r>
            <a:endParaRPr lang="en-US" dirty="0">
              <a:solidFill>
                <a:schemeClr val="bg2">
                  <a:lumMod val="50000"/>
                </a:schemeClr>
              </a:solidFill>
              <a:latin typeface="Century Gothic" panose="020B0502020202020204" pitchFamily="34" charset="0"/>
            </a:endParaRPr>
          </a:p>
        </p:txBody>
      </p:sp>
      <p:sp>
        <p:nvSpPr>
          <p:cNvPr id="14" name="TextBox 13"/>
          <p:cNvSpPr txBox="1"/>
          <p:nvPr/>
        </p:nvSpPr>
        <p:spPr>
          <a:xfrm>
            <a:off x="668856" y="3441170"/>
            <a:ext cx="6438343" cy="523220"/>
          </a:xfrm>
          <a:prstGeom prst="rect">
            <a:avLst/>
          </a:prstGeom>
          <a:noFill/>
        </p:spPr>
        <p:txBody>
          <a:bodyPr wrap="square" rtlCol="0">
            <a:spAutoFit/>
          </a:bodyPr>
          <a:lstStyle/>
          <a:p>
            <a:pPr algn="ctr"/>
            <a:r>
              <a:rPr lang="en-US" sz="2800" b="1" dirty="0" smtClean="0">
                <a:solidFill>
                  <a:schemeClr val="bg1"/>
                </a:solidFill>
                <a:latin typeface="Century Gothic" panose="020B0502020202020204" pitchFamily="34" charset="0"/>
              </a:rPr>
              <a:t>GLACIER NATIONAL PARK CLIMATE</a:t>
            </a:r>
            <a:endParaRPr lang="en-US" sz="2800" dirty="0"/>
          </a:p>
        </p:txBody>
      </p:sp>
      <p:sp>
        <p:nvSpPr>
          <p:cNvPr id="15" name="Title 16"/>
          <p:cNvSpPr txBox="1">
            <a:spLocks/>
          </p:cNvSpPr>
          <p:nvPr/>
        </p:nvSpPr>
        <p:spPr>
          <a:xfrm>
            <a:off x="977431" y="3964390"/>
            <a:ext cx="5726097" cy="98135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300" dirty="0" smtClean="0">
                <a:solidFill>
                  <a:schemeClr val="bg1"/>
                </a:solidFill>
                <a:latin typeface="Century Gothic" panose="020B0502020202020204" pitchFamily="34" charset="0"/>
              </a:rPr>
              <a:t>Utilizing NASA Earth Observations to Quantify Landscape Disturbances Related to a Changing Climate in Glacier National Park</a:t>
            </a:r>
            <a:endParaRPr lang="en-US" sz="2300" dirty="0">
              <a:solidFill>
                <a:schemeClr val="bg1"/>
              </a:solidFill>
              <a:latin typeface="Century Gothic" panose="020B0502020202020204" pitchFamily="34" charset="0"/>
            </a:endParaRPr>
          </a:p>
        </p:txBody>
      </p:sp>
      <p:sp>
        <p:nvSpPr>
          <p:cNvPr id="16" name="Text Placeholder 17"/>
          <p:cNvSpPr txBox="1">
            <a:spLocks/>
          </p:cNvSpPr>
          <p:nvPr/>
        </p:nvSpPr>
        <p:spPr>
          <a:xfrm>
            <a:off x="8550595" y="3192375"/>
            <a:ext cx="2939442" cy="69792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solidFill>
                  <a:schemeClr val="bg2">
                    <a:lumMod val="50000"/>
                  </a:schemeClr>
                </a:solidFill>
                <a:latin typeface="Century Gothic" panose="020B0502020202020204" pitchFamily="34" charset="0"/>
              </a:rPr>
              <a:t>Jordan Lubbers (Project Lead)</a:t>
            </a:r>
            <a:endParaRPr lang="en-US" sz="2400" dirty="0">
              <a:solidFill>
                <a:schemeClr val="bg2">
                  <a:lumMod val="50000"/>
                </a:schemeClr>
              </a:solidFill>
              <a:latin typeface="Century Gothic" panose="020B0502020202020204" pitchFamily="34" charset="0"/>
            </a:endParaRPr>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7413293" y="1722501"/>
            <a:ext cx="4791456" cy="4529963"/>
          </a:xfrm>
        </p:spPr>
        <p:txBody>
          <a:bodyPr>
            <a:normAutofit/>
          </a:bodyPr>
          <a:lstStyle/>
          <a:p>
            <a:pPr>
              <a:spcBef>
                <a:spcPts val="200"/>
              </a:spcBef>
              <a:buClr>
                <a:srgbClr val="EAA24A"/>
              </a:buClr>
            </a:pPr>
            <a:endParaRPr lang="en-US" dirty="0" smtClean="0">
              <a:solidFill>
                <a:schemeClr val="bg2">
                  <a:lumMod val="50000"/>
                </a:schemeClr>
              </a:solidFill>
            </a:endParaRPr>
          </a:p>
          <a:p>
            <a:pPr marL="342900" indent="-342900">
              <a:spcBef>
                <a:spcPts val="200"/>
              </a:spcBef>
              <a:buClr>
                <a:srgbClr val="EAA24A"/>
              </a:buClr>
              <a:buFont typeface="Webdings" panose="05030102010509060703" pitchFamily="18" charset="2"/>
              <a:buChar char="4"/>
            </a:pPr>
            <a:r>
              <a:rPr lang="en-US" dirty="0" smtClean="0">
                <a:solidFill>
                  <a:schemeClr val="bg2">
                    <a:lumMod val="50000"/>
                  </a:schemeClr>
                </a:solidFill>
              </a:rPr>
              <a:t>Threshold </a:t>
            </a:r>
            <a:r>
              <a:rPr lang="en-US" dirty="0">
                <a:solidFill>
                  <a:schemeClr val="bg2">
                    <a:lumMod val="50000"/>
                  </a:schemeClr>
                </a:solidFill>
              </a:rPr>
              <a:t>based classification schemes can provide a </a:t>
            </a:r>
            <a:r>
              <a:rPr lang="en-US" dirty="0" smtClean="0">
                <a:solidFill>
                  <a:schemeClr val="bg2">
                    <a:lumMod val="50000"/>
                  </a:schemeClr>
                </a:solidFill>
              </a:rPr>
              <a:t>quick, </a:t>
            </a:r>
            <a:r>
              <a:rPr lang="en-US" dirty="0">
                <a:solidFill>
                  <a:schemeClr val="bg2">
                    <a:lumMod val="50000"/>
                  </a:schemeClr>
                </a:solidFill>
              </a:rPr>
              <a:t>accurate way of identifying and mapping landscape disturbances.</a:t>
            </a:r>
          </a:p>
          <a:p>
            <a:pPr marL="342900" indent="-342900">
              <a:spcBef>
                <a:spcPts val="200"/>
              </a:spcBef>
              <a:buClr>
                <a:srgbClr val="EAA24A"/>
              </a:buClr>
              <a:buFont typeface="Webdings" panose="05030102010509060703" pitchFamily="18" charset="2"/>
              <a:buChar char="4"/>
            </a:pPr>
            <a:endParaRPr lang="en-US" dirty="0">
              <a:solidFill>
                <a:schemeClr val="bg2">
                  <a:lumMod val="50000"/>
                </a:schemeClr>
              </a:solidFill>
            </a:endParaRPr>
          </a:p>
          <a:p>
            <a:pPr marL="342900" indent="-342900">
              <a:spcBef>
                <a:spcPts val="200"/>
              </a:spcBef>
              <a:buClr>
                <a:srgbClr val="EAA24A"/>
              </a:buClr>
              <a:buFont typeface="Webdings" panose="05030102010509060703" pitchFamily="18" charset="2"/>
              <a:buChar char="4"/>
            </a:pPr>
            <a:endParaRPr lang="en-US" dirty="0">
              <a:solidFill>
                <a:schemeClr val="bg2">
                  <a:lumMod val="50000"/>
                </a:schemeClr>
              </a:solidFill>
            </a:endParaRPr>
          </a:p>
          <a:p>
            <a:pPr marL="342900" indent="-342900">
              <a:spcBef>
                <a:spcPts val="200"/>
              </a:spcBef>
              <a:buClr>
                <a:srgbClr val="EAA24A"/>
              </a:buClr>
              <a:buFont typeface="Webdings" panose="05030102010509060703" pitchFamily="18" charset="2"/>
              <a:buChar char="4"/>
            </a:pPr>
            <a:r>
              <a:rPr lang="en-US" dirty="0" smtClean="0">
                <a:solidFill>
                  <a:schemeClr val="bg2">
                    <a:lumMod val="50000"/>
                  </a:schemeClr>
                </a:solidFill>
              </a:rPr>
              <a:t>Cautious interpretation for drought years - ∆NDMI</a:t>
            </a:r>
          </a:p>
          <a:p>
            <a:pPr marL="342900" indent="-342900">
              <a:spcBef>
                <a:spcPts val="200"/>
              </a:spcBef>
              <a:buClr>
                <a:srgbClr val="EAA24A"/>
              </a:buClr>
              <a:buFont typeface="Webdings" panose="05030102010509060703" pitchFamily="18" charset="2"/>
              <a:buChar char="4"/>
            </a:pPr>
            <a:endParaRPr lang="en-US" dirty="0" smtClean="0">
              <a:solidFill>
                <a:schemeClr val="bg2">
                  <a:lumMod val="50000"/>
                </a:schemeClr>
              </a:solidFill>
            </a:endParaRPr>
          </a:p>
          <a:p>
            <a:pPr>
              <a:spcBef>
                <a:spcPts val="200"/>
              </a:spcBef>
              <a:buClr>
                <a:srgbClr val="EAA24A"/>
              </a:buClr>
            </a:pPr>
            <a:endParaRPr lang="en-US" dirty="0">
              <a:solidFill>
                <a:schemeClr val="bg2">
                  <a:lumMod val="50000"/>
                </a:schemeClr>
              </a:solidFill>
            </a:endParaRPr>
          </a:p>
          <a:p>
            <a:pPr marL="342900" indent="-342900">
              <a:spcBef>
                <a:spcPts val="200"/>
              </a:spcBef>
              <a:buClr>
                <a:srgbClr val="EAA24A"/>
              </a:buClr>
              <a:buFont typeface="Webdings" panose="05030102010509060703" pitchFamily="18" charset="2"/>
              <a:buChar char="4"/>
            </a:pPr>
            <a:r>
              <a:rPr lang="en-US" dirty="0" smtClean="0">
                <a:solidFill>
                  <a:schemeClr val="bg2">
                    <a:lumMod val="50000"/>
                  </a:schemeClr>
                </a:solidFill>
              </a:rPr>
              <a:t>Glacier National Park shows increasing disturbance from 1999-2015. </a:t>
            </a:r>
            <a:endParaRPr lang="en-US" dirty="0">
              <a:solidFill>
                <a:schemeClr val="bg2">
                  <a:lumMod val="50000"/>
                </a:schemeClr>
              </a:solidFill>
            </a:endParaRPr>
          </a:p>
          <a:p>
            <a:endParaRPr lang="en-US" dirty="0"/>
          </a:p>
        </p:txBody>
      </p:sp>
      <p:sp>
        <p:nvSpPr>
          <p:cNvPr id="5" name="Text Placeholder 2"/>
          <p:cNvSpPr txBox="1">
            <a:spLocks/>
          </p:cNvSpPr>
          <p:nvPr/>
        </p:nvSpPr>
        <p:spPr>
          <a:xfrm>
            <a:off x="2000250" y="514350"/>
            <a:ext cx="7725641"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Conclusions</a:t>
            </a:r>
            <a:endParaRPr lang="en-US" sz="4000" dirty="0">
              <a:solidFill>
                <a:schemeClr val="bg1"/>
              </a:solidFill>
              <a:latin typeface="Century Gothic" panose="020B05020202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444" y="1702810"/>
            <a:ext cx="2883477" cy="3844636"/>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81031" y="3449349"/>
            <a:ext cx="4270412" cy="3206980"/>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r="17036"/>
          <a:stretch/>
        </p:blipFill>
        <p:spPr>
          <a:xfrm>
            <a:off x="3081031" y="1853364"/>
            <a:ext cx="4441988" cy="1192120"/>
          </a:xfrm>
          <a:prstGeom prst="rect">
            <a:avLst/>
          </a:prstGeom>
          <a:ln>
            <a:noFill/>
          </a:ln>
          <a:effectLst>
            <a:outerShdw blurRad="190500" algn="tl" rotWithShape="0">
              <a:srgbClr val="000000">
                <a:alpha val="70000"/>
              </a:srgbClr>
            </a:outerShdw>
          </a:effectLst>
        </p:spPr>
      </p:pic>
      <p:sp>
        <p:nvSpPr>
          <p:cNvPr id="7" name="Text Placeholder 3"/>
          <p:cNvSpPr>
            <a:spLocks noGrp="1"/>
          </p:cNvSpPr>
          <p:nvPr>
            <p:ph type="body" sz="quarter" idx="13"/>
          </p:nvPr>
        </p:nvSpPr>
        <p:spPr>
          <a:xfrm>
            <a:off x="-363366" y="6521380"/>
            <a:ext cx="1994740" cy="673240"/>
          </a:xfrm>
        </p:spPr>
        <p:txBody>
          <a:bodyPr>
            <a:normAutofit/>
          </a:bodyPr>
          <a:lstStyle/>
          <a:p>
            <a:r>
              <a:rPr lang="en-US" sz="800" dirty="0" smtClean="0"/>
              <a:t>Image Credit: Jordan Lubbers</a:t>
            </a:r>
            <a:endParaRPr lang="en-US" sz="800" dirty="0"/>
          </a:p>
        </p:txBody>
      </p:sp>
    </p:spTree>
    <p:extLst>
      <p:ext uri="{BB962C8B-B14F-4D97-AF65-F5344CB8AC3E}">
        <p14:creationId xmlns:p14="http://schemas.microsoft.com/office/powerpoint/2010/main" val="40124319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7056744" y="1554162"/>
            <a:ext cx="4791456" cy="4969244"/>
          </a:xfrm>
        </p:spPr>
        <p:txBody>
          <a:bodyPr>
            <a:normAutofit lnSpcReduction="10000"/>
          </a:bodyPr>
          <a:lstStyle/>
          <a:p>
            <a:pPr marL="342900" indent="-342900">
              <a:spcBef>
                <a:spcPts val="200"/>
              </a:spcBef>
              <a:buClr>
                <a:srgbClr val="EAA24A"/>
              </a:buClr>
              <a:buFont typeface="Webdings" panose="05030102010509060703" pitchFamily="18" charset="2"/>
              <a:buChar char="4"/>
            </a:pPr>
            <a:r>
              <a:rPr lang="en-US" dirty="0" smtClean="0">
                <a:solidFill>
                  <a:schemeClr val="bg2">
                    <a:lumMod val="50000"/>
                  </a:schemeClr>
                </a:solidFill>
              </a:rPr>
              <a:t>Use ∆NBR to map fire areas and apply methodology to </a:t>
            </a:r>
            <a:r>
              <a:rPr lang="en-US" dirty="0" err="1" smtClean="0">
                <a:solidFill>
                  <a:schemeClr val="bg2">
                    <a:lumMod val="50000"/>
                  </a:schemeClr>
                </a:solidFill>
              </a:rPr>
              <a:t>Waterton</a:t>
            </a:r>
            <a:r>
              <a:rPr lang="en-US" dirty="0" smtClean="0">
                <a:solidFill>
                  <a:schemeClr val="bg2">
                    <a:lumMod val="50000"/>
                  </a:schemeClr>
                </a:solidFill>
              </a:rPr>
              <a:t> Lakes National Park in Canada</a:t>
            </a:r>
            <a:endParaRPr lang="en-US" dirty="0">
              <a:solidFill>
                <a:schemeClr val="bg2">
                  <a:lumMod val="50000"/>
                </a:schemeClr>
              </a:solidFill>
            </a:endParaRPr>
          </a:p>
          <a:p>
            <a:pPr>
              <a:spcBef>
                <a:spcPts val="200"/>
              </a:spcBef>
              <a:buClr>
                <a:srgbClr val="EAA24A"/>
              </a:buClr>
            </a:pPr>
            <a:endParaRPr lang="en-US" dirty="0" smtClean="0">
              <a:solidFill>
                <a:schemeClr val="bg2">
                  <a:lumMod val="50000"/>
                </a:schemeClr>
              </a:solidFill>
            </a:endParaRPr>
          </a:p>
          <a:p>
            <a:pPr marL="342900" indent="-342900">
              <a:spcBef>
                <a:spcPts val="200"/>
              </a:spcBef>
              <a:buClr>
                <a:srgbClr val="EAA24A"/>
              </a:buClr>
              <a:buFont typeface="Webdings" panose="05030102010509060703" pitchFamily="18" charset="2"/>
              <a:buChar char="4"/>
            </a:pPr>
            <a:endParaRPr lang="en-US" dirty="0" smtClean="0">
              <a:solidFill>
                <a:schemeClr val="bg2">
                  <a:lumMod val="50000"/>
                </a:schemeClr>
              </a:solidFill>
            </a:endParaRPr>
          </a:p>
          <a:p>
            <a:pPr marL="342900" indent="-342900">
              <a:spcBef>
                <a:spcPts val="200"/>
              </a:spcBef>
              <a:buClr>
                <a:srgbClr val="EAA24A"/>
              </a:buClr>
              <a:buFont typeface="Webdings" panose="05030102010509060703" pitchFamily="18" charset="2"/>
              <a:buChar char="4"/>
            </a:pPr>
            <a:r>
              <a:rPr lang="en-US" dirty="0" smtClean="0">
                <a:solidFill>
                  <a:schemeClr val="bg2">
                    <a:lumMod val="50000"/>
                  </a:schemeClr>
                </a:solidFill>
              </a:rPr>
              <a:t>Look into why certain areas are disturbed more than others (e.g. forest type, soil type, elevation, etc.)</a:t>
            </a:r>
            <a:endParaRPr lang="en-US" sz="1600" dirty="0" smtClean="0">
              <a:solidFill>
                <a:schemeClr val="bg2">
                  <a:lumMod val="50000"/>
                </a:schemeClr>
              </a:solidFill>
            </a:endParaRPr>
          </a:p>
          <a:p>
            <a:pPr>
              <a:spcBef>
                <a:spcPts val="200"/>
              </a:spcBef>
              <a:buClr>
                <a:srgbClr val="EAA24A"/>
              </a:buClr>
            </a:pPr>
            <a:endParaRPr lang="en-US" dirty="0" smtClean="0">
              <a:solidFill>
                <a:schemeClr val="bg2">
                  <a:lumMod val="50000"/>
                </a:schemeClr>
              </a:solidFill>
            </a:endParaRPr>
          </a:p>
          <a:p>
            <a:pPr>
              <a:spcBef>
                <a:spcPts val="200"/>
              </a:spcBef>
              <a:buClr>
                <a:srgbClr val="EAA24A"/>
              </a:buClr>
            </a:pPr>
            <a:endParaRPr lang="en-US" dirty="0" smtClean="0">
              <a:solidFill>
                <a:schemeClr val="bg2">
                  <a:lumMod val="50000"/>
                </a:schemeClr>
              </a:solidFill>
            </a:endParaRPr>
          </a:p>
          <a:p>
            <a:pPr marL="342900" indent="-342900">
              <a:spcBef>
                <a:spcPts val="200"/>
              </a:spcBef>
              <a:buClr>
                <a:srgbClr val="EAA24A"/>
              </a:buClr>
              <a:buFont typeface="Webdings" panose="05030102010509060703" pitchFamily="18" charset="2"/>
              <a:buChar char="4"/>
            </a:pPr>
            <a:r>
              <a:rPr lang="en-US" dirty="0" smtClean="0">
                <a:solidFill>
                  <a:schemeClr val="bg2">
                    <a:lumMod val="50000"/>
                  </a:schemeClr>
                </a:solidFill>
              </a:rPr>
              <a:t>Develop disturbance prediction models for GNP</a:t>
            </a:r>
          </a:p>
          <a:p>
            <a:pPr marL="342900" indent="-342900">
              <a:spcBef>
                <a:spcPts val="200"/>
              </a:spcBef>
              <a:buClr>
                <a:srgbClr val="EAA24A"/>
              </a:buClr>
              <a:buFont typeface="Webdings" panose="05030102010509060703" pitchFamily="18" charset="2"/>
              <a:buChar char="4"/>
            </a:pPr>
            <a:endParaRPr lang="en-US" dirty="0" smtClean="0">
              <a:solidFill>
                <a:schemeClr val="bg2">
                  <a:lumMod val="50000"/>
                </a:schemeClr>
              </a:solidFill>
            </a:endParaRPr>
          </a:p>
          <a:p>
            <a:pPr marL="342900" indent="-342900">
              <a:spcBef>
                <a:spcPts val="200"/>
              </a:spcBef>
              <a:buClr>
                <a:srgbClr val="EAA24A"/>
              </a:buClr>
              <a:buFont typeface="Webdings" panose="05030102010509060703" pitchFamily="18" charset="2"/>
              <a:buChar char="4"/>
            </a:pPr>
            <a:endParaRPr lang="en-US" dirty="0">
              <a:solidFill>
                <a:schemeClr val="bg2">
                  <a:lumMod val="50000"/>
                </a:schemeClr>
              </a:solidFill>
            </a:endParaRPr>
          </a:p>
          <a:p>
            <a:pPr marL="342900" indent="-342900">
              <a:spcBef>
                <a:spcPts val="200"/>
              </a:spcBef>
              <a:buClr>
                <a:srgbClr val="EAA24A"/>
              </a:buClr>
              <a:buFont typeface="Webdings" panose="05030102010509060703" pitchFamily="18" charset="2"/>
              <a:buChar char="4"/>
            </a:pPr>
            <a:r>
              <a:rPr lang="en-US" dirty="0" smtClean="0">
                <a:solidFill>
                  <a:schemeClr val="bg2">
                    <a:lumMod val="50000"/>
                  </a:schemeClr>
                </a:solidFill>
              </a:rPr>
              <a:t>Engage high </a:t>
            </a:r>
            <a:r>
              <a:rPr lang="en-US" dirty="0">
                <a:solidFill>
                  <a:schemeClr val="bg2">
                    <a:lumMod val="50000"/>
                  </a:schemeClr>
                </a:solidFill>
              </a:rPr>
              <a:t>s</a:t>
            </a:r>
            <a:r>
              <a:rPr lang="en-US" dirty="0" smtClean="0">
                <a:solidFill>
                  <a:schemeClr val="bg2">
                    <a:lumMod val="50000"/>
                  </a:schemeClr>
                </a:solidFill>
              </a:rPr>
              <a:t>chool groups in the area</a:t>
            </a:r>
            <a:endParaRPr lang="en-US" dirty="0">
              <a:solidFill>
                <a:schemeClr val="bg2">
                  <a:lumMod val="50000"/>
                </a:schemeClr>
              </a:solidFill>
            </a:endParaRPr>
          </a:p>
        </p:txBody>
      </p:sp>
      <p:sp>
        <p:nvSpPr>
          <p:cNvPr id="5" name="Text Placeholder 2"/>
          <p:cNvSpPr txBox="1">
            <a:spLocks/>
          </p:cNvSpPr>
          <p:nvPr/>
        </p:nvSpPr>
        <p:spPr>
          <a:xfrm>
            <a:off x="2000250" y="514350"/>
            <a:ext cx="7725641"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Future Work</a:t>
            </a:r>
            <a:endParaRPr lang="en-US" sz="4000" dirty="0">
              <a:solidFill>
                <a:schemeClr val="bg1"/>
              </a:solidFill>
              <a:latin typeface="Century Gothic" panose="020B0502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206102" y="2954126"/>
            <a:ext cx="3867806" cy="2900856"/>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6169" y="1554162"/>
            <a:ext cx="3226982" cy="4302641"/>
          </a:xfrm>
          <a:prstGeom prst="rect">
            <a:avLst/>
          </a:prstGeom>
          <a:ln>
            <a:noFill/>
          </a:ln>
          <a:effectLst>
            <a:outerShdw blurRad="190500" algn="tl" rotWithShape="0">
              <a:srgbClr val="000000">
                <a:alpha val="70000"/>
              </a:srgbClr>
            </a:outerShdw>
          </a:effectLst>
        </p:spPr>
      </p:pic>
      <p:sp>
        <p:nvSpPr>
          <p:cNvPr id="7" name="Text Placeholder 3"/>
          <p:cNvSpPr>
            <a:spLocks noGrp="1"/>
          </p:cNvSpPr>
          <p:nvPr>
            <p:ph type="body" sz="quarter" idx="13"/>
          </p:nvPr>
        </p:nvSpPr>
        <p:spPr>
          <a:xfrm>
            <a:off x="0" y="6184760"/>
            <a:ext cx="1994740" cy="673240"/>
          </a:xfrm>
        </p:spPr>
        <p:txBody>
          <a:bodyPr>
            <a:normAutofit/>
          </a:bodyPr>
          <a:lstStyle/>
          <a:p>
            <a:r>
              <a:rPr lang="en-US" sz="800" dirty="0" smtClean="0"/>
              <a:t>Image Credits: (Left) Jordan Lubbers, (Right) Eric Sawtelle</a:t>
            </a:r>
            <a:endParaRPr lang="en-US" sz="800" dirty="0"/>
          </a:p>
        </p:txBody>
      </p:sp>
    </p:spTree>
    <p:extLst>
      <p:ext uri="{BB962C8B-B14F-4D97-AF65-F5344CB8AC3E}">
        <p14:creationId xmlns:p14="http://schemas.microsoft.com/office/powerpoint/2010/main" val="6610885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83055" y="1342874"/>
            <a:ext cx="2577819" cy="523220"/>
          </a:xfrm>
          <a:prstGeom prst="rect">
            <a:avLst/>
          </a:prstGeom>
          <a:noFill/>
        </p:spPr>
        <p:txBody>
          <a:bodyPr wrap="square" rtlCol="0">
            <a:spAutoFit/>
          </a:bodyPr>
          <a:lstStyle/>
          <a:p>
            <a:r>
              <a:rPr lang="en-US" sz="2800" b="1" dirty="0" smtClean="0">
                <a:solidFill>
                  <a:srgbClr val="E9A149"/>
                </a:solidFill>
              </a:rPr>
              <a:t>Advisor</a:t>
            </a:r>
            <a:endParaRPr lang="en-US" sz="2800" dirty="0" smtClean="0">
              <a:solidFill>
                <a:srgbClr val="E9A149"/>
              </a:solidFill>
            </a:endParaRPr>
          </a:p>
        </p:txBody>
      </p:sp>
      <p:sp>
        <p:nvSpPr>
          <p:cNvPr id="4" name="Text Placeholder 1"/>
          <p:cNvSpPr>
            <a:spLocks noGrp="1"/>
          </p:cNvSpPr>
          <p:nvPr>
            <p:ph type="body" sz="quarter" idx="10"/>
          </p:nvPr>
        </p:nvSpPr>
        <p:spPr>
          <a:xfrm>
            <a:off x="583053" y="1799282"/>
            <a:ext cx="8321042" cy="690950"/>
          </a:xfrm>
        </p:spPr>
        <p:txBody>
          <a:bodyPr>
            <a:normAutofit/>
          </a:bodyPr>
          <a:lstStyle/>
          <a:p>
            <a:r>
              <a:rPr lang="en-US" sz="1500" b="1" dirty="0" smtClean="0">
                <a:solidFill>
                  <a:schemeClr val="tx1">
                    <a:lumMod val="65000"/>
                    <a:lumOff val="35000"/>
                  </a:schemeClr>
                </a:solidFill>
              </a:rPr>
              <a:t>NASA Langley Research Center</a:t>
            </a:r>
          </a:p>
          <a:p>
            <a:r>
              <a:rPr lang="en-US" sz="1500" dirty="0" smtClean="0">
                <a:solidFill>
                  <a:schemeClr val="tx1">
                    <a:lumMod val="65000"/>
                    <a:lumOff val="35000"/>
                  </a:schemeClr>
                </a:solidFill>
              </a:rPr>
              <a:t>	Dr</a:t>
            </a:r>
            <a:r>
              <a:rPr lang="en-US" sz="1500" dirty="0">
                <a:solidFill>
                  <a:schemeClr val="tx1">
                    <a:lumMod val="65000"/>
                    <a:lumOff val="35000"/>
                  </a:schemeClr>
                </a:solidFill>
              </a:rPr>
              <a:t>. </a:t>
            </a:r>
            <a:r>
              <a:rPr lang="en-US" sz="1500" dirty="0" smtClean="0">
                <a:solidFill>
                  <a:schemeClr val="tx1">
                    <a:lumMod val="65000"/>
                    <a:lumOff val="35000"/>
                  </a:schemeClr>
                </a:solidFill>
              </a:rPr>
              <a:t>Kenton Ross</a:t>
            </a:r>
            <a:endParaRPr lang="en-US" sz="1500" dirty="0">
              <a:solidFill>
                <a:schemeClr val="tx1">
                  <a:lumMod val="65000"/>
                  <a:lumOff val="35000"/>
                </a:schemeClr>
              </a:solidFill>
            </a:endParaRPr>
          </a:p>
        </p:txBody>
      </p:sp>
      <p:sp>
        <p:nvSpPr>
          <p:cNvPr id="5" name="TextBox 4"/>
          <p:cNvSpPr txBox="1"/>
          <p:nvPr/>
        </p:nvSpPr>
        <p:spPr>
          <a:xfrm>
            <a:off x="568241" y="2406340"/>
            <a:ext cx="2577819" cy="523220"/>
          </a:xfrm>
          <a:prstGeom prst="rect">
            <a:avLst/>
          </a:prstGeom>
          <a:noFill/>
        </p:spPr>
        <p:txBody>
          <a:bodyPr wrap="square" rtlCol="0">
            <a:spAutoFit/>
          </a:bodyPr>
          <a:lstStyle/>
          <a:p>
            <a:r>
              <a:rPr lang="en-US" sz="2800" b="1" dirty="0" smtClean="0">
                <a:solidFill>
                  <a:srgbClr val="E9A149"/>
                </a:solidFill>
              </a:rPr>
              <a:t>Partners</a:t>
            </a:r>
            <a:endParaRPr lang="en-US" sz="2800" dirty="0" smtClean="0">
              <a:solidFill>
                <a:srgbClr val="E9A149"/>
              </a:solidFill>
            </a:endParaRPr>
          </a:p>
        </p:txBody>
      </p:sp>
      <p:sp>
        <p:nvSpPr>
          <p:cNvPr id="6" name="Text Placeholder 2"/>
          <p:cNvSpPr>
            <a:spLocks noGrp="1"/>
          </p:cNvSpPr>
          <p:nvPr>
            <p:ph type="body" sz="quarter" idx="11"/>
          </p:nvPr>
        </p:nvSpPr>
        <p:spPr>
          <a:xfrm>
            <a:off x="583053" y="2889056"/>
            <a:ext cx="5984862" cy="1336633"/>
          </a:xfrm>
        </p:spPr>
        <p:txBody>
          <a:bodyPr>
            <a:noAutofit/>
          </a:bodyPr>
          <a:lstStyle/>
          <a:p>
            <a:r>
              <a:rPr lang="en-US" sz="1600" b="1" dirty="0" smtClean="0">
                <a:solidFill>
                  <a:schemeClr val="tx1">
                    <a:lumMod val="65000"/>
                    <a:lumOff val="35000"/>
                  </a:schemeClr>
                </a:solidFill>
              </a:rPr>
              <a:t>Glacier National Park</a:t>
            </a:r>
            <a:endParaRPr lang="en-US" sz="1600" b="1" dirty="0">
              <a:solidFill>
                <a:schemeClr val="tx1">
                  <a:lumMod val="65000"/>
                  <a:lumOff val="35000"/>
                </a:schemeClr>
              </a:solidFill>
            </a:endParaRPr>
          </a:p>
          <a:p>
            <a:r>
              <a:rPr lang="en-US" sz="1600" dirty="0" smtClean="0">
                <a:solidFill>
                  <a:schemeClr val="tx1">
                    <a:lumMod val="65000"/>
                    <a:lumOff val="35000"/>
                  </a:schemeClr>
                </a:solidFill>
              </a:rPr>
              <a:t> 	Richard </a:t>
            </a:r>
            <a:r>
              <a:rPr lang="en-US" sz="1600" dirty="0" err="1" smtClean="0">
                <a:solidFill>
                  <a:schemeClr val="tx1">
                    <a:lumMod val="65000"/>
                    <a:lumOff val="35000"/>
                  </a:schemeClr>
                </a:solidFill>
              </a:rPr>
              <a:t>Menicke</a:t>
            </a:r>
            <a:r>
              <a:rPr lang="en-US" sz="1600" b="1" dirty="0" smtClean="0">
                <a:solidFill>
                  <a:schemeClr val="tx1">
                    <a:lumMod val="65000"/>
                    <a:lumOff val="35000"/>
                  </a:schemeClr>
                </a:solidFill>
              </a:rPr>
              <a:t> </a:t>
            </a:r>
          </a:p>
          <a:p>
            <a:r>
              <a:rPr lang="en-US" sz="1600" b="1" dirty="0" smtClean="0">
                <a:solidFill>
                  <a:schemeClr val="tx1">
                    <a:lumMod val="65000"/>
                    <a:lumOff val="35000"/>
                  </a:schemeClr>
                </a:solidFill>
              </a:rPr>
              <a:t>NASA </a:t>
            </a:r>
            <a:r>
              <a:rPr lang="en-US" sz="1600" b="1" dirty="0">
                <a:solidFill>
                  <a:schemeClr val="tx1">
                    <a:lumMod val="65000"/>
                    <a:lumOff val="35000"/>
                  </a:schemeClr>
                </a:solidFill>
              </a:rPr>
              <a:t>Ames</a:t>
            </a:r>
          </a:p>
          <a:p>
            <a:r>
              <a:rPr lang="en-US" sz="1600" dirty="0" smtClean="0">
                <a:solidFill>
                  <a:schemeClr val="tx1">
                    <a:lumMod val="65000"/>
                    <a:lumOff val="35000"/>
                  </a:schemeClr>
                </a:solidFill>
              </a:rPr>
              <a:t> 	Dr</a:t>
            </a:r>
            <a:r>
              <a:rPr lang="en-US" sz="1600" dirty="0">
                <a:solidFill>
                  <a:schemeClr val="tx1">
                    <a:lumMod val="65000"/>
                    <a:lumOff val="35000"/>
                  </a:schemeClr>
                </a:solidFill>
              </a:rPr>
              <a:t>. Chris Potter</a:t>
            </a:r>
            <a:endParaRPr lang="en-US" sz="1600" b="1" dirty="0" smtClean="0">
              <a:solidFill>
                <a:schemeClr val="tx1">
                  <a:lumMod val="65000"/>
                  <a:lumOff val="35000"/>
                </a:schemeClr>
              </a:solidFill>
            </a:endParaRPr>
          </a:p>
        </p:txBody>
      </p:sp>
      <p:sp>
        <p:nvSpPr>
          <p:cNvPr id="7" name="Text Placeholder 3"/>
          <p:cNvSpPr>
            <a:spLocks noGrp="1"/>
          </p:cNvSpPr>
          <p:nvPr>
            <p:ph type="body" sz="quarter" idx="12"/>
          </p:nvPr>
        </p:nvSpPr>
        <p:spPr>
          <a:xfrm>
            <a:off x="601069" y="4634760"/>
            <a:ext cx="8051582" cy="848380"/>
          </a:xfrm>
        </p:spPr>
        <p:txBody>
          <a:bodyPr>
            <a:normAutofit/>
          </a:bodyPr>
          <a:lstStyle/>
          <a:p>
            <a:r>
              <a:rPr lang="en-US" sz="1600" b="1" dirty="0" smtClean="0">
                <a:solidFill>
                  <a:schemeClr val="tx1">
                    <a:lumMod val="65000"/>
                    <a:lumOff val="35000"/>
                  </a:schemeClr>
                </a:solidFill>
              </a:rPr>
              <a:t>NASA DEVELOP National Program</a:t>
            </a:r>
          </a:p>
          <a:p>
            <a:r>
              <a:rPr lang="en-US" sz="1500" dirty="0" smtClean="0">
                <a:solidFill>
                  <a:schemeClr val="tx1">
                    <a:lumMod val="65000"/>
                    <a:lumOff val="35000"/>
                  </a:schemeClr>
                </a:solidFill>
              </a:rPr>
              <a:t>	Emily </a:t>
            </a:r>
            <a:r>
              <a:rPr lang="en-US" sz="1500" dirty="0" err="1" smtClean="0">
                <a:solidFill>
                  <a:schemeClr val="tx1">
                    <a:lumMod val="65000"/>
                    <a:lumOff val="35000"/>
                  </a:schemeClr>
                </a:solidFill>
              </a:rPr>
              <a:t>Gotschalk</a:t>
            </a:r>
            <a:r>
              <a:rPr lang="en-US" sz="1500" dirty="0" smtClean="0">
                <a:solidFill>
                  <a:schemeClr val="tx1">
                    <a:lumMod val="65000"/>
                    <a:lumOff val="35000"/>
                  </a:schemeClr>
                </a:solidFill>
              </a:rPr>
              <a:t>, Tyler Rhodes</a:t>
            </a:r>
            <a:endParaRPr lang="en-US" sz="1800" dirty="0">
              <a:solidFill>
                <a:schemeClr val="tx1">
                  <a:lumMod val="65000"/>
                  <a:lumOff val="35000"/>
                </a:schemeClr>
              </a:solidFill>
            </a:endParaRPr>
          </a:p>
          <a:p>
            <a:endParaRPr lang="en-US" sz="1800" dirty="0">
              <a:solidFill>
                <a:schemeClr val="tx1">
                  <a:lumMod val="65000"/>
                  <a:lumOff val="35000"/>
                </a:schemeClr>
              </a:solidFill>
            </a:endParaRPr>
          </a:p>
        </p:txBody>
      </p:sp>
      <p:sp>
        <p:nvSpPr>
          <p:cNvPr id="9" name="TextBox 8"/>
          <p:cNvSpPr txBox="1"/>
          <p:nvPr/>
        </p:nvSpPr>
        <p:spPr>
          <a:xfrm>
            <a:off x="583053" y="4112942"/>
            <a:ext cx="2577819" cy="523220"/>
          </a:xfrm>
          <a:prstGeom prst="rect">
            <a:avLst/>
          </a:prstGeom>
          <a:noFill/>
        </p:spPr>
        <p:txBody>
          <a:bodyPr wrap="square" rtlCol="0">
            <a:spAutoFit/>
          </a:bodyPr>
          <a:lstStyle/>
          <a:p>
            <a:r>
              <a:rPr lang="en-US" sz="2800" b="1" dirty="0" smtClean="0">
                <a:solidFill>
                  <a:srgbClr val="E9A149"/>
                </a:solidFill>
              </a:rPr>
              <a:t>DEVELOP Staff</a:t>
            </a:r>
            <a:endParaRPr lang="en-US" sz="2800" dirty="0" smtClean="0">
              <a:solidFill>
                <a:srgbClr val="E9A149"/>
              </a:solidFill>
            </a:endParaRPr>
          </a:p>
        </p:txBody>
      </p:sp>
      <p:sp>
        <p:nvSpPr>
          <p:cNvPr id="8" name="TextBox 7"/>
          <p:cNvSpPr txBox="1"/>
          <p:nvPr/>
        </p:nvSpPr>
        <p:spPr>
          <a:xfrm>
            <a:off x="583053" y="5356373"/>
            <a:ext cx="2803471" cy="523220"/>
          </a:xfrm>
          <a:prstGeom prst="rect">
            <a:avLst/>
          </a:prstGeom>
          <a:noFill/>
        </p:spPr>
        <p:txBody>
          <a:bodyPr wrap="square" rtlCol="0">
            <a:spAutoFit/>
          </a:bodyPr>
          <a:lstStyle/>
          <a:p>
            <a:r>
              <a:rPr lang="en-US" sz="2800" b="1" dirty="0" smtClean="0">
                <a:solidFill>
                  <a:srgbClr val="E9A149"/>
                </a:solidFill>
              </a:rPr>
              <a:t>Special Thanks</a:t>
            </a:r>
            <a:endParaRPr lang="en-US" sz="2800" dirty="0" smtClean="0">
              <a:solidFill>
                <a:srgbClr val="E9A149"/>
              </a:solidFill>
            </a:endParaRPr>
          </a:p>
        </p:txBody>
      </p:sp>
      <p:sp>
        <p:nvSpPr>
          <p:cNvPr id="10" name="Text Placeholder 3"/>
          <p:cNvSpPr txBox="1">
            <a:spLocks/>
          </p:cNvSpPr>
          <p:nvPr/>
        </p:nvSpPr>
        <p:spPr>
          <a:xfrm>
            <a:off x="601069" y="5879593"/>
            <a:ext cx="8051582" cy="848380"/>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b="1" dirty="0" smtClean="0">
                <a:solidFill>
                  <a:schemeClr val="tx1">
                    <a:lumMod val="65000"/>
                    <a:lumOff val="35000"/>
                  </a:schemeClr>
                </a:solidFill>
              </a:rPr>
              <a:t>Whitefish High School, MT</a:t>
            </a:r>
          </a:p>
          <a:p>
            <a:r>
              <a:rPr lang="en-US" sz="1500" b="1" dirty="0" smtClean="0">
                <a:solidFill>
                  <a:schemeClr val="tx1">
                    <a:lumMod val="65000"/>
                    <a:lumOff val="35000"/>
                  </a:schemeClr>
                </a:solidFill>
              </a:rPr>
              <a:t>Columbia Falls High School, MT</a:t>
            </a:r>
            <a:endParaRPr lang="en-US" sz="1500" b="1" dirty="0">
              <a:solidFill>
                <a:schemeClr val="tx1">
                  <a:lumMod val="65000"/>
                  <a:lumOff val="35000"/>
                </a:schemeClr>
              </a:solidFill>
            </a:endParaRPr>
          </a:p>
        </p:txBody>
      </p:sp>
      <p:pic>
        <p:nvPicPr>
          <p:cNvPr id="11" name="Shape 240"/>
          <p:cNvPicPr preferRelativeResize="0">
            <a:picLocks noChangeAspect="1"/>
          </p:cNvPicPr>
          <p:nvPr/>
        </p:nvPicPr>
        <p:blipFill>
          <a:blip r:embed="rId3">
            <a:alphaModFix/>
          </a:blip>
          <a:stretch>
            <a:fillRect/>
          </a:stretch>
        </p:blipFill>
        <p:spPr>
          <a:xfrm>
            <a:off x="4642120" y="1718542"/>
            <a:ext cx="2425732" cy="3158258"/>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5524" y="4374552"/>
            <a:ext cx="3513121" cy="1969235"/>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3913" y="2037514"/>
            <a:ext cx="3206514" cy="1981200"/>
          </a:xfrm>
          <a:prstGeom prst="rect">
            <a:avLst/>
          </a:prstGeom>
          <a:ln>
            <a:noFill/>
          </a:ln>
          <a:effectLst>
            <a:outerShdw blurRad="292100" dist="139700" dir="2700000" algn="tl" rotWithShape="0">
              <a:srgbClr val="333333">
                <a:alpha val="65000"/>
              </a:srgbClr>
            </a:outerShdw>
          </a:effectLst>
        </p:spPr>
      </p:pic>
      <p:sp>
        <p:nvSpPr>
          <p:cNvPr id="13" name="Text Placeholder 3"/>
          <p:cNvSpPr txBox="1">
            <a:spLocks/>
          </p:cNvSpPr>
          <p:nvPr/>
        </p:nvSpPr>
        <p:spPr>
          <a:xfrm>
            <a:off x="7633155" y="6363005"/>
            <a:ext cx="2949257" cy="67324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dirty="0" smtClean="0"/>
              <a:t>Image Credit: Richard </a:t>
            </a:r>
            <a:r>
              <a:rPr lang="en-US" sz="800" dirty="0" err="1" smtClean="0"/>
              <a:t>Menicke</a:t>
            </a:r>
            <a:endParaRPr lang="en-US" sz="800" dirty="0"/>
          </a:p>
        </p:txBody>
      </p:sp>
    </p:spTree>
    <p:extLst>
      <p:ext uri="{BB962C8B-B14F-4D97-AF65-F5344CB8AC3E}">
        <p14:creationId xmlns:p14="http://schemas.microsoft.com/office/powerpoint/2010/main" val="37422744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1956" y="2470752"/>
            <a:ext cx="1883842" cy="1412882"/>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89428" y="1445551"/>
            <a:ext cx="1683327" cy="1122218"/>
          </a:xfrm>
          <a:prstGeom prst="rect">
            <a:avLst/>
          </a:prstGeom>
          <a:ln>
            <a:noFill/>
          </a:ln>
          <a:effectLst>
            <a:outerShdw blurRad="292100" dist="139700" dir="2700000" algn="tl" rotWithShape="0">
              <a:srgbClr val="333333">
                <a:alpha val="65000"/>
              </a:srgbClr>
            </a:outerShdw>
          </a:effectLst>
        </p:spPr>
      </p:pic>
      <p:sp>
        <p:nvSpPr>
          <p:cNvPr id="2" name="Text Placeholder 1"/>
          <p:cNvSpPr>
            <a:spLocks noGrp="1"/>
          </p:cNvSpPr>
          <p:nvPr>
            <p:ph type="body" sz="quarter" idx="11"/>
          </p:nvPr>
        </p:nvSpPr>
        <p:spPr>
          <a:xfrm>
            <a:off x="6729340" y="1481581"/>
            <a:ext cx="4791456" cy="4529963"/>
          </a:xfrm>
        </p:spPr>
        <p:txBody>
          <a:bodyPr>
            <a:noAutofit/>
          </a:bodyPr>
          <a:lstStyle/>
          <a:p>
            <a:endParaRPr lang="en-US" sz="2200" dirty="0" smtClean="0"/>
          </a:p>
          <a:p>
            <a:pPr marL="342900" indent="-342900">
              <a:spcBef>
                <a:spcPts val="200"/>
              </a:spcBef>
              <a:buClr>
                <a:srgbClr val="EAA24A"/>
              </a:buClr>
              <a:buFont typeface="Webdings" panose="05030102010509060703" pitchFamily="18" charset="2"/>
              <a:buChar char="4"/>
            </a:pPr>
            <a:r>
              <a:rPr lang="en-US" sz="2300" dirty="0" smtClean="0">
                <a:solidFill>
                  <a:schemeClr val="bg2">
                    <a:lumMod val="50000"/>
                  </a:schemeClr>
                </a:solidFill>
              </a:rPr>
              <a:t>Part of the Crown of the Continent ecosystem</a:t>
            </a:r>
          </a:p>
          <a:p>
            <a:pPr marL="342900" indent="-342900">
              <a:spcBef>
                <a:spcPts val="200"/>
              </a:spcBef>
              <a:buClr>
                <a:srgbClr val="EAA24A"/>
              </a:buClr>
              <a:buFont typeface="Webdings" panose="05030102010509060703" pitchFamily="18" charset="2"/>
              <a:buChar char="4"/>
            </a:pPr>
            <a:endParaRPr lang="en-US" sz="2300" dirty="0">
              <a:solidFill>
                <a:schemeClr val="bg2">
                  <a:lumMod val="50000"/>
                </a:schemeClr>
              </a:solidFill>
            </a:endParaRPr>
          </a:p>
          <a:p>
            <a:pPr marL="342900" indent="-342900">
              <a:spcBef>
                <a:spcPts val="200"/>
              </a:spcBef>
              <a:buClr>
                <a:srgbClr val="EAA24A"/>
              </a:buClr>
              <a:buFont typeface="Webdings" panose="05030102010509060703" pitchFamily="18" charset="2"/>
              <a:buChar char="4"/>
            </a:pPr>
            <a:r>
              <a:rPr lang="en-US" sz="2300" dirty="0">
                <a:solidFill>
                  <a:schemeClr val="bg2">
                    <a:lumMod val="50000"/>
                  </a:schemeClr>
                </a:solidFill>
              </a:rPr>
              <a:t>1583 square miles</a:t>
            </a:r>
            <a:endParaRPr lang="en-US" sz="2300" baseline="30000" dirty="0">
              <a:solidFill>
                <a:schemeClr val="bg2">
                  <a:lumMod val="50000"/>
                </a:schemeClr>
              </a:solidFill>
            </a:endParaRPr>
          </a:p>
          <a:p>
            <a:pPr marL="342900" indent="-342900">
              <a:spcBef>
                <a:spcPts val="200"/>
              </a:spcBef>
              <a:buClr>
                <a:srgbClr val="EAA24A"/>
              </a:buClr>
              <a:buFont typeface="Webdings" panose="05030102010509060703" pitchFamily="18" charset="2"/>
              <a:buChar char="4"/>
            </a:pPr>
            <a:endParaRPr lang="en-US" sz="2300" dirty="0">
              <a:solidFill>
                <a:schemeClr val="bg2">
                  <a:lumMod val="50000"/>
                </a:schemeClr>
              </a:solidFill>
            </a:endParaRPr>
          </a:p>
          <a:p>
            <a:pPr marL="342900" indent="-342900">
              <a:spcBef>
                <a:spcPts val="200"/>
              </a:spcBef>
              <a:buClr>
                <a:srgbClr val="EAA24A"/>
              </a:buClr>
              <a:buFont typeface="Webdings" panose="05030102010509060703" pitchFamily="18" charset="2"/>
              <a:buChar char="4"/>
            </a:pPr>
            <a:r>
              <a:rPr lang="en-US" sz="2300" dirty="0" smtClean="0">
                <a:solidFill>
                  <a:schemeClr val="bg2">
                    <a:lumMod val="50000"/>
                  </a:schemeClr>
                </a:solidFill>
              </a:rPr>
              <a:t>International </a:t>
            </a:r>
            <a:r>
              <a:rPr lang="en-US" sz="2300" dirty="0">
                <a:solidFill>
                  <a:schemeClr val="bg2">
                    <a:lumMod val="50000"/>
                  </a:schemeClr>
                </a:solidFill>
              </a:rPr>
              <a:t>biosphere </a:t>
            </a:r>
            <a:r>
              <a:rPr lang="en-US" sz="2300" dirty="0" smtClean="0">
                <a:solidFill>
                  <a:schemeClr val="bg2">
                    <a:lumMod val="50000"/>
                  </a:schemeClr>
                </a:solidFill>
              </a:rPr>
              <a:t>reserve</a:t>
            </a:r>
          </a:p>
          <a:p>
            <a:pPr>
              <a:spcBef>
                <a:spcPts val="200"/>
              </a:spcBef>
              <a:buClr>
                <a:srgbClr val="EAA24A"/>
              </a:buClr>
            </a:pPr>
            <a:endParaRPr lang="en-US" sz="2300" dirty="0">
              <a:solidFill>
                <a:schemeClr val="bg2">
                  <a:lumMod val="50000"/>
                </a:schemeClr>
              </a:solidFill>
            </a:endParaRPr>
          </a:p>
          <a:p>
            <a:pPr marL="342900" indent="-342900">
              <a:spcBef>
                <a:spcPts val="200"/>
              </a:spcBef>
              <a:buClr>
                <a:srgbClr val="EAA24A"/>
              </a:buClr>
              <a:buFont typeface="Webdings" panose="05030102010509060703" pitchFamily="18" charset="2"/>
              <a:buChar char="4"/>
            </a:pPr>
            <a:r>
              <a:rPr lang="en-US" sz="2300" dirty="0" smtClean="0">
                <a:solidFill>
                  <a:schemeClr val="bg2">
                    <a:lumMod val="50000"/>
                  </a:schemeClr>
                </a:solidFill>
              </a:rPr>
              <a:t>Intact wilderness ecosystem</a:t>
            </a:r>
          </a:p>
          <a:p>
            <a:pPr>
              <a:spcBef>
                <a:spcPts val="200"/>
              </a:spcBef>
              <a:buClr>
                <a:srgbClr val="EAA24A"/>
              </a:buClr>
            </a:pPr>
            <a:endParaRPr lang="en-US" sz="2300" dirty="0">
              <a:solidFill>
                <a:schemeClr val="bg2">
                  <a:lumMod val="50000"/>
                </a:schemeClr>
              </a:solidFill>
            </a:endParaRPr>
          </a:p>
          <a:p>
            <a:pPr marL="342900" indent="-342900">
              <a:spcBef>
                <a:spcPts val="200"/>
              </a:spcBef>
              <a:buClr>
                <a:srgbClr val="EAA24A"/>
              </a:buClr>
              <a:buFont typeface="Webdings" panose="05030102010509060703" pitchFamily="18" charset="2"/>
              <a:buChar char="4"/>
            </a:pPr>
            <a:r>
              <a:rPr lang="en-US" sz="2300" dirty="0" smtClean="0">
                <a:solidFill>
                  <a:schemeClr val="bg2">
                    <a:lumMod val="50000"/>
                  </a:schemeClr>
                </a:solidFill>
              </a:rPr>
              <a:t>Two </a:t>
            </a:r>
            <a:r>
              <a:rPr lang="en-US" sz="2300" dirty="0">
                <a:solidFill>
                  <a:schemeClr val="bg2">
                    <a:lumMod val="50000"/>
                  </a:schemeClr>
                </a:solidFill>
              </a:rPr>
              <a:t>c</a:t>
            </a:r>
            <a:r>
              <a:rPr lang="en-US" sz="2300" dirty="0" smtClean="0">
                <a:solidFill>
                  <a:schemeClr val="bg2">
                    <a:lumMod val="50000"/>
                  </a:schemeClr>
                </a:solidFill>
              </a:rPr>
              <a:t>ontinental </a:t>
            </a:r>
            <a:r>
              <a:rPr lang="en-US" sz="2300" dirty="0">
                <a:solidFill>
                  <a:schemeClr val="bg2">
                    <a:lumMod val="50000"/>
                  </a:schemeClr>
                </a:solidFill>
              </a:rPr>
              <a:t>biomes</a:t>
            </a:r>
          </a:p>
        </p:txBody>
      </p:sp>
      <p:sp>
        <p:nvSpPr>
          <p:cNvPr id="5" name="Text Placeholder 2"/>
          <p:cNvSpPr txBox="1">
            <a:spLocks/>
          </p:cNvSpPr>
          <p:nvPr/>
        </p:nvSpPr>
        <p:spPr>
          <a:xfrm>
            <a:off x="1987723" y="456724"/>
            <a:ext cx="10084377"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Glacier National Park (GNP)</a:t>
            </a:r>
            <a:endParaRPr lang="en-US" sz="3600" dirty="0">
              <a:solidFill>
                <a:schemeClr val="bg1"/>
              </a:solidFill>
              <a:latin typeface="Century Gothic" panose="020B0502020202020204" pitchFamily="34" charset="0"/>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94750" y="1816915"/>
            <a:ext cx="1576370" cy="1155901"/>
          </a:xfrm>
          <a:prstGeom prst="rect">
            <a:avLst/>
          </a:prstGeom>
          <a:ln>
            <a:noFill/>
          </a:ln>
          <a:effectLst>
            <a:outerShdw blurRad="292100" dist="139700" dir="2700000" algn="tl" rotWithShape="0">
              <a:srgbClr val="333333">
                <a:alpha val="65000"/>
              </a:srgbClr>
            </a:outerShdw>
          </a:effectLst>
        </p:spPr>
      </p:pic>
      <p:sp>
        <p:nvSpPr>
          <p:cNvPr id="13" name="Text Placeholder 3"/>
          <p:cNvSpPr txBox="1">
            <a:spLocks/>
          </p:cNvSpPr>
          <p:nvPr/>
        </p:nvSpPr>
        <p:spPr>
          <a:xfrm>
            <a:off x="-218862" y="6277129"/>
            <a:ext cx="1767698" cy="425047"/>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smtClean="0"/>
              <a:t>Image Credits: (Top) Glacier National Park, (Left) Michael Lusk, (Bottom) Courtney </a:t>
            </a:r>
            <a:r>
              <a:rPr lang="en-US" sz="800" dirty="0" err="1" smtClean="0"/>
              <a:t>Ohr</a:t>
            </a:r>
            <a:endParaRPr lang="en-US" sz="800" dirty="0"/>
          </a:p>
        </p:txBody>
      </p:sp>
      <p:grpSp>
        <p:nvGrpSpPr>
          <p:cNvPr id="26" name="Group 25"/>
          <p:cNvGrpSpPr/>
          <p:nvPr/>
        </p:nvGrpSpPr>
        <p:grpSpPr>
          <a:xfrm>
            <a:off x="0" y="2141742"/>
            <a:ext cx="6198975" cy="4560434"/>
            <a:chOff x="93882" y="1851289"/>
            <a:chExt cx="6198975" cy="4560434"/>
          </a:xfrm>
        </p:grpSpPr>
        <p:pic>
          <p:nvPicPr>
            <p:cNvPr id="17" name="Picture 2" descr="united states of america physical ma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45967" y="4035306"/>
              <a:ext cx="3546890" cy="23764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rotWithShape="1">
            <a:blip r:embed="rId7" cstate="print">
              <a:extLst>
                <a:ext uri="{28A0092B-C50C-407E-A947-70E740481C1C}">
                  <a14:useLocalDpi xmlns:a14="http://schemas.microsoft.com/office/drawing/2010/main" val="0"/>
                </a:ext>
              </a:extLst>
            </a:blip>
            <a:srcRect l="25114" t="9931" r="46054" b="26875"/>
            <a:stretch/>
          </p:blipFill>
          <p:spPr>
            <a:xfrm rot="120000">
              <a:off x="249680" y="1851289"/>
              <a:ext cx="2014027" cy="2525665"/>
            </a:xfrm>
            <a:prstGeom prst="rect">
              <a:avLst/>
            </a:prstGeom>
            <a:noFill/>
            <a:ln>
              <a:noFill/>
            </a:ln>
          </p:spPr>
        </p:pic>
        <p:cxnSp>
          <p:nvCxnSpPr>
            <p:cNvPr id="21" name="Straight Connector 20"/>
            <p:cNvCxnSpPr>
              <a:endCxn id="23" idx="0"/>
            </p:cNvCxnSpPr>
            <p:nvPr/>
          </p:nvCxnSpPr>
          <p:spPr>
            <a:xfrm>
              <a:off x="2215602" y="1915860"/>
              <a:ext cx="1388919" cy="22920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2215602" y="4281296"/>
              <a:ext cx="1411778" cy="67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rotWithShape="1">
            <a:blip r:embed="rId8" cstate="print">
              <a:extLst>
                <a:ext uri="{28A0092B-C50C-407E-A947-70E740481C1C}">
                  <a14:useLocalDpi xmlns:a14="http://schemas.microsoft.com/office/drawing/2010/main" val="0"/>
                </a:ext>
              </a:extLst>
            </a:blip>
            <a:srcRect l="16931" t="75646" r="25899" b="19063"/>
            <a:stretch/>
          </p:blipFill>
          <p:spPr>
            <a:xfrm>
              <a:off x="93882" y="4322889"/>
              <a:ext cx="2076667" cy="248736"/>
            </a:xfrm>
            <a:prstGeom prst="rect">
              <a:avLst/>
            </a:prstGeom>
            <a:noFill/>
            <a:ln>
              <a:noFill/>
            </a:ln>
          </p:spPr>
        </p:pic>
      </p:grpSp>
      <p:sp>
        <p:nvSpPr>
          <p:cNvPr id="23" name="Rectangle 22"/>
          <p:cNvSpPr/>
          <p:nvPr/>
        </p:nvSpPr>
        <p:spPr>
          <a:xfrm>
            <a:off x="3487779" y="4498319"/>
            <a:ext cx="45719" cy="8582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03838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7278960" y="1745986"/>
            <a:ext cx="4791456" cy="4529963"/>
          </a:xfrm>
        </p:spPr>
        <p:txBody>
          <a:bodyPr>
            <a:normAutofit/>
          </a:bodyPr>
          <a:lstStyle/>
          <a:p>
            <a:endParaRPr lang="en-US" dirty="0" smtClean="0"/>
          </a:p>
          <a:p>
            <a:pPr marL="342900" indent="-342900">
              <a:spcBef>
                <a:spcPts val="200"/>
              </a:spcBef>
              <a:buClr>
                <a:srgbClr val="EAA24A"/>
              </a:buClr>
              <a:buFont typeface="Webdings" panose="05030102010509060703" pitchFamily="18" charset="2"/>
              <a:buChar char="4"/>
            </a:pPr>
            <a:r>
              <a:rPr lang="en-US" sz="2300" dirty="0">
                <a:solidFill>
                  <a:schemeClr val="bg2">
                    <a:lumMod val="50000"/>
                  </a:schemeClr>
                </a:solidFill>
              </a:rPr>
              <a:t>C</a:t>
            </a:r>
            <a:r>
              <a:rPr lang="en-US" sz="2300" dirty="0" smtClean="0">
                <a:solidFill>
                  <a:schemeClr val="bg2">
                    <a:lumMod val="50000"/>
                  </a:schemeClr>
                </a:solidFill>
              </a:rPr>
              <a:t>limatic extremes since 1999</a:t>
            </a:r>
          </a:p>
          <a:p>
            <a:pPr marL="342900" indent="-342900">
              <a:spcBef>
                <a:spcPts val="200"/>
              </a:spcBef>
              <a:buClr>
                <a:srgbClr val="EAA24A"/>
              </a:buClr>
              <a:buFont typeface="Webdings" panose="05030102010509060703" pitchFamily="18" charset="2"/>
              <a:buChar char="4"/>
            </a:pPr>
            <a:endParaRPr lang="en-US" sz="2300" dirty="0" smtClean="0">
              <a:solidFill>
                <a:schemeClr val="bg2">
                  <a:lumMod val="50000"/>
                </a:schemeClr>
              </a:solidFill>
            </a:endParaRPr>
          </a:p>
          <a:p>
            <a:pPr marL="342900" indent="-342900">
              <a:spcBef>
                <a:spcPts val="200"/>
              </a:spcBef>
              <a:buClr>
                <a:srgbClr val="EAA24A"/>
              </a:buClr>
              <a:buFont typeface="Webdings" panose="05030102010509060703" pitchFamily="18" charset="2"/>
              <a:buChar char="4"/>
            </a:pPr>
            <a:endParaRPr lang="en-US" sz="2300" dirty="0" smtClean="0">
              <a:solidFill>
                <a:schemeClr val="bg2">
                  <a:lumMod val="50000"/>
                </a:schemeClr>
              </a:solidFill>
            </a:endParaRPr>
          </a:p>
          <a:p>
            <a:pPr marL="342900" indent="-342900">
              <a:spcBef>
                <a:spcPts val="200"/>
              </a:spcBef>
              <a:buClr>
                <a:srgbClr val="EAA24A"/>
              </a:buClr>
              <a:buFont typeface="Webdings" panose="05030102010509060703" pitchFamily="18" charset="2"/>
              <a:buChar char="4"/>
            </a:pPr>
            <a:r>
              <a:rPr lang="en-US" sz="2300" dirty="0">
                <a:solidFill>
                  <a:schemeClr val="bg2">
                    <a:lumMod val="50000"/>
                  </a:schemeClr>
                </a:solidFill>
              </a:rPr>
              <a:t>N</a:t>
            </a:r>
            <a:r>
              <a:rPr lang="en-US" sz="2300" dirty="0" smtClean="0">
                <a:solidFill>
                  <a:schemeClr val="bg2">
                    <a:lumMod val="50000"/>
                  </a:schemeClr>
                </a:solidFill>
              </a:rPr>
              <a:t>umerous landscape disturbances in recent history</a:t>
            </a:r>
          </a:p>
          <a:p>
            <a:pPr marL="342900" indent="-342900">
              <a:spcBef>
                <a:spcPts val="200"/>
              </a:spcBef>
              <a:buClr>
                <a:srgbClr val="EAA24A"/>
              </a:buClr>
              <a:buFont typeface="Webdings" panose="05030102010509060703" pitchFamily="18" charset="2"/>
              <a:buChar char="4"/>
            </a:pPr>
            <a:endParaRPr lang="en-US" sz="2300" dirty="0" smtClean="0">
              <a:solidFill>
                <a:schemeClr val="bg2">
                  <a:lumMod val="50000"/>
                </a:schemeClr>
              </a:solidFill>
            </a:endParaRPr>
          </a:p>
          <a:p>
            <a:pPr marL="342900" indent="-342900">
              <a:spcBef>
                <a:spcPts val="200"/>
              </a:spcBef>
              <a:buClr>
                <a:srgbClr val="EAA24A"/>
              </a:buClr>
              <a:buFont typeface="Webdings" panose="05030102010509060703" pitchFamily="18" charset="2"/>
              <a:buChar char="4"/>
            </a:pPr>
            <a:endParaRPr lang="en-US" sz="2300" dirty="0">
              <a:solidFill>
                <a:schemeClr val="bg2">
                  <a:lumMod val="50000"/>
                </a:schemeClr>
              </a:solidFill>
            </a:endParaRPr>
          </a:p>
          <a:p>
            <a:pPr marL="342900" indent="-342900">
              <a:spcBef>
                <a:spcPts val="200"/>
              </a:spcBef>
              <a:buClr>
                <a:srgbClr val="EAA24A"/>
              </a:buClr>
              <a:buFont typeface="Webdings" panose="05030102010509060703" pitchFamily="18" charset="2"/>
              <a:buChar char="4"/>
            </a:pPr>
            <a:r>
              <a:rPr lang="en-US" sz="2300" dirty="0" smtClean="0">
                <a:solidFill>
                  <a:schemeClr val="bg2">
                    <a:lumMod val="50000"/>
                  </a:schemeClr>
                </a:solidFill>
              </a:rPr>
              <a:t>Enhance park management efforts</a:t>
            </a:r>
          </a:p>
          <a:p>
            <a:pPr marL="342900" indent="-342900">
              <a:spcBef>
                <a:spcPts val="200"/>
              </a:spcBef>
              <a:buClr>
                <a:srgbClr val="EAA24A"/>
              </a:buClr>
              <a:buFont typeface="Webdings" panose="05030102010509060703" pitchFamily="18" charset="2"/>
              <a:buChar char="4"/>
            </a:pPr>
            <a:endParaRPr lang="en-US" dirty="0">
              <a:solidFill>
                <a:schemeClr val="bg2">
                  <a:lumMod val="50000"/>
                </a:schemeClr>
              </a:solidFill>
            </a:endParaRPr>
          </a:p>
          <a:p>
            <a:pPr marL="342900" indent="-342900">
              <a:spcBef>
                <a:spcPts val="200"/>
              </a:spcBef>
              <a:buClr>
                <a:srgbClr val="EAA24A"/>
              </a:buClr>
              <a:buFont typeface="Webdings" panose="05030102010509060703" pitchFamily="18" charset="2"/>
              <a:buChar char="4"/>
            </a:pPr>
            <a:endParaRPr lang="en-US" dirty="0">
              <a:solidFill>
                <a:schemeClr val="bg2">
                  <a:lumMod val="50000"/>
                </a:schemeClr>
              </a:solidFill>
            </a:endParaRPr>
          </a:p>
        </p:txBody>
      </p:sp>
      <p:sp>
        <p:nvSpPr>
          <p:cNvPr id="5" name="Text Placeholder 2"/>
          <p:cNvSpPr txBox="1">
            <a:spLocks/>
          </p:cNvSpPr>
          <p:nvPr/>
        </p:nvSpPr>
        <p:spPr>
          <a:xfrm>
            <a:off x="1987723" y="492500"/>
            <a:ext cx="10084377"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Community Concerns</a:t>
            </a:r>
            <a:endParaRPr lang="en-US" sz="3600" dirty="0">
              <a:solidFill>
                <a:schemeClr val="bg1"/>
              </a:solidFill>
              <a:latin typeface="Century Gothic" panose="020B0502020202020204" pitchFamily="34" charset="0"/>
            </a:endParaRPr>
          </a:p>
        </p:txBody>
      </p:sp>
      <p:sp>
        <p:nvSpPr>
          <p:cNvPr id="13" name="Text Placeholder 3"/>
          <p:cNvSpPr txBox="1">
            <a:spLocks/>
          </p:cNvSpPr>
          <p:nvPr/>
        </p:nvSpPr>
        <p:spPr>
          <a:xfrm>
            <a:off x="-114300" y="6432953"/>
            <a:ext cx="1767698" cy="425047"/>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smtClean="0"/>
              <a:t>Image Credits: (Left) Eric Sawtelle, (Right) Courtney </a:t>
            </a:r>
            <a:r>
              <a:rPr lang="en-US" sz="800" dirty="0" err="1" smtClean="0"/>
              <a:t>Ohr</a:t>
            </a:r>
            <a:r>
              <a:rPr lang="en-US" sz="800" dirty="0" smtClean="0"/>
              <a:t> </a:t>
            </a:r>
            <a:endParaRPr lang="en-US" sz="800"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728" y="3904104"/>
            <a:ext cx="3127891" cy="2221992"/>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728" y="1481581"/>
            <a:ext cx="3127891" cy="2311707"/>
          </a:xfrm>
          <a:prstGeom prst="rect">
            <a:avLst/>
          </a:prstGeom>
          <a:ln>
            <a:noFill/>
          </a:ln>
          <a:effectLst>
            <a:outerShdw blurRad="292100" dist="139700" dir="2700000" algn="tl" rotWithShape="0">
              <a:srgbClr val="333333">
                <a:alpha val="65000"/>
              </a:srgbClr>
            </a:outerShdw>
          </a:effectLst>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44635" y="2584024"/>
            <a:ext cx="3304309" cy="24782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335536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7413293" y="1722501"/>
            <a:ext cx="4791456" cy="4529963"/>
          </a:xfrm>
        </p:spPr>
        <p:txBody>
          <a:bodyPr/>
          <a:lstStyle/>
          <a:p>
            <a:pPr>
              <a:spcBef>
                <a:spcPts val="200"/>
              </a:spcBef>
              <a:buClr>
                <a:srgbClr val="EAA24A"/>
              </a:buClr>
            </a:pPr>
            <a:endParaRPr lang="en-US" dirty="0" smtClean="0">
              <a:solidFill>
                <a:schemeClr val="bg2">
                  <a:lumMod val="50000"/>
                </a:schemeClr>
              </a:solidFill>
            </a:endParaRPr>
          </a:p>
          <a:p>
            <a:pPr marL="342900" indent="-342900">
              <a:spcBef>
                <a:spcPts val="200"/>
              </a:spcBef>
              <a:buClr>
                <a:srgbClr val="EAA24A"/>
              </a:buClr>
              <a:buFont typeface="Webdings" panose="05030102010509060703" pitchFamily="18" charset="2"/>
              <a:buChar char="4"/>
            </a:pPr>
            <a:r>
              <a:rPr lang="en-US" sz="2300" dirty="0" smtClean="0">
                <a:solidFill>
                  <a:schemeClr val="bg2">
                    <a:lumMod val="50000"/>
                  </a:schemeClr>
                </a:solidFill>
              </a:rPr>
              <a:t>Detect, quantify, and map disturbances</a:t>
            </a:r>
          </a:p>
          <a:p>
            <a:pPr marL="342900" indent="-342900">
              <a:spcBef>
                <a:spcPts val="200"/>
              </a:spcBef>
              <a:buClr>
                <a:srgbClr val="EAA24A"/>
              </a:buClr>
              <a:buFont typeface="Webdings" panose="05030102010509060703" pitchFamily="18" charset="2"/>
              <a:buChar char="4"/>
            </a:pPr>
            <a:endParaRPr lang="en-US" sz="2300" dirty="0" smtClean="0">
              <a:solidFill>
                <a:schemeClr val="bg2">
                  <a:lumMod val="50000"/>
                </a:schemeClr>
              </a:solidFill>
            </a:endParaRPr>
          </a:p>
          <a:p>
            <a:pPr marL="342900" indent="-342900">
              <a:spcBef>
                <a:spcPts val="200"/>
              </a:spcBef>
              <a:buClr>
                <a:srgbClr val="EAA24A"/>
              </a:buClr>
              <a:buFont typeface="Webdings" panose="05030102010509060703" pitchFamily="18" charset="2"/>
              <a:buChar char="4"/>
            </a:pPr>
            <a:endParaRPr lang="en-US" sz="2300" dirty="0" smtClean="0">
              <a:solidFill>
                <a:schemeClr val="bg2">
                  <a:lumMod val="50000"/>
                </a:schemeClr>
              </a:solidFill>
            </a:endParaRPr>
          </a:p>
          <a:p>
            <a:pPr marL="342900" indent="-342900">
              <a:spcBef>
                <a:spcPts val="200"/>
              </a:spcBef>
              <a:buClr>
                <a:srgbClr val="EAA24A"/>
              </a:buClr>
              <a:buFont typeface="Webdings" panose="05030102010509060703" pitchFamily="18" charset="2"/>
              <a:buChar char="4"/>
            </a:pPr>
            <a:r>
              <a:rPr lang="en-US" sz="2300" dirty="0" smtClean="0">
                <a:solidFill>
                  <a:schemeClr val="bg2">
                    <a:lumMod val="50000"/>
                  </a:schemeClr>
                </a:solidFill>
              </a:rPr>
              <a:t>Understand disturbances spatially and temporally</a:t>
            </a:r>
          </a:p>
          <a:p>
            <a:pPr lvl="1" indent="0">
              <a:spcBef>
                <a:spcPts val="200"/>
              </a:spcBef>
              <a:buClr>
                <a:srgbClr val="EAA24A"/>
              </a:buClr>
              <a:buNone/>
            </a:pPr>
            <a:endParaRPr lang="en-US" sz="2300" dirty="0" smtClean="0">
              <a:solidFill>
                <a:schemeClr val="bg2">
                  <a:lumMod val="50000"/>
                </a:schemeClr>
              </a:solidFill>
            </a:endParaRPr>
          </a:p>
          <a:p>
            <a:pPr lvl="1" indent="0">
              <a:spcBef>
                <a:spcPts val="200"/>
              </a:spcBef>
              <a:buClr>
                <a:srgbClr val="EAA24A"/>
              </a:buClr>
              <a:buNone/>
            </a:pPr>
            <a:endParaRPr lang="en-US" sz="2300" dirty="0" smtClean="0">
              <a:solidFill>
                <a:schemeClr val="bg2">
                  <a:lumMod val="50000"/>
                </a:schemeClr>
              </a:solidFill>
            </a:endParaRPr>
          </a:p>
          <a:p>
            <a:pPr marL="342900" indent="-342900">
              <a:spcBef>
                <a:spcPts val="200"/>
              </a:spcBef>
              <a:buClr>
                <a:srgbClr val="EAA24A"/>
              </a:buClr>
              <a:buFont typeface="Webdings" panose="05030102010509060703" pitchFamily="18" charset="2"/>
              <a:buChar char="4"/>
            </a:pPr>
            <a:r>
              <a:rPr lang="en-US" sz="2300" dirty="0" smtClean="0">
                <a:solidFill>
                  <a:schemeClr val="bg2">
                    <a:lumMod val="50000"/>
                  </a:schemeClr>
                </a:solidFill>
              </a:rPr>
              <a:t>Assess accuracy of methods</a:t>
            </a:r>
            <a:endParaRPr lang="en-US" sz="2300" dirty="0">
              <a:solidFill>
                <a:schemeClr val="bg2">
                  <a:lumMod val="50000"/>
                </a:schemeClr>
              </a:solidFill>
            </a:endParaRPr>
          </a:p>
          <a:p>
            <a:pPr marL="342900" indent="-342900">
              <a:spcBef>
                <a:spcPts val="200"/>
              </a:spcBef>
              <a:buClr>
                <a:srgbClr val="EAA24A"/>
              </a:buClr>
              <a:buFont typeface="Webdings" panose="05030102010509060703" pitchFamily="18" charset="2"/>
              <a:buChar char="4"/>
            </a:pPr>
            <a:endParaRPr lang="en-US" dirty="0" smtClean="0">
              <a:solidFill>
                <a:schemeClr val="bg2">
                  <a:lumMod val="50000"/>
                </a:schemeClr>
              </a:solidFill>
            </a:endParaRPr>
          </a:p>
          <a:p>
            <a:pPr>
              <a:spcBef>
                <a:spcPts val="200"/>
              </a:spcBef>
              <a:buClr>
                <a:srgbClr val="EAA24A"/>
              </a:buClr>
            </a:pPr>
            <a:endParaRPr lang="en-US" dirty="0" smtClean="0">
              <a:solidFill>
                <a:schemeClr val="bg2">
                  <a:lumMod val="50000"/>
                </a:schemeClr>
              </a:solidFill>
            </a:endParaRPr>
          </a:p>
          <a:p>
            <a:pPr marL="342900" indent="-342900">
              <a:spcBef>
                <a:spcPts val="200"/>
              </a:spcBef>
              <a:buClr>
                <a:srgbClr val="EAA24A"/>
              </a:buClr>
              <a:buFont typeface="Webdings" panose="05030102010509060703" pitchFamily="18" charset="2"/>
              <a:buChar char="4"/>
            </a:pPr>
            <a:endParaRPr lang="en-US" dirty="0" smtClean="0">
              <a:solidFill>
                <a:schemeClr val="bg2">
                  <a:lumMod val="50000"/>
                </a:schemeClr>
              </a:solidFill>
            </a:endParaRPr>
          </a:p>
        </p:txBody>
      </p:sp>
      <p:sp>
        <p:nvSpPr>
          <p:cNvPr id="4" name="Text Placeholder 3"/>
          <p:cNvSpPr>
            <a:spLocks noGrp="1"/>
          </p:cNvSpPr>
          <p:nvPr>
            <p:ph type="body" sz="quarter" idx="13"/>
          </p:nvPr>
        </p:nvSpPr>
        <p:spPr>
          <a:xfrm>
            <a:off x="0" y="6486928"/>
            <a:ext cx="2657856" cy="274320"/>
          </a:xfrm>
        </p:spPr>
        <p:txBody>
          <a:bodyPr>
            <a:normAutofit/>
          </a:bodyPr>
          <a:lstStyle/>
          <a:p>
            <a:pPr algn="l"/>
            <a:r>
              <a:rPr lang="en-US" sz="800" dirty="0" smtClean="0"/>
              <a:t>Image Credits: Richard </a:t>
            </a:r>
            <a:r>
              <a:rPr lang="en-US" sz="800" dirty="0" err="1" smtClean="0"/>
              <a:t>Menicke</a:t>
            </a:r>
            <a:endParaRPr lang="en-US" sz="800" dirty="0"/>
          </a:p>
        </p:txBody>
      </p:sp>
      <p:sp>
        <p:nvSpPr>
          <p:cNvPr id="5" name="Text Placeholder 2"/>
          <p:cNvSpPr txBox="1">
            <a:spLocks/>
          </p:cNvSpPr>
          <p:nvPr/>
        </p:nvSpPr>
        <p:spPr>
          <a:xfrm>
            <a:off x="2000250" y="514350"/>
            <a:ext cx="8640041"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Project Objectives</a:t>
            </a:r>
            <a:endParaRPr lang="en-US" sz="4000" dirty="0">
              <a:solidFill>
                <a:schemeClr val="bg1"/>
              </a:solidFill>
              <a:latin typeface="Century Gothic" panose="020B0502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082" y="1476131"/>
            <a:ext cx="3274109" cy="2190379"/>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109" y="3768834"/>
            <a:ext cx="3274109" cy="2182739"/>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2655" y="2745666"/>
            <a:ext cx="3788682" cy="21311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092128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078" y="1450461"/>
            <a:ext cx="2637716" cy="4689273"/>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04309" y="1338816"/>
            <a:ext cx="3610186" cy="270764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04309" y="4136387"/>
            <a:ext cx="3610186" cy="2603499"/>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0" y="6155111"/>
            <a:ext cx="1677038" cy="584775"/>
          </a:xfrm>
          <a:prstGeom prst="rect">
            <a:avLst/>
          </a:prstGeom>
          <a:noFill/>
        </p:spPr>
        <p:txBody>
          <a:bodyPr wrap="square" rtlCol="0">
            <a:spAutoFit/>
          </a:bodyPr>
          <a:lstStyle/>
          <a:p>
            <a:r>
              <a:rPr lang="en-US" sz="800" dirty="0" smtClean="0"/>
              <a:t>Image Credit: (Left) Richard </a:t>
            </a:r>
            <a:r>
              <a:rPr lang="en-US" sz="800" dirty="0" err="1" smtClean="0"/>
              <a:t>Menicke</a:t>
            </a:r>
            <a:r>
              <a:rPr lang="en-US" sz="800" dirty="0" smtClean="0"/>
              <a:t>, (Top) Michael McCullough, (Bottom) Simon Fraser University</a:t>
            </a:r>
            <a:endParaRPr lang="en-US" sz="800" dirty="0"/>
          </a:p>
        </p:txBody>
      </p:sp>
      <p:sp>
        <p:nvSpPr>
          <p:cNvPr id="9" name="Text Placeholder 1"/>
          <p:cNvSpPr>
            <a:spLocks noGrp="1"/>
          </p:cNvSpPr>
          <p:nvPr>
            <p:ph type="body" sz="quarter" idx="11"/>
          </p:nvPr>
        </p:nvSpPr>
        <p:spPr>
          <a:xfrm>
            <a:off x="7800442" y="1530115"/>
            <a:ext cx="3684201" cy="4529963"/>
          </a:xfrm>
        </p:spPr>
        <p:txBody>
          <a:bodyPr>
            <a:noAutofit/>
          </a:bodyPr>
          <a:lstStyle/>
          <a:p>
            <a:pPr marL="342900" indent="-342900">
              <a:spcBef>
                <a:spcPts val="200"/>
              </a:spcBef>
              <a:buClr>
                <a:srgbClr val="EAA24A"/>
              </a:buClr>
              <a:buFont typeface="Webdings" panose="05030102010509060703" pitchFamily="18" charset="2"/>
              <a:buChar char="4"/>
            </a:pPr>
            <a:r>
              <a:rPr lang="en-US" sz="2300" dirty="0">
                <a:solidFill>
                  <a:schemeClr val="bg2">
                    <a:lumMod val="50000"/>
                  </a:schemeClr>
                </a:solidFill>
              </a:rPr>
              <a:t>1</a:t>
            </a:r>
            <a:r>
              <a:rPr lang="en-US" sz="2300" baseline="30000" dirty="0">
                <a:solidFill>
                  <a:schemeClr val="bg2">
                    <a:lumMod val="50000"/>
                  </a:schemeClr>
                </a:solidFill>
              </a:rPr>
              <a:t>st</a:t>
            </a:r>
            <a:r>
              <a:rPr lang="en-US" sz="2300" dirty="0">
                <a:solidFill>
                  <a:schemeClr val="bg2">
                    <a:lumMod val="50000"/>
                  </a:schemeClr>
                </a:solidFill>
              </a:rPr>
              <a:t> Year: Trees attacked late </a:t>
            </a:r>
            <a:r>
              <a:rPr lang="en-US" sz="2300" dirty="0" smtClean="0">
                <a:solidFill>
                  <a:schemeClr val="bg2">
                    <a:lumMod val="50000"/>
                  </a:schemeClr>
                </a:solidFill>
              </a:rPr>
              <a:t>summer</a:t>
            </a:r>
          </a:p>
          <a:p>
            <a:pPr marL="342900" indent="-342900">
              <a:spcBef>
                <a:spcPts val="200"/>
              </a:spcBef>
              <a:buClr>
                <a:srgbClr val="EAA24A"/>
              </a:buClr>
              <a:buFont typeface="Webdings" panose="05030102010509060703" pitchFamily="18" charset="2"/>
              <a:buChar char="4"/>
            </a:pPr>
            <a:endParaRPr lang="en-US" sz="2300" dirty="0" smtClean="0">
              <a:solidFill>
                <a:schemeClr val="bg2">
                  <a:lumMod val="50000"/>
                </a:schemeClr>
              </a:solidFill>
            </a:endParaRPr>
          </a:p>
          <a:p>
            <a:pPr marL="342900" indent="-342900">
              <a:spcBef>
                <a:spcPts val="200"/>
              </a:spcBef>
              <a:buClr>
                <a:srgbClr val="EAA24A"/>
              </a:buClr>
              <a:buFont typeface="Webdings" panose="05030102010509060703" pitchFamily="18" charset="2"/>
              <a:buChar char="4"/>
            </a:pPr>
            <a:endParaRPr lang="en-US" sz="2300" dirty="0">
              <a:solidFill>
                <a:schemeClr val="bg2">
                  <a:lumMod val="50000"/>
                </a:schemeClr>
              </a:solidFill>
            </a:endParaRPr>
          </a:p>
          <a:p>
            <a:pPr marL="342900" indent="-342900">
              <a:spcBef>
                <a:spcPts val="200"/>
              </a:spcBef>
              <a:buClr>
                <a:srgbClr val="EAA24A"/>
              </a:buClr>
              <a:buFont typeface="Webdings" panose="05030102010509060703" pitchFamily="18" charset="2"/>
              <a:buChar char="4"/>
            </a:pPr>
            <a:r>
              <a:rPr lang="en-US" sz="2300" dirty="0">
                <a:solidFill>
                  <a:schemeClr val="bg2">
                    <a:lumMod val="50000"/>
                  </a:schemeClr>
                </a:solidFill>
              </a:rPr>
              <a:t>2</a:t>
            </a:r>
            <a:r>
              <a:rPr lang="en-US" sz="2300" baseline="30000" dirty="0">
                <a:solidFill>
                  <a:schemeClr val="bg2">
                    <a:lumMod val="50000"/>
                  </a:schemeClr>
                </a:solidFill>
              </a:rPr>
              <a:t>nd</a:t>
            </a:r>
            <a:r>
              <a:rPr lang="en-US" sz="2300" dirty="0">
                <a:solidFill>
                  <a:schemeClr val="bg2">
                    <a:lumMod val="50000"/>
                  </a:schemeClr>
                </a:solidFill>
              </a:rPr>
              <a:t> Year: </a:t>
            </a:r>
            <a:r>
              <a:rPr lang="en-US" sz="2300" dirty="0" smtClean="0">
                <a:solidFill>
                  <a:schemeClr val="bg2">
                    <a:lumMod val="50000"/>
                  </a:schemeClr>
                </a:solidFill>
              </a:rPr>
              <a:t>‘Red attack’</a:t>
            </a:r>
          </a:p>
          <a:p>
            <a:pPr marL="342900" indent="-342900">
              <a:spcBef>
                <a:spcPts val="200"/>
              </a:spcBef>
              <a:buClr>
                <a:srgbClr val="EAA24A"/>
              </a:buClr>
              <a:buFont typeface="Webdings" panose="05030102010509060703" pitchFamily="18" charset="2"/>
              <a:buChar char="4"/>
            </a:pPr>
            <a:endParaRPr lang="en-US" sz="2300" dirty="0" smtClean="0">
              <a:solidFill>
                <a:schemeClr val="bg2">
                  <a:lumMod val="50000"/>
                </a:schemeClr>
              </a:solidFill>
            </a:endParaRPr>
          </a:p>
          <a:p>
            <a:pPr marL="342900" indent="-342900">
              <a:spcBef>
                <a:spcPts val="200"/>
              </a:spcBef>
              <a:buClr>
                <a:srgbClr val="EAA24A"/>
              </a:buClr>
              <a:buFont typeface="Webdings" panose="05030102010509060703" pitchFamily="18" charset="2"/>
              <a:buChar char="4"/>
            </a:pPr>
            <a:endParaRPr lang="en-US" sz="2300" dirty="0" smtClean="0">
              <a:solidFill>
                <a:schemeClr val="bg2">
                  <a:lumMod val="50000"/>
                </a:schemeClr>
              </a:solidFill>
            </a:endParaRPr>
          </a:p>
          <a:p>
            <a:pPr marL="342900" indent="-342900">
              <a:spcBef>
                <a:spcPts val="200"/>
              </a:spcBef>
              <a:buClr>
                <a:srgbClr val="EAA24A"/>
              </a:buClr>
              <a:buFont typeface="Webdings" panose="05030102010509060703" pitchFamily="18" charset="2"/>
              <a:buChar char="4"/>
            </a:pPr>
            <a:r>
              <a:rPr lang="en-US" sz="2300" dirty="0" smtClean="0">
                <a:solidFill>
                  <a:schemeClr val="bg2">
                    <a:lumMod val="50000"/>
                  </a:schemeClr>
                </a:solidFill>
              </a:rPr>
              <a:t>5</a:t>
            </a:r>
            <a:r>
              <a:rPr lang="en-US" sz="2300" baseline="30000" dirty="0" smtClean="0">
                <a:solidFill>
                  <a:schemeClr val="bg2">
                    <a:lumMod val="50000"/>
                  </a:schemeClr>
                </a:solidFill>
              </a:rPr>
              <a:t>th</a:t>
            </a:r>
            <a:r>
              <a:rPr lang="en-US" sz="2300" dirty="0" smtClean="0">
                <a:solidFill>
                  <a:schemeClr val="bg2">
                    <a:lumMod val="50000"/>
                  </a:schemeClr>
                </a:solidFill>
              </a:rPr>
              <a:t> Year: ‘Gray attack’</a:t>
            </a:r>
          </a:p>
          <a:p>
            <a:pPr marL="342900" indent="-342900">
              <a:spcBef>
                <a:spcPts val="200"/>
              </a:spcBef>
              <a:buClr>
                <a:srgbClr val="EAA24A"/>
              </a:buClr>
              <a:buFont typeface="Webdings" panose="05030102010509060703" pitchFamily="18" charset="2"/>
              <a:buChar char="4"/>
            </a:pPr>
            <a:endParaRPr lang="en-US" sz="2300" dirty="0">
              <a:solidFill>
                <a:schemeClr val="bg2">
                  <a:lumMod val="50000"/>
                </a:schemeClr>
              </a:solidFill>
            </a:endParaRPr>
          </a:p>
          <a:p>
            <a:pPr marL="342900" indent="-342900">
              <a:spcBef>
                <a:spcPts val="200"/>
              </a:spcBef>
              <a:buClr>
                <a:srgbClr val="EAA24A"/>
              </a:buClr>
              <a:buFont typeface="Webdings" panose="05030102010509060703" pitchFamily="18" charset="2"/>
              <a:buChar char="4"/>
            </a:pPr>
            <a:endParaRPr lang="en-US" sz="2300" dirty="0" smtClean="0">
              <a:solidFill>
                <a:schemeClr val="bg2">
                  <a:lumMod val="50000"/>
                </a:schemeClr>
              </a:solidFill>
            </a:endParaRPr>
          </a:p>
          <a:p>
            <a:pPr marL="342900" indent="-342900">
              <a:spcBef>
                <a:spcPts val="200"/>
              </a:spcBef>
              <a:buClr>
                <a:srgbClr val="EAA24A"/>
              </a:buClr>
              <a:buFont typeface="Webdings" panose="05030102010509060703" pitchFamily="18" charset="2"/>
              <a:buChar char="4"/>
            </a:pPr>
            <a:r>
              <a:rPr lang="en-US" sz="2300" dirty="0" smtClean="0">
                <a:solidFill>
                  <a:schemeClr val="bg2">
                    <a:lumMod val="50000"/>
                  </a:schemeClr>
                </a:solidFill>
              </a:rPr>
              <a:t>∆NDMI reflects pathogen presence</a:t>
            </a:r>
          </a:p>
          <a:p>
            <a:pPr marL="1028700" lvl="1" indent="-342900">
              <a:spcBef>
                <a:spcPts val="200"/>
              </a:spcBef>
              <a:buClr>
                <a:srgbClr val="EAA24A"/>
              </a:buClr>
              <a:buFont typeface="Webdings" panose="05030102010509060703" pitchFamily="18" charset="2"/>
              <a:buChar char="4"/>
            </a:pPr>
            <a:r>
              <a:rPr lang="en-US" sz="2300" dirty="0" smtClean="0">
                <a:solidFill>
                  <a:schemeClr val="bg2">
                    <a:lumMod val="50000"/>
                  </a:schemeClr>
                </a:solidFill>
              </a:rPr>
              <a:t>Sensitive to minute changes</a:t>
            </a:r>
            <a:endParaRPr lang="en-US" sz="2300" dirty="0" smtClean="0">
              <a:solidFill>
                <a:srgbClr val="E9A149"/>
              </a:solidFill>
            </a:endParaRPr>
          </a:p>
          <a:p>
            <a:pPr marL="342900" indent="-342900">
              <a:spcBef>
                <a:spcPts val="200"/>
              </a:spcBef>
              <a:buClr>
                <a:srgbClr val="EAA24A"/>
              </a:buClr>
              <a:buFont typeface="Webdings" panose="05030102010509060703" pitchFamily="18" charset="2"/>
              <a:buChar char="4"/>
            </a:pPr>
            <a:endParaRPr lang="en-US" sz="2300" dirty="0" smtClean="0">
              <a:solidFill>
                <a:srgbClr val="E9A149"/>
              </a:solidFill>
            </a:endParaRPr>
          </a:p>
          <a:p>
            <a:pPr>
              <a:spcBef>
                <a:spcPts val="200"/>
              </a:spcBef>
              <a:buClr>
                <a:srgbClr val="EAA24A"/>
              </a:buClr>
            </a:pPr>
            <a:endParaRPr lang="en-US" sz="2300" dirty="0">
              <a:solidFill>
                <a:schemeClr val="bg2">
                  <a:lumMod val="50000"/>
                </a:schemeClr>
              </a:solidFill>
            </a:endParaRPr>
          </a:p>
        </p:txBody>
      </p:sp>
      <p:sp>
        <p:nvSpPr>
          <p:cNvPr id="10" name="Text Placeholder 2"/>
          <p:cNvSpPr txBox="1">
            <a:spLocks/>
          </p:cNvSpPr>
          <p:nvPr/>
        </p:nvSpPr>
        <p:spPr>
          <a:xfrm>
            <a:off x="2000250" y="514350"/>
            <a:ext cx="7725641"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Detecting Pathogens</a:t>
            </a:r>
            <a:endParaRPr lang="en-US" sz="40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2744901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1299" t="1945" r="3893" b="35072"/>
          <a:stretch/>
        </p:blipFill>
        <p:spPr>
          <a:xfrm>
            <a:off x="0" y="1514475"/>
            <a:ext cx="12172013" cy="5216525"/>
          </a:xfrm>
          <a:prstGeom prst="rect">
            <a:avLst/>
          </a:prstGeom>
        </p:spPr>
      </p:pic>
      <p:sp>
        <p:nvSpPr>
          <p:cNvPr id="4" name="Text Placeholder 3"/>
          <p:cNvSpPr>
            <a:spLocks noGrp="1"/>
          </p:cNvSpPr>
          <p:nvPr>
            <p:ph type="body" sz="quarter" idx="13"/>
          </p:nvPr>
        </p:nvSpPr>
        <p:spPr>
          <a:xfrm>
            <a:off x="-1484025" y="6456680"/>
            <a:ext cx="2657856" cy="274320"/>
          </a:xfrm>
        </p:spPr>
        <p:txBody>
          <a:bodyPr>
            <a:normAutofit/>
          </a:bodyPr>
          <a:lstStyle/>
          <a:p>
            <a:r>
              <a:rPr lang="en-US" sz="800" dirty="0" smtClean="0">
                <a:solidFill>
                  <a:schemeClr val="bg1"/>
                </a:solidFill>
              </a:rPr>
              <a:t>Image Credit: NASA</a:t>
            </a:r>
            <a:endParaRPr lang="en-US" sz="800" dirty="0">
              <a:solidFill>
                <a:schemeClr val="bg1"/>
              </a:solidFill>
            </a:endParaRPr>
          </a:p>
        </p:txBody>
      </p:sp>
      <p:sp>
        <p:nvSpPr>
          <p:cNvPr id="5" name="Text Placeholder 2"/>
          <p:cNvSpPr txBox="1">
            <a:spLocks/>
          </p:cNvSpPr>
          <p:nvPr/>
        </p:nvSpPr>
        <p:spPr>
          <a:xfrm>
            <a:off x="2000250" y="514350"/>
            <a:ext cx="7725641"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NASA Earth Observations</a:t>
            </a:r>
            <a:endParaRPr lang="en-US" sz="4000" dirty="0">
              <a:solidFill>
                <a:schemeClr val="bg1"/>
              </a:solidFill>
              <a:latin typeface="Century Gothic" panose="020B050202020202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1904" y="2388903"/>
            <a:ext cx="2573437" cy="248624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1026" y="1414449"/>
            <a:ext cx="5152952" cy="2095534"/>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18733" y="2902536"/>
            <a:ext cx="3288457" cy="2687650"/>
          </a:xfrm>
          <a:prstGeom prst="rect">
            <a:avLst/>
          </a:prstGeom>
        </p:spPr>
      </p:pic>
      <p:sp>
        <p:nvSpPr>
          <p:cNvPr id="11" name="TextBox 10"/>
          <p:cNvSpPr txBox="1"/>
          <p:nvPr/>
        </p:nvSpPr>
        <p:spPr>
          <a:xfrm>
            <a:off x="1173831" y="4785497"/>
            <a:ext cx="2251510" cy="446276"/>
          </a:xfrm>
          <a:prstGeom prst="rect">
            <a:avLst/>
          </a:prstGeom>
          <a:noFill/>
        </p:spPr>
        <p:txBody>
          <a:bodyPr wrap="square" rtlCol="0">
            <a:spAutoFit/>
          </a:bodyPr>
          <a:lstStyle/>
          <a:p>
            <a:r>
              <a:rPr lang="en-US" sz="2300" b="1" dirty="0" smtClean="0">
                <a:solidFill>
                  <a:schemeClr val="bg1"/>
                </a:solidFill>
              </a:rPr>
              <a:t>Landsat 5 TM</a:t>
            </a:r>
            <a:endParaRPr lang="en-US" sz="2300" b="1" dirty="0">
              <a:solidFill>
                <a:schemeClr val="bg1"/>
              </a:solidFill>
            </a:endParaRPr>
          </a:p>
        </p:txBody>
      </p:sp>
      <p:sp>
        <p:nvSpPr>
          <p:cNvPr id="12" name="TextBox 11"/>
          <p:cNvSpPr txBox="1"/>
          <p:nvPr/>
        </p:nvSpPr>
        <p:spPr>
          <a:xfrm>
            <a:off x="2852017" y="3078883"/>
            <a:ext cx="2358961" cy="446276"/>
          </a:xfrm>
          <a:prstGeom prst="rect">
            <a:avLst/>
          </a:prstGeom>
          <a:noFill/>
        </p:spPr>
        <p:txBody>
          <a:bodyPr wrap="square" rtlCol="0">
            <a:spAutoFit/>
          </a:bodyPr>
          <a:lstStyle/>
          <a:p>
            <a:r>
              <a:rPr lang="en-US" sz="2300" b="1" dirty="0" smtClean="0">
                <a:solidFill>
                  <a:schemeClr val="bg1"/>
                </a:solidFill>
              </a:rPr>
              <a:t>Landsat 7 ETM+</a:t>
            </a:r>
            <a:endParaRPr lang="en-US" sz="2300" b="1" dirty="0">
              <a:solidFill>
                <a:schemeClr val="bg1"/>
              </a:solidFill>
            </a:endParaRPr>
          </a:p>
        </p:txBody>
      </p:sp>
      <p:sp>
        <p:nvSpPr>
          <p:cNvPr id="13" name="TextBox 12"/>
          <p:cNvSpPr txBox="1"/>
          <p:nvPr/>
        </p:nvSpPr>
        <p:spPr>
          <a:xfrm>
            <a:off x="7276404" y="4411018"/>
            <a:ext cx="2063896" cy="446276"/>
          </a:xfrm>
          <a:prstGeom prst="rect">
            <a:avLst/>
          </a:prstGeom>
          <a:noFill/>
        </p:spPr>
        <p:txBody>
          <a:bodyPr wrap="square" rtlCol="0">
            <a:spAutoFit/>
          </a:bodyPr>
          <a:lstStyle/>
          <a:p>
            <a:r>
              <a:rPr lang="en-US" sz="2300" b="1" dirty="0" smtClean="0">
                <a:solidFill>
                  <a:schemeClr val="bg1"/>
                </a:solidFill>
              </a:rPr>
              <a:t>Landsat 8 OLI</a:t>
            </a:r>
            <a:endParaRPr lang="en-US" sz="2300" b="1" dirty="0">
              <a:solidFill>
                <a:schemeClr val="bg1"/>
              </a:solidFill>
            </a:endParaRPr>
          </a:p>
        </p:txBody>
      </p:sp>
    </p:spTree>
    <p:extLst>
      <p:ext uri="{BB962C8B-B14F-4D97-AF65-F5344CB8AC3E}">
        <p14:creationId xmlns:p14="http://schemas.microsoft.com/office/powerpoint/2010/main" val="24439731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2000250" y="514350"/>
            <a:ext cx="7725641"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Workflow/Methods</a:t>
            </a:r>
            <a:endParaRPr lang="en-US" sz="4000" dirty="0">
              <a:solidFill>
                <a:schemeClr val="bg1"/>
              </a:solidFill>
              <a:latin typeface="Century Gothic" panose="020B0502020202020204" pitchFamily="34" charset="0"/>
            </a:endParaRPr>
          </a:p>
        </p:txBody>
      </p:sp>
      <p:sp>
        <p:nvSpPr>
          <p:cNvPr id="53" name="Text Placeholder 3"/>
          <p:cNvSpPr>
            <a:spLocks noGrp="1"/>
          </p:cNvSpPr>
          <p:nvPr>
            <p:ph type="body" sz="quarter" idx="13"/>
          </p:nvPr>
        </p:nvSpPr>
        <p:spPr>
          <a:xfrm>
            <a:off x="199494" y="6184760"/>
            <a:ext cx="2949257" cy="673240"/>
          </a:xfrm>
        </p:spPr>
        <p:txBody>
          <a:bodyPr>
            <a:normAutofit/>
          </a:bodyPr>
          <a:lstStyle/>
          <a:p>
            <a:pPr algn="l">
              <a:lnSpc>
                <a:spcPct val="100000"/>
              </a:lnSpc>
            </a:pPr>
            <a:r>
              <a:rPr lang="en-US" sz="800" dirty="0" smtClean="0"/>
              <a:t>Image Credits: (Top Right) Richard </a:t>
            </a:r>
            <a:r>
              <a:rPr lang="en-US" sz="800" dirty="0" err="1" smtClean="0"/>
              <a:t>Menicke</a:t>
            </a:r>
            <a:r>
              <a:rPr lang="en-US" sz="800" dirty="0" smtClean="0"/>
              <a:t>, (Middle Right) US Forest Service, (Bottom Right) National Park Service, (Middle Left) USDA</a:t>
            </a:r>
            <a:endParaRPr lang="en-US" sz="800" dirty="0"/>
          </a:p>
        </p:txBody>
      </p:sp>
      <p:grpSp>
        <p:nvGrpSpPr>
          <p:cNvPr id="58" name="Group 57"/>
          <p:cNvGrpSpPr/>
          <p:nvPr/>
        </p:nvGrpSpPr>
        <p:grpSpPr>
          <a:xfrm>
            <a:off x="886446" y="1253535"/>
            <a:ext cx="10141571" cy="5461617"/>
            <a:chOff x="47458" y="1249059"/>
            <a:chExt cx="10141571" cy="5461617"/>
          </a:xfrm>
        </p:grpSpPr>
        <p:grpSp>
          <p:nvGrpSpPr>
            <p:cNvPr id="46" name="Group 45"/>
            <p:cNvGrpSpPr/>
            <p:nvPr/>
          </p:nvGrpSpPr>
          <p:grpSpPr>
            <a:xfrm>
              <a:off x="5734496" y="1628445"/>
              <a:ext cx="488282" cy="4847668"/>
              <a:chOff x="5110229" y="1595989"/>
              <a:chExt cx="488282" cy="4847668"/>
            </a:xfrm>
          </p:grpSpPr>
          <p:cxnSp>
            <p:nvCxnSpPr>
              <p:cNvPr id="31" name="Straight Connector 30"/>
              <p:cNvCxnSpPr/>
              <p:nvPr/>
            </p:nvCxnSpPr>
            <p:spPr>
              <a:xfrm rot="16200000">
                <a:off x="2703560" y="4019823"/>
                <a:ext cx="4847668" cy="0"/>
              </a:xfrm>
              <a:prstGeom prst="line">
                <a:avLst/>
              </a:prstGeom>
              <a:ln w="762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33" name="Straight Arrow Connector 32"/>
              <p:cNvCxnSpPr/>
              <p:nvPr/>
            </p:nvCxnSpPr>
            <p:spPr>
              <a:xfrm rot="16200000">
                <a:off x="5364783" y="3818551"/>
                <a:ext cx="8799" cy="458656"/>
              </a:xfrm>
              <a:prstGeom prst="straightConnector1">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16200000">
                <a:off x="5335758" y="1390053"/>
                <a:ext cx="8799" cy="458656"/>
              </a:xfrm>
              <a:prstGeom prst="straightConnector1">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16200000">
                <a:off x="5335157" y="6171306"/>
                <a:ext cx="8799" cy="458656"/>
              </a:xfrm>
              <a:prstGeom prst="straightConnector1">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47" name="Rounded Rectangle 46"/>
            <p:cNvSpPr/>
            <p:nvPr/>
          </p:nvSpPr>
          <p:spPr>
            <a:xfrm>
              <a:off x="6288852" y="1331909"/>
              <a:ext cx="1375930" cy="9016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a:t>
              </a:r>
              <a:r>
                <a:rPr lang="en-US" sz="1600" dirty="0" smtClean="0"/>
                <a:t>NDMI ≥ Abrupt Threshold</a:t>
              </a:r>
              <a:endParaRPr lang="en-US" sz="1600" dirty="0"/>
            </a:p>
          </p:txBody>
        </p:sp>
        <p:sp>
          <p:nvSpPr>
            <p:cNvPr id="48" name="Rounded Rectangle 47"/>
            <p:cNvSpPr/>
            <p:nvPr/>
          </p:nvSpPr>
          <p:spPr>
            <a:xfrm>
              <a:off x="6287548" y="3381104"/>
              <a:ext cx="1442308" cy="1342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Abrupt Threshold ≥</a:t>
              </a:r>
              <a:endParaRPr lang="en-US" sz="1600" dirty="0"/>
            </a:p>
            <a:p>
              <a:pPr algn="ctr"/>
              <a:r>
                <a:rPr lang="en-US" sz="1600" dirty="0" smtClean="0"/>
                <a:t>∆NDMI ≥ Moderate Threshold</a:t>
              </a:r>
              <a:endParaRPr lang="en-US" sz="1600" dirty="0"/>
            </a:p>
          </p:txBody>
        </p:sp>
        <p:sp>
          <p:nvSpPr>
            <p:cNvPr id="49" name="Rounded Rectangle 48"/>
            <p:cNvSpPr/>
            <p:nvPr/>
          </p:nvSpPr>
          <p:spPr>
            <a:xfrm>
              <a:off x="6276236" y="5739212"/>
              <a:ext cx="1375930" cy="9016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∆NDMI ≤ Moderate Threshold </a:t>
              </a:r>
              <a:endParaRPr lang="en-US" sz="1600" dirty="0"/>
            </a:p>
          </p:txBody>
        </p:sp>
        <p:pic>
          <p:nvPicPr>
            <p:cNvPr id="50" name="Picture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91673" y="1249059"/>
              <a:ext cx="2297356" cy="1536931"/>
            </a:xfrm>
            <a:prstGeom prst="rect">
              <a:avLst/>
            </a:prstGeom>
            <a:ln>
              <a:noFill/>
            </a:ln>
            <a:effectLst>
              <a:outerShdw blurRad="292100" dist="139700" dir="2700000" algn="tl" rotWithShape="0">
                <a:srgbClr val="333333">
                  <a:alpha val="65000"/>
                </a:srgbClr>
              </a:outerShdw>
            </a:effectLst>
          </p:spPr>
        </p:pic>
        <p:pic>
          <p:nvPicPr>
            <p:cNvPr id="51" name="Picture 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1673" y="3181970"/>
              <a:ext cx="2297356" cy="1723017"/>
            </a:xfrm>
            <a:prstGeom prst="rect">
              <a:avLst/>
            </a:prstGeom>
            <a:ln>
              <a:noFill/>
            </a:ln>
            <a:effectLst>
              <a:outerShdw blurRad="292100" dist="139700" dir="2700000" algn="tl" rotWithShape="0">
                <a:srgbClr val="333333">
                  <a:alpha val="65000"/>
                </a:srgbClr>
              </a:outerShdw>
            </a:effectLst>
          </p:spPr>
        </p:pic>
        <p:pic>
          <p:nvPicPr>
            <p:cNvPr id="52" name="Picture 5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1673" y="5179106"/>
              <a:ext cx="2297356" cy="1531570"/>
            </a:xfrm>
            <a:prstGeom prst="rect">
              <a:avLst/>
            </a:prstGeom>
            <a:ln>
              <a:noFill/>
            </a:ln>
            <a:effectLst>
              <a:outerShdw blurRad="292100" dist="139700" dir="2700000" algn="tl" rotWithShape="0">
                <a:srgbClr val="333333">
                  <a:alpha val="65000"/>
                </a:srgbClr>
              </a:outerShdw>
            </a:effectLst>
          </p:spPr>
        </p:pic>
        <p:graphicFrame>
          <p:nvGraphicFramePr>
            <p:cNvPr id="56" name="Diagram 55"/>
            <p:cNvGraphicFramePr/>
            <p:nvPr>
              <p:extLst>
                <p:ext uri="{D42A27DB-BD31-4B8C-83A1-F6EECF244321}">
                  <p14:modId xmlns:p14="http://schemas.microsoft.com/office/powerpoint/2010/main" val="392236251"/>
                </p:ext>
              </p:extLst>
            </p:nvPr>
          </p:nvGraphicFramePr>
          <p:xfrm>
            <a:off x="47458" y="1845571"/>
            <a:ext cx="5554846" cy="387917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spTree>
    <p:extLst>
      <p:ext uri="{BB962C8B-B14F-4D97-AF65-F5344CB8AC3E}">
        <p14:creationId xmlns:p14="http://schemas.microsoft.com/office/powerpoint/2010/main" val="26127585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106879" y="1460666"/>
            <a:ext cx="11912523" cy="5023434"/>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p:cNvSpPr txBox="1">
            <a:spLocks/>
          </p:cNvSpPr>
          <p:nvPr/>
        </p:nvSpPr>
        <p:spPr>
          <a:xfrm>
            <a:off x="2000250" y="514350"/>
            <a:ext cx="7725641"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prstClr val="white"/>
                </a:solidFill>
              </a:rPr>
              <a:t>Results</a:t>
            </a:r>
            <a:endParaRPr lang="en-US" sz="4000" dirty="0">
              <a:solidFill>
                <a:prstClr val="white"/>
              </a:solidFill>
            </a:endParaRPr>
          </a:p>
        </p:txBody>
      </p:sp>
      <p:pic>
        <p:nvPicPr>
          <p:cNvPr id="28" name="Picture 27"/>
          <p:cNvPicPr>
            <a:picLocks noChangeAspect="1"/>
          </p:cNvPicPr>
          <p:nvPr/>
        </p:nvPicPr>
        <p:blipFill rotWithShape="1">
          <a:blip r:embed="rId3" cstate="print">
            <a:extLst>
              <a:ext uri="{28A0092B-C50C-407E-A947-70E740481C1C}">
                <a14:useLocalDpi xmlns:a14="http://schemas.microsoft.com/office/drawing/2010/main" val="0"/>
              </a:ext>
            </a:extLst>
          </a:blip>
          <a:srcRect t="1256" r="8383"/>
          <a:stretch/>
        </p:blipFill>
        <p:spPr>
          <a:xfrm>
            <a:off x="10496269" y="4880082"/>
            <a:ext cx="1484821" cy="1316312"/>
          </a:xfrm>
          <a:prstGeom prst="rect">
            <a:avLst/>
          </a:prstGeom>
        </p:spPr>
      </p:pic>
      <p:sp>
        <p:nvSpPr>
          <p:cNvPr id="39" name="TextBox 38"/>
          <p:cNvSpPr txBox="1"/>
          <p:nvPr/>
        </p:nvSpPr>
        <p:spPr>
          <a:xfrm>
            <a:off x="1081272" y="1546475"/>
            <a:ext cx="8553945" cy="523220"/>
          </a:xfrm>
          <a:prstGeom prst="rect">
            <a:avLst/>
          </a:prstGeom>
          <a:noFill/>
        </p:spPr>
        <p:txBody>
          <a:bodyPr wrap="none" rtlCol="0">
            <a:spAutoFit/>
          </a:bodyPr>
          <a:lstStyle/>
          <a:p>
            <a:r>
              <a:rPr lang="en-US" sz="2800" dirty="0"/>
              <a:t>Vegetation Disturbance in Glacier National </a:t>
            </a:r>
            <a:r>
              <a:rPr lang="en-US" sz="2800" dirty="0" smtClean="0"/>
              <a:t>Park</a:t>
            </a:r>
            <a:endParaRPr lang="en-US" sz="2800" dirty="0"/>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5107" t="3636" r="7273" b="8918"/>
          <a:stretch/>
        </p:blipFill>
        <p:spPr>
          <a:xfrm>
            <a:off x="199465" y="2069695"/>
            <a:ext cx="3365898" cy="4347257"/>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5107" t="3637" r="7050" b="9264"/>
          <a:stretch/>
        </p:blipFill>
        <p:spPr>
          <a:xfrm>
            <a:off x="3588149" y="2069695"/>
            <a:ext cx="3387922" cy="4347257"/>
          </a:xfrm>
          <a:prstGeom prst="rect">
            <a:avLst/>
          </a:prstGeom>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5332" t="3463" r="7049" b="9264"/>
          <a:stretch/>
        </p:blipFill>
        <p:spPr>
          <a:xfrm>
            <a:off x="7052694" y="2073280"/>
            <a:ext cx="3405263" cy="4389392"/>
          </a:xfrm>
          <a:prstGeom prst="rect">
            <a:avLst/>
          </a:prstGeom>
        </p:spPr>
      </p:pic>
      <p:sp>
        <p:nvSpPr>
          <p:cNvPr id="6" name="TextBox 5"/>
          <p:cNvSpPr txBox="1"/>
          <p:nvPr/>
        </p:nvSpPr>
        <p:spPr>
          <a:xfrm>
            <a:off x="2736864" y="2155504"/>
            <a:ext cx="774662" cy="369332"/>
          </a:xfrm>
          <a:prstGeom prst="rect">
            <a:avLst/>
          </a:prstGeom>
          <a:solidFill>
            <a:schemeClr val="bg1"/>
          </a:solidFill>
          <a:ln>
            <a:solidFill>
              <a:schemeClr val="tx1"/>
            </a:solidFill>
          </a:ln>
        </p:spPr>
        <p:txBody>
          <a:bodyPr wrap="square" rtlCol="0">
            <a:spAutoFit/>
          </a:bodyPr>
          <a:lstStyle/>
          <a:p>
            <a:pPr algn="ctr"/>
            <a:r>
              <a:rPr lang="en-US" dirty="0" smtClean="0"/>
              <a:t>2001</a:t>
            </a:r>
            <a:endParaRPr lang="en-US" dirty="0"/>
          </a:p>
        </p:txBody>
      </p:sp>
      <p:sp>
        <p:nvSpPr>
          <p:cNvPr id="13" name="TextBox 12"/>
          <p:cNvSpPr txBox="1"/>
          <p:nvPr/>
        </p:nvSpPr>
        <p:spPr>
          <a:xfrm>
            <a:off x="6132050" y="2155504"/>
            <a:ext cx="774662" cy="369332"/>
          </a:xfrm>
          <a:prstGeom prst="rect">
            <a:avLst/>
          </a:prstGeom>
          <a:solidFill>
            <a:schemeClr val="bg1"/>
          </a:solidFill>
          <a:ln>
            <a:solidFill>
              <a:schemeClr val="tx1"/>
            </a:solidFill>
          </a:ln>
        </p:spPr>
        <p:txBody>
          <a:bodyPr wrap="square" rtlCol="0">
            <a:spAutoFit/>
          </a:bodyPr>
          <a:lstStyle/>
          <a:p>
            <a:pPr algn="ctr"/>
            <a:r>
              <a:rPr lang="en-US" dirty="0" smtClean="0"/>
              <a:t>2010</a:t>
            </a:r>
            <a:endParaRPr lang="en-US" dirty="0"/>
          </a:p>
        </p:txBody>
      </p:sp>
      <p:sp>
        <p:nvSpPr>
          <p:cNvPr id="14" name="TextBox 13"/>
          <p:cNvSpPr txBox="1"/>
          <p:nvPr/>
        </p:nvSpPr>
        <p:spPr>
          <a:xfrm>
            <a:off x="9615956" y="2155504"/>
            <a:ext cx="774662" cy="369332"/>
          </a:xfrm>
          <a:prstGeom prst="rect">
            <a:avLst/>
          </a:prstGeom>
          <a:solidFill>
            <a:schemeClr val="bg1"/>
          </a:solidFill>
          <a:ln>
            <a:solidFill>
              <a:schemeClr val="tx1"/>
            </a:solidFill>
          </a:ln>
        </p:spPr>
        <p:txBody>
          <a:bodyPr wrap="square" rtlCol="0">
            <a:spAutoFit/>
          </a:bodyPr>
          <a:lstStyle/>
          <a:p>
            <a:pPr algn="ctr"/>
            <a:r>
              <a:rPr lang="en-US" dirty="0" smtClean="0"/>
              <a:t>2013</a:t>
            </a:r>
            <a:endParaRPr lang="en-US" dirty="0"/>
          </a:p>
        </p:txBody>
      </p:sp>
    </p:spTree>
    <p:extLst>
      <p:ext uri="{BB962C8B-B14F-4D97-AF65-F5344CB8AC3E}">
        <p14:creationId xmlns:p14="http://schemas.microsoft.com/office/powerpoint/2010/main" val="22806367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2000250" y="514350"/>
            <a:ext cx="7725641"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prstClr val="white"/>
                </a:solidFill>
              </a:rPr>
              <a:t>Results</a:t>
            </a:r>
            <a:endParaRPr lang="en-US" sz="4000" dirty="0">
              <a:solidFill>
                <a:prstClr val="white"/>
              </a:solidFill>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6326" t="5020" r="6155" b="4731"/>
          <a:stretch/>
        </p:blipFill>
        <p:spPr>
          <a:xfrm>
            <a:off x="729453" y="1575580"/>
            <a:ext cx="3607613" cy="4814256"/>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6206" t="5091" r="5578" b="4448"/>
          <a:stretch/>
        </p:blipFill>
        <p:spPr>
          <a:xfrm>
            <a:off x="4337065" y="1575580"/>
            <a:ext cx="3627805" cy="4814256"/>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7596" t="5814" r="7429" b="6136"/>
          <a:stretch/>
        </p:blipFill>
        <p:spPr>
          <a:xfrm>
            <a:off x="7929183" y="1622938"/>
            <a:ext cx="3484291" cy="4672378"/>
          </a:xfrm>
          <a:prstGeom prst="rect">
            <a:avLst/>
          </a:prstGeom>
        </p:spPr>
      </p:pic>
    </p:spTree>
    <p:extLst>
      <p:ext uri="{BB962C8B-B14F-4D97-AF65-F5344CB8AC3E}">
        <p14:creationId xmlns:p14="http://schemas.microsoft.com/office/powerpoint/2010/main" val="87992543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5481</TotalTime>
  <Words>1632</Words>
  <Application>Microsoft Office PowerPoint</Application>
  <PresentationFormat>Widescreen</PresentationFormat>
  <Paragraphs>173</Paragraphs>
  <Slides>12</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Century Gothic</vt:lpstr>
      <vt:lpstr>Questrial</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Aubrey Hilte</cp:lastModifiedBy>
  <cp:revision>287</cp:revision>
  <cp:lastPrinted>2016-11-14T15:24:58Z</cp:lastPrinted>
  <dcterms:created xsi:type="dcterms:W3CDTF">2016-11-08T01:08:16Z</dcterms:created>
  <dcterms:modified xsi:type="dcterms:W3CDTF">2016-11-18T16:30:59Z</dcterms:modified>
</cp:coreProperties>
</file>