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algn="l" defTabSz="1828800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1828800" indent="-1371600" algn="l" defTabSz="1828800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3657600" indent="-2743200" algn="l" defTabSz="1828800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5486400" indent="-4114800" algn="l" defTabSz="1828800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7315200" indent="-5486400" algn="l" defTabSz="1828800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SA DEVELOP" initials="N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83C"/>
    <a:srgbClr val="C19DE9"/>
    <a:srgbClr val="A1364E"/>
    <a:srgbClr val="FCE16C"/>
    <a:srgbClr val="F9B76F"/>
    <a:srgbClr val="F9866F"/>
    <a:srgbClr val="EF7979"/>
    <a:srgbClr val="E36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472" autoAdjust="0"/>
  </p:normalViewPr>
  <p:slideViewPr>
    <p:cSldViewPr snapToGrid="0" snapToObjects="1">
      <p:cViewPr>
        <p:scale>
          <a:sx n="30" d="100"/>
          <a:sy n="30" d="100"/>
        </p:scale>
        <p:origin x="-2760" y="2070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19482950" custScaleX="60714" custScaleY="50000" custLinFactNeighborX="7374" custLinFactNeighborY="-12118"/>
      <dgm:spPr>
        <a:solidFill>
          <a:srgbClr val="831830"/>
        </a:solidFill>
        <a:scene3d>
          <a:camera prst="orthographicFront">
            <a:rot lat="353568" lon="14397581" rev="667730"/>
          </a:camera>
          <a:lightRig rig="threePt" dir="t"/>
        </a:scene3d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8DB20-9383-4B39-AD0E-0EC9AD78E691}" type="presOf" srcId="{25F398D4-3143-4B38-BEEF-20DBB46F97CD}" destId="{077B05BD-8B16-4420-BA20-A7528BC44BED}" srcOrd="0" destOrd="0" presId="urn:microsoft.com/office/officeart/2005/8/layout/arrow2"/>
    <dgm:cxn modelId="{B5DF35CE-5764-490C-9B21-E83AC9295465}" type="presOf" srcId="{5C5D7D0F-E8C2-4767-99B2-FA27292B8842}" destId="{5E7F71DF-0828-4321-91EA-47D47B7C7215}" srcOrd="0" destOrd="0" presId="urn:microsoft.com/office/officeart/2005/8/layout/arrow2"/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DB81EFE3-FBB4-434A-8554-367ECFF83BF4}" type="presParOf" srcId="{5E7F71DF-0828-4321-91EA-47D47B7C7215}" destId="{CDE9EA07-7A59-4AFD-B6C6-215A287C0D76}" srcOrd="0" destOrd="0" presId="urn:microsoft.com/office/officeart/2005/8/layout/arrow2"/>
    <dgm:cxn modelId="{60ABB990-2CAF-49FF-91C6-E3C19C2AE6CE}" type="presParOf" srcId="{5E7F71DF-0828-4321-91EA-47D47B7C7215}" destId="{DCCBE4B1-A382-4746-A94E-502F50D93AC4}" srcOrd="1" destOrd="0" presId="urn:microsoft.com/office/officeart/2005/8/layout/arrow2"/>
    <dgm:cxn modelId="{A10B4FF7-C041-43DA-B153-644E9ED58C31}" type="presParOf" srcId="{DCCBE4B1-A382-4746-A94E-502F50D93AC4}" destId="{145FF371-622B-473C-A3A8-DB3CCC21946F}" srcOrd="0" destOrd="0" presId="urn:microsoft.com/office/officeart/2005/8/layout/arrow2"/>
    <dgm:cxn modelId="{9A1A720B-86F6-4DAA-A924-524C4F220034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LinFactNeighborX="9152" custLinFactNeighborY="3571"/>
      <dgm:spPr>
        <a:solidFill>
          <a:srgbClr val="831830"/>
        </a:solidFill>
        <a:scene3d>
          <a:camera prst="orthographicFront">
            <a:rot lat="20784414" lon="8721657" rev="14867425"/>
          </a:camera>
          <a:lightRig rig="threePt" dir="t"/>
        </a:scene3d>
      </dgm:spPr>
    </dgm:pt>
    <dgm:pt modelId="{6E14EA66-4442-404C-B0E6-A605AF311D92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9B921FD7-189A-4B88-B367-6727D958675A}" type="pres">
      <dgm:prSet presAssocID="{25F398D4-3143-4B38-BEEF-20DBB46F97CD}" presName="bullet1" presStyleLbl="node1" presStyleIdx="0" presStyleCnt="1" custLinFactX="100000" custLinFactY="200000" custLinFactNeighborX="193123" custLinFactNeighborY="231998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DFC833BF-8B11-4238-B36F-CB525777E022}" type="pres">
      <dgm:prSet presAssocID="{25F398D4-3143-4B38-BEEF-20DBB46F97CD}" presName="textBox1" presStyleLbl="revTx" presStyleIdx="0" presStyleCnt="1" custScaleX="67188" custScaleY="12892" custLinFactNeighborX="83929" custLinFactNeighborY="32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B98C6408-0FA1-46CD-AB97-1105DB67D556}" type="presOf" srcId="{25F398D4-3143-4B38-BEEF-20DBB46F97CD}" destId="{DFC833BF-8B11-4238-B36F-CB525777E022}" srcOrd="0" destOrd="0" presId="urn:microsoft.com/office/officeart/2005/8/layout/arrow2"/>
    <dgm:cxn modelId="{030267E7-4C31-4B8E-8736-CA051E4DFD3A}" type="presOf" srcId="{5C5D7D0F-E8C2-4767-99B2-FA27292B8842}" destId="{5E7F71DF-0828-4321-91EA-47D47B7C7215}" srcOrd="0" destOrd="0" presId="urn:microsoft.com/office/officeart/2005/8/layout/arrow2"/>
    <dgm:cxn modelId="{20A97761-A26F-4760-AF61-2417A0480350}" type="presParOf" srcId="{5E7F71DF-0828-4321-91EA-47D47B7C7215}" destId="{CDE9EA07-7A59-4AFD-B6C6-215A287C0D76}" srcOrd="0" destOrd="0" presId="urn:microsoft.com/office/officeart/2005/8/layout/arrow2"/>
    <dgm:cxn modelId="{54178918-90C5-415B-AEEF-94AFA374AAA1}" type="presParOf" srcId="{5E7F71DF-0828-4321-91EA-47D47B7C7215}" destId="{6E14EA66-4442-404C-B0E6-A605AF311D92}" srcOrd="1" destOrd="0" presId="urn:microsoft.com/office/officeart/2005/8/layout/arrow2"/>
    <dgm:cxn modelId="{714B83FD-50A5-42A4-9761-16FD59EC778D}" type="presParOf" srcId="{6E14EA66-4442-404C-B0E6-A605AF311D92}" destId="{9B921FD7-189A-4B88-B367-6727D958675A}" srcOrd="0" destOrd="0" presId="urn:microsoft.com/office/officeart/2005/8/layout/arrow2"/>
    <dgm:cxn modelId="{D7EED93A-F5E5-4F40-B812-066B8B1F142F}" type="presParOf" srcId="{6E14EA66-4442-404C-B0E6-A605AF311D92}" destId="{DFC833BF-8B11-4238-B36F-CB525777E02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8502646" custScaleX="60714" custScaleY="50000" custLinFactNeighborX="7374" custLinFactNeighborY="-12118"/>
      <dgm:spPr>
        <a:solidFill>
          <a:srgbClr val="831830"/>
        </a:solidFill>
        <a:scene3d>
          <a:camera prst="orthographicFront">
            <a:rot lat="353568" lon="14397581" rev="667730"/>
          </a:camera>
          <a:lightRig rig="threePt" dir="t"/>
        </a:scene3d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1DA73-5B10-4481-8B30-4FF6E6A633B7}" type="presOf" srcId="{25F398D4-3143-4B38-BEEF-20DBB46F97CD}" destId="{077B05BD-8B16-4420-BA20-A7528BC44BED}" srcOrd="0" destOrd="0" presId="urn:microsoft.com/office/officeart/2005/8/layout/arrow2"/>
    <dgm:cxn modelId="{9E028405-126C-47B1-88F4-1C5C4DDE3E31}" type="presOf" srcId="{5C5D7D0F-E8C2-4767-99B2-FA27292B8842}" destId="{5E7F71DF-0828-4321-91EA-47D47B7C7215}" srcOrd="0" destOrd="0" presId="urn:microsoft.com/office/officeart/2005/8/layout/arrow2"/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B52F8717-52F5-49DD-8064-5C6E72E3D8F4}" type="presParOf" srcId="{5E7F71DF-0828-4321-91EA-47D47B7C7215}" destId="{CDE9EA07-7A59-4AFD-B6C6-215A287C0D76}" srcOrd="0" destOrd="0" presId="urn:microsoft.com/office/officeart/2005/8/layout/arrow2"/>
    <dgm:cxn modelId="{4E70F712-35D2-40E4-A8D0-0C44678218FD}" type="presParOf" srcId="{5E7F71DF-0828-4321-91EA-47D47B7C7215}" destId="{DCCBE4B1-A382-4746-A94E-502F50D93AC4}" srcOrd="1" destOrd="0" presId="urn:microsoft.com/office/officeart/2005/8/layout/arrow2"/>
    <dgm:cxn modelId="{47C2A25C-C11A-4A01-BA3F-8C54CF69403A}" type="presParOf" srcId="{DCCBE4B1-A382-4746-A94E-502F50D93AC4}" destId="{145FF371-622B-473C-A3A8-DB3CCC21946F}" srcOrd="0" destOrd="0" presId="urn:microsoft.com/office/officeart/2005/8/layout/arrow2"/>
    <dgm:cxn modelId="{03227E69-5CA8-41E0-BDD5-9AAAEC7A9644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077212" lon="2757131" rev="8263720"/>
          </a:camera>
          <a:lightRig rig="threePt" dir="t"/>
        </a:scene3d>
      </dgm:spPr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8502646" custScaleX="60714" custScaleY="50000" custLinFactNeighborX="7374" custLinFactNeighborY="-12118"/>
      <dgm:spPr>
        <a:solidFill>
          <a:srgbClr val="831830"/>
        </a:solidFill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C53BC-5721-4E79-9131-7DC8EE530306}" type="presOf" srcId="{5C5D7D0F-E8C2-4767-99B2-FA27292B8842}" destId="{5E7F71DF-0828-4321-91EA-47D47B7C7215}" srcOrd="0" destOrd="0" presId="urn:microsoft.com/office/officeart/2005/8/layout/arrow2"/>
    <dgm:cxn modelId="{3D484632-E87C-436C-93B7-09F2FCA2DC92}" type="presOf" srcId="{25F398D4-3143-4B38-BEEF-20DBB46F97CD}" destId="{077B05BD-8B16-4420-BA20-A7528BC44BED}" srcOrd="0" destOrd="0" presId="urn:microsoft.com/office/officeart/2005/8/layout/arrow2"/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BFF3D7C8-5FDF-4BBC-8F06-498FFF606BDB}" type="presParOf" srcId="{5E7F71DF-0828-4321-91EA-47D47B7C7215}" destId="{CDE9EA07-7A59-4AFD-B6C6-215A287C0D76}" srcOrd="0" destOrd="0" presId="urn:microsoft.com/office/officeart/2005/8/layout/arrow2"/>
    <dgm:cxn modelId="{215FDBAF-FEA9-4D04-B58F-F9F395C16FDE}" type="presParOf" srcId="{5E7F71DF-0828-4321-91EA-47D47B7C7215}" destId="{DCCBE4B1-A382-4746-A94E-502F50D93AC4}" srcOrd="1" destOrd="0" presId="urn:microsoft.com/office/officeart/2005/8/layout/arrow2"/>
    <dgm:cxn modelId="{801ED9B1-F748-4072-A069-4D7B560EF0A8}" type="presParOf" srcId="{DCCBE4B1-A382-4746-A94E-502F50D93AC4}" destId="{145FF371-622B-473C-A3A8-DB3CCC21946F}" srcOrd="0" destOrd="0" presId="urn:microsoft.com/office/officeart/2005/8/layout/arrow2"/>
    <dgm:cxn modelId="{1B3E2591-7494-459B-A432-0636FAAB5CD4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10800000" custScaleX="60714" custScaleY="50000" custLinFactNeighborX="779" custLinFactNeighborY="42640"/>
      <dgm:spPr>
        <a:solidFill>
          <a:srgbClr val="831830"/>
        </a:solidFill>
        <a:scene3d>
          <a:camera prst="orthographicFront">
            <a:rot lat="353568" lon="14397581" rev="667730"/>
          </a:camera>
          <a:lightRig rig="threePt" dir="t"/>
        </a:scene3d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B581282B-2257-4E85-A232-05A0AC44D660}" type="presOf" srcId="{25F398D4-3143-4B38-BEEF-20DBB46F97CD}" destId="{077B05BD-8B16-4420-BA20-A7528BC44BED}" srcOrd="0" destOrd="0" presId="urn:microsoft.com/office/officeart/2005/8/layout/arrow2"/>
    <dgm:cxn modelId="{8B0B8544-B21D-47D1-96FE-F5E93F516B52}" type="presOf" srcId="{5C5D7D0F-E8C2-4767-99B2-FA27292B8842}" destId="{5E7F71DF-0828-4321-91EA-47D47B7C7215}" srcOrd="0" destOrd="0" presId="urn:microsoft.com/office/officeart/2005/8/layout/arrow2"/>
    <dgm:cxn modelId="{6D33BF9A-96A0-43E7-862C-BA688761D6CD}" type="presParOf" srcId="{5E7F71DF-0828-4321-91EA-47D47B7C7215}" destId="{CDE9EA07-7A59-4AFD-B6C6-215A287C0D76}" srcOrd="0" destOrd="0" presId="urn:microsoft.com/office/officeart/2005/8/layout/arrow2"/>
    <dgm:cxn modelId="{A18B4722-E666-4536-9D8E-B130F1258BE2}" type="presParOf" srcId="{5E7F71DF-0828-4321-91EA-47D47B7C7215}" destId="{DCCBE4B1-A382-4746-A94E-502F50D93AC4}" srcOrd="1" destOrd="0" presId="urn:microsoft.com/office/officeart/2005/8/layout/arrow2"/>
    <dgm:cxn modelId="{D55009B0-EA85-4D4E-84A4-CF45F491D8C1}" type="presParOf" srcId="{DCCBE4B1-A382-4746-A94E-502F50D93AC4}" destId="{145FF371-622B-473C-A3A8-DB3CCC21946F}" srcOrd="0" destOrd="0" presId="urn:microsoft.com/office/officeart/2005/8/layout/arrow2"/>
    <dgm:cxn modelId="{C783C062-3B22-4607-90FF-9356E31D53DF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528835" custScaleX="60714" custScaleY="50000" custLinFactNeighborX="7374" custLinFactNeighborY="-12118"/>
      <dgm:spPr>
        <a:solidFill>
          <a:srgbClr val="831830"/>
        </a:solidFill>
        <a:scene3d>
          <a:camera prst="orthographicFront">
            <a:rot lat="353568" lon="14397581" rev="667730"/>
          </a:camera>
          <a:lightRig rig="threePt" dir="t"/>
        </a:scene3d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7C3C1-4EF9-4BBF-B40A-CE14D6AE33D2}" type="presOf" srcId="{5C5D7D0F-E8C2-4767-99B2-FA27292B8842}" destId="{5E7F71DF-0828-4321-91EA-47D47B7C7215}" srcOrd="0" destOrd="0" presId="urn:microsoft.com/office/officeart/2005/8/layout/arrow2"/>
    <dgm:cxn modelId="{D0A4D842-8FF2-4B8F-B45B-75F05CADC6D2}" type="presOf" srcId="{25F398D4-3143-4B38-BEEF-20DBB46F97CD}" destId="{077B05BD-8B16-4420-BA20-A7528BC44BED}" srcOrd="0" destOrd="0" presId="urn:microsoft.com/office/officeart/2005/8/layout/arrow2"/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F3695E5F-2CE0-4799-A720-69292CFC4035}" type="presParOf" srcId="{5E7F71DF-0828-4321-91EA-47D47B7C7215}" destId="{CDE9EA07-7A59-4AFD-B6C6-215A287C0D76}" srcOrd="0" destOrd="0" presId="urn:microsoft.com/office/officeart/2005/8/layout/arrow2"/>
    <dgm:cxn modelId="{079DFA7C-23DB-4AC0-8C87-ED1F93D087AF}" type="presParOf" srcId="{5E7F71DF-0828-4321-91EA-47D47B7C7215}" destId="{DCCBE4B1-A382-4746-A94E-502F50D93AC4}" srcOrd="1" destOrd="0" presId="urn:microsoft.com/office/officeart/2005/8/layout/arrow2"/>
    <dgm:cxn modelId="{A5110040-DD28-484C-8D8D-767565F13792}" type="presParOf" srcId="{DCCBE4B1-A382-4746-A94E-502F50D93AC4}" destId="{145FF371-622B-473C-A3A8-DB3CCC21946F}" srcOrd="0" destOrd="0" presId="urn:microsoft.com/office/officeart/2005/8/layout/arrow2"/>
    <dgm:cxn modelId="{BA0424C8-E1CD-49A5-95AC-71B8FFE23AD4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5D7D0F-E8C2-4767-99B2-FA27292B88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5F398D4-3143-4B38-BEEF-20DBB46F97CD}">
      <dgm:prSet phldrT="[Text]"/>
      <dgm:spPr/>
      <dgm:t>
        <a:bodyPr/>
        <a:lstStyle/>
        <a:p>
          <a:endParaRPr lang="en-US" dirty="0"/>
        </a:p>
      </dgm:t>
    </dgm:pt>
    <dgm:pt modelId="{9E78A57B-A6C0-47B8-A015-632451B3EA60}" type="sibTrans" cxnId="{9CDD29EC-D0F2-4492-A708-1EFB22E965E1}">
      <dgm:prSet/>
      <dgm:spPr/>
      <dgm:t>
        <a:bodyPr/>
        <a:lstStyle/>
        <a:p>
          <a:endParaRPr lang="en-US"/>
        </a:p>
      </dgm:t>
    </dgm:pt>
    <dgm:pt modelId="{0458A801-0A53-4CEC-821E-E47EF174094A}" type="parTrans" cxnId="{9CDD29EC-D0F2-4492-A708-1EFB22E965E1}">
      <dgm:prSet/>
      <dgm:spPr/>
      <dgm:t>
        <a:bodyPr/>
        <a:lstStyle/>
        <a:p>
          <a:endParaRPr lang="en-US"/>
        </a:p>
      </dgm:t>
    </dgm:pt>
    <dgm:pt modelId="{5E7F71DF-0828-4321-91EA-47D47B7C7215}" type="pres">
      <dgm:prSet presAssocID="{5C5D7D0F-E8C2-4767-99B2-FA27292B8842}" presName="arrowDiagram" presStyleCnt="0">
        <dgm:presLayoutVars>
          <dgm:chMax val="5"/>
          <dgm:dir/>
          <dgm:resizeHandles val="exact"/>
        </dgm:presLayoutVars>
      </dgm:prSet>
      <dgm:spPr/>
    </dgm:pt>
    <dgm:pt modelId="{CDE9EA07-7A59-4AFD-B6C6-215A287C0D76}" type="pres">
      <dgm:prSet presAssocID="{5C5D7D0F-E8C2-4767-99B2-FA27292B8842}" presName="arrow" presStyleLbl="bgShp" presStyleIdx="0" presStyleCnt="1" custAng="19482950" custScaleX="60714" custScaleY="50000" custLinFactNeighborX="7374" custLinFactNeighborY="-12118"/>
      <dgm:spPr>
        <a:solidFill>
          <a:srgbClr val="831830"/>
        </a:solidFill>
        <a:scene3d>
          <a:camera prst="orthographicFront">
            <a:rot lat="353568" lon="14397581" rev="667730"/>
          </a:camera>
          <a:lightRig rig="threePt" dir="t"/>
        </a:scene3d>
      </dgm:spPr>
    </dgm:pt>
    <dgm:pt modelId="{DCCBE4B1-A382-4746-A94E-502F50D93AC4}" type="pres">
      <dgm:prSet presAssocID="{5C5D7D0F-E8C2-4767-99B2-FA27292B8842}" presName="arrowDiagram1" presStyleCnt="0">
        <dgm:presLayoutVars>
          <dgm:bulletEnabled val="1"/>
        </dgm:presLayoutVars>
      </dgm:prSet>
      <dgm:spPr/>
    </dgm:pt>
    <dgm:pt modelId="{145FF371-622B-473C-A3A8-DB3CCC21946F}" type="pres">
      <dgm:prSet presAssocID="{25F398D4-3143-4B38-BEEF-20DBB46F97CD}" presName="bullet1" presStyleLbl="node1" presStyleIdx="0" presStyleCnt="1" custLinFactNeighborX="-43242" custLinFactNeighborY="5856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077B05BD-8B16-4420-BA20-A7528BC44BED}" type="pres">
      <dgm:prSet presAssocID="{25F398D4-3143-4B38-BEEF-20DBB46F97CD}" presName="textBox1" presStyleLbl="revTx" presStyleIdx="0" presStyleCnt="1" custScaleX="17881" custScaleY="8022" custLinFactX="-151166" custLinFactY="27597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EA75C-C606-42CD-816B-46E1EC70C477}" type="presOf" srcId="{25F398D4-3143-4B38-BEEF-20DBB46F97CD}" destId="{077B05BD-8B16-4420-BA20-A7528BC44BED}" srcOrd="0" destOrd="0" presId="urn:microsoft.com/office/officeart/2005/8/layout/arrow2"/>
    <dgm:cxn modelId="{821A4935-9214-4C6B-8A64-95AA5E838F1E}" type="presOf" srcId="{5C5D7D0F-E8C2-4767-99B2-FA27292B8842}" destId="{5E7F71DF-0828-4321-91EA-47D47B7C7215}" srcOrd="0" destOrd="0" presId="urn:microsoft.com/office/officeart/2005/8/layout/arrow2"/>
    <dgm:cxn modelId="{9CDD29EC-D0F2-4492-A708-1EFB22E965E1}" srcId="{5C5D7D0F-E8C2-4767-99B2-FA27292B8842}" destId="{25F398D4-3143-4B38-BEEF-20DBB46F97CD}" srcOrd="0" destOrd="0" parTransId="{0458A801-0A53-4CEC-821E-E47EF174094A}" sibTransId="{9E78A57B-A6C0-47B8-A015-632451B3EA60}"/>
    <dgm:cxn modelId="{7636A85C-C611-4A04-91F5-02B07098A609}" type="presParOf" srcId="{5E7F71DF-0828-4321-91EA-47D47B7C7215}" destId="{CDE9EA07-7A59-4AFD-B6C6-215A287C0D76}" srcOrd="0" destOrd="0" presId="urn:microsoft.com/office/officeart/2005/8/layout/arrow2"/>
    <dgm:cxn modelId="{D512E75B-AD27-4762-84E1-32ACB43B2DCE}" type="presParOf" srcId="{5E7F71DF-0828-4321-91EA-47D47B7C7215}" destId="{DCCBE4B1-A382-4746-A94E-502F50D93AC4}" srcOrd="1" destOrd="0" presId="urn:microsoft.com/office/officeart/2005/8/layout/arrow2"/>
    <dgm:cxn modelId="{6D19E9EE-ED7F-4771-AD9F-7FEE03FD1228}" type="presParOf" srcId="{DCCBE4B1-A382-4746-A94E-502F50D93AC4}" destId="{145FF371-622B-473C-A3A8-DB3CCC21946F}" srcOrd="0" destOrd="0" presId="urn:microsoft.com/office/officeart/2005/8/layout/arrow2"/>
    <dgm:cxn modelId="{5F73D539-C7D9-441F-94A1-24F919367878}" type="presParOf" srcId="{DCCBE4B1-A382-4746-A94E-502F50D93AC4}" destId="{077B05BD-8B16-4420-BA20-A7528BC44BE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19482950">
          <a:off x="309012" y="344744"/>
          <a:ext cx="740225" cy="380999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353568" lon="14397581" rev="66773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870857" y="406400"/>
          <a:ext cx="90220" cy="90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1174087"/>
          <a:ext cx="87202" cy="4511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06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" y="1176289"/>
        <a:ext cx="82798" cy="40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>
          <a:off x="0" y="333623"/>
          <a:ext cx="3484178" cy="2177611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20784414" lon="8721657" rev="14867425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21FD7-189A-4B88-B367-6727D958675A}">
      <dsp:nvSpPr>
        <dsp:cNvPr id="0" name=""/>
        <dsp:cNvSpPr/>
      </dsp:nvSpPr>
      <dsp:spPr>
        <a:xfrm>
          <a:off x="3226348" y="1811297"/>
          <a:ext cx="257829" cy="257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833BF-8B11-4238-B36F-CB525777E022}">
      <dsp:nvSpPr>
        <dsp:cNvPr id="0" name=""/>
        <dsp:cNvSpPr/>
      </dsp:nvSpPr>
      <dsp:spPr>
        <a:xfrm>
          <a:off x="2547798" y="2044608"/>
          <a:ext cx="936379" cy="20718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6618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557912" y="2054722"/>
        <a:ext cx="916151" cy="18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8502646">
          <a:off x="547431" y="319070"/>
          <a:ext cx="1311346" cy="674960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353568" lon="14397581" rev="66773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1542768" y="428297"/>
          <a:ext cx="159830" cy="159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1496633"/>
          <a:ext cx="154482" cy="7991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46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1" y="1500534"/>
        <a:ext cx="146680" cy="72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8502646">
          <a:off x="547431" y="390014"/>
          <a:ext cx="1311347" cy="674961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1542769" y="499241"/>
          <a:ext cx="159830" cy="159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1638522"/>
          <a:ext cx="154482" cy="79918"/>
        </a:xfrm>
        <a:prstGeom prst="round2DiagRect">
          <a:avLst/>
        </a:prstGeom>
        <a:noFill/>
        <a:ln>
          <a:noFill/>
        </a:ln>
        <a:effectLst/>
        <a:scene3d>
          <a:camera prst="orthographicFront">
            <a:rot lat="2077212" lon="2757131" rev="826372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46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1" y="1642423"/>
        <a:ext cx="146680" cy="72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10800000">
          <a:off x="640323" y="884711"/>
          <a:ext cx="1718859" cy="884711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353568" lon="14397581" rev="66773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2131680" y="412865"/>
          <a:ext cx="209499" cy="209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1664668"/>
          <a:ext cx="202489" cy="10475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101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114" y="1669782"/>
        <a:ext cx="192261" cy="94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528835">
          <a:off x="818483" y="741019"/>
          <a:ext cx="1960639" cy="1009157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353568" lon="14397581" rev="66773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2306646" y="904328"/>
          <a:ext cx="238968" cy="238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2765600"/>
          <a:ext cx="230972" cy="11948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624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833" y="2771433"/>
        <a:ext cx="219306" cy="107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07-7A59-4AFD-B6C6-215A287C0D76}">
      <dsp:nvSpPr>
        <dsp:cNvPr id="0" name=""/>
        <dsp:cNvSpPr/>
      </dsp:nvSpPr>
      <dsp:spPr>
        <a:xfrm rot="19482950">
          <a:off x="366286" y="373183"/>
          <a:ext cx="877422" cy="451616"/>
        </a:xfrm>
        <a:prstGeom prst="swooshArrow">
          <a:avLst>
            <a:gd name="adj1" fmla="val 25000"/>
            <a:gd name="adj2" fmla="val 25000"/>
          </a:avLst>
        </a:prstGeom>
        <a:solidFill>
          <a:srgbClr val="831830"/>
        </a:solidFill>
        <a:ln>
          <a:noFill/>
        </a:ln>
        <a:effectLst/>
        <a:scene3d>
          <a:camera prst="orthographicFront">
            <a:rot lat="353568" lon="14397581" rev="66773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371-622B-473C-A3A8-DB3CCC21946F}">
      <dsp:nvSpPr>
        <dsp:cNvPr id="0" name=""/>
        <dsp:cNvSpPr/>
      </dsp:nvSpPr>
      <dsp:spPr>
        <a:xfrm>
          <a:off x="1032266" y="446266"/>
          <a:ext cx="106942" cy="106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05BD-8B16-4420-BA20-A7528BC44BED}">
      <dsp:nvSpPr>
        <dsp:cNvPr id="0" name=""/>
        <dsp:cNvSpPr/>
      </dsp:nvSpPr>
      <dsp:spPr>
        <a:xfrm>
          <a:off x="0" y="1320784"/>
          <a:ext cx="103364" cy="5347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667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10" y="1323394"/>
        <a:ext cx="98144" cy="48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A68504-3001-42A8-8F6E-7EB46BA2C8A5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225DD4-E36E-4CF6-975C-637048B4A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----- Meeting Notes (5/31/12 13:25)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6E2DBB6-BA49-43A9-8DAA-CFDCE3576DB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41325" y="422275"/>
            <a:ext cx="26509663" cy="5372100"/>
          </a:xfrm>
          <a:prstGeom prst="rect">
            <a:avLst/>
          </a:prstGeom>
          <a:solidFill>
            <a:srgbClr val="A136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22338" y="6067425"/>
            <a:ext cx="25603200" cy="311150"/>
          </a:xfrm>
          <a:prstGeom prst="rect">
            <a:avLst/>
          </a:prstGeom>
          <a:solidFill>
            <a:srgbClr val="A136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" descr="outline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2629813" y="1493838"/>
            <a:ext cx="34861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509713"/>
            <a:ext cx="267017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43E0-A73B-4376-BA0D-2F4EC7AFE455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5630-6B8F-4AF1-9B76-36FA76986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33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3533-B87B-43A5-A1A5-286C26FE1358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68FF-8652-4F2E-93A8-CCE4B0C52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6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39"/>
            <a:ext cx="185166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39"/>
            <a:ext cx="55092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46AB-C4D0-4B69-9AB0-A5658578A8FE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7A19-D07E-49BA-B44F-462198F3C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1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323C-E6BC-47A8-A7C2-F97A8DEB5BDD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B3FD-60A8-4CFD-942B-8AE4F84F2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75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A5B4-C32B-4E37-95A3-7FA5EDFA7F95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D48B-2005-4BE3-B246-658896C4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9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1FF7-E88F-423E-A20C-DC8C79F1D9CB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BF45-B48D-4126-8A6F-951B0AFFE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6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769C-A66C-4BED-AEE8-98AB1493E9EF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DCD5-868B-4625-BB3C-AF523DD98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13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0F00-E03B-4748-8E7F-5DCF7C62B7C8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48CD-D4BD-4264-A482-8E638E9ED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31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4733-11A1-4971-8358-6A5B2BF73932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C2B9-0289-42C0-8CB4-860B5C0AE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7D4E-A141-4A47-BE88-AEF3DA64B4CB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BFDF-1B2F-4BBF-A33E-C9973E746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47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8C37-7CA5-4F51-8F1D-75741D1D7955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D9CE-53FB-45FB-B7B2-E667EEB74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5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465263"/>
            <a:ext cx="246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8534400"/>
            <a:ext cx="24688800" cy="241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1063"/>
            <a:ext cx="6400800" cy="1946275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4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228382-B8F4-4FF3-BF81-9939B8B96EB0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1063"/>
            <a:ext cx="8686800" cy="1946275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1063"/>
            <a:ext cx="6400800" cy="1946275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D9A28C-E91B-46DD-B0E0-1826BD2B9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1828800" rtl="0" eaLnBrk="0" fontAlgn="base" hangingPunct="0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371600" indent="-1371600" algn="l" defTabSz="1828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2971800" indent="-1143000" algn="l" defTabSz="1828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45720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64008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82296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1.png"/><Relationship Id="rId39" Type="http://schemas.microsoft.com/office/2007/relationships/diagramDrawing" Target="../diagrams/drawing3.xml"/><Relationship Id="rId21" Type="http://schemas.openxmlformats.org/officeDocument/2006/relationships/diagramData" Target="../diagrams/data1.xml"/><Relationship Id="rId34" Type="http://schemas.microsoft.com/office/2007/relationships/diagramDrawing" Target="../diagrams/drawing2.xml"/><Relationship Id="rId42" Type="http://schemas.openxmlformats.org/officeDocument/2006/relationships/diagramQuickStyle" Target="../diagrams/quickStyle4.xml"/><Relationship Id="rId47" Type="http://schemas.openxmlformats.org/officeDocument/2006/relationships/diagramLayout" Target="../diagrams/layout5.xml"/><Relationship Id="rId50" Type="http://schemas.microsoft.com/office/2007/relationships/diagramDrawing" Target="../diagrams/drawing5.xml"/><Relationship Id="rId55" Type="http://schemas.openxmlformats.org/officeDocument/2006/relationships/image" Target="../media/image30.png"/><Relationship Id="rId6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diagramColors" Target="../diagrams/colors1.xml"/><Relationship Id="rId32" Type="http://schemas.openxmlformats.org/officeDocument/2006/relationships/diagramQuickStyle" Target="../diagrams/quickStyle2.xml"/><Relationship Id="rId37" Type="http://schemas.openxmlformats.org/officeDocument/2006/relationships/diagramQuickStyle" Target="../diagrams/quickStyle3.xml"/><Relationship Id="rId40" Type="http://schemas.openxmlformats.org/officeDocument/2006/relationships/diagramData" Target="../diagrams/data4.xml"/><Relationship Id="rId45" Type="http://schemas.openxmlformats.org/officeDocument/2006/relationships/image" Target="../media/image25.jpeg"/><Relationship Id="rId53" Type="http://schemas.openxmlformats.org/officeDocument/2006/relationships/image" Target="../media/image28.jpeg"/><Relationship Id="rId58" Type="http://schemas.openxmlformats.org/officeDocument/2006/relationships/diagramLayout" Target="../diagrams/layout6.xml"/><Relationship Id="rId66" Type="http://schemas.microsoft.com/office/2007/relationships/diagramDrawing" Target="../diagrams/drawing7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diagramQuickStyle" Target="../diagrams/quickStyle1.xml"/><Relationship Id="rId28" Type="http://schemas.openxmlformats.org/officeDocument/2006/relationships/image" Target="../media/image23.png"/><Relationship Id="rId36" Type="http://schemas.openxmlformats.org/officeDocument/2006/relationships/diagramLayout" Target="../diagrams/layout3.xml"/><Relationship Id="rId49" Type="http://schemas.openxmlformats.org/officeDocument/2006/relationships/diagramColors" Target="../diagrams/colors5.xml"/><Relationship Id="rId57" Type="http://schemas.openxmlformats.org/officeDocument/2006/relationships/diagramData" Target="../diagrams/data6.xml"/><Relationship Id="rId61" Type="http://schemas.microsoft.com/office/2007/relationships/diagramDrawing" Target="../diagrams/drawing6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diagramLayout" Target="../diagrams/layout2.xml"/><Relationship Id="rId44" Type="http://schemas.microsoft.com/office/2007/relationships/diagramDrawing" Target="../diagrams/drawing4.xml"/><Relationship Id="rId52" Type="http://schemas.openxmlformats.org/officeDocument/2006/relationships/image" Target="../media/image27.jpeg"/><Relationship Id="rId60" Type="http://schemas.openxmlformats.org/officeDocument/2006/relationships/diagramColors" Target="../diagrams/colors6.xml"/><Relationship Id="rId65" Type="http://schemas.openxmlformats.org/officeDocument/2006/relationships/diagramColors" Target="../diagrams/colors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diagramLayout" Target="../diagrams/layout1.xml"/><Relationship Id="rId27" Type="http://schemas.openxmlformats.org/officeDocument/2006/relationships/image" Target="../media/image22.png"/><Relationship Id="rId30" Type="http://schemas.openxmlformats.org/officeDocument/2006/relationships/diagramData" Target="../diagrams/data2.xml"/><Relationship Id="rId35" Type="http://schemas.openxmlformats.org/officeDocument/2006/relationships/diagramData" Target="../diagrams/data3.xml"/><Relationship Id="rId43" Type="http://schemas.openxmlformats.org/officeDocument/2006/relationships/diagramColors" Target="../diagrams/colors4.xml"/><Relationship Id="rId48" Type="http://schemas.openxmlformats.org/officeDocument/2006/relationships/diagramQuickStyle" Target="../diagrams/quickStyle5.xml"/><Relationship Id="rId56" Type="http://schemas.openxmlformats.org/officeDocument/2006/relationships/image" Target="../media/image31.png"/><Relationship Id="rId64" Type="http://schemas.openxmlformats.org/officeDocument/2006/relationships/diagramQuickStyle" Target="../diagrams/quickStyle7.xml"/><Relationship Id="rId8" Type="http://schemas.openxmlformats.org/officeDocument/2006/relationships/image" Target="../media/image8.png"/><Relationship Id="rId51" Type="http://schemas.openxmlformats.org/officeDocument/2006/relationships/image" Target="../media/image26.jpeg"/><Relationship Id="rId3" Type="http://schemas.openxmlformats.org/officeDocument/2006/relationships/image" Target="../media/image3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diagramDrawing" Target="../diagrams/drawing1.xml"/><Relationship Id="rId33" Type="http://schemas.openxmlformats.org/officeDocument/2006/relationships/diagramColors" Target="../diagrams/colors2.xml"/><Relationship Id="rId38" Type="http://schemas.openxmlformats.org/officeDocument/2006/relationships/diagramColors" Target="../diagrams/colors3.xml"/><Relationship Id="rId46" Type="http://schemas.openxmlformats.org/officeDocument/2006/relationships/diagramData" Target="../diagrams/data5.xml"/><Relationship Id="rId59" Type="http://schemas.openxmlformats.org/officeDocument/2006/relationships/diagramQuickStyle" Target="../diagrams/quickStyle6.xml"/><Relationship Id="rId67" Type="http://schemas.openxmlformats.org/officeDocument/2006/relationships/image" Target="../media/image32.png"/><Relationship Id="rId20" Type="http://schemas.openxmlformats.org/officeDocument/2006/relationships/image" Target="../media/image20.jpeg"/><Relationship Id="rId41" Type="http://schemas.openxmlformats.org/officeDocument/2006/relationships/diagramLayout" Target="../diagrams/layout4.xml"/><Relationship Id="rId54" Type="http://schemas.openxmlformats.org/officeDocument/2006/relationships/image" Target="../media/image29.png"/><Relationship Id="rId6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5000"/>
            <a:lum/>
          </a:blip>
          <a:srcRect/>
          <a:stretch>
            <a:fillRect l="-90000" r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8222913" y="32609328"/>
            <a:ext cx="8686800" cy="3585672"/>
          </a:xfrm>
          <a:prstGeom prst="rect">
            <a:avLst/>
          </a:prstGeom>
          <a:solidFill>
            <a:schemeClr val="bg1"/>
          </a:solidFill>
          <a:ln w="9525">
            <a:solidFill>
              <a:srgbClr val="A228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solidFill>
                <a:schemeClr val="lt1"/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46500" y="32756360"/>
            <a:ext cx="8215312" cy="330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440272"/>
            <a:ext cx="86598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31441860"/>
            <a:ext cx="865981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088" y="31422372"/>
            <a:ext cx="86582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876" y="24086753"/>
            <a:ext cx="86598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3" y="24085166"/>
            <a:ext cx="173370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75" y="6700838"/>
            <a:ext cx="86566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683375"/>
            <a:ext cx="173355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588" y="20816941"/>
            <a:ext cx="86598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713" y="14101763"/>
            <a:ext cx="86598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087475"/>
            <a:ext cx="173370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Box 17"/>
          <p:cNvSpPr txBox="1">
            <a:spLocks noChangeArrowheads="1"/>
          </p:cNvSpPr>
          <p:nvPr/>
        </p:nvSpPr>
        <p:spPr bwMode="auto">
          <a:xfrm>
            <a:off x="3333750" y="4181475"/>
            <a:ext cx="2051872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chemeClr val="bg1"/>
                </a:solidFill>
                <a:latin typeface="Century Gothic" pitchFamily="34" charset="0"/>
              </a:rPr>
              <a:t>James Pickett</a:t>
            </a:r>
            <a:r>
              <a:rPr lang="en-US" altLang="en-US" sz="3000" dirty="0" smtClean="0">
                <a:solidFill>
                  <a:schemeClr val="bg1"/>
                </a:solidFill>
                <a:latin typeface="Century Gothic" pitchFamily="34" charset="0"/>
              </a:rPr>
              <a:t>,(University </a:t>
            </a:r>
            <a:r>
              <a:rPr lang="en-US" altLang="en-US" sz="3000" dirty="0">
                <a:solidFill>
                  <a:schemeClr val="bg1"/>
                </a:solidFill>
                <a:latin typeface="Century Gothic" pitchFamily="34" charset="0"/>
              </a:rPr>
              <a:t>of South Alabama), </a:t>
            </a:r>
            <a:r>
              <a:rPr lang="en-US" altLang="en-US" sz="3000" dirty="0" err="1">
                <a:solidFill>
                  <a:schemeClr val="bg1"/>
                </a:solidFill>
                <a:latin typeface="Century Gothic" pitchFamily="34" charset="0"/>
              </a:rPr>
              <a:t>Shikher</a:t>
            </a:r>
            <a:r>
              <a:rPr lang="en-US" altLang="en-US" sz="3000" dirty="0">
                <a:solidFill>
                  <a:schemeClr val="bg1"/>
                </a:solidFill>
                <a:latin typeface="Century Gothic" pitchFamily="34" charset="0"/>
              </a:rPr>
              <a:t> Mishra (University of South Alabama), Brandi Stewart (University of South Alabama)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entury Gothic" pitchFamily="34" charset="0"/>
              </a:rPr>
              <a:t>Mobile County Health Department</a:t>
            </a:r>
          </a:p>
        </p:txBody>
      </p:sp>
      <p:sp>
        <p:nvSpPr>
          <p:cNvPr id="3086" name="Title 1"/>
          <p:cNvSpPr txBox="1">
            <a:spLocks/>
          </p:cNvSpPr>
          <p:nvPr/>
        </p:nvSpPr>
        <p:spPr bwMode="auto">
          <a:xfrm>
            <a:off x="4064000" y="722313"/>
            <a:ext cx="194056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8000" b="1" dirty="0">
                <a:solidFill>
                  <a:schemeClr val="bg1"/>
                </a:solidFill>
                <a:latin typeface="Century Gothic" pitchFamily="34" charset="0"/>
              </a:rPr>
              <a:t>Southeast U.S. Health &amp; Air Quality</a:t>
            </a:r>
            <a:r>
              <a:rPr lang="en-US" altLang="en-US" sz="66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altLang="en-US" sz="66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en-US" sz="4400" dirty="0" err="1">
                <a:solidFill>
                  <a:schemeClr val="bg1"/>
                </a:solidFill>
                <a:latin typeface="Century Gothic" pitchFamily="34" charset="0"/>
              </a:rPr>
              <a:t>Chagas</a:t>
            </a:r>
            <a:r>
              <a:rPr lang="en-US" altLang="en-US" sz="4400" dirty="0">
                <a:solidFill>
                  <a:schemeClr val="bg1"/>
                </a:solidFill>
                <a:latin typeface="Century Gothic" pitchFamily="34" charset="0"/>
              </a:rPr>
              <a:t> Transmission Risk in Alabama: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chemeClr val="bg1"/>
                </a:solidFill>
                <a:latin typeface="Century Gothic" pitchFamily="34" charset="0"/>
              </a:rPr>
              <a:t>Habitat Suitability Modeling of </a:t>
            </a:r>
            <a:r>
              <a:rPr lang="en-US" altLang="en-US" sz="4400" i="1" dirty="0" err="1">
                <a:solidFill>
                  <a:schemeClr val="bg1"/>
                </a:solidFill>
                <a:latin typeface="Century Gothic" pitchFamily="34" charset="0"/>
              </a:rPr>
              <a:t>Triatoma</a:t>
            </a:r>
            <a:r>
              <a:rPr lang="en-US" altLang="en-US" sz="4400" i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4400" i="1" dirty="0" err="1">
                <a:solidFill>
                  <a:schemeClr val="bg1"/>
                </a:solidFill>
                <a:latin typeface="Century Gothic" pitchFamily="34" charset="0"/>
              </a:rPr>
              <a:t>sanguisuga</a:t>
            </a:r>
            <a:r>
              <a:rPr lang="en-US" altLang="en-US" sz="4400" dirty="0">
                <a:solidFill>
                  <a:schemeClr val="bg1"/>
                </a:solidFill>
                <a:latin typeface="Century Gothic" pitchFamily="34" charset="0"/>
              </a:rPr>
              <a:t>, the Expected Local Vector for </a:t>
            </a:r>
            <a:r>
              <a:rPr lang="en-US" altLang="en-US" sz="4400" dirty="0" err="1">
                <a:solidFill>
                  <a:schemeClr val="bg1"/>
                </a:solidFill>
                <a:latin typeface="Century Gothic" pitchFamily="34" charset="0"/>
              </a:rPr>
              <a:t>Chagas</a:t>
            </a:r>
            <a:r>
              <a:rPr lang="en-US" altLang="en-US" sz="4400" dirty="0">
                <a:solidFill>
                  <a:schemeClr val="bg1"/>
                </a:solidFill>
                <a:latin typeface="Century Gothic" pitchFamily="34" charset="0"/>
              </a:rPr>
              <a:t> Disease in the South Eastern United States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2288" y="7888288"/>
            <a:ext cx="17341850" cy="5942012"/>
          </a:xfrm>
          <a:prstGeom prst="rect">
            <a:avLst/>
          </a:prstGeom>
          <a:solidFill>
            <a:schemeClr val="bg1"/>
          </a:solidFill>
          <a:ln>
            <a:solidFill>
              <a:srgbClr val="A228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latin typeface="Century Gothic" pitchFamily="34" charset="0"/>
            </a:endParaRPr>
          </a:p>
        </p:txBody>
      </p:sp>
      <p:sp>
        <p:nvSpPr>
          <p:cNvPr id="3088" name="TextBox 15"/>
          <p:cNvSpPr txBox="1">
            <a:spLocks noChangeArrowheads="1"/>
          </p:cNvSpPr>
          <p:nvPr/>
        </p:nvSpPr>
        <p:spPr bwMode="auto">
          <a:xfrm>
            <a:off x="496888" y="7824788"/>
            <a:ext cx="1734185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n-US" altLang="en-US" sz="3000" dirty="0">
                <a:latin typeface="Century Gothic" pitchFamily="34" charset="0"/>
              </a:rPr>
              <a:t>Since the 1960s, </a:t>
            </a:r>
            <a:r>
              <a:rPr lang="en-US" altLang="en-US" sz="3000" dirty="0" err="1">
                <a:latin typeface="Century Gothic" pitchFamily="34" charset="0"/>
              </a:rPr>
              <a:t>Chagas</a:t>
            </a:r>
            <a:r>
              <a:rPr lang="en-US" altLang="en-US" sz="3000" dirty="0">
                <a:latin typeface="Century Gothic" pitchFamily="34" charset="0"/>
              </a:rPr>
              <a:t> </a:t>
            </a:r>
            <a:r>
              <a:rPr lang="en-US" altLang="en-US" sz="3000" dirty="0" smtClean="0">
                <a:latin typeface="Century Gothic" pitchFamily="34" charset="0"/>
              </a:rPr>
              <a:t>disease </a:t>
            </a:r>
            <a:r>
              <a:rPr lang="en-US" altLang="en-US" sz="3000" dirty="0">
                <a:latin typeface="Century Gothic" pitchFamily="34" charset="0"/>
              </a:rPr>
              <a:t>insect vectors, and infected reservoirs have been documented in the Southern United States. Despite this, little attention is given to </a:t>
            </a:r>
            <a:r>
              <a:rPr lang="en-US" altLang="en-US" sz="3000" dirty="0" err="1">
                <a:latin typeface="Century Gothic" pitchFamily="34" charset="0"/>
              </a:rPr>
              <a:t>Chagas</a:t>
            </a:r>
            <a:r>
              <a:rPr lang="en-US" altLang="en-US" sz="3000" dirty="0">
                <a:latin typeface="Century Gothic" pitchFamily="34" charset="0"/>
              </a:rPr>
              <a:t> </a:t>
            </a:r>
            <a:r>
              <a:rPr lang="en-US" altLang="en-US" sz="3000" dirty="0" smtClean="0">
                <a:latin typeface="Century Gothic" pitchFamily="34" charset="0"/>
              </a:rPr>
              <a:t>disease </a:t>
            </a:r>
            <a:r>
              <a:rPr lang="en-US" altLang="en-US" sz="3000" dirty="0">
                <a:latin typeface="Century Gothic" pitchFamily="34" charset="0"/>
              </a:rPr>
              <a:t>in the U.S., and until recently, both vector and parasite associated with </a:t>
            </a:r>
            <a:r>
              <a:rPr lang="en-US" altLang="en-US" sz="3000" dirty="0" err="1">
                <a:latin typeface="Century Gothic" pitchFamily="34" charset="0"/>
              </a:rPr>
              <a:t>Chagas</a:t>
            </a:r>
            <a:r>
              <a:rPr lang="en-US" altLang="en-US" sz="3000" dirty="0">
                <a:latin typeface="Century Gothic" pitchFamily="34" charset="0"/>
              </a:rPr>
              <a:t> were considered endemic only to Latin America.  Evidently, the most adaptable vector species inhabiting the U.S., </a:t>
            </a:r>
            <a:r>
              <a:rPr lang="en-US" altLang="en-US" sz="3000" i="1" dirty="0" err="1">
                <a:latin typeface="Century Gothic" pitchFamily="34" charset="0"/>
              </a:rPr>
              <a:t>Triatoma</a:t>
            </a:r>
            <a:r>
              <a:rPr lang="en-US" altLang="en-US" sz="3000" i="1" dirty="0">
                <a:latin typeface="Century Gothic" pitchFamily="34" charset="0"/>
              </a:rPr>
              <a:t> </a:t>
            </a:r>
            <a:r>
              <a:rPr lang="en-US" altLang="en-US" sz="3000" i="1" dirty="0" err="1">
                <a:latin typeface="Century Gothic" pitchFamily="34" charset="0"/>
              </a:rPr>
              <a:t>sanguisuga</a:t>
            </a:r>
            <a:r>
              <a:rPr lang="en-US" altLang="en-US" sz="3000" dirty="0">
                <a:latin typeface="Century Gothic" pitchFamily="34" charset="0"/>
              </a:rPr>
              <a:t> has become increasingly widespread throughout Louisiana. Due to the confirmed presence of vectors in Louisiana and a suspected case in Dothan, Alabama, the Mobile County Public Health Officer and </a:t>
            </a:r>
            <a:r>
              <a:rPr lang="en-US" altLang="en-US" sz="3000" dirty="0" smtClean="0">
                <a:latin typeface="Century Gothic" pitchFamily="34" charset="0"/>
              </a:rPr>
              <a:t>University </a:t>
            </a:r>
            <a:r>
              <a:rPr lang="en-US" altLang="en-US" sz="3000" dirty="0">
                <a:latin typeface="Century Gothic" pitchFamily="34" charset="0"/>
              </a:rPr>
              <a:t>of Alabama </a:t>
            </a:r>
            <a:r>
              <a:rPr lang="en-US" altLang="en-US" sz="3000" dirty="0" smtClean="0">
                <a:latin typeface="Century Gothic" pitchFamily="34" charset="0"/>
              </a:rPr>
              <a:t>scientists showed </a:t>
            </a:r>
            <a:r>
              <a:rPr lang="en-US" altLang="en-US" sz="3000" dirty="0">
                <a:latin typeface="Century Gothic" pitchFamily="34" charset="0"/>
              </a:rPr>
              <a:t>interest in pursuing deeper investigation. </a:t>
            </a:r>
            <a:r>
              <a:rPr lang="en-US" altLang="en-US" sz="3000" dirty="0" smtClean="0">
                <a:latin typeface="Century Gothic" pitchFamily="34" charset="0"/>
              </a:rPr>
              <a:t>To </a:t>
            </a:r>
            <a:r>
              <a:rPr lang="en-US" altLang="en-US" sz="3000" dirty="0">
                <a:latin typeface="Century Gothic" pitchFamily="34" charset="0"/>
              </a:rPr>
              <a:t>facilitate collection and testing of the expected local vector, </a:t>
            </a:r>
            <a:r>
              <a:rPr lang="en-US" altLang="en-US" sz="3000" i="1" dirty="0" smtClean="0">
                <a:latin typeface="Century Gothic" pitchFamily="34" charset="0"/>
              </a:rPr>
              <a:t>T. </a:t>
            </a:r>
            <a:r>
              <a:rPr lang="en-US" altLang="en-US" sz="3000" i="1" dirty="0" err="1">
                <a:latin typeface="Century Gothic" pitchFamily="34" charset="0"/>
              </a:rPr>
              <a:t>sanguisuga</a:t>
            </a:r>
            <a:r>
              <a:rPr lang="en-US" altLang="en-US" sz="3000" dirty="0">
                <a:latin typeface="Century Gothic" pitchFamily="34" charset="0"/>
              </a:rPr>
              <a:t>, ecological niche modeling was conducted with the Genetic Algorithm for Rule-set Production (GARP) </a:t>
            </a:r>
            <a:r>
              <a:rPr lang="en-US" altLang="en-US" sz="3000" dirty="0" smtClean="0">
                <a:latin typeface="Century Gothic" pitchFamily="34" charset="0"/>
              </a:rPr>
              <a:t>software and data </a:t>
            </a:r>
            <a:r>
              <a:rPr lang="en-US" altLang="en-US" sz="3000" dirty="0">
                <a:latin typeface="Century Gothic" pitchFamily="34" charset="0"/>
              </a:rPr>
              <a:t>provided from NASA </a:t>
            </a:r>
            <a:r>
              <a:rPr lang="en-US" altLang="en-US" sz="3000" dirty="0" smtClean="0">
                <a:latin typeface="Century Gothic" pitchFamily="34" charset="0"/>
              </a:rPr>
              <a:t>supported remote </a:t>
            </a:r>
            <a:r>
              <a:rPr lang="en-US" altLang="en-US" sz="3000" dirty="0">
                <a:latin typeface="Century Gothic" pitchFamily="34" charset="0"/>
              </a:rPr>
              <a:t>sensing </a:t>
            </a:r>
            <a:r>
              <a:rPr lang="en-US" altLang="en-US" sz="3000" dirty="0" smtClean="0">
                <a:latin typeface="Century Gothic" pitchFamily="34" charset="0"/>
              </a:rPr>
              <a:t>satellites (e.g., </a:t>
            </a:r>
            <a:r>
              <a:rPr lang="en-US" altLang="en-US" sz="3000" i="1" dirty="0" smtClean="0">
                <a:latin typeface="Century Gothic" pitchFamily="34" charset="0"/>
              </a:rPr>
              <a:t>Landsat </a:t>
            </a:r>
            <a:r>
              <a:rPr lang="en-US" altLang="en-US" sz="3000" i="1" dirty="0">
                <a:latin typeface="Century Gothic" pitchFamily="34" charset="0"/>
              </a:rPr>
              <a:t>8</a:t>
            </a:r>
            <a:r>
              <a:rPr lang="en-US" altLang="en-US" sz="3000" dirty="0">
                <a:latin typeface="Century Gothic" pitchFamily="34" charset="0"/>
              </a:rPr>
              <a:t> and </a:t>
            </a:r>
            <a:r>
              <a:rPr lang="en-US" altLang="en-US" sz="3000" dirty="0" smtClean="0">
                <a:latin typeface="Century Gothic" pitchFamily="34" charset="0"/>
              </a:rPr>
              <a:t>MODIS </a:t>
            </a:r>
            <a:r>
              <a:rPr lang="en-US" altLang="en-US" sz="3000" i="1" dirty="0" smtClean="0">
                <a:latin typeface="Century Gothic" pitchFamily="34" charset="0"/>
              </a:rPr>
              <a:t>Aqua/Terra)</a:t>
            </a:r>
            <a:r>
              <a:rPr lang="en-US" altLang="en-US" sz="3000" dirty="0" smtClean="0">
                <a:latin typeface="Century Gothic" pitchFamily="34" charset="0"/>
              </a:rPr>
              <a:t>. </a:t>
            </a:r>
            <a:r>
              <a:rPr lang="en-US" altLang="en-US" sz="3000" dirty="0">
                <a:latin typeface="Century Gothic" pitchFamily="34" charset="0"/>
              </a:rPr>
              <a:t>This study </a:t>
            </a:r>
            <a:r>
              <a:rPr lang="en-US" altLang="en-US" sz="3000" dirty="0" smtClean="0">
                <a:latin typeface="Century Gothic" pitchFamily="34" charset="0"/>
              </a:rPr>
              <a:t>produced several </a:t>
            </a:r>
            <a:r>
              <a:rPr lang="en-US" altLang="en-US" sz="3000" dirty="0">
                <a:latin typeface="Century Gothic" pitchFamily="34" charset="0"/>
              </a:rPr>
              <a:t>maps that aided partners in </a:t>
            </a:r>
            <a:r>
              <a:rPr lang="en-US" altLang="en-US" sz="3000" dirty="0" smtClean="0">
                <a:latin typeface="Century Gothic" pitchFamily="34" charset="0"/>
              </a:rPr>
              <a:t>collecting </a:t>
            </a:r>
            <a:r>
              <a:rPr lang="en-US" altLang="en-US" sz="3000" dirty="0" err="1" smtClean="0">
                <a:latin typeface="Century Gothic" pitchFamily="34" charset="0"/>
              </a:rPr>
              <a:t>triatomines</a:t>
            </a:r>
            <a:r>
              <a:rPr lang="en-US" altLang="en-US" sz="3000" dirty="0" smtClean="0">
                <a:latin typeface="Century Gothic" pitchFamily="34" charset="0"/>
              </a:rPr>
              <a:t> </a:t>
            </a:r>
            <a:r>
              <a:rPr lang="en-US" altLang="en-US" sz="3000" dirty="0">
                <a:latin typeface="Century Gothic" pitchFamily="34" charset="0"/>
              </a:rPr>
              <a:t>for </a:t>
            </a:r>
            <a:r>
              <a:rPr lang="en-US" altLang="en-US" sz="3000" dirty="0" smtClean="0">
                <a:latin typeface="Century Gothic" pitchFamily="34" charset="0"/>
              </a:rPr>
              <a:t>testing and identifying </a:t>
            </a:r>
            <a:r>
              <a:rPr lang="en-US" altLang="en-US" sz="3000" dirty="0">
                <a:latin typeface="Century Gothic" pitchFamily="34" charset="0"/>
              </a:rPr>
              <a:t>locations </a:t>
            </a:r>
            <a:r>
              <a:rPr lang="en-US" altLang="en-US" sz="3000" dirty="0" smtClean="0">
                <a:latin typeface="Century Gothic" pitchFamily="34" charset="0"/>
              </a:rPr>
              <a:t>with the </a:t>
            </a:r>
            <a:r>
              <a:rPr lang="en-US" altLang="en-US" sz="3000" dirty="0">
                <a:latin typeface="Century Gothic" pitchFamily="34" charset="0"/>
              </a:rPr>
              <a:t>greatest </a:t>
            </a:r>
            <a:r>
              <a:rPr lang="en-US" altLang="en-US" sz="3000" dirty="0" smtClean="0">
                <a:latin typeface="Century Gothic" pitchFamily="34" charset="0"/>
              </a:rPr>
              <a:t>predicted transmission risks. </a:t>
            </a:r>
            <a:endParaRPr lang="en-US" altLang="en-US" sz="3000" dirty="0">
              <a:latin typeface="Century Gothic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241963" y="7888288"/>
            <a:ext cx="8688387" cy="5942012"/>
          </a:xfrm>
          <a:prstGeom prst="rect">
            <a:avLst/>
          </a:prstGeom>
          <a:solidFill>
            <a:schemeClr val="bg1"/>
          </a:solidFill>
          <a:ln>
            <a:solidFill>
              <a:srgbClr val="A228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latin typeface="Century Gothic" pitchFamily="34" charset="0"/>
            </a:endParaRPr>
          </a:p>
        </p:txBody>
      </p:sp>
      <p:sp>
        <p:nvSpPr>
          <p:cNvPr id="3090" name="TextBox 32"/>
          <p:cNvSpPr txBox="1">
            <a:spLocks noChangeArrowheads="1"/>
          </p:cNvSpPr>
          <p:nvPr/>
        </p:nvSpPr>
        <p:spPr bwMode="auto">
          <a:xfrm>
            <a:off x="18470563" y="7985125"/>
            <a:ext cx="8215312" cy="64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000" dirty="0">
                <a:latin typeface="Century Gothic" pitchFamily="34" charset="0"/>
              </a:rPr>
              <a:t>Demonstrate the benefits of using NASA Earth observing data for predicting habitat suitability of disease vectors and for assessing transmission risks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000" dirty="0">
                <a:latin typeface="Century Gothic" pitchFamily="34" charset="0"/>
              </a:rPr>
              <a:t>Aid in the collection and testing of </a:t>
            </a:r>
            <a:r>
              <a:rPr lang="en-US" altLang="en-US" sz="3000" dirty="0" smtClean="0">
                <a:latin typeface="Century Gothic" pitchFamily="34" charset="0"/>
              </a:rPr>
              <a:t>           </a:t>
            </a:r>
            <a:r>
              <a:rPr lang="en-US" altLang="en-US" sz="3000" i="1" dirty="0" smtClean="0">
                <a:latin typeface="Century Gothic" pitchFamily="34" charset="0"/>
              </a:rPr>
              <a:t>T</a:t>
            </a:r>
            <a:r>
              <a:rPr lang="en-US" altLang="en-US" sz="3000" i="1" dirty="0">
                <a:latin typeface="Century Gothic" pitchFamily="34" charset="0"/>
              </a:rPr>
              <a:t>. sanguisuga </a:t>
            </a:r>
            <a:r>
              <a:rPr lang="en-US" altLang="en-US" sz="3000" dirty="0">
                <a:latin typeface="Century Gothic" pitchFamily="34" charset="0"/>
              </a:rPr>
              <a:t>specimens by determining which locations in Alabama provide optimal ecological niches for the vector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000" dirty="0" smtClean="0">
                <a:latin typeface="Century Gothic" pitchFamily="34" charset="0"/>
              </a:rPr>
              <a:t>Compute factor maps (e.g., increased </a:t>
            </a:r>
            <a:r>
              <a:rPr lang="en-US" altLang="en-US" sz="3000" dirty="0">
                <a:latin typeface="Century Gothic" pitchFamily="34" charset="0"/>
              </a:rPr>
              <a:t>wild-urban interface and population </a:t>
            </a:r>
            <a:r>
              <a:rPr lang="en-US" altLang="en-US" sz="3000" dirty="0" smtClean="0">
                <a:latin typeface="Century Gothic" pitchFamily="34" charset="0"/>
              </a:rPr>
              <a:t>density) </a:t>
            </a:r>
            <a:r>
              <a:rPr lang="en-US" altLang="en-US" sz="3000" dirty="0">
                <a:latin typeface="Century Gothic" pitchFamily="34" charset="0"/>
              </a:rPr>
              <a:t>that increase transmission risk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3200" dirty="0">
              <a:latin typeface="Century Gothic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4850" y="15222538"/>
            <a:ext cx="16825913" cy="8513816"/>
          </a:xfrm>
          <a:prstGeom prst="rect">
            <a:avLst/>
          </a:prstGeom>
          <a:solidFill>
            <a:schemeClr val="bg1"/>
          </a:solidFill>
          <a:ln>
            <a:solidFill>
              <a:srgbClr val="A228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latin typeface="Century Gothic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4956" y="25200302"/>
            <a:ext cx="17345025" cy="5943600"/>
          </a:xfrm>
          <a:prstGeom prst="rect">
            <a:avLst/>
          </a:prstGeom>
          <a:solidFill>
            <a:schemeClr val="bg1"/>
          </a:solidFill>
          <a:ln>
            <a:solidFill>
              <a:srgbClr val="A228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8178901" y="25194828"/>
            <a:ext cx="86868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A228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solidFill>
                <a:schemeClr val="lt1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61963" y="32609328"/>
            <a:ext cx="8686800" cy="3585671"/>
          </a:xfrm>
          <a:prstGeom prst="rect">
            <a:avLst/>
          </a:prstGeom>
          <a:solidFill>
            <a:schemeClr val="bg1"/>
          </a:solidFill>
          <a:ln w="9525">
            <a:solidFill>
              <a:srgbClr val="A228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solidFill>
                <a:schemeClr val="lt1"/>
              </a:solidFill>
              <a:latin typeface="Century Gothic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100" name="TextBox 73"/>
          <p:cNvSpPr txBox="1">
            <a:spLocks noChangeArrowheads="1"/>
          </p:cNvSpPr>
          <p:nvPr/>
        </p:nvSpPr>
        <p:spPr bwMode="auto">
          <a:xfrm>
            <a:off x="18217900" y="35748911"/>
            <a:ext cx="863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James Pickett, Brandi Stewart , Shikher Mishra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534525" y="32609328"/>
            <a:ext cx="8229600" cy="3587260"/>
          </a:xfrm>
          <a:prstGeom prst="rect">
            <a:avLst/>
          </a:prstGeom>
          <a:solidFill>
            <a:schemeClr val="bg1"/>
          </a:solidFill>
          <a:ln w="9525">
            <a:solidFill>
              <a:srgbClr val="A228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>
              <a:solidFill>
                <a:schemeClr val="lt1"/>
              </a:solidFill>
              <a:latin typeface="Century Gothic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103" name="TextBox 74"/>
          <p:cNvSpPr txBox="1">
            <a:spLocks noChangeArrowheads="1"/>
          </p:cNvSpPr>
          <p:nvPr/>
        </p:nvSpPr>
        <p:spPr bwMode="auto">
          <a:xfrm>
            <a:off x="9531350" y="32787239"/>
            <a:ext cx="8229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Century Gothic" pitchFamily="34" charset="0"/>
              </a:rPr>
              <a:t>Mobile County Health Department 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 dirty="0">
                <a:latin typeface="Century Gothic" pitchFamily="34" charset="0"/>
              </a:rPr>
              <a:t>  Mr. Jerry </a:t>
            </a:r>
            <a:r>
              <a:rPr lang="en-US" altLang="en-US" sz="2400" dirty="0" err="1">
                <a:latin typeface="Century Gothic" pitchFamily="34" charset="0"/>
              </a:rPr>
              <a:t>Folse</a:t>
            </a:r>
            <a:r>
              <a:rPr lang="en-US" altLang="en-US" sz="2400" dirty="0">
                <a:latin typeface="Century Gothic" pitchFamily="34" charset="0"/>
              </a:rPr>
              <a:t>, Vector Control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 dirty="0">
                <a:latin typeface="Century Gothic" pitchFamily="34" charset="0"/>
              </a:rPr>
              <a:t>  Dr. Monica Night, Epidemiology</a:t>
            </a:r>
            <a:endParaRPr lang="en-US" altLang="en-US" sz="2800" dirty="0">
              <a:latin typeface="Century Gothic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endParaRPr lang="en-US" altLang="en-US" sz="2400" dirty="0">
              <a:latin typeface="Century Gothic" pitchFamily="34" charset="0"/>
            </a:endParaRPr>
          </a:p>
          <a:p>
            <a:pPr algn="ctr" eaLnBrk="1" hangingPunct="1"/>
            <a:endParaRPr lang="en-US" altLang="en-US" sz="2400" dirty="0">
              <a:latin typeface="Century Gothic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Century Gothic" pitchFamily="34" charset="0"/>
              </a:rPr>
              <a:t>University of South Alabama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 dirty="0">
                <a:latin typeface="Century Gothic" pitchFamily="34" charset="0"/>
              </a:rPr>
              <a:t>  Dr. Frances Mujica, Department of Earth Sciences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 dirty="0">
                <a:latin typeface="Century Gothic" pitchFamily="34" charset="0"/>
              </a:rPr>
              <a:t>  Dr. John </a:t>
            </a:r>
            <a:r>
              <a:rPr lang="en-US" altLang="en-US" sz="2400" dirty="0" err="1">
                <a:latin typeface="Century Gothic" pitchFamily="34" charset="0"/>
              </a:rPr>
              <a:t>McCreadie</a:t>
            </a:r>
            <a:r>
              <a:rPr lang="en-US" altLang="en-US" sz="2400" dirty="0">
                <a:latin typeface="Century Gothic" pitchFamily="34" charset="0"/>
              </a:rPr>
              <a:t>, Department of Biology</a:t>
            </a:r>
            <a:r>
              <a:rPr lang="en-US" altLang="en-US" sz="2800" dirty="0">
                <a:latin typeface="Century Gothic" pitchFamily="34" charset="0"/>
              </a:rPr>
              <a:t>  </a:t>
            </a:r>
          </a:p>
        </p:txBody>
      </p:sp>
      <p:sp>
        <p:nvSpPr>
          <p:cNvPr id="3104" name="TextBox 75"/>
          <p:cNvSpPr txBox="1">
            <a:spLocks noChangeArrowheads="1"/>
          </p:cNvSpPr>
          <p:nvPr/>
        </p:nvSpPr>
        <p:spPr bwMode="auto">
          <a:xfrm>
            <a:off x="521631" y="32640860"/>
            <a:ext cx="87693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entury Gothic" pitchFamily="34" charset="0"/>
              </a:rPr>
              <a:t>The NASA mission scientists and principal investigators who provided data for this research</a:t>
            </a:r>
          </a:p>
          <a:p>
            <a:pPr algn="ctr" eaLnBrk="1" hangingPunct="1"/>
            <a:endParaRPr lang="en-US" altLang="en-US" sz="2000" dirty="0">
              <a:latin typeface="Century Gothic" pitchFamily="34" charset="0"/>
            </a:endParaRPr>
          </a:p>
          <a:p>
            <a:pPr algn="ctr" eaLnBrk="1" hangingPunct="1"/>
            <a:r>
              <a:rPr lang="en-US" altLang="en-US" sz="2000" dirty="0" err="1">
                <a:latin typeface="Century Gothic" pitchFamily="34" charset="0"/>
              </a:rPr>
              <a:t>Stockwell</a:t>
            </a:r>
            <a:r>
              <a:rPr lang="en-US" altLang="en-US" sz="2000" dirty="0">
                <a:latin typeface="Century Gothic" pitchFamily="34" charset="0"/>
              </a:rPr>
              <a:t> and Peters, Genetic Algorithm for Rule set Production</a:t>
            </a:r>
          </a:p>
          <a:p>
            <a:pPr algn="ctr" eaLnBrk="1" hangingPunct="1"/>
            <a:endParaRPr lang="en-US" altLang="en-US" sz="2000" dirty="0">
              <a:latin typeface="Century Gothic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Dr. Bernard Eichold, Mobile County Health  Department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Mr. Joe Spruce, </a:t>
            </a:r>
            <a:r>
              <a:rPr lang="en-US" altLang="en-US" sz="2000" dirty="0" smtClean="0">
                <a:latin typeface="Century Gothic" pitchFamily="34" charset="0"/>
              </a:rPr>
              <a:t>NASA Stennis Space Center</a:t>
            </a:r>
            <a:endParaRPr lang="en-US" altLang="en-US" sz="2000" dirty="0">
              <a:latin typeface="Century Gothic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Dr. Kenton Ross, NASA Langley Research Center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Mike Ruiz, DEVELOP Program Manager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Lauren Childs, DEVELOP National Science Lead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latin typeface="Century Gothic" pitchFamily="34" charset="0"/>
              </a:rPr>
              <a:t>  Jamie Favors, DEVELOP Deputy National Science Lead</a:t>
            </a:r>
          </a:p>
        </p:txBody>
      </p:sp>
      <p:grpSp>
        <p:nvGrpSpPr>
          <p:cNvPr id="3105" name="Group 57"/>
          <p:cNvGrpSpPr>
            <a:grpSpLocks/>
          </p:cNvGrpSpPr>
          <p:nvPr/>
        </p:nvGrpSpPr>
        <p:grpSpPr bwMode="auto">
          <a:xfrm>
            <a:off x="18241963" y="21907554"/>
            <a:ext cx="8686800" cy="1828800"/>
            <a:chOff x="18242710" y="20290585"/>
            <a:chExt cx="8686800" cy="1828800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8242710" y="20290585"/>
              <a:ext cx="8686800" cy="1828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2283C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>
                <a:solidFill>
                  <a:schemeClr val="lt1"/>
                </a:solidFill>
                <a:latin typeface="Century Gothic" pitchFamily="34" charset="0"/>
                <a:ea typeface="+mn-ea"/>
                <a:cs typeface="Helvetica" pitchFamily="34" charset="0"/>
              </a:endParaRPr>
            </a:p>
          </p:txBody>
        </p:sp>
        <p:grpSp>
          <p:nvGrpSpPr>
            <p:cNvPr id="3114" name="Group 3"/>
            <p:cNvGrpSpPr>
              <a:grpSpLocks/>
            </p:cNvGrpSpPr>
            <p:nvPr/>
          </p:nvGrpSpPr>
          <p:grpSpPr bwMode="auto">
            <a:xfrm>
              <a:off x="18356996" y="20432151"/>
              <a:ext cx="1649445" cy="1532638"/>
              <a:chOff x="3681" y="3557"/>
              <a:chExt cx="761" cy="368"/>
            </a:xfrm>
          </p:grpSpPr>
          <p:pic>
            <p:nvPicPr>
              <p:cNvPr id="3127" name="Picture 4" descr="terra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" y="3557"/>
                <a:ext cx="7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8" name="Text Box 5"/>
              <p:cNvSpPr txBox="1">
                <a:spLocks noChangeArrowheads="1"/>
              </p:cNvSpPr>
              <p:nvPr/>
            </p:nvSpPr>
            <p:spPr bwMode="auto">
              <a:xfrm>
                <a:off x="3795" y="3828"/>
                <a:ext cx="230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600" b="1" dirty="0">
                    <a:latin typeface="Arial" pitchFamily="34" charset="0"/>
                  </a:rPr>
                  <a:t>Terra</a:t>
                </a:r>
              </a:p>
            </p:txBody>
          </p:sp>
        </p:grpSp>
        <p:grpSp>
          <p:nvGrpSpPr>
            <p:cNvPr id="3115" name="Group 6"/>
            <p:cNvGrpSpPr>
              <a:grpSpLocks/>
            </p:cNvGrpSpPr>
            <p:nvPr/>
          </p:nvGrpSpPr>
          <p:grpSpPr bwMode="auto">
            <a:xfrm>
              <a:off x="20121817" y="20400947"/>
              <a:ext cx="1776486" cy="1610312"/>
              <a:chOff x="3768" y="913"/>
              <a:chExt cx="703" cy="375"/>
            </a:xfrm>
          </p:grpSpPr>
          <p:pic>
            <p:nvPicPr>
              <p:cNvPr id="3125" name="Picture 7" descr="Aqua"/>
              <p:cNvPicPr>
                <a:picLocks noChangeAspect="1" noChangeArrowheads="1"/>
              </p:cNvPicPr>
              <p:nvPr/>
            </p:nvPicPr>
            <p:blipFill>
              <a:blip r:embed="rId16">
                <a:lum brigh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" y="913"/>
                <a:ext cx="703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6" name="Text Box 8"/>
              <p:cNvSpPr txBox="1">
                <a:spLocks noChangeArrowheads="1"/>
              </p:cNvSpPr>
              <p:nvPr/>
            </p:nvSpPr>
            <p:spPr bwMode="auto">
              <a:xfrm>
                <a:off x="3840" y="960"/>
                <a:ext cx="202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600" b="1" dirty="0">
                    <a:latin typeface="Arial" pitchFamily="34" charset="0"/>
                  </a:rPr>
                  <a:t>Aqua</a:t>
                </a:r>
              </a:p>
            </p:txBody>
          </p:sp>
        </p:grpSp>
        <p:grpSp>
          <p:nvGrpSpPr>
            <p:cNvPr id="3116" name="Group 79"/>
            <p:cNvGrpSpPr>
              <a:grpSpLocks/>
            </p:cNvGrpSpPr>
            <p:nvPr/>
          </p:nvGrpSpPr>
          <p:grpSpPr bwMode="auto">
            <a:xfrm>
              <a:off x="22158315" y="20689679"/>
              <a:ext cx="1694901" cy="1117461"/>
              <a:chOff x="6385328" y="2045808"/>
              <a:chExt cx="1080173" cy="482039"/>
            </a:xfrm>
          </p:grpSpPr>
          <p:pic>
            <p:nvPicPr>
              <p:cNvPr id="3123" name="Picture 2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328" y="2045808"/>
                <a:ext cx="1080173" cy="468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4" name="Text Box 20"/>
              <p:cNvSpPr txBox="1">
                <a:spLocks noChangeArrowheads="1"/>
              </p:cNvSpPr>
              <p:nvPr/>
            </p:nvSpPr>
            <p:spPr bwMode="auto">
              <a:xfrm>
                <a:off x="6385328" y="2421635"/>
                <a:ext cx="609899" cy="10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</a:rPr>
                  <a:t>Landsat 8</a:t>
                </a:r>
              </a:p>
            </p:txBody>
          </p:sp>
        </p:grpSp>
        <p:grpSp>
          <p:nvGrpSpPr>
            <p:cNvPr id="3117" name="Group 52"/>
            <p:cNvGrpSpPr>
              <a:grpSpLocks/>
            </p:cNvGrpSpPr>
            <p:nvPr/>
          </p:nvGrpSpPr>
          <p:grpSpPr bwMode="auto">
            <a:xfrm>
              <a:off x="24014188" y="20402625"/>
              <a:ext cx="1603403" cy="1561336"/>
              <a:chOff x="4917" y="2976"/>
              <a:chExt cx="698" cy="552"/>
            </a:xfrm>
          </p:grpSpPr>
          <p:pic>
            <p:nvPicPr>
              <p:cNvPr id="3121" name="Picture 5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7" y="2976"/>
                <a:ext cx="655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2" name="Text Box 54"/>
              <p:cNvSpPr txBox="1">
                <a:spLocks noChangeArrowheads="1"/>
              </p:cNvSpPr>
              <p:nvPr/>
            </p:nvSpPr>
            <p:spPr bwMode="auto">
              <a:xfrm>
                <a:off x="5127" y="3036"/>
                <a:ext cx="48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latin typeface="Arial" pitchFamily="34" charset="0"/>
                  </a:rPr>
                  <a:t>SRTM</a:t>
                </a:r>
              </a:p>
            </p:txBody>
          </p:sp>
        </p:grpSp>
        <p:grpSp>
          <p:nvGrpSpPr>
            <p:cNvPr id="3118" name="Group 18"/>
            <p:cNvGrpSpPr>
              <a:grpSpLocks/>
            </p:cNvGrpSpPr>
            <p:nvPr/>
          </p:nvGrpSpPr>
          <p:grpSpPr bwMode="auto">
            <a:xfrm>
              <a:off x="25616552" y="20447917"/>
              <a:ext cx="1186088" cy="1531810"/>
              <a:chOff x="4947" y="2262"/>
              <a:chExt cx="477" cy="428"/>
            </a:xfrm>
          </p:grpSpPr>
          <p:pic>
            <p:nvPicPr>
              <p:cNvPr id="3119" name="Picture 19" descr="trmm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7" y="2262"/>
                <a:ext cx="47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0" name="Text Box 20"/>
              <p:cNvSpPr txBox="1">
                <a:spLocks noChangeArrowheads="1"/>
              </p:cNvSpPr>
              <p:nvPr/>
            </p:nvSpPr>
            <p:spPr bwMode="auto">
              <a:xfrm>
                <a:off x="5168" y="2607"/>
                <a:ext cx="24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</a:rPr>
                  <a:t>TRMM</a:t>
                </a:r>
              </a:p>
            </p:txBody>
          </p:sp>
        </p:grpSp>
      </p:grpSp>
      <p:grpSp>
        <p:nvGrpSpPr>
          <p:cNvPr id="3106" name="Group 60"/>
          <p:cNvGrpSpPr>
            <a:grpSpLocks/>
          </p:cNvGrpSpPr>
          <p:nvPr/>
        </p:nvGrpSpPr>
        <p:grpSpPr bwMode="auto">
          <a:xfrm>
            <a:off x="18246725" y="15222538"/>
            <a:ext cx="8686800" cy="5445912"/>
            <a:chOff x="18246281" y="15284811"/>
            <a:chExt cx="8686800" cy="4114800"/>
          </a:xfrm>
        </p:grpSpPr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8246281" y="15284811"/>
              <a:ext cx="8686800" cy="411480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solidFill>
                <a:srgbClr val="A2283C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>
                <a:solidFill>
                  <a:schemeClr val="lt1"/>
                </a:solidFill>
                <a:latin typeface="Century Gothic" pitchFamily="34" charset="0"/>
                <a:ea typeface="+mn-ea"/>
              </a:endParaRPr>
            </a:p>
          </p:txBody>
        </p:sp>
        <p:pic>
          <p:nvPicPr>
            <p:cNvPr id="3111" name="Picture 2" descr="http://www.clipart.dk.co.uk/DKImages/maps/image_maps011.jpg"/>
            <p:cNvPicPr preferRelativeResize="0"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8870" y="15366999"/>
              <a:ext cx="5943600" cy="393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2" name="TextBox 60"/>
            <p:cNvSpPr txBox="1">
              <a:spLocks noChangeArrowheads="1"/>
            </p:cNvSpPr>
            <p:nvPr/>
          </p:nvSpPr>
          <p:spPr bwMode="auto">
            <a:xfrm>
              <a:off x="22812707" y="17084843"/>
              <a:ext cx="405606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2800" b="1">
                  <a:latin typeface="Century Gothic" pitchFamily="34" charset="0"/>
                </a:rPr>
                <a:t>South Eastern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2800" b="1">
                  <a:latin typeface="Century Gothic" pitchFamily="34" charset="0"/>
                </a:rPr>
                <a:t>       United States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305300" y="15297149"/>
            <a:ext cx="13125450" cy="8366891"/>
          </a:xfrm>
          <a:prstGeom prst="rect">
            <a:avLst/>
          </a:prstGeom>
          <a:gradFill>
            <a:gsLst>
              <a:gs pos="0">
                <a:schemeClr val="bg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831830"/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" name="Diagram 103"/>
          <p:cNvGraphicFramePr/>
          <p:nvPr/>
        </p:nvGraphicFramePr>
        <p:xfrm>
          <a:off x="9863138" y="15849600"/>
          <a:ext cx="121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08" name="Rectangle 107"/>
          <p:cNvSpPr/>
          <p:nvPr/>
        </p:nvSpPr>
        <p:spPr>
          <a:xfrm>
            <a:off x="776288" y="15278100"/>
            <a:ext cx="3376612" cy="8382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831830"/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028700" y="15847219"/>
            <a:ext cx="2876550" cy="1469231"/>
          </a:xfrm>
          <a:prstGeom prst="rect">
            <a:avLst/>
          </a:prstGeom>
          <a:solidFill>
            <a:srgbClr val="831830">
              <a:alpha val="40000"/>
            </a:srgbClr>
          </a:solidFill>
          <a:ln>
            <a:solidFill>
              <a:srgbClr val="831830">
                <a:alpha val="40000"/>
              </a:srgbClr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831830"/>
            </a:extrusionClr>
            <a:contourClr>
              <a:srgbClr val="83183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Socio-Economic Data</a:t>
            </a:r>
            <a:endParaRPr lang="en-US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028700" y="17583150"/>
            <a:ext cx="2857500" cy="1485900"/>
          </a:xfrm>
          <a:prstGeom prst="rect">
            <a:avLst/>
          </a:prstGeom>
          <a:solidFill>
            <a:srgbClr val="831830">
              <a:alpha val="40000"/>
            </a:srgbClr>
          </a:solidFill>
          <a:ln>
            <a:solidFill>
              <a:srgbClr val="831830">
                <a:alpha val="40000"/>
              </a:srgbClr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831830"/>
            </a:extrusionClr>
            <a:contourClr>
              <a:srgbClr val="83183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Wild-Urban Interface (WUI) Data</a:t>
            </a:r>
            <a:endParaRPr lang="en-US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9" name="Picture 4" descr="terr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81250" y="20594412"/>
            <a:ext cx="1319182" cy="14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</p:pic>
      <p:pic>
        <p:nvPicPr>
          <p:cNvPr id="120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7801368">
            <a:off x="975932" y="19975527"/>
            <a:ext cx="1724527" cy="9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</p:pic>
      <p:sp>
        <p:nvSpPr>
          <p:cNvPr id="122" name="Text Box 20"/>
          <p:cNvSpPr txBox="1">
            <a:spLocks noChangeArrowheads="1"/>
          </p:cNvSpPr>
          <p:nvPr/>
        </p:nvSpPr>
        <p:spPr bwMode="auto">
          <a:xfrm>
            <a:off x="2624138" y="20116800"/>
            <a:ext cx="11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Landsat 8</a:t>
            </a:r>
          </a:p>
        </p:txBody>
      </p:sp>
      <p:sp>
        <p:nvSpPr>
          <p:cNvPr id="123" name="Text Box 20"/>
          <p:cNvSpPr txBox="1">
            <a:spLocks noChangeArrowheads="1"/>
          </p:cNvSpPr>
          <p:nvPr/>
        </p:nvSpPr>
        <p:spPr bwMode="auto">
          <a:xfrm>
            <a:off x="1276350" y="21678901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MODIS</a:t>
            </a:r>
            <a:endParaRPr lang="en-US" sz="2000" b="1" dirty="0">
              <a:solidFill>
                <a:srgbClr val="83183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25" name="Right Brace 124"/>
          <p:cNvSpPr/>
          <p:nvPr/>
        </p:nvSpPr>
        <p:spPr>
          <a:xfrm>
            <a:off x="3859956" y="19592924"/>
            <a:ext cx="1131144" cy="3876675"/>
          </a:xfrm>
          <a:prstGeom prst="rightBrace">
            <a:avLst>
              <a:gd name="adj1" fmla="val 27519"/>
              <a:gd name="adj2" fmla="val 41430"/>
            </a:avLst>
          </a:prstGeom>
          <a:ln w="50800">
            <a:solidFill>
              <a:srgbClr val="831830">
                <a:alpha val="80000"/>
              </a:srgbClr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986338" y="19983450"/>
            <a:ext cx="2938462" cy="1104900"/>
          </a:xfrm>
          <a:prstGeom prst="rect">
            <a:avLst/>
          </a:prstGeom>
          <a:solidFill>
            <a:srgbClr val="831830">
              <a:alpha val="40000"/>
            </a:srgbClr>
          </a:solidFill>
          <a:ln>
            <a:solidFill>
              <a:srgbClr val="A2283C">
                <a:alpha val="40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831830"/>
            </a:extrusionClr>
            <a:contourClr>
              <a:srgbClr val="83183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Environmental Layers</a:t>
            </a:r>
            <a:endParaRPr lang="en-US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967288" y="21336000"/>
            <a:ext cx="2957512" cy="1543050"/>
          </a:xfrm>
          <a:prstGeom prst="rect">
            <a:avLst/>
          </a:prstGeom>
          <a:solidFill>
            <a:srgbClr val="831830">
              <a:alpha val="40000"/>
            </a:srgbClr>
          </a:solidFill>
          <a:ln>
            <a:solidFill>
              <a:srgbClr val="831830">
                <a:alpha val="40000"/>
              </a:srgbClr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831830"/>
            </a:extrusionClr>
            <a:contourClr>
              <a:srgbClr val="83183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T. </a:t>
            </a:r>
            <a:r>
              <a:rPr lang="en-US" sz="3000" i="1" dirty="0" smtClean="0">
                <a:solidFill>
                  <a:schemeClr val="bg1"/>
                </a:solidFill>
                <a:latin typeface="Century Gothic" pitchFamily="34" charset="0"/>
              </a:rPr>
              <a:t>Sanguisuga</a:t>
            </a:r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 Collection Sites</a:t>
            </a:r>
            <a:endParaRPr lang="en-US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2858086" y="19776539"/>
            <a:ext cx="3072330" cy="1838736"/>
            <a:chOff x="1524000" y="2057400"/>
            <a:chExt cx="2514599" cy="838199"/>
          </a:xfrm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isometricOffAxis2Right"/>
            <a:lightRig rig="threePt" dir="t"/>
          </a:scene3d>
        </p:grpSpPr>
        <p:pic>
          <p:nvPicPr>
            <p:cNvPr id="131" name="Picture 130" descr="op1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4323" y="2478605"/>
              <a:ext cx="1224276" cy="416994"/>
            </a:xfrm>
            <a:prstGeom prst="rect">
              <a:avLst/>
            </a:prstGeom>
            <a:ln w="15875">
              <a:solidFill>
                <a:srgbClr val="831830"/>
              </a:solidFill>
            </a:ln>
            <a:effectLst>
              <a:outerShdw blurRad="292100" dist="139700" dir="2700000" algn="ctr" rotWithShape="0">
                <a:srgbClr val="831830">
                  <a:alpha val="65000"/>
                </a:srgbClr>
              </a:outerShdw>
            </a:effectLst>
          </p:spPr>
        </p:pic>
        <p:pic>
          <p:nvPicPr>
            <p:cNvPr id="132" name="Picture 131" descr="op2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4869" y="2341383"/>
              <a:ext cx="1224276" cy="416994"/>
            </a:xfrm>
            <a:prstGeom prst="rect">
              <a:avLst/>
            </a:prstGeom>
            <a:ln w="15875">
              <a:solidFill>
                <a:srgbClr val="831830"/>
              </a:solidFill>
            </a:ln>
            <a:effectLst>
              <a:outerShdw blurRad="292100" dist="139700" dir="2700000" algn="ctr" rotWithShape="0">
                <a:srgbClr val="831830">
                  <a:alpha val="65000"/>
                </a:srgbClr>
              </a:outerShdw>
            </a:effectLst>
          </p:spPr>
        </p:pic>
        <p:pic>
          <p:nvPicPr>
            <p:cNvPr id="133" name="Picture 132" descr="op3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53863" y="2205565"/>
              <a:ext cx="1224600" cy="417104"/>
            </a:xfrm>
            <a:prstGeom prst="rect">
              <a:avLst/>
            </a:prstGeom>
            <a:ln w="15875">
              <a:solidFill>
                <a:srgbClr val="831830"/>
              </a:solidFill>
            </a:ln>
            <a:effectLst>
              <a:outerShdw blurRad="292100" dist="139700" dir="2700000" algn="ctr" rotWithShape="0">
                <a:srgbClr val="831830">
                  <a:alpha val="65000"/>
                </a:srgbClr>
              </a:outerShdw>
            </a:effectLst>
          </p:spPr>
        </p:pic>
        <p:pic>
          <p:nvPicPr>
            <p:cNvPr id="134" name="Picture 133" descr="op4.pn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4000" y="2057400"/>
              <a:ext cx="1224600" cy="417104"/>
            </a:xfrm>
            <a:prstGeom prst="rect">
              <a:avLst/>
            </a:prstGeom>
            <a:ln w="15875">
              <a:solidFill>
                <a:srgbClr val="831830"/>
              </a:solidFill>
            </a:ln>
            <a:effectLst>
              <a:outerShdw blurRad="292100" dist="139700" dir="2700000" algn="ctr" rotWithShape="0">
                <a:srgbClr val="831830">
                  <a:alpha val="65000"/>
                </a:srgbClr>
              </a:outerShdw>
            </a:effectLst>
          </p:spPr>
        </p:pic>
      </p:grpSp>
      <p:graphicFrame>
        <p:nvGraphicFramePr>
          <p:cNvPr id="136" name="Diagram 135"/>
          <p:cNvGraphicFramePr/>
          <p:nvPr/>
        </p:nvGraphicFramePr>
        <p:xfrm>
          <a:off x="13369159" y="21015436"/>
          <a:ext cx="3484178" cy="268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37" name="Diagram 136"/>
          <p:cNvGraphicFramePr/>
          <p:nvPr/>
        </p:nvGraphicFramePr>
        <p:xfrm>
          <a:off x="6164317" y="18351062"/>
          <a:ext cx="2159875" cy="157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38" name="Diagram 137"/>
          <p:cNvGraphicFramePr/>
          <p:nvPr/>
        </p:nvGraphicFramePr>
        <p:xfrm>
          <a:off x="6700344" y="15623626"/>
          <a:ext cx="2159876" cy="171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pic>
        <p:nvPicPr>
          <p:cNvPr id="141" name="Picture 140" descr="LSAMwinglogo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540885" y="22364700"/>
            <a:ext cx="1792865" cy="973901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</p:spPr>
      </p:pic>
      <p:graphicFrame>
        <p:nvGraphicFramePr>
          <p:cNvPr id="142" name="Diagram 141"/>
          <p:cNvGraphicFramePr/>
          <p:nvPr/>
        </p:nvGraphicFramePr>
        <p:xfrm>
          <a:off x="7123222" y="21441312"/>
          <a:ext cx="3050042" cy="176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sp>
        <p:nvSpPr>
          <p:cNvPr id="145" name="Right Brace 144"/>
          <p:cNvSpPr/>
          <p:nvPr/>
        </p:nvSpPr>
        <p:spPr>
          <a:xfrm>
            <a:off x="3859956" y="15630525"/>
            <a:ext cx="1131144" cy="3648076"/>
          </a:xfrm>
          <a:prstGeom prst="rightBrace">
            <a:avLst>
              <a:gd name="adj1" fmla="val 27519"/>
              <a:gd name="adj2" fmla="val 50736"/>
            </a:avLst>
          </a:prstGeom>
          <a:ln w="50800">
            <a:solidFill>
              <a:srgbClr val="831830">
                <a:alpha val="80000"/>
              </a:srgbClr>
            </a:solidFill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 descr="Mobile_Socio_map.jp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936115" y="15344775"/>
            <a:ext cx="1597170" cy="2066926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47" name="Picture 146" descr="Mobile_WUI_Map.jp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934119" y="17581833"/>
            <a:ext cx="1600032" cy="2070630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48" name="Picture 147" descr="Snip_FinalMap.JP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207413" y="15338037"/>
            <a:ext cx="4515359" cy="5910502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49" name="Picture 148" descr="All28Param_WOLstSm_WOPCA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4485255" y="18131513"/>
            <a:ext cx="2770909" cy="1354667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54" name="Picture 153" descr="garp.PNG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651660" y="21473374"/>
            <a:ext cx="1691246" cy="1292015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55" name="Picture 154" descr="garp_dataset_mgr.PNG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338027" y="22029546"/>
            <a:ext cx="1650532" cy="1303664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graphicFrame>
        <p:nvGraphicFramePr>
          <p:cNvPr id="156" name="Diagram 155"/>
          <p:cNvGraphicFramePr/>
          <p:nvPr/>
        </p:nvGraphicFramePr>
        <p:xfrm>
          <a:off x="14396544" y="15592098"/>
          <a:ext cx="3229304" cy="288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57" name="Diagram 156"/>
          <p:cNvGraphicFramePr/>
          <p:nvPr/>
        </p:nvGraphicFramePr>
        <p:xfrm>
          <a:off x="12407462" y="15292551"/>
          <a:ext cx="1445173" cy="137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sp>
        <p:nvSpPr>
          <p:cNvPr id="158" name="Rectangular Callout 157"/>
          <p:cNvSpPr/>
          <p:nvPr/>
        </p:nvSpPr>
        <p:spPr>
          <a:xfrm>
            <a:off x="7141780" y="23112248"/>
            <a:ext cx="1781502" cy="472966"/>
          </a:xfrm>
          <a:prstGeom prst="wedgeRectCallout">
            <a:avLst>
              <a:gd name="adj1" fmla="val 74450"/>
              <a:gd name="adj2" fmla="val 8333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GARP Dataset Manager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59" name="Rectangular Callout 158"/>
          <p:cNvSpPr/>
          <p:nvPr/>
        </p:nvSpPr>
        <p:spPr>
          <a:xfrm>
            <a:off x="11282856" y="22980866"/>
            <a:ext cx="1781502" cy="352097"/>
          </a:xfrm>
          <a:prstGeom prst="wedgeRectCallout">
            <a:avLst>
              <a:gd name="adj1" fmla="val 34627"/>
              <a:gd name="adj2" fmla="val -99380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Desktop GARP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62" name="Rectangular Callout 161"/>
          <p:cNvSpPr/>
          <p:nvPr/>
        </p:nvSpPr>
        <p:spPr>
          <a:xfrm>
            <a:off x="13589882" y="21740649"/>
            <a:ext cx="993225" cy="520261"/>
          </a:xfrm>
          <a:prstGeom prst="wedgeRectCallout">
            <a:avLst>
              <a:gd name="adj1" fmla="val 23122"/>
              <a:gd name="adj2" fmla="val -93361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GARP Outputs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63" name="Rectangular Callout 162"/>
          <p:cNvSpPr/>
          <p:nvPr/>
        </p:nvSpPr>
        <p:spPr>
          <a:xfrm>
            <a:off x="15429187" y="19827761"/>
            <a:ext cx="1781502" cy="571744"/>
          </a:xfrm>
          <a:prstGeom prst="wedgeRectCallout">
            <a:avLst>
              <a:gd name="adj1" fmla="val 31087"/>
              <a:gd name="adj2" fmla="val -120115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Habitat Suitability Map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64" name="Rectangular Callout 163"/>
          <p:cNvSpPr/>
          <p:nvPr/>
        </p:nvSpPr>
        <p:spPr>
          <a:xfrm>
            <a:off x="15508016" y="15355609"/>
            <a:ext cx="1781502" cy="977467"/>
          </a:xfrm>
          <a:prstGeom prst="wedgeRectCallout">
            <a:avLst>
              <a:gd name="adj1" fmla="val -64488"/>
              <a:gd name="adj2" fmla="val 36905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Habitat Suitability Map (Mobile County)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65" name="Rectangular Callout 164"/>
          <p:cNvSpPr/>
          <p:nvPr/>
        </p:nvSpPr>
        <p:spPr>
          <a:xfrm>
            <a:off x="13006552" y="18131513"/>
            <a:ext cx="1245476" cy="1147088"/>
          </a:xfrm>
          <a:prstGeom prst="wedgeRectCallout">
            <a:avLst>
              <a:gd name="adj1" fmla="val -73651"/>
              <a:gd name="adj2" fmla="val -28154"/>
            </a:avLst>
          </a:prstGeom>
          <a:solidFill>
            <a:srgbClr val="831830">
              <a:alpha val="20000"/>
            </a:srgbClr>
          </a:solidFill>
          <a:ln>
            <a:solidFill>
              <a:srgbClr val="A2283C">
                <a:alpha val="25000"/>
              </a:srgbClr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itchFamily="34" charset="0"/>
              </a:rPr>
              <a:t>Priority Trap Placement Map</a:t>
            </a:r>
            <a:endParaRPr lang="en-US" sz="1600" b="1" dirty="0">
              <a:latin typeface="Century Gothic" pitchFamily="34" charset="0"/>
            </a:endParaRPr>
          </a:p>
        </p:txBody>
      </p:sp>
      <p:pic>
        <p:nvPicPr>
          <p:cNvPr id="168" name="Picture 167" descr="All28Param_WOLstSm_WOPCA_Mobile.png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3668556" y="15339924"/>
            <a:ext cx="1545167" cy="2500528"/>
          </a:xfrm>
          <a:prstGeom prst="rect">
            <a:avLst/>
          </a:prstGeom>
          <a:ln w="15875">
            <a:solidFill>
              <a:srgbClr val="A2283C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69" name="Picture 168" descr="Mobile_Socio_map.jp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06571" y="25343725"/>
            <a:ext cx="4034582" cy="5221224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70" name="Picture 169" descr="Mobile_WUI_Map.jp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598504" y="25347238"/>
            <a:ext cx="4031412" cy="5217121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71" name="Picture 170" descr="All28Param_WOLstSm_WOPCA_Mobile.png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918193" y="25344457"/>
            <a:ext cx="3223611" cy="5216739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pic>
        <p:nvPicPr>
          <p:cNvPr id="172" name="Picture 171" descr="Snip_FinalMap.JP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606462" y="25341262"/>
            <a:ext cx="3988783" cy="5221224"/>
          </a:xfrm>
          <a:prstGeom prst="rect">
            <a:avLst/>
          </a:prstGeom>
          <a:ln w="15875">
            <a:solidFill>
              <a:srgbClr val="831830"/>
            </a:solidFill>
          </a:ln>
          <a:effectLst>
            <a:outerShdw blurRad="292100" dist="139700" dir="2700000" algn="ctr" rotWithShape="0">
              <a:srgbClr val="A2283C">
                <a:alpha val="65000"/>
              </a:srgbClr>
            </a:outerShdw>
          </a:effectLst>
        </p:spPr>
      </p:pic>
      <p:sp>
        <p:nvSpPr>
          <p:cNvPr id="174" name="Text Box 20"/>
          <p:cNvSpPr txBox="1">
            <a:spLocks noChangeArrowheads="1"/>
          </p:cNvSpPr>
          <p:nvPr/>
        </p:nvSpPr>
        <p:spPr bwMode="auto">
          <a:xfrm>
            <a:off x="996690" y="30727651"/>
            <a:ext cx="30673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Habitat Suitability Map</a:t>
            </a:r>
            <a:endParaRPr lang="en-US" sz="2000" b="1" dirty="0">
              <a:solidFill>
                <a:srgbClr val="83183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6" name="Text Box 20"/>
          <p:cNvSpPr txBox="1">
            <a:spLocks noChangeArrowheads="1"/>
          </p:cNvSpPr>
          <p:nvPr/>
        </p:nvSpPr>
        <p:spPr bwMode="auto">
          <a:xfrm>
            <a:off x="5334000" y="30727651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Wild-Urban Interface</a:t>
            </a:r>
            <a:endParaRPr lang="en-US" sz="2000" b="1" dirty="0">
              <a:solidFill>
                <a:srgbClr val="83183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7" name="Text Box 20"/>
          <p:cNvSpPr txBox="1">
            <a:spLocks noChangeArrowheads="1"/>
          </p:cNvSpPr>
          <p:nvPr/>
        </p:nvSpPr>
        <p:spPr bwMode="auto">
          <a:xfrm>
            <a:off x="9753600" y="30727651"/>
            <a:ext cx="2705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Socio-Economic Map</a:t>
            </a:r>
            <a:endParaRPr lang="en-US" sz="2000" b="1" dirty="0">
              <a:solidFill>
                <a:srgbClr val="83183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8" name="Text Box 20"/>
          <p:cNvSpPr txBox="1">
            <a:spLocks noChangeArrowheads="1"/>
          </p:cNvSpPr>
          <p:nvPr/>
        </p:nvSpPr>
        <p:spPr bwMode="auto">
          <a:xfrm>
            <a:off x="13890734" y="30727651"/>
            <a:ext cx="3467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83183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831830"/>
            </a:extrusionClr>
          </a:sp3d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831830"/>
                </a:solidFill>
                <a:latin typeface="Century Gothic" panose="020B0502020202020204" pitchFamily="34" charset="0"/>
                <a:cs typeface="Times New Roman" pitchFamily="18" charset="0"/>
              </a:rPr>
              <a:t>Priority Trap Placement Map</a:t>
            </a:r>
            <a:endParaRPr lang="en-US" sz="2000" b="1" dirty="0">
              <a:solidFill>
                <a:srgbClr val="83183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3909893" y="25347238"/>
            <a:ext cx="3379625" cy="29487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629916" y="15355609"/>
            <a:ext cx="3777546" cy="274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32"/>
          <p:cNvSpPr txBox="1">
            <a:spLocks noChangeArrowheads="1"/>
          </p:cNvSpPr>
          <p:nvPr/>
        </p:nvSpPr>
        <p:spPr bwMode="auto">
          <a:xfrm>
            <a:off x="18309314" y="25315707"/>
            <a:ext cx="8215312" cy="62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000" dirty="0" smtClean="0">
                <a:latin typeface="Century Gothic" pitchFamily="34" charset="0"/>
              </a:rPr>
              <a:t>The majority of the Southeastern U.S. shows high habitat suitability for the </a:t>
            </a:r>
            <a:r>
              <a:rPr lang="en-US" altLang="en-US" sz="3000" i="1" dirty="0" smtClean="0">
                <a:latin typeface="Century Gothic" pitchFamily="34" charset="0"/>
              </a:rPr>
              <a:t>T. </a:t>
            </a:r>
            <a:r>
              <a:rPr lang="en-US" altLang="en-US" sz="3000" i="1" dirty="0" err="1" smtClean="0">
                <a:latin typeface="Century Gothic" pitchFamily="34" charset="0"/>
              </a:rPr>
              <a:t>sanguisuga</a:t>
            </a:r>
            <a:r>
              <a:rPr lang="en-US" altLang="en-US" sz="3000" i="1" dirty="0" smtClean="0">
                <a:latin typeface="Century Gothic" pitchFamily="34" charset="0"/>
              </a:rPr>
              <a:t> </a:t>
            </a:r>
            <a:r>
              <a:rPr lang="en-US" altLang="en-US" sz="3000" dirty="0" smtClean="0">
                <a:latin typeface="Century Gothic" pitchFamily="34" charset="0"/>
              </a:rPr>
              <a:t>vector</a:t>
            </a:r>
            <a:endParaRPr lang="en-US" altLang="en-US" sz="3000" i="1" dirty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000" dirty="0" smtClean="0">
                <a:latin typeface="Century Gothic" pitchFamily="34" charset="0"/>
              </a:rPr>
              <a:t>Stacking all GARP outputs reveals areas of Mobile County where higher probability of encountering the vector exists.  For example, the southern portion of the county which is largely wetland.</a:t>
            </a: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000" dirty="0" smtClean="0">
                <a:latin typeface="Century Gothic" pitchFamily="34" charset="0"/>
              </a:rPr>
              <a:t>After screening the habitat suitability map with socioeconomic data and wild-urban interface, priority trap sites were mapped to aid partners in resource allocation for </a:t>
            </a:r>
            <a:r>
              <a:rPr lang="en-US" altLang="en-US" sz="3000" i="1" dirty="0" smtClean="0">
                <a:latin typeface="Century Gothic" pitchFamily="34" charset="0"/>
              </a:rPr>
              <a:t>T. </a:t>
            </a:r>
            <a:r>
              <a:rPr lang="en-US" altLang="en-US" sz="3000" i="1" dirty="0" err="1" smtClean="0">
                <a:latin typeface="Century Gothic" pitchFamily="34" charset="0"/>
              </a:rPr>
              <a:t>sanguisuga</a:t>
            </a:r>
            <a:r>
              <a:rPr lang="en-US" altLang="en-US" sz="3000" i="1" dirty="0" smtClean="0">
                <a:latin typeface="Century Gothic" pitchFamily="34" charset="0"/>
              </a:rPr>
              <a:t> </a:t>
            </a:r>
            <a:r>
              <a:rPr lang="en-US" altLang="en-US" sz="3000" dirty="0" smtClean="0">
                <a:latin typeface="Century Gothic" pitchFamily="34" charset="0"/>
              </a:rPr>
              <a:t>collection</a:t>
            </a:r>
            <a:endParaRPr lang="en-US" altLang="en-US" sz="30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555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(LARC-E3)[DEVELOP - Wise County (LaRC)]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Here: Title May Take Up Two Lines If Needed</dc:title>
  <dc:creator>Christopher McKeel</dc:creator>
  <cp:lastModifiedBy>anguyen7</cp:lastModifiedBy>
  <cp:revision>176</cp:revision>
  <dcterms:created xsi:type="dcterms:W3CDTF">2012-05-29T16:29:30Z</dcterms:created>
  <dcterms:modified xsi:type="dcterms:W3CDTF">2014-04-11T01:22:24Z</dcterms:modified>
</cp:coreProperties>
</file>