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779" r:id="rId2"/>
  </p:sldMasterIdLst>
  <p:notesMasterIdLst>
    <p:notesMasterId r:id="rId13"/>
  </p:notesMasterIdLst>
  <p:handoutMasterIdLst>
    <p:handoutMasterId r:id="rId14"/>
  </p:handoutMasterIdLst>
  <p:sldIdLst>
    <p:sldId id="256" r:id="rId3"/>
    <p:sldId id="260" r:id="rId4"/>
    <p:sldId id="263" r:id="rId5"/>
    <p:sldId id="265" r:id="rId6"/>
    <p:sldId id="272" r:id="rId7"/>
    <p:sldId id="267" r:id="rId8"/>
    <p:sldId id="266" r:id="rId9"/>
    <p:sldId id="268" r:id="rId10"/>
    <p:sldId id="271" r:id="rId11"/>
    <p:sldId id="27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61" autoAdjust="0"/>
  </p:normalViewPr>
  <p:slideViewPr>
    <p:cSldViewPr>
      <p:cViewPr>
        <p:scale>
          <a:sx n="75" d="100"/>
          <a:sy n="75" d="100"/>
        </p:scale>
        <p:origin x="-72"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11F97A-1C7F-3549-BC36-70A71CBFBBA1}" type="datetimeFigureOut">
              <a:rPr lang="en-US" smtClean="0"/>
              <a:t>7/28/2015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960B9E-ADB5-D44B-BC01-E3204F475BE5}" type="slidenum">
              <a:rPr lang="en-US" smtClean="0"/>
              <a:t>‹#›</a:t>
            </a:fld>
            <a:endParaRPr lang="en-US" dirty="0"/>
          </a:p>
        </p:txBody>
      </p:sp>
    </p:spTree>
    <p:extLst>
      <p:ext uri="{BB962C8B-B14F-4D97-AF65-F5344CB8AC3E}">
        <p14:creationId xmlns:p14="http://schemas.microsoft.com/office/powerpoint/2010/main" val="418117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7CAEEE-76BE-0140-9742-76B2ACBDB658}" type="datetimeFigureOut">
              <a:rPr lang="en-US" smtClean="0"/>
              <a:pPr/>
              <a:t>7/28/2015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BB54F7-A2AB-6C44-A48E-CCD8BA0BEACA}" type="slidenum">
              <a:rPr lang="en-US" smtClean="0"/>
              <a:pPr/>
              <a:t>‹#›</a:t>
            </a:fld>
            <a:endParaRPr lang="en-US" dirty="0"/>
          </a:p>
        </p:txBody>
      </p:sp>
    </p:spTree>
    <p:extLst>
      <p:ext uri="{BB962C8B-B14F-4D97-AF65-F5344CB8AC3E}">
        <p14:creationId xmlns:p14="http://schemas.microsoft.com/office/powerpoint/2010/main" val="22546250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a:t>
            </a:r>
            <a:r>
              <a:rPr lang="en-US" baseline="0" dirty="0" smtClean="0"/>
              <a:t> </a:t>
            </a:r>
            <a:r>
              <a:rPr lang="en-US" dirty="0" smtClean="0"/>
              <a:t>Hello</a:t>
            </a:r>
            <a:r>
              <a:rPr lang="en-US" baseline="0" dirty="0" smtClean="0"/>
              <a:t> we are here to talk about the Alto Orinoco Health and Air Quality which utilized satellite imagery to locate remote Yanomami Villages in the Alto Orinoco Municipality of  Venezuela for the Eradication of Onchocerciasis</a:t>
            </a:r>
          </a:p>
          <a:p>
            <a:endParaRPr lang="en-US" baseline="0" dirty="0" smtClean="0"/>
          </a:p>
          <a:p>
            <a:r>
              <a:rPr lang="en-US" dirty="0" smtClean="0"/>
              <a:t>AR: </a:t>
            </a:r>
            <a:r>
              <a:rPr lang="en-US" baseline="0" dirty="0" smtClean="0"/>
              <a:t>Onchocerciasis or otherwise known as river blindness disease is a neglected tropical disease that is caused by a parasitic worm and is transmitted through the bite of a black fly. Some symptoms of river blindness disease include itching, skin discoloration, and blindness.</a:t>
            </a:r>
          </a:p>
          <a:p>
            <a:endParaRPr lang="en-US" baseline="0" dirty="0" smtClean="0"/>
          </a:p>
          <a:p>
            <a:r>
              <a:rPr lang="en-US" dirty="0" smtClean="0"/>
              <a:t>https://commons.wikimedia.org/wiki/File:%C3%8Dndios_isolados_no_Acre_5.jpg</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1</a:t>
            </a:fld>
            <a:endParaRPr lang="en-US" dirty="0"/>
          </a:p>
        </p:txBody>
      </p:sp>
    </p:spTree>
    <p:extLst>
      <p:ext uri="{BB962C8B-B14F-4D97-AF65-F5344CB8AC3E}">
        <p14:creationId xmlns:p14="http://schemas.microsoft.com/office/powerpoint/2010/main" val="1285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conclusion, the village locations and probability maps will be used by the carter center to aid in their deliverance of treatment and eradication efforts of onchocerciasis. </a:t>
            </a:r>
          </a:p>
          <a:p>
            <a:r>
              <a:rPr lang="en-US" baseline="0" dirty="0" smtClean="0"/>
              <a:t>These efforts are crucial because, because river blindness ,reinforces the poverty cycle by reducing an individuals ability to work and learn and impacts their quality of life.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lastly,</a:t>
            </a:r>
            <a:r>
              <a:rPr lang="en-US" baseline="0" dirty="0" smtClean="0"/>
              <a:t> we would like to thank our science advisors and partners. For without which, this project would not have been possible.</a:t>
            </a:r>
            <a:endParaRPr lang="en-US"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3734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Today, river blindness is endemic to 13 sub-regions of Latin America. The Alto Orinoco municipality in Venezuela is one of the last remaining active transmission zone for river blindness. Within this region, over 122,000 people are at risk for the disease and 20,500 people are currently seeking treatment for the disease.</a:t>
            </a:r>
          </a:p>
          <a:p>
            <a:endParaRPr lang="en-US" baseline="0" dirty="0" smtClean="0"/>
          </a:p>
          <a:p>
            <a:r>
              <a:rPr lang="en-US" baseline="0" dirty="0" smtClean="0"/>
              <a:t>The Carter Center has been working to provide treatment to the Yanomami tribes that inhabit the Alto Orinoco municipality</a:t>
            </a:r>
            <a:r>
              <a:rPr lang="en-US" sz="1200" kern="1200" dirty="0" smtClean="0">
                <a:solidFill>
                  <a:schemeClr val="tx1"/>
                </a:solidFill>
                <a:latin typeface="+mn-lt"/>
                <a:ea typeface="+mn-ea"/>
                <a:cs typeface="+mn-cs"/>
              </a:rPr>
              <a:t>, but entry into the</a:t>
            </a:r>
            <a:r>
              <a:rPr lang="en-US" sz="1200" kern="1200" baseline="0" dirty="0" smtClean="0">
                <a:solidFill>
                  <a:schemeClr val="tx1"/>
                </a:solidFill>
                <a:latin typeface="+mn-lt"/>
                <a:ea typeface="+mn-ea"/>
                <a:cs typeface="+mn-cs"/>
              </a:rPr>
              <a:t> region is</a:t>
            </a:r>
            <a:r>
              <a:rPr lang="en-US" sz="1200" kern="1200" dirty="0" smtClean="0">
                <a:solidFill>
                  <a:schemeClr val="tx1"/>
                </a:solidFill>
                <a:latin typeface="+mn-lt"/>
                <a:ea typeface="+mn-ea"/>
                <a:cs typeface="+mn-cs"/>
              </a:rPr>
              <a:t> hindered by densely forested</a:t>
            </a:r>
            <a:r>
              <a:rPr lang="en-US" sz="1200" kern="1200" baseline="0" dirty="0" smtClean="0">
                <a:solidFill>
                  <a:schemeClr val="tx1"/>
                </a:solidFill>
                <a:latin typeface="+mn-lt"/>
                <a:ea typeface="+mn-ea"/>
                <a:cs typeface="+mn-cs"/>
              </a:rPr>
              <a:t> terrain,</a:t>
            </a:r>
            <a:r>
              <a:rPr lang="en-US" sz="1200" kern="1200" dirty="0" smtClean="0">
                <a:solidFill>
                  <a:schemeClr val="tx1"/>
                </a:solidFill>
                <a:latin typeface="+mn-lt"/>
                <a:ea typeface="+mn-ea"/>
                <a:cs typeface="+mn-cs"/>
              </a:rPr>
              <a:t> political boundaries and policies,</a:t>
            </a:r>
            <a:r>
              <a:rPr lang="en-US" sz="1200" kern="1200" baseline="0" dirty="0" smtClean="0">
                <a:solidFill>
                  <a:schemeClr val="tx1"/>
                </a:solidFill>
                <a:latin typeface="+mn-lt"/>
                <a:ea typeface="+mn-ea"/>
                <a:cs typeface="+mn-cs"/>
              </a:rPr>
              <a:t> remote village locations, and migratory patterns of the Yanomami tribe. </a:t>
            </a:r>
            <a:r>
              <a:rPr lang="en-US" sz="1200" kern="1200" dirty="0" smtClean="0">
                <a:solidFill>
                  <a:schemeClr val="tx1"/>
                </a:solidFill>
                <a:latin typeface="+mn-lt"/>
                <a:ea typeface="+mn-ea"/>
                <a:cs typeface="+mn-cs"/>
              </a:rPr>
              <a:t>These factors make it difficult for The Carter Center to appropriately identify active village.</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2</a:t>
            </a:fld>
            <a:endParaRPr lang="en-US" dirty="0"/>
          </a:p>
        </p:txBody>
      </p:sp>
    </p:spTree>
    <p:extLst>
      <p:ext uri="{BB962C8B-B14F-4D97-AF65-F5344CB8AC3E}">
        <p14:creationId xmlns:p14="http://schemas.microsoft.com/office/powerpoint/2010/main" val="103440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order to support the Carter Center in their efforts to eliminate river blindness diseas</a:t>
            </a:r>
            <a:r>
              <a:rPr lang="en-US" baseline="0" dirty="0" smtClean="0"/>
              <a:t>e within the Americas, the goals of this study was to utilize NASA earth observations and high resolution digital globe information to locate remote Yanomami villages, convey the locations and physical characteristics of these villages to The Cater Center </a:t>
            </a:r>
            <a:r>
              <a:rPr lang="en-US" sz="1200" kern="1200" dirty="0" smtClean="0">
                <a:solidFill>
                  <a:schemeClr val="tx1"/>
                </a:solidFill>
                <a:latin typeface="+mn-lt"/>
                <a:ea typeface="+mn-ea"/>
                <a:cs typeface="+mn-cs"/>
              </a:rPr>
              <a:t>for the effective distribution of treatment</a:t>
            </a:r>
            <a:r>
              <a:rPr lang="en-US" baseline="0" dirty="0" smtClean="0"/>
              <a:t>, and to develop a suitability model to assist The Carter Center in future village identification efforts.</a:t>
            </a:r>
            <a:endParaRPr lang="en-US" dirty="0" smtClean="0"/>
          </a:p>
        </p:txBody>
      </p:sp>
      <p:sp>
        <p:nvSpPr>
          <p:cNvPr id="4" name="Slide Number Placeholder 3"/>
          <p:cNvSpPr>
            <a:spLocks noGrp="1"/>
          </p:cNvSpPr>
          <p:nvPr>
            <p:ph type="sldNum" sz="quarter" idx="10"/>
          </p:nvPr>
        </p:nvSpPr>
        <p:spPr/>
        <p:txBody>
          <a:bodyPr/>
          <a:lstStyle/>
          <a:p>
            <a:fld id="{C8BB54F7-A2AB-6C44-A48E-CCD8BA0BEACA}" type="slidenum">
              <a:rPr lang="en-US" smtClean="0"/>
              <a:pPr/>
              <a:t>3</a:t>
            </a:fld>
            <a:endParaRPr lang="en-US" dirty="0"/>
          </a:p>
        </p:txBody>
      </p:sp>
    </p:spTree>
    <p:extLst>
      <p:ext uri="{BB962C8B-B14F-4D97-AF65-F5344CB8AC3E}">
        <p14:creationId xmlns:p14="http://schemas.microsoft.com/office/powerpoint/2010/main" val="333120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The locations and physical characteristics</a:t>
            </a:r>
            <a:r>
              <a:rPr lang="en-US" baseline="0" dirty="0" smtClean="0"/>
              <a:t> of </a:t>
            </a:r>
            <a:r>
              <a:rPr lang="en-US" dirty="0" smtClean="0"/>
              <a:t>the Yanomami villages were determined using </a:t>
            </a:r>
            <a:r>
              <a:rPr lang="en-US" baseline="0" dirty="0" smtClean="0"/>
              <a:t>Digital Globe Imagery.  The study area was dissected into 46 sub grids and each team member was assigned 7 to 8 grids to visually inspect on a pixel by pixel basis using a digital globe cloud free mosaic. If a cloud was present in the “cloud-free mosaic”, raw digital globe data was substituted in. Soil </a:t>
            </a:r>
            <a:r>
              <a:rPr lang="en-US" baseline="0" dirty="0" smtClean="0"/>
              <a:t> vegetation classification </a:t>
            </a:r>
            <a:r>
              <a:rPr lang="en-US" baseline="0" dirty="0" smtClean="0"/>
              <a:t>data derived from a k-means unsupervised classification performed on a cloud free Landsat 8 composite of the study area was then used as a cross-checking tool. Areas classified as soil were double checked.</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4</a:t>
            </a:fld>
            <a:endParaRPr lang="en-US" dirty="0"/>
          </a:p>
        </p:txBody>
      </p:sp>
    </p:spTree>
    <p:extLst>
      <p:ext uri="{BB962C8B-B14F-4D97-AF65-F5344CB8AC3E}">
        <p14:creationId xmlns:p14="http://schemas.microsoft.com/office/powerpoint/2010/main" val="2912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After completely the initial inspections for our assigned grids, everyone was assigned a new set of grids and panchromatic and RGB yearlydigitalglobe mosaics were used to search for villages. When a village was identified, the village was marked with a point vector, and the village diameter, number of huts, temporal history, sensor history, and current population estimates were recorded.</a:t>
            </a:r>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5</a:t>
            </a:fld>
            <a:endParaRPr lang="en-US" dirty="0"/>
          </a:p>
        </p:txBody>
      </p:sp>
    </p:spTree>
    <p:extLst>
      <p:ext uri="{BB962C8B-B14F-4D97-AF65-F5344CB8AC3E}">
        <p14:creationId xmlns:p14="http://schemas.microsoft.com/office/powerpoint/2010/main" val="320844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a:t>
            </a:r>
            <a:r>
              <a:rPr lang="en-US" baseline="0" dirty="0" smtClean="0"/>
              <a:t> visual inspection of the high resolution data, 89 active villages and 17 abandoned villages were identified.  Based on  the  , a total population for these villages is estimated to be 1745. The geospatial and attribute data </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6</a:t>
            </a:fld>
            <a:endParaRPr lang="en-US" dirty="0"/>
          </a:p>
        </p:txBody>
      </p:sp>
    </p:spTree>
    <p:extLst>
      <p:ext uri="{BB962C8B-B14F-4D97-AF65-F5344CB8AC3E}">
        <p14:creationId xmlns:p14="http://schemas.microsoft.com/office/powerpoint/2010/main" val="3487034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200"/>
              </a:spcBef>
              <a:buClr>
                <a:schemeClr val="accent1"/>
              </a:buClr>
              <a:buFont typeface="Webdings" panose="05030102010509060703" pitchFamily="18" charset="2"/>
              <a:buChar char="4"/>
            </a:pPr>
            <a:r>
              <a:rPr lang="en-US" dirty="0" smtClean="0"/>
              <a:t>First</a:t>
            </a:r>
            <a:r>
              <a:rPr lang="en-US" baseline="0" dirty="0" smtClean="0"/>
              <a:t> l</a:t>
            </a:r>
            <a:r>
              <a:rPr lang="en-US" dirty="0" smtClean="0"/>
              <a:t>ocated</a:t>
            </a:r>
            <a:r>
              <a:rPr lang="en-US" baseline="0" dirty="0" smtClean="0"/>
              <a:t> villages in study area</a:t>
            </a:r>
          </a:p>
          <a:p>
            <a:pPr marL="342900" indent="-342900">
              <a:spcBef>
                <a:spcPts val="200"/>
              </a:spcBef>
              <a:buClr>
                <a:schemeClr val="accent1"/>
              </a:buClr>
              <a:buFont typeface="Webdings" panose="05030102010509060703" pitchFamily="18" charset="2"/>
              <a:buChar char="4"/>
            </a:pPr>
            <a:r>
              <a:rPr lang="en-US" baseline="0" dirty="0" smtClean="0"/>
              <a:t>Then noted characteristics for habitat parameters</a:t>
            </a:r>
          </a:p>
          <a:p>
            <a:pPr marL="342900" indent="-342900">
              <a:spcBef>
                <a:spcPts val="200"/>
              </a:spcBef>
              <a:buClr>
                <a:schemeClr val="accent1"/>
              </a:buClr>
              <a:buFont typeface="Webdings" panose="05030102010509060703" pitchFamily="18" charset="2"/>
              <a:buChar char="4"/>
            </a:pPr>
            <a:r>
              <a:rPr lang="en-US" baseline="0" dirty="0" smtClean="0"/>
              <a:t>Then tested coordinates and predicted new locations with suitability model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7</a:t>
            </a:fld>
            <a:endParaRPr lang="en-US" dirty="0"/>
          </a:p>
        </p:txBody>
      </p:sp>
    </p:spTree>
    <p:extLst>
      <p:ext uri="{BB962C8B-B14F-4D97-AF65-F5344CB8AC3E}">
        <p14:creationId xmlns:p14="http://schemas.microsoft.com/office/powerpoint/2010/main" val="274628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200"/>
              </a:spcBef>
              <a:buClr>
                <a:schemeClr val="accent1"/>
              </a:buClr>
              <a:buFont typeface="Webdings" panose="05030102010509060703" pitchFamily="18" charset="2"/>
              <a:buChar char="4"/>
            </a:pPr>
            <a:r>
              <a:rPr lang="en-US" dirty="0" smtClean="0"/>
              <a:t>Used</a:t>
            </a:r>
            <a:r>
              <a:rPr lang="en-US" baseline="0" dirty="0" smtClean="0"/>
              <a:t> village coordinates and habitat parameters as input to perform logistic regression technique in ArcMap that predicted presence of locations vs. absence of locations</a:t>
            </a:r>
          </a:p>
          <a:p>
            <a:pPr marL="342900" indent="-342900">
              <a:spcBef>
                <a:spcPts val="200"/>
              </a:spcBef>
              <a:buClr>
                <a:schemeClr val="accent1"/>
              </a:buClr>
              <a:buFont typeface="Webdings" panose="05030102010509060703" pitchFamily="18" charset="2"/>
              <a:buChar char="4"/>
            </a:pPr>
            <a:r>
              <a:rPr lang="en-US" baseline="0" dirty="0" smtClean="0"/>
              <a:t>Scaled outputs from zero to one probability</a:t>
            </a:r>
          </a:p>
          <a:p>
            <a:pPr marL="342900" indent="-342900">
              <a:spcBef>
                <a:spcPts val="200"/>
              </a:spcBef>
              <a:buClr>
                <a:schemeClr val="accent1"/>
              </a:buClr>
              <a:buFont typeface="Webdings" panose="05030102010509060703" pitchFamily="18" charset="2"/>
              <a:buChar char="4"/>
            </a:pPr>
            <a:r>
              <a:rPr lang="en-US" baseline="0" dirty="0" smtClean="0"/>
              <a:t>Created threshold to identify and extract new probable village locations (mapped on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8</a:t>
            </a:fld>
            <a:endParaRPr lang="en-US" dirty="0"/>
          </a:p>
        </p:txBody>
      </p:sp>
    </p:spTree>
    <p:extLst>
      <p:ext uri="{BB962C8B-B14F-4D97-AF65-F5344CB8AC3E}">
        <p14:creationId xmlns:p14="http://schemas.microsoft.com/office/powerpoint/2010/main" val="349428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200"/>
              </a:spcBef>
              <a:buClr>
                <a:schemeClr val="accent1"/>
              </a:buClr>
              <a:buFont typeface="Webdings" panose="05030102010509060703" pitchFamily="18" charset="2"/>
              <a:buChar char="4"/>
            </a:pPr>
            <a:r>
              <a:rPr lang="en-US" dirty="0" smtClean="0"/>
              <a:t>True positive 77% (predicted village</a:t>
            </a:r>
            <a:r>
              <a:rPr lang="en-US" baseline="0" dirty="0" smtClean="0"/>
              <a:t> that resulted in suitable village location)</a:t>
            </a:r>
            <a:endParaRPr lang="en-US" dirty="0" smtClean="0"/>
          </a:p>
          <a:p>
            <a:pPr marL="342900" indent="-342900">
              <a:spcBef>
                <a:spcPts val="200"/>
              </a:spcBef>
              <a:buClr>
                <a:schemeClr val="accent1"/>
              </a:buClr>
              <a:buFont typeface="Webdings" panose="05030102010509060703" pitchFamily="18" charset="2"/>
              <a:buChar char="4"/>
            </a:pPr>
            <a:r>
              <a:rPr lang="en-US" dirty="0" smtClean="0"/>
              <a:t>True negative 51% (predicted not</a:t>
            </a:r>
            <a:r>
              <a:rPr lang="en-US" baseline="0" dirty="0" smtClean="0"/>
              <a:t> a village that resulted in unsuitable for village location)</a:t>
            </a:r>
            <a:endParaRPr lang="en-US" dirty="0" smtClean="0"/>
          </a:p>
          <a:p>
            <a:pPr marL="342900" indent="-342900">
              <a:spcBef>
                <a:spcPts val="200"/>
              </a:spcBef>
              <a:buClr>
                <a:schemeClr val="accent1"/>
              </a:buClr>
              <a:buFont typeface="Webdings" panose="05030102010509060703" pitchFamily="18" charset="2"/>
              <a:buChar char="4"/>
            </a:pPr>
            <a:r>
              <a:rPr lang="en-US" dirty="0" smtClean="0"/>
              <a:t>False positive 49%</a:t>
            </a:r>
          </a:p>
          <a:p>
            <a:pPr marL="342900" indent="-342900">
              <a:spcBef>
                <a:spcPts val="200"/>
              </a:spcBef>
              <a:buClr>
                <a:schemeClr val="accent1"/>
              </a:buClr>
              <a:buFont typeface="Webdings" panose="05030102010509060703" pitchFamily="18" charset="2"/>
              <a:buChar char="4"/>
            </a:pPr>
            <a:r>
              <a:rPr lang="en-US" dirty="0" smtClean="0"/>
              <a:t>False negative 23%</a:t>
            </a:r>
          </a:p>
          <a:p>
            <a:pPr marL="342900" indent="-342900">
              <a:spcBef>
                <a:spcPts val="200"/>
              </a:spcBef>
              <a:buClr>
                <a:schemeClr val="accent1"/>
              </a:buClr>
              <a:buFont typeface="Webdings" panose="05030102010509060703" pitchFamily="18" charset="2"/>
              <a:buChar char="4"/>
            </a:pPr>
            <a:r>
              <a:rPr lang="en-US" dirty="0" smtClean="0"/>
              <a:t>Cross-validation accuracy 76%</a:t>
            </a:r>
            <a:r>
              <a:rPr lang="en-US" baseline="0" dirty="0" smtClean="0"/>
              <a:t> (</a:t>
            </a:r>
            <a:r>
              <a:rPr lang="en-US" dirty="0" smtClean="0"/>
              <a:t>accuracy of our predictions vs. outcomes)</a:t>
            </a:r>
          </a:p>
          <a:p>
            <a:pPr marL="342900" indent="-342900">
              <a:spcBef>
                <a:spcPts val="200"/>
              </a:spcBef>
              <a:buClr>
                <a:schemeClr val="accent1"/>
              </a:buClr>
              <a:buFont typeface="Webdings" panose="05030102010509060703" pitchFamily="18" charset="2"/>
              <a:buChar char="4"/>
            </a:pPr>
            <a:r>
              <a:rPr lang="en-US" dirty="0" smtClean="0"/>
              <a:t>Cross-validation</a:t>
            </a:r>
            <a:r>
              <a:rPr lang="en-US" baseline="0" dirty="0" smtClean="0"/>
              <a:t>  correlation 0.6 (alignment of values so if one dataset changes, so will the others)</a:t>
            </a:r>
          </a:p>
          <a:p>
            <a:pPr marL="342900" indent="-342900">
              <a:spcBef>
                <a:spcPts val="200"/>
              </a:spcBef>
              <a:buClr>
                <a:schemeClr val="accent1"/>
              </a:buClr>
              <a:buFont typeface="Webdings" panose="05030102010509060703" pitchFamily="18" charset="2"/>
              <a:buChar char="4"/>
            </a:pPr>
            <a:r>
              <a:rPr lang="en-US" baseline="0" dirty="0" smtClean="0"/>
              <a:t>Significance of values less than 0.01 (significant)</a:t>
            </a:r>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9</a:t>
            </a:fld>
            <a:endParaRPr lang="en-US" dirty="0"/>
          </a:p>
        </p:txBody>
      </p:sp>
    </p:spTree>
    <p:extLst>
      <p:ext uri="{BB962C8B-B14F-4D97-AF65-F5344CB8AC3E}">
        <p14:creationId xmlns:p14="http://schemas.microsoft.com/office/powerpoint/2010/main" val="167695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79038262"/>
      </p:ext>
    </p:extLst>
  </p:cSld>
  <p:clrMapOvr>
    <a:masterClrMapping/>
  </p:clrMapOvr>
  <p:transition spd="slow" advClick="0" advTm="3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44615953"/>
      </p:ext>
    </p:extLst>
  </p:cSld>
  <p:clrMapOvr>
    <a:masterClrMapping/>
  </p:clrMapOvr>
  <p:transition spd="slow" advClick="0" advTm="3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88907807"/>
      </p:ext>
    </p:extLst>
  </p:cSld>
  <p:clrMapOvr>
    <a:masterClrMapping/>
  </p:clrMapOvr>
  <p:transition spd="slow" advClick="0" advTm="3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54350781"/>
      </p:ext>
    </p:extLst>
  </p:cSld>
  <p:clrMapOvr>
    <a:masterClrMapping/>
  </p:clrMapOvr>
  <p:transition spd="slow" advClick="0" advTm="3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96905773"/>
      </p:ext>
    </p:extLst>
  </p:cSld>
  <p:clrMapOvr>
    <a:masterClrMapping/>
  </p:clrMapOvr>
  <p:transition spd="slow" advClick="0" advTm="3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88016381"/>
      </p:ext>
    </p:extLst>
  </p:cSld>
  <p:clrMapOvr>
    <a:masterClrMapping/>
  </p:clrMapOvr>
  <p:transition spd="slow" advClick="0" advTm="3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06627989"/>
      </p:ext>
    </p:extLst>
  </p:cSld>
  <p:clrMapOvr>
    <a:masterClrMapping/>
  </p:clrMapOvr>
  <p:transition spd="slow" advClick="0" advTm="3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96967988"/>
      </p:ext>
    </p:extLst>
  </p:cSld>
  <p:clrMapOvr>
    <a:masterClrMapping/>
  </p:clrMapOvr>
  <p:transition spd="slow" advClick="0" advTm="3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62163025"/>
      </p:ext>
    </p:extLst>
  </p:cSld>
  <p:clrMapOvr>
    <a:masterClrMapping/>
  </p:clrMapOvr>
  <p:transition spd="slow" advClick="0" advTm="30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3"/>
            <a:ext cx="7080026" cy="1828801"/>
          </a:xfrm>
        </p:spPr>
        <p:txBody>
          <a:bodyPr anchor="b">
            <a:normAutofit/>
          </a:bodyPr>
          <a:lstStyle>
            <a:lvl1pPr algn="ct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093959785"/>
      </p:ext>
    </p:extLst>
  </p:cSld>
  <p:clrMapOvr>
    <a:masterClrMapping/>
  </p:clrMapOvr>
  <p:transition spd="slow" advClick="0" advTm="30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622747523"/>
      </p:ext>
    </p:extLst>
  </p:cSld>
  <p:clrMapOvr>
    <a:masterClrMapping/>
  </p:clrMapOvr>
  <p:transition spd="slow" advClick="0" advTm="3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42915703"/>
      </p:ext>
    </p:extLst>
  </p:cSld>
  <p:clrMapOvr>
    <a:masterClrMapping/>
  </p:clrMapOvr>
  <p:transition spd="slow" advClick="0" advTm="30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2" y="1761070"/>
            <a:ext cx="7192913" cy="1828813"/>
          </a:xfrm>
        </p:spPr>
        <p:txBody>
          <a:bodyPr anchor="b"/>
          <a:lstStyle>
            <a:lvl1pPr algn="ct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2"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017126503"/>
      </p:ext>
    </p:extLst>
  </p:cSld>
  <p:clrMapOvr>
    <a:masterClrMapping/>
  </p:clrMapOvr>
  <p:transition spd="slow" advClick="0" advTm="30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8"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70" y="1732452"/>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230568487"/>
      </p:ext>
    </p:extLst>
  </p:cSld>
  <p:clrMapOvr>
    <a:masterClrMapping/>
  </p:clrMapOvr>
  <p:transition spd="slow" advClick="0" advTm="30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770325"/>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6" y="1770325"/>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754404" y="2380140"/>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6" y="1835257"/>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21226" y="2380140"/>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683119631"/>
      </p:ext>
    </p:extLst>
  </p:cSld>
  <p:clrMapOvr>
    <a:masterClrMapping/>
  </p:clrMapOvr>
  <p:transition spd="slow" advClick="0" advTm="30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67156288"/>
      </p:ext>
    </p:extLst>
  </p:cSld>
  <p:clrMapOvr>
    <a:masterClrMapping/>
  </p:clrMapOvr>
  <p:transition spd="slow" advClick="0" advTm="3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969221173"/>
      </p:ext>
    </p:extLst>
  </p:cSld>
  <p:clrMapOvr>
    <a:masterClrMapping/>
  </p:clrMapOvr>
  <p:transition spd="slow" advClick="0" advTm="3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8" y="609600"/>
            <a:ext cx="2780167" cy="1821918"/>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641726"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8"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18904825"/>
      </p:ext>
    </p:extLst>
  </p:cSld>
  <p:clrMapOvr>
    <a:masterClrMapping/>
  </p:clrMapOvr>
  <p:transition spd="slow" advClick="0" advTm="3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8"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9" y="743989"/>
            <a:ext cx="3165375"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339827714"/>
      </p:ext>
    </p:extLst>
  </p:cSld>
  <p:clrMapOvr>
    <a:masterClrMapping/>
  </p:clrMapOvr>
  <p:transition spd="slow" advClick="0" advTm="3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6" y="540085"/>
            <a:ext cx="7656010" cy="3834374"/>
          </a:xfrm>
          <a:prstGeom prst="rect">
            <a:avLst/>
          </a:prstGeom>
        </p:spPr>
      </p:pic>
      <p:sp>
        <p:nvSpPr>
          <p:cNvPr id="2" name="Title 1"/>
          <p:cNvSpPr>
            <a:spLocks noGrp="1"/>
          </p:cNvSpPr>
          <p:nvPr>
            <p:ph type="title"/>
          </p:nvPr>
        </p:nvSpPr>
        <p:spPr>
          <a:xfrm>
            <a:off x="685355" y="4565255"/>
            <a:ext cx="7766495" cy="543472"/>
          </a:xfrm>
        </p:spPr>
        <p:txBody>
          <a:bodyPr anchor="b">
            <a:normAutofit/>
          </a:bodyPr>
          <a:lstStyle>
            <a:lvl1pPr algn="ctr">
              <a:defRPr sz="21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2"/>
            <a:ext cx="728560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572866419"/>
      </p:ext>
    </p:extLst>
  </p:cSld>
  <p:clrMapOvr>
    <a:masterClrMapping/>
  </p:clrMapOvr>
  <p:transition spd="slow" advClick="0" advTm="3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8437"/>
            <a:ext cx="7765322"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227632296"/>
      </p:ext>
    </p:extLst>
  </p:cSld>
  <p:clrMapOvr>
    <a:masterClrMapping/>
  </p:clrMapOvr>
  <p:transition spd="slow" advClick="0" advTm="3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5"/>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47"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11" name="TextBox 10"/>
          <p:cNvSpPr txBox="1"/>
          <p:nvPr/>
        </p:nvSpPr>
        <p:spPr>
          <a:xfrm>
            <a:off x="627459" y="873912"/>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prstClr val="white"/>
                </a:solidFill>
                <a:effectLst/>
              </a:rPr>
              <a:t>“</a:t>
            </a:r>
          </a:p>
        </p:txBody>
      </p:sp>
      <p:sp>
        <p:nvSpPr>
          <p:cNvPr id="13" name="TextBox 12"/>
          <p:cNvSpPr txBox="1"/>
          <p:nvPr/>
        </p:nvSpPr>
        <p:spPr>
          <a:xfrm>
            <a:off x="7828359" y="2933245"/>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prstClr val="white"/>
                </a:solidFill>
                <a:effectLst/>
              </a:rPr>
              <a:t>”</a:t>
            </a:r>
          </a:p>
        </p:txBody>
      </p:sp>
    </p:spTree>
    <p:extLst>
      <p:ext uri="{BB962C8B-B14F-4D97-AF65-F5344CB8AC3E}">
        <p14:creationId xmlns:p14="http://schemas.microsoft.com/office/powerpoint/2010/main" val="1952599449"/>
      </p:ext>
    </p:extLst>
  </p:cSld>
  <p:clrMapOvr>
    <a:masterClrMapping/>
  </p:clrMapOvr>
  <p:transition spd="slow" advClick="0" advTm="3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93759208"/>
      </p:ext>
    </p:extLst>
  </p:cSld>
  <p:clrMapOvr>
    <a:masterClrMapping/>
  </p:clrMapOvr>
  <p:transition spd="slow" advClick="0" advTm="30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7" y="2126945"/>
            <a:ext cx="7765322" cy="2511835"/>
          </a:xfrm>
        </p:spPr>
        <p:txBody>
          <a:bodyPr anchor="b"/>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0"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150905293"/>
      </p:ext>
    </p:extLst>
  </p:cSld>
  <p:clrMapOvr>
    <a:masterClrMapping/>
  </p:clrMapOvr>
  <p:transition spd="slow" advClick="0" advTm="3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7"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268813648"/>
      </p:ext>
    </p:extLst>
  </p:cSld>
  <p:clrMapOvr>
    <a:masterClrMapping/>
  </p:clrMapOvr>
  <p:transition spd="slow" advClick="0" advTm="3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40"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4"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7"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46" y="4480371"/>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76" y="4480370"/>
            <a:ext cx="2476753"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4929" y="4480368"/>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963931804"/>
      </p:ext>
    </p:extLst>
  </p:cSld>
  <p:clrMapOvr>
    <a:masterClrMapping/>
  </p:clrMapOvr>
  <p:transition spd="slow" advClick="0" advTm="3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110601007"/>
      </p:ext>
    </p:extLst>
  </p:cSld>
  <p:clrMapOvr>
    <a:masterClrMapping/>
  </p:clrMapOvr>
  <p:transition spd="slow" advClick="0" advTm="3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3" y="609602"/>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2"/>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018044786"/>
      </p:ext>
    </p:extLst>
  </p:cSld>
  <p:clrMapOvr>
    <a:masterClrMapping/>
  </p:clrMapOvr>
  <p:transition spd="slow" advClick="0" advTm="3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11543009"/>
      </p:ext>
    </p:extLst>
  </p:cSld>
  <p:clrMapOvr>
    <a:masterClrMapping/>
  </p:clrMapOvr>
  <p:transition spd="slow" advClick="0" advTm="3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83220645"/>
      </p:ext>
    </p:extLst>
  </p:cSld>
  <p:clrMapOvr>
    <a:masterClrMapping/>
  </p:clrMapOvr>
  <p:transition spd="slow" advClick="0" advTm="3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47896886"/>
      </p:ext>
    </p:extLst>
  </p:cSld>
  <p:clrMapOvr>
    <a:masterClrMapping/>
  </p:clrMapOvr>
  <p:transition spd="slow" advClick="0" advTm="3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15178822"/>
      </p:ext>
    </p:extLst>
  </p:cSld>
  <p:clrMapOvr>
    <a:masterClrMapping/>
  </p:clrMapOvr>
  <p:transition spd="slow" advClick="0" advTm="3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38738244"/>
      </p:ext>
    </p:extLst>
  </p:cSld>
  <p:clrMapOvr>
    <a:masterClrMapping/>
  </p:clrMapOvr>
  <p:transition spd="slow" advClick="0" advTm="3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42595664"/>
      </p:ext>
    </p:extLst>
  </p:cSld>
  <p:clrMapOvr>
    <a:masterClrMapping/>
  </p:clrMapOvr>
  <p:transition spd="slow" advClick="0" advTm="3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D8BD707-D9CF-40AE-B4C6-C98DA3205C09}" type="datetimeFigureOut">
              <a:rPr lang="en-US" smtClean="0"/>
              <a:pPr/>
              <a:t>7/28/2015</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61182022"/>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ransition spd="slow" advClick="0" advTm="30000">
    <p:fade/>
  </p:transition>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7" y="1732452"/>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8"/>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7/28/2015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3"/>
          </p:nvPr>
        </p:nvSpPr>
        <p:spPr>
          <a:xfrm>
            <a:off x="685348" y="5883278"/>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4"/>
          </p:nvPr>
        </p:nvSpPr>
        <p:spPr>
          <a:xfrm>
            <a:off x="7885510" y="5883278"/>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420241058"/>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transition spd="slow" advClick="0" advTm="30000">
    <p:fade/>
  </p:transition>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973836"/>
            <a:ext cx="8382000" cy="1051560"/>
          </a:xfrm>
          <a:noFill/>
          <a:ln>
            <a:noFill/>
          </a:ln>
        </p:spPr>
        <p:txBody>
          <a:bodyPr>
            <a:normAutofit/>
          </a:bodyPr>
          <a:lstStyle/>
          <a:p>
            <a:r>
              <a:rPr lang="en-US" spc="50" dirty="0">
                <a:ln w="0">
                  <a:solidFill>
                    <a:schemeClr val="tx1"/>
                  </a:solidFill>
                </a:ln>
                <a:effectLst/>
                <a:latin typeface="Century Gothic" panose="020B0502020202020204" pitchFamily="34" charset="0"/>
              </a:rPr>
              <a:t>Utilizing NASA Earth Observations to Locate Remote Yanomami Villages in the Alto Orinoco Municipality for Targeted Eradication of River Blindness </a:t>
            </a:r>
            <a:r>
              <a:rPr lang="en-US" spc="50" dirty="0" smtClean="0">
                <a:ln w="0">
                  <a:solidFill>
                    <a:schemeClr val="tx1"/>
                  </a:solidFill>
                </a:ln>
                <a:effectLst/>
                <a:latin typeface="Century Gothic" panose="020B0502020202020204" pitchFamily="34" charset="0"/>
              </a:rPr>
              <a:t>Disease</a:t>
            </a:r>
            <a:endParaRPr lang="en-US" spc="50" dirty="0">
              <a:ln w="0">
                <a:solidFill>
                  <a:schemeClr val="tx1"/>
                </a:solidFill>
              </a:ln>
              <a:effectLst/>
              <a:latin typeface="Century Gothic" panose="020B0502020202020204" pitchFamily="34" charset="0"/>
            </a:endParaRPr>
          </a:p>
        </p:txBody>
      </p:sp>
      <p:sp>
        <p:nvSpPr>
          <p:cNvPr id="23" name="Rectangle 22"/>
          <p:cNvSpPr/>
          <p:nvPr/>
        </p:nvSpPr>
        <p:spPr>
          <a:xfrm>
            <a:off x="228600" y="914400"/>
            <a:ext cx="8690217" cy="570564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2" name="Title 1"/>
          <p:cNvSpPr>
            <a:spLocks noGrp="1"/>
          </p:cNvSpPr>
          <p:nvPr>
            <p:ph type="ctrTitle"/>
          </p:nvPr>
        </p:nvSpPr>
        <p:spPr>
          <a:xfrm>
            <a:off x="0" y="1"/>
            <a:ext cx="9144000" cy="914400"/>
          </a:xfrm>
        </p:spPr>
        <p:txBody>
          <a:bodyPr>
            <a:noAutofit/>
          </a:bodyPr>
          <a:lstStyle/>
          <a:p>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Alto Orinoco Health and Air Quality</a:t>
            </a:r>
            <a:endParaRPr lang="en-US" sz="3800" b="1" spc="50" dirty="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endParaRPr>
          </a:p>
        </p:txBody>
      </p:sp>
      <p:sp>
        <p:nvSpPr>
          <p:cNvPr id="10" name="Text Placeholder 2"/>
          <p:cNvSpPr txBox="1">
            <a:spLocks/>
          </p:cNvSpPr>
          <p:nvPr/>
        </p:nvSpPr>
        <p:spPr>
          <a:xfrm>
            <a:off x="2895600" y="57912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Amanda Rumsey</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1" name="Text Placeholder 3"/>
          <p:cNvSpPr txBox="1">
            <a:spLocks/>
          </p:cNvSpPr>
          <p:nvPr/>
        </p:nvSpPr>
        <p:spPr>
          <a:xfrm>
            <a:off x="2895600" y="6248399"/>
            <a:ext cx="3182112" cy="36018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Kyle Sowder</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2" name="Text Placeholder 4"/>
          <p:cNvSpPr txBox="1">
            <a:spLocks/>
          </p:cNvSpPr>
          <p:nvPr/>
        </p:nvSpPr>
        <p:spPr>
          <a:xfrm>
            <a:off x="228600" y="5791200"/>
            <a:ext cx="1981200"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Timothy Larson</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3" name="Text Placeholder 5"/>
          <p:cNvSpPr txBox="1">
            <a:spLocks/>
          </p:cNvSpPr>
          <p:nvPr/>
        </p:nvSpPr>
        <p:spPr>
          <a:xfrm>
            <a:off x="3276600" y="5334000"/>
            <a:ext cx="2438400" cy="36933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rgbClr val="FFFFFF">
                    <a:lumMod val="65000"/>
                  </a:srgbClr>
                </a:solidFill>
                <a:effectLst/>
                <a:uLnTx/>
                <a:uFillTx/>
                <a:latin typeface="Century Gothic"/>
                <a:ea typeface="+mn-ea"/>
                <a:cs typeface="+mn-cs"/>
              </a:rPr>
              <a:t>Rajkishan Rajappan</a:t>
            </a:r>
            <a:endParaRPr kumimoji="0" lang="en-US"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4" name="Text Placeholder 6"/>
          <p:cNvSpPr txBox="1">
            <a:spLocks/>
          </p:cNvSpPr>
          <p:nvPr/>
        </p:nvSpPr>
        <p:spPr>
          <a:xfrm>
            <a:off x="6172200" y="57912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Annabel White</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5" name="Text Placeholder 7"/>
          <p:cNvSpPr txBox="1">
            <a:spLocks/>
          </p:cNvSpPr>
          <p:nvPr/>
        </p:nvSpPr>
        <p:spPr>
          <a:xfrm>
            <a:off x="6324600" y="53340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Zachary Tate</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7" name="Rectangle 6"/>
          <p:cNvSpPr/>
          <p:nvPr/>
        </p:nvSpPr>
        <p:spPr>
          <a:xfrm>
            <a:off x="304800" y="5334000"/>
            <a:ext cx="1938339" cy="346249"/>
          </a:xfrm>
          <a:prstGeom prst="rect">
            <a:avLst/>
          </a:prstGeom>
        </p:spPr>
        <p:txBody>
          <a:bodyPr wrap="none">
            <a:spAutoFit/>
          </a:bodyPr>
          <a:lstStyle/>
          <a:p>
            <a:pPr lvl="0" algn="ctr">
              <a:lnSpc>
                <a:spcPct val="90000"/>
              </a:lnSpc>
              <a:spcBef>
                <a:spcPts val="1000"/>
              </a:spcBef>
              <a:defRPr/>
            </a:pPr>
            <a:r>
              <a:rPr lang="en-US" dirty="0" smtClean="0">
                <a:solidFill>
                  <a:srgbClr val="FFFFFF">
                    <a:lumMod val="65000"/>
                  </a:srgbClr>
                </a:solidFill>
                <a:latin typeface="Century Gothic"/>
              </a:rPr>
              <a:t>Sara Armirazodi</a:t>
            </a:r>
            <a:endParaRPr lang="en-US" dirty="0">
              <a:solidFill>
                <a:srgbClr val="FFFFFF">
                  <a:lumMod val="65000"/>
                </a:srgbClr>
              </a:solidFill>
              <a:latin typeface="Century Gothic"/>
            </a:endParaRPr>
          </a:p>
        </p:txBody>
      </p:sp>
      <p:sp>
        <p:nvSpPr>
          <p:cNvPr id="16" name="Rectangle 15"/>
          <p:cNvSpPr/>
          <p:nvPr/>
        </p:nvSpPr>
        <p:spPr>
          <a:xfrm>
            <a:off x="0" y="2286000"/>
            <a:ext cx="9144000" cy="2831592"/>
          </a:xfrm>
          <a:prstGeom prst="rect">
            <a:avLst/>
          </a:prstGeom>
          <a:solidFill>
            <a:schemeClr val="tx1"/>
          </a:solidFill>
          <a:ln w="0" cap="rnd" cmpd="dbl" algn="ctr">
            <a:solidFill>
              <a:schemeClr val="bg1">
                <a:lumMod val="95000"/>
                <a:lumOff val="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Índios_isolados_no_Acre_5.jpg"/>
          <p:cNvPicPr>
            <a:picLocks noChangeAspect="1"/>
          </p:cNvPicPr>
          <p:nvPr/>
        </p:nvPicPr>
        <p:blipFill>
          <a:blip r:embed="rId3"/>
          <a:srcRect t="52385" b="5889"/>
          <a:stretch>
            <a:fillRect/>
          </a:stretch>
        </p:blipFill>
        <p:spPr>
          <a:xfrm>
            <a:off x="0" y="2362200"/>
            <a:ext cx="9144000" cy="2667000"/>
          </a:xfrm>
          <a:prstGeom prst="rect">
            <a:avLst/>
          </a:prstGeom>
        </p:spPr>
      </p:pic>
      <p:sp>
        <p:nvSpPr>
          <p:cNvPr id="17" name="Rectangle 16"/>
          <p:cNvSpPr/>
          <p:nvPr/>
        </p:nvSpPr>
        <p:spPr>
          <a:xfrm>
            <a:off x="1" y="115963"/>
            <a:ext cx="9143999"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Background Information</a:t>
            </a:r>
            <a:endParaRPr lang="en-US" sz="3800" dirty="0"/>
          </a:p>
        </p:txBody>
      </p:sp>
      <p:sp>
        <p:nvSpPr>
          <p:cNvPr id="18" name="TextBox 17"/>
          <p:cNvSpPr txBox="1"/>
          <p:nvPr/>
        </p:nvSpPr>
        <p:spPr>
          <a:xfrm>
            <a:off x="-76200" y="1735583"/>
            <a:ext cx="4554069" cy="3631763"/>
          </a:xfrm>
          <a:prstGeom prst="rect">
            <a:avLst/>
          </a:prstGeom>
          <a:noFill/>
        </p:spPr>
        <p:txBody>
          <a:bodyPr wrap="square" rtlCol="0">
            <a:spAutoFit/>
          </a:bodyPr>
          <a:lstStyle/>
          <a:p>
            <a:pPr lvl="1">
              <a:buClr>
                <a:schemeClr val="bg1">
                  <a:lumMod val="75000"/>
                  <a:lumOff val="25000"/>
                </a:schemeClr>
              </a:buClr>
            </a:pPr>
            <a:endParaRPr lang="en-US" sz="2400" dirty="0" smtClean="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Neglected tropical disease</a:t>
            </a:r>
          </a:p>
          <a:p>
            <a:pPr marL="800100" lvl="1" indent="-342900">
              <a:buClr>
                <a:schemeClr val="bg1">
                  <a:lumMod val="75000"/>
                  <a:lumOff val="25000"/>
                </a:schemeClr>
              </a:buClr>
              <a:buFont typeface="Arial" panose="020B0604020202020204" pitchFamily="34" charset="0"/>
              <a:buChar char="•"/>
            </a:pPr>
            <a:endParaRPr lang="en-US" sz="2400" dirty="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Caused by a parasitic worm known as  </a:t>
            </a:r>
            <a:r>
              <a:rPr lang="en-US" sz="2100" i="1" dirty="0" smtClean="0">
                <a:solidFill>
                  <a:schemeClr val="bg1">
                    <a:lumMod val="75000"/>
                    <a:lumOff val="25000"/>
                  </a:schemeClr>
                </a:solidFill>
                <a:latin typeface="Century Gothic"/>
                <a:cs typeface="Century Gothic"/>
              </a:rPr>
              <a:t>Onchocerca volvulus</a:t>
            </a:r>
          </a:p>
          <a:p>
            <a:pPr marL="800100" lvl="1" indent="-342900">
              <a:buClr>
                <a:schemeClr val="bg1">
                  <a:lumMod val="75000"/>
                  <a:lumOff val="25000"/>
                </a:schemeClr>
              </a:buClr>
              <a:buFont typeface="Arial" panose="020B0604020202020204" pitchFamily="34" charset="0"/>
              <a:buChar char="•"/>
            </a:pPr>
            <a:endParaRPr lang="en-US" sz="2400" i="1" dirty="0" smtClean="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Onchocerca </a:t>
            </a:r>
            <a:r>
              <a:rPr lang="en-US" sz="2100" i="1" dirty="0" smtClean="0">
                <a:solidFill>
                  <a:schemeClr val="bg1">
                    <a:lumMod val="75000"/>
                    <a:lumOff val="25000"/>
                  </a:schemeClr>
                </a:solidFill>
                <a:latin typeface="Century Gothic"/>
                <a:cs typeface="Century Gothic"/>
              </a:rPr>
              <a:t>volvulus</a:t>
            </a:r>
            <a:r>
              <a:rPr lang="en-US" sz="2100" dirty="0" smtClean="0">
                <a:solidFill>
                  <a:schemeClr val="bg1">
                    <a:lumMod val="75000"/>
                    <a:lumOff val="25000"/>
                  </a:schemeClr>
                </a:solidFill>
                <a:latin typeface="Century Gothic"/>
                <a:cs typeface="Century Gothic"/>
              </a:rPr>
              <a:t> is transmitted through the bite of a black fly</a:t>
            </a:r>
          </a:p>
          <a:p>
            <a:pPr marL="1485900" lvl="2" indent="-342900"/>
            <a:endParaRPr lang="en-US" sz="1100" dirty="0" smtClean="0">
              <a:solidFill>
                <a:schemeClr val="bg1">
                  <a:lumMod val="75000"/>
                  <a:lumOff val="25000"/>
                </a:schemeClr>
              </a:solidFill>
            </a:endParaRPr>
          </a:p>
        </p:txBody>
      </p:sp>
      <p:sp>
        <p:nvSpPr>
          <p:cNvPr id="21" name="TextBox 20"/>
          <p:cNvSpPr txBox="1"/>
          <p:nvPr/>
        </p:nvSpPr>
        <p:spPr>
          <a:xfrm>
            <a:off x="226484" y="1025352"/>
            <a:ext cx="4394820" cy="1107996"/>
          </a:xfrm>
          <a:prstGeom prst="rect">
            <a:avLst/>
          </a:prstGeom>
          <a:noFill/>
        </p:spPr>
        <p:txBody>
          <a:bodyPr wrap="square" rtlCol="0">
            <a:spAutoFit/>
          </a:bodyPr>
          <a:lstStyle/>
          <a:p>
            <a:pPr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What is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Onchocerciasis</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or River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Blindness Disease?</a:t>
            </a:r>
          </a:p>
          <a:p>
            <a:endParaRPr lang="en-US" dirty="0">
              <a:solidFill>
                <a:schemeClr val="bg1">
                  <a:lumMod val="75000"/>
                  <a:lumOff val="25000"/>
                </a:schemeClr>
              </a:solidFill>
            </a:endParaRPr>
          </a:p>
        </p:txBody>
      </p:sp>
      <p:sp>
        <p:nvSpPr>
          <p:cNvPr id="22" name="TextBox 21"/>
          <p:cNvSpPr txBox="1"/>
          <p:nvPr/>
        </p:nvSpPr>
        <p:spPr>
          <a:xfrm>
            <a:off x="381000" y="5475550"/>
            <a:ext cx="8552329" cy="1015663"/>
          </a:xfrm>
          <a:prstGeom prst="rect">
            <a:avLst/>
          </a:prstGeom>
          <a:noFill/>
        </p:spPr>
        <p:txBody>
          <a:bodyPr wrap="square" rtlCol="0">
            <a:spAutoFit/>
          </a:bodyPr>
          <a:lstStyle/>
          <a:p>
            <a:pPr marL="3429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Symptoms of river blindness disease include itching, rash, skin discoloration, visual impairment, and blindness</a:t>
            </a:r>
            <a:endParaRPr lang="en-US" sz="2100" dirty="0">
              <a:solidFill>
                <a:schemeClr val="bg1">
                  <a:lumMod val="75000"/>
                  <a:lumOff val="25000"/>
                </a:schemeClr>
              </a:solidFill>
              <a:latin typeface="Century Gothic"/>
              <a:cs typeface="Century Gothic"/>
            </a:endParaRPr>
          </a:p>
          <a:p>
            <a:endParaRPr lang="en-US" dirty="0">
              <a:solidFill>
                <a:schemeClr val="bg1">
                  <a:lumMod val="75000"/>
                  <a:lumOff val="25000"/>
                </a:schemeClr>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667" r="26545"/>
          <a:stretch/>
        </p:blipFill>
        <p:spPr>
          <a:xfrm>
            <a:off x="4648200" y="1143000"/>
            <a:ext cx="4025817" cy="4049127"/>
          </a:xfrm>
          <a:prstGeom prst="rect">
            <a:avLst/>
          </a:prstGeom>
          <a:ln w="12700">
            <a:solidFill>
              <a:schemeClr val="bg1">
                <a:lumMod val="75000"/>
                <a:lumOff val="25000"/>
              </a:schemeClr>
            </a:solidFill>
          </a:ln>
          <a:effectLst/>
        </p:spPr>
      </p:pic>
      <p:sp>
        <p:nvSpPr>
          <p:cNvPr id="20" name="TextBox 19"/>
          <p:cNvSpPr txBox="1"/>
          <p:nvPr/>
        </p:nvSpPr>
        <p:spPr>
          <a:xfrm>
            <a:off x="7086600" y="4953000"/>
            <a:ext cx="1676400" cy="215444"/>
          </a:xfrm>
          <a:prstGeom prst="rect">
            <a:avLst/>
          </a:prstGeom>
          <a:noFill/>
        </p:spPr>
        <p:txBody>
          <a:bodyPr wrap="square" rtlCol="0">
            <a:spAutoFit/>
          </a:bodyPr>
          <a:lstStyle/>
          <a:p>
            <a:r>
              <a:rPr lang="en-US" sz="800" dirty="0" smtClean="0">
                <a:latin typeface="Century Gothic"/>
                <a:cs typeface="Century Gothic"/>
              </a:rPr>
              <a:t>Source: The Carter Center</a:t>
            </a:r>
            <a:endParaRPr lang="en-US" sz="800" dirty="0">
              <a:latin typeface="Century Gothic"/>
              <a:cs typeface="Century Gothic"/>
            </a:endParaRPr>
          </a:p>
        </p:txBody>
      </p:sp>
      <p:sp>
        <p:nvSpPr>
          <p:cNvPr id="24" name="TextBox 23"/>
          <p:cNvSpPr txBox="1"/>
          <p:nvPr/>
        </p:nvSpPr>
        <p:spPr>
          <a:xfrm>
            <a:off x="7162800" y="4724400"/>
            <a:ext cx="3229943" cy="215444"/>
          </a:xfrm>
          <a:prstGeom prst="rect">
            <a:avLst/>
          </a:prstGeom>
          <a:noFill/>
        </p:spPr>
        <p:txBody>
          <a:bodyPr wrap="square" rtlCol="0">
            <a:spAutoFit/>
          </a:bodyPr>
          <a:lstStyle/>
          <a:p>
            <a:r>
              <a:rPr lang="en-US" sz="800" dirty="0" smtClean="0">
                <a:latin typeface="Century Gothic"/>
                <a:cs typeface="Century Gothic"/>
              </a:rPr>
              <a:t>Source: Flickr User Gleilson Miranda</a:t>
            </a:r>
            <a:endParaRPr lang="en-US" sz="800" dirty="0">
              <a:latin typeface="Century Gothic"/>
              <a:cs typeface="Century Gothic"/>
            </a:endParaRPr>
          </a:p>
        </p:txBody>
      </p:sp>
    </p:spTree>
    <p:extLst>
      <p:ext uri="{BB962C8B-B14F-4D97-AF65-F5344CB8AC3E}">
        <p14:creationId xmlns:p14="http://schemas.microsoft.com/office/powerpoint/2010/main"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50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1500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xit" presetSubtype="0" fill="hold" nodeType="withEffect">
                                  <p:stCondLst>
                                    <p:cond delay="15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1500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1500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1500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150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1500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15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1500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150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24"/>
                                        </p:tgtEl>
                                      </p:cBhvr>
                                    </p:animEffect>
                                    <p:set>
                                      <p:cBhvr>
                                        <p:cTn id="40" dur="1" fill="hold">
                                          <p:stCondLst>
                                            <p:cond delay="1999"/>
                                          </p:stCondLst>
                                        </p:cTn>
                                        <p:tgtEl>
                                          <p:spTgt spid="24"/>
                                        </p:tgtEl>
                                        <p:attrNameLst>
                                          <p:attrName>style.visibility</p:attrName>
                                        </p:attrNameLst>
                                      </p:cBhvr>
                                      <p:to>
                                        <p:strVal val="hidden"/>
                                      </p:to>
                                    </p:set>
                                  </p:childTnLst>
                                </p:cTn>
                              </p:par>
                            </p:childTnLst>
                          </p:cTn>
                        </p:par>
                        <p:par>
                          <p:cTn id="41" fill="hold">
                            <p:stCondLst>
                              <p:cond delay="15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animBg="1"/>
      <p:bldP spid="2" grpId="0"/>
      <p:bldP spid="17" grpId="0"/>
      <p:bldP spid="18" grpId="0"/>
      <p:bldP spid="21" grpId="0"/>
      <p:bldP spid="22"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04800" y="762000"/>
            <a:ext cx="8534400" cy="579119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114425" lvl="2" indent="-257175"/>
            <a:endParaRPr lang="en-US" sz="825" dirty="0">
              <a:solidFill>
                <a:srgbClr val="404040"/>
              </a:solidFill>
            </a:endParaRPr>
          </a:p>
          <a:p>
            <a:pPr lvl="2"/>
            <a:endParaRPr lang="en-US" sz="825" dirty="0">
              <a:solidFill>
                <a:srgbClr val="404040"/>
              </a:solidFill>
            </a:endParaRPr>
          </a:p>
        </p:txBody>
      </p:sp>
      <p:sp>
        <p:nvSpPr>
          <p:cNvPr id="4" name="Rectangle 3"/>
          <p:cNvSpPr/>
          <p:nvPr/>
        </p:nvSpPr>
        <p:spPr>
          <a:xfrm>
            <a:off x="1314450" y="42589"/>
            <a:ext cx="6515100" cy="677108"/>
          </a:xfrm>
          <a:prstGeom prst="rect">
            <a:avLst/>
          </a:prstGeom>
        </p:spPr>
        <p:txBody>
          <a:bodyPr wrap="square" anchor="t">
            <a:spAutoFit/>
          </a:bodyPr>
          <a:lstStyle/>
          <a:p>
            <a:pPr algn="ctr"/>
            <a:r>
              <a:rPr lang="en-US" sz="3800" b="1" spc="38" dirty="0">
                <a:ln w="25400" cap="flat" cmpd="sng" algn="ctr">
                  <a:solidFill>
                    <a:prstClr val="white"/>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 Conclusion</a:t>
            </a:r>
            <a:endParaRPr lang="en-US" sz="3800" dirty="0">
              <a:solidFill>
                <a:prstClr val="white"/>
              </a:solidFill>
            </a:endParaRPr>
          </a:p>
        </p:txBody>
      </p:sp>
      <p:sp>
        <p:nvSpPr>
          <p:cNvPr id="5" name="TextBox 4"/>
          <p:cNvSpPr txBox="1"/>
          <p:nvPr/>
        </p:nvSpPr>
        <p:spPr>
          <a:xfrm>
            <a:off x="1428750" y="1600201"/>
            <a:ext cx="3143250" cy="219291"/>
          </a:xfrm>
          <a:prstGeom prst="rect">
            <a:avLst/>
          </a:prstGeom>
          <a:noFill/>
        </p:spPr>
        <p:txBody>
          <a:bodyPr wrap="square" rtlCol="0">
            <a:spAutoFit/>
          </a:bodyPr>
          <a:lstStyle/>
          <a:p>
            <a:pPr marL="1114425" lvl="2" indent="-257175"/>
            <a:endParaRPr lang="en-US" sz="825" dirty="0">
              <a:solidFill>
                <a:prstClr val="black">
                  <a:lumMod val="75000"/>
                  <a:lumOff val="25000"/>
                </a:prstClr>
              </a:solidFill>
            </a:endParaRPr>
          </a:p>
        </p:txBody>
      </p:sp>
      <p:pic>
        <p:nvPicPr>
          <p:cNvPr id="3" name="Picture 2" descr="Screen Shot 2015-07-27 at 2.37.2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5206615"/>
            <a:ext cx="2225865" cy="1224453"/>
          </a:xfrm>
          <a:prstGeom prst="rect">
            <a:avLst/>
          </a:prstGeom>
          <a:ln w="12700" cap="flat" cmpd="sng" algn="ctr">
            <a:solidFill>
              <a:srgbClr val="404040"/>
            </a:solidFill>
            <a:prstDash val="solid"/>
            <a:round/>
            <a:headEnd type="none" w="med" len="med"/>
            <a:tailEnd type="none" w="med" len="med"/>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414" r="3831"/>
          <a:stretch/>
        </p:blipFill>
        <p:spPr>
          <a:xfrm>
            <a:off x="6400800" y="932023"/>
            <a:ext cx="2225864" cy="1276358"/>
          </a:xfrm>
          <a:prstGeom prst="rect">
            <a:avLst/>
          </a:prstGeom>
          <a:ln w="12700" cap="flat" cmpd="sng" algn="ctr">
            <a:solidFill>
              <a:schemeClr val="bg1">
                <a:lumMod val="75000"/>
                <a:lumOff val="25000"/>
              </a:schemeClr>
            </a:solidFill>
            <a:prstDash val="solid"/>
            <a:round/>
            <a:headEnd type="none" w="med" len="med"/>
            <a:tailEnd type="none" w="med" len="med"/>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3729613"/>
            <a:ext cx="1387664" cy="1376215"/>
          </a:xfrm>
          <a:prstGeom prst="rect">
            <a:avLst/>
          </a:prstGeom>
          <a:ln>
            <a:solidFill>
              <a:srgbClr val="404040"/>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800" y="3687555"/>
            <a:ext cx="473264" cy="141827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800" y="2319995"/>
            <a:ext cx="2209800" cy="1312023"/>
          </a:xfrm>
          <a:prstGeom prst="rect">
            <a:avLst/>
          </a:prstGeom>
          <a:solidFill>
            <a:schemeClr val="bg1">
              <a:lumMod val="85000"/>
              <a:lumOff val="15000"/>
            </a:schemeClr>
          </a:solidFill>
          <a:ln w="12700" cap="flat" cmpd="sng" algn="ctr">
            <a:solidFill>
              <a:schemeClr val="bg1">
                <a:lumMod val="75000"/>
                <a:lumOff val="25000"/>
              </a:schemeClr>
            </a:solidFill>
            <a:prstDash val="solid"/>
            <a:round/>
            <a:headEnd type="none" w="med" len="med"/>
            <a:tailEnd type="none" w="med" len="med"/>
          </a:ln>
        </p:spPr>
      </p:pic>
      <p:sp>
        <p:nvSpPr>
          <p:cNvPr id="13" name="Rectangle 12"/>
          <p:cNvSpPr/>
          <p:nvPr/>
        </p:nvSpPr>
        <p:spPr>
          <a:xfrm>
            <a:off x="0" y="42589"/>
            <a:ext cx="9144000" cy="677108"/>
          </a:xfrm>
          <a:prstGeom prst="rect">
            <a:avLst/>
          </a:prstGeom>
        </p:spPr>
        <p:txBody>
          <a:bodyPr wrap="square" anchor="t">
            <a:spAutoFit/>
          </a:bodyPr>
          <a:lstStyle/>
          <a:p>
            <a:pPr algn="ctr"/>
            <a:r>
              <a:rPr lang="en-US" sz="3800" b="1" spc="38" dirty="0">
                <a:ln w="25400" cap="flat" cmpd="sng" algn="ctr">
                  <a:solidFill>
                    <a:prstClr val="white"/>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 Acknowledgments</a:t>
            </a:r>
            <a:endParaRPr lang="en-US" sz="3800" dirty="0">
              <a:solidFill>
                <a:prstClr val="white"/>
              </a:solidFill>
            </a:endParaRPr>
          </a:p>
        </p:txBody>
      </p:sp>
      <p:sp>
        <p:nvSpPr>
          <p:cNvPr id="14" name="TextBox 13"/>
          <p:cNvSpPr txBox="1"/>
          <p:nvPr/>
        </p:nvSpPr>
        <p:spPr>
          <a:xfrm>
            <a:off x="457200" y="838200"/>
            <a:ext cx="13563600" cy="2966197"/>
          </a:xfrm>
          <a:prstGeom prst="rect">
            <a:avLst/>
          </a:prstGeom>
          <a:noFill/>
        </p:spPr>
        <p:txBody>
          <a:bodyPr wrap="square" rtlCol="0">
            <a:spAutoFit/>
          </a:bodyPr>
          <a:lstStyle/>
          <a:p>
            <a:pPr>
              <a:buClr>
                <a:srgbClr val="826F61"/>
              </a:buClr>
            </a:pPr>
            <a:r>
              <a:rPr lang="en-US" altLang="en-US" sz="2400" dirty="0">
                <a:solidFill>
                  <a:srgbClr val="404040"/>
                </a:solidFill>
                <a:latin typeface="Century Gothic" panose="020B0502020202020204" pitchFamily="34" charset="0"/>
              </a:rPr>
              <a:t>Advisors</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Jim Tucker (NASA Goddard Space Flight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Kel Markert (University of Alabama in Huntsville)</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Kenton Ross (NASA DEVELOP)</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Dan Irwin (SERVIR Program Director)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Jeff Luvall (NASA at National Space Science and Technology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Robert Griffin (University of Alabama in Huntsville)</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Katie Melocik (NASA Goddard Space Flight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Thomas Unnasch (University of South Florida)</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Melanie Salyer, Mentor (Wise County)</a:t>
            </a:r>
          </a:p>
          <a:p>
            <a:pPr lvl="1">
              <a:buClr>
                <a:srgbClr val="826F61"/>
              </a:buClr>
            </a:pPr>
            <a:endParaRPr lang="en-US" altLang="en-US" sz="1425" dirty="0">
              <a:solidFill>
                <a:prstClr val="white"/>
              </a:solidFill>
            </a:endParaRPr>
          </a:p>
          <a:p>
            <a:pPr marL="285750" indent="-285750">
              <a:buFont typeface="Arial" panose="020B0604020202020204" pitchFamily="34" charset="0"/>
              <a:buChar char="•"/>
            </a:pPr>
            <a:endParaRPr lang="en-US" sz="1350" dirty="0">
              <a:solidFill>
                <a:prstClr val="white"/>
              </a:solidFill>
            </a:endParaRPr>
          </a:p>
        </p:txBody>
      </p:sp>
      <p:sp>
        <p:nvSpPr>
          <p:cNvPr id="15" name="TextBox 14"/>
          <p:cNvSpPr txBox="1"/>
          <p:nvPr/>
        </p:nvSpPr>
        <p:spPr>
          <a:xfrm>
            <a:off x="1371600" y="6096000"/>
            <a:ext cx="6743700" cy="400110"/>
          </a:xfrm>
          <a:prstGeom prst="rect">
            <a:avLst/>
          </a:prstGeom>
          <a:noFill/>
        </p:spPr>
        <p:txBody>
          <a:bodyPr wrap="square" rtlCol="0">
            <a:spAutoFit/>
          </a:bodyPr>
          <a:lstStyle/>
          <a:p>
            <a:pPr algn="ctr"/>
            <a:r>
              <a:rPr lang="en-US" altLang="en-US" sz="1000" i="1" dirty="0">
                <a:solidFill>
                  <a:srgbClr val="404040"/>
                </a:solidFill>
                <a:latin typeface="Century Gothic" panose="020B0502020202020204" pitchFamily="34" charset="0"/>
              </a:rPr>
              <a:t>This material is based upon work supported by NASA through contract NNL11AA00B and cooperative agreement NNX14AB60A</a:t>
            </a:r>
            <a:endParaRPr lang="en-US" sz="1000" dirty="0">
              <a:solidFill>
                <a:srgbClr val="404040"/>
              </a:solidFill>
              <a:latin typeface="Century Gothic" panose="020B0502020202020204" pitchFamily="34" charset="0"/>
            </a:endParaRPr>
          </a:p>
        </p:txBody>
      </p:sp>
      <p:sp>
        <p:nvSpPr>
          <p:cNvPr id="16" name="TextBox 15"/>
          <p:cNvSpPr txBox="1"/>
          <p:nvPr/>
        </p:nvSpPr>
        <p:spPr>
          <a:xfrm>
            <a:off x="533400" y="3886200"/>
            <a:ext cx="5086350" cy="1361911"/>
          </a:xfrm>
          <a:prstGeom prst="rect">
            <a:avLst/>
          </a:prstGeom>
          <a:noFill/>
        </p:spPr>
        <p:txBody>
          <a:bodyPr wrap="square" rtlCol="0">
            <a:spAutoFit/>
          </a:bodyPr>
          <a:lstStyle/>
          <a:p>
            <a:r>
              <a:rPr lang="en-US" sz="2400" dirty="0">
                <a:solidFill>
                  <a:srgbClr val="404040"/>
                </a:solidFill>
                <a:latin typeface="Century Gothic" panose="020B0502020202020204" pitchFamily="34" charset="0"/>
              </a:rPr>
              <a:t>Partners</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The Carter Center</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Dr. Frank Richards, The Carter Center</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Lindsay Rakers, The Carter Center</a:t>
            </a:r>
          </a:p>
          <a:p>
            <a:endParaRPr lang="en-US" sz="1350" dirty="0">
              <a:solidFill>
                <a:prstClr val="white"/>
              </a:solidFill>
            </a:endParaRPr>
          </a:p>
        </p:txBody>
      </p:sp>
      <p:sp>
        <p:nvSpPr>
          <p:cNvPr id="17" name="Rectangle 16"/>
          <p:cNvSpPr/>
          <p:nvPr/>
        </p:nvSpPr>
        <p:spPr>
          <a:xfrm>
            <a:off x="457200" y="914400"/>
            <a:ext cx="5334000" cy="1551963"/>
          </a:xfrm>
          <a:prstGeom prst="rect">
            <a:avLst/>
          </a:prstGeom>
        </p:spPr>
        <p:txBody>
          <a:bodyPr wrap="square">
            <a:spAutoFit/>
          </a:bodyPr>
          <a:lstStyle/>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River Blindness Disease effects:</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Reinforces poverty cycle </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Impacts ones quality of life</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Influences ones ability to work and learn survival skills</a:t>
            </a:r>
          </a:p>
        </p:txBody>
      </p:sp>
      <p:sp>
        <p:nvSpPr>
          <p:cNvPr id="18" name="Rectangle 17"/>
          <p:cNvSpPr/>
          <p:nvPr/>
        </p:nvSpPr>
        <p:spPr>
          <a:xfrm>
            <a:off x="457200" y="2819400"/>
            <a:ext cx="5410200" cy="970266"/>
          </a:xfrm>
          <a:prstGeom prst="rect">
            <a:avLst/>
          </a:prstGeom>
        </p:spPr>
        <p:txBody>
          <a:bodyPr wrap="square">
            <a:spAutoFit/>
          </a:bodyPr>
          <a:lstStyle/>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About 90 remote Yanomami villages  were identified in the Alto Orinoco Region</a:t>
            </a:r>
          </a:p>
        </p:txBody>
      </p:sp>
      <p:sp>
        <p:nvSpPr>
          <p:cNvPr id="19" name="Rectangle 18"/>
          <p:cNvSpPr/>
          <p:nvPr/>
        </p:nvSpPr>
        <p:spPr>
          <a:xfrm>
            <a:off x="457200" y="3810000"/>
            <a:ext cx="5257800" cy="1261114"/>
          </a:xfrm>
          <a:prstGeom prst="rect">
            <a:avLst/>
          </a:prstGeom>
        </p:spPr>
        <p:txBody>
          <a:bodyPr wrap="square">
            <a:spAutoFit/>
          </a:bodyPr>
          <a:lstStyle/>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The suitability and probable village location maps have an 76% accuracy rating</a:t>
            </a:r>
            <a:endParaRPr lang="en-US" sz="2100" dirty="0">
              <a:solidFill>
                <a:srgbClr val="404040"/>
              </a:solidFill>
              <a:latin typeface="Century Gothic"/>
              <a:ea typeface="Garamond"/>
              <a:cs typeface="Century Gothic"/>
              <a:sym typeface="Garamond"/>
            </a:endParaRPr>
          </a:p>
        </p:txBody>
      </p:sp>
      <p:sp>
        <p:nvSpPr>
          <p:cNvPr id="20" name="Rectangle 19"/>
          <p:cNvSpPr/>
          <p:nvPr/>
        </p:nvSpPr>
        <p:spPr>
          <a:xfrm>
            <a:off x="457200" y="4800600"/>
            <a:ext cx="5562600" cy="1551963"/>
          </a:xfrm>
          <a:prstGeom prst="rect">
            <a:avLst/>
          </a:prstGeom>
        </p:spPr>
        <p:txBody>
          <a:bodyPr wrap="square">
            <a:spAutoFit/>
          </a:bodyPr>
          <a:lstStyle/>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The Carter Center will apply this intelligence to provide treatment and continue their eradication efforts </a:t>
            </a:r>
          </a:p>
        </p:txBody>
      </p:sp>
      <p:sp>
        <p:nvSpPr>
          <p:cNvPr id="22" name="Rectangle 21"/>
          <p:cNvSpPr/>
          <p:nvPr/>
        </p:nvSpPr>
        <p:spPr>
          <a:xfrm>
            <a:off x="7467600" y="6642556"/>
            <a:ext cx="1479892" cy="215444"/>
          </a:xfrm>
          <a:prstGeom prst="rect">
            <a:avLst/>
          </a:prstGeom>
        </p:spPr>
        <p:txBody>
          <a:bodyPr wrap="none">
            <a:spAutoFit/>
          </a:bodyPr>
          <a:lstStyle/>
          <a:p>
            <a:r>
              <a:rPr lang="en-US" sz="800" dirty="0" smtClean="0">
                <a:latin typeface="Century Gothic"/>
                <a:cs typeface="Century Gothic"/>
              </a:rPr>
              <a:t>Source: The Carter Center</a:t>
            </a:r>
            <a:endParaRPr lang="en-US" sz="800" dirty="0">
              <a:latin typeface="Century Gothic"/>
              <a:cs typeface="Century Gothic"/>
            </a:endParaRPr>
          </a:p>
        </p:txBody>
      </p:sp>
    </p:spTree>
    <p:extLst>
      <p:ext uri="{BB962C8B-B14F-4D97-AF65-F5344CB8AC3E}">
        <p14:creationId xmlns:p14="http://schemas.microsoft.com/office/powerpoint/2010/main" val="1978676069"/>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3000"/>
                                        <p:tgtEl>
                                          <p:spTgt spid="17"/>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30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0"/>
                                        <p:tgtEl>
                                          <p:spTgt spid="11"/>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3000"/>
                                        <p:tgtEl>
                                          <p:spTgt spid="19"/>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3000"/>
                                        <p:tgtEl>
                                          <p:spTgt spid="3"/>
                                        </p:tgtEl>
                                      </p:cBhvr>
                                    </p:animEffect>
                                  </p:childTnLst>
                                </p:cTn>
                              </p:par>
                            </p:childTnLst>
                          </p:cTn>
                        </p:par>
                        <p:par>
                          <p:cTn id="35" fill="hold">
                            <p:stCondLst>
                              <p:cond delay="12000"/>
                            </p:stCondLst>
                            <p:childTnLst>
                              <p:par>
                                <p:cTn id="36" presetID="10" presetClass="exit" presetSubtype="0" fill="hold" grpId="1" nodeType="afterEffect">
                                  <p:stCondLst>
                                    <p:cond delay="12000"/>
                                  </p:stCondLst>
                                  <p:childTnLst>
                                    <p:animEffect transition="out" filter="fade">
                                      <p:cBhvr>
                                        <p:cTn id="37" dur="2000"/>
                                        <p:tgtEl>
                                          <p:spTgt spid="18"/>
                                        </p:tgtEl>
                                      </p:cBhvr>
                                    </p:animEffect>
                                    <p:set>
                                      <p:cBhvr>
                                        <p:cTn id="38" dur="1" fill="hold">
                                          <p:stCondLst>
                                            <p:cond delay="19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12000"/>
                                  </p:stCondLst>
                                  <p:childTnLst>
                                    <p:animEffect transition="out" filter="fade">
                                      <p:cBhvr>
                                        <p:cTn id="40" dur="2000"/>
                                        <p:tgtEl>
                                          <p:spTgt spid="20"/>
                                        </p:tgtEl>
                                      </p:cBhvr>
                                    </p:animEffect>
                                    <p:set>
                                      <p:cBhvr>
                                        <p:cTn id="41" dur="1" fill="hold">
                                          <p:stCondLst>
                                            <p:cond delay="1999"/>
                                          </p:stCondLst>
                                        </p:cTn>
                                        <p:tgtEl>
                                          <p:spTgt spid="20"/>
                                        </p:tgtEl>
                                        <p:attrNameLst>
                                          <p:attrName>style.visibility</p:attrName>
                                        </p:attrNameLst>
                                      </p:cBhvr>
                                      <p:to>
                                        <p:strVal val="hidden"/>
                                      </p:to>
                                    </p:set>
                                  </p:childTnLst>
                                </p:cTn>
                              </p:par>
                              <p:par>
                                <p:cTn id="42" presetID="10" presetClass="exit" presetSubtype="0" fill="hold" nodeType="withEffect">
                                  <p:stCondLst>
                                    <p:cond delay="12000"/>
                                  </p:stCondLst>
                                  <p:childTnLst>
                                    <p:animEffect transition="out" filter="fade">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par>
                                <p:cTn id="45" presetID="10" presetClass="exit" presetSubtype="0" fill="hold" nodeType="withEffect">
                                  <p:stCondLst>
                                    <p:cond delay="12000"/>
                                  </p:stCondLst>
                                  <p:childTnLst>
                                    <p:animEffect transition="out" filter="fade">
                                      <p:cBhvr>
                                        <p:cTn id="46" dur="2000"/>
                                        <p:tgtEl>
                                          <p:spTgt spid="11"/>
                                        </p:tgtEl>
                                      </p:cBhvr>
                                    </p:animEffect>
                                    <p:set>
                                      <p:cBhvr>
                                        <p:cTn id="47" dur="1" fill="hold">
                                          <p:stCondLst>
                                            <p:cond delay="1999"/>
                                          </p:stCondLst>
                                        </p:cTn>
                                        <p:tgtEl>
                                          <p:spTgt spid="11"/>
                                        </p:tgtEl>
                                        <p:attrNameLst>
                                          <p:attrName>style.visibility</p:attrName>
                                        </p:attrNameLst>
                                      </p:cBhvr>
                                      <p:to>
                                        <p:strVal val="hidden"/>
                                      </p:to>
                                    </p:set>
                                  </p:childTnLst>
                                </p:cTn>
                              </p:par>
                              <p:par>
                                <p:cTn id="48" presetID="10" presetClass="exit" presetSubtype="0" fill="hold" nodeType="withEffect">
                                  <p:stCondLst>
                                    <p:cond delay="12000"/>
                                  </p:stCondLst>
                                  <p:childTnLst>
                                    <p:animEffect transition="out" filter="fade">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10" presetClass="exit" presetSubtype="0" fill="hold" nodeType="withEffect">
                                  <p:stCondLst>
                                    <p:cond delay="12000"/>
                                  </p:stCondLst>
                                  <p:childTnLst>
                                    <p:animEffect transition="out" filter="fade">
                                      <p:cBhvr>
                                        <p:cTn id="52" dur="2000"/>
                                        <p:tgtEl>
                                          <p:spTgt spid="7"/>
                                        </p:tgtEl>
                                      </p:cBhvr>
                                    </p:animEffect>
                                    <p:set>
                                      <p:cBhvr>
                                        <p:cTn id="53" dur="1" fill="hold">
                                          <p:stCondLst>
                                            <p:cond delay="1999"/>
                                          </p:stCondLst>
                                        </p:cTn>
                                        <p:tgtEl>
                                          <p:spTgt spid="7"/>
                                        </p:tgtEl>
                                        <p:attrNameLst>
                                          <p:attrName>style.visibility</p:attrName>
                                        </p:attrNameLst>
                                      </p:cBhvr>
                                      <p:to>
                                        <p:strVal val="hidden"/>
                                      </p:to>
                                    </p:set>
                                  </p:childTnLst>
                                </p:cTn>
                              </p:par>
                              <p:par>
                                <p:cTn id="54" presetID="10" presetClass="exit" presetSubtype="0" fill="hold" nodeType="withEffect">
                                  <p:stCondLst>
                                    <p:cond delay="12000"/>
                                  </p:stCondLst>
                                  <p:childTnLst>
                                    <p:animEffect transition="out" filter="fade">
                                      <p:cBhvr>
                                        <p:cTn id="55" dur="2000"/>
                                        <p:tgtEl>
                                          <p:spTgt spid="3"/>
                                        </p:tgtEl>
                                      </p:cBhvr>
                                    </p:animEffect>
                                    <p:set>
                                      <p:cBhvr>
                                        <p:cTn id="56" dur="1" fill="hold">
                                          <p:stCondLst>
                                            <p:cond delay="19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12000"/>
                                  </p:stCondLst>
                                  <p:childTnLst>
                                    <p:animEffect transition="out" filter="fade">
                                      <p:cBhvr>
                                        <p:cTn id="58" dur="2000"/>
                                        <p:tgtEl>
                                          <p:spTgt spid="17"/>
                                        </p:tgtEl>
                                      </p:cBhvr>
                                    </p:animEffect>
                                    <p:set>
                                      <p:cBhvr>
                                        <p:cTn id="59" dur="1" fill="hold">
                                          <p:stCondLst>
                                            <p:cond delay="1999"/>
                                          </p:stCondLst>
                                        </p:cTn>
                                        <p:tgtEl>
                                          <p:spTgt spid="17"/>
                                        </p:tgtEl>
                                        <p:attrNameLst>
                                          <p:attrName>style.visibility</p:attrName>
                                        </p:attrNameLst>
                                      </p:cBhvr>
                                      <p:to>
                                        <p:strVal val="hidden"/>
                                      </p:to>
                                    </p:set>
                                  </p:childTnLst>
                                </p:cTn>
                              </p:par>
                              <p:par>
                                <p:cTn id="60" presetID="10" presetClass="exit" presetSubtype="0" fill="hold" grpId="1" nodeType="withEffect">
                                  <p:stCondLst>
                                    <p:cond delay="12000"/>
                                  </p:stCondLst>
                                  <p:childTnLst>
                                    <p:animEffect transition="out" filter="fade">
                                      <p:cBhvr>
                                        <p:cTn id="61" dur="2000"/>
                                        <p:tgtEl>
                                          <p:spTgt spid="19"/>
                                        </p:tgtEl>
                                      </p:cBhvr>
                                    </p:animEffect>
                                    <p:set>
                                      <p:cBhvr>
                                        <p:cTn id="62" dur="1" fill="hold">
                                          <p:stCondLst>
                                            <p:cond delay="1999"/>
                                          </p:stCondLst>
                                        </p:cTn>
                                        <p:tgtEl>
                                          <p:spTgt spid="19"/>
                                        </p:tgtEl>
                                        <p:attrNameLst>
                                          <p:attrName>style.visibility</p:attrName>
                                        </p:attrNameLst>
                                      </p:cBhvr>
                                      <p:to>
                                        <p:strVal val="hidden"/>
                                      </p:to>
                                    </p:set>
                                  </p:childTnLst>
                                </p:cTn>
                              </p:par>
                              <p:par>
                                <p:cTn id="63" presetID="10" presetClass="exit" presetSubtype="0" fill="hold" grpId="0" nodeType="withEffect">
                                  <p:stCondLst>
                                    <p:cond delay="12000"/>
                                  </p:stCondLst>
                                  <p:childTnLst>
                                    <p:animEffect transition="out" filter="fade">
                                      <p:cBhvr>
                                        <p:cTn id="64" dur="2000"/>
                                        <p:tgtEl>
                                          <p:spTgt spid="4"/>
                                        </p:tgtEl>
                                      </p:cBhvr>
                                    </p:animEffect>
                                    <p:set>
                                      <p:cBhvr>
                                        <p:cTn id="65" dur="1" fill="hold">
                                          <p:stCondLst>
                                            <p:cond delay="1999"/>
                                          </p:stCondLst>
                                        </p:cTn>
                                        <p:tgtEl>
                                          <p:spTgt spid="4"/>
                                        </p:tgtEl>
                                        <p:attrNameLst>
                                          <p:attrName>style.visibility</p:attrName>
                                        </p:attrNameLst>
                                      </p:cBhvr>
                                      <p:to>
                                        <p:strVal val="hidden"/>
                                      </p:to>
                                    </p:set>
                                  </p:childTnLst>
                                </p:cTn>
                              </p:par>
                            </p:childTnLst>
                          </p:cTn>
                        </p:par>
                        <p:par>
                          <p:cTn id="66" fill="hold">
                            <p:stCondLst>
                              <p:cond delay="2600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7" grpId="1"/>
      <p:bldP spid="18" grpId="0"/>
      <p:bldP spid="18" grpId="1"/>
      <p:bldP spid="19" grpId="0"/>
      <p:bldP spid="19" grpId="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884129"/>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9950" y="109158"/>
            <a:ext cx="9153949"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Background Information</a:t>
            </a:r>
            <a:endParaRPr lang="en-US" sz="3800" dirty="0"/>
          </a:p>
        </p:txBody>
      </p:sp>
      <p:sp>
        <p:nvSpPr>
          <p:cNvPr id="6" name="TextBox 5"/>
          <p:cNvSpPr txBox="1"/>
          <p:nvPr/>
        </p:nvSpPr>
        <p:spPr>
          <a:xfrm>
            <a:off x="-9949" y="1324745"/>
            <a:ext cx="5357286" cy="5647700"/>
          </a:xfrm>
          <a:prstGeom prst="rect">
            <a:avLst/>
          </a:prstGeom>
          <a:noFill/>
        </p:spPr>
        <p:txBody>
          <a:bodyPr wrap="square" rtlCol="0">
            <a:spAutoFit/>
          </a:bodyPr>
          <a:lstStyle/>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13 sub regions of Brazil, Ecuador, Guatemala, Mexico, Venezuela, and Colombia</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 The Alto Orinoco Municipality is one of the last active transmission zones</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122,282 people within the Alto Orinoco region are at risk</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20,500 people within the Alto Orinoco region need treatment</a:t>
            </a:r>
          </a:p>
          <a:p>
            <a:pPr marL="800100" lvl="1" indent="-342900"/>
            <a:endParaRPr lang="en-US" sz="2000" dirty="0" smtClean="0">
              <a:solidFill>
                <a:schemeClr val="bg1">
                  <a:lumMod val="75000"/>
                  <a:lumOff val="25000"/>
                </a:schemeClr>
              </a:solidFill>
            </a:endParaRPr>
          </a:p>
          <a:p>
            <a:pPr marL="800100" lvl="1" indent="-342900">
              <a:buFont typeface="Arial" panose="020B0604020202020204" pitchFamily="34" charset="0"/>
              <a:buChar char="•"/>
            </a:pPr>
            <a:endParaRPr lang="en-US" sz="2000" dirty="0" smtClean="0">
              <a:solidFill>
                <a:schemeClr val="bg1">
                  <a:lumMod val="75000"/>
                  <a:lumOff val="25000"/>
                </a:schemeClr>
              </a:solidFill>
            </a:endParaRPr>
          </a:p>
          <a:p>
            <a:endParaRPr lang="en-US" dirty="0">
              <a:solidFill>
                <a:schemeClr val="bg1">
                  <a:lumMod val="75000"/>
                  <a:lumOff val="25000"/>
                </a:schemeClr>
              </a:solidFill>
            </a:endParaRPr>
          </a:p>
        </p:txBody>
      </p:sp>
      <p:sp>
        <p:nvSpPr>
          <p:cNvPr id="8" name="TextBox 7"/>
          <p:cNvSpPr txBox="1"/>
          <p:nvPr/>
        </p:nvSpPr>
        <p:spPr>
          <a:xfrm>
            <a:off x="457201" y="1752600"/>
            <a:ext cx="4800600" cy="4539704"/>
          </a:xfrm>
          <a:prstGeom prst="rect">
            <a:avLst/>
          </a:prstGeom>
          <a:noFill/>
        </p:spPr>
        <p:txBody>
          <a:bodyPr wrap="square" rtlCol="0">
            <a:spAutoFit/>
          </a:bodyPr>
          <a:lstStyle/>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Densely forested terrain</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Political boundaries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Government Policies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Remote locations of Yanomami villages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Migratory nature of Yanomami people</a:t>
            </a:r>
          </a:p>
          <a:p>
            <a:pPr>
              <a:buFont typeface="Arial"/>
              <a:buChar char="•"/>
            </a:pPr>
            <a:endParaRPr lang="en-US" sz="2200" dirty="0">
              <a:latin typeface="Century Gothic"/>
              <a:cs typeface="Century Gothic"/>
            </a:endParaRPr>
          </a:p>
        </p:txBody>
      </p:sp>
      <p:sp>
        <p:nvSpPr>
          <p:cNvPr id="12" name="TextBox 11"/>
          <p:cNvSpPr txBox="1"/>
          <p:nvPr/>
        </p:nvSpPr>
        <p:spPr>
          <a:xfrm>
            <a:off x="5387630" y="4568768"/>
            <a:ext cx="3445322" cy="1934308"/>
          </a:xfrm>
          <a:prstGeom prst="rect">
            <a:avLst/>
          </a:prstGeom>
          <a:noFill/>
          <a:ln w="12700">
            <a:solidFill>
              <a:schemeClr val="bg1">
                <a:lumMod val="75000"/>
                <a:lumOff val="25000"/>
              </a:schemeClr>
            </a:solidFill>
          </a:ln>
        </p:spPr>
        <p:txBody>
          <a:bodyPr wrap="square" rtlCol="0">
            <a:spAutoFit/>
          </a:bodyPr>
          <a:lstStyle/>
          <a:p>
            <a:endParaRPr lang="en-US" dirty="0"/>
          </a:p>
        </p:txBody>
      </p:sp>
      <p:pic>
        <p:nvPicPr>
          <p:cNvPr id="9" name="Picture 8" descr="study_area_map.jpg"/>
          <p:cNvPicPr>
            <a:picLocks noChangeAspect="1"/>
          </p:cNvPicPr>
          <p:nvPr/>
        </p:nvPicPr>
        <p:blipFill rotWithShape="1">
          <a:blip r:embed="rId3"/>
          <a:srcRect l="1963" t="3344" r="72507" b="61814"/>
          <a:stretch/>
        </p:blipFill>
        <p:spPr>
          <a:xfrm>
            <a:off x="5574417" y="4616301"/>
            <a:ext cx="1398921" cy="1426900"/>
          </a:xfrm>
          <a:prstGeom prst="rect">
            <a:avLst/>
          </a:prstGeom>
        </p:spPr>
      </p:pic>
      <p:sp>
        <p:nvSpPr>
          <p:cNvPr id="7" name="TextBox 6"/>
          <p:cNvSpPr txBox="1"/>
          <p:nvPr/>
        </p:nvSpPr>
        <p:spPr>
          <a:xfrm>
            <a:off x="228600" y="955413"/>
            <a:ext cx="5159030" cy="738664"/>
          </a:xfrm>
          <a:prstGeom prst="rect">
            <a:avLst/>
          </a:prstGeom>
          <a:noFill/>
        </p:spPr>
        <p:txBody>
          <a:bodyPr wrap="square" rtlCol="0">
            <a:spAutoFit/>
          </a:bodyPr>
          <a:lstStyle/>
          <a:p>
            <a:pPr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Who is at Risk?</a:t>
            </a:r>
          </a:p>
          <a:p>
            <a:endParaRPr lang="en-US" dirty="0">
              <a:solidFill>
                <a:schemeClr val="bg1">
                  <a:lumMod val="75000"/>
                  <a:lumOff val="25000"/>
                </a:schemeClr>
              </a:solidFill>
            </a:endParaRPr>
          </a:p>
        </p:txBody>
      </p:sp>
      <p:pic>
        <p:nvPicPr>
          <p:cNvPr id="14" name="Picture 13" descr="study_area_map.jpg"/>
          <p:cNvPicPr>
            <a:picLocks noChangeAspect="1"/>
          </p:cNvPicPr>
          <p:nvPr/>
        </p:nvPicPr>
        <p:blipFill rotWithShape="1">
          <a:blip r:embed="rId3"/>
          <a:srcRect l="29534" t="3430" r="3059" b="2291"/>
          <a:stretch/>
        </p:blipFill>
        <p:spPr>
          <a:xfrm>
            <a:off x="5398447" y="978587"/>
            <a:ext cx="3434505" cy="3547308"/>
          </a:xfrm>
          <a:prstGeom prst="rect">
            <a:avLst/>
          </a:prstGeom>
          <a:ln w="12700">
            <a:solidFill>
              <a:schemeClr val="bg1">
                <a:lumMod val="75000"/>
                <a:lumOff val="25000"/>
              </a:schemeClr>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482" t="1101" r="660" b="22855"/>
          <a:stretch/>
        </p:blipFill>
        <p:spPr>
          <a:xfrm>
            <a:off x="7423693" y="4586320"/>
            <a:ext cx="1368097" cy="1894288"/>
          </a:xfrm>
          <a:prstGeom prst="rect">
            <a:avLst/>
          </a:prstGeom>
        </p:spPr>
      </p:pic>
      <p:sp>
        <p:nvSpPr>
          <p:cNvPr id="13" name="TextBox 12"/>
          <p:cNvSpPr txBox="1"/>
          <p:nvPr/>
        </p:nvSpPr>
        <p:spPr>
          <a:xfrm>
            <a:off x="7816665" y="5423125"/>
            <a:ext cx="975124" cy="369332"/>
          </a:xfrm>
          <a:prstGeom prst="rect">
            <a:avLst/>
          </a:prstGeom>
          <a:solidFill>
            <a:schemeClr val="tx1"/>
          </a:solidFill>
        </p:spPr>
        <p:txBody>
          <a:bodyPr wrap="square" rtlCol="0">
            <a:spAutoFit/>
          </a:bodyPr>
          <a:lstStyle/>
          <a:p>
            <a:r>
              <a:rPr lang="en-US" sz="900" dirty="0" smtClean="0">
                <a:solidFill>
                  <a:schemeClr val="bg1">
                    <a:lumMod val="75000"/>
                    <a:lumOff val="25000"/>
                  </a:schemeClr>
                </a:solidFill>
                <a:latin typeface="Century Gothic" panose="020B0502020202020204" pitchFamily="34" charset="0"/>
              </a:rPr>
              <a:t>Alto Orinoco </a:t>
            </a:r>
          </a:p>
          <a:p>
            <a:r>
              <a:rPr lang="en-US" sz="900" dirty="0" smtClean="0">
                <a:solidFill>
                  <a:schemeClr val="bg1">
                    <a:lumMod val="75000"/>
                    <a:lumOff val="25000"/>
                  </a:schemeClr>
                </a:solidFill>
                <a:latin typeface="Century Gothic" panose="020B0502020202020204" pitchFamily="34" charset="0"/>
              </a:rPr>
              <a:t>Municipality</a:t>
            </a:r>
            <a:endParaRPr lang="en-US" sz="900" dirty="0">
              <a:solidFill>
                <a:schemeClr val="bg1">
                  <a:lumMod val="75000"/>
                  <a:lumOff val="25000"/>
                </a:schemeClr>
              </a:solidFill>
              <a:latin typeface="Century Gothic" panose="020B0502020202020204" pitchFamily="34" charset="0"/>
            </a:endParaRPr>
          </a:p>
        </p:txBody>
      </p:sp>
      <p:sp>
        <p:nvSpPr>
          <p:cNvPr id="22" name="TextBox 21"/>
          <p:cNvSpPr txBox="1"/>
          <p:nvPr/>
        </p:nvSpPr>
        <p:spPr>
          <a:xfrm>
            <a:off x="7842658" y="5792457"/>
            <a:ext cx="949131" cy="353943"/>
          </a:xfrm>
          <a:prstGeom prst="rect">
            <a:avLst/>
          </a:prstGeom>
          <a:solidFill>
            <a:schemeClr val="tx1"/>
          </a:solidFill>
        </p:spPr>
        <p:txBody>
          <a:bodyPr wrap="square" rtlCol="0">
            <a:spAutoFit/>
          </a:bodyPr>
          <a:lstStyle/>
          <a:p>
            <a:r>
              <a:rPr lang="en-US" sz="900" dirty="0" smtClean="0">
                <a:solidFill>
                  <a:schemeClr val="bg1">
                    <a:lumMod val="75000"/>
                    <a:lumOff val="25000"/>
                  </a:schemeClr>
                </a:solidFill>
                <a:latin typeface="Century Gothic" panose="020B0502020202020204" pitchFamily="34" charset="0"/>
              </a:rPr>
              <a:t>Area of Focus</a:t>
            </a:r>
          </a:p>
          <a:p>
            <a:endParaRPr lang="en-US" sz="800" dirty="0">
              <a:solidFill>
                <a:schemeClr val="bg1">
                  <a:lumMod val="75000"/>
                  <a:lumOff val="25000"/>
                </a:schemeClr>
              </a:solidFill>
              <a:latin typeface="Century Gothic" panose="020B0502020202020204" pitchFamily="34" charset="0"/>
            </a:endParaRPr>
          </a:p>
        </p:txBody>
      </p:sp>
      <p:sp>
        <p:nvSpPr>
          <p:cNvPr id="16" name="Rectangle 15"/>
          <p:cNvSpPr/>
          <p:nvPr/>
        </p:nvSpPr>
        <p:spPr>
          <a:xfrm>
            <a:off x="7842658" y="6104821"/>
            <a:ext cx="949131" cy="369332"/>
          </a:xfrm>
          <a:prstGeom prst="rect">
            <a:avLst/>
          </a:prstGeom>
          <a:solidFill>
            <a:schemeClr val="tx1"/>
          </a:solidFill>
        </p:spPr>
        <p:txBody>
          <a:bodyPr wrap="square">
            <a:spAutoFit/>
          </a:bodyPr>
          <a:lstStyle/>
          <a:p>
            <a:pPr lvl="0"/>
            <a:r>
              <a:rPr lang="en-US" sz="900" dirty="0" smtClean="0">
                <a:solidFill>
                  <a:schemeClr val="bg1">
                    <a:lumMod val="75000"/>
                    <a:lumOff val="25000"/>
                  </a:schemeClr>
                </a:solidFill>
                <a:latin typeface="Century Gothic" panose="020B0502020202020204" pitchFamily="34" charset="0"/>
              </a:rPr>
              <a:t>International</a:t>
            </a:r>
          </a:p>
          <a:p>
            <a:pPr lvl="0"/>
            <a:r>
              <a:rPr lang="en-US" sz="900" dirty="0" smtClean="0">
                <a:solidFill>
                  <a:schemeClr val="bg1">
                    <a:lumMod val="75000"/>
                    <a:lumOff val="25000"/>
                  </a:schemeClr>
                </a:solidFill>
                <a:latin typeface="Century Gothic" panose="020B0502020202020204" pitchFamily="34" charset="0"/>
              </a:rPr>
              <a:t> Boundary</a:t>
            </a:r>
            <a:endParaRPr lang="en-US" sz="900" dirty="0">
              <a:solidFill>
                <a:schemeClr val="bg1">
                  <a:lumMod val="75000"/>
                  <a:lumOff val="25000"/>
                </a:schemeClr>
              </a:solidFill>
              <a:latin typeface="Century Gothic" panose="020B0502020202020204" pitchFamily="34" charset="0"/>
            </a:endParaRPr>
          </a:p>
        </p:txBody>
      </p:sp>
      <p:sp>
        <p:nvSpPr>
          <p:cNvPr id="24" name="Rectangle 23"/>
          <p:cNvSpPr/>
          <p:nvPr/>
        </p:nvSpPr>
        <p:spPr>
          <a:xfrm>
            <a:off x="7423693" y="4586320"/>
            <a:ext cx="838200" cy="246221"/>
          </a:xfrm>
          <a:prstGeom prst="rect">
            <a:avLst/>
          </a:prstGeom>
          <a:solidFill>
            <a:schemeClr val="tx1"/>
          </a:solidFill>
        </p:spPr>
        <p:txBody>
          <a:bodyPr wrap="square">
            <a:spAutoFit/>
          </a:bodyPr>
          <a:lstStyle/>
          <a:p>
            <a:pPr lvl="0"/>
            <a:r>
              <a:rPr lang="en-US" sz="1000" dirty="0" smtClean="0">
                <a:solidFill>
                  <a:schemeClr val="bg1">
                    <a:lumMod val="75000"/>
                    <a:lumOff val="25000"/>
                  </a:schemeClr>
                </a:solidFill>
                <a:latin typeface="Century Gothic" panose="020B0502020202020204" pitchFamily="34" charset="0"/>
              </a:rPr>
              <a:t>Elevation</a:t>
            </a:r>
            <a:endParaRPr lang="en-US" sz="1000" dirty="0">
              <a:solidFill>
                <a:schemeClr val="bg1">
                  <a:lumMod val="75000"/>
                  <a:lumOff val="25000"/>
                </a:schemeClr>
              </a:solidFill>
              <a:latin typeface="Century Gothic" panose="020B0502020202020204" pitchFamily="34" charset="0"/>
            </a:endParaRPr>
          </a:p>
        </p:txBody>
      </p:sp>
      <p:sp>
        <p:nvSpPr>
          <p:cNvPr id="25" name="Rectangle 24"/>
          <p:cNvSpPr/>
          <p:nvPr/>
        </p:nvSpPr>
        <p:spPr>
          <a:xfrm>
            <a:off x="7812687" y="4800443"/>
            <a:ext cx="838200" cy="446276"/>
          </a:xfrm>
          <a:prstGeom prst="rect">
            <a:avLst/>
          </a:prstGeom>
          <a:solidFill>
            <a:schemeClr val="tx1"/>
          </a:solidFill>
        </p:spPr>
        <p:txBody>
          <a:bodyPr wrap="square">
            <a:spAutoFit/>
          </a:bodyPr>
          <a:lstStyle/>
          <a:p>
            <a:pPr lvl="0"/>
            <a:r>
              <a:rPr lang="en-US" sz="900" dirty="0" smtClean="0">
                <a:solidFill>
                  <a:schemeClr val="bg1">
                    <a:lumMod val="75000"/>
                    <a:lumOff val="25000"/>
                  </a:schemeClr>
                </a:solidFill>
                <a:latin typeface="Century Gothic" panose="020B0502020202020204" pitchFamily="34" charset="0"/>
              </a:rPr>
              <a:t>High: 6551</a:t>
            </a:r>
          </a:p>
          <a:p>
            <a:pPr lvl="0"/>
            <a:endParaRPr lang="en-US" sz="500" dirty="0">
              <a:solidFill>
                <a:schemeClr val="bg1">
                  <a:lumMod val="75000"/>
                  <a:lumOff val="25000"/>
                </a:schemeClr>
              </a:solidFill>
              <a:latin typeface="Century Gothic" panose="020B0502020202020204" pitchFamily="34" charset="0"/>
            </a:endParaRPr>
          </a:p>
          <a:p>
            <a:pPr lvl="0"/>
            <a:r>
              <a:rPr lang="en-US" sz="900" dirty="0" smtClean="0">
                <a:solidFill>
                  <a:schemeClr val="bg1">
                    <a:lumMod val="75000"/>
                    <a:lumOff val="25000"/>
                  </a:schemeClr>
                </a:solidFill>
                <a:latin typeface="Century Gothic" panose="020B0502020202020204" pitchFamily="34" charset="0"/>
              </a:rPr>
              <a:t>Low: -44</a:t>
            </a:r>
            <a:endParaRPr lang="en-US" sz="900" dirty="0">
              <a:solidFill>
                <a:schemeClr val="bg1">
                  <a:lumMod val="75000"/>
                  <a:lumOff val="25000"/>
                </a:schemeClr>
              </a:solidFill>
              <a:latin typeface="Century Gothic" panose="020B0502020202020204" pitchFamily="34" charset="0"/>
            </a:endParaRPr>
          </a:p>
        </p:txBody>
      </p:sp>
      <p:sp>
        <p:nvSpPr>
          <p:cNvPr id="26" name="Rectangle 25"/>
          <p:cNvSpPr/>
          <p:nvPr/>
        </p:nvSpPr>
        <p:spPr>
          <a:xfrm>
            <a:off x="5408288" y="6066568"/>
            <a:ext cx="2036064" cy="369332"/>
          </a:xfrm>
          <a:prstGeom prst="rect">
            <a:avLst/>
          </a:prstGeom>
          <a:solidFill>
            <a:schemeClr val="tx1"/>
          </a:solidFill>
        </p:spPr>
        <p:txBody>
          <a:bodyPr wrap="square">
            <a:spAutoFit/>
          </a:bodyPr>
          <a:lstStyle/>
          <a:p>
            <a:pPr lvl="0"/>
            <a:r>
              <a:rPr lang="en-US" sz="600" dirty="0" smtClean="0">
                <a:solidFill>
                  <a:schemeClr val="bg1">
                    <a:lumMod val="75000"/>
                    <a:lumOff val="25000"/>
                  </a:schemeClr>
                </a:solidFill>
                <a:latin typeface="Century Gothic" panose="020B0502020202020204" pitchFamily="34" charset="0"/>
              </a:rPr>
              <a:t>Coordinate System: WGS 1984 UTM Zone 20N</a:t>
            </a:r>
          </a:p>
          <a:p>
            <a:pPr lvl="0"/>
            <a:r>
              <a:rPr lang="en-US" sz="600" dirty="0" smtClean="0">
                <a:solidFill>
                  <a:schemeClr val="bg1">
                    <a:lumMod val="75000"/>
                    <a:lumOff val="25000"/>
                  </a:schemeClr>
                </a:solidFill>
                <a:latin typeface="Century Gothic" panose="020B0502020202020204" pitchFamily="34" charset="0"/>
              </a:rPr>
              <a:t>Projection: Transverse Mercator</a:t>
            </a:r>
          </a:p>
          <a:p>
            <a:pPr lvl="0"/>
            <a:r>
              <a:rPr lang="en-US" sz="600" dirty="0" smtClean="0">
                <a:solidFill>
                  <a:schemeClr val="bg1">
                    <a:lumMod val="75000"/>
                    <a:lumOff val="25000"/>
                  </a:schemeClr>
                </a:solidFill>
                <a:latin typeface="Century Gothic" panose="020B0502020202020204" pitchFamily="34" charset="0"/>
              </a:rPr>
              <a:t>Datum: WGS 1984</a:t>
            </a:r>
          </a:p>
        </p:txBody>
      </p:sp>
      <p:sp>
        <p:nvSpPr>
          <p:cNvPr id="18" name="TextBox 17"/>
          <p:cNvSpPr txBox="1"/>
          <p:nvPr/>
        </p:nvSpPr>
        <p:spPr>
          <a:xfrm>
            <a:off x="228600" y="990600"/>
            <a:ext cx="5020223" cy="1107996"/>
          </a:xfrm>
          <a:prstGeom prst="rect">
            <a:avLst/>
          </a:prstGeom>
          <a:noFill/>
        </p:spPr>
        <p:txBody>
          <a:bodyPr wrap="square" rtlCol="0">
            <a:spAutoFit/>
          </a:bodyPr>
          <a:lstStyle/>
          <a:p>
            <a:pPr lvl="0"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What are the</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 Current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L</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imitations to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P</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roviding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T</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reatment</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a:t>
            </a:r>
          </a:p>
          <a:p>
            <a:endParaRPr lang="en-US" dirty="0"/>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746" y="1084929"/>
            <a:ext cx="3474720" cy="2181801"/>
          </a:xfrm>
          <a:prstGeom prst="rect">
            <a:avLst/>
          </a:prstGeom>
          <a:ln w="12700">
            <a:solidFill>
              <a:schemeClr val="bg1">
                <a:lumMod val="75000"/>
                <a:lumOff val="25000"/>
              </a:schemeClr>
            </a:solidFill>
          </a:ln>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t="1142" r="25417" b="2495"/>
          <a:stretch/>
        </p:blipFill>
        <p:spPr>
          <a:xfrm>
            <a:off x="5281860" y="3439452"/>
            <a:ext cx="3474720" cy="2996448"/>
          </a:xfrm>
          <a:prstGeom prst="rect">
            <a:avLst/>
          </a:prstGeom>
          <a:ln w="12700">
            <a:solidFill>
              <a:schemeClr val="bg1">
                <a:lumMod val="75000"/>
                <a:lumOff val="25000"/>
              </a:schemeClr>
            </a:solidFill>
          </a:ln>
        </p:spPr>
      </p:pic>
      <p:sp>
        <p:nvSpPr>
          <p:cNvPr id="20" name="TextBox 19"/>
          <p:cNvSpPr txBox="1"/>
          <p:nvPr/>
        </p:nvSpPr>
        <p:spPr>
          <a:xfrm>
            <a:off x="7239000" y="2971800"/>
            <a:ext cx="2590800" cy="215444"/>
          </a:xfrm>
          <a:prstGeom prst="rect">
            <a:avLst/>
          </a:prstGeom>
          <a:noFill/>
        </p:spPr>
        <p:txBody>
          <a:bodyPr wrap="square" rtlCol="0">
            <a:spAutoFit/>
          </a:bodyPr>
          <a:lstStyle/>
          <a:p>
            <a:r>
              <a:rPr lang="en-US" sz="800" dirty="0" smtClean="0">
                <a:latin typeface="Century Gothic"/>
                <a:cs typeface="Century Gothic"/>
              </a:rPr>
              <a:t>Source: Wikipedia User Zeljko</a:t>
            </a:r>
            <a:endParaRPr lang="en-US" sz="800" dirty="0">
              <a:latin typeface="Century Gothic"/>
              <a:cs typeface="Century Gothic"/>
            </a:endParaRPr>
          </a:p>
        </p:txBody>
      </p:sp>
      <p:sp>
        <p:nvSpPr>
          <p:cNvPr id="23" name="Rectangle 22"/>
          <p:cNvSpPr/>
          <p:nvPr/>
        </p:nvSpPr>
        <p:spPr>
          <a:xfrm>
            <a:off x="7391400" y="6172200"/>
            <a:ext cx="1313180" cy="215444"/>
          </a:xfrm>
          <a:prstGeom prst="rect">
            <a:avLst/>
          </a:prstGeom>
        </p:spPr>
        <p:txBody>
          <a:bodyPr wrap="none">
            <a:spAutoFit/>
          </a:bodyPr>
          <a:lstStyle/>
          <a:p>
            <a:r>
              <a:rPr lang="en-US" sz="800" dirty="0" smtClean="0">
                <a:latin typeface="Century Gothic"/>
                <a:cs typeface="Century Gothic"/>
              </a:rPr>
              <a:t>Source: Flickr User CIAT</a:t>
            </a:r>
            <a:endParaRPr lang="en-US" sz="800" dirty="0">
              <a:latin typeface="Century Gothic"/>
              <a:cs typeface="Century Gothic"/>
            </a:endParaRPr>
          </a:p>
        </p:txBody>
      </p:sp>
    </p:spTree>
    <p:extLst>
      <p:ext uri="{BB962C8B-B14F-4D97-AF65-F5344CB8AC3E}">
        <p14:creationId xmlns:p14="http://schemas.microsoft.com/office/powerpoint/2010/main"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5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1500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150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1500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xit" presetSubtype="0" fill="hold" grpId="0" nodeType="withEffect">
                                  <p:stCondLst>
                                    <p:cond delay="1500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0" presetClass="exit" presetSubtype="0" fill="hold" grpId="0" nodeType="withEffect">
                                  <p:stCondLst>
                                    <p:cond delay="1500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1500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grpId="0" nodeType="withEffect">
                                  <p:stCondLst>
                                    <p:cond delay="1500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nodeType="withEffect">
                                  <p:stCondLst>
                                    <p:cond delay="150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nodeType="withEffect">
                                  <p:stCondLst>
                                    <p:cond delay="1500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15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0" nodeType="withEffect">
                                  <p:stCondLst>
                                    <p:cond delay="1500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15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0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animBg="1"/>
      <p:bldP spid="7" grpId="0"/>
      <p:bldP spid="13" grpId="0" animBg="1"/>
      <p:bldP spid="22" grpId="0" animBg="1"/>
      <p:bldP spid="16" grpId="0" animBg="1"/>
      <p:bldP spid="24" grpId="0" animBg="1"/>
      <p:bldP spid="25" grpId="0" animBg="1"/>
      <p:bldP spid="26" grpId="0" animBg="1"/>
      <p:bldP spid="18" grpId="0"/>
      <p:bldP spid="20"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0" y="60803"/>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Objectives</a:t>
            </a:r>
            <a:endParaRPr lang="en-US" sz="3800" dirty="0"/>
          </a:p>
        </p:txBody>
      </p:sp>
      <p:sp>
        <p:nvSpPr>
          <p:cNvPr id="5" name="TextBox 4"/>
          <p:cNvSpPr txBox="1"/>
          <p:nvPr/>
        </p:nvSpPr>
        <p:spPr>
          <a:xfrm>
            <a:off x="399596" y="1209475"/>
            <a:ext cx="4611226" cy="1615827"/>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Utilize NASA Earth observations and DigitalGlobe data to locate remote Yanomami villages</a:t>
            </a:r>
          </a:p>
          <a:p>
            <a:pPr marL="1485900" lvl="2" indent="-342900"/>
            <a:endParaRPr lang="en-US" sz="1100" dirty="0" smtClean="0">
              <a:solidFill>
                <a:schemeClr val="bg1">
                  <a:lumMod val="75000"/>
                  <a:lumOff val="25000"/>
                </a:schemeClr>
              </a:solidFill>
            </a:endParaRPr>
          </a:p>
        </p:txBody>
      </p:sp>
      <p:sp>
        <p:nvSpPr>
          <p:cNvPr id="9" name="TextBox 8"/>
          <p:cNvSpPr txBox="1"/>
          <p:nvPr/>
        </p:nvSpPr>
        <p:spPr>
          <a:xfrm>
            <a:off x="399596" y="5423477"/>
            <a:ext cx="8077200" cy="738664"/>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Develop a suitability model to assist The Carter Center in future village identification efforts</a:t>
            </a:r>
          </a:p>
        </p:txBody>
      </p:sp>
      <p:sp>
        <p:nvSpPr>
          <p:cNvPr id="10" name="TextBox 9"/>
          <p:cNvSpPr txBox="1"/>
          <p:nvPr/>
        </p:nvSpPr>
        <p:spPr>
          <a:xfrm>
            <a:off x="399596" y="3196577"/>
            <a:ext cx="4705804" cy="2062103"/>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Convey the locations and physical characteristics of the villages to The Carter Center so that they can provide medical treatment</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7030">
            <a:off x="5357371" y="2323340"/>
            <a:ext cx="677236" cy="553503"/>
          </a:xfrm>
          <a:prstGeom prst="rect">
            <a:avLst/>
          </a:prstGeom>
        </p:spPr>
      </p:pic>
      <p:pic>
        <p:nvPicPr>
          <p:cNvPr id="12" name="Picture 6" descr="12 SRT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26792">
            <a:off x="6317566" y="868845"/>
            <a:ext cx="825601" cy="10232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938" t="12057" r="18832" b="16103"/>
          <a:stretch/>
        </p:blipFill>
        <p:spPr>
          <a:xfrm rot="1404878">
            <a:off x="6350880" y="1570780"/>
            <a:ext cx="3642668" cy="3543888"/>
          </a:xfrm>
          <a:prstGeom prst="chord">
            <a:avLst>
              <a:gd name="adj1" fmla="val 2486045"/>
              <a:gd name="adj2" fmla="val 16357915"/>
            </a:avLst>
          </a:prstGeom>
        </p:spPr>
      </p:pic>
      <p:pic>
        <p:nvPicPr>
          <p:cNvPr id="14" name="Picture 4" descr="02 Landsat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6206" y="992928"/>
            <a:ext cx="1018372" cy="4643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001000" y="6248400"/>
            <a:ext cx="864339" cy="215444"/>
          </a:xfrm>
          <a:prstGeom prst="rect">
            <a:avLst/>
          </a:prstGeom>
        </p:spPr>
        <p:txBody>
          <a:bodyPr wrap="none">
            <a:spAutoFit/>
          </a:bodyPr>
          <a:lstStyle/>
          <a:p>
            <a:r>
              <a:rPr lang="en-US" sz="800" dirty="0" smtClean="0">
                <a:solidFill>
                  <a:schemeClr val="bg1"/>
                </a:solidFill>
                <a:latin typeface="Century Gothic"/>
                <a:cs typeface="Century Gothic"/>
              </a:rPr>
              <a:t>Source: NASA</a:t>
            </a:r>
            <a:endParaRPr lang="en-US" sz="800" dirty="0">
              <a:solidFill>
                <a:schemeClr val="bg1"/>
              </a:solidFill>
              <a:latin typeface="Century Gothic"/>
              <a:cs typeface="Century Gothic"/>
            </a:endParaRPr>
          </a:p>
        </p:txBody>
      </p:sp>
    </p:spTree>
    <p:extLst>
      <p:ext uri="{BB962C8B-B14F-4D97-AF65-F5344CB8AC3E}">
        <p14:creationId xmlns:p14="http://schemas.microsoft.com/office/powerpoint/2010/main" val="3317554146"/>
      </p:ext>
    </p:extLst>
  </p:cSld>
  <p:clrMapOvr>
    <a:masterClrMapping/>
  </p:clrMapOvr>
  <p:transition spd="slow" advClick="0" advTm="3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10456" y="824562"/>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1"/>
            <a:endParaRPr lang="en-US" dirty="0" smtClean="0">
              <a:solidFill>
                <a:srgbClr val="404040"/>
              </a:solidFill>
              <a:latin typeface="Century Gothic"/>
              <a:cs typeface="Century Gothic"/>
            </a:endParaRPr>
          </a:p>
          <a:p>
            <a:pPr marL="342900" indent="-342900">
              <a:buFont typeface="+mj-lt"/>
              <a:buAutoNum type="arabicPeriod"/>
            </a:pPr>
            <a:endParaRPr lang="en-US" dirty="0">
              <a:solidFill>
                <a:srgbClr val="404040"/>
              </a:solidFill>
              <a:latin typeface="Century Gothic"/>
              <a:cs typeface="Century Gothic"/>
            </a:endParaRPr>
          </a:p>
        </p:txBody>
      </p:sp>
      <p:sp>
        <p:nvSpPr>
          <p:cNvPr id="4" name="Rectangle 3"/>
          <p:cNvSpPr/>
          <p:nvPr/>
        </p:nvSpPr>
        <p:spPr>
          <a:xfrm>
            <a:off x="0" y="69922"/>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2648856" y="876924"/>
            <a:ext cx="3810000" cy="2277547"/>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Data Sources</a:t>
            </a:r>
          </a:p>
          <a:p>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r>
              <a:rPr lang="en-US" dirty="0" smtClean="0">
                <a:solidFill>
                  <a:srgbClr val="404040"/>
                </a:solidFill>
                <a:latin typeface="Century Gothic" panose="020B0502020202020204" pitchFamily="34" charset="0"/>
                <a:cs typeface="Century Gothic"/>
              </a:rPr>
              <a:t>1. DigitalGlobe</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WorldView -1,2,3</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GeoEye -1</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Quickbird -2</a:t>
            </a:r>
          </a:p>
          <a:p>
            <a:pPr lvl="1"/>
            <a:endParaRPr lang="en-US" sz="500" dirty="0" smtClean="0">
              <a:solidFill>
                <a:srgbClr val="404040"/>
              </a:solidFill>
              <a:latin typeface="Century Gothic" panose="020B0502020202020204" pitchFamily="34" charset="0"/>
              <a:cs typeface="Century Gothic"/>
            </a:endParaRPr>
          </a:p>
          <a:p>
            <a:pPr marL="342900" indent="-342900">
              <a:buFont typeface="+mj-lt"/>
              <a:buAutoNum type="arabicPeriod" startAt="2"/>
            </a:pPr>
            <a:r>
              <a:rPr lang="en-US" dirty="0" smtClean="0">
                <a:solidFill>
                  <a:srgbClr val="404040"/>
                </a:solidFill>
                <a:latin typeface="Century Gothic" panose="020B0502020202020204" pitchFamily="34" charset="0"/>
                <a:cs typeface="Century Gothic"/>
              </a:rPr>
              <a:t>NASA Earth Observations</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Landsat 8 OLI and TIRS</a:t>
            </a:r>
            <a:endParaRPr lang="en-US" dirty="0">
              <a:solidFill>
                <a:srgbClr val="404040"/>
              </a:solidFill>
              <a:latin typeface="Century Gothic" panose="020B0502020202020204" pitchFamily="34" charset="0"/>
              <a:cs typeface="Century Gothic"/>
            </a:endParaRPr>
          </a:p>
        </p:txBody>
      </p:sp>
      <p:sp>
        <p:nvSpPr>
          <p:cNvPr id="7" name="TextBox 6"/>
          <p:cNvSpPr txBox="1"/>
          <p:nvPr/>
        </p:nvSpPr>
        <p:spPr>
          <a:xfrm>
            <a:off x="228600" y="3369717"/>
            <a:ext cx="8686800" cy="3893374"/>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 Village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Identification Methodology</a:t>
            </a:r>
          </a:p>
          <a:p>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pPr marL="342900" indent="-342900" algn="ctr">
              <a:buFont typeface="+mj-lt"/>
              <a:buAutoNum type="arabicPeriod"/>
            </a:pPr>
            <a:r>
              <a:rPr lang="en-US" dirty="0" smtClean="0">
                <a:solidFill>
                  <a:srgbClr val="404040"/>
                </a:solidFill>
                <a:latin typeface="Century Gothic"/>
                <a:cs typeface="Century Gothic"/>
              </a:rPr>
              <a:t> </a:t>
            </a:r>
            <a:r>
              <a:rPr lang="en-US" dirty="0">
                <a:solidFill>
                  <a:srgbClr val="404040"/>
                </a:solidFill>
                <a:latin typeface="Century Gothic"/>
                <a:cs typeface="Century Gothic"/>
              </a:rPr>
              <a:t>The study area was dissected into 46 </a:t>
            </a:r>
            <a:r>
              <a:rPr lang="en-US" dirty="0" smtClean="0">
                <a:solidFill>
                  <a:srgbClr val="404040"/>
                </a:solidFill>
                <a:latin typeface="Century Gothic"/>
                <a:cs typeface="Century Gothic"/>
              </a:rPr>
              <a:t>grids</a:t>
            </a:r>
          </a:p>
          <a:p>
            <a:pPr algn="ctr"/>
            <a:endParaRPr lang="en-US" sz="500" dirty="0">
              <a:solidFill>
                <a:srgbClr val="404040"/>
              </a:solidFill>
              <a:latin typeface="Century Gothic"/>
              <a:cs typeface="Century Gothic"/>
            </a:endParaRPr>
          </a:p>
          <a:p>
            <a:pPr marL="457200" indent="-457200" algn="ctr">
              <a:buFont typeface="+mj-lt"/>
              <a:buAutoNum type="arabicPeriod" startAt="2"/>
            </a:pPr>
            <a:r>
              <a:rPr lang="en-US" dirty="0">
                <a:solidFill>
                  <a:srgbClr val="404040"/>
                </a:solidFill>
                <a:latin typeface="Century Gothic"/>
                <a:cs typeface="Century Gothic"/>
              </a:rPr>
              <a:t>Each team member was assigned </a:t>
            </a:r>
            <a:r>
              <a:rPr lang="en-US" dirty="0" smtClean="0">
                <a:solidFill>
                  <a:srgbClr val="404040"/>
                </a:solidFill>
                <a:latin typeface="Century Gothic"/>
                <a:cs typeface="Century Gothic"/>
              </a:rPr>
              <a:t>7-8 </a:t>
            </a:r>
            <a:r>
              <a:rPr lang="en-US" dirty="0">
                <a:solidFill>
                  <a:srgbClr val="404040"/>
                </a:solidFill>
                <a:latin typeface="Century Gothic"/>
                <a:cs typeface="Century Gothic"/>
              </a:rPr>
              <a:t>grids to visually </a:t>
            </a:r>
            <a:r>
              <a:rPr lang="en-US" dirty="0" smtClean="0">
                <a:solidFill>
                  <a:srgbClr val="404040"/>
                </a:solidFill>
                <a:latin typeface="Century Gothic"/>
                <a:cs typeface="Century Gothic"/>
              </a:rPr>
              <a:t>inspect</a:t>
            </a:r>
          </a:p>
          <a:p>
            <a:pPr algn="ctr"/>
            <a:endParaRPr lang="en-US" sz="500" dirty="0">
              <a:solidFill>
                <a:srgbClr val="404040"/>
              </a:solidFill>
              <a:latin typeface="Century Gothic"/>
              <a:cs typeface="Century Gothic"/>
            </a:endParaRPr>
          </a:p>
          <a:p>
            <a:pPr marL="457200" indent="-457200" algn="ctr">
              <a:buFont typeface="+mj-lt"/>
              <a:buAutoNum type="arabicPeriod" startAt="3"/>
            </a:pPr>
            <a:r>
              <a:rPr lang="en-US" dirty="0">
                <a:solidFill>
                  <a:srgbClr val="404040"/>
                </a:solidFill>
                <a:latin typeface="Century Gothic"/>
                <a:cs typeface="Century Gothic"/>
              </a:rPr>
              <a:t>Each grid was inspected on a </a:t>
            </a:r>
            <a:r>
              <a:rPr lang="en-US" dirty="0" smtClean="0">
                <a:solidFill>
                  <a:srgbClr val="404040"/>
                </a:solidFill>
                <a:latin typeface="Century Gothic"/>
                <a:cs typeface="Century Gothic"/>
              </a:rPr>
              <a:t>pixel-by-pixel </a:t>
            </a:r>
            <a:r>
              <a:rPr lang="en-US" dirty="0">
                <a:solidFill>
                  <a:srgbClr val="404040"/>
                </a:solidFill>
                <a:latin typeface="Century Gothic"/>
                <a:cs typeface="Century Gothic"/>
              </a:rPr>
              <a:t>basis </a:t>
            </a:r>
            <a:r>
              <a:rPr lang="en-US" dirty="0" smtClean="0">
                <a:solidFill>
                  <a:srgbClr val="404040"/>
                </a:solidFill>
                <a:latin typeface="Century Gothic"/>
                <a:cs typeface="Century Gothic"/>
              </a:rPr>
              <a:t>using a </a:t>
            </a:r>
            <a:r>
              <a:rPr lang="en-US" dirty="0">
                <a:solidFill>
                  <a:srgbClr val="404040"/>
                </a:solidFill>
                <a:latin typeface="Century Gothic"/>
                <a:cs typeface="Century Gothic"/>
              </a:rPr>
              <a:t>high resolution </a:t>
            </a:r>
            <a:r>
              <a:rPr lang="en-US" dirty="0" smtClean="0">
                <a:solidFill>
                  <a:srgbClr val="404040"/>
                </a:solidFill>
                <a:latin typeface="Century Gothic"/>
                <a:cs typeface="Century Gothic"/>
              </a:rPr>
              <a:t>cloud-free DigitalGlobe mosaic</a:t>
            </a:r>
          </a:p>
          <a:p>
            <a:pPr algn="ctr"/>
            <a:endParaRPr lang="en-US" sz="500" dirty="0" smtClean="0">
              <a:solidFill>
                <a:srgbClr val="404040"/>
              </a:solidFill>
              <a:latin typeface="Century Gothic"/>
              <a:cs typeface="Century Gothic"/>
            </a:endParaRPr>
          </a:p>
          <a:p>
            <a:pPr marL="457200" indent="-457200" algn="ctr">
              <a:buFont typeface="+mj-lt"/>
              <a:buAutoNum type="arabicPeriod" startAt="4"/>
            </a:pPr>
            <a:r>
              <a:rPr lang="en-US" dirty="0" smtClean="0">
                <a:solidFill>
                  <a:srgbClr val="404040"/>
                </a:solidFill>
                <a:latin typeface="Century Gothic"/>
                <a:cs typeface="Century Gothic"/>
              </a:rPr>
              <a:t>If a cloud </a:t>
            </a:r>
            <a:r>
              <a:rPr lang="en-US" dirty="0">
                <a:solidFill>
                  <a:srgbClr val="404040"/>
                </a:solidFill>
                <a:latin typeface="Century Gothic"/>
                <a:cs typeface="Century Gothic"/>
              </a:rPr>
              <a:t>was present </a:t>
            </a:r>
            <a:r>
              <a:rPr lang="en-US" dirty="0" smtClean="0">
                <a:solidFill>
                  <a:srgbClr val="404040"/>
                </a:solidFill>
                <a:latin typeface="Century Gothic"/>
                <a:cs typeface="Century Gothic"/>
              </a:rPr>
              <a:t>in the cloud</a:t>
            </a:r>
            <a:r>
              <a:rPr lang="en-US" dirty="0">
                <a:solidFill>
                  <a:srgbClr val="404040"/>
                </a:solidFill>
                <a:latin typeface="Century Gothic"/>
                <a:cs typeface="Century Gothic"/>
              </a:rPr>
              <a:t>-</a:t>
            </a:r>
            <a:r>
              <a:rPr lang="en-US" dirty="0" smtClean="0">
                <a:solidFill>
                  <a:srgbClr val="404040"/>
                </a:solidFill>
                <a:latin typeface="Century Gothic"/>
                <a:cs typeface="Century Gothic"/>
              </a:rPr>
              <a:t>free mosaic, </a:t>
            </a:r>
            <a:r>
              <a:rPr lang="en-US" dirty="0">
                <a:solidFill>
                  <a:srgbClr val="404040"/>
                </a:solidFill>
                <a:latin typeface="Century Gothic"/>
                <a:cs typeface="Century Gothic"/>
              </a:rPr>
              <a:t>raw imagery from another </a:t>
            </a:r>
            <a:r>
              <a:rPr lang="en-US" dirty="0" smtClean="0">
                <a:solidFill>
                  <a:srgbClr val="404040"/>
                </a:solidFill>
                <a:latin typeface="Century Gothic"/>
                <a:cs typeface="Century Gothic"/>
              </a:rPr>
              <a:t>date </a:t>
            </a:r>
            <a:r>
              <a:rPr lang="en-US" dirty="0">
                <a:solidFill>
                  <a:srgbClr val="404040"/>
                </a:solidFill>
                <a:latin typeface="Century Gothic"/>
                <a:cs typeface="Century Gothic"/>
              </a:rPr>
              <a:t>was substituted </a:t>
            </a:r>
            <a:r>
              <a:rPr lang="en-US" dirty="0" smtClean="0">
                <a:solidFill>
                  <a:srgbClr val="404040"/>
                </a:solidFill>
                <a:latin typeface="Century Gothic"/>
                <a:cs typeface="Century Gothic"/>
              </a:rPr>
              <a:t>in</a:t>
            </a:r>
          </a:p>
          <a:p>
            <a:pPr marL="457200" indent="-457200" algn="ctr">
              <a:buFont typeface="+mj-lt"/>
              <a:buAutoNum type="arabicPeriod" startAt="4"/>
            </a:pPr>
            <a:endParaRPr lang="en-US" sz="500" dirty="0" smtClean="0">
              <a:solidFill>
                <a:srgbClr val="404040"/>
              </a:solidFill>
              <a:latin typeface="Century Gothic"/>
              <a:cs typeface="Century Gothic"/>
            </a:endParaRPr>
          </a:p>
          <a:p>
            <a:pPr marL="457200" indent="-457200" algn="ctr">
              <a:buFont typeface="+mj-lt"/>
              <a:buAutoNum type="arabicPeriod" startAt="4"/>
            </a:pPr>
            <a:r>
              <a:rPr lang="en-US" dirty="0" smtClean="0">
                <a:solidFill>
                  <a:srgbClr val="404040"/>
                </a:solidFill>
                <a:latin typeface="Century Gothic"/>
                <a:cs typeface="Century Gothic"/>
              </a:rPr>
              <a:t>A “soil - vegetation” k-means unsupervised classification was used to cross-check grids</a:t>
            </a:r>
            <a:endParaRPr lang="en-US" dirty="0" smtClean="0">
              <a:solidFill>
                <a:srgbClr val="404040"/>
              </a:solidFill>
              <a:latin typeface="Century Gothic"/>
              <a:cs typeface="Century Gothic"/>
            </a:endParaRPr>
          </a:p>
          <a:p>
            <a:pPr marL="342900" indent="-342900">
              <a:buFont typeface="+mj-lt"/>
              <a:buAutoNum type="arabicPeriod" startAt="4"/>
            </a:pPr>
            <a:endParaRPr lang="en-US" dirty="0" smtClean="0">
              <a:solidFill>
                <a:srgbClr val="404040"/>
              </a:solidFill>
              <a:latin typeface="Century Gothic"/>
              <a:cs typeface="Century Gothic"/>
            </a:endParaRPr>
          </a:p>
          <a:p>
            <a:pPr lvl="1"/>
            <a:endParaRPr lang="en-US" dirty="0">
              <a:solidFill>
                <a:srgbClr val="404040"/>
              </a:solidFill>
              <a:latin typeface="Century Gothic"/>
              <a:cs typeface="Century Gothic"/>
            </a:endParaRPr>
          </a:p>
          <a:p>
            <a:endParaRPr lang="en-US" dirty="0"/>
          </a:p>
        </p:txBody>
      </p:sp>
      <p:pic>
        <p:nvPicPr>
          <p:cNvPr id="1026" name="Picture 2" descr="C:\Users\rumseyx4\Deskto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474" y="4495799"/>
            <a:ext cx="1549972" cy="1929503"/>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499" y="4084291"/>
            <a:ext cx="1713923" cy="369332"/>
          </a:xfrm>
          <a:prstGeom prst="rect">
            <a:avLst/>
          </a:prstGeom>
          <a:noFill/>
        </p:spPr>
        <p:txBody>
          <a:bodyPr wrap="square" rtlCol="0">
            <a:spAutoFit/>
          </a:bodyPr>
          <a:lstStyle/>
          <a:p>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Steps 1 and 2</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027" name="Picture 3" descr="C:\Users\rumseyx4\Desktop\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19" t="1103"/>
          <a:stretch/>
        </p:blipFill>
        <p:spPr bwMode="auto">
          <a:xfrm>
            <a:off x="2806700" y="4511009"/>
            <a:ext cx="1947211" cy="1907202"/>
          </a:xfrm>
          <a:prstGeom prst="rect">
            <a:avLst/>
          </a:prstGeom>
          <a:noFill/>
          <a:ln w="57150">
            <a:solidFill>
              <a:srgbClr val="6699FF"/>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27392" y="4084291"/>
            <a:ext cx="2105826" cy="369332"/>
          </a:xfrm>
          <a:prstGeom prst="rect">
            <a:avLst/>
          </a:prstGeom>
          <a:noFill/>
        </p:spPr>
        <p:txBody>
          <a:bodyPr wrap="square" rtlCol="0">
            <a:spAutoFit/>
          </a:bodyPr>
          <a:lstStyle/>
          <a:p>
            <a:pPr algn="ct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 3</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sp>
        <p:nvSpPr>
          <p:cNvPr id="12" name="TextBox 11"/>
          <p:cNvSpPr txBox="1"/>
          <p:nvPr/>
        </p:nvSpPr>
        <p:spPr>
          <a:xfrm>
            <a:off x="5410201" y="4084291"/>
            <a:ext cx="1005606" cy="369332"/>
          </a:xfrm>
          <a:prstGeom prst="rect">
            <a:avLst/>
          </a:prstGeom>
          <a:noFill/>
        </p:spPr>
        <p:txBody>
          <a:bodyPr wrap="square" rtlCol="0">
            <a:spAutoFit/>
          </a:bodyPr>
          <a:lstStyle/>
          <a:p>
            <a:pPr algn="ct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 4</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3" name="Picture 2" descr="C:\Users\rumseyx4\Desktop\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199" y="4453623"/>
            <a:ext cx="1005607" cy="8627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rumseyx4\Deskto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197" y="5479306"/>
            <a:ext cx="1005607" cy="945996"/>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p:cNvSpPr/>
          <p:nvPr/>
        </p:nvSpPr>
        <p:spPr>
          <a:xfrm>
            <a:off x="5703449" y="5140510"/>
            <a:ext cx="419101" cy="52779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95531" y="4104582"/>
            <a:ext cx="878767" cy="369332"/>
          </a:xfrm>
          <a:prstGeom prst="rect">
            <a:avLst/>
          </a:prstGeom>
        </p:spPr>
        <p:txBody>
          <a:bodyPr wrap="none">
            <a:spAutoFit/>
          </a:bodyPr>
          <a:lstStyle/>
          <a:p>
            <a:pPr algn="ctr"/>
            <a:r>
              <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rPr>
              <a:t>Step </a:t>
            </a: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5</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199" y="4490212"/>
            <a:ext cx="1601433" cy="192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50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7000"/>
                            </p:stCondLst>
                            <p:childTnLst>
                              <p:par>
                                <p:cTn id="9" presetID="0" presetClass="path" presetSubtype="0" accel="50000" decel="50000" fill="hold" grpId="0" nodeType="afterEffect">
                                  <p:stCondLst>
                                    <p:cond delay="0"/>
                                  </p:stCondLst>
                                  <p:childTnLst>
                                    <p:animMotion origin="layout" path="M -2.77778E-7 0 L 0.00191 -0.37014 " pathEditMode="relative" rAng="0" ptsTypes="AA">
                                      <p:cBhvr>
                                        <p:cTn id="10" dur="2000" fill="hold"/>
                                        <p:tgtEl>
                                          <p:spTgt spid="7"/>
                                        </p:tgtEl>
                                        <p:attrNameLst>
                                          <p:attrName>ppt_x</p:attrName>
                                          <p:attrName>ppt_y</p:attrName>
                                        </p:attrNameLst>
                                      </p:cBhvr>
                                      <p:rCtr x="87" y="-18519"/>
                                    </p:animMotion>
                                  </p:childTnLst>
                                </p:cTn>
                              </p:par>
                            </p:childTnLst>
                          </p:cTn>
                        </p:par>
                        <p:par>
                          <p:cTn id="11" fill="hold">
                            <p:stCondLst>
                              <p:cond delay="9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30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3000"/>
                                        <p:tgtEl>
                                          <p:spTgt spid="1026"/>
                                        </p:tgtEl>
                                      </p:cBhvr>
                                    </p:animEffect>
                                  </p:childTnLst>
                                </p:cTn>
                              </p:par>
                            </p:childTnLst>
                          </p:cTn>
                        </p:par>
                        <p:par>
                          <p:cTn id="18" fill="hold">
                            <p:stCondLst>
                              <p:cond delay="1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3000"/>
                                        <p:tgtEl>
                                          <p:spTgt spid="1027"/>
                                        </p:tgtEl>
                                      </p:cBhvr>
                                    </p:animEffect>
                                  </p:childTnLst>
                                </p:cTn>
                              </p:par>
                            </p:childTnLst>
                          </p:cTn>
                        </p:par>
                        <p:par>
                          <p:cTn id="25" fill="hold">
                            <p:stCondLst>
                              <p:cond delay="15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30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0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30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3000"/>
                                        <p:tgtEl>
                                          <p:spTgt spid="14"/>
                                        </p:tgtEl>
                                      </p:cBhvr>
                                    </p:animEffect>
                                  </p:childTnLst>
                                </p:cTn>
                              </p:par>
                            </p:childTnLst>
                          </p:cTn>
                        </p:par>
                        <p:par>
                          <p:cTn id="38" fill="hold">
                            <p:stCondLst>
                              <p:cond delay="180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0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2" grpId="0"/>
      <p:bldP spid="10" grpId="0"/>
      <p:bldP spid="12"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0" y="84892"/>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381000" y="1121406"/>
            <a:ext cx="8305800" cy="2800767"/>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Double Checking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Methodology</a:t>
            </a:r>
          </a:p>
          <a:p>
            <a:pPr algn="ctr"/>
            <a:endParaRPr lang="en-US" sz="1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pPr algn="ctr"/>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pPr marL="342900" indent="-342900" algn="ctr">
              <a:buFont typeface="+mj-lt"/>
              <a:buAutoNum type="arabicPeriod"/>
            </a:pPr>
            <a:r>
              <a:rPr lang="en-US" sz="2100" dirty="0" smtClean="0">
                <a:solidFill>
                  <a:srgbClr val="404040"/>
                </a:solidFill>
                <a:latin typeface="Century Gothic"/>
                <a:cs typeface="Century Gothic"/>
              </a:rPr>
              <a:t>Raw panchromatic and RGB DigitalGlobe data were combined into yearly </a:t>
            </a:r>
            <a:r>
              <a:rPr lang="en-US" sz="2100" dirty="0" smtClean="0">
                <a:solidFill>
                  <a:srgbClr val="404040"/>
                </a:solidFill>
                <a:latin typeface="Century Gothic"/>
                <a:cs typeface="Century Gothic"/>
              </a:rPr>
              <a:t>mosaics</a:t>
            </a:r>
          </a:p>
          <a:p>
            <a:pPr marL="342900" indent="-342900" algn="ctr">
              <a:buFont typeface="+mj-lt"/>
              <a:buAutoNum type="arabicPeriod"/>
            </a:pPr>
            <a:endParaRPr lang="en-US" sz="1500" dirty="0" smtClean="0">
              <a:solidFill>
                <a:srgbClr val="404040"/>
              </a:solidFill>
              <a:latin typeface="Century Gothic"/>
              <a:cs typeface="Century Gothic"/>
            </a:endParaRPr>
          </a:p>
          <a:p>
            <a:pPr marL="342900" indent="-342900" algn="ctr">
              <a:buFont typeface="+mj-lt"/>
              <a:buAutoNum type="arabicPeriod"/>
            </a:pPr>
            <a:r>
              <a:rPr lang="en-US" sz="2100" dirty="0" smtClean="0">
                <a:solidFill>
                  <a:srgbClr val="404040"/>
                </a:solidFill>
                <a:latin typeface="Century Gothic"/>
                <a:cs typeface="Century Gothic"/>
              </a:rPr>
              <a:t>Everyone was assigned a </a:t>
            </a:r>
            <a:r>
              <a:rPr lang="en-US" sz="2100" dirty="0" smtClean="0">
                <a:solidFill>
                  <a:srgbClr val="404040"/>
                </a:solidFill>
                <a:latin typeface="Century Gothic"/>
                <a:cs typeface="Century Gothic"/>
              </a:rPr>
              <a:t>new set of 8 </a:t>
            </a:r>
            <a:r>
              <a:rPr lang="en-US" sz="2100" dirty="0" smtClean="0">
                <a:solidFill>
                  <a:srgbClr val="404040"/>
                </a:solidFill>
                <a:latin typeface="Century Gothic"/>
                <a:cs typeface="Century Gothic"/>
              </a:rPr>
              <a:t>grids</a:t>
            </a:r>
          </a:p>
          <a:p>
            <a:pPr marL="342900" indent="-342900" algn="ctr">
              <a:buFont typeface="+mj-lt"/>
              <a:buAutoNum type="arabicPeriod"/>
            </a:pPr>
            <a:endParaRPr lang="en-US" sz="1500" dirty="0">
              <a:solidFill>
                <a:srgbClr val="404040"/>
              </a:solidFill>
              <a:latin typeface="Century Gothic"/>
              <a:cs typeface="Century Gothic"/>
            </a:endParaRPr>
          </a:p>
          <a:p>
            <a:pPr marL="342900" indent="-342900" algn="ctr">
              <a:buFont typeface="+mj-lt"/>
              <a:buAutoNum type="arabicPeriod"/>
            </a:pPr>
            <a:r>
              <a:rPr lang="en-US" sz="2100" dirty="0" smtClean="0">
                <a:solidFill>
                  <a:srgbClr val="404040"/>
                </a:solidFill>
                <a:latin typeface="Century Gothic"/>
                <a:cs typeface="Century Gothic"/>
              </a:rPr>
              <a:t> Everyone visually </a:t>
            </a:r>
            <a:r>
              <a:rPr lang="en-US" sz="2100" dirty="0" smtClean="0">
                <a:solidFill>
                  <a:srgbClr val="404040"/>
                </a:solidFill>
                <a:latin typeface="Century Gothic"/>
                <a:cs typeface="Century Gothic"/>
              </a:rPr>
              <a:t>inspected </a:t>
            </a:r>
            <a:r>
              <a:rPr lang="en-US" sz="2100" dirty="0" smtClean="0">
                <a:solidFill>
                  <a:srgbClr val="404040"/>
                </a:solidFill>
                <a:latin typeface="Century Gothic"/>
                <a:cs typeface="Century Gothic"/>
              </a:rPr>
              <a:t>their </a:t>
            </a:r>
            <a:r>
              <a:rPr lang="en-US" sz="2100" dirty="0" smtClean="0">
                <a:solidFill>
                  <a:srgbClr val="404040"/>
                </a:solidFill>
                <a:latin typeface="Century Gothic"/>
                <a:cs typeface="Century Gothic"/>
              </a:rPr>
              <a:t>grids with yearly mosaics</a:t>
            </a:r>
          </a:p>
          <a:p>
            <a:pPr marL="342900" indent="-342900"/>
            <a:endParaRPr lang="en-US" dirty="0">
              <a:solidFill>
                <a:srgbClr val="404040"/>
              </a:solidFill>
              <a:latin typeface="Century Gothic"/>
              <a:cs typeface="Century Gothic"/>
            </a:endParaRPr>
          </a:p>
        </p:txBody>
      </p:sp>
      <p:sp>
        <p:nvSpPr>
          <p:cNvPr id="2" name="Rectangle 1"/>
          <p:cNvSpPr/>
          <p:nvPr/>
        </p:nvSpPr>
        <p:spPr>
          <a:xfrm>
            <a:off x="838200" y="5098955"/>
            <a:ext cx="7467600" cy="2908489"/>
          </a:xfrm>
          <a:prstGeom prst="rect">
            <a:avLst/>
          </a:prstGeom>
        </p:spPr>
        <p:txBody>
          <a:bodyPr wrap="square" numCol="2">
            <a:spAutoFit/>
          </a:bodyPr>
          <a:lstStyle/>
          <a:p>
            <a:endParaRPr lang="en-US" sz="500"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cs typeface="Century Gothic"/>
            </a:endParaRPr>
          </a:p>
          <a:p>
            <a:pPr marL="342900" indent="-342900">
              <a:buAutoNum type="arabicPeriod"/>
            </a:pPr>
            <a:r>
              <a:rPr lang="en-US" sz="2100" dirty="0">
                <a:solidFill>
                  <a:schemeClr val="bg1">
                    <a:lumMod val="85000"/>
                    <a:lumOff val="15000"/>
                  </a:schemeClr>
                </a:solidFill>
                <a:latin typeface="Century Gothic" panose="020B0502020202020204" pitchFamily="34" charset="0"/>
              </a:rPr>
              <a:t>Village ID</a:t>
            </a:r>
          </a:p>
          <a:p>
            <a:pPr marL="342900" indent="-342900">
              <a:buAutoNum type="arabicPeriod"/>
            </a:pPr>
            <a:r>
              <a:rPr lang="en-US" sz="2100" dirty="0">
                <a:solidFill>
                  <a:schemeClr val="bg1">
                    <a:lumMod val="85000"/>
                    <a:lumOff val="15000"/>
                  </a:schemeClr>
                </a:solidFill>
                <a:latin typeface="Century Gothic" panose="020B0502020202020204" pitchFamily="34" charset="0"/>
              </a:rPr>
              <a:t>Diameter of</a:t>
            </a:r>
            <a:r>
              <a:rPr lang="en-US" sz="2100" dirty="0" smtClean="0">
                <a:solidFill>
                  <a:schemeClr val="bg1">
                    <a:lumMod val="85000"/>
                    <a:lumOff val="15000"/>
                  </a:schemeClr>
                </a:solidFill>
                <a:latin typeface="Century Gothic" panose="020B0502020202020204" pitchFamily="34" charset="0"/>
              </a:rPr>
              <a:t> village</a:t>
            </a:r>
            <a:endParaRPr lang="en-US" sz="2100" dirty="0">
              <a:solidFill>
                <a:schemeClr val="bg1">
                  <a:lumMod val="85000"/>
                  <a:lumOff val="15000"/>
                </a:schemeClr>
              </a:solidFill>
              <a:latin typeface="Century Gothic" panose="020B0502020202020204" pitchFamily="34" charset="0"/>
            </a:endParaRPr>
          </a:p>
          <a:p>
            <a:pPr marL="342900" indent="-342900">
              <a:buAutoNum type="arabicPeriod"/>
            </a:pPr>
            <a:r>
              <a:rPr lang="en-US" sz="2100" dirty="0">
                <a:solidFill>
                  <a:schemeClr val="bg1">
                    <a:lumMod val="85000"/>
                    <a:lumOff val="15000"/>
                  </a:schemeClr>
                </a:solidFill>
                <a:latin typeface="Century Gothic" panose="020B0502020202020204" pitchFamily="34" charset="0"/>
              </a:rPr>
              <a:t>Number of</a:t>
            </a:r>
            <a:r>
              <a:rPr lang="en-US" sz="2100" dirty="0" smtClean="0">
                <a:solidFill>
                  <a:schemeClr val="bg1">
                    <a:lumMod val="85000"/>
                    <a:lumOff val="15000"/>
                  </a:schemeClr>
                </a:solidFill>
                <a:latin typeface="Century Gothic" panose="020B0502020202020204" pitchFamily="34" charset="0"/>
              </a:rPr>
              <a:t> huts</a:t>
            </a:r>
          </a:p>
          <a:p>
            <a:pPr marL="342900" indent="-342900">
              <a:buAutoNum type="arabicPeriod"/>
            </a:pPr>
            <a:endParaRPr lang="en-US" sz="2100" dirty="0">
              <a:solidFill>
                <a:schemeClr val="bg1">
                  <a:lumMod val="85000"/>
                  <a:lumOff val="15000"/>
                </a:schemeClr>
              </a:solidFill>
              <a:latin typeface="Century Gothic" panose="020B0502020202020204" pitchFamily="34" charset="0"/>
            </a:endParaRPr>
          </a:p>
          <a:p>
            <a:pPr marL="342900" indent="-342900">
              <a:buAutoNum type="arabicPeriod"/>
            </a:pPr>
            <a:endParaRPr lang="en-US" sz="2100" dirty="0" smtClean="0">
              <a:solidFill>
                <a:schemeClr val="bg1">
                  <a:lumMod val="85000"/>
                  <a:lumOff val="15000"/>
                </a:schemeClr>
              </a:solidFill>
              <a:latin typeface="Century Gothic" panose="020B0502020202020204" pitchFamily="34" charset="0"/>
            </a:endParaRPr>
          </a:p>
          <a:p>
            <a:pPr marL="342900" indent="-342900">
              <a:buAutoNum type="arabicPeriod"/>
            </a:pPr>
            <a:endParaRPr lang="en-US" sz="2100" dirty="0">
              <a:solidFill>
                <a:schemeClr val="bg1">
                  <a:lumMod val="85000"/>
                  <a:lumOff val="15000"/>
                </a:schemeClr>
              </a:solidFill>
              <a:latin typeface="Century Gothic" panose="020B0502020202020204" pitchFamily="34" charset="0"/>
            </a:endParaRPr>
          </a:p>
          <a:p>
            <a:pPr marL="342900" indent="-342900">
              <a:buAutoNum type="arabicPeriod"/>
            </a:pPr>
            <a:endParaRPr lang="en-US" sz="2100" dirty="0" smtClean="0">
              <a:solidFill>
                <a:schemeClr val="bg1">
                  <a:lumMod val="85000"/>
                  <a:lumOff val="15000"/>
                </a:schemeClr>
              </a:solidFill>
              <a:latin typeface="Century Gothic" panose="020B0502020202020204" pitchFamily="34" charset="0"/>
            </a:endParaRPr>
          </a:p>
          <a:p>
            <a:endParaRPr lang="en-US" sz="2100" dirty="0" smtClean="0">
              <a:solidFill>
                <a:schemeClr val="bg1">
                  <a:lumMod val="85000"/>
                  <a:lumOff val="15000"/>
                </a:schemeClr>
              </a:solidFill>
              <a:latin typeface="Century Gothic" panose="020B0502020202020204" pitchFamily="34" charset="0"/>
            </a:endParaRPr>
          </a:p>
          <a:p>
            <a:endParaRPr lang="en-US" sz="1000" dirty="0" smtClean="0">
              <a:solidFill>
                <a:schemeClr val="bg1">
                  <a:lumMod val="85000"/>
                  <a:lumOff val="15000"/>
                </a:schemeClr>
              </a:solidFill>
              <a:latin typeface="Century Gothic" panose="020B0502020202020204" pitchFamily="34" charset="0"/>
            </a:endParaRPr>
          </a:p>
          <a:p>
            <a:endParaRPr lang="en-US" sz="500" dirty="0" smtClean="0">
              <a:solidFill>
                <a:schemeClr val="bg1">
                  <a:lumMod val="85000"/>
                  <a:lumOff val="15000"/>
                </a:schemeClr>
              </a:solidFill>
              <a:latin typeface="Century Gothic" panose="020B0502020202020204" pitchFamily="34" charset="0"/>
            </a:endParaRPr>
          </a:p>
          <a:p>
            <a:pPr marL="457200" indent="-457200">
              <a:buFont typeface="+mj-lt"/>
              <a:buAutoNum type="arabicPeriod" startAt="4"/>
            </a:pPr>
            <a:r>
              <a:rPr lang="en-US" sz="2100" dirty="0" smtClean="0">
                <a:solidFill>
                  <a:schemeClr val="bg1">
                    <a:lumMod val="85000"/>
                    <a:lumOff val="15000"/>
                  </a:schemeClr>
                </a:solidFill>
                <a:latin typeface="Century Gothic" panose="020B0502020202020204" pitchFamily="34" charset="0"/>
              </a:rPr>
              <a:t>Temporal Information</a:t>
            </a:r>
          </a:p>
          <a:p>
            <a:pPr marL="457200" indent="-457200">
              <a:buFont typeface="+mj-lt"/>
              <a:buAutoNum type="arabicPeriod" startAt="5"/>
            </a:pPr>
            <a:r>
              <a:rPr lang="en-US" sz="2100" dirty="0" smtClean="0">
                <a:solidFill>
                  <a:schemeClr val="bg1">
                    <a:lumMod val="85000"/>
                    <a:lumOff val="15000"/>
                  </a:schemeClr>
                </a:solidFill>
                <a:latin typeface="Century Gothic" panose="020B0502020202020204" pitchFamily="34" charset="0"/>
              </a:rPr>
              <a:t>Sensor </a:t>
            </a:r>
            <a:r>
              <a:rPr lang="en-US" sz="2100" dirty="0" smtClean="0">
                <a:solidFill>
                  <a:schemeClr val="bg1">
                    <a:lumMod val="85000"/>
                    <a:lumOff val="15000"/>
                  </a:schemeClr>
                </a:solidFill>
                <a:latin typeface="Century Gothic" panose="020B0502020202020204" pitchFamily="34" charset="0"/>
              </a:rPr>
              <a:t>Information</a:t>
            </a:r>
          </a:p>
          <a:p>
            <a:pPr marL="342900" indent="-342900">
              <a:buAutoNum type="arabicPeriod" startAt="5"/>
            </a:pPr>
            <a:r>
              <a:rPr lang="en-US" sz="2100" dirty="0" smtClean="0">
                <a:solidFill>
                  <a:schemeClr val="bg1">
                    <a:lumMod val="85000"/>
                    <a:lumOff val="15000"/>
                  </a:schemeClr>
                </a:solidFill>
                <a:latin typeface="Century Gothic" panose="020B0502020202020204" pitchFamily="34" charset="0"/>
              </a:rPr>
              <a:t> Population Estimate</a:t>
            </a:r>
          </a:p>
          <a:p>
            <a:pPr marL="342900" indent="-342900">
              <a:buAutoNum type="arabicPeriod" startAt="5"/>
            </a:pPr>
            <a:endParaRPr lang="en-US" sz="2100" dirty="0">
              <a:solidFill>
                <a:schemeClr val="bg1">
                  <a:lumMod val="85000"/>
                  <a:lumOff val="15000"/>
                </a:schemeClr>
              </a:solidFill>
              <a:latin typeface="Century Gothic" panose="020B0502020202020204" pitchFamily="34" charset="0"/>
            </a:endParaRPr>
          </a:p>
          <a:p>
            <a:r>
              <a:rPr lang="en-US" dirty="0" smtClean="0">
                <a:solidFill>
                  <a:srgbClr val="404040"/>
                </a:solidFill>
                <a:latin typeface="Century Gothic" panose="020B0502020202020204" pitchFamily="34" charset="0"/>
                <a:cs typeface="Century Gothic"/>
              </a:rPr>
              <a:t> </a:t>
            </a:r>
          </a:p>
          <a:p>
            <a:endParaRPr lang="en-US" dirty="0">
              <a:solidFill>
                <a:srgbClr val="404040"/>
              </a:solidFill>
              <a:latin typeface="Century Gothic"/>
              <a:cs typeface="Century Gothic"/>
            </a:endParaRPr>
          </a:p>
        </p:txBody>
      </p:sp>
      <p:sp>
        <p:nvSpPr>
          <p:cNvPr id="3" name="Rectangle 2"/>
          <p:cNvSpPr/>
          <p:nvPr/>
        </p:nvSpPr>
        <p:spPr>
          <a:xfrm>
            <a:off x="228600" y="4332374"/>
            <a:ext cx="8686800" cy="461665"/>
          </a:xfrm>
          <a:prstGeom prst="rect">
            <a:avLst/>
          </a:prstGeom>
        </p:spPr>
        <p:txBody>
          <a:bodyPr wrap="square">
            <a:spAutoFit/>
          </a:bodyPr>
          <a:lstStyle/>
          <a:p>
            <a:pPr lvl="0" algn="ctr"/>
            <a:r>
              <a:rPr lang="en-US" sz="2400" u="sng" dirty="0">
                <a:ln>
                  <a:solidFill>
                    <a:prstClr val="black">
                      <a:lumMod val="75000"/>
                      <a:lumOff val="25000"/>
                    </a:prstClr>
                  </a:solidFill>
                </a:ln>
                <a:solidFill>
                  <a:prstClr val="black">
                    <a:lumMod val="75000"/>
                    <a:lumOff val="25000"/>
                  </a:prstClr>
                </a:solidFill>
                <a:latin typeface="Century Gothic" panose="020B0502020202020204" pitchFamily="34" charset="0"/>
                <a:cs typeface="Century Gothic"/>
              </a:rPr>
              <a:t>Village Identification</a:t>
            </a:r>
          </a:p>
        </p:txBody>
      </p:sp>
    </p:spTree>
    <p:extLst>
      <p:ext uri="{BB962C8B-B14F-4D97-AF65-F5344CB8AC3E}">
        <p14:creationId xmlns:p14="http://schemas.microsoft.com/office/powerpoint/2010/main" val="1880966432"/>
      </p:ext>
    </p:extLst>
  </p:cSld>
  <p:clrMapOvr>
    <a:masterClrMapping/>
  </p:clrMapOvr>
  <p:transition spd="slow" advClick="0" advTm="3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32229" y="84891"/>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Village Identification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505199"/>
            <a:ext cx="3657600" cy="28804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505201"/>
            <a:ext cx="3680163" cy="28955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893" y="990601"/>
            <a:ext cx="3654432" cy="24383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990600"/>
            <a:ext cx="3672038" cy="2438400"/>
          </a:xfrm>
          <a:prstGeom prst="rect">
            <a:avLst/>
          </a:prstGeom>
        </p:spPr>
      </p:pic>
      <p:sp>
        <p:nvSpPr>
          <p:cNvPr id="2" name="TextBox 1"/>
          <p:cNvSpPr txBox="1"/>
          <p:nvPr/>
        </p:nvSpPr>
        <p:spPr>
          <a:xfrm>
            <a:off x="514350" y="990600"/>
            <a:ext cx="4133850" cy="7694416"/>
          </a:xfrm>
          <a:prstGeom prst="rect">
            <a:avLst/>
          </a:prstGeom>
          <a:noFill/>
        </p:spPr>
        <p:txBody>
          <a:bodyPr wrap="square" rtlCol="0">
            <a:spAutoFit/>
          </a:bodyPr>
          <a:lstStyle/>
          <a:p>
            <a:r>
              <a:rPr lang="en-US" sz="2400" b="1" u="sng" dirty="0" smtClean="0">
                <a:solidFill>
                  <a:schemeClr val="bg1">
                    <a:lumMod val="75000"/>
                    <a:lumOff val="25000"/>
                  </a:schemeClr>
                </a:solidFill>
                <a:latin typeface="Century Gothic" panose="020B0502020202020204" pitchFamily="34" charset="0"/>
              </a:rPr>
              <a:t>Active Villages</a:t>
            </a:r>
          </a:p>
          <a:p>
            <a:endParaRPr lang="en-US" sz="500" b="1" u="sng" dirty="0" smtClean="0">
              <a:solidFill>
                <a:schemeClr val="bg1">
                  <a:lumMod val="75000"/>
                  <a:lumOff val="25000"/>
                </a:schemeClr>
              </a:solidFill>
              <a:latin typeface="Century Gothic" panose="020B0502020202020204" pitchFamily="34" charset="0"/>
            </a:endParaRPr>
          </a:p>
          <a:p>
            <a:pPr marL="342900" indent="-34290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89 active villages</a:t>
            </a:r>
          </a:p>
          <a:p>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Abandoned Villages</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17 abandoned villages</a:t>
            </a:r>
          </a:p>
          <a:p>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Population Estimate</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1745 Yanomami people in the 89 active villages</a:t>
            </a: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Carter Center Deliverables</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Village shapefile with an attribute table</a:t>
            </a: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KML file</a:t>
            </a: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pPr marL="285750" indent="-285750"/>
            <a:endParaRPr lang="en-US" sz="2100" dirty="0" smtClean="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endParaRPr lang="en-US" sz="2100" dirty="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a:p>
            <a:endParaRPr lang="en-US" sz="2100" dirty="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863600"/>
            <a:ext cx="8686800" cy="5689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599" y="122992"/>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2133"/>
          <a:stretch/>
        </p:blipFill>
        <p:spPr>
          <a:xfrm>
            <a:off x="1529611" y="877332"/>
            <a:ext cx="6084777" cy="5662136"/>
          </a:xfrm>
          <a:prstGeom prst="rect">
            <a:avLst/>
          </a:prstGeom>
        </p:spPr>
      </p:pic>
      <p:sp>
        <p:nvSpPr>
          <p:cNvPr id="2" name="Rectangle 1"/>
          <p:cNvSpPr/>
          <p:nvPr/>
        </p:nvSpPr>
        <p:spPr>
          <a:xfrm>
            <a:off x="2315612" y="6525736"/>
            <a:ext cx="4512774" cy="369332"/>
          </a:xfrm>
          <a:prstGeom prst="rect">
            <a:avLst/>
          </a:prstGeom>
        </p:spPr>
        <p:txBody>
          <a:bodyPr wrap="none">
            <a:spAutoFit/>
          </a:bodyPr>
          <a:lstStyle/>
          <a:p>
            <a:pPr algn="ctr"/>
            <a:r>
              <a:rPr lang="en-US" u="sng" dirty="0">
                <a:latin typeface="Century Gothic"/>
                <a:cs typeface="Century Gothic"/>
              </a:rPr>
              <a:t>Data Sources</a:t>
            </a:r>
            <a:r>
              <a:rPr lang="en-US" dirty="0">
                <a:latin typeface="Century Gothic"/>
                <a:cs typeface="Century Gothic"/>
              </a:rPr>
              <a:t>: Landsat 8 OLI/TIRS, SRTM</a:t>
            </a:r>
            <a:endParaRPr lang="en-US" u="sng" dirty="0">
              <a:latin typeface="Century Gothic"/>
              <a:cs typeface="Century Gothic"/>
            </a:endParaRPr>
          </a:p>
        </p:txBody>
      </p:sp>
    </p:spTree>
    <p:extLst>
      <p:ext uri="{BB962C8B-B14F-4D97-AF65-F5344CB8AC3E}">
        <p14:creationId xmlns:p14="http://schemas.microsoft.com/office/powerpoint/2010/main" val="3317554146"/>
      </p:ext>
    </p:extLst>
  </p:cSld>
  <p:clrMapOvr>
    <a:masterClrMapping/>
  </p:clrMapOvr>
  <p:transition spd="slow" advClick="0" advTm="3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600" y="77691"/>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Suitability Model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76" y="859971"/>
            <a:ext cx="1908048" cy="56936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859971"/>
            <a:ext cx="5413248" cy="5693664"/>
          </a:xfrm>
          <a:prstGeom prst="rect">
            <a:avLst/>
          </a:prstGeom>
        </p:spPr>
      </p:pic>
    </p:spTree>
    <p:extLst>
      <p:ext uri="{BB962C8B-B14F-4D97-AF65-F5344CB8AC3E}">
        <p14:creationId xmlns:p14="http://schemas.microsoft.com/office/powerpoint/2010/main" val="3317554146"/>
      </p:ext>
    </p:extLst>
  </p:cSld>
  <p:clrMapOvr>
    <a:masterClrMapping/>
  </p:clrMapOvr>
  <p:transition spd="slow" advClick="0" advTm="3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600" y="83133"/>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Suitability Model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48" y="862427"/>
            <a:ext cx="1901952" cy="56997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2152" y="853440"/>
            <a:ext cx="5413248" cy="5699760"/>
          </a:xfrm>
          <a:prstGeom prst="rect">
            <a:avLst/>
          </a:prstGeom>
        </p:spPr>
      </p:pic>
    </p:spTree>
    <p:extLst>
      <p:ext uri="{BB962C8B-B14F-4D97-AF65-F5344CB8AC3E}">
        <p14:creationId xmlns:p14="http://schemas.microsoft.com/office/powerpoint/2010/main" val="1561022355"/>
      </p:ext>
    </p:extLst>
  </p:cSld>
  <p:clrMapOvr>
    <a:masterClrMapping/>
  </p:clrMapOvr>
  <p:transition spd="slow" advClick="0" advTm="3000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FF747C5C-A8E8-4833-9E55-3D08FE4E487A}"/>
    </a:ext>
  </a:extLst>
</a:theme>
</file>

<file path=ppt/theme/theme2.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1687</TotalTime>
  <Words>1412</Words>
  <Application>Microsoft Office PowerPoint</Application>
  <PresentationFormat>On-screen Show (4:3)</PresentationFormat>
  <Paragraphs>207</Paragraphs>
  <Slides>10</Slides>
  <Notes>10</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Slate</vt:lpstr>
      <vt:lpstr>1_Slate</vt:lpstr>
      <vt:lpstr>Alto Orinoco Health and Air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DEVELOPE1</dc:creator>
  <cp:lastModifiedBy>rumseyx4</cp:lastModifiedBy>
  <cp:revision>69</cp:revision>
  <dcterms:created xsi:type="dcterms:W3CDTF">2015-07-28T01:59:52Z</dcterms:created>
  <dcterms:modified xsi:type="dcterms:W3CDTF">2015-07-28T14:09:00Z</dcterms:modified>
</cp:coreProperties>
</file>