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19" r:id="rId5"/>
    <p:sldId id="349" r:id="rId6"/>
    <p:sldId id="326" r:id="rId7"/>
    <p:sldId id="342" r:id="rId8"/>
    <p:sldId id="297" r:id="rId9"/>
    <p:sldId id="354" r:id="rId10"/>
    <p:sldId id="350" r:id="rId11"/>
    <p:sldId id="345" r:id="rId12"/>
    <p:sldId id="346" r:id="rId13"/>
    <p:sldId id="347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9C262-2519-B2BF-CA1B-E77A99F91130}" name="Cecil Byles" initials="CB" userId="Cecil By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yles" initials="RB" lastIdx="2" clrIdx="0">
    <p:extLst>
      <p:ext uri="{19B8F6BF-5375-455C-9EA6-DF929625EA0E}">
        <p15:presenceInfo xmlns:p15="http://schemas.microsoft.com/office/powerpoint/2012/main" userId="Robert By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78"/>
    <a:srgbClr val="5496AD"/>
    <a:srgbClr val="51AEB3"/>
    <a:srgbClr val="B03060"/>
    <a:srgbClr val="53B4B9"/>
    <a:srgbClr val="CCEDFF"/>
    <a:srgbClr val="BFF57E"/>
    <a:srgbClr val="0000FF"/>
    <a:srgbClr val="00CD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2" autoAdjust="0"/>
    <p:restoredTop sz="94762" autoAdjust="0"/>
  </p:normalViewPr>
  <p:slideViewPr>
    <p:cSldViewPr snapToGrid="0">
      <p:cViewPr varScale="1">
        <p:scale>
          <a:sx n="66" d="100"/>
          <a:sy n="66" d="100"/>
        </p:scale>
        <p:origin x="82" y="41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6/5/2022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edsciences.nasa.gov/join-mission/training/english/fundamentals-remote-sensi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hyperlink" Target="https://appliedsciences.nasa.gov/what-we-do/capacity-building/ars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://www.devpedia.developexchange.com/" TargetMode="Externa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roups.google.com/d/forum/developes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.byles@ssaihq.com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hyperlink" Target="mailto:jolona.davis@ssaihq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hyperlink" Target="mailto:Stephanie.Burke@ssiahq.com" TargetMode="External"/><Relationship Id="rId10" Type="http://schemas.openxmlformats.org/officeDocument/2006/relationships/hyperlink" Target="mailto:celeste.gambino@ssaihq.com" TargetMode="External"/><Relationship Id="rId4" Type="http://schemas.openxmlformats.org/officeDocument/2006/relationships/hyperlink" Target="mailto:Amanda.L.Clayton@nasa.gov" TargetMode="Externa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search.earthdata.nasa.gov/search" TargetMode="External"/><Relationship Id="rId7" Type="http://schemas.openxmlformats.org/officeDocument/2006/relationships/hyperlink" Target="https://earthdata.nasa.gov/learn/pathfinders" TargetMode="External"/><Relationship Id="rId2" Type="http://schemas.openxmlformats.org/officeDocument/2006/relationships/hyperlink" Target="https://earthdata.nasa.gov/about/daac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hyperlink" Target="https://lpdaac.usgs.gov/tools/appeears/" TargetMode="External"/><Relationship Id="rId4" Type="http://schemas.openxmlformats.org/officeDocument/2006/relationships/hyperlink" Target="https://forum.earthdata.na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(2022)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8. Resources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B3263DCD-D539-4524-8101-B9EA4BDBB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1393236"/>
            <a:ext cx="4963968" cy="2848371"/>
          </a:xfr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A4010E-F41F-4C87-90E8-A9E2822588FE}"/>
              </a:ext>
            </a:extLst>
          </p:cNvPr>
          <p:cNvSpPr txBox="1">
            <a:spLocks/>
          </p:cNvSpPr>
          <p:nvPr/>
        </p:nvSpPr>
        <p:spPr>
          <a:xfrm>
            <a:off x="176946" y="935182"/>
            <a:ext cx="6402529" cy="551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Through ARSET trainings, you can learn how to: 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Use NASA data for environmental management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Search and access NASA resources relevant to your needs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Visualize, interpret, and apply remote sensing data and imagery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A7278"/>
                </a:solidFill>
                <a:latin typeface="+mn-lt"/>
              </a:rPr>
              <a:t>Remote Sensing Fundamentals: 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These webinars are available for viewing at any time. They provide basic information about the fundamentals of remote sensing and are often a prerequisite for other ARSET trainings. </a:t>
            </a:r>
            <a:r>
              <a:rPr lang="en-US" sz="1600" dirty="0">
                <a:solidFill>
                  <a:srgbClr val="6A7278"/>
                </a:solidFill>
                <a:latin typeface="+mn-lt"/>
                <a:hlinkClick r:id="rId3"/>
              </a:rPr>
              <a:t>https://appliedsciences.nasa.gov/join-mission/training/english/fundamentals-remote-sensing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1: Fundamentals of Remote Sensing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1A: NASA’s Earth Observing Fleet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2A: Satellites, Sensors, Data and Tools for Land Management and Wildfire Applications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2B: Satellites, Sensors, and Earth Systems Models for Water Resources Management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2C: Fundamentals of Aquatic Remote Sensing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Webdings" panose="05030102010509060703" pitchFamily="18" charset="2"/>
              <a:buChar char="4"/>
            </a:pPr>
            <a:endParaRPr lang="en-US" sz="1800" dirty="0">
              <a:solidFill>
                <a:srgbClr val="6A7278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51D6D-03CA-489D-8EA3-B4928B8470BB}"/>
              </a:ext>
            </a:extLst>
          </p:cNvPr>
          <p:cNvSpPr/>
          <p:nvPr/>
        </p:nvSpPr>
        <p:spPr>
          <a:xfrm>
            <a:off x="176946" y="6451263"/>
            <a:ext cx="8415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3416C"/>
              </a:buClr>
            </a:pP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  <a:hlinkClick r:id="rId4"/>
              </a:rPr>
              <a:t>https://appliedsciences.nasa.gov/what-we-do/capacity-building/arset</a:t>
            </a: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038E83A9-E1E3-4473-ADA7-A8B1D6D9C8EB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ARSET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376118-134A-40AA-91DB-D9F4D6C42B02}"/>
              </a:ext>
            </a:extLst>
          </p:cNvPr>
          <p:cNvSpPr/>
          <p:nvPr/>
        </p:nvSpPr>
        <p:spPr>
          <a:xfrm>
            <a:off x="7445407" y="177794"/>
            <a:ext cx="4298917" cy="110808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49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endParaRPr lang="en-US" sz="1400" b="1" i="1" dirty="0">
              <a:solidFill>
                <a:srgbClr val="5496AD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400" b="1" i="1" dirty="0">
                <a:solidFill>
                  <a:srgbClr val="5496AD"/>
                </a:solidFill>
              </a:rPr>
              <a:t>By The Way</a:t>
            </a:r>
          </a:p>
          <a:p>
            <a:pPr algn="ctr">
              <a:spcBef>
                <a:spcPts val="0"/>
              </a:spcBef>
              <a:buClr>
                <a:srgbClr val="0078C1"/>
              </a:buClr>
            </a:pPr>
            <a:r>
              <a:rPr lang="en-US" sz="1400" dirty="0">
                <a:solidFill>
                  <a:schemeClr val="tx1"/>
                </a:solidFill>
              </a:rPr>
              <a:t>ARSET is a great resource for brushing up on your remote sensing skills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8BD108-C4A2-4206-A680-78A672514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26" y="3917806"/>
            <a:ext cx="4602478" cy="27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Explore all of the resources available to you! And if you find helpful resources, share them!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595BE41-CE92-4CD1-945A-2CD9CD5F3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9" name="Picture Placeholder 6">
            <a:extLst>
              <a:ext uri="{FF2B5EF4-FFF2-40B4-BE49-F238E27FC236}">
                <a16:creationId xmlns:a16="http://schemas.microsoft.com/office/drawing/2014/main" id="{CA01B76E-EEAC-4CC4-B870-19051AE08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 Resources</a:t>
            </a:r>
          </a:p>
        </p:txBody>
      </p:sp>
    </p:spTree>
    <p:extLst>
      <p:ext uri="{BB962C8B-B14F-4D97-AF65-F5344CB8AC3E}">
        <p14:creationId xmlns:p14="http://schemas.microsoft.com/office/powerpoint/2010/main" val="1316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97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97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 err="1"/>
              <a:t>DEVELOPedia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974C68-49CF-416B-A03C-EA0A92BCF9D2}"/>
              </a:ext>
            </a:extLst>
          </p:cNvPr>
          <p:cNvSpPr txBox="1">
            <a:spLocks/>
          </p:cNvSpPr>
          <p:nvPr/>
        </p:nvSpPr>
        <p:spPr>
          <a:xfrm>
            <a:off x="633197" y="1991167"/>
            <a:ext cx="9202879" cy="24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DEVELOPedia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is an internal wiki intended to serve three purposes: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Enhance project workflow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Capture lessons learned and make them available to future project teams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Record data required for operational metrics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DEVELOPedia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is a collaborative effort and living document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constantly adapting to meet the needs of the NASA DEVELOP National Program and the people that make the program great (That’s you!).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Virtual DEVELOP term &amp; training resources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CCCA0-3DF5-4EE1-8B36-733FEA23B226}"/>
              </a:ext>
            </a:extLst>
          </p:cNvPr>
          <p:cNvSpPr/>
          <p:nvPr/>
        </p:nvSpPr>
        <p:spPr>
          <a:xfrm>
            <a:off x="459461" y="5977083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  <a:hlinkClick r:id="rId3"/>
              </a:rPr>
              <a:t>http://www.devpedia.developexchange.com</a:t>
            </a:r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E0433-9437-4D46-91C5-9EC8418A226C}"/>
              </a:ext>
            </a:extLst>
          </p:cNvPr>
          <p:cNvSpPr/>
          <p:nvPr/>
        </p:nvSpPr>
        <p:spPr>
          <a:xfrm>
            <a:off x="6060086" y="5730862"/>
            <a:ext cx="45301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POCs:</a:t>
            </a: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Danny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Mangosing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&amp; Amanda Clayton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61A63-E8D3-4F6E-A246-2A402A513CC8}"/>
              </a:ext>
            </a:extLst>
          </p:cNvPr>
          <p:cNvGrpSpPr/>
          <p:nvPr/>
        </p:nvGrpSpPr>
        <p:grpSpPr>
          <a:xfrm>
            <a:off x="1123828" y="4711651"/>
            <a:ext cx="8087360" cy="863963"/>
            <a:chOff x="637003" y="5290691"/>
            <a:chExt cx="3691983" cy="1056769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4DAB07A2-CE50-46A3-A6D7-43D19E3B5B57}"/>
                </a:ext>
              </a:extLst>
            </p:cNvPr>
            <p:cNvSpPr txBox="1">
              <a:spLocks/>
            </p:cNvSpPr>
            <p:nvPr/>
          </p:nvSpPr>
          <p:spPr>
            <a:xfrm>
              <a:off x="638105" y="5307539"/>
              <a:ext cx="369088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Completing Your Personal </a:t>
              </a:r>
              <a:r>
                <a:rPr lang="en-US" sz="1600" b="1" i="1" dirty="0" err="1">
                  <a:solidFill>
                    <a:srgbClr val="0061AA"/>
                  </a:solidFill>
                </a:rPr>
                <a:t>DEVELOPedia</a:t>
              </a:r>
              <a:r>
                <a:rPr lang="en-US" sz="1600" b="1" i="1" dirty="0">
                  <a:solidFill>
                    <a:srgbClr val="0061AA"/>
                  </a:solidFill>
                </a:rPr>
                <a:t> Page is a Week 1 Deliverable!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Make sure to include a picture, a long-term email address, information about your background &amp; interests, &amp; even include a link to your LinkedIn profile!</a:t>
              </a:r>
              <a:endParaRPr lang="en-US" sz="1800" dirty="0"/>
            </a:p>
          </p:txBody>
        </p:sp>
        <p:sp>
          <p:nvSpPr>
            <p:cNvPr id="11" name="Rounded Rectangle 44">
              <a:extLst>
                <a:ext uri="{FF2B5EF4-FFF2-40B4-BE49-F238E27FC236}">
                  <a16:creationId xmlns:a16="http://schemas.microsoft.com/office/drawing/2014/main" id="{B002BFA8-522B-4AF8-87BF-D30A43F01B67}"/>
                </a:ext>
              </a:extLst>
            </p:cNvPr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854B2-7FFD-4021-9596-8227DAC7B9E0}"/>
              </a:ext>
            </a:extLst>
          </p:cNvPr>
          <p:cNvGrpSpPr/>
          <p:nvPr/>
        </p:nvGrpSpPr>
        <p:grpSpPr>
          <a:xfrm>
            <a:off x="5654898" y="327967"/>
            <a:ext cx="4686665" cy="1299756"/>
            <a:chOff x="637003" y="5290691"/>
            <a:chExt cx="3696741" cy="136706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B4641FF9-8365-40EA-A9D4-0CFE3BE405F8}"/>
                </a:ext>
              </a:extLst>
            </p:cNvPr>
            <p:cNvSpPr txBox="1">
              <a:spLocks/>
            </p:cNvSpPr>
            <p:nvPr/>
          </p:nvSpPr>
          <p:spPr>
            <a:xfrm>
              <a:off x="704822" y="5390346"/>
              <a:ext cx="3628922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 err="1"/>
                <a:t>DEVELOPedia</a:t>
              </a:r>
              <a:r>
                <a:rPr lang="en-US" sz="1600" dirty="0"/>
                <a:t> underwent a </a:t>
              </a:r>
              <a:r>
                <a:rPr lang="en-US" sz="1600" dirty="0" err="1"/>
                <a:t>MediaWiki</a:t>
              </a:r>
              <a:r>
                <a:rPr lang="en-US" sz="1600" dirty="0"/>
                <a:t> update &amp; we’re currently working to restore some links &amp; broken functionality. Don’t worry if things look a little off – we’re working on it!</a:t>
              </a:r>
            </a:p>
          </p:txBody>
        </p: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1319BC08-6B6E-4D30-A331-7B8A4BFE1267}"/>
                </a:ext>
              </a:extLst>
            </p:cNvPr>
            <p:cNvSpPr/>
            <p:nvPr/>
          </p:nvSpPr>
          <p:spPr>
            <a:xfrm>
              <a:off x="637003" y="5290691"/>
              <a:ext cx="3691983" cy="1367063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C0FB05-2C87-45DD-B064-495D03C4B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EBE6EA-FEFC-4883-8A7C-4C533C1DF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01A082-FEB7-4527-A62E-FD67F1B73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7CE37E-8F60-4EE6-8A6C-89DCA7D14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2F0491-124E-4567-AE81-BC1E070C9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289A9-DE36-4050-9023-4BC1EBBF82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D7C1C2-C540-44C0-AFBB-9F4326C03C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F9112-13C4-4099-BA74-BB5F2F5C13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8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" y="908938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D</a:t>
            </a:r>
            <a:r>
              <a:rPr lang="en-US" altLang="en-US" sz="3200" dirty="0"/>
              <a:t>EVELOP </a:t>
            </a:r>
            <a:r>
              <a:rPr lang="en-US" altLang="en-US" sz="3200" dirty="0">
                <a:solidFill>
                  <a:srgbClr val="FF0000"/>
                </a:solidFill>
              </a:rPr>
              <a:t>E</a:t>
            </a:r>
            <a:r>
              <a:rPr lang="en-US" altLang="en-US" sz="3200" dirty="0"/>
              <a:t>arth </a:t>
            </a:r>
            <a:r>
              <a:rPr lang="en-US" altLang="en-US" sz="3200" dirty="0">
                <a:solidFill>
                  <a:srgbClr val="FF0000"/>
                </a:solidFill>
              </a:rPr>
              <a:t>S</a:t>
            </a:r>
            <a:r>
              <a:rPr lang="en-US" altLang="en-US" sz="3200" dirty="0"/>
              <a:t>cience </a:t>
            </a:r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/>
              <a:t>ollective</a:t>
            </a:r>
            <a:endParaRPr lang="en-US" sz="32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563D3A-3773-4B4F-9101-78174113E4E4}"/>
              </a:ext>
            </a:extLst>
          </p:cNvPr>
          <p:cNvSpPr txBox="1">
            <a:spLocks/>
          </p:cNvSpPr>
          <p:nvPr/>
        </p:nvSpPr>
        <p:spPr>
          <a:xfrm>
            <a:off x="618158" y="1804736"/>
            <a:ext cx="9426436" cy="93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 forum for software, geospatial, and coding questions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Can email forum directly like a regular email address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EF282F"/>
              </a:buClr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2EEEA4B4-D335-4B0B-9251-9527DD922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70"/>
          <a:stretch/>
        </p:blipFill>
        <p:spPr>
          <a:xfrm>
            <a:off x="4067270" y="3023909"/>
            <a:ext cx="7286530" cy="3583014"/>
          </a:xfrm>
          <a:prstGeom prst="rect">
            <a:avLst/>
          </a:prstGeom>
          <a:ln w="28575">
            <a:solidFill>
              <a:srgbClr val="538BC3"/>
            </a:solidFill>
            <a:prstDash val="sysDash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CC4DC9-8D1C-4551-A619-56DBF0A39683}"/>
              </a:ext>
            </a:extLst>
          </p:cNvPr>
          <p:cNvSpPr txBox="1"/>
          <p:nvPr/>
        </p:nvSpPr>
        <p:spPr>
          <a:xfrm>
            <a:off x="1198781" y="2979124"/>
            <a:ext cx="173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Copy link, go join, and bookmark the DESC on your favorite browser! 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1F1E89D6-8BBA-4AC1-9477-FD1998BAD183}"/>
              </a:ext>
            </a:extLst>
          </p:cNvPr>
          <p:cNvSpPr/>
          <p:nvPr/>
        </p:nvSpPr>
        <p:spPr>
          <a:xfrm>
            <a:off x="1198781" y="5147225"/>
            <a:ext cx="186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https://groups.google.com/d/forum/developesc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ight Arrow 46">
            <a:extLst>
              <a:ext uri="{FF2B5EF4-FFF2-40B4-BE49-F238E27FC236}">
                <a16:creationId xmlns:a16="http://schemas.microsoft.com/office/drawing/2014/main" id="{65555BDC-B261-480D-8A3B-FEFAFFC00527}"/>
              </a:ext>
            </a:extLst>
          </p:cNvPr>
          <p:cNvSpPr/>
          <p:nvPr/>
        </p:nvSpPr>
        <p:spPr>
          <a:xfrm rot="6390836">
            <a:off x="2004855" y="4747977"/>
            <a:ext cx="452845" cy="200055"/>
          </a:xfrm>
          <a:prstGeom prst="rightArrow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94943" y="1096327"/>
            <a:ext cx="4521432" cy="5335362"/>
            <a:chOff x="934192" y="821256"/>
            <a:chExt cx="4521432" cy="53353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6CBA7B-DAF0-47A9-8418-3DF17DE0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4581" y="1789310"/>
              <a:ext cx="2621043" cy="3109262"/>
            </a:xfrm>
            <a:prstGeom prst="rect">
              <a:avLst/>
            </a:prstGeom>
          </p:spPr>
        </p:pic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3F1F29D-287D-4E05-BCB1-65245C607343}"/>
                </a:ext>
              </a:extLst>
            </p:cNvPr>
            <p:cNvSpPr/>
            <p:nvPr/>
          </p:nvSpPr>
          <p:spPr>
            <a:xfrm>
              <a:off x="2473600" y="4356996"/>
              <a:ext cx="1740809" cy="129697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466F7DE-9A77-481B-A4C6-3EAC79549AB1}"/>
                </a:ext>
              </a:extLst>
            </p:cNvPr>
            <p:cNvSpPr/>
            <p:nvPr/>
          </p:nvSpPr>
          <p:spPr>
            <a:xfrm rot="20612369">
              <a:off x="3509212" y="4644159"/>
              <a:ext cx="1651794" cy="151245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864A9D-5BC9-44CC-8782-C744C5B1EEDB}"/>
                </a:ext>
              </a:extLst>
            </p:cNvPr>
            <p:cNvCxnSpPr>
              <a:cxnSpLocks/>
              <a:stCxn id="15" idx="2"/>
              <a:endCxn id="40" idx="7"/>
            </p:cNvCxnSpPr>
            <p:nvPr/>
          </p:nvCxnSpPr>
          <p:spPr>
            <a:xfrm flipH="1">
              <a:off x="4304680" y="3342301"/>
              <a:ext cx="533070" cy="1337218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716FEF-2070-4411-9659-1462142CAD03}"/>
                </a:ext>
              </a:extLst>
            </p:cNvPr>
            <p:cNvSpPr/>
            <p:nvPr/>
          </p:nvSpPr>
          <p:spPr>
            <a:xfrm rot="17314369">
              <a:off x="4800361" y="3235430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E1DD80-C798-4E80-A6AE-F07DCBA581E2}"/>
                </a:ext>
              </a:extLst>
            </p:cNvPr>
            <p:cNvSpPr/>
            <p:nvPr/>
          </p:nvSpPr>
          <p:spPr>
            <a:xfrm rot="13388489">
              <a:off x="3933810" y="4055761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989C6C-1611-419A-A4AE-BB6075D6333A}"/>
                </a:ext>
              </a:extLst>
            </p:cNvPr>
            <p:cNvCxnSpPr>
              <a:cxnSpLocks/>
              <a:stCxn id="37" idx="7"/>
              <a:endCxn id="32" idx="1"/>
            </p:cNvCxnSpPr>
            <p:nvPr/>
          </p:nvCxnSpPr>
          <p:spPr>
            <a:xfrm>
              <a:off x="2605062" y="3679647"/>
              <a:ext cx="697285" cy="200671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5B1724-D433-4491-9C44-EEB8ABB7639F}"/>
                </a:ext>
              </a:extLst>
            </p:cNvPr>
            <p:cNvCxnSpPr>
              <a:cxnSpLocks/>
              <a:stCxn id="36" idx="6"/>
              <a:endCxn id="28" idx="0"/>
            </p:cNvCxnSpPr>
            <p:nvPr/>
          </p:nvCxnSpPr>
          <p:spPr>
            <a:xfrm>
              <a:off x="2547305" y="1964936"/>
              <a:ext cx="506309" cy="132216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71167-8338-4D0F-87AB-F38A5D867C25}"/>
                </a:ext>
              </a:extLst>
            </p:cNvPr>
            <p:cNvSpPr txBox="1"/>
            <p:nvPr/>
          </p:nvSpPr>
          <p:spPr>
            <a:xfrm>
              <a:off x="1322858" y="3675659"/>
              <a:ext cx="60304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Erica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E14921-5300-487D-BA5B-3C7979DFCB6B}"/>
                </a:ext>
              </a:extLst>
            </p:cNvPr>
            <p:cNvSpPr txBox="1"/>
            <p:nvPr/>
          </p:nvSpPr>
          <p:spPr>
            <a:xfrm>
              <a:off x="3272510" y="1249469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Brandy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PC/Geo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CF5E2-9F52-4C67-93F0-5D28E3CD52DB}"/>
                </a:ext>
              </a:extLst>
            </p:cNvPr>
            <p:cNvSpPr txBox="1"/>
            <p:nvPr/>
          </p:nvSpPr>
          <p:spPr>
            <a:xfrm>
              <a:off x="2825566" y="5051910"/>
              <a:ext cx="88197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Sarah H.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B1324B-1401-4C18-B9D5-CFF899680A75}"/>
                </a:ext>
              </a:extLst>
            </p:cNvPr>
            <p:cNvSpPr txBox="1"/>
            <p:nvPr/>
          </p:nvSpPr>
          <p:spPr>
            <a:xfrm>
              <a:off x="1436969" y="4665631"/>
              <a:ext cx="60144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Ryan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DB8495-6D1D-45F6-90EA-1DD7383B0666}"/>
                </a:ext>
              </a:extLst>
            </p:cNvPr>
            <p:cNvSpPr/>
            <p:nvPr/>
          </p:nvSpPr>
          <p:spPr>
            <a:xfrm>
              <a:off x="2998750" y="3287102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4DE91-5B3A-49A6-BB2C-132C5375DE99}"/>
                </a:ext>
              </a:extLst>
            </p:cNvPr>
            <p:cNvSpPr/>
            <p:nvPr/>
          </p:nvSpPr>
          <p:spPr>
            <a:xfrm>
              <a:off x="3286278" y="3864249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9030B0-B556-4C72-97C7-8A89C1E6CCC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6"/>
            <a:stretch/>
          </p:blipFill>
          <p:spPr>
            <a:xfrm>
              <a:off x="1716474" y="1553456"/>
              <a:ext cx="830831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69CB1ED-EC97-45E3-9618-BB4DF83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971" y="3559127"/>
              <a:ext cx="823722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77A57DC-B42C-49A5-AF86-782768D05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5" b="12445"/>
            <a:stretch/>
          </p:blipFill>
          <p:spPr>
            <a:xfrm>
              <a:off x="3603269" y="4558999"/>
              <a:ext cx="821754" cy="822960"/>
            </a:xfrm>
            <a:prstGeom prst="flowChartConnector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CDFF6B-7604-49E5-812D-A1838208C7C2}"/>
                </a:ext>
              </a:extLst>
            </p:cNvPr>
            <p:cNvCxnSpPr>
              <a:cxnSpLocks/>
              <a:stCxn id="49" idx="5"/>
              <a:endCxn id="44" idx="1"/>
            </p:cNvCxnSpPr>
            <p:nvPr/>
          </p:nvCxnSpPr>
          <p:spPr>
            <a:xfrm>
              <a:off x="3170711" y="1523696"/>
              <a:ext cx="969907" cy="126891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7774F6-6112-43AD-91A5-8E0B1FA4DCD3}"/>
                </a:ext>
              </a:extLst>
            </p:cNvPr>
            <p:cNvSpPr txBox="1"/>
            <p:nvPr/>
          </p:nvSpPr>
          <p:spPr>
            <a:xfrm>
              <a:off x="935491" y="1705719"/>
              <a:ext cx="78098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Britnay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C21753-2937-43A5-BDE1-D8F883A55218}"/>
                </a:ext>
              </a:extLst>
            </p:cNvPr>
            <p:cNvSpPr/>
            <p:nvPr/>
          </p:nvSpPr>
          <p:spPr>
            <a:xfrm>
              <a:off x="4124549" y="2776537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406951-3C1A-45B9-A7A2-899D5843D9AF}"/>
                </a:ext>
              </a:extLst>
            </p:cNvPr>
            <p:cNvCxnSpPr>
              <a:cxnSpLocks/>
              <a:stCxn id="58" idx="0"/>
              <a:endCxn id="28" idx="1"/>
            </p:cNvCxnSpPr>
            <p:nvPr/>
          </p:nvCxnSpPr>
          <p:spPr>
            <a:xfrm>
              <a:off x="2462458" y="2931738"/>
              <a:ext cx="552361" cy="37143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614127A-7A9B-4940-9CEE-26A6600B8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7703" y="821256"/>
              <a:ext cx="823625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01FED8-7366-4243-A9C8-6835DAB01B7F}"/>
                </a:ext>
              </a:extLst>
            </p:cNvPr>
            <p:cNvCxnSpPr>
              <a:cxnSpLocks/>
              <a:endCxn id="56" idx="7"/>
            </p:cNvCxnSpPr>
            <p:nvPr/>
          </p:nvCxnSpPr>
          <p:spPr>
            <a:xfrm flipH="1">
              <a:off x="2728405" y="4136234"/>
              <a:ext cx="1204694" cy="567959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E7435B-F0B7-457C-A3D9-C92521AE1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9639" y="4583673"/>
              <a:ext cx="830371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5B82F8-8DE5-4ED6-AFA3-A08841585764}"/>
                </a:ext>
              </a:extLst>
            </p:cNvPr>
            <p:cNvSpPr txBox="1"/>
            <p:nvPr/>
          </p:nvSpPr>
          <p:spPr>
            <a:xfrm>
              <a:off x="934192" y="2609232"/>
              <a:ext cx="73128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Hayley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 SF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FC4CBE1-C879-495F-A01A-2F8DCF10C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640750" y="2520258"/>
              <a:ext cx="820456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7337469" y="1079750"/>
            <a:ext cx="4924639" cy="5371095"/>
            <a:chOff x="6722853" y="907375"/>
            <a:chExt cx="4924639" cy="5371095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C6CBA7B-DAF0-47A9-8418-3DF17DE0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2853" y="1789309"/>
              <a:ext cx="2594135" cy="3657337"/>
            </a:xfrm>
            <a:prstGeom prst="rect">
              <a:avLst/>
            </a:prstGeom>
          </p:spPr>
        </p:pic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8E5816-19CF-4D29-A97A-14662114C39D}"/>
                </a:ext>
              </a:extLst>
            </p:cNvPr>
            <p:cNvCxnSpPr>
              <a:cxnSpLocks/>
              <a:stCxn id="143" idx="3"/>
              <a:endCxn id="140" idx="2"/>
            </p:cNvCxnSpPr>
            <p:nvPr/>
          </p:nvCxnSpPr>
          <p:spPr>
            <a:xfrm flipV="1">
              <a:off x="8349502" y="2485459"/>
              <a:ext cx="807800" cy="84334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A18699-3A2A-41E5-AE91-1CA9AC5FE0E6}"/>
                </a:ext>
              </a:extLst>
            </p:cNvPr>
            <p:cNvCxnSpPr>
              <a:cxnSpLocks/>
              <a:stCxn id="152" idx="1"/>
              <a:endCxn id="130" idx="1"/>
            </p:cNvCxnSpPr>
            <p:nvPr/>
          </p:nvCxnSpPr>
          <p:spPr>
            <a:xfrm flipH="1" flipV="1">
              <a:off x="7750368" y="4071603"/>
              <a:ext cx="455616" cy="1504427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ACFC0C0-686A-4F51-9FC2-2A09B3D1A912}"/>
                </a:ext>
              </a:extLst>
            </p:cNvPr>
            <p:cNvCxnSpPr>
              <a:cxnSpLocks/>
              <a:stCxn id="135" idx="5"/>
              <a:endCxn id="139" idx="1"/>
            </p:cNvCxnSpPr>
            <p:nvPr/>
          </p:nvCxnSpPr>
          <p:spPr>
            <a:xfrm>
              <a:off x="7918764" y="3911657"/>
              <a:ext cx="456168" cy="49437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EE36F77-F07E-4DAE-A11E-B7B5ECDCD477}"/>
                </a:ext>
              </a:extLst>
            </p:cNvPr>
            <p:cNvCxnSpPr>
              <a:cxnSpLocks/>
              <a:stCxn id="133" idx="5"/>
              <a:endCxn id="148" idx="1"/>
            </p:cNvCxnSpPr>
            <p:nvPr/>
          </p:nvCxnSpPr>
          <p:spPr>
            <a:xfrm>
              <a:off x="8501190" y="3589864"/>
              <a:ext cx="773965" cy="55394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5A03259-7779-401C-821A-316BB67696DE}"/>
                </a:ext>
              </a:extLst>
            </p:cNvPr>
            <p:cNvSpPr/>
            <p:nvPr/>
          </p:nvSpPr>
          <p:spPr>
            <a:xfrm rot="1485293">
              <a:off x="7714489" y="4068214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2D2E7FA-A83B-47CD-B913-112C1658D169}"/>
                </a:ext>
              </a:extLst>
            </p:cNvPr>
            <p:cNvSpPr txBox="1"/>
            <p:nvPr/>
          </p:nvSpPr>
          <p:spPr>
            <a:xfrm>
              <a:off x="9963907" y="2129162"/>
              <a:ext cx="1275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Nicole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PC/Geo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D25735E-D8F2-4CBC-81A8-DF75A8B632F5}"/>
                </a:ext>
              </a:extLst>
            </p:cNvPr>
            <p:cNvSpPr txBox="1"/>
            <p:nvPr/>
          </p:nvSpPr>
          <p:spPr>
            <a:xfrm>
              <a:off x="7761540" y="907375"/>
              <a:ext cx="79861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Celeste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 SF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EA172AC-9CAF-471A-BF89-4BE07C2A052C}"/>
                </a:ext>
              </a:extLst>
            </p:cNvPr>
            <p:cNvSpPr/>
            <p:nvPr/>
          </p:nvSpPr>
          <p:spPr>
            <a:xfrm rot="932866">
              <a:off x="7836923" y="3809019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EB5E626-25E5-4A33-B9AD-AC6E02787420}"/>
                </a:ext>
              </a:extLst>
            </p:cNvPr>
            <p:cNvSpPr txBox="1"/>
            <p:nvPr/>
          </p:nvSpPr>
          <p:spPr>
            <a:xfrm>
              <a:off x="10141730" y="3112865"/>
              <a:ext cx="1109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Adriana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PC/Geo</a:t>
              </a: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4C00BA2C-BDBB-4A3E-96D1-9B3796144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9396" y="2986792"/>
              <a:ext cx="832334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EF7021C-89D6-4FBF-8784-CCE4FB66D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55862" y="4285513"/>
              <a:ext cx="813062" cy="822960"/>
            </a:xfrm>
            <a:prstGeom prst="flowChartConnector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15BED47-ED44-4986-9E40-49DCD368D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7302" y="2073979"/>
              <a:ext cx="818216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F6922FE-51A3-4784-BB77-462B130EEDEE}"/>
                </a:ext>
              </a:extLst>
            </p:cNvPr>
            <p:cNvCxnSpPr>
              <a:cxnSpLocks/>
              <a:stCxn id="158" idx="4"/>
              <a:endCxn id="142" idx="5"/>
            </p:cNvCxnSpPr>
            <p:nvPr/>
          </p:nvCxnSpPr>
          <p:spPr>
            <a:xfrm>
              <a:off x="7423576" y="1874159"/>
              <a:ext cx="1487849" cy="90415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ADC5445-04BA-455D-9BAD-A3F3E5F4C963}"/>
                </a:ext>
              </a:extLst>
            </p:cNvPr>
            <p:cNvSpPr/>
            <p:nvPr/>
          </p:nvSpPr>
          <p:spPr>
            <a:xfrm>
              <a:off x="8333433" y="3235146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4AA1545-FD8E-43FE-9CD6-B4A1BE23EC21}"/>
                </a:ext>
              </a:extLst>
            </p:cNvPr>
            <p:cNvCxnSpPr>
              <a:cxnSpLocks/>
              <a:stCxn id="133" idx="6"/>
              <a:endCxn id="138" idx="2"/>
            </p:cNvCxnSpPr>
            <p:nvPr/>
          </p:nvCxnSpPr>
          <p:spPr>
            <a:xfrm flipV="1">
              <a:off x="8517259" y="3398272"/>
              <a:ext cx="792137" cy="152797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7622752-2C39-4D33-9B90-7A07325C8AEF}"/>
                </a:ext>
              </a:extLst>
            </p:cNvPr>
            <p:cNvSpPr txBox="1"/>
            <p:nvPr/>
          </p:nvSpPr>
          <p:spPr>
            <a:xfrm>
              <a:off x="8949585" y="5784581"/>
              <a:ext cx="84830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Sarah P.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101E5BB-EBA5-44C9-ABDC-ECFF6014B55F}"/>
                </a:ext>
              </a:extLst>
            </p:cNvPr>
            <p:cNvSpPr txBox="1"/>
            <p:nvPr/>
          </p:nvSpPr>
          <p:spPr>
            <a:xfrm>
              <a:off x="8803651" y="5020664"/>
              <a:ext cx="60465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Katie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8E92AC0-38D2-4DE0-8D28-FE148033620A}"/>
                </a:ext>
              </a:extLst>
            </p:cNvPr>
            <p:cNvSpPr txBox="1"/>
            <p:nvPr/>
          </p:nvSpPr>
          <p:spPr>
            <a:xfrm>
              <a:off x="9838889" y="4609678"/>
              <a:ext cx="1077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Cecil</a:t>
              </a:r>
              <a:endPara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 SF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EB5E626-25E5-4A33-B9AD-AC6E02787420}"/>
                </a:ext>
              </a:extLst>
            </p:cNvPr>
            <p:cNvSpPr txBox="1"/>
            <p:nvPr/>
          </p:nvSpPr>
          <p:spPr>
            <a:xfrm>
              <a:off x="10854115" y="3912971"/>
              <a:ext cx="793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Sophia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*PC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D25735E-D8F2-4CBC-81A8-DF75A8B632F5}"/>
                </a:ext>
              </a:extLst>
            </p:cNvPr>
            <p:cNvSpPr txBox="1"/>
            <p:nvPr/>
          </p:nvSpPr>
          <p:spPr>
            <a:xfrm>
              <a:off x="8905053" y="1554105"/>
              <a:ext cx="60144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Tyler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91B2A3F-BDD4-49CE-810F-2FC7326EDA03}"/>
                </a:ext>
              </a:extLst>
            </p:cNvPr>
            <p:cNvSpPr txBox="1"/>
            <p:nvPr/>
          </p:nvSpPr>
          <p:spPr>
            <a:xfrm>
              <a:off x="6993178" y="5718212"/>
              <a:ext cx="776175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Paxton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5810" y="5455510"/>
              <a:ext cx="820602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84A6A68-43BA-453A-A883-46522992B601}"/>
                </a:ext>
              </a:extLst>
            </p:cNvPr>
            <p:cNvCxnSpPr>
              <a:cxnSpLocks/>
              <a:stCxn id="134" idx="0"/>
              <a:endCxn id="154" idx="0"/>
            </p:cNvCxnSpPr>
            <p:nvPr/>
          </p:nvCxnSpPr>
          <p:spPr>
            <a:xfrm>
              <a:off x="7408415" y="4048583"/>
              <a:ext cx="56894" cy="827779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29" y="4876362"/>
              <a:ext cx="822960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2273" y="3669062"/>
              <a:ext cx="821842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6922FE-51A3-4784-BB77-462B130EEDEE}"/>
                </a:ext>
              </a:extLst>
            </p:cNvPr>
            <p:cNvCxnSpPr>
              <a:cxnSpLocks/>
              <a:stCxn id="159" idx="4"/>
              <a:endCxn id="142" idx="5"/>
            </p:cNvCxnSpPr>
            <p:nvPr/>
          </p:nvCxnSpPr>
          <p:spPr>
            <a:xfrm>
              <a:off x="8407532" y="2267630"/>
              <a:ext cx="503893" cy="510682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F47E3F8-57A8-46FA-995E-29089706F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2199" y="1051199"/>
              <a:ext cx="822753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3691" y="1444670"/>
              <a:ext cx="827681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DAF8931-C853-48BF-A563-CCF8B58B331E}"/>
                </a:ext>
              </a:extLst>
            </p:cNvPr>
            <p:cNvSpPr/>
            <p:nvPr/>
          </p:nvSpPr>
          <p:spPr>
            <a:xfrm>
              <a:off x="8817766" y="2684653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EE36F77-F07E-4DAE-A11E-B7B5ECDCD477}"/>
                </a:ext>
              </a:extLst>
            </p:cNvPr>
            <p:cNvCxnSpPr>
              <a:cxnSpLocks/>
              <a:stCxn id="133" idx="2"/>
              <a:endCxn id="156" idx="2"/>
            </p:cNvCxnSpPr>
            <p:nvPr/>
          </p:nvCxnSpPr>
          <p:spPr>
            <a:xfrm>
              <a:off x="8407531" y="3551069"/>
              <a:ext cx="1624742" cy="52947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04DF588-2AE3-4C31-9658-570D331D5EF0}"/>
                </a:ext>
              </a:extLst>
            </p:cNvPr>
            <p:cNvSpPr/>
            <p:nvPr/>
          </p:nvSpPr>
          <p:spPr>
            <a:xfrm>
              <a:off x="8407531" y="3496205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4BAE4E9-6524-4C64-8819-9D3AAF5EE0CA}"/>
                </a:ext>
              </a:extLst>
            </p:cNvPr>
            <p:cNvSpPr/>
            <p:nvPr/>
          </p:nvSpPr>
          <p:spPr>
            <a:xfrm rot="20637550">
              <a:off x="7368711" y="4046447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224379F9-F15C-4F57-AD11-32388893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861">
              <a:off x="9172376" y="4010301"/>
              <a:ext cx="790065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03F9D34-9B5A-4AEF-A25F-43A227E3C809}"/>
              </a:ext>
            </a:extLst>
          </p:cNvPr>
          <p:cNvCxnSpPr>
            <a:cxnSpLocks/>
            <a:endCxn id="73" idx="2"/>
          </p:cNvCxnSpPr>
          <p:nvPr/>
        </p:nvCxnSpPr>
        <p:spPr>
          <a:xfrm>
            <a:off x="9131875" y="3723444"/>
            <a:ext cx="1220503" cy="1911334"/>
          </a:xfrm>
          <a:prstGeom prst="line">
            <a:avLst/>
          </a:prstGeom>
          <a:ln>
            <a:solidFill>
              <a:srgbClr val="9298A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53" y="814321"/>
            <a:ext cx="2201362" cy="5814134"/>
          </a:xfrm>
          <a:ln w="19050">
            <a:solidFill>
              <a:srgbClr val="6A7278"/>
            </a:solidFill>
          </a:ln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Coordination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6A7278"/>
                </a:solidFill>
              </a:rPr>
              <a:t>Cecil (</a:t>
            </a:r>
            <a:r>
              <a:rPr lang="en-US" sz="1200" b="1" dirty="0" err="1">
                <a:solidFill>
                  <a:srgbClr val="6A7278"/>
                </a:solidFill>
              </a:rPr>
              <a:t>LaRC</a:t>
            </a:r>
            <a:r>
              <a:rPr lang="en-US" sz="1200" b="1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Sophia (</a:t>
            </a:r>
            <a:r>
              <a:rPr lang="en-US" sz="1200" dirty="0" err="1">
                <a:solidFill>
                  <a:srgbClr val="6A7278"/>
                </a:solidFill>
              </a:rPr>
              <a:t>LaRC</a:t>
            </a:r>
            <a:r>
              <a:rPr lang="en-US" sz="1200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Tamara (</a:t>
            </a:r>
            <a:r>
              <a:rPr lang="en-US" sz="1200" dirty="0" err="1">
                <a:solidFill>
                  <a:srgbClr val="6A7278"/>
                </a:solidFill>
              </a:rPr>
              <a:t>LaRC</a:t>
            </a:r>
            <a:r>
              <a:rPr lang="en-US" sz="1200" dirty="0">
                <a:solidFill>
                  <a:srgbClr val="6A7278"/>
                </a:solidFill>
              </a:rPr>
              <a:t>)</a:t>
            </a:r>
          </a:p>
          <a:p>
            <a:pPr marL="63500">
              <a:spcBef>
                <a:spcPts val="0"/>
              </a:spcBef>
              <a:spcAft>
                <a:spcPts val="400"/>
              </a:spcAft>
            </a:pPr>
            <a:r>
              <a:rPr lang="en-US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Analysis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Katie (NC)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Sarah P. (GA)</a:t>
            </a:r>
          </a:p>
          <a:p>
            <a:pPr marL="63500">
              <a:spcBef>
                <a:spcPts val="0"/>
              </a:spcBef>
              <a:spcAft>
                <a:spcPts val="400"/>
              </a:spcAft>
            </a:pPr>
            <a:r>
              <a:rPr lang="en-US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Geoinformatics</a:t>
            </a:r>
            <a:endParaRPr lang="en-US" sz="1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6A7278"/>
                </a:solidFill>
              </a:rPr>
              <a:t>Hayley (ARC)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Britnay (ARC)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Erica (JPL)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Adriana (</a:t>
            </a:r>
            <a:r>
              <a:rPr lang="en-US" sz="1200" dirty="0" err="1">
                <a:solidFill>
                  <a:srgbClr val="6A7278"/>
                </a:solidFill>
              </a:rPr>
              <a:t>LaRC</a:t>
            </a:r>
            <a:r>
              <a:rPr lang="en-US" sz="1200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Nicole (GSFC)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Brandy (ID</a:t>
            </a:r>
          </a:p>
          <a:p>
            <a:pPr marL="63500">
              <a:spcBef>
                <a:spcPts val="0"/>
              </a:spcBef>
              <a:spcAft>
                <a:spcPts val="400"/>
              </a:spcAft>
            </a:pPr>
            <a:r>
              <a:rPr lang="en-US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</a:t>
            </a:r>
            <a:endParaRPr lang="en-US" sz="12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6A7278"/>
                </a:solidFill>
              </a:rPr>
              <a:t>Celeste (MA)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Ryan (AZ)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Paxton (MSFC)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Tyler (MA)</a:t>
            </a:r>
          </a:p>
          <a:p>
            <a:pPr marL="63500">
              <a:spcBef>
                <a:spcPts val="0"/>
              </a:spcBef>
              <a:spcAft>
                <a:spcPts val="400"/>
              </a:spcAft>
            </a:pP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Node-only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Marco (VEJ)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Caroline (PUP)</a:t>
            </a:r>
          </a:p>
          <a:p>
            <a:pPr marL="342900" indent="-279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A7278"/>
                </a:solidFill>
              </a:rPr>
              <a:t>Sarah H. (CO)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32687" r="36625" b="53350"/>
          <a:stretch/>
        </p:blipFill>
        <p:spPr>
          <a:xfrm>
            <a:off x="57254" y="72616"/>
            <a:ext cx="2506717" cy="89863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551561" y="229546"/>
            <a:ext cx="614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FELLOWS</a:t>
            </a:r>
            <a:endParaRPr kumimoji="0" lang="en-US" sz="3200" b="1" i="0" u="none" strike="noStrike" kern="1200" cap="none" spc="2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D0FF1C-1127-47EE-AC35-050114263F3C}"/>
              </a:ext>
            </a:extLst>
          </p:cNvPr>
          <p:cNvSpPr txBox="1"/>
          <p:nvPr/>
        </p:nvSpPr>
        <p:spPr>
          <a:xfrm>
            <a:off x="11185715" y="5395883"/>
            <a:ext cx="8569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Tamara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*PC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98BAC8F-B2CC-4347-9987-66D0707E8B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b="3657"/>
          <a:stretch/>
        </p:blipFill>
        <p:spPr>
          <a:xfrm>
            <a:off x="10352378" y="5223298"/>
            <a:ext cx="821842" cy="822960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C1F4308-3475-4B8A-8B1A-85AA9F29678E}"/>
              </a:ext>
            </a:extLst>
          </p:cNvPr>
          <p:cNvSpPr txBox="1"/>
          <p:nvPr/>
        </p:nvSpPr>
        <p:spPr>
          <a:xfrm>
            <a:off x="1203428" y="6034144"/>
            <a:ext cx="1627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/>
              </a:rPr>
              <a:t>Marco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Virtual Environmental Justice (VEJ)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7386F32-B5C2-4010-B033-B62152C2E7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4550"/>
          <a:stretch/>
        </p:blipFill>
        <p:spPr>
          <a:xfrm>
            <a:off x="359991" y="5863792"/>
            <a:ext cx="818216" cy="822960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8FFD29F-2D3A-4D4A-8008-B7FAADFCE8C4}"/>
              </a:ext>
            </a:extLst>
          </p:cNvPr>
          <p:cNvSpPr txBox="1"/>
          <p:nvPr/>
        </p:nvSpPr>
        <p:spPr>
          <a:xfrm>
            <a:off x="10721245" y="435934"/>
            <a:ext cx="1275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/>
              </a:rPr>
              <a:t>Caroline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/>
              </a:rPr>
              <a:t>Pop-up Projects (PUP)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CE575EC-DF96-456C-8E94-84812579CE6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283"/>
          <a:stretch/>
        </p:blipFill>
        <p:spPr>
          <a:xfrm>
            <a:off x="9847153" y="255287"/>
            <a:ext cx="818216" cy="822960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74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10042B6-C4D8-4413-A6A4-9029F92AC3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030" y="1286425"/>
            <a:ext cx="982365" cy="982612"/>
          </a:xfrm>
          <a:prstGeom prst="ellipse">
            <a:avLst/>
          </a:prstGeom>
          <a:ln w="381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6290A-9C95-4EA4-82FA-1E683A99D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61" y="3172998"/>
            <a:ext cx="1253934" cy="1253933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05F95-028B-40EE-BB38-4E421986B4B3}"/>
              </a:ext>
            </a:extLst>
          </p:cNvPr>
          <p:cNvSpPr txBox="1"/>
          <p:nvPr/>
        </p:nvSpPr>
        <p:spPr>
          <a:xfrm>
            <a:off x="1888661" y="3320819"/>
            <a:ext cx="3824241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Projects, publications, presentations, conferences, deadlines, international work, webinars, partners, project hand-offs, proposals, Fellow positions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Amanda: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757-864-5552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4"/>
              </a:rPr>
              <a:t>Amanda.L.Clayton@nasa.gov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6B3D-F910-4BAB-A99A-7C77E70D1E92}"/>
              </a:ext>
            </a:extLst>
          </p:cNvPr>
          <p:cNvSpPr txBox="1"/>
          <p:nvPr/>
        </p:nvSpPr>
        <p:spPr>
          <a:xfrm>
            <a:off x="1888661" y="1346102"/>
            <a:ext cx="445171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5496A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Participant application system/process, outreach &amp; recruitment, professional development, logistical support, SSAI processes, travel, Senior Fellow positions </a:t>
            </a:r>
          </a:p>
          <a:p>
            <a:pPr marL="285750" indent="-285750">
              <a:lnSpc>
                <a:spcPct val="90000"/>
              </a:lnSpc>
              <a:buClr>
                <a:srgbClr val="5496A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Stephanie: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757-864-4498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5"/>
              </a:rPr>
              <a:t>Stephanie.Burke@ssaihq.com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90513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E98AE-E761-4D56-8107-02BAA923B1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-1008" r="6021" b="33382"/>
          <a:stretch/>
        </p:blipFill>
        <p:spPr>
          <a:xfrm>
            <a:off x="667188" y="1286425"/>
            <a:ext cx="1261881" cy="12527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D8D38-7E8A-45DA-8D82-B88BA11114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8530" r="28356" b="14197"/>
          <a:stretch/>
        </p:blipFill>
        <p:spPr>
          <a:xfrm rot="5400000">
            <a:off x="6900525" y="4068797"/>
            <a:ext cx="979376" cy="98236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C516C-0DE8-46BF-AB68-A8B6A447858F}"/>
              </a:ext>
            </a:extLst>
          </p:cNvPr>
          <p:cNvSpPr txBox="1"/>
          <p:nvPr/>
        </p:nvSpPr>
        <p:spPr>
          <a:xfrm>
            <a:off x="518934" y="921511"/>
            <a:ext cx="379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Operational &amp; SSAI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5A0E-873E-4764-BB9C-8DC580EDDE31}"/>
              </a:ext>
            </a:extLst>
          </p:cNvPr>
          <p:cNvSpPr txBox="1"/>
          <p:nvPr/>
        </p:nvSpPr>
        <p:spPr>
          <a:xfrm>
            <a:off x="518934" y="2814602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Projects &amp; Publications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275266DF-8F24-4622-97D3-11E0469FE263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Questions? Contact…</a:t>
            </a:r>
            <a:endParaRPr lang="en-US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3DFC8-8505-4240-AE74-6F9EBCDA3972}"/>
              </a:ext>
            </a:extLst>
          </p:cNvPr>
          <p:cNvGrpSpPr/>
          <p:nvPr/>
        </p:nvGrpSpPr>
        <p:grpSpPr>
          <a:xfrm>
            <a:off x="5017790" y="135442"/>
            <a:ext cx="6718489" cy="607207"/>
            <a:chOff x="637003" y="5290692"/>
            <a:chExt cx="3691983" cy="1056769"/>
          </a:xfrm>
        </p:grpSpPr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A50ED2E0-4797-4E9E-8067-BA118CC355BA}"/>
                </a:ext>
              </a:extLst>
            </p:cNvPr>
            <p:cNvSpPr txBox="1">
              <a:spLocks/>
            </p:cNvSpPr>
            <p:nvPr/>
          </p:nvSpPr>
          <p:spPr>
            <a:xfrm>
              <a:off x="637003" y="5352018"/>
              <a:ext cx="3690881" cy="9497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/>
                <a:t>for Virtual Machine questions, ask the Geoinformatics team or James Davis (SSAI) in the IT Support channel on Teams!</a:t>
              </a:r>
              <a:endParaRPr lang="en-US" sz="1800" dirty="0"/>
            </a:p>
          </p:txBody>
        </p:sp>
        <p:sp>
          <p:nvSpPr>
            <p:cNvPr id="25" name="Rounded Rectangle 44">
              <a:extLst>
                <a:ext uri="{FF2B5EF4-FFF2-40B4-BE49-F238E27FC236}">
                  <a16:creationId xmlns:a16="http://schemas.microsoft.com/office/drawing/2014/main" id="{ACAC9F71-7BAA-4B16-B755-7106DF845FA5}"/>
                </a:ext>
              </a:extLst>
            </p:cNvPr>
            <p:cNvSpPr/>
            <p:nvPr/>
          </p:nvSpPr>
          <p:spPr>
            <a:xfrm>
              <a:off x="637003" y="5290692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FDFB8F4-ADF3-46CD-9742-3444EDC943F2}"/>
              </a:ext>
            </a:extLst>
          </p:cNvPr>
          <p:cNvSpPr txBox="1"/>
          <p:nvPr/>
        </p:nvSpPr>
        <p:spPr>
          <a:xfrm>
            <a:off x="7955187" y="2638773"/>
            <a:ext cx="376280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Deliverables, Export Control,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DEVELOPedia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Impact analysis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Cecil: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8"/>
              </a:rPr>
              <a:t>robert.byles@ssaihq.com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4C6119-B40D-4A77-86C3-09D3B192DA6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53" y="2689907"/>
            <a:ext cx="982366" cy="971814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0B2CDE9-A4EE-40E5-B533-17D971C80CC5}"/>
              </a:ext>
            </a:extLst>
          </p:cNvPr>
          <p:cNvSpPr txBox="1"/>
          <p:nvPr/>
        </p:nvSpPr>
        <p:spPr>
          <a:xfrm>
            <a:off x="6780583" y="230568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Coordination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887614-3FE5-43D8-8353-BC6C9F949DF2}"/>
              </a:ext>
            </a:extLst>
          </p:cNvPr>
          <p:cNvSpPr txBox="1"/>
          <p:nvPr/>
        </p:nvSpPr>
        <p:spPr>
          <a:xfrm>
            <a:off x="7956664" y="3980784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Technical help, code, Software Carpentry and software release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Hayley: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8"/>
              </a:rPr>
              <a:t>hayley.pippin@ssaihq.com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5640FE-9987-4879-AFC3-7D08BA6C3CDE}"/>
              </a:ext>
            </a:extLst>
          </p:cNvPr>
          <p:cNvSpPr txBox="1"/>
          <p:nvPr/>
        </p:nvSpPr>
        <p:spPr>
          <a:xfrm>
            <a:off x="6782060" y="3647700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Geoinformatics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53EC2B-4AFD-4F7F-8205-61C9E4518ED7}"/>
              </a:ext>
            </a:extLst>
          </p:cNvPr>
          <p:cNvSpPr txBox="1"/>
          <p:nvPr/>
        </p:nvSpPr>
        <p:spPr>
          <a:xfrm>
            <a:off x="7951964" y="1243173"/>
            <a:ext cx="376280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Creative Communication deliverables, AGOL, project videos, social media, outreach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Celeste: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10"/>
              </a:rPr>
              <a:t>celeste.gambino@ssaihq.com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471C3-BE29-454D-8E47-C800DFCEA803}"/>
              </a:ext>
            </a:extLst>
          </p:cNvPr>
          <p:cNvSpPr txBox="1"/>
          <p:nvPr/>
        </p:nvSpPr>
        <p:spPr>
          <a:xfrm>
            <a:off x="6777360" y="91008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Communications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2D26A096-9ED9-465F-A0D6-D9B1E38E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/>
        </p:blipFill>
        <p:spPr bwMode="auto">
          <a:xfrm>
            <a:off x="671764" y="5220436"/>
            <a:ext cx="1252728" cy="1252728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4B45A2F-0436-49A9-9DFA-2FE5D5BA8290}"/>
              </a:ext>
            </a:extLst>
          </p:cNvPr>
          <p:cNvSpPr txBox="1"/>
          <p:nvPr/>
        </p:nvSpPr>
        <p:spPr>
          <a:xfrm>
            <a:off x="1888660" y="5196087"/>
            <a:ext cx="4207339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Human resources, Employment status, offer letters, SSAI application, SSAI systems, employment verifications, payroll, schedule adjustments, paperwork, employment verifications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Jolo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757-864-3762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12"/>
              </a:rPr>
              <a:t>jolona.davis@ssaihq.com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734D96-E564-4D61-A279-3E16C1844F63}"/>
              </a:ext>
            </a:extLst>
          </p:cNvPr>
          <p:cNvSpPr txBox="1"/>
          <p:nvPr/>
        </p:nvSpPr>
        <p:spPr>
          <a:xfrm>
            <a:off x="518934" y="475229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8281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048125"/>
            <a:ext cx="5337703" cy="1714500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/>
              <a:t>External Resources:</a:t>
            </a:r>
          </a:p>
          <a:p>
            <a:r>
              <a:rPr lang="en-US" sz="3500" dirty="0"/>
              <a:t>Data &amp; Trainings</a:t>
            </a:r>
          </a:p>
        </p:txBody>
      </p:sp>
    </p:spTree>
    <p:extLst>
      <p:ext uri="{BB962C8B-B14F-4D97-AF65-F5344CB8AC3E}">
        <p14:creationId xmlns:p14="http://schemas.microsoft.com/office/powerpoint/2010/main" val="8909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Centers</a:t>
            </a:r>
            <a:endParaRPr lang="en-US" sz="3200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F8AE429-1FCE-49DF-8566-7C2063D1EF93}"/>
              </a:ext>
            </a:extLst>
          </p:cNvPr>
          <p:cNvSpPr txBox="1">
            <a:spLocks/>
          </p:cNvSpPr>
          <p:nvPr/>
        </p:nvSpPr>
        <p:spPr>
          <a:xfrm>
            <a:off x="322121" y="1240320"/>
            <a:ext cx="10570780" cy="13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 Earth Observing System Data and Information System (EOSDIS) is designed as a distributed system, with major facilities at Distributed Active Archive Centers (DAACs) located throughout the United States.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These institutions are custodians of EOS mission data and ensure that data will be easily accessible to users.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8F13BCE-3DB4-420F-8149-AD6E091E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400218"/>
            <a:ext cx="6175417" cy="40696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0E30D4-211F-4A49-8764-7CEC5B4458A9}"/>
              </a:ext>
            </a:extLst>
          </p:cNvPr>
          <p:cNvSpPr txBox="1"/>
          <p:nvPr/>
        </p:nvSpPr>
        <p:spPr>
          <a:xfrm>
            <a:off x="322121" y="2596073"/>
            <a:ext cx="53798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The EOSDIS DAACs process, archive, document, and distribute data from NASA's past and current Earth-observing satellites and field measurement programs.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DAACs provide services to users whose needs may cross the traditional boundaries of a science discipline, while continuing to support the particular needs of users within the discipline communities. User services include: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Assistance in selecting and obtaining data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Access to data-handling and visualization tools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Notification of data-related news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Technical support and referrals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B8D24-5620-4C9F-9C97-3B61AFC6E16A}"/>
              </a:ext>
            </a:extLst>
          </p:cNvPr>
          <p:cNvGrpSpPr/>
          <p:nvPr/>
        </p:nvGrpSpPr>
        <p:grpSpPr>
          <a:xfrm>
            <a:off x="4492101" y="177794"/>
            <a:ext cx="7551455" cy="934343"/>
            <a:chOff x="574994" y="5290691"/>
            <a:chExt cx="3753992" cy="1087366"/>
          </a:xfrm>
        </p:grpSpPr>
        <p:sp>
          <p:nvSpPr>
            <p:cNvPr id="28" name="Text Placeholder 5">
              <a:extLst>
                <a:ext uri="{FF2B5EF4-FFF2-40B4-BE49-F238E27FC236}">
                  <a16:creationId xmlns:a16="http://schemas.microsoft.com/office/drawing/2014/main" id="{2E4A0D42-6A81-4C40-90F3-640A2D6F282C}"/>
                </a:ext>
              </a:extLst>
            </p:cNvPr>
            <p:cNvSpPr txBox="1">
              <a:spLocks/>
            </p:cNvSpPr>
            <p:nvPr/>
          </p:nvSpPr>
          <p:spPr>
            <a:xfrm>
              <a:off x="574994" y="5307539"/>
              <a:ext cx="3753992" cy="10705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DAAC websites are a great way to access NASA Earth observation data! You can also find thorough documentation and metadata attached. </a:t>
              </a:r>
              <a:endParaRPr lang="en-US" sz="1800" dirty="0"/>
            </a:p>
          </p:txBody>
        </p:sp>
        <p:sp>
          <p:nvSpPr>
            <p:cNvPr id="29" name="Rounded Rectangle 47">
              <a:extLst>
                <a:ext uri="{FF2B5EF4-FFF2-40B4-BE49-F238E27FC236}">
                  <a16:creationId xmlns:a16="http://schemas.microsoft.com/office/drawing/2014/main" id="{89B53F76-2C91-4CD1-A50A-5BE03A623847}"/>
                </a:ext>
              </a:extLst>
            </p:cNvPr>
            <p:cNvSpPr/>
            <p:nvPr/>
          </p:nvSpPr>
          <p:spPr>
            <a:xfrm>
              <a:off x="637003" y="5290691"/>
              <a:ext cx="3691983" cy="1087366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 Resources</a:t>
            </a:r>
            <a:endParaRPr lang="en-US" sz="32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FE7F35-B03D-48A5-9449-65DFAB81C43C}"/>
              </a:ext>
            </a:extLst>
          </p:cNvPr>
          <p:cNvSpPr txBox="1">
            <a:spLocks/>
          </p:cNvSpPr>
          <p:nvPr/>
        </p:nvSpPr>
        <p:spPr>
          <a:xfrm>
            <a:off x="322121" y="1066436"/>
            <a:ext cx="9431479" cy="262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EF282F"/>
              </a:buClr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Need access to NASA data? Check out the following sites: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EOSDIS Distributed Active Archive Centers (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DAACs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) </a:t>
            </a:r>
            <a:r>
              <a:rPr lang="en-US" sz="1600" dirty="0">
                <a:latin typeface="+mn-lt"/>
                <a:hlinkClick r:id="rId2"/>
              </a:rPr>
              <a:t>https://earthdata.nasa.gov/about/daacs</a:t>
            </a:r>
            <a:endParaRPr lang="en-US" sz="16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Earth Data Search  </a:t>
            </a:r>
            <a:r>
              <a:rPr lang="en-US" sz="1600" dirty="0">
                <a:latin typeface="+mn-lt"/>
                <a:hlinkClick r:id="rId3"/>
              </a:rPr>
              <a:t>https://search.earthdata.nasa.gov/search</a:t>
            </a:r>
            <a:r>
              <a:rPr lang="en-US" sz="1600" dirty="0">
                <a:latin typeface="+mn-lt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Earthdata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Forum </a:t>
            </a:r>
            <a:r>
              <a:rPr lang="en-US" sz="1600" dirty="0">
                <a:latin typeface="+mn-lt"/>
                <a:hlinkClick r:id="rId4"/>
              </a:rPr>
              <a:t>https://forum.earthdata.nasa.gov/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Ask questions about data types, access, issues, etc.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LP DAAC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AppEEARS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dirty="0">
                <a:latin typeface="+mn-lt"/>
                <a:hlinkClick r:id="rId5"/>
              </a:rPr>
              <a:t>https://lpdaac.usgs.gov/tools/appeears/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Simple and efficient data access and transformation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75D185-04D2-4ACA-B74C-7553124A0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1343">
            <a:off x="5914235" y="4118443"/>
            <a:ext cx="5430724" cy="256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664B1-65DC-42E4-B182-117E6C4044E2}"/>
              </a:ext>
            </a:extLst>
          </p:cNvPr>
          <p:cNvGrpSpPr/>
          <p:nvPr/>
        </p:nvGrpSpPr>
        <p:grpSpPr>
          <a:xfrm>
            <a:off x="894269" y="3894346"/>
            <a:ext cx="3727364" cy="2785860"/>
            <a:chOff x="637003" y="5290691"/>
            <a:chExt cx="4133410" cy="3407568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42D1FB1A-55BC-4DBB-948E-54CB43BC10CD}"/>
                </a:ext>
              </a:extLst>
            </p:cNvPr>
            <p:cNvSpPr txBox="1">
              <a:spLocks/>
            </p:cNvSpPr>
            <p:nvPr/>
          </p:nvSpPr>
          <p:spPr>
            <a:xfrm>
              <a:off x="638104" y="5374648"/>
              <a:ext cx="4132309" cy="33236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New to using NASA Earth science data?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i="1" dirty="0">
                  <a:hlinkClick r:id="rId7"/>
                </a:rPr>
                <a:t>Data Pathfinders</a:t>
              </a:r>
              <a:r>
                <a:rPr lang="en-US" sz="1600" i="1" dirty="0"/>
                <a:t> </a:t>
              </a:r>
              <a:r>
                <a:rPr lang="en-US" sz="1600" dirty="0"/>
                <a:t>provide direct links to commonly-used datasets across NASA’s Earth science data collections</a:t>
              </a:r>
            </a:p>
            <a:p>
              <a:pPr algn="ctr">
                <a:spcBef>
                  <a:spcPts val="60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>
                  <a:solidFill>
                    <a:srgbClr val="EF282F"/>
                  </a:solidFill>
                </a:rPr>
                <a:t> </a:t>
              </a:r>
              <a:r>
                <a:rPr lang="en-US" sz="1400" i="1" dirty="0"/>
                <a:t>Agriculture &amp; Water Resources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Biological Diversity &amp; Eco Forecasting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/>
                <a:t> </a:t>
              </a:r>
              <a:r>
                <a:rPr lang="en-US" sz="1400" i="1" dirty="0"/>
                <a:t>Geographic Information Systems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Disasters</a:t>
              </a:r>
              <a:r>
                <a:rPr lang="en-US" sz="1400" b="1" i="1" dirty="0">
                  <a:solidFill>
                    <a:srgbClr val="EF282F"/>
                  </a:solidFill>
                </a:rPr>
                <a:t>·</a:t>
              </a:r>
              <a:r>
                <a:rPr lang="en-US" sz="1400" i="1" dirty="0"/>
                <a:t> Health &amp; Air Quality</a:t>
              </a: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Wildfires</a:t>
              </a:r>
              <a:endParaRPr lang="en-US" sz="1600" i="1" dirty="0"/>
            </a:p>
          </p:txBody>
        </p:sp>
        <p:sp>
          <p:nvSpPr>
            <p:cNvPr id="15" name="Rounded Rectangle 44">
              <a:extLst>
                <a:ext uri="{FF2B5EF4-FFF2-40B4-BE49-F238E27FC236}">
                  <a16:creationId xmlns:a16="http://schemas.microsoft.com/office/drawing/2014/main" id="{B992EAA5-C10F-4C74-AA64-5DF1A641E4AA}"/>
                </a:ext>
              </a:extLst>
            </p:cNvPr>
            <p:cNvSpPr/>
            <p:nvPr/>
          </p:nvSpPr>
          <p:spPr>
            <a:xfrm>
              <a:off x="637003" y="5290691"/>
              <a:ext cx="4133410" cy="3187007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99083D35-54AD-4427-A1A6-3DA7E640A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37" y="1874520"/>
            <a:ext cx="2763520" cy="155448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13CA10A-6B43-4235-B40C-6BF48864B8B9}"/>
              </a:ext>
            </a:extLst>
          </p:cNvPr>
          <p:cNvSpPr/>
          <p:nvPr/>
        </p:nvSpPr>
        <p:spPr>
          <a:xfrm>
            <a:off x="9350996" y="1954244"/>
            <a:ext cx="2733675" cy="1823717"/>
          </a:xfrm>
          <a:prstGeom prst="wedgeEllipseCallout">
            <a:avLst>
              <a:gd name="adj1" fmla="val -80373"/>
              <a:gd name="adj2" fmla="val -106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496AD"/>
                </a:solidFill>
              </a:rPr>
              <a:t>Now where did I put those data…?</a:t>
            </a:r>
          </a:p>
        </p:txBody>
      </p:sp>
    </p:spTree>
    <p:extLst>
      <p:ext uri="{BB962C8B-B14F-4D97-AF65-F5344CB8AC3E}">
        <p14:creationId xmlns:p14="http://schemas.microsoft.com/office/powerpoint/2010/main" val="5409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2" ma:contentTypeDescription="Create a new document." ma:contentTypeScope="" ma:versionID="5e7b20921abae08b3fd7932cda7a1f89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b867505f7651fa3182d86d8975d876a8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B7667-4EC2-486D-8B23-A0009E56C1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5311A4-26B9-45F0-8A91-CABCFA82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4D4B29-6A3C-40A4-AB73-C379B07CE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9131</TotalTime>
  <Words>1086</Words>
  <Application>Microsoft Office PowerPoint</Application>
  <PresentationFormat>Widescreen</PresentationFormat>
  <Paragraphs>152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Georgia</vt:lpstr>
      <vt:lpstr>Webdings</vt:lpstr>
      <vt:lpstr>1_Theme2</vt:lpstr>
      <vt:lpstr>PowerPoint Presentation</vt:lpstr>
      <vt:lpstr>PowerPoint Presentation</vt:lpstr>
      <vt:lpstr>RESOURCES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229</cp:revision>
  <dcterms:created xsi:type="dcterms:W3CDTF">2019-10-30T16:09:36Z</dcterms:created>
  <dcterms:modified xsi:type="dcterms:W3CDTF">2022-06-06T01:38:00Z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</Properties>
</file>