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3"/>
  </p:notesMasterIdLst>
  <p:sldIdLst>
    <p:sldId id="322" r:id="rId5"/>
    <p:sldId id="337" r:id="rId6"/>
    <p:sldId id="325" r:id="rId7"/>
    <p:sldId id="340" r:id="rId8"/>
    <p:sldId id="326" r:id="rId9"/>
    <p:sldId id="349" r:id="rId10"/>
    <p:sldId id="348" r:id="rId11"/>
    <p:sldId id="360" r:id="rId12"/>
    <p:sldId id="346" r:id="rId13"/>
    <p:sldId id="355" r:id="rId14"/>
    <p:sldId id="341" r:id="rId15"/>
    <p:sldId id="352" r:id="rId16"/>
    <p:sldId id="342" r:id="rId17"/>
    <p:sldId id="329" r:id="rId18"/>
    <p:sldId id="344" r:id="rId19"/>
    <p:sldId id="331" r:id="rId20"/>
    <p:sldId id="357" r:id="rId21"/>
    <p:sldId id="359" r:id="rId22"/>
    <p:sldId id="332" r:id="rId23"/>
    <p:sldId id="343" r:id="rId24"/>
    <p:sldId id="333" r:id="rId25"/>
    <p:sldId id="356" r:id="rId26"/>
    <p:sldId id="335" r:id="rId27"/>
    <p:sldId id="358" r:id="rId28"/>
    <p:sldId id="323" r:id="rId29"/>
    <p:sldId id="324" r:id="rId30"/>
    <p:sldId id="354" r:id="rId31"/>
    <p:sldId id="36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8C6D103-446A-0C57-DF40-DB48753245C2}" name="Childs-Gleason, Lauren (LARC-E3)" initials="C(" userId="S::lauren.m.childs_nasa.gov#ext#@ssaihq.onmicrosoft.com::1d7c6440-75c4-4351-822e-936f70f9f2be" providerId="AD"/>
  <p188:author id="{69445810-0498-A3F7-BF06-2DCFD351BBD6}" name="Childs, Lauren M. (LARC-E3)[DEVELOP]" initials="LCG" userId="Childs, Lauren M. (LARC-E3)[DEVELOP]" providerId="None"/>
  <p188:author id="{8DA7BA10-185E-F81F-3A2B-3688B01F38B6}" name="Marco Vallejos" initials="MV" userId="S::marco.vallejos@ssaihq.com::5f29c492-d9e2-49ca-9ead-450e2287aa6d" providerId="AD"/>
  <p188:author id="{182C8612-FC3E-DD96-964C-CA48F56DFAA7}" name="Elizabeth Duran" initials="ED" userId="S::elizabeth.duran@ssaihq.com::007aa244-34e3-4330-a9e1-50ae70a22248" providerId="AD"/>
  <p188:author id="{23E1A44B-DAD3-D379-FAAF-7DCF25BB658C}" name="Paige Aldenberg" initials="PA" userId="S::paige.aldenberg@ssaihq.com::61894894-a4ae-4f65-8618-7e08e168d4d9" providerId="AD"/>
  <p188:author id="{F2C2559F-6C4E-1E06-3B6D-2090D7DD748C}" name="Thomas Schindelman" initials="TS" userId="S::thomas.schindelman@ssaihq.com::719e0e05-7fac-423d-80a1-37cc45da7f43" providerId="AD"/>
  <p188:author id="{6A2E40EE-B2D2-718D-8703-6B71E0E785D3}" name="Paige A" initials="PA" userId="c2327978c4aeaf5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6A91"/>
    <a:srgbClr val="B58ABA"/>
    <a:srgbClr val="EBF2FF"/>
    <a:srgbClr val="FBF0FC"/>
    <a:srgbClr val="FFF2F2"/>
    <a:srgbClr val="C2AF72"/>
    <a:srgbClr val="F5E5AE"/>
    <a:srgbClr val="EBE4A4"/>
    <a:srgbClr val="FFF7B3"/>
    <a:srgbClr val="DEC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1659" autoAdjust="0"/>
  </p:normalViewPr>
  <p:slideViewPr>
    <p:cSldViewPr snapToGrid="0">
      <p:cViewPr varScale="1">
        <p:scale>
          <a:sx n="94" d="100"/>
          <a:sy n="94" d="100"/>
        </p:scale>
        <p:origin x="1194" y="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Questionnaire%20Data.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Questionnaire%20Dat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Questionnaire%20Dat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'[Questionnaire Data.xlsx]Health and Air Quality Concerns'!$B$1</c:f>
              <c:strCache>
                <c:ptCount val="1"/>
                <c:pt idx="0">
                  <c:v>Number of Checks</c:v>
                </c:pt>
              </c:strCache>
            </c:strRef>
          </c:tx>
          <c:spPr>
            <a:ln>
              <a:solidFill>
                <a:srgbClr val="404040"/>
              </a:solidFill>
              <a:prstDash val="solid"/>
            </a:ln>
            <a:effectLst>
              <a:outerShdw blurRad="50800" dist="38100" dir="2700000" algn="tl" rotWithShape="0">
                <a:prstClr val="black">
                  <a:alpha val="40000"/>
                </a:prstClr>
              </a:outerShdw>
            </a:effectLst>
          </c:spPr>
          <c:dPt>
            <c:idx val="0"/>
            <c:bubble3D val="0"/>
            <c:spPr>
              <a:solidFill>
                <a:schemeClr val="accent1"/>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3441-4AAC-B473-E06ECA518377}"/>
              </c:ext>
            </c:extLst>
          </c:dPt>
          <c:dPt>
            <c:idx val="1"/>
            <c:bubble3D val="0"/>
            <c:spPr>
              <a:solidFill>
                <a:schemeClr val="accent2"/>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3441-4AAC-B473-E06ECA518377}"/>
              </c:ext>
            </c:extLst>
          </c:dPt>
          <c:dPt>
            <c:idx val="2"/>
            <c:bubble3D val="0"/>
            <c:spPr>
              <a:solidFill>
                <a:schemeClr val="accent3"/>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5-3441-4AAC-B473-E06ECA518377}"/>
              </c:ext>
            </c:extLst>
          </c:dPt>
          <c:dPt>
            <c:idx val="3"/>
            <c:bubble3D val="0"/>
            <c:spPr>
              <a:solidFill>
                <a:schemeClr val="accent4"/>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7-3441-4AAC-B473-E06ECA518377}"/>
              </c:ext>
            </c:extLst>
          </c:dPt>
          <c:dPt>
            <c:idx val="4"/>
            <c:bubble3D val="0"/>
            <c:spPr>
              <a:solidFill>
                <a:schemeClr val="accent5"/>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9-3441-4AAC-B473-E06ECA518377}"/>
              </c:ext>
            </c:extLst>
          </c:dPt>
          <c:dPt>
            <c:idx val="5"/>
            <c:bubble3D val="0"/>
            <c:spPr>
              <a:solidFill>
                <a:schemeClr val="accent6"/>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B-3441-4AAC-B473-E06ECA518377}"/>
              </c:ext>
            </c:extLst>
          </c:dPt>
          <c:dPt>
            <c:idx val="6"/>
            <c:bubble3D val="0"/>
            <c:spPr>
              <a:solidFill>
                <a:schemeClr val="accent1">
                  <a:lumMod val="60000"/>
                </a:schemeClr>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D-3441-4AAC-B473-E06ECA518377}"/>
              </c:ext>
            </c:extLst>
          </c:dPt>
          <c:dPt>
            <c:idx val="7"/>
            <c:bubble3D val="0"/>
            <c:spPr>
              <a:solidFill>
                <a:schemeClr val="accent2">
                  <a:lumMod val="60000"/>
                </a:schemeClr>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F-3441-4AAC-B473-E06ECA518377}"/>
              </c:ext>
            </c:extLst>
          </c:dPt>
          <c:dPt>
            <c:idx val="8"/>
            <c:bubble3D val="0"/>
            <c:spPr>
              <a:solidFill>
                <a:schemeClr val="accent3">
                  <a:lumMod val="60000"/>
                </a:schemeClr>
              </a:solidFill>
              <a:ln>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11-3441-4AAC-B473-E06ECA518377}"/>
              </c:ext>
            </c:extLst>
          </c:dPt>
          <c:cat>
            <c:strRef>
              <c:f>'[Questionnaire Data.xlsx]Health and Air Quality Concerns'!$A$2:$A$10</c:f>
              <c:strCache>
                <c:ptCount val="9"/>
                <c:pt idx="0">
                  <c:v>Wildfires</c:v>
                </c:pt>
                <c:pt idx="1">
                  <c:v>Heat</c:v>
                </c:pt>
                <c:pt idx="2">
                  <c:v>Agriculture</c:v>
                </c:pt>
                <c:pt idx="3">
                  <c:v>Industry</c:v>
                </c:pt>
                <c:pt idx="4">
                  <c:v>Transportation Infrastructure</c:v>
                </c:pt>
                <c:pt idx="5">
                  <c:v>Resource Mining</c:v>
                </c:pt>
                <c:pt idx="6">
                  <c:v>Disease (Ex. COVID-19)</c:v>
                </c:pt>
                <c:pt idx="7">
                  <c:v>None</c:v>
                </c:pt>
                <c:pt idx="8">
                  <c:v>Other</c:v>
                </c:pt>
              </c:strCache>
            </c:strRef>
          </c:cat>
          <c:val>
            <c:numRef>
              <c:f>'[Questionnaire Data.xlsx]Health and Air Quality Concerns'!$B$2:$B$10</c:f>
              <c:numCache>
                <c:formatCode>General</c:formatCode>
                <c:ptCount val="9"/>
                <c:pt idx="0">
                  <c:v>6</c:v>
                </c:pt>
                <c:pt idx="1">
                  <c:v>14</c:v>
                </c:pt>
                <c:pt idx="2">
                  <c:v>5</c:v>
                </c:pt>
                <c:pt idx="3">
                  <c:v>16</c:v>
                </c:pt>
                <c:pt idx="4">
                  <c:v>16</c:v>
                </c:pt>
                <c:pt idx="5">
                  <c:v>5</c:v>
                </c:pt>
                <c:pt idx="6">
                  <c:v>6</c:v>
                </c:pt>
                <c:pt idx="7">
                  <c:v>0</c:v>
                </c:pt>
                <c:pt idx="8">
                  <c:v>5</c:v>
                </c:pt>
              </c:numCache>
            </c:numRef>
          </c:val>
          <c:extLst>
            <c:ext xmlns:c16="http://schemas.microsoft.com/office/drawing/2014/chart" uri="{C3380CC4-5D6E-409C-BE32-E72D297353CC}">
              <c16:uniqueId val="{00000012-3441-4AAC-B473-E06ECA51837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'[Questionnaire Data.xlsx]Sector of work '!$B$1</c:f>
              <c:strCache>
                <c:ptCount val="1"/>
                <c:pt idx="0">
                  <c:v>Number of checks</c:v>
                </c:pt>
              </c:strCache>
            </c:strRef>
          </c:tx>
          <c:spPr>
            <a:ln>
              <a:solidFill>
                <a:srgbClr val="404040"/>
              </a:solidFill>
              <a:prstDash val="solid"/>
            </a:ln>
            <a:effectLst>
              <a:outerShdw blurRad="50800" dist="38100" dir="2700000" algn="tl" rotWithShape="0">
                <a:prstClr val="black">
                  <a:alpha val="40000"/>
                </a:prstClr>
              </a:outerShdw>
            </a:effectLst>
          </c:spPr>
          <c:dPt>
            <c:idx val="0"/>
            <c:bubble3D val="0"/>
            <c:spPr>
              <a:solidFill>
                <a:schemeClr val="accent1"/>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0476-4ABE-B739-C5468EC10FDD}"/>
              </c:ext>
            </c:extLst>
          </c:dPt>
          <c:dPt>
            <c:idx val="1"/>
            <c:bubble3D val="0"/>
            <c:spPr>
              <a:solidFill>
                <a:schemeClr val="accent2"/>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0476-4ABE-B739-C5468EC10FDD}"/>
              </c:ext>
            </c:extLst>
          </c:dPt>
          <c:dPt>
            <c:idx val="2"/>
            <c:bubble3D val="0"/>
            <c:spPr>
              <a:solidFill>
                <a:schemeClr val="accent3"/>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5-0476-4ABE-B739-C5468EC10FDD}"/>
              </c:ext>
            </c:extLst>
          </c:dPt>
          <c:dPt>
            <c:idx val="3"/>
            <c:bubble3D val="0"/>
            <c:spPr>
              <a:solidFill>
                <a:schemeClr val="accent4"/>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7-0476-4ABE-B739-C5468EC10FDD}"/>
              </c:ext>
            </c:extLst>
          </c:dPt>
          <c:dPt>
            <c:idx val="4"/>
            <c:bubble3D val="0"/>
            <c:spPr>
              <a:solidFill>
                <a:schemeClr val="accent5"/>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9-0476-4ABE-B739-C5468EC10FDD}"/>
              </c:ext>
            </c:extLst>
          </c:dPt>
          <c:dPt>
            <c:idx val="5"/>
            <c:bubble3D val="0"/>
            <c:spPr>
              <a:solidFill>
                <a:schemeClr val="accent6"/>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B-0476-4ABE-B739-C5468EC10FDD}"/>
              </c:ext>
            </c:extLst>
          </c:dPt>
          <c:dPt>
            <c:idx val="6"/>
            <c:bubble3D val="0"/>
            <c:spPr>
              <a:solidFill>
                <a:schemeClr val="accent1">
                  <a:lumMod val="60000"/>
                </a:schemeClr>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D-0476-4ABE-B739-C5468EC10FDD}"/>
              </c:ext>
            </c:extLst>
          </c:dPt>
          <c:dPt>
            <c:idx val="7"/>
            <c:bubble3D val="0"/>
            <c:spPr>
              <a:solidFill>
                <a:schemeClr val="accent2">
                  <a:lumMod val="60000"/>
                </a:schemeClr>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F-0476-4ABE-B739-C5468EC10FDD}"/>
              </c:ext>
            </c:extLst>
          </c:dPt>
          <c:dPt>
            <c:idx val="8"/>
            <c:bubble3D val="0"/>
            <c:spPr>
              <a:solidFill>
                <a:schemeClr val="accent3">
                  <a:lumMod val="60000"/>
                </a:schemeClr>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11-0476-4ABE-B739-C5468EC10FDD}"/>
              </c:ext>
            </c:extLst>
          </c:dPt>
          <c:cat>
            <c:strRef>
              <c:f>'[Questionnaire Data.xlsx]Sector of work '!$A$2:$A$10</c:f>
              <c:strCache>
                <c:ptCount val="9"/>
                <c:pt idx="0">
                  <c:v>Community Organizing/Advocacy</c:v>
                </c:pt>
                <c:pt idx="1">
                  <c:v>Policy</c:v>
                </c:pt>
                <c:pt idx="2">
                  <c:v>Research</c:v>
                </c:pt>
                <c:pt idx="3">
                  <c:v>Community Building/Placemaking</c:v>
                </c:pt>
                <c:pt idx="4">
                  <c:v>Air Quality Monitoring</c:v>
                </c:pt>
                <c:pt idx="5">
                  <c:v>Aid</c:v>
                </c:pt>
                <c:pt idx="6">
                  <c:v>Education</c:v>
                </c:pt>
                <c:pt idx="7">
                  <c:v>Healthcare</c:v>
                </c:pt>
                <c:pt idx="8">
                  <c:v>Other</c:v>
                </c:pt>
              </c:strCache>
            </c:strRef>
          </c:cat>
          <c:val>
            <c:numRef>
              <c:f>'[Questionnaire Data.xlsx]Sector of work '!$B$2:$B$10</c:f>
              <c:numCache>
                <c:formatCode>General</c:formatCode>
                <c:ptCount val="9"/>
                <c:pt idx="0">
                  <c:v>15</c:v>
                </c:pt>
                <c:pt idx="1">
                  <c:v>16</c:v>
                </c:pt>
                <c:pt idx="2">
                  <c:v>16</c:v>
                </c:pt>
                <c:pt idx="3">
                  <c:v>13</c:v>
                </c:pt>
                <c:pt idx="4">
                  <c:v>11</c:v>
                </c:pt>
                <c:pt idx="5">
                  <c:v>2</c:v>
                </c:pt>
                <c:pt idx="6">
                  <c:v>10</c:v>
                </c:pt>
                <c:pt idx="7">
                  <c:v>2</c:v>
                </c:pt>
                <c:pt idx="8">
                  <c:v>3</c:v>
                </c:pt>
              </c:numCache>
            </c:numRef>
          </c:val>
          <c:extLst>
            <c:ext xmlns:c16="http://schemas.microsoft.com/office/drawing/2014/chart" uri="{C3380CC4-5D6E-409C-BE32-E72D297353CC}">
              <c16:uniqueId val="{00000012-0476-4ABE-B739-C5468EC10FD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'[Questionnaire Data.xlsx]Resources wanted'!$B$1</c:f>
              <c:strCache>
                <c:ptCount val="1"/>
                <c:pt idx="0">
                  <c:v>Number of Checks</c:v>
                </c:pt>
              </c:strCache>
            </c:strRef>
          </c:tx>
          <c:spPr>
            <a:ln>
              <a:solidFill>
                <a:srgbClr val="404040"/>
              </a:solidFill>
              <a:prstDash val="solid"/>
            </a:ln>
            <a:effectLst>
              <a:outerShdw blurRad="50800" dist="38100" dir="2700000" algn="tl" rotWithShape="0">
                <a:prstClr val="black">
                  <a:alpha val="40000"/>
                </a:prstClr>
              </a:outerShdw>
            </a:effectLst>
          </c:spPr>
          <c:dPt>
            <c:idx val="0"/>
            <c:bubble3D val="0"/>
            <c:spPr>
              <a:solidFill>
                <a:schemeClr val="accent1"/>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2022-4940-A324-CEAE5054DC55}"/>
              </c:ext>
            </c:extLst>
          </c:dPt>
          <c:dPt>
            <c:idx val="1"/>
            <c:bubble3D val="0"/>
            <c:spPr>
              <a:solidFill>
                <a:schemeClr val="accent2"/>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2022-4940-A324-CEAE5054DC55}"/>
              </c:ext>
            </c:extLst>
          </c:dPt>
          <c:dPt>
            <c:idx val="2"/>
            <c:bubble3D val="0"/>
            <c:spPr>
              <a:solidFill>
                <a:schemeClr val="accent3"/>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5-2022-4940-A324-CEAE5054DC55}"/>
              </c:ext>
            </c:extLst>
          </c:dPt>
          <c:dPt>
            <c:idx val="3"/>
            <c:bubble3D val="0"/>
            <c:spPr>
              <a:solidFill>
                <a:schemeClr val="accent4"/>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7-2022-4940-A324-CEAE5054DC55}"/>
              </c:ext>
            </c:extLst>
          </c:dPt>
          <c:dPt>
            <c:idx val="4"/>
            <c:bubble3D val="0"/>
            <c:spPr>
              <a:solidFill>
                <a:schemeClr val="accent5"/>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9-2022-4940-A324-CEAE5054DC55}"/>
              </c:ext>
            </c:extLst>
          </c:dPt>
          <c:cat>
            <c:strRef>
              <c:f>'[Questionnaire Data.xlsx]Resources wanted'!$A$2:$A$6</c:f>
              <c:strCache>
                <c:ptCount val="5"/>
                <c:pt idx="0">
                  <c:v>Educational Materials</c:v>
                </c:pt>
                <c:pt idx="1">
                  <c:v>Grant Resources</c:v>
                </c:pt>
                <c:pt idx="2">
                  <c:v>Collaborating on a DEVELOP Project</c:v>
                </c:pt>
                <c:pt idx="3">
                  <c:v>Not interested</c:v>
                </c:pt>
                <c:pt idx="4">
                  <c:v>Other</c:v>
                </c:pt>
              </c:strCache>
            </c:strRef>
          </c:cat>
          <c:val>
            <c:numRef>
              <c:f>'[Questionnaire Data.xlsx]Resources wanted'!$B$2:$B$6</c:f>
              <c:numCache>
                <c:formatCode>General</c:formatCode>
                <c:ptCount val="5"/>
                <c:pt idx="0">
                  <c:v>9</c:v>
                </c:pt>
                <c:pt idx="1">
                  <c:v>13</c:v>
                </c:pt>
                <c:pt idx="2">
                  <c:v>14</c:v>
                </c:pt>
                <c:pt idx="3">
                  <c:v>0</c:v>
                </c:pt>
                <c:pt idx="4">
                  <c:v>1</c:v>
                </c:pt>
              </c:numCache>
            </c:numRef>
          </c:val>
          <c:extLst>
            <c:ext xmlns:c16="http://schemas.microsoft.com/office/drawing/2014/chart" uri="{C3380CC4-5D6E-409C-BE32-E72D297353CC}">
              <c16:uniqueId val="{0000000A-2022-4940-A324-CEAE5054DC5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'[Questionnaire Data.xlsx]Worked with GIS'!$B$1</c:f>
              <c:strCache>
                <c:ptCount val="1"/>
                <c:pt idx="0">
                  <c:v>Number of checks</c:v>
                </c:pt>
              </c:strCache>
            </c:strRef>
          </c:tx>
          <c:spPr>
            <a:ln>
              <a:solidFill>
                <a:srgbClr val="404040"/>
              </a:solidFill>
              <a:prstDash val="solid"/>
            </a:ln>
            <a:effectLst>
              <a:outerShdw blurRad="50800" dist="38100" dir="2700000" algn="tl" rotWithShape="0">
                <a:prstClr val="black">
                  <a:alpha val="40000"/>
                </a:prstClr>
              </a:outerShdw>
            </a:effectLst>
          </c:spPr>
          <c:dPt>
            <c:idx val="0"/>
            <c:bubble3D val="0"/>
            <c:spPr>
              <a:solidFill>
                <a:schemeClr val="accent1"/>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1-B95A-4A70-85F6-6609DAF504BA}"/>
              </c:ext>
            </c:extLst>
          </c:dPt>
          <c:dPt>
            <c:idx val="1"/>
            <c:bubble3D val="0"/>
            <c:spPr>
              <a:solidFill>
                <a:schemeClr val="accent2"/>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3-B95A-4A70-85F6-6609DAF504BA}"/>
              </c:ext>
            </c:extLst>
          </c:dPt>
          <c:dPt>
            <c:idx val="2"/>
            <c:bubble3D val="0"/>
            <c:spPr>
              <a:solidFill>
                <a:schemeClr val="accent3"/>
              </a:solidFill>
              <a:ln w="19050">
                <a:solidFill>
                  <a:srgbClr val="404040"/>
                </a:solidFill>
                <a:prstDash val="solid"/>
              </a:ln>
              <a:effectLst>
                <a:outerShdw blurRad="50800" dist="38100" dir="2700000" algn="tl" rotWithShape="0">
                  <a:prstClr val="black">
                    <a:alpha val="40000"/>
                  </a:prstClr>
                </a:outerShdw>
              </a:effectLst>
            </c:spPr>
            <c:extLst>
              <c:ext xmlns:c16="http://schemas.microsoft.com/office/drawing/2014/chart" uri="{C3380CC4-5D6E-409C-BE32-E72D297353CC}">
                <c16:uniqueId val="{00000005-B95A-4A70-85F6-6609DAF504BA}"/>
              </c:ext>
            </c:extLst>
          </c:dPt>
          <c:cat>
            <c:strRef>
              <c:f>'[Questionnaire Data.xlsx]Worked with GIS'!$A$2:$A$4</c:f>
              <c:strCache>
                <c:ptCount val="3"/>
                <c:pt idx="0">
                  <c:v>Yes</c:v>
                </c:pt>
                <c:pt idx="1">
                  <c:v>No</c:v>
                </c:pt>
                <c:pt idx="2">
                  <c:v>unsure</c:v>
                </c:pt>
              </c:strCache>
            </c:strRef>
          </c:cat>
          <c:val>
            <c:numRef>
              <c:f>'[Questionnaire Data.xlsx]Worked with GIS'!$B$2:$B$4</c:f>
              <c:numCache>
                <c:formatCode>General</c:formatCode>
                <c:ptCount val="3"/>
                <c:pt idx="0">
                  <c:v>11</c:v>
                </c:pt>
                <c:pt idx="1">
                  <c:v>6</c:v>
                </c:pt>
                <c:pt idx="2">
                  <c:v>2</c:v>
                </c:pt>
              </c:numCache>
            </c:numRef>
          </c:val>
          <c:extLst>
            <c:ext xmlns:c16="http://schemas.microsoft.com/office/drawing/2014/chart" uri="{C3380CC4-5D6E-409C-BE32-E72D297353CC}">
              <c16:uniqueId val="{00000006-B95A-4A70-85F6-6609DAF504B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6/13/2022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pexels.com/photo/orange-and-white-lightning-on-black-sand-8479590/"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pexels.com/photo/field-engine-ploughing-plantation-in-daylight-4394323/"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pexels.com/photo/aerial-photo-of-city-buildings-during-nighttime-2299571/"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exels.com/video/drone-footage-of-a-volcanic-crater-4237849/"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pexels.com/photo/forest-fire-4070727/"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pexels.com/photo/black-ship-on-body-of-water-screenshot-929382/"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[Liz] Hello! Thank you all for coming to our presentation. We are the Environmental Justice Health and Air Quality team, and we will be speaking with you today about our project titled "Assessing the Needs and Capacity of Organizations Working Towards Health and Environmental Justice Related to Health and Air Quality". </a:t>
            </a:r>
          </a:p>
          <a:p>
            <a:endParaRPr lang="en-US" dirty="0">
              <a:cs typeface="Calibri"/>
            </a:endParaRPr>
          </a:p>
          <a:p>
            <a:r>
              <a:rPr lang="en-US" dirty="0">
                <a:cs typeface="Calibri"/>
              </a:rPr>
              <a:t>TIME: 17s (total: 17s)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2127696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 will now pass it on to [NAME] to discuss more about our methodologies for this project.</a:t>
            </a:r>
          </a:p>
          <a:p>
            <a:endParaRPr lang="en-US" dirty="0">
              <a:cs typeface="Calibri"/>
            </a:endParaRPr>
          </a:p>
          <a:p>
            <a:r>
              <a:rPr lang="en-US" dirty="0"/>
              <a:t>------------------------------Image Information Below ------------------------------</a:t>
            </a:r>
            <a:endParaRPr lang="en-US" dirty="0">
              <a:cs typeface="Calibri"/>
            </a:endParaRPr>
          </a:p>
          <a:p>
            <a:r>
              <a:rPr lang="en-US" dirty="0"/>
              <a:t>Austmar Þórsson, B. (2021). Orange and white lightning on black sand. [Image]. Pexels. Public domain. Retrieved from </a:t>
            </a:r>
            <a:r>
              <a:rPr lang="en-US" dirty="0">
                <a:hlinkClick r:id="rId3"/>
              </a:rPr>
              <a:t> https://www.pexels.com/photo/orange-and-white-lightning-on-black-sand-8479590/.</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19990134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[Name] To begin our listening tour, our team researched community organizations throughout the United states that focused on environmental justice, health and air quality and/or both. We found organizations </a:t>
            </a:r>
            <a:r>
              <a:rPr lang="en-US" dirty="0"/>
              <a:t>through a combination of papers we read, Google searching, conversations with experts in the field and our own experience. </a:t>
            </a:r>
            <a:r>
              <a:rPr lang="en-US" dirty="0">
                <a:cs typeface="Calibri"/>
              </a:rPr>
              <a:t>To ensure large coverage, our team reached out to at least one organization per state. In total, we emailed 91 EJ organizations </a:t>
            </a:r>
            <a:r>
              <a:rPr lang="en-US" dirty="0"/>
              <a:t>in the United States. </a:t>
            </a:r>
            <a:endParaRPr lang="en-US" dirty="0">
              <a:cs typeface="Calibri"/>
            </a:endParaRPr>
          </a:p>
          <a:p>
            <a:r>
              <a:rPr lang="en-US" dirty="0">
                <a:cs typeface="Calibri"/>
              </a:rPr>
              <a:t>We created an email template with the EJ Disasters team that stated who DEVELOP was, what our goals were, and introduced the options for exchanging information. </a:t>
            </a:r>
          </a:p>
          <a:p>
            <a:endParaRPr lang="en-US" dirty="0">
              <a:cs typeface="Calibri"/>
            </a:endParaRPr>
          </a:p>
          <a:p>
            <a:r>
              <a:rPr lang="en-US" dirty="0"/>
              <a:t>------------------------------Image Information Below ------------------------------</a:t>
            </a:r>
            <a:endParaRPr lang="en-US" dirty="0">
              <a:cs typeface="Calibri"/>
            </a:endParaRPr>
          </a:p>
          <a:p>
            <a:r>
              <a:rPr lang="en-US" dirty="0">
                <a:cs typeface="Calibri"/>
              </a:rPr>
              <a:t>Fauxels. (2019). Top view photo of people near wooden table. [Image]. Pexels. Public Domain. Retrieved from https://www.pexels.com/photo/top-view-photo-of-people-near-wooden-table-3183150/.</a:t>
            </a:r>
          </a:p>
          <a:p>
            <a:endParaRPr lang="en-US" dirty="0"/>
          </a:p>
          <a:p>
            <a:r>
              <a:rPr lang="en-US" dirty="0"/>
              <a:t>Image Credit to Microsoft PowerPoint icons </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1386120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Prior to starting our conversations with the organizations that agreed to speak with us, the team gathered information about the organization. Organizations uninterested in speaking with us were sent a short, 5 minute assessment. Organizations interested in speaking with us were sent pre-meeting questions similar to those contained in the short assessment to better understand organizational needs and GIS capacity. Depending on organization responses to the initial email and the level of indicated interest, we sent either the pre-meeting questions or short assessment. Organizations that agreed to speak with us were scheduled in Calendly at times where at least two team members were available.</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637562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[Name] </a:t>
            </a:r>
            <a:r>
              <a:rPr lang="en-US" dirty="0"/>
              <a:t>We conducted 30 minute long conversations that included 6 questions. A transcript was automatically taken via Teams, though at least one member of our team took notes on the meeting and proof-read the Teams transcript. After the transcript had been proofed and corrected, a copy was sent to the organizations to verify accuracy, along with links to resources they might find helpful in their work. Resources included educational resources, grant resources, mapping resources, and additional organizations they might be able to connect to. During and after each meeting, our team discussed potential future projects that DEVELOP could engage in with this organization. Project ideas were evaluated to determine the ones that would be most beneficial to both the organizations themselves and DEVELOP’s capacity building goals. We will continue this co-development of projects"</a:t>
            </a:r>
            <a:endParaRPr lang="en-US" dirty="0">
              <a:cs typeface="Calibri"/>
            </a:endParaRPr>
          </a:p>
          <a:p>
            <a:endParaRPr lang="en-US" dirty="0">
              <a:cs typeface="Calibri"/>
            </a:endParaRPr>
          </a:p>
          <a:p>
            <a:r>
              <a:rPr lang="en-US" dirty="0">
                <a:cs typeface="Calibri"/>
              </a:rPr>
              <a:t>Basemap: </a:t>
            </a:r>
            <a:r>
              <a:rPr lang="en-US" dirty="0" err="1"/>
              <a:t>World_Topo_Map</a:t>
            </a:r>
            <a:r>
              <a:rPr lang="en-US" dirty="0"/>
              <a:t> from ESRI</a:t>
            </a:r>
          </a:p>
          <a:p>
            <a:r>
              <a:rPr lang="en-US" b="0" i="0" dirty="0">
                <a:solidFill>
                  <a:srgbClr val="4C4C4C"/>
                </a:solidFill>
                <a:effectLst/>
                <a:latin typeface="Avenir Next W01"/>
              </a:rPr>
              <a:t>Sources: Esri, DeLorme, HERE, TomTom, </a:t>
            </a:r>
            <a:r>
              <a:rPr lang="en-US" b="0" i="0" dirty="0" err="1">
                <a:solidFill>
                  <a:srgbClr val="4C4C4C"/>
                </a:solidFill>
                <a:effectLst/>
                <a:latin typeface="Avenir Next W01"/>
              </a:rPr>
              <a:t>Intermap</a:t>
            </a:r>
            <a:r>
              <a:rPr lang="en-US" b="0" i="0" dirty="0">
                <a:solidFill>
                  <a:srgbClr val="4C4C4C"/>
                </a:solidFill>
                <a:effectLst/>
                <a:latin typeface="Avenir Next W01"/>
              </a:rPr>
              <a:t>, increment P Corp., GEBCO, USGS, FAO, NPS, NRCAN, GeoBase, IGN, </a:t>
            </a:r>
            <a:r>
              <a:rPr lang="en-US" b="0" i="0" dirty="0" err="1">
                <a:solidFill>
                  <a:srgbClr val="4C4C4C"/>
                </a:solidFill>
                <a:effectLst/>
                <a:latin typeface="Avenir Next W01"/>
              </a:rPr>
              <a:t>Kadaster</a:t>
            </a:r>
            <a:r>
              <a:rPr lang="en-US" b="0" i="0" dirty="0">
                <a:solidFill>
                  <a:srgbClr val="4C4C4C"/>
                </a:solidFill>
                <a:effectLst/>
                <a:latin typeface="Avenir Next W01"/>
              </a:rPr>
              <a:t> NL, Ordnance Survey, Esri Japan, METI, Esri China (Hong Kong), </a:t>
            </a:r>
            <a:r>
              <a:rPr lang="en-US" b="0" i="0" dirty="0" err="1">
                <a:solidFill>
                  <a:srgbClr val="4C4C4C"/>
                </a:solidFill>
                <a:effectLst/>
                <a:latin typeface="Avenir Next W01"/>
              </a:rPr>
              <a:t>swisstopo</a:t>
            </a:r>
            <a:r>
              <a:rPr lang="en-US" b="0" i="0" dirty="0">
                <a:solidFill>
                  <a:srgbClr val="4C4C4C"/>
                </a:solidFill>
                <a:effectLst/>
                <a:latin typeface="Avenir Next W01"/>
              </a:rPr>
              <a:t>, MapmyIndia, and the GIS User Community</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2751206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[Name]</a:t>
            </a:r>
          </a:p>
          <a:p>
            <a:r>
              <a:rPr lang="en-US" dirty="0">
                <a:cs typeface="Calibri"/>
              </a:rPr>
              <a:t>For our analysis, we utilized a program called NVivo to review and assess our transcribed conversations for common themes and words spoken across all of our informational discussions. We created multiple NVivo buckets that helped characterize important words and phrases such as words related to sources, demographics, climate justice and more. NVivo also helped up create word maps that captured the main word/themes that a particular organization used.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87953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[Name] I will now hand it over to [name] to discuss our results.</a:t>
            </a:r>
          </a:p>
          <a:p>
            <a:r>
              <a:rPr lang="en-US" dirty="0"/>
              <a:t>------------------------------Image Information Below ------------------------------</a:t>
            </a:r>
            <a:endParaRPr lang="en-US" dirty="0">
              <a:cs typeface="Calibri"/>
            </a:endParaRPr>
          </a:p>
          <a:p>
            <a:r>
              <a:rPr lang="en-US" dirty="0">
                <a:cs typeface="Calibri"/>
              </a:rPr>
              <a:t>L., K. (2020). </a:t>
            </a:r>
            <a:r>
              <a:rPr lang="en-US" dirty="0"/>
              <a:t>Field engine ploughing plantation in daylight. [Image]. Pexels. Public domain. Retrieved from </a:t>
            </a:r>
            <a:r>
              <a:rPr lang="en-US" dirty="0">
                <a:hlinkClick r:id="rId3"/>
              </a:rPr>
              <a:t>https://www.pexels.com/photo/field-engine-ploughing-plantation-in-daylight-4394323/</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1764169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[Name] From our initial outreach to the 91 organizations, we received more than a 38.5% response rate with 17.6% accepting the request for a conversation. In these discussions</a:t>
            </a:r>
            <a:r>
              <a:rPr lang="en-US">
                <a:cs typeface="Calibri"/>
              </a:rPr>
              <a:t>, 40% </a:t>
            </a:r>
            <a:r>
              <a:rPr lang="en-US" dirty="0">
                <a:cs typeface="Calibri"/>
              </a:rPr>
              <a:t>of the organizations mentioned that they used </a:t>
            </a:r>
            <a:r>
              <a:rPr lang="en-US" dirty="0" err="1">
                <a:cs typeface="Calibri"/>
              </a:rPr>
              <a:t>PurpleAir</a:t>
            </a:r>
            <a:r>
              <a:rPr lang="en-US" dirty="0">
                <a:cs typeface="Calibri"/>
              </a:rPr>
              <a:t> monitors in their communities. For the organizations that did not respond to our initial email, we sent a follow-up for a short correspondence. To the right you can see more data from all our correspondences combined for the concerns each organization addressed and the sector of their work. The top three concerns were Transportation and Infrastructure, Industry, and Heat. The top three sectors of work were Research, Policy, and Community Organizing. Through our discussions, a common concern EJ organizations expressed was the current length of DEVELOP projects.</a:t>
            </a:r>
          </a:p>
          <a:p>
            <a:endParaRPr lang="en-US" dirty="0"/>
          </a:p>
          <a:p>
            <a:r>
              <a:rPr lang="en-US" dirty="0"/>
              <a:t>------------------------------Image Information Below ------------------------------</a:t>
            </a:r>
            <a:endParaRPr lang="en-US" dirty="0">
              <a:cs typeface="Calibri" panose="020F0502020204030204"/>
            </a:endParaRPr>
          </a:p>
          <a:p>
            <a:r>
              <a:rPr lang="en-US" dirty="0">
                <a:cs typeface="Calibri" panose="020F0502020204030204"/>
              </a:rPr>
              <a:t>All graphs created by the VEJ HAQ team via Microsoft Excel and PowerPoint</a:t>
            </a: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293237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Additionally, 61% of the organizations worked with GIS before in some capacity and the most common resources desired to continue their work was grant resources and a collaboration on a DEVELOP project. Mapping out our organizations, we found that 60% of the organizations were small-scale, meaning they only had one office, and 40% were large-scale, meaning they had multiple offices across their state or across multiple states. Common themes we saw were that many organizations wanted to look at demographic and health data, like from local hospitals, and also for this data to be in real time and focused on a specific area rather than state or region-wide.</a:t>
            </a:r>
          </a:p>
          <a:p>
            <a:endParaRPr lang="en-US"/>
          </a:p>
          <a:p>
            <a:r>
              <a:rPr lang="en-US"/>
              <a:t>------------------------------Image Information Below ------------------------------</a:t>
            </a:r>
            <a:endParaRPr lang="en-US">
              <a:cs typeface="Calibri"/>
            </a:endParaRPr>
          </a:p>
          <a:p>
            <a:r>
              <a:rPr lang="en-US"/>
              <a:t>All graphs created by the VEJ HAQ team via Microsoft Excel and PowerPoint</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12965804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t>Of the conversations we completed, we were able to include 70% of them in our preliminary analysis seen here. Our preliminary analysis of the information revealed a few patterns: first, organizations activities focused on advocacy, whether educational or legal; second, organizations shared concerns over the inadequacy of data to address community issues especially at very fine scales; third, organizations shared a distrust of potential bad faith actors in the environmental justice world, including governmental bodies. The word cloud on your left is made up of the most common word said by each organization in regards to "Priorities" (Please note this is based on our preliminary data). Common themes and insights that we found throughout our analysis was that capacity was a common issue across all organizations, regardless of an organizations' scale/size. Diesel was the most common miscellaneous pollution source, and organizations seem to largely be talking about racial justice rather than socioeconomic or other justices. </a:t>
            </a:r>
            <a:endParaRPr lang="en-US" dirty="0">
              <a:cs typeface="Calibri" panose="020F0502020204030204"/>
            </a:endParaRPr>
          </a:p>
          <a:p>
            <a:endParaRPr lang="en-US" dirty="0"/>
          </a:p>
          <a:p>
            <a:r>
              <a:rPr lang="en-US" dirty="0"/>
              <a:t>------------------------------Image Information Below ------------------------------</a:t>
            </a:r>
            <a:endParaRPr lang="en-US" dirty="0">
              <a:cs typeface="Calibri"/>
            </a:endParaRPr>
          </a:p>
          <a:p>
            <a:r>
              <a:rPr lang="en-US" dirty="0"/>
              <a:t>All graphs created by the VEJ HAQ team via Microsoft Excel and PowerPoint</a:t>
            </a:r>
            <a:endParaRPr lang="en-US" dirty="0">
              <a:cs typeface="Calibri"/>
            </a:endParaRPr>
          </a:p>
          <a:p>
            <a:r>
              <a:rPr lang="en-US" dirty="0">
                <a:cs typeface="Calibri"/>
              </a:rPr>
              <a:t> Word Cloud was  created by the VEJ HAQ team via NVivo </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4101384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of our goals for this project was to create a directory for the partners we engaged and for potential future partnerships. This directory will be a continuously updated ArcGIS StoryMap that is home to DEVELOP's goals for environmental justice work, how the initiative began, resources, and DEVELOP contacts. We named our StoryMap AJENDA, which stands for Assessing Justice and Environmental Needs Directory for Air Quality.</a:t>
            </a:r>
            <a:endParaRPr lang="en-US" dirty="0"/>
          </a:p>
          <a:p>
            <a:endParaRPr lang="en-US" dirty="0"/>
          </a:p>
          <a:p>
            <a:r>
              <a:rPr lang="en-US" dirty="0"/>
              <a:t>------------------------------Image Information Below ------------------------------</a:t>
            </a:r>
            <a:endParaRPr lang="en-US" dirty="0">
              <a:cs typeface="Calibri"/>
            </a:endParaRPr>
          </a:p>
          <a:p>
            <a:r>
              <a:rPr lang="en-US" dirty="0">
                <a:cs typeface="Calibri"/>
              </a:rPr>
              <a:t>Screen recording provided by the EJ HAQ team.</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341570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To begin, I wanted to introduce our team. I am Liz, the team lead for the Health and Air quality team, and my incredible team members are Paige Aldenberg, Sadie Murray, and Thomas Schindelman.</a:t>
            </a:r>
          </a:p>
          <a:p>
            <a:r>
              <a:rPr lang="en-US" dirty="0"/>
              <a:t>TIME (assumed): 1m0s (total: 1m50s)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6049419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pass it on to Paige to discuss more about our conclusions for this project.</a:t>
            </a:r>
          </a:p>
          <a:p>
            <a:endParaRPr lang="en-US" dirty="0">
              <a:cs typeface="Calibri"/>
            </a:endParaRPr>
          </a:p>
          <a:p>
            <a:r>
              <a:rPr lang="en-US" dirty="0"/>
              <a:t>------------------------------Image Information Below ------------------------------</a:t>
            </a:r>
            <a:endParaRPr lang="en-US" dirty="0">
              <a:cs typeface="Calibri"/>
            </a:endParaRPr>
          </a:p>
          <a:p>
            <a:r>
              <a:rPr lang="en-US" dirty="0">
                <a:cs typeface="Calibri"/>
              </a:rPr>
              <a:t>Souza, S. (2019). Ariel photo of city buildings during nighttime. [Image]. Pexels. Public domain. Retrieved from </a:t>
            </a:r>
            <a:r>
              <a:rPr lang="en-US" dirty="0">
                <a:cs typeface="Calibri"/>
                <a:hlinkClick r:id="rId3"/>
              </a:rPr>
              <a:t>https</a:t>
            </a:r>
            <a:r>
              <a:rPr lang="en-US" dirty="0">
                <a:hlinkClick r:id="rId3"/>
              </a:rPr>
              <a:t>://www.pexels.com/photo/aerial-photo-of-city-buildings-during-nighttime-2299571/</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2539969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[Paige] From our research, we found the top concern regarding Health and Air Quality was transportation and industry. </a:t>
            </a:r>
          </a:p>
          <a:p>
            <a:r>
              <a:rPr lang="en-US" dirty="0">
                <a:ea typeface="Calibri"/>
                <a:cs typeface="Calibri"/>
              </a:rPr>
              <a:t>We also found that most organizations willing to talk with us acted as a bridge between frontline community stakeholders and the governments and other parties they were communicating with instead of being the frontline communities themselves. It is also important to note that our findings are not all encompassing of all environmental injustices felt within communities throughout the US. We did not get to speak to organizations that represented specific identities or communities. For example, none of our organizations interviewed explicitly identified as LGBTQIA or were indigenous peoples. </a:t>
            </a:r>
            <a:endParaRPr lang="en-US" dirty="0">
              <a:cs typeface="Calibri"/>
            </a:endParaRPr>
          </a:p>
          <a:p>
            <a:r>
              <a:rPr lang="en-US" dirty="0"/>
              <a:t>Overall, building trust with these organizations created a large degree of uncertainty, given the very short time we had to communicate with them. Similar organizations doing environmental work spoke about spending months building trust with organizations prior to partnering, which is currently / inherently a challenge due to length of DEVELOP terms and projects.</a:t>
            </a:r>
            <a:endParaRPr lang="en-US" dirty="0">
              <a:cs typeface="Calibri"/>
            </a:endParaRPr>
          </a:p>
          <a:p>
            <a:r>
              <a:rPr lang="en-US" dirty="0">
                <a:cs typeface="Calibri"/>
              </a:rPr>
              <a:t>Furthermore, __% of those spoken to expressed the desire to use vector data with raster data, implying a need to incorporate or account for this data in EJ DEVELOP projects in the future.</a:t>
            </a:r>
            <a:endParaRPr lang="en-US" dirty="0"/>
          </a:p>
          <a:p>
            <a:endParaRPr lang="en-US" dirty="0"/>
          </a:p>
          <a:p>
            <a:r>
              <a:rPr lang="en-US" dirty="0"/>
              <a:t>------------------------------Image Information Below ------------------------------</a:t>
            </a:r>
            <a:endParaRPr lang="en-US" dirty="0">
              <a:cs typeface="Calibri"/>
            </a:endParaRPr>
          </a:p>
          <a:p>
            <a:r>
              <a:rPr lang="en-US" dirty="0"/>
              <a:t>Image Credit to Microsoft PowerPoint icons </a:t>
            </a:r>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12040167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[Paige] Out of the 91 organizations we contacted, only a little more than 25% got back to us, making the low response rate a major source of error in our work. Another issue we ran into was that many of our initial emails were flagged as spam or were distrusted due to issues with our SSAI email not looking like a NASA email. Overall, building trust with these organizations created a large degree of uncertainty, given the very short time we had to communicate with them. Similar organizations doing environmental work spoke about spending months building trust with organizations prior to partnering, which we are unable to do due to the inherent limitations of DEVELOP terms and projects. [Frame this as an important step by DEVELOP] Finally, our initial search for organizations was not exhaustive and there are undoubtedly countless organizations we missed. Furthermore, our meetings easily surpassed the 30 minute initial time, with most discussions averaging 45-50 minutes long. Organizations had a lot to say even with just the 6 questions presented. As a result, we recommend for future projects to plan and schedule larger blocks of time for conversations. </a:t>
            </a:r>
          </a:p>
          <a:p>
            <a:endParaRPr lang="en-US" dirty="0"/>
          </a:p>
          <a:p>
            <a:r>
              <a:rPr lang="en-US" dirty="0"/>
              <a:t>------------------------------Image Information Below ------------------------------</a:t>
            </a:r>
            <a:endParaRPr lang="en-US" dirty="0">
              <a:cs typeface="Calibri"/>
            </a:endParaRPr>
          </a:p>
          <a:p>
            <a:r>
              <a:rPr lang="en-US" dirty="0"/>
              <a:t>Nomad Tales. (2009). Dust storm. [Image]. Flickr. CC BY-SA 2.0. Retrieved from https://www.flickr.com/photos/pnglife/3946489571/in/photolist-71JMRD-2kM53hJ-hDQPzu-FoGVPQ-2jLRKdW-a13BLS-duJtE-9ZZLHe-dowF5v-oG6gvj-6FZ8nY-73DzNF-a4Zdkc-FGXn8F-FEDgWh-FoGYLG-9v4WQw-71Cnpa-71Go3o-71GowC-71VWVa-71Gotj-2kALSnC-71NM4s-71GoyQ-71GTgm-71GomL-cfvU9q-71God7-71Go1m-7Th7ew-71LcMo-FoGXYQ-71Gch6-2jhMvze-6RTLL6-71GbeZ-71JYUc-64fVrV-71GbxH-71Gcf2-2jLudEY-71LbQy-71LbJ7-71Gc5F-71GbJp-5j8gX4-opbnaR-71GbLk-71LccY.</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15126204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[Paige] In the short term, we will be codifying best practices for future environmental justice terms, developing a working directory of resources to share with the organizations we engaged in a dialogue with, and provide DEVELOP with several potential project ideas we have pursued further with these organizations that future DEVELOP EJ teams can pursue. </a:t>
            </a:r>
          </a:p>
          <a:p>
            <a:endParaRPr lang="en-US" dirty="0">
              <a:cs typeface="Calibri"/>
            </a:endParaRPr>
          </a:p>
          <a:p>
            <a:r>
              <a:rPr lang="en-US" dirty="0"/>
              <a:t>------------------------------Image Information Below ------------------------------</a:t>
            </a:r>
            <a:endParaRPr lang="en-US" dirty="0">
              <a:cs typeface="Calibri"/>
            </a:endParaRPr>
          </a:p>
          <a:p>
            <a:r>
              <a:rPr lang="en-US" dirty="0"/>
              <a:t>Image Credit to Microsoft PowerPoint icons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5752563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[Paige] In the long term, we hope to clarify SSAI’s role in support of the NASA DEVELOP Program and projects. Our emails were sent from SSAI addresses and by providing additional clarification of our role as science support interns, we hope to build trust more quickly with the organizations. We will continue to follow up with organizations and develop future projects, as well as explore an alternative timeline or set of deliverables for environmental justice projects. </a:t>
            </a:r>
          </a:p>
          <a:p>
            <a:endParaRPr lang="en-US" dirty="0">
              <a:cs typeface="Calibri"/>
            </a:endParaRPr>
          </a:p>
          <a:p>
            <a:r>
              <a:rPr lang="en-US" dirty="0"/>
              <a:t>------------------------------Image Information Below ------------------------------</a:t>
            </a:r>
            <a:endParaRPr lang="en-US" dirty="0">
              <a:cs typeface="Calibri"/>
            </a:endParaRPr>
          </a:p>
          <a:p>
            <a:r>
              <a:rPr lang="en-US" dirty="0"/>
              <a:t>Image Credit to Microsoft PowerPoint icons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3909643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[Paige] Once again, thank you so much for attending our presentation. Before we close, our team would like to give a huge thanks to our Fellow, Marco Vallejos, as well as our science advisor Lauren Childs-Gleason, who really encouraged us to take this project in whatever direction we found most helpful. We also want to thank others who significantly impacted our work, including Dr. Jennifer Pipitone, Sara Grineski, Timothy Collins, Dr. Tarik Benmarhnia, along with others within the DEVELOP Program, such as the entirety of the Environmental Justice Disasters Team, Dr. Kenton Ross, Tamara Barbakova, and Ryan Hammock.</a:t>
            </a:r>
          </a:p>
        </p:txBody>
      </p:sp>
      <p:sp>
        <p:nvSpPr>
          <p:cNvPr id="4" name="Slide Number Placeholder 3"/>
          <p:cNvSpPr>
            <a:spLocks noGrp="1"/>
          </p:cNvSpPr>
          <p:nvPr>
            <p:ph type="sldNum" sz="quarter" idx="10"/>
          </p:nvPr>
        </p:nvSpPr>
        <p:spPr/>
        <p:txBody>
          <a:bodyPr/>
          <a:lstStyle/>
          <a:p>
            <a:fld id="{66EE4239-191D-4388-B0F5-1C5222233620}" type="slidenum">
              <a:rPr lang="en-US" smtClean="0"/>
              <a:t>25</a:t>
            </a:fld>
            <a:endParaRPr lang="en-US" dirty="0"/>
          </a:p>
        </p:txBody>
      </p:sp>
    </p:spTree>
    <p:extLst>
      <p:ext uri="{BB962C8B-B14F-4D97-AF65-F5344CB8AC3E}">
        <p14:creationId xmlns:p14="http://schemas.microsoft.com/office/powerpoint/2010/main" val="27181242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[Paige] This project would not be possible without the organizations we learned so much from regarding environmental justice. Thank you all for your contributions, and with that, we will open the floor for any questions.</a:t>
            </a:r>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dirty="0"/>
          </a:p>
        </p:txBody>
      </p:sp>
    </p:spTree>
    <p:extLst>
      <p:ext uri="{BB962C8B-B14F-4D97-AF65-F5344CB8AC3E}">
        <p14:creationId xmlns:p14="http://schemas.microsoft.com/office/powerpoint/2010/main" val="39656466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of our goals for this project was to create a directory for the partners we engaged with and for potential future partnerships. This directory will be a continuously updated ArcGIS StoryMap that is home to DEVELOP's goals for environmental justice work, how the initiative began, resources, and DEVELOP contacts. We named our StoryMap AJENDA, which stands for Assessing Justice and Environmental Needs Directory for Air Quality.</a:t>
            </a:r>
            <a:endParaRPr lang="en-US" dirty="0"/>
          </a:p>
          <a:p>
            <a:endParaRPr lang="en-US" dirty="0"/>
          </a:p>
          <a:p>
            <a:r>
              <a:rPr lang="en-US" dirty="0"/>
              <a:t>------------------------------Image Information Below ------------------------------</a:t>
            </a:r>
            <a:endParaRPr lang="en-US" dirty="0">
              <a:cs typeface="Calibri"/>
            </a:endParaRPr>
          </a:p>
          <a:p>
            <a:r>
              <a:rPr lang="en-US" dirty="0"/>
              <a:t>Sakura Studio Videoproduktion (2020). Drone footage of a volcanic crater [Video]. Pexels. Public domain. Retrieved from  </a:t>
            </a:r>
            <a:r>
              <a:rPr lang="en-US" dirty="0">
                <a:hlinkClick r:id="rId3"/>
              </a:rPr>
              <a:t> https://www.pexels.com/video/drone-footage-of-a-volcanic-crater-4237849/ </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28</a:t>
            </a:fld>
            <a:endParaRPr lang="en-US" dirty="0"/>
          </a:p>
        </p:txBody>
      </p:sp>
    </p:spTree>
    <p:extLst>
      <p:ext uri="{BB962C8B-B14F-4D97-AF65-F5344CB8AC3E}">
        <p14:creationId xmlns:p14="http://schemas.microsoft.com/office/powerpoint/2010/main" val="4076286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[Liz] First, we will take you through our project basics and our objectives. Next, we’ll take you through our process of collecting information and analysis methodology. Then we will discuss our results, including walking you through our StoryMap, Assessing Justice and Environmental Needs Assessment for Health and Air Quality or AJENDA . Finally, we will address our conclusions, errors and uncertainties and future work. </a:t>
            </a:r>
          </a:p>
          <a:p>
            <a:endParaRPr lang="en-US" dirty="0"/>
          </a:p>
          <a:p>
            <a:r>
              <a:rPr lang="en-US" dirty="0"/>
              <a:t>TIME: 33s, (total: 50s)</a:t>
            </a:r>
            <a:endParaRPr lang="en-US" dirty="0">
              <a:cs typeface="Calibri"/>
            </a:endParaRPr>
          </a:p>
          <a:p>
            <a:endParaRPr lang="en-US" dirty="0">
              <a:cs typeface="Calibri"/>
            </a:endParaRPr>
          </a:p>
          <a:p>
            <a:r>
              <a:rPr lang="en-US" dirty="0"/>
              <a:t>------------------------------Image Information Below ------------------------------</a:t>
            </a:r>
            <a:endParaRPr lang="en-US" dirty="0">
              <a:cs typeface="Calibri" panose="020F0502020204030204"/>
            </a:endParaRPr>
          </a:p>
          <a:p>
            <a:r>
              <a:rPr lang="en-US" dirty="0"/>
              <a:t>Image Credit to Microsoft PowerPoint icons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429410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[Liz] We will begin with an overview of our project.</a:t>
            </a:r>
          </a:p>
          <a:p>
            <a:endParaRPr lang="en-US" dirty="0">
              <a:cs typeface="Calibri"/>
            </a:endParaRPr>
          </a:p>
          <a:p>
            <a:r>
              <a:rPr lang="en-US" dirty="0"/>
              <a:t>------------------------------Image Information Below ------------------------------</a:t>
            </a:r>
          </a:p>
          <a:p>
            <a:r>
              <a:rPr lang="en-US" dirty="0">
                <a:cs typeface="Calibri"/>
              </a:rPr>
              <a:t>Dukhin, V. (2020). Forest fire. [Image]. Pexels. Public Domain. Retrieved from </a:t>
            </a:r>
            <a:r>
              <a:rPr lang="en-US" dirty="0">
                <a:cs typeface="Calibri"/>
                <a:hlinkClick r:id="rId3"/>
              </a:rPr>
              <a:t>https</a:t>
            </a:r>
            <a:r>
              <a:rPr lang="en-US" dirty="0">
                <a:hlinkClick r:id="rId3"/>
              </a:rPr>
              <a:t>://www.pexels.com/photo/forest-fire-4070727/</a:t>
            </a: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2735705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effectLst/>
                <a:latin typeface="Garamond"/>
              </a:rPr>
              <a:t>[Liz] Environmental Justice: Environmental justice is defined by the U.S Environmental Protection Agency (EPA) as “the fair treatment and meaningful involvement of all people regardless of race, color, national origin, or income, with respect to the development, implementation, and enforcement of environmental laws, regulations, and policies.” It is a movement that began with activists, not with academics or researchers, and often explores the human relationship with their surrounding environment.</a:t>
            </a:r>
            <a:r>
              <a:rPr lang="en-US" dirty="0">
                <a:latin typeface="Garamond"/>
              </a:rPr>
              <a:t> </a:t>
            </a:r>
            <a:endParaRPr lang="en-US" b="0" i="0" dirty="0">
              <a:effectLst/>
              <a:latin typeface="Garamond"/>
            </a:endParaRPr>
          </a:p>
          <a:p>
            <a:endParaRPr lang="en-US" b="0" i="0" dirty="0">
              <a:effectLst/>
              <a:latin typeface="Garamond"/>
            </a:endParaRPr>
          </a:p>
          <a:p>
            <a:r>
              <a:rPr lang="en-US" b="0" i="0" dirty="0">
                <a:effectLst/>
                <a:latin typeface="Garamond"/>
              </a:rPr>
              <a:t>There are three main types of justices that contribute to EJ: distributive justice, procedural justice, and intergenerational justice. Distributive justice describes the equal distribution of benefits and burdens in an environment; procedural justice occurs with equitable institutional decision-making with respect to the values and interests of stakeholders; intergenerational justice focuses on preventing contemporary injustices from replicating themselves in the future. All three components influence and play a role in achieving environmental justice.</a:t>
            </a:r>
            <a:r>
              <a:rPr lang="en-US" dirty="0">
                <a:latin typeface="Garamond"/>
              </a:rPr>
              <a:t> </a:t>
            </a:r>
            <a:endParaRPr lang="en-US" sz="1800" b="0" i="0" dirty="0">
              <a:solidFill>
                <a:srgbClr val="4BABC6"/>
              </a:solidFill>
              <a:effectLst/>
              <a:latin typeface="Garamond" panose="02020404030301010803" pitchFamily="18" charset="0"/>
            </a:endParaRPr>
          </a:p>
          <a:p>
            <a:endParaRPr lang="en-US" dirty="0">
              <a:solidFill>
                <a:srgbClr val="000000"/>
              </a:solidFill>
              <a:latin typeface="Garamond"/>
            </a:endParaRPr>
          </a:p>
          <a:p>
            <a:r>
              <a:rPr lang="en-US" dirty="0">
                <a:solidFill>
                  <a:srgbClr val="000000"/>
                </a:solidFill>
                <a:latin typeface="Garamond"/>
              </a:rPr>
              <a:t>Dr. Robert Bullard, who is seen as the father of environmental justice, recently said," Today, zip code is still the most potent predictor of an individual's health and well-being." Where we live and what we live next to plays a large role in our health. Having a lack of green spaces (such as parks), living in a food desert or food swamp and not having access to drinking water are examples of environmental injustices that have detrimental health affects on populations. </a:t>
            </a:r>
            <a:endParaRPr lang="en-US" dirty="0">
              <a:solidFill>
                <a:srgbClr val="000000"/>
              </a:solidFill>
              <a:latin typeface="Garamond" panose="02020404030301010803" pitchFamily="18" charset="0"/>
            </a:endParaRPr>
          </a:p>
          <a:p>
            <a:endParaRPr lang="en-US" sz="1800" dirty="0">
              <a:solidFill>
                <a:srgbClr val="4BABC6"/>
              </a:solidFill>
              <a:latin typeface="Garamond" panose="02020404030301010803" pitchFamily="18" charset="0"/>
            </a:endParaRPr>
          </a:p>
          <a:p>
            <a:r>
              <a:rPr lang="en-US" dirty="0"/>
              <a:t>------------------------------Image Information Below ------------------------------</a:t>
            </a:r>
            <a:endParaRPr lang="en-US" dirty="0">
              <a:solidFill>
                <a:srgbClr val="000000"/>
              </a:solidFill>
              <a:latin typeface="Calibri"/>
              <a:cs typeface="Calibri"/>
            </a:endParaRPr>
          </a:p>
          <a:p>
            <a:r>
              <a:rPr lang="en-US" sz="1800" dirty="0">
                <a:solidFill>
                  <a:srgbClr val="4BABC6"/>
                </a:solidFill>
                <a:latin typeface="Garamond"/>
              </a:rPr>
              <a:t>Image Credit to Microsoft PowerPoint icons </a:t>
            </a:r>
            <a:endParaRPr lang="en-US" dirty="0"/>
          </a:p>
          <a:p>
            <a:r>
              <a:rPr lang="en-US" sz="1800" b="0" i="0" dirty="0">
                <a:solidFill>
                  <a:srgbClr val="4BABC6"/>
                </a:solidFill>
                <a:effectLst/>
                <a:latin typeface="Garamond"/>
              </a:rPr>
              <a:t>TIME:</a:t>
            </a:r>
            <a:endParaRPr lang="en-US" dirty="0">
              <a:latin typeface="Garamond"/>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1991877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aramond"/>
              </a:rPr>
              <a:t>[Liz] Health and Air Quality: </a:t>
            </a:r>
          </a:p>
          <a:p>
            <a:r>
              <a:rPr lang="en-US" dirty="0">
                <a:latin typeface="Garamond"/>
              </a:rPr>
              <a:t>Air quality is recognized as the leading environmental risk factor and plays an important role in the health of individuals. According the World Health Organization, 9 out of 10 people worldwide live in places where air quality exceeds WHO global guideline limits. Throughout epidemiological literature, air pollution has been linked to many negative health impacts including cardiovascular disease, respiratory disease, asthma, cancer, mortality and more. </a:t>
            </a:r>
          </a:p>
          <a:p>
            <a:endParaRPr lang="en-US" dirty="0">
              <a:cs typeface="Calibri"/>
            </a:endParaRPr>
          </a:p>
          <a:p>
            <a:endParaRPr lang="en-US" dirty="0"/>
          </a:p>
          <a:p>
            <a:r>
              <a:rPr lang="en-US" dirty="0"/>
              <a:t>------------------------------Image Information Below ------------------------------</a:t>
            </a:r>
            <a:endParaRPr lang="en-US" dirty="0">
              <a:cs typeface="Calibri"/>
            </a:endParaRPr>
          </a:p>
          <a:p>
            <a:r>
              <a:rPr lang="en-US" dirty="0">
                <a:solidFill>
                  <a:srgbClr val="000000"/>
                </a:solidFill>
                <a:latin typeface="Garamond"/>
              </a:rPr>
              <a:t>LeBoutillier, C. (2018). Black ship on body of water screenshot. [Image]. Pexels. Public domain. Retrieved from </a:t>
            </a:r>
            <a:r>
              <a:rPr lang="en-US" dirty="0">
                <a:hlinkClick r:id="rId3"/>
              </a:rPr>
              <a:t>https://www.pexels.com/photo/black-ship-on-body-of-water-screenshot-929382/</a:t>
            </a:r>
            <a:r>
              <a:rPr lang="en-US" dirty="0"/>
              <a:t>.</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3096922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this project, we wanted to look at organizations in the entire United States working in the overlap of Environmental Justice and Health and Air Quality. Environmental justice in relation to air quality investigates the disproportionate distribution of air pollution and its health inequities and disparities. Communities are exposed to varying levels of air pollution but feel the negative impacts differently due to current and historical inequities, such as infrastructure and housing policies.  This leads to health inequities and disparities. Communities who are most impacted are often from backgrounds of low ses, racial/ethnic minorities, linguistic isolation and more. These same communities often lack access to necessary resources such as healthcare, legal resources, scientific expertise and more. </a:t>
            </a:r>
            <a:endParaRPr lang="en-US" dirty="0">
              <a:cs typeface="Calibri"/>
            </a:endParaRPr>
          </a:p>
          <a:p>
            <a:endParaRPr lang="en-US" dirty="0">
              <a:cs typeface="Calibri"/>
            </a:endParaRPr>
          </a:p>
          <a:p>
            <a:endParaRPr lang="en-US" dirty="0"/>
          </a:p>
          <a:p>
            <a:r>
              <a:rPr lang="en-US" dirty="0"/>
              <a:t>TIME: 9s (total: 3m39s)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4112882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4BABC6"/>
                </a:solidFill>
                <a:latin typeface="Garamond"/>
                <a:ea typeface="Garamond" panose="02020404030301010803" pitchFamily="18" charset="0"/>
                <a:cs typeface="Garamond" panose="02020404030301010803" pitchFamily="18" charset="0"/>
              </a:rPr>
              <a:t>The</a:t>
            </a:r>
            <a:r>
              <a:rPr lang="en-US" sz="1800" dirty="0">
                <a:solidFill>
                  <a:srgbClr val="4BABC6"/>
                </a:solidFill>
                <a:effectLst/>
                <a:latin typeface="Garamond"/>
                <a:ea typeface="Garamond" panose="02020404030301010803" pitchFamily="18" charset="0"/>
                <a:cs typeface="Garamond" panose="02020404030301010803" pitchFamily="18" charset="0"/>
              </a:rPr>
              <a:t> DEVELOP National Program set a goal to diversify </a:t>
            </a:r>
            <a:r>
              <a:rPr lang="en-US" sz="1800" dirty="0">
                <a:solidFill>
                  <a:srgbClr val="4BABC6"/>
                </a:solidFill>
                <a:latin typeface="Garamond"/>
                <a:ea typeface="Garamond" panose="02020404030301010803" pitchFamily="18" charset="0"/>
                <a:cs typeface="Garamond" panose="02020404030301010803" pitchFamily="18" charset="0"/>
              </a:rPr>
              <a:t>their </a:t>
            </a:r>
            <a:r>
              <a:rPr lang="en-US" sz="1800" dirty="0">
                <a:solidFill>
                  <a:srgbClr val="4BABC6"/>
                </a:solidFill>
                <a:effectLst/>
                <a:latin typeface="Garamond"/>
                <a:ea typeface="Garamond" panose="02020404030301010803" pitchFamily="18" charset="0"/>
                <a:cs typeface="Garamond" panose="02020404030301010803" pitchFamily="18" charset="0"/>
              </a:rPr>
              <a:t>project reach and accessibility. The</a:t>
            </a:r>
            <a:r>
              <a:rPr lang="en-US" sz="1800" dirty="0">
                <a:solidFill>
                  <a:srgbClr val="4BABC6"/>
                </a:solidFill>
                <a:latin typeface="Garamond"/>
                <a:ea typeface="Garamond" panose="02020404030301010803" pitchFamily="18" charset="0"/>
                <a:cs typeface="Garamond" panose="02020404030301010803" pitchFamily="18" charset="0"/>
              </a:rPr>
              <a:t> </a:t>
            </a:r>
            <a:r>
              <a:rPr lang="en-US" sz="1800" dirty="0">
                <a:solidFill>
                  <a:srgbClr val="4BABC6"/>
                </a:solidFill>
                <a:effectLst/>
                <a:latin typeface="Garamond"/>
                <a:ea typeface="Garamond" panose="02020404030301010803" pitchFamily="18" charset="0"/>
                <a:cs typeface="Garamond" panose="02020404030301010803" pitchFamily="18" charset="0"/>
              </a:rPr>
              <a:t>Health and Air Quality</a:t>
            </a:r>
            <a:r>
              <a:rPr lang="en-US" sz="1800" dirty="0">
                <a:solidFill>
                  <a:srgbClr val="4BABC6"/>
                </a:solidFill>
                <a:latin typeface="Garamond"/>
                <a:ea typeface="Garamond" panose="02020404030301010803" pitchFamily="18" charset="0"/>
                <a:cs typeface="Garamond" panose="02020404030301010803" pitchFamily="18" charset="0"/>
              </a:rPr>
              <a:t> </a:t>
            </a:r>
            <a:r>
              <a:rPr lang="en-US" dirty="0"/>
              <a:t>Needs Assessment</a:t>
            </a:r>
            <a:r>
              <a:rPr lang="en-US" sz="1800" dirty="0">
                <a:solidFill>
                  <a:srgbClr val="4BABC6"/>
                </a:solidFill>
                <a:latin typeface="Garamond"/>
                <a:ea typeface="Garamond" panose="02020404030301010803" pitchFamily="18" charset="0"/>
                <a:cs typeface="Garamond" panose="02020404030301010803" pitchFamily="18" charset="0"/>
              </a:rPr>
              <a:t> </a:t>
            </a:r>
            <a:r>
              <a:rPr lang="en-US" sz="1800" dirty="0">
                <a:solidFill>
                  <a:srgbClr val="4BABC6"/>
                </a:solidFill>
                <a:effectLst/>
                <a:latin typeface="Garamond"/>
                <a:ea typeface="Garamond" panose="02020404030301010803" pitchFamily="18" charset="0"/>
                <a:cs typeface="Garamond" panose="02020404030301010803" pitchFamily="18" charset="0"/>
              </a:rPr>
              <a:t>team was created to address the regional gaps in projects related to air quality and environmental justice. </a:t>
            </a:r>
            <a:r>
              <a:rPr lang="en-US" dirty="0"/>
              <a:t>We had four objectives for our work. First, we performed a needs assessment listening tour and engaged in discussions with organizations. Through these discussions, we determined opportunities for NASA Earth observations use in addressing their air quality and pollution concerns. Second, we created a living directory providing geospatial resources for organizations to use in addressing air quality concerns. Third, we connected organizations facing environmental injustice with NASA Applied Sciences personnel for future partnerships. Finally, we determined potential DEVELOP feasibility projects from our conversations with organizations. </a:t>
            </a:r>
          </a:p>
          <a:p>
            <a:endParaRPr lang="en-US" dirty="0"/>
          </a:p>
          <a:p>
            <a:r>
              <a:rPr lang="en-US" dirty="0"/>
              <a:t>TIME: 54s (total: 4m33s)</a:t>
            </a:r>
            <a:endParaRPr lang="en-US" dirty="0">
              <a:cs typeface="Calibri"/>
            </a:endParaRPr>
          </a:p>
          <a:p>
            <a:endParaRPr lang="en-US" dirty="0">
              <a:cs typeface="Calibri"/>
            </a:endParaRPr>
          </a:p>
          <a:p>
            <a:r>
              <a:rPr lang="en-US" dirty="0"/>
              <a:t>------------------------------Image Information Below ------------------------------</a:t>
            </a:r>
            <a:endParaRPr lang="en-US" dirty="0">
              <a:cs typeface="Calibri"/>
            </a:endParaRPr>
          </a:p>
          <a:p>
            <a:r>
              <a:rPr lang="en-US" dirty="0"/>
              <a:t>Image Credit to Microsoft PowerPoint icons</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2136213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Since Health and Air quality is such a broad category, our team decided to narrow our scope by focusing on main sources of polluters. These core sources are : Wildfires, Industry and transportation, heat, agriculture, and other emissions, like volcanic emissions and </a:t>
            </a:r>
            <a:r>
              <a:rPr lang="en-US" dirty="0"/>
              <a:t>Anthropogenic</a:t>
            </a:r>
            <a:r>
              <a:rPr lang="en-US" dirty="0">
                <a:cs typeface="Calibri"/>
              </a:rPr>
              <a:t> ones such as COVID and noise pollution. These five categories were chosen based on reoccurring themes throughout the literature and conversations with experts in the field. </a:t>
            </a:r>
          </a:p>
          <a:p>
            <a:endParaRPr lang="en-US" dirty="0">
              <a:cs typeface="Calibri"/>
            </a:endParaRPr>
          </a:p>
          <a:p>
            <a:r>
              <a:rPr lang="en-US" dirty="0"/>
              <a:t>------------------------------Image Information Below ------------------------------</a:t>
            </a:r>
            <a:endParaRPr lang="en-US" dirty="0">
              <a:cs typeface="Calibri"/>
            </a:endParaRPr>
          </a:p>
          <a:p>
            <a:r>
              <a:rPr lang="en-US" dirty="0"/>
              <a:t>Image Credit to Microsoft PowerPoint icons </a:t>
            </a:r>
            <a:endParaRPr lang="en-US" dirty="0">
              <a:cs typeface="Calibri"/>
            </a:endParaRPr>
          </a:p>
          <a:p>
            <a:endParaRPr lang="en-US" dirty="0">
              <a:cs typeface="Calibri"/>
            </a:endParaRPr>
          </a:p>
          <a:p>
            <a:r>
              <a:rPr lang="en-US" dirty="0">
                <a:cs typeface="Calibri"/>
              </a:rPr>
              <a:t>Pixabay. (2016). Factory chimney smoke. [Image]. Pexels. CC0. Retrieved from </a:t>
            </a:r>
            <a:r>
              <a:rPr lang="en-US" dirty="0"/>
              <a:t>https://www.pexels.com/photo/air-air-pollution-chimney-city-221000/.</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14610039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266700" y="2603075"/>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CD7143"/>
                </a:solidFill>
              </a:rPr>
              <a:t>STUDY AREA</a:t>
            </a:r>
          </a:p>
          <a:p>
            <a:pPr algn="ctr"/>
            <a:r>
              <a:rPr lang="en-US" sz="2600" b="0" spc="0" baseline="0" dirty="0">
                <a:solidFill>
                  <a:srgbClr val="CD7143"/>
                </a:solidFill>
              </a:rPr>
              <a:t>Agriculture &amp; Food Security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266701" y="3927700"/>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54500"/>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899" y="1520807"/>
            <a:ext cx="838200" cy="838200"/>
          </a:xfrm>
          <a:prstGeom prst="rect">
            <a:avLst/>
          </a:prstGeom>
        </p:spPr>
      </p:pic>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3DDF5DF7-B795-4B42-8DC2-4AA3B2C4B65F}"/>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Icon&#10;&#10;Description automatically generated">
            <a:extLst>
              <a:ext uri="{FF2B5EF4-FFF2-40B4-BE49-F238E27FC236}">
                <a16:creationId xmlns:a16="http://schemas.microsoft.com/office/drawing/2014/main" id="{2966BBD3-05B3-4C44-9966-5B0EBC7A9769}"/>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10000" y="1571625"/>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32"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Icon&#10;&#10;Description automatically generated">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Icon&#10;&#10;Description automatically generated">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Icon&#10;&#10;Description automatically generated">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Icon&#10;&#10;Description automatically generated">
            <a:extLst>
              <a:ext uri="{FF2B5EF4-FFF2-40B4-BE49-F238E27FC236}">
                <a16:creationId xmlns:a16="http://schemas.microsoft.com/office/drawing/2014/main" id="{B36B2056-B123-4EDB-BD44-19455DAF9B83}"/>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6109" y="1575338"/>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93F71E39-037D-41EE-A8BA-D28D6E58D62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28900" y="1529516"/>
            <a:ext cx="838200" cy="838200"/>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252955"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156955"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636119"/>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8A5A9A"/>
                </a:solidFill>
              </a:rPr>
              <a:t>STUDY AREA</a:t>
            </a:r>
          </a:p>
          <a:p>
            <a:pPr algn="ctr"/>
            <a:r>
              <a:rPr lang="en-US" sz="2600" b="0" spc="0" baseline="0" dirty="0">
                <a:solidFill>
                  <a:srgbClr val="8A5A9A"/>
                </a:solidFill>
              </a:rPr>
              <a:t>Health &amp; Air Quality</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17547" y="3933638"/>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61336"/>
            <a:ext cx="5492500" cy="738664"/>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0" name="Picture 19" descr="Icon&#10;&#10;Description automatically generated">
            <a:extLst>
              <a:ext uri="{FF2B5EF4-FFF2-40B4-BE49-F238E27FC236}">
                <a16:creationId xmlns:a16="http://schemas.microsoft.com/office/drawing/2014/main" id="{CBCCA953-F0ED-4FDC-9235-C49980DB43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8A5A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pic>
        <p:nvPicPr>
          <p:cNvPr id="15" name="Picture 14" descr="Icon&#10;&#10;Description automatically generated">
            <a:extLst>
              <a:ext uri="{FF2B5EF4-FFF2-40B4-BE49-F238E27FC236}">
                <a16:creationId xmlns:a16="http://schemas.microsoft.com/office/drawing/2014/main" id="{ACD3394B-4302-4436-8E2A-A30CE7A1584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7375" y="1529830"/>
            <a:ext cx="841248" cy="841248"/>
          </a:xfrm>
          <a:prstGeom prst="rect">
            <a:avLst/>
          </a:prstGeom>
        </p:spPr>
      </p:pic>
      <p:pic>
        <p:nvPicPr>
          <p:cNvPr id="16" name="Picture 15" descr="Background pattern, map&#10;&#10;Description automatically generated">
            <a:extLst>
              <a:ext uri="{FF2B5EF4-FFF2-40B4-BE49-F238E27FC236}">
                <a16:creationId xmlns:a16="http://schemas.microsoft.com/office/drawing/2014/main" id="{672611A4-3F42-1046-A3CB-B203A14C7F85}"/>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564" r="8697" b="563"/>
          <a:stretch/>
        </p:blipFill>
        <p:spPr>
          <a:xfrm>
            <a:off x="6098716" y="1077468"/>
            <a:ext cx="6123711" cy="5205176"/>
          </a:xfrm>
          <a:prstGeom prst="rect">
            <a:avLst/>
          </a:prstGeom>
        </p:spPr>
      </p:pic>
      <p:pic>
        <p:nvPicPr>
          <p:cNvPr id="17" name="Picture 16" descr="Background pattern, map&#10;&#10;Description automatically generated">
            <a:extLst>
              <a:ext uri="{FF2B5EF4-FFF2-40B4-BE49-F238E27FC236}">
                <a16:creationId xmlns:a16="http://schemas.microsoft.com/office/drawing/2014/main" id="{7EC25CF2-FBF9-7D48-8D1E-7DC0A8351D2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3564" r="8697" b="563"/>
          <a:stretch/>
        </p:blipFill>
        <p:spPr>
          <a:xfrm>
            <a:off x="6090007" y="1085710"/>
            <a:ext cx="6123711" cy="5205176"/>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7958AF-03E4-44FA-B99D-37513DF597E2}"/>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4193A075-5CA2-4AC5-947C-61BC80C1ECBC}"/>
              </a:ext>
            </a:extLst>
          </p:cNvPr>
          <p:cNvPicPr>
            <a:picLocks noChangeAspect="1"/>
          </p:cNvPicPr>
          <p:nvPr userDrawn="1"/>
        </p:nvPicPr>
        <p:blipFill>
          <a:blip r:embed="rId2">
            <a:alphaModFix amt="50000"/>
            <a:extLst>
              <a:ext uri="{28A0092B-C50C-407E-A947-70E740481C1C}">
                <a14:useLocalDpi xmlns:a14="http://schemas.microsoft.com/office/drawing/2010/main" val="0"/>
              </a:ext>
            </a:extLst>
          </a:blip>
          <a:stretch>
            <a:fillRect/>
          </a:stretch>
        </p:blipFill>
        <p:spPr>
          <a:xfrm>
            <a:off x="11445913" y="5984240"/>
            <a:ext cx="526300" cy="526300"/>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CD7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16" r:id="rId3"/>
    <p:sldLayoutId id="2147483719" r:id="rId4"/>
    <p:sldLayoutId id="2147483718" r:id="rId5"/>
    <p:sldLayoutId id="2147483725" r:id="rId6"/>
    <p:sldLayoutId id="2147483726" r:id="rId7"/>
    <p:sldLayoutId id="2147483727" r:id="rId8"/>
    <p:sldLayoutId id="2147483728" r:id="rId9"/>
    <p:sldLayoutId id="2147483729" r:id="rId10"/>
    <p:sldLayoutId id="2147483730" r:id="rId11"/>
    <p:sldLayoutId id="2147483731" r:id="rId12"/>
    <p:sldLayoutId id="2147483679" r:id="rId13"/>
    <p:sldLayoutId id="2147483721" r:id="rId14"/>
    <p:sldLayoutId id="2147483720" r:id="rId15"/>
    <p:sldLayoutId id="2147483707" r:id="rId16"/>
    <p:sldLayoutId id="2147483722" r:id="rId17"/>
    <p:sldLayoutId id="2147483690" r:id="rId18"/>
    <p:sldLayoutId id="214748371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eg"/><Relationship Id="rId7" Type="http://schemas.openxmlformats.org/officeDocument/2006/relationships/image" Target="../media/image55.sv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57.svg"/></Relationships>
</file>

<file path=ppt/slides/_rels/slide1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chart" Target="../charts/chart4.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4.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24.xml.rels><?xml version="1.0" encoding="UTF-8" standalone="yes"?>
<Relationships xmlns="http://schemas.openxmlformats.org/package/2006/relationships"><Relationship Id="rId8" Type="http://schemas.openxmlformats.org/officeDocument/2006/relationships/image" Target="../media/image78.sv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9.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6.svg"/><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notesSlide" Target="../notesSlides/notesSlide9.xml"/><Relationship Id="rId16" Type="http://schemas.openxmlformats.org/officeDocument/2006/relationships/image" Target="../media/image49.jpeg"/><Relationship Id="rId1" Type="http://schemas.openxmlformats.org/officeDocument/2006/relationships/slideLayout" Target="../slideLayouts/slideLayout13.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lIns="91440" tIns="45720" rIns="91440" bIns="45720" anchor="ctr">
            <a:noAutofit/>
          </a:bodyPr>
          <a:lstStyle/>
          <a:p>
            <a:r>
              <a:rPr lang="en-US" sz="1600" dirty="0">
                <a:solidFill>
                  <a:schemeClr val="bg1"/>
                </a:solidFill>
                <a:latin typeface="Century Gothic"/>
              </a:rPr>
              <a:t>Virtual Environmental Justice</a:t>
            </a:r>
            <a:endParaRPr lang="en-US" dirty="0">
              <a:solidFill>
                <a:schemeClr val="bg1"/>
              </a:solidFill>
            </a:endParaRPr>
          </a:p>
        </p:txBody>
      </p:sp>
      <p:sp>
        <p:nvSpPr>
          <p:cNvPr id="4" name="Title 1">
            <a:extLst>
              <a:ext uri="{FF2B5EF4-FFF2-40B4-BE49-F238E27FC236}">
                <a16:creationId xmlns:a16="http://schemas.microsoft.com/office/drawing/2014/main" id="{D0B65BBE-F4B6-48C1-A7D3-08517E6C54A3}"/>
              </a:ext>
            </a:extLst>
          </p:cNvPr>
          <p:cNvSpPr txBox="1">
            <a:spLocks/>
          </p:cNvSpPr>
          <p:nvPr/>
        </p:nvSpPr>
        <p:spPr>
          <a:xfrm>
            <a:off x="311447" y="2603075"/>
            <a:ext cx="5492500" cy="123369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3200" spc="0" dirty="0">
                <a:solidFill>
                  <a:srgbClr val="8A5A9A"/>
                </a:solidFill>
                <a:latin typeface="Century Gothic"/>
              </a:rPr>
              <a:t>ENVIRONMENTAL JUSTICE NEEDS ASSESSMENT </a:t>
            </a:r>
            <a:endParaRPr lang="en-US" sz="4400" dirty="0"/>
          </a:p>
          <a:p>
            <a:r>
              <a:rPr lang="en-US" sz="2400" b="0" spc="0" dirty="0">
                <a:solidFill>
                  <a:srgbClr val="8A5A9A"/>
                </a:solidFill>
                <a:latin typeface="Century Gothic"/>
              </a:rPr>
              <a:t>Health</a:t>
            </a:r>
            <a:r>
              <a:rPr lang="en-US" sz="2400" b="0" spc="0" baseline="0" dirty="0">
                <a:solidFill>
                  <a:srgbClr val="8A5A9A"/>
                </a:solidFill>
                <a:latin typeface="Century Gothic"/>
              </a:rPr>
              <a:t> &amp; Air Quality</a:t>
            </a:r>
            <a:endParaRPr lang="en-US" sz="4400" dirty="0"/>
          </a:p>
        </p:txBody>
      </p:sp>
      <p:sp>
        <p:nvSpPr>
          <p:cNvPr id="5" name="Subtitle 2">
            <a:extLst>
              <a:ext uri="{FF2B5EF4-FFF2-40B4-BE49-F238E27FC236}">
                <a16:creationId xmlns:a16="http://schemas.microsoft.com/office/drawing/2014/main" id="{14A2CAFE-C138-4653-8B25-02CD974F84D4}"/>
              </a:ext>
            </a:extLst>
          </p:cNvPr>
          <p:cNvSpPr txBox="1">
            <a:spLocks/>
          </p:cNvSpPr>
          <p:nvPr/>
        </p:nvSpPr>
        <p:spPr>
          <a:xfrm>
            <a:off x="311447" y="4091823"/>
            <a:ext cx="5492500" cy="73866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1600" dirty="0">
                <a:solidFill>
                  <a:schemeClr val="tx1">
                    <a:lumMod val="75000"/>
                    <a:lumOff val="25000"/>
                  </a:schemeClr>
                </a:solidFill>
                <a:latin typeface="Century Gothic"/>
              </a:rPr>
              <a:t>Assessing the Needs and Capacity of Organizations Working Towards Health and Environmental Justice Related to Health and Air Quality</a:t>
            </a:r>
          </a:p>
          <a:p>
            <a:pPr>
              <a:spcBef>
                <a:spcPts val="0"/>
              </a:spcBef>
            </a:pPr>
            <a:endParaRPr lang="en-US" sz="1600" dirty="0">
              <a:solidFill>
                <a:schemeClr val="tx1">
                  <a:lumMod val="75000"/>
                  <a:lumOff val="25000"/>
                </a:schemeClr>
              </a:solidFill>
            </a:endParaRPr>
          </a:p>
        </p:txBody>
      </p:sp>
      <p:sp>
        <p:nvSpPr>
          <p:cNvPr id="6" name="TextBox 5">
            <a:extLst>
              <a:ext uri="{FF2B5EF4-FFF2-40B4-BE49-F238E27FC236}">
                <a16:creationId xmlns:a16="http://schemas.microsoft.com/office/drawing/2014/main" id="{D9D34997-050B-417C-A703-B12B2478D61D}"/>
              </a:ext>
            </a:extLst>
          </p:cNvPr>
          <p:cNvSpPr txBox="1"/>
          <p:nvPr/>
        </p:nvSpPr>
        <p:spPr>
          <a:xfrm>
            <a:off x="311447" y="515450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Elizabeth Duran</a:t>
            </a:r>
          </a:p>
          <a:p>
            <a:pPr algn="ctr"/>
            <a:r>
              <a:rPr lang="en-US" sz="1400" dirty="0">
                <a:solidFill>
                  <a:schemeClr val="tx1">
                    <a:lumMod val="75000"/>
                    <a:lumOff val="25000"/>
                  </a:schemeClr>
                </a:solidFill>
                <a:latin typeface="Century Gothic"/>
              </a:rPr>
              <a:t>Paige Aldenberg</a:t>
            </a:r>
          </a:p>
          <a:p>
            <a:pPr algn="ctr"/>
            <a:r>
              <a:rPr lang="en-US" sz="1400" dirty="0">
                <a:solidFill>
                  <a:schemeClr val="tx1">
                    <a:lumMod val="75000"/>
                    <a:lumOff val="25000"/>
                  </a:schemeClr>
                </a:solidFill>
                <a:latin typeface="Century Gothic"/>
              </a:rPr>
              <a:t>Sadie Murray</a:t>
            </a:r>
          </a:p>
          <a:p>
            <a:pPr algn="ctr"/>
            <a:r>
              <a:rPr lang="en-US" sz="1400" dirty="0">
                <a:solidFill>
                  <a:schemeClr val="tx1">
                    <a:lumMod val="75000"/>
                    <a:lumOff val="25000"/>
                  </a:schemeClr>
                </a:solidFill>
                <a:latin typeface="Century Gothic"/>
              </a:rPr>
              <a:t>Thomas Schindelman</a:t>
            </a:r>
            <a:endParaRPr lang="en-US" sz="1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97977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2" descr="A volcano erupting at night&#10;&#10;Description automatically generated">
            <a:extLst>
              <a:ext uri="{FF2B5EF4-FFF2-40B4-BE49-F238E27FC236}">
                <a16:creationId xmlns:a16="http://schemas.microsoft.com/office/drawing/2014/main" id="{734E30A8-9F5F-4DAC-82C8-FDCBB21061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0"/>
            <a:ext cx="11862683"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3" name="Rectangle: Rounded Corners 2">
            <a:extLst>
              <a:ext uri="{FF2B5EF4-FFF2-40B4-BE49-F238E27FC236}">
                <a16:creationId xmlns:a16="http://schemas.microsoft.com/office/drawing/2014/main" id="{94D243AD-7313-4E98-A5C0-674FA130940E}"/>
              </a:ext>
            </a:extLst>
          </p:cNvPr>
          <p:cNvSpPr/>
          <p:nvPr/>
        </p:nvSpPr>
        <p:spPr>
          <a:xfrm rot="-5400000">
            <a:off x="779253" y="3345613"/>
            <a:ext cx="3953772" cy="4327582"/>
          </a:xfrm>
          <a:prstGeom prst="roundRect">
            <a:avLst/>
          </a:prstGeom>
          <a:solidFill>
            <a:srgbClr val="FFFFFF">
              <a:alpha val="6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6BCEAB7C-4757-413F-9C08-2E715378EF97}"/>
              </a:ext>
            </a:extLst>
          </p:cNvPr>
          <p:cNvSpPr txBox="1"/>
          <p:nvPr/>
        </p:nvSpPr>
        <p:spPr>
          <a:xfrm>
            <a:off x="719763" y="3871963"/>
            <a:ext cx="429737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000" b="1" dirty="0">
                <a:solidFill>
                  <a:schemeClr val="accent2">
                    <a:lumMod val="50000"/>
                  </a:schemeClr>
                </a:solidFill>
                <a:latin typeface="Century Gothic"/>
                <a:cs typeface="Calibri"/>
              </a:rPr>
              <a:t>METHODOLOGY</a:t>
            </a:r>
          </a:p>
        </p:txBody>
      </p:sp>
      <p:sp>
        <p:nvSpPr>
          <p:cNvPr id="6" name="TextBox 5">
            <a:extLst>
              <a:ext uri="{FF2B5EF4-FFF2-40B4-BE49-F238E27FC236}">
                <a16:creationId xmlns:a16="http://schemas.microsoft.com/office/drawing/2014/main" id="{0BC399D4-75A6-4F74-BCE3-3E43FAE0398E}"/>
              </a:ext>
            </a:extLst>
          </p:cNvPr>
          <p:cNvSpPr txBox="1"/>
          <p:nvPr/>
        </p:nvSpPr>
        <p:spPr>
          <a:xfrm>
            <a:off x="7607749" y="6596380"/>
            <a:ext cx="348228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cs typeface="Calibri"/>
              </a:rPr>
              <a:t>Image Credit: </a:t>
            </a:r>
            <a:r>
              <a:rPr lang="en-US" sz="1100" dirty="0">
                <a:solidFill>
                  <a:schemeClr val="bg1"/>
                </a:solidFill>
                <a:latin typeface="Century Gothic"/>
                <a:ea typeface="+mn-lt"/>
                <a:cs typeface="+mn-lt"/>
              </a:rPr>
              <a:t>Björn Austmar Þórsson</a:t>
            </a:r>
            <a:endParaRPr lang="en-US" sz="1100" dirty="0">
              <a:solidFill>
                <a:schemeClr val="bg1"/>
              </a:solidFill>
              <a:latin typeface="Century Gothic"/>
              <a:cs typeface="Calibri"/>
            </a:endParaRPr>
          </a:p>
        </p:txBody>
      </p:sp>
    </p:spTree>
    <p:extLst>
      <p:ext uri="{BB962C8B-B14F-4D97-AF65-F5344CB8AC3E}">
        <p14:creationId xmlns:p14="http://schemas.microsoft.com/office/powerpoint/2010/main" val="3187479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group of people working on laptops&#10;&#10;Description automatically generated with medium confidence">
            <a:extLst>
              <a:ext uri="{FF2B5EF4-FFF2-40B4-BE49-F238E27FC236}">
                <a16:creationId xmlns:a16="http://schemas.microsoft.com/office/drawing/2014/main" id="{C45E6722-2432-4951-95C0-E9C7D501DB2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4469369"/>
          </a:xfrm>
          <a:prstGeom prst="rect">
            <a:avLst/>
          </a:prstGeom>
        </p:spPr>
      </p:pic>
      <p:sp>
        <p:nvSpPr>
          <p:cNvPr id="12" name="Rectangle: Rounded Corners 11">
            <a:extLst>
              <a:ext uri="{FF2B5EF4-FFF2-40B4-BE49-F238E27FC236}">
                <a16:creationId xmlns:a16="http://schemas.microsoft.com/office/drawing/2014/main" id="{15251780-7DBC-4C3F-990D-F2875B12A793}"/>
              </a:ext>
            </a:extLst>
          </p:cNvPr>
          <p:cNvSpPr/>
          <p:nvPr/>
        </p:nvSpPr>
        <p:spPr>
          <a:xfrm>
            <a:off x="-138545" y="232929"/>
            <a:ext cx="6349710" cy="91440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41599" y="-540147"/>
            <a:ext cx="6382019" cy="24526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3600" b="1" dirty="0">
                <a:solidFill>
                  <a:srgbClr val="7E0000"/>
                </a:solidFill>
                <a:latin typeface="Century Gothic"/>
              </a:rPr>
              <a:t>Organizations &amp; Outreach</a:t>
            </a:r>
          </a:p>
        </p:txBody>
      </p:sp>
      <p:sp>
        <p:nvSpPr>
          <p:cNvPr id="21" name="Text Placeholder 5">
            <a:extLst>
              <a:ext uri="{FF2B5EF4-FFF2-40B4-BE49-F238E27FC236}">
                <a16:creationId xmlns:a16="http://schemas.microsoft.com/office/drawing/2014/main" id="{E54E798A-CD43-43BC-B524-2F402A120FC5}"/>
              </a:ext>
            </a:extLst>
          </p:cNvPr>
          <p:cNvSpPr txBox="1">
            <a:spLocks/>
          </p:cNvSpPr>
          <p:nvPr/>
        </p:nvSpPr>
        <p:spPr>
          <a:xfrm>
            <a:off x="383682" y="5040881"/>
            <a:ext cx="3865679" cy="97640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Researched US-based organizations focused on EJ, health and air quality</a:t>
            </a:r>
            <a:endParaRPr lang="en-US" dirty="0">
              <a:solidFill>
                <a:schemeClr val="tx1">
                  <a:lumMod val="75000"/>
                  <a:lumOff val="25000"/>
                </a:schemeClr>
              </a:solidFill>
              <a:cs typeface="Calibri" panose="020F0502020204030204"/>
            </a:endParaRPr>
          </a:p>
          <a:p>
            <a:pPr marL="0" indent="0">
              <a:lnSpc>
                <a:spcPct val="150000"/>
              </a:lnSpc>
              <a:spcBef>
                <a:spcPts val="0"/>
              </a:spcBef>
              <a:spcAft>
                <a:spcPts val="600"/>
              </a:spcAft>
              <a:buClr>
                <a:srgbClr val="8A5A9A"/>
              </a:buClr>
              <a:buNone/>
            </a:pPr>
            <a:endParaRPr lang="en-US" sz="1800" dirty="0">
              <a:solidFill>
                <a:schemeClr val="tx1">
                  <a:lumMod val="75000"/>
                  <a:lumOff val="25000"/>
                </a:schemeClr>
              </a:solidFill>
              <a:latin typeface="Century Gothic"/>
            </a:endParaRPr>
          </a:p>
        </p:txBody>
      </p:sp>
      <p:sp>
        <p:nvSpPr>
          <p:cNvPr id="10" name="Double Wave 9">
            <a:extLst>
              <a:ext uri="{FF2B5EF4-FFF2-40B4-BE49-F238E27FC236}">
                <a16:creationId xmlns:a16="http://schemas.microsoft.com/office/drawing/2014/main" id="{CB400D51-69AE-47DE-BD19-BB6D2730B468}"/>
              </a:ext>
            </a:extLst>
          </p:cNvPr>
          <p:cNvSpPr/>
          <p:nvPr/>
        </p:nvSpPr>
        <p:spPr>
          <a:xfrm>
            <a:off x="0" y="3706091"/>
            <a:ext cx="12192000" cy="886691"/>
          </a:xfrm>
          <a:prstGeom prst="doubleWav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Graphic 24" descr="Email with solid fill">
            <a:extLst>
              <a:ext uri="{FF2B5EF4-FFF2-40B4-BE49-F238E27FC236}">
                <a16:creationId xmlns:a16="http://schemas.microsoft.com/office/drawing/2014/main" id="{85421EE0-A87C-430F-BA7B-114AEC056FE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3981" y="4121489"/>
            <a:ext cx="914400" cy="914400"/>
          </a:xfrm>
          <a:prstGeom prst="rect">
            <a:avLst/>
          </a:prstGeom>
        </p:spPr>
      </p:pic>
      <p:pic>
        <p:nvPicPr>
          <p:cNvPr id="27" name="Graphic 27" descr="Research with solid fill">
            <a:extLst>
              <a:ext uri="{FF2B5EF4-FFF2-40B4-BE49-F238E27FC236}">
                <a16:creationId xmlns:a16="http://schemas.microsoft.com/office/drawing/2014/main" id="{FFCBFED2-7511-4BE2-9A7F-26002418C70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50341" y="4122534"/>
            <a:ext cx="914400" cy="914400"/>
          </a:xfrm>
          <a:prstGeom prst="rect">
            <a:avLst/>
          </a:prstGeom>
        </p:spPr>
      </p:pic>
      <p:pic>
        <p:nvPicPr>
          <p:cNvPr id="4" name="Graphic 4" descr="Customer review with solid fill">
            <a:extLst>
              <a:ext uri="{FF2B5EF4-FFF2-40B4-BE49-F238E27FC236}">
                <a16:creationId xmlns:a16="http://schemas.microsoft.com/office/drawing/2014/main" id="{6A9751ED-2819-4F38-B561-C6ED6B3D03A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27626" y="4124863"/>
            <a:ext cx="914400" cy="914400"/>
          </a:xfrm>
          <a:prstGeom prst="rect">
            <a:avLst/>
          </a:prstGeom>
        </p:spPr>
      </p:pic>
      <p:sp>
        <p:nvSpPr>
          <p:cNvPr id="9" name="Text Placeholder 5">
            <a:extLst>
              <a:ext uri="{FF2B5EF4-FFF2-40B4-BE49-F238E27FC236}">
                <a16:creationId xmlns:a16="http://schemas.microsoft.com/office/drawing/2014/main" id="{23FDBA1F-8952-4A87-8E76-53E8346A1712}"/>
              </a:ext>
            </a:extLst>
          </p:cNvPr>
          <p:cNvSpPr txBox="1">
            <a:spLocks/>
          </p:cNvSpPr>
          <p:nvPr/>
        </p:nvSpPr>
        <p:spPr>
          <a:xfrm>
            <a:off x="4952274" y="5040881"/>
            <a:ext cx="2674189" cy="97640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Contacted</a:t>
            </a:r>
            <a:r>
              <a:rPr lang="en-US" sz="2000" dirty="0">
                <a:solidFill>
                  <a:schemeClr val="tx1">
                    <a:lumMod val="75000"/>
                    <a:lumOff val="25000"/>
                  </a:schemeClr>
                </a:solidFill>
                <a:latin typeface="Century Gothic"/>
              </a:rPr>
              <a:t> 90+ organizations</a:t>
            </a:r>
            <a:endParaRPr lang="en-US" sz="2000" dirty="0">
              <a:solidFill>
                <a:schemeClr val="tx1">
                  <a:lumMod val="75000"/>
                  <a:lumOff val="25000"/>
                </a:schemeClr>
              </a:solidFill>
              <a:latin typeface="Century Gothic"/>
              <a:cs typeface="Calibri" panose="020F0502020204030204"/>
            </a:endParaRPr>
          </a:p>
          <a:p>
            <a:pPr marL="0" indent="0">
              <a:lnSpc>
                <a:spcPct val="150000"/>
              </a:lnSpc>
              <a:spcBef>
                <a:spcPts val="0"/>
              </a:spcBef>
              <a:spcAft>
                <a:spcPts val="600"/>
              </a:spcAft>
              <a:buClr>
                <a:srgbClr val="8A5A9A"/>
              </a:buClr>
              <a:buNone/>
            </a:pPr>
            <a:endParaRPr lang="en-US" sz="1800" dirty="0">
              <a:solidFill>
                <a:schemeClr val="tx1">
                  <a:lumMod val="75000"/>
                  <a:lumOff val="25000"/>
                </a:schemeClr>
              </a:solidFill>
              <a:latin typeface="Century Gothic"/>
            </a:endParaRPr>
          </a:p>
        </p:txBody>
      </p:sp>
      <p:sp>
        <p:nvSpPr>
          <p:cNvPr id="11" name="Text Placeholder 5">
            <a:extLst>
              <a:ext uri="{FF2B5EF4-FFF2-40B4-BE49-F238E27FC236}">
                <a16:creationId xmlns:a16="http://schemas.microsoft.com/office/drawing/2014/main" id="{97890E44-2F38-4878-AD27-1E3FC0222F88}"/>
              </a:ext>
            </a:extLst>
          </p:cNvPr>
          <p:cNvSpPr txBox="1">
            <a:spLocks/>
          </p:cNvSpPr>
          <p:nvPr/>
        </p:nvSpPr>
        <p:spPr>
          <a:xfrm>
            <a:off x="8141889" y="5035889"/>
            <a:ext cx="3666429" cy="134545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cs typeface="Calibri" panose="020F0502020204030204"/>
              </a:rPr>
              <a:t>Spoke</a:t>
            </a:r>
            <a:r>
              <a:rPr lang="en-US" sz="2000" dirty="0">
                <a:solidFill>
                  <a:schemeClr val="tx1">
                    <a:lumMod val="75000"/>
                    <a:lumOff val="25000"/>
                  </a:schemeClr>
                </a:solidFill>
                <a:latin typeface="Century Gothic"/>
              </a:rPr>
              <a:t> with organizations to gather insights into needs</a:t>
            </a:r>
          </a:p>
          <a:p>
            <a:pPr marL="0" indent="0">
              <a:lnSpc>
                <a:spcPct val="150000"/>
              </a:lnSpc>
              <a:spcBef>
                <a:spcPts val="0"/>
              </a:spcBef>
              <a:spcAft>
                <a:spcPts val="600"/>
              </a:spcAft>
              <a:buClr>
                <a:srgbClr val="8A5A9A"/>
              </a:buClr>
              <a:buNone/>
            </a:pPr>
            <a:endParaRPr lang="en-US" sz="1800" dirty="0">
              <a:solidFill>
                <a:schemeClr val="tx1">
                  <a:lumMod val="75000"/>
                  <a:lumOff val="25000"/>
                </a:schemeClr>
              </a:solidFill>
              <a:latin typeface="Century Gothic"/>
            </a:endParaRPr>
          </a:p>
        </p:txBody>
      </p:sp>
      <p:sp>
        <p:nvSpPr>
          <p:cNvPr id="3" name="TextBox 2">
            <a:extLst>
              <a:ext uri="{FF2B5EF4-FFF2-40B4-BE49-F238E27FC236}">
                <a16:creationId xmlns:a16="http://schemas.microsoft.com/office/drawing/2014/main" id="{127BAE6A-E60A-4D17-80CF-33E46E9B7E85}"/>
              </a:ext>
            </a:extLst>
          </p:cNvPr>
          <p:cNvSpPr txBox="1"/>
          <p:nvPr/>
        </p:nvSpPr>
        <p:spPr>
          <a:xfrm>
            <a:off x="10074729" y="0"/>
            <a:ext cx="2117271" cy="307777"/>
          </a:xfrm>
          <a:prstGeom prst="rect">
            <a:avLst/>
          </a:prstGeom>
          <a:solidFill>
            <a:srgbClr val="FFFFFF">
              <a:alpha val="50196"/>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latin typeface="Century Gothic"/>
              </a:rPr>
              <a:t>Image Credit: fauxels</a:t>
            </a:r>
            <a:endParaRPr lang="en-US" sz="1400" b="1" dirty="0">
              <a:solidFill>
                <a:schemeClr val="bg1"/>
              </a:solidFill>
            </a:endParaRPr>
          </a:p>
        </p:txBody>
      </p:sp>
    </p:spTree>
    <p:extLst>
      <p:ext uri="{BB962C8B-B14F-4D97-AF65-F5344CB8AC3E}">
        <p14:creationId xmlns:p14="http://schemas.microsoft.com/office/powerpoint/2010/main" val="169242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par>
                          <p:cTn id="9" fill="hold">
                            <p:stCondLst>
                              <p:cond delay="0"/>
                            </p:stCondLst>
                            <p:childTnLst>
                              <p:par>
                                <p:cTn id="10" presetID="47" presetClass="entr" presetSubtype="0" fill="hold" nodeType="after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7" presetClass="entr" presetSubtype="0" fill="hold" nodeType="after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968F1F1-C900-4BED-B70F-FC1A7BEDF505}"/>
              </a:ext>
            </a:extLst>
          </p:cNvPr>
          <p:cNvSpPr/>
          <p:nvPr/>
        </p:nvSpPr>
        <p:spPr>
          <a:xfrm rot="-1260000">
            <a:off x="138073" y="2974825"/>
            <a:ext cx="12788346" cy="253999"/>
          </a:xfrm>
          <a:prstGeom prst="rect">
            <a:avLst/>
          </a:prstGeom>
          <a:solidFill>
            <a:srgbClr val="DEC1B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853D443-D0D5-44F7-B59E-434476319E81}"/>
              </a:ext>
            </a:extLst>
          </p:cNvPr>
          <p:cNvSpPr/>
          <p:nvPr/>
        </p:nvSpPr>
        <p:spPr>
          <a:xfrm rot="-1260000">
            <a:off x="-258676" y="601089"/>
            <a:ext cx="12788346" cy="2230781"/>
          </a:xfrm>
          <a:prstGeom prst="rect">
            <a:avLst/>
          </a:prstGeom>
          <a:solidFill>
            <a:srgbClr val="DEC1BD">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6" descr="A picture containing text, pallette, cosmetic&#10;&#10;Description automatically generated">
            <a:extLst>
              <a:ext uri="{FF2B5EF4-FFF2-40B4-BE49-F238E27FC236}">
                <a16:creationId xmlns:a16="http://schemas.microsoft.com/office/drawing/2014/main" id="{D453D7B9-1F75-4227-9287-3D0795D0DBCC}"/>
              </a:ext>
            </a:extLst>
          </p:cNvPr>
          <p:cNvPicPr>
            <a:picLocks noChangeAspect="1"/>
          </p:cNvPicPr>
          <p:nvPr/>
        </p:nvPicPr>
        <p:blipFill>
          <a:blip r:embed="rId3"/>
          <a:stretch>
            <a:fillRect/>
          </a:stretch>
        </p:blipFill>
        <p:spPr>
          <a:xfrm>
            <a:off x="1388853" y="202824"/>
            <a:ext cx="10751387" cy="6265448"/>
          </a:xfrm>
          <a:prstGeom prst="rect">
            <a:avLst/>
          </a:prstGeom>
        </p:spPr>
      </p:pic>
      <p:sp>
        <p:nvSpPr>
          <p:cNvPr id="2" name="TextBox 1">
            <a:extLst>
              <a:ext uri="{FF2B5EF4-FFF2-40B4-BE49-F238E27FC236}">
                <a16:creationId xmlns:a16="http://schemas.microsoft.com/office/drawing/2014/main" id="{FA33CA75-A307-4F66-8D7D-B7EFB614EB43}"/>
              </a:ext>
            </a:extLst>
          </p:cNvPr>
          <p:cNvSpPr txBox="1"/>
          <p:nvPr/>
        </p:nvSpPr>
        <p:spPr>
          <a:xfrm>
            <a:off x="1387807" y="2835397"/>
            <a:ext cx="2354014"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Reach out to </a:t>
            </a: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Organizations</a:t>
            </a:r>
            <a:endParaRPr lang="en-US"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via Email</a:t>
            </a:r>
            <a:endParaRPr lang="en-US" dirty="0">
              <a:solidFill>
                <a:schemeClr val="tx1">
                  <a:lumMod val="75000"/>
                  <a:lumOff val="25000"/>
                </a:schemeClr>
              </a:solidFill>
              <a:latin typeface="Century Gothic"/>
              <a:cs typeface="Calibri"/>
            </a:endParaRPr>
          </a:p>
        </p:txBody>
      </p:sp>
      <p:sp>
        <p:nvSpPr>
          <p:cNvPr id="10" name="TextBox 9">
            <a:extLst>
              <a:ext uri="{FF2B5EF4-FFF2-40B4-BE49-F238E27FC236}">
                <a16:creationId xmlns:a16="http://schemas.microsoft.com/office/drawing/2014/main" id="{28BBF2F0-D39C-40FD-9BAE-497508329AC7}"/>
              </a:ext>
            </a:extLst>
          </p:cNvPr>
          <p:cNvSpPr txBox="1"/>
          <p:nvPr/>
        </p:nvSpPr>
        <p:spPr>
          <a:xfrm>
            <a:off x="4184196" y="2983051"/>
            <a:ext cx="23540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 Interested and Available</a:t>
            </a:r>
            <a:endParaRPr lang="en-US" sz="2000" dirty="0">
              <a:solidFill>
                <a:schemeClr val="tx1">
                  <a:lumMod val="75000"/>
                  <a:lumOff val="25000"/>
                </a:schemeClr>
              </a:solidFill>
              <a:latin typeface="Century Gothic"/>
              <a:ea typeface="Calibri"/>
              <a:cs typeface="Calibri"/>
            </a:endParaRPr>
          </a:p>
        </p:txBody>
      </p:sp>
      <p:sp>
        <p:nvSpPr>
          <p:cNvPr id="11" name="TextBox 10">
            <a:extLst>
              <a:ext uri="{FF2B5EF4-FFF2-40B4-BE49-F238E27FC236}">
                <a16:creationId xmlns:a16="http://schemas.microsoft.com/office/drawing/2014/main" id="{188E4944-23BE-4788-8CC3-E8EFB51E2369}"/>
              </a:ext>
            </a:extLst>
          </p:cNvPr>
          <p:cNvSpPr txBox="1"/>
          <p:nvPr/>
        </p:nvSpPr>
        <p:spPr>
          <a:xfrm>
            <a:off x="4180832" y="5425823"/>
            <a:ext cx="233268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Calibri"/>
                <a:cs typeface="Calibri"/>
              </a:rPr>
              <a:t>Not Interested/</a:t>
            </a:r>
          </a:p>
          <a:p>
            <a:pPr algn="ctr"/>
            <a:r>
              <a:rPr lang="en-US" sz="2000" dirty="0">
                <a:solidFill>
                  <a:schemeClr val="tx1">
                    <a:lumMod val="75000"/>
                    <a:lumOff val="25000"/>
                  </a:schemeClr>
                </a:solidFill>
                <a:latin typeface="Century Gothic"/>
                <a:ea typeface="Calibri"/>
                <a:cs typeface="Calibri"/>
              </a:rPr>
              <a:t>No Response</a:t>
            </a:r>
          </a:p>
        </p:txBody>
      </p:sp>
      <p:sp>
        <p:nvSpPr>
          <p:cNvPr id="12" name="TextBox 11">
            <a:extLst>
              <a:ext uri="{FF2B5EF4-FFF2-40B4-BE49-F238E27FC236}">
                <a16:creationId xmlns:a16="http://schemas.microsoft.com/office/drawing/2014/main" id="{4AFAC81E-E50B-476F-BB7A-B068302EEDB1}"/>
              </a:ext>
            </a:extLst>
          </p:cNvPr>
          <p:cNvSpPr txBox="1"/>
          <p:nvPr/>
        </p:nvSpPr>
        <p:spPr>
          <a:xfrm>
            <a:off x="4214795" y="603996"/>
            <a:ext cx="225538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Interested, but Not Available</a:t>
            </a:r>
            <a:endParaRPr lang="en-US" dirty="0">
              <a:solidFill>
                <a:schemeClr val="tx1">
                  <a:lumMod val="75000"/>
                  <a:lumOff val="25000"/>
                </a:schemeClr>
              </a:solidFill>
              <a:cs typeface="Calibri" panose="020F0502020204030204"/>
            </a:endParaRPr>
          </a:p>
        </p:txBody>
      </p:sp>
      <p:sp>
        <p:nvSpPr>
          <p:cNvPr id="18" name="TextBox 17">
            <a:extLst>
              <a:ext uri="{FF2B5EF4-FFF2-40B4-BE49-F238E27FC236}">
                <a16:creationId xmlns:a16="http://schemas.microsoft.com/office/drawing/2014/main" id="{38B89868-3080-4753-8D1B-37585CE98AFA}"/>
              </a:ext>
            </a:extLst>
          </p:cNvPr>
          <p:cNvSpPr txBox="1"/>
          <p:nvPr/>
        </p:nvSpPr>
        <p:spPr>
          <a:xfrm>
            <a:off x="6823798" y="463437"/>
            <a:ext cx="27432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ea typeface="+mn-lt"/>
                <a:cs typeface="+mn-lt"/>
              </a:rPr>
              <a:t>Send </a:t>
            </a:r>
          </a:p>
          <a:p>
            <a:pPr algn="ctr"/>
            <a:r>
              <a:rPr lang="en-US" sz="2000" dirty="0">
                <a:solidFill>
                  <a:schemeClr val="tx1">
                    <a:lumMod val="75000"/>
                    <a:lumOff val="25000"/>
                  </a:schemeClr>
                </a:solidFill>
                <a:latin typeface="Century Gothic"/>
                <a:ea typeface="+mn-lt"/>
                <a:cs typeface="+mn-lt"/>
              </a:rPr>
              <a:t>Pre-Meeting</a:t>
            </a:r>
          </a:p>
          <a:p>
            <a:pPr algn="ctr"/>
            <a:r>
              <a:rPr lang="en-US" sz="2000" dirty="0">
                <a:solidFill>
                  <a:schemeClr val="tx1">
                    <a:lumMod val="75000"/>
                    <a:lumOff val="25000"/>
                  </a:schemeClr>
                </a:solidFill>
                <a:latin typeface="Century Gothic"/>
                <a:ea typeface="+mn-lt"/>
                <a:cs typeface="+mn-lt"/>
              </a:rPr>
              <a:t>Questions </a:t>
            </a:r>
          </a:p>
        </p:txBody>
      </p:sp>
      <p:sp>
        <p:nvSpPr>
          <p:cNvPr id="19" name="TextBox 18">
            <a:extLst>
              <a:ext uri="{FF2B5EF4-FFF2-40B4-BE49-F238E27FC236}">
                <a16:creationId xmlns:a16="http://schemas.microsoft.com/office/drawing/2014/main" id="{B9306DB9-B571-4FA7-8CA9-6F5DAFCBD32A}"/>
              </a:ext>
            </a:extLst>
          </p:cNvPr>
          <p:cNvSpPr txBox="1"/>
          <p:nvPr/>
        </p:nvSpPr>
        <p:spPr>
          <a:xfrm>
            <a:off x="7129680" y="2798933"/>
            <a:ext cx="2323548"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panose="020F0502020204030204"/>
              </a:rPr>
              <a:t>Send </a:t>
            </a:r>
            <a:endParaRPr lang="en-US" sz="2000" dirty="0">
              <a:solidFill>
                <a:schemeClr val="tx1">
                  <a:lumMod val="75000"/>
                  <a:lumOff val="25000"/>
                </a:schemeClr>
              </a:solidFill>
              <a:latin typeface="Calibri" panose="020F0502020204030204"/>
              <a:cs typeface="Calibri" panose="020F0502020204030204"/>
            </a:endParaRPr>
          </a:p>
          <a:p>
            <a:pPr algn="ctr"/>
            <a:r>
              <a:rPr lang="en-US" sz="2000" dirty="0">
                <a:solidFill>
                  <a:schemeClr val="tx1">
                    <a:lumMod val="75000"/>
                    <a:lumOff val="25000"/>
                  </a:schemeClr>
                </a:solidFill>
                <a:latin typeface="Century Gothic"/>
                <a:cs typeface="Calibri" panose="020F0502020204030204"/>
              </a:rPr>
              <a:t>Pre-Meeting </a:t>
            </a:r>
            <a:endParaRPr lang="en-US" sz="2000" dirty="0">
              <a:solidFill>
                <a:schemeClr val="tx1">
                  <a:lumMod val="75000"/>
                  <a:lumOff val="25000"/>
                </a:schemeClr>
              </a:solidFill>
              <a:latin typeface="Calibri" panose="020F0502020204030204"/>
              <a:cs typeface="Calibri" panose="020F0502020204030204"/>
            </a:endParaRPr>
          </a:p>
          <a:p>
            <a:pPr algn="ctr"/>
            <a:r>
              <a:rPr lang="en-US" sz="2000" dirty="0">
                <a:solidFill>
                  <a:schemeClr val="tx1">
                    <a:lumMod val="75000"/>
                    <a:lumOff val="25000"/>
                  </a:schemeClr>
                </a:solidFill>
                <a:latin typeface="Century Gothic"/>
              </a:rPr>
              <a:t>Questions </a:t>
            </a:r>
            <a:endParaRPr lang="en-US" sz="2000" dirty="0">
              <a:solidFill>
                <a:schemeClr val="tx1">
                  <a:lumMod val="75000"/>
                  <a:lumOff val="25000"/>
                </a:schemeClr>
              </a:solidFill>
              <a:cs typeface="Calibri"/>
            </a:endParaRPr>
          </a:p>
        </p:txBody>
      </p:sp>
      <p:sp>
        <p:nvSpPr>
          <p:cNvPr id="27" name="TextBox 26">
            <a:extLst>
              <a:ext uri="{FF2B5EF4-FFF2-40B4-BE49-F238E27FC236}">
                <a16:creationId xmlns:a16="http://schemas.microsoft.com/office/drawing/2014/main" id="{9F111401-4524-4C3F-A79E-38402A7991F6}"/>
              </a:ext>
            </a:extLst>
          </p:cNvPr>
          <p:cNvSpPr txBox="1"/>
          <p:nvPr/>
        </p:nvSpPr>
        <p:spPr>
          <a:xfrm>
            <a:off x="6824628" y="5420305"/>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Send Short </a:t>
            </a:r>
            <a:endParaRPr lang="en-US" dirty="0">
              <a:solidFill>
                <a:schemeClr val="tx1">
                  <a:lumMod val="75000"/>
                  <a:lumOff val="25000"/>
                </a:schemeClr>
              </a:solidFill>
              <a:latin typeface="Calibri"/>
              <a:cs typeface="Calibri"/>
            </a:endParaRPr>
          </a:p>
          <a:p>
            <a:pPr algn="ctr"/>
            <a:r>
              <a:rPr lang="en-US" sz="2000" dirty="0">
                <a:solidFill>
                  <a:schemeClr val="tx1">
                    <a:lumMod val="75000"/>
                    <a:lumOff val="25000"/>
                  </a:schemeClr>
                </a:solidFill>
                <a:latin typeface="Century Gothic"/>
                <a:cs typeface="Calibri"/>
              </a:rPr>
              <a:t>Assessment</a:t>
            </a:r>
            <a:endParaRPr lang="en-US" dirty="0">
              <a:solidFill>
                <a:schemeClr val="tx1">
                  <a:lumMod val="75000"/>
                  <a:lumOff val="25000"/>
                </a:schemeClr>
              </a:solidFill>
            </a:endParaRPr>
          </a:p>
        </p:txBody>
      </p:sp>
      <p:sp>
        <p:nvSpPr>
          <p:cNvPr id="28" name="TextBox 27">
            <a:extLst>
              <a:ext uri="{FF2B5EF4-FFF2-40B4-BE49-F238E27FC236}">
                <a16:creationId xmlns:a16="http://schemas.microsoft.com/office/drawing/2014/main" id="{F1D3E027-C29B-486E-8FC1-2109C4C2EC62}"/>
              </a:ext>
            </a:extLst>
          </p:cNvPr>
          <p:cNvSpPr txBox="1"/>
          <p:nvPr/>
        </p:nvSpPr>
        <p:spPr>
          <a:xfrm>
            <a:off x="10096209" y="2952521"/>
            <a:ext cx="19722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cs typeface="Calibri"/>
              </a:rPr>
              <a:t>Informational Exchange</a:t>
            </a:r>
          </a:p>
        </p:txBody>
      </p:sp>
      <p:sp>
        <p:nvSpPr>
          <p:cNvPr id="5" name="Rectangle 4">
            <a:extLst>
              <a:ext uri="{FF2B5EF4-FFF2-40B4-BE49-F238E27FC236}">
                <a16:creationId xmlns:a16="http://schemas.microsoft.com/office/drawing/2014/main" id="{4F52F873-EB5E-4637-8C48-6C367B80CFD9}"/>
              </a:ext>
            </a:extLst>
          </p:cNvPr>
          <p:cNvSpPr/>
          <p:nvPr/>
        </p:nvSpPr>
        <p:spPr>
          <a:xfrm rot="16200000">
            <a:off x="-2708282" y="2685840"/>
            <a:ext cx="6681304" cy="1298756"/>
          </a:xfrm>
          <a:prstGeom prst="rect">
            <a:avLst/>
          </a:prstGeom>
          <a:solidFill>
            <a:srgbClr val="DBBDBD"/>
          </a:solidFill>
          <a:ln w="57150">
            <a:noFill/>
          </a:ln>
        </p:spPr>
        <p:style>
          <a:lnRef idx="1">
            <a:schemeClr val="dk1"/>
          </a:lnRef>
          <a:fillRef idx="2">
            <a:schemeClr val="dk1"/>
          </a:fillRef>
          <a:effectRef idx="1">
            <a:schemeClr val="dk1"/>
          </a:effectRef>
          <a:fontRef idx="minor">
            <a:schemeClr val="dk1"/>
          </a:fontRef>
        </p:style>
        <p:txBody>
          <a:bodyPr lIns="91440" tIns="45720" rIns="91440" bIns="45720" rtlCol="0" anchor="ctr"/>
          <a:lstStyle/>
          <a:p>
            <a:pPr algn="ctr"/>
            <a:r>
              <a:rPr lang="en-US" sz="3200" b="1" dirty="0">
                <a:solidFill>
                  <a:srgbClr val="7E0000"/>
                </a:solidFill>
                <a:latin typeface="Century Gothic"/>
                <a:cs typeface="Calibri"/>
              </a:rPr>
              <a:t>OUTLINE OF OUTREACH PROCESS</a:t>
            </a:r>
            <a:endParaRPr lang="en-US" sz="3200" b="1" dirty="0">
              <a:solidFill>
                <a:srgbClr val="7E0000"/>
              </a:solidFill>
              <a:latin typeface="Century Gothic"/>
            </a:endParaRPr>
          </a:p>
        </p:txBody>
      </p:sp>
    </p:spTree>
    <p:extLst>
      <p:ext uri="{BB962C8B-B14F-4D97-AF65-F5344CB8AC3E}">
        <p14:creationId xmlns:p14="http://schemas.microsoft.com/office/powerpoint/2010/main" val="666250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par>
                          <p:cTn id="21" fill="hold">
                            <p:stCondLst>
                              <p:cond delay="0"/>
                            </p:stCondLst>
                            <p:childTnLst>
                              <p:par>
                                <p:cTn id="22" presetID="1" presetClass="entr" presetSubtype="0" fill="hold" grpId="0" nodeType="after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8" grpId="0"/>
      <p:bldP spid="19" grpId="0"/>
      <p:bldP spid="27" grpId="0"/>
      <p:bldP spid="2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13C77E5-62D0-4C22-BF00-26DA659DFB26}"/>
              </a:ext>
            </a:extLst>
          </p:cNvPr>
          <p:cNvSpPr/>
          <p:nvPr/>
        </p:nvSpPr>
        <p:spPr>
          <a:xfrm>
            <a:off x="5601153" y="-2117"/>
            <a:ext cx="77176" cy="6678840"/>
          </a:xfrm>
          <a:prstGeom prst="rect">
            <a:avLst/>
          </a:prstGeom>
          <a:solidFill>
            <a:srgbClr val="F2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E25C4E6A-9A4D-4604-B7FB-24BB38C14069}"/>
              </a:ext>
            </a:extLst>
          </p:cNvPr>
          <p:cNvSpPr/>
          <p:nvPr/>
        </p:nvSpPr>
        <p:spPr>
          <a:xfrm>
            <a:off x="5752428" y="-44152"/>
            <a:ext cx="6439572" cy="6674423"/>
          </a:xfrm>
          <a:prstGeom prst="rect">
            <a:avLst/>
          </a:prstGeom>
          <a:solidFill>
            <a:srgbClr val="F2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647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822121"/>
                </a:solidFill>
                <a:latin typeface="Century Gothic"/>
              </a:rPr>
              <a:t>Discussions &amp; Follow Up</a:t>
            </a:r>
            <a:endParaRPr lang="en-US" sz="4000" dirty="0">
              <a:solidFill>
                <a:srgbClr val="822121"/>
              </a:solidFill>
            </a:endParaRPr>
          </a:p>
        </p:txBody>
      </p:sp>
      <p:sp>
        <p:nvSpPr>
          <p:cNvPr id="10" name="Text Placeholder 5"/>
          <p:cNvSpPr txBox="1">
            <a:spLocks/>
          </p:cNvSpPr>
          <p:nvPr/>
        </p:nvSpPr>
        <p:spPr>
          <a:xfrm>
            <a:off x="269388" y="1004062"/>
            <a:ext cx="5115115" cy="5303927"/>
          </a:xfrm>
          <a:prstGeom prst="rect">
            <a:avLst/>
          </a:prstGeom>
          <a:solidFill>
            <a:srgbClr val="DBBDBD"/>
          </a:solidFill>
          <a:ln>
            <a:noFill/>
          </a:ln>
          <a:effectLst>
            <a:outerShdw blurRad="50800" dist="38100" dir="2700000" algn="tl" rotWithShape="0">
              <a:prstClr val="black">
                <a:alpha val="40000"/>
              </a:prstClr>
            </a:outerShdw>
          </a:effectLst>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180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30-minute conversations</a:t>
            </a:r>
            <a:endParaRPr lang="en-US" dirty="0">
              <a:solidFill>
                <a:schemeClr val="tx1">
                  <a:lumMod val="75000"/>
                  <a:lumOff val="25000"/>
                </a:schemeClr>
              </a:solidFill>
              <a:cs typeface="Calibri" panose="020F0502020204030204"/>
            </a:endParaRPr>
          </a:p>
          <a:p>
            <a:pPr marL="342900" indent="-342900">
              <a:lnSpc>
                <a:spcPct val="100000"/>
              </a:lnSpc>
              <a:spcBef>
                <a:spcPts val="180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Transcripts and notes taken with consent</a:t>
            </a:r>
          </a:p>
          <a:p>
            <a:pPr marL="342900" indent="-342900">
              <a:lnSpc>
                <a:spcPct val="100000"/>
              </a:lnSpc>
              <a:spcBef>
                <a:spcPts val="180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Transcripts sent back to participants</a:t>
            </a:r>
          </a:p>
          <a:p>
            <a:pPr marL="342900" indent="-342900">
              <a:lnSpc>
                <a:spcPct val="100000"/>
              </a:lnSpc>
              <a:spcBef>
                <a:spcPts val="180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NASA and geospatial technology resources provided</a:t>
            </a:r>
          </a:p>
          <a:p>
            <a:pPr marL="342900" indent="-342900">
              <a:lnSpc>
                <a:spcPct val="100000"/>
              </a:lnSpc>
              <a:spcBef>
                <a:spcPts val="180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Follow up with organizations about possible further collaboration</a:t>
            </a:r>
          </a:p>
          <a:p>
            <a:pPr marL="0" indent="0">
              <a:lnSpc>
                <a:spcPct val="200000"/>
              </a:lnSpc>
              <a:spcBef>
                <a:spcPts val="0"/>
              </a:spcBef>
              <a:spcAft>
                <a:spcPts val="600"/>
              </a:spcAft>
              <a:buClr>
                <a:srgbClr val="8A5A9A"/>
              </a:buClr>
              <a:buNone/>
            </a:pPr>
            <a:endParaRPr lang="en-US" sz="2000" dirty="0">
              <a:solidFill>
                <a:schemeClr val="tx1">
                  <a:lumMod val="75000"/>
                  <a:lumOff val="25000"/>
                </a:schemeClr>
              </a:solidFill>
              <a:latin typeface="Century Gothic"/>
            </a:endParaRPr>
          </a:p>
        </p:txBody>
      </p:sp>
      <p:grpSp>
        <p:nvGrpSpPr>
          <p:cNvPr id="4" name="Group 3">
            <a:extLst>
              <a:ext uri="{FF2B5EF4-FFF2-40B4-BE49-F238E27FC236}">
                <a16:creationId xmlns:a16="http://schemas.microsoft.com/office/drawing/2014/main" id="{EBB4658B-04B9-4DE3-8D14-7039E6642563}"/>
              </a:ext>
            </a:extLst>
          </p:cNvPr>
          <p:cNvGrpSpPr/>
          <p:nvPr/>
        </p:nvGrpSpPr>
        <p:grpSpPr>
          <a:xfrm>
            <a:off x="5734355" y="1837949"/>
            <a:ext cx="6259893" cy="3823076"/>
            <a:chOff x="5806242" y="1004062"/>
            <a:chExt cx="6259893" cy="3823076"/>
          </a:xfrm>
        </p:grpSpPr>
        <p:pic>
          <p:nvPicPr>
            <p:cNvPr id="3" name="Picture 8">
              <a:extLst>
                <a:ext uri="{FF2B5EF4-FFF2-40B4-BE49-F238E27FC236}">
                  <a16:creationId xmlns:a16="http://schemas.microsoft.com/office/drawing/2014/main" id="{5CEBF61B-9775-4F9F-B9BD-632FA62196C4}"/>
                </a:ext>
              </a:extLst>
            </p:cNvPr>
            <p:cNvPicPr>
              <a:picLocks noChangeAspect="1"/>
            </p:cNvPicPr>
            <p:nvPr/>
          </p:nvPicPr>
          <p:blipFill>
            <a:blip r:embed="rId3"/>
            <a:stretch>
              <a:fillRect/>
            </a:stretch>
          </p:blipFill>
          <p:spPr>
            <a:xfrm>
              <a:off x="7211840" y="4379463"/>
              <a:ext cx="323850" cy="447675"/>
            </a:xfrm>
            <a:prstGeom prst="rect">
              <a:avLst/>
            </a:prstGeom>
          </p:spPr>
        </p:pic>
        <p:sp>
          <p:nvSpPr>
            <p:cNvPr id="9" name="TextBox 8">
              <a:extLst>
                <a:ext uri="{FF2B5EF4-FFF2-40B4-BE49-F238E27FC236}">
                  <a16:creationId xmlns:a16="http://schemas.microsoft.com/office/drawing/2014/main" id="{854C68F5-2046-480F-B2F1-0D98ACC7426F}"/>
                </a:ext>
              </a:extLst>
            </p:cNvPr>
            <p:cNvSpPr txBox="1"/>
            <p:nvPr/>
          </p:nvSpPr>
          <p:spPr>
            <a:xfrm>
              <a:off x="7571229" y="4510324"/>
              <a:ext cx="442326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cs typeface="Calibri"/>
                </a:rPr>
                <a:t>Organizations engaged in conversations</a:t>
              </a:r>
            </a:p>
          </p:txBody>
        </p:sp>
        <p:pic>
          <p:nvPicPr>
            <p:cNvPr id="13" name="Picture 13" descr="Map&#10;&#10;Description automatically generated">
              <a:extLst>
                <a:ext uri="{FF2B5EF4-FFF2-40B4-BE49-F238E27FC236}">
                  <a16:creationId xmlns:a16="http://schemas.microsoft.com/office/drawing/2014/main" id="{883A0557-B570-46FD-9207-F227A94529EE}"/>
                </a:ext>
              </a:extLst>
            </p:cNvPr>
            <p:cNvPicPr>
              <a:picLocks noChangeAspect="1"/>
            </p:cNvPicPr>
            <p:nvPr/>
          </p:nvPicPr>
          <p:blipFill rotWithShape="1">
            <a:blip r:embed="rId4"/>
            <a:srcRect l="36" r="127" b="1182"/>
            <a:stretch/>
          </p:blipFill>
          <p:spPr>
            <a:xfrm>
              <a:off x="5878293" y="1004062"/>
              <a:ext cx="6187842" cy="3264200"/>
            </a:xfrm>
            <a:prstGeom prst="rect">
              <a:avLst/>
            </a:prstGeom>
            <a:ln>
              <a:noFill/>
            </a:ln>
            <a:effectLst>
              <a:outerShdw blurRad="50800" dist="38100" dir="2700000" algn="tl" rotWithShape="0">
                <a:prstClr val="black">
                  <a:alpha val="40000"/>
                </a:prstClr>
              </a:outerShdw>
            </a:effectLst>
          </p:spPr>
        </p:pic>
        <p:sp>
          <p:nvSpPr>
            <p:cNvPr id="12" name="Arrow: Up 11">
              <a:extLst>
                <a:ext uri="{FF2B5EF4-FFF2-40B4-BE49-F238E27FC236}">
                  <a16:creationId xmlns:a16="http://schemas.microsoft.com/office/drawing/2014/main" id="{24785327-D6DC-4D16-823E-DFDB02C90AF8}"/>
                </a:ext>
              </a:extLst>
            </p:cNvPr>
            <p:cNvSpPr/>
            <p:nvPr/>
          </p:nvSpPr>
          <p:spPr>
            <a:xfrm>
              <a:off x="7373765" y="3998748"/>
              <a:ext cx="186845" cy="231249"/>
            </a:xfrm>
            <a:prstGeom prst="upArrow">
              <a:avLst/>
            </a:prstGeom>
            <a:solidFill>
              <a:schemeClr val="tx1">
                <a:lumMod val="75000"/>
                <a:lumOff val="25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16" name="TextBox 15">
              <a:extLst>
                <a:ext uri="{FF2B5EF4-FFF2-40B4-BE49-F238E27FC236}">
                  <a16:creationId xmlns:a16="http://schemas.microsoft.com/office/drawing/2014/main" id="{697AFFB2-5AAD-4397-9650-171062F7AE53}"/>
                </a:ext>
              </a:extLst>
            </p:cNvPr>
            <p:cNvSpPr txBox="1"/>
            <p:nvPr/>
          </p:nvSpPr>
          <p:spPr>
            <a:xfrm>
              <a:off x="6647005" y="3922220"/>
              <a:ext cx="79703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600 mi</a:t>
              </a:r>
            </a:p>
          </p:txBody>
        </p:sp>
        <p:sp>
          <p:nvSpPr>
            <p:cNvPr id="14" name="TextBox 13">
              <a:extLst>
                <a:ext uri="{FF2B5EF4-FFF2-40B4-BE49-F238E27FC236}">
                  <a16:creationId xmlns:a16="http://schemas.microsoft.com/office/drawing/2014/main" id="{CDFF2644-A5B1-48CD-98AD-CB9D032C7C5A}"/>
                </a:ext>
              </a:extLst>
            </p:cNvPr>
            <p:cNvSpPr txBox="1"/>
            <p:nvPr/>
          </p:nvSpPr>
          <p:spPr>
            <a:xfrm>
              <a:off x="5806242" y="3917353"/>
              <a:ext cx="58448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0 mi</a:t>
              </a:r>
            </a:p>
          </p:txBody>
        </p:sp>
      </p:grpSp>
      <p:sp>
        <p:nvSpPr>
          <p:cNvPr id="5" name="TextBox 4">
            <a:extLst>
              <a:ext uri="{FF2B5EF4-FFF2-40B4-BE49-F238E27FC236}">
                <a16:creationId xmlns:a16="http://schemas.microsoft.com/office/drawing/2014/main" id="{DD565FBF-C6CB-4645-A24F-B5BD32EDD26B}"/>
              </a:ext>
            </a:extLst>
          </p:cNvPr>
          <p:cNvSpPr txBox="1"/>
          <p:nvPr/>
        </p:nvSpPr>
        <p:spPr>
          <a:xfrm>
            <a:off x="7239000" y="4597400"/>
            <a:ext cx="3175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b="1" dirty="0">
                <a:solidFill>
                  <a:schemeClr val="tx1">
                    <a:lumMod val="75000"/>
                    <a:lumOff val="25000"/>
                  </a:schemeClr>
                </a:solidFill>
                <a:latin typeface="Century Gothic"/>
              </a:rPr>
              <a:t>N</a:t>
            </a:r>
          </a:p>
        </p:txBody>
      </p:sp>
      <p:sp>
        <p:nvSpPr>
          <p:cNvPr id="15" name="TextBox 14">
            <a:extLst>
              <a:ext uri="{FF2B5EF4-FFF2-40B4-BE49-F238E27FC236}">
                <a16:creationId xmlns:a16="http://schemas.microsoft.com/office/drawing/2014/main" id="{FB803096-EB12-46FC-BF45-4A47E56FD791}"/>
              </a:ext>
            </a:extLst>
          </p:cNvPr>
          <p:cNvSpPr txBox="1"/>
          <p:nvPr/>
        </p:nvSpPr>
        <p:spPr>
          <a:xfrm>
            <a:off x="10576560" y="4889978"/>
            <a:ext cx="1463040" cy="215444"/>
          </a:xfrm>
          <a:prstGeom prst="rect">
            <a:avLst/>
          </a:prstGeom>
          <a:noFill/>
        </p:spPr>
        <p:txBody>
          <a:bodyPr wrap="square">
            <a:spAutoFit/>
          </a:bodyPr>
          <a:lstStyle/>
          <a:p>
            <a:pPr algn="r"/>
            <a:r>
              <a:rPr lang="en-US" sz="800" dirty="0">
                <a:solidFill>
                  <a:schemeClr val="bg2">
                    <a:lumMod val="50000"/>
                  </a:schemeClr>
                </a:solidFill>
                <a:latin typeface="Century Gothic" panose="020B0502020202020204" pitchFamily="34" charset="0"/>
              </a:rPr>
              <a:t>Esri </a:t>
            </a:r>
            <a:r>
              <a:rPr lang="en-US" sz="800" dirty="0" err="1">
                <a:solidFill>
                  <a:schemeClr val="bg2">
                    <a:lumMod val="50000"/>
                  </a:schemeClr>
                </a:solidFill>
                <a:latin typeface="Century Gothic" panose="020B0502020202020204" pitchFamily="34" charset="0"/>
              </a:rPr>
              <a:t>World_Topo_Map</a:t>
            </a:r>
            <a:r>
              <a:rPr lang="en-US" sz="800" dirty="0">
                <a:solidFill>
                  <a:schemeClr val="bg2">
                    <a:lumMod val="50000"/>
                  </a:schemeClr>
                </a:solidFill>
                <a:latin typeface="Century Gothic" panose="020B0502020202020204" pitchFamily="34" charset="0"/>
              </a:rPr>
              <a:t> </a:t>
            </a:r>
          </a:p>
        </p:txBody>
      </p:sp>
    </p:spTree>
    <p:extLst>
      <p:ext uri="{BB962C8B-B14F-4D97-AF65-F5344CB8AC3E}">
        <p14:creationId xmlns:p14="http://schemas.microsoft.com/office/powerpoint/2010/main" val="440322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ight Triangle 5">
            <a:extLst>
              <a:ext uri="{FF2B5EF4-FFF2-40B4-BE49-F238E27FC236}">
                <a16:creationId xmlns:a16="http://schemas.microsoft.com/office/drawing/2014/main" id="{8FE47DAF-8750-482A-83BA-7921EF068B8D}"/>
              </a:ext>
            </a:extLst>
          </p:cNvPr>
          <p:cNvSpPr/>
          <p:nvPr/>
        </p:nvSpPr>
        <p:spPr>
          <a:xfrm flipH="1" flipV="1">
            <a:off x="5438575" y="-150668"/>
            <a:ext cx="6755810" cy="6636327"/>
          </a:xfrm>
          <a:prstGeom prst="rtTriangle">
            <a:avLst/>
          </a:prstGeom>
          <a:solidFill>
            <a:srgbClr val="DBB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Triangle 4">
            <a:extLst>
              <a:ext uri="{FF2B5EF4-FFF2-40B4-BE49-F238E27FC236}">
                <a16:creationId xmlns:a16="http://schemas.microsoft.com/office/drawing/2014/main" id="{9D583056-5027-483B-A319-E5766EB2427A}"/>
              </a:ext>
            </a:extLst>
          </p:cNvPr>
          <p:cNvSpPr/>
          <p:nvPr/>
        </p:nvSpPr>
        <p:spPr>
          <a:xfrm flipH="1">
            <a:off x="-245052" y="897949"/>
            <a:ext cx="12432494" cy="5792244"/>
          </a:xfrm>
          <a:prstGeom prst="rtTriangle">
            <a:avLst/>
          </a:prstGeom>
          <a:solidFill>
            <a:srgbClr val="F2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873535"/>
                </a:solidFill>
                <a:latin typeface="Century Gothic"/>
              </a:rPr>
              <a:t>Analysis Methodology</a:t>
            </a:r>
          </a:p>
        </p:txBody>
      </p:sp>
      <p:sp>
        <p:nvSpPr>
          <p:cNvPr id="10" name="Text Placeholder 5"/>
          <p:cNvSpPr txBox="1">
            <a:spLocks/>
          </p:cNvSpPr>
          <p:nvPr/>
        </p:nvSpPr>
        <p:spPr>
          <a:xfrm>
            <a:off x="266839" y="1114899"/>
            <a:ext cx="7031786" cy="502213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Quantitative data analysis of information</a:t>
            </a:r>
            <a:endParaRPr lang="en-US" dirty="0">
              <a:solidFill>
                <a:schemeClr val="tx1">
                  <a:lumMod val="75000"/>
                  <a:lumOff val="25000"/>
                </a:schemeClr>
              </a:solidFill>
            </a:endParaRPr>
          </a:p>
          <a:p>
            <a:pPr marL="342900" indent="-342900">
              <a:lnSpc>
                <a:spcPct val="100000"/>
              </a:lnSpc>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NVivo and Word Cloud for themes from meeting transcripts</a:t>
            </a: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dirty="0"/>
          </a:p>
        </p:txBody>
      </p:sp>
      <p:sp>
        <p:nvSpPr>
          <p:cNvPr id="9" name="Rectangle 8">
            <a:extLst>
              <a:ext uri="{FF2B5EF4-FFF2-40B4-BE49-F238E27FC236}">
                <a16:creationId xmlns:a16="http://schemas.microsoft.com/office/drawing/2014/main" id="{919880AF-8A87-4D2A-B79E-49FF52EBB4B7}"/>
              </a:ext>
            </a:extLst>
          </p:cNvPr>
          <p:cNvSpPr/>
          <p:nvPr/>
        </p:nvSpPr>
        <p:spPr>
          <a:xfrm>
            <a:off x="148469" y="2692909"/>
            <a:ext cx="11767499" cy="3774810"/>
          </a:xfrm>
          <a:prstGeom prst="rect">
            <a:avLst/>
          </a:prstGeom>
          <a:solidFill>
            <a:srgbClr val="FFF2F2">
              <a:alpha val="70000"/>
            </a:srgbClr>
          </a:solidFill>
          <a:ln w="57150">
            <a:solidFill>
              <a:srgbClr val="C28C8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5">
            <a:extLst>
              <a:ext uri="{FF2B5EF4-FFF2-40B4-BE49-F238E27FC236}">
                <a16:creationId xmlns:a16="http://schemas.microsoft.com/office/drawing/2014/main" id="{99417B61-4DD7-4605-A475-92BD814C1C71}"/>
              </a:ext>
            </a:extLst>
          </p:cNvPr>
          <p:cNvPicPr>
            <a:picLocks noChangeAspect="1"/>
          </p:cNvPicPr>
          <p:nvPr/>
        </p:nvPicPr>
        <p:blipFill>
          <a:blip r:embed="rId3"/>
          <a:stretch>
            <a:fillRect/>
          </a:stretch>
        </p:blipFill>
        <p:spPr>
          <a:xfrm>
            <a:off x="547921" y="2941054"/>
            <a:ext cx="11026140" cy="3336367"/>
          </a:xfrm>
          <a:prstGeom prst="rect">
            <a:avLst/>
          </a:prstGeom>
        </p:spPr>
      </p:pic>
      <p:sp>
        <p:nvSpPr>
          <p:cNvPr id="7" name="TextBox 6">
            <a:extLst>
              <a:ext uri="{FF2B5EF4-FFF2-40B4-BE49-F238E27FC236}">
                <a16:creationId xmlns:a16="http://schemas.microsoft.com/office/drawing/2014/main" id="{F255394F-7530-4025-A3F0-E9243327E5A2}"/>
              </a:ext>
            </a:extLst>
          </p:cNvPr>
          <p:cNvSpPr txBox="1"/>
          <p:nvPr/>
        </p:nvSpPr>
        <p:spPr>
          <a:xfrm>
            <a:off x="4652429" y="3861684"/>
            <a:ext cx="289926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solidFill>
                  <a:schemeClr val="tx1">
                    <a:lumMod val="75000"/>
                    <a:lumOff val="25000"/>
                  </a:schemeClr>
                </a:solidFill>
                <a:latin typeface="Century Gothic"/>
              </a:rPr>
              <a:t>NVivo Buckets</a:t>
            </a:r>
          </a:p>
        </p:txBody>
      </p:sp>
      <p:sp>
        <p:nvSpPr>
          <p:cNvPr id="11" name="TextBox 10">
            <a:extLst>
              <a:ext uri="{FF2B5EF4-FFF2-40B4-BE49-F238E27FC236}">
                <a16:creationId xmlns:a16="http://schemas.microsoft.com/office/drawing/2014/main" id="{FDDD9B07-F6A8-4C23-893F-8B1416E6AE02}"/>
              </a:ext>
            </a:extLst>
          </p:cNvPr>
          <p:cNvSpPr txBox="1"/>
          <p:nvPr/>
        </p:nvSpPr>
        <p:spPr>
          <a:xfrm>
            <a:off x="2788497" y="4781922"/>
            <a:ext cx="21296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tx1">
                    <a:lumMod val="75000"/>
                    <a:lumOff val="25000"/>
                  </a:schemeClr>
                </a:solidFill>
                <a:latin typeface="Century Gothic"/>
              </a:rPr>
              <a:t>Sources</a:t>
            </a:r>
            <a:endParaRPr lang="en-US" sz="2400">
              <a:solidFill>
                <a:schemeClr val="tx1">
                  <a:lumMod val="75000"/>
                  <a:lumOff val="25000"/>
                </a:schemeClr>
              </a:solidFill>
              <a:cs typeface="Calibri" panose="020F0502020204030204"/>
            </a:endParaRPr>
          </a:p>
        </p:txBody>
      </p:sp>
      <p:sp>
        <p:nvSpPr>
          <p:cNvPr id="13" name="TextBox 1">
            <a:extLst>
              <a:ext uri="{FF2B5EF4-FFF2-40B4-BE49-F238E27FC236}">
                <a16:creationId xmlns:a16="http://schemas.microsoft.com/office/drawing/2014/main" id="{ABF7D690-5116-4507-9021-045E59B179F9}"/>
              </a:ext>
            </a:extLst>
          </p:cNvPr>
          <p:cNvSpPr txBox="1"/>
          <p:nvPr/>
        </p:nvSpPr>
        <p:spPr>
          <a:xfrm>
            <a:off x="7251517" y="4780908"/>
            <a:ext cx="21296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Technology</a:t>
            </a:r>
            <a:endParaRPr lang="en-US" sz="2400">
              <a:solidFill>
                <a:schemeClr val="tx1">
                  <a:lumMod val="75000"/>
                  <a:lumOff val="25000"/>
                </a:schemeClr>
              </a:solidFill>
              <a:cs typeface="Calibri" panose="020F0502020204030204"/>
            </a:endParaRPr>
          </a:p>
        </p:txBody>
      </p:sp>
      <p:sp>
        <p:nvSpPr>
          <p:cNvPr id="14" name="TextBox 1">
            <a:extLst>
              <a:ext uri="{FF2B5EF4-FFF2-40B4-BE49-F238E27FC236}">
                <a16:creationId xmlns:a16="http://schemas.microsoft.com/office/drawing/2014/main" id="{ABF7D690-5116-4507-9021-045E59B179F9}"/>
              </a:ext>
            </a:extLst>
          </p:cNvPr>
          <p:cNvSpPr txBox="1"/>
          <p:nvPr/>
        </p:nvSpPr>
        <p:spPr>
          <a:xfrm>
            <a:off x="9385686" y="3860447"/>
            <a:ext cx="21296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Region</a:t>
            </a:r>
            <a:endParaRPr lang="en-US" sz="2400">
              <a:solidFill>
                <a:schemeClr val="tx1">
                  <a:lumMod val="75000"/>
                  <a:lumOff val="25000"/>
                </a:schemeClr>
              </a:solidFill>
              <a:cs typeface="Calibri" panose="020F0502020204030204"/>
            </a:endParaRPr>
          </a:p>
        </p:txBody>
      </p:sp>
      <p:sp>
        <p:nvSpPr>
          <p:cNvPr id="15" name="TextBox 1">
            <a:extLst>
              <a:ext uri="{FF2B5EF4-FFF2-40B4-BE49-F238E27FC236}">
                <a16:creationId xmlns:a16="http://schemas.microsoft.com/office/drawing/2014/main" id="{ABF7D690-5116-4507-9021-045E59B179F9}"/>
              </a:ext>
            </a:extLst>
          </p:cNvPr>
          <p:cNvSpPr txBox="1"/>
          <p:nvPr/>
        </p:nvSpPr>
        <p:spPr>
          <a:xfrm>
            <a:off x="8321236" y="2942954"/>
            <a:ext cx="21296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Quotes</a:t>
            </a:r>
            <a:endParaRPr lang="en-US">
              <a:solidFill>
                <a:schemeClr val="tx1">
                  <a:lumMod val="75000"/>
                  <a:lumOff val="25000"/>
                </a:schemeClr>
              </a:solidFill>
              <a:cs typeface="Calibri" panose="020F0502020204030204"/>
            </a:endParaRPr>
          </a:p>
        </p:txBody>
      </p:sp>
      <p:sp>
        <p:nvSpPr>
          <p:cNvPr id="16" name="TextBox 1">
            <a:extLst>
              <a:ext uri="{FF2B5EF4-FFF2-40B4-BE49-F238E27FC236}">
                <a16:creationId xmlns:a16="http://schemas.microsoft.com/office/drawing/2014/main" id="{ABF7D690-5116-4507-9021-045E59B179F9}"/>
              </a:ext>
            </a:extLst>
          </p:cNvPr>
          <p:cNvSpPr txBox="1"/>
          <p:nvPr/>
        </p:nvSpPr>
        <p:spPr>
          <a:xfrm>
            <a:off x="4992855" y="2942732"/>
            <a:ext cx="21296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NIMBY</a:t>
            </a:r>
          </a:p>
        </p:txBody>
      </p:sp>
      <p:sp>
        <p:nvSpPr>
          <p:cNvPr id="17" name="TextBox 1">
            <a:extLst>
              <a:ext uri="{FF2B5EF4-FFF2-40B4-BE49-F238E27FC236}">
                <a16:creationId xmlns:a16="http://schemas.microsoft.com/office/drawing/2014/main" id="{ABF7D690-5116-4507-9021-045E59B179F9}"/>
              </a:ext>
            </a:extLst>
          </p:cNvPr>
          <p:cNvSpPr txBox="1"/>
          <p:nvPr/>
        </p:nvSpPr>
        <p:spPr>
          <a:xfrm>
            <a:off x="1671104" y="2937759"/>
            <a:ext cx="212964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Challenges</a:t>
            </a:r>
          </a:p>
        </p:txBody>
      </p:sp>
      <p:sp>
        <p:nvSpPr>
          <p:cNvPr id="18" name="TextBox 1">
            <a:extLst>
              <a:ext uri="{FF2B5EF4-FFF2-40B4-BE49-F238E27FC236}">
                <a16:creationId xmlns:a16="http://schemas.microsoft.com/office/drawing/2014/main" id="{ABF7D690-5116-4507-9021-045E59B179F9}"/>
              </a:ext>
            </a:extLst>
          </p:cNvPr>
          <p:cNvSpPr txBox="1"/>
          <p:nvPr/>
        </p:nvSpPr>
        <p:spPr>
          <a:xfrm>
            <a:off x="465239" y="3850254"/>
            <a:ext cx="241158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a:solidFill>
                  <a:schemeClr val="tx1">
                    <a:lumMod val="75000"/>
                    <a:lumOff val="25000"/>
                  </a:schemeClr>
                </a:solidFill>
                <a:latin typeface="Century Gothic"/>
              </a:rPr>
              <a:t>Demographics</a:t>
            </a:r>
          </a:p>
        </p:txBody>
      </p:sp>
      <p:sp>
        <p:nvSpPr>
          <p:cNvPr id="19" name="TextBox 1">
            <a:extLst>
              <a:ext uri="{FF2B5EF4-FFF2-40B4-BE49-F238E27FC236}">
                <a16:creationId xmlns:a16="http://schemas.microsoft.com/office/drawing/2014/main" id="{ABF7D690-5116-4507-9021-045E59B179F9}"/>
              </a:ext>
            </a:extLst>
          </p:cNvPr>
          <p:cNvSpPr txBox="1"/>
          <p:nvPr/>
        </p:nvSpPr>
        <p:spPr>
          <a:xfrm>
            <a:off x="7389914" y="5349489"/>
            <a:ext cx="185532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err="1">
                <a:solidFill>
                  <a:schemeClr val="tx1">
                    <a:lumMod val="75000"/>
                    <a:lumOff val="25000"/>
                  </a:schemeClr>
                </a:solidFill>
                <a:latin typeface="Century Gothic"/>
              </a:rPr>
              <a:t>PurpleAir</a:t>
            </a:r>
            <a:endParaRPr lang="en-US" sz="2000" b="1" err="1">
              <a:solidFill>
                <a:schemeClr val="tx1">
                  <a:lumMod val="75000"/>
                  <a:lumOff val="25000"/>
                </a:schemeClr>
              </a:solidFill>
              <a:latin typeface="Century Gothic"/>
            </a:endParaRPr>
          </a:p>
        </p:txBody>
      </p:sp>
      <p:sp>
        <p:nvSpPr>
          <p:cNvPr id="23" name="TextBox 1">
            <a:extLst>
              <a:ext uri="{FF2B5EF4-FFF2-40B4-BE49-F238E27FC236}">
                <a16:creationId xmlns:a16="http://schemas.microsoft.com/office/drawing/2014/main" id="{85768FA7-BE9D-4A53-AD8E-DE97CC875F8B}"/>
              </a:ext>
            </a:extLst>
          </p:cNvPr>
          <p:cNvSpPr txBox="1"/>
          <p:nvPr/>
        </p:nvSpPr>
        <p:spPr>
          <a:xfrm>
            <a:off x="2932213" y="5349488"/>
            <a:ext cx="185532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Heat</a:t>
            </a:r>
          </a:p>
        </p:txBody>
      </p:sp>
      <p:sp>
        <p:nvSpPr>
          <p:cNvPr id="24" name="TextBox 1">
            <a:extLst>
              <a:ext uri="{FF2B5EF4-FFF2-40B4-BE49-F238E27FC236}">
                <a16:creationId xmlns:a16="http://schemas.microsoft.com/office/drawing/2014/main" id="{CC621160-23BE-4875-8929-2016FD51D068}"/>
              </a:ext>
            </a:extLst>
          </p:cNvPr>
          <p:cNvSpPr txBox="1"/>
          <p:nvPr/>
        </p:nvSpPr>
        <p:spPr>
          <a:xfrm>
            <a:off x="394753" y="4785608"/>
            <a:ext cx="2647802" cy="96564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en-US" sz="2000">
                <a:solidFill>
                  <a:schemeClr val="tx1">
                    <a:lumMod val="75000"/>
                    <a:lumOff val="25000"/>
                  </a:schemeClr>
                </a:solidFill>
                <a:latin typeface="Century Gothic"/>
              </a:rPr>
              <a:t>Industry + Transportation</a:t>
            </a:r>
            <a:endParaRPr lang="en-US"/>
          </a:p>
        </p:txBody>
      </p:sp>
      <p:sp>
        <p:nvSpPr>
          <p:cNvPr id="26" name="TextBox 1">
            <a:extLst>
              <a:ext uri="{FF2B5EF4-FFF2-40B4-BE49-F238E27FC236}">
                <a16:creationId xmlns:a16="http://schemas.microsoft.com/office/drawing/2014/main" id="{7E1AE6AF-7297-4175-B386-640ABE03F032}"/>
              </a:ext>
            </a:extLst>
          </p:cNvPr>
          <p:cNvSpPr txBox="1"/>
          <p:nvPr/>
        </p:nvSpPr>
        <p:spPr>
          <a:xfrm>
            <a:off x="5050573" y="5349488"/>
            <a:ext cx="185532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Wildfires</a:t>
            </a:r>
          </a:p>
        </p:txBody>
      </p:sp>
      <p:sp>
        <p:nvSpPr>
          <p:cNvPr id="27" name="TextBox 1">
            <a:extLst>
              <a:ext uri="{FF2B5EF4-FFF2-40B4-BE49-F238E27FC236}">
                <a16:creationId xmlns:a16="http://schemas.microsoft.com/office/drawing/2014/main" id="{CBFC62F4-975C-4C2F-A36B-C0BF644477B7}"/>
              </a:ext>
            </a:extLst>
          </p:cNvPr>
          <p:cNvSpPr txBox="1"/>
          <p:nvPr/>
        </p:nvSpPr>
        <p:spPr>
          <a:xfrm>
            <a:off x="3907572" y="5875267"/>
            <a:ext cx="203820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Miscellaneous</a:t>
            </a:r>
          </a:p>
        </p:txBody>
      </p:sp>
      <p:sp>
        <p:nvSpPr>
          <p:cNvPr id="28" name="TextBox 1">
            <a:extLst>
              <a:ext uri="{FF2B5EF4-FFF2-40B4-BE49-F238E27FC236}">
                <a16:creationId xmlns:a16="http://schemas.microsoft.com/office/drawing/2014/main" id="{7F5968DC-1CCA-4B6D-95DD-CE23F26B72B4}"/>
              </a:ext>
            </a:extLst>
          </p:cNvPr>
          <p:cNvSpPr txBox="1"/>
          <p:nvPr/>
        </p:nvSpPr>
        <p:spPr>
          <a:xfrm>
            <a:off x="1720631" y="5875267"/>
            <a:ext cx="203820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a:rPr>
              <a:t>Agriculture</a:t>
            </a:r>
          </a:p>
        </p:txBody>
      </p:sp>
    </p:spTree>
    <p:extLst>
      <p:ext uri="{BB962C8B-B14F-4D97-AF65-F5344CB8AC3E}">
        <p14:creationId xmlns:p14="http://schemas.microsoft.com/office/powerpoint/2010/main" val="17554710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E02868-2886-489B-B923-CFB7610CB153}"/>
              </a:ext>
            </a:extLst>
          </p:cNvPr>
          <p:cNvSpPr txBox="1"/>
          <p:nvPr/>
        </p:nvSpPr>
        <p:spPr>
          <a:xfrm>
            <a:off x="643468" y="643467"/>
            <a:ext cx="4620584" cy="4567137"/>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4000" b="1">
                <a:solidFill>
                  <a:srgbClr val="DEBD59"/>
                </a:solidFill>
                <a:latin typeface="Century Gothic"/>
                <a:ea typeface="+mj-ea"/>
                <a:cs typeface="+mj-cs"/>
              </a:rPr>
              <a:t>RESULTS</a:t>
            </a:r>
          </a:p>
        </p:txBody>
      </p:sp>
      <p:pic>
        <p:nvPicPr>
          <p:cNvPr id="4" name="Picture 5">
            <a:extLst>
              <a:ext uri="{FF2B5EF4-FFF2-40B4-BE49-F238E27FC236}">
                <a16:creationId xmlns:a16="http://schemas.microsoft.com/office/drawing/2014/main" id="{81BB3784-32E8-4AF6-94A0-4C29C68ED1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3" name="Rectangle 2">
            <a:extLst>
              <a:ext uri="{FF2B5EF4-FFF2-40B4-BE49-F238E27FC236}">
                <a16:creationId xmlns:a16="http://schemas.microsoft.com/office/drawing/2014/main" id="{CDA286CF-70F6-422D-AC8B-03AB5D888F66}"/>
              </a:ext>
            </a:extLst>
          </p:cNvPr>
          <p:cNvSpPr/>
          <p:nvPr/>
        </p:nvSpPr>
        <p:spPr>
          <a:xfrm>
            <a:off x="326887" y="431800"/>
            <a:ext cx="916608" cy="91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12103B19-D3E2-44D3-8457-39A67384CE7F}"/>
              </a:ext>
            </a:extLst>
          </p:cNvPr>
          <p:cNvSpPr txBox="1"/>
          <p:nvPr/>
        </p:nvSpPr>
        <p:spPr>
          <a:xfrm>
            <a:off x="10666574" y="6596380"/>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cs typeface="Calibri"/>
              </a:rPr>
              <a:t>Image Credit: Kelly L</a:t>
            </a:r>
          </a:p>
        </p:txBody>
      </p:sp>
    </p:spTree>
    <p:extLst>
      <p:ext uri="{BB962C8B-B14F-4D97-AF65-F5344CB8AC3E}">
        <p14:creationId xmlns:p14="http://schemas.microsoft.com/office/powerpoint/2010/main" val="1578457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CB3EDEC-86C0-4EB0-BD12-A6D666CCF02C}"/>
              </a:ext>
            </a:extLst>
          </p:cNvPr>
          <p:cNvSpPr/>
          <p:nvPr/>
        </p:nvSpPr>
        <p:spPr>
          <a:xfrm>
            <a:off x="5188959" y="15450"/>
            <a:ext cx="7003041" cy="6670260"/>
          </a:xfrm>
          <a:prstGeom prst="rect">
            <a:avLst/>
          </a:prstGeom>
          <a:solidFill>
            <a:srgbClr val="E6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67" name="Chart 66">
            <a:extLst>
              <a:ext uri="{FF2B5EF4-FFF2-40B4-BE49-F238E27FC236}">
                <a16:creationId xmlns:a16="http://schemas.microsoft.com/office/drawing/2014/main" id="{FD6E7C6D-4D57-4955-9E63-E22EB5AB292E}"/>
              </a:ext>
            </a:extLst>
          </p:cNvPr>
          <p:cNvGraphicFramePr>
            <a:graphicFrameLocks/>
          </p:cNvGraphicFramePr>
          <p:nvPr>
            <p:extLst>
              <p:ext uri="{D42A27DB-BD31-4B8C-83A1-F6EECF244321}">
                <p14:modId xmlns:p14="http://schemas.microsoft.com/office/powerpoint/2010/main" val="255456814"/>
              </p:ext>
            </p:extLst>
          </p:nvPr>
        </p:nvGraphicFramePr>
        <p:xfrm>
          <a:off x="5108815" y="682027"/>
          <a:ext cx="4226943" cy="252753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DEBD59"/>
                </a:solidFill>
                <a:latin typeface="Century Gothic"/>
              </a:rPr>
              <a:t>Results</a:t>
            </a:r>
          </a:p>
        </p:txBody>
      </p:sp>
      <p:sp>
        <p:nvSpPr>
          <p:cNvPr id="10" name="Text Placeholder 5"/>
          <p:cNvSpPr txBox="1">
            <a:spLocks/>
          </p:cNvSpPr>
          <p:nvPr/>
        </p:nvSpPr>
        <p:spPr>
          <a:xfrm>
            <a:off x="358415" y="1165869"/>
            <a:ext cx="4442497" cy="1920784"/>
          </a:xfrm>
          <a:prstGeom prst="rect">
            <a:avLst/>
          </a:prstGeom>
          <a:solidFill>
            <a:srgbClr val="FFF5D4">
              <a:alpha val="85000"/>
            </a:srgbClr>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r>
              <a:rPr lang="en-US" sz="2000" b="1" dirty="0">
                <a:solidFill>
                  <a:schemeClr val="tx1">
                    <a:lumMod val="75000"/>
                    <a:lumOff val="25000"/>
                  </a:schemeClr>
                </a:solidFill>
                <a:latin typeface="Century Gothic"/>
              </a:rPr>
              <a:t>38.5%</a:t>
            </a:r>
            <a:r>
              <a:rPr lang="en-US" sz="2000" dirty="0">
                <a:solidFill>
                  <a:schemeClr val="tx1">
                    <a:lumMod val="75000"/>
                    <a:lumOff val="25000"/>
                  </a:schemeClr>
                </a:solidFill>
                <a:latin typeface="Century Gothic"/>
              </a:rPr>
              <a:t> Response Rate</a:t>
            </a:r>
            <a:endParaRPr lang="en-US" dirty="0">
              <a:solidFill>
                <a:schemeClr val="tx1">
                  <a:lumMod val="75000"/>
                  <a:lumOff val="25000"/>
                </a:schemeClr>
              </a:solidFill>
              <a:cs typeface="Calibri" panose="020F0502020204030204"/>
            </a:endParaRPr>
          </a:p>
          <a:p>
            <a:pPr marL="0" indent="0">
              <a:lnSpc>
                <a:spcPct val="100000"/>
              </a:lnSpc>
              <a:spcBef>
                <a:spcPts val="0"/>
              </a:spcBef>
              <a:spcAft>
                <a:spcPts val="600"/>
              </a:spcAft>
              <a:buNone/>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r>
              <a:rPr lang="en-US" sz="2000" b="1" dirty="0">
                <a:solidFill>
                  <a:schemeClr val="tx1">
                    <a:lumMod val="75000"/>
                    <a:lumOff val="25000"/>
                  </a:schemeClr>
                </a:solidFill>
                <a:latin typeface="Century Gothic"/>
                <a:ea typeface="+mn-lt"/>
                <a:cs typeface="+mn-lt"/>
              </a:rPr>
              <a:t>17.6%</a:t>
            </a:r>
            <a:r>
              <a:rPr lang="en-US" sz="2000" dirty="0">
                <a:solidFill>
                  <a:schemeClr val="tx1">
                    <a:lumMod val="75000"/>
                    <a:lumOff val="25000"/>
                  </a:schemeClr>
                </a:solidFill>
                <a:latin typeface="Century Gothic"/>
                <a:ea typeface="+mn-lt"/>
                <a:cs typeface="+mn-lt"/>
              </a:rPr>
              <a:t> Acceptance Rate for Additional Communication</a:t>
            </a:r>
            <a:endParaRPr lang="en-US" dirty="0">
              <a:solidFill>
                <a:schemeClr val="tx1">
                  <a:lumMod val="75000"/>
                  <a:lumOff val="25000"/>
                </a:schemeClr>
              </a:solidFill>
              <a:latin typeface="Century Gothic"/>
            </a:endParaRPr>
          </a:p>
          <a:p>
            <a:pPr marL="0" indent="0">
              <a:lnSpc>
                <a:spcPct val="100000"/>
              </a:lnSpc>
              <a:spcBef>
                <a:spcPts val="0"/>
              </a:spcBef>
              <a:spcAft>
                <a:spcPts val="600"/>
              </a:spcAft>
              <a:buClr>
                <a:srgbClr val="8A5A9A"/>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graphicFrame>
        <p:nvGraphicFramePr>
          <p:cNvPr id="68" name="Chart 67">
            <a:extLst>
              <a:ext uri="{FF2B5EF4-FFF2-40B4-BE49-F238E27FC236}">
                <a16:creationId xmlns:a16="http://schemas.microsoft.com/office/drawing/2014/main" id="{DE71B531-E1B0-4235-ADEF-A1B19ABE04EA}"/>
              </a:ext>
            </a:extLst>
          </p:cNvPr>
          <p:cNvGraphicFramePr>
            <a:graphicFrameLocks/>
          </p:cNvGraphicFramePr>
          <p:nvPr>
            <p:extLst>
              <p:ext uri="{D42A27DB-BD31-4B8C-83A1-F6EECF244321}">
                <p14:modId xmlns:p14="http://schemas.microsoft.com/office/powerpoint/2010/main" val="2911122272"/>
              </p:ext>
            </p:extLst>
          </p:nvPr>
        </p:nvGraphicFramePr>
        <p:xfrm>
          <a:off x="5190835" y="3921400"/>
          <a:ext cx="4231008" cy="2521432"/>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22">
            <a:extLst>
              <a:ext uri="{FF2B5EF4-FFF2-40B4-BE49-F238E27FC236}">
                <a16:creationId xmlns:a16="http://schemas.microsoft.com/office/drawing/2014/main" id="{50CC10B6-9C20-4397-ACCE-A3EA4EF69734}"/>
              </a:ext>
            </a:extLst>
          </p:cNvPr>
          <p:cNvSpPr txBox="1"/>
          <p:nvPr/>
        </p:nvSpPr>
        <p:spPr>
          <a:xfrm>
            <a:off x="8749082" y="3303867"/>
            <a:ext cx="211836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cs typeface="Calibri"/>
              </a:rPr>
              <a:t>Sector of Work</a:t>
            </a:r>
          </a:p>
        </p:txBody>
      </p:sp>
      <p:grpSp>
        <p:nvGrpSpPr>
          <p:cNvPr id="53" name="Group 52">
            <a:extLst>
              <a:ext uri="{FF2B5EF4-FFF2-40B4-BE49-F238E27FC236}">
                <a16:creationId xmlns:a16="http://schemas.microsoft.com/office/drawing/2014/main" id="{CAA84D49-072D-41BC-B53F-DFEE642F3D92}"/>
              </a:ext>
            </a:extLst>
          </p:cNvPr>
          <p:cNvGrpSpPr/>
          <p:nvPr/>
        </p:nvGrpSpPr>
        <p:grpSpPr>
          <a:xfrm>
            <a:off x="9007691" y="3741206"/>
            <a:ext cx="3249224" cy="2742977"/>
            <a:chOff x="9007691" y="3741206"/>
            <a:chExt cx="3249224" cy="2742977"/>
          </a:xfrm>
        </p:grpSpPr>
        <p:sp>
          <p:nvSpPr>
            <p:cNvPr id="37" name="TextBox 36">
              <a:extLst>
                <a:ext uri="{FF2B5EF4-FFF2-40B4-BE49-F238E27FC236}">
                  <a16:creationId xmlns:a16="http://schemas.microsoft.com/office/drawing/2014/main" id="{AAB67D87-F6E3-4F66-B552-39B822848BA9}"/>
                </a:ext>
              </a:extLst>
            </p:cNvPr>
            <p:cNvSpPr txBox="1"/>
            <p:nvPr/>
          </p:nvSpPr>
          <p:spPr>
            <a:xfrm>
              <a:off x="9221247" y="4675468"/>
              <a:ext cx="257222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Air Quality Monitoring</a:t>
              </a:r>
            </a:p>
          </p:txBody>
        </p:sp>
        <p:sp>
          <p:nvSpPr>
            <p:cNvPr id="38" name="TextBox 37">
              <a:extLst>
                <a:ext uri="{FF2B5EF4-FFF2-40B4-BE49-F238E27FC236}">
                  <a16:creationId xmlns:a16="http://schemas.microsoft.com/office/drawing/2014/main" id="{B6D74D7E-0BF0-45FA-8E7C-5FB06F078C8E}"/>
                </a:ext>
              </a:extLst>
            </p:cNvPr>
            <p:cNvSpPr txBox="1"/>
            <p:nvPr/>
          </p:nvSpPr>
          <p:spPr>
            <a:xfrm>
              <a:off x="9212518" y="4972722"/>
              <a:ext cx="24907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Community Building</a:t>
              </a:r>
            </a:p>
          </p:txBody>
        </p:sp>
        <p:sp>
          <p:nvSpPr>
            <p:cNvPr id="39" name="TextBox 38">
              <a:extLst>
                <a:ext uri="{FF2B5EF4-FFF2-40B4-BE49-F238E27FC236}">
                  <a16:creationId xmlns:a16="http://schemas.microsoft.com/office/drawing/2014/main" id="{6E269260-A556-45BE-AE99-95B068B3D895}"/>
                </a:ext>
              </a:extLst>
            </p:cNvPr>
            <p:cNvSpPr txBox="1"/>
            <p:nvPr/>
          </p:nvSpPr>
          <p:spPr>
            <a:xfrm>
              <a:off x="9190036" y="5265115"/>
              <a:ext cx="147815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Research</a:t>
              </a:r>
            </a:p>
          </p:txBody>
        </p:sp>
        <p:sp>
          <p:nvSpPr>
            <p:cNvPr id="40" name="TextBox 39">
              <a:extLst>
                <a:ext uri="{FF2B5EF4-FFF2-40B4-BE49-F238E27FC236}">
                  <a16:creationId xmlns:a16="http://schemas.microsoft.com/office/drawing/2014/main" id="{3A8ACBBB-91FC-4780-B22D-75801303DFAC}"/>
                </a:ext>
              </a:extLst>
            </p:cNvPr>
            <p:cNvSpPr txBox="1"/>
            <p:nvPr/>
          </p:nvSpPr>
          <p:spPr>
            <a:xfrm>
              <a:off x="9204584" y="5544873"/>
              <a:ext cx="11406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Policy</a:t>
              </a:r>
            </a:p>
          </p:txBody>
        </p:sp>
        <p:sp>
          <p:nvSpPr>
            <p:cNvPr id="41" name="TextBox 40">
              <a:extLst>
                <a:ext uri="{FF2B5EF4-FFF2-40B4-BE49-F238E27FC236}">
                  <a16:creationId xmlns:a16="http://schemas.microsoft.com/office/drawing/2014/main" id="{1D73FEBD-68C6-4463-9659-AED2C9850ECB}"/>
                </a:ext>
              </a:extLst>
            </p:cNvPr>
            <p:cNvSpPr txBox="1"/>
            <p:nvPr/>
          </p:nvSpPr>
          <p:spPr>
            <a:xfrm>
              <a:off x="9219132" y="5868950"/>
              <a:ext cx="303778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Community Organizing</a:t>
              </a:r>
            </a:p>
          </p:txBody>
        </p:sp>
        <p:sp>
          <p:nvSpPr>
            <p:cNvPr id="42" name="TextBox 41">
              <a:extLst>
                <a:ext uri="{FF2B5EF4-FFF2-40B4-BE49-F238E27FC236}">
                  <a16:creationId xmlns:a16="http://schemas.microsoft.com/office/drawing/2014/main" id="{E51F3511-96B2-40D1-B353-F11A3CBC0A1E}"/>
                </a:ext>
              </a:extLst>
            </p:cNvPr>
            <p:cNvSpPr txBox="1"/>
            <p:nvPr/>
          </p:nvSpPr>
          <p:spPr>
            <a:xfrm>
              <a:off x="9189134" y="4066368"/>
              <a:ext cx="3002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Aid</a:t>
              </a:r>
            </a:p>
          </p:txBody>
        </p:sp>
        <p:sp>
          <p:nvSpPr>
            <p:cNvPr id="43" name="TextBox 42">
              <a:extLst>
                <a:ext uri="{FF2B5EF4-FFF2-40B4-BE49-F238E27FC236}">
                  <a16:creationId xmlns:a16="http://schemas.microsoft.com/office/drawing/2014/main" id="{19FCB4AA-8A3C-4701-9931-2AE3C4F55BBD}"/>
                </a:ext>
              </a:extLst>
            </p:cNvPr>
            <p:cNvSpPr txBox="1"/>
            <p:nvPr/>
          </p:nvSpPr>
          <p:spPr>
            <a:xfrm>
              <a:off x="9224952" y="4367672"/>
              <a:ext cx="110570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Education</a:t>
              </a:r>
            </a:p>
          </p:txBody>
        </p:sp>
        <p:sp>
          <p:nvSpPr>
            <p:cNvPr id="44" name="TextBox 43">
              <a:extLst>
                <a:ext uri="{FF2B5EF4-FFF2-40B4-BE49-F238E27FC236}">
                  <a16:creationId xmlns:a16="http://schemas.microsoft.com/office/drawing/2014/main" id="{A7C031B0-15D5-4A84-8516-BA92FEC3E971}"/>
                </a:ext>
              </a:extLst>
            </p:cNvPr>
            <p:cNvSpPr txBox="1"/>
            <p:nvPr/>
          </p:nvSpPr>
          <p:spPr>
            <a:xfrm>
              <a:off x="9225558" y="6176406"/>
              <a:ext cx="94276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Other</a:t>
              </a:r>
            </a:p>
          </p:txBody>
        </p:sp>
        <p:sp>
          <p:nvSpPr>
            <p:cNvPr id="45" name="Rectangle 44">
              <a:extLst>
                <a:ext uri="{FF2B5EF4-FFF2-40B4-BE49-F238E27FC236}">
                  <a16:creationId xmlns:a16="http://schemas.microsoft.com/office/drawing/2014/main" id="{20609E29-B4CD-45F9-A61E-4A19E459AEBF}"/>
                </a:ext>
              </a:extLst>
            </p:cNvPr>
            <p:cNvSpPr/>
            <p:nvPr/>
          </p:nvSpPr>
          <p:spPr>
            <a:xfrm>
              <a:off x="9007691" y="6216108"/>
              <a:ext cx="208533" cy="198509"/>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6" name="Rectangle 45">
              <a:extLst>
                <a:ext uri="{FF2B5EF4-FFF2-40B4-BE49-F238E27FC236}">
                  <a16:creationId xmlns:a16="http://schemas.microsoft.com/office/drawing/2014/main" id="{C53D128C-FDC7-4228-876F-62648A318FED}"/>
                </a:ext>
              </a:extLst>
            </p:cNvPr>
            <p:cNvSpPr/>
            <p:nvPr/>
          </p:nvSpPr>
          <p:spPr>
            <a:xfrm>
              <a:off x="9007691" y="5899418"/>
              <a:ext cx="208533" cy="198509"/>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7" name="Rectangle 46">
              <a:extLst>
                <a:ext uri="{FF2B5EF4-FFF2-40B4-BE49-F238E27FC236}">
                  <a16:creationId xmlns:a16="http://schemas.microsoft.com/office/drawing/2014/main" id="{1AA6C368-54B1-4AA0-AE49-56813EA4E3E8}"/>
                </a:ext>
              </a:extLst>
            </p:cNvPr>
            <p:cNvSpPr/>
            <p:nvPr/>
          </p:nvSpPr>
          <p:spPr>
            <a:xfrm>
              <a:off x="9007691" y="5591036"/>
              <a:ext cx="208533" cy="198509"/>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8" name="Rectangle 47">
              <a:extLst>
                <a:ext uri="{FF2B5EF4-FFF2-40B4-BE49-F238E27FC236}">
                  <a16:creationId xmlns:a16="http://schemas.microsoft.com/office/drawing/2014/main" id="{C5D0DF76-F7E8-45A4-8FBC-64A8D1F92115}"/>
                </a:ext>
              </a:extLst>
            </p:cNvPr>
            <p:cNvSpPr/>
            <p:nvPr/>
          </p:nvSpPr>
          <p:spPr>
            <a:xfrm>
              <a:off x="9008752" y="5296507"/>
              <a:ext cx="208533" cy="198509"/>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49" name="Rectangle 48">
              <a:extLst>
                <a:ext uri="{FF2B5EF4-FFF2-40B4-BE49-F238E27FC236}">
                  <a16:creationId xmlns:a16="http://schemas.microsoft.com/office/drawing/2014/main" id="{F8447C5E-EC94-41DF-8EB1-51B0C5DFCDC3}"/>
                </a:ext>
              </a:extLst>
            </p:cNvPr>
            <p:cNvSpPr/>
            <p:nvPr/>
          </p:nvSpPr>
          <p:spPr>
            <a:xfrm>
              <a:off x="9007691" y="5017670"/>
              <a:ext cx="208533" cy="19850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0" name="Rectangle 49">
              <a:extLst>
                <a:ext uri="{FF2B5EF4-FFF2-40B4-BE49-F238E27FC236}">
                  <a16:creationId xmlns:a16="http://schemas.microsoft.com/office/drawing/2014/main" id="{24FF0082-D90D-46D5-8E79-A217E6730459}"/>
                </a:ext>
              </a:extLst>
            </p:cNvPr>
            <p:cNvSpPr/>
            <p:nvPr/>
          </p:nvSpPr>
          <p:spPr>
            <a:xfrm>
              <a:off x="9007691" y="4062060"/>
              <a:ext cx="208533" cy="198509"/>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1" name="Rectangle 50">
              <a:extLst>
                <a:ext uri="{FF2B5EF4-FFF2-40B4-BE49-F238E27FC236}">
                  <a16:creationId xmlns:a16="http://schemas.microsoft.com/office/drawing/2014/main" id="{0A988E22-5D88-451F-BDC9-16AB8DDC8470}"/>
                </a:ext>
              </a:extLst>
            </p:cNvPr>
            <p:cNvSpPr/>
            <p:nvPr/>
          </p:nvSpPr>
          <p:spPr>
            <a:xfrm>
              <a:off x="9007691" y="4371365"/>
              <a:ext cx="208533" cy="198509"/>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2" name="Rectangle 51">
              <a:extLst>
                <a:ext uri="{FF2B5EF4-FFF2-40B4-BE49-F238E27FC236}">
                  <a16:creationId xmlns:a16="http://schemas.microsoft.com/office/drawing/2014/main" id="{345BD8D2-51B7-497B-8E8B-EDE8FBA13084}"/>
                </a:ext>
              </a:extLst>
            </p:cNvPr>
            <p:cNvSpPr/>
            <p:nvPr/>
          </p:nvSpPr>
          <p:spPr>
            <a:xfrm>
              <a:off x="9007691" y="4699134"/>
              <a:ext cx="208533" cy="198509"/>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8" name="Rectangle 57">
              <a:extLst>
                <a:ext uri="{FF2B5EF4-FFF2-40B4-BE49-F238E27FC236}">
                  <a16:creationId xmlns:a16="http://schemas.microsoft.com/office/drawing/2014/main" id="{C7AFDD55-93E5-45ED-9B9E-C79D0416553D}"/>
                </a:ext>
              </a:extLst>
            </p:cNvPr>
            <p:cNvSpPr/>
            <p:nvPr/>
          </p:nvSpPr>
          <p:spPr>
            <a:xfrm>
              <a:off x="9007691" y="3767286"/>
              <a:ext cx="208533" cy="19850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59" name="TextBox 58">
              <a:extLst>
                <a:ext uri="{FF2B5EF4-FFF2-40B4-BE49-F238E27FC236}">
                  <a16:creationId xmlns:a16="http://schemas.microsoft.com/office/drawing/2014/main" id="{AEEC9FFD-1FC0-42AE-B324-142AAF37BC08}"/>
                </a:ext>
              </a:extLst>
            </p:cNvPr>
            <p:cNvSpPr txBox="1"/>
            <p:nvPr/>
          </p:nvSpPr>
          <p:spPr>
            <a:xfrm>
              <a:off x="9208281" y="3741206"/>
              <a:ext cx="30028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Healthcare</a:t>
              </a:r>
            </a:p>
          </p:txBody>
        </p:sp>
      </p:grpSp>
      <p:sp>
        <p:nvSpPr>
          <p:cNvPr id="64" name="TextBox 1">
            <a:extLst>
              <a:ext uri="{FF2B5EF4-FFF2-40B4-BE49-F238E27FC236}">
                <a16:creationId xmlns:a16="http://schemas.microsoft.com/office/drawing/2014/main" id="{D32A6317-F8CA-496F-9D6A-BD5218B111D0}"/>
              </a:ext>
            </a:extLst>
          </p:cNvPr>
          <p:cNvSpPr txBox="1"/>
          <p:nvPr/>
        </p:nvSpPr>
        <p:spPr>
          <a:xfrm>
            <a:off x="7553049" y="6261015"/>
            <a:ext cx="61686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18% </a:t>
            </a:r>
            <a:endParaRPr lang="en-US">
              <a:solidFill>
                <a:srgbClr val="3F3F3F"/>
              </a:solidFill>
            </a:endParaRPr>
          </a:p>
        </p:txBody>
      </p:sp>
      <p:grpSp>
        <p:nvGrpSpPr>
          <p:cNvPr id="35" name="Group 34">
            <a:extLst>
              <a:ext uri="{FF2B5EF4-FFF2-40B4-BE49-F238E27FC236}">
                <a16:creationId xmlns:a16="http://schemas.microsoft.com/office/drawing/2014/main" id="{838A72EE-3222-4C89-B860-FDE375C9FDC3}"/>
              </a:ext>
            </a:extLst>
          </p:cNvPr>
          <p:cNvGrpSpPr/>
          <p:nvPr/>
        </p:nvGrpSpPr>
        <p:grpSpPr>
          <a:xfrm>
            <a:off x="5605751" y="3703977"/>
            <a:ext cx="3394666" cy="2981733"/>
            <a:chOff x="5605751" y="3703977"/>
            <a:chExt cx="3394666" cy="2981733"/>
          </a:xfrm>
        </p:grpSpPr>
        <p:sp>
          <p:nvSpPr>
            <p:cNvPr id="54" name="TextBox 53">
              <a:extLst>
                <a:ext uri="{FF2B5EF4-FFF2-40B4-BE49-F238E27FC236}">
                  <a16:creationId xmlns:a16="http://schemas.microsoft.com/office/drawing/2014/main" id="{F204E9EE-5E3B-470A-9028-FE19EC67B807}"/>
                </a:ext>
              </a:extLst>
            </p:cNvPr>
            <p:cNvSpPr txBox="1"/>
            <p:nvPr/>
          </p:nvSpPr>
          <p:spPr>
            <a:xfrm>
              <a:off x="5605751" y="5171850"/>
              <a:ext cx="6168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13% </a:t>
              </a:r>
              <a:endParaRPr lang="en-US">
                <a:solidFill>
                  <a:srgbClr val="3F3F3F"/>
                </a:solidFill>
              </a:endParaRPr>
            </a:p>
          </p:txBody>
        </p:sp>
        <p:sp>
          <p:nvSpPr>
            <p:cNvPr id="55" name="TextBox 54">
              <a:extLst>
                <a:ext uri="{FF2B5EF4-FFF2-40B4-BE49-F238E27FC236}">
                  <a16:creationId xmlns:a16="http://schemas.microsoft.com/office/drawing/2014/main" id="{E5CCEB36-3F01-490C-9B90-5B76CF5CD250}"/>
                </a:ext>
              </a:extLst>
            </p:cNvPr>
            <p:cNvSpPr txBox="1"/>
            <p:nvPr/>
          </p:nvSpPr>
          <p:spPr>
            <a:xfrm>
              <a:off x="5792194" y="4490783"/>
              <a:ext cx="616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2% </a:t>
              </a:r>
              <a:endParaRPr lang="en-US">
                <a:solidFill>
                  <a:srgbClr val="3F3F3F"/>
                </a:solidFill>
              </a:endParaRPr>
            </a:p>
          </p:txBody>
        </p:sp>
        <p:sp>
          <p:nvSpPr>
            <p:cNvPr id="56" name="TextBox 55">
              <a:extLst>
                <a:ext uri="{FF2B5EF4-FFF2-40B4-BE49-F238E27FC236}">
                  <a16:creationId xmlns:a16="http://schemas.microsoft.com/office/drawing/2014/main" id="{AB94CA4A-4D88-479F-9B3A-4B75F395CAC0}"/>
                </a:ext>
              </a:extLst>
            </p:cNvPr>
            <p:cNvSpPr txBox="1"/>
            <p:nvPr/>
          </p:nvSpPr>
          <p:spPr>
            <a:xfrm>
              <a:off x="6062219" y="4008353"/>
              <a:ext cx="61686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3F3F3F"/>
                  </a:solidFill>
                  <a:latin typeface="Century Gothic"/>
                </a:rPr>
                <a:t>11% </a:t>
              </a:r>
              <a:endParaRPr lang="en-US" dirty="0">
                <a:solidFill>
                  <a:srgbClr val="3F3F3F"/>
                </a:solidFill>
              </a:endParaRPr>
            </a:p>
          </p:txBody>
        </p:sp>
        <p:sp>
          <p:nvSpPr>
            <p:cNvPr id="60" name="TextBox 59">
              <a:extLst>
                <a:ext uri="{FF2B5EF4-FFF2-40B4-BE49-F238E27FC236}">
                  <a16:creationId xmlns:a16="http://schemas.microsoft.com/office/drawing/2014/main" id="{E7764667-6797-4A04-8EF8-247A837161D4}"/>
                </a:ext>
              </a:extLst>
            </p:cNvPr>
            <p:cNvSpPr txBox="1"/>
            <p:nvPr/>
          </p:nvSpPr>
          <p:spPr>
            <a:xfrm>
              <a:off x="6603156" y="3781129"/>
              <a:ext cx="616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2% </a:t>
              </a:r>
              <a:endParaRPr lang="en-US">
                <a:solidFill>
                  <a:srgbClr val="3F3F3F"/>
                </a:solidFill>
              </a:endParaRPr>
            </a:p>
          </p:txBody>
        </p:sp>
        <p:sp>
          <p:nvSpPr>
            <p:cNvPr id="61" name="TextBox 60">
              <a:extLst>
                <a:ext uri="{FF2B5EF4-FFF2-40B4-BE49-F238E27FC236}">
                  <a16:creationId xmlns:a16="http://schemas.microsoft.com/office/drawing/2014/main" id="{293866FC-5475-4853-8262-CC7320A71A2A}"/>
                </a:ext>
              </a:extLst>
            </p:cNvPr>
            <p:cNvSpPr txBox="1"/>
            <p:nvPr/>
          </p:nvSpPr>
          <p:spPr>
            <a:xfrm>
              <a:off x="7042687" y="3703977"/>
              <a:ext cx="61686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4% </a:t>
              </a:r>
              <a:endParaRPr lang="en-US">
                <a:solidFill>
                  <a:srgbClr val="3F3F3F"/>
                </a:solidFill>
              </a:endParaRPr>
            </a:p>
          </p:txBody>
        </p:sp>
        <p:sp>
          <p:nvSpPr>
            <p:cNvPr id="62" name="TextBox 1">
              <a:extLst>
                <a:ext uri="{FF2B5EF4-FFF2-40B4-BE49-F238E27FC236}">
                  <a16:creationId xmlns:a16="http://schemas.microsoft.com/office/drawing/2014/main" id="{BFEC6BE2-212D-49E2-AEE4-A0070347025A}"/>
                </a:ext>
              </a:extLst>
            </p:cNvPr>
            <p:cNvSpPr txBox="1"/>
            <p:nvPr/>
          </p:nvSpPr>
          <p:spPr>
            <a:xfrm>
              <a:off x="7782618" y="3918447"/>
              <a:ext cx="61686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17% </a:t>
              </a:r>
              <a:endParaRPr lang="en-US">
                <a:solidFill>
                  <a:srgbClr val="3F3F3F"/>
                </a:solidFill>
              </a:endParaRPr>
            </a:p>
          </p:txBody>
        </p:sp>
        <p:sp>
          <p:nvSpPr>
            <p:cNvPr id="63" name="TextBox 1">
              <a:extLst>
                <a:ext uri="{FF2B5EF4-FFF2-40B4-BE49-F238E27FC236}">
                  <a16:creationId xmlns:a16="http://schemas.microsoft.com/office/drawing/2014/main" id="{D32A6317-F8CA-496F-9D6A-BD5218B111D0}"/>
                </a:ext>
              </a:extLst>
            </p:cNvPr>
            <p:cNvSpPr txBox="1"/>
            <p:nvPr/>
          </p:nvSpPr>
          <p:spPr>
            <a:xfrm>
              <a:off x="8383549" y="5171850"/>
              <a:ext cx="61686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18% </a:t>
              </a:r>
              <a:endParaRPr lang="en-US">
                <a:solidFill>
                  <a:srgbClr val="3F3F3F"/>
                </a:solidFill>
              </a:endParaRPr>
            </a:p>
          </p:txBody>
        </p:sp>
        <p:sp>
          <p:nvSpPr>
            <p:cNvPr id="65" name="TextBox 1">
              <a:extLst>
                <a:ext uri="{FF2B5EF4-FFF2-40B4-BE49-F238E27FC236}">
                  <a16:creationId xmlns:a16="http://schemas.microsoft.com/office/drawing/2014/main" id="{D32A6317-F8CA-496F-9D6A-BD5218B111D0}"/>
                </a:ext>
              </a:extLst>
            </p:cNvPr>
            <p:cNvSpPr txBox="1"/>
            <p:nvPr/>
          </p:nvSpPr>
          <p:spPr>
            <a:xfrm>
              <a:off x="6106199" y="6039379"/>
              <a:ext cx="61686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15% </a:t>
              </a:r>
              <a:endParaRPr lang="en-US">
                <a:solidFill>
                  <a:srgbClr val="3F3F3F"/>
                </a:solidFill>
              </a:endParaRPr>
            </a:p>
          </p:txBody>
        </p:sp>
      </p:grpSp>
      <p:sp>
        <p:nvSpPr>
          <p:cNvPr id="22" name="TextBox 21">
            <a:extLst>
              <a:ext uri="{FF2B5EF4-FFF2-40B4-BE49-F238E27FC236}">
                <a16:creationId xmlns:a16="http://schemas.microsoft.com/office/drawing/2014/main" id="{4267B1A8-5E23-4EC9-8828-4C848299ADC1}"/>
              </a:ext>
            </a:extLst>
          </p:cNvPr>
          <p:cNvSpPr txBox="1"/>
          <p:nvPr/>
        </p:nvSpPr>
        <p:spPr>
          <a:xfrm>
            <a:off x="362226" y="3653181"/>
            <a:ext cx="4440562" cy="2446824"/>
          </a:xfrm>
          <a:prstGeom prst="rect">
            <a:avLst/>
          </a:prstGeom>
          <a:solidFill>
            <a:srgbClr val="FFF5D4"/>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600"/>
              </a:spcAft>
            </a:pPr>
            <a:r>
              <a:rPr lang="en-US" sz="2000" b="1">
                <a:solidFill>
                  <a:schemeClr val="tx1">
                    <a:lumMod val="75000"/>
                    <a:lumOff val="25000"/>
                  </a:schemeClr>
                </a:solidFill>
                <a:latin typeface="Century Gothic"/>
                <a:ea typeface="+mn-lt"/>
                <a:cs typeface="+mn-lt"/>
              </a:rPr>
              <a:t>40%</a:t>
            </a:r>
            <a:r>
              <a:rPr lang="en-US" sz="2000">
                <a:solidFill>
                  <a:schemeClr val="tx1">
                    <a:lumMod val="75000"/>
                    <a:lumOff val="25000"/>
                  </a:schemeClr>
                </a:solidFill>
                <a:latin typeface="Century Gothic"/>
                <a:ea typeface="+mn-lt"/>
                <a:cs typeface="+mn-lt"/>
              </a:rPr>
              <a:t> of organizations mentioned the use of </a:t>
            </a:r>
            <a:r>
              <a:rPr lang="en-US" sz="2000" err="1">
                <a:solidFill>
                  <a:schemeClr val="tx1">
                    <a:lumMod val="75000"/>
                    <a:lumOff val="25000"/>
                  </a:schemeClr>
                </a:solidFill>
                <a:latin typeface="Century Gothic"/>
                <a:ea typeface="+mn-lt"/>
                <a:cs typeface="+mn-lt"/>
              </a:rPr>
              <a:t>PurpleAir</a:t>
            </a:r>
            <a:r>
              <a:rPr lang="en-US" sz="2000">
                <a:solidFill>
                  <a:schemeClr val="tx1">
                    <a:lumMod val="75000"/>
                    <a:lumOff val="25000"/>
                  </a:schemeClr>
                </a:solidFill>
                <a:latin typeface="Century Gothic"/>
                <a:ea typeface="+mn-lt"/>
                <a:cs typeface="+mn-lt"/>
              </a:rPr>
              <a:t> monitors</a:t>
            </a:r>
            <a:endParaRPr lang="en-US" sz="2000">
              <a:solidFill>
                <a:schemeClr val="tx1">
                  <a:lumMod val="75000"/>
                  <a:lumOff val="25000"/>
                </a:schemeClr>
              </a:solidFill>
              <a:cs typeface="Calibri"/>
            </a:endParaRPr>
          </a:p>
          <a:p>
            <a:pPr>
              <a:spcAft>
                <a:spcPts val="600"/>
              </a:spcAft>
            </a:pPr>
            <a:endParaRPr lang="en-US" sz="2000">
              <a:solidFill>
                <a:srgbClr val="000000"/>
              </a:solidFill>
              <a:latin typeface="Calibri"/>
              <a:cs typeface="Calibri"/>
            </a:endParaRPr>
          </a:p>
          <a:p>
            <a:pPr>
              <a:spcAft>
                <a:spcPts val="600"/>
              </a:spcAft>
            </a:pPr>
            <a:r>
              <a:rPr lang="en-US" sz="2000">
                <a:solidFill>
                  <a:schemeClr val="tx1">
                    <a:lumMod val="75000"/>
                    <a:lumOff val="25000"/>
                  </a:schemeClr>
                </a:solidFill>
                <a:latin typeface="Century Gothic"/>
                <a:cs typeface="Calibri"/>
              </a:rPr>
              <a:t>General concerns shown with current length of DEVELOP Projects</a:t>
            </a:r>
          </a:p>
          <a:p>
            <a:endParaRPr lang="en-US">
              <a:cs typeface="Calibri"/>
            </a:endParaRPr>
          </a:p>
        </p:txBody>
      </p:sp>
      <p:cxnSp>
        <p:nvCxnSpPr>
          <p:cNvPr id="26" name="Straight Arrow Connector 25">
            <a:extLst>
              <a:ext uri="{FF2B5EF4-FFF2-40B4-BE49-F238E27FC236}">
                <a16:creationId xmlns:a16="http://schemas.microsoft.com/office/drawing/2014/main" id="{C59A2D9F-4149-42AF-A02D-1E73A60EF73F}"/>
              </a:ext>
            </a:extLst>
          </p:cNvPr>
          <p:cNvCxnSpPr/>
          <p:nvPr/>
        </p:nvCxnSpPr>
        <p:spPr>
          <a:xfrm flipV="1">
            <a:off x="-303284" y="3368674"/>
            <a:ext cx="5521740" cy="22086"/>
          </a:xfrm>
          <a:prstGeom prst="straightConnector1">
            <a:avLst/>
          </a:prstGeom>
          <a:ln w="28575">
            <a:solidFill>
              <a:srgbClr val="C2AF72"/>
            </a:solidFill>
            <a:prstDash val="dash"/>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45C85A1B-C319-4719-B726-CFED3B9F1A71}"/>
              </a:ext>
            </a:extLst>
          </p:cNvPr>
          <p:cNvGrpSpPr/>
          <p:nvPr/>
        </p:nvGrpSpPr>
        <p:grpSpPr>
          <a:xfrm>
            <a:off x="5672782" y="34573"/>
            <a:ext cx="6363645" cy="3423660"/>
            <a:chOff x="5318466" y="-17431"/>
            <a:chExt cx="6375058" cy="3806988"/>
          </a:xfrm>
        </p:grpSpPr>
        <p:sp>
          <p:nvSpPr>
            <p:cNvPr id="9" name="TextBox 8">
              <a:extLst>
                <a:ext uri="{FF2B5EF4-FFF2-40B4-BE49-F238E27FC236}">
                  <a16:creationId xmlns:a16="http://schemas.microsoft.com/office/drawing/2014/main" id="{F6C0B482-2329-4BF8-B761-29C54964AEF8}"/>
                </a:ext>
              </a:extLst>
            </p:cNvPr>
            <p:cNvSpPr txBox="1"/>
            <p:nvPr/>
          </p:nvSpPr>
          <p:spPr>
            <a:xfrm>
              <a:off x="8393384" y="-17431"/>
              <a:ext cx="2925939" cy="7871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3F3F3F"/>
                  </a:solidFill>
                  <a:latin typeface="Century Gothic"/>
                  <a:cs typeface="Calibri"/>
                </a:rPr>
                <a:t>Health and Air Quality Concerns Addressed</a:t>
              </a:r>
            </a:p>
          </p:txBody>
        </p:sp>
        <p:sp>
          <p:nvSpPr>
            <p:cNvPr id="11" name="TextBox 10">
              <a:extLst>
                <a:ext uri="{FF2B5EF4-FFF2-40B4-BE49-F238E27FC236}">
                  <a16:creationId xmlns:a16="http://schemas.microsoft.com/office/drawing/2014/main" id="{9351DE9A-70EF-4DF3-A7F7-00A6B5640204}"/>
                </a:ext>
              </a:extLst>
            </p:cNvPr>
            <p:cNvSpPr txBox="1"/>
            <p:nvPr/>
          </p:nvSpPr>
          <p:spPr>
            <a:xfrm>
              <a:off x="8874101" y="1503859"/>
              <a:ext cx="2819423" cy="3417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Transportation &amp; Infrastructure</a:t>
              </a:r>
            </a:p>
          </p:txBody>
        </p:sp>
        <p:sp>
          <p:nvSpPr>
            <p:cNvPr id="12" name="TextBox 11">
              <a:extLst>
                <a:ext uri="{FF2B5EF4-FFF2-40B4-BE49-F238E27FC236}">
                  <a16:creationId xmlns:a16="http://schemas.microsoft.com/office/drawing/2014/main" id="{B169A0C3-C9E8-4F9F-BCE0-DFC423C656A7}"/>
                </a:ext>
              </a:extLst>
            </p:cNvPr>
            <p:cNvSpPr txBox="1"/>
            <p:nvPr/>
          </p:nvSpPr>
          <p:spPr>
            <a:xfrm>
              <a:off x="8877300" y="1879600"/>
              <a:ext cx="16002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Industry</a:t>
              </a:r>
            </a:p>
          </p:txBody>
        </p:sp>
        <p:sp>
          <p:nvSpPr>
            <p:cNvPr id="13" name="TextBox 12">
              <a:extLst>
                <a:ext uri="{FF2B5EF4-FFF2-40B4-BE49-F238E27FC236}">
                  <a16:creationId xmlns:a16="http://schemas.microsoft.com/office/drawing/2014/main" id="{5E024A0F-04D2-41D9-B288-C2825907181E}"/>
                </a:ext>
              </a:extLst>
            </p:cNvPr>
            <p:cNvSpPr txBox="1"/>
            <p:nvPr/>
          </p:nvSpPr>
          <p:spPr>
            <a:xfrm>
              <a:off x="8842375" y="2200275"/>
              <a:ext cx="16129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Agriculture</a:t>
              </a:r>
            </a:p>
          </p:txBody>
        </p:sp>
        <p:sp>
          <p:nvSpPr>
            <p:cNvPr id="14" name="TextBox 13">
              <a:extLst>
                <a:ext uri="{FF2B5EF4-FFF2-40B4-BE49-F238E27FC236}">
                  <a16:creationId xmlns:a16="http://schemas.microsoft.com/office/drawing/2014/main" id="{04EAAAB1-845E-472D-A84E-48E016494530}"/>
                </a:ext>
              </a:extLst>
            </p:cNvPr>
            <p:cNvSpPr txBox="1"/>
            <p:nvPr/>
          </p:nvSpPr>
          <p:spPr>
            <a:xfrm>
              <a:off x="8858250" y="2520950"/>
              <a:ext cx="12446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Heat</a:t>
              </a:r>
            </a:p>
          </p:txBody>
        </p:sp>
        <p:sp>
          <p:nvSpPr>
            <p:cNvPr id="15" name="TextBox 14">
              <a:extLst>
                <a:ext uri="{FF2B5EF4-FFF2-40B4-BE49-F238E27FC236}">
                  <a16:creationId xmlns:a16="http://schemas.microsoft.com/office/drawing/2014/main" id="{8B382235-B81E-43FD-8A98-CAEE22A26564}"/>
                </a:ext>
              </a:extLst>
            </p:cNvPr>
            <p:cNvSpPr txBox="1"/>
            <p:nvPr/>
          </p:nvSpPr>
          <p:spPr>
            <a:xfrm>
              <a:off x="8861425" y="2892425"/>
              <a:ext cx="11684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Wildfires</a:t>
              </a:r>
            </a:p>
          </p:txBody>
        </p:sp>
        <p:sp>
          <p:nvSpPr>
            <p:cNvPr id="16" name="TextBox 15">
              <a:extLst>
                <a:ext uri="{FF2B5EF4-FFF2-40B4-BE49-F238E27FC236}">
                  <a16:creationId xmlns:a16="http://schemas.microsoft.com/office/drawing/2014/main" id="{46A1E908-3909-4E5B-844C-2FD605A388CE}"/>
                </a:ext>
              </a:extLst>
            </p:cNvPr>
            <p:cNvSpPr txBox="1"/>
            <p:nvPr/>
          </p:nvSpPr>
          <p:spPr>
            <a:xfrm>
              <a:off x="8877300" y="787400"/>
              <a:ext cx="20320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Resource Mining</a:t>
              </a:r>
            </a:p>
          </p:txBody>
        </p:sp>
        <p:sp>
          <p:nvSpPr>
            <p:cNvPr id="17" name="TextBox 16">
              <a:extLst>
                <a:ext uri="{FF2B5EF4-FFF2-40B4-BE49-F238E27FC236}">
                  <a16:creationId xmlns:a16="http://schemas.microsoft.com/office/drawing/2014/main" id="{715AA7E6-6356-4EA2-8BF9-D0D7FBA0D1FD}"/>
                </a:ext>
              </a:extLst>
            </p:cNvPr>
            <p:cNvSpPr txBox="1"/>
            <p:nvPr/>
          </p:nvSpPr>
          <p:spPr>
            <a:xfrm>
              <a:off x="8880475" y="1171575"/>
              <a:ext cx="12065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Disease</a:t>
              </a:r>
            </a:p>
          </p:txBody>
        </p:sp>
        <p:sp>
          <p:nvSpPr>
            <p:cNvPr id="18" name="TextBox 17">
              <a:extLst>
                <a:ext uri="{FF2B5EF4-FFF2-40B4-BE49-F238E27FC236}">
                  <a16:creationId xmlns:a16="http://schemas.microsoft.com/office/drawing/2014/main" id="{FE04F433-30F5-4985-9EA0-9B39BFE5646F}"/>
                </a:ext>
              </a:extLst>
            </p:cNvPr>
            <p:cNvSpPr txBox="1"/>
            <p:nvPr/>
          </p:nvSpPr>
          <p:spPr>
            <a:xfrm>
              <a:off x="8881135" y="3244850"/>
              <a:ext cx="1028700" cy="3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rPr>
                <a:t>Other</a:t>
              </a:r>
            </a:p>
          </p:txBody>
        </p:sp>
        <p:sp>
          <p:nvSpPr>
            <p:cNvPr id="27" name="Rectangle 26">
              <a:extLst>
                <a:ext uri="{FF2B5EF4-FFF2-40B4-BE49-F238E27FC236}">
                  <a16:creationId xmlns:a16="http://schemas.microsoft.com/office/drawing/2014/main" id="{81B93991-C648-480D-9F50-91EB5DA911A2}"/>
                </a:ext>
              </a:extLst>
            </p:cNvPr>
            <p:cNvSpPr/>
            <p:nvPr/>
          </p:nvSpPr>
          <p:spPr>
            <a:xfrm>
              <a:off x="8643408" y="3290358"/>
              <a:ext cx="227542" cy="227542"/>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8" name="Rectangle 27">
              <a:extLst>
                <a:ext uri="{FF2B5EF4-FFF2-40B4-BE49-F238E27FC236}">
                  <a16:creationId xmlns:a16="http://schemas.microsoft.com/office/drawing/2014/main" id="{B0922B49-A399-4662-83B1-5B30C7E4F256}"/>
                </a:ext>
              </a:extLst>
            </p:cNvPr>
            <p:cNvSpPr/>
            <p:nvPr/>
          </p:nvSpPr>
          <p:spPr>
            <a:xfrm>
              <a:off x="8643408" y="2927350"/>
              <a:ext cx="227542" cy="227542"/>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29" name="Rectangle 28">
              <a:extLst>
                <a:ext uri="{FF2B5EF4-FFF2-40B4-BE49-F238E27FC236}">
                  <a16:creationId xmlns:a16="http://schemas.microsoft.com/office/drawing/2014/main" id="{83B356B2-2CA9-45ED-90DD-50A767A4EE4D}"/>
                </a:ext>
              </a:extLst>
            </p:cNvPr>
            <p:cNvSpPr/>
            <p:nvPr/>
          </p:nvSpPr>
          <p:spPr>
            <a:xfrm>
              <a:off x="8643408" y="2573866"/>
              <a:ext cx="227542" cy="227542"/>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0" name="Rectangle 29">
              <a:extLst>
                <a:ext uri="{FF2B5EF4-FFF2-40B4-BE49-F238E27FC236}">
                  <a16:creationId xmlns:a16="http://schemas.microsoft.com/office/drawing/2014/main" id="{837E1CB7-6805-43F2-8A48-9124F0A3CBFB}"/>
                </a:ext>
              </a:extLst>
            </p:cNvPr>
            <p:cNvSpPr/>
            <p:nvPr/>
          </p:nvSpPr>
          <p:spPr>
            <a:xfrm>
              <a:off x="8643431" y="2250379"/>
              <a:ext cx="227542" cy="227542"/>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1" name="Rectangle 30">
              <a:extLst>
                <a:ext uri="{FF2B5EF4-FFF2-40B4-BE49-F238E27FC236}">
                  <a16:creationId xmlns:a16="http://schemas.microsoft.com/office/drawing/2014/main" id="{C54E8C83-78FB-47F6-AB57-65623A8645D3}"/>
                </a:ext>
              </a:extLst>
            </p:cNvPr>
            <p:cNvSpPr/>
            <p:nvPr/>
          </p:nvSpPr>
          <p:spPr>
            <a:xfrm>
              <a:off x="8643408" y="1916641"/>
              <a:ext cx="227542" cy="227542"/>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2" name="Rectangle 31">
              <a:extLst>
                <a:ext uri="{FF2B5EF4-FFF2-40B4-BE49-F238E27FC236}">
                  <a16:creationId xmlns:a16="http://schemas.microsoft.com/office/drawing/2014/main" id="{8276D004-F50E-4C1B-A327-2A606A8D884C}"/>
                </a:ext>
              </a:extLst>
            </p:cNvPr>
            <p:cNvSpPr/>
            <p:nvPr/>
          </p:nvSpPr>
          <p:spPr>
            <a:xfrm>
              <a:off x="8643408" y="821266"/>
              <a:ext cx="227542" cy="22754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3" name="Rectangle 32">
              <a:extLst>
                <a:ext uri="{FF2B5EF4-FFF2-40B4-BE49-F238E27FC236}">
                  <a16:creationId xmlns:a16="http://schemas.microsoft.com/office/drawing/2014/main" id="{4AA4D145-872E-4A49-9B4A-18B5598A167C}"/>
                </a:ext>
              </a:extLst>
            </p:cNvPr>
            <p:cNvSpPr/>
            <p:nvPr/>
          </p:nvSpPr>
          <p:spPr>
            <a:xfrm>
              <a:off x="8643408" y="1175808"/>
              <a:ext cx="227542" cy="227542"/>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4" name="Rectangle 33">
              <a:extLst>
                <a:ext uri="{FF2B5EF4-FFF2-40B4-BE49-F238E27FC236}">
                  <a16:creationId xmlns:a16="http://schemas.microsoft.com/office/drawing/2014/main" id="{A1D3920E-1226-45E8-B13B-9DFD1AC37170}"/>
                </a:ext>
              </a:extLst>
            </p:cNvPr>
            <p:cNvSpPr/>
            <p:nvPr/>
          </p:nvSpPr>
          <p:spPr>
            <a:xfrm>
              <a:off x="8643408" y="1551516"/>
              <a:ext cx="227542" cy="22754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F3F3F"/>
                </a:solidFill>
              </a:endParaRPr>
            </a:p>
          </p:txBody>
        </p:sp>
        <p:sp>
          <p:nvSpPr>
            <p:cNvPr id="3" name="TextBox 2">
              <a:extLst>
                <a:ext uri="{FF2B5EF4-FFF2-40B4-BE49-F238E27FC236}">
                  <a16:creationId xmlns:a16="http://schemas.microsoft.com/office/drawing/2014/main" id="{42A1DA5C-A8C5-4430-8E84-B6F36D2595CA}"/>
                </a:ext>
              </a:extLst>
            </p:cNvPr>
            <p:cNvSpPr txBox="1"/>
            <p:nvPr/>
          </p:nvSpPr>
          <p:spPr>
            <a:xfrm>
              <a:off x="5318466" y="1391599"/>
              <a:ext cx="660400" cy="410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7% </a:t>
              </a:r>
              <a:endParaRPr lang="en-US">
                <a:solidFill>
                  <a:srgbClr val="3F3F3F"/>
                </a:solidFill>
              </a:endParaRPr>
            </a:p>
          </p:txBody>
        </p:sp>
        <p:sp>
          <p:nvSpPr>
            <p:cNvPr id="4" name="TextBox 3">
              <a:extLst>
                <a:ext uri="{FF2B5EF4-FFF2-40B4-BE49-F238E27FC236}">
                  <a16:creationId xmlns:a16="http://schemas.microsoft.com/office/drawing/2014/main" id="{D5DE753A-61C5-469E-BCF8-BDD537007BBA}"/>
                </a:ext>
              </a:extLst>
            </p:cNvPr>
            <p:cNvSpPr txBox="1"/>
            <p:nvPr/>
          </p:nvSpPr>
          <p:spPr>
            <a:xfrm>
              <a:off x="5738011" y="794056"/>
              <a:ext cx="596900" cy="410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rgbClr val="3F3F3F"/>
                  </a:solidFill>
                  <a:latin typeface="Century Gothic"/>
                </a:rPr>
                <a:t>8%</a:t>
              </a:r>
              <a:endParaRPr lang="en-US">
                <a:solidFill>
                  <a:srgbClr val="3F3F3F"/>
                </a:solidFill>
              </a:endParaRPr>
            </a:p>
          </p:txBody>
        </p:sp>
        <p:sp>
          <p:nvSpPr>
            <p:cNvPr id="5" name="TextBox 4">
              <a:extLst>
                <a:ext uri="{FF2B5EF4-FFF2-40B4-BE49-F238E27FC236}">
                  <a16:creationId xmlns:a16="http://schemas.microsoft.com/office/drawing/2014/main" id="{8DED6DBC-EB87-4366-8738-91FF3758995C}"/>
                </a:ext>
              </a:extLst>
            </p:cNvPr>
            <p:cNvSpPr txBox="1"/>
            <p:nvPr/>
          </p:nvSpPr>
          <p:spPr>
            <a:xfrm>
              <a:off x="5400925" y="2759075"/>
              <a:ext cx="673100" cy="7186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22% </a:t>
              </a:r>
              <a:endParaRPr lang="en-US">
                <a:solidFill>
                  <a:srgbClr val="3F3F3F"/>
                </a:solidFill>
              </a:endParaRPr>
            </a:p>
          </p:txBody>
        </p:sp>
        <p:sp>
          <p:nvSpPr>
            <p:cNvPr id="6" name="TextBox 5">
              <a:extLst>
                <a:ext uri="{FF2B5EF4-FFF2-40B4-BE49-F238E27FC236}">
                  <a16:creationId xmlns:a16="http://schemas.microsoft.com/office/drawing/2014/main" id="{8734206A-024B-4B09-972B-3B6876A1ED17}"/>
                </a:ext>
              </a:extLst>
            </p:cNvPr>
            <p:cNvSpPr txBox="1"/>
            <p:nvPr/>
          </p:nvSpPr>
          <p:spPr>
            <a:xfrm>
              <a:off x="6954953" y="3378873"/>
              <a:ext cx="698500" cy="410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22% </a:t>
              </a:r>
              <a:endParaRPr lang="en-US">
                <a:solidFill>
                  <a:srgbClr val="3F3F3F"/>
                </a:solidFill>
              </a:endParaRPr>
            </a:p>
          </p:txBody>
        </p:sp>
        <p:sp>
          <p:nvSpPr>
            <p:cNvPr id="7" name="TextBox 6">
              <a:extLst>
                <a:ext uri="{FF2B5EF4-FFF2-40B4-BE49-F238E27FC236}">
                  <a16:creationId xmlns:a16="http://schemas.microsoft.com/office/drawing/2014/main" id="{6E4C3A27-9740-42CC-AC2E-EC154F721FD0}"/>
                </a:ext>
              </a:extLst>
            </p:cNvPr>
            <p:cNvSpPr txBox="1"/>
            <p:nvPr/>
          </p:nvSpPr>
          <p:spPr>
            <a:xfrm>
              <a:off x="7875751" y="2502012"/>
              <a:ext cx="622300" cy="410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7% </a:t>
              </a:r>
              <a:endParaRPr lang="en-US">
                <a:solidFill>
                  <a:srgbClr val="3F3F3F"/>
                </a:solidFill>
              </a:endParaRPr>
            </a:p>
          </p:txBody>
        </p:sp>
        <p:sp>
          <p:nvSpPr>
            <p:cNvPr id="19" name="TextBox 18">
              <a:extLst>
                <a:ext uri="{FF2B5EF4-FFF2-40B4-BE49-F238E27FC236}">
                  <a16:creationId xmlns:a16="http://schemas.microsoft.com/office/drawing/2014/main" id="{AD02DD38-F0F8-499A-B0ED-7BB386C74631}"/>
                </a:ext>
              </a:extLst>
            </p:cNvPr>
            <p:cNvSpPr txBox="1"/>
            <p:nvPr/>
          </p:nvSpPr>
          <p:spPr>
            <a:xfrm>
              <a:off x="7886495" y="1487322"/>
              <a:ext cx="647700" cy="7186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19% </a:t>
              </a:r>
              <a:endParaRPr lang="en-US">
                <a:solidFill>
                  <a:srgbClr val="3F3F3F"/>
                </a:solidFill>
              </a:endParaRPr>
            </a:p>
          </p:txBody>
        </p:sp>
        <p:sp>
          <p:nvSpPr>
            <p:cNvPr id="20" name="TextBox 19">
              <a:extLst>
                <a:ext uri="{FF2B5EF4-FFF2-40B4-BE49-F238E27FC236}">
                  <a16:creationId xmlns:a16="http://schemas.microsoft.com/office/drawing/2014/main" id="{B57ED388-855A-4FB5-9BCA-35FB3AF37E89}"/>
                </a:ext>
              </a:extLst>
            </p:cNvPr>
            <p:cNvSpPr txBox="1"/>
            <p:nvPr/>
          </p:nvSpPr>
          <p:spPr>
            <a:xfrm>
              <a:off x="6366035" y="511175"/>
              <a:ext cx="508000" cy="7186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cs typeface="Calibri"/>
                </a:rPr>
                <a:t>7% </a:t>
              </a:r>
              <a:endParaRPr lang="en-US">
                <a:solidFill>
                  <a:srgbClr val="3F3F3F"/>
                </a:solidFill>
              </a:endParaRPr>
            </a:p>
          </p:txBody>
        </p:sp>
        <p:sp>
          <p:nvSpPr>
            <p:cNvPr id="21" name="TextBox 20">
              <a:extLst>
                <a:ext uri="{FF2B5EF4-FFF2-40B4-BE49-F238E27FC236}">
                  <a16:creationId xmlns:a16="http://schemas.microsoft.com/office/drawing/2014/main" id="{DBD0692C-AE23-4374-AE58-9D5572F12BC9}"/>
                </a:ext>
              </a:extLst>
            </p:cNvPr>
            <p:cNvSpPr txBox="1"/>
            <p:nvPr/>
          </p:nvSpPr>
          <p:spPr>
            <a:xfrm>
              <a:off x="7048318" y="520700"/>
              <a:ext cx="635227" cy="4106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3F3F3F"/>
                  </a:solidFill>
                  <a:latin typeface="Century Gothic"/>
                </a:rPr>
                <a:t>8% </a:t>
              </a:r>
              <a:endParaRPr lang="en-US">
                <a:solidFill>
                  <a:srgbClr val="3F3F3F"/>
                </a:solidFill>
              </a:endParaRPr>
            </a:p>
          </p:txBody>
        </p:sp>
      </p:grpSp>
    </p:spTree>
    <p:extLst>
      <p:ext uri="{BB962C8B-B14F-4D97-AF65-F5344CB8AC3E}">
        <p14:creationId xmlns:p14="http://schemas.microsoft.com/office/powerpoint/2010/main" val="626796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Chart 37">
            <a:extLst>
              <a:ext uri="{FF2B5EF4-FFF2-40B4-BE49-F238E27FC236}">
                <a16:creationId xmlns:a16="http://schemas.microsoft.com/office/drawing/2014/main" id="{C38D2F49-09C9-442D-AB39-BC7A26DA5335}"/>
              </a:ext>
            </a:extLst>
          </p:cNvPr>
          <p:cNvGraphicFramePr>
            <a:graphicFrameLocks/>
          </p:cNvGraphicFramePr>
          <p:nvPr>
            <p:extLst>
              <p:ext uri="{D42A27DB-BD31-4B8C-83A1-F6EECF244321}">
                <p14:modId xmlns:p14="http://schemas.microsoft.com/office/powerpoint/2010/main" val="2942979676"/>
              </p:ext>
            </p:extLst>
          </p:nvPr>
        </p:nvGraphicFramePr>
        <p:xfrm>
          <a:off x="4993796" y="3629383"/>
          <a:ext cx="4557622" cy="262818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7" name="Chart 36">
            <a:extLst>
              <a:ext uri="{FF2B5EF4-FFF2-40B4-BE49-F238E27FC236}">
                <a16:creationId xmlns:a16="http://schemas.microsoft.com/office/drawing/2014/main" id="{22AC48E1-64E7-45E5-B75F-F8F1D0B6248C}"/>
              </a:ext>
            </a:extLst>
          </p:cNvPr>
          <p:cNvGraphicFramePr>
            <a:graphicFrameLocks/>
          </p:cNvGraphicFramePr>
          <p:nvPr>
            <p:extLst>
              <p:ext uri="{D42A27DB-BD31-4B8C-83A1-F6EECF244321}">
                <p14:modId xmlns:p14="http://schemas.microsoft.com/office/powerpoint/2010/main" val="2657582440"/>
              </p:ext>
            </p:extLst>
          </p:nvPr>
        </p:nvGraphicFramePr>
        <p:xfrm>
          <a:off x="5108814" y="552630"/>
          <a:ext cx="4327585" cy="2628181"/>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a:extLst>
              <a:ext uri="{FF2B5EF4-FFF2-40B4-BE49-F238E27FC236}">
                <a16:creationId xmlns:a16="http://schemas.microsoft.com/office/drawing/2014/main" id="{64AE9A20-0289-4CA4-9E19-7F745918A892}"/>
              </a:ext>
            </a:extLst>
          </p:cNvPr>
          <p:cNvSpPr/>
          <p:nvPr/>
        </p:nvSpPr>
        <p:spPr>
          <a:xfrm>
            <a:off x="-48591" y="1104"/>
            <a:ext cx="5411304" cy="6670260"/>
          </a:xfrm>
          <a:prstGeom prst="rect">
            <a:avLst/>
          </a:prstGeom>
          <a:solidFill>
            <a:srgbClr val="E6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0" i="0">
                <a:solidFill>
                  <a:srgbClr val="000000"/>
                </a:solidFill>
                <a:effectLst/>
                <a:latin typeface="Times New Roman" panose="02020603050405020304" pitchFamily="18" charset="0"/>
              </a:rPr>
              <a:t> </a:t>
            </a:r>
            <a:endParaRPr lang="en-US"/>
          </a:p>
        </p:txBody>
      </p:sp>
      <p:sp>
        <p:nvSpPr>
          <p:cNvPr id="9" name="Rectangle: Rounded Corners 8">
            <a:extLst>
              <a:ext uri="{FF2B5EF4-FFF2-40B4-BE49-F238E27FC236}">
                <a16:creationId xmlns:a16="http://schemas.microsoft.com/office/drawing/2014/main" id="{584DA56A-1B88-4B5E-B78B-E15A37C8769E}"/>
              </a:ext>
            </a:extLst>
          </p:cNvPr>
          <p:cNvSpPr/>
          <p:nvPr/>
        </p:nvSpPr>
        <p:spPr>
          <a:xfrm>
            <a:off x="-192156" y="177800"/>
            <a:ext cx="2285999" cy="750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DEBD59"/>
                </a:solidFill>
                <a:latin typeface="Century Gothic"/>
              </a:rPr>
              <a:t>Results</a:t>
            </a:r>
          </a:p>
        </p:txBody>
      </p:sp>
      <p:sp>
        <p:nvSpPr>
          <p:cNvPr id="10" name="Text Placeholder 5"/>
          <p:cNvSpPr txBox="1">
            <a:spLocks/>
          </p:cNvSpPr>
          <p:nvPr/>
        </p:nvSpPr>
        <p:spPr>
          <a:xfrm>
            <a:off x="513024" y="1232130"/>
            <a:ext cx="44424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60% small-scale organizations</a:t>
            </a:r>
          </a:p>
          <a:p>
            <a:pPr marL="342900" indent="-342900">
              <a:lnSpc>
                <a:spcPct val="15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40% large-scale organizations </a:t>
            </a:r>
            <a:endParaRPr lang="en-US" sz="2000" dirty="0">
              <a:solidFill>
                <a:schemeClr val="tx1">
                  <a:lumMod val="75000"/>
                  <a:lumOff val="25000"/>
                </a:schemeClr>
              </a:solidFill>
              <a:cs typeface="Calibri"/>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Common desired research themes: </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Demographic and health data</a:t>
            </a:r>
            <a:endParaRPr lang="en-US" sz="2000" dirty="0">
              <a:solidFill>
                <a:schemeClr val="tx1">
                  <a:lumMod val="75000"/>
                  <a:lumOff val="25000"/>
                </a:schemeClr>
              </a:solidFill>
              <a:cs typeface="Calibri"/>
            </a:endParaRPr>
          </a:p>
          <a:p>
            <a:pPr marL="800100" lvl="1" indent="-342900">
              <a:lnSpc>
                <a:spcPct val="15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Real time monitoring data</a:t>
            </a:r>
          </a:p>
          <a:p>
            <a:pPr marL="800100" lvl="1"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Smaller than or equal to census tract data </a:t>
            </a:r>
          </a:p>
          <a:p>
            <a:pPr marL="342900" indent="-342900">
              <a:lnSpc>
                <a:spcPct val="15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grpSp>
        <p:nvGrpSpPr>
          <p:cNvPr id="50" name="Group 49">
            <a:extLst>
              <a:ext uri="{FF2B5EF4-FFF2-40B4-BE49-F238E27FC236}">
                <a16:creationId xmlns:a16="http://schemas.microsoft.com/office/drawing/2014/main" id="{0B300470-2E53-4744-BB16-E654B0895ED4}"/>
              </a:ext>
            </a:extLst>
          </p:cNvPr>
          <p:cNvGrpSpPr/>
          <p:nvPr/>
        </p:nvGrpSpPr>
        <p:grpSpPr>
          <a:xfrm>
            <a:off x="5545848" y="415707"/>
            <a:ext cx="6472707" cy="2314258"/>
            <a:chOff x="5545848" y="415707"/>
            <a:chExt cx="6472707" cy="2314258"/>
          </a:xfrm>
        </p:grpSpPr>
        <p:sp>
          <p:nvSpPr>
            <p:cNvPr id="39" name="TextBox 3">
              <a:extLst>
                <a:ext uri="{FF2B5EF4-FFF2-40B4-BE49-F238E27FC236}">
                  <a16:creationId xmlns:a16="http://schemas.microsoft.com/office/drawing/2014/main" id="{937F304E-6C3F-4E10-973D-AF75A6BE262B}"/>
                </a:ext>
              </a:extLst>
            </p:cNvPr>
            <p:cNvSpPr txBox="1"/>
            <p:nvPr/>
          </p:nvSpPr>
          <p:spPr>
            <a:xfrm>
              <a:off x="8790668" y="1066951"/>
              <a:ext cx="32278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3F3F3F"/>
                  </a:solidFill>
                  <a:latin typeface="Century Gothic"/>
                  <a:cs typeface="Calibri"/>
                </a:rPr>
                <a:t>Worked with GIS before</a:t>
              </a:r>
            </a:p>
          </p:txBody>
        </p:sp>
        <p:sp>
          <p:nvSpPr>
            <p:cNvPr id="40" name="TextBox 4">
              <a:extLst>
                <a:ext uri="{FF2B5EF4-FFF2-40B4-BE49-F238E27FC236}">
                  <a16:creationId xmlns:a16="http://schemas.microsoft.com/office/drawing/2014/main" id="{899A35B5-7290-410F-A0BB-1069F8F37EB1}"/>
                </a:ext>
              </a:extLst>
            </p:cNvPr>
            <p:cNvSpPr txBox="1"/>
            <p:nvPr/>
          </p:nvSpPr>
          <p:spPr>
            <a:xfrm>
              <a:off x="9244136" y="1712593"/>
              <a:ext cx="242151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No</a:t>
              </a:r>
            </a:p>
          </p:txBody>
        </p:sp>
        <p:sp>
          <p:nvSpPr>
            <p:cNvPr id="41" name="TextBox 5">
              <a:extLst>
                <a:ext uri="{FF2B5EF4-FFF2-40B4-BE49-F238E27FC236}">
                  <a16:creationId xmlns:a16="http://schemas.microsoft.com/office/drawing/2014/main" id="{4B029670-7CC5-460B-85CB-EE66FDFE0CCA}"/>
                </a:ext>
              </a:extLst>
            </p:cNvPr>
            <p:cNvSpPr txBox="1"/>
            <p:nvPr/>
          </p:nvSpPr>
          <p:spPr>
            <a:xfrm>
              <a:off x="9235918" y="2002260"/>
              <a:ext cx="2344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Not Sure</a:t>
              </a:r>
            </a:p>
          </p:txBody>
        </p:sp>
        <p:sp>
          <p:nvSpPr>
            <p:cNvPr id="42" name="TextBox 6">
              <a:extLst>
                <a:ext uri="{FF2B5EF4-FFF2-40B4-BE49-F238E27FC236}">
                  <a16:creationId xmlns:a16="http://schemas.microsoft.com/office/drawing/2014/main" id="{0BF73A4B-90FC-4A9E-9722-3B0D89C42991}"/>
                </a:ext>
              </a:extLst>
            </p:cNvPr>
            <p:cNvSpPr txBox="1"/>
            <p:nvPr/>
          </p:nvSpPr>
          <p:spPr>
            <a:xfrm>
              <a:off x="9238657" y="1444663"/>
              <a:ext cx="104092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Yes</a:t>
              </a:r>
            </a:p>
          </p:txBody>
        </p:sp>
        <p:sp>
          <p:nvSpPr>
            <p:cNvPr id="43" name="Rectangle 42">
              <a:extLst>
                <a:ext uri="{FF2B5EF4-FFF2-40B4-BE49-F238E27FC236}">
                  <a16:creationId xmlns:a16="http://schemas.microsoft.com/office/drawing/2014/main" id="{DE0C4BE8-6BAA-4E86-8FC6-10C5B60A3272}"/>
                </a:ext>
              </a:extLst>
            </p:cNvPr>
            <p:cNvSpPr/>
            <p:nvPr/>
          </p:nvSpPr>
          <p:spPr>
            <a:xfrm>
              <a:off x="9034125" y="2053263"/>
              <a:ext cx="196315" cy="1858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44" name="Rectangle 43">
              <a:extLst>
                <a:ext uri="{FF2B5EF4-FFF2-40B4-BE49-F238E27FC236}">
                  <a16:creationId xmlns:a16="http://schemas.microsoft.com/office/drawing/2014/main" id="{1A6039A3-C04B-4040-8E6A-6DF5622E3B08}"/>
                </a:ext>
              </a:extLst>
            </p:cNvPr>
            <p:cNvSpPr/>
            <p:nvPr/>
          </p:nvSpPr>
          <p:spPr>
            <a:xfrm>
              <a:off x="9034125" y="1448121"/>
              <a:ext cx="196315" cy="185866"/>
            </a:xfrm>
            <a:prstGeom prst="rect">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45" name="Rectangle 44">
              <a:extLst>
                <a:ext uri="{FF2B5EF4-FFF2-40B4-BE49-F238E27FC236}">
                  <a16:creationId xmlns:a16="http://schemas.microsoft.com/office/drawing/2014/main" id="{A9D114DB-92DA-455B-B1F0-7AC8D5AE5F76}"/>
                </a:ext>
              </a:extLst>
            </p:cNvPr>
            <p:cNvSpPr/>
            <p:nvPr/>
          </p:nvSpPr>
          <p:spPr>
            <a:xfrm>
              <a:off x="9034125" y="1755015"/>
              <a:ext cx="196315" cy="185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46" name="TextBox 10">
              <a:extLst>
                <a:ext uri="{FF2B5EF4-FFF2-40B4-BE49-F238E27FC236}">
                  <a16:creationId xmlns:a16="http://schemas.microsoft.com/office/drawing/2014/main" id="{3C9947F7-EFAF-4389-8705-4B752DDD86AD}"/>
                </a:ext>
              </a:extLst>
            </p:cNvPr>
            <p:cNvSpPr txBox="1"/>
            <p:nvPr/>
          </p:nvSpPr>
          <p:spPr>
            <a:xfrm>
              <a:off x="5545848" y="2031432"/>
              <a:ext cx="7002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33% </a:t>
              </a:r>
              <a:endParaRPr lang="en-US">
                <a:solidFill>
                  <a:srgbClr val="3F3F3F"/>
                </a:solidFill>
              </a:endParaRPr>
            </a:p>
          </p:txBody>
        </p:sp>
        <p:sp>
          <p:nvSpPr>
            <p:cNvPr id="47" name="TextBox 11">
              <a:extLst>
                <a:ext uri="{FF2B5EF4-FFF2-40B4-BE49-F238E27FC236}">
                  <a16:creationId xmlns:a16="http://schemas.microsoft.com/office/drawing/2014/main" id="{34A91855-4D61-4B65-86E1-1925A9DBAC71}"/>
                </a:ext>
              </a:extLst>
            </p:cNvPr>
            <p:cNvSpPr txBox="1"/>
            <p:nvPr/>
          </p:nvSpPr>
          <p:spPr>
            <a:xfrm>
              <a:off x="6653275" y="415707"/>
              <a:ext cx="5807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6% </a:t>
              </a:r>
              <a:endParaRPr lang="en-US">
                <a:solidFill>
                  <a:srgbClr val="3F3F3F"/>
                </a:solidFill>
              </a:endParaRPr>
            </a:p>
          </p:txBody>
        </p:sp>
        <p:sp>
          <p:nvSpPr>
            <p:cNvPr id="48" name="TextBox 1">
              <a:extLst>
                <a:ext uri="{FF2B5EF4-FFF2-40B4-BE49-F238E27FC236}">
                  <a16:creationId xmlns:a16="http://schemas.microsoft.com/office/drawing/2014/main" id="{88B3E369-393B-4778-8103-199D44738C61}"/>
                </a:ext>
              </a:extLst>
            </p:cNvPr>
            <p:cNvSpPr txBox="1"/>
            <p:nvPr/>
          </p:nvSpPr>
          <p:spPr>
            <a:xfrm>
              <a:off x="8255254" y="2360633"/>
              <a:ext cx="7361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61% </a:t>
              </a:r>
              <a:endParaRPr lang="en-US">
                <a:solidFill>
                  <a:srgbClr val="3F3F3F"/>
                </a:solidFill>
              </a:endParaRPr>
            </a:p>
          </p:txBody>
        </p:sp>
      </p:grpSp>
      <p:grpSp>
        <p:nvGrpSpPr>
          <p:cNvPr id="3" name="Group 2">
            <a:extLst>
              <a:ext uri="{FF2B5EF4-FFF2-40B4-BE49-F238E27FC236}">
                <a16:creationId xmlns:a16="http://schemas.microsoft.com/office/drawing/2014/main" id="{35819907-D0C4-4C0B-B575-E6BDEA77B822}"/>
              </a:ext>
            </a:extLst>
          </p:cNvPr>
          <p:cNvGrpSpPr/>
          <p:nvPr/>
        </p:nvGrpSpPr>
        <p:grpSpPr>
          <a:xfrm>
            <a:off x="5545847" y="3425606"/>
            <a:ext cx="6472707" cy="2791586"/>
            <a:chOff x="5545847" y="3133506"/>
            <a:chExt cx="6472707" cy="2791586"/>
          </a:xfrm>
        </p:grpSpPr>
        <p:sp>
          <p:nvSpPr>
            <p:cNvPr id="19" name="TextBox 3">
              <a:extLst>
                <a:ext uri="{FF2B5EF4-FFF2-40B4-BE49-F238E27FC236}">
                  <a16:creationId xmlns:a16="http://schemas.microsoft.com/office/drawing/2014/main" id="{880CFB18-D520-423A-AD8D-3324C071F72C}"/>
                </a:ext>
              </a:extLst>
            </p:cNvPr>
            <p:cNvSpPr txBox="1"/>
            <p:nvPr/>
          </p:nvSpPr>
          <p:spPr>
            <a:xfrm>
              <a:off x="8790667" y="3784750"/>
              <a:ext cx="322788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solidFill>
                    <a:srgbClr val="3F3F3F"/>
                  </a:solidFill>
                  <a:latin typeface="Century Gothic"/>
                  <a:cs typeface="Calibri"/>
                </a:rPr>
                <a:t>Resources Desired*</a:t>
              </a:r>
            </a:p>
          </p:txBody>
        </p:sp>
        <p:sp>
          <p:nvSpPr>
            <p:cNvPr id="20" name="TextBox 4">
              <a:extLst>
                <a:ext uri="{FF2B5EF4-FFF2-40B4-BE49-F238E27FC236}">
                  <a16:creationId xmlns:a16="http://schemas.microsoft.com/office/drawing/2014/main" id="{652FC56C-6798-4094-94D5-5C2E026AFF70}"/>
                </a:ext>
              </a:extLst>
            </p:cNvPr>
            <p:cNvSpPr txBox="1"/>
            <p:nvPr/>
          </p:nvSpPr>
          <p:spPr>
            <a:xfrm>
              <a:off x="9244135" y="4417692"/>
              <a:ext cx="2421513"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rPr>
                <a:t>DEVELOP Collaboration</a:t>
              </a:r>
            </a:p>
          </p:txBody>
        </p:sp>
        <p:sp>
          <p:nvSpPr>
            <p:cNvPr id="21" name="TextBox 5">
              <a:extLst>
                <a:ext uri="{FF2B5EF4-FFF2-40B4-BE49-F238E27FC236}">
                  <a16:creationId xmlns:a16="http://schemas.microsoft.com/office/drawing/2014/main" id="{A13543B3-3AF0-4243-95C8-387579588969}"/>
                </a:ext>
              </a:extLst>
            </p:cNvPr>
            <p:cNvSpPr txBox="1"/>
            <p:nvPr/>
          </p:nvSpPr>
          <p:spPr>
            <a:xfrm>
              <a:off x="9235917" y="4720059"/>
              <a:ext cx="2344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Grant Resources</a:t>
              </a:r>
            </a:p>
          </p:txBody>
        </p:sp>
        <p:sp>
          <p:nvSpPr>
            <p:cNvPr id="22" name="TextBox 6">
              <a:extLst>
                <a:ext uri="{FF2B5EF4-FFF2-40B4-BE49-F238E27FC236}">
                  <a16:creationId xmlns:a16="http://schemas.microsoft.com/office/drawing/2014/main" id="{5AD75E99-7321-477D-A03B-8EF472B14318}"/>
                </a:ext>
              </a:extLst>
            </p:cNvPr>
            <p:cNvSpPr txBox="1"/>
            <p:nvPr/>
          </p:nvSpPr>
          <p:spPr>
            <a:xfrm>
              <a:off x="9238656" y="4162462"/>
              <a:ext cx="2272822"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Educational Materials</a:t>
              </a:r>
            </a:p>
          </p:txBody>
        </p:sp>
        <p:sp>
          <p:nvSpPr>
            <p:cNvPr id="23" name="Rectangle 22">
              <a:extLst>
                <a:ext uri="{FF2B5EF4-FFF2-40B4-BE49-F238E27FC236}">
                  <a16:creationId xmlns:a16="http://schemas.microsoft.com/office/drawing/2014/main" id="{5B436957-D510-4307-A8F1-C2A89BAD55CB}"/>
                </a:ext>
              </a:extLst>
            </p:cNvPr>
            <p:cNvSpPr/>
            <p:nvPr/>
          </p:nvSpPr>
          <p:spPr>
            <a:xfrm>
              <a:off x="9034124" y="4771062"/>
              <a:ext cx="196315" cy="185866"/>
            </a:xfrm>
            <a:prstGeom prst="rect">
              <a:avLst/>
            </a:prstGeom>
            <a:solidFill>
              <a:schemeClr val="bg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24" name="Rectangle 23">
              <a:extLst>
                <a:ext uri="{FF2B5EF4-FFF2-40B4-BE49-F238E27FC236}">
                  <a16:creationId xmlns:a16="http://schemas.microsoft.com/office/drawing/2014/main" id="{D3E37BFB-0E2D-4E8F-9DC6-ED2821CE85BC}"/>
                </a:ext>
              </a:extLst>
            </p:cNvPr>
            <p:cNvSpPr/>
            <p:nvPr/>
          </p:nvSpPr>
          <p:spPr>
            <a:xfrm>
              <a:off x="9034124" y="4165920"/>
              <a:ext cx="196315" cy="185866"/>
            </a:xfrm>
            <a:prstGeom prst="rect">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25" name="Rectangle 24">
              <a:extLst>
                <a:ext uri="{FF2B5EF4-FFF2-40B4-BE49-F238E27FC236}">
                  <a16:creationId xmlns:a16="http://schemas.microsoft.com/office/drawing/2014/main" id="{4E4F18C0-F71C-48D9-AF2F-6EF26A0A3634}"/>
                </a:ext>
              </a:extLst>
            </p:cNvPr>
            <p:cNvSpPr/>
            <p:nvPr/>
          </p:nvSpPr>
          <p:spPr>
            <a:xfrm>
              <a:off x="9034124" y="4472814"/>
              <a:ext cx="196315" cy="185866"/>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26" name="TextBox 10">
              <a:extLst>
                <a:ext uri="{FF2B5EF4-FFF2-40B4-BE49-F238E27FC236}">
                  <a16:creationId xmlns:a16="http://schemas.microsoft.com/office/drawing/2014/main" id="{ABB64CD2-63D7-4D2B-A922-9B9D3D58CFBE}"/>
                </a:ext>
              </a:extLst>
            </p:cNvPr>
            <p:cNvSpPr txBox="1"/>
            <p:nvPr/>
          </p:nvSpPr>
          <p:spPr>
            <a:xfrm>
              <a:off x="5545847" y="4619835"/>
              <a:ext cx="700284"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38% </a:t>
              </a:r>
              <a:endParaRPr lang="en-US">
                <a:solidFill>
                  <a:srgbClr val="3F3F3F"/>
                </a:solidFill>
              </a:endParaRPr>
            </a:p>
          </p:txBody>
        </p:sp>
        <p:sp>
          <p:nvSpPr>
            <p:cNvPr id="27" name="TextBox 11">
              <a:extLst>
                <a:ext uri="{FF2B5EF4-FFF2-40B4-BE49-F238E27FC236}">
                  <a16:creationId xmlns:a16="http://schemas.microsoft.com/office/drawing/2014/main" id="{1808479B-28D1-4E54-A751-2DB701FECA6A}"/>
                </a:ext>
              </a:extLst>
            </p:cNvPr>
            <p:cNvSpPr txBox="1"/>
            <p:nvPr/>
          </p:nvSpPr>
          <p:spPr>
            <a:xfrm>
              <a:off x="6920693" y="3133506"/>
              <a:ext cx="5807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3% </a:t>
              </a:r>
              <a:endParaRPr lang="en-US">
                <a:solidFill>
                  <a:srgbClr val="3F3F3F"/>
                </a:solidFill>
              </a:endParaRPr>
            </a:p>
          </p:txBody>
        </p:sp>
        <p:sp>
          <p:nvSpPr>
            <p:cNvPr id="28" name="TextBox 1">
              <a:extLst>
                <a:ext uri="{FF2B5EF4-FFF2-40B4-BE49-F238E27FC236}">
                  <a16:creationId xmlns:a16="http://schemas.microsoft.com/office/drawing/2014/main" id="{2AD8D5D6-DB99-4A4C-AE37-53DB15B91103}"/>
                </a:ext>
              </a:extLst>
            </p:cNvPr>
            <p:cNvSpPr txBox="1"/>
            <p:nvPr/>
          </p:nvSpPr>
          <p:spPr>
            <a:xfrm>
              <a:off x="7972498" y="5555760"/>
              <a:ext cx="7361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35% </a:t>
              </a:r>
              <a:endParaRPr lang="en-US">
                <a:solidFill>
                  <a:srgbClr val="3F3F3F"/>
                </a:solidFill>
              </a:endParaRPr>
            </a:p>
          </p:txBody>
        </p:sp>
        <p:sp>
          <p:nvSpPr>
            <p:cNvPr id="29" name="TextBox 5">
              <a:extLst>
                <a:ext uri="{FF2B5EF4-FFF2-40B4-BE49-F238E27FC236}">
                  <a16:creationId xmlns:a16="http://schemas.microsoft.com/office/drawing/2014/main" id="{A067BD3C-BEEE-42F2-86D2-DD56338C74C7}"/>
                </a:ext>
              </a:extLst>
            </p:cNvPr>
            <p:cNvSpPr txBox="1"/>
            <p:nvPr/>
          </p:nvSpPr>
          <p:spPr>
            <a:xfrm>
              <a:off x="9235917" y="5012159"/>
              <a:ext cx="2344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Other</a:t>
              </a:r>
            </a:p>
          </p:txBody>
        </p:sp>
        <p:sp>
          <p:nvSpPr>
            <p:cNvPr id="30" name="Rectangle 29">
              <a:extLst>
                <a:ext uri="{FF2B5EF4-FFF2-40B4-BE49-F238E27FC236}">
                  <a16:creationId xmlns:a16="http://schemas.microsoft.com/office/drawing/2014/main" id="{FD2B3AD8-E009-43B5-941E-888425F29DFC}"/>
                </a:ext>
              </a:extLst>
            </p:cNvPr>
            <p:cNvSpPr/>
            <p:nvPr/>
          </p:nvSpPr>
          <p:spPr>
            <a:xfrm>
              <a:off x="9034124" y="5063161"/>
              <a:ext cx="196315" cy="185866"/>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31" name="TextBox 1">
              <a:extLst>
                <a:ext uri="{FF2B5EF4-FFF2-40B4-BE49-F238E27FC236}">
                  <a16:creationId xmlns:a16="http://schemas.microsoft.com/office/drawing/2014/main" id="{4AA00BF3-F80A-466B-8168-3E6F3CCDC143}"/>
                </a:ext>
              </a:extLst>
            </p:cNvPr>
            <p:cNvSpPr txBox="1"/>
            <p:nvPr/>
          </p:nvSpPr>
          <p:spPr>
            <a:xfrm>
              <a:off x="8188398" y="3638060"/>
              <a:ext cx="73615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3F3F3F"/>
                  </a:solidFill>
                  <a:latin typeface="Century Gothic"/>
                </a:rPr>
                <a:t>24% </a:t>
              </a:r>
              <a:endParaRPr lang="en-US">
                <a:solidFill>
                  <a:srgbClr val="3F3F3F"/>
                </a:solidFill>
              </a:endParaRPr>
            </a:p>
          </p:txBody>
        </p:sp>
      </p:grpSp>
      <p:sp>
        <p:nvSpPr>
          <p:cNvPr id="4" name="TextBox 3">
            <a:extLst>
              <a:ext uri="{FF2B5EF4-FFF2-40B4-BE49-F238E27FC236}">
                <a16:creationId xmlns:a16="http://schemas.microsoft.com/office/drawing/2014/main" id="{1F10BCEB-31D7-4A48-B06F-49375907DE4A}"/>
              </a:ext>
            </a:extLst>
          </p:cNvPr>
          <p:cNvSpPr txBox="1"/>
          <p:nvPr/>
        </p:nvSpPr>
        <p:spPr>
          <a:xfrm>
            <a:off x="8864600" y="5905500"/>
            <a:ext cx="26035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3F3F3F"/>
                </a:solidFill>
                <a:latin typeface="Century Gothic"/>
                <a:cs typeface="Calibri"/>
              </a:rPr>
              <a:t>*Follow-up correspondence not included</a:t>
            </a:r>
          </a:p>
        </p:txBody>
      </p:sp>
      <p:sp>
        <p:nvSpPr>
          <p:cNvPr id="5" name="Rectangle 4">
            <a:extLst>
              <a:ext uri="{FF2B5EF4-FFF2-40B4-BE49-F238E27FC236}">
                <a16:creationId xmlns:a16="http://schemas.microsoft.com/office/drawing/2014/main" id="{F704D2D2-253D-46DF-B036-1E8D4DBE8045}"/>
              </a:ext>
            </a:extLst>
          </p:cNvPr>
          <p:cNvSpPr/>
          <p:nvPr/>
        </p:nvSpPr>
        <p:spPr>
          <a:xfrm>
            <a:off x="9034124" y="5660061"/>
            <a:ext cx="196315" cy="185866"/>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srgbClr val="3F3F3F"/>
              </a:solidFill>
            </a:endParaRPr>
          </a:p>
        </p:txBody>
      </p:sp>
      <p:sp>
        <p:nvSpPr>
          <p:cNvPr id="6" name="TextBox 5">
            <a:extLst>
              <a:ext uri="{FF2B5EF4-FFF2-40B4-BE49-F238E27FC236}">
                <a16:creationId xmlns:a16="http://schemas.microsoft.com/office/drawing/2014/main" id="{13E6983E-89BC-4CE0-8B50-211943902502}"/>
              </a:ext>
            </a:extLst>
          </p:cNvPr>
          <p:cNvSpPr txBox="1"/>
          <p:nvPr/>
        </p:nvSpPr>
        <p:spPr>
          <a:xfrm>
            <a:off x="9235917" y="5596359"/>
            <a:ext cx="234481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3F3F3F"/>
                </a:solidFill>
                <a:latin typeface="Century Gothic"/>
                <a:cs typeface="Calibri"/>
              </a:rPr>
              <a:t>None (0%)</a:t>
            </a:r>
          </a:p>
        </p:txBody>
      </p:sp>
      <p:cxnSp>
        <p:nvCxnSpPr>
          <p:cNvPr id="11" name="Straight Arrow Connector 10">
            <a:extLst>
              <a:ext uri="{FF2B5EF4-FFF2-40B4-BE49-F238E27FC236}">
                <a16:creationId xmlns:a16="http://schemas.microsoft.com/office/drawing/2014/main" id="{E47054D7-B43B-45F2-82CD-CE5DF7210025}"/>
              </a:ext>
            </a:extLst>
          </p:cNvPr>
          <p:cNvCxnSpPr/>
          <p:nvPr/>
        </p:nvCxnSpPr>
        <p:spPr>
          <a:xfrm flipV="1">
            <a:off x="5362020" y="3379717"/>
            <a:ext cx="6968434" cy="11042"/>
          </a:xfrm>
          <a:prstGeom prst="straightConnector1">
            <a:avLst/>
          </a:prstGeom>
          <a:ln w="28575">
            <a:solidFill>
              <a:srgbClr val="C2AF7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7787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0CC913-5120-4F46-A3C7-FBAFBB2A964F}"/>
              </a:ext>
            </a:extLst>
          </p:cNvPr>
          <p:cNvSpPr/>
          <p:nvPr/>
        </p:nvSpPr>
        <p:spPr>
          <a:xfrm>
            <a:off x="11127408" y="5721626"/>
            <a:ext cx="916608" cy="9166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4AE9A20-0289-4CA4-9E19-7F745918A892}"/>
              </a:ext>
            </a:extLst>
          </p:cNvPr>
          <p:cNvSpPr/>
          <p:nvPr/>
        </p:nvSpPr>
        <p:spPr>
          <a:xfrm>
            <a:off x="-48591" y="1104"/>
            <a:ext cx="12247217" cy="2661478"/>
          </a:xfrm>
          <a:prstGeom prst="rect">
            <a:avLst/>
          </a:prstGeom>
          <a:solidFill>
            <a:srgbClr val="E6DA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584DA56A-1B88-4B5E-B78B-E15A37C8769E}"/>
              </a:ext>
            </a:extLst>
          </p:cNvPr>
          <p:cNvSpPr/>
          <p:nvPr/>
        </p:nvSpPr>
        <p:spPr>
          <a:xfrm>
            <a:off x="-192156" y="177800"/>
            <a:ext cx="2285999" cy="75095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DEBD59"/>
                </a:solidFill>
                <a:latin typeface="Century Gothic"/>
              </a:rPr>
              <a:t>Results</a:t>
            </a:r>
          </a:p>
        </p:txBody>
      </p:sp>
      <p:sp>
        <p:nvSpPr>
          <p:cNvPr id="10" name="Text Placeholder 5"/>
          <p:cNvSpPr txBox="1">
            <a:spLocks/>
          </p:cNvSpPr>
          <p:nvPr/>
        </p:nvSpPr>
        <p:spPr>
          <a:xfrm>
            <a:off x="513024" y="1325014"/>
            <a:ext cx="10251366" cy="69160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Gained insight on the focus of the organizations' activities, priorities, challenges, demographics, capacity and solutions </a:t>
            </a:r>
            <a:endParaRPr lang="en-US" sz="20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cxnSp>
        <p:nvCxnSpPr>
          <p:cNvPr id="11" name="Straight Arrow Connector 10">
            <a:extLst>
              <a:ext uri="{FF2B5EF4-FFF2-40B4-BE49-F238E27FC236}">
                <a16:creationId xmlns:a16="http://schemas.microsoft.com/office/drawing/2014/main" id="{E47054D7-B43B-45F2-82CD-CE5DF7210025}"/>
              </a:ext>
            </a:extLst>
          </p:cNvPr>
          <p:cNvCxnSpPr/>
          <p:nvPr/>
        </p:nvCxnSpPr>
        <p:spPr>
          <a:xfrm flipH="1">
            <a:off x="6046716" y="2706065"/>
            <a:ext cx="11042" cy="3931478"/>
          </a:xfrm>
          <a:prstGeom prst="straightConnector1">
            <a:avLst/>
          </a:prstGeom>
          <a:ln w="28575">
            <a:solidFill>
              <a:srgbClr val="C2AF72"/>
            </a:solidFill>
            <a:prstDash val="dash"/>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EBBD34D8-CFA7-4A0A-B9F1-00C3834538F1}"/>
              </a:ext>
            </a:extLst>
          </p:cNvPr>
          <p:cNvSpPr/>
          <p:nvPr/>
        </p:nvSpPr>
        <p:spPr>
          <a:xfrm>
            <a:off x="6367670" y="2971800"/>
            <a:ext cx="5587999" cy="894522"/>
          </a:xfrm>
          <a:prstGeom prst="rect">
            <a:avLst/>
          </a:prstGeom>
          <a:solidFill>
            <a:srgbClr val="F5E5AE"/>
          </a:solidFill>
          <a:ln w="28575">
            <a:solidFill>
              <a:srgbClr val="C2AF7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Capacity issues consistent across organizations</a:t>
            </a:r>
            <a:endParaRPr lang="en-US">
              <a:solidFill>
                <a:schemeClr val="tx1">
                  <a:lumMod val="75000"/>
                  <a:lumOff val="25000"/>
                </a:schemeClr>
              </a:solidFill>
            </a:endParaRPr>
          </a:p>
        </p:txBody>
      </p:sp>
      <p:sp>
        <p:nvSpPr>
          <p:cNvPr id="12" name="Rectangle 11">
            <a:extLst>
              <a:ext uri="{FF2B5EF4-FFF2-40B4-BE49-F238E27FC236}">
                <a16:creationId xmlns:a16="http://schemas.microsoft.com/office/drawing/2014/main" id="{746B4B55-1AF9-4E87-9A12-A3F8B449B5BC}"/>
              </a:ext>
            </a:extLst>
          </p:cNvPr>
          <p:cNvSpPr/>
          <p:nvPr/>
        </p:nvSpPr>
        <p:spPr>
          <a:xfrm>
            <a:off x="6367670" y="4219713"/>
            <a:ext cx="5587999" cy="894522"/>
          </a:xfrm>
          <a:prstGeom prst="rect">
            <a:avLst/>
          </a:prstGeom>
          <a:solidFill>
            <a:srgbClr val="F5E5AE"/>
          </a:solidFill>
          <a:ln w="28575">
            <a:solidFill>
              <a:srgbClr val="C2AF7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Diesel was the most common miscellaneous pollution source mentioned</a:t>
            </a:r>
            <a:endParaRPr lang="en-US">
              <a:solidFill>
                <a:schemeClr val="tx1">
                  <a:lumMod val="75000"/>
                  <a:lumOff val="25000"/>
                </a:schemeClr>
              </a:solidFill>
            </a:endParaRPr>
          </a:p>
        </p:txBody>
      </p:sp>
      <p:sp>
        <p:nvSpPr>
          <p:cNvPr id="13" name="Rectangle 12">
            <a:extLst>
              <a:ext uri="{FF2B5EF4-FFF2-40B4-BE49-F238E27FC236}">
                <a16:creationId xmlns:a16="http://schemas.microsoft.com/office/drawing/2014/main" id="{E93B4176-E85F-4EA0-AC08-87BAAEDF4A29}"/>
              </a:ext>
            </a:extLst>
          </p:cNvPr>
          <p:cNvSpPr/>
          <p:nvPr/>
        </p:nvSpPr>
        <p:spPr>
          <a:xfrm>
            <a:off x="6367670" y="5500756"/>
            <a:ext cx="5587999" cy="894522"/>
          </a:xfrm>
          <a:prstGeom prst="rect">
            <a:avLst/>
          </a:prstGeom>
          <a:solidFill>
            <a:srgbClr val="F5E5AE"/>
          </a:solidFill>
          <a:ln w="28575">
            <a:solidFill>
              <a:srgbClr val="C2AF72"/>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rPr>
              <a:t>Racial justice was the biggest focus</a:t>
            </a:r>
            <a:endParaRPr lang="en-US">
              <a:solidFill>
                <a:schemeClr val="tx1">
                  <a:lumMod val="75000"/>
                  <a:lumOff val="25000"/>
                </a:schemeClr>
              </a:solidFill>
            </a:endParaRPr>
          </a:p>
        </p:txBody>
      </p:sp>
      <p:pic>
        <p:nvPicPr>
          <p:cNvPr id="3" name="Picture 3" descr="Text&#10;&#10;Description automatically generated">
            <a:extLst>
              <a:ext uri="{FF2B5EF4-FFF2-40B4-BE49-F238E27FC236}">
                <a16:creationId xmlns:a16="http://schemas.microsoft.com/office/drawing/2014/main" id="{724D9CF5-DCC5-40B1-BD9C-0DBF41E0D6F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06400" y="2981480"/>
            <a:ext cx="5393895" cy="3422988"/>
          </a:xfrm>
          <a:prstGeom prst="rect">
            <a:avLst/>
          </a:prstGeom>
        </p:spPr>
      </p:pic>
      <p:sp>
        <p:nvSpPr>
          <p:cNvPr id="4" name="TextBox 3">
            <a:extLst>
              <a:ext uri="{FF2B5EF4-FFF2-40B4-BE49-F238E27FC236}">
                <a16:creationId xmlns:a16="http://schemas.microsoft.com/office/drawing/2014/main" id="{BC3746E1-7CA1-4AB4-9667-4F6F49EBDD5B}"/>
              </a:ext>
            </a:extLst>
          </p:cNvPr>
          <p:cNvSpPr txBox="1"/>
          <p:nvPr/>
        </p:nvSpPr>
        <p:spPr>
          <a:xfrm>
            <a:off x="455364" y="5945435"/>
            <a:ext cx="185266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latin typeface="Century Gothic"/>
              </a:rPr>
              <a:t>Word cloud of Organizations' Priorities</a:t>
            </a:r>
            <a:endParaRPr lang="en-US" sz="1100">
              <a:solidFill>
                <a:schemeClr val="bg1"/>
              </a:solidFill>
              <a:latin typeface="Century Gothic"/>
              <a:cs typeface="Calibri"/>
            </a:endParaRPr>
          </a:p>
        </p:txBody>
      </p:sp>
    </p:spTree>
    <p:extLst>
      <p:ext uri="{BB962C8B-B14F-4D97-AF65-F5344CB8AC3E}">
        <p14:creationId xmlns:p14="http://schemas.microsoft.com/office/powerpoint/2010/main" val="67526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25829" y="240653"/>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DEBD59"/>
                </a:solidFill>
                <a:latin typeface="Century Gothic"/>
              </a:rPr>
              <a:t>A.J.E.N.D.A.</a:t>
            </a:r>
          </a:p>
        </p:txBody>
      </p:sp>
      <p:grpSp>
        <p:nvGrpSpPr>
          <p:cNvPr id="5" name="Group 4">
            <a:extLst>
              <a:ext uri="{FF2B5EF4-FFF2-40B4-BE49-F238E27FC236}">
                <a16:creationId xmlns:a16="http://schemas.microsoft.com/office/drawing/2014/main" id="{7612ABD2-BC40-4287-ACD2-B250BBEEA0F2}"/>
              </a:ext>
            </a:extLst>
          </p:cNvPr>
          <p:cNvGrpSpPr/>
          <p:nvPr/>
        </p:nvGrpSpPr>
        <p:grpSpPr>
          <a:xfrm>
            <a:off x="-291548" y="-706368"/>
            <a:ext cx="12432195" cy="7311472"/>
            <a:chOff x="-291548" y="-706368"/>
            <a:chExt cx="12432195" cy="7311472"/>
          </a:xfrm>
        </p:grpSpPr>
        <p:sp>
          <p:nvSpPr>
            <p:cNvPr id="4" name="Oval 3">
              <a:extLst>
                <a:ext uri="{FF2B5EF4-FFF2-40B4-BE49-F238E27FC236}">
                  <a16:creationId xmlns:a16="http://schemas.microsoft.com/office/drawing/2014/main" id="{BF15F549-F05E-4B94-A8E9-FA882116A585}"/>
                </a:ext>
              </a:extLst>
            </p:cNvPr>
            <p:cNvSpPr/>
            <p:nvPr/>
          </p:nvSpPr>
          <p:spPr>
            <a:xfrm>
              <a:off x="868018" y="5235713"/>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F450E842-37A1-49E7-86B2-525537206405}"/>
                </a:ext>
              </a:extLst>
            </p:cNvPr>
            <p:cNvSpPr/>
            <p:nvPr/>
          </p:nvSpPr>
          <p:spPr>
            <a:xfrm>
              <a:off x="1674191" y="4285974"/>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937C726-E7FB-4029-9809-365E59C67C9B}"/>
                </a:ext>
              </a:extLst>
            </p:cNvPr>
            <p:cNvSpPr/>
            <p:nvPr/>
          </p:nvSpPr>
          <p:spPr>
            <a:xfrm>
              <a:off x="2215322" y="3148495"/>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EB6CFC3-5ED8-4ED5-946A-1DB05FE5C87B}"/>
                </a:ext>
              </a:extLst>
            </p:cNvPr>
            <p:cNvSpPr/>
            <p:nvPr/>
          </p:nvSpPr>
          <p:spPr>
            <a:xfrm>
              <a:off x="2679147" y="1955800"/>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5B435C5-64B9-4F42-A58E-D53692CB6689}"/>
                </a:ext>
              </a:extLst>
            </p:cNvPr>
            <p:cNvSpPr/>
            <p:nvPr/>
          </p:nvSpPr>
          <p:spPr>
            <a:xfrm>
              <a:off x="3131930" y="763103"/>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62D724-29E2-44CA-B109-EF8538707CB7}"/>
                </a:ext>
              </a:extLst>
            </p:cNvPr>
            <p:cNvSpPr/>
            <p:nvPr/>
          </p:nvSpPr>
          <p:spPr>
            <a:xfrm>
              <a:off x="-291548" y="5688496"/>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E75ACD6-4CFD-4EA1-93F2-6F0F3A6B6C3E}"/>
                </a:ext>
              </a:extLst>
            </p:cNvPr>
            <p:cNvSpPr/>
            <p:nvPr/>
          </p:nvSpPr>
          <p:spPr>
            <a:xfrm>
              <a:off x="3816626" y="-252896"/>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Oval 12">
              <a:extLst>
                <a:ext uri="{FF2B5EF4-FFF2-40B4-BE49-F238E27FC236}">
                  <a16:creationId xmlns:a16="http://schemas.microsoft.com/office/drawing/2014/main" id="{6E75ACD6-4CFD-4EA1-93F2-6F0F3A6B6C3E}"/>
                </a:ext>
              </a:extLst>
            </p:cNvPr>
            <p:cNvSpPr/>
            <p:nvPr/>
          </p:nvSpPr>
          <p:spPr>
            <a:xfrm>
              <a:off x="5008632" y="-706368"/>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Oval 13">
              <a:extLst>
                <a:ext uri="{FF2B5EF4-FFF2-40B4-BE49-F238E27FC236}">
                  <a16:creationId xmlns:a16="http://schemas.microsoft.com/office/drawing/2014/main" id="{6E75ACD6-4CFD-4EA1-93F2-6F0F3A6B6C3E}"/>
                </a:ext>
              </a:extLst>
            </p:cNvPr>
            <p:cNvSpPr/>
            <p:nvPr/>
          </p:nvSpPr>
          <p:spPr>
            <a:xfrm>
              <a:off x="6012898" y="-276"/>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Oval 14">
              <a:extLst>
                <a:ext uri="{FF2B5EF4-FFF2-40B4-BE49-F238E27FC236}">
                  <a16:creationId xmlns:a16="http://schemas.microsoft.com/office/drawing/2014/main" id="{6E75ACD6-4CFD-4EA1-93F2-6F0F3A6B6C3E}"/>
                </a:ext>
              </a:extLst>
            </p:cNvPr>
            <p:cNvSpPr/>
            <p:nvPr/>
          </p:nvSpPr>
          <p:spPr>
            <a:xfrm>
              <a:off x="6884643" y="981903"/>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Oval 15">
              <a:extLst>
                <a:ext uri="{FF2B5EF4-FFF2-40B4-BE49-F238E27FC236}">
                  <a16:creationId xmlns:a16="http://schemas.microsoft.com/office/drawing/2014/main" id="{6E75ACD6-4CFD-4EA1-93F2-6F0F3A6B6C3E}"/>
                </a:ext>
              </a:extLst>
            </p:cNvPr>
            <p:cNvSpPr/>
            <p:nvPr/>
          </p:nvSpPr>
          <p:spPr>
            <a:xfrm>
              <a:off x="11224039" y="4967909"/>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Rectangle 2">
            <a:extLst>
              <a:ext uri="{FF2B5EF4-FFF2-40B4-BE49-F238E27FC236}">
                <a16:creationId xmlns:a16="http://schemas.microsoft.com/office/drawing/2014/main" id="{47DCE2A2-017E-4FB6-8804-00879CD46BBF}"/>
              </a:ext>
            </a:extLst>
          </p:cNvPr>
          <p:cNvSpPr/>
          <p:nvPr/>
        </p:nvSpPr>
        <p:spPr>
          <a:xfrm>
            <a:off x="5925240" y="1076282"/>
            <a:ext cx="5792776" cy="4162374"/>
          </a:xfrm>
          <a:prstGeom prst="rect">
            <a:avLst/>
          </a:prstGeom>
          <a:solidFill>
            <a:srgbClr val="DEBD59"/>
          </a:solidFill>
          <a:ln w="57150">
            <a:solidFill>
              <a:srgbClr val="C2AF7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cs typeface="Calibri"/>
              </a:rPr>
              <a:t>Screen recording of AJENDA</a:t>
            </a:r>
          </a:p>
        </p:txBody>
      </p:sp>
      <p:sp>
        <p:nvSpPr>
          <p:cNvPr id="10" name="Text Placeholder 5"/>
          <p:cNvSpPr txBox="1">
            <a:spLocks/>
          </p:cNvSpPr>
          <p:nvPr/>
        </p:nvSpPr>
        <p:spPr>
          <a:xfrm>
            <a:off x="625060" y="1076282"/>
            <a:ext cx="4978573" cy="4213870"/>
          </a:xfrm>
          <a:prstGeom prst="rect">
            <a:avLst/>
          </a:prstGeom>
          <a:solidFill>
            <a:srgbClr val="E6DAB5">
              <a:alpha val="85000"/>
            </a:srgbClr>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b="1" u="sng"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b="1" u="sng" dirty="0">
                <a:solidFill>
                  <a:schemeClr val="tx1">
                    <a:lumMod val="75000"/>
                    <a:lumOff val="25000"/>
                  </a:schemeClr>
                </a:solidFill>
                <a:latin typeface="Century Gothic"/>
              </a:rPr>
              <a:t>A</a:t>
            </a:r>
            <a:r>
              <a:rPr lang="en-US" sz="2000" dirty="0">
                <a:solidFill>
                  <a:schemeClr val="tx1">
                    <a:lumMod val="75000"/>
                    <a:lumOff val="25000"/>
                  </a:schemeClr>
                </a:solidFill>
                <a:latin typeface="Century Gothic"/>
              </a:rPr>
              <a:t>ssessing </a:t>
            </a:r>
            <a:r>
              <a:rPr lang="en-US" sz="2000" b="1" u="sng" dirty="0">
                <a:solidFill>
                  <a:schemeClr val="tx1">
                    <a:lumMod val="75000"/>
                    <a:lumOff val="25000"/>
                  </a:schemeClr>
                </a:solidFill>
                <a:latin typeface="Century Gothic"/>
              </a:rPr>
              <a:t>J</a:t>
            </a:r>
            <a:r>
              <a:rPr lang="en-US" sz="2000" dirty="0">
                <a:solidFill>
                  <a:schemeClr val="tx1">
                    <a:lumMod val="75000"/>
                    <a:lumOff val="25000"/>
                  </a:schemeClr>
                </a:solidFill>
                <a:latin typeface="Century Gothic"/>
              </a:rPr>
              <a:t>ustice and </a:t>
            </a:r>
            <a:r>
              <a:rPr lang="en-US" sz="2000" b="1" u="sng" dirty="0">
                <a:solidFill>
                  <a:schemeClr val="tx1">
                    <a:lumMod val="75000"/>
                    <a:lumOff val="25000"/>
                  </a:schemeClr>
                </a:solidFill>
                <a:latin typeface="Century Gothic"/>
              </a:rPr>
              <a:t>E</a:t>
            </a:r>
            <a:r>
              <a:rPr lang="en-US" sz="2000" dirty="0">
                <a:solidFill>
                  <a:schemeClr val="tx1">
                    <a:lumMod val="75000"/>
                    <a:lumOff val="25000"/>
                  </a:schemeClr>
                </a:solidFill>
                <a:latin typeface="Century Gothic"/>
              </a:rPr>
              <a:t>nvironmental </a:t>
            </a:r>
            <a:r>
              <a:rPr lang="en-US" sz="2000" b="1" u="sng" dirty="0">
                <a:solidFill>
                  <a:schemeClr val="tx1">
                    <a:lumMod val="75000"/>
                    <a:lumOff val="25000"/>
                  </a:schemeClr>
                </a:solidFill>
                <a:latin typeface="Century Gothic"/>
              </a:rPr>
              <a:t>N</a:t>
            </a:r>
            <a:r>
              <a:rPr lang="en-US" sz="2000" dirty="0">
                <a:solidFill>
                  <a:schemeClr val="tx1">
                    <a:lumMod val="75000"/>
                    <a:lumOff val="25000"/>
                  </a:schemeClr>
                </a:solidFill>
                <a:latin typeface="Century Gothic"/>
              </a:rPr>
              <a:t>eeds </a:t>
            </a:r>
            <a:r>
              <a:rPr lang="en-US" sz="2000" b="1" u="sng" dirty="0">
                <a:solidFill>
                  <a:schemeClr val="tx1">
                    <a:lumMod val="75000"/>
                    <a:lumOff val="25000"/>
                  </a:schemeClr>
                </a:solidFill>
                <a:latin typeface="Century Gothic"/>
              </a:rPr>
              <a:t>D</a:t>
            </a:r>
            <a:r>
              <a:rPr lang="en-US" sz="2000" dirty="0">
                <a:solidFill>
                  <a:schemeClr val="tx1">
                    <a:lumMod val="75000"/>
                    <a:lumOff val="25000"/>
                  </a:schemeClr>
                </a:solidFill>
                <a:latin typeface="Century Gothic"/>
              </a:rPr>
              <a:t>irectory for </a:t>
            </a:r>
            <a:r>
              <a:rPr lang="en-US" sz="2000" b="1" u="sng" dirty="0">
                <a:solidFill>
                  <a:schemeClr val="tx1">
                    <a:lumMod val="75000"/>
                    <a:lumOff val="25000"/>
                  </a:schemeClr>
                </a:solidFill>
                <a:latin typeface="Century Gothic"/>
              </a:rPr>
              <a:t>A</a:t>
            </a:r>
            <a:r>
              <a:rPr lang="en-US" sz="2000" dirty="0">
                <a:solidFill>
                  <a:schemeClr val="tx1">
                    <a:lumMod val="75000"/>
                    <a:lumOff val="25000"/>
                  </a:schemeClr>
                </a:solidFill>
                <a:latin typeface="Century Gothic"/>
              </a:rPr>
              <a:t>ir Quality</a:t>
            </a:r>
          </a:p>
          <a:p>
            <a:pPr marL="342900" indent="-342900">
              <a:lnSpc>
                <a:spcPct val="100000"/>
              </a:lnSpc>
              <a:spcBef>
                <a:spcPts val="0"/>
              </a:spcBef>
              <a:spcAft>
                <a:spcPts val="600"/>
              </a:spcAft>
              <a:buClr>
                <a:srgbClr val="8A5A9A"/>
              </a:buClr>
              <a:buFont typeface="Webdings" panose="05030102010509060703" pitchFamily="18" charset="2"/>
              <a:buChar char="4"/>
            </a:pPr>
            <a:endParaRPr lang="en-US" dirty="0">
              <a:solidFill>
                <a:schemeClr val="tx1">
                  <a:lumMod val="75000"/>
                  <a:lumOff val="25000"/>
                </a:schemeClr>
              </a:solidFill>
              <a:cs typeface="Calibri" panose="020F0502020204030204"/>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Home to DEVELOP public resources relating to EJ work and goals</a:t>
            </a: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Further updated by the EJ fellow as DEVELOP's EJ work grows</a:t>
            </a:r>
          </a:p>
          <a:p>
            <a:pPr marL="342900" indent="-342900">
              <a:lnSpc>
                <a:spcPct val="15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pic>
        <p:nvPicPr>
          <p:cNvPr id="18" name="Screen Recording 2022-03-16 at 1.47.53 PM">
            <a:hlinkClick r:id="" action="ppaction://media"/>
            <a:extLst>
              <a:ext uri="{FF2B5EF4-FFF2-40B4-BE49-F238E27FC236}">
                <a16:creationId xmlns:a16="http://schemas.microsoft.com/office/drawing/2014/main" id="{81822F9B-3433-40F9-AFCB-C62F73131E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25240" y="1661833"/>
            <a:ext cx="5792776" cy="2973324"/>
          </a:xfrm>
          <a:prstGeom prst="rect">
            <a:avLst/>
          </a:prstGeom>
          <a:effectLst/>
        </p:spPr>
      </p:pic>
    </p:spTree>
    <p:extLst>
      <p:ext uri="{BB962C8B-B14F-4D97-AF65-F5344CB8AC3E}">
        <p14:creationId xmlns:p14="http://schemas.microsoft.com/office/powerpoint/2010/main" val="14336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19208"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8"/>
                </p:tgtEl>
              </p:cMediaNode>
            </p:video>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45B7723-D367-41A6-924C-C7C69EF48BBC}"/>
              </a:ext>
            </a:extLst>
          </p:cNvPr>
          <p:cNvSpPr/>
          <p:nvPr/>
        </p:nvSpPr>
        <p:spPr>
          <a:xfrm rot="-960000">
            <a:off x="-1999185" y="379726"/>
            <a:ext cx="15087599" cy="4536830"/>
          </a:xfrm>
          <a:prstGeom prst="rect">
            <a:avLst/>
          </a:prstGeom>
          <a:solidFill>
            <a:srgbClr val="EEE4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4523740" y="861060"/>
            <a:ext cx="322178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a:rPr>
              <a:t>Who we are</a:t>
            </a:r>
          </a:p>
        </p:txBody>
      </p:sp>
      <p:sp>
        <p:nvSpPr>
          <p:cNvPr id="10" name="Text Placeholder 5"/>
          <p:cNvSpPr txBox="1">
            <a:spLocks/>
          </p:cNvSpPr>
          <p:nvPr/>
        </p:nvSpPr>
        <p:spPr>
          <a:xfrm>
            <a:off x="480004" y="5458690"/>
            <a:ext cx="2997237" cy="4696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000" b="1" dirty="0">
                <a:solidFill>
                  <a:srgbClr val="8A5A9A"/>
                </a:solidFill>
                <a:latin typeface="Century Gothic"/>
              </a:rPr>
              <a:t>Liz Duran – Team Lead</a:t>
            </a:r>
            <a:endParaRPr lang="en-US" sz="2000" dirty="0"/>
          </a:p>
        </p:txBody>
      </p:sp>
      <p:sp>
        <p:nvSpPr>
          <p:cNvPr id="4" name="Text Placeholder 5">
            <a:extLst>
              <a:ext uri="{FF2B5EF4-FFF2-40B4-BE49-F238E27FC236}">
                <a16:creationId xmlns:a16="http://schemas.microsoft.com/office/drawing/2014/main" id="{143219F2-2D39-4A9E-9E08-63A3E8295F23}"/>
              </a:ext>
            </a:extLst>
          </p:cNvPr>
          <p:cNvSpPr txBox="1">
            <a:spLocks/>
          </p:cNvSpPr>
          <p:nvPr/>
        </p:nvSpPr>
        <p:spPr>
          <a:xfrm>
            <a:off x="3367984" y="5458690"/>
            <a:ext cx="2667037" cy="4696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000" b="1" dirty="0">
                <a:solidFill>
                  <a:srgbClr val="8A5A9A"/>
                </a:solidFill>
                <a:latin typeface="Century Gothic"/>
              </a:rPr>
              <a:t>Paige Aldenberg</a:t>
            </a:r>
          </a:p>
        </p:txBody>
      </p:sp>
      <p:sp>
        <p:nvSpPr>
          <p:cNvPr id="5" name="Text Placeholder 5">
            <a:extLst>
              <a:ext uri="{FF2B5EF4-FFF2-40B4-BE49-F238E27FC236}">
                <a16:creationId xmlns:a16="http://schemas.microsoft.com/office/drawing/2014/main" id="{A1A2CDA4-1A97-447D-A4C5-B8296311CDA2}"/>
              </a:ext>
            </a:extLst>
          </p:cNvPr>
          <p:cNvSpPr txBox="1">
            <a:spLocks/>
          </p:cNvSpPr>
          <p:nvPr/>
        </p:nvSpPr>
        <p:spPr>
          <a:xfrm>
            <a:off x="6101024" y="5458690"/>
            <a:ext cx="2667037" cy="4696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b="1" dirty="0">
                <a:solidFill>
                  <a:srgbClr val="8A5A9A"/>
                </a:solidFill>
                <a:latin typeface="Century Gothic"/>
              </a:rPr>
              <a:t>Sadie Murray</a:t>
            </a:r>
            <a:endParaRPr lang="en-US" sz="2000" dirty="0"/>
          </a:p>
        </p:txBody>
      </p:sp>
      <p:sp>
        <p:nvSpPr>
          <p:cNvPr id="6" name="Text Placeholder 5">
            <a:extLst>
              <a:ext uri="{FF2B5EF4-FFF2-40B4-BE49-F238E27FC236}">
                <a16:creationId xmlns:a16="http://schemas.microsoft.com/office/drawing/2014/main" id="{81216B1F-1B8C-434B-BD28-FA0A4D78E754}"/>
              </a:ext>
            </a:extLst>
          </p:cNvPr>
          <p:cNvSpPr txBox="1">
            <a:spLocks/>
          </p:cNvSpPr>
          <p:nvPr/>
        </p:nvSpPr>
        <p:spPr>
          <a:xfrm>
            <a:off x="8737544" y="5458690"/>
            <a:ext cx="2857537" cy="4696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000" b="1" dirty="0">
                <a:solidFill>
                  <a:srgbClr val="8A5A9A"/>
                </a:solidFill>
                <a:latin typeface="Century Gothic"/>
              </a:rPr>
              <a:t>Thomas Schindelman</a:t>
            </a:r>
            <a:endParaRPr lang="en-US" sz="2000" dirty="0"/>
          </a:p>
        </p:txBody>
      </p:sp>
      <p:pic>
        <p:nvPicPr>
          <p:cNvPr id="3" name="Picture 6">
            <a:extLst>
              <a:ext uri="{FF2B5EF4-FFF2-40B4-BE49-F238E27FC236}">
                <a16:creationId xmlns:a16="http://schemas.microsoft.com/office/drawing/2014/main" id="{BC27189B-8FFE-4811-B2C1-A4BB7655CCDF}"/>
              </a:ext>
            </a:extLst>
          </p:cNvPr>
          <p:cNvPicPr>
            <a:picLocks noChangeAspect="1"/>
          </p:cNvPicPr>
          <p:nvPr/>
        </p:nvPicPr>
        <p:blipFill>
          <a:blip r:embed="rId3"/>
          <a:stretch>
            <a:fillRect/>
          </a:stretch>
        </p:blipFill>
        <p:spPr>
          <a:xfrm>
            <a:off x="9062720" y="2849880"/>
            <a:ext cx="2184400" cy="2184400"/>
          </a:xfrm>
          <a:prstGeom prst="flowChartConnector">
            <a:avLst/>
          </a:prstGeom>
          <a:ln w="228600" cap="sq" cmpd="thickThin">
            <a:solidFill>
              <a:srgbClr val="876A91"/>
            </a:solidFill>
            <a:prstDash val="solid"/>
            <a:miter lim="800000"/>
          </a:ln>
          <a:effectLst>
            <a:outerShdw blurRad="50800" dist="38100" dir="2700000" algn="tl" rotWithShape="0">
              <a:prstClr val="black">
                <a:alpha val="40000"/>
              </a:prstClr>
            </a:outerShdw>
          </a:effectLst>
        </p:spPr>
      </p:pic>
      <p:cxnSp>
        <p:nvCxnSpPr>
          <p:cNvPr id="14" name="Straight Arrow Connector 13">
            <a:extLst>
              <a:ext uri="{FF2B5EF4-FFF2-40B4-BE49-F238E27FC236}">
                <a16:creationId xmlns:a16="http://schemas.microsoft.com/office/drawing/2014/main" id="{1F2B6A1A-953C-48B7-9738-5C70743F443E}"/>
              </a:ext>
            </a:extLst>
          </p:cNvPr>
          <p:cNvCxnSpPr>
            <a:cxnSpLocks/>
          </p:cNvCxnSpPr>
          <p:nvPr/>
        </p:nvCxnSpPr>
        <p:spPr>
          <a:xfrm flipV="1">
            <a:off x="1971675" y="1895474"/>
            <a:ext cx="8188960" cy="30480"/>
          </a:xfrm>
          <a:prstGeom prst="straightConnector1">
            <a:avLst/>
          </a:prstGeom>
          <a:ln w="57150">
            <a:solidFill>
              <a:srgbClr val="7D5576"/>
            </a:solidFill>
          </a:ln>
        </p:spPr>
        <p:style>
          <a:lnRef idx="3">
            <a:schemeClr val="accent4"/>
          </a:lnRef>
          <a:fillRef idx="0">
            <a:schemeClr val="accent4"/>
          </a:fillRef>
          <a:effectRef idx="2">
            <a:schemeClr val="accent4"/>
          </a:effectRef>
          <a:fontRef idx="minor">
            <a:schemeClr val="tx1"/>
          </a:fontRef>
        </p:style>
      </p:cxnSp>
      <p:cxnSp>
        <p:nvCxnSpPr>
          <p:cNvPr id="15" name="Straight Arrow Connector 14">
            <a:extLst>
              <a:ext uri="{FF2B5EF4-FFF2-40B4-BE49-F238E27FC236}">
                <a16:creationId xmlns:a16="http://schemas.microsoft.com/office/drawing/2014/main" id="{616AA8B8-46FC-44FE-BC52-7458A38DF9CF}"/>
              </a:ext>
            </a:extLst>
          </p:cNvPr>
          <p:cNvCxnSpPr>
            <a:cxnSpLocks/>
          </p:cNvCxnSpPr>
          <p:nvPr/>
        </p:nvCxnSpPr>
        <p:spPr>
          <a:xfrm>
            <a:off x="6132195" y="1280794"/>
            <a:ext cx="10160" cy="629920"/>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8D93D2B-AD31-4E31-B48C-6929B66D96B8}"/>
              </a:ext>
            </a:extLst>
          </p:cNvPr>
          <p:cNvCxnSpPr/>
          <p:nvPr/>
        </p:nvCxnSpPr>
        <p:spPr>
          <a:xfrm>
            <a:off x="1972310" y="1835150"/>
            <a:ext cx="10160" cy="792480"/>
          </a:xfrm>
          <a:prstGeom prst="straightConnector1">
            <a:avLst/>
          </a:prstGeom>
          <a:ln w="57150">
            <a:solidFill>
              <a:srgbClr val="7D5576"/>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EFD8AD56-6813-429D-A64A-8F0660E03A8A}"/>
              </a:ext>
            </a:extLst>
          </p:cNvPr>
          <p:cNvCxnSpPr>
            <a:cxnSpLocks/>
          </p:cNvCxnSpPr>
          <p:nvPr/>
        </p:nvCxnSpPr>
        <p:spPr>
          <a:xfrm>
            <a:off x="4695190" y="1896110"/>
            <a:ext cx="10160" cy="731520"/>
          </a:xfrm>
          <a:prstGeom prst="straightConnector1">
            <a:avLst/>
          </a:prstGeom>
          <a:ln w="57150">
            <a:solidFill>
              <a:srgbClr val="7D5576"/>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922EB1-8935-43AB-A7B5-AFA8DAEC022F}"/>
              </a:ext>
            </a:extLst>
          </p:cNvPr>
          <p:cNvCxnSpPr>
            <a:cxnSpLocks/>
          </p:cNvCxnSpPr>
          <p:nvPr/>
        </p:nvCxnSpPr>
        <p:spPr>
          <a:xfrm>
            <a:off x="7428230" y="1896110"/>
            <a:ext cx="10160" cy="731520"/>
          </a:xfrm>
          <a:prstGeom prst="straightConnector1">
            <a:avLst/>
          </a:prstGeom>
          <a:ln w="57150">
            <a:solidFill>
              <a:srgbClr val="7D557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07BAD35-95A5-46CA-984F-3AFBE188A6A8}"/>
              </a:ext>
            </a:extLst>
          </p:cNvPr>
          <p:cNvCxnSpPr>
            <a:cxnSpLocks/>
          </p:cNvCxnSpPr>
          <p:nvPr/>
        </p:nvCxnSpPr>
        <p:spPr>
          <a:xfrm>
            <a:off x="10151110" y="1845310"/>
            <a:ext cx="10160" cy="782320"/>
          </a:xfrm>
          <a:prstGeom prst="straightConnector1">
            <a:avLst/>
          </a:prstGeom>
          <a:ln w="57150">
            <a:solidFill>
              <a:srgbClr val="7D5576"/>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03F19A9-7A99-48F7-98F0-AE8387CE0292}"/>
              </a:ext>
            </a:extLst>
          </p:cNvPr>
          <p:cNvCxnSpPr>
            <a:cxnSpLocks/>
          </p:cNvCxnSpPr>
          <p:nvPr/>
        </p:nvCxnSpPr>
        <p:spPr>
          <a:xfrm flipV="1">
            <a:off x="1839595" y="1824353"/>
            <a:ext cx="8422640" cy="30480"/>
          </a:xfrm>
          <a:prstGeom prst="straightConnector1">
            <a:avLst/>
          </a:prstGeom>
          <a:ln w="57150">
            <a:solidFill>
              <a:srgbClr val="7D5576"/>
            </a:solidFill>
          </a:ln>
        </p:spPr>
        <p:style>
          <a:lnRef idx="3">
            <a:schemeClr val="accent4"/>
          </a:lnRef>
          <a:fillRef idx="0">
            <a:schemeClr val="accent4"/>
          </a:fillRef>
          <a:effectRef idx="2">
            <a:schemeClr val="accent4"/>
          </a:effectRef>
          <a:fontRef idx="minor">
            <a:schemeClr val="tx1"/>
          </a:fontRef>
        </p:style>
      </p:cxnSp>
      <p:cxnSp>
        <p:nvCxnSpPr>
          <p:cNvPr id="22" name="Straight Arrow Connector 21">
            <a:extLst>
              <a:ext uri="{FF2B5EF4-FFF2-40B4-BE49-F238E27FC236}">
                <a16:creationId xmlns:a16="http://schemas.microsoft.com/office/drawing/2014/main" id="{8CF68086-4615-45B6-8609-FD8675FBA024}"/>
              </a:ext>
            </a:extLst>
          </p:cNvPr>
          <p:cNvCxnSpPr/>
          <p:nvPr/>
        </p:nvCxnSpPr>
        <p:spPr>
          <a:xfrm flipV="1">
            <a:off x="4705350" y="1276350"/>
            <a:ext cx="2783840" cy="10160"/>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pic>
        <p:nvPicPr>
          <p:cNvPr id="23" name="Picture 23">
            <a:extLst>
              <a:ext uri="{FF2B5EF4-FFF2-40B4-BE49-F238E27FC236}">
                <a16:creationId xmlns:a16="http://schemas.microsoft.com/office/drawing/2014/main" id="{A243B539-745B-4DE4-B458-AD072C3E9C61}"/>
              </a:ext>
            </a:extLst>
          </p:cNvPr>
          <p:cNvPicPr>
            <a:picLocks noChangeAspect="1"/>
          </p:cNvPicPr>
          <p:nvPr/>
        </p:nvPicPr>
        <p:blipFill rotWithShape="1">
          <a:blip r:embed="rId4"/>
          <a:srcRect l="9677" t="10463" r="17161" b="19649"/>
          <a:stretch/>
        </p:blipFill>
        <p:spPr>
          <a:xfrm>
            <a:off x="840426" y="2853439"/>
            <a:ext cx="2223539" cy="2182425"/>
          </a:xfrm>
          <a:prstGeom prst="ellipse">
            <a:avLst/>
          </a:prstGeom>
          <a:ln w="228600" cap="sq" cmpd="thickThin">
            <a:solidFill>
              <a:srgbClr val="B58ABA"/>
            </a:solidFill>
            <a:prstDash val="solid"/>
            <a:miter lim="800000"/>
          </a:ln>
          <a:effectLst>
            <a:innerShdw blurRad="76200">
              <a:srgbClr val="000000"/>
            </a:innerShdw>
          </a:effectLst>
        </p:spPr>
      </p:pic>
      <p:pic>
        <p:nvPicPr>
          <p:cNvPr id="24" name="Picture 24" descr="A picture containing person, outdoor, person, day&#10;&#10;Description automatically generated">
            <a:extLst>
              <a:ext uri="{FF2B5EF4-FFF2-40B4-BE49-F238E27FC236}">
                <a16:creationId xmlns:a16="http://schemas.microsoft.com/office/drawing/2014/main" id="{38A7FBEC-9E3C-4E09-B33A-5B1FCEC65875}"/>
              </a:ext>
            </a:extLst>
          </p:cNvPr>
          <p:cNvPicPr>
            <a:picLocks noChangeAspect="1"/>
          </p:cNvPicPr>
          <p:nvPr/>
        </p:nvPicPr>
        <p:blipFill>
          <a:blip r:embed="rId5"/>
          <a:stretch>
            <a:fillRect/>
          </a:stretch>
        </p:blipFill>
        <p:spPr>
          <a:xfrm>
            <a:off x="6339840" y="2856175"/>
            <a:ext cx="2184400" cy="2171809"/>
          </a:xfrm>
          <a:prstGeom prst="flowChartConnector">
            <a:avLst/>
          </a:prstGeom>
          <a:ln w="228600" cap="sq" cmpd="thickThin">
            <a:solidFill>
              <a:srgbClr val="B58ABA"/>
            </a:solidFill>
            <a:prstDash val="solid"/>
            <a:miter lim="800000"/>
          </a:ln>
          <a:effectLst>
            <a:outerShdw blurRad="50800" dist="38100" dir="2700000" algn="tl" rotWithShape="0">
              <a:prstClr val="black">
                <a:alpha val="40000"/>
              </a:prstClr>
            </a:outerShdw>
          </a:effectLst>
        </p:spPr>
      </p:pic>
      <p:pic>
        <p:nvPicPr>
          <p:cNvPr id="25" name="Picture 25">
            <a:extLst>
              <a:ext uri="{FF2B5EF4-FFF2-40B4-BE49-F238E27FC236}">
                <a16:creationId xmlns:a16="http://schemas.microsoft.com/office/drawing/2014/main" id="{4C061E5E-E095-460B-AB94-0575EC6DDABA}"/>
              </a:ext>
            </a:extLst>
          </p:cNvPr>
          <p:cNvPicPr>
            <a:picLocks noChangeAspect="1"/>
          </p:cNvPicPr>
          <p:nvPr/>
        </p:nvPicPr>
        <p:blipFill>
          <a:blip r:embed="rId6"/>
          <a:stretch>
            <a:fillRect/>
          </a:stretch>
        </p:blipFill>
        <p:spPr>
          <a:xfrm>
            <a:off x="3609340" y="2867025"/>
            <a:ext cx="2179320" cy="2170430"/>
          </a:xfrm>
          <a:prstGeom prst="flowChartConnector">
            <a:avLst/>
          </a:prstGeom>
          <a:ln w="228600" cap="sq" cmpd="thickThin">
            <a:solidFill>
              <a:srgbClr val="876A91"/>
            </a:solidFill>
            <a:prstDash val="solid"/>
            <a:miter lim="800000"/>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69552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500"/>
                                  </p:stCondLst>
                                  <p:childTnLst>
                                    <p:set>
                                      <p:cBhvr>
                                        <p:cTn id="11" dur="1" fill="hold">
                                          <p:stCondLst>
                                            <p:cond delay="0"/>
                                          </p:stCondLst>
                                        </p:cTn>
                                        <p:tgtEl>
                                          <p:spTgt spid="14"/>
                                        </p:tgtEl>
                                        <p:attrNameLst>
                                          <p:attrName>style.visibility</p:attrName>
                                        </p:attrNameLst>
                                      </p:cBhvr>
                                      <p:to>
                                        <p:strVal val="visible"/>
                                      </p:to>
                                    </p:set>
                                    <p:animEffect transition="in" filter="wipe(up)">
                                      <p:cBhvr>
                                        <p:cTn id="12" dur="750"/>
                                        <p:tgtEl>
                                          <p:spTgt spid="14"/>
                                        </p:tgtEl>
                                      </p:cBhvr>
                                    </p:animEffect>
                                  </p:childTnLst>
                                </p:cTn>
                              </p:par>
                              <p:par>
                                <p:cTn id="13" presetID="22" presetClass="entr" presetSubtype="1" fill="hold" nodeType="with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wipe(up)">
                                      <p:cBhvr>
                                        <p:cTn id="15" dur="750"/>
                                        <p:tgtEl>
                                          <p:spTgt spid="15"/>
                                        </p:tgtEl>
                                      </p:cBhvr>
                                    </p:animEffect>
                                  </p:childTnLst>
                                </p:cTn>
                              </p:par>
                              <p:par>
                                <p:cTn id="16" presetID="22" presetClass="entr" presetSubtype="1" fill="hold" nodeType="withEffect">
                                  <p:stCondLst>
                                    <p:cond delay="500"/>
                                  </p:stCondLst>
                                  <p:childTnLst>
                                    <p:set>
                                      <p:cBhvr>
                                        <p:cTn id="17" dur="1" fill="hold">
                                          <p:stCondLst>
                                            <p:cond delay="0"/>
                                          </p:stCondLst>
                                        </p:cTn>
                                        <p:tgtEl>
                                          <p:spTgt spid="16"/>
                                        </p:tgtEl>
                                        <p:attrNameLst>
                                          <p:attrName>style.visibility</p:attrName>
                                        </p:attrNameLst>
                                      </p:cBhvr>
                                      <p:to>
                                        <p:strVal val="visible"/>
                                      </p:to>
                                    </p:set>
                                    <p:animEffect transition="in" filter="wipe(up)">
                                      <p:cBhvr>
                                        <p:cTn id="18" dur="750"/>
                                        <p:tgtEl>
                                          <p:spTgt spid="16"/>
                                        </p:tgtEl>
                                      </p:cBhvr>
                                    </p:animEffect>
                                  </p:childTnLst>
                                </p:cTn>
                              </p:par>
                              <p:par>
                                <p:cTn id="19" presetID="22" presetClass="entr" presetSubtype="1" fill="hold"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750"/>
                                        <p:tgtEl>
                                          <p:spTgt spid="17"/>
                                        </p:tgtEl>
                                      </p:cBhvr>
                                    </p:animEffect>
                                  </p:childTnLst>
                                </p:cTn>
                              </p:par>
                              <p:par>
                                <p:cTn id="22" presetID="22" presetClass="entr" presetSubtype="1" fill="hold" nodeType="withEffect">
                                  <p:stCondLst>
                                    <p:cond delay="50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750"/>
                                        <p:tgtEl>
                                          <p:spTgt spid="18"/>
                                        </p:tgtEl>
                                      </p:cBhvr>
                                    </p:animEffect>
                                  </p:childTnLst>
                                </p:cTn>
                              </p:par>
                              <p:par>
                                <p:cTn id="25" presetID="22" presetClass="entr" presetSubtype="1" fill="hold" nodeType="withEffect">
                                  <p:stCondLst>
                                    <p:cond delay="500"/>
                                  </p:stCondLst>
                                  <p:childTnLst>
                                    <p:set>
                                      <p:cBhvr>
                                        <p:cTn id="26" dur="1" fill="hold">
                                          <p:stCondLst>
                                            <p:cond delay="0"/>
                                          </p:stCondLst>
                                        </p:cTn>
                                        <p:tgtEl>
                                          <p:spTgt spid="19"/>
                                        </p:tgtEl>
                                        <p:attrNameLst>
                                          <p:attrName>style.visibility</p:attrName>
                                        </p:attrNameLst>
                                      </p:cBhvr>
                                      <p:to>
                                        <p:strVal val="visible"/>
                                      </p:to>
                                    </p:set>
                                    <p:animEffect transition="in" filter="wipe(up)">
                                      <p:cBhvr>
                                        <p:cTn id="27" dur="750"/>
                                        <p:tgtEl>
                                          <p:spTgt spid="19"/>
                                        </p:tgtEl>
                                      </p:cBhvr>
                                    </p:animEffect>
                                  </p:childTnLst>
                                </p:cTn>
                              </p:par>
                              <p:par>
                                <p:cTn id="28" presetID="22" presetClass="entr" presetSubtype="1" fill="hold" nodeType="withEffect">
                                  <p:stCondLst>
                                    <p:cond delay="500"/>
                                  </p:stCondLst>
                                  <p:childTnLst>
                                    <p:set>
                                      <p:cBhvr>
                                        <p:cTn id="29" dur="1" fill="hold">
                                          <p:stCondLst>
                                            <p:cond delay="0"/>
                                          </p:stCondLst>
                                        </p:cTn>
                                        <p:tgtEl>
                                          <p:spTgt spid="21"/>
                                        </p:tgtEl>
                                        <p:attrNameLst>
                                          <p:attrName>style.visibility</p:attrName>
                                        </p:attrNameLst>
                                      </p:cBhvr>
                                      <p:to>
                                        <p:strVal val="visible"/>
                                      </p:to>
                                    </p:set>
                                    <p:animEffect transition="in" filter="wipe(up)">
                                      <p:cBhvr>
                                        <p:cTn id="30" dur="750"/>
                                        <p:tgtEl>
                                          <p:spTgt spid="21"/>
                                        </p:tgtEl>
                                      </p:cBhvr>
                                    </p:animEffect>
                                  </p:childTnLst>
                                </p:cTn>
                              </p:par>
                              <p:par>
                                <p:cTn id="31" presetID="22" presetClass="entr" presetSubtype="1" fill="hold" nodeType="withEffect">
                                  <p:stCondLst>
                                    <p:cond delay="500"/>
                                  </p:stCondLst>
                                  <p:childTnLst>
                                    <p:set>
                                      <p:cBhvr>
                                        <p:cTn id="32" dur="1" fill="hold">
                                          <p:stCondLst>
                                            <p:cond delay="0"/>
                                          </p:stCondLst>
                                        </p:cTn>
                                        <p:tgtEl>
                                          <p:spTgt spid="22"/>
                                        </p:tgtEl>
                                        <p:attrNameLst>
                                          <p:attrName>style.visibility</p:attrName>
                                        </p:attrNameLst>
                                      </p:cBhvr>
                                      <p:to>
                                        <p:strVal val="visible"/>
                                      </p:to>
                                    </p:set>
                                    <p:animEffect transition="in" filter="wipe(up)">
                                      <p:cBhvr>
                                        <p:cTn id="33"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ext, outdoor, city&#10;&#10;Description automatically generated">
            <a:extLst>
              <a:ext uri="{FF2B5EF4-FFF2-40B4-BE49-F238E27FC236}">
                <a16:creationId xmlns:a16="http://schemas.microsoft.com/office/drawing/2014/main" id="{FE49B66B-54C6-47FC-B7DA-49AC8DBFDE6D}"/>
              </a:ext>
            </a:extLst>
          </p:cNvPr>
          <p:cNvPicPr>
            <a:picLocks noChangeAspect="1"/>
          </p:cNvPicPr>
          <p:nvPr/>
        </p:nvPicPr>
        <p:blipFill rotWithShape="1">
          <a:blip r:embed="rId3"/>
          <a:srcRect/>
          <a:stretch/>
        </p:blipFill>
        <p:spPr>
          <a:xfrm>
            <a:off x="20" y="10"/>
            <a:ext cx="12191980" cy="6857990"/>
          </a:xfrm>
          <a:prstGeom prst="rect">
            <a:avLst/>
          </a:prstGeom>
          <a:ln>
            <a:noFill/>
          </a:ln>
          <a:effectLst>
            <a:outerShdw blurRad="292100" dist="139700" dir="2700000" algn="tl" rotWithShape="0">
              <a:srgbClr val="333333">
                <a:alpha val="65000"/>
              </a:srgbClr>
            </a:outerShdw>
          </a:effectLst>
        </p:spPr>
      </p:pic>
      <p:sp>
        <p:nvSpPr>
          <p:cNvPr id="17" name="Rectangle 16">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2E02868-2886-489B-B923-CFB7610CB153}"/>
              </a:ext>
            </a:extLst>
          </p:cNvPr>
          <p:cNvSpPr txBox="1"/>
          <p:nvPr/>
        </p:nvSpPr>
        <p:spPr>
          <a:xfrm>
            <a:off x="523875" y="5317240"/>
            <a:ext cx="11210925" cy="744836"/>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algn="ctr">
              <a:lnSpc>
                <a:spcPct val="90000"/>
              </a:lnSpc>
              <a:spcBef>
                <a:spcPct val="0"/>
              </a:spcBef>
              <a:spcAft>
                <a:spcPts val="600"/>
              </a:spcAft>
            </a:pPr>
            <a:r>
              <a:rPr lang="en-US" sz="4000" b="1">
                <a:solidFill>
                  <a:schemeClr val="accent1">
                    <a:lumMod val="75000"/>
                  </a:schemeClr>
                </a:solidFill>
                <a:latin typeface="Century Gothic"/>
                <a:ea typeface="+mj-ea"/>
                <a:cs typeface="+mj-cs"/>
              </a:rPr>
              <a:t>CONCLUSIONS</a:t>
            </a:r>
            <a:endParaRPr lang="en-US" sz="4000">
              <a:solidFill>
                <a:schemeClr val="accent1">
                  <a:lumMod val="75000"/>
                </a:schemeClr>
              </a:solidFill>
              <a:latin typeface="Century Gothic"/>
              <a:ea typeface="+mj-ea"/>
              <a:cs typeface="+mj-cs"/>
            </a:endParaRPr>
          </a:p>
        </p:txBody>
      </p:sp>
      <p:cxnSp>
        <p:nvCxnSpPr>
          <p:cNvPr id="19" name="Straight Connector 18">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6DBD7D-6621-4DFF-9EFA-367DDC064B31}"/>
              </a:ext>
            </a:extLst>
          </p:cNvPr>
          <p:cNvSpPr txBox="1"/>
          <p:nvPr/>
        </p:nvSpPr>
        <p:spPr>
          <a:xfrm>
            <a:off x="9615055" y="6553200"/>
            <a:ext cx="2576945" cy="307777"/>
          </a:xfrm>
          <a:prstGeom prst="rect">
            <a:avLst/>
          </a:prstGeom>
          <a:solidFill>
            <a:srgbClr val="FFFFFF">
              <a:alpha val="50196"/>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chemeClr val="bg1"/>
                </a:solidFill>
                <a:latin typeface="Century Gothic"/>
              </a:rPr>
              <a:t>Image Credit: Sergio Souza</a:t>
            </a:r>
            <a:endParaRPr lang="en-US"/>
          </a:p>
        </p:txBody>
      </p:sp>
    </p:spTree>
    <p:extLst>
      <p:ext uri="{BB962C8B-B14F-4D97-AF65-F5344CB8AC3E}">
        <p14:creationId xmlns:p14="http://schemas.microsoft.com/office/powerpoint/2010/main" val="1328546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6043BABF-70E5-4479-A20A-90990E3CA3CF}"/>
              </a:ext>
            </a:extLst>
          </p:cNvPr>
          <p:cNvSpPr/>
          <p:nvPr/>
        </p:nvSpPr>
        <p:spPr>
          <a:xfrm>
            <a:off x="-202670" y="1085671"/>
            <a:ext cx="5766884" cy="106392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Top Concern of Organizations: Transportation and Industry</a:t>
            </a: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508000" y="2921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4472C4"/>
                </a:solidFill>
                <a:latin typeface="Century Gothic"/>
              </a:rPr>
              <a:t>Conclusions</a:t>
            </a:r>
          </a:p>
        </p:txBody>
      </p:sp>
      <p:sp>
        <p:nvSpPr>
          <p:cNvPr id="3" name="Oval 2">
            <a:extLst>
              <a:ext uri="{FF2B5EF4-FFF2-40B4-BE49-F238E27FC236}">
                <a16:creationId xmlns:a16="http://schemas.microsoft.com/office/drawing/2014/main" id="{D7498058-87F3-4A56-87DF-74F8CA988D83}"/>
              </a:ext>
            </a:extLst>
          </p:cNvPr>
          <p:cNvSpPr/>
          <p:nvPr/>
        </p:nvSpPr>
        <p:spPr>
          <a:xfrm>
            <a:off x="5974065" y="-2505971"/>
            <a:ext cx="6422091" cy="5578412"/>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F447857-BACC-4CDE-B669-2E60974401F1}"/>
              </a:ext>
            </a:extLst>
          </p:cNvPr>
          <p:cNvGrpSpPr/>
          <p:nvPr/>
        </p:nvGrpSpPr>
        <p:grpSpPr>
          <a:xfrm>
            <a:off x="6522487" y="158006"/>
            <a:ext cx="5316286" cy="6472727"/>
            <a:chOff x="6522487" y="158006"/>
            <a:chExt cx="5316286" cy="6472727"/>
          </a:xfrm>
        </p:grpSpPr>
        <p:sp>
          <p:nvSpPr>
            <p:cNvPr id="5" name="Oval 4">
              <a:extLst>
                <a:ext uri="{FF2B5EF4-FFF2-40B4-BE49-F238E27FC236}">
                  <a16:creationId xmlns:a16="http://schemas.microsoft.com/office/drawing/2014/main" id="{1E1E2938-D3D1-426B-A1D6-A5D23A1BB637}"/>
                </a:ext>
              </a:extLst>
            </p:cNvPr>
            <p:cNvSpPr/>
            <p:nvPr/>
          </p:nvSpPr>
          <p:spPr>
            <a:xfrm>
              <a:off x="6522487" y="158006"/>
              <a:ext cx="5316286" cy="4862879"/>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09AC589-786E-4589-9871-9C71BE5942D8}"/>
                </a:ext>
              </a:extLst>
            </p:cNvPr>
            <p:cNvSpPr/>
            <p:nvPr/>
          </p:nvSpPr>
          <p:spPr>
            <a:xfrm>
              <a:off x="6655426" y="1887666"/>
              <a:ext cx="5039574" cy="4743067"/>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Chord 6">
            <a:extLst>
              <a:ext uri="{FF2B5EF4-FFF2-40B4-BE49-F238E27FC236}">
                <a16:creationId xmlns:a16="http://schemas.microsoft.com/office/drawing/2014/main" id="{94249D57-7800-4642-ABD2-F89860975A56}"/>
              </a:ext>
            </a:extLst>
          </p:cNvPr>
          <p:cNvSpPr/>
          <p:nvPr/>
        </p:nvSpPr>
        <p:spPr>
          <a:xfrm rot="6780000">
            <a:off x="7030562" y="3794654"/>
            <a:ext cx="4313204" cy="4140677"/>
          </a:xfrm>
          <a:prstGeom prst="chord">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ord 8">
            <a:extLst>
              <a:ext uri="{FF2B5EF4-FFF2-40B4-BE49-F238E27FC236}">
                <a16:creationId xmlns:a16="http://schemas.microsoft.com/office/drawing/2014/main" id="{9A5657FD-475D-4425-8A47-566CA3AD270A}"/>
              </a:ext>
            </a:extLst>
          </p:cNvPr>
          <p:cNvSpPr/>
          <p:nvPr/>
        </p:nvSpPr>
        <p:spPr>
          <a:xfrm rot="6780000">
            <a:off x="8195277" y="5290122"/>
            <a:ext cx="2055959" cy="1998452"/>
          </a:xfrm>
          <a:prstGeom prst="chor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D8B220D1-0791-4D66-9FC7-68D589FB80DC}"/>
              </a:ext>
            </a:extLst>
          </p:cNvPr>
          <p:cNvSpPr/>
          <p:nvPr/>
        </p:nvSpPr>
        <p:spPr>
          <a:xfrm>
            <a:off x="-196744" y="2473814"/>
            <a:ext cx="6291309" cy="1035169"/>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Many organizations willing to talk with us acted as proxy for frontline communities</a:t>
            </a:r>
          </a:p>
        </p:txBody>
      </p:sp>
      <p:sp>
        <p:nvSpPr>
          <p:cNvPr id="12" name="Rectangle: Rounded Corners 11">
            <a:extLst>
              <a:ext uri="{FF2B5EF4-FFF2-40B4-BE49-F238E27FC236}">
                <a16:creationId xmlns:a16="http://schemas.microsoft.com/office/drawing/2014/main" id="{F4759B7D-40B9-4E0C-B883-C2F3E1881FC9}"/>
              </a:ext>
            </a:extLst>
          </p:cNvPr>
          <p:cNvSpPr/>
          <p:nvPr/>
        </p:nvSpPr>
        <p:spPr>
          <a:xfrm>
            <a:off x="-193581" y="3835288"/>
            <a:ext cx="5746074" cy="1116123"/>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2000" dirty="0">
                <a:solidFill>
                  <a:schemeClr val="tx1">
                    <a:lumMod val="75000"/>
                    <a:lumOff val="25000"/>
                  </a:schemeClr>
                </a:solidFill>
                <a:latin typeface="Century Gothic"/>
                <a:cs typeface="Calibri"/>
              </a:rPr>
              <a:t>  EJ work requires commitment!</a:t>
            </a:r>
            <a:endParaRPr lang="en-US" sz="2000" dirty="0">
              <a:solidFill>
                <a:schemeClr val="tx1">
                  <a:lumMod val="75000"/>
                  <a:lumOff val="25000"/>
                </a:schemeClr>
              </a:solidFill>
              <a:ea typeface="+mn-lt"/>
              <a:cs typeface="+mn-lt"/>
            </a:endParaRPr>
          </a:p>
        </p:txBody>
      </p:sp>
      <p:sp>
        <p:nvSpPr>
          <p:cNvPr id="13" name="Rectangle: Rounded Corners 12">
            <a:extLst>
              <a:ext uri="{FF2B5EF4-FFF2-40B4-BE49-F238E27FC236}">
                <a16:creationId xmlns:a16="http://schemas.microsoft.com/office/drawing/2014/main" id="{A6268870-4ED7-4E6B-8014-1D2496BC8E64}"/>
              </a:ext>
            </a:extLst>
          </p:cNvPr>
          <p:cNvSpPr/>
          <p:nvPr/>
        </p:nvSpPr>
        <p:spPr>
          <a:xfrm>
            <a:off x="-197787" y="5330533"/>
            <a:ext cx="6291309" cy="106392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Need to marry demographic/vector data with remotely sensed/raster data</a:t>
            </a:r>
          </a:p>
        </p:txBody>
      </p:sp>
    </p:spTree>
    <p:extLst>
      <p:ext uri="{BB962C8B-B14F-4D97-AF65-F5344CB8AC3E}">
        <p14:creationId xmlns:p14="http://schemas.microsoft.com/office/powerpoint/2010/main" val="20820349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08000" y="292100"/>
            <a:ext cx="5343532" cy="48965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5"/>
                </a:solidFill>
                <a:latin typeface="Century Gothic"/>
              </a:rPr>
              <a:t>Errors &amp; Uncertainties</a:t>
            </a:r>
            <a:endParaRPr lang="en-US"/>
          </a:p>
        </p:txBody>
      </p:sp>
      <p:grpSp>
        <p:nvGrpSpPr>
          <p:cNvPr id="18" name="Group 17">
            <a:extLst>
              <a:ext uri="{FF2B5EF4-FFF2-40B4-BE49-F238E27FC236}">
                <a16:creationId xmlns:a16="http://schemas.microsoft.com/office/drawing/2014/main" id="{2A6D6637-FF3E-49D3-8842-C65581CB31D0}"/>
              </a:ext>
            </a:extLst>
          </p:cNvPr>
          <p:cNvGrpSpPr/>
          <p:nvPr/>
        </p:nvGrpSpPr>
        <p:grpSpPr>
          <a:xfrm>
            <a:off x="512119" y="5174897"/>
            <a:ext cx="6927306" cy="978598"/>
            <a:chOff x="512119" y="5174897"/>
            <a:chExt cx="6443844" cy="978598"/>
          </a:xfrm>
        </p:grpSpPr>
        <p:sp>
          <p:nvSpPr>
            <p:cNvPr id="9" name="Flowchart: Delay 8">
              <a:extLst>
                <a:ext uri="{FF2B5EF4-FFF2-40B4-BE49-F238E27FC236}">
                  <a16:creationId xmlns:a16="http://schemas.microsoft.com/office/drawing/2014/main" id="{C8ADAA57-0057-4B3C-A799-85EDCDDDF3A9}"/>
                </a:ext>
              </a:extLst>
            </p:cNvPr>
            <p:cNvSpPr/>
            <p:nvPr/>
          </p:nvSpPr>
          <p:spPr>
            <a:xfrm flipH="1">
              <a:off x="512119" y="5179830"/>
              <a:ext cx="1241777" cy="973665"/>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4" name="Rectangle 13">
              <a:extLst>
                <a:ext uri="{FF2B5EF4-FFF2-40B4-BE49-F238E27FC236}">
                  <a16:creationId xmlns:a16="http://schemas.microsoft.com/office/drawing/2014/main" id="{631378E8-6667-4767-91CC-64621FCABD9E}"/>
                </a:ext>
              </a:extLst>
            </p:cNvPr>
            <p:cNvSpPr/>
            <p:nvPr/>
          </p:nvSpPr>
          <p:spPr>
            <a:xfrm>
              <a:off x="1142799" y="5174897"/>
              <a:ext cx="5813164" cy="9736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Underestimation of interview length</a:t>
              </a:r>
            </a:p>
          </p:txBody>
        </p:sp>
      </p:grpSp>
      <p:pic>
        <p:nvPicPr>
          <p:cNvPr id="5" name="Picture 7" descr="A picture containing outdoor, sky, street, light&#10;&#10;Description automatically generated">
            <a:extLst>
              <a:ext uri="{FF2B5EF4-FFF2-40B4-BE49-F238E27FC236}">
                <a16:creationId xmlns:a16="http://schemas.microsoft.com/office/drawing/2014/main" id="{BCFBBBA3-CE82-441D-8363-36F79F8BAD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97221" y="379563"/>
            <a:ext cx="3905684" cy="5897592"/>
          </a:xfrm>
          <a:prstGeom prst="rect">
            <a:avLst/>
          </a:prstGeom>
          <a:ln>
            <a:noFill/>
          </a:ln>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360FB4B6-0C64-451A-A0FA-20763A0787EE}"/>
              </a:ext>
            </a:extLst>
          </p:cNvPr>
          <p:cNvSpPr txBox="1"/>
          <p:nvPr/>
        </p:nvSpPr>
        <p:spPr>
          <a:xfrm>
            <a:off x="9270569" y="6015545"/>
            <a:ext cx="27432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cs typeface="Calibri"/>
              </a:rPr>
              <a:t>Image Credit: Nomad Tales</a:t>
            </a:r>
          </a:p>
        </p:txBody>
      </p:sp>
      <p:grpSp>
        <p:nvGrpSpPr>
          <p:cNvPr id="10" name="Group 9">
            <a:extLst>
              <a:ext uri="{FF2B5EF4-FFF2-40B4-BE49-F238E27FC236}">
                <a16:creationId xmlns:a16="http://schemas.microsoft.com/office/drawing/2014/main" id="{0CFCD061-1C0E-4C3C-A26B-65E5C2B9025C}"/>
              </a:ext>
            </a:extLst>
          </p:cNvPr>
          <p:cNvGrpSpPr/>
          <p:nvPr/>
        </p:nvGrpSpPr>
        <p:grpSpPr>
          <a:xfrm>
            <a:off x="441563" y="2558231"/>
            <a:ext cx="6955658" cy="979776"/>
            <a:chOff x="441563" y="2558231"/>
            <a:chExt cx="6525443" cy="979776"/>
          </a:xfrm>
        </p:grpSpPr>
        <p:sp>
          <p:nvSpPr>
            <p:cNvPr id="7" name="Flowchart: Delay 6">
              <a:extLst>
                <a:ext uri="{FF2B5EF4-FFF2-40B4-BE49-F238E27FC236}">
                  <a16:creationId xmlns:a16="http://schemas.microsoft.com/office/drawing/2014/main" id="{7DA74965-4CC5-4BE9-A7FC-A6A572E49155}"/>
                </a:ext>
              </a:extLst>
            </p:cNvPr>
            <p:cNvSpPr/>
            <p:nvPr/>
          </p:nvSpPr>
          <p:spPr>
            <a:xfrm flipH="1">
              <a:off x="441563" y="2558231"/>
              <a:ext cx="1241777" cy="973665"/>
            </a:xfrm>
            <a:prstGeom prst="flowChartDelay">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 name="Rectangle 11">
              <a:extLst>
                <a:ext uri="{FF2B5EF4-FFF2-40B4-BE49-F238E27FC236}">
                  <a16:creationId xmlns:a16="http://schemas.microsoft.com/office/drawing/2014/main" id="{430A012E-839C-4B5A-888F-565B562637BD}"/>
                </a:ext>
              </a:extLst>
            </p:cNvPr>
            <p:cNvSpPr/>
            <p:nvPr/>
          </p:nvSpPr>
          <p:spPr>
            <a:xfrm>
              <a:off x="1054452" y="2564341"/>
              <a:ext cx="5912554" cy="97366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Limited by time frame</a:t>
              </a:r>
            </a:p>
          </p:txBody>
        </p:sp>
      </p:grpSp>
      <p:grpSp>
        <p:nvGrpSpPr>
          <p:cNvPr id="17" name="Group 16">
            <a:extLst>
              <a:ext uri="{FF2B5EF4-FFF2-40B4-BE49-F238E27FC236}">
                <a16:creationId xmlns:a16="http://schemas.microsoft.com/office/drawing/2014/main" id="{9581C71D-1D4D-4A6F-9097-B81C3CF9398F}"/>
              </a:ext>
            </a:extLst>
          </p:cNvPr>
          <p:cNvGrpSpPr/>
          <p:nvPr/>
        </p:nvGrpSpPr>
        <p:grpSpPr>
          <a:xfrm>
            <a:off x="-67946" y="3890786"/>
            <a:ext cx="5928175" cy="973666"/>
            <a:chOff x="-67946" y="3890786"/>
            <a:chExt cx="5928175" cy="973666"/>
          </a:xfrm>
        </p:grpSpPr>
        <p:sp>
          <p:nvSpPr>
            <p:cNvPr id="11" name="Flowchart: Delay 10">
              <a:extLst>
                <a:ext uri="{FF2B5EF4-FFF2-40B4-BE49-F238E27FC236}">
                  <a16:creationId xmlns:a16="http://schemas.microsoft.com/office/drawing/2014/main" id="{F16ECAE7-C931-4186-87A6-1BE319DAA4A2}"/>
                </a:ext>
              </a:extLst>
            </p:cNvPr>
            <p:cNvSpPr/>
            <p:nvPr/>
          </p:nvSpPr>
          <p:spPr>
            <a:xfrm>
              <a:off x="4618452" y="3896897"/>
              <a:ext cx="1241777" cy="961444"/>
            </a:xfrm>
            <a:prstGeom prst="flowChartDelay">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Rectangle 12">
              <a:extLst>
                <a:ext uri="{FF2B5EF4-FFF2-40B4-BE49-F238E27FC236}">
                  <a16:creationId xmlns:a16="http://schemas.microsoft.com/office/drawing/2014/main" id="{D04F34F1-6F0A-45D0-9813-2550AFF570F0}"/>
                </a:ext>
              </a:extLst>
            </p:cNvPr>
            <p:cNvSpPr/>
            <p:nvPr/>
          </p:nvSpPr>
          <p:spPr>
            <a:xfrm>
              <a:off x="-67946" y="3890786"/>
              <a:ext cx="5314243" cy="973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Scope could be widened</a:t>
              </a:r>
            </a:p>
          </p:txBody>
        </p:sp>
      </p:grpSp>
      <p:grpSp>
        <p:nvGrpSpPr>
          <p:cNvPr id="6" name="Group 5">
            <a:extLst>
              <a:ext uri="{FF2B5EF4-FFF2-40B4-BE49-F238E27FC236}">
                <a16:creationId xmlns:a16="http://schemas.microsoft.com/office/drawing/2014/main" id="{4A4E0CB4-5F41-4E87-A7A2-0AC614B16303}"/>
              </a:ext>
            </a:extLst>
          </p:cNvPr>
          <p:cNvGrpSpPr/>
          <p:nvPr/>
        </p:nvGrpSpPr>
        <p:grpSpPr>
          <a:xfrm>
            <a:off x="-71370" y="1256327"/>
            <a:ext cx="5920555" cy="979777"/>
            <a:chOff x="-71370" y="1256327"/>
            <a:chExt cx="5920555" cy="979777"/>
          </a:xfrm>
        </p:grpSpPr>
        <p:sp>
          <p:nvSpPr>
            <p:cNvPr id="15" name="Flowchart: Delay 14">
              <a:extLst>
                <a:ext uri="{FF2B5EF4-FFF2-40B4-BE49-F238E27FC236}">
                  <a16:creationId xmlns:a16="http://schemas.microsoft.com/office/drawing/2014/main" id="{0A973719-A357-4BD5-964C-A81241E24681}"/>
                </a:ext>
              </a:extLst>
            </p:cNvPr>
            <p:cNvSpPr/>
            <p:nvPr/>
          </p:nvSpPr>
          <p:spPr>
            <a:xfrm>
              <a:off x="4607408" y="1256327"/>
              <a:ext cx="1241777" cy="973666"/>
            </a:xfrm>
            <a:prstGeom prst="flowChartDelay">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6" name="Rectangle 15">
              <a:extLst>
                <a:ext uri="{FF2B5EF4-FFF2-40B4-BE49-F238E27FC236}">
                  <a16:creationId xmlns:a16="http://schemas.microsoft.com/office/drawing/2014/main" id="{E8972318-16AB-4555-98F2-C6E1B1A9A025}"/>
                </a:ext>
              </a:extLst>
            </p:cNvPr>
            <p:cNvSpPr/>
            <p:nvPr/>
          </p:nvSpPr>
          <p:spPr>
            <a:xfrm>
              <a:off x="-71370" y="1262438"/>
              <a:ext cx="5390443" cy="973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Refine outreach methodology </a:t>
              </a:r>
              <a:endParaRPr lang="en-US">
                <a:solidFill>
                  <a:schemeClr val="tx1">
                    <a:lumMod val="75000"/>
                    <a:lumOff val="25000"/>
                  </a:schemeClr>
                </a:solidFill>
              </a:endParaRPr>
            </a:p>
          </p:txBody>
        </p:sp>
      </p:grpSp>
    </p:spTree>
    <p:extLst>
      <p:ext uri="{BB962C8B-B14F-4D97-AF65-F5344CB8AC3E}">
        <p14:creationId xmlns:p14="http://schemas.microsoft.com/office/powerpoint/2010/main" val="16735427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B17059D8-56D9-4398-9246-FDBD4C19C472}"/>
              </a:ext>
            </a:extLst>
          </p:cNvPr>
          <p:cNvSpPr/>
          <p:nvPr/>
        </p:nvSpPr>
        <p:spPr>
          <a:xfrm>
            <a:off x="2557671" y="2717801"/>
            <a:ext cx="3578085" cy="3544954"/>
          </a:xfrm>
          <a:prstGeom prst="ellipse">
            <a:avLst/>
          </a:prstGeom>
          <a:solidFill>
            <a:srgbClr val="EBF2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FED7666-3419-4FBD-ACF2-CDCD25611558}"/>
              </a:ext>
            </a:extLst>
          </p:cNvPr>
          <p:cNvSpPr/>
          <p:nvPr/>
        </p:nvSpPr>
        <p:spPr>
          <a:xfrm>
            <a:off x="7427844" y="-131416"/>
            <a:ext cx="6162259" cy="6305823"/>
          </a:xfrm>
          <a:prstGeom prst="ellipse">
            <a:avLst/>
          </a:prstGeom>
          <a:solidFill>
            <a:srgbClr val="EBF2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A0D2A714-BDDE-4F25-A89A-473B4EAABED8}"/>
              </a:ext>
            </a:extLst>
          </p:cNvPr>
          <p:cNvSpPr/>
          <p:nvPr/>
        </p:nvSpPr>
        <p:spPr>
          <a:xfrm>
            <a:off x="4678018" y="-794025"/>
            <a:ext cx="4052954" cy="3909389"/>
          </a:xfrm>
          <a:prstGeom prst="ellipse">
            <a:avLst/>
          </a:prstGeom>
          <a:solidFill>
            <a:srgbClr val="EBF2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5E3291B-7F40-42CB-837B-CB5E39563282}"/>
              </a:ext>
            </a:extLst>
          </p:cNvPr>
          <p:cNvSpPr/>
          <p:nvPr/>
        </p:nvSpPr>
        <p:spPr>
          <a:xfrm>
            <a:off x="2186240" y="4939536"/>
            <a:ext cx="8328403" cy="830344"/>
          </a:xfrm>
          <a:prstGeom prst="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solidFill>
                  <a:schemeClr val="tx1">
                    <a:lumMod val="75000"/>
                    <a:lumOff val="25000"/>
                  </a:schemeClr>
                </a:solidFill>
                <a:latin typeface="Century Gothic"/>
                <a:cs typeface="Calibri"/>
              </a:rPr>
              <a:t>Offer several potential project ideas that DEVELOP can pursue with these organizations </a:t>
            </a:r>
            <a:endParaRPr lang="en-US">
              <a:solidFill>
                <a:schemeClr val="tx1">
                  <a:lumMod val="75000"/>
                  <a:lumOff val="25000"/>
                </a:schemeClr>
              </a:solidFill>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accent5"/>
                </a:solidFill>
                <a:latin typeface="Century Gothic"/>
              </a:rPr>
              <a:t>Next Steps and Future Considerations</a:t>
            </a:r>
          </a:p>
        </p:txBody>
      </p:sp>
      <p:sp>
        <p:nvSpPr>
          <p:cNvPr id="13" name="Callout: Down Arrow 12">
            <a:extLst>
              <a:ext uri="{FF2B5EF4-FFF2-40B4-BE49-F238E27FC236}">
                <a16:creationId xmlns:a16="http://schemas.microsoft.com/office/drawing/2014/main" id="{3706037E-0276-4A92-BAE0-4206A195CF44}"/>
              </a:ext>
            </a:extLst>
          </p:cNvPr>
          <p:cNvSpPr/>
          <p:nvPr/>
        </p:nvSpPr>
        <p:spPr>
          <a:xfrm>
            <a:off x="2186931" y="3753367"/>
            <a:ext cx="8328402" cy="1277337"/>
          </a:xfrm>
          <a:prstGeom prst="downArrowCallou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Develop a directory of resources and share it with the organizations we have engaged in a dialogue </a:t>
            </a:r>
            <a:endParaRPr lang="en-US" dirty="0">
              <a:solidFill>
                <a:schemeClr val="tx1">
                  <a:lumMod val="75000"/>
                  <a:lumOff val="25000"/>
                </a:schemeClr>
              </a:solidFill>
            </a:endParaRPr>
          </a:p>
        </p:txBody>
      </p:sp>
      <p:sp>
        <p:nvSpPr>
          <p:cNvPr id="12" name="Callout: Down Arrow 11">
            <a:extLst>
              <a:ext uri="{FF2B5EF4-FFF2-40B4-BE49-F238E27FC236}">
                <a16:creationId xmlns:a16="http://schemas.microsoft.com/office/drawing/2014/main" id="{C657AA5F-792D-4199-AF34-8B603905A220}"/>
              </a:ext>
            </a:extLst>
          </p:cNvPr>
          <p:cNvSpPr/>
          <p:nvPr/>
        </p:nvSpPr>
        <p:spPr>
          <a:xfrm>
            <a:off x="2186931" y="2564966"/>
            <a:ext cx="8328402" cy="1277337"/>
          </a:xfrm>
          <a:prstGeom prst="downArrowCallou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mn-lt"/>
                <a:cs typeface="+mn-lt"/>
              </a:rPr>
              <a:t>Contribute best practices guide to future EJ projects </a:t>
            </a:r>
            <a:endParaRPr lang="en-US" dirty="0">
              <a:solidFill>
                <a:schemeClr val="tx1">
                  <a:lumMod val="75000"/>
                  <a:lumOff val="25000"/>
                </a:schemeClr>
              </a:solidFill>
              <a:latin typeface="Century Gothic"/>
            </a:endParaRPr>
          </a:p>
        </p:txBody>
      </p:sp>
      <p:grpSp>
        <p:nvGrpSpPr>
          <p:cNvPr id="4" name="Group 3">
            <a:extLst>
              <a:ext uri="{FF2B5EF4-FFF2-40B4-BE49-F238E27FC236}">
                <a16:creationId xmlns:a16="http://schemas.microsoft.com/office/drawing/2014/main" id="{CCA57E72-7DF2-4075-90DF-CA7F7277452C}"/>
              </a:ext>
            </a:extLst>
          </p:cNvPr>
          <p:cNvGrpSpPr/>
          <p:nvPr/>
        </p:nvGrpSpPr>
        <p:grpSpPr>
          <a:xfrm>
            <a:off x="-48054" y="917637"/>
            <a:ext cx="3830244" cy="984709"/>
            <a:chOff x="-48054" y="917637"/>
            <a:chExt cx="3830244" cy="984709"/>
          </a:xfrm>
        </p:grpSpPr>
        <p:sp>
          <p:nvSpPr>
            <p:cNvPr id="5" name="Flowchart: Delay 4">
              <a:extLst>
                <a:ext uri="{FF2B5EF4-FFF2-40B4-BE49-F238E27FC236}">
                  <a16:creationId xmlns:a16="http://schemas.microsoft.com/office/drawing/2014/main" id="{61FA1CAB-1645-4377-8F71-235194C0133B}"/>
                </a:ext>
              </a:extLst>
            </p:cNvPr>
            <p:cNvSpPr/>
            <p:nvPr/>
          </p:nvSpPr>
          <p:spPr>
            <a:xfrm>
              <a:off x="2540413" y="927663"/>
              <a:ext cx="1241777" cy="974683"/>
            </a:xfrm>
            <a:prstGeom prst="flowChartDelay">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CD02FD-86F8-4DF1-AFAF-2302C2153FDA}"/>
                </a:ext>
              </a:extLst>
            </p:cNvPr>
            <p:cNvSpPr/>
            <p:nvPr/>
          </p:nvSpPr>
          <p:spPr>
            <a:xfrm>
              <a:off x="-48054" y="917637"/>
              <a:ext cx="3209356" cy="9847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a:solidFill>
                    <a:schemeClr val="accent1">
                      <a:lumMod val="75000"/>
                    </a:schemeClr>
                  </a:solidFill>
                  <a:latin typeface="Century Gothic"/>
                  <a:cs typeface="Calibri"/>
                </a:rPr>
                <a:t>Short Term</a:t>
              </a:r>
            </a:p>
          </p:txBody>
        </p:sp>
      </p:grpSp>
      <p:pic>
        <p:nvPicPr>
          <p:cNvPr id="7" name="Graphic 7" descr="Clipboard Mixed with solid fill">
            <a:extLst>
              <a:ext uri="{FF2B5EF4-FFF2-40B4-BE49-F238E27FC236}">
                <a16:creationId xmlns:a16="http://schemas.microsoft.com/office/drawing/2014/main" id="{737D825A-7C56-48CA-8A19-9BE90E35296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6539" y="2563192"/>
            <a:ext cx="914400" cy="914400"/>
          </a:xfrm>
          <a:prstGeom prst="rect">
            <a:avLst/>
          </a:prstGeom>
        </p:spPr>
      </p:pic>
      <p:pic>
        <p:nvPicPr>
          <p:cNvPr id="8" name="Graphic 14" descr="Cycle with people with solid fill">
            <a:extLst>
              <a:ext uri="{FF2B5EF4-FFF2-40B4-BE49-F238E27FC236}">
                <a16:creationId xmlns:a16="http://schemas.microsoft.com/office/drawing/2014/main" id="{CCE17E46-915C-473E-8C3A-CAF9C153DB5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46539" y="3711713"/>
            <a:ext cx="914400" cy="914400"/>
          </a:xfrm>
          <a:prstGeom prst="rect">
            <a:avLst/>
          </a:prstGeom>
        </p:spPr>
      </p:pic>
      <p:pic>
        <p:nvPicPr>
          <p:cNvPr id="15" name="Graphic 15" descr="Meeting with solid fill">
            <a:extLst>
              <a:ext uri="{FF2B5EF4-FFF2-40B4-BE49-F238E27FC236}">
                <a16:creationId xmlns:a16="http://schemas.microsoft.com/office/drawing/2014/main" id="{80EC3F71-1DA7-480B-A9EB-5DE9E26407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6539" y="4849192"/>
            <a:ext cx="914400" cy="914400"/>
          </a:xfrm>
          <a:prstGeom prst="rect">
            <a:avLst/>
          </a:prstGeom>
        </p:spPr>
      </p:pic>
    </p:spTree>
    <p:extLst>
      <p:ext uri="{BB962C8B-B14F-4D97-AF65-F5344CB8AC3E}">
        <p14:creationId xmlns:p14="http://schemas.microsoft.com/office/powerpoint/2010/main" val="108444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ppt_x"/>
                                          </p:val>
                                        </p:tav>
                                        <p:tav tm="100000">
                                          <p:val>
                                            <p:strVal val="#ppt_x"/>
                                          </p:val>
                                        </p:tav>
                                      </p:tavLst>
                                    </p:anim>
                                    <p:anim calcmode="lin" valueType="num">
                                      <p:cBhvr additive="base">
                                        <p:cTn id="8" dur="75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750" fill="hold"/>
                                        <p:tgtEl>
                                          <p:spTgt spid="8"/>
                                        </p:tgtEl>
                                        <p:attrNameLst>
                                          <p:attrName>ppt_x</p:attrName>
                                        </p:attrNameLst>
                                      </p:cBhvr>
                                      <p:tavLst>
                                        <p:tav tm="0">
                                          <p:val>
                                            <p:strVal val="#ppt_x"/>
                                          </p:val>
                                        </p:tav>
                                        <p:tav tm="100000">
                                          <p:val>
                                            <p:strVal val="#ppt_x"/>
                                          </p:val>
                                        </p:tav>
                                      </p:tavLst>
                                    </p:anim>
                                    <p:anim calcmode="lin" valueType="num">
                                      <p:cBhvr additive="base">
                                        <p:cTn id="13" dur="750" fill="hold"/>
                                        <p:tgtEl>
                                          <p:spTgt spid="8"/>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750" fill="hold"/>
                                        <p:tgtEl>
                                          <p:spTgt spid="7"/>
                                        </p:tgtEl>
                                        <p:attrNameLst>
                                          <p:attrName>ppt_x</p:attrName>
                                        </p:attrNameLst>
                                      </p:cBhvr>
                                      <p:tavLst>
                                        <p:tav tm="0">
                                          <p:val>
                                            <p:strVal val="#ppt_x"/>
                                          </p:val>
                                        </p:tav>
                                        <p:tav tm="100000">
                                          <p:val>
                                            <p:strVal val="#ppt_x"/>
                                          </p:val>
                                        </p:tav>
                                      </p:tavLst>
                                    </p:anim>
                                    <p:anim calcmode="lin" valueType="num">
                                      <p:cBhvr additive="base">
                                        <p:cTn id="18" dur="75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7B098ED0-5DB4-43A3-9A25-7F024C7ED71B}"/>
              </a:ext>
            </a:extLst>
          </p:cNvPr>
          <p:cNvSpPr/>
          <p:nvPr/>
        </p:nvSpPr>
        <p:spPr>
          <a:xfrm>
            <a:off x="2844801" y="343454"/>
            <a:ext cx="2054085" cy="2054084"/>
          </a:xfrm>
          <a:prstGeom prst="ellipse">
            <a:avLst/>
          </a:prstGeom>
          <a:solidFill>
            <a:srgbClr val="EBF2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FF61EDC9-D5ED-43A7-97D1-2D122254004A}"/>
              </a:ext>
            </a:extLst>
          </p:cNvPr>
          <p:cNvSpPr/>
          <p:nvPr/>
        </p:nvSpPr>
        <p:spPr>
          <a:xfrm>
            <a:off x="3264453" y="2055193"/>
            <a:ext cx="4870172" cy="4594084"/>
          </a:xfrm>
          <a:prstGeom prst="ellipse">
            <a:avLst/>
          </a:prstGeom>
          <a:solidFill>
            <a:srgbClr val="EBF2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D0A5F2EF-7751-432B-B35E-9121CC1C6793}"/>
              </a:ext>
            </a:extLst>
          </p:cNvPr>
          <p:cNvSpPr/>
          <p:nvPr/>
        </p:nvSpPr>
        <p:spPr>
          <a:xfrm>
            <a:off x="6091584" y="-1213677"/>
            <a:ext cx="7586867" cy="7465388"/>
          </a:xfrm>
          <a:prstGeom prst="ellipse">
            <a:avLst/>
          </a:prstGeom>
          <a:solidFill>
            <a:srgbClr val="EBF2FF">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5E3291B-7F40-42CB-837B-CB5E39563282}"/>
              </a:ext>
            </a:extLst>
          </p:cNvPr>
          <p:cNvSpPr/>
          <p:nvPr/>
        </p:nvSpPr>
        <p:spPr>
          <a:xfrm>
            <a:off x="2131023" y="4895362"/>
            <a:ext cx="8328403" cy="830344"/>
          </a:xfrm>
          <a:prstGeom prst="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cs typeface="Calibri"/>
            </a:endParaRPr>
          </a:p>
          <a:p>
            <a:pPr algn="ctr"/>
            <a:r>
              <a:rPr lang="en-US" sz="2000" dirty="0">
                <a:solidFill>
                  <a:schemeClr val="tx1">
                    <a:lumMod val="75000"/>
                    <a:lumOff val="25000"/>
                  </a:schemeClr>
                </a:solidFill>
                <a:latin typeface="Century Gothic"/>
                <a:cs typeface="Calibri"/>
              </a:rPr>
              <a:t>Alternative timeline for DEVELOP environmental justice projects </a:t>
            </a:r>
            <a:endParaRPr lang="en-US" sz="2000" dirty="0">
              <a:solidFill>
                <a:schemeClr val="tx1">
                  <a:lumMod val="75000"/>
                  <a:lumOff val="25000"/>
                </a:schemeClr>
              </a:solidFill>
              <a:ea typeface="+mn-lt"/>
              <a:cs typeface="+mn-lt"/>
            </a:endParaRPr>
          </a:p>
          <a:p>
            <a:pPr algn="ctr"/>
            <a:endParaRPr lang="en-US" sz="2000" dirty="0">
              <a:solidFill>
                <a:schemeClr val="tx1">
                  <a:lumMod val="75000"/>
                  <a:lumOff val="25000"/>
                </a:schemeClr>
              </a:solidFill>
              <a:latin typeface="Century Gothic"/>
              <a:cs typeface="Calibri"/>
            </a:endParaRPr>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5"/>
                </a:solidFill>
                <a:latin typeface="Century Gothic"/>
              </a:rPr>
              <a:t>Next Steps and Future Considerations</a:t>
            </a:r>
          </a:p>
        </p:txBody>
      </p:sp>
      <p:sp>
        <p:nvSpPr>
          <p:cNvPr id="4" name="Text Placeholder 5">
            <a:extLst>
              <a:ext uri="{FF2B5EF4-FFF2-40B4-BE49-F238E27FC236}">
                <a16:creationId xmlns:a16="http://schemas.microsoft.com/office/drawing/2014/main" id="{346D0707-4EE8-4D27-B66F-E9C13E9981EA}"/>
              </a:ext>
            </a:extLst>
          </p:cNvPr>
          <p:cNvSpPr txBox="1">
            <a:spLocks/>
          </p:cNvSpPr>
          <p:nvPr/>
        </p:nvSpPr>
        <p:spPr>
          <a:xfrm>
            <a:off x="13894797" y="-2877668"/>
            <a:ext cx="5483473" cy="113462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Font typeface="Webdings" panose="020B0604020202020204" pitchFamily="34" charset="0"/>
              <a:buChar char="4"/>
            </a:pPr>
            <a:endParaRPr lang="en-US" sz="2000" dirty="0">
              <a:solidFill>
                <a:schemeClr val="tx1">
                  <a:lumMod val="75000"/>
                  <a:lumOff val="25000"/>
                </a:schemeClr>
              </a:solidFill>
              <a:latin typeface="Century Gothic"/>
            </a:endParaRPr>
          </a:p>
          <a:p>
            <a:pPr marL="0" indent="0">
              <a:lnSpc>
                <a:spcPct val="100000"/>
              </a:lnSpc>
              <a:spcBef>
                <a:spcPts val="0"/>
              </a:spcBef>
              <a:spcAft>
                <a:spcPts val="600"/>
              </a:spcAft>
              <a:buClr>
                <a:srgbClr val="8A5A9A"/>
              </a:buClr>
              <a:buNone/>
            </a:pPr>
            <a:r>
              <a:rPr lang="en-US" sz="3200" b="1" dirty="0">
                <a:solidFill>
                  <a:schemeClr val="accent1"/>
                </a:solidFill>
                <a:latin typeface="Century Gothic"/>
              </a:rPr>
              <a:t>Long Term</a:t>
            </a:r>
            <a:endParaRPr lang="en-US" sz="3200" dirty="0">
              <a:solidFill>
                <a:schemeClr val="accent1"/>
              </a:solidFill>
              <a:ea typeface="+mn-lt"/>
              <a:cs typeface="+mn-lt"/>
            </a:endParaRPr>
          </a:p>
          <a:p>
            <a:pPr marL="800100" lvl="1" indent="-342900">
              <a:lnSpc>
                <a:spcPct val="150000"/>
              </a:lnSpc>
              <a:spcBef>
                <a:spcPts val="0"/>
              </a:spcBef>
              <a:spcAft>
                <a:spcPts val="600"/>
              </a:spcAft>
              <a:buClr>
                <a:srgbClr val="A16C91"/>
              </a:buClr>
              <a:buFont typeface="Webdings,Sans-Serif"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sp>
        <p:nvSpPr>
          <p:cNvPr id="13" name="Callout: Down Arrow 12">
            <a:extLst>
              <a:ext uri="{FF2B5EF4-FFF2-40B4-BE49-F238E27FC236}">
                <a16:creationId xmlns:a16="http://schemas.microsoft.com/office/drawing/2014/main" id="{3706037E-0276-4A92-BAE0-4206A195CF44}"/>
              </a:ext>
            </a:extLst>
          </p:cNvPr>
          <p:cNvSpPr/>
          <p:nvPr/>
        </p:nvSpPr>
        <p:spPr>
          <a:xfrm>
            <a:off x="2131714" y="3709193"/>
            <a:ext cx="8328402" cy="1277337"/>
          </a:xfrm>
          <a:prstGeom prst="downArrowCallout">
            <a:avLst/>
          </a:prstGeom>
          <a:solidFill>
            <a:schemeClr val="accent1">
              <a:lumMod val="20000"/>
              <a:lumOff val="8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Follow up with organizations for future DEVELOP projects</a:t>
            </a:r>
            <a:endParaRPr lang="en-US" dirty="0"/>
          </a:p>
        </p:txBody>
      </p:sp>
      <p:sp>
        <p:nvSpPr>
          <p:cNvPr id="12" name="Callout: Down Arrow 11">
            <a:extLst>
              <a:ext uri="{FF2B5EF4-FFF2-40B4-BE49-F238E27FC236}">
                <a16:creationId xmlns:a16="http://schemas.microsoft.com/office/drawing/2014/main" id="{C657AA5F-792D-4199-AF34-8B603905A220}"/>
              </a:ext>
            </a:extLst>
          </p:cNvPr>
          <p:cNvSpPr/>
          <p:nvPr/>
        </p:nvSpPr>
        <p:spPr>
          <a:xfrm>
            <a:off x="2131714" y="2520792"/>
            <a:ext cx="8328402" cy="1277337"/>
          </a:xfrm>
          <a:prstGeom prst="downArrowCallou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ea typeface="Calibri"/>
                <a:cs typeface="Calibri"/>
              </a:rPr>
              <a:t>Clarification of SSAI’s role in support of the NASA DEVELOP Program and projects</a:t>
            </a:r>
          </a:p>
        </p:txBody>
      </p:sp>
      <p:sp>
        <p:nvSpPr>
          <p:cNvPr id="5" name="Flowchart: Delay 4">
            <a:extLst>
              <a:ext uri="{FF2B5EF4-FFF2-40B4-BE49-F238E27FC236}">
                <a16:creationId xmlns:a16="http://schemas.microsoft.com/office/drawing/2014/main" id="{61FA1CAB-1645-4377-8F71-235194C0133B}"/>
              </a:ext>
            </a:extLst>
          </p:cNvPr>
          <p:cNvSpPr/>
          <p:nvPr/>
        </p:nvSpPr>
        <p:spPr>
          <a:xfrm>
            <a:off x="2540413" y="913750"/>
            <a:ext cx="1241777" cy="992481"/>
          </a:xfrm>
          <a:prstGeom prst="flowChartDelay">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91CD02FD-86F8-4DF1-AFAF-2302C2153FDA}"/>
              </a:ext>
            </a:extLst>
          </p:cNvPr>
          <p:cNvSpPr/>
          <p:nvPr/>
        </p:nvSpPr>
        <p:spPr>
          <a:xfrm>
            <a:off x="-48054" y="917637"/>
            <a:ext cx="3209356" cy="98470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chemeClr val="accent1">
                    <a:lumMod val="75000"/>
                  </a:schemeClr>
                </a:solidFill>
                <a:latin typeface="Century Gothic"/>
                <a:cs typeface="Calibri"/>
              </a:rPr>
              <a:t>Long Term</a:t>
            </a:r>
          </a:p>
        </p:txBody>
      </p:sp>
      <p:pic>
        <p:nvPicPr>
          <p:cNvPr id="9" name="Graphic 9" descr="Email with solid fill">
            <a:extLst>
              <a:ext uri="{FF2B5EF4-FFF2-40B4-BE49-F238E27FC236}">
                <a16:creationId xmlns:a16="http://schemas.microsoft.com/office/drawing/2014/main" id="{37373B91-0592-41D3-BC32-89EDCF8EA78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4030" y="2518809"/>
            <a:ext cx="914400" cy="914400"/>
          </a:xfrm>
          <a:prstGeom prst="rect">
            <a:avLst/>
          </a:prstGeom>
        </p:spPr>
      </p:pic>
      <p:pic>
        <p:nvPicPr>
          <p:cNvPr id="10" name="Graphic 10" descr="Speaker phone with solid fill">
            <a:extLst>
              <a:ext uri="{FF2B5EF4-FFF2-40B4-BE49-F238E27FC236}">
                <a16:creationId xmlns:a16="http://schemas.microsoft.com/office/drawing/2014/main" id="{75C2DFAC-B6FF-4DAF-8637-340114F022A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94030" y="3697753"/>
            <a:ext cx="914400" cy="914400"/>
          </a:xfrm>
          <a:prstGeom prst="rect">
            <a:avLst/>
          </a:prstGeom>
        </p:spPr>
      </p:pic>
      <p:pic>
        <p:nvPicPr>
          <p:cNvPr id="11" name="Graphic 20" descr="Clock with solid fill">
            <a:extLst>
              <a:ext uri="{FF2B5EF4-FFF2-40B4-BE49-F238E27FC236}">
                <a16:creationId xmlns:a16="http://schemas.microsoft.com/office/drawing/2014/main" id="{ADA759A2-AAE6-4993-BA36-7AB6AE19A6E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4030" y="4891074"/>
            <a:ext cx="914400" cy="914400"/>
          </a:xfrm>
          <a:prstGeom prst="rect">
            <a:avLst/>
          </a:prstGeom>
        </p:spPr>
      </p:pic>
    </p:spTree>
    <p:extLst>
      <p:ext uri="{BB962C8B-B14F-4D97-AF65-F5344CB8AC3E}">
        <p14:creationId xmlns:p14="http://schemas.microsoft.com/office/powerpoint/2010/main" val="54129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0-#ppt_h/2"/>
                                          </p:val>
                                        </p:tav>
                                        <p:tav tm="100000">
                                          <p:val>
                                            <p:strVal val="#ppt_y"/>
                                          </p:val>
                                        </p:tav>
                                      </p:tavLst>
                                    </p:anim>
                                  </p:childTnLst>
                                </p:cTn>
                              </p:par>
                            </p:childTnLst>
                          </p:cTn>
                        </p:par>
                        <p:par>
                          <p:cTn id="9" fill="hold">
                            <p:stCondLst>
                              <p:cond delay="750"/>
                            </p:stCondLst>
                            <p:childTnLst>
                              <p:par>
                                <p:cTn id="10" presetID="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ppt_x"/>
                                          </p:val>
                                        </p:tav>
                                        <p:tav tm="100000">
                                          <p:val>
                                            <p:strVal val="#ppt_x"/>
                                          </p:val>
                                        </p:tav>
                                      </p:tavLst>
                                    </p:anim>
                                    <p:anim calcmode="lin" valueType="num">
                                      <p:cBhvr additive="base">
                                        <p:cTn id="13" dur="750" fill="hold"/>
                                        <p:tgtEl>
                                          <p:spTgt spid="10"/>
                                        </p:tgtEl>
                                        <p:attrNameLst>
                                          <p:attrName>ppt_y</p:attrName>
                                        </p:attrNameLst>
                                      </p:cBhvr>
                                      <p:tavLst>
                                        <p:tav tm="0">
                                          <p:val>
                                            <p:strVal val="0-#ppt_h/2"/>
                                          </p:val>
                                        </p:tav>
                                        <p:tav tm="100000">
                                          <p:val>
                                            <p:strVal val="#ppt_y"/>
                                          </p:val>
                                        </p:tav>
                                      </p:tavLst>
                                    </p:anim>
                                  </p:childTnLst>
                                </p:cTn>
                              </p:par>
                            </p:childTnLst>
                          </p:cTn>
                        </p:par>
                        <p:par>
                          <p:cTn id="14" fill="hold">
                            <p:stCondLst>
                              <p:cond delay="1500"/>
                            </p:stCondLst>
                            <p:childTnLst>
                              <p:par>
                                <p:cTn id="15" presetID="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ppt_x"/>
                                          </p:val>
                                        </p:tav>
                                        <p:tav tm="100000">
                                          <p:val>
                                            <p:strVal val="#ppt_x"/>
                                          </p:val>
                                        </p:tav>
                                      </p:tavLst>
                                    </p:anim>
                                    <p:anim calcmode="lin" valueType="num">
                                      <p:cBhvr additive="base">
                                        <p:cTn id="18" dur="75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1">
            <a:extLst>
              <a:ext uri="{FF2B5EF4-FFF2-40B4-BE49-F238E27FC236}">
                <a16:creationId xmlns:a16="http://schemas.microsoft.com/office/drawing/2014/main" id="{EC100401-A08F-4681-BC5E-3695D16A05ED}"/>
              </a:ext>
            </a:extLst>
          </p:cNvPr>
          <p:cNvSpPr txBox="1">
            <a:spLocks/>
          </p:cNvSpPr>
          <p:nvPr/>
        </p:nvSpPr>
        <p:spPr>
          <a:xfrm>
            <a:off x="385736" y="983167"/>
            <a:ext cx="6045678" cy="557480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buClr>
                <a:srgbClr val="8A5A9A"/>
              </a:buClr>
              <a:defRPr/>
            </a:pPr>
            <a:r>
              <a:rPr lang="en-US" sz="2200" b="1" dirty="0">
                <a:latin typeface="Century Gothic"/>
              </a:rPr>
              <a:t>Fellow</a:t>
            </a:r>
            <a:endParaRPr lang="en-US" sz="2200" dirty="0"/>
          </a:p>
          <a:p>
            <a:pPr marL="342900" indent="-342900">
              <a:lnSpc>
                <a:spcPct val="150000"/>
              </a:lnSpc>
              <a:spcBef>
                <a:spcPts val="0"/>
              </a:spcBef>
              <a:spcAft>
                <a:spcPts val="600"/>
              </a:spcAft>
              <a:buClr>
                <a:srgbClr val="8A5A9A"/>
              </a:buClr>
              <a:buFont typeface="Webdings" panose="05030102010509060703" pitchFamily="18" charset="2"/>
              <a:buChar char="4"/>
              <a:defRPr/>
            </a:pPr>
            <a:r>
              <a:rPr lang="en-US" dirty="0">
                <a:latin typeface="Century Gothic"/>
              </a:rPr>
              <a:t>Marco Vallejos</a:t>
            </a:r>
            <a:endParaRPr lang="en-US" dirty="0"/>
          </a:p>
          <a:p>
            <a:pPr>
              <a:lnSpc>
                <a:spcPct val="150000"/>
              </a:lnSpc>
              <a:spcBef>
                <a:spcPts val="0"/>
              </a:spcBef>
              <a:spcAft>
                <a:spcPts val="600"/>
              </a:spcAft>
              <a:defRPr/>
            </a:pPr>
            <a:r>
              <a:rPr lang="en-US" sz="2200" b="1" dirty="0">
                <a:latin typeface="Century Gothic"/>
              </a:rPr>
              <a:t>Science Advisor</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dirty="0">
                <a:latin typeface="Century Gothic"/>
              </a:rPr>
              <a:t>Lauren Childs-Gleason, NASA Langley Research Center</a:t>
            </a:r>
          </a:p>
          <a:p>
            <a:pPr>
              <a:lnSpc>
                <a:spcPct val="150000"/>
              </a:lnSpc>
              <a:spcBef>
                <a:spcPts val="0"/>
              </a:spcBef>
              <a:spcAft>
                <a:spcPts val="600"/>
              </a:spcAft>
              <a:buClr>
                <a:srgbClr val="8A5A9A"/>
              </a:buClr>
              <a:defRPr/>
            </a:pPr>
            <a:r>
              <a:rPr lang="en-US" sz="2200" b="1" dirty="0">
                <a:latin typeface="Century Gothic"/>
              </a:rPr>
              <a:t>Other NASA Personnel</a:t>
            </a:r>
            <a:endParaRPr lang="en-US" sz="2200" dirty="0">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dirty="0">
                <a:latin typeface="Century Gothic"/>
              </a:rPr>
              <a:t>Dr. Kenton Ross, NASA Langley Research Center</a:t>
            </a:r>
          </a:p>
          <a:p>
            <a:pPr marL="342900" indent="-342900">
              <a:lnSpc>
                <a:spcPct val="150000"/>
              </a:lnSpc>
              <a:spcBef>
                <a:spcPts val="0"/>
              </a:spcBef>
              <a:spcAft>
                <a:spcPts val="600"/>
              </a:spcAft>
              <a:buClr>
                <a:srgbClr val="8A5A9A"/>
              </a:buClr>
              <a:buFont typeface="Webdings" panose="05030102010509060703" pitchFamily="18" charset="2"/>
              <a:buChar char="4"/>
              <a:defRPr/>
            </a:pPr>
            <a:r>
              <a:rPr lang="en-US" dirty="0">
                <a:latin typeface="Century Gothic"/>
              </a:rPr>
              <a:t>Ryan Hammock, Creative Communications</a:t>
            </a:r>
          </a:p>
          <a:p>
            <a:pPr marL="342900" indent="-342900">
              <a:lnSpc>
                <a:spcPct val="150000"/>
              </a:lnSpc>
              <a:spcBef>
                <a:spcPts val="0"/>
              </a:spcBef>
              <a:spcAft>
                <a:spcPts val="600"/>
              </a:spcAft>
              <a:buClr>
                <a:srgbClr val="8A5A9A"/>
              </a:buClr>
              <a:buFont typeface="Webdings" panose="05030102010509060703" pitchFamily="18" charset="2"/>
              <a:buChar char="4"/>
              <a:defRPr/>
            </a:pPr>
            <a:r>
              <a:rPr lang="en-US" dirty="0">
                <a:latin typeface="Century Gothic"/>
              </a:rPr>
              <a:t>Tamara Barbakova, Project Coordination</a:t>
            </a:r>
          </a:p>
          <a:p>
            <a:pPr marL="342900" indent="-342900">
              <a:lnSpc>
                <a:spcPct val="150000"/>
              </a:lnSpc>
              <a:spcBef>
                <a:spcPts val="0"/>
              </a:spcBef>
              <a:spcAft>
                <a:spcPts val="600"/>
              </a:spcAft>
              <a:buClr>
                <a:srgbClr val="8A5A9A"/>
              </a:buClr>
              <a:buFont typeface="Webdings,Sans-Serif" panose="05030102010509060703" pitchFamily="18" charset="2"/>
              <a:buChar char="4"/>
              <a:defRPr/>
            </a:pPr>
            <a:endParaRPr lang="en-US" dirty="0">
              <a:latin typeface="Century Gothic"/>
            </a:endParaRPr>
          </a:p>
          <a:p>
            <a:pPr marL="342900" indent="-342900">
              <a:lnSpc>
                <a:spcPct val="150000"/>
              </a:lnSpc>
              <a:spcBef>
                <a:spcPts val="0"/>
              </a:spcBef>
              <a:spcAft>
                <a:spcPts val="600"/>
              </a:spcAft>
              <a:buFont typeface="Webdings,Sans-Serif" panose="05030102010509060703" pitchFamily="18" charset="2"/>
              <a:buChar char="4"/>
              <a:defRPr/>
            </a:pPr>
            <a:endParaRPr lang="en-US" dirty="0">
              <a:latin typeface="Century Gothic"/>
            </a:endParaRPr>
          </a:p>
          <a:p>
            <a:pPr marL="342900" indent="-342900">
              <a:lnSpc>
                <a:spcPct val="150000"/>
              </a:lnSpc>
              <a:spcBef>
                <a:spcPts val="0"/>
              </a:spcBef>
              <a:spcAft>
                <a:spcPts val="600"/>
              </a:spcAft>
              <a:buClr>
                <a:srgbClr val="8A5A9A"/>
              </a:buClr>
              <a:buFont typeface="Webdings" panose="05030102010509060703" pitchFamily="18" charset="2"/>
              <a:buChar char="4"/>
              <a:defRPr/>
            </a:pPr>
            <a:endParaRPr lang="en-US" dirty="0">
              <a:latin typeface="Century Gothic"/>
            </a:endParaRPr>
          </a:p>
          <a:p>
            <a:pPr marL="342900" indent="-342900">
              <a:lnSpc>
                <a:spcPct val="150000"/>
              </a:lnSpc>
              <a:spcBef>
                <a:spcPts val="0"/>
              </a:spcBef>
              <a:spcAft>
                <a:spcPts val="600"/>
              </a:spcAft>
              <a:buClr>
                <a:srgbClr val="8A5A9A"/>
              </a:buClr>
              <a:buFont typeface="Webdings" panose="05030102010509060703" pitchFamily="18" charset="2"/>
              <a:buChar char="4"/>
              <a:defRPr/>
            </a:pPr>
            <a:endParaRPr lang="en-US" dirty="0">
              <a:latin typeface="Century Gothic"/>
            </a:endParaRPr>
          </a:p>
          <a:p>
            <a:pPr>
              <a:lnSpc>
                <a:spcPct val="150000"/>
              </a:lnSpc>
              <a:spcBef>
                <a:spcPts val="0"/>
              </a:spcBef>
              <a:spcAft>
                <a:spcPts val="600"/>
              </a:spcAft>
              <a:defRPr/>
            </a:pPr>
            <a:endParaRPr lang="en-US" b="1" dirty="0">
              <a:latin typeface="Century Gothic"/>
            </a:endParaRPr>
          </a:p>
          <a:p>
            <a:pPr indent="114300">
              <a:lnSpc>
                <a:spcPct val="100000"/>
              </a:lnSpc>
              <a:spcBef>
                <a:spcPts val="0"/>
              </a:spcBef>
              <a:spcAft>
                <a:spcPts val="600"/>
              </a:spcAft>
              <a:defRPr/>
            </a:pPr>
            <a:endParaRPr lang="en-US" sz="2200" dirty="0"/>
          </a:p>
          <a:p>
            <a:pPr>
              <a:lnSpc>
                <a:spcPct val="100000"/>
              </a:lnSpc>
              <a:spcBef>
                <a:spcPts val="0"/>
              </a:spcBef>
              <a:spcAft>
                <a:spcPts val="600"/>
              </a:spcAft>
              <a:defRPr/>
            </a:pPr>
            <a:endParaRPr lang="en-US" sz="2200" b="0" i="0" u="none" strike="noStrike" kern="1200" cap="none" spc="0" normalizeH="0" baseline="0" noProof="0" dirty="0">
              <a:ln>
                <a:noFill/>
              </a:ln>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prstClr val="black">
                  <a:lumMod val="75000"/>
                  <a:lumOff val="25000"/>
                </a:prstClr>
              </a:solidFill>
              <a:effectLst/>
              <a:uLnTx/>
              <a:uFillTx/>
            </a:endParaRPr>
          </a:p>
        </p:txBody>
      </p:sp>
      <p:sp>
        <p:nvSpPr>
          <p:cNvPr id="9" name="Text Placeholder 1">
            <a:extLst>
              <a:ext uri="{FF2B5EF4-FFF2-40B4-BE49-F238E27FC236}">
                <a16:creationId xmlns:a16="http://schemas.microsoft.com/office/drawing/2014/main" id="{747D7089-FA3E-457E-9688-218E331FADD4}"/>
              </a:ext>
            </a:extLst>
          </p:cNvPr>
          <p:cNvSpPr txBox="1">
            <a:spLocks/>
          </p:cNvSpPr>
          <p:nvPr/>
        </p:nvSpPr>
        <p:spPr>
          <a:xfrm>
            <a:off x="6091265" y="967528"/>
            <a:ext cx="5714999" cy="44761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600"/>
              </a:spcAft>
              <a:defRPr/>
            </a:pPr>
            <a:r>
              <a:rPr lang="en-US" sz="2200" b="1" dirty="0">
                <a:latin typeface="Century Gothic"/>
              </a:rPr>
              <a:t>Additional Support</a:t>
            </a:r>
            <a:endParaRPr lang="en-US" sz="2200" dirty="0">
              <a:latin typeface="Century Gothic"/>
            </a:endParaRPr>
          </a:p>
          <a:p>
            <a:pPr marL="342900" indent="-342900">
              <a:lnSpc>
                <a:spcPct val="150000"/>
              </a:lnSpc>
              <a:spcBef>
                <a:spcPts val="0"/>
              </a:spcBef>
              <a:spcAft>
                <a:spcPts val="600"/>
              </a:spcAft>
              <a:buClr>
                <a:srgbClr val="8A5A9A"/>
              </a:buClr>
              <a:buFont typeface="Webdings" panose="05030102010509060703" pitchFamily="18" charset="2"/>
              <a:buChar char="4"/>
              <a:defRPr/>
            </a:pPr>
            <a:r>
              <a:rPr lang="en-US" dirty="0">
                <a:latin typeface="Century Gothic"/>
              </a:rPr>
              <a:t>Dr. Jennifer Pipitone, Mount Saint Vincent College</a:t>
            </a:r>
            <a:endParaRPr lang="en-US" dirty="0"/>
          </a:p>
          <a:p>
            <a:pPr marL="342900" indent="-342900">
              <a:lnSpc>
                <a:spcPct val="150000"/>
              </a:lnSpc>
              <a:spcBef>
                <a:spcPts val="0"/>
              </a:spcBef>
              <a:spcAft>
                <a:spcPts val="600"/>
              </a:spcAft>
              <a:buClr>
                <a:srgbClr val="8A5A9A"/>
              </a:buClr>
              <a:buFont typeface="Webdings" panose="05030102010509060703" pitchFamily="18" charset="2"/>
              <a:buChar char="4"/>
              <a:defRPr/>
            </a:pPr>
            <a:r>
              <a:rPr lang="en-US" dirty="0">
                <a:latin typeface="Century Gothic"/>
              </a:rPr>
              <a:t>Sara Grineski, University of Utah Professor</a:t>
            </a:r>
            <a:endParaRPr lang="en-US" dirty="0"/>
          </a:p>
          <a:p>
            <a:pPr marL="342900" indent="-342900">
              <a:lnSpc>
                <a:spcPct val="150000"/>
              </a:lnSpc>
              <a:spcBef>
                <a:spcPts val="0"/>
              </a:spcBef>
              <a:spcAft>
                <a:spcPts val="600"/>
              </a:spcAft>
              <a:buClr>
                <a:srgbClr val="8A5A9A"/>
              </a:buClr>
              <a:buFont typeface="Webdings" panose="05030102010509060703" pitchFamily="18" charset="2"/>
              <a:buChar char="4"/>
              <a:defRPr/>
            </a:pPr>
            <a:r>
              <a:rPr lang="en-US" dirty="0">
                <a:latin typeface="Century Gothic"/>
              </a:rPr>
              <a:t>Timothy Collins, University of Utah Professor</a:t>
            </a:r>
            <a:endParaRPr lang="en-US"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dirty="0">
                <a:latin typeface="Century Gothic"/>
              </a:rPr>
              <a:t>Dr. Tarik Benmarhnia, UC San Diego Professor Environmental Epidemiologist</a:t>
            </a:r>
            <a:endParaRPr lang="en-US"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dirty="0">
                <a:latin typeface="Century Gothic"/>
              </a:rPr>
              <a:t>DEVELOP Virtual Environmental Justice Disasters Team</a:t>
            </a:r>
            <a:endParaRPr lang="en-US" dirty="0"/>
          </a:p>
          <a:p>
            <a:pPr>
              <a:lnSpc>
                <a:spcPct val="150000"/>
              </a:lnSpc>
              <a:spcBef>
                <a:spcPts val="0"/>
              </a:spcBef>
              <a:spcAft>
                <a:spcPts val="600"/>
              </a:spcAft>
              <a:defRPr/>
            </a:pPr>
            <a:endParaRPr lang="en-US" sz="2200" dirty="0"/>
          </a:p>
          <a:p>
            <a:pPr>
              <a:lnSpc>
                <a:spcPct val="100000"/>
              </a:lnSpc>
              <a:spcBef>
                <a:spcPts val="0"/>
              </a:spcBef>
              <a:spcAft>
                <a:spcPts val="600"/>
              </a:spcAft>
              <a:defRPr/>
            </a:pPr>
            <a:endParaRPr lang="en-US" sz="2200" dirty="0"/>
          </a:p>
          <a:p>
            <a:pPr indent="114300">
              <a:lnSpc>
                <a:spcPct val="100000"/>
              </a:lnSpc>
              <a:spcBef>
                <a:spcPts val="0"/>
              </a:spcBef>
              <a:spcAft>
                <a:spcPts val="600"/>
              </a:spcAft>
              <a:defRPr/>
            </a:pPr>
            <a:endParaRPr lang="en-US" sz="2200" b="0" i="0" u="none" strike="noStrike" kern="1200" cap="none" spc="0" normalizeH="0" baseline="0" noProof="0" dirty="0">
              <a:ln>
                <a:noFill/>
              </a:ln>
              <a:effectLst/>
              <a:uLnTx/>
              <a:uFillTx/>
            </a:endParaRPr>
          </a:p>
          <a:p>
            <a:pPr marL="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prstClr val="black">
                  <a:lumMod val="75000"/>
                  <a:lumOff val="25000"/>
                </a:prstClr>
              </a:solidFill>
              <a:effectLst/>
              <a:uLnTx/>
              <a:uFillTx/>
            </a:endParaRPr>
          </a:p>
          <a:p>
            <a:pPr>
              <a:lnSpc>
                <a:spcPct val="100000"/>
              </a:lnSpc>
              <a:spcBef>
                <a:spcPts val="0"/>
              </a:spcBef>
              <a:spcAft>
                <a:spcPts val="600"/>
              </a:spcAft>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372419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11088" y="868377"/>
            <a:ext cx="5996796" cy="579046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defRPr/>
            </a:pPr>
            <a:r>
              <a:rPr lang="en-US" sz="2200" b="1" dirty="0">
                <a:latin typeface="Century Gothic"/>
              </a:rPr>
              <a:t>Organizations Engaged</a:t>
            </a:r>
            <a:endParaRPr lang="en-US" sz="2200" b="0" i="0" u="none" strike="noStrike" kern="1200" cap="none" spc="0" normalizeH="0" baseline="0" noProof="0" dirty="0">
              <a:ln>
                <a:noFill/>
              </a:ln>
              <a:effectLst/>
              <a:uLnTx/>
              <a:uFillTx/>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Robin Kemp, The Clayton Crescent</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Mary Peveto, Neighbors for Clean Air</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Steve Guyer, Iowa Environmental Council</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Matt Hepler, Appalachian Voices</a:t>
            </a:r>
            <a:endParaRPr lang="en-US" sz="1800" b="0" i="0" u="none" strike="noStrike" kern="1200" cap="none" spc="0" normalizeH="0" baseline="0" noProof="0" dirty="0">
              <a:ln>
                <a:noFill/>
              </a:ln>
              <a:effectLst/>
              <a:uLnTx/>
              <a:uFillTx/>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Amy Goldsmith, Clean Water Fund</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Patrick Ferguson, Stop the Burn</a:t>
            </a:r>
            <a:endParaRPr lang="en-US" sz="1800"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Kieshaun White, Healthy Fresno Air</a:t>
            </a:r>
            <a:endParaRPr lang="en-US" sz="1800" b="0" i="0" u="none" strike="noStrike" kern="1200" cap="none" spc="0" normalizeH="0" baseline="0" noProof="0" dirty="0">
              <a:ln>
                <a:noFill/>
              </a:ln>
              <a:effectLst/>
              <a:uLnTx/>
              <a:uFillTx/>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Dr. Erica Key, Future Earth</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Bahram Fazeli, Communities for a Better Environment</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Dr. Jason Douglas, Communities for a Better Environment</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Matt Walker, Clean Air</a:t>
            </a:r>
            <a:endParaRPr lang="en-US" sz="1800" dirty="0">
              <a:solidFill>
                <a:prstClr val="black">
                  <a:lumMod val="75000"/>
                  <a:lumOff val="25000"/>
                </a:prstClr>
              </a:solidFill>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Victoria Sanders, NYC– EJA</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Eddie Bautista, NYC– EJA</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endParaRPr lang="en-US" dirty="0">
              <a:solidFill>
                <a:prstClr val="black">
                  <a:lumMod val="75000"/>
                  <a:lumOff val="25000"/>
                </a:prstClr>
              </a:solidFill>
            </a:endParaRPr>
          </a:p>
          <a:p>
            <a:pPr>
              <a:lnSpc>
                <a:spcPct val="100000"/>
              </a:lnSpc>
              <a:spcBef>
                <a:spcPts val="0"/>
              </a:spcBef>
              <a:spcAft>
                <a:spcPts val="600"/>
              </a:spcAft>
              <a:defRPr/>
            </a:pPr>
            <a:endParaRPr lang="en-US" sz="2200" dirty="0">
              <a:solidFill>
                <a:prstClr val="black">
                  <a:lumMod val="75000"/>
                  <a:lumOff val="25000"/>
                </a:prstClr>
              </a:solidFill>
            </a:endParaRPr>
          </a:p>
        </p:txBody>
      </p:sp>
      <p:sp>
        <p:nvSpPr>
          <p:cNvPr id="7" name="Text Placeholder 1">
            <a:extLst>
              <a:ext uri="{FF2B5EF4-FFF2-40B4-BE49-F238E27FC236}">
                <a16:creationId xmlns:a16="http://schemas.microsoft.com/office/drawing/2014/main" id="{BF64C820-3DCF-4EFD-8B31-BDDFD54BF362}"/>
              </a:ext>
            </a:extLst>
          </p:cNvPr>
          <p:cNvSpPr txBox="1">
            <a:spLocks/>
          </p:cNvSpPr>
          <p:nvPr/>
        </p:nvSpPr>
        <p:spPr>
          <a:xfrm>
            <a:off x="5987883" y="868377"/>
            <a:ext cx="5893029" cy="5445404"/>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8A5A9A"/>
              </a:buClr>
              <a:defRPr/>
            </a:pPr>
            <a:endParaRPr lang="en-US" sz="2200" b="1"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Sara Wright, Oregon Environmental Council</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Jamie Pang South, Oregon Environmental Council</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Jana Gestellum, Oregon Environmental Council</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Meisha Rainman, CicLAvia</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Rachel Burke, CicLAvia</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Alex Merlino, CicLAvia</a:t>
            </a: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Abigail Franks, Southeast Climate and Energy Network</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Alexander Easdale, Southeast Climate and Energy Network</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Sophia Pessagno, Southeast Climate and Energy Network</a:t>
            </a:r>
            <a:endParaRPr lang="en-US" sz="1800" dirty="0">
              <a:solidFill>
                <a:prstClr val="black">
                  <a:lumMod val="75000"/>
                  <a:lumOff val="25000"/>
                </a:prstClr>
              </a:solidFill>
            </a:endParaRPr>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Shannon Smith, FracTracker Alliance</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r>
              <a:rPr lang="en-US" sz="1800" dirty="0">
                <a:latin typeface="Century Gothic"/>
              </a:rPr>
              <a:t>Matt Kesler, FracTracker Alliance</a:t>
            </a:r>
            <a:endParaRPr lang="en-US" sz="1800" dirty="0"/>
          </a:p>
          <a:p>
            <a:pPr marL="342900" indent="-342900">
              <a:lnSpc>
                <a:spcPct val="100000"/>
              </a:lnSpc>
              <a:spcBef>
                <a:spcPts val="0"/>
              </a:spcBef>
              <a:spcAft>
                <a:spcPts val="600"/>
              </a:spcAft>
              <a:buClr>
                <a:srgbClr val="8A5A9A"/>
              </a:buClr>
              <a:buFont typeface="Webdings" panose="05030102010509060703" pitchFamily="18" charset="2"/>
              <a:buChar char="4"/>
              <a:defRPr/>
            </a:pPr>
            <a:endParaRPr lang="en-US" sz="1800" dirty="0"/>
          </a:p>
          <a:p>
            <a:pPr>
              <a:lnSpc>
                <a:spcPct val="100000"/>
              </a:lnSpc>
              <a:spcBef>
                <a:spcPts val="0"/>
              </a:spcBef>
              <a:spcAft>
                <a:spcPts val="600"/>
              </a:spcAft>
              <a:defRPr/>
            </a:pPr>
            <a:endParaRPr lang="en-US" sz="2200" dirty="0">
              <a:solidFill>
                <a:prstClr val="black">
                  <a:lumMod val="75000"/>
                  <a:lumOff val="25000"/>
                </a:prstClr>
              </a:solidFill>
            </a:endParaRPr>
          </a:p>
          <a:p>
            <a:pPr indent="114300">
              <a:lnSpc>
                <a:spcPct val="100000"/>
              </a:lnSpc>
              <a:spcBef>
                <a:spcPts val="0"/>
              </a:spcBef>
              <a:spcAft>
                <a:spcPts val="600"/>
              </a:spcAft>
              <a:defRPr/>
            </a:pPr>
            <a:endParaRPr lang="en-US" sz="2200" dirty="0">
              <a:solidFill>
                <a:prstClr val="black">
                  <a:lumMod val="75000"/>
                  <a:lumOff val="25000"/>
                </a:prstClr>
              </a:solidFill>
            </a:endParaRPr>
          </a:p>
          <a:p>
            <a:pPr>
              <a:lnSpc>
                <a:spcPct val="100000"/>
              </a:lnSpc>
              <a:spcBef>
                <a:spcPts val="0"/>
              </a:spcBef>
              <a:spcAft>
                <a:spcPts val="600"/>
              </a:spcAft>
              <a:defRPr/>
            </a:pPr>
            <a:endParaRPr lang="en-US" sz="2200" dirty="0">
              <a:solidFill>
                <a:prstClr val="black">
                  <a:lumMod val="75000"/>
                  <a:lumOff val="25000"/>
                </a:prstClr>
              </a:solidFill>
            </a:endParaRPr>
          </a:p>
          <a:p>
            <a:pPr>
              <a:lnSpc>
                <a:spcPct val="100000"/>
              </a:lnSpc>
              <a:spcBef>
                <a:spcPts val="0"/>
              </a:spcBef>
              <a:spcAft>
                <a:spcPts val="600"/>
              </a:spcAft>
              <a:defRPr/>
            </a:pPr>
            <a:endParaRPr lang="en-US" sz="2200" dirty="0">
              <a:solidFill>
                <a:prstClr val="black">
                  <a:lumMod val="75000"/>
                  <a:lumOff val="25000"/>
                </a:prstClr>
              </a:solidFill>
            </a:endParaRPr>
          </a:p>
        </p:txBody>
      </p:sp>
    </p:spTree>
    <p:extLst>
      <p:ext uri="{BB962C8B-B14F-4D97-AF65-F5344CB8AC3E}">
        <p14:creationId xmlns:p14="http://schemas.microsoft.com/office/powerpoint/2010/main" val="2663836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C39F89-B5C1-4555-8382-47C00CE980D4}"/>
              </a:ext>
            </a:extLst>
          </p:cNvPr>
          <p:cNvSpPr txBox="1"/>
          <p:nvPr/>
        </p:nvSpPr>
        <p:spPr>
          <a:xfrm>
            <a:off x="4098202" y="3072143"/>
            <a:ext cx="399559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b="1" dirty="0">
                <a:solidFill>
                  <a:srgbClr val="A16C91"/>
                </a:solidFill>
                <a:latin typeface="Century Gothic"/>
              </a:rPr>
              <a:t>Optional Slides</a:t>
            </a:r>
          </a:p>
        </p:txBody>
      </p:sp>
    </p:spTree>
    <p:extLst>
      <p:ext uri="{BB962C8B-B14F-4D97-AF65-F5344CB8AC3E}">
        <p14:creationId xmlns:p14="http://schemas.microsoft.com/office/powerpoint/2010/main" val="7674261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25829" y="240653"/>
            <a:ext cx="1148186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EBD59"/>
                </a:solidFill>
                <a:latin typeface="Century Gothic"/>
              </a:rPr>
              <a:t>A.J.E.N.D.A.</a:t>
            </a:r>
          </a:p>
        </p:txBody>
      </p:sp>
      <p:grpSp>
        <p:nvGrpSpPr>
          <p:cNvPr id="5" name="Group 4">
            <a:extLst>
              <a:ext uri="{FF2B5EF4-FFF2-40B4-BE49-F238E27FC236}">
                <a16:creationId xmlns:a16="http://schemas.microsoft.com/office/drawing/2014/main" id="{7612ABD2-BC40-4287-ACD2-B250BBEEA0F2}"/>
              </a:ext>
            </a:extLst>
          </p:cNvPr>
          <p:cNvGrpSpPr/>
          <p:nvPr/>
        </p:nvGrpSpPr>
        <p:grpSpPr>
          <a:xfrm>
            <a:off x="-291548" y="-706368"/>
            <a:ext cx="12432195" cy="7311472"/>
            <a:chOff x="-291548" y="-706368"/>
            <a:chExt cx="12432195" cy="7311472"/>
          </a:xfrm>
        </p:grpSpPr>
        <p:sp>
          <p:nvSpPr>
            <p:cNvPr id="4" name="Oval 3">
              <a:extLst>
                <a:ext uri="{FF2B5EF4-FFF2-40B4-BE49-F238E27FC236}">
                  <a16:creationId xmlns:a16="http://schemas.microsoft.com/office/drawing/2014/main" id="{BF15F549-F05E-4B94-A8E9-FA882116A585}"/>
                </a:ext>
              </a:extLst>
            </p:cNvPr>
            <p:cNvSpPr/>
            <p:nvPr/>
          </p:nvSpPr>
          <p:spPr>
            <a:xfrm>
              <a:off x="868018" y="5235713"/>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F450E842-37A1-49E7-86B2-525537206405}"/>
                </a:ext>
              </a:extLst>
            </p:cNvPr>
            <p:cNvSpPr/>
            <p:nvPr/>
          </p:nvSpPr>
          <p:spPr>
            <a:xfrm>
              <a:off x="1674191" y="4285974"/>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7937C726-E7FB-4029-9809-365E59C67C9B}"/>
                </a:ext>
              </a:extLst>
            </p:cNvPr>
            <p:cNvSpPr/>
            <p:nvPr/>
          </p:nvSpPr>
          <p:spPr>
            <a:xfrm>
              <a:off x="2215322" y="3148495"/>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BEB6CFC3-5ED8-4ED5-946A-1DB05FE5C87B}"/>
                </a:ext>
              </a:extLst>
            </p:cNvPr>
            <p:cNvSpPr/>
            <p:nvPr/>
          </p:nvSpPr>
          <p:spPr>
            <a:xfrm>
              <a:off x="2679147" y="1955800"/>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05B435C5-64B9-4F42-A58E-D53692CB6689}"/>
                </a:ext>
              </a:extLst>
            </p:cNvPr>
            <p:cNvSpPr/>
            <p:nvPr/>
          </p:nvSpPr>
          <p:spPr>
            <a:xfrm>
              <a:off x="3131930" y="763103"/>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562D724-29E2-44CA-B109-EF8538707CB7}"/>
                </a:ext>
              </a:extLst>
            </p:cNvPr>
            <p:cNvSpPr/>
            <p:nvPr/>
          </p:nvSpPr>
          <p:spPr>
            <a:xfrm>
              <a:off x="-291548" y="5688496"/>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E75ACD6-4CFD-4EA1-93F2-6F0F3A6B6C3E}"/>
                </a:ext>
              </a:extLst>
            </p:cNvPr>
            <p:cNvSpPr/>
            <p:nvPr/>
          </p:nvSpPr>
          <p:spPr>
            <a:xfrm>
              <a:off x="3816626" y="-252896"/>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3" name="Oval 12">
              <a:extLst>
                <a:ext uri="{FF2B5EF4-FFF2-40B4-BE49-F238E27FC236}">
                  <a16:creationId xmlns:a16="http://schemas.microsoft.com/office/drawing/2014/main" id="{6E75ACD6-4CFD-4EA1-93F2-6F0F3A6B6C3E}"/>
                </a:ext>
              </a:extLst>
            </p:cNvPr>
            <p:cNvSpPr/>
            <p:nvPr/>
          </p:nvSpPr>
          <p:spPr>
            <a:xfrm>
              <a:off x="5008632" y="-706368"/>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Oval 13">
              <a:extLst>
                <a:ext uri="{FF2B5EF4-FFF2-40B4-BE49-F238E27FC236}">
                  <a16:creationId xmlns:a16="http://schemas.microsoft.com/office/drawing/2014/main" id="{6E75ACD6-4CFD-4EA1-93F2-6F0F3A6B6C3E}"/>
                </a:ext>
              </a:extLst>
            </p:cNvPr>
            <p:cNvSpPr/>
            <p:nvPr/>
          </p:nvSpPr>
          <p:spPr>
            <a:xfrm>
              <a:off x="6012898" y="-276"/>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5" name="Oval 14">
              <a:extLst>
                <a:ext uri="{FF2B5EF4-FFF2-40B4-BE49-F238E27FC236}">
                  <a16:creationId xmlns:a16="http://schemas.microsoft.com/office/drawing/2014/main" id="{6E75ACD6-4CFD-4EA1-93F2-6F0F3A6B6C3E}"/>
                </a:ext>
              </a:extLst>
            </p:cNvPr>
            <p:cNvSpPr/>
            <p:nvPr/>
          </p:nvSpPr>
          <p:spPr>
            <a:xfrm>
              <a:off x="6884643" y="981903"/>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6" name="Oval 15">
              <a:extLst>
                <a:ext uri="{FF2B5EF4-FFF2-40B4-BE49-F238E27FC236}">
                  <a16:creationId xmlns:a16="http://schemas.microsoft.com/office/drawing/2014/main" id="{6E75ACD6-4CFD-4EA1-93F2-6F0F3A6B6C3E}"/>
                </a:ext>
              </a:extLst>
            </p:cNvPr>
            <p:cNvSpPr/>
            <p:nvPr/>
          </p:nvSpPr>
          <p:spPr>
            <a:xfrm>
              <a:off x="11224039" y="4967909"/>
              <a:ext cx="916608" cy="916608"/>
            </a:xfrm>
            <a:prstGeom prst="ellipse">
              <a:avLst/>
            </a:prstGeom>
            <a:solidFill>
              <a:srgbClr val="C2AF7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grpSp>
      <p:sp>
        <p:nvSpPr>
          <p:cNvPr id="3" name="Rectangle 2">
            <a:extLst>
              <a:ext uri="{FF2B5EF4-FFF2-40B4-BE49-F238E27FC236}">
                <a16:creationId xmlns:a16="http://schemas.microsoft.com/office/drawing/2014/main" id="{47DCE2A2-017E-4FB6-8804-00879CD46BBF}"/>
              </a:ext>
            </a:extLst>
          </p:cNvPr>
          <p:cNvSpPr/>
          <p:nvPr/>
        </p:nvSpPr>
        <p:spPr>
          <a:xfrm>
            <a:off x="5925240" y="1076282"/>
            <a:ext cx="5792776" cy="4162374"/>
          </a:xfrm>
          <a:prstGeom prst="rect">
            <a:avLst/>
          </a:prstGeom>
          <a:solidFill>
            <a:srgbClr val="DEBD59"/>
          </a:solidFill>
          <a:ln w="57150">
            <a:solidFill>
              <a:srgbClr val="C2AF72"/>
            </a:solidFill>
            <a:prstDash val="sysDot"/>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cs typeface="Calibri"/>
              </a:rPr>
              <a:t>Screen recording of AJENDA</a:t>
            </a:r>
          </a:p>
        </p:txBody>
      </p:sp>
      <p:sp>
        <p:nvSpPr>
          <p:cNvPr id="10" name="Text Placeholder 5"/>
          <p:cNvSpPr txBox="1">
            <a:spLocks/>
          </p:cNvSpPr>
          <p:nvPr/>
        </p:nvSpPr>
        <p:spPr>
          <a:xfrm>
            <a:off x="625060" y="1076282"/>
            <a:ext cx="4978573" cy="4213870"/>
          </a:xfrm>
          <a:prstGeom prst="rect">
            <a:avLst/>
          </a:prstGeom>
          <a:solidFill>
            <a:srgbClr val="E6DAB5">
              <a:alpha val="85000"/>
            </a:srgbClr>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200000"/>
              </a:lnSpc>
              <a:spcBef>
                <a:spcPts val="0"/>
              </a:spcBef>
              <a:spcAft>
                <a:spcPts val="600"/>
              </a:spcAft>
              <a:buClr>
                <a:srgbClr val="8A5A9A"/>
              </a:buClr>
              <a:buFont typeface="Webdings" panose="05030102010509060703" pitchFamily="18" charset="2"/>
              <a:buChar char="4"/>
            </a:pPr>
            <a:r>
              <a:rPr lang="en-US" sz="2000" b="1" u="sng" dirty="0">
                <a:solidFill>
                  <a:schemeClr val="tx1">
                    <a:lumMod val="75000"/>
                    <a:lumOff val="25000"/>
                  </a:schemeClr>
                </a:solidFill>
                <a:latin typeface="Century Gothic"/>
              </a:rPr>
              <a:t>A</a:t>
            </a:r>
            <a:r>
              <a:rPr lang="en-US" sz="2000" dirty="0">
                <a:solidFill>
                  <a:schemeClr val="tx1">
                    <a:lumMod val="75000"/>
                    <a:lumOff val="25000"/>
                  </a:schemeClr>
                </a:solidFill>
                <a:latin typeface="Century Gothic"/>
              </a:rPr>
              <a:t>ssessing </a:t>
            </a:r>
            <a:r>
              <a:rPr lang="en-US" sz="2000" b="1" u="sng" dirty="0">
                <a:solidFill>
                  <a:schemeClr val="tx1">
                    <a:lumMod val="75000"/>
                    <a:lumOff val="25000"/>
                  </a:schemeClr>
                </a:solidFill>
                <a:latin typeface="Century Gothic"/>
              </a:rPr>
              <a:t>J</a:t>
            </a:r>
            <a:r>
              <a:rPr lang="en-US" sz="2000" dirty="0">
                <a:solidFill>
                  <a:schemeClr val="tx1">
                    <a:lumMod val="75000"/>
                    <a:lumOff val="25000"/>
                  </a:schemeClr>
                </a:solidFill>
                <a:latin typeface="Century Gothic"/>
              </a:rPr>
              <a:t>ustice and </a:t>
            </a:r>
            <a:r>
              <a:rPr lang="en-US" sz="2000" b="1" u="sng" dirty="0">
                <a:solidFill>
                  <a:schemeClr val="tx1">
                    <a:lumMod val="75000"/>
                    <a:lumOff val="25000"/>
                  </a:schemeClr>
                </a:solidFill>
                <a:latin typeface="Century Gothic"/>
              </a:rPr>
              <a:t>E</a:t>
            </a:r>
            <a:r>
              <a:rPr lang="en-US" sz="2000" dirty="0">
                <a:solidFill>
                  <a:schemeClr val="tx1">
                    <a:lumMod val="75000"/>
                    <a:lumOff val="25000"/>
                  </a:schemeClr>
                </a:solidFill>
                <a:latin typeface="Century Gothic"/>
              </a:rPr>
              <a:t>nvironmental </a:t>
            </a:r>
            <a:r>
              <a:rPr lang="en-US" sz="2000" b="1" u="sng" dirty="0">
                <a:solidFill>
                  <a:schemeClr val="tx1">
                    <a:lumMod val="75000"/>
                    <a:lumOff val="25000"/>
                  </a:schemeClr>
                </a:solidFill>
                <a:latin typeface="Century Gothic"/>
              </a:rPr>
              <a:t>N</a:t>
            </a:r>
            <a:r>
              <a:rPr lang="en-US" sz="2000" dirty="0">
                <a:solidFill>
                  <a:schemeClr val="tx1">
                    <a:lumMod val="75000"/>
                    <a:lumOff val="25000"/>
                  </a:schemeClr>
                </a:solidFill>
                <a:latin typeface="Century Gothic"/>
              </a:rPr>
              <a:t>eeds </a:t>
            </a:r>
            <a:r>
              <a:rPr lang="en-US" sz="2000" b="1" u="sng" dirty="0">
                <a:solidFill>
                  <a:schemeClr val="tx1">
                    <a:lumMod val="75000"/>
                    <a:lumOff val="25000"/>
                  </a:schemeClr>
                </a:solidFill>
                <a:latin typeface="Century Gothic"/>
              </a:rPr>
              <a:t>D</a:t>
            </a:r>
            <a:r>
              <a:rPr lang="en-US" sz="2000" dirty="0">
                <a:solidFill>
                  <a:schemeClr val="tx1">
                    <a:lumMod val="75000"/>
                    <a:lumOff val="25000"/>
                  </a:schemeClr>
                </a:solidFill>
                <a:latin typeface="Century Gothic"/>
              </a:rPr>
              <a:t>irectory for </a:t>
            </a:r>
            <a:r>
              <a:rPr lang="en-US" sz="2000" b="1" u="sng" dirty="0">
                <a:solidFill>
                  <a:schemeClr val="tx1">
                    <a:lumMod val="75000"/>
                    <a:lumOff val="25000"/>
                  </a:schemeClr>
                </a:solidFill>
                <a:latin typeface="Century Gothic"/>
              </a:rPr>
              <a:t>A</a:t>
            </a:r>
            <a:r>
              <a:rPr lang="en-US" sz="2000" dirty="0">
                <a:solidFill>
                  <a:schemeClr val="tx1">
                    <a:lumMod val="75000"/>
                    <a:lumOff val="25000"/>
                  </a:schemeClr>
                </a:solidFill>
                <a:latin typeface="Century Gothic"/>
              </a:rPr>
              <a:t>ir Quality</a:t>
            </a:r>
            <a:endParaRPr lang="en-US" dirty="0">
              <a:solidFill>
                <a:schemeClr val="tx1">
                  <a:lumMod val="75000"/>
                  <a:lumOff val="25000"/>
                </a:schemeClr>
              </a:solidFill>
              <a:cs typeface="Calibri" panose="020F0502020204030204"/>
            </a:endParaRPr>
          </a:p>
          <a:p>
            <a:pPr marL="342900" indent="-342900">
              <a:lnSpc>
                <a:spcPct val="2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Home to DEVELOP public resources relating to EJ work and goals</a:t>
            </a:r>
          </a:p>
          <a:p>
            <a:pPr marL="342900" indent="-342900">
              <a:lnSpc>
                <a:spcPct val="2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Further updated by the EJ fellow as DEVELOP's EJ work grows</a:t>
            </a:r>
          </a:p>
          <a:p>
            <a:pPr marL="342900" indent="-342900">
              <a:lnSpc>
                <a:spcPct val="15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pic>
        <p:nvPicPr>
          <p:cNvPr id="17" name="production ID_4237849">
            <a:hlinkClick r:id="" action="ppaction://media"/>
            <a:extLst>
              <a:ext uri="{FF2B5EF4-FFF2-40B4-BE49-F238E27FC236}">
                <a16:creationId xmlns:a16="http://schemas.microsoft.com/office/drawing/2014/main" id="{45FFC40D-2F77-4CE5-837C-8413793C5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67554" y="1550517"/>
            <a:ext cx="5705118" cy="3209128"/>
          </a:xfrm>
          <a:prstGeom prst="rect">
            <a:avLst/>
          </a:prstGeom>
        </p:spPr>
      </p:pic>
      <p:sp>
        <p:nvSpPr>
          <p:cNvPr id="18" name="TextBox 17">
            <a:extLst>
              <a:ext uri="{FF2B5EF4-FFF2-40B4-BE49-F238E27FC236}">
                <a16:creationId xmlns:a16="http://schemas.microsoft.com/office/drawing/2014/main" id="{433D5632-B99F-4F52-ABAA-EE75D413FFE9}"/>
              </a:ext>
            </a:extLst>
          </p:cNvPr>
          <p:cNvSpPr txBox="1"/>
          <p:nvPr/>
        </p:nvSpPr>
        <p:spPr>
          <a:xfrm>
            <a:off x="7714891" y="4839419"/>
            <a:ext cx="410904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latin typeface="Century Gothic"/>
                <a:cs typeface="Calibri"/>
              </a:rPr>
              <a:t>Video Credit: </a:t>
            </a:r>
            <a:r>
              <a:rPr lang="en-US" sz="1400" b="1" dirty="0">
                <a:latin typeface="Century Gothic"/>
                <a:ea typeface="+mn-lt"/>
                <a:cs typeface="+mn-lt"/>
              </a:rPr>
              <a:t>Sakura Studio Videoproduktion</a:t>
            </a:r>
          </a:p>
        </p:txBody>
      </p:sp>
    </p:spTree>
    <p:extLst>
      <p:ext uri="{BB962C8B-B14F-4D97-AF65-F5344CB8AC3E}">
        <p14:creationId xmlns:p14="http://schemas.microsoft.com/office/powerpoint/2010/main" val="3842641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par>
                          <p:cTn id="8" fill="hold">
                            <p:stCondLst>
                              <p:cond delay="1000"/>
                            </p:stCondLst>
                            <p:childTnLst>
                              <p:par>
                                <p:cTn id="9" presetID="1" presetClass="mediacall" presetSubtype="0" fill="hold" nodeType="afterEffect">
                                  <p:stCondLst>
                                    <p:cond delay="0"/>
                                  </p:stCondLst>
                                  <p:childTnLst>
                                    <p:cmd type="call" cmd="playFrom(0.0)">
                                      <p:cBhvr>
                                        <p:cTn id="10" dur="3203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repeatCount="indefinite" fill="hold" display="0">
                  <p:stCondLst>
                    <p:cond delay="indefinite"/>
                  </p:stCondLst>
                </p:cTn>
                <p:tgtEl>
                  <p:spTgt spid="17"/>
                </p:tgtEl>
              </p:cMediaNode>
            </p:video>
            <p:seq concurrent="1" nextAc="seek">
              <p:cTn id="12" restart="whenNotActive" fill="hold" evtFilter="cancelBubble" nodeType="interactiveSeq">
                <p:stCondLst>
                  <p:cond evt="onClick" delay="0">
                    <p:tgtEl>
                      <p:spTgt spid="1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6" descr="Chart, scatter chart&#10;&#10;Description automatically generated">
            <a:extLst>
              <a:ext uri="{FF2B5EF4-FFF2-40B4-BE49-F238E27FC236}">
                <a16:creationId xmlns:a16="http://schemas.microsoft.com/office/drawing/2014/main" id="{C75C1DBE-1A4A-462F-88F4-3BA930F89C07}"/>
              </a:ext>
            </a:extLst>
          </p:cNvPr>
          <p:cNvPicPr>
            <a:picLocks noChangeAspect="1"/>
          </p:cNvPicPr>
          <p:nvPr/>
        </p:nvPicPr>
        <p:blipFill>
          <a:blip r:embed="rId3"/>
          <a:stretch>
            <a:fillRect/>
          </a:stretch>
        </p:blipFill>
        <p:spPr>
          <a:xfrm>
            <a:off x="1433443" y="1197969"/>
            <a:ext cx="7536068" cy="5400758"/>
          </a:xfrm>
          <a:prstGeom prst="rect">
            <a:avLst/>
          </a:prstGeom>
        </p:spPr>
      </p:pic>
      <p:sp>
        <p:nvSpPr>
          <p:cNvPr id="19" name="Right Triangle 18">
            <a:extLst>
              <a:ext uri="{FF2B5EF4-FFF2-40B4-BE49-F238E27FC236}">
                <a16:creationId xmlns:a16="http://schemas.microsoft.com/office/drawing/2014/main" id="{2FDCABD7-689E-46E5-B9A0-85BCED6630CF}"/>
              </a:ext>
            </a:extLst>
          </p:cNvPr>
          <p:cNvSpPr/>
          <p:nvPr/>
        </p:nvSpPr>
        <p:spPr>
          <a:xfrm rot="10800000" flipH="1" flipV="1">
            <a:off x="1216786" y="2785813"/>
            <a:ext cx="3323358" cy="3541660"/>
          </a:xfrm>
          <a:prstGeom prst="rtTriangle">
            <a:avLst/>
          </a:prstGeom>
          <a:solidFill>
            <a:srgbClr val="EEE4F0"/>
          </a:solid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3F7A4506-3E5F-4242-9039-2DB9F29DECB3}"/>
              </a:ext>
            </a:extLst>
          </p:cNvPr>
          <p:cNvSpPr txBox="1"/>
          <p:nvPr/>
        </p:nvSpPr>
        <p:spPr>
          <a:xfrm>
            <a:off x="4165918" y="2627808"/>
            <a:ext cx="442503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Deep dive into our outreach, dialogues and analysis methods</a:t>
            </a:r>
          </a:p>
        </p:txBody>
      </p:sp>
      <p:sp>
        <p:nvSpPr>
          <p:cNvPr id="20" name="Right Triangle 19">
            <a:extLst>
              <a:ext uri="{FF2B5EF4-FFF2-40B4-BE49-F238E27FC236}">
                <a16:creationId xmlns:a16="http://schemas.microsoft.com/office/drawing/2014/main" id="{63E5B52F-C63F-49FE-AA24-39BCF358AF13}"/>
              </a:ext>
            </a:extLst>
          </p:cNvPr>
          <p:cNvSpPr/>
          <p:nvPr/>
        </p:nvSpPr>
        <p:spPr>
          <a:xfrm flipH="1" flipV="1">
            <a:off x="6633689" y="1016507"/>
            <a:ext cx="4674176" cy="5250389"/>
          </a:xfrm>
          <a:prstGeom prst="rtTriangle">
            <a:avLst/>
          </a:prstGeom>
          <a:solidFill>
            <a:srgbClr val="EEE4F0"/>
          </a:solidFill>
          <a:ln w="5715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366092" y="387074"/>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a:rPr>
              <a:t>Outline</a:t>
            </a:r>
            <a:endParaRPr lang="en-US" sz="4000" b="1" dirty="0">
              <a:solidFill>
                <a:srgbClr val="8A5A9A"/>
              </a:solidFill>
              <a:latin typeface="Century Gothic" panose="020B0502020202020204" pitchFamily="34" charset="0"/>
            </a:endParaRPr>
          </a:p>
        </p:txBody>
      </p:sp>
      <p:pic>
        <p:nvPicPr>
          <p:cNvPr id="3" name="Graphic 3" descr="Lungs outline">
            <a:extLst>
              <a:ext uri="{FF2B5EF4-FFF2-40B4-BE49-F238E27FC236}">
                <a16:creationId xmlns:a16="http://schemas.microsoft.com/office/drawing/2014/main" id="{2DA6F34A-1A21-45B9-935E-C2CEE763057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2647" y="3901403"/>
            <a:ext cx="1439697" cy="1355897"/>
          </a:xfrm>
          <a:prstGeom prst="rect">
            <a:avLst/>
          </a:prstGeom>
          <a:effectLst>
            <a:outerShdw blurRad="50800" dist="38100" dir="2700000" algn="tl" rotWithShape="0">
              <a:prstClr val="black">
                <a:alpha val="40000"/>
              </a:prstClr>
            </a:outerShdw>
          </a:effectLst>
        </p:spPr>
      </p:pic>
      <p:pic>
        <p:nvPicPr>
          <p:cNvPr id="4" name="Graphic 4" descr="Lungs with virus with solid fill">
            <a:extLst>
              <a:ext uri="{FF2B5EF4-FFF2-40B4-BE49-F238E27FC236}">
                <a16:creationId xmlns:a16="http://schemas.microsoft.com/office/drawing/2014/main" id="{0FAD4EF0-C76B-4660-895B-2BABB9D289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74015" y="2655257"/>
            <a:ext cx="1439697" cy="1355897"/>
          </a:xfrm>
          <a:prstGeom prst="rect">
            <a:avLst/>
          </a:prstGeom>
          <a:effectLst>
            <a:outerShdw blurRad="50800" dist="38100" dir="2700000" algn="tl" rotWithShape="0">
              <a:prstClr val="black">
                <a:alpha val="40000"/>
              </a:prstClr>
            </a:outerShdw>
          </a:effectLst>
        </p:spPr>
      </p:pic>
      <p:pic>
        <p:nvPicPr>
          <p:cNvPr id="5" name="Graphic 5" descr="Lungs with solid fill">
            <a:extLst>
              <a:ext uri="{FF2B5EF4-FFF2-40B4-BE49-F238E27FC236}">
                <a16:creationId xmlns:a16="http://schemas.microsoft.com/office/drawing/2014/main" id="{7663FAA3-1FEE-4AFB-9E6C-4B4129D836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943450" y="5047557"/>
            <a:ext cx="1439697" cy="1355897"/>
          </a:xfrm>
          <a:prstGeom prst="rect">
            <a:avLst/>
          </a:prstGeom>
          <a:effectLst>
            <a:outerShdw blurRad="50800" dist="38100" dir="2700000" algn="tl" rotWithShape="0">
              <a:prstClr val="black">
                <a:alpha val="40000"/>
              </a:prstClr>
            </a:outerShdw>
          </a:effectLst>
        </p:spPr>
      </p:pic>
      <p:pic>
        <p:nvPicPr>
          <p:cNvPr id="6" name="Graphic 6" descr="Lungs with virus outline">
            <a:extLst>
              <a:ext uri="{FF2B5EF4-FFF2-40B4-BE49-F238E27FC236}">
                <a16:creationId xmlns:a16="http://schemas.microsoft.com/office/drawing/2014/main" id="{9CC5B7F2-6778-4761-BDB4-8FB3A7E605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218829" y="1441858"/>
            <a:ext cx="1439697" cy="135589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B5C9E0C3-7C87-42F6-957B-961DB30675A7}"/>
              </a:ext>
            </a:extLst>
          </p:cNvPr>
          <p:cNvSpPr txBox="1"/>
          <p:nvPr/>
        </p:nvSpPr>
        <p:spPr>
          <a:xfrm>
            <a:off x="2960578" y="1103247"/>
            <a:ext cx="47310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8A5A9A"/>
                </a:solidFill>
                <a:latin typeface="Century Gothic"/>
                <a:cs typeface="Calibri"/>
              </a:rPr>
              <a:t>OVERVIEW</a:t>
            </a:r>
          </a:p>
        </p:txBody>
      </p:sp>
      <p:sp>
        <p:nvSpPr>
          <p:cNvPr id="11" name="TextBox 10">
            <a:extLst>
              <a:ext uri="{FF2B5EF4-FFF2-40B4-BE49-F238E27FC236}">
                <a16:creationId xmlns:a16="http://schemas.microsoft.com/office/drawing/2014/main" id="{B0797790-B37D-41B3-B0D6-E76D96D96C22}"/>
              </a:ext>
            </a:extLst>
          </p:cNvPr>
          <p:cNvSpPr txBox="1"/>
          <p:nvPr/>
        </p:nvSpPr>
        <p:spPr>
          <a:xfrm>
            <a:off x="4177652" y="2253019"/>
            <a:ext cx="47310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7E0000"/>
                </a:solidFill>
                <a:latin typeface="Century Gothic"/>
                <a:cs typeface="Calibri"/>
              </a:rPr>
              <a:t>METHODS</a:t>
            </a:r>
          </a:p>
        </p:txBody>
      </p:sp>
      <p:sp>
        <p:nvSpPr>
          <p:cNvPr id="12" name="TextBox 11">
            <a:extLst>
              <a:ext uri="{FF2B5EF4-FFF2-40B4-BE49-F238E27FC236}">
                <a16:creationId xmlns:a16="http://schemas.microsoft.com/office/drawing/2014/main" id="{CC49D89A-0AD5-4205-B2A1-7ADF78EC55C6}"/>
              </a:ext>
            </a:extLst>
          </p:cNvPr>
          <p:cNvSpPr txBox="1"/>
          <p:nvPr/>
        </p:nvSpPr>
        <p:spPr>
          <a:xfrm>
            <a:off x="5421189" y="3443630"/>
            <a:ext cx="47310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DEBD59"/>
                </a:solidFill>
                <a:latin typeface="Century Gothic"/>
                <a:cs typeface="Calibri"/>
              </a:rPr>
              <a:t>RESULTS</a:t>
            </a:r>
          </a:p>
        </p:txBody>
      </p:sp>
      <p:sp>
        <p:nvSpPr>
          <p:cNvPr id="13" name="TextBox 12">
            <a:extLst>
              <a:ext uri="{FF2B5EF4-FFF2-40B4-BE49-F238E27FC236}">
                <a16:creationId xmlns:a16="http://schemas.microsoft.com/office/drawing/2014/main" id="{21CD41D0-2706-4CA6-A7E0-4A4C304A51F4}"/>
              </a:ext>
            </a:extLst>
          </p:cNvPr>
          <p:cNvSpPr txBox="1"/>
          <p:nvPr/>
        </p:nvSpPr>
        <p:spPr>
          <a:xfrm>
            <a:off x="6627220" y="4627782"/>
            <a:ext cx="38254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1">
                    <a:lumMod val="75000"/>
                  </a:schemeClr>
                </a:solidFill>
                <a:latin typeface="Century Gothic"/>
                <a:cs typeface="Calibri"/>
              </a:rPr>
              <a:t>CONCLUSION</a:t>
            </a:r>
          </a:p>
        </p:txBody>
      </p:sp>
      <p:sp>
        <p:nvSpPr>
          <p:cNvPr id="8" name="TextBox 7">
            <a:extLst>
              <a:ext uri="{FF2B5EF4-FFF2-40B4-BE49-F238E27FC236}">
                <a16:creationId xmlns:a16="http://schemas.microsoft.com/office/drawing/2014/main" id="{7304B360-2A2F-4D0A-BE36-9EDA0FDDF7FE}"/>
              </a:ext>
            </a:extLst>
          </p:cNvPr>
          <p:cNvSpPr txBox="1"/>
          <p:nvPr/>
        </p:nvSpPr>
        <p:spPr>
          <a:xfrm>
            <a:off x="2959887" y="1455948"/>
            <a:ext cx="37481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Project basics and our project objectives</a:t>
            </a:r>
            <a:endParaRPr lang="en-US" sz="2000" dirty="0">
              <a:solidFill>
                <a:schemeClr val="tx1">
                  <a:lumMod val="75000"/>
                  <a:lumOff val="25000"/>
                </a:schemeClr>
              </a:solidFill>
            </a:endParaRPr>
          </a:p>
        </p:txBody>
      </p:sp>
      <p:sp>
        <p:nvSpPr>
          <p:cNvPr id="15" name="TextBox 14">
            <a:extLst>
              <a:ext uri="{FF2B5EF4-FFF2-40B4-BE49-F238E27FC236}">
                <a16:creationId xmlns:a16="http://schemas.microsoft.com/office/drawing/2014/main" id="{75932FDD-72E5-4DA6-9E1F-5FD5B63E43E0}"/>
              </a:ext>
            </a:extLst>
          </p:cNvPr>
          <p:cNvSpPr txBox="1"/>
          <p:nvPr/>
        </p:nvSpPr>
        <p:spPr>
          <a:xfrm>
            <a:off x="5420497" y="3840505"/>
            <a:ext cx="397089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Conclusions from our data, as well as errors and uncertainties</a:t>
            </a:r>
          </a:p>
        </p:txBody>
      </p:sp>
      <p:sp>
        <p:nvSpPr>
          <p:cNvPr id="16" name="TextBox 15">
            <a:extLst>
              <a:ext uri="{FF2B5EF4-FFF2-40B4-BE49-F238E27FC236}">
                <a16:creationId xmlns:a16="http://schemas.microsoft.com/office/drawing/2014/main" id="{65CFF109-081F-4593-ACE3-A788F17FA554}"/>
              </a:ext>
            </a:extLst>
          </p:cNvPr>
          <p:cNvSpPr txBox="1"/>
          <p:nvPr/>
        </p:nvSpPr>
        <p:spPr>
          <a:xfrm>
            <a:off x="6637573" y="5024657"/>
            <a:ext cx="374815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Suggestions, future work</a:t>
            </a:r>
            <a:r>
              <a:rPr lang="en-US"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cs typeface="Calibri"/>
              </a:rPr>
              <a:t>and</a:t>
            </a:r>
            <a:r>
              <a:rPr lang="en-US" dirty="0">
                <a:solidFill>
                  <a:schemeClr val="tx1">
                    <a:lumMod val="75000"/>
                    <a:lumOff val="25000"/>
                  </a:schemeClr>
                </a:solidFill>
                <a:latin typeface="Century Gothic"/>
                <a:cs typeface="Calibri"/>
              </a:rPr>
              <a:t> </a:t>
            </a:r>
            <a:r>
              <a:rPr lang="en-US" sz="2000" dirty="0">
                <a:solidFill>
                  <a:schemeClr val="tx1">
                    <a:lumMod val="75000"/>
                    <a:lumOff val="25000"/>
                  </a:schemeClr>
                </a:solidFill>
                <a:latin typeface="Century Gothic"/>
                <a:cs typeface="Calibri"/>
              </a:rPr>
              <a:t>acknowledgements</a:t>
            </a:r>
          </a:p>
        </p:txBody>
      </p:sp>
    </p:spTree>
    <p:extLst>
      <p:ext uri="{BB962C8B-B14F-4D97-AF65-F5344CB8AC3E}">
        <p14:creationId xmlns:p14="http://schemas.microsoft.com/office/powerpoint/2010/main" val="396357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3" descr="A picture containing tree, outdoor, sky, nature&#10;&#10;Description automatically generated">
            <a:extLst>
              <a:ext uri="{FF2B5EF4-FFF2-40B4-BE49-F238E27FC236}">
                <a16:creationId xmlns:a16="http://schemas.microsoft.com/office/drawing/2014/main" id="{55FA904E-142F-44C4-A56E-7F2A33A4DE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6"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dirty="0"/>
          </a:p>
        </p:txBody>
      </p:sp>
      <p:sp>
        <p:nvSpPr>
          <p:cNvPr id="2" name="TextBox 1">
            <a:extLst>
              <a:ext uri="{FF2B5EF4-FFF2-40B4-BE49-F238E27FC236}">
                <a16:creationId xmlns:a16="http://schemas.microsoft.com/office/drawing/2014/main" id="{52E02868-2886-489B-B923-CFB7610CB153}"/>
              </a:ext>
            </a:extLst>
          </p:cNvPr>
          <p:cNvSpPr txBox="1"/>
          <p:nvPr/>
        </p:nvSpPr>
        <p:spPr>
          <a:xfrm>
            <a:off x="8022021" y="3231931"/>
            <a:ext cx="3852041" cy="1834056"/>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4000" b="1" dirty="0">
                <a:solidFill>
                  <a:srgbClr val="A16C91"/>
                </a:solidFill>
                <a:latin typeface="Century Gothic"/>
                <a:ea typeface="+mj-ea"/>
                <a:cs typeface="+mj-cs"/>
              </a:rPr>
              <a:t>OVERVIEW</a:t>
            </a:r>
          </a:p>
        </p:txBody>
      </p:sp>
      <p:cxnSp>
        <p:nvCxnSpPr>
          <p:cNvPr id="27"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214D150-A16B-4C9E-912B-02364D3A33F7}"/>
              </a:ext>
            </a:extLst>
          </p:cNvPr>
          <p:cNvSpPr txBox="1"/>
          <p:nvPr/>
        </p:nvSpPr>
        <p:spPr>
          <a:xfrm>
            <a:off x="6000568" y="6582312"/>
            <a:ext cx="3004241" cy="26161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cs typeface="Calibri Light"/>
              </a:rPr>
              <a:t>Image Credit: Vladyslav Dukhin</a:t>
            </a:r>
          </a:p>
        </p:txBody>
      </p:sp>
    </p:spTree>
    <p:extLst>
      <p:ext uri="{BB962C8B-B14F-4D97-AF65-F5344CB8AC3E}">
        <p14:creationId xmlns:p14="http://schemas.microsoft.com/office/powerpoint/2010/main" val="4029075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5" descr="A picture containing icon&#10;&#10;Description automatically generated">
            <a:extLst>
              <a:ext uri="{FF2B5EF4-FFF2-40B4-BE49-F238E27FC236}">
                <a16:creationId xmlns:a16="http://schemas.microsoft.com/office/drawing/2014/main" id="{E1AB0363-4F8A-468E-839A-813B827C8A1F}"/>
              </a:ext>
            </a:extLst>
          </p:cNvPr>
          <p:cNvPicPr>
            <a:picLocks noChangeAspect="1"/>
          </p:cNvPicPr>
          <p:nvPr/>
        </p:nvPicPr>
        <p:blipFill>
          <a:blip r:embed="rId3"/>
          <a:stretch>
            <a:fillRect/>
          </a:stretch>
        </p:blipFill>
        <p:spPr>
          <a:xfrm>
            <a:off x="7665826" y="3550919"/>
            <a:ext cx="4161692" cy="2804159"/>
          </a:xfrm>
          <a:prstGeom prst="rect">
            <a:avLst/>
          </a:prstGeom>
        </p:spPr>
      </p:pic>
      <p:pic>
        <p:nvPicPr>
          <p:cNvPr id="20" name="Picture 25" descr="A picture containing icon&#10;&#10;Description automatically generated">
            <a:extLst>
              <a:ext uri="{FF2B5EF4-FFF2-40B4-BE49-F238E27FC236}">
                <a16:creationId xmlns:a16="http://schemas.microsoft.com/office/drawing/2014/main" id="{0E7238D4-204C-4D07-84DC-2656B90FF5E6}"/>
              </a:ext>
            </a:extLst>
          </p:cNvPr>
          <p:cNvPicPr>
            <a:picLocks noChangeAspect="1"/>
          </p:cNvPicPr>
          <p:nvPr/>
        </p:nvPicPr>
        <p:blipFill>
          <a:blip r:embed="rId3"/>
          <a:stretch>
            <a:fillRect/>
          </a:stretch>
        </p:blipFill>
        <p:spPr>
          <a:xfrm>
            <a:off x="3257950" y="3550920"/>
            <a:ext cx="4161692" cy="2804159"/>
          </a:xfrm>
          <a:prstGeom prst="rect">
            <a:avLst/>
          </a:prstGeom>
        </p:spPr>
      </p:pic>
      <p:sp>
        <p:nvSpPr>
          <p:cNvPr id="13" name="Rectangle 12">
            <a:extLst>
              <a:ext uri="{FF2B5EF4-FFF2-40B4-BE49-F238E27FC236}">
                <a16:creationId xmlns:a16="http://schemas.microsoft.com/office/drawing/2014/main" id="{E9BF5101-49EB-40E1-964C-8892DC666EC3}"/>
              </a:ext>
            </a:extLst>
          </p:cNvPr>
          <p:cNvSpPr/>
          <p:nvPr/>
        </p:nvSpPr>
        <p:spPr>
          <a:xfrm>
            <a:off x="0" y="-14751"/>
            <a:ext cx="3142185" cy="6685914"/>
          </a:xfrm>
          <a:prstGeom prst="rect">
            <a:avLst/>
          </a:prstGeom>
          <a:solidFill>
            <a:srgbClr val="E0D5E0">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EB578CF3-5F61-46C1-8EBC-2A1184FBB428}"/>
              </a:ext>
            </a:extLst>
          </p:cNvPr>
          <p:cNvSpPr/>
          <p:nvPr/>
        </p:nvSpPr>
        <p:spPr>
          <a:xfrm>
            <a:off x="3404088" y="1252904"/>
            <a:ext cx="8299938" cy="1863969"/>
          </a:xfrm>
          <a:prstGeom prst="roundRect">
            <a:avLst/>
          </a:prstGeom>
          <a:solidFill>
            <a:srgbClr val="E0D5E0">
              <a:alpha val="71000"/>
            </a:srgbClr>
          </a:solidFill>
          <a:ln w="28575">
            <a:solidFill>
              <a:srgbClr val="6F307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a:rPr>
              <a:t>Environmental Justice</a:t>
            </a:r>
            <a:endParaRPr lang="en-US" dirty="0">
              <a:cs typeface="Calibri Light" panose="020F0302020204030204"/>
            </a:endParaRPr>
          </a:p>
        </p:txBody>
      </p:sp>
      <p:sp>
        <p:nvSpPr>
          <p:cNvPr id="10" name="Text Placeholder 5"/>
          <p:cNvSpPr txBox="1">
            <a:spLocks/>
          </p:cNvSpPr>
          <p:nvPr/>
        </p:nvSpPr>
        <p:spPr>
          <a:xfrm>
            <a:off x="-116468" y="2166780"/>
            <a:ext cx="3513121" cy="17291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endParaRPr lang="en-US" dirty="0">
              <a:solidFill>
                <a:schemeClr val="tx1">
                  <a:lumMod val="75000"/>
                  <a:lumOff val="25000"/>
                </a:schemeClr>
              </a:solidFill>
              <a:cs typeface="Calibri"/>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1" name="Text Placeholder 5">
            <a:extLst>
              <a:ext uri="{FF2B5EF4-FFF2-40B4-BE49-F238E27FC236}">
                <a16:creationId xmlns:a16="http://schemas.microsoft.com/office/drawing/2014/main" id="{789ADC82-A32F-4A18-8B4F-16D860D57823}"/>
              </a:ext>
            </a:extLst>
          </p:cNvPr>
          <p:cNvSpPr txBox="1">
            <a:spLocks/>
          </p:cNvSpPr>
          <p:nvPr/>
        </p:nvSpPr>
        <p:spPr>
          <a:xfrm>
            <a:off x="3454303" y="1386550"/>
            <a:ext cx="8258944" cy="1974132"/>
          </a:xfrm>
          <a:prstGeom prst="rect">
            <a:avLst/>
          </a:prstGeom>
          <a:no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sz="2000" dirty="0">
                <a:solidFill>
                  <a:schemeClr val="tx1">
                    <a:lumMod val="75000"/>
                    <a:lumOff val="25000"/>
                  </a:schemeClr>
                </a:solidFill>
                <a:latin typeface="Century Gothic"/>
              </a:rPr>
              <a:t>"The fair treatment and meaningful involvement of all people regardless of race, color, national origin, or income, with respect to the development, implementation, and enforcement of environmental laws, regulations, and policies" </a:t>
            </a:r>
            <a:endParaRPr lang="en-US" dirty="0">
              <a:solidFill>
                <a:schemeClr val="tx1">
                  <a:lumMod val="75000"/>
                  <a:lumOff val="25000"/>
                </a:schemeClr>
              </a:solidFill>
              <a:latin typeface="Calibri" panose="020F0502020204030204"/>
              <a:cs typeface="Calibri" panose="020F0502020204030204"/>
            </a:endParaRPr>
          </a:p>
          <a:p>
            <a:pPr marL="0" indent="0" algn="ctr">
              <a:lnSpc>
                <a:spcPct val="100000"/>
              </a:lnSpc>
              <a:spcBef>
                <a:spcPts val="0"/>
              </a:spcBef>
              <a:spcAft>
                <a:spcPts val="600"/>
              </a:spcAft>
              <a:buNone/>
            </a:pPr>
            <a:r>
              <a:rPr lang="en-US" sz="2000" dirty="0">
                <a:solidFill>
                  <a:schemeClr val="tx1">
                    <a:lumMod val="75000"/>
                    <a:lumOff val="25000"/>
                  </a:schemeClr>
                </a:solidFill>
                <a:latin typeface="Century Gothic"/>
              </a:rPr>
              <a:t>- EPA  </a:t>
            </a:r>
            <a:endParaRPr lang="en-US" dirty="0">
              <a:solidFill>
                <a:schemeClr val="tx1">
                  <a:lumMod val="75000"/>
                  <a:lumOff val="25000"/>
                </a:schemeClr>
              </a:solidFill>
              <a:cs typeface="Calibri" panose="020F0502020204030204"/>
            </a:endParaRPr>
          </a:p>
        </p:txBody>
      </p:sp>
      <p:sp>
        <p:nvSpPr>
          <p:cNvPr id="9" name="TextBox 8">
            <a:extLst>
              <a:ext uri="{FF2B5EF4-FFF2-40B4-BE49-F238E27FC236}">
                <a16:creationId xmlns:a16="http://schemas.microsoft.com/office/drawing/2014/main" id="{098C5724-9E63-4305-AECC-7994BD5F6617}"/>
              </a:ext>
            </a:extLst>
          </p:cNvPr>
          <p:cNvSpPr txBox="1"/>
          <p:nvPr/>
        </p:nvSpPr>
        <p:spPr>
          <a:xfrm>
            <a:off x="4243780" y="3706690"/>
            <a:ext cx="220393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6F3070"/>
                </a:solidFill>
                <a:latin typeface="Century Gothic"/>
                <a:cs typeface="Calibri"/>
              </a:rPr>
              <a:t>THREE TYPES OF JUSTICES</a:t>
            </a:r>
          </a:p>
        </p:txBody>
      </p:sp>
      <p:sp>
        <p:nvSpPr>
          <p:cNvPr id="19" name="TextBox 18">
            <a:extLst>
              <a:ext uri="{FF2B5EF4-FFF2-40B4-BE49-F238E27FC236}">
                <a16:creationId xmlns:a16="http://schemas.microsoft.com/office/drawing/2014/main" id="{83515B10-F697-4570-8C87-082636D75D3E}"/>
              </a:ext>
            </a:extLst>
          </p:cNvPr>
          <p:cNvSpPr txBox="1"/>
          <p:nvPr/>
        </p:nvSpPr>
        <p:spPr>
          <a:xfrm>
            <a:off x="8535532" y="3554289"/>
            <a:ext cx="243839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6F3070"/>
                </a:solidFill>
                <a:latin typeface="Century Gothic"/>
                <a:cs typeface="Calibri"/>
              </a:rPr>
              <a:t>EXAMPLES OF ENVIRONMENTAL </a:t>
            </a:r>
            <a:r>
              <a:rPr lang="en-US" sz="2000" b="1" u="sng" dirty="0">
                <a:solidFill>
                  <a:srgbClr val="6F3070"/>
                </a:solidFill>
                <a:latin typeface="Century Gothic"/>
                <a:cs typeface="Calibri"/>
              </a:rPr>
              <a:t>IN</a:t>
            </a:r>
            <a:r>
              <a:rPr lang="en-US" sz="2000" b="1" dirty="0">
                <a:solidFill>
                  <a:srgbClr val="6F3070"/>
                </a:solidFill>
                <a:latin typeface="Century Gothic"/>
                <a:cs typeface="Calibri"/>
              </a:rPr>
              <a:t>JUSTICES</a:t>
            </a:r>
          </a:p>
        </p:txBody>
      </p:sp>
      <p:sp>
        <p:nvSpPr>
          <p:cNvPr id="14" name="TextBox 13">
            <a:extLst>
              <a:ext uri="{FF2B5EF4-FFF2-40B4-BE49-F238E27FC236}">
                <a16:creationId xmlns:a16="http://schemas.microsoft.com/office/drawing/2014/main" id="{7F32A995-97E0-487C-8705-AA1D709C7E5B}"/>
              </a:ext>
            </a:extLst>
          </p:cNvPr>
          <p:cNvSpPr txBox="1"/>
          <p:nvPr/>
        </p:nvSpPr>
        <p:spPr>
          <a:xfrm>
            <a:off x="3501204" y="4756638"/>
            <a:ext cx="16177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Distributive Justice</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id="{EE9310E0-121B-4E76-81B3-8C6ED694F713}"/>
              </a:ext>
            </a:extLst>
          </p:cNvPr>
          <p:cNvSpPr txBox="1"/>
          <p:nvPr/>
        </p:nvSpPr>
        <p:spPr>
          <a:xfrm>
            <a:off x="5576188" y="4756637"/>
            <a:ext cx="161778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Procedural Justice</a:t>
            </a:r>
            <a:endParaRPr lang="en-US" dirty="0">
              <a:solidFill>
                <a:schemeClr val="tx1">
                  <a:lumMod val="75000"/>
                  <a:lumOff val="25000"/>
                </a:schemeClr>
              </a:solidFill>
            </a:endParaRPr>
          </a:p>
        </p:txBody>
      </p:sp>
      <p:sp>
        <p:nvSpPr>
          <p:cNvPr id="22" name="TextBox 21">
            <a:extLst>
              <a:ext uri="{FF2B5EF4-FFF2-40B4-BE49-F238E27FC236}">
                <a16:creationId xmlns:a16="http://schemas.microsoft.com/office/drawing/2014/main" id="{C253EE59-CA57-45A2-8983-7594AFA8CE8A}"/>
              </a:ext>
            </a:extLst>
          </p:cNvPr>
          <p:cNvSpPr txBox="1"/>
          <p:nvPr/>
        </p:nvSpPr>
        <p:spPr>
          <a:xfrm>
            <a:off x="4040465" y="5694484"/>
            <a:ext cx="260252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Intergenerational Justice</a:t>
            </a:r>
            <a:endParaRPr lang="en-US" sz="2000" dirty="0">
              <a:solidFill>
                <a:schemeClr val="tx1">
                  <a:lumMod val="75000"/>
                  <a:lumOff val="25000"/>
                </a:schemeClr>
              </a:solidFill>
              <a:cs typeface="Calibri"/>
            </a:endParaRPr>
          </a:p>
        </p:txBody>
      </p:sp>
      <p:sp>
        <p:nvSpPr>
          <p:cNvPr id="23" name="TextBox 22">
            <a:extLst>
              <a:ext uri="{FF2B5EF4-FFF2-40B4-BE49-F238E27FC236}">
                <a16:creationId xmlns:a16="http://schemas.microsoft.com/office/drawing/2014/main" id="{8BF96F59-675E-4548-9D9A-8D66793C3601}"/>
              </a:ext>
            </a:extLst>
          </p:cNvPr>
          <p:cNvSpPr txBox="1"/>
          <p:nvPr/>
        </p:nvSpPr>
        <p:spPr>
          <a:xfrm>
            <a:off x="8635912" y="5694484"/>
            <a:ext cx="2239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Contaminated Drinking Water</a:t>
            </a:r>
          </a:p>
        </p:txBody>
      </p:sp>
      <p:sp>
        <p:nvSpPr>
          <p:cNvPr id="24" name="TextBox 23">
            <a:extLst>
              <a:ext uri="{FF2B5EF4-FFF2-40B4-BE49-F238E27FC236}">
                <a16:creationId xmlns:a16="http://schemas.microsoft.com/office/drawing/2014/main" id="{20BECBFB-A1D3-4E46-BBDE-61D259F7DBA1}"/>
              </a:ext>
            </a:extLst>
          </p:cNvPr>
          <p:cNvSpPr txBox="1"/>
          <p:nvPr/>
        </p:nvSpPr>
        <p:spPr>
          <a:xfrm>
            <a:off x="7768405" y="4756637"/>
            <a:ext cx="191086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Lack of Green Space</a:t>
            </a:r>
          </a:p>
        </p:txBody>
      </p:sp>
      <p:sp>
        <p:nvSpPr>
          <p:cNvPr id="25" name="TextBox 24">
            <a:extLst>
              <a:ext uri="{FF2B5EF4-FFF2-40B4-BE49-F238E27FC236}">
                <a16:creationId xmlns:a16="http://schemas.microsoft.com/office/drawing/2014/main" id="{46B65461-84C8-4F32-8538-23E737598ED2}"/>
              </a:ext>
            </a:extLst>
          </p:cNvPr>
          <p:cNvSpPr txBox="1"/>
          <p:nvPr/>
        </p:nvSpPr>
        <p:spPr>
          <a:xfrm>
            <a:off x="9761328" y="4709745"/>
            <a:ext cx="206326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Food Desert &amp; Food Swamp</a:t>
            </a:r>
          </a:p>
        </p:txBody>
      </p:sp>
      <p:sp>
        <p:nvSpPr>
          <p:cNvPr id="28" name="Rectangle 27">
            <a:extLst>
              <a:ext uri="{FF2B5EF4-FFF2-40B4-BE49-F238E27FC236}">
                <a16:creationId xmlns:a16="http://schemas.microsoft.com/office/drawing/2014/main" id="{BE6BF14A-AEA8-46E0-9B7B-FF848AEC81AF}"/>
              </a:ext>
            </a:extLst>
          </p:cNvPr>
          <p:cNvSpPr/>
          <p:nvPr/>
        </p:nvSpPr>
        <p:spPr>
          <a:xfrm>
            <a:off x="64344" y="2615340"/>
            <a:ext cx="2904891" cy="2027651"/>
          </a:xfrm>
          <a:prstGeom prst="rect">
            <a:avLst/>
          </a:prstGeom>
          <a:solidFill>
            <a:srgbClr val="EEE4F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"Today, zip code is still the most potent predictor of an individual's health and well-being"</a:t>
            </a:r>
            <a:endParaRPr lang="en-US" dirty="0">
              <a:solidFill>
                <a:schemeClr val="tx1">
                  <a:lumMod val="75000"/>
                  <a:lumOff val="25000"/>
                </a:schemeClr>
              </a:solidFill>
              <a:ea typeface="+mn-lt"/>
              <a:cs typeface="+mn-lt"/>
            </a:endParaRPr>
          </a:p>
          <a:p>
            <a:pPr algn="ctr"/>
            <a:endParaRPr lang="en-US" dirty="0">
              <a:ea typeface="+mn-lt"/>
              <a:cs typeface="+mn-lt"/>
            </a:endParaRPr>
          </a:p>
          <a:p>
            <a:pPr algn="ctr"/>
            <a:r>
              <a:rPr lang="en-US" dirty="0">
                <a:solidFill>
                  <a:schemeClr val="tx1">
                    <a:lumMod val="75000"/>
                    <a:lumOff val="25000"/>
                  </a:schemeClr>
                </a:solidFill>
                <a:latin typeface="Century Gothic"/>
              </a:rPr>
              <a:t>- Dr. Robert Bullard</a:t>
            </a:r>
            <a:endParaRPr lang="en-US" dirty="0">
              <a:solidFill>
                <a:schemeClr val="tx1">
                  <a:lumMod val="75000"/>
                  <a:lumOff val="25000"/>
                </a:schemeClr>
              </a:solidFill>
              <a:ea typeface="+mn-lt"/>
              <a:cs typeface="+mn-lt"/>
            </a:endParaRPr>
          </a:p>
        </p:txBody>
      </p:sp>
      <p:pic>
        <p:nvPicPr>
          <p:cNvPr id="4" name="Graphic 3" descr="Cherry Blossom with solid fill">
            <a:extLst>
              <a:ext uri="{FF2B5EF4-FFF2-40B4-BE49-F238E27FC236}">
                <a16:creationId xmlns:a16="http://schemas.microsoft.com/office/drawing/2014/main" id="{BFE66320-7FB8-4ECF-93B0-9AFFE4DBCA3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490" y="799083"/>
            <a:ext cx="1729159" cy="1729159"/>
          </a:xfrm>
          <a:prstGeom prst="rect">
            <a:avLst/>
          </a:prstGeom>
          <a:effectLst>
            <a:outerShdw blurRad="50800" dist="38100" dir="2700000" algn="tl" rotWithShape="0">
              <a:prstClr val="black">
                <a:alpha val="40000"/>
              </a:prstClr>
            </a:outerShdw>
          </a:effectLst>
        </p:spPr>
      </p:pic>
      <p:pic>
        <p:nvPicPr>
          <p:cNvPr id="26" name="Graphic 25" descr="Cherry Blossom with solid fill">
            <a:extLst>
              <a:ext uri="{FF2B5EF4-FFF2-40B4-BE49-F238E27FC236}">
                <a16:creationId xmlns:a16="http://schemas.microsoft.com/office/drawing/2014/main" id="{54B98A55-85D8-499F-9149-509EDA4301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1402966" y="4817186"/>
            <a:ext cx="1797101" cy="17291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3582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a:rPr>
              <a:t>Health and Air Quality</a:t>
            </a:r>
          </a:p>
        </p:txBody>
      </p:sp>
      <p:grpSp>
        <p:nvGrpSpPr>
          <p:cNvPr id="8" name="Group 7">
            <a:extLst>
              <a:ext uri="{FF2B5EF4-FFF2-40B4-BE49-F238E27FC236}">
                <a16:creationId xmlns:a16="http://schemas.microsoft.com/office/drawing/2014/main" id="{483C8351-98C2-8942-8130-76B9BDB6D970}"/>
              </a:ext>
            </a:extLst>
          </p:cNvPr>
          <p:cNvGrpSpPr/>
          <p:nvPr/>
        </p:nvGrpSpPr>
        <p:grpSpPr>
          <a:xfrm>
            <a:off x="-177089" y="1018450"/>
            <a:ext cx="7249136" cy="2429772"/>
            <a:chOff x="-177089" y="1018450"/>
            <a:chExt cx="7249136" cy="2429772"/>
          </a:xfrm>
        </p:grpSpPr>
        <p:sp>
          <p:nvSpPr>
            <p:cNvPr id="17" name="Rectangle 16">
              <a:extLst>
                <a:ext uri="{FF2B5EF4-FFF2-40B4-BE49-F238E27FC236}">
                  <a16:creationId xmlns:a16="http://schemas.microsoft.com/office/drawing/2014/main" id="{DCEB9AED-81FE-4AFC-915E-44DC2D53C9FC}"/>
                </a:ext>
              </a:extLst>
            </p:cNvPr>
            <p:cNvSpPr/>
            <p:nvPr/>
          </p:nvSpPr>
          <p:spPr>
            <a:xfrm>
              <a:off x="-172348" y="1021726"/>
              <a:ext cx="4687017" cy="2426496"/>
            </a:xfrm>
            <a:prstGeom prst="rec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lowchart: Delay 15">
              <a:extLst>
                <a:ext uri="{FF2B5EF4-FFF2-40B4-BE49-F238E27FC236}">
                  <a16:creationId xmlns:a16="http://schemas.microsoft.com/office/drawing/2014/main" id="{A6E39598-25DF-4D5A-8514-7BBEAC0E7AB1}"/>
                </a:ext>
              </a:extLst>
            </p:cNvPr>
            <p:cNvSpPr/>
            <p:nvPr/>
          </p:nvSpPr>
          <p:spPr>
            <a:xfrm>
              <a:off x="4340350" y="1018450"/>
              <a:ext cx="2731697" cy="2429772"/>
            </a:xfrm>
            <a:prstGeom prst="flowChartDelay">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5">
              <a:extLst>
                <a:ext uri="{FF2B5EF4-FFF2-40B4-BE49-F238E27FC236}">
                  <a16:creationId xmlns:a16="http://schemas.microsoft.com/office/drawing/2014/main" id="{9A5217EE-2DB8-4BF6-A368-BF26319CB7DF}"/>
                </a:ext>
              </a:extLst>
            </p:cNvPr>
            <p:cNvSpPr txBox="1">
              <a:spLocks/>
            </p:cNvSpPr>
            <p:nvPr/>
          </p:nvSpPr>
          <p:spPr>
            <a:xfrm>
              <a:off x="-177089" y="1306908"/>
              <a:ext cx="7014749" cy="196683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Clr>
                  <a:srgbClr val="8A5A9A"/>
                </a:buClr>
                <a:buNone/>
              </a:pPr>
              <a:r>
                <a:rPr lang="en-US" dirty="0">
                  <a:solidFill>
                    <a:schemeClr val="tx1">
                      <a:lumMod val="75000"/>
                      <a:lumOff val="25000"/>
                    </a:schemeClr>
                  </a:solidFill>
                  <a:latin typeface="Century Gothic"/>
                </a:rPr>
                <a:t>"</a:t>
              </a:r>
              <a:r>
                <a:rPr lang="en-US" sz="2600" dirty="0">
                  <a:solidFill>
                    <a:schemeClr val="tx1">
                      <a:lumMod val="75000"/>
                      <a:lumOff val="25000"/>
                    </a:schemeClr>
                  </a:solidFill>
                  <a:latin typeface="Century Gothic"/>
                </a:rPr>
                <a:t>9 out of 10 people worldwide live in places where air quality exceeds WHO guideline limits" </a:t>
              </a:r>
              <a:endParaRPr lang="en-US" sz="2600" dirty="0">
                <a:solidFill>
                  <a:schemeClr val="tx1">
                    <a:lumMod val="75000"/>
                    <a:lumOff val="25000"/>
                  </a:schemeClr>
                </a:solidFill>
                <a:latin typeface="Calibri" panose="020F0502020204030204"/>
                <a:cs typeface="Calibri" panose="020F0502020204030204"/>
              </a:endParaRPr>
            </a:p>
            <a:p>
              <a:pPr marL="0" indent="0" algn="ctr">
                <a:lnSpc>
                  <a:spcPct val="100000"/>
                </a:lnSpc>
                <a:spcBef>
                  <a:spcPts val="0"/>
                </a:spcBef>
                <a:spcAft>
                  <a:spcPts val="600"/>
                </a:spcAft>
                <a:buClr>
                  <a:srgbClr val="8A5A9A"/>
                </a:buClr>
                <a:buNone/>
              </a:pPr>
              <a:r>
                <a:rPr lang="en-US" sz="2600" dirty="0">
                  <a:solidFill>
                    <a:schemeClr val="tx1">
                      <a:lumMod val="75000"/>
                      <a:lumOff val="25000"/>
                    </a:schemeClr>
                  </a:solidFill>
                  <a:latin typeface="Century Gothic"/>
                </a:rPr>
                <a:t>-World Health Organization (WHO) </a:t>
              </a:r>
              <a:endParaRPr lang="en-US" sz="2600" dirty="0">
                <a:solidFill>
                  <a:schemeClr val="tx1">
                    <a:lumMod val="75000"/>
                    <a:lumOff val="25000"/>
                  </a:schemeClr>
                </a:solidFill>
                <a:cs typeface="Calibri"/>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2400" dirty="0">
                <a:solidFill>
                  <a:schemeClr val="tx1">
                    <a:lumMod val="75000"/>
                    <a:lumOff val="25000"/>
                  </a:schemeClr>
                </a:solidFill>
                <a:latin typeface="Century Gothic"/>
              </a:endParaRPr>
            </a:p>
            <a:p>
              <a:pPr marL="342900" indent="-342900" algn="ctr">
                <a:lnSpc>
                  <a:spcPct val="100000"/>
                </a:lnSpc>
                <a:spcBef>
                  <a:spcPts val="0"/>
                </a:spcBef>
                <a:spcAft>
                  <a:spcPts val="600"/>
                </a:spcAft>
                <a:buClr>
                  <a:srgbClr val="8A5A9A"/>
                </a:buClr>
                <a:buFont typeface="Webdings" panose="05030102010509060703" pitchFamily="18" charset="2"/>
                <a:buChar char="4"/>
              </a:pPr>
              <a:endParaRPr lang="en-US" sz="2000" dirty="0">
                <a:solidFill>
                  <a:schemeClr val="tx1">
                    <a:lumMod val="75000"/>
                    <a:lumOff val="25000"/>
                  </a:schemeClr>
                </a:solidFill>
                <a:latin typeface="Century Gothic"/>
              </a:endParaRPr>
            </a:p>
          </p:txBody>
        </p:sp>
      </p:grpSp>
      <p:sp>
        <p:nvSpPr>
          <p:cNvPr id="6" name="Rectangle 5">
            <a:extLst>
              <a:ext uri="{FF2B5EF4-FFF2-40B4-BE49-F238E27FC236}">
                <a16:creationId xmlns:a16="http://schemas.microsoft.com/office/drawing/2014/main" id="{FE43D6F5-3ACD-499D-8984-467BF17A4520}"/>
              </a:ext>
            </a:extLst>
          </p:cNvPr>
          <p:cNvSpPr/>
          <p:nvPr/>
        </p:nvSpPr>
        <p:spPr>
          <a:xfrm>
            <a:off x="-54634" y="3676291"/>
            <a:ext cx="12307017" cy="920150"/>
          </a:xfrm>
          <a:prstGeom prst="rect">
            <a:avLst/>
          </a:prstGeom>
          <a:solidFill>
            <a:srgbClr val="6F3070"/>
          </a:solidFill>
          <a:ln>
            <a:solidFill>
              <a:srgbClr val="E0D5E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latin typeface="Century Gothic"/>
                <a:cs typeface="Calibri"/>
              </a:rPr>
              <a:t>Health Impacts of Air Pollution:</a:t>
            </a:r>
            <a:endParaRPr lang="en-US" sz="2800" dirty="0">
              <a:latin typeface="Century Gothic"/>
            </a:endParaRPr>
          </a:p>
        </p:txBody>
      </p:sp>
      <p:sp>
        <p:nvSpPr>
          <p:cNvPr id="7" name="Rectangle: Rounded Corners 6">
            <a:extLst>
              <a:ext uri="{FF2B5EF4-FFF2-40B4-BE49-F238E27FC236}">
                <a16:creationId xmlns:a16="http://schemas.microsoft.com/office/drawing/2014/main" id="{E7FC5CE6-85B3-4A64-ABFE-C0EA49DCB4AE}"/>
              </a:ext>
            </a:extLst>
          </p:cNvPr>
          <p:cNvSpPr/>
          <p:nvPr/>
        </p:nvSpPr>
        <p:spPr>
          <a:xfrm>
            <a:off x="3740090" y="5788864"/>
            <a:ext cx="2228488" cy="675734"/>
          </a:xfrm>
          <a:prstGeom prst="roundRec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cs typeface="Calibri"/>
              </a:rPr>
              <a:t>Cardiovascular Disease</a:t>
            </a:r>
          </a:p>
        </p:txBody>
      </p:sp>
      <p:sp>
        <p:nvSpPr>
          <p:cNvPr id="11" name="Rectangle: Rounded Corners 10">
            <a:extLst>
              <a:ext uri="{FF2B5EF4-FFF2-40B4-BE49-F238E27FC236}">
                <a16:creationId xmlns:a16="http://schemas.microsoft.com/office/drawing/2014/main" id="{8B95F5DB-3017-4E13-A98D-E69A91053846}"/>
              </a:ext>
            </a:extLst>
          </p:cNvPr>
          <p:cNvSpPr/>
          <p:nvPr/>
        </p:nvSpPr>
        <p:spPr>
          <a:xfrm>
            <a:off x="4990920" y="4839957"/>
            <a:ext cx="2228488" cy="675734"/>
          </a:xfrm>
          <a:prstGeom prst="roundRec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Respiratory Disease</a:t>
            </a:r>
          </a:p>
        </p:txBody>
      </p:sp>
      <p:sp>
        <p:nvSpPr>
          <p:cNvPr id="12" name="Rectangle: Rounded Corners 11">
            <a:extLst>
              <a:ext uri="{FF2B5EF4-FFF2-40B4-BE49-F238E27FC236}">
                <a16:creationId xmlns:a16="http://schemas.microsoft.com/office/drawing/2014/main" id="{90EE61BF-67A7-4A49-9C60-6F39CCC8ED5E}"/>
              </a:ext>
            </a:extLst>
          </p:cNvPr>
          <p:cNvSpPr/>
          <p:nvPr/>
        </p:nvSpPr>
        <p:spPr>
          <a:xfrm>
            <a:off x="7478204" y="4839958"/>
            <a:ext cx="2228488" cy="675734"/>
          </a:xfrm>
          <a:prstGeom prst="roundRec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Asthma</a:t>
            </a:r>
          </a:p>
        </p:txBody>
      </p:sp>
      <p:sp>
        <p:nvSpPr>
          <p:cNvPr id="13" name="Rectangle: Rounded Corners 12">
            <a:extLst>
              <a:ext uri="{FF2B5EF4-FFF2-40B4-BE49-F238E27FC236}">
                <a16:creationId xmlns:a16="http://schemas.microsoft.com/office/drawing/2014/main" id="{FA958AC6-4DC4-4127-AC32-6E103A5DC46F}"/>
              </a:ext>
            </a:extLst>
          </p:cNvPr>
          <p:cNvSpPr/>
          <p:nvPr/>
        </p:nvSpPr>
        <p:spPr>
          <a:xfrm>
            <a:off x="2503637" y="4839957"/>
            <a:ext cx="2228488" cy="675734"/>
          </a:xfrm>
          <a:prstGeom prst="roundRec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Cancer</a:t>
            </a:r>
          </a:p>
        </p:txBody>
      </p:sp>
      <p:sp>
        <p:nvSpPr>
          <p:cNvPr id="14" name="Rectangle: Rounded Corners 13">
            <a:extLst>
              <a:ext uri="{FF2B5EF4-FFF2-40B4-BE49-F238E27FC236}">
                <a16:creationId xmlns:a16="http://schemas.microsoft.com/office/drawing/2014/main" id="{59BB0A30-6F51-4FEA-B3F2-93F885F98E70}"/>
              </a:ext>
            </a:extLst>
          </p:cNvPr>
          <p:cNvSpPr/>
          <p:nvPr/>
        </p:nvSpPr>
        <p:spPr>
          <a:xfrm>
            <a:off x="6256128" y="5788864"/>
            <a:ext cx="2228488" cy="675734"/>
          </a:xfrm>
          <a:prstGeom prst="roundRec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Morbidity and Mortality</a:t>
            </a:r>
          </a:p>
        </p:txBody>
      </p:sp>
      <p:pic>
        <p:nvPicPr>
          <p:cNvPr id="3" name="Picture 8" descr="A picture containing smoke, sky, outdoor, train&#10;&#10;Description automatically generated">
            <a:extLst>
              <a:ext uri="{FF2B5EF4-FFF2-40B4-BE49-F238E27FC236}">
                <a16:creationId xmlns:a16="http://schemas.microsoft.com/office/drawing/2014/main" id="{DB73947A-81FA-42E1-B4CF-D8E82F54E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40873" y="718116"/>
            <a:ext cx="4127500" cy="2730500"/>
          </a:xfrm>
          <a:prstGeom prst="rect">
            <a:avLst/>
          </a:prstGeom>
          <a:ln>
            <a:noFill/>
          </a:ln>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ED3B82CB-2094-459E-AB5A-12DAF7B4C63F}"/>
              </a:ext>
            </a:extLst>
          </p:cNvPr>
          <p:cNvSpPr txBox="1"/>
          <p:nvPr/>
        </p:nvSpPr>
        <p:spPr>
          <a:xfrm>
            <a:off x="9563901" y="3200190"/>
            <a:ext cx="2829570" cy="261610"/>
          </a:xfrm>
          <a:prstGeom prst="rect">
            <a:avLst/>
          </a:prstGeom>
          <a:noFill/>
        </p:spPr>
        <p:txBody>
          <a:bodyPr wrap="square" lIns="91440" tIns="45720" rIns="91440" bIns="45720" rtlCol="0" anchor="t">
            <a:spAutoFit/>
          </a:bodyPr>
          <a:lstStyle/>
          <a:p>
            <a:r>
              <a:rPr lang="en-US" sz="1100" dirty="0">
                <a:solidFill>
                  <a:schemeClr val="bg1"/>
                </a:solidFill>
                <a:latin typeface="Century Gothic"/>
              </a:rPr>
              <a:t>Image Credit: Chris LeBoutillier</a:t>
            </a:r>
          </a:p>
        </p:txBody>
      </p:sp>
      <p:sp>
        <p:nvSpPr>
          <p:cNvPr id="9" name="TextBox 8">
            <a:extLst>
              <a:ext uri="{FF2B5EF4-FFF2-40B4-BE49-F238E27FC236}">
                <a16:creationId xmlns:a16="http://schemas.microsoft.com/office/drawing/2014/main" id="{9723619B-2758-4A09-8C32-E18A4BFE5120}"/>
              </a:ext>
            </a:extLst>
          </p:cNvPr>
          <p:cNvSpPr txBox="1"/>
          <p:nvPr/>
        </p:nvSpPr>
        <p:spPr>
          <a:xfrm>
            <a:off x="-10524" y="6624844"/>
            <a:ext cx="504488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solidFill>
                <a:latin typeface="Century Gothic"/>
              </a:rPr>
              <a:t>Source Mullen et al. 2020; Rubio et al. 2021, WHO 2021</a:t>
            </a:r>
          </a:p>
        </p:txBody>
      </p:sp>
    </p:spTree>
    <p:extLst>
      <p:ext uri="{BB962C8B-B14F-4D97-AF65-F5344CB8AC3E}">
        <p14:creationId xmlns:p14="http://schemas.microsoft.com/office/powerpoint/2010/main" val="106738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500"/>
                                  </p:stCondLst>
                                  <p:childTnLst>
                                    <p:animEffect transition="out" filter="fade">
                                      <p:cBhvr>
                                        <p:cTn id="6" dur="500" tmFilter="0, 0; .2, .5; .8, .5; 1, 0"/>
                                        <p:tgtEl>
                                          <p:spTgt spid="13"/>
                                        </p:tgtEl>
                                      </p:cBhvr>
                                    </p:animEffect>
                                    <p:animScale>
                                      <p:cBhvr>
                                        <p:cTn id="7" dur="250" autoRev="1" fill="hold"/>
                                        <p:tgtEl>
                                          <p:spTgt spid="13"/>
                                        </p:tgtEl>
                                      </p:cBhvr>
                                      <p:by x="105000" y="105000"/>
                                    </p:animScale>
                                  </p:childTnLst>
                                </p:cTn>
                              </p:par>
                            </p:childTnLst>
                          </p:cTn>
                        </p:par>
                        <p:par>
                          <p:cTn id="8" fill="hold">
                            <p:stCondLst>
                              <p:cond delay="1000"/>
                            </p:stCondLst>
                            <p:childTnLst>
                              <p:par>
                                <p:cTn id="9" presetID="26" presetClass="emph" presetSubtype="0" fill="hold" grpId="0" nodeType="afterEffect">
                                  <p:stCondLst>
                                    <p:cond delay="0"/>
                                  </p:stCondLst>
                                  <p:childTnLst>
                                    <p:animEffect transition="out" filter="fade">
                                      <p:cBhvr>
                                        <p:cTn id="10" dur="500" tmFilter="0, 0; .2, .5; .8, .5; 1, 0"/>
                                        <p:tgtEl>
                                          <p:spTgt spid="11"/>
                                        </p:tgtEl>
                                      </p:cBhvr>
                                    </p:animEffect>
                                    <p:animScale>
                                      <p:cBhvr>
                                        <p:cTn id="11" dur="250" autoRev="1" fill="hold"/>
                                        <p:tgtEl>
                                          <p:spTgt spid="11"/>
                                        </p:tgtEl>
                                      </p:cBhvr>
                                      <p:by x="105000" y="105000"/>
                                    </p:animScale>
                                  </p:childTnLst>
                                </p:cTn>
                              </p:par>
                            </p:childTnLst>
                          </p:cTn>
                        </p:par>
                        <p:par>
                          <p:cTn id="12" fill="hold">
                            <p:stCondLst>
                              <p:cond delay="1500"/>
                            </p:stCondLst>
                            <p:childTnLst>
                              <p:par>
                                <p:cTn id="13" presetID="26" presetClass="emph" presetSubtype="0" fill="hold" grpId="0" nodeType="after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par>
                          <p:cTn id="16" fill="hold">
                            <p:stCondLst>
                              <p:cond delay="2000"/>
                            </p:stCondLst>
                            <p:childTnLst>
                              <p:par>
                                <p:cTn id="17" presetID="26" presetClass="emph" presetSubtype="0" fill="hold" grpId="0" nodeType="afterEffect">
                                  <p:stCondLst>
                                    <p:cond delay="0"/>
                                  </p:stCondLst>
                                  <p:childTnLst>
                                    <p:animEffect transition="out" filter="fade">
                                      <p:cBhvr>
                                        <p:cTn id="18" dur="500" tmFilter="0, 0; .2, .5; .8, .5; 1, 0"/>
                                        <p:tgtEl>
                                          <p:spTgt spid="7"/>
                                        </p:tgtEl>
                                      </p:cBhvr>
                                    </p:animEffect>
                                    <p:animScale>
                                      <p:cBhvr>
                                        <p:cTn id="19" dur="250" autoRev="1" fill="hold"/>
                                        <p:tgtEl>
                                          <p:spTgt spid="7"/>
                                        </p:tgtEl>
                                      </p:cBhvr>
                                      <p:by x="105000" y="105000"/>
                                    </p:animScale>
                                  </p:childTnLst>
                                </p:cTn>
                              </p:par>
                            </p:childTnLst>
                          </p:cTn>
                        </p:par>
                        <p:par>
                          <p:cTn id="20" fill="hold">
                            <p:stCondLst>
                              <p:cond delay="2500"/>
                            </p:stCondLst>
                            <p:childTnLst>
                              <p:par>
                                <p:cTn id="21" presetID="26" presetClass="emph" presetSubtype="0" fill="hold" grpId="0" nodeType="after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a:rPr>
              <a:t>EJ, Health and Air Quality</a:t>
            </a:r>
          </a:p>
        </p:txBody>
      </p:sp>
      <p:sp>
        <p:nvSpPr>
          <p:cNvPr id="28" name="Rectangle 27">
            <a:extLst>
              <a:ext uri="{FF2B5EF4-FFF2-40B4-BE49-F238E27FC236}">
                <a16:creationId xmlns:a16="http://schemas.microsoft.com/office/drawing/2014/main" id="{A2863DAA-80C1-4420-A514-CE529061E979}"/>
              </a:ext>
            </a:extLst>
          </p:cNvPr>
          <p:cNvSpPr/>
          <p:nvPr/>
        </p:nvSpPr>
        <p:spPr>
          <a:xfrm>
            <a:off x="3132646" y="4274605"/>
            <a:ext cx="8266980" cy="1881140"/>
          </a:xfrm>
          <a:prstGeom prst="rect">
            <a:avLst/>
          </a:prstGeom>
          <a:solidFill>
            <a:srgbClr val="F0E9E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5D5A728-BD13-47A1-BB4A-0463F3E28E5E}"/>
              </a:ext>
            </a:extLst>
          </p:cNvPr>
          <p:cNvSpPr/>
          <p:nvPr/>
        </p:nvSpPr>
        <p:spPr>
          <a:xfrm>
            <a:off x="3132647" y="2305949"/>
            <a:ext cx="8266980" cy="2012829"/>
          </a:xfrm>
          <a:prstGeom prst="rect">
            <a:avLst/>
          </a:prstGeom>
          <a:solidFill>
            <a:srgbClr val="FFF2FE">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Placeholder 5">
            <a:extLst>
              <a:ext uri="{FF2B5EF4-FFF2-40B4-BE49-F238E27FC236}">
                <a16:creationId xmlns:a16="http://schemas.microsoft.com/office/drawing/2014/main" id="{9B6EE1A9-37B1-472A-9D0E-94A15425D091}"/>
              </a:ext>
            </a:extLst>
          </p:cNvPr>
          <p:cNvSpPr txBox="1">
            <a:spLocks/>
          </p:cNvSpPr>
          <p:nvPr/>
        </p:nvSpPr>
        <p:spPr>
          <a:xfrm>
            <a:off x="4639327" y="4308885"/>
            <a:ext cx="4886901" cy="154988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8A5A9A"/>
              </a:buClr>
              <a:buFont typeface="Webdings" panose="05030102010509060703" pitchFamily="18" charset="2"/>
              <a:buChar char="4"/>
            </a:pPr>
            <a:endParaRPr lang="en-US" sz="1800" dirty="0">
              <a:solidFill>
                <a:schemeClr val="tx1">
                  <a:lumMod val="75000"/>
                  <a:lumOff val="25000"/>
                </a:schemeClr>
              </a:solidFill>
              <a:latin typeface="Century Gothic"/>
            </a:endParaRP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Health Care</a:t>
            </a: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Legal Resources </a:t>
            </a: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Scientific Expertise</a:t>
            </a:r>
            <a:r>
              <a:rPr lang="en-US" sz="1200" dirty="0">
                <a:solidFill>
                  <a:schemeClr val="tx1">
                    <a:lumMod val="75000"/>
                    <a:lumOff val="25000"/>
                  </a:schemeClr>
                </a:solidFill>
                <a:latin typeface="Century Gothic"/>
              </a:rPr>
              <a:t> </a:t>
            </a:r>
          </a:p>
          <a:p>
            <a:pPr marL="342900" indent="-342900">
              <a:lnSpc>
                <a:spcPct val="100000"/>
              </a:lnSpc>
              <a:spcBef>
                <a:spcPts val="0"/>
              </a:spcBef>
              <a:spcAft>
                <a:spcPts val="600"/>
              </a:spcAft>
              <a:buClr>
                <a:srgbClr val="8A5A9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8" name="Callout: Right Arrow 17">
            <a:extLst>
              <a:ext uri="{FF2B5EF4-FFF2-40B4-BE49-F238E27FC236}">
                <a16:creationId xmlns:a16="http://schemas.microsoft.com/office/drawing/2014/main" id="{0952834D-78D7-4AC5-AD6A-7E0F63A15CF4}"/>
              </a:ext>
            </a:extLst>
          </p:cNvPr>
          <p:cNvSpPr/>
          <p:nvPr/>
        </p:nvSpPr>
        <p:spPr>
          <a:xfrm>
            <a:off x="793630" y="2482970"/>
            <a:ext cx="4140677" cy="1825923"/>
          </a:xfrm>
          <a:prstGeom prst="rightArrowCallout">
            <a:avLst/>
          </a:prstGeom>
          <a:solidFill>
            <a:srgbClr val="E9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latin typeface="Century Gothic"/>
              </a:rPr>
              <a:t>Communities most impacted by poor air quality conditions include:</a:t>
            </a:r>
          </a:p>
        </p:txBody>
      </p:sp>
      <p:sp>
        <p:nvSpPr>
          <p:cNvPr id="21" name="Callout: Right Arrow 20">
            <a:extLst>
              <a:ext uri="{FF2B5EF4-FFF2-40B4-BE49-F238E27FC236}">
                <a16:creationId xmlns:a16="http://schemas.microsoft.com/office/drawing/2014/main" id="{3CB5DA69-DBDA-408D-A602-063379629DFE}"/>
              </a:ext>
            </a:extLst>
          </p:cNvPr>
          <p:cNvSpPr/>
          <p:nvPr/>
        </p:nvSpPr>
        <p:spPr>
          <a:xfrm>
            <a:off x="793629" y="4297851"/>
            <a:ext cx="4155054" cy="1851343"/>
          </a:xfrm>
          <a:prstGeom prst="rightArrowCallout">
            <a:avLst/>
          </a:prstGeom>
          <a:solidFill>
            <a:srgbClr val="E0D5E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dirty="0">
                <a:solidFill>
                  <a:schemeClr val="tx1">
                    <a:lumMod val="75000"/>
                    <a:lumOff val="25000"/>
                  </a:schemeClr>
                </a:solidFill>
                <a:latin typeface="Century Gothic"/>
                <a:cs typeface="Calibri"/>
              </a:rPr>
              <a:t>These same communities often lack access to necessary resources such as:</a:t>
            </a:r>
            <a:endParaRPr lang="en-US" sz="2000" dirty="0">
              <a:solidFill>
                <a:schemeClr val="tx1">
                  <a:lumMod val="75000"/>
                  <a:lumOff val="25000"/>
                </a:schemeClr>
              </a:solidFill>
              <a:latin typeface="Century Gothic"/>
            </a:endParaRPr>
          </a:p>
        </p:txBody>
      </p:sp>
      <p:sp>
        <p:nvSpPr>
          <p:cNvPr id="24" name="Rectangle 23">
            <a:extLst>
              <a:ext uri="{FF2B5EF4-FFF2-40B4-BE49-F238E27FC236}">
                <a16:creationId xmlns:a16="http://schemas.microsoft.com/office/drawing/2014/main" id="{8A29BA17-2D67-40BD-8D5A-0C9ECF553801}"/>
              </a:ext>
            </a:extLst>
          </p:cNvPr>
          <p:cNvSpPr/>
          <p:nvPr/>
        </p:nvSpPr>
        <p:spPr>
          <a:xfrm>
            <a:off x="790036" y="1185414"/>
            <a:ext cx="10610489" cy="1293961"/>
          </a:xfrm>
          <a:prstGeom prst="rect">
            <a:avLst/>
          </a:prstGeom>
          <a:solidFill>
            <a:srgbClr val="63255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dirty="0">
              <a:solidFill>
                <a:schemeClr val="tx1">
                  <a:lumMod val="75000"/>
                  <a:lumOff val="25000"/>
                </a:schemeClr>
              </a:solidFill>
              <a:latin typeface="Century Gothic"/>
            </a:endParaRPr>
          </a:p>
          <a:p>
            <a:pPr algn="ctr"/>
            <a:r>
              <a:rPr lang="en-US" sz="2200" b="1" dirty="0">
                <a:solidFill>
                  <a:schemeClr val="bg1"/>
                </a:solidFill>
                <a:latin typeface="Century Gothic"/>
              </a:rPr>
              <a:t>Due to current and historical inequities, certain communities</a:t>
            </a:r>
            <a:r>
              <a:rPr lang="en-US" sz="2200" b="1" i="0" u="none" strike="noStrike" dirty="0">
                <a:solidFill>
                  <a:schemeClr val="bg1"/>
                </a:solidFill>
                <a:latin typeface="Century Gothic"/>
              </a:rPr>
              <a:t> are</a:t>
            </a:r>
            <a:r>
              <a:rPr lang="en-US" sz="2200" b="1" dirty="0">
                <a:solidFill>
                  <a:schemeClr val="bg1"/>
                </a:solidFill>
                <a:latin typeface="Century Gothic"/>
              </a:rPr>
              <a:t> </a:t>
            </a:r>
            <a:r>
              <a:rPr lang="en-US" sz="2200" b="1" i="0" u="none" strike="noStrike" dirty="0">
                <a:solidFill>
                  <a:schemeClr val="bg1"/>
                </a:solidFill>
                <a:latin typeface="Century Gothic"/>
              </a:rPr>
              <a:t>exposed</a:t>
            </a:r>
            <a:r>
              <a:rPr lang="en-US" sz="2200" b="1" dirty="0">
                <a:solidFill>
                  <a:schemeClr val="bg1"/>
                </a:solidFill>
                <a:latin typeface="Century Gothic"/>
              </a:rPr>
              <a:t> to</a:t>
            </a:r>
            <a:r>
              <a:rPr lang="en-US" sz="2200" b="1" i="0" u="none" strike="noStrike" dirty="0">
                <a:solidFill>
                  <a:schemeClr val="bg1"/>
                </a:solidFill>
                <a:latin typeface="Century Gothic"/>
              </a:rPr>
              <a:t> </a:t>
            </a:r>
            <a:r>
              <a:rPr lang="en-US" sz="2200" b="1" dirty="0">
                <a:solidFill>
                  <a:schemeClr val="bg1"/>
                </a:solidFill>
                <a:latin typeface="Century Gothic"/>
              </a:rPr>
              <a:t>unequal</a:t>
            </a:r>
            <a:r>
              <a:rPr lang="en-US" sz="2200" b="1" i="0" u="none" strike="noStrike" dirty="0">
                <a:solidFill>
                  <a:schemeClr val="bg1"/>
                </a:solidFill>
                <a:latin typeface="Century Gothic"/>
              </a:rPr>
              <a:t> levels of air pollution</a:t>
            </a:r>
            <a:r>
              <a:rPr lang="en-US" sz="2200" b="1" dirty="0">
                <a:solidFill>
                  <a:schemeClr val="bg1"/>
                </a:solidFill>
                <a:latin typeface="Century Gothic"/>
              </a:rPr>
              <a:t>, leading to health disparities.</a:t>
            </a:r>
            <a:endParaRPr lang="en-US" sz="2200" b="1" dirty="0">
              <a:solidFill>
                <a:schemeClr val="bg1"/>
              </a:solidFill>
              <a:cs typeface="Calibri"/>
            </a:endParaRPr>
          </a:p>
          <a:p>
            <a:pPr lvl="1" algn="ctr" rtl="0"/>
            <a:endParaRPr lang="en-US" sz="1600" b="0" i="0" u="none" strike="noStrike" dirty="0">
              <a:solidFill>
                <a:schemeClr val="tx1">
                  <a:lumMod val="75000"/>
                  <a:lumOff val="25000"/>
                </a:schemeClr>
              </a:solidFill>
              <a:latin typeface="Century Gothic"/>
              <a:ea typeface="Arial"/>
              <a:cs typeface="Arial"/>
            </a:endParaRPr>
          </a:p>
        </p:txBody>
      </p:sp>
      <p:sp>
        <p:nvSpPr>
          <p:cNvPr id="30" name="Text Placeholder 5">
            <a:extLst>
              <a:ext uri="{FF2B5EF4-FFF2-40B4-BE49-F238E27FC236}">
                <a16:creationId xmlns:a16="http://schemas.microsoft.com/office/drawing/2014/main" id="{C81F9A69-0648-4D9F-9633-5AAA959EBC92}"/>
              </a:ext>
            </a:extLst>
          </p:cNvPr>
          <p:cNvSpPr txBox="1">
            <a:spLocks/>
          </p:cNvSpPr>
          <p:nvPr/>
        </p:nvSpPr>
        <p:spPr>
          <a:xfrm>
            <a:off x="4639328" y="2296054"/>
            <a:ext cx="5260713" cy="200996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8A5A9A"/>
              </a:buClr>
              <a:buNone/>
            </a:pPr>
            <a:endParaRPr lang="en-US" sz="1800" dirty="0">
              <a:solidFill>
                <a:schemeClr val="tx1">
                  <a:lumMod val="75000"/>
                  <a:lumOff val="25000"/>
                </a:schemeClr>
              </a:solidFill>
              <a:latin typeface="Century Gothic"/>
            </a:endParaRP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Low Socioeconomic Status (SES)</a:t>
            </a: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Racial/Ethnic Minorities </a:t>
            </a: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Linguistic Isolation </a:t>
            </a:r>
          </a:p>
          <a:p>
            <a:pPr marL="800100" lvl="1">
              <a:lnSpc>
                <a:spcPct val="100000"/>
              </a:lnSpc>
              <a:spcBef>
                <a:spcPts val="0"/>
              </a:spcBef>
              <a:spcAft>
                <a:spcPts val="600"/>
              </a:spcAft>
              <a:buClr>
                <a:srgbClr val="8A5A9A"/>
              </a:buClr>
              <a:buFont typeface="Webdings" panose="05030102010509060703" pitchFamily="18" charset="2"/>
              <a:buChar char="4"/>
            </a:pPr>
            <a:r>
              <a:rPr lang="en-US" sz="2000" dirty="0">
                <a:solidFill>
                  <a:schemeClr val="tx1">
                    <a:lumMod val="75000"/>
                    <a:lumOff val="25000"/>
                  </a:schemeClr>
                </a:solidFill>
                <a:latin typeface="Century Gothic"/>
              </a:rPr>
              <a:t>Pre-existing Health Conditions </a:t>
            </a:r>
          </a:p>
          <a:p>
            <a:pPr marL="0" indent="0">
              <a:lnSpc>
                <a:spcPct val="100000"/>
              </a:lnSpc>
              <a:spcBef>
                <a:spcPts val="0"/>
              </a:spcBef>
              <a:spcAft>
                <a:spcPts val="600"/>
              </a:spcAft>
              <a:buClr>
                <a:srgbClr val="8A5A9A"/>
              </a:buClr>
              <a:buNone/>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8A5A9A"/>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9019805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A320963-1355-4017-8F6B-AF4F266B3315}"/>
              </a:ext>
            </a:extLst>
          </p:cNvPr>
          <p:cNvSpPr/>
          <p:nvPr/>
        </p:nvSpPr>
        <p:spPr>
          <a:xfrm rot="4380000">
            <a:off x="6374846" y="-2599289"/>
            <a:ext cx="276087" cy="14091476"/>
          </a:xfrm>
          <a:prstGeom prst="rect">
            <a:avLst/>
          </a:prstGeom>
          <a:solidFill>
            <a:srgbClr val="FBF0F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EE11A173-C4E6-4F0F-8883-D16A6B37C235}"/>
              </a:ext>
            </a:extLst>
          </p:cNvPr>
          <p:cNvSpPr/>
          <p:nvPr/>
        </p:nvSpPr>
        <p:spPr>
          <a:xfrm rot="4380000">
            <a:off x="5369890" y="-6354072"/>
            <a:ext cx="276087" cy="14091476"/>
          </a:xfrm>
          <a:prstGeom prst="rect">
            <a:avLst/>
          </a:prstGeom>
          <a:solidFill>
            <a:srgbClr val="FBF0F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9F838F0A-A6E8-4A19-AB8E-2C4298DEA6A3}"/>
              </a:ext>
            </a:extLst>
          </p:cNvPr>
          <p:cNvSpPr/>
          <p:nvPr/>
        </p:nvSpPr>
        <p:spPr>
          <a:xfrm rot="4380000">
            <a:off x="4367562" y="-4564924"/>
            <a:ext cx="3125304" cy="14102519"/>
          </a:xfrm>
          <a:prstGeom prst="rect">
            <a:avLst/>
          </a:prstGeom>
          <a:solidFill>
            <a:srgbClr val="FBF0F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8EDA8426-1DB6-4E94-B79F-CEBB65C1F2C8}"/>
              </a:ext>
            </a:extLst>
          </p:cNvPr>
          <p:cNvSpPr/>
          <p:nvPr/>
        </p:nvSpPr>
        <p:spPr>
          <a:xfrm>
            <a:off x="2750156" y="5353669"/>
            <a:ext cx="7210557" cy="1084343"/>
          </a:xfrm>
          <a:prstGeom prst="rect">
            <a:avLst/>
          </a:prstGeom>
          <a:solidFill>
            <a:srgbClr val="FFFFFF"/>
          </a:solidFill>
          <a:ln>
            <a:solidFill>
              <a:srgbClr val="8F6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D5576"/>
                </a:solidFill>
                <a:latin typeface="Century Gothic"/>
                <a:cs typeface="Calibri"/>
              </a:rPr>
              <a:t>Determine Potential DEVELOP Projects</a:t>
            </a:r>
            <a:endParaRPr lang="en-US" sz="3200" b="1" dirty="0">
              <a:latin typeface="Century Gothic"/>
              <a:cs typeface="Calibri"/>
            </a:endParaRPr>
          </a:p>
        </p:txBody>
      </p:sp>
      <p:sp>
        <p:nvSpPr>
          <p:cNvPr id="5" name="Title 1">
            <a:extLst>
              <a:ext uri="{FF2B5EF4-FFF2-40B4-BE49-F238E27FC236}">
                <a16:creationId xmlns:a16="http://schemas.microsoft.com/office/drawing/2014/main" id="{785A8457-455E-44F2-9B2F-0C5178055FD2}"/>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8A5A9A"/>
                </a:solidFill>
                <a:latin typeface="Century Gothic"/>
              </a:rPr>
              <a:t>Project Objectives</a:t>
            </a:r>
            <a:endParaRPr lang="en-US" sz="4000" b="1" dirty="0">
              <a:solidFill>
                <a:srgbClr val="8A5A9A"/>
              </a:solidFill>
              <a:latin typeface="Century Gothic" panose="020B0502020202020204" pitchFamily="34" charset="0"/>
            </a:endParaRPr>
          </a:p>
        </p:txBody>
      </p:sp>
      <p:sp>
        <p:nvSpPr>
          <p:cNvPr id="7" name="Callout: Down Arrow 6">
            <a:extLst>
              <a:ext uri="{FF2B5EF4-FFF2-40B4-BE49-F238E27FC236}">
                <a16:creationId xmlns:a16="http://schemas.microsoft.com/office/drawing/2014/main" id="{DE5B10AA-2C45-4C63-84C4-8A9A447E1AF4}"/>
              </a:ext>
            </a:extLst>
          </p:cNvPr>
          <p:cNvSpPr/>
          <p:nvPr/>
        </p:nvSpPr>
        <p:spPr>
          <a:xfrm>
            <a:off x="2750846" y="3937252"/>
            <a:ext cx="7210556" cy="1563589"/>
          </a:xfrm>
          <a:prstGeom prst="downArrowCallout">
            <a:avLst/>
          </a:prstGeom>
          <a:solidFill>
            <a:srgbClr val="EEE4F0"/>
          </a:solidFill>
          <a:ln>
            <a:solidFill>
              <a:srgbClr val="8F608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7D5576"/>
                </a:solidFill>
                <a:latin typeface="Century Gothic"/>
                <a:cs typeface="Calibri"/>
              </a:rPr>
              <a:t>Connect Organizations to NASA</a:t>
            </a:r>
            <a:endParaRPr lang="en-US" dirty="0">
              <a:solidFill>
                <a:srgbClr val="FFFFFF"/>
              </a:solidFill>
              <a:latin typeface="Calibri" panose="020F0502020204030204"/>
              <a:cs typeface="Calibri"/>
            </a:endParaRPr>
          </a:p>
        </p:txBody>
      </p:sp>
      <p:sp>
        <p:nvSpPr>
          <p:cNvPr id="9" name="Callout: Down Arrow 8">
            <a:extLst>
              <a:ext uri="{FF2B5EF4-FFF2-40B4-BE49-F238E27FC236}">
                <a16:creationId xmlns:a16="http://schemas.microsoft.com/office/drawing/2014/main" id="{B8D75D72-BEA0-4D8A-A550-A755F56C65FE}"/>
              </a:ext>
            </a:extLst>
          </p:cNvPr>
          <p:cNvSpPr/>
          <p:nvPr/>
        </p:nvSpPr>
        <p:spPr>
          <a:xfrm>
            <a:off x="2750845" y="2443880"/>
            <a:ext cx="7210556" cy="1618807"/>
          </a:xfrm>
          <a:prstGeom prst="downArrowCallout">
            <a:avLst/>
          </a:prstGeom>
          <a:solidFill>
            <a:schemeClr val="bg1"/>
          </a:solidFill>
          <a:ln>
            <a:solidFill>
              <a:srgbClr val="8F608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srgbClr val="7D5576"/>
                </a:solidFill>
                <a:latin typeface="Century Gothic"/>
                <a:cs typeface="Calibri"/>
              </a:rPr>
              <a:t>Create a Resource Directory</a:t>
            </a:r>
            <a:endParaRPr lang="en-US" b="1" dirty="0">
              <a:solidFill>
                <a:srgbClr val="404040"/>
              </a:solidFill>
              <a:latin typeface="Century Gothic"/>
              <a:cs typeface="Calibri"/>
            </a:endParaRPr>
          </a:p>
        </p:txBody>
      </p:sp>
      <p:sp>
        <p:nvSpPr>
          <p:cNvPr id="11" name="Callout: Down Arrow 10">
            <a:extLst>
              <a:ext uri="{FF2B5EF4-FFF2-40B4-BE49-F238E27FC236}">
                <a16:creationId xmlns:a16="http://schemas.microsoft.com/office/drawing/2014/main" id="{93A6DE7C-1782-442C-91C6-28F6A0E41EC8}"/>
              </a:ext>
            </a:extLst>
          </p:cNvPr>
          <p:cNvSpPr/>
          <p:nvPr/>
        </p:nvSpPr>
        <p:spPr>
          <a:xfrm>
            <a:off x="2750846" y="942802"/>
            <a:ext cx="7210556" cy="1644226"/>
          </a:xfrm>
          <a:prstGeom prst="downArrowCallout">
            <a:avLst/>
          </a:prstGeom>
          <a:solidFill>
            <a:srgbClr val="EEE4F0"/>
          </a:solidFill>
          <a:ln>
            <a:solidFill>
              <a:srgbClr val="8F608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7D5576"/>
                </a:solidFill>
                <a:latin typeface="Century Gothic"/>
              </a:rPr>
              <a:t>Perform Needs</a:t>
            </a:r>
            <a:r>
              <a:rPr lang="en-US" sz="3200" b="1" dirty="0">
                <a:solidFill>
                  <a:schemeClr val="tx1">
                    <a:lumMod val="75000"/>
                    <a:lumOff val="25000"/>
                  </a:schemeClr>
                </a:solidFill>
                <a:latin typeface="Century Gothic"/>
              </a:rPr>
              <a:t> </a:t>
            </a:r>
            <a:r>
              <a:rPr lang="en-US" sz="3200" b="1" dirty="0">
                <a:solidFill>
                  <a:srgbClr val="7D5576"/>
                </a:solidFill>
                <a:latin typeface="Century Gothic"/>
              </a:rPr>
              <a:t>Assessment</a:t>
            </a:r>
            <a:endParaRPr lang="en-US" sz="3200" b="1" dirty="0">
              <a:solidFill>
                <a:srgbClr val="7D5576"/>
              </a:solidFill>
              <a:cs typeface="Calibri"/>
            </a:endParaRPr>
          </a:p>
        </p:txBody>
      </p:sp>
      <p:pic>
        <p:nvPicPr>
          <p:cNvPr id="15" name="Graphic 7" descr="Users with solid fill">
            <a:extLst>
              <a:ext uri="{FF2B5EF4-FFF2-40B4-BE49-F238E27FC236}">
                <a16:creationId xmlns:a16="http://schemas.microsoft.com/office/drawing/2014/main" id="{20F7E2F9-3EE0-45A6-8496-670FCFBFA9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0007" y="4008929"/>
            <a:ext cx="856891" cy="856891"/>
          </a:xfrm>
          <a:prstGeom prst="rect">
            <a:avLst/>
          </a:prstGeom>
          <a:effectLst>
            <a:outerShdw blurRad="50800" dist="38100" dir="2700000" algn="tl" rotWithShape="0">
              <a:prstClr val="black">
                <a:alpha val="40000"/>
              </a:prstClr>
            </a:outerShdw>
          </a:effectLst>
        </p:spPr>
      </p:pic>
      <p:pic>
        <p:nvPicPr>
          <p:cNvPr id="17" name="Graphic 8" descr="Future with solid fill">
            <a:extLst>
              <a:ext uri="{FF2B5EF4-FFF2-40B4-BE49-F238E27FC236}">
                <a16:creationId xmlns:a16="http://schemas.microsoft.com/office/drawing/2014/main" id="{C66208BB-A68C-41D2-806A-8DEE388B34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00007" y="5515352"/>
            <a:ext cx="856891" cy="856891"/>
          </a:xfrm>
          <a:prstGeom prst="rect">
            <a:avLst/>
          </a:prstGeom>
          <a:effectLst>
            <a:outerShdw blurRad="50800" dist="38100" dir="2700000" algn="tl" rotWithShape="0">
              <a:prstClr val="black">
                <a:alpha val="40000"/>
              </a:prstClr>
            </a:outerShdw>
          </a:effectLst>
        </p:spPr>
      </p:pic>
      <p:pic>
        <p:nvPicPr>
          <p:cNvPr id="19" name="Graphic 6" descr="Folder Search with solid fill">
            <a:extLst>
              <a:ext uri="{FF2B5EF4-FFF2-40B4-BE49-F238E27FC236}">
                <a16:creationId xmlns:a16="http://schemas.microsoft.com/office/drawing/2014/main" id="{80161424-F6A6-47A0-AD01-0CFCB388F9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700007" y="2621660"/>
            <a:ext cx="856891" cy="856891"/>
          </a:xfrm>
          <a:prstGeom prst="rect">
            <a:avLst/>
          </a:prstGeom>
          <a:effectLst>
            <a:outerShdw blurRad="50800" dist="38100" dir="2700000" algn="tl" rotWithShape="0">
              <a:prstClr val="black">
                <a:alpha val="40000"/>
              </a:prstClr>
            </a:outerShdw>
          </a:effectLst>
        </p:spPr>
      </p:pic>
      <p:pic>
        <p:nvPicPr>
          <p:cNvPr id="2" name="Graphic 3" descr="Chat with solid fill">
            <a:extLst>
              <a:ext uri="{FF2B5EF4-FFF2-40B4-BE49-F238E27FC236}">
                <a16:creationId xmlns:a16="http://schemas.microsoft.com/office/drawing/2014/main" id="{E9312CC8-8CD6-4653-B63B-96DE76F693E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672733" y="1046276"/>
            <a:ext cx="914400" cy="9144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283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ppt_x"/>
                                          </p:val>
                                        </p:tav>
                                        <p:tav tm="100000">
                                          <p:val>
                                            <p:strVal val="#ppt_x"/>
                                          </p:val>
                                        </p:tav>
                                      </p:tavLst>
                                    </p:anim>
                                    <p:anim calcmode="lin" valueType="num">
                                      <p:cBhvr additive="base">
                                        <p:cTn id="8" dur="10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000" fill="hold"/>
                                        <p:tgtEl>
                                          <p:spTgt spid="17"/>
                                        </p:tgtEl>
                                        <p:attrNameLst>
                                          <p:attrName>ppt_x</p:attrName>
                                        </p:attrNameLst>
                                      </p:cBhvr>
                                      <p:tavLst>
                                        <p:tav tm="0">
                                          <p:val>
                                            <p:strVal val="#ppt_x"/>
                                          </p:val>
                                        </p:tav>
                                        <p:tav tm="100000">
                                          <p:val>
                                            <p:strVal val="#ppt_x"/>
                                          </p:val>
                                        </p:tav>
                                      </p:tavLst>
                                    </p:anim>
                                    <p:anim calcmode="lin" valueType="num">
                                      <p:cBhvr additive="base">
                                        <p:cTn id="12" dur="1000" fill="hold"/>
                                        <p:tgtEl>
                                          <p:spTgt spid="1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1000" fill="hold"/>
                                        <p:tgtEl>
                                          <p:spTgt spid="2"/>
                                        </p:tgtEl>
                                        <p:attrNameLst>
                                          <p:attrName>ppt_x</p:attrName>
                                        </p:attrNameLst>
                                      </p:cBhvr>
                                      <p:tavLst>
                                        <p:tav tm="0">
                                          <p:val>
                                            <p:strVal val="#ppt_x"/>
                                          </p:val>
                                        </p:tav>
                                        <p:tav tm="100000">
                                          <p:val>
                                            <p:strVal val="#ppt_x"/>
                                          </p:val>
                                        </p:tav>
                                      </p:tavLst>
                                    </p:anim>
                                    <p:anim calcmode="lin" valueType="num">
                                      <p:cBhvr additive="base">
                                        <p:cTn id="20" dur="10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0" name="Straight Arrow Connector 49">
            <a:extLst>
              <a:ext uri="{FF2B5EF4-FFF2-40B4-BE49-F238E27FC236}">
                <a16:creationId xmlns:a16="http://schemas.microsoft.com/office/drawing/2014/main" id="{E2FD2B44-1201-4FD9-A061-AF1E49F69019}"/>
              </a:ext>
            </a:extLst>
          </p:cNvPr>
          <p:cNvCxnSpPr>
            <a:cxnSpLocks/>
          </p:cNvCxnSpPr>
          <p:nvPr/>
        </p:nvCxnSpPr>
        <p:spPr>
          <a:xfrm flipV="1">
            <a:off x="11165974" y="2667001"/>
            <a:ext cx="11723" cy="1664675"/>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12" name="Connector: Elbow 11">
            <a:extLst>
              <a:ext uri="{FF2B5EF4-FFF2-40B4-BE49-F238E27FC236}">
                <a16:creationId xmlns:a16="http://schemas.microsoft.com/office/drawing/2014/main" id="{9DB49E10-5A7D-46DF-B0DF-35185E43EBFD}"/>
              </a:ext>
            </a:extLst>
          </p:cNvPr>
          <p:cNvCxnSpPr/>
          <p:nvPr/>
        </p:nvCxnSpPr>
        <p:spPr>
          <a:xfrm flipH="1">
            <a:off x="8991600" y="5269523"/>
            <a:ext cx="1477107" cy="762000"/>
          </a:xfrm>
          <a:prstGeom prst="bentConnector3">
            <a:avLst/>
          </a:prstGeom>
          <a:ln w="57150">
            <a:solidFill>
              <a:srgbClr val="6F3070"/>
            </a:solidFill>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6733454A-FCAE-4780-9852-5A0528A93640}"/>
              </a:ext>
            </a:extLst>
          </p:cNvPr>
          <p:cNvCxnSpPr>
            <a:cxnSpLocks/>
          </p:cNvCxnSpPr>
          <p:nvPr/>
        </p:nvCxnSpPr>
        <p:spPr>
          <a:xfrm flipH="1" flipV="1">
            <a:off x="10222522" y="2420814"/>
            <a:ext cx="0" cy="492368"/>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A5640C20-166B-4226-891C-13D7C3B88193}"/>
              </a:ext>
            </a:extLst>
          </p:cNvPr>
          <p:cNvCxnSpPr>
            <a:cxnSpLocks/>
          </p:cNvCxnSpPr>
          <p:nvPr/>
        </p:nvCxnSpPr>
        <p:spPr>
          <a:xfrm flipH="1" flipV="1">
            <a:off x="5193324" y="5609493"/>
            <a:ext cx="691660" cy="23445"/>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EB4716FF-2A6F-4A80-9F79-BE3505C87CDA}"/>
              </a:ext>
            </a:extLst>
          </p:cNvPr>
          <p:cNvCxnSpPr>
            <a:cxnSpLocks/>
          </p:cNvCxnSpPr>
          <p:nvPr/>
        </p:nvCxnSpPr>
        <p:spPr>
          <a:xfrm>
            <a:off x="9718430" y="5035061"/>
            <a:ext cx="11724" cy="480647"/>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5218383-8D63-4CCC-B81B-0CAF10CEF854}"/>
              </a:ext>
            </a:extLst>
          </p:cNvPr>
          <p:cNvCxnSpPr>
            <a:cxnSpLocks/>
          </p:cNvCxnSpPr>
          <p:nvPr/>
        </p:nvCxnSpPr>
        <p:spPr>
          <a:xfrm>
            <a:off x="10585938" y="2209800"/>
            <a:ext cx="11724" cy="480647"/>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CCDF6DCF-94F1-4036-9BF3-3A9C6B9B5A32}"/>
              </a:ext>
            </a:extLst>
          </p:cNvPr>
          <p:cNvCxnSpPr>
            <a:cxnSpLocks/>
          </p:cNvCxnSpPr>
          <p:nvPr/>
        </p:nvCxnSpPr>
        <p:spPr>
          <a:xfrm flipH="1" flipV="1">
            <a:off x="8065477" y="826477"/>
            <a:ext cx="574430" cy="11722"/>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CCB1D472-CA9D-4382-9A3A-E4F7104C9D80}"/>
              </a:ext>
            </a:extLst>
          </p:cNvPr>
          <p:cNvCxnSpPr/>
          <p:nvPr/>
        </p:nvCxnSpPr>
        <p:spPr>
          <a:xfrm>
            <a:off x="4513385" y="2667000"/>
            <a:ext cx="11724" cy="480647"/>
          </a:xfrm>
          <a:prstGeom prst="straightConnector1">
            <a:avLst/>
          </a:prstGeom>
          <a:ln w="57150">
            <a:solidFill>
              <a:srgbClr val="7D5576"/>
            </a:solidFill>
          </a:ln>
        </p:spPr>
        <p:style>
          <a:lnRef idx="1">
            <a:schemeClr val="accent1"/>
          </a:lnRef>
          <a:fillRef idx="0">
            <a:schemeClr val="accent1"/>
          </a:fillRef>
          <a:effectRef idx="0">
            <a:schemeClr val="accent1"/>
          </a:effectRef>
          <a:fontRef idx="minor">
            <a:schemeClr val="tx1"/>
          </a:fontRef>
        </p:style>
      </p:cxnSp>
      <p:pic>
        <p:nvPicPr>
          <p:cNvPr id="3" name="Picture 3">
            <a:extLst>
              <a:ext uri="{FF2B5EF4-FFF2-40B4-BE49-F238E27FC236}">
                <a16:creationId xmlns:a16="http://schemas.microsoft.com/office/drawing/2014/main" id="{445220D7-6815-413C-8464-2933C2D9DD46}"/>
              </a:ext>
            </a:extLst>
          </p:cNvPr>
          <p:cNvPicPr>
            <a:picLocks noChangeAspect="1"/>
          </p:cNvPicPr>
          <p:nvPr/>
        </p:nvPicPr>
        <p:blipFill>
          <a:blip r:embed="rId3"/>
          <a:stretch>
            <a:fillRect/>
          </a:stretch>
        </p:blipFill>
        <p:spPr>
          <a:xfrm>
            <a:off x="3821724" y="508555"/>
            <a:ext cx="7342045" cy="5383010"/>
          </a:xfrm>
          <a:prstGeom prst="rect">
            <a:avLst/>
          </a:prstGeom>
        </p:spPr>
      </p:pic>
      <p:sp>
        <p:nvSpPr>
          <p:cNvPr id="48" name="Oval 47">
            <a:extLst>
              <a:ext uri="{FF2B5EF4-FFF2-40B4-BE49-F238E27FC236}">
                <a16:creationId xmlns:a16="http://schemas.microsoft.com/office/drawing/2014/main" id="{CE6B3E51-21A8-4557-B3F2-99BFB5E87484}"/>
              </a:ext>
            </a:extLst>
          </p:cNvPr>
          <p:cNvSpPr/>
          <p:nvPr/>
        </p:nvSpPr>
        <p:spPr>
          <a:xfrm>
            <a:off x="-780792" y="5263660"/>
            <a:ext cx="1401254" cy="1424185"/>
          </a:xfrm>
          <a:prstGeom prst="ellipse">
            <a:avLst/>
          </a:prstGeom>
          <a:solidFill>
            <a:srgbClr val="E9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7522C37-9963-4D41-9BCC-F81938FFDA56}"/>
              </a:ext>
            </a:extLst>
          </p:cNvPr>
          <p:cNvSpPr txBox="1">
            <a:spLocks/>
          </p:cNvSpPr>
          <p:nvPr/>
        </p:nvSpPr>
        <p:spPr>
          <a:xfrm>
            <a:off x="6277018" y="2298240"/>
            <a:ext cx="2258230" cy="169657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8A5A9A"/>
                </a:solidFill>
                <a:latin typeface="Century Gothic"/>
              </a:rPr>
              <a:t>Core Target Areas</a:t>
            </a:r>
            <a:endParaRPr lang="en-US" sz="4000" b="1" dirty="0">
              <a:solidFill>
                <a:srgbClr val="8A5A9A"/>
              </a:solidFill>
              <a:latin typeface="Century Gothic" panose="020B0502020202020204" pitchFamily="34" charset="0"/>
            </a:endParaRPr>
          </a:p>
        </p:txBody>
      </p:sp>
      <p:sp>
        <p:nvSpPr>
          <p:cNvPr id="24" name="TextBox 23">
            <a:extLst>
              <a:ext uri="{FF2B5EF4-FFF2-40B4-BE49-F238E27FC236}">
                <a16:creationId xmlns:a16="http://schemas.microsoft.com/office/drawing/2014/main" id="{56AF4A20-56A9-458B-A941-38FD25F2FBA1}"/>
              </a:ext>
            </a:extLst>
          </p:cNvPr>
          <p:cNvSpPr txBox="1"/>
          <p:nvPr/>
        </p:nvSpPr>
        <p:spPr>
          <a:xfrm>
            <a:off x="3916370" y="2817159"/>
            <a:ext cx="1219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Wildfires</a:t>
            </a:r>
          </a:p>
        </p:txBody>
      </p:sp>
      <p:sp>
        <p:nvSpPr>
          <p:cNvPr id="38" name="Rectangle: Rounded Corners 37">
            <a:extLst>
              <a:ext uri="{FF2B5EF4-FFF2-40B4-BE49-F238E27FC236}">
                <a16:creationId xmlns:a16="http://schemas.microsoft.com/office/drawing/2014/main" id="{FB73A2F9-4ADF-407E-8B03-0135820A256A}"/>
              </a:ext>
            </a:extLst>
          </p:cNvPr>
          <p:cNvSpPr/>
          <p:nvPr/>
        </p:nvSpPr>
        <p:spPr>
          <a:xfrm>
            <a:off x="9708604" y="1490729"/>
            <a:ext cx="1826557" cy="1322293"/>
          </a:xfrm>
          <a:prstGeom prst="roundRect">
            <a:avLst/>
          </a:prstGeom>
          <a:solidFill>
            <a:srgbClr val="E9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3B9624C8-C536-4216-811B-861C1DFA7DE3}"/>
              </a:ext>
            </a:extLst>
          </p:cNvPr>
          <p:cNvSpPr txBox="1"/>
          <p:nvPr/>
        </p:nvSpPr>
        <p:spPr>
          <a:xfrm>
            <a:off x="9646886" y="1644506"/>
            <a:ext cx="201481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Century Gothic"/>
              </a:rPr>
              <a:t>Industry </a:t>
            </a:r>
            <a:endParaRPr lang="en-US" dirty="0">
              <a:solidFill>
                <a:schemeClr val="tx1">
                  <a:lumMod val="75000"/>
                  <a:lumOff val="25000"/>
                </a:schemeClr>
              </a:solidFill>
              <a:cs typeface="Calibri" panose="020F0502020204030204"/>
            </a:endParaRPr>
          </a:p>
          <a:p>
            <a:pPr algn="ctr"/>
            <a:r>
              <a:rPr lang="en-US" sz="2000" dirty="0">
                <a:solidFill>
                  <a:schemeClr val="tx1">
                    <a:lumMod val="75000"/>
                    <a:lumOff val="25000"/>
                  </a:schemeClr>
                </a:solidFill>
                <a:latin typeface="Century Gothic"/>
              </a:rPr>
              <a:t>&amp; Transportation</a:t>
            </a:r>
            <a:endParaRPr lang="en-US" dirty="0">
              <a:solidFill>
                <a:schemeClr val="tx1">
                  <a:lumMod val="75000"/>
                  <a:lumOff val="25000"/>
                </a:schemeClr>
              </a:solidFill>
              <a:cs typeface="Calibri" panose="020F0502020204030204"/>
            </a:endParaRPr>
          </a:p>
        </p:txBody>
      </p:sp>
      <p:sp>
        <p:nvSpPr>
          <p:cNvPr id="31" name="TextBox 30">
            <a:extLst>
              <a:ext uri="{FF2B5EF4-FFF2-40B4-BE49-F238E27FC236}">
                <a16:creationId xmlns:a16="http://schemas.microsoft.com/office/drawing/2014/main" id="{10CD067A-33CA-449F-B1B8-1D6AFE8D2696}"/>
              </a:ext>
            </a:extLst>
          </p:cNvPr>
          <p:cNvSpPr txBox="1"/>
          <p:nvPr/>
        </p:nvSpPr>
        <p:spPr>
          <a:xfrm>
            <a:off x="5197288" y="5415544"/>
            <a:ext cx="15553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Agriculture</a:t>
            </a:r>
          </a:p>
        </p:txBody>
      </p:sp>
      <p:sp>
        <p:nvSpPr>
          <p:cNvPr id="32" name="TextBox 31">
            <a:extLst>
              <a:ext uri="{FF2B5EF4-FFF2-40B4-BE49-F238E27FC236}">
                <a16:creationId xmlns:a16="http://schemas.microsoft.com/office/drawing/2014/main" id="{5FB661DC-94B1-40BC-BB7D-350EE733D8A1}"/>
              </a:ext>
            </a:extLst>
          </p:cNvPr>
          <p:cNvSpPr txBox="1"/>
          <p:nvPr/>
        </p:nvSpPr>
        <p:spPr>
          <a:xfrm>
            <a:off x="9379496" y="4960413"/>
            <a:ext cx="1219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Misc.</a:t>
            </a:r>
          </a:p>
        </p:txBody>
      </p:sp>
      <p:sp>
        <p:nvSpPr>
          <p:cNvPr id="21" name="TextBox 20">
            <a:extLst>
              <a:ext uri="{FF2B5EF4-FFF2-40B4-BE49-F238E27FC236}">
                <a16:creationId xmlns:a16="http://schemas.microsoft.com/office/drawing/2014/main" id="{8F1623C0-A993-4D8A-A20B-3BE28F2B7C71}"/>
              </a:ext>
            </a:extLst>
          </p:cNvPr>
          <p:cNvSpPr txBox="1"/>
          <p:nvPr/>
        </p:nvSpPr>
        <p:spPr>
          <a:xfrm>
            <a:off x="7409846" y="639320"/>
            <a:ext cx="9604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solidFill>
                  <a:schemeClr val="tx1">
                    <a:lumMod val="75000"/>
                    <a:lumOff val="25000"/>
                  </a:schemeClr>
                </a:solidFill>
                <a:latin typeface="Century Gothic"/>
              </a:rPr>
              <a:t>Heat</a:t>
            </a:r>
          </a:p>
        </p:txBody>
      </p:sp>
      <p:sp>
        <p:nvSpPr>
          <p:cNvPr id="43" name="Oval 42">
            <a:extLst>
              <a:ext uri="{FF2B5EF4-FFF2-40B4-BE49-F238E27FC236}">
                <a16:creationId xmlns:a16="http://schemas.microsoft.com/office/drawing/2014/main" id="{E82B02D6-4D54-4F37-A306-294AE2FB0077}"/>
              </a:ext>
            </a:extLst>
          </p:cNvPr>
          <p:cNvSpPr/>
          <p:nvPr/>
        </p:nvSpPr>
        <p:spPr>
          <a:xfrm>
            <a:off x="3345732" y="3610708"/>
            <a:ext cx="955777" cy="1002153"/>
          </a:xfrm>
          <a:prstGeom prst="ellipse">
            <a:avLst/>
          </a:prstGeom>
          <a:solidFill>
            <a:srgbClr val="E9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hord 6">
            <a:extLst>
              <a:ext uri="{FF2B5EF4-FFF2-40B4-BE49-F238E27FC236}">
                <a16:creationId xmlns:a16="http://schemas.microsoft.com/office/drawing/2014/main" id="{C5B50A73-54A8-41D9-818D-E88E9306D5C2}"/>
              </a:ext>
            </a:extLst>
          </p:cNvPr>
          <p:cNvSpPr/>
          <p:nvPr/>
        </p:nvSpPr>
        <p:spPr>
          <a:xfrm rot="6780000">
            <a:off x="1375659" y="4764300"/>
            <a:ext cx="2790090" cy="2743199"/>
          </a:xfrm>
          <a:prstGeom prst="chord">
            <a:avLst/>
          </a:prstGeom>
          <a:solidFill>
            <a:srgbClr val="E9D5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3" descr="Fire with solid fill">
            <a:extLst>
              <a:ext uri="{FF2B5EF4-FFF2-40B4-BE49-F238E27FC236}">
                <a16:creationId xmlns:a16="http://schemas.microsoft.com/office/drawing/2014/main" id="{832CE2A4-A193-4A22-96CC-0CA9199540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57291" y="1649082"/>
            <a:ext cx="914400" cy="914400"/>
          </a:xfrm>
          <a:prstGeom prst="rect">
            <a:avLst/>
          </a:prstGeom>
          <a:effectLst>
            <a:outerShdw blurRad="50800" dist="38100" dir="2700000" algn="tl" rotWithShape="0">
              <a:prstClr val="black">
                <a:alpha val="40000"/>
              </a:prstClr>
            </a:outerShdw>
          </a:effectLst>
        </p:spPr>
      </p:pic>
      <p:pic>
        <p:nvPicPr>
          <p:cNvPr id="14" name="Graphic 14" descr="Tractor with solid fill">
            <a:extLst>
              <a:ext uri="{FF2B5EF4-FFF2-40B4-BE49-F238E27FC236}">
                <a16:creationId xmlns:a16="http://schemas.microsoft.com/office/drawing/2014/main" id="{A92A8F13-8F11-48CF-B0B7-0B00C6AF8D7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43555" y="5128404"/>
            <a:ext cx="914400" cy="914400"/>
          </a:xfrm>
          <a:prstGeom prst="rect">
            <a:avLst/>
          </a:prstGeom>
          <a:effectLst>
            <a:outerShdw blurRad="50800" dist="38100" dir="2700000" algn="tl" rotWithShape="0">
              <a:prstClr val="black">
                <a:alpha val="40000"/>
              </a:prstClr>
            </a:outerShdw>
          </a:effectLst>
        </p:spPr>
      </p:pic>
      <p:pic>
        <p:nvPicPr>
          <p:cNvPr id="15" name="Graphic 15" descr="Crane with solid fill">
            <a:extLst>
              <a:ext uri="{FF2B5EF4-FFF2-40B4-BE49-F238E27FC236}">
                <a16:creationId xmlns:a16="http://schemas.microsoft.com/office/drawing/2014/main" id="{57FF4201-AFD4-40FC-A194-73F6585BDD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22612" y="2928668"/>
            <a:ext cx="914400" cy="914400"/>
          </a:xfrm>
          <a:prstGeom prst="rect">
            <a:avLst/>
          </a:prstGeom>
          <a:effectLst>
            <a:outerShdw blurRad="50800" dist="38100" dir="2700000" algn="tl" rotWithShape="0">
              <a:prstClr val="black">
                <a:alpha val="40000"/>
              </a:prstClr>
            </a:outerShdw>
          </a:effectLst>
        </p:spPr>
      </p:pic>
      <p:pic>
        <p:nvPicPr>
          <p:cNvPr id="16" name="Graphic 16" descr="Train with solid fill">
            <a:extLst>
              <a:ext uri="{FF2B5EF4-FFF2-40B4-BE49-F238E27FC236}">
                <a16:creationId xmlns:a16="http://schemas.microsoft.com/office/drawing/2014/main" id="{C10A6F4A-6BF7-4824-B042-C9451C5666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742763" y="4452668"/>
            <a:ext cx="914400" cy="914400"/>
          </a:xfrm>
          <a:prstGeom prst="rect">
            <a:avLst/>
          </a:prstGeom>
          <a:effectLst>
            <a:outerShdw blurRad="50800" dist="38100" dir="2700000" algn="tl" rotWithShape="0">
              <a:prstClr val="black">
                <a:alpha val="40000"/>
              </a:prstClr>
            </a:outerShdw>
          </a:effectLst>
        </p:spPr>
      </p:pic>
      <p:pic>
        <p:nvPicPr>
          <p:cNvPr id="17" name="Graphic 17" descr="City with solid fill">
            <a:extLst>
              <a:ext uri="{FF2B5EF4-FFF2-40B4-BE49-F238E27FC236}">
                <a16:creationId xmlns:a16="http://schemas.microsoft.com/office/drawing/2014/main" id="{1CCA957E-813D-46EA-8AF2-7A08FE909DB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707586" y="133224"/>
            <a:ext cx="1351785" cy="1346587"/>
          </a:xfrm>
          <a:prstGeom prst="rect">
            <a:avLst/>
          </a:prstGeom>
          <a:effectLst>
            <a:outerShdw blurRad="50800" dist="38100" dir="2700000" algn="tl" rotWithShape="0">
              <a:prstClr val="black">
                <a:alpha val="40000"/>
              </a:prstClr>
            </a:outerShdw>
          </a:effectLst>
        </p:spPr>
      </p:pic>
      <p:pic>
        <p:nvPicPr>
          <p:cNvPr id="18" name="Graphic 18" descr="Volcano with solid fill">
            <a:extLst>
              <a:ext uri="{FF2B5EF4-FFF2-40B4-BE49-F238E27FC236}">
                <a16:creationId xmlns:a16="http://schemas.microsoft.com/office/drawing/2014/main" id="{266DB352-E86F-4402-89DE-32F40697CF9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068574" y="5444706"/>
            <a:ext cx="914400" cy="914400"/>
          </a:xfrm>
          <a:prstGeom prst="rect">
            <a:avLst/>
          </a:prstGeom>
          <a:effectLst>
            <a:outerShdw blurRad="50800" dist="38100" dir="2700000" algn="tl" rotWithShape="0">
              <a:prstClr val="black">
                <a:alpha val="40000"/>
              </a:prstClr>
            </a:outerShdw>
          </a:effectLst>
        </p:spPr>
      </p:pic>
      <p:pic>
        <p:nvPicPr>
          <p:cNvPr id="8" name="Picture 7" descr="A picture containing sky, outdoor, sunset, sun&#10;&#10;Description automatically generated">
            <a:extLst>
              <a:ext uri="{FF2B5EF4-FFF2-40B4-BE49-F238E27FC236}">
                <a16:creationId xmlns:a16="http://schemas.microsoft.com/office/drawing/2014/main" id="{A8E7261F-0953-441A-8907-9B39EF864B8C}"/>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827132" y="-125241"/>
            <a:ext cx="5125541" cy="5334828"/>
          </a:xfrm>
          <a:prstGeom prst="ellipse">
            <a:avLst/>
          </a:prstGeom>
          <a:ln>
            <a:noFill/>
          </a:ln>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9D1A073F-A321-46C5-8F58-6EDCF1B97519}"/>
              </a:ext>
            </a:extLst>
          </p:cNvPr>
          <p:cNvSpPr txBox="1"/>
          <p:nvPr/>
        </p:nvSpPr>
        <p:spPr>
          <a:xfrm>
            <a:off x="-5901" y="6616165"/>
            <a:ext cx="1712328" cy="261610"/>
          </a:xfrm>
          <a:prstGeom prst="rect">
            <a:avLst/>
          </a:prstGeom>
          <a:noFill/>
        </p:spPr>
        <p:txBody>
          <a:bodyPr wrap="none" rtlCol="0">
            <a:spAutoFit/>
          </a:bodyPr>
          <a:lstStyle/>
          <a:p>
            <a:r>
              <a:rPr lang="en-US" sz="1100" dirty="0">
                <a:solidFill>
                  <a:schemeClr val="bg1"/>
                </a:solidFill>
                <a:latin typeface="Century Gothic" panose="020B0502020202020204" pitchFamily="34" charset="0"/>
              </a:rPr>
              <a:t>Image Credit: Pixabay</a:t>
            </a:r>
          </a:p>
        </p:txBody>
      </p:sp>
    </p:spTree>
    <p:extLst>
      <p:ext uri="{BB962C8B-B14F-4D97-AF65-F5344CB8AC3E}">
        <p14:creationId xmlns:p14="http://schemas.microsoft.com/office/powerpoint/2010/main" val="3174284707"/>
      </p:ext>
    </p:extLst>
  </p:cSld>
  <p:clrMapOvr>
    <a:masterClrMapping/>
  </p:clrMapOvr>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Elizabeth Duran</DisplayName>
        <AccountId>670</AccountId>
        <AccountType/>
      </UserInfo>
      <UserInfo>
        <DisplayName>Marco Vallejos</DisplayName>
        <AccountId>254</AccountId>
        <AccountType/>
      </UserInfo>
      <UserInfo>
        <DisplayName>Tamara Barbakova</DisplayName>
        <AccountId>499</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FD84F8E-DF30-4F06-ADC5-D5EA32005E19}">
  <ds:schemaRefs>
    <ds:schemaRef ds:uri="http://purl.org/dc/dcmitype/"/>
    <ds:schemaRef ds:uri="http://schemas.microsoft.com/office/infopath/2007/PartnerControls"/>
    <ds:schemaRef ds:uri="21e6a8e8-1dff-48a6-ab9b-8d556c6946c0"/>
    <ds:schemaRef ds:uri="http://purl.org/dc/elements/1.1/"/>
    <ds:schemaRef ds:uri="http://schemas.microsoft.com/office/2006/documentManagement/types"/>
    <ds:schemaRef ds:uri="7df78d0b-135a-4de7-9166-7c181cd87fb4"/>
    <ds:schemaRef ds:uri="http://purl.org/dc/terms/"/>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3.xml><?xml version="1.0" encoding="utf-8"?>
<ds:datastoreItem xmlns:ds="http://schemas.openxmlformats.org/officeDocument/2006/customXml" ds:itemID="{7D14EF6B-3BD2-4078-B10D-E792D0A23DC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52</TotalTime>
  <Words>4583</Words>
  <Application>Microsoft Office PowerPoint</Application>
  <PresentationFormat>Widescreen</PresentationFormat>
  <Paragraphs>439</Paragraphs>
  <Slides>28</Slides>
  <Notes>27</Notes>
  <HiddenSlides>0</HiddenSlides>
  <MMClips>2</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Arial</vt:lpstr>
      <vt:lpstr>Avenir Next W01</vt:lpstr>
      <vt:lpstr>Calibri</vt:lpstr>
      <vt:lpstr>Calibri Light</vt:lpstr>
      <vt:lpstr>Century Gothic</vt:lpstr>
      <vt:lpstr>Garamond</vt:lpstr>
      <vt:lpstr>Times New Roman</vt:lpstr>
      <vt:lpstr>Webdings</vt:lpstr>
      <vt:lpstr>Webdings,Sans-Serif</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Sophia Skoglund</cp:lastModifiedBy>
  <cp:revision>11</cp:revision>
  <dcterms:created xsi:type="dcterms:W3CDTF">2019-11-12T17:46:59Z</dcterms:created>
  <dcterms:modified xsi:type="dcterms:W3CDTF">2022-06-13T15:45:07Z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