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pos="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I" initials="SI" lastIdx="1" clrIdx="0">
    <p:extLst>
      <p:ext uri="{19B8F6BF-5375-455C-9EA6-DF929625EA0E}">
        <p15:presenceInfo xmlns:p15="http://schemas.microsoft.com/office/powerpoint/2012/main" userId="0e14de7fa584a2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9B2"/>
    <a:srgbClr val="4D4C4D"/>
    <a:srgbClr val="FC7779"/>
    <a:srgbClr val="1B57AF"/>
    <a:srgbClr val="9298A8"/>
    <a:srgbClr val="E9A149"/>
    <a:srgbClr val="56B27B"/>
    <a:srgbClr val="2E8652"/>
    <a:srgbClr val="57688F"/>
    <a:srgbClr val="7EB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4" autoAdjust="0"/>
    <p:restoredTop sz="96395" autoAdjust="0"/>
  </p:normalViewPr>
  <p:slideViewPr>
    <p:cSldViewPr snapToGrid="0">
      <p:cViewPr>
        <p:scale>
          <a:sx n="110" d="100"/>
          <a:sy n="110" d="100"/>
        </p:scale>
        <p:origin x="642" y="216"/>
      </p:cViewPr>
      <p:guideLst>
        <p:guide orient="horz" pos="2160"/>
        <p:guide pos="3840"/>
        <p:guide pos="288"/>
        <p:guide orient="horz" pos="6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51F6-EE6B-48C5-A43A-C7EC1BD5F54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D7A-8741-478D-8671-F6E4624C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F9C2-AEC2-40AC-908E-7B015EE0924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12C-436B-478B-9EA8-7D7AB269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83" y="358445"/>
            <a:ext cx="870608" cy="741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956532" y="56323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42232" y="42512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>
            <a:off x="0" y="0"/>
            <a:ext cx="1093573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83187" y="931498"/>
            <a:ext cx="7008813" cy="5880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31498"/>
            <a:ext cx="3743997" cy="5880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/>
          <a:stretch/>
        </p:blipFill>
        <p:spPr>
          <a:xfrm>
            <a:off x="0" y="0"/>
            <a:ext cx="11022227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931498"/>
            <a:ext cx="7008813" cy="5880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6065" y="931499"/>
            <a:ext cx="3797208" cy="58804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20367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>
          <a:xfrm>
            <a:off x="0" y="3437552"/>
            <a:ext cx="10639168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3528370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794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6648"/>
            <a:ext cx="12192000" cy="3390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4432151"/>
            <a:ext cx="10233148" cy="2194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/>
          <a:stretch/>
        </p:blipFill>
        <p:spPr>
          <a:xfrm>
            <a:off x="0" y="0"/>
            <a:ext cx="10898659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56417"/>
            <a:ext cx="12192000" cy="335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93665"/>
            <a:ext cx="10233148" cy="21860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4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33257" y="5695688"/>
            <a:ext cx="6400015" cy="111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165799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833257" y="1805049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25" y="5058581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00125" y="3063682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833257" y="3732286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87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8261871" y="2383475"/>
            <a:ext cx="2961573" cy="4421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6" y="1102299"/>
            <a:ext cx="2958688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5" y="2376662"/>
            <a:ext cx="2958689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1871" y="1097604"/>
            <a:ext cx="2961573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96695" y="1097605"/>
            <a:ext cx="322729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496695" y="2376662"/>
            <a:ext cx="3227295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1379" y="1129553"/>
            <a:ext cx="7562625" cy="1065007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0" y="2622254"/>
            <a:ext cx="912020" cy="91202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1379" y="2302136"/>
            <a:ext cx="7562625" cy="40556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812673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" y="0"/>
            <a:ext cx="1219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0" y="0"/>
            <a:ext cx="10713308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2583" y="1697389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2582" y="3287942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2584" y="4904822"/>
            <a:ext cx="9818920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41349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66" r:id="rId3"/>
    <p:sldLayoutId id="2147483667" r:id="rId4"/>
    <p:sldLayoutId id="2147483668" r:id="rId5"/>
    <p:sldLayoutId id="2147483669" r:id="rId6"/>
    <p:sldLayoutId id="2147483680" r:id="rId7"/>
    <p:sldLayoutId id="2147483673" r:id="rId8"/>
    <p:sldLayoutId id="21474836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5221" r="605" b="8415"/>
          <a:stretch/>
        </p:blipFill>
        <p:spPr>
          <a:xfrm>
            <a:off x="1499446" y="187843"/>
            <a:ext cx="9189720" cy="50096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223345" y="3044852"/>
            <a:ext cx="1478885" cy="215279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0790" y="5279461"/>
            <a:ext cx="11598442" cy="15785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Patuxent Water Resources</a:t>
            </a:r>
            <a:endParaRPr lang="en-US" sz="15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Caption</a:t>
            </a:r>
            <a:r>
              <a:rPr lang="en-US" sz="1500" dirty="0">
                <a:cs typeface="Arial" panose="020B0604020202020204" pitchFamily="34" charset="0"/>
              </a:rPr>
              <a:t>: </a:t>
            </a:r>
            <a:r>
              <a:rPr lang="en-US" sz="1500" dirty="0" smtClean="0">
                <a:cs typeface="Arial" panose="020B0604020202020204" pitchFamily="34" charset="0"/>
              </a:rPr>
              <a:t>A s</a:t>
            </a:r>
            <a:r>
              <a:rPr lang="en-US" sz="1500" dirty="0" smtClean="0">
                <a:cs typeface="Arial" panose="020B0604020202020204" pitchFamily="34" charset="0"/>
              </a:rPr>
              <a:t>upervised </a:t>
            </a:r>
            <a:r>
              <a:rPr lang="en-US" sz="1500" dirty="0">
                <a:cs typeface="Arial" panose="020B0604020202020204" pitchFamily="34" charset="0"/>
              </a:rPr>
              <a:t>c</a:t>
            </a:r>
            <a:r>
              <a:rPr lang="en-US" sz="1500" dirty="0" smtClean="0">
                <a:cs typeface="Arial" panose="020B0604020202020204" pitchFamily="34" charset="0"/>
              </a:rPr>
              <a:t>lassification method is applied to a Landsat 5 Thematic Mapper image from July 1996, showing </a:t>
            </a:r>
            <a:r>
              <a:rPr lang="en-US" sz="1500" dirty="0" smtClean="0">
                <a:cs typeface="Arial" panose="020B0604020202020204" pitchFamily="34" charset="0"/>
              </a:rPr>
              <a:t>the Upper Patuxent Watershed. The image is incorporated into a synthetic raster dataset to track LULC changes associated with water quality.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cs typeface="Arial" panose="020B0604020202020204" pitchFamily="34" charset="0"/>
              </a:rPr>
              <a:t>Metadata </a:t>
            </a:r>
            <a:r>
              <a:rPr lang="en-US" sz="1500" b="1" dirty="0">
                <a:cs typeface="Arial" panose="020B0604020202020204" pitchFamily="34" charset="0"/>
              </a:rPr>
              <a:t>Tags</a:t>
            </a:r>
            <a:r>
              <a:rPr lang="en-US" sz="1500" dirty="0" smtClean="0">
                <a:cs typeface="Arial" panose="020B0604020202020204" pitchFamily="34" charset="0"/>
              </a:rPr>
              <a:t>: </a:t>
            </a:r>
            <a:r>
              <a:rPr lang="en-US" sz="1500" dirty="0"/>
              <a:t>water quality, watershed, land cover change, land use change, change analysis, agricultural runoff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3253" y="3193872"/>
            <a:ext cx="636271" cy="8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Crops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1910" y="3590336"/>
            <a:ext cx="889045" cy="8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bg1"/>
                </a:solidFill>
              </a:rPr>
              <a:t>NonCrop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3257" y="4393584"/>
            <a:ext cx="765575" cy="8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3257" y="4752657"/>
            <a:ext cx="8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Urban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43257" y="3998316"/>
            <a:ext cx="765575" cy="8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Water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47616" y="4769796"/>
            <a:ext cx="412948" cy="255638"/>
          </a:xfrm>
          <a:prstGeom prst="roundRect">
            <a:avLst/>
          </a:prstGeom>
          <a:solidFill>
            <a:srgbClr val="4D4C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347616" y="3601895"/>
            <a:ext cx="412948" cy="255638"/>
          </a:xfrm>
          <a:prstGeom prst="roundRect">
            <a:avLst/>
          </a:prstGeom>
          <a:solidFill>
            <a:srgbClr val="C1E9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347616" y="3174049"/>
            <a:ext cx="412948" cy="255638"/>
          </a:xfrm>
          <a:prstGeom prst="roundRect">
            <a:avLst/>
          </a:prstGeom>
          <a:solidFill>
            <a:srgbClr val="FC77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347616" y="4383953"/>
            <a:ext cx="412948" cy="255638"/>
          </a:xfrm>
          <a:prstGeom prst="roundRect">
            <a:avLst/>
          </a:prstGeom>
          <a:solidFill>
            <a:srgbClr val="38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616" y="3998110"/>
            <a:ext cx="412948" cy="255638"/>
          </a:xfrm>
          <a:prstGeom prst="roundRect">
            <a:avLst/>
          </a:prstGeom>
          <a:solidFill>
            <a:srgbClr val="0070FF"/>
          </a:solidFill>
          <a:ln w="12700" cap="flat" cmpd="sng" algn="ctr">
            <a:solidFill>
              <a:srgbClr val="0070FF"/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1335" y="266110"/>
            <a:ext cx="356187" cy="700653"/>
            <a:chOff x="5917906" y="5531268"/>
            <a:chExt cx="356187" cy="840785"/>
          </a:xfrm>
        </p:grpSpPr>
        <p:sp>
          <p:nvSpPr>
            <p:cNvPr id="9" name="TextBox 8"/>
            <p:cNvSpPr txBox="1"/>
            <p:nvPr/>
          </p:nvSpPr>
          <p:spPr>
            <a:xfrm>
              <a:off x="5917906" y="5928854"/>
              <a:ext cx="356187" cy="4431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normalizeH="0" baseline="0" noProof="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uLnTx/>
                  <a:uFillTx/>
                  <a:latin typeface="+mj-lt"/>
                </a:rPr>
                <a:t>N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992205" y="5531268"/>
              <a:ext cx="207591" cy="41724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489769" y="4752657"/>
            <a:ext cx="2798787" cy="444836"/>
          </a:xfrm>
          <a:prstGeom prst="rect">
            <a:avLst/>
          </a:prstGeom>
          <a:solidFill>
            <a:schemeClr val="tx1">
              <a:lumMod val="75000"/>
              <a:lumOff val="25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oup 22"/>
          <p:cNvGrpSpPr>
            <a:grpSpLocks noChangeAspect="1"/>
          </p:cNvGrpSpPr>
          <p:nvPr/>
        </p:nvGrpSpPr>
        <p:grpSpPr bwMode="auto">
          <a:xfrm>
            <a:off x="1558058" y="4802647"/>
            <a:ext cx="2730499" cy="285750"/>
            <a:chOff x="1094" y="2962"/>
            <a:chExt cx="1720" cy="180"/>
          </a:xfrm>
        </p:grpSpPr>
        <p:sp>
          <p:nvSpPr>
            <p:cNvPr id="5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115" y="2962"/>
              <a:ext cx="1699" cy="1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V="1">
              <a:off x="1137" y="307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1785" y="307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2431" y="3079"/>
              <a:ext cx="0" cy="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V="1">
              <a:off x="1299" y="3095"/>
              <a:ext cx="0" cy="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 flipV="1">
              <a:off x="1462" y="3095"/>
              <a:ext cx="0" cy="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1623" y="3095"/>
              <a:ext cx="0" cy="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 flipV="1">
              <a:off x="1946" y="3095"/>
              <a:ext cx="0" cy="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flipV="1">
              <a:off x="2108" y="3095"/>
              <a:ext cx="0" cy="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1"/>
            <p:cNvSpPr>
              <a:spLocks noChangeShapeType="1"/>
            </p:cNvSpPr>
            <p:nvPr/>
          </p:nvSpPr>
          <p:spPr bwMode="auto">
            <a:xfrm flipV="1">
              <a:off x="2270" y="3095"/>
              <a:ext cx="0" cy="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2"/>
            <p:cNvSpPr>
              <a:spLocks noChangeShapeType="1"/>
            </p:cNvSpPr>
            <p:nvPr/>
          </p:nvSpPr>
          <p:spPr bwMode="auto">
            <a:xfrm>
              <a:off x="1137" y="3135"/>
              <a:ext cx="1294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94" y="296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0</a:t>
              </a:r>
            </a:p>
          </p:txBody>
        </p:sp>
        <p:sp>
          <p:nvSpPr>
            <p:cNvPr id="69" name="Rectangle 34"/>
            <p:cNvSpPr>
              <a:spLocks noChangeArrowheads="1"/>
            </p:cNvSpPr>
            <p:nvPr/>
          </p:nvSpPr>
          <p:spPr bwMode="auto">
            <a:xfrm>
              <a:off x="1742" y="296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5</a:t>
              </a:r>
            </a:p>
          </p:txBody>
        </p:sp>
        <p:sp>
          <p:nvSpPr>
            <p:cNvPr id="70" name="Rectangle 35"/>
            <p:cNvSpPr>
              <a:spLocks noChangeArrowheads="1"/>
            </p:cNvSpPr>
            <p:nvPr/>
          </p:nvSpPr>
          <p:spPr bwMode="auto">
            <a:xfrm>
              <a:off x="2363" y="2963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10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2501" y="2963"/>
              <a:ext cx="2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Miles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2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57A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v4</Template>
  <TotalTime>3443</TotalTime>
  <Words>79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Prajapati, Shaifali (LARC-E3)[SSAI DEVELOP]</cp:lastModifiedBy>
  <cp:revision>208</cp:revision>
  <dcterms:created xsi:type="dcterms:W3CDTF">2017-05-15T13:42:39Z</dcterms:created>
  <dcterms:modified xsi:type="dcterms:W3CDTF">2019-04-02T21:23:35Z</dcterms:modified>
</cp:coreProperties>
</file>