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75" r:id="rId2"/>
    <p:sldId id="286" r:id="rId3"/>
    <p:sldId id="280" r:id="rId4"/>
    <p:sldId id="289" r:id="rId5"/>
    <p:sldId id="290" r:id="rId6"/>
    <p:sldId id="281" r:id="rId7"/>
    <p:sldId id="294" r:id="rId8"/>
    <p:sldId id="298" r:id="rId9"/>
    <p:sldId id="299" r:id="rId10"/>
    <p:sldId id="300" r:id="rId11"/>
    <p:sldId id="301" r:id="rId12"/>
    <p:sldId id="293" r:id="rId13"/>
    <p:sldId id="297" r:id="rId14"/>
    <p:sldId id="310" r:id="rId15"/>
    <p:sldId id="307" r:id="rId16"/>
    <p:sldId id="304" r:id="rId17"/>
    <p:sldId id="295" r:id="rId18"/>
    <p:sldId id="308" r:id="rId19"/>
    <p:sldId id="303" r:id="rId20"/>
    <p:sldId id="312" r:id="rId21"/>
    <p:sldId id="309" r:id="rId22"/>
    <p:sldId id="306" r:id="rId23"/>
    <p:sldId id="31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Williams" initials="JW" lastIdx="1" clrIdx="0">
    <p:extLst>
      <p:ext uri="{19B8F6BF-5375-455C-9EA6-DF929625EA0E}">
        <p15:presenceInfo xmlns:p15="http://schemas.microsoft.com/office/powerpoint/2012/main" userId="Jenna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91"/>
    <a:srgbClr val="FFFFFF"/>
    <a:srgbClr val="7DB862"/>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95" autoAdjust="0"/>
    <p:restoredTop sz="66192" autoAdjust="0"/>
  </p:normalViewPr>
  <p:slideViewPr>
    <p:cSldViewPr snapToGrid="0">
      <p:cViewPr varScale="1">
        <p:scale>
          <a:sx n="52" d="100"/>
          <a:sy n="52" d="100"/>
        </p:scale>
        <p:origin x="114" y="612"/>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the summer</a:t>
            </a:r>
            <a:r>
              <a:rPr lang="en-US" sz="1200" b="0" i="0" u="none" strike="noStrike" kern="1200" baseline="0" dirty="0" smtClean="0">
                <a:solidFill>
                  <a:schemeClr val="tx1"/>
                </a:solidFill>
                <a:effectLst/>
                <a:latin typeface="+mn-lt"/>
                <a:ea typeface="+mn-ea"/>
                <a:cs typeface="+mn-cs"/>
              </a:rPr>
              <a:t> of 2016, the</a:t>
            </a:r>
            <a:r>
              <a:rPr lang="en-US" sz="1200" b="0" i="0" u="none" strike="noStrike" kern="1200" dirty="0" smtClean="0">
                <a:solidFill>
                  <a:schemeClr val="tx1"/>
                </a:solidFill>
                <a:effectLst/>
                <a:latin typeface="+mn-lt"/>
                <a:ea typeface="+mn-ea"/>
                <a:cs typeface="+mn-cs"/>
              </a:rPr>
              <a:t> Eastern Idaho Disasters</a:t>
            </a:r>
            <a:r>
              <a:rPr lang="en-US" sz="1200" b="0" i="0" u="none" strike="noStrike" kern="1200" baseline="0" dirty="0" smtClean="0">
                <a:solidFill>
                  <a:schemeClr val="tx1"/>
                </a:solidFill>
                <a:effectLst/>
                <a:latin typeface="+mn-lt"/>
                <a:ea typeface="+mn-ea"/>
                <a:cs typeface="+mn-cs"/>
              </a:rPr>
              <a:t> team in Pocatello took on a project that looked into developing fire susceptibility models using remote sensing to identify mule deer and Greater Sage grouse habitats in the Sagebrush-Steppe ecosystem that may be threatened by wildfires.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habitat data was a very critical input since it forms the main basis of our study. Mule deer habitat data was obtained as raster layer that showed gradation of habitat suitability, from high to low, as indicated by a model developed by the IDFG in 2015. </a:t>
            </a:r>
          </a:p>
          <a:p>
            <a:endParaRPr lang="en-US" baseline="0" dirty="0" smtClean="0"/>
          </a:p>
          <a:p>
            <a:r>
              <a:rPr lang="en-US" baseline="0" dirty="0" smtClean="0"/>
              <a:t>Greater Sage grouse habitat data was obtained as point locations of active and occupied </a:t>
            </a:r>
            <a:r>
              <a:rPr lang="en-US" baseline="0" dirty="0" err="1" smtClean="0"/>
              <a:t>lekking</a:t>
            </a:r>
            <a:r>
              <a:rPr lang="en-US" baseline="0" dirty="0" smtClean="0"/>
              <a:t> grounds for 2015. </a:t>
            </a:r>
            <a:r>
              <a:rPr lang="en-GB" sz="1200" kern="1200" dirty="0" smtClean="0">
                <a:solidFill>
                  <a:schemeClr val="tx1"/>
                </a:solidFill>
                <a:effectLst/>
                <a:latin typeface="+mn-lt"/>
                <a:ea typeface="+mn-ea"/>
                <a:cs typeface="+mn-cs"/>
              </a:rPr>
              <a:t>A </a:t>
            </a:r>
            <a:r>
              <a:rPr lang="en-GB" sz="1200" kern="1200" dirty="0" err="1" smtClean="0">
                <a:solidFill>
                  <a:schemeClr val="tx1"/>
                </a:solidFill>
                <a:effectLst/>
                <a:latin typeface="+mn-lt"/>
                <a:ea typeface="+mn-ea"/>
                <a:cs typeface="+mn-cs"/>
              </a:rPr>
              <a:t>lekking</a:t>
            </a:r>
            <a:r>
              <a:rPr lang="en-GB" sz="1200" kern="1200" dirty="0" smtClean="0">
                <a:solidFill>
                  <a:schemeClr val="tx1"/>
                </a:solidFill>
                <a:effectLst/>
                <a:latin typeface="+mn-lt"/>
                <a:ea typeface="+mn-ea"/>
                <a:cs typeface="+mn-cs"/>
              </a:rPr>
              <a:t> ground is a location where one or more male birds display to attract female partners during mating season. Per</a:t>
            </a:r>
            <a:r>
              <a:rPr lang="en-GB" sz="1200" kern="1200" baseline="0" dirty="0" smtClean="0">
                <a:solidFill>
                  <a:schemeClr val="tx1"/>
                </a:solidFill>
                <a:effectLst/>
                <a:latin typeface="+mn-lt"/>
                <a:ea typeface="+mn-ea"/>
                <a:cs typeface="+mn-cs"/>
              </a:rPr>
              <a:t> the recommendation of the Eastern Idaho BLM, a 6.2 mi buffer was put around these points to obtain entire habitat coverage of the </a:t>
            </a:r>
            <a:r>
              <a:rPr lang="en-US" baseline="0" dirty="0" smtClean="0"/>
              <a:t>Greater Sage grouse </a:t>
            </a:r>
            <a:r>
              <a:rPr lang="en-GB" sz="1200" kern="1200" baseline="0" dirty="0" smtClean="0">
                <a:solidFill>
                  <a:schemeClr val="tx1"/>
                </a:solidFill>
                <a:effectLst/>
                <a:latin typeface="+mn-lt"/>
                <a:ea typeface="+mn-ea"/>
                <a:cs typeface="+mn-cs"/>
              </a:rPr>
              <a:t>since </a:t>
            </a:r>
            <a:r>
              <a:rPr lang="en-GB" sz="1200" kern="1200" dirty="0" smtClean="0">
                <a:solidFill>
                  <a:schemeClr val="tx1"/>
                </a:solidFill>
                <a:effectLst/>
                <a:latin typeface="+mn-lt"/>
                <a:ea typeface="+mn-ea"/>
                <a:cs typeface="+mn-cs"/>
              </a:rPr>
              <a:t>typical habitats forms outward around these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lekking</a:t>
            </a:r>
            <a:r>
              <a:rPr lang="en-GB" sz="1200" kern="1200" baseline="0" dirty="0" smtClean="0">
                <a:solidFill>
                  <a:schemeClr val="tx1"/>
                </a:solidFill>
                <a:effectLst/>
                <a:latin typeface="+mn-lt"/>
                <a:ea typeface="+mn-ea"/>
                <a:cs typeface="+mn-cs"/>
              </a:rPr>
              <a:t> grounds.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410806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all three components:</a:t>
            </a:r>
            <a:r>
              <a:rPr lang="en-US" baseline="0" dirty="0" smtClean="0"/>
              <a:t> topography, fuel load, and habitat data; we applied expert weightings to produce individual fire susceptibility models for both mule deer and sage grouse at 10m and 30m spatial resolutions.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90155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the 30m</a:t>
            </a:r>
            <a:r>
              <a:rPr lang="en-US" baseline="0" dirty="0" smtClean="0"/>
              <a:t> and 10m wildfire susceptibility models were able to detect susceptible habitat across the study area and inside the kipukas so unlike the common misconception of this land being void of vegetation these satellites are picking up varying degrees of fuel loading that may threaten habitats if ignition were to occur. Random visual validation with Google Earth correlated high fire susceptibilities areas to highly vegetated areas and low fire susceptibilities to rocky areas in the basalt formation which gives credibility to the models performing satisfactorily.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63450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 classification</a:t>
            </a:r>
            <a:r>
              <a:rPr lang="en-US" baseline="0" dirty="0" smtClean="0"/>
              <a:t> of Greater Sage-grouse habitats found more high susceptibility across the study region. This is because there are more documented points and because the buffer applied was not in a graduated so the assumption was to apply high suitability to all areas within a 6.2 mile buffer of a </a:t>
            </a:r>
            <a:r>
              <a:rPr lang="en-US" baseline="0" dirty="0" err="1" smtClean="0"/>
              <a:t>lek</a:t>
            </a:r>
            <a:r>
              <a:rPr lang="en-US" baseline="0" dirty="0" smtClean="0"/>
              <a:t> site.  As was done for the mule deer model, random visual validation with Google Earth correlated high fire susceptibilities areas to highly vegetated areas and low fire susceptibilities to rocky areas in the basalt formation which gives credibility to the models performing satisfactorily.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221228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Vegetation Inventory Project, Craters of the Moon National Monument &amp; Preserve, Natural Resource Technical Report NPS/UCBN/NRTR-2009/277</a:t>
            </a:r>
          </a:p>
          <a:p>
            <a:endParaRPr lang="en-US" sz="1200" i="1" dirty="0" smtClean="0"/>
          </a:p>
          <a:p>
            <a:r>
              <a:rPr lang="en-US" sz="1200" i="0" baseline="0" dirty="0" smtClean="0"/>
              <a:t>We zoomed in to a subset of our study area, the CRMO, to perform more in-depth analyses that were not done for the entire study site due to time constraints. </a:t>
            </a:r>
            <a:r>
              <a:rPr lang="en-US" sz="1200" b="0" i="0" baseline="0" dirty="0" smtClean="0"/>
              <a:t>The CRMO is roughly the size of Rhode Island and most believe it be barren and devoid of suitable wildlife habitat. However, this area is host to more than 93 vegetation communities and more than 3,000 wildlife species.</a:t>
            </a:r>
            <a:endParaRPr lang="en-US" sz="1200" b="1" i="0"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29669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fire susceptibility models were divided into low, moderate, and high classes using the natural breaks in the data distribution which showed great agreement between both sensors.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30344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mule deer fire susceptibility models developed with Landsat-8 OLI and Sentinel-2 sensors, respectively show that the Sentinel-2 model identified twice as many highly susceptible acres in comparison to that of Landsat-8 OLI . Together both models classified a total of approximately 25,400 acres (3.4%) of the CRMO as highly susceptible to wildfires.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586579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mule deer summer migration path that is a narrow trail surrounded by basalt flow has been identified as being highly susceptible to wildfires. This migration path is an important identification; if the winter migration path was to burn, we would expect to see a direct correlation with mortality since there would be lack of vegetation providing forage and shelter on their journey.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99765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Both </a:t>
            </a:r>
            <a:r>
              <a:rPr lang="en-US" dirty="0" smtClean="0"/>
              <a:t>Greater Sage-grouse </a:t>
            </a:r>
            <a:r>
              <a:rPr lang="en-GB" sz="1200" kern="1200" dirty="0" smtClean="0">
                <a:solidFill>
                  <a:schemeClr val="tx1"/>
                </a:solidFill>
                <a:effectLst/>
                <a:latin typeface="+mn-lt"/>
                <a:ea typeface="+mn-ea"/>
                <a:cs typeface="+mn-cs"/>
              </a:rPr>
              <a:t>models showed comparable areas of high susceptibility with Sentinel-2 registering only 2% more area of high susceptibility than Landsat-8 OLI</a:t>
            </a:r>
            <a:r>
              <a:rPr lang="en-US" sz="1200" kern="1200" dirty="0" smtClean="0">
                <a:solidFill>
                  <a:schemeClr val="tx1"/>
                </a:solidFill>
                <a:effectLst/>
                <a:latin typeface="+mn-lt"/>
                <a:ea typeface="+mn-ea"/>
                <a:cs typeface="+mn-cs"/>
              </a:rPr>
              <a:t>. </a:t>
            </a:r>
            <a:r>
              <a:rPr lang="en-US" baseline="0" dirty="0" smtClean="0"/>
              <a:t>Because of the large buffer there is an increased level of high fire susceptibility in the Greater Sage-grouse analysis.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0503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Together both models registered approximately 292,700 acres (38.9%) of the areas as highly susceptible to wildfires. This is likely an overestimation of high susceptibility areas due to the fact that the suitability of the different areas of the Greater Sage-grouse habitats were not clearly identified or graded into classes as was done for the mule deer data. Spatial analyses of the highly susceptible areas showed 21.9% to be in agreement between both models.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17984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200"/>
              </a:spcBef>
              <a:spcAft>
                <a:spcPts val="0"/>
              </a:spcAft>
              <a:buClr>
                <a:srgbClr val="586991"/>
              </a:buClr>
              <a:buSzTx/>
              <a:buFont typeface="Webdings" panose="05030102010509060703" pitchFamily="18" charset="2"/>
              <a:buNone/>
              <a:tabLst/>
              <a:defRPr/>
            </a:pPr>
            <a:r>
              <a:rPr lang="en-US" sz="1600" b="0" i="0" u="none" strike="noStrike" kern="1200" dirty="0" smtClean="0">
                <a:solidFill>
                  <a:schemeClr val="tx1"/>
                </a:solidFill>
                <a:effectLst/>
                <a:latin typeface="+mn-lt"/>
                <a:ea typeface="+mn-ea"/>
                <a:cs typeface="+mn-cs"/>
              </a:rPr>
              <a:t>The sagebrush-steppe ecosystem is home to many different types of flora and fauna. It is a resilient ecosystem that is able to handle many different environmental extremes but wildfires can be disastrous to the vegetation and as a result the wildlife habitats within it because landscape</a:t>
            </a:r>
            <a:r>
              <a:rPr lang="en-US" sz="1600" b="0" i="0" u="none" strike="noStrike" kern="1200" baseline="0" dirty="0" smtClean="0">
                <a:solidFill>
                  <a:schemeClr val="tx1"/>
                </a:solidFill>
                <a:effectLst/>
                <a:latin typeface="+mn-lt"/>
                <a:ea typeface="+mn-ea"/>
                <a:cs typeface="+mn-cs"/>
              </a:rPr>
              <a:t> take a while to bounce back, if at all</a:t>
            </a:r>
            <a:r>
              <a:rPr lang="en-US" sz="1600" b="0" i="0" u="none" strike="noStrike" kern="1200" dirty="0" smtClean="0">
                <a:solidFill>
                  <a:schemeClr val="tx1"/>
                </a:solidFill>
                <a:effectLst/>
                <a:latin typeface="+mn-lt"/>
                <a:ea typeface="+mn-ea"/>
                <a:cs typeface="+mn-cs"/>
              </a:rPr>
              <a:t>. Both mule deer and sage-grouse are dependent upon this ecosystem for habitat, forage, and breeding grounds.</a:t>
            </a:r>
            <a:r>
              <a:rPr lang="en-US" sz="1600" b="0" i="0" u="none" strike="noStrike" kern="1200" baseline="0" dirty="0" smtClean="0">
                <a:solidFill>
                  <a:schemeClr val="tx1"/>
                </a:solidFill>
                <a:effectLst/>
                <a:latin typeface="+mn-lt"/>
                <a:ea typeface="+mn-ea"/>
                <a:cs typeface="+mn-cs"/>
              </a:rPr>
              <a:t> </a:t>
            </a:r>
          </a:p>
          <a:p>
            <a:pPr marL="457200" marR="0" lvl="1" indent="0" algn="l" defTabSz="914400" rtl="0" eaLnBrk="1" fontAlgn="auto" latinLnBrk="0" hangingPunct="1">
              <a:lnSpc>
                <a:spcPct val="100000"/>
              </a:lnSpc>
              <a:spcBef>
                <a:spcPts val="200"/>
              </a:spcBef>
              <a:spcAft>
                <a:spcPts val="0"/>
              </a:spcAft>
              <a:buClr>
                <a:srgbClr val="586991"/>
              </a:buClr>
              <a:buSzTx/>
              <a:buFont typeface="Webdings" panose="05030102010509060703" pitchFamily="18" charset="2"/>
              <a:buNone/>
              <a:tabLst/>
              <a:defRPr/>
            </a:pPr>
            <a:endParaRPr lang="en-US" sz="1600" b="0" i="0" u="none" strike="noStrike"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200"/>
              </a:spcBef>
              <a:spcAft>
                <a:spcPts val="0"/>
              </a:spcAft>
              <a:buClr>
                <a:srgbClr val="586991"/>
              </a:buClr>
              <a:buSzTx/>
              <a:buFont typeface="Webdings" panose="05030102010509060703" pitchFamily="18" charset="2"/>
              <a:buNone/>
              <a:tabLst/>
              <a:defRPr/>
            </a:pPr>
            <a:r>
              <a:rPr lang="en-GB" sz="1200" kern="1200" dirty="0" smtClean="0">
                <a:solidFill>
                  <a:schemeClr val="tx1"/>
                </a:solidFill>
                <a:effectLst/>
                <a:latin typeface="+mn-lt"/>
                <a:ea typeface="+mn-ea"/>
                <a:cs typeface="+mn-cs"/>
              </a:rPr>
              <a:t>This ecosystem is adapted to fires; historically</a:t>
            </a:r>
            <a:r>
              <a:rPr lang="en-US" sz="1200" b="0" i="0" u="none" strike="noStrike" kern="1200" dirty="0" smtClean="0">
                <a:solidFill>
                  <a:schemeClr val="tx1"/>
                </a:solidFill>
                <a:effectLst/>
                <a:latin typeface="+mn-lt"/>
                <a:ea typeface="+mn-ea"/>
                <a:cs typeface="+mn-cs"/>
              </a:rPr>
              <a:t>, wildfires in this region would occur at long intervals allowing for native vegetation to re-establish. However, r</a:t>
            </a:r>
            <a:r>
              <a:rPr lang="en-US" sz="1600" b="0" i="0" u="none" strike="noStrike" kern="1200" dirty="0" smtClean="0">
                <a:solidFill>
                  <a:schemeClr val="tx1"/>
                </a:solidFill>
                <a:effectLst/>
                <a:latin typeface="+mn-lt"/>
                <a:ea typeface="+mn-ea"/>
                <a:cs typeface="+mn-cs"/>
              </a:rPr>
              <a:t>ecent invasion of </a:t>
            </a:r>
            <a:r>
              <a:rPr lang="en-US" sz="1600" b="0" i="0" u="none" strike="noStrike" kern="1200" dirty="0" err="1" smtClean="0">
                <a:solidFill>
                  <a:schemeClr val="tx1"/>
                </a:solidFill>
                <a:effectLst/>
                <a:latin typeface="+mn-lt"/>
                <a:ea typeface="+mn-ea"/>
                <a:cs typeface="+mn-cs"/>
              </a:rPr>
              <a:t>cheatgrass</a:t>
            </a:r>
            <a:r>
              <a:rPr lang="en-US" sz="1600" b="0" i="0" u="none" strike="noStrike" kern="1200" dirty="0" smtClean="0">
                <a:solidFill>
                  <a:schemeClr val="tx1"/>
                </a:solidFill>
                <a:effectLst/>
                <a:latin typeface="+mn-lt"/>
                <a:ea typeface="+mn-ea"/>
                <a:cs typeface="+mn-cs"/>
              </a:rPr>
              <a:t> and other changes to the sagebrush-steppe ecosystem has altered this regime resulting in larger and more frequent wildfires</a:t>
            </a:r>
            <a:r>
              <a:rPr lang="en-US" sz="1600" b="0" i="0" u="none" strike="noStrike" kern="1200" baseline="0" dirty="0" smtClean="0">
                <a:solidFill>
                  <a:schemeClr val="tx1"/>
                </a:solidFill>
                <a:effectLst/>
                <a:latin typeface="+mn-lt"/>
                <a:ea typeface="+mn-ea"/>
                <a:cs typeface="+mn-cs"/>
              </a:rPr>
              <a:t>, </a:t>
            </a:r>
            <a:r>
              <a:rPr lang="en-US" sz="1600" b="0" i="0" u="none" strike="noStrike" kern="1200" dirty="0" smtClean="0">
                <a:solidFill>
                  <a:schemeClr val="tx1"/>
                </a:solidFill>
                <a:effectLst/>
                <a:latin typeface="+mn-lt"/>
                <a:ea typeface="+mn-ea"/>
                <a:cs typeface="+mn-cs"/>
              </a:rPr>
              <a:t>increasing the threat to the habitats. The goal</a:t>
            </a:r>
            <a:r>
              <a:rPr lang="en-US" sz="1600" b="0" i="0" u="none" strike="noStrike" kern="1200" baseline="0" dirty="0" smtClean="0">
                <a:solidFill>
                  <a:schemeClr val="tx1"/>
                </a:solidFill>
                <a:effectLst/>
                <a:latin typeface="+mn-lt"/>
                <a:ea typeface="+mn-ea"/>
                <a:cs typeface="+mn-cs"/>
              </a:rPr>
              <a:t> of the project was to produce models that capture the fire susceptibility of the different habitats </a:t>
            </a:r>
            <a:r>
              <a:rPr lang="en-US" sz="1200" b="0" i="0" u="none" strike="noStrike" kern="1200" dirty="0" smtClean="0">
                <a:solidFill>
                  <a:schemeClr val="tx1"/>
                </a:solidFill>
                <a:effectLst/>
                <a:latin typeface="+mn-lt"/>
                <a:ea typeface="+mn-ea"/>
                <a:cs typeface="+mn-cs"/>
              </a:rPr>
              <a:t>so park and land managers can proactively target threatened areas for fuel load reduction and intervention to help these species thrive.</a:t>
            </a:r>
          </a:p>
          <a:p>
            <a:pPr marL="457200" lvl="1" indent="0">
              <a:spcBef>
                <a:spcPts val="200"/>
              </a:spcBef>
              <a:buClr>
                <a:srgbClr val="586991"/>
              </a:buClr>
              <a:buFont typeface="Webdings" panose="05030102010509060703" pitchFamily="18" charset="2"/>
              <a:buNone/>
            </a:pPr>
            <a:endParaRPr lang="en-US" sz="1600" dirty="0" smtClean="0">
              <a:solidFill>
                <a:schemeClr val="bg2">
                  <a:lumMod val="50000"/>
                </a:schemeClr>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11937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sz="1200" dirty="0" smtClean="0">
                <a:solidFill>
                  <a:schemeClr val="tx1">
                    <a:lumMod val="50000"/>
                  </a:schemeClr>
                </a:solidFill>
              </a:rPr>
              <a:t>On July 4, 2016, only days after the above models being generated, the Timbered Dome wildfire occurred just 3 miles north of Craters. This location lost both mule deer and sage-grouse habitats in the roughly 2,084 acre fire. Such a large loss of vegetation will take years to regenerate, if at all, creating a hardship for both mule deer and sage-grouse in the area.</a:t>
            </a:r>
          </a:p>
          <a:p>
            <a:r>
              <a:rPr lang="en-US" sz="1200" dirty="0" smtClean="0">
                <a:solidFill>
                  <a:schemeClr val="tx1">
                    <a:lumMod val="50000"/>
                  </a:schemeClr>
                </a:solidFill>
              </a:rPr>
              <a:t>Analyzing the burned areas based on the models developed in this project, highly susceptible habitats for each species were identified prior to the burn. This analysis serves as validation for the effectiveness of the models and reinforces the need for continued monitoring of habitats that are highly susceptible to wildfires. The results indicated that at least 76% of the mule deer habitat were highly susceptible to wildfire whereas 96% of the sage grouse habitat were highly susceptible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950781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this study, we built fire susceptibility models for both mule deer winter habitats and Greater Sage-grouse </a:t>
            </a:r>
            <a:r>
              <a:rPr lang="en-GB" sz="1200" kern="1200" dirty="0" err="1" smtClean="0">
                <a:solidFill>
                  <a:schemeClr val="tx1"/>
                </a:solidFill>
                <a:effectLst/>
                <a:latin typeface="+mn-lt"/>
                <a:ea typeface="+mn-ea"/>
                <a:cs typeface="+mn-cs"/>
              </a:rPr>
              <a:t>lekking</a:t>
            </a:r>
            <a:r>
              <a:rPr lang="en-GB" sz="1200" kern="1200" dirty="0" smtClean="0">
                <a:solidFill>
                  <a:schemeClr val="tx1"/>
                </a:solidFill>
                <a:effectLst/>
                <a:latin typeface="+mn-lt"/>
                <a:ea typeface="+mn-ea"/>
                <a:cs typeface="+mn-cs"/>
              </a:rPr>
              <a:t> and nesting grounds found in CRMO. These models were generated at both a 30 m and 10 m spatial resolutions to investigate their effect on the accuracy of the output. Generally, the 10 m model was seen to pick up vegetation within the basalt formation better than that of the 30 m, a likely benefit of the increase in spatial resolutions. However, the 30 m model performed satisfactorily and is therefore a recommended choice for compromise between analyses speed and accuracy. Random visual validation using Google Earth correlated high fire susceptible areas to highly vegetated areas and low susceptibility to rocky areas with little to no discernible vegetation which gives credibility to the models performing satisfactorily.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Independent validation with a recently occurred Timbered Dome fire showed all four models to predict at least 76% of this burn as highly susceptible to fire and would have helped in mitigating the loss of this habitat had the model been developed earlier. We believe these models are great tools that will better inform park and land managers in their quest to prevent the loss of these species.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11599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 would be ideal for future works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clearly define the breaks between the low moderate and high susceptibility classes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optimize the signature cutoff for Sentinel-2 vegetation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Perform field validations of the model</a:t>
            </a:r>
            <a:r>
              <a:rPr lang="en-US" baseline="0" dirty="0"/>
              <a:t> </a:t>
            </a:r>
            <a:r>
              <a:rPr lang="en-US" baseline="0" dirty="0" smtClean="0"/>
              <a:t>and collect more fuel load points in the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lastly, to have a more clear definition of suitable habitat for the Greater Sage-grouse.</a:t>
            </a: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602573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 all those who helped up on this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41701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a:t>
            </a:r>
            <a:r>
              <a:rPr lang="en-US" sz="1200" b="0" i="0" u="none" strike="noStrike" kern="1200" baseline="0" dirty="0" smtClean="0">
                <a:solidFill>
                  <a:schemeClr val="tx1"/>
                </a:solidFill>
                <a:effectLst/>
                <a:latin typeface="+mn-lt"/>
                <a:ea typeface="+mn-ea"/>
                <a:cs typeface="+mn-cs"/>
              </a:rPr>
              <a:t> objectives of the project were first, to build models to identify critical mule deer and the greater sage-grouse habitats that have increased wildfire susceptibilities based on the intrinsic factors of the landscape and secondly, to build the said models in different spatial resolutions to investigate their influence on output performance of the models.</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bg2">
                  <a:lumMod val="50000"/>
                </a:schemeClr>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motivation for this project</a:t>
            </a:r>
            <a:r>
              <a:rPr lang="en-US" sz="1200" kern="1200" baseline="0" dirty="0" smtClean="0">
                <a:solidFill>
                  <a:schemeClr val="tx1"/>
                </a:solidFill>
                <a:effectLst/>
                <a:latin typeface="+mn-lt"/>
                <a:ea typeface="+mn-ea"/>
                <a:cs typeface="+mn-cs"/>
              </a:rPr>
              <a:t> was to address the concerns of our project partners, park and land managers at the Craters of the Moon National Monument and Preserve (CRMO) and Eastern Idaho Bureau of Land Management (BLM)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is a concern that too many wildfire occurrences in recent years are possibly inducing biodiversity loss, depleting resources and disrupting the Sagebrush-Steppe ecosystem . This increase in wildfires especially affects the mule deer population, which is an indicator of the health of the Sagebrush-Steppe ecosystem. Also, Idaho hunters rely on the survival of these species to sustain their hunting culture since mule deer form an important part of big game hunting.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Greater Sage-grouse, is another species whose habitat is threatened by the recent spike in wildfires. These birds exhibit a strong sense of habitat fidelity and stay exclusively in the Sagebrush-Steppe ecosystem.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Finally, park managers at the CRMO especially need these models to assess the susceptibility of the habitats found within the park since current susceptibility models end at the outskirts of the park under the assumption that the rocky basalt formation “will not burn”. However, contrary to this assumption, found within this national park are </a:t>
            </a:r>
            <a:r>
              <a:rPr lang="en-US" sz="1200" kern="1200" baseline="0" dirty="0" err="1" smtClean="0">
                <a:solidFill>
                  <a:schemeClr val="tx1"/>
                </a:solidFill>
                <a:effectLst/>
                <a:latin typeface="+mn-lt"/>
                <a:ea typeface="+mn-ea"/>
                <a:cs typeface="+mn-cs"/>
              </a:rPr>
              <a:t>kipukas</a:t>
            </a:r>
            <a:r>
              <a:rPr lang="en-US" sz="1200" kern="1200" baseline="0" dirty="0" smtClean="0">
                <a:solidFill>
                  <a:schemeClr val="tx1"/>
                </a:solidFill>
                <a:effectLst/>
                <a:latin typeface="+mn-lt"/>
                <a:ea typeface="+mn-ea"/>
                <a:cs typeface="+mn-cs"/>
              </a:rPr>
              <a:t>, which are islands of vegetation and wildlife habitats. The CRMO may experience on average 4 fires annually so park managers are in dire need of a fire susceptibility model that will better inform them on where to focus their resources.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62734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the analyses, we </a:t>
            </a:r>
            <a:r>
              <a:rPr lang="en-US" dirty="0" smtClean="0"/>
              <a:t>leveraged </a:t>
            </a:r>
            <a:r>
              <a:rPr lang="en-US" sz="1200" b="0" i="0" u="none" strike="noStrike" kern="1200" baseline="0" dirty="0" smtClean="0">
                <a:solidFill>
                  <a:schemeClr val="tx1"/>
                </a:solidFill>
                <a:effectLst/>
                <a:latin typeface="+mn-lt"/>
                <a:ea typeface="+mn-ea"/>
                <a:cs typeface="+mn-cs"/>
              </a:rPr>
              <a:t>30 meter Landsat-8 Operational Land Imager imagery and 10 meter Sentinel-2 imagery to investigate the influence of spatial resolution on output performance.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05682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analyses were done using only intrinsic</a:t>
            </a:r>
            <a:r>
              <a:rPr lang="en-US" sz="1200" b="0" i="0" u="none" strike="noStrike" kern="1200" baseline="0" dirty="0" smtClean="0">
                <a:solidFill>
                  <a:schemeClr val="tx1"/>
                </a:solidFill>
                <a:effectLst/>
                <a:latin typeface="+mn-lt"/>
                <a:ea typeface="+mn-ea"/>
                <a:cs typeface="+mn-cs"/>
              </a:rPr>
              <a:t> parameters of the landscape with no consideration to external factors such as ignition sources or weather since these inherent are the most important to susceptibility models.</a:t>
            </a:r>
            <a:r>
              <a:rPr lang="en-US" sz="1200" b="0" i="0" u="none" strike="noStrike" kern="1200" dirty="0" smtClean="0">
                <a:solidFill>
                  <a:schemeClr val="tx1"/>
                </a:solidFill>
                <a:effectLst/>
                <a:latin typeface="+mn-lt"/>
                <a:ea typeface="+mn-ea"/>
                <a:cs typeface="+mn-cs"/>
              </a:rPr>
              <a:t> The factors were topography, fuel loads, and habitat suitability.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748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Ancillary dataset utilized were 2015 NAIP data to preform supervised classification of basalt flows in Craters. Idaho cropland data to remove agricultural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Historic fire data to remove update available datasets since their time of collection. Digital Elevation to derive topographical layers that are incorporated into the analysis.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11640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For the topography component, we considered the aspect of a surface to investigate the </a:t>
            </a:r>
            <a:r>
              <a:rPr lang="en-GB" sz="1200" kern="1200" dirty="0" smtClean="0">
                <a:solidFill>
                  <a:schemeClr val="tx1"/>
                </a:solidFill>
                <a:effectLst/>
                <a:latin typeface="+mn-lt"/>
                <a:ea typeface="+mn-ea"/>
                <a:cs typeface="+mn-cs"/>
              </a:rPr>
              <a:t>effect of the sun’s position on </a:t>
            </a:r>
            <a:r>
              <a:rPr lang="en-GB" sz="1200" kern="1200" baseline="0" dirty="0" smtClean="0">
                <a:solidFill>
                  <a:schemeClr val="tx1"/>
                </a:solidFill>
                <a:effectLst/>
                <a:latin typeface="+mn-lt"/>
                <a:ea typeface="+mn-ea"/>
                <a:cs typeface="+mn-cs"/>
              </a:rPr>
              <a:t>its </a:t>
            </a:r>
            <a:r>
              <a:rPr lang="en-GB" sz="1200" kern="1200" dirty="0" smtClean="0">
                <a:solidFill>
                  <a:schemeClr val="tx1"/>
                </a:solidFill>
                <a:effectLst/>
                <a:latin typeface="+mn-lt"/>
                <a:ea typeface="+mn-ea"/>
                <a:cs typeface="+mn-cs"/>
              </a:rPr>
              <a:t>degree of desiccation.</a:t>
            </a:r>
            <a:r>
              <a:rPr lang="en-GB" sz="1200"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We also considered changes in slope and how it affects the rate of fire spread as well as suppression efforts. The rate of fire spread has been known to be influenced by slope, being easily transferrable with increase in steepness.</a:t>
            </a:r>
            <a:r>
              <a:rPr lang="en-US" sz="1200" b="0" i="0" u="none" strike="noStrike" kern="1200" baseline="0" dirty="0" smtClean="0">
                <a:solidFill>
                  <a:schemeClr val="tx1"/>
                </a:solidFill>
                <a:effectLst/>
                <a:latin typeface="+mn-lt"/>
                <a:ea typeface="+mn-ea"/>
                <a:cs typeface="+mn-cs"/>
              </a:rPr>
              <a:t> Fire suppression efforts become difficult with increase in slope. </a:t>
            </a:r>
            <a:r>
              <a:rPr lang="en-GB" sz="1200" kern="1200" dirty="0" smtClean="0">
                <a:solidFill>
                  <a:schemeClr val="tx1"/>
                </a:solidFill>
                <a:effectLst/>
                <a:latin typeface="+mn-lt"/>
                <a:ea typeface="+mn-ea"/>
                <a:cs typeface="+mn-cs"/>
              </a:rPr>
              <a:t>Firefighters have identified a threshold of 30º beyond which their</a:t>
            </a:r>
            <a:r>
              <a:rPr lang="en-US" sz="1200" b="0" i="0" u="none" strike="noStrike" kern="1200" baseline="0" dirty="0" smtClean="0">
                <a:solidFill>
                  <a:schemeClr val="tx1"/>
                </a:solidFill>
                <a:effectLst/>
                <a:latin typeface="+mn-lt"/>
                <a:ea typeface="+mn-ea"/>
                <a:cs typeface="+mn-cs"/>
              </a:rPr>
              <a:t> suppression equipment cannot easily traverse the steep slopes.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19632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rtl="0"/>
            <a:r>
              <a:rPr lang="en-US" sz="1200" b="0" i="0" u="none" strike="noStrike" kern="1200" dirty="0" smtClean="0">
                <a:solidFill>
                  <a:schemeClr val="tx1"/>
                </a:solidFill>
                <a:effectLst/>
                <a:latin typeface="+mn-lt"/>
                <a:ea typeface="+mn-ea"/>
                <a:cs typeface="+mn-cs"/>
              </a:rPr>
              <a:t>For the fuel load component, we developed</a:t>
            </a:r>
            <a:r>
              <a:rPr lang="en-US" sz="1200" b="0" i="0" u="none" strike="noStrike" kern="1200" baseline="0" dirty="0" smtClean="0">
                <a:solidFill>
                  <a:schemeClr val="tx1"/>
                </a:solidFill>
                <a:effectLst/>
                <a:latin typeface="+mn-lt"/>
                <a:ea typeface="+mn-ea"/>
                <a:cs typeface="+mn-cs"/>
              </a:rPr>
              <a:t> a sub-model </a:t>
            </a:r>
            <a:r>
              <a:rPr lang="en-US" sz="1200" b="0" i="0" u="none" strike="noStrike" kern="1200" dirty="0" smtClean="0">
                <a:solidFill>
                  <a:schemeClr val="tx1"/>
                </a:solidFill>
                <a:effectLst/>
                <a:latin typeface="+mn-lt"/>
                <a:ea typeface="+mn-ea"/>
                <a:cs typeface="+mn-cs"/>
              </a:rPr>
              <a:t>using Classification Tree Analysis to classify vegetation found in the study area. To do this, we</a:t>
            </a:r>
            <a:r>
              <a:rPr lang="en-US" sz="1200" b="0" i="0" u="none" strike="noStrike" kern="1200" baseline="0" dirty="0" smtClean="0">
                <a:solidFill>
                  <a:schemeClr val="tx1"/>
                </a:solidFill>
                <a:effectLst/>
                <a:latin typeface="+mn-lt"/>
                <a:ea typeface="+mn-ea"/>
                <a:cs typeface="+mn-cs"/>
              </a:rPr>
              <a:t> used randomly sampled</a:t>
            </a:r>
            <a:r>
              <a:rPr lang="en-US" sz="1200" b="0" i="0" u="none" strike="noStrike" kern="1200" dirty="0" smtClean="0">
                <a:solidFill>
                  <a:schemeClr val="tx1"/>
                </a:solidFill>
                <a:effectLst/>
                <a:latin typeface="+mn-lt"/>
                <a:ea typeface="+mn-ea"/>
                <a:cs typeface="+mn-cs"/>
              </a:rPr>
              <a:t> in-situ data of the study area collected by Idaho State University and the BLM to train the model.</a:t>
            </a:r>
            <a:r>
              <a:rPr lang="en-US" sz="1200" b="0" i="0" u="none" strike="noStrike" kern="1200" baseline="0" dirty="0" smtClean="0">
                <a:solidFill>
                  <a:schemeClr val="tx1"/>
                </a:solidFill>
                <a:effectLst/>
                <a:latin typeface="+mn-lt"/>
                <a:ea typeface="+mn-ea"/>
                <a:cs typeface="+mn-cs"/>
              </a:rPr>
              <a:t> This model</a:t>
            </a:r>
            <a:r>
              <a:rPr lang="en-US" sz="1200" b="0" i="0" u="none" strike="noStrike" kern="1200" dirty="0" smtClean="0">
                <a:solidFill>
                  <a:schemeClr val="tx1"/>
                </a:solidFill>
                <a:effectLst/>
                <a:latin typeface="+mn-lt"/>
                <a:ea typeface="+mn-ea"/>
                <a:cs typeface="+mn-cs"/>
              </a:rPr>
              <a:t> was later used to develop a map that classified all unknown vegetated</a:t>
            </a:r>
            <a:r>
              <a:rPr lang="en-US" sz="1200" b="0" i="0" u="none" strike="noStrike" kern="1200" baseline="0" dirty="0" smtClean="0">
                <a:solidFill>
                  <a:schemeClr val="tx1"/>
                </a:solidFill>
                <a:effectLst/>
                <a:latin typeface="+mn-lt"/>
                <a:ea typeface="+mn-ea"/>
                <a:cs typeface="+mn-cs"/>
              </a:rPr>
              <a:t> areas in the entire study site. Vegetation moisture, fire rate of spread and f</a:t>
            </a:r>
            <a:r>
              <a:rPr lang="en-US" sz="1200" b="0" i="0" u="none" strike="noStrike" kern="1200" dirty="0" smtClean="0">
                <a:solidFill>
                  <a:schemeClr val="tx1"/>
                </a:solidFill>
                <a:effectLst/>
                <a:latin typeface="+mn-lt"/>
                <a:ea typeface="+mn-ea"/>
                <a:cs typeface="+mn-cs"/>
              </a:rPr>
              <a:t>ire intensity were then derived from the classified vegetation map in response to how they relate to fuel loads. </a:t>
            </a:r>
          </a:p>
          <a:p>
            <a:pPr rtl="0"/>
            <a:endParaRPr lang="en-US" sz="1200" b="0" i="0" u="none" strike="noStrike" kern="1200" dirty="0" smtClean="0">
              <a:solidFill>
                <a:schemeClr val="tx1"/>
              </a:solidFill>
              <a:effectLst/>
              <a:latin typeface="+mn-lt"/>
              <a:ea typeface="+mn-ea"/>
              <a:cs typeface="+mn-cs"/>
            </a:endParaRPr>
          </a:p>
          <a:p>
            <a:pPr rtl="0"/>
            <a:r>
              <a:rPr lang="en-GB" sz="1200" kern="1200" dirty="0" smtClean="0">
                <a:solidFill>
                  <a:schemeClr val="tx1"/>
                </a:solidFill>
                <a:effectLst/>
                <a:latin typeface="+mn-lt"/>
                <a:ea typeface="+mn-ea"/>
                <a:cs typeface="+mn-cs"/>
              </a:rPr>
              <a:t>The vegetation moisture</a:t>
            </a:r>
            <a:r>
              <a:rPr lang="en-GB" sz="1200" kern="1200" baseline="0" dirty="0" smtClean="0">
                <a:solidFill>
                  <a:schemeClr val="tx1"/>
                </a:solidFill>
                <a:effectLst/>
                <a:latin typeface="+mn-lt"/>
                <a:ea typeface="+mn-ea"/>
                <a:cs typeface="+mn-cs"/>
              </a:rPr>
              <a:t> content variable </a:t>
            </a:r>
            <a:r>
              <a:rPr lang="en-GB" sz="1200" kern="1200" dirty="0" smtClean="0">
                <a:solidFill>
                  <a:schemeClr val="tx1"/>
                </a:solidFill>
                <a:effectLst/>
                <a:latin typeface="+mn-lt"/>
                <a:ea typeface="+mn-ea"/>
                <a:cs typeface="+mn-cs"/>
              </a:rPr>
              <a:t>accounts for how moisture in vegetation </a:t>
            </a:r>
            <a:r>
              <a:rPr lang="en-GB" sz="1200" kern="1200" baseline="0" dirty="0" smtClean="0">
                <a:solidFill>
                  <a:schemeClr val="tx1"/>
                </a:solidFill>
                <a:effectLst/>
                <a:latin typeface="+mn-lt"/>
                <a:ea typeface="+mn-ea"/>
                <a:cs typeface="+mn-cs"/>
              </a:rPr>
              <a:t>affects its flammability. </a:t>
            </a:r>
            <a:r>
              <a:rPr lang="en-US" sz="1200" kern="1200" baseline="0" dirty="0" smtClean="0">
                <a:solidFill>
                  <a:schemeClr val="tx1"/>
                </a:solidFill>
                <a:effectLst/>
                <a:latin typeface="+mn-lt"/>
                <a:ea typeface="+mn-ea"/>
                <a:cs typeface="+mn-cs"/>
              </a:rPr>
              <a:t>High vegetation moisture can decrease the fire susceptibility of a location with high fuel loads by virtue of making the vegetation less flammable.</a:t>
            </a:r>
          </a:p>
          <a:p>
            <a:pPr rtl="0"/>
            <a:endParaRPr lang="en-US" sz="1200" kern="1200" baseline="0" dirty="0" smtClean="0">
              <a:solidFill>
                <a:schemeClr val="tx1"/>
              </a:solidFill>
              <a:effectLst/>
              <a:latin typeface="+mn-lt"/>
              <a:ea typeface="+mn-ea"/>
              <a:cs typeface="+mn-cs"/>
            </a:endParaRPr>
          </a:p>
          <a:p>
            <a:pPr rtl="0"/>
            <a:r>
              <a:rPr lang="en-US" sz="1200" kern="1200" baseline="0" dirty="0" smtClean="0">
                <a:solidFill>
                  <a:schemeClr val="tx1"/>
                </a:solidFill>
                <a:effectLst/>
                <a:latin typeface="+mn-lt"/>
                <a:ea typeface="+mn-ea"/>
                <a:cs typeface="+mn-cs"/>
              </a:rPr>
              <a:t>The rate of spread variable takes into account how easily a fire spreads depending on different fuel load classes. Lower fuel classes like grass have been known to be the main carriers of fire and were thus assigned higher weightings in comparison to denser vegetation like the slash.</a:t>
            </a:r>
          </a:p>
          <a:p>
            <a:pPr rtl="0"/>
            <a:endParaRPr lang="en-US" sz="1200" kern="1200" baseline="0" dirty="0" smtClean="0">
              <a:solidFill>
                <a:schemeClr val="tx1"/>
              </a:solidFill>
              <a:effectLst/>
              <a:latin typeface="+mn-lt"/>
              <a:ea typeface="+mn-ea"/>
              <a:cs typeface="+mn-cs"/>
            </a:endParaRPr>
          </a:p>
          <a:p>
            <a:pPr rtl="0"/>
            <a:r>
              <a:rPr lang="en-US" sz="1200" kern="1200" baseline="0" dirty="0" smtClean="0">
                <a:solidFill>
                  <a:schemeClr val="tx1"/>
                </a:solidFill>
                <a:effectLst/>
                <a:latin typeface="+mn-lt"/>
                <a:ea typeface="+mn-ea"/>
                <a:cs typeface="+mn-cs"/>
              </a:rPr>
              <a:t>The fire intensity variable takes into account how different fuel loads affect how much energy is released in the event of ignition. This variable was found to be directly proportional to fuel loading— higher fuel load equaled higher fire intensity. </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770281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3426" y="190428"/>
            <a:ext cx="1225665" cy="1225665"/>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31477333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586991"/>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586991"/>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586991"/>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88" r:id="rId8"/>
    <p:sldLayoutId id="2147483664" r:id="rId9"/>
    <p:sldLayoutId id="2147483665" r:id="rId10"/>
    <p:sldLayoutId id="214748366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25.emf"/><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25.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979847" y="-30820"/>
            <a:ext cx="5943600" cy="305070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827" y="-12446"/>
            <a:ext cx="8134274" cy="6927575"/>
          </a:xfrm>
          <a:prstGeom prst="rect">
            <a:avLst/>
          </a:prstGeom>
        </p:spPr>
      </p:pic>
      <p:sp>
        <p:nvSpPr>
          <p:cNvPr id="25" name="Title 16"/>
          <p:cNvSpPr txBox="1">
            <a:spLocks/>
          </p:cNvSpPr>
          <p:nvPr/>
        </p:nvSpPr>
        <p:spPr>
          <a:xfrm>
            <a:off x="1252163" y="3735511"/>
            <a:ext cx="6178700" cy="18852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Utilizing </a:t>
            </a:r>
            <a:r>
              <a:rPr lang="en-US" sz="2400" dirty="0">
                <a:solidFill>
                  <a:schemeClr val="bg1"/>
                </a:solidFill>
                <a:latin typeface="Century Gothic" panose="020B0502020202020204" pitchFamily="34" charset="0"/>
              </a:rPr>
              <a:t>NASA Earth Observations to Identifying Critical Wildlife Habitat Areas Threatened by Heightened Wildfire Susceptibility for Improved Conservation and Management </a:t>
            </a:r>
            <a:r>
              <a:rPr lang="en-US" sz="2400" dirty="0" smtClean="0">
                <a:solidFill>
                  <a:schemeClr val="bg1"/>
                </a:solidFill>
                <a:latin typeface="Century Gothic" panose="020B0502020202020204" pitchFamily="34" charset="0"/>
              </a:rPr>
              <a:t>Practices</a:t>
            </a:r>
            <a:endParaRPr lang="en-US" sz="2400" dirty="0">
              <a:solidFill>
                <a:schemeClr val="bg1"/>
              </a:solidFill>
              <a:latin typeface="Century Gothic" panose="020B0502020202020204" pitchFamily="34" charset="0"/>
            </a:endParaRPr>
          </a:p>
        </p:txBody>
      </p:sp>
      <p:sp>
        <p:nvSpPr>
          <p:cNvPr id="28" name="TextBox 27"/>
          <p:cNvSpPr txBox="1"/>
          <p:nvPr/>
        </p:nvSpPr>
        <p:spPr>
          <a:xfrm>
            <a:off x="1637532" y="3116088"/>
            <a:ext cx="509187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EASTERN IDAHO DISASTERS</a:t>
            </a:r>
            <a:endParaRPr lang="en-US" sz="2800" dirty="0"/>
          </a:p>
        </p:txBody>
      </p:sp>
      <p:sp>
        <p:nvSpPr>
          <p:cNvPr id="17" name="Text Placeholder 17"/>
          <p:cNvSpPr txBox="1">
            <a:spLocks/>
          </p:cNvSpPr>
          <p:nvPr/>
        </p:nvSpPr>
        <p:spPr>
          <a:xfrm>
            <a:off x="8416031" y="2969955"/>
            <a:ext cx="3204840" cy="9627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Courtney Ohr </a:t>
            </a:r>
          </a:p>
          <a:p>
            <a:pPr marL="0" indent="0">
              <a:lnSpc>
                <a:spcPct val="100000"/>
              </a:lnSpc>
              <a:spcBef>
                <a:spcPts val="0"/>
              </a:spcBef>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(Project Lead)</a:t>
            </a:r>
            <a:endParaRPr lang="en-US" sz="2400"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08573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Priscilla Addison</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76107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Jenna Williams</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Habitat Data</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463624" y="2323024"/>
            <a:ext cx="9205758" cy="3273836"/>
          </a:xfrm>
          <a:prstGeom prst="rect">
            <a:avLst/>
          </a:prstGeom>
        </p:spPr>
      </p:pic>
      <p:sp>
        <p:nvSpPr>
          <p:cNvPr id="18" name="Text Placeholder 16"/>
          <p:cNvSpPr txBox="1">
            <a:spLocks/>
          </p:cNvSpPr>
          <p:nvPr/>
        </p:nvSpPr>
        <p:spPr>
          <a:xfrm>
            <a:off x="1762830" y="5700779"/>
            <a:ext cx="9064446" cy="78399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7688F"/>
              </a:buClr>
            </a:pPr>
            <a:r>
              <a:rPr lang="en-US" sz="2000" dirty="0" smtClean="0">
                <a:solidFill>
                  <a:schemeClr val="tx1">
                    <a:lumMod val="75000"/>
                  </a:schemeClr>
                </a:solidFill>
              </a:rPr>
              <a:t>Mule deer winter habitat for 2015 from IDFG</a:t>
            </a:r>
          </a:p>
          <a:p>
            <a:pPr marL="347663" indent="-347663">
              <a:buClr>
                <a:srgbClr val="57688F"/>
              </a:buClr>
            </a:pPr>
            <a:r>
              <a:rPr lang="en-US" sz="2000" dirty="0" smtClean="0">
                <a:solidFill>
                  <a:schemeClr val="tx1">
                    <a:lumMod val="75000"/>
                  </a:schemeClr>
                </a:solidFill>
              </a:rPr>
              <a:t>Greater Sage-grouse </a:t>
            </a:r>
            <a:r>
              <a:rPr lang="en-US" sz="2000" dirty="0" err="1" smtClean="0">
                <a:solidFill>
                  <a:schemeClr val="tx1">
                    <a:lumMod val="75000"/>
                  </a:schemeClr>
                </a:solidFill>
              </a:rPr>
              <a:t>lek</a:t>
            </a:r>
            <a:r>
              <a:rPr lang="en-US" sz="2000" dirty="0" smtClean="0">
                <a:solidFill>
                  <a:schemeClr val="tx1">
                    <a:lumMod val="75000"/>
                  </a:schemeClr>
                </a:solidFill>
              </a:rPr>
              <a:t> &amp; nesting grounds from IDFG and BLM 2015</a:t>
            </a:r>
          </a:p>
          <a:p>
            <a:pPr marL="347663" indent="-347663">
              <a:buClr>
                <a:srgbClr val="57688F"/>
              </a:buClr>
            </a:pPr>
            <a:endParaRPr lang="en-US" sz="2000" dirty="0" smtClean="0">
              <a:solidFill>
                <a:schemeClr val="tx1">
                  <a:lumMod val="75000"/>
                </a:schemeClr>
              </a:solidFill>
            </a:endParaRPr>
          </a:p>
        </p:txBody>
      </p:sp>
    </p:spTree>
    <p:extLst>
      <p:ext uri="{BB962C8B-B14F-4D97-AF65-F5344CB8AC3E}">
        <p14:creationId xmlns:p14="http://schemas.microsoft.com/office/powerpoint/2010/main" val="492348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p:cNvSpPr>
            <a:spLocks noGrp="1"/>
          </p:cNvSpPr>
          <p:nvPr>
            <p:ph type="body" sz="quarter" idx="11"/>
          </p:nvPr>
        </p:nvSpPr>
        <p:spPr>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Habitat Fire Susceptibility</a:t>
            </a:r>
            <a:endParaRPr lang="en-US" sz="4000" dirty="0">
              <a:solidFill>
                <a:schemeClr val="bg1"/>
              </a:solidFill>
              <a:latin typeface="Century Gothic" panose="020B0502020202020204" pitchFamily="34" charset="0"/>
            </a:endParaRPr>
          </a:p>
        </p:txBody>
      </p:sp>
      <p:sp>
        <p:nvSpPr>
          <p:cNvPr id="46"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Habitat Fire Susceptibility</a:t>
            </a:r>
            <a:endParaRPr lang="en-US" sz="4000" dirty="0">
              <a:solidFill>
                <a:schemeClr val="bg1"/>
              </a:solidFill>
              <a:latin typeface="Century Gothic" panose="020B0502020202020204" pitchFamily="34" charset="0"/>
            </a:endParaRPr>
          </a:p>
        </p:txBody>
      </p:sp>
      <p:grpSp>
        <p:nvGrpSpPr>
          <p:cNvPr id="81" name="Group 80"/>
          <p:cNvGrpSpPr/>
          <p:nvPr/>
        </p:nvGrpSpPr>
        <p:grpSpPr>
          <a:xfrm>
            <a:off x="360888" y="1388654"/>
            <a:ext cx="6188456" cy="5355771"/>
            <a:chOff x="1114171" y="11051608"/>
            <a:chExt cx="7411296" cy="9391274"/>
          </a:xfrm>
        </p:grpSpPr>
        <p:sp>
          <p:nvSpPr>
            <p:cNvPr id="47" name="Oval 46"/>
            <p:cNvSpPr/>
            <p:nvPr/>
          </p:nvSpPr>
          <p:spPr>
            <a:xfrm>
              <a:off x="1114171" y="12821204"/>
              <a:ext cx="2591195" cy="1623416"/>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Topography</a:t>
              </a:r>
            </a:p>
          </p:txBody>
        </p:sp>
        <p:sp>
          <p:nvSpPr>
            <p:cNvPr id="48" name="Oval 47"/>
            <p:cNvSpPr/>
            <p:nvPr/>
          </p:nvSpPr>
          <p:spPr>
            <a:xfrm>
              <a:off x="1130097" y="14948515"/>
              <a:ext cx="2559344" cy="1623416"/>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Fuel Load</a:t>
              </a:r>
              <a:endParaRPr lang="en-US" b="1" dirty="0">
                <a:solidFill>
                  <a:srgbClr val="002060"/>
                </a:solidFill>
              </a:endParaRPr>
            </a:p>
          </p:txBody>
        </p:sp>
        <p:sp>
          <p:nvSpPr>
            <p:cNvPr id="49" name="Oval 48"/>
            <p:cNvSpPr/>
            <p:nvPr/>
          </p:nvSpPr>
          <p:spPr>
            <a:xfrm>
              <a:off x="1114171" y="17075826"/>
              <a:ext cx="2761523" cy="1623416"/>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Habitat Data</a:t>
              </a:r>
              <a:endParaRPr lang="en-US" b="1" dirty="0">
                <a:solidFill>
                  <a:srgbClr val="002060"/>
                </a:solidFill>
              </a:endParaRPr>
            </a:p>
          </p:txBody>
        </p:sp>
        <p:cxnSp>
          <p:nvCxnSpPr>
            <p:cNvPr id="50" name="Straight Connector 49"/>
            <p:cNvCxnSpPr>
              <a:stCxn id="51" idx="2"/>
            </p:cNvCxnSpPr>
            <p:nvPr/>
          </p:nvCxnSpPr>
          <p:spPr>
            <a:xfrm flipH="1">
              <a:off x="4640432" y="16017024"/>
              <a:ext cx="1358255" cy="3215266"/>
            </a:xfrm>
            <a:prstGeom prst="line">
              <a:avLst/>
            </a:prstGeom>
            <a:ln w="76200">
              <a:solidFill>
                <a:schemeClr val="tx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4892257" y="15242477"/>
              <a:ext cx="2212859" cy="774547"/>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2060"/>
                  </a:solidFill>
                </a:rPr>
                <a:t>Expert Weightings</a:t>
              </a:r>
              <a:endParaRPr lang="en-US" sz="1600" b="1" dirty="0">
                <a:solidFill>
                  <a:srgbClr val="002060"/>
                </a:solidFill>
              </a:endParaRPr>
            </a:p>
          </p:txBody>
        </p:sp>
        <p:sp>
          <p:nvSpPr>
            <p:cNvPr id="52" name="Oval 51"/>
            <p:cNvSpPr/>
            <p:nvPr/>
          </p:nvSpPr>
          <p:spPr>
            <a:xfrm>
              <a:off x="4952407" y="11051608"/>
              <a:ext cx="2856613" cy="1668088"/>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chemeClr val="tx1">
                    <a:lumMod val="50000"/>
                  </a:schemeClr>
                </a:solidFill>
              </a:endParaRPr>
            </a:p>
            <a:p>
              <a:pPr algn="ctr"/>
              <a:r>
                <a:rPr lang="en-US" sz="1600" b="1" dirty="0" smtClean="0">
                  <a:solidFill>
                    <a:schemeClr val="tx1">
                      <a:lumMod val="50000"/>
                    </a:schemeClr>
                  </a:solidFill>
                </a:rPr>
                <a:t>Mule Deer Habitat </a:t>
              </a:r>
              <a:r>
                <a:rPr lang="en-US" sz="1600" b="1" dirty="0">
                  <a:solidFill>
                    <a:schemeClr val="tx1">
                      <a:lumMod val="50000"/>
                    </a:schemeClr>
                  </a:solidFill>
                </a:rPr>
                <a:t>Fire S</a:t>
              </a:r>
              <a:r>
                <a:rPr lang="en-US" sz="1600" b="1" dirty="0" smtClean="0">
                  <a:solidFill>
                    <a:schemeClr val="tx1">
                      <a:lumMod val="50000"/>
                    </a:schemeClr>
                  </a:solidFill>
                </a:rPr>
                <a:t>usceptibility 30 m</a:t>
              </a:r>
            </a:p>
            <a:p>
              <a:pPr algn="ctr"/>
              <a:endParaRPr lang="en-US" sz="1600" b="1" dirty="0">
                <a:solidFill>
                  <a:schemeClr val="tx1">
                    <a:lumMod val="50000"/>
                  </a:schemeClr>
                </a:solidFill>
              </a:endParaRPr>
            </a:p>
          </p:txBody>
        </p:sp>
        <p:sp>
          <p:nvSpPr>
            <p:cNvPr id="53" name="Oval 52"/>
            <p:cNvSpPr/>
            <p:nvPr/>
          </p:nvSpPr>
          <p:spPr>
            <a:xfrm>
              <a:off x="5668854" y="12821204"/>
              <a:ext cx="2856613" cy="1847206"/>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chemeClr val="tx1">
                    <a:lumMod val="50000"/>
                  </a:schemeClr>
                </a:solidFill>
              </a:endParaRPr>
            </a:p>
            <a:p>
              <a:pPr algn="ctr"/>
              <a:r>
                <a:rPr lang="en-US" sz="1600" b="1" dirty="0" smtClean="0">
                  <a:solidFill>
                    <a:schemeClr val="tx1">
                      <a:lumMod val="50000"/>
                    </a:schemeClr>
                  </a:solidFill>
                </a:rPr>
                <a:t>Sage-grouse Habitat </a:t>
              </a:r>
              <a:r>
                <a:rPr lang="en-US" sz="1600" b="1" dirty="0">
                  <a:solidFill>
                    <a:schemeClr val="tx1">
                      <a:lumMod val="50000"/>
                    </a:schemeClr>
                  </a:solidFill>
                </a:rPr>
                <a:t>Fire S</a:t>
              </a:r>
              <a:r>
                <a:rPr lang="en-US" sz="1600" b="1" dirty="0" smtClean="0">
                  <a:solidFill>
                    <a:schemeClr val="tx1">
                      <a:lumMod val="50000"/>
                    </a:schemeClr>
                  </a:solidFill>
                </a:rPr>
                <a:t>usceptibility 30 m</a:t>
              </a:r>
            </a:p>
            <a:p>
              <a:pPr algn="ctr"/>
              <a:endParaRPr lang="en-US" sz="1600" b="1" dirty="0">
                <a:solidFill>
                  <a:schemeClr val="tx1">
                    <a:lumMod val="50000"/>
                  </a:schemeClr>
                </a:solidFill>
              </a:endParaRPr>
            </a:p>
          </p:txBody>
        </p:sp>
        <p:sp>
          <p:nvSpPr>
            <p:cNvPr id="54" name="Oval 53"/>
            <p:cNvSpPr/>
            <p:nvPr/>
          </p:nvSpPr>
          <p:spPr>
            <a:xfrm>
              <a:off x="5668854" y="16591091"/>
              <a:ext cx="2856613" cy="1899652"/>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dirty="0" smtClean="0">
                <a:solidFill>
                  <a:schemeClr val="tx1">
                    <a:lumMod val="50000"/>
                  </a:schemeClr>
                </a:solidFill>
              </a:endParaRPr>
            </a:p>
            <a:p>
              <a:pPr algn="ctr"/>
              <a:r>
                <a:rPr lang="en-US" sz="1600" b="1" dirty="0" smtClean="0">
                  <a:solidFill>
                    <a:schemeClr val="tx1">
                      <a:lumMod val="50000"/>
                    </a:schemeClr>
                  </a:solidFill>
                </a:rPr>
                <a:t>Sage-grouse Habitat </a:t>
              </a:r>
              <a:r>
                <a:rPr lang="en-US" sz="1600" b="1" dirty="0">
                  <a:solidFill>
                    <a:schemeClr val="tx1">
                      <a:lumMod val="50000"/>
                    </a:schemeClr>
                  </a:solidFill>
                </a:rPr>
                <a:t>Fire S</a:t>
              </a:r>
              <a:r>
                <a:rPr lang="en-US" sz="1600" b="1" dirty="0" smtClean="0">
                  <a:solidFill>
                    <a:schemeClr val="tx1">
                      <a:lumMod val="50000"/>
                    </a:schemeClr>
                  </a:solidFill>
                </a:rPr>
                <a:t>usceptibility 10 m</a:t>
              </a:r>
            </a:p>
            <a:p>
              <a:pPr algn="ctr"/>
              <a:endParaRPr lang="en-US" sz="2500" b="1" dirty="0">
                <a:solidFill>
                  <a:schemeClr val="tx1">
                    <a:lumMod val="50000"/>
                  </a:schemeClr>
                </a:solidFill>
              </a:endParaRPr>
            </a:p>
          </p:txBody>
        </p:sp>
        <p:sp>
          <p:nvSpPr>
            <p:cNvPr id="55" name="Oval 54"/>
            <p:cNvSpPr/>
            <p:nvPr/>
          </p:nvSpPr>
          <p:spPr>
            <a:xfrm>
              <a:off x="4955221" y="18774794"/>
              <a:ext cx="2856613" cy="1668088"/>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dirty="0" smtClean="0">
                <a:solidFill>
                  <a:schemeClr val="tx1">
                    <a:lumMod val="50000"/>
                  </a:schemeClr>
                </a:solidFill>
              </a:endParaRPr>
            </a:p>
            <a:p>
              <a:pPr algn="ctr"/>
              <a:r>
                <a:rPr lang="en-US" sz="1600" b="1" dirty="0" smtClean="0">
                  <a:solidFill>
                    <a:schemeClr val="tx1">
                      <a:lumMod val="50000"/>
                    </a:schemeClr>
                  </a:solidFill>
                </a:rPr>
                <a:t>Mule Deer Habitat </a:t>
              </a:r>
              <a:r>
                <a:rPr lang="en-US" sz="1600" b="1" dirty="0">
                  <a:solidFill>
                    <a:schemeClr val="tx1">
                      <a:lumMod val="50000"/>
                    </a:schemeClr>
                  </a:solidFill>
                </a:rPr>
                <a:t>Fire S</a:t>
              </a:r>
              <a:r>
                <a:rPr lang="en-US" sz="1600" b="1" dirty="0" smtClean="0">
                  <a:solidFill>
                    <a:schemeClr val="tx1">
                      <a:lumMod val="50000"/>
                    </a:schemeClr>
                  </a:solidFill>
                </a:rPr>
                <a:t>usceptibility 10 m</a:t>
              </a:r>
            </a:p>
            <a:p>
              <a:pPr algn="ctr"/>
              <a:endParaRPr lang="en-US" sz="2500" b="1" dirty="0">
                <a:solidFill>
                  <a:schemeClr val="tx1">
                    <a:lumMod val="50000"/>
                  </a:schemeClr>
                </a:solidFill>
              </a:endParaRPr>
            </a:p>
          </p:txBody>
        </p:sp>
        <p:cxnSp>
          <p:nvCxnSpPr>
            <p:cNvPr id="56" name="Straight Arrow Connector 55"/>
            <p:cNvCxnSpPr>
              <a:endCxn id="51" idx="1"/>
            </p:cNvCxnSpPr>
            <p:nvPr/>
          </p:nvCxnSpPr>
          <p:spPr>
            <a:xfrm>
              <a:off x="4287653" y="15620130"/>
              <a:ext cx="604604" cy="9621"/>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5" idx="2"/>
            </p:cNvCxnSpPr>
            <p:nvPr/>
          </p:nvCxnSpPr>
          <p:spPr>
            <a:xfrm>
              <a:off x="4656429" y="19196387"/>
              <a:ext cx="298792" cy="412451"/>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751472" y="16660649"/>
              <a:ext cx="335983" cy="182055"/>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51" idx="0"/>
            </p:cNvCxnSpPr>
            <p:nvPr/>
          </p:nvCxnSpPr>
          <p:spPr>
            <a:xfrm>
              <a:off x="4636467" y="12162104"/>
              <a:ext cx="1362220" cy="3080373"/>
            </a:xfrm>
            <a:prstGeom prst="line">
              <a:avLst/>
            </a:prstGeom>
            <a:ln w="76200">
              <a:solidFill>
                <a:schemeClr val="tx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52" idx="2"/>
            </p:cNvCxnSpPr>
            <p:nvPr/>
          </p:nvCxnSpPr>
          <p:spPr>
            <a:xfrm flipV="1">
              <a:off x="4636467" y="11885652"/>
              <a:ext cx="315940" cy="330147"/>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53" idx="3"/>
            </p:cNvCxnSpPr>
            <p:nvPr/>
          </p:nvCxnSpPr>
          <p:spPr>
            <a:xfrm flipV="1">
              <a:off x="5751472" y="14397893"/>
              <a:ext cx="335723" cy="244484"/>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72902" y="13624057"/>
              <a:ext cx="447214" cy="0"/>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220116" y="13624057"/>
              <a:ext cx="0" cy="4261959"/>
            </a:xfrm>
            <a:prstGeom prst="line">
              <a:avLst/>
            </a:prstGeom>
            <a:ln w="76200">
              <a:solidFill>
                <a:schemeClr val="tx2">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3816414" y="15592642"/>
              <a:ext cx="382471" cy="2646"/>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3816414" y="17886016"/>
              <a:ext cx="382471" cy="694"/>
            </a:xfrm>
            <a:prstGeom prst="straightConnector1">
              <a:avLst/>
            </a:prstGeom>
            <a:ln w="76200">
              <a:solidFill>
                <a:schemeClr val="tx1">
                  <a:lumMod val="50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graphicFrame>
        <p:nvGraphicFramePr>
          <p:cNvPr id="83" name="Table 82"/>
          <p:cNvGraphicFramePr>
            <a:graphicFrameLocks noGrp="1"/>
          </p:cNvGraphicFramePr>
          <p:nvPr>
            <p:extLst>
              <p:ext uri="{D42A27DB-BD31-4B8C-83A1-F6EECF244321}">
                <p14:modId xmlns:p14="http://schemas.microsoft.com/office/powerpoint/2010/main" val="3359470691"/>
              </p:ext>
            </p:extLst>
          </p:nvPr>
        </p:nvGraphicFramePr>
        <p:xfrm>
          <a:off x="6792501" y="2397841"/>
          <a:ext cx="5126490" cy="3277362"/>
        </p:xfrm>
        <a:graphic>
          <a:graphicData uri="http://schemas.openxmlformats.org/drawingml/2006/table">
            <a:tbl>
              <a:tblPr firstRow="1" bandRow="1">
                <a:tableStyleId>{5C22544A-7EE6-4342-B048-85BDC9FD1C3A}</a:tableStyleId>
              </a:tblPr>
              <a:tblGrid>
                <a:gridCol w="2563245"/>
                <a:gridCol w="2563245"/>
              </a:tblGrid>
              <a:tr h="349239">
                <a:tc>
                  <a:txBody>
                    <a:bodyPr/>
                    <a:lstStyle/>
                    <a:p>
                      <a:pPr marL="0" marR="0" algn="ctr">
                        <a:lnSpc>
                          <a:spcPct val="115000"/>
                        </a:lnSpc>
                        <a:spcBef>
                          <a:spcPts val="0"/>
                        </a:spcBef>
                        <a:spcAft>
                          <a:spcPts val="0"/>
                        </a:spcAft>
                      </a:pPr>
                      <a:r>
                        <a:rPr lang="en-US" sz="2200" b="1" dirty="0">
                          <a:effectLst/>
                        </a:rPr>
                        <a:t>Required Input</a:t>
                      </a:r>
                      <a:endParaRPr lang="en-US" sz="2200" b="1"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586991"/>
                    </a:solidFill>
                  </a:tcPr>
                </a:tc>
                <a:tc>
                  <a:txBody>
                    <a:bodyPr/>
                    <a:lstStyle/>
                    <a:p>
                      <a:pPr marL="0" marR="0" algn="ctr">
                        <a:lnSpc>
                          <a:spcPct val="115000"/>
                        </a:lnSpc>
                        <a:spcBef>
                          <a:spcPts val="0"/>
                        </a:spcBef>
                        <a:spcAft>
                          <a:spcPts val="0"/>
                        </a:spcAft>
                      </a:pPr>
                      <a:r>
                        <a:rPr lang="en-US" sz="2200" b="1" dirty="0" smtClean="0">
                          <a:effectLst/>
                        </a:rPr>
                        <a:t>Contribution (%)</a:t>
                      </a:r>
                      <a:endParaRPr lang="en-US" sz="2200" b="1"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586991"/>
                    </a:solidFill>
                  </a:tcPr>
                </a:tc>
              </a:tr>
              <a:tr h="273458">
                <a:tc>
                  <a:txBody>
                    <a:bodyPr/>
                    <a:lstStyle/>
                    <a:p>
                      <a:pPr marL="0" marR="0">
                        <a:lnSpc>
                          <a:spcPct val="115000"/>
                        </a:lnSpc>
                        <a:spcBef>
                          <a:spcPts val="0"/>
                        </a:spcBef>
                        <a:spcAft>
                          <a:spcPts val="0"/>
                        </a:spcAft>
                      </a:pPr>
                      <a:r>
                        <a:rPr lang="en-US" sz="1700" dirty="0">
                          <a:solidFill>
                            <a:schemeClr val="tx1">
                              <a:lumMod val="50000"/>
                            </a:schemeClr>
                          </a:solidFill>
                          <a:effectLst/>
                        </a:rPr>
                        <a:t>Aspect: </a:t>
                      </a:r>
                      <a:r>
                        <a:rPr lang="en-US" sz="1600" dirty="0" smtClean="0">
                          <a:solidFill>
                            <a:schemeClr val="tx1">
                              <a:lumMod val="50000"/>
                            </a:schemeClr>
                          </a:solidFill>
                          <a:effectLst/>
                        </a:rPr>
                        <a:t>sun’s </a:t>
                      </a:r>
                      <a:r>
                        <a:rPr lang="en-US" sz="1600" dirty="0">
                          <a:solidFill>
                            <a:schemeClr val="tx1">
                              <a:lumMod val="50000"/>
                            </a:schemeClr>
                          </a:solidFill>
                          <a:effectLst/>
                        </a:rPr>
                        <a:t>position</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5</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3458">
                <a:tc>
                  <a:txBody>
                    <a:bodyPr/>
                    <a:lstStyle/>
                    <a:p>
                      <a:pPr marL="0" marR="0">
                        <a:lnSpc>
                          <a:spcPct val="115000"/>
                        </a:lnSpc>
                        <a:spcBef>
                          <a:spcPts val="0"/>
                        </a:spcBef>
                        <a:spcAft>
                          <a:spcPts val="0"/>
                        </a:spcAft>
                      </a:pPr>
                      <a:r>
                        <a:rPr lang="en-US" sz="1700" dirty="0">
                          <a:solidFill>
                            <a:schemeClr val="tx1">
                              <a:lumMod val="50000"/>
                            </a:schemeClr>
                          </a:solidFill>
                          <a:effectLst/>
                        </a:rPr>
                        <a:t>Slope</a:t>
                      </a:r>
                      <a:r>
                        <a:rPr lang="en-US" sz="1700" dirty="0" smtClean="0">
                          <a:solidFill>
                            <a:schemeClr val="tx1">
                              <a:lumMod val="50000"/>
                            </a:schemeClr>
                          </a:solidFill>
                          <a:effectLst/>
                        </a:rPr>
                        <a:t>:</a:t>
                      </a:r>
                      <a:r>
                        <a:rPr lang="en-US" sz="1600" dirty="0" smtClean="0">
                          <a:solidFill>
                            <a:schemeClr val="tx1">
                              <a:lumMod val="50000"/>
                            </a:schemeClr>
                          </a:solidFill>
                          <a:effectLst/>
                        </a:rPr>
                        <a:t> </a:t>
                      </a:r>
                      <a:r>
                        <a:rPr lang="en-US" sz="1600" dirty="0">
                          <a:solidFill>
                            <a:schemeClr val="tx1">
                              <a:lumMod val="50000"/>
                            </a:schemeClr>
                          </a:solidFill>
                          <a:effectLst/>
                        </a:rPr>
                        <a:t>rate of </a:t>
                      </a:r>
                      <a:r>
                        <a:rPr lang="en-US" sz="1600" dirty="0" smtClean="0">
                          <a:solidFill>
                            <a:schemeClr val="tx1">
                              <a:lumMod val="50000"/>
                            </a:schemeClr>
                          </a:solidFill>
                          <a:effectLst/>
                        </a:rPr>
                        <a:t>spread</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18</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3458">
                <a:tc>
                  <a:txBody>
                    <a:bodyPr/>
                    <a:lstStyle/>
                    <a:p>
                      <a:pPr marL="0" marR="0">
                        <a:lnSpc>
                          <a:spcPct val="115000"/>
                        </a:lnSpc>
                        <a:spcBef>
                          <a:spcPts val="0"/>
                        </a:spcBef>
                        <a:spcAft>
                          <a:spcPts val="0"/>
                        </a:spcAft>
                      </a:pPr>
                      <a:r>
                        <a:rPr lang="en-US" sz="1700" dirty="0">
                          <a:solidFill>
                            <a:schemeClr val="tx1">
                              <a:lumMod val="50000"/>
                            </a:schemeClr>
                          </a:solidFill>
                          <a:effectLst/>
                        </a:rPr>
                        <a:t>Slope:</a:t>
                      </a:r>
                      <a:r>
                        <a:rPr lang="en-US" sz="1600" dirty="0">
                          <a:solidFill>
                            <a:schemeClr val="tx1">
                              <a:lumMod val="50000"/>
                            </a:schemeClr>
                          </a:solidFill>
                          <a:effectLst/>
                        </a:rPr>
                        <a:t> suppression difficulty</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11</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91333">
                <a:tc>
                  <a:txBody>
                    <a:bodyPr/>
                    <a:lstStyle/>
                    <a:p>
                      <a:pPr marL="0" marR="0">
                        <a:lnSpc>
                          <a:spcPct val="115000"/>
                        </a:lnSpc>
                        <a:spcBef>
                          <a:spcPts val="0"/>
                        </a:spcBef>
                        <a:spcAft>
                          <a:spcPts val="0"/>
                        </a:spcAft>
                      </a:pPr>
                      <a:r>
                        <a:rPr lang="en-US" sz="1700" dirty="0">
                          <a:solidFill>
                            <a:schemeClr val="tx1">
                              <a:lumMod val="50000"/>
                            </a:schemeClr>
                          </a:solidFill>
                          <a:effectLst/>
                        </a:rPr>
                        <a:t>Fuel load: </a:t>
                      </a:r>
                      <a:r>
                        <a:rPr lang="en-US" sz="1600" dirty="0">
                          <a:solidFill>
                            <a:schemeClr val="tx1">
                              <a:lumMod val="50000"/>
                            </a:schemeClr>
                          </a:solidFill>
                          <a:effectLst/>
                        </a:rPr>
                        <a:t>vegetation moisture</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11</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3458">
                <a:tc>
                  <a:txBody>
                    <a:bodyPr/>
                    <a:lstStyle/>
                    <a:p>
                      <a:pPr marL="0" marR="0">
                        <a:lnSpc>
                          <a:spcPct val="115000"/>
                        </a:lnSpc>
                        <a:spcBef>
                          <a:spcPts val="0"/>
                        </a:spcBef>
                        <a:spcAft>
                          <a:spcPts val="0"/>
                        </a:spcAft>
                      </a:pPr>
                      <a:r>
                        <a:rPr lang="en-US" sz="1700" dirty="0">
                          <a:solidFill>
                            <a:schemeClr val="tx1">
                              <a:lumMod val="50000"/>
                            </a:schemeClr>
                          </a:solidFill>
                          <a:effectLst/>
                        </a:rPr>
                        <a:t>Fuel load</a:t>
                      </a:r>
                      <a:r>
                        <a:rPr lang="en-US" sz="1600" dirty="0">
                          <a:solidFill>
                            <a:schemeClr val="tx1">
                              <a:lumMod val="50000"/>
                            </a:schemeClr>
                          </a:solidFill>
                          <a:effectLst/>
                        </a:rPr>
                        <a:t>: rate of spread</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20</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3458">
                <a:tc>
                  <a:txBody>
                    <a:bodyPr/>
                    <a:lstStyle/>
                    <a:p>
                      <a:pPr marL="0" marR="0">
                        <a:lnSpc>
                          <a:spcPct val="115000"/>
                        </a:lnSpc>
                        <a:spcBef>
                          <a:spcPts val="0"/>
                        </a:spcBef>
                        <a:spcAft>
                          <a:spcPts val="0"/>
                        </a:spcAft>
                      </a:pPr>
                      <a:r>
                        <a:rPr lang="en-US" sz="1700" dirty="0">
                          <a:solidFill>
                            <a:schemeClr val="tx1">
                              <a:lumMod val="50000"/>
                            </a:schemeClr>
                          </a:solidFill>
                          <a:effectLst/>
                        </a:rPr>
                        <a:t>Fuel load: </a:t>
                      </a:r>
                      <a:r>
                        <a:rPr lang="en-US" sz="1600" dirty="0">
                          <a:solidFill>
                            <a:schemeClr val="tx1">
                              <a:lumMod val="50000"/>
                            </a:schemeClr>
                          </a:solidFill>
                          <a:effectLst/>
                        </a:rPr>
                        <a:t>fire intensity</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tx1">
                              <a:lumMod val="50000"/>
                            </a:schemeClr>
                          </a:solidFill>
                          <a:effectLst/>
                        </a:rPr>
                        <a:t>18</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3458">
                <a:tc>
                  <a:txBody>
                    <a:bodyPr/>
                    <a:lstStyle/>
                    <a:p>
                      <a:pPr marL="0" marR="0">
                        <a:lnSpc>
                          <a:spcPct val="115000"/>
                        </a:lnSpc>
                        <a:spcBef>
                          <a:spcPts val="0"/>
                        </a:spcBef>
                        <a:spcAft>
                          <a:spcPts val="0"/>
                        </a:spcAft>
                      </a:pPr>
                      <a:r>
                        <a:rPr lang="en-US" sz="1700" dirty="0" smtClean="0">
                          <a:solidFill>
                            <a:schemeClr val="tx1">
                              <a:lumMod val="50000"/>
                            </a:schemeClr>
                          </a:solidFill>
                          <a:effectLst/>
                        </a:rPr>
                        <a:t>Suitable habitats</a:t>
                      </a:r>
                      <a:endParaRPr lang="en-US" sz="17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smtClean="0">
                          <a:solidFill>
                            <a:schemeClr val="tx1">
                              <a:lumMod val="50000"/>
                            </a:schemeClr>
                          </a:solidFill>
                          <a:effectLst/>
                        </a:rPr>
                        <a:t>22</a:t>
                      </a:r>
                      <a:endParaRPr lang="en-US" sz="160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84" name="TextBox 83"/>
          <p:cNvSpPr txBox="1"/>
          <p:nvPr/>
        </p:nvSpPr>
        <p:spPr>
          <a:xfrm>
            <a:off x="7944943" y="1877832"/>
            <a:ext cx="2821606" cy="461665"/>
          </a:xfrm>
          <a:prstGeom prst="rect">
            <a:avLst/>
          </a:prstGeom>
          <a:noFill/>
        </p:spPr>
        <p:txBody>
          <a:bodyPr wrap="none" rtlCol="0">
            <a:spAutoFit/>
          </a:bodyPr>
          <a:lstStyle/>
          <a:p>
            <a:r>
              <a:rPr lang="en-US" sz="2400" b="1" dirty="0" smtClean="0">
                <a:solidFill>
                  <a:srgbClr val="586991"/>
                </a:solidFill>
              </a:rPr>
              <a:t>Expert Weightings</a:t>
            </a:r>
            <a:endParaRPr lang="en-US" sz="2400" b="1" dirty="0">
              <a:solidFill>
                <a:srgbClr val="586991"/>
              </a:solidFill>
            </a:endParaRPr>
          </a:p>
        </p:txBody>
      </p:sp>
    </p:spTree>
    <p:extLst>
      <p:ext uri="{BB962C8B-B14F-4D97-AF65-F5344CB8AC3E}">
        <p14:creationId xmlns:p14="http://schemas.microsoft.com/office/powerpoint/2010/main" val="262910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1276"/>
            <a:ext cx="6147475" cy="47503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248" y="1971276"/>
            <a:ext cx="6153373" cy="4754880"/>
          </a:xfrm>
          <a:prstGeom prst="rect">
            <a:avLst/>
          </a:prstGeom>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Mule Deer Classification</a:t>
            </a:r>
            <a:endParaRPr lang="en-US" sz="4000" dirty="0">
              <a:solidFill>
                <a:schemeClr val="bg1"/>
              </a:solidFill>
              <a:latin typeface="Century Gothic" panose="020B0502020202020204" pitchFamily="34" charset="0"/>
            </a:endParaRPr>
          </a:p>
        </p:txBody>
      </p:sp>
      <p:sp>
        <p:nvSpPr>
          <p:cNvPr id="6" name="Text Placeholder 5"/>
          <p:cNvSpPr>
            <a:spLocks noGrp="1"/>
          </p:cNvSpPr>
          <p:nvPr>
            <p:ph type="body" sz="quarter" idx="17"/>
          </p:nvPr>
        </p:nvSpPr>
        <p:spPr>
          <a:xfrm>
            <a:off x="7771456" y="1179358"/>
            <a:ext cx="2452043" cy="941542"/>
          </a:xfrm>
        </p:spPr>
        <p:txBody>
          <a:bodyPr>
            <a:noAutofit/>
          </a:bodyPr>
          <a:lstStyle/>
          <a:p>
            <a:pPr algn="ctr">
              <a:lnSpc>
                <a:spcPct val="100000"/>
              </a:lnSpc>
              <a:spcBef>
                <a:spcPts val="0"/>
              </a:spcBef>
            </a:pPr>
            <a:r>
              <a:rPr lang="en-US" sz="3400" dirty="0" smtClean="0"/>
              <a:t>Sentinel-2</a:t>
            </a:r>
          </a:p>
          <a:p>
            <a:pPr algn="ctr">
              <a:lnSpc>
                <a:spcPct val="100000"/>
              </a:lnSpc>
              <a:spcBef>
                <a:spcPts val="0"/>
              </a:spcBef>
            </a:pPr>
            <a:r>
              <a:rPr lang="en-US" sz="2600" dirty="0" smtClean="0"/>
              <a:t>10m</a:t>
            </a:r>
            <a:endParaRPr lang="en-US" sz="2600" dirty="0"/>
          </a:p>
        </p:txBody>
      </p:sp>
      <p:sp>
        <p:nvSpPr>
          <p:cNvPr id="4" name="Text Placeholder 3"/>
          <p:cNvSpPr>
            <a:spLocks noGrp="1"/>
          </p:cNvSpPr>
          <p:nvPr>
            <p:ph type="body" sz="quarter" idx="15"/>
          </p:nvPr>
        </p:nvSpPr>
        <p:spPr>
          <a:xfrm>
            <a:off x="1929317" y="1179358"/>
            <a:ext cx="2321844" cy="1030442"/>
          </a:xfrm>
        </p:spPr>
        <p:txBody>
          <a:bodyPr>
            <a:normAutofit fontScale="77500" lnSpcReduction="20000"/>
          </a:bodyPr>
          <a:lstStyle/>
          <a:p>
            <a:pPr algn="ctr">
              <a:lnSpc>
                <a:spcPct val="120000"/>
              </a:lnSpc>
              <a:spcBef>
                <a:spcPts val="0"/>
              </a:spcBef>
            </a:pPr>
            <a:r>
              <a:rPr lang="en-US" dirty="0" smtClean="0"/>
              <a:t>Landsat-8</a:t>
            </a:r>
          </a:p>
          <a:p>
            <a:pPr algn="ctr">
              <a:lnSpc>
                <a:spcPct val="120000"/>
              </a:lnSpc>
              <a:spcBef>
                <a:spcPts val="0"/>
              </a:spcBef>
            </a:pPr>
            <a:r>
              <a:rPr lang="en-US" sz="3400" dirty="0" smtClean="0"/>
              <a:t>30m</a:t>
            </a:r>
            <a:endParaRPr lang="en-US" sz="3400" dirty="0"/>
          </a:p>
        </p:txBody>
      </p:sp>
      <p:grpSp>
        <p:nvGrpSpPr>
          <p:cNvPr id="27" name="Group 26"/>
          <p:cNvGrpSpPr/>
          <p:nvPr/>
        </p:nvGrpSpPr>
        <p:grpSpPr>
          <a:xfrm>
            <a:off x="5398718" y="1171921"/>
            <a:ext cx="1784504" cy="972577"/>
            <a:chOff x="180375" y="1329327"/>
            <a:chExt cx="1784504" cy="972577"/>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75" y="1535269"/>
              <a:ext cx="532134" cy="599254"/>
            </a:xfrm>
            <a:prstGeom prst="rect">
              <a:avLst/>
            </a:prstGeom>
          </p:spPr>
        </p:pic>
        <p:sp>
          <p:nvSpPr>
            <p:cNvPr id="23" name="TextBox 22"/>
            <p:cNvSpPr txBox="1"/>
            <p:nvPr/>
          </p:nvSpPr>
          <p:spPr>
            <a:xfrm>
              <a:off x="654905" y="1329327"/>
              <a:ext cx="1309974" cy="400110"/>
            </a:xfrm>
            <a:prstGeom prst="rect">
              <a:avLst/>
            </a:prstGeom>
            <a:noFill/>
          </p:spPr>
          <p:txBody>
            <a:bodyPr wrap="none" rtlCol="0">
              <a:spAutoFit/>
            </a:bodyPr>
            <a:lstStyle/>
            <a:p>
              <a:r>
                <a:rPr lang="en-US" sz="2000" dirty="0" smtClean="0"/>
                <a:t>High: 932</a:t>
              </a:r>
              <a:endParaRPr lang="en-US" sz="2000" dirty="0"/>
            </a:p>
          </p:txBody>
        </p:sp>
        <p:sp>
          <p:nvSpPr>
            <p:cNvPr id="26" name="TextBox 25"/>
            <p:cNvSpPr txBox="1"/>
            <p:nvPr/>
          </p:nvSpPr>
          <p:spPr>
            <a:xfrm>
              <a:off x="664275" y="1901794"/>
              <a:ext cx="968535" cy="400110"/>
            </a:xfrm>
            <a:prstGeom prst="rect">
              <a:avLst/>
            </a:prstGeom>
            <a:noFill/>
          </p:spPr>
          <p:txBody>
            <a:bodyPr wrap="none" rtlCol="0">
              <a:spAutoFit/>
            </a:bodyPr>
            <a:lstStyle/>
            <a:p>
              <a:r>
                <a:rPr lang="en-US" sz="2000" dirty="0" smtClean="0"/>
                <a:t>Low: 0</a:t>
              </a:r>
              <a:endParaRPr lang="en-US" sz="2000" dirty="0"/>
            </a:p>
          </p:txBody>
        </p:sp>
      </p:grpSp>
    </p:spTree>
    <p:extLst>
      <p:ext uri="{BB962C8B-B14F-4D97-AF65-F5344CB8AC3E}">
        <p14:creationId xmlns:p14="http://schemas.microsoft.com/office/powerpoint/2010/main" val="1802729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043039" y="471971"/>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Greater Sage-grouse Classification</a:t>
            </a:r>
            <a:endParaRPr lang="en-US" sz="4000" dirty="0">
              <a:solidFill>
                <a:schemeClr val="bg1"/>
              </a:solidFill>
              <a:latin typeface="Century Gothic" panose="020B0502020202020204" pitchFamily="34" charset="0"/>
            </a:endParaRPr>
          </a:p>
        </p:txBody>
      </p:sp>
      <p:pic>
        <p:nvPicPr>
          <p:cNvPr id="27" name="Picture 26"/>
          <p:cNvPicPr>
            <a:picLocks noChangeAspect="1"/>
          </p:cNvPicPr>
          <p:nvPr/>
        </p:nvPicPr>
        <p:blipFill>
          <a:blip r:embed="rId3"/>
          <a:stretch>
            <a:fillRect/>
          </a:stretch>
        </p:blipFill>
        <p:spPr>
          <a:xfrm>
            <a:off x="-704094" y="5376941"/>
            <a:ext cx="127179" cy="277605"/>
          </a:xfrm>
          <a:prstGeom prst="rect">
            <a:avLst/>
          </a:prstGeom>
        </p:spPr>
      </p:pic>
      <p:grpSp>
        <p:nvGrpSpPr>
          <p:cNvPr id="35" name="Group 34"/>
          <p:cNvGrpSpPr/>
          <p:nvPr/>
        </p:nvGrpSpPr>
        <p:grpSpPr>
          <a:xfrm>
            <a:off x="0" y="1889787"/>
            <a:ext cx="12157389" cy="4882487"/>
            <a:chOff x="0" y="1975512"/>
            <a:chExt cx="12157389" cy="4882487"/>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23767"/>
              <a:ext cx="6147475" cy="4750321"/>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8876" y="1975512"/>
              <a:ext cx="6318513" cy="4882487"/>
            </a:xfrm>
            <a:prstGeom prst="rect">
              <a:avLst/>
            </a:prstGeom>
          </p:spPr>
        </p:pic>
      </p:grpSp>
      <p:pic>
        <p:nvPicPr>
          <p:cNvPr id="2" name="Picture 1"/>
          <p:cNvPicPr>
            <a:picLocks noChangeAspect="1"/>
          </p:cNvPicPr>
          <p:nvPr/>
        </p:nvPicPr>
        <p:blipFill>
          <a:blip r:embed="rId6"/>
          <a:stretch>
            <a:fillRect/>
          </a:stretch>
        </p:blipFill>
        <p:spPr>
          <a:xfrm>
            <a:off x="1442134" y="1035009"/>
            <a:ext cx="2584928" cy="1249788"/>
          </a:xfrm>
          <a:prstGeom prst="rect">
            <a:avLst/>
          </a:prstGeom>
        </p:spPr>
      </p:pic>
      <p:pic>
        <p:nvPicPr>
          <p:cNvPr id="3" name="Picture 2"/>
          <p:cNvPicPr>
            <a:picLocks noChangeAspect="1"/>
          </p:cNvPicPr>
          <p:nvPr/>
        </p:nvPicPr>
        <p:blipFill>
          <a:blip r:embed="rId7"/>
          <a:stretch>
            <a:fillRect/>
          </a:stretch>
        </p:blipFill>
        <p:spPr>
          <a:xfrm>
            <a:off x="7689497" y="1035009"/>
            <a:ext cx="2542252" cy="1249788"/>
          </a:xfrm>
          <a:prstGeom prst="rect">
            <a:avLst/>
          </a:prstGeom>
        </p:spPr>
      </p:pic>
      <p:grpSp>
        <p:nvGrpSpPr>
          <p:cNvPr id="13" name="Group 12"/>
          <p:cNvGrpSpPr/>
          <p:nvPr/>
        </p:nvGrpSpPr>
        <p:grpSpPr>
          <a:xfrm>
            <a:off x="5398718" y="1171921"/>
            <a:ext cx="1784504" cy="972577"/>
            <a:chOff x="180375" y="1329327"/>
            <a:chExt cx="1784504" cy="972577"/>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375" y="1535269"/>
              <a:ext cx="532134" cy="599254"/>
            </a:xfrm>
            <a:prstGeom prst="rect">
              <a:avLst/>
            </a:prstGeom>
          </p:spPr>
        </p:pic>
        <p:sp>
          <p:nvSpPr>
            <p:cNvPr id="15" name="TextBox 14"/>
            <p:cNvSpPr txBox="1"/>
            <p:nvPr/>
          </p:nvSpPr>
          <p:spPr>
            <a:xfrm>
              <a:off x="654905" y="1329327"/>
              <a:ext cx="1309974" cy="400110"/>
            </a:xfrm>
            <a:prstGeom prst="rect">
              <a:avLst/>
            </a:prstGeom>
            <a:noFill/>
          </p:spPr>
          <p:txBody>
            <a:bodyPr wrap="none" rtlCol="0">
              <a:spAutoFit/>
            </a:bodyPr>
            <a:lstStyle/>
            <a:p>
              <a:r>
                <a:rPr lang="en-US" sz="2000" dirty="0" smtClean="0"/>
                <a:t>High: 932</a:t>
              </a:r>
              <a:endParaRPr lang="en-US" sz="2000" dirty="0"/>
            </a:p>
          </p:txBody>
        </p:sp>
        <p:sp>
          <p:nvSpPr>
            <p:cNvPr id="16" name="TextBox 15"/>
            <p:cNvSpPr txBox="1"/>
            <p:nvPr/>
          </p:nvSpPr>
          <p:spPr>
            <a:xfrm>
              <a:off x="664275" y="1901794"/>
              <a:ext cx="968535" cy="400110"/>
            </a:xfrm>
            <a:prstGeom prst="rect">
              <a:avLst/>
            </a:prstGeom>
            <a:noFill/>
          </p:spPr>
          <p:txBody>
            <a:bodyPr wrap="none" rtlCol="0">
              <a:spAutoFit/>
            </a:bodyPr>
            <a:lstStyle/>
            <a:p>
              <a:r>
                <a:rPr lang="en-US" sz="2000" dirty="0" smtClean="0"/>
                <a:t>Low: 0</a:t>
              </a:r>
              <a:endParaRPr lang="en-US" sz="2000" dirty="0"/>
            </a:p>
          </p:txBody>
        </p:sp>
      </p:grpSp>
    </p:spTree>
    <p:extLst>
      <p:ext uri="{BB962C8B-B14F-4D97-AF65-F5344CB8AC3E}">
        <p14:creationId xmlns:p14="http://schemas.microsoft.com/office/powerpoint/2010/main" val="1608562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1253801" y="49568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Craters of the Moon </a:t>
            </a:r>
            <a:r>
              <a:rPr lang="en-US" sz="2500" dirty="0" smtClean="0">
                <a:solidFill>
                  <a:schemeClr val="bg1"/>
                </a:solidFill>
                <a:latin typeface="Century Gothic" panose="020B0502020202020204" pitchFamily="34" charset="0"/>
              </a:rPr>
              <a:t>a case study</a:t>
            </a:r>
            <a:endParaRPr lang="en-US" sz="2500" dirty="0">
              <a:solidFill>
                <a:schemeClr val="bg1"/>
              </a:solidFill>
              <a:latin typeface="Century Gothic" panose="020B0502020202020204" pitchFamily="34" charset="0"/>
            </a:endParaRPr>
          </a:p>
        </p:txBody>
      </p:sp>
      <p:sp>
        <p:nvSpPr>
          <p:cNvPr id="14" name="Text Placeholder 1"/>
          <p:cNvSpPr>
            <a:spLocks noGrp="1"/>
          </p:cNvSpPr>
          <p:nvPr>
            <p:ph type="body" sz="quarter" idx="11"/>
          </p:nvPr>
        </p:nvSpPr>
        <p:spPr>
          <a:xfrm>
            <a:off x="7548465" y="1495846"/>
            <a:ext cx="4472085" cy="5009446"/>
          </a:xfrm>
          <a:prstGeom prst="rect">
            <a:avLst/>
          </a:prstGeom>
        </p:spPr>
        <p:txBody>
          <a:bodyPr>
            <a:noAutofit/>
          </a:bodyPr>
          <a:lstStyle/>
          <a:p>
            <a:pPr marL="0" indent="0">
              <a:spcBef>
                <a:spcPts val="200"/>
              </a:spcBef>
              <a:buClr>
                <a:srgbClr val="586991"/>
              </a:buClr>
              <a:buNone/>
            </a:pPr>
            <a:r>
              <a:rPr lang="en-US" b="1" dirty="0" smtClean="0">
                <a:solidFill>
                  <a:srgbClr val="586991"/>
                </a:solidFill>
              </a:rPr>
              <a:t>Founded</a:t>
            </a:r>
          </a:p>
          <a:p>
            <a:pPr marL="342900" indent="-342900">
              <a:spcBef>
                <a:spcPts val="200"/>
              </a:spcBef>
              <a:buClr>
                <a:srgbClr val="586991"/>
              </a:buClr>
              <a:buFont typeface="Webdings" panose="05030102010509060703" pitchFamily="18" charset="2"/>
              <a:buChar char="4"/>
            </a:pPr>
            <a:r>
              <a:rPr lang="en-US" sz="1800" dirty="0" smtClean="0">
                <a:solidFill>
                  <a:schemeClr val="bg2">
                    <a:lumMod val="50000"/>
                  </a:schemeClr>
                </a:solidFill>
              </a:rPr>
              <a:t>May 2</a:t>
            </a:r>
            <a:r>
              <a:rPr lang="en-US" sz="1800" baseline="30000" dirty="0" smtClean="0">
                <a:solidFill>
                  <a:schemeClr val="bg2">
                    <a:lumMod val="50000"/>
                  </a:schemeClr>
                </a:solidFill>
              </a:rPr>
              <a:t>nd</a:t>
            </a:r>
            <a:r>
              <a:rPr lang="en-US" sz="1800" dirty="0" smtClean="0">
                <a:solidFill>
                  <a:schemeClr val="bg2">
                    <a:lumMod val="50000"/>
                  </a:schemeClr>
                </a:solidFill>
              </a:rPr>
              <a:t>, 1924</a:t>
            </a:r>
          </a:p>
          <a:p>
            <a:pPr marL="342900" indent="-342900">
              <a:spcBef>
                <a:spcPts val="200"/>
              </a:spcBef>
              <a:spcAft>
                <a:spcPts val="600"/>
              </a:spcAft>
              <a:buClr>
                <a:srgbClr val="586991"/>
              </a:buClr>
              <a:buFont typeface="Webdings" panose="05030102010509060703" pitchFamily="18" charset="2"/>
              <a:buChar char="4"/>
            </a:pPr>
            <a:r>
              <a:rPr lang="en-US" sz="1800" dirty="0" smtClean="0">
                <a:solidFill>
                  <a:schemeClr val="bg2">
                    <a:lumMod val="50000"/>
                  </a:schemeClr>
                </a:solidFill>
              </a:rPr>
              <a:t>Managed by NPS and BLM</a:t>
            </a:r>
          </a:p>
          <a:p>
            <a:pPr marL="0" indent="0">
              <a:spcBef>
                <a:spcPts val="200"/>
              </a:spcBef>
              <a:buClr>
                <a:srgbClr val="586991"/>
              </a:buClr>
              <a:buNone/>
            </a:pPr>
            <a:r>
              <a:rPr lang="en-US" b="1" dirty="0" smtClean="0">
                <a:solidFill>
                  <a:srgbClr val="586991"/>
                </a:solidFill>
              </a:rPr>
              <a:t>Habitat at Craters</a:t>
            </a:r>
          </a:p>
          <a:p>
            <a:pPr marL="342900" indent="-342900">
              <a:spcBef>
                <a:spcPts val="200"/>
              </a:spcBef>
              <a:buClr>
                <a:srgbClr val="586991"/>
              </a:buClr>
              <a:buFont typeface="Webdings" panose="05030102010509060703" pitchFamily="18" charset="2"/>
              <a:buChar char="4"/>
            </a:pPr>
            <a:r>
              <a:rPr lang="en-US" sz="1800" dirty="0" smtClean="0">
                <a:solidFill>
                  <a:schemeClr val="bg2">
                    <a:lumMod val="50000"/>
                  </a:schemeClr>
                </a:solidFill>
              </a:rPr>
              <a:t>93 Vegetation Community Types simplified into 8 vegetation types*</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166,400 acres of Sagebrush steppe</a:t>
            </a:r>
          </a:p>
          <a:p>
            <a:pPr marL="1485900" lvl="2"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A quarter of the sagebrush has burned since 1992</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400 acres of Mountain Shrub</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795 acres of Aspen/</a:t>
            </a:r>
            <a:r>
              <a:rPr lang="en-US" sz="1400" dirty="0" err="1" smtClean="0">
                <a:solidFill>
                  <a:schemeClr val="bg2">
                    <a:lumMod val="50000"/>
                  </a:schemeClr>
                </a:solidFill>
              </a:rPr>
              <a:t>Cottenwood</a:t>
            </a:r>
            <a:endParaRPr lang="en-US" sz="1400" dirty="0" smtClean="0">
              <a:solidFill>
                <a:schemeClr val="bg2">
                  <a:lumMod val="50000"/>
                </a:schemeClr>
              </a:solidFill>
            </a:endParaRP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45,395 acres Conifer</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670 acres of Riparian</a:t>
            </a:r>
          </a:p>
          <a:p>
            <a:pPr marL="1028700" lvl="1" indent="-342900">
              <a:spcBef>
                <a:spcPts val="200"/>
              </a:spcBef>
              <a:spcAft>
                <a:spcPts val="600"/>
              </a:spcAft>
              <a:buClr>
                <a:srgbClr val="586991"/>
              </a:buClr>
              <a:buFont typeface="Webdings" panose="05030102010509060703" pitchFamily="18" charset="2"/>
              <a:buChar char="4"/>
            </a:pPr>
            <a:r>
              <a:rPr lang="en-US" sz="1400" dirty="0" smtClean="0">
                <a:solidFill>
                  <a:schemeClr val="bg2">
                    <a:lumMod val="50000"/>
                  </a:schemeClr>
                </a:solidFill>
              </a:rPr>
              <a:t>41,792 acres of exotic grasslands</a:t>
            </a:r>
          </a:p>
          <a:p>
            <a:pPr marL="0" indent="0">
              <a:spcBef>
                <a:spcPts val="200"/>
              </a:spcBef>
              <a:buClr>
                <a:srgbClr val="586991"/>
              </a:buClr>
              <a:buNone/>
            </a:pPr>
            <a:r>
              <a:rPr lang="en-US" b="1" dirty="0" smtClean="0">
                <a:solidFill>
                  <a:srgbClr val="586991"/>
                </a:solidFill>
              </a:rPr>
              <a:t>Animal Species</a:t>
            </a:r>
          </a:p>
          <a:p>
            <a:pPr marL="342900" indent="-342900">
              <a:spcBef>
                <a:spcPts val="200"/>
              </a:spcBef>
              <a:buClr>
                <a:srgbClr val="586991"/>
              </a:buClr>
              <a:buFont typeface="Webdings" panose="05030102010509060703" pitchFamily="18" charset="2"/>
              <a:buChar char="4"/>
            </a:pPr>
            <a:r>
              <a:rPr lang="en-US" sz="1800" dirty="0" smtClean="0">
                <a:solidFill>
                  <a:schemeClr val="bg2">
                    <a:lumMod val="50000"/>
                  </a:schemeClr>
                </a:solidFill>
              </a:rPr>
              <a:t>More than 3,000 species </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4 amphibians</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10 reptiles</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61 mammals</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223ish birds </a:t>
            </a:r>
          </a:p>
          <a:p>
            <a:pPr marL="1028700" lvl="1" indent="-342900">
              <a:spcBef>
                <a:spcPts val="200"/>
              </a:spcBef>
              <a:buClr>
                <a:srgbClr val="586991"/>
              </a:buClr>
              <a:buFont typeface="Webdings" panose="05030102010509060703" pitchFamily="18" charset="2"/>
              <a:buChar char="4"/>
            </a:pPr>
            <a:r>
              <a:rPr lang="en-US" sz="1400" dirty="0" smtClean="0">
                <a:solidFill>
                  <a:schemeClr val="bg2">
                    <a:lumMod val="50000"/>
                  </a:schemeClr>
                </a:solidFill>
              </a:rPr>
              <a:t>2,700 invertebrates</a:t>
            </a:r>
            <a:endParaRPr lang="en-US" sz="1400" dirty="0">
              <a:solidFill>
                <a:schemeClr val="bg2">
                  <a:lumMod val="50000"/>
                </a:schemeClr>
              </a:solidFill>
            </a:endParaRPr>
          </a:p>
          <a:p>
            <a:pPr>
              <a:spcBef>
                <a:spcPts val="200"/>
              </a:spcBef>
              <a:buClr>
                <a:srgbClr val="586991"/>
              </a:buClr>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grpSp>
        <p:nvGrpSpPr>
          <p:cNvPr id="4" name="Group 3"/>
          <p:cNvGrpSpPr/>
          <p:nvPr/>
        </p:nvGrpSpPr>
        <p:grpSpPr>
          <a:xfrm>
            <a:off x="370113" y="1227114"/>
            <a:ext cx="7178352" cy="5546910"/>
            <a:chOff x="370113" y="1227114"/>
            <a:chExt cx="7178352" cy="554691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3" y="1227114"/>
              <a:ext cx="7178352" cy="5546910"/>
            </a:xfrm>
            <a:prstGeom prst="rect">
              <a:avLst/>
            </a:prstGeom>
          </p:spPr>
        </p:pic>
        <p:sp>
          <p:nvSpPr>
            <p:cNvPr id="18" name="Rectangle 17"/>
            <p:cNvSpPr/>
            <p:nvPr/>
          </p:nvSpPr>
          <p:spPr>
            <a:xfrm>
              <a:off x="1475855" y="6014471"/>
              <a:ext cx="1234633" cy="307777"/>
            </a:xfrm>
            <a:prstGeom prst="rect">
              <a:avLst/>
            </a:prstGeom>
            <a:noFill/>
          </p:spPr>
          <p:txBody>
            <a:bodyPr wrap="none" lIns="91440" tIns="45720" rIns="91440" bIns="45720">
              <a:spAutoFit/>
            </a:bodyPr>
            <a:lstStyle/>
            <a:p>
              <a:pPr algn="ctr"/>
              <a:r>
                <a:rPr lang="en-US" sz="1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~776k acres</a:t>
              </a:r>
              <a:endParaRPr lang="en-US" sz="1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9" name="Rectangle 18"/>
            <p:cNvSpPr/>
            <p:nvPr/>
          </p:nvSpPr>
          <p:spPr>
            <a:xfrm>
              <a:off x="5227050" y="6014471"/>
              <a:ext cx="1234633" cy="307777"/>
            </a:xfrm>
            <a:prstGeom prst="rect">
              <a:avLst/>
            </a:prstGeom>
            <a:noFill/>
          </p:spPr>
          <p:txBody>
            <a:bodyPr wrap="none" lIns="91440" tIns="45720" rIns="91440" bIns="45720">
              <a:spAutoFit/>
            </a:bodyPr>
            <a:lstStyle/>
            <a:p>
              <a:pPr algn="ctr"/>
              <a:r>
                <a:rPr lang="en-US" sz="1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~753k acres</a:t>
              </a:r>
              <a:endParaRPr lang="en-US" sz="1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
        <p:nvSpPr>
          <p:cNvPr id="20" name="Rectangle 19"/>
          <p:cNvSpPr/>
          <p:nvPr/>
        </p:nvSpPr>
        <p:spPr>
          <a:xfrm>
            <a:off x="1277079" y="1610429"/>
            <a:ext cx="1632178" cy="369332"/>
          </a:xfrm>
          <a:prstGeom prst="rect">
            <a:avLst/>
          </a:prstGeom>
          <a:noFill/>
        </p:spPr>
        <p:txBody>
          <a:bodyPr wrap="none" lIns="91440" tIns="45720" rIns="91440" bIns="45720">
            <a:spAutoFit/>
          </a:bodyPr>
          <a:lstStyle/>
          <a:p>
            <a:pPr algn="ctr"/>
            <a:r>
              <a:rPr lang="en-US" b="1" dirty="0">
                <a:ln w="12700" cmpd="sng">
                  <a:solidFill>
                    <a:schemeClr val="accent4"/>
                  </a:solidFill>
                  <a:prstDash val="solid"/>
                </a:ln>
                <a:solidFill>
                  <a:schemeClr val="bg1"/>
                </a:solidFill>
              </a:rPr>
              <a:t>Rhode Island</a:t>
            </a:r>
          </a:p>
        </p:txBody>
      </p:sp>
      <p:sp>
        <p:nvSpPr>
          <p:cNvPr id="21" name="Rectangle 20"/>
          <p:cNvSpPr/>
          <p:nvPr/>
        </p:nvSpPr>
        <p:spPr>
          <a:xfrm>
            <a:off x="4653974" y="1610429"/>
            <a:ext cx="2380781" cy="369332"/>
          </a:xfrm>
          <a:prstGeom prst="rect">
            <a:avLst/>
          </a:prstGeom>
          <a:noFill/>
        </p:spPr>
        <p:txBody>
          <a:bodyPr wrap="none" lIns="91440" tIns="45720" rIns="91440" bIns="45720">
            <a:spAutoFit/>
          </a:bodyPr>
          <a:lstStyle/>
          <a:p>
            <a:pPr algn="ctr"/>
            <a:r>
              <a:rPr lang="en-US" b="1" dirty="0" smtClean="0">
                <a:ln w="12700" cmpd="sng">
                  <a:solidFill>
                    <a:schemeClr val="accent4"/>
                  </a:solidFill>
                  <a:prstDash val="solid"/>
                </a:ln>
                <a:solidFill>
                  <a:schemeClr val="bg1"/>
                </a:solidFill>
              </a:rPr>
              <a:t>Craters of the Moon</a:t>
            </a:r>
            <a:endParaRPr lang="en-US" b="1" dirty="0">
              <a:ln w="12700" cmpd="sng">
                <a:solidFill>
                  <a:schemeClr val="accent4"/>
                </a:solidFill>
                <a:prstDash val="solid"/>
              </a:ln>
              <a:solidFill>
                <a:schemeClr val="bg1"/>
              </a:solidFill>
            </a:endParaRPr>
          </a:p>
        </p:txBody>
      </p:sp>
    </p:spTree>
    <p:extLst>
      <p:ext uri="{BB962C8B-B14F-4D97-AF65-F5344CB8AC3E}">
        <p14:creationId xmlns:p14="http://schemas.microsoft.com/office/powerpoint/2010/main" val="3943319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77" y="1448391"/>
            <a:ext cx="3709646" cy="480071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351" y="1537971"/>
            <a:ext cx="3599177" cy="4657759"/>
          </a:xfrm>
          <a:prstGeom prst="rect">
            <a:avLst/>
          </a:prstGeom>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Mule Deer Classification</a:t>
            </a:r>
            <a:endParaRPr lang="en-US" sz="4000" dirty="0">
              <a:solidFill>
                <a:schemeClr val="bg1"/>
              </a:solidFill>
              <a:latin typeface="Century Gothic" panose="020B0502020202020204" pitchFamily="34" charset="0"/>
            </a:endParaRPr>
          </a:p>
        </p:txBody>
      </p:sp>
      <p:sp>
        <p:nvSpPr>
          <p:cNvPr id="6" name="Text Placeholder 5"/>
          <p:cNvSpPr>
            <a:spLocks noGrp="1"/>
          </p:cNvSpPr>
          <p:nvPr>
            <p:ph type="body" sz="quarter" idx="17"/>
          </p:nvPr>
        </p:nvSpPr>
        <p:spPr>
          <a:xfrm>
            <a:off x="3637868" y="1537971"/>
            <a:ext cx="2240280" cy="768096"/>
          </a:xfrm>
        </p:spPr>
        <p:txBody>
          <a:bodyPr>
            <a:normAutofit/>
          </a:bodyPr>
          <a:lstStyle/>
          <a:p>
            <a:r>
              <a:rPr lang="en-US" sz="2500" dirty="0" smtClean="0"/>
              <a:t>Sentinel-2</a:t>
            </a:r>
            <a:endParaRPr lang="en-US" sz="2500" dirty="0"/>
          </a:p>
        </p:txBody>
      </p:sp>
      <p:sp>
        <p:nvSpPr>
          <p:cNvPr id="4" name="Text Placeholder 3"/>
          <p:cNvSpPr>
            <a:spLocks noGrp="1"/>
          </p:cNvSpPr>
          <p:nvPr>
            <p:ph type="body" sz="quarter" idx="15"/>
          </p:nvPr>
        </p:nvSpPr>
        <p:spPr>
          <a:xfrm>
            <a:off x="-45212" y="1615024"/>
            <a:ext cx="2240280" cy="768096"/>
          </a:xfrm>
        </p:spPr>
        <p:txBody>
          <a:bodyPr>
            <a:normAutofit/>
          </a:bodyPr>
          <a:lstStyle/>
          <a:p>
            <a:r>
              <a:rPr lang="en-US" sz="2500" dirty="0" smtClean="0"/>
              <a:t>Landsat-8</a:t>
            </a:r>
            <a:endParaRPr lang="en-US" sz="2500" dirty="0"/>
          </a:p>
        </p:txBody>
      </p:sp>
      <p:pic>
        <p:nvPicPr>
          <p:cNvPr id="20" name="Picture 19"/>
          <p:cNvPicPr>
            <a:picLocks noChangeAspect="1"/>
          </p:cNvPicPr>
          <p:nvPr/>
        </p:nvPicPr>
        <p:blipFill>
          <a:blip r:embed="rId5"/>
          <a:stretch>
            <a:fillRect/>
          </a:stretch>
        </p:blipFill>
        <p:spPr>
          <a:xfrm>
            <a:off x="881662" y="6195730"/>
            <a:ext cx="127179" cy="277605"/>
          </a:xfrm>
          <a:prstGeom prst="rect">
            <a:avLst/>
          </a:prstGeom>
        </p:spPr>
      </p:pic>
      <p:grpSp>
        <p:nvGrpSpPr>
          <p:cNvPr id="21" name="Group 20"/>
          <p:cNvGrpSpPr/>
          <p:nvPr/>
        </p:nvGrpSpPr>
        <p:grpSpPr>
          <a:xfrm>
            <a:off x="1219" y="3966775"/>
            <a:ext cx="1916617" cy="1458088"/>
            <a:chOff x="1673887" y="25533682"/>
            <a:chExt cx="2251292" cy="1338416"/>
          </a:xfrm>
        </p:grpSpPr>
        <p:sp>
          <p:nvSpPr>
            <p:cNvPr id="22" name="Rectangle 21"/>
            <p:cNvSpPr/>
            <p:nvPr/>
          </p:nvSpPr>
          <p:spPr>
            <a:xfrm>
              <a:off x="2165563" y="26631824"/>
              <a:ext cx="341431" cy="173570"/>
            </a:xfrm>
            <a:prstGeom prst="rect">
              <a:avLst/>
            </a:prstGeom>
            <a:solidFill>
              <a:srgbClr val="FE02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165563" y="26394761"/>
              <a:ext cx="341431" cy="173570"/>
            </a:xfrm>
            <a:prstGeom prst="rect">
              <a:avLst/>
            </a:prstGeom>
            <a:solidFill>
              <a:srgbClr val="FEAF01"/>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165563" y="26161743"/>
              <a:ext cx="341431" cy="173570"/>
            </a:xfrm>
            <a:prstGeom prst="rect">
              <a:avLst/>
            </a:prstGeom>
            <a:solidFill>
              <a:srgbClr val="4876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531445" y="26079251"/>
              <a:ext cx="685758" cy="310767"/>
            </a:xfrm>
            <a:prstGeom prst="rect">
              <a:avLst/>
            </a:prstGeom>
            <a:noFill/>
          </p:spPr>
          <p:txBody>
            <a:bodyPr wrap="none" rtlCol="0">
              <a:spAutoFit/>
            </a:bodyPr>
            <a:lstStyle/>
            <a:p>
              <a:r>
                <a:rPr lang="en-US" sz="1600" dirty="0" smtClean="0">
                  <a:solidFill>
                    <a:schemeClr val="bg2">
                      <a:lumMod val="50000"/>
                    </a:schemeClr>
                  </a:solidFill>
                </a:rPr>
                <a:t>Low</a:t>
              </a:r>
              <a:endParaRPr lang="en-US" sz="1600" dirty="0">
                <a:solidFill>
                  <a:schemeClr val="bg2">
                    <a:lumMod val="50000"/>
                  </a:schemeClr>
                </a:solidFill>
              </a:endParaRPr>
            </a:p>
          </p:txBody>
        </p:sp>
        <p:sp>
          <p:nvSpPr>
            <p:cNvPr id="26" name="TextBox 25"/>
            <p:cNvSpPr txBox="1"/>
            <p:nvPr/>
          </p:nvSpPr>
          <p:spPr>
            <a:xfrm>
              <a:off x="2531445" y="26320682"/>
              <a:ext cx="1393734" cy="310767"/>
            </a:xfrm>
            <a:prstGeom prst="rect">
              <a:avLst/>
            </a:prstGeom>
            <a:noFill/>
          </p:spPr>
          <p:txBody>
            <a:bodyPr wrap="none" rtlCol="0">
              <a:spAutoFit/>
            </a:bodyPr>
            <a:lstStyle/>
            <a:p>
              <a:r>
                <a:rPr lang="en-US" sz="1600" dirty="0" smtClean="0">
                  <a:solidFill>
                    <a:schemeClr val="bg2">
                      <a:lumMod val="50000"/>
                    </a:schemeClr>
                  </a:solidFill>
                </a:rPr>
                <a:t>Moderate</a:t>
              </a:r>
              <a:endParaRPr lang="en-US" sz="1600" dirty="0">
                <a:solidFill>
                  <a:schemeClr val="bg2">
                    <a:lumMod val="50000"/>
                  </a:schemeClr>
                </a:solidFill>
              </a:endParaRPr>
            </a:p>
          </p:txBody>
        </p:sp>
        <p:sp>
          <p:nvSpPr>
            <p:cNvPr id="27" name="TextBox 26"/>
            <p:cNvSpPr txBox="1"/>
            <p:nvPr/>
          </p:nvSpPr>
          <p:spPr>
            <a:xfrm>
              <a:off x="2531445" y="26561331"/>
              <a:ext cx="738480" cy="310767"/>
            </a:xfrm>
            <a:prstGeom prst="rect">
              <a:avLst/>
            </a:prstGeom>
            <a:noFill/>
          </p:spPr>
          <p:txBody>
            <a:bodyPr wrap="none" rtlCol="0">
              <a:spAutoFit/>
            </a:bodyPr>
            <a:lstStyle/>
            <a:p>
              <a:r>
                <a:rPr lang="en-US" sz="1600" dirty="0" smtClean="0">
                  <a:solidFill>
                    <a:schemeClr val="bg2">
                      <a:lumMod val="50000"/>
                    </a:schemeClr>
                  </a:solidFill>
                </a:rPr>
                <a:t>High</a:t>
              </a:r>
              <a:endParaRPr lang="en-US" sz="1600" dirty="0">
                <a:solidFill>
                  <a:schemeClr val="bg2">
                    <a:lumMod val="50000"/>
                  </a:schemeClr>
                </a:solidFill>
              </a:endParaRPr>
            </a:p>
          </p:txBody>
        </p:sp>
        <p:sp>
          <p:nvSpPr>
            <p:cNvPr id="28" name="TextBox 27"/>
            <p:cNvSpPr txBox="1"/>
            <p:nvPr/>
          </p:nvSpPr>
          <p:spPr>
            <a:xfrm>
              <a:off x="1673887" y="25533682"/>
              <a:ext cx="2211238" cy="593284"/>
            </a:xfrm>
            <a:prstGeom prst="rect">
              <a:avLst/>
            </a:prstGeom>
            <a:noFill/>
            <a:ln>
              <a:noFill/>
            </a:ln>
          </p:spPr>
          <p:txBody>
            <a:bodyPr wrap="square" rtlCol="0">
              <a:spAutoFit/>
            </a:bodyPr>
            <a:lstStyle/>
            <a:p>
              <a:pPr algn="ctr"/>
              <a:r>
                <a:rPr lang="en-US" b="1" dirty="0" smtClean="0">
                  <a:solidFill>
                    <a:srgbClr val="57688F"/>
                  </a:solidFill>
                  <a:latin typeface="Century Gothic" panose="020B0502020202020204" pitchFamily="34" charset="0"/>
                </a:rPr>
                <a:t>High Fire Susceptibility</a:t>
              </a:r>
            </a:p>
          </p:txBody>
        </p:sp>
      </p:grpSp>
      <p:grpSp>
        <p:nvGrpSpPr>
          <p:cNvPr id="29" name="Group 28"/>
          <p:cNvGrpSpPr/>
          <p:nvPr/>
        </p:nvGrpSpPr>
        <p:grpSpPr>
          <a:xfrm>
            <a:off x="7322236" y="2257929"/>
            <a:ext cx="4869763" cy="3632056"/>
            <a:chOff x="6879919" y="2174942"/>
            <a:chExt cx="5083481" cy="2872991"/>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250" y="2174942"/>
              <a:ext cx="4248150" cy="2505075"/>
            </a:xfrm>
            <a:prstGeom prst="rect">
              <a:avLst/>
            </a:prstGeom>
          </p:spPr>
        </p:pic>
        <p:grpSp>
          <p:nvGrpSpPr>
            <p:cNvPr id="31" name="Group 30"/>
            <p:cNvGrpSpPr/>
            <p:nvPr/>
          </p:nvGrpSpPr>
          <p:grpSpPr>
            <a:xfrm>
              <a:off x="6879919" y="2640412"/>
              <a:ext cx="4265466" cy="2407521"/>
              <a:chOff x="6879919" y="2640412"/>
              <a:chExt cx="4265466" cy="2407521"/>
            </a:xfrm>
          </p:grpSpPr>
          <p:sp>
            <p:nvSpPr>
              <p:cNvPr id="32" name="TextBox 31"/>
              <p:cNvSpPr txBox="1"/>
              <p:nvPr/>
            </p:nvSpPr>
            <p:spPr>
              <a:xfrm rot="16200000">
                <a:off x="6474224" y="3046107"/>
                <a:ext cx="1229062" cy="417671"/>
              </a:xfrm>
              <a:prstGeom prst="rect">
                <a:avLst/>
              </a:prstGeom>
              <a:noFill/>
            </p:spPr>
            <p:txBody>
              <a:bodyPr wrap="square" rtlCol="0">
                <a:spAutoFit/>
              </a:bodyPr>
              <a:lstStyle/>
              <a:p>
                <a:r>
                  <a:rPr lang="en-US" sz="2000" b="1" dirty="0" smtClean="0">
                    <a:solidFill>
                      <a:srgbClr val="586991"/>
                    </a:solidFill>
                  </a:rPr>
                  <a:t>Mule Deer</a:t>
                </a:r>
                <a:endParaRPr lang="en-US" sz="2000" b="1" dirty="0">
                  <a:solidFill>
                    <a:srgbClr val="586991"/>
                  </a:solidFill>
                </a:endParaRPr>
              </a:p>
            </p:txBody>
          </p:sp>
          <p:sp>
            <p:nvSpPr>
              <p:cNvPr id="33" name="TextBox 32"/>
              <p:cNvSpPr txBox="1"/>
              <p:nvPr/>
            </p:nvSpPr>
            <p:spPr>
              <a:xfrm rot="16200000">
                <a:off x="6789836" y="3076003"/>
                <a:ext cx="1201040" cy="417669"/>
              </a:xfrm>
              <a:prstGeom prst="rect">
                <a:avLst/>
              </a:prstGeom>
              <a:noFill/>
            </p:spPr>
            <p:txBody>
              <a:bodyPr wrap="none" rtlCol="0">
                <a:spAutoFit/>
              </a:bodyPr>
              <a:lstStyle/>
              <a:p>
                <a:r>
                  <a:rPr lang="en-US" sz="2000" dirty="0" smtClean="0">
                    <a:solidFill>
                      <a:srgbClr val="586991"/>
                    </a:solidFill>
                  </a:rPr>
                  <a:t>Area, acre</a:t>
                </a:r>
                <a:endParaRPr lang="en-US" sz="2000" dirty="0">
                  <a:solidFill>
                    <a:srgbClr val="586991"/>
                  </a:solidFill>
                </a:endParaRPr>
              </a:p>
            </p:txBody>
          </p:sp>
          <p:sp>
            <p:nvSpPr>
              <p:cNvPr id="34" name="TextBox 33"/>
              <p:cNvSpPr txBox="1"/>
              <p:nvPr/>
            </p:nvSpPr>
            <p:spPr>
              <a:xfrm>
                <a:off x="8788968" y="4731442"/>
                <a:ext cx="2356417" cy="316491"/>
              </a:xfrm>
              <a:prstGeom prst="rect">
                <a:avLst/>
              </a:prstGeom>
              <a:noFill/>
            </p:spPr>
            <p:txBody>
              <a:bodyPr wrap="none" rtlCol="0">
                <a:spAutoFit/>
              </a:bodyPr>
              <a:lstStyle/>
              <a:p>
                <a:r>
                  <a:rPr lang="en-US" sz="2000" dirty="0" smtClean="0">
                    <a:solidFill>
                      <a:srgbClr val="586991"/>
                    </a:solidFill>
                  </a:rPr>
                  <a:t>Fire Susceptibility</a:t>
                </a:r>
                <a:endParaRPr lang="en-US" sz="2000" dirty="0">
                  <a:solidFill>
                    <a:srgbClr val="586991"/>
                  </a:solidFill>
                </a:endParaRPr>
              </a:p>
            </p:txBody>
          </p:sp>
        </p:grpSp>
      </p:grpSp>
      <p:sp>
        <p:nvSpPr>
          <p:cNvPr id="2" name="TextBox 1"/>
          <p:cNvSpPr txBox="1"/>
          <p:nvPr/>
        </p:nvSpPr>
        <p:spPr>
          <a:xfrm>
            <a:off x="8098471" y="2191006"/>
            <a:ext cx="572354" cy="3093154"/>
          </a:xfrm>
          <a:prstGeom prst="rect">
            <a:avLst/>
          </a:prstGeom>
          <a:solidFill>
            <a:schemeClr val="bg1"/>
          </a:solidFill>
        </p:spPr>
        <p:txBody>
          <a:bodyPr wrap="square" rtlCol="0">
            <a:spAutoFit/>
          </a:bodyPr>
          <a:lstStyle/>
          <a:p>
            <a:pPr algn="r"/>
            <a:endParaRPr lang="en-US" sz="1000" dirty="0" smtClean="0"/>
          </a:p>
          <a:p>
            <a:pPr algn="r"/>
            <a:r>
              <a:rPr lang="en-US" sz="1000" dirty="0" smtClean="0"/>
              <a:t>60,000</a:t>
            </a:r>
          </a:p>
          <a:p>
            <a:pPr algn="r"/>
            <a:endParaRPr lang="en-US" sz="1000" dirty="0"/>
          </a:p>
          <a:p>
            <a:pPr algn="r"/>
            <a:endParaRPr lang="en-US" sz="1000" dirty="0" smtClean="0"/>
          </a:p>
          <a:p>
            <a:pPr algn="r"/>
            <a:endParaRPr lang="en-US" sz="500" dirty="0"/>
          </a:p>
          <a:p>
            <a:pPr algn="r"/>
            <a:r>
              <a:rPr lang="en-US" sz="1000" dirty="0" smtClean="0"/>
              <a:t>48,000</a:t>
            </a:r>
          </a:p>
          <a:p>
            <a:pPr algn="r"/>
            <a:endParaRPr lang="en-US" sz="1000" dirty="0"/>
          </a:p>
          <a:p>
            <a:pPr algn="r"/>
            <a:endParaRPr lang="en-US" sz="1400" dirty="0" smtClean="0"/>
          </a:p>
          <a:p>
            <a:pPr algn="r"/>
            <a:r>
              <a:rPr lang="en-US" sz="1000" dirty="0" smtClean="0"/>
              <a:t>36,000</a:t>
            </a:r>
          </a:p>
          <a:p>
            <a:pPr algn="r"/>
            <a:endParaRPr lang="en-US" sz="1000" dirty="0"/>
          </a:p>
          <a:p>
            <a:pPr algn="r"/>
            <a:endParaRPr lang="en-US" sz="1600" dirty="0"/>
          </a:p>
          <a:p>
            <a:pPr algn="r"/>
            <a:r>
              <a:rPr lang="en-US" sz="1000" dirty="0" smtClean="0"/>
              <a:t>24,000</a:t>
            </a:r>
          </a:p>
          <a:p>
            <a:pPr algn="r"/>
            <a:endParaRPr lang="en-US" sz="1000" dirty="0"/>
          </a:p>
          <a:p>
            <a:pPr algn="r"/>
            <a:endParaRPr lang="en-US" sz="400" dirty="0" smtClean="0"/>
          </a:p>
          <a:p>
            <a:pPr algn="r"/>
            <a:endParaRPr lang="en-US" sz="1000" dirty="0" smtClean="0"/>
          </a:p>
          <a:p>
            <a:pPr algn="r"/>
            <a:r>
              <a:rPr lang="en-US" sz="1000" dirty="0" smtClean="0"/>
              <a:t>12,000</a:t>
            </a:r>
          </a:p>
          <a:p>
            <a:pPr algn="r"/>
            <a:endParaRPr lang="en-US" sz="1000" dirty="0"/>
          </a:p>
          <a:p>
            <a:pPr algn="r"/>
            <a:endParaRPr lang="en-US" sz="1400" dirty="0" smtClean="0"/>
          </a:p>
          <a:p>
            <a:pPr algn="r"/>
            <a:r>
              <a:rPr lang="en-US" sz="1000" dirty="0"/>
              <a:t>0</a:t>
            </a:r>
          </a:p>
        </p:txBody>
      </p:sp>
    </p:spTree>
    <p:extLst>
      <p:ext uri="{BB962C8B-B14F-4D97-AF65-F5344CB8AC3E}">
        <p14:creationId xmlns:p14="http://schemas.microsoft.com/office/powerpoint/2010/main" val="3285115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High Susceptibility: Mule Deer</a:t>
            </a:r>
            <a:endParaRPr lang="en-US" sz="40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88" y="1450345"/>
            <a:ext cx="3931786" cy="5088194"/>
          </a:xfrm>
          <a:prstGeom prst="rect">
            <a:avLst/>
          </a:prstGeom>
        </p:spPr>
      </p:pic>
      <p:pic>
        <p:nvPicPr>
          <p:cNvPr id="8" name="Picture 7"/>
          <p:cNvPicPr>
            <a:picLocks noChangeAspect="1"/>
          </p:cNvPicPr>
          <p:nvPr/>
        </p:nvPicPr>
        <p:blipFill>
          <a:blip r:embed="rId4"/>
          <a:stretch>
            <a:fillRect/>
          </a:stretch>
        </p:blipFill>
        <p:spPr>
          <a:xfrm>
            <a:off x="657698" y="6055628"/>
            <a:ext cx="127179" cy="27760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095025440"/>
              </p:ext>
            </p:extLst>
          </p:nvPr>
        </p:nvGraphicFramePr>
        <p:xfrm>
          <a:off x="5109422" y="2753265"/>
          <a:ext cx="6580020" cy="2572856"/>
        </p:xfrm>
        <a:graphic>
          <a:graphicData uri="http://schemas.openxmlformats.org/drawingml/2006/table">
            <a:tbl>
              <a:tblPr firstRow="1" bandRow="1">
                <a:tableStyleId>{5C22544A-7EE6-4342-B048-85BDC9FD1C3A}</a:tableStyleId>
              </a:tblPr>
              <a:tblGrid>
                <a:gridCol w="2193340"/>
                <a:gridCol w="2193340"/>
                <a:gridCol w="2193340"/>
              </a:tblGrid>
              <a:tr h="957424">
                <a:tc>
                  <a:txBody>
                    <a:bodyPr/>
                    <a:lstStyle/>
                    <a:p>
                      <a:pPr algn="ctr"/>
                      <a:r>
                        <a:rPr lang="en-US" sz="2000" dirty="0" smtClean="0"/>
                        <a:t>Sensors</a:t>
                      </a:r>
                      <a:endParaRPr lang="en-US" sz="2000" baseline="0" dirty="0" smtClean="0"/>
                    </a:p>
                  </a:txBody>
                  <a:tcPr marL="99059" marR="99059" marT="49529" marB="49529" anchor="ctr">
                    <a:solidFill>
                      <a:srgbClr val="586991"/>
                    </a:solidFill>
                  </a:tcPr>
                </a:tc>
                <a:tc>
                  <a:txBody>
                    <a:bodyPr/>
                    <a:lstStyle/>
                    <a:p>
                      <a:pPr algn="ctr"/>
                      <a:r>
                        <a:rPr lang="en-US" sz="2000" dirty="0" smtClean="0"/>
                        <a:t>Acres</a:t>
                      </a:r>
                      <a:r>
                        <a:rPr lang="en-US" sz="2000" baseline="0" dirty="0" smtClean="0"/>
                        <a:t> Classified</a:t>
                      </a:r>
                      <a:endParaRPr lang="en-US" sz="2000" dirty="0"/>
                    </a:p>
                  </a:txBody>
                  <a:tcPr marL="99059" marR="99059" marT="49529" marB="49529" anchor="ctr">
                    <a:solidFill>
                      <a:srgbClr val="586991"/>
                    </a:solidFill>
                  </a:tcPr>
                </a:tc>
                <a:tc>
                  <a:txBody>
                    <a:bodyPr/>
                    <a:lstStyle/>
                    <a:p>
                      <a:pPr algn="ctr"/>
                      <a:r>
                        <a:rPr lang="en-US" sz="2000" dirty="0" smtClean="0"/>
                        <a:t>Percent Classified</a:t>
                      </a:r>
                      <a:endParaRPr lang="en-US" sz="2000" dirty="0"/>
                    </a:p>
                  </a:txBody>
                  <a:tcPr marL="99059" marR="99059" marT="49529" marB="49529" anchor="ctr">
                    <a:solidFill>
                      <a:srgbClr val="586991"/>
                    </a:solidFill>
                  </a:tcPr>
                </a:tc>
              </a:tr>
              <a:tr h="366421">
                <a:tc>
                  <a:txBody>
                    <a:bodyPr/>
                    <a:lstStyle/>
                    <a:p>
                      <a:pPr algn="ctr"/>
                      <a:r>
                        <a:rPr lang="en-US" sz="2000" dirty="0" smtClean="0"/>
                        <a:t>None</a:t>
                      </a:r>
                    </a:p>
                  </a:txBody>
                  <a:tcPr marL="99059" marR="99059" marT="49529" marB="49529"/>
                </a:tc>
                <a:tc>
                  <a:txBody>
                    <a:bodyPr/>
                    <a:lstStyle/>
                    <a:p>
                      <a:pPr algn="ctr"/>
                      <a:r>
                        <a:rPr lang="en-US" sz="2000" dirty="0" smtClean="0"/>
                        <a:t>726,839</a:t>
                      </a:r>
                      <a:endParaRPr lang="en-US" sz="2000" dirty="0"/>
                    </a:p>
                  </a:txBody>
                  <a:tcPr marL="99059" marR="99059" marT="49529" marB="49529"/>
                </a:tc>
                <a:tc>
                  <a:txBody>
                    <a:bodyPr/>
                    <a:lstStyle/>
                    <a:p>
                      <a:pPr algn="ctr"/>
                      <a:r>
                        <a:rPr lang="en-US" sz="2000" dirty="0" smtClean="0"/>
                        <a:t>96.6%</a:t>
                      </a:r>
                      <a:endParaRPr lang="en-US" sz="2000" dirty="0"/>
                    </a:p>
                  </a:txBody>
                  <a:tcPr marL="99059" marR="99059" marT="49529" marB="49529"/>
                </a:tc>
              </a:tr>
              <a:tr h="366421">
                <a:tc>
                  <a:txBody>
                    <a:bodyPr/>
                    <a:lstStyle/>
                    <a:p>
                      <a:pPr algn="ctr"/>
                      <a:r>
                        <a:rPr lang="en-US" sz="2000" dirty="0" smtClean="0"/>
                        <a:t>Landsat-8</a:t>
                      </a:r>
                      <a:endParaRPr lang="en-US" sz="2000" dirty="0"/>
                    </a:p>
                  </a:txBody>
                  <a:tcPr marL="99059" marR="99059" marT="49529" marB="49529"/>
                </a:tc>
                <a:tc>
                  <a:txBody>
                    <a:bodyPr/>
                    <a:lstStyle/>
                    <a:p>
                      <a:pPr algn="ctr"/>
                      <a:r>
                        <a:rPr lang="en-US" sz="2000" dirty="0" smtClean="0"/>
                        <a:t>4,750</a:t>
                      </a:r>
                      <a:endParaRPr lang="en-US" sz="2000" dirty="0"/>
                    </a:p>
                  </a:txBody>
                  <a:tcPr marL="99059" marR="99059" marT="49529" marB="49529"/>
                </a:tc>
                <a:tc>
                  <a:txBody>
                    <a:bodyPr/>
                    <a:lstStyle/>
                    <a:p>
                      <a:pPr algn="ctr"/>
                      <a:r>
                        <a:rPr lang="en-US" sz="2000" dirty="0" smtClean="0"/>
                        <a:t>0.63%</a:t>
                      </a:r>
                      <a:endParaRPr lang="en-US" sz="2000" dirty="0"/>
                    </a:p>
                  </a:txBody>
                  <a:tcPr marL="99059" marR="99059" marT="49529" marB="49529"/>
                </a:tc>
              </a:tr>
              <a:tr h="366421">
                <a:tc>
                  <a:txBody>
                    <a:bodyPr/>
                    <a:lstStyle/>
                    <a:p>
                      <a:pPr algn="ctr"/>
                      <a:r>
                        <a:rPr lang="en-US" sz="2000" dirty="0" smtClean="0"/>
                        <a:t>Sentinel-2</a:t>
                      </a:r>
                      <a:endParaRPr lang="en-US" sz="2000" dirty="0"/>
                    </a:p>
                  </a:txBody>
                  <a:tcPr marL="99059" marR="99059" marT="49529" marB="49529"/>
                </a:tc>
                <a:tc>
                  <a:txBody>
                    <a:bodyPr/>
                    <a:lstStyle/>
                    <a:p>
                      <a:pPr algn="ctr"/>
                      <a:r>
                        <a:rPr lang="en-US" sz="2000" dirty="0" smtClean="0"/>
                        <a:t>15,069</a:t>
                      </a:r>
                      <a:endParaRPr lang="en-US" sz="2000" dirty="0"/>
                    </a:p>
                  </a:txBody>
                  <a:tcPr marL="99059" marR="99059" marT="49529" marB="49529"/>
                </a:tc>
                <a:tc>
                  <a:txBody>
                    <a:bodyPr/>
                    <a:lstStyle/>
                    <a:p>
                      <a:pPr algn="ctr"/>
                      <a:r>
                        <a:rPr lang="en-US" sz="2000" dirty="0" smtClean="0"/>
                        <a:t>2%</a:t>
                      </a:r>
                      <a:endParaRPr lang="en-US" sz="2000" dirty="0"/>
                    </a:p>
                  </a:txBody>
                  <a:tcPr marL="99059" marR="99059" marT="49529" marB="49529"/>
                </a:tc>
              </a:tr>
              <a:tr h="366421">
                <a:tc>
                  <a:txBody>
                    <a:bodyPr/>
                    <a:lstStyle/>
                    <a:p>
                      <a:pPr algn="ctr"/>
                      <a:r>
                        <a:rPr lang="en-US" sz="2000" dirty="0" smtClean="0"/>
                        <a:t>Landsat</a:t>
                      </a:r>
                      <a:endParaRPr lang="en-US" sz="2000" dirty="0"/>
                    </a:p>
                  </a:txBody>
                  <a:tcPr marL="99059" marR="99059" marT="49529" marB="49529"/>
                </a:tc>
                <a:tc>
                  <a:txBody>
                    <a:bodyPr/>
                    <a:lstStyle/>
                    <a:p>
                      <a:pPr algn="ctr"/>
                      <a:r>
                        <a:rPr lang="en-US" sz="2000" dirty="0" smtClean="0"/>
                        <a:t>5,591</a:t>
                      </a:r>
                      <a:endParaRPr lang="en-US" sz="2000" dirty="0"/>
                    </a:p>
                  </a:txBody>
                  <a:tcPr marL="99059" marR="99059" marT="49529" marB="49529"/>
                </a:tc>
                <a:tc>
                  <a:txBody>
                    <a:bodyPr/>
                    <a:lstStyle/>
                    <a:p>
                      <a:pPr algn="ctr"/>
                      <a:r>
                        <a:rPr lang="en-US" sz="2000" dirty="0" smtClean="0"/>
                        <a:t>0.74%</a:t>
                      </a:r>
                      <a:endParaRPr lang="en-US" sz="2000" dirty="0"/>
                    </a:p>
                  </a:txBody>
                  <a:tcPr marL="99059" marR="99059" marT="49529" marB="49529"/>
                </a:tc>
              </a:tr>
            </a:tbl>
          </a:graphicData>
        </a:graphic>
      </p:graphicFrame>
      <p:sp>
        <p:nvSpPr>
          <p:cNvPr id="10" name="TextBox 9"/>
          <p:cNvSpPr txBox="1"/>
          <p:nvPr/>
        </p:nvSpPr>
        <p:spPr>
          <a:xfrm>
            <a:off x="5138143" y="2183065"/>
            <a:ext cx="6534470" cy="400110"/>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Mule Deer High Fire Susceptibility</a:t>
            </a:r>
          </a:p>
        </p:txBody>
      </p:sp>
      <p:grpSp>
        <p:nvGrpSpPr>
          <p:cNvPr id="20" name="Group 19"/>
          <p:cNvGrpSpPr/>
          <p:nvPr/>
        </p:nvGrpSpPr>
        <p:grpSpPr>
          <a:xfrm>
            <a:off x="-112037" y="3945698"/>
            <a:ext cx="2080632" cy="1728821"/>
            <a:chOff x="8844844" y="25472237"/>
            <a:chExt cx="2211237" cy="1565643"/>
          </a:xfrm>
        </p:grpSpPr>
        <p:sp>
          <p:nvSpPr>
            <p:cNvPr id="11" name="Rectangle 10"/>
            <p:cNvSpPr/>
            <p:nvPr/>
          </p:nvSpPr>
          <p:spPr>
            <a:xfrm>
              <a:off x="9333761" y="26347713"/>
              <a:ext cx="341431" cy="173570"/>
            </a:xfrm>
            <a:prstGeom prst="rect">
              <a:avLst/>
            </a:prstGeom>
            <a:solidFill>
              <a:srgbClr val="6677CD"/>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333761" y="26570459"/>
              <a:ext cx="341431" cy="173570"/>
            </a:xfrm>
            <a:prstGeom prst="rect">
              <a:avLst/>
            </a:prstGeom>
            <a:solidFill>
              <a:srgbClr val="A5F57A"/>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33760" y="26803841"/>
              <a:ext cx="341431" cy="173570"/>
            </a:xfrm>
            <a:prstGeom prst="rect">
              <a:avLst/>
            </a:prstGeom>
            <a:solidFill>
              <a:srgbClr val="FF00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333760" y="26121222"/>
              <a:ext cx="341431" cy="173570"/>
            </a:xfrm>
            <a:prstGeom prst="rect">
              <a:avLst/>
            </a:prstGeom>
            <a:solidFill>
              <a:srgbClr val="4E4E4E"/>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663388" y="26044141"/>
              <a:ext cx="775491" cy="306599"/>
            </a:xfrm>
            <a:prstGeom prst="rect">
              <a:avLst/>
            </a:prstGeom>
            <a:noFill/>
          </p:spPr>
          <p:txBody>
            <a:bodyPr wrap="none" rtlCol="0">
              <a:spAutoFit/>
            </a:bodyPr>
            <a:lstStyle/>
            <a:p>
              <a:r>
                <a:rPr lang="en-US" sz="1600" dirty="0" smtClean="0"/>
                <a:t>None</a:t>
              </a:r>
              <a:endParaRPr lang="en-US" sz="1600" dirty="0"/>
            </a:p>
          </p:txBody>
        </p:sp>
        <p:sp>
          <p:nvSpPr>
            <p:cNvPr id="16" name="TextBox 15"/>
            <p:cNvSpPr txBox="1"/>
            <p:nvPr/>
          </p:nvSpPr>
          <p:spPr>
            <a:xfrm>
              <a:off x="9663388" y="26285837"/>
              <a:ext cx="1228656" cy="306599"/>
            </a:xfrm>
            <a:prstGeom prst="rect">
              <a:avLst/>
            </a:prstGeom>
            <a:noFill/>
          </p:spPr>
          <p:txBody>
            <a:bodyPr wrap="none" rtlCol="0">
              <a:spAutoFit/>
            </a:bodyPr>
            <a:lstStyle/>
            <a:p>
              <a:r>
                <a:rPr lang="en-US" sz="1600" dirty="0" smtClean="0"/>
                <a:t>Landsat-8</a:t>
              </a:r>
              <a:endParaRPr lang="en-US" sz="1600" dirty="0"/>
            </a:p>
          </p:txBody>
        </p:sp>
        <p:sp>
          <p:nvSpPr>
            <p:cNvPr id="17" name="TextBox 16"/>
            <p:cNvSpPr txBox="1"/>
            <p:nvPr/>
          </p:nvSpPr>
          <p:spPr>
            <a:xfrm>
              <a:off x="9663387" y="26502422"/>
              <a:ext cx="1209916" cy="306599"/>
            </a:xfrm>
            <a:prstGeom prst="rect">
              <a:avLst/>
            </a:prstGeom>
            <a:noFill/>
          </p:spPr>
          <p:txBody>
            <a:bodyPr wrap="none" rtlCol="0">
              <a:spAutoFit/>
            </a:bodyPr>
            <a:lstStyle/>
            <a:p>
              <a:r>
                <a:rPr lang="en-US" sz="1600" dirty="0" smtClean="0"/>
                <a:t>Sentinel-2</a:t>
              </a:r>
              <a:endParaRPr lang="en-US" sz="1600" dirty="0"/>
            </a:p>
          </p:txBody>
        </p:sp>
        <p:sp>
          <p:nvSpPr>
            <p:cNvPr id="18" name="TextBox 17"/>
            <p:cNvSpPr txBox="1"/>
            <p:nvPr/>
          </p:nvSpPr>
          <p:spPr>
            <a:xfrm>
              <a:off x="9663387" y="26731281"/>
              <a:ext cx="671570" cy="306599"/>
            </a:xfrm>
            <a:prstGeom prst="rect">
              <a:avLst/>
            </a:prstGeom>
            <a:noFill/>
          </p:spPr>
          <p:txBody>
            <a:bodyPr wrap="none" rtlCol="0">
              <a:spAutoFit/>
            </a:bodyPr>
            <a:lstStyle/>
            <a:p>
              <a:r>
                <a:rPr lang="en-US" sz="1600" dirty="0" smtClean="0"/>
                <a:t>Both</a:t>
              </a:r>
              <a:endParaRPr lang="en-US" sz="1600" dirty="0"/>
            </a:p>
          </p:txBody>
        </p:sp>
        <p:sp>
          <p:nvSpPr>
            <p:cNvPr id="19" name="TextBox 18"/>
            <p:cNvSpPr txBox="1"/>
            <p:nvPr/>
          </p:nvSpPr>
          <p:spPr>
            <a:xfrm>
              <a:off x="8844844" y="25472237"/>
              <a:ext cx="2211237" cy="641071"/>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High Fire Susceptibility</a:t>
              </a:r>
            </a:p>
          </p:txBody>
        </p:sp>
      </p:grpSp>
      <p:sp>
        <p:nvSpPr>
          <p:cNvPr id="25" name="Text Placeholder 2"/>
          <p:cNvSpPr txBox="1">
            <a:spLocks/>
          </p:cNvSpPr>
          <p:nvPr/>
        </p:nvSpPr>
        <p:spPr>
          <a:xfrm>
            <a:off x="1061244" y="505502"/>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High Susceptibility: Mule Deer</a:t>
            </a:r>
            <a:endParaRPr lang="en-US" sz="4000" dirty="0">
              <a:solidFill>
                <a:schemeClr val="bg1"/>
              </a:solidFill>
              <a:latin typeface="Century Gothic" panose="020B0502020202020204" pitchFamily="34" charset="0"/>
            </a:endParaRPr>
          </a:p>
        </p:txBody>
      </p:sp>
      <p:sp>
        <p:nvSpPr>
          <p:cNvPr id="26" name="Text Placeholder 3"/>
          <p:cNvSpPr>
            <a:spLocks noGrp="1"/>
          </p:cNvSpPr>
          <p:nvPr>
            <p:ph type="body" sz="quarter" idx="4294967295"/>
          </p:nvPr>
        </p:nvSpPr>
        <p:spPr>
          <a:xfrm>
            <a:off x="262562" y="1620028"/>
            <a:ext cx="2240280" cy="768096"/>
          </a:xfrm>
          <a:prstGeom prst="rect">
            <a:avLst/>
          </a:prstGeom>
        </p:spPr>
        <p:txBody>
          <a:bodyPr>
            <a:normAutofit/>
          </a:bodyPr>
          <a:lstStyle/>
          <a:p>
            <a:pPr marL="0" indent="0" algn="ctr">
              <a:buNone/>
            </a:pPr>
            <a:r>
              <a:rPr lang="en-US" sz="2000" dirty="0" smtClean="0">
                <a:solidFill>
                  <a:srgbClr val="586991"/>
                </a:solidFill>
              </a:rPr>
              <a:t> Agreement and disagreement</a:t>
            </a:r>
            <a:endParaRPr lang="en-US" sz="2000" dirty="0">
              <a:solidFill>
                <a:srgbClr val="586991"/>
              </a:solidFill>
            </a:endParaRPr>
          </a:p>
        </p:txBody>
      </p:sp>
      <p:sp>
        <p:nvSpPr>
          <p:cNvPr id="21" name="TextBox 20"/>
          <p:cNvSpPr txBox="1"/>
          <p:nvPr/>
        </p:nvSpPr>
        <p:spPr>
          <a:xfrm>
            <a:off x="5138142" y="5474568"/>
            <a:ext cx="6534471" cy="400110"/>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Total Acres = 752,249</a:t>
            </a:r>
          </a:p>
        </p:txBody>
      </p:sp>
    </p:spTree>
    <p:extLst>
      <p:ext uri="{BB962C8B-B14F-4D97-AF65-F5344CB8AC3E}">
        <p14:creationId xmlns:p14="http://schemas.microsoft.com/office/powerpoint/2010/main" val="1568061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Known Mule Deer Path</a:t>
            </a:r>
            <a:endParaRPr lang="en-US" sz="4000" dirty="0">
              <a:solidFill>
                <a:schemeClr val="bg1"/>
              </a:solidFill>
              <a:latin typeface="Century Gothic" panose="020B0502020202020204" pitchFamily="34" charset="0"/>
            </a:endParaRPr>
          </a:p>
        </p:txBody>
      </p:sp>
      <p:grpSp>
        <p:nvGrpSpPr>
          <p:cNvPr id="17" name="Group 16"/>
          <p:cNvGrpSpPr/>
          <p:nvPr/>
        </p:nvGrpSpPr>
        <p:grpSpPr>
          <a:xfrm>
            <a:off x="1541371" y="1417926"/>
            <a:ext cx="10650629" cy="5107998"/>
            <a:chOff x="552451" y="1360776"/>
            <a:chExt cx="10650629" cy="510799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731" y="1360776"/>
              <a:ext cx="6610349" cy="5107998"/>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 r="3457"/>
            <a:stretch/>
          </p:blipFill>
          <p:spPr>
            <a:xfrm>
              <a:off x="552451" y="1360776"/>
              <a:ext cx="6381749" cy="5107998"/>
            </a:xfrm>
            <a:prstGeom prst="rect">
              <a:avLst/>
            </a:prstGeom>
          </p:spPr>
        </p:pic>
      </p:grpSp>
      <p:sp>
        <p:nvSpPr>
          <p:cNvPr id="15" name="TextBox 14"/>
          <p:cNvSpPr txBox="1"/>
          <p:nvPr/>
        </p:nvSpPr>
        <p:spPr>
          <a:xfrm>
            <a:off x="8335495" y="1643716"/>
            <a:ext cx="1890261" cy="523220"/>
          </a:xfrm>
          <a:prstGeom prst="rect">
            <a:avLst/>
          </a:prstGeom>
          <a:noFill/>
        </p:spPr>
        <p:txBody>
          <a:bodyPr wrap="none" rtlCol="0">
            <a:spAutoFit/>
          </a:bodyPr>
          <a:lstStyle/>
          <a:p>
            <a:r>
              <a:rPr lang="en-US" sz="2800" b="1" dirty="0" smtClean="0">
                <a:ln>
                  <a:solidFill>
                    <a:schemeClr val="accent4">
                      <a:lumMod val="75000"/>
                    </a:schemeClr>
                  </a:solidFill>
                </a:ln>
                <a:solidFill>
                  <a:schemeClr val="bg1"/>
                </a:solidFill>
              </a:rPr>
              <a:t>Sentinel-2</a:t>
            </a:r>
            <a:endParaRPr lang="en-US" sz="2800" b="1" dirty="0">
              <a:ln>
                <a:solidFill>
                  <a:schemeClr val="accent4">
                    <a:lumMod val="75000"/>
                  </a:schemeClr>
                </a:solidFill>
              </a:ln>
              <a:solidFill>
                <a:schemeClr val="bg1"/>
              </a:solidFill>
            </a:endParaRPr>
          </a:p>
        </p:txBody>
      </p:sp>
      <p:sp>
        <p:nvSpPr>
          <p:cNvPr id="16" name="TextBox 15"/>
          <p:cNvSpPr txBox="1"/>
          <p:nvPr/>
        </p:nvSpPr>
        <p:spPr>
          <a:xfrm>
            <a:off x="4334995" y="1684982"/>
            <a:ext cx="1887055" cy="523220"/>
          </a:xfrm>
          <a:prstGeom prst="rect">
            <a:avLst/>
          </a:prstGeom>
          <a:noFill/>
        </p:spPr>
        <p:txBody>
          <a:bodyPr wrap="none" rtlCol="0">
            <a:spAutoFit/>
          </a:bodyPr>
          <a:lstStyle/>
          <a:p>
            <a:r>
              <a:rPr lang="en-US" sz="2800" b="1" dirty="0" smtClean="0">
                <a:ln>
                  <a:solidFill>
                    <a:schemeClr val="accent2">
                      <a:lumMod val="75000"/>
                    </a:schemeClr>
                  </a:solidFill>
                </a:ln>
                <a:solidFill>
                  <a:schemeClr val="bg1"/>
                </a:solidFill>
              </a:rPr>
              <a:t>Landsat-8</a:t>
            </a:r>
            <a:endParaRPr lang="en-US" sz="2800" b="1" dirty="0">
              <a:ln>
                <a:solidFill>
                  <a:schemeClr val="accent2">
                    <a:lumMod val="75000"/>
                  </a:schemeClr>
                </a:solidFill>
              </a:ln>
              <a:solidFill>
                <a:schemeClr val="bg1"/>
              </a:solidFill>
            </a:endParaRP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51458" t="11667" b="10000"/>
          <a:stretch/>
        </p:blipFill>
        <p:spPr>
          <a:xfrm>
            <a:off x="303289" y="3653071"/>
            <a:ext cx="1664950" cy="2015092"/>
          </a:xfrm>
          <a:prstGeom prst="rect">
            <a:avLst/>
          </a:prstGeom>
        </p:spPr>
      </p:pic>
      <p:grpSp>
        <p:nvGrpSpPr>
          <p:cNvPr id="23" name="Group 22"/>
          <p:cNvGrpSpPr/>
          <p:nvPr/>
        </p:nvGrpSpPr>
        <p:grpSpPr>
          <a:xfrm>
            <a:off x="19848" y="1643716"/>
            <a:ext cx="1672294" cy="941799"/>
            <a:chOff x="180375" y="1329327"/>
            <a:chExt cx="1672294" cy="941799"/>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375" y="1535269"/>
              <a:ext cx="532134" cy="599254"/>
            </a:xfrm>
            <a:prstGeom prst="rect">
              <a:avLst/>
            </a:prstGeom>
          </p:spPr>
        </p:pic>
        <p:sp>
          <p:nvSpPr>
            <p:cNvPr id="25" name="TextBox 24"/>
            <p:cNvSpPr txBox="1"/>
            <p:nvPr/>
          </p:nvSpPr>
          <p:spPr>
            <a:xfrm>
              <a:off x="654905" y="1329327"/>
              <a:ext cx="1197764" cy="369332"/>
            </a:xfrm>
            <a:prstGeom prst="rect">
              <a:avLst/>
            </a:prstGeom>
            <a:noFill/>
          </p:spPr>
          <p:txBody>
            <a:bodyPr wrap="none" rtlCol="0">
              <a:spAutoFit/>
            </a:bodyPr>
            <a:lstStyle/>
            <a:p>
              <a:r>
                <a:rPr lang="en-US" dirty="0" smtClean="0"/>
                <a:t>High: 932</a:t>
              </a:r>
              <a:endParaRPr lang="en-US" dirty="0"/>
            </a:p>
          </p:txBody>
        </p:sp>
        <p:sp>
          <p:nvSpPr>
            <p:cNvPr id="26" name="TextBox 25"/>
            <p:cNvSpPr txBox="1"/>
            <p:nvPr/>
          </p:nvSpPr>
          <p:spPr>
            <a:xfrm>
              <a:off x="664275" y="1901794"/>
              <a:ext cx="891591" cy="369332"/>
            </a:xfrm>
            <a:prstGeom prst="rect">
              <a:avLst/>
            </a:prstGeom>
            <a:noFill/>
          </p:spPr>
          <p:txBody>
            <a:bodyPr wrap="none" rtlCol="0">
              <a:spAutoFit/>
            </a:bodyPr>
            <a:lstStyle/>
            <a:p>
              <a:r>
                <a:rPr lang="en-US" dirty="0" smtClean="0"/>
                <a:t>Low: 0</a:t>
              </a:r>
              <a:endParaRPr lang="en-US" dirty="0"/>
            </a:p>
          </p:txBody>
        </p:sp>
      </p:grpSp>
    </p:spTree>
    <p:extLst>
      <p:ext uri="{BB962C8B-B14F-4D97-AF65-F5344CB8AC3E}">
        <p14:creationId xmlns:p14="http://schemas.microsoft.com/office/powerpoint/2010/main" val="2221770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689960" y="480352"/>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Greater Sage-grouse Classification</a:t>
            </a:r>
            <a:endParaRPr lang="en-US" sz="4000" dirty="0">
              <a:solidFill>
                <a:schemeClr val="bg1"/>
              </a:solidFill>
              <a:latin typeface="Century Gothic" panose="020B0502020202020204"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10" y="1387346"/>
            <a:ext cx="4076110" cy="504825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061" y="1387346"/>
            <a:ext cx="4076110" cy="5048250"/>
          </a:xfrm>
          <a:prstGeom prst="rect">
            <a:avLst/>
          </a:prstGeom>
        </p:spPr>
      </p:pic>
      <p:sp>
        <p:nvSpPr>
          <p:cNvPr id="15" name="TextBox 14"/>
          <p:cNvSpPr txBox="1"/>
          <p:nvPr/>
        </p:nvSpPr>
        <p:spPr>
          <a:xfrm>
            <a:off x="123957" y="1739124"/>
            <a:ext cx="1704313" cy="754053"/>
          </a:xfrm>
          <a:prstGeom prst="rect">
            <a:avLst/>
          </a:prstGeom>
          <a:noFill/>
        </p:spPr>
        <p:txBody>
          <a:bodyPr wrap="none" rtlCol="0">
            <a:spAutoFit/>
          </a:bodyPr>
          <a:lstStyle/>
          <a:p>
            <a:r>
              <a:rPr lang="en-US" sz="2500" dirty="0">
                <a:solidFill>
                  <a:srgbClr val="586991"/>
                </a:solidFill>
              </a:rPr>
              <a:t>Landsat-8</a:t>
            </a:r>
          </a:p>
          <a:p>
            <a:endParaRPr lang="en-US" dirty="0"/>
          </a:p>
        </p:txBody>
      </p:sp>
      <p:sp>
        <p:nvSpPr>
          <p:cNvPr id="16" name="TextBox 15"/>
          <p:cNvSpPr txBox="1"/>
          <p:nvPr/>
        </p:nvSpPr>
        <p:spPr>
          <a:xfrm>
            <a:off x="4129547" y="1739124"/>
            <a:ext cx="1673856" cy="754053"/>
          </a:xfrm>
          <a:prstGeom prst="rect">
            <a:avLst/>
          </a:prstGeom>
          <a:noFill/>
        </p:spPr>
        <p:txBody>
          <a:bodyPr wrap="none" rtlCol="0">
            <a:spAutoFit/>
          </a:bodyPr>
          <a:lstStyle/>
          <a:p>
            <a:r>
              <a:rPr lang="en-US" sz="2500" dirty="0" smtClean="0">
                <a:solidFill>
                  <a:srgbClr val="586991"/>
                </a:solidFill>
              </a:rPr>
              <a:t>Sentinel-2</a:t>
            </a:r>
            <a:endParaRPr lang="en-US" sz="2500" dirty="0">
              <a:solidFill>
                <a:srgbClr val="586991"/>
              </a:solidFill>
            </a:endParaRPr>
          </a:p>
          <a:p>
            <a:endParaRPr lang="en-US" dirty="0"/>
          </a:p>
        </p:txBody>
      </p:sp>
      <p:pic>
        <p:nvPicPr>
          <p:cNvPr id="27" name="Picture 26"/>
          <p:cNvPicPr>
            <a:picLocks noChangeAspect="1"/>
          </p:cNvPicPr>
          <p:nvPr/>
        </p:nvPicPr>
        <p:blipFill>
          <a:blip r:embed="rId5"/>
          <a:stretch>
            <a:fillRect/>
          </a:stretch>
        </p:blipFill>
        <p:spPr>
          <a:xfrm>
            <a:off x="274920" y="5995107"/>
            <a:ext cx="127179" cy="277605"/>
          </a:xfrm>
          <a:prstGeom prst="rect">
            <a:avLst/>
          </a:prstGeom>
        </p:spPr>
      </p:pic>
      <p:grpSp>
        <p:nvGrpSpPr>
          <p:cNvPr id="29" name="Group 28"/>
          <p:cNvGrpSpPr/>
          <p:nvPr/>
        </p:nvGrpSpPr>
        <p:grpSpPr>
          <a:xfrm>
            <a:off x="7596797" y="2493177"/>
            <a:ext cx="4216314" cy="2585944"/>
            <a:chOff x="7198239" y="2174943"/>
            <a:chExt cx="4739248" cy="2847832"/>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1164" y="2174943"/>
              <a:ext cx="4196323" cy="2505075"/>
            </a:xfrm>
            <a:prstGeom prst="rect">
              <a:avLst/>
            </a:prstGeom>
          </p:spPr>
        </p:pic>
        <p:grpSp>
          <p:nvGrpSpPr>
            <p:cNvPr id="31" name="Group 30"/>
            <p:cNvGrpSpPr/>
            <p:nvPr/>
          </p:nvGrpSpPr>
          <p:grpSpPr>
            <a:xfrm>
              <a:off x="7198239" y="2687903"/>
              <a:ext cx="3425932" cy="2334872"/>
              <a:chOff x="7198239" y="2687903"/>
              <a:chExt cx="3425932" cy="2334872"/>
            </a:xfrm>
          </p:grpSpPr>
          <p:sp>
            <p:nvSpPr>
              <p:cNvPr id="32" name="TextBox 31"/>
              <p:cNvSpPr txBox="1"/>
              <p:nvPr/>
            </p:nvSpPr>
            <p:spPr>
              <a:xfrm rot="16200000">
                <a:off x="6995019" y="3254505"/>
                <a:ext cx="752390" cy="345949"/>
              </a:xfrm>
              <a:prstGeom prst="rect">
                <a:avLst/>
              </a:prstGeom>
              <a:noFill/>
            </p:spPr>
            <p:txBody>
              <a:bodyPr wrap="none" rtlCol="0">
                <a:spAutoFit/>
              </a:bodyPr>
              <a:lstStyle/>
              <a:p>
                <a:r>
                  <a:rPr lang="en-US" sz="1400" b="1" dirty="0" smtClean="0">
                    <a:solidFill>
                      <a:srgbClr val="586991"/>
                    </a:solidFill>
                  </a:rPr>
                  <a:t>GRSG</a:t>
                </a:r>
                <a:endParaRPr lang="en-US" sz="1400" b="1" dirty="0">
                  <a:solidFill>
                    <a:srgbClr val="586991"/>
                  </a:solidFill>
                </a:endParaRPr>
              </a:p>
            </p:txBody>
          </p:sp>
          <p:sp>
            <p:nvSpPr>
              <p:cNvPr id="33" name="TextBox 32"/>
              <p:cNvSpPr txBox="1"/>
              <p:nvPr/>
            </p:nvSpPr>
            <p:spPr>
              <a:xfrm rot="16200000">
                <a:off x="6931863" y="3209681"/>
                <a:ext cx="1305165" cy="261610"/>
              </a:xfrm>
              <a:prstGeom prst="rect">
                <a:avLst/>
              </a:prstGeom>
              <a:noFill/>
            </p:spPr>
            <p:txBody>
              <a:bodyPr wrap="none" rtlCol="0">
                <a:spAutoFit/>
              </a:bodyPr>
              <a:lstStyle/>
              <a:p>
                <a:r>
                  <a:rPr lang="en-US" sz="1100" dirty="0" smtClean="0">
                    <a:solidFill>
                      <a:srgbClr val="586991"/>
                    </a:solidFill>
                  </a:rPr>
                  <a:t>Number of Pixels</a:t>
                </a:r>
                <a:endParaRPr lang="en-US" sz="1100" dirty="0">
                  <a:solidFill>
                    <a:srgbClr val="586991"/>
                  </a:solidFill>
                </a:endParaRPr>
              </a:p>
            </p:txBody>
          </p:sp>
          <p:sp>
            <p:nvSpPr>
              <p:cNvPr id="34" name="TextBox 33"/>
              <p:cNvSpPr txBox="1"/>
              <p:nvPr/>
            </p:nvSpPr>
            <p:spPr>
              <a:xfrm>
                <a:off x="9259695" y="4761165"/>
                <a:ext cx="1364476" cy="261610"/>
              </a:xfrm>
              <a:prstGeom prst="rect">
                <a:avLst/>
              </a:prstGeom>
              <a:noFill/>
            </p:spPr>
            <p:txBody>
              <a:bodyPr wrap="none" rtlCol="0">
                <a:spAutoFit/>
              </a:bodyPr>
              <a:lstStyle/>
              <a:p>
                <a:r>
                  <a:rPr lang="en-US" sz="1100" dirty="0" smtClean="0">
                    <a:solidFill>
                      <a:srgbClr val="586991"/>
                    </a:solidFill>
                  </a:rPr>
                  <a:t>Fire Susceptibility</a:t>
                </a:r>
                <a:endParaRPr lang="en-US" sz="1100" dirty="0">
                  <a:solidFill>
                    <a:srgbClr val="586991"/>
                  </a:solidFill>
                </a:endParaRPr>
              </a:p>
            </p:txBody>
          </p:sp>
        </p:grpSp>
      </p:grpSp>
      <p:grpSp>
        <p:nvGrpSpPr>
          <p:cNvPr id="28" name="Group 27"/>
          <p:cNvGrpSpPr/>
          <p:nvPr/>
        </p:nvGrpSpPr>
        <p:grpSpPr>
          <a:xfrm>
            <a:off x="-88347" y="4144107"/>
            <a:ext cx="1916617" cy="1458088"/>
            <a:chOff x="1673887" y="25533682"/>
            <a:chExt cx="2251292" cy="1338416"/>
          </a:xfrm>
        </p:grpSpPr>
        <p:sp>
          <p:nvSpPr>
            <p:cNvPr id="35" name="Rectangle 34"/>
            <p:cNvSpPr/>
            <p:nvPr/>
          </p:nvSpPr>
          <p:spPr>
            <a:xfrm>
              <a:off x="2165563" y="26631824"/>
              <a:ext cx="341431" cy="173570"/>
            </a:xfrm>
            <a:prstGeom prst="rect">
              <a:avLst/>
            </a:prstGeom>
            <a:solidFill>
              <a:srgbClr val="FE02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65563" y="26394761"/>
              <a:ext cx="341431" cy="173570"/>
            </a:xfrm>
            <a:prstGeom prst="rect">
              <a:avLst/>
            </a:prstGeom>
            <a:solidFill>
              <a:srgbClr val="FEAF01"/>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65563" y="26161743"/>
              <a:ext cx="341431" cy="173570"/>
            </a:xfrm>
            <a:prstGeom prst="rect">
              <a:avLst/>
            </a:prstGeom>
            <a:solidFill>
              <a:srgbClr val="4876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31445" y="26079251"/>
              <a:ext cx="685758" cy="310767"/>
            </a:xfrm>
            <a:prstGeom prst="rect">
              <a:avLst/>
            </a:prstGeom>
            <a:noFill/>
          </p:spPr>
          <p:txBody>
            <a:bodyPr wrap="none" rtlCol="0">
              <a:spAutoFit/>
            </a:bodyPr>
            <a:lstStyle/>
            <a:p>
              <a:r>
                <a:rPr lang="en-US" sz="1600" dirty="0" smtClean="0">
                  <a:solidFill>
                    <a:schemeClr val="bg2">
                      <a:lumMod val="50000"/>
                    </a:schemeClr>
                  </a:solidFill>
                </a:rPr>
                <a:t>Low</a:t>
              </a:r>
              <a:endParaRPr lang="en-US" sz="1600" dirty="0">
                <a:solidFill>
                  <a:schemeClr val="bg2">
                    <a:lumMod val="50000"/>
                  </a:schemeClr>
                </a:solidFill>
              </a:endParaRPr>
            </a:p>
          </p:txBody>
        </p:sp>
        <p:sp>
          <p:nvSpPr>
            <p:cNvPr id="39" name="TextBox 38"/>
            <p:cNvSpPr txBox="1"/>
            <p:nvPr/>
          </p:nvSpPr>
          <p:spPr>
            <a:xfrm>
              <a:off x="2531445" y="26320682"/>
              <a:ext cx="1393734" cy="310767"/>
            </a:xfrm>
            <a:prstGeom prst="rect">
              <a:avLst/>
            </a:prstGeom>
            <a:noFill/>
          </p:spPr>
          <p:txBody>
            <a:bodyPr wrap="none" rtlCol="0">
              <a:spAutoFit/>
            </a:bodyPr>
            <a:lstStyle/>
            <a:p>
              <a:r>
                <a:rPr lang="en-US" sz="1600" dirty="0" smtClean="0">
                  <a:solidFill>
                    <a:schemeClr val="bg2">
                      <a:lumMod val="50000"/>
                    </a:schemeClr>
                  </a:solidFill>
                </a:rPr>
                <a:t>Moderate</a:t>
              </a:r>
              <a:endParaRPr lang="en-US" sz="1600" dirty="0">
                <a:solidFill>
                  <a:schemeClr val="bg2">
                    <a:lumMod val="50000"/>
                  </a:schemeClr>
                </a:solidFill>
              </a:endParaRPr>
            </a:p>
          </p:txBody>
        </p:sp>
        <p:sp>
          <p:nvSpPr>
            <p:cNvPr id="40" name="TextBox 39"/>
            <p:cNvSpPr txBox="1"/>
            <p:nvPr/>
          </p:nvSpPr>
          <p:spPr>
            <a:xfrm>
              <a:off x="2531445" y="26561331"/>
              <a:ext cx="738480" cy="310767"/>
            </a:xfrm>
            <a:prstGeom prst="rect">
              <a:avLst/>
            </a:prstGeom>
            <a:noFill/>
          </p:spPr>
          <p:txBody>
            <a:bodyPr wrap="none" rtlCol="0">
              <a:spAutoFit/>
            </a:bodyPr>
            <a:lstStyle/>
            <a:p>
              <a:r>
                <a:rPr lang="en-US" sz="1600" dirty="0" smtClean="0">
                  <a:solidFill>
                    <a:schemeClr val="bg2">
                      <a:lumMod val="50000"/>
                    </a:schemeClr>
                  </a:solidFill>
                </a:rPr>
                <a:t>High</a:t>
              </a:r>
              <a:endParaRPr lang="en-US" sz="1600" dirty="0">
                <a:solidFill>
                  <a:schemeClr val="bg2">
                    <a:lumMod val="50000"/>
                  </a:schemeClr>
                </a:solidFill>
              </a:endParaRPr>
            </a:p>
          </p:txBody>
        </p:sp>
        <p:sp>
          <p:nvSpPr>
            <p:cNvPr id="41" name="TextBox 40"/>
            <p:cNvSpPr txBox="1"/>
            <p:nvPr/>
          </p:nvSpPr>
          <p:spPr>
            <a:xfrm>
              <a:off x="1673887" y="25533682"/>
              <a:ext cx="2211238" cy="593284"/>
            </a:xfrm>
            <a:prstGeom prst="rect">
              <a:avLst/>
            </a:prstGeom>
            <a:noFill/>
            <a:ln>
              <a:noFill/>
            </a:ln>
          </p:spPr>
          <p:txBody>
            <a:bodyPr wrap="square" rtlCol="0">
              <a:spAutoFit/>
            </a:bodyPr>
            <a:lstStyle/>
            <a:p>
              <a:pPr algn="ctr"/>
              <a:r>
                <a:rPr lang="en-US" b="1" dirty="0" smtClean="0">
                  <a:solidFill>
                    <a:srgbClr val="57688F"/>
                  </a:solidFill>
                  <a:latin typeface="Century Gothic" panose="020B0502020202020204" pitchFamily="34" charset="0"/>
                </a:rPr>
                <a:t>High Fire Susceptibility</a:t>
              </a:r>
            </a:p>
          </p:txBody>
        </p:sp>
      </p:grpSp>
    </p:spTree>
    <p:extLst>
      <p:ext uri="{BB962C8B-B14F-4D97-AF65-F5344CB8AC3E}">
        <p14:creationId xmlns:p14="http://schemas.microsoft.com/office/powerpoint/2010/main" val="2860609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558107" y="49787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High </a:t>
            </a:r>
            <a:r>
              <a:rPr lang="en-US" sz="4000" dirty="0" smtClean="0">
                <a:solidFill>
                  <a:schemeClr val="bg1"/>
                </a:solidFill>
                <a:latin typeface="Century Gothic" panose="020B0502020202020204" pitchFamily="34" charset="0"/>
              </a:rPr>
              <a:t>Susceptibility: Sage-grouse</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641" y="1443322"/>
            <a:ext cx="4031226" cy="521688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333193830"/>
              </p:ext>
            </p:extLst>
          </p:nvPr>
        </p:nvGraphicFramePr>
        <p:xfrm>
          <a:off x="420788" y="2821227"/>
          <a:ext cx="6328230" cy="2587855"/>
        </p:xfrm>
        <a:graphic>
          <a:graphicData uri="http://schemas.openxmlformats.org/drawingml/2006/table">
            <a:tbl>
              <a:tblPr firstRow="1" bandRow="1">
                <a:tableStyleId>{5C22544A-7EE6-4342-B048-85BDC9FD1C3A}</a:tableStyleId>
              </a:tblPr>
              <a:tblGrid>
                <a:gridCol w="2109410"/>
                <a:gridCol w="2109410"/>
                <a:gridCol w="2109410"/>
              </a:tblGrid>
              <a:tr h="972423">
                <a:tc>
                  <a:txBody>
                    <a:bodyPr/>
                    <a:lstStyle/>
                    <a:p>
                      <a:pPr algn="ctr"/>
                      <a:r>
                        <a:rPr lang="en-US" sz="2000" dirty="0" smtClean="0"/>
                        <a:t>Sensors</a:t>
                      </a:r>
                      <a:endParaRPr lang="en-US" sz="2000" baseline="0" dirty="0" smtClean="0"/>
                    </a:p>
                  </a:txBody>
                  <a:tcPr marL="99059" marR="99059" marT="49529" marB="49529" anchor="ctr">
                    <a:solidFill>
                      <a:srgbClr val="586991"/>
                    </a:solidFill>
                  </a:tcPr>
                </a:tc>
                <a:tc>
                  <a:txBody>
                    <a:bodyPr/>
                    <a:lstStyle/>
                    <a:p>
                      <a:pPr algn="ctr"/>
                      <a:r>
                        <a:rPr lang="en-US" sz="2000" dirty="0" smtClean="0"/>
                        <a:t>Acres</a:t>
                      </a:r>
                      <a:r>
                        <a:rPr lang="en-US" sz="2000" baseline="0" dirty="0" smtClean="0"/>
                        <a:t> Classified</a:t>
                      </a:r>
                      <a:endParaRPr lang="en-US" sz="2000" dirty="0"/>
                    </a:p>
                  </a:txBody>
                  <a:tcPr marL="99059" marR="99059" marT="49529" marB="49529" anchor="ctr">
                    <a:solidFill>
                      <a:srgbClr val="586991"/>
                    </a:solidFill>
                  </a:tcPr>
                </a:tc>
                <a:tc>
                  <a:txBody>
                    <a:bodyPr/>
                    <a:lstStyle/>
                    <a:p>
                      <a:pPr algn="ctr"/>
                      <a:r>
                        <a:rPr lang="en-US" sz="2000" dirty="0" smtClean="0"/>
                        <a:t>Percent Classified</a:t>
                      </a:r>
                      <a:endParaRPr lang="en-US" sz="2000" dirty="0"/>
                    </a:p>
                  </a:txBody>
                  <a:tcPr marL="99059" marR="99059" marT="49529" marB="49529" anchor="ctr">
                    <a:solidFill>
                      <a:srgbClr val="586991"/>
                    </a:solidFill>
                  </a:tcPr>
                </a:tc>
              </a:tr>
              <a:tr h="372162">
                <a:tc>
                  <a:txBody>
                    <a:bodyPr/>
                    <a:lstStyle/>
                    <a:p>
                      <a:pPr algn="ctr"/>
                      <a:r>
                        <a:rPr lang="en-US" sz="2000" dirty="0" smtClean="0"/>
                        <a:t>None</a:t>
                      </a:r>
                    </a:p>
                  </a:txBody>
                  <a:tcPr marL="99059" marR="99059" marT="49529" marB="49529"/>
                </a:tc>
                <a:tc>
                  <a:txBody>
                    <a:bodyPr/>
                    <a:lstStyle/>
                    <a:p>
                      <a:pPr algn="ctr"/>
                      <a:r>
                        <a:rPr lang="en-US" sz="2000" dirty="0" smtClean="0"/>
                        <a:t>459,584</a:t>
                      </a:r>
                      <a:endParaRPr lang="en-US" sz="2000" dirty="0"/>
                    </a:p>
                  </a:txBody>
                  <a:tcPr marL="99059" marR="99059" marT="49529" marB="49529"/>
                </a:tc>
                <a:tc>
                  <a:txBody>
                    <a:bodyPr/>
                    <a:lstStyle/>
                    <a:p>
                      <a:pPr algn="ctr"/>
                      <a:r>
                        <a:rPr lang="en-US" sz="2000" dirty="0" smtClean="0"/>
                        <a:t>61%</a:t>
                      </a:r>
                      <a:endParaRPr lang="en-US" sz="2000" dirty="0"/>
                    </a:p>
                  </a:txBody>
                  <a:tcPr marL="99059" marR="99059" marT="49529" marB="49529"/>
                </a:tc>
              </a:tr>
              <a:tr h="372162">
                <a:tc>
                  <a:txBody>
                    <a:bodyPr/>
                    <a:lstStyle/>
                    <a:p>
                      <a:pPr algn="ctr"/>
                      <a:r>
                        <a:rPr lang="en-US" sz="2000" dirty="0" smtClean="0"/>
                        <a:t>Landsat-8</a:t>
                      </a:r>
                      <a:endParaRPr lang="en-US" sz="2000" dirty="0"/>
                    </a:p>
                  </a:txBody>
                  <a:tcPr marL="99059" marR="99059" marT="49529" marB="49529"/>
                </a:tc>
                <a:tc>
                  <a:txBody>
                    <a:bodyPr/>
                    <a:lstStyle/>
                    <a:p>
                      <a:pPr algn="ctr"/>
                      <a:r>
                        <a:rPr lang="en-US" sz="2000" dirty="0" smtClean="0"/>
                        <a:t>55,685</a:t>
                      </a:r>
                      <a:endParaRPr lang="en-US" sz="2000" dirty="0"/>
                    </a:p>
                  </a:txBody>
                  <a:tcPr marL="99059" marR="99059" marT="49529" marB="49529"/>
                </a:tc>
                <a:tc>
                  <a:txBody>
                    <a:bodyPr/>
                    <a:lstStyle/>
                    <a:p>
                      <a:pPr algn="ctr"/>
                      <a:r>
                        <a:rPr lang="en-US" sz="2000" dirty="0" smtClean="0"/>
                        <a:t>7.4%</a:t>
                      </a:r>
                      <a:endParaRPr lang="en-US" sz="2000" dirty="0"/>
                    </a:p>
                  </a:txBody>
                  <a:tcPr marL="99059" marR="99059" marT="49529" marB="49529"/>
                </a:tc>
              </a:tr>
              <a:tr h="372162">
                <a:tc>
                  <a:txBody>
                    <a:bodyPr/>
                    <a:lstStyle/>
                    <a:p>
                      <a:pPr algn="ctr"/>
                      <a:r>
                        <a:rPr lang="en-US" sz="2000" dirty="0" smtClean="0"/>
                        <a:t>Sentinel-2</a:t>
                      </a:r>
                      <a:endParaRPr lang="en-US" sz="2000" dirty="0"/>
                    </a:p>
                  </a:txBody>
                  <a:tcPr marL="99059" marR="99059" marT="49529" marB="49529"/>
                </a:tc>
                <a:tc>
                  <a:txBody>
                    <a:bodyPr/>
                    <a:lstStyle/>
                    <a:p>
                      <a:pPr algn="ctr"/>
                      <a:r>
                        <a:rPr lang="en-US" sz="2000" dirty="0" smtClean="0"/>
                        <a:t>72,250</a:t>
                      </a:r>
                      <a:endParaRPr lang="en-US" sz="2000" dirty="0"/>
                    </a:p>
                  </a:txBody>
                  <a:tcPr marL="99059" marR="99059" marT="49529" marB="49529"/>
                </a:tc>
                <a:tc>
                  <a:txBody>
                    <a:bodyPr/>
                    <a:lstStyle/>
                    <a:p>
                      <a:pPr algn="ctr"/>
                      <a:r>
                        <a:rPr lang="en-US" sz="2000" dirty="0" smtClean="0"/>
                        <a:t>9.6%</a:t>
                      </a:r>
                      <a:endParaRPr lang="en-US" sz="2000" dirty="0"/>
                    </a:p>
                  </a:txBody>
                  <a:tcPr marL="99059" marR="99059" marT="49529" marB="49529"/>
                </a:tc>
              </a:tr>
              <a:tr h="372162">
                <a:tc>
                  <a:txBody>
                    <a:bodyPr/>
                    <a:lstStyle/>
                    <a:p>
                      <a:pPr algn="ctr"/>
                      <a:r>
                        <a:rPr lang="en-US" sz="2000" dirty="0" smtClean="0"/>
                        <a:t>Both</a:t>
                      </a:r>
                      <a:endParaRPr lang="en-US" sz="2000" dirty="0"/>
                    </a:p>
                  </a:txBody>
                  <a:tcPr marL="99059" marR="99059" marT="49529" marB="49529"/>
                </a:tc>
                <a:tc>
                  <a:txBody>
                    <a:bodyPr/>
                    <a:lstStyle/>
                    <a:p>
                      <a:pPr algn="ctr"/>
                      <a:r>
                        <a:rPr lang="en-US" sz="2000" dirty="0" smtClean="0"/>
                        <a:t>164,719</a:t>
                      </a:r>
                      <a:endParaRPr lang="en-US" sz="2000" dirty="0"/>
                    </a:p>
                  </a:txBody>
                  <a:tcPr marL="99059" marR="99059" marT="49529" marB="49529"/>
                </a:tc>
                <a:tc>
                  <a:txBody>
                    <a:bodyPr/>
                    <a:lstStyle/>
                    <a:p>
                      <a:pPr algn="ctr"/>
                      <a:r>
                        <a:rPr lang="en-US" sz="2000" dirty="0" smtClean="0"/>
                        <a:t>21.8%</a:t>
                      </a:r>
                      <a:endParaRPr lang="en-US" sz="2000" dirty="0"/>
                    </a:p>
                  </a:txBody>
                  <a:tcPr marL="99059" marR="99059" marT="49529" marB="49529"/>
                </a:tc>
              </a:tr>
            </a:tbl>
          </a:graphicData>
        </a:graphic>
      </p:graphicFrame>
      <p:sp>
        <p:nvSpPr>
          <p:cNvPr id="10" name="TextBox 9"/>
          <p:cNvSpPr txBox="1"/>
          <p:nvPr/>
        </p:nvSpPr>
        <p:spPr>
          <a:xfrm>
            <a:off x="676813" y="2318439"/>
            <a:ext cx="5869006" cy="400110"/>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Greater Sage-grouse High Fire Susceptibility</a:t>
            </a:r>
          </a:p>
        </p:txBody>
      </p:sp>
      <p:pic>
        <p:nvPicPr>
          <p:cNvPr id="11" name="Picture 10"/>
          <p:cNvPicPr>
            <a:picLocks noChangeAspect="1"/>
          </p:cNvPicPr>
          <p:nvPr/>
        </p:nvPicPr>
        <p:blipFill>
          <a:blip r:embed="rId4"/>
          <a:stretch>
            <a:fillRect/>
          </a:stretch>
        </p:blipFill>
        <p:spPr>
          <a:xfrm>
            <a:off x="7571653" y="6162302"/>
            <a:ext cx="127179" cy="277605"/>
          </a:xfrm>
          <a:prstGeom prst="rect">
            <a:avLst/>
          </a:prstGeom>
        </p:spPr>
      </p:pic>
      <p:sp>
        <p:nvSpPr>
          <p:cNvPr id="27" name="Text Placeholder 3"/>
          <p:cNvSpPr>
            <a:spLocks noGrp="1"/>
          </p:cNvSpPr>
          <p:nvPr>
            <p:ph type="body" sz="quarter" idx="4294967295"/>
          </p:nvPr>
        </p:nvSpPr>
        <p:spPr>
          <a:xfrm>
            <a:off x="6915460" y="1641300"/>
            <a:ext cx="2240280" cy="768096"/>
          </a:xfrm>
          <a:prstGeom prst="rect">
            <a:avLst/>
          </a:prstGeom>
        </p:spPr>
        <p:txBody>
          <a:bodyPr>
            <a:normAutofit/>
          </a:bodyPr>
          <a:lstStyle/>
          <a:p>
            <a:pPr marL="0" indent="0" algn="ctr">
              <a:buNone/>
            </a:pPr>
            <a:r>
              <a:rPr lang="en-US" sz="2000" dirty="0" smtClean="0">
                <a:solidFill>
                  <a:srgbClr val="586991"/>
                </a:solidFill>
              </a:rPr>
              <a:t> Agreement and disagreement</a:t>
            </a:r>
            <a:endParaRPr lang="en-US" sz="2000" dirty="0">
              <a:solidFill>
                <a:srgbClr val="586991"/>
              </a:solidFill>
            </a:endParaRPr>
          </a:p>
        </p:txBody>
      </p:sp>
      <p:sp>
        <p:nvSpPr>
          <p:cNvPr id="22" name="TextBox 21"/>
          <p:cNvSpPr txBox="1"/>
          <p:nvPr/>
        </p:nvSpPr>
        <p:spPr>
          <a:xfrm>
            <a:off x="420788" y="5522151"/>
            <a:ext cx="6328230" cy="400110"/>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Total Acres = 752,249</a:t>
            </a:r>
          </a:p>
        </p:txBody>
      </p:sp>
      <p:grpSp>
        <p:nvGrpSpPr>
          <p:cNvPr id="23" name="Group 22"/>
          <p:cNvGrpSpPr/>
          <p:nvPr/>
        </p:nvGrpSpPr>
        <p:grpSpPr>
          <a:xfrm>
            <a:off x="6786006" y="4051762"/>
            <a:ext cx="2080632" cy="1728821"/>
            <a:chOff x="8844844" y="25472237"/>
            <a:chExt cx="2211237" cy="1565643"/>
          </a:xfrm>
        </p:grpSpPr>
        <p:sp>
          <p:nvSpPr>
            <p:cNvPr id="24" name="Rectangle 23"/>
            <p:cNvSpPr/>
            <p:nvPr/>
          </p:nvSpPr>
          <p:spPr>
            <a:xfrm>
              <a:off x="9333761" y="26347713"/>
              <a:ext cx="341431" cy="173570"/>
            </a:xfrm>
            <a:prstGeom prst="rect">
              <a:avLst/>
            </a:prstGeom>
            <a:solidFill>
              <a:srgbClr val="6677CD"/>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333761" y="26570459"/>
              <a:ext cx="341431" cy="173570"/>
            </a:xfrm>
            <a:prstGeom prst="rect">
              <a:avLst/>
            </a:prstGeom>
            <a:solidFill>
              <a:srgbClr val="A5F57A"/>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333760" y="26803841"/>
              <a:ext cx="341431" cy="173570"/>
            </a:xfrm>
            <a:prstGeom prst="rect">
              <a:avLst/>
            </a:prstGeom>
            <a:solidFill>
              <a:srgbClr val="FF00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333760" y="26121222"/>
              <a:ext cx="341431" cy="173570"/>
            </a:xfrm>
            <a:prstGeom prst="rect">
              <a:avLst/>
            </a:prstGeom>
            <a:solidFill>
              <a:srgbClr val="4E4E4E"/>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663388" y="26044141"/>
              <a:ext cx="775491" cy="306599"/>
            </a:xfrm>
            <a:prstGeom prst="rect">
              <a:avLst/>
            </a:prstGeom>
            <a:noFill/>
          </p:spPr>
          <p:txBody>
            <a:bodyPr wrap="none" rtlCol="0">
              <a:spAutoFit/>
            </a:bodyPr>
            <a:lstStyle/>
            <a:p>
              <a:r>
                <a:rPr lang="en-US" sz="1600" dirty="0" smtClean="0"/>
                <a:t>None</a:t>
              </a:r>
              <a:endParaRPr lang="en-US" sz="1600" dirty="0"/>
            </a:p>
          </p:txBody>
        </p:sp>
        <p:sp>
          <p:nvSpPr>
            <p:cNvPr id="30" name="TextBox 29"/>
            <p:cNvSpPr txBox="1"/>
            <p:nvPr/>
          </p:nvSpPr>
          <p:spPr>
            <a:xfrm>
              <a:off x="9663388" y="26285837"/>
              <a:ext cx="1228656" cy="306599"/>
            </a:xfrm>
            <a:prstGeom prst="rect">
              <a:avLst/>
            </a:prstGeom>
            <a:noFill/>
          </p:spPr>
          <p:txBody>
            <a:bodyPr wrap="none" rtlCol="0">
              <a:spAutoFit/>
            </a:bodyPr>
            <a:lstStyle/>
            <a:p>
              <a:r>
                <a:rPr lang="en-US" sz="1600" dirty="0" smtClean="0"/>
                <a:t>Landsat-8</a:t>
              </a:r>
              <a:endParaRPr lang="en-US" sz="1600" dirty="0"/>
            </a:p>
          </p:txBody>
        </p:sp>
        <p:sp>
          <p:nvSpPr>
            <p:cNvPr id="31" name="TextBox 30"/>
            <p:cNvSpPr txBox="1"/>
            <p:nvPr/>
          </p:nvSpPr>
          <p:spPr>
            <a:xfrm>
              <a:off x="9663387" y="26502422"/>
              <a:ext cx="1209916" cy="306599"/>
            </a:xfrm>
            <a:prstGeom prst="rect">
              <a:avLst/>
            </a:prstGeom>
            <a:noFill/>
          </p:spPr>
          <p:txBody>
            <a:bodyPr wrap="none" rtlCol="0">
              <a:spAutoFit/>
            </a:bodyPr>
            <a:lstStyle/>
            <a:p>
              <a:r>
                <a:rPr lang="en-US" sz="1600" dirty="0" smtClean="0"/>
                <a:t>Sentinel-2</a:t>
              </a:r>
              <a:endParaRPr lang="en-US" sz="1600" dirty="0"/>
            </a:p>
          </p:txBody>
        </p:sp>
        <p:sp>
          <p:nvSpPr>
            <p:cNvPr id="32" name="TextBox 31"/>
            <p:cNvSpPr txBox="1"/>
            <p:nvPr/>
          </p:nvSpPr>
          <p:spPr>
            <a:xfrm>
              <a:off x="9663387" y="26731281"/>
              <a:ext cx="671570" cy="306599"/>
            </a:xfrm>
            <a:prstGeom prst="rect">
              <a:avLst/>
            </a:prstGeom>
            <a:noFill/>
          </p:spPr>
          <p:txBody>
            <a:bodyPr wrap="none" rtlCol="0">
              <a:spAutoFit/>
            </a:bodyPr>
            <a:lstStyle/>
            <a:p>
              <a:r>
                <a:rPr lang="en-US" sz="1600" dirty="0" smtClean="0"/>
                <a:t>Both</a:t>
              </a:r>
              <a:endParaRPr lang="en-US" sz="1600" dirty="0"/>
            </a:p>
          </p:txBody>
        </p:sp>
        <p:sp>
          <p:nvSpPr>
            <p:cNvPr id="33" name="TextBox 32"/>
            <p:cNvSpPr txBox="1"/>
            <p:nvPr/>
          </p:nvSpPr>
          <p:spPr>
            <a:xfrm>
              <a:off x="8844844" y="25472237"/>
              <a:ext cx="2211237" cy="641071"/>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High Fire Susceptibility</a:t>
              </a:r>
            </a:p>
          </p:txBody>
        </p:sp>
      </p:grpSp>
    </p:spTree>
    <p:extLst>
      <p:ext uri="{BB962C8B-B14F-4D97-AF65-F5344CB8AC3E}">
        <p14:creationId xmlns:p14="http://schemas.microsoft.com/office/powerpoint/2010/main" val="3191533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566" y="572341"/>
            <a:ext cx="5976135" cy="5894614"/>
          </a:xfrm>
          <a:prstGeom prst="rect">
            <a:avLst/>
          </a:prstGeom>
        </p:spPr>
      </p:pic>
      <p:sp>
        <p:nvSpPr>
          <p:cNvPr id="18" name="Text Placeholder 1"/>
          <p:cNvSpPr>
            <a:spLocks noGrp="1"/>
          </p:cNvSpPr>
          <p:nvPr>
            <p:ph type="body" sz="quarter" idx="13"/>
          </p:nvPr>
        </p:nvSpPr>
        <p:spPr>
          <a:xfrm>
            <a:off x="220472" y="1770380"/>
            <a:ext cx="5372094" cy="553720"/>
          </a:xfrm>
          <a:prstGeom prst="rect">
            <a:avLst/>
          </a:prstGeom>
        </p:spPr>
        <p:txBody>
          <a:bodyPr>
            <a:noAutofit/>
          </a:bodyPr>
          <a:lstStyle/>
          <a:p>
            <a:pPr marL="0" indent="0">
              <a:spcBef>
                <a:spcPts val="200"/>
              </a:spcBef>
              <a:buClr>
                <a:srgbClr val="586991"/>
              </a:buClr>
              <a:buNone/>
            </a:pPr>
            <a:r>
              <a:rPr lang="en-US" sz="3000" b="1" dirty="0" smtClean="0">
                <a:solidFill>
                  <a:srgbClr val="586991"/>
                </a:solidFill>
              </a:rPr>
              <a:t>Study Area</a:t>
            </a:r>
          </a:p>
          <a:p>
            <a:pPr marL="0" indent="0">
              <a:spcBef>
                <a:spcPts val="200"/>
              </a:spcBef>
              <a:buClr>
                <a:srgbClr val="586991"/>
              </a:buClr>
              <a:buNone/>
            </a:pPr>
            <a:r>
              <a:rPr lang="en-US" sz="2000" dirty="0" smtClean="0">
                <a:solidFill>
                  <a:schemeClr val="bg2">
                    <a:lumMod val="50000"/>
                  </a:schemeClr>
                </a:solidFill>
              </a:rPr>
              <a:t>East Idaho</a:t>
            </a:r>
          </a:p>
          <a:p>
            <a:pPr marL="800100" lvl="1" indent="-342900">
              <a:spcBef>
                <a:spcPts val="200"/>
              </a:spcBef>
              <a:spcAft>
                <a:spcPts val="600"/>
              </a:spcAft>
              <a:buClr>
                <a:srgbClr val="586991"/>
              </a:buClr>
              <a:buFont typeface="Webdings" panose="05030102010509060703" pitchFamily="18" charset="2"/>
              <a:buChar char="4"/>
            </a:pPr>
            <a:r>
              <a:rPr lang="en-US" sz="2000" dirty="0" smtClean="0">
                <a:solidFill>
                  <a:schemeClr val="bg2">
                    <a:lumMod val="50000"/>
                  </a:schemeClr>
                </a:solidFill>
              </a:rPr>
              <a:t>Landsat-8 WRS-2 Path: 39 and 40 Row: 30</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Sentinel-2 R127</a:t>
            </a:r>
          </a:p>
          <a:p>
            <a:pPr marL="457200" lvl="1" indent="0">
              <a:spcBef>
                <a:spcPts val="200"/>
              </a:spcBef>
              <a:buClr>
                <a:srgbClr val="586991"/>
              </a:buClr>
              <a:buNone/>
            </a:pPr>
            <a:endParaRPr lang="en-US" sz="1600" b="1" dirty="0" smtClean="0">
              <a:solidFill>
                <a:srgbClr val="586991"/>
              </a:solidFill>
            </a:endParaRPr>
          </a:p>
          <a:p>
            <a:pPr marL="0" indent="0">
              <a:spcBef>
                <a:spcPts val="200"/>
              </a:spcBef>
              <a:buClr>
                <a:srgbClr val="586991"/>
              </a:buClr>
              <a:buNone/>
            </a:pPr>
            <a:r>
              <a:rPr lang="en-US" sz="3000" b="1" dirty="0" smtClean="0">
                <a:solidFill>
                  <a:srgbClr val="586991"/>
                </a:solidFill>
              </a:rPr>
              <a:t>Case Study</a:t>
            </a:r>
            <a:endParaRPr lang="en-US" sz="2000" dirty="0">
              <a:solidFill>
                <a:schemeClr val="bg2">
                  <a:lumMod val="50000"/>
                </a:schemeClr>
              </a:solidFill>
            </a:endParaRP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Craters </a:t>
            </a:r>
            <a:r>
              <a:rPr lang="en-US" sz="2000" dirty="0">
                <a:solidFill>
                  <a:schemeClr val="bg2">
                    <a:lumMod val="50000"/>
                  </a:schemeClr>
                </a:solidFill>
              </a:rPr>
              <a:t>of the Moon National Monument and Preserve</a:t>
            </a:r>
          </a:p>
          <a:p>
            <a:pPr marL="0" indent="0">
              <a:spcBef>
                <a:spcPts val="200"/>
              </a:spcBef>
              <a:buClr>
                <a:srgbClr val="586991"/>
              </a:buClr>
              <a:buNone/>
            </a:pPr>
            <a:endParaRPr lang="en-US" sz="1600" dirty="0" smtClean="0">
              <a:solidFill>
                <a:srgbClr val="586991"/>
              </a:solidFill>
            </a:endParaRPr>
          </a:p>
          <a:p>
            <a:pPr marL="0" indent="0">
              <a:spcBef>
                <a:spcPts val="200"/>
              </a:spcBef>
              <a:buClr>
                <a:srgbClr val="586991"/>
              </a:buClr>
              <a:buNone/>
            </a:pPr>
            <a:r>
              <a:rPr lang="en-US" sz="3000" b="1" dirty="0" smtClean="0">
                <a:solidFill>
                  <a:srgbClr val="586991"/>
                </a:solidFill>
              </a:rPr>
              <a:t>Study </a:t>
            </a:r>
            <a:r>
              <a:rPr lang="en-US" sz="3000" b="1" dirty="0">
                <a:solidFill>
                  <a:srgbClr val="586991"/>
                </a:solidFill>
              </a:rPr>
              <a:t>Period</a:t>
            </a:r>
            <a:endParaRPr lang="en-US" sz="3000" b="1" dirty="0" smtClean="0">
              <a:solidFill>
                <a:srgbClr val="586991"/>
              </a:solidFill>
            </a:endParaRPr>
          </a:p>
          <a:p>
            <a:pPr marL="0" indent="0">
              <a:spcBef>
                <a:spcPts val="200"/>
              </a:spcBef>
              <a:buClr>
                <a:srgbClr val="586991"/>
              </a:buClr>
              <a:buNone/>
            </a:pPr>
            <a:r>
              <a:rPr lang="en-US" sz="2000" dirty="0" smtClean="0">
                <a:solidFill>
                  <a:schemeClr val="bg2">
                    <a:lumMod val="50000"/>
                  </a:schemeClr>
                </a:solidFill>
              </a:rPr>
              <a:t>Landsat-8</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June 2015</a:t>
            </a:r>
          </a:p>
          <a:p>
            <a:pPr marL="0" indent="0">
              <a:spcBef>
                <a:spcPts val="200"/>
              </a:spcBef>
              <a:buClr>
                <a:srgbClr val="586991"/>
              </a:buClr>
              <a:buNone/>
            </a:pPr>
            <a:r>
              <a:rPr lang="en-US" sz="2000" dirty="0" smtClean="0">
                <a:solidFill>
                  <a:schemeClr val="bg2">
                    <a:lumMod val="50000"/>
                  </a:schemeClr>
                </a:solidFill>
              </a:rPr>
              <a:t>Sentinel-2</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June 2016</a:t>
            </a:r>
          </a:p>
          <a:p>
            <a:pPr marL="457200" lvl="1" indent="0">
              <a:spcBef>
                <a:spcPts val="200"/>
              </a:spcBef>
              <a:buClr>
                <a:srgbClr val="586991"/>
              </a:buClr>
              <a:buNone/>
            </a:pPr>
            <a:endParaRPr lang="en-US" sz="1600" dirty="0" smtClean="0">
              <a:solidFill>
                <a:schemeClr val="bg2">
                  <a:lumMod val="50000"/>
                </a:schemeClr>
              </a:solidFill>
            </a:endParaRPr>
          </a:p>
        </p:txBody>
      </p:sp>
      <p:sp>
        <p:nvSpPr>
          <p:cNvPr id="7" name="Text Placeholder 2"/>
          <p:cNvSpPr txBox="1">
            <a:spLocks/>
          </p:cNvSpPr>
          <p:nvPr/>
        </p:nvSpPr>
        <p:spPr>
          <a:xfrm>
            <a:off x="-318499" y="520971"/>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Area of Interest</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182" y="5197165"/>
            <a:ext cx="1849054" cy="1131148"/>
          </a:xfrm>
          <a:prstGeom prst="rect">
            <a:avLst/>
          </a:prstGeom>
        </p:spPr>
      </p:pic>
      <p:sp>
        <p:nvSpPr>
          <p:cNvPr id="2" name="TextBox 1"/>
          <p:cNvSpPr txBox="1"/>
          <p:nvPr/>
        </p:nvSpPr>
        <p:spPr>
          <a:xfrm rot="1098273">
            <a:off x="10042992" y="4320659"/>
            <a:ext cx="772000" cy="230832"/>
          </a:xfrm>
          <a:prstGeom prst="rect">
            <a:avLst/>
          </a:prstGeom>
          <a:noFill/>
        </p:spPr>
        <p:txBody>
          <a:bodyPr wrap="square" rtlCol="0">
            <a:spAutoFit/>
          </a:bodyPr>
          <a:lstStyle/>
          <a:p>
            <a:pPr algn="ctr"/>
            <a:r>
              <a:rPr lang="en-US" sz="900" b="1" dirty="0" smtClean="0">
                <a:solidFill>
                  <a:schemeClr val="bg1"/>
                </a:solidFill>
              </a:rPr>
              <a:t>NAIP 2015</a:t>
            </a:r>
            <a:endParaRPr lang="en-US" sz="900" b="1" dirty="0">
              <a:solidFill>
                <a:schemeClr val="bg1"/>
              </a:solidFill>
            </a:endParaRPr>
          </a:p>
        </p:txBody>
      </p:sp>
    </p:spTree>
    <p:extLst>
      <p:ext uri="{BB962C8B-B14F-4D97-AF65-F5344CB8AC3E}">
        <p14:creationId xmlns:p14="http://schemas.microsoft.com/office/powerpoint/2010/main" val="256909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251857" y="1634913"/>
            <a:ext cx="3707651" cy="4866290"/>
            <a:chOff x="7005842" y="1676400"/>
            <a:chExt cx="3707651" cy="4866290"/>
          </a:xfrm>
        </p:grpSpPr>
        <p:grpSp>
          <p:nvGrpSpPr>
            <p:cNvPr id="8" name="Group 7"/>
            <p:cNvGrpSpPr/>
            <p:nvPr/>
          </p:nvGrpSpPr>
          <p:grpSpPr>
            <a:xfrm>
              <a:off x="7005842" y="1676400"/>
              <a:ext cx="3707651" cy="4866290"/>
              <a:chOff x="300954" y="5524282"/>
              <a:chExt cx="2942787" cy="3862406"/>
            </a:xfrm>
          </p:grpSpPr>
          <p:sp>
            <p:nvSpPr>
              <p:cNvPr id="9" name="TextBox 8"/>
              <p:cNvSpPr txBox="1"/>
              <p:nvPr/>
            </p:nvSpPr>
            <p:spPr>
              <a:xfrm rot="16200000">
                <a:off x="-42610" y="6094197"/>
                <a:ext cx="1293392" cy="317570"/>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Mule Deer</a:t>
                </a:r>
              </a:p>
            </p:txBody>
          </p:sp>
          <p:sp>
            <p:nvSpPr>
              <p:cNvPr id="10" name="TextBox 9"/>
              <p:cNvSpPr txBox="1"/>
              <p:nvPr/>
            </p:nvSpPr>
            <p:spPr>
              <a:xfrm rot="16200000">
                <a:off x="-369132" y="8154748"/>
                <a:ext cx="1902026" cy="561854"/>
              </a:xfrm>
              <a:prstGeom prst="rect">
                <a:avLst/>
              </a:prstGeom>
              <a:noFill/>
              <a:ln>
                <a:noFill/>
              </a:ln>
            </p:spPr>
            <p:txBody>
              <a:bodyPr wrap="square" rtlCol="0">
                <a:spAutoFit/>
              </a:bodyPr>
              <a:lstStyle/>
              <a:p>
                <a:pPr algn="ctr"/>
                <a:r>
                  <a:rPr lang="en-US" sz="2000" b="1" dirty="0" smtClean="0">
                    <a:solidFill>
                      <a:srgbClr val="57688F"/>
                    </a:solidFill>
                    <a:latin typeface="Century Gothic" panose="020B0502020202020204" pitchFamily="34" charset="0"/>
                  </a:rPr>
                  <a:t>Greater </a:t>
                </a:r>
              </a:p>
              <a:p>
                <a:pPr algn="ctr"/>
                <a:r>
                  <a:rPr lang="en-US" sz="2000" b="1" dirty="0" smtClean="0">
                    <a:solidFill>
                      <a:srgbClr val="57688F"/>
                    </a:solidFill>
                    <a:latin typeface="Century Gothic" panose="020B0502020202020204" pitchFamily="34" charset="0"/>
                  </a:rPr>
                  <a:t>Sage-grouse</a:t>
                </a:r>
              </a:p>
            </p:txBody>
          </p:sp>
          <p:pic>
            <p:nvPicPr>
              <p:cNvPr id="11" name="Picture 10"/>
              <p:cNvPicPr>
                <a:picLocks noChangeAspect="1"/>
              </p:cNvPicPr>
              <p:nvPr/>
            </p:nvPicPr>
            <p:blipFill rotWithShape="1">
              <a:blip r:embed="rId3"/>
              <a:srcRect l="3014" t="4690" r="1996" b="2712"/>
              <a:stretch/>
            </p:blipFill>
            <p:spPr>
              <a:xfrm>
                <a:off x="1110640" y="5556147"/>
                <a:ext cx="2116533" cy="1828800"/>
              </a:xfrm>
              <a:prstGeom prst="rect">
                <a:avLst/>
              </a:prstGeom>
            </p:spPr>
          </p:pic>
          <p:pic>
            <p:nvPicPr>
              <p:cNvPr id="12" name="Picture 11"/>
              <p:cNvPicPr>
                <a:picLocks noChangeAspect="1"/>
              </p:cNvPicPr>
              <p:nvPr/>
            </p:nvPicPr>
            <p:blipFill rotWithShape="1">
              <a:blip r:embed="rId4"/>
              <a:srcRect l="6944" t="7299" r="4407" b="1782"/>
              <a:stretch/>
            </p:blipFill>
            <p:spPr>
              <a:xfrm>
                <a:off x="1110640" y="7497372"/>
                <a:ext cx="2133101" cy="1828800"/>
              </a:xfrm>
              <a:prstGeom prst="rect">
                <a:avLst/>
              </a:prstGeom>
            </p:spPr>
          </p:pic>
          <p:pic>
            <p:nvPicPr>
              <p:cNvPr id="13" name="Picture 12"/>
              <p:cNvPicPr>
                <a:picLocks noChangeAspect="1"/>
              </p:cNvPicPr>
              <p:nvPr/>
            </p:nvPicPr>
            <p:blipFill>
              <a:blip r:embed="rId5"/>
              <a:stretch>
                <a:fillRect/>
              </a:stretch>
            </p:blipFill>
            <p:spPr>
              <a:xfrm>
                <a:off x="3103703" y="5524282"/>
                <a:ext cx="132812" cy="212425"/>
              </a:xfrm>
              <a:prstGeom prst="rect">
                <a:avLst/>
              </a:prstGeom>
            </p:spPr>
          </p:pic>
        </p:grpSp>
        <p:pic>
          <p:nvPicPr>
            <p:cNvPr id="14" name="Picture 13"/>
            <p:cNvPicPr>
              <a:picLocks noChangeAspect="1"/>
            </p:cNvPicPr>
            <p:nvPr/>
          </p:nvPicPr>
          <p:blipFill>
            <a:blip r:embed="rId6"/>
            <a:stretch>
              <a:fillRect/>
            </a:stretch>
          </p:blipFill>
          <p:spPr>
            <a:xfrm>
              <a:off x="7332088" y="3351235"/>
              <a:ext cx="1332911" cy="1100180"/>
            </a:xfrm>
            <a:prstGeom prst="rect">
              <a:avLst/>
            </a:prstGeom>
          </p:spPr>
        </p:pic>
        <p:pic>
          <p:nvPicPr>
            <p:cNvPr id="15" name="Picture 14"/>
            <p:cNvPicPr>
              <a:picLocks noChangeAspect="1"/>
            </p:cNvPicPr>
            <p:nvPr/>
          </p:nvPicPr>
          <p:blipFill>
            <a:blip r:embed="rId7"/>
            <a:stretch>
              <a:fillRect/>
            </a:stretch>
          </p:blipFill>
          <p:spPr>
            <a:xfrm>
              <a:off x="7167434" y="6233504"/>
              <a:ext cx="1341722" cy="309186"/>
            </a:xfrm>
            <a:prstGeom prst="rect">
              <a:avLst/>
            </a:prstGeom>
          </p:spPr>
        </p:pic>
      </p:grpSp>
      <p:pic>
        <p:nvPicPr>
          <p:cNvPr id="17" name="Picture 16"/>
          <p:cNvPicPr>
            <a:picLocks noChangeAspect="1"/>
          </p:cNvPicPr>
          <p:nvPr/>
        </p:nvPicPr>
        <p:blipFill>
          <a:blip r:embed="rId8"/>
          <a:stretch>
            <a:fillRect/>
          </a:stretch>
        </p:blipFill>
        <p:spPr>
          <a:xfrm>
            <a:off x="9291082" y="2107583"/>
            <a:ext cx="2838597" cy="3924727"/>
          </a:xfrm>
          <a:prstGeom prst="rect">
            <a:avLst/>
          </a:prstGeom>
        </p:spPr>
      </p:pic>
      <p:sp>
        <p:nvSpPr>
          <p:cNvPr id="18" name="Text Placeholder 2"/>
          <p:cNvSpPr txBox="1">
            <a:spLocks/>
          </p:cNvSpPr>
          <p:nvPr/>
        </p:nvSpPr>
        <p:spPr>
          <a:xfrm>
            <a:off x="1558107" y="49787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Timbered Dome Fire</a:t>
            </a:r>
            <a:endParaRPr lang="en-US" sz="4000" dirty="0">
              <a:solidFill>
                <a:schemeClr val="bg1"/>
              </a:solidFill>
              <a:latin typeface="Century Gothic" panose="020B0502020202020204" pitchFamily="34" charset="0"/>
            </a:endParaRPr>
          </a:p>
        </p:txBody>
      </p:sp>
      <p:sp>
        <p:nvSpPr>
          <p:cNvPr id="19" name="Text Placeholder 1"/>
          <p:cNvSpPr>
            <a:spLocks noGrp="1"/>
          </p:cNvSpPr>
          <p:nvPr>
            <p:ph type="body" sz="quarter" idx="11"/>
          </p:nvPr>
        </p:nvSpPr>
        <p:spPr>
          <a:xfrm>
            <a:off x="411161" y="1491757"/>
            <a:ext cx="4472085" cy="5009446"/>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Arco, </a:t>
            </a:r>
            <a:r>
              <a:rPr lang="en-US" dirty="0" smtClean="0">
                <a:solidFill>
                  <a:schemeClr val="bg2">
                    <a:lumMod val="50000"/>
                  </a:schemeClr>
                </a:solidFill>
              </a:rPr>
              <a:t>ID</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3 miles north of </a:t>
            </a:r>
            <a:r>
              <a:rPr lang="en-US" dirty="0" smtClean="0">
                <a:solidFill>
                  <a:schemeClr val="bg2">
                    <a:lumMod val="50000"/>
                  </a:schemeClr>
                </a:solidFill>
              </a:rPr>
              <a:t>CRMO</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Occurred July 04, </a:t>
            </a:r>
            <a:r>
              <a:rPr lang="en-US" dirty="0" smtClean="0">
                <a:solidFill>
                  <a:schemeClr val="bg2">
                    <a:lumMod val="50000"/>
                  </a:schemeClr>
                </a:solidFill>
              </a:rPr>
              <a:t>2016</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Approx. 2,100 acres </a:t>
            </a:r>
            <a:r>
              <a:rPr lang="en-US" dirty="0" smtClean="0">
                <a:solidFill>
                  <a:schemeClr val="bg2">
                    <a:lumMod val="50000"/>
                  </a:schemeClr>
                </a:solidFill>
              </a:rPr>
              <a:t>burned</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70% of mule deer habitat predicted as highly susceptible by both </a:t>
            </a:r>
            <a:r>
              <a:rPr lang="en-US" dirty="0" smtClean="0">
                <a:solidFill>
                  <a:schemeClr val="bg2">
                    <a:lumMod val="50000"/>
                  </a:schemeClr>
                </a:solidFill>
              </a:rPr>
              <a:t>models</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dirty="0">
                <a:solidFill>
                  <a:schemeClr val="bg2">
                    <a:lumMod val="50000"/>
                  </a:schemeClr>
                </a:solidFill>
              </a:rPr>
              <a:t>95% of Greater Sage-grouse habitat predicted as highly susceptible by both models</a:t>
            </a:r>
          </a:p>
          <a:p>
            <a:pPr marL="342900" indent="-342900">
              <a:spcBef>
                <a:spcPts val="200"/>
              </a:spcBef>
              <a:buClr>
                <a:srgbClr val="58699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extLst>
      <p:ext uri="{BB962C8B-B14F-4D97-AF65-F5344CB8AC3E}">
        <p14:creationId xmlns:p14="http://schemas.microsoft.com/office/powerpoint/2010/main" val="383585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638827" y="1740955"/>
            <a:ext cx="10722280" cy="4260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7688F"/>
              </a:buClr>
            </a:pPr>
            <a:r>
              <a:rPr lang="en-US" sz="2000" dirty="0">
                <a:solidFill>
                  <a:schemeClr val="bg2">
                    <a:lumMod val="50000"/>
                  </a:schemeClr>
                </a:solidFill>
              </a:rPr>
              <a:t>Initial validation with Google Earth shows highly vegetative areas correlate to those identified as highly susceptible to wildfires</a:t>
            </a:r>
            <a:r>
              <a:rPr lang="en-US" sz="2000" dirty="0" smtClean="0">
                <a:solidFill>
                  <a:schemeClr val="bg2">
                    <a:lumMod val="50000"/>
                  </a:schemeClr>
                </a:solidFill>
              </a:rPr>
              <a:t>.</a:t>
            </a:r>
          </a:p>
          <a:p>
            <a:pPr marL="347663" indent="-347663">
              <a:buClr>
                <a:srgbClr val="57688F"/>
              </a:buClr>
            </a:pPr>
            <a:r>
              <a:rPr lang="en-US" sz="2000" dirty="0" smtClean="0">
                <a:solidFill>
                  <a:schemeClr val="bg2">
                    <a:lumMod val="50000"/>
                  </a:schemeClr>
                </a:solidFill>
              </a:rPr>
              <a:t>Resulting </a:t>
            </a:r>
            <a:r>
              <a:rPr lang="en-US" sz="2000" dirty="0">
                <a:solidFill>
                  <a:schemeClr val="bg2">
                    <a:lumMod val="50000"/>
                  </a:schemeClr>
                </a:solidFill>
              </a:rPr>
              <a:t>habitat </a:t>
            </a:r>
            <a:r>
              <a:rPr lang="en-US" sz="2000" dirty="0" smtClean="0">
                <a:solidFill>
                  <a:schemeClr val="bg2">
                    <a:lumMod val="50000"/>
                  </a:schemeClr>
                </a:solidFill>
              </a:rPr>
              <a:t>models </a:t>
            </a:r>
            <a:r>
              <a:rPr lang="en-US" sz="2000" dirty="0">
                <a:solidFill>
                  <a:schemeClr val="bg2">
                    <a:lumMod val="50000"/>
                  </a:schemeClr>
                </a:solidFill>
              </a:rPr>
              <a:t>for mule deer identified high susceptibility in </a:t>
            </a:r>
            <a:r>
              <a:rPr lang="en-US" sz="2000" dirty="0" smtClean="0">
                <a:solidFill>
                  <a:schemeClr val="bg2">
                    <a:lumMod val="50000"/>
                  </a:schemeClr>
                </a:solidFill>
              </a:rPr>
              <a:t>a well </a:t>
            </a:r>
            <a:r>
              <a:rPr lang="en-US" sz="2000" dirty="0">
                <a:solidFill>
                  <a:schemeClr val="bg2">
                    <a:lumMod val="50000"/>
                  </a:schemeClr>
                </a:solidFill>
              </a:rPr>
              <a:t>documented migration path through Craters.</a:t>
            </a:r>
          </a:p>
          <a:p>
            <a:pPr marL="347663" indent="-347663">
              <a:buClr>
                <a:srgbClr val="57688F"/>
              </a:buClr>
            </a:pPr>
            <a:r>
              <a:rPr lang="en-US" sz="2000" dirty="0" smtClean="0">
                <a:solidFill>
                  <a:schemeClr val="bg2">
                    <a:lumMod val="50000"/>
                  </a:schemeClr>
                </a:solidFill>
              </a:rPr>
              <a:t>Generally, Sentinel-2 was able to detect more vegetation in the basalt flows; likely a result of increased spatial resolution. </a:t>
            </a:r>
          </a:p>
          <a:p>
            <a:pPr marL="347663" indent="-347663">
              <a:buClr>
                <a:srgbClr val="57688F"/>
              </a:buClr>
            </a:pPr>
            <a:r>
              <a:rPr lang="en-US" sz="2000" dirty="0" smtClean="0">
                <a:solidFill>
                  <a:schemeClr val="bg2">
                    <a:lumMod val="50000"/>
                  </a:schemeClr>
                </a:solidFill>
              </a:rPr>
              <a:t>Landsat-8 performed satisfactorily and is a recommended choice for a compromise between speed and accuracy. </a:t>
            </a:r>
          </a:p>
          <a:p>
            <a:pPr marL="347663" indent="-347663">
              <a:buClr>
                <a:srgbClr val="57688F"/>
              </a:buClr>
            </a:pPr>
            <a:r>
              <a:rPr lang="en-US" sz="2000" dirty="0" smtClean="0">
                <a:solidFill>
                  <a:schemeClr val="bg2">
                    <a:lumMod val="50000"/>
                  </a:schemeClr>
                </a:solidFill>
              </a:rPr>
              <a:t>Suggest land/park managers focus resources toward areas where both satellites agree there is high fire susceptibility.</a:t>
            </a:r>
          </a:p>
        </p:txBody>
      </p:sp>
      <p:sp>
        <p:nvSpPr>
          <p:cNvPr id="8" name="Text Placeholder 2"/>
          <p:cNvSpPr>
            <a:spLocks noGrp="1"/>
          </p:cNvSpPr>
          <p:nvPr>
            <p:ph type="body" sz="quarter" idx="4294967295"/>
          </p:nvPr>
        </p:nvSpPr>
        <p:spPr>
          <a:xfrm>
            <a:off x="1278860" y="542342"/>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Conclusion</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73203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69" y="1384274"/>
            <a:ext cx="6973078" cy="5229808"/>
          </a:xfrm>
          <a:prstGeom prst="rect">
            <a:avLst/>
          </a:prstGeom>
          <a:ln w="88900" cap="sq" cmpd="thickThin">
            <a:solidFill>
              <a:srgbClr val="586991"/>
            </a:solidFill>
            <a:prstDash val="solid"/>
            <a:miter lim="800000"/>
          </a:ln>
          <a:effectLst>
            <a:innerShdw blurRad="76200">
              <a:srgbClr val="000000"/>
            </a:innerShdw>
          </a:effectLst>
        </p:spPr>
      </p:pic>
      <p:sp>
        <p:nvSpPr>
          <p:cNvPr id="8" name="Text Placeholder 16"/>
          <p:cNvSpPr txBox="1">
            <a:spLocks/>
          </p:cNvSpPr>
          <p:nvPr/>
        </p:nvSpPr>
        <p:spPr>
          <a:xfrm>
            <a:off x="7518172" y="2342367"/>
            <a:ext cx="4153476" cy="380744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solidFill>
                  <a:schemeClr val="bg2">
                    <a:lumMod val="50000"/>
                  </a:schemeClr>
                </a:solidFill>
              </a:rPr>
              <a:t>Optimize </a:t>
            </a:r>
            <a:r>
              <a:rPr lang="en-US" sz="2000" dirty="0">
                <a:solidFill>
                  <a:schemeClr val="bg2">
                    <a:lumMod val="50000"/>
                  </a:schemeClr>
                </a:solidFill>
              </a:rPr>
              <a:t>vegetation moisture cutoff for Sentinel-2</a:t>
            </a:r>
          </a:p>
          <a:p>
            <a:r>
              <a:rPr lang="en-US" sz="2000" dirty="0">
                <a:solidFill>
                  <a:schemeClr val="bg2">
                    <a:lumMod val="50000"/>
                  </a:schemeClr>
                </a:solidFill>
              </a:rPr>
              <a:t>Field validation of models </a:t>
            </a:r>
          </a:p>
          <a:p>
            <a:r>
              <a:rPr lang="en-US" sz="2000" i="1" dirty="0" smtClean="0">
                <a:solidFill>
                  <a:schemeClr val="bg2">
                    <a:lumMod val="50000"/>
                  </a:schemeClr>
                </a:solidFill>
              </a:rPr>
              <a:t>In situ </a:t>
            </a:r>
            <a:r>
              <a:rPr lang="en-US" sz="2000" dirty="0">
                <a:solidFill>
                  <a:schemeClr val="bg2">
                    <a:lumMod val="50000"/>
                  </a:schemeClr>
                </a:solidFill>
              </a:rPr>
              <a:t>field data points to increase accuracy between different ecosystems</a:t>
            </a:r>
          </a:p>
          <a:p>
            <a:r>
              <a:rPr lang="en-US" sz="2000" dirty="0">
                <a:solidFill>
                  <a:schemeClr val="bg2">
                    <a:lumMod val="50000"/>
                  </a:schemeClr>
                </a:solidFill>
              </a:rPr>
              <a:t>Clear definition of habitat suitability for Greater Sage-grouse</a:t>
            </a:r>
          </a:p>
          <a:p>
            <a:pPr marL="347663" indent="-347663">
              <a:buClr>
                <a:srgbClr val="57688F"/>
              </a:buClr>
            </a:pPr>
            <a:endParaRPr lang="en-US" sz="2000" dirty="0" smtClean="0">
              <a:solidFill>
                <a:schemeClr val="tx1">
                  <a:lumMod val="75000"/>
                </a:schemeClr>
              </a:solidFill>
            </a:endParaRPr>
          </a:p>
        </p:txBody>
      </p:sp>
    </p:spTree>
    <p:extLst>
      <p:ext uri="{BB962C8B-B14F-4D97-AF65-F5344CB8AC3E}">
        <p14:creationId xmlns:p14="http://schemas.microsoft.com/office/powerpoint/2010/main" val="4269491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032" y="4807614"/>
            <a:ext cx="11356118" cy="1200329"/>
          </a:xfrm>
          <a:prstGeom prst="rect">
            <a:avLst/>
          </a:prstGeom>
          <a:noFill/>
        </p:spPr>
        <p:txBody>
          <a:bodyPr wrap="square" numCol="1" rtlCol="0">
            <a:spAutoFit/>
          </a:bodyPr>
          <a:lstStyle/>
          <a:p>
            <a:r>
              <a:rPr lang="en-US" b="1" dirty="0" smtClean="0">
                <a:solidFill>
                  <a:schemeClr val="bg2">
                    <a:lumMod val="50000"/>
                  </a:schemeClr>
                </a:solidFill>
              </a:rPr>
              <a:t>Christ Colt, </a:t>
            </a:r>
            <a:r>
              <a:rPr lang="en-US" dirty="0" smtClean="0">
                <a:solidFill>
                  <a:schemeClr val="bg2">
                    <a:lumMod val="50000"/>
                  </a:schemeClr>
                </a:solidFill>
              </a:rPr>
              <a:t>USDA Forest Service- Pocatello Field Office</a:t>
            </a:r>
          </a:p>
          <a:p>
            <a:r>
              <a:rPr lang="en-US" b="1" dirty="0" smtClean="0">
                <a:solidFill>
                  <a:schemeClr val="bg2">
                    <a:lumMod val="50000"/>
                  </a:schemeClr>
                </a:solidFill>
              </a:rPr>
              <a:t>Cody </a:t>
            </a:r>
            <a:r>
              <a:rPr lang="en-US" b="1" dirty="0" err="1" smtClean="0">
                <a:solidFill>
                  <a:schemeClr val="bg2">
                    <a:lumMod val="50000"/>
                  </a:schemeClr>
                </a:solidFill>
              </a:rPr>
              <a:t>O’Dale</a:t>
            </a:r>
            <a:r>
              <a:rPr lang="en-US" dirty="0" smtClean="0">
                <a:solidFill>
                  <a:schemeClr val="bg2">
                    <a:lumMod val="50000"/>
                  </a:schemeClr>
                </a:solidFill>
              </a:rPr>
              <a:t>, ISU GIS </a:t>
            </a:r>
            <a:r>
              <a:rPr lang="en-US" dirty="0" err="1" smtClean="0">
                <a:solidFill>
                  <a:schemeClr val="bg2">
                    <a:lumMod val="50000"/>
                  </a:schemeClr>
                </a:solidFill>
              </a:rPr>
              <a:t>TReC</a:t>
            </a:r>
            <a:endParaRPr lang="en-US" dirty="0">
              <a:solidFill>
                <a:schemeClr val="bg2">
                  <a:lumMod val="50000"/>
                </a:schemeClr>
              </a:solidFill>
            </a:endParaRPr>
          </a:p>
          <a:p>
            <a:r>
              <a:rPr lang="en-US" b="1" dirty="0" err="1" smtClean="0">
                <a:solidFill>
                  <a:schemeClr val="bg2">
                    <a:lumMod val="50000"/>
                  </a:schemeClr>
                </a:solidFill>
              </a:rPr>
              <a:t>Kindra</a:t>
            </a:r>
            <a:r>
              <a:rPr lang="en-US" b="1" dirty="0" smtClean="0">
                <a:solidFill>
                  <a:schemeClr val="bg2">
                    <a:lumMod val="50000"/>
                  </a:schemeClr>
                </a:solidFill>
              </a:rPr>
              <a:t> </a:t>
            </a:r>
            <a:r>
              <a:rPr lang="en-US" b="1" dirty="0" err="1" smtClean="0">
                <a:solidFill>
                  <a:schemeClr val="bg2">
                    <a:lumMod val="50000"/>
                  </a:schemeClr>
                </a:solidFill>
              </a:rPr>
              <a:t>Ser</a:t>
            </a:r>
            <a:r>
              <a:rPr lang="en-US" dirty="0">
                <a:solidFill>
                  <a:schemeClr val="bg2">
                    <a:lumMod val="50000"/>
                  </a:schemeClr>
                </a:solidFill>
              </a:rPr>
              <a:t>, ISU GIS </a:t>
            </a:r>
            <a:r>
              <a:rPr lang="en-US" dirty="0" err="1">
                <a:solidFill>
                  <a:schemeClr val="bg2">
                    <a:lumMod val="50000"/>
                  </a:schemeClr>
                </a:solidFill>
              </a:rPr>
              <a:t>TReC</a:t>
            </a:r>
            <a:endParaRPr lang="en-US" b="1" dirty="0" smtClean="0">
              <a:solidFill>
                <a:schemeClr val="bg2">
                  <a:lumMod val="50000"/>
                </a:schemeClr>
              </a:solidFill>
            </a:endParaRPr>
          </a:p>
          <a:p>
            <a:endParaRPr lang="en-US" b="1" dirty="0" smtClean="0">
              <a:solidFill>
                <a:schemeClr val="bg2">
                  <a:lumMod val="50000"/>
                </a:schemeClr>
              </a:solidFill>
            </a:endParaRPr>
          </a:p>
        </p:txBody>
      </p:sp>
      <p:sp>
        <p:nvSpPr>
          <p:cNvPr id="5" name="TextBox 4"/>
          <p:cNvSpPr txBox="1"/>
          <p:nvPr/>
        </p:nvSpPr>
        <p:spPr>
          <a:xfrm>
            <a:off x="313266" y="1305983"/>
            <a:ext cx="1572866" cy="523220"/>
          </a:xfrm>
          <a:prstGeom prst="rect">
            <a:avLst/>
          </a:prstGeom>
          <a:noFill/>
        </p:spPr>
        <p:txBody>
          <a:bodyPr wrap="none" rtlCol="0">
            <a:spAutoFit/>
          </a:bodyPr>
          <a:lstStyle/>
          <a:p>
            <a:r>
              <a:rPr lang="en-US" sz="2800" b="1" dirty="0" smtClean="0">
                <a:solidFill>
                  <a:srgbClr val="586991"/>
                </a:solidFill>
              </a:rPr>
              <a:t>Partners</a:t>
            </a:r>
            <a:endParaRPr lang="en-US" sz="2800" b="1" dirty="0">
              <a:solidFill>
                <a:srgbClr val="586991"/>
              </a:solidFill>
            </a:endParaRPr>
          </a:p>
        </p:txBody>
      </p:sp>
      <p:sp>
        <p:nvSpPr>
          <p:cNvPr id="6" name="TextBox 5"/>
          <p:cNvSpPr txBox="1"/>
          <p:nvPr/>
        </p:nvSpPr>
        <p:spPr>
          <a:xfrm>
            <a:off x="313265" y="3204334"/>
            <a:ext cx="1636987" cy="523220"/>
          </a:xfrm>
          <a:prstGeom prst="rect">
            <a:avLst/>
          </a:prstGeom>
          <a:noFill/>
        </p:spPr>
        <p:txBody>
          <a:bodyPr wrap="none" rtlCol="0">
            <a:spAutoFit/>
          </a:bodyPr>
          <a:lstStyle/>
          <a:p>
            <a:r>
              <a:rPr lang="en-US" sz="2800" b="1" dirty="0" smtClean="0">
                <a:solidFill>
                  <a:srgbClr val="586991"/>
                </a:solidFill>
              </a:rPr>
              <a:t>Advisors</a:t>
            </a:r>
            <a:endParaRPr lang="en-US" sz="2800" b="1" dirty="0">
              <a:solidFill>
                <a:srgbClr val="586991"/>
              </a:solidFill>
            </a:endParaRPr>
          </a:p>
        </p:txBody>
      </p:sp>
      <p:sp>
        <p:nvSpPr>
          <p:cNvPr id="7" name="TextBox 6"/>
          <p:cNvSpPr txBox="1"/>
          <p:nvPr/>
        </p:nvSpPr>
        <p:spPr>
          <a:xfrm>
            <a:off x="313266" y="4364276"/>
            <a:ext cx="1311578" cy="523220"/>
          </a:xfrm>
          <a:prstGeom prst="rect">
            <a:avLst/>
          </a:prstGeom>
          <a:noFill/>
        </p:spPr>
        <p:txBody>
          <a:bodyPr wrap="none" rtlCol="0">
            <a:spAutoFit/>
          </a:bodyPr>
          <a:lstStyle/>
          <a:p>
            <a:r>
              <a:rPr lang="en-US" sz="2800" b="1" dirty="0" smtClean="0">
                <a:solidFill>
                  <a:srgbClr val="586991"/>
                </a:solidFill>
              </a:rPr>
              <a:t>Others</a:t>
            </a:r>
            <a:endParaRPr lang="en-US" sz="2800" b="1" dirty="0">
              <a:solidFill>
                <a:srgbClr val="586991"/>
              </a:solidFill>
            </a:endParaRPr>
          </a:p>
        </p:txBody>
      </p:sp>
      <p:sp>
        <p:nvSpPr>
          <p:cNvPr id="8" name="TextBox 7"/>
          <p:cNvSpPr txBox="1"/>
          <p:nvPr/>
        </p:nvSpPr>
        <p:spPr>
          <a:xfrm>
            <a:off x="424032" y="1829203"/>
            <a:ext cx="10548080" cy="1200329"/>
          </a:xfrm>
          <a:prstGeom prst="rect">
            <a:avLst/>
          </a:prstGeom>
          <a:noFill/>
        </p:spPr>
        <p:txBody>
          <a:bodyPr wrap="none" rtlCol="0">
            <a:spAutoFit/>
          </a:bodyPr>
          <a:lstStyle/>
          <a:p>
            <a:r>
              <a:rPr lang="en-US" b="1" dirty="0" smtClean="0">
                <a:solidFill>
                  <a:schemeClr val="bg2">
                    <a:lumMod val="50000"/>
                  </a:schemeClr>
                </a:solidFill>
              </a:rPr>
              <a:t>Todd </a:t>
            </a:r>
            <a:r>
              <a:rPr lang="en-US" b="1" dirty="0" err="1" smtClean="0">
                <a:solidFill>
                  <a:schemeClr val="bg2">
                    <a:lumMod val="50000"/>
                  </a:schemeClr>
                </a:solidFill>
              </a:rPr>
              <a:t>Stefanic</a:t>
            </a:r>
            <a:r>
              <a:rPr lang="en-US" dirty="0" smtClean="0">
                <a:solidFill>
                  <a:schemeClr val="bg2">
                    <a:lumMod val="50000"/>
                  </a:schemeClr>
                </a:solidFill>
              </a:rPr>
              <a:t>, National Park Service – Craters of the Moon National Park and Monument</a:t>
            </a:r>
          </a:p>
          <a:p>
            <a:r>
              <a:rPr lang="en-US" b="1" dirty="0">
                <a:solidFill>
                  <a:schemeClr val="bg2">
                    <a:lumMod val="50000"/>
                  </a:schemeClr>
                </a:solidFill>
              </a:rPr>
              <a:t>Mike Kuyper</a:t>
            </a:r>
            <a:r>
              <a:rPr lang="en-US" dirty="0">
                <a:solidFill>
                  <a:schemeClr val="bg2">
                    <a:lumMod val="50000"/>
                  </a:schemeClr>
                </a:solidFill>
              </a:rPr>
              <a:t>, </a:t>
            </a:r>
            <a:r>
              <a:rPr lang="en-US" dirty="0" smtClean="0">
                <a:solidFill>
                  <a:schemeClr val="bg2">
                    <a:lumMod val="50000"/>
                  </a:schemeClr>
                </a:solidFill>
              </a:rPr>
              <a:t>Bureau of Land Management- Pocatello Field Office</a:t>
            </a:r>
            <a:endParaRPr lang="en-US" b="1" dirty="0">
              <a:solidFill>
                <a:schemeClr val="bg2">
                  <a:lumMod val="50000"/>
                </a:schemeClr>
              </a:solidFill>
            </a:endParaRPr>
          </a:p>
          <a:p>
            <a:r>
              <a:rPr lang="en-US" b="1" dirty="0" smtClean="0">
                <a:solidFill>
                  <a:schemeClr val="bg2">
                    <a:lumMod val="50000"/>
                  </a:schemeClr>
                </a:solidFill>
              </a:rPr>
              <a:t>Georgina Pearson</a:t>
            </a:r>
            <a:r>
              <a:rPr lang="en-US" dirty="0">
                <a:solidFill>
                  <a:schemeClr val="bg2">
                    <a:lumMod val="50000"/>
                  </a:schemeClr>
                </a:solidFill>
              </a:rPr>
              <a:t>, National Park Service – Craters of the Moon National Park and Monument</a:t>
            </a:r>
          </a:p>
          <a:p>
            <a:r>
              <a:rPr lang="en-US" b="1" dirty="0" smtClean="0">
                <a:solidFill>
                  <a:schemeClr val="bg2">
                    <a:lumMod val="50000"/>
                  </a:schemeClr>
                </a:solidFill>
              </a:rPr>
              <a:t>Scott Bergen</a:t>
            </a:r>
            <a:r>
              <a:rPr lang="en-US" dirty="0" smtClean="0">
                <a:solidFill>
                  <a:schemeClr val="bg2">
                    <a:lumMod val="50000"/>
                  </a:schemeClr>
                </a:solidFill>
              </a:rPr>
              <a:t>, Idaho Department of Fish and Wildlife- Pocatello Field Office</a:t>
            </a:r>
          </a:p>
        </p:txBody>
      </p:sp>
      <p:sp>
        <p:nvSpPr>
          <p:cNvPr id="9" name="TextBox 8"/>
          <p:cNvSpPr txBox="1"/>
          <p:nvPr/>
        </p:nvSpPr>
        <p:spPr>
          <a:xfrm>
            <a:off x="424032" y="3738930"/>
            <a:ext cx="3052439" cy="369332"/>
          </a:xfrm>
          <a:prstGeom prst="rect">
            <a:avLst/>
          </a:prstGeom>
          <a:noFill/>
        </p:spPr>
        <p:txBody>
          <a:bodyPr wrap="none" rtlCol="0">
            <a:spAutoFit/>
          </a:bodyPr>
          <a:lstStyle/>
          <a:p>
            <a:r>
              <a:rPr lang="en-US" b="1" dirty="0" smtClean="0">
                <a:solidFill>
                  <a:schemeClr val="bg2">
                    <a:lumMod val="50000"/>
                  </a:schemeClr>
                </a:solidFill>
              </a:rPr>
              <a:t>Keith Weber</a:t>
            </a:r>
            <a:r>
              <a:rPr lang="en-US" dirty="0" smtClean="0">
                <a:solidFill>
                  <a:schemeClr val="bg2">
                    <a:lumMod val="50000"/>
                  </a:schemeClr>
                </a:solidFill>
              </a:rPr>
              <a:t>, ISU GIS </a:t>
            </a:r>
            <a:r>
              <a:rPr lang="en-US" dirty="0" err="1" smtClean="0">
                <a:solidFill>
                  <a:schemeClr val="bg2">
                    <a:lumMod val="50000"/>
                  </a:schemeClr>
                </a:solidFill>
              </a:rPr>
              <a:t>TReC</a:t>
            </a:r>
            <a:endParaRPr lang="en-US" dirty="0" smtClean="0">
              <a:solidFill>
                <a:schemeClr val="bg2">
                  <a:lumMod val="50000"/>
                </a:schemeClr>
              </a:solidFill>
            </a:endParaRPr>
          </a:p>
        </p:txBody>
      </p:sp>
    </p:spTree>
    <p:extLst>
      <p:ext uri="{BB962C8B-B14F-4D97-AF65-F5344CB8AC3E}">
        <p14:creationId xmlns:p14="http://schemas.microsoft.com/office/powerpoint/2010/main" val="1660933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609600" y="1507012"/>
            <a:ext cx="8907038" cy="1088898"/>
          </a:xfrm>
        </p:spPr>
        <p:txBody>
          <a:bodyPr>
            <a:noAutofit/>
          </a:bodyPr>
          <a:lstStyle/>
          <a:p>
            <a:r>
              <a:rPr lang="en-US" sz="3000" b="1" dirty="0" smtClean="0">
                <a:solidFill>
                  <a:srgbClr val="586991"/>
                </a:solidFill>
              </a:rPr>
              <a:t>The Project: </a:t>
            </a:r>
          </a:p>
          <a:p>
            <a:r>
              <a:rPr lang="en-US" sz="2800" dirty="0" smtClean="0">
                <a:solidFill>
                  <a:schemeClr val="bg2">
                    <a:lumMod val="50000"/>
                  </a:schemeClr>
                </a:solidFill>
              </a:rPr>
              <a:t>Work to </a:t>
            </a:r>
            <a:r>
              <a:rPr lang="en-US" sz="2800" b="1" dirty="0" smtClean="0">
                <a:solidFill>
                  <a:srgbClr val="586991"/>
                </a:solidFill>
              </a:rPr>
              <a:t>identify surface water sources </a:t>
            </a:r>
            <a:r>
              <a:rPr lang="en-US" sz="2800" dirty="0" smtClean="0">
                <a:solidFill>
                  <a:schemeClr val="bg2">
                    <a:lumMod val="50000"/>
                  </a:schemeClr>
                </a:solidFill>
              </a:rPr>
              <a:t>in east Idaho using Earth observations to aid land and water managers with resource allocation </a:t>
            </a:r>
          </a:p>
          <a:p>
            <a:r>
              <a:rPr lang="en-US" sz="3000" b="1" dirty="0" smtClean="0">
                <a:solidFill>
                  <a:srgbClr val="586991"/>
                </a:solidFill>
              </a:rPr>
              <a:t>Partners: </a:t>
            </a:r>
          </a:p>
          <a:p>
            <a:r>
              <a:rPr lang="en-US" sz="2800" dirty="0" smtClean="0">
                <a:solidFill>
                  <a:schemeClr val="bg2">
                    <a:lumMod val="50000"/>
                  </a:schemeClr>
                </a:solidFill>
              </a:rPr>
              <a:t>Bureau of Land Management </a:t>
            </a:r>
          </a:p>
          <a:p>
            <a:r>
              <a:rPr lang="en-US" sz="2800" dirty="0" smtClean="0">
                <a:solidFill>
                  <a:schemeClr val="bg2">
                    <a:lumMod val="50000"/>
                  </a:schemeClr>
                </a:solidFill>
              </a:rPr>
              <a:t>Idaho Department of Water Resources</a:t>
            </a:r>
            <a:endParaRPr lang="en-US" sz="2800" dirty="0">
              <a:solidFill>
                <a:schemeClr val="bg2">
                  <a:lumMod val="50000"/>
                </a:schemeClr>
              </a:solidFill>
            </a:endParaRPr>
          </a:p>
          <a:p>
            <a:r>
              <a:rPr lang="en-US" sz="3000" b="1" dirty="0" smtClean="0">
                <a:solidFill>
                  <a:srgbClr val="586991"/>
                </a:solidFill>
              </a:rPr>
              <a:t>New Leadership: </a:t>
            </a:r>
          </a:p>
          <a:p>
            <a:r>
              <a:rPr lang="en-US" sz="2800" dirty="0" smtClean="0">
                <a:solidFill>
                  <a:schemeClr val="bg2">
                    <a:lumMod val="50000"/>
                  </a:schemeClr>
                </a:solidFill>
              </a:rPr>
              <a:t>Center Lead – Courtney Ohr </a:t>
            </a:r>
          </a:p>
          <a:p>
            <a:r>
              <a:rPr lang="en-US" sz="2800" dirty="0" smtClean="0">
                <a:solidFill>
                  <a:schemeClr val="bg2">
                    <a:lumMod val="50000"/>
                  </a:schemeClr>
                </a:solidFill>
              </a:rPr>
              <a:t>Communications Fellow – Caitlin Toner </a:t>
            </a:r>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Next Term Slide</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7759554" y="3476063"/>
            <a:ext cx="4258237" cy="3193678"/>
          </a:xfrm>
          <a:prstGeom prst="rect">
            <a:avLst/>
          </a:prstGeom>
        </p:spPr>
      </p:pic>
    </p:spTree>
    <p:extLst>
      <p:ext uri="{BB962C8B-B14F-4D97-AF65-F5344CB8AC3E}">
        <p14:creationId xmlns:p14="http://schemas.microsoft.com/office/powerpoint/2010/main" val="3240260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316930" y="2579599"/>
            <a:ext cx="3475234" cy="2316822"/>
          </a:xfrm>
          <a:prstGeom prst="rect">
            <a:avLst/>
          </a:prstGeom>
        </p:spPr>
      </p:pic>
      <p:sp>
        <p:nvSpPr>
          <p:cNvPr id="7" name="Text Placeholder 1"/>
          <p:cNvSpPr>
            <a:spLocks noGrp="1"/>
          </p:cNvSpPr>
          <p:nvPr>
            <p:ph type="body" sz="quarter" idx="4294967295"/>
          </p:nvPr>
        </p:nvSpPr>
        <p:spPr>
          <a:xfrm>
            <a:off x="5082564" y="204343"/>
            <a:ext cx="7109436" cy="1926048"/>
          </a:xfrm>
          <a:prstGeom prst="rect">
            <a:avLst/>
          </a:prstGeom>
        </p:spPr>
        <p:txBody>
          <a:bodyPr>
            <a:noAutofit/>
          </a:bodyPr>
          <a:lstStyle/>
          <a:p>
            <a:pPr marL="0" indent="0">
              <a:spcBef>
                <a:spcPts val="200"/>
              </a:spcBef>
              <a:buClr>
                <a:srgbClr val="586991"/>
              </a:buClr>
              <a:buNone/>
            </a:pPr>
            <a:r>
              <a:rPr lang="en-US" sz="4000" b="1" dirty="0" smtClean="0">
                <a:solidFill>
                  <a:srgbClr val="586991"/>
                </a:solidFill>
              </a:rPr>
              <a:t>Objectives</a:t>
            </a: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Identify</a:t>
            </a:r>
            <a:r>
              <a:rPr lang="en-US" sz="2000" dirty="0" smtClean="0">
                <a:solidFill>
                  <a:schemeClr val="bg2">
                    <a:lumMod val="50000"/>
                  </a:schemeClr>
                </a:solidFill>
              </a:rPr>
              <a:t> </a:t>
            </a:r>
            <a:r>
              <a:rPr lang="en-US" sz="2000" dirty="0">
                <a:solidFill>
                  <a:schemeClr val="bg2">
                    <a:lumMod val="50000"/>
                  </a:schemeClr>
                </a:solidFill>
              </a:rPr>
              <a:t>critical mule deer and the </a:t>
            </a:r>
            <a:r>
              <a:rPr lang="en-US" sz="2000" dirty="0" smtClean="0">
                <a:solidFill>
                  <a:schemeClr val="bg2">
                    <a:lumMod val="50000"/>
                  </a:schemeClr>
                </a:solidFill>
              </a:rPr>
              <a:t>greater </a:t>
            </a:r>
            <a:r>
              <a:rPr lang="en-US" sz="2000" dirty="0">
                <a:solidFill>
                  <a:schemeClr val="bg2">
                    <a:lumMod val="50000"/>
                  </a:schemeClr>
                </a:solidFill>
              </a:rPr>
              <a:t>sage-grouse habitats that have an increased susceptibility to </a:t>
            </a:r>
            <a:r>
              <a:rPr lang="en-US" sz="2000" dirty="0" smtClean="0">
                <a:solidFill>
                  <a:schemeClr val="bg2">
                    <a:lumMod val="50000"/>
                  </a:schemeClr>
                </a:solidFill>
              </a:rPr>
              <a:t>wildfires.</a:t>
            </a:r>
          </a:p>
          <a:p>
            <a:pPr marL="342900" indent="-342900">
              <a:spcBef>
                <a:spcPts val="200"/>
              </a:spcBef>
              <a:buClr>
                <a:srgbClr val="586991"/>
              </a:buClr>
              <a:buFont typeface="Webdings" panose="05030102010509060703" pitchFamily="18" charset="2"/>
              <a:buChar char="4"/>
            </a:pPr>
            <a:r>
              <a:rPr lang="en-US" sz="2000" b="1" dirty="0">
                <a:solidFill>
                  <a:schemeClr val="bg2">
                    <a:lumMod val="50000"/>
                  </a:schemeClr>
                </a:solidFill>
              </a:rPr>
              <a:t>Compare</a:t>
            </a:r>
            <a:r>
              <a:rPr lang="en-US" sz="2000" dirty="0">
                <a:solidFill>
                  <a:schemeClr val="bg2">
                    <a:lumMod val="50000"/>
                  </a:schemeClr>
                </a:solidFill>
              </a:rPr>
              <a:t> performance of wildfire susceptibility models using 10 meter Sentinel-2 imagery versus 30 meter Landsat-8  imagery.</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0" indent="0">
              <a:spcBef>
                <a:spcPts val="200"/>
              </a:spcBef>
              <a:buClr>
                <a:srgbClr val="586991"/>
              </a:buClr>
              <a:buNone/>
            </a:pPr>
            <a:endParaRPr lang="en-US" sz="2000" dirty="0" smtClean="0">
              <a:solidFill>
                <a:schemeClr val="bg2">
                  <a:lumMod val="50000"/>
                </a:schemeClr>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8577" y="976513"/>
            <a:ext cx="6492733" cy="4869548"/>
          </a:xfrm>
          <a:prstGeom prst="rect">
            <a:avLst/>
          </a:prstGeom>
        </p:spPr>
      </p:pic>
      <p:sp>
        <p:nvSpPr>
          <p:cNvPr id="20" name="TextBox 19"/>
          <p:cNvSpPr txBox="1"/>
          <p:nvPr/>
        </p:nvSpPr>
        <p:spPr>
          <a:xfrm>
            <a:off x="5199747" y="5026095"/>
            <a:ext cx="2599763" cy="1631216"/>
          </a:xfrm>
          <a:prstGeom prst="rect">
            <a:avLst/>
          </a:prstGeom>
          <a:noFill/>
        </p:spPr>
        <p:txBody>
          <a:bodyPr wrap="square" rtlCol="0">
            <a:spAutoFit/>
          </a:bodyPr>
          <a:lstStyle/>
          <a:p>
            <a:r>
              <a:rPr lang="en-US" sz="2000" dirty="0" smtClean="0">
                <a:solidFill>
                  <a:schemeClr val="bg2">
                    <a:lumMod val="50000"/>
                  </a:schemeClr>
                </a:solidFill>
              </a:rPr>
              <a:t>To the left is a well documented mule deer migration path at Craters of the Moon</a:t>
            </a:r>
            <a:endParaRPr lang="en-US" sz="2000" dirty="0">
              <a:solidFill>
                <a:schemeClr val="bg2">
                  <a:lumMod val="50000"/>
                </a:schemeClr>
              </a:solidFill>
            </a:endParaRPr>
          </a:p>
        </p:txBody>
      </p:sp>
      <p:sp>
        <p:nvSpPr>
          <p:cNvPr id="26" name="Text Placeholder 4"/>
          <p:cNvSpPr txBox="1">
            <a:spLocks/>
          </p:cNvSpPr>
          <p:nvPr/>
        </p:nvSpPr>
        <p:spPr>
          <a:xfrm>
            <a:off x="5259218" y="4662125"/>
            <a:ext cx="2657475" cy="274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smtClean="0">
                <a:solidFill>
                  <a:schemeClr val="bg2">
                    <a:lumMod val="90000"/>
                  </a:schemeClr>
                </a:solidFill>
              </a:rPr>
              <a:t>Image Credit: CRMO</a:t>
            </a:r>
            <a:endParaRPr lang="en-US" sz="1200" b="1" dirty="0">
              <a:solidFill>
                <a:schemeClr val="bg2">
                  <a:lumMod val="90000"/>
                </a:schemeClr>
              </a:solidFill>
            </a:endParaRPr>
          </a:p>
        </p:txBody>
      </p:sp>
      <p:pic>
        <p:nvPicPr>
          <p:cNvPr id="28" name="Picture 27"/>
          <p:cNvPicPr>
            <a:picLocks noChangeAspect="1"/>
          </p:cNvPicPr>
          <p:nvPr/>
        </p:nvPicPr>
        <p:blipFill>
          <a:blip r:embed="rId5"/>
          <a:stretch>
            <a:fillRect/>
          </a:stretch>
        </p:blipFill>
        <p:spPr>
          <a:xfrm>
            <a:off x="7916693" y="4028166"/>
            <a:ext cx="3634331" cy="2718479"/>
          </a:xfrm>
          <a:prstGeom prst="rect">
            <a:avLst/>
          </a:prstGeom>
        </p:spPr>
      </p:pic>
      <p:sp>
        <p:nvSpPr>
          <p:cNvPr id="27" name="Text Placeholder 4"/>
          <p:cNvSpPr txBox="1">
            <a:spLocks/>
          </p:cNvSpPr>
          <p:nvPr/>
        </p:nvSpPr>
        <p:spPr>
          <a:xfrm>
            <a:off x="10001817" y="6525191"/>
            <a:ext cx="1754714" cy="274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smtClean="0"/>
              <a:t>Image Credit: IDFG</a:t>
            </a:r>
            <a:endParaRPr lang="en-US" sz="1200" dirty="0"/>
          </a:p>
        </p:txBody>
      </p:sp>
      <p:sp>
        <p:nvSpPr>
          <p:cNvPr id="9" name="Text Placeholder 4"/>
          <p:cNvSpPr txBox="1">
            <a:spLocks/>
          </p:cNvSpPr>
          <p:nvPr/>
        </p:nvSpPr>
        <p:spPr>
          <a:xfrm>
            <a:off x="2756559" y="6430949"/>
            <a:ext cx="2657475" cy="274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smtClean="0">
                <a:solidFill>
                  <a:schemeClr val="bg1"/>
                </a:solidFill>
              </a:rPr>
              <a:t>Image Credit: Jenna Williams</a:t>
            </a:r>
            <a:endParaRPr lang="en-US" sz="1200" dirty="0">
              <a:solidFill>
                <a:schemeClr val="bg1"/>
              </a:solidFill>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11"/>
          </p:nvPr>
        </p:nvSpPr>
        <p:spPr>
          <a:xfrm>
            <a:off x="273002" y="4004202"/>
            <a:ext cx="11606254" cy="2689411"/>
          </a:xfrm>
          <a:prstGeom prst="rect">
            <a:avLst/>
          </a:prstGeom>
        </p:spPr>
        <p:txBody>
          <a:bodyPr>
            <a:noAutofit/>
          </a:bodyPr>
          <a:lstStyle/>
          <a:p>
            <a:pPr marL="800100" lvl="1" indent="-342900">
              <a:lnSpc>
                <a:spcPct val="100000"/>
              </a:lnSpc>
              <a:spcBef>
                <a:spcPts val="200"/>
              </a:spcBef>
              <a:spcAft>
                <a:spcPts val="600"/>
              </a:spcAft>
              <a:buClr>
                <a:srgbClr val="586991"/>
              </a:buClr>
              <a:buFont typeface="Webdings" panose="05030102010509060703" pitchFamily="18" charset="2"/>
              <a:buChar char="4"/>
            </a:pPr>
            <a:r>
              <a:rPr lang="en-US" sz="2000" dirty="0">
                <a:solidFill>
                  <a:schemeClr val="bg2">
                    <a:lumMod val="50000"/>
                  </a:schemeClr>
                </a:solidFill>
              </a:rPr>
              <a:t>Too many </a:t>
            </a:r>
            <a:r>
              <a:rPr lang="en-US" sz="2000" dirty="0" smtClean="0">
                <a:solidFill>
                  <a:schemeClr val="bg2">
                    <a:lumMod val="50000"/>
                  </a:schemeClr>
                </a:solidFill>
              </a:rPr>
              <a:t>wildfire occurrences can induce biodiversity loss, </a:t>
            </a:r>
            <a:r>
              <a:rPr lang="en-US" sz="2000" dirty="0">
                <a:solidFill>
                  <a:schemeClr val="bg2">
                    <a:lumMod val="50000"/>
                  </a:schemeClr>
                </a:solidFill>
              </a:rPr>
              <a:t>disrupt ecosystems, and deplete resources </a:t>
            </a:r>
          </a:p>
          <a:p>
            <a:pPr marL="800100" lvl="1" indent="-342900">
              <a:lnSpc>
                <a:spcPct val="100000"/>
              </a:lnSpc>
              <a:spcBef>
                <a:spcPts val="200"/>
              </a:spcBef>
              <a:spcAft>
                <a:spcPts val="600"/>
              </a:spcAft>
              <a:buClr>
                <a:srgbClr val="586991"/>
              </a:buClr>
              <a:buFont typeface="Webdings" panose="05030102010509060703" pitchFamily="18" charset="2"/>
              <a:buChar char="4"/>
            </a:pPr>
            <a:r>
              <a:rPr lang="en-US" sz="2000" dirty="0" smtClean="0">
                <a:solidFill>
                  <a:schemeClr val="bg2">
                    <a:lumMod val="50000"/>
                  </a:schemeClr>
                </a:solidFill>
              </a:rPr>
              <a:t>Mule deer are an indicator species and common in </a:t>
            </a:r>
            <a:r>
              <a:rPr lang="en-US" sz="2000" dirty="0">
                <a:solidFill>
                  <a:schemeClr val="bg2">
                    <a:lumMod val="50000"/>
                  </a:schemeClr>
                </a:solidFill>
              </a:rPr>
              <a:t>big-game </a:t>
            </a:r>
            <a:r>
              <a:rPr lang="en-US" sz="2000" dirty="0" smtClean="0">
                <a:solidFill>
                  <a:schemeClr val="bg2">
                    <a:lumMod val="50000"/>
                  </a:schemeClr>
                </a:solidFill>
              </a:rPr>
              <a:t>hunting</a:t>
            </a:r>
            <a:endParaRPr lang="en-US" sz="2000" dirty="0">
              <a:solidFill>
                <a:schemeClr val="bg2">
                  <a:lumMod val="50000"/>
                </a:schemeClr>
              </a:solidFill>
            </a:endParaRPr>
          </a:p>
          <a:p>
            <a:pPr marL="1257300" lvl="2" indent="-342900">
              <a:lnSpc>
                <a:spcPct val="100000"/>
              </a:lnSpc>
              <a:spcBef>
                <a:spcPts val="200"/>
              </a:spcBef>
              <a:spcAft>
                <a:spcPts val="600"/>
              </a:spcAft>
              <a:buClr>
                <a:srgbClr val="586991"/>
              </a:buClr>
              <a:buFont typeface="Webdings" panose="05030102010509060703" pitchFamily="18" charset="2"/>
              <a:buChar char="4"/>
            </a:pPr>
            <a:r>
              <a:rPr lang="en-US" dirty="0" smtClean="0">
                <a:solidFill>
                  <a:schemeClr val="bg2">
                    <a:lumMod val="50000"/>
                  </a:schemeClr>
                </a:solidFill>
              </a:rPr>
              <a:t>150,000 </a:t>
            </a:r>
            <a:r>
              <a:rPr lang="en-US" dirty="0">
                <a:solidFill>
                  <a:schemeClr val="bg2">
                    <a:lumMod val="50000"/>
                  </a:schemeClr>
                </a:solidFill>
              </a:rPr>
              <a:t>hunters </a:t>
            </a:r>
            <a:r>
              <a:rPr lang="en-US" dirty="0" smtClean="0">
                <a:solidFill>
                  <a:schemeClr val="bg2">
                    <a:lumMod val="50000"/>
                  </a:schemeClr>
                </a:solidFill>
              </a:rPr>
              <a:t>of mule deer in Idaho</a:t>
            </a:r>
          </a:p>
          <a:p>
            <a:pPr marL="800100" lvl="1" indent="-342900">
              <a:lnSpc>
                <a:spcPct val="100000"/>
              </a:lnSpc>
              <a:spcBef>
                <a:spcPts val="200"/>
              </a:spcBef>
              <a:spcAft>
                <a:spcPts val="600"/>
              </a:spcAft>
              <a:buClr>
                <a:srgbClr val="586991"/>
              </a:buClr>
              <a:buFont typeface="Webdings" panose="05030102010509060703" pitchFamily="18" charset="2"/>
              <a:buChar char="4"/>
            </a:pPr>
            <a:r>
              <a:rPr lang="en-US" sz="2000" dirty="0" smtClean="0">
                <a:solidFill>
                  <a:schemeClr val="bg2">
                    <a:lumMod val="50000"/>
                  </a:schemeClr>
                </a:solidFill>
              </a:rPr>
              <a:t>Sage-grouse are an umbrella species exclusive to sagebrush-steppe ecosystems</a:t>
            </a:r>
          </a:p>
          <a:p>
            <a:pPr marL="800100" lvl="1" indent="-342900">
              <a:lnSpc>
                <a:spcPct val="100000"/>
              </a:lnSpc>
              <a:spcBef>
                <a:spcPts val="200"/>
              </a:spcBef>
              <a:spcAft>
                <a:spcPts val="600"/>
              </a:spcAft>
              <a:buClr>
                <a:srgbClr val="586991"/>
              </a:buClr>
              <a:buFont typeface="Webdings" panose="05030102010509060703" pitchFamily="18" charset="2"/>
              <a:buChar char="4"/>
            </a:pPr>
            <a:r>
              <a:rPr lang="en-US" sz="2000" dirty="0" err="1">
                <a:solidFill>
                  <a:schemeClr val="bg2">
                    <a:lumMod val="50000"/>
                  </a:schemeClr>
                </a:solidFill>
              </a:rPr>
              <a:t>Kipukas</a:t>
            </a:r>
            <a:r>
              <a:rPr lang="en-US" sz="2000" dirty="0">
                <a:solidFill>
                  <a:schemeClr val="bg2">
                    <a:lumMod val="50000"/>
                  </a:schemeClr>
                </a:solidFill>
              </a:rPr>
              <a:t>, islands of wildlife habitats throughout lava flows, are often not incorporated into broader habitat and vegetation analysis</a:t>
            </a:r>
          </a:p>
          <a:p>
            <a:pPr marL="800100" lvl="1" indent="-342900">
              <a:lnSpc>
                <a:spcPct val="100000"/>
              </a:lnSpc>
              <a:spcBef>
                <a:spcPts val="200"/>
              </a:spcBef>
              <a:spcAft>
                <a:spcPts val="600"/>
              </a:spcAft>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20" name="Text Placeholder 19"/>
          <p:cNvSpPr>
            <a:spLocks noGrp="1"/>
          </p:cNvSpPr>
          <p:nvPr>
            <p:ph type="body" sz="quarter" idx="14"/>
          </p:nvPr>
        </p:nvSpPr>
        <p:spPr>
          <a:xfrm>
            <a:off x="0" y="3392582"/>
            <a:ext cx="10643616" cy="704088"/>
          </a:xfrm>
        </p:spPr>
        <p:txBody>
          <a:bodyPr/>
          <a:lstStyle/>
          <a:p>
            <a:r>
              <a:rPr lang="en-US" dirty="0" smtClean="0"/>
              <a:t>Community Concerns</a:t>
            </a:r>
            <a:endParaRPr lang="en-US" dirty="0"/>
          </a:p>
        </p:txBody>
      </p:sp>
      <p:pic>
        <p:nvPicPr>
          <p:cNvPr id="22" name="Picture Placeholder 21"/>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273001" y="199765"/>
            <a:ext cx="4256616" cy="3192462"/>
          </a:xfrm>
        </p:spPr>
      </p:pic>
      <p:pic>
        <p:nvPicPr>
          <p:cNvPr id="24" name="Picture 23"/>
          <p:cNvPicPr>
            <a:picLocks noChangeAspect="1"/>
          </p:cNvPicPr>
          <p:nvPr/>
        </p:nvPicPr>
        <p:blipFill>
          <a:blip r:embed="rId4"/>
          <a:stretch>
            <a:fillRect/>
          </a:stretch>
        </p:blipFill>
        <p:spPr>
          <a:xfrm>
            <a:off x="4623950" y="199765"/>
            <a:ext cx="3192461" cy="3192461"/>
          </a:xfrm>
          <a:prstGeom prst="rect">
            <a:avLst/>
          </a:prstGeom>
        </p:spPr>
      </p:pic>
      <p:sp>
        <p:nvSpPr>
          <p:cNvPr id="19" name="Text Placeholder 18"/>
          <p:cNvSpPr>
            <a:spLocks noGrp="1"/>
          </p:cNvSpPr>
          <p:nvPr>
            <p:ph type="body" sz="quarter" idx="13"/>
          </p:nvPr>
        </p:nvSpPr>
        <p:spPr>
          <a:xfrm>
            <a:off x="5989319" y="3117314"/>
            <a:ext cx="1827091" cy="274320"/>
          </a:xfrm>
        </p:spPr>
        <p:txBody>
          <a:bodyPr/>
          <a:lstStyle/>
          <a:p>
            <a:r>
              <a:rPr lang="en-US" dirty="0" smtClean="0">
                <a:solidFill>
                  <a:schemeClr val="bg1"/>
                </a:solidFill>
              </a:rPr>
              <a:t>Image Credit: CRMO</a:t>
            </a:r>
            <a:endParaRPr lang="en-US" dirty="0">
              <a:solidFill>
                <a:schemeClr val="bg1"/>
              </a:solidFill>
            </a:endParaRPr>
          </a:p>
        </p:txBody>
      </p:sp>
      <p:sp>
        <p:nvSpPr>
          <p:cNvPr id="26" name="Text Placeholder 18"/>
          <p:cNvSpPr txBox="1">
            <a:spLocks/>
          </p:cNvSpPr>
          <p:nvPr/>
        </p:nvSpPr>
        <p:spPr>
          <a:xfrm>
            <a:off x="2686049" y="3117906"/>
            <a:ext cx="1792547" cy="27372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CRMO</a:t>
            </a:r>
            <a:endParaRPr lang="en-US" dirty="0">
              <a:solidFill>
                <a:schemeClr val="bg1"/>
              </a:solidFill>
            </a:endParaRPr>
          </a:p>
        </p:txBody>
      </p:sp>
      <p:pic>
        <p:nvPicPr>
          <p:cNvPr id="2" name="Picture 1"/>
          <p:cNvPicPr>
            <a:picLocks noChangeAspect="1"/>
          </p:cNvPicPr>
          <p:nvPr/>
        </p:nvPicPr>
        <p:blipFill rotWithShape="1">
          <a:blip r:embed="rId5"/>
          <a:srcRect l="11256" r="8802"/>
          <a:stretch/>
        </p:blipFill>
        <p:spPr>
          <a:xfrm>
            <a:off x="7910744" y="199055"/>
            <a:ext cx="3968511" cy="3193171"/>
          </a:xfrm>
          <a:prstGeom prst="rect">
            <a:avLst/>
          </a:prstGeom>
        </p:spPr>
      </p:pic>
      <p:sp>
        <p:nvSpPr>
          <p:cNvPr id="9" name="Text Placeholder 18"/>
          <p:cNvSpPr txBox="1">
            <a:spLocks/>
          </p:cNvSpPr>
          <p:nvPr/>
        </p:nvSpPr>
        <p:spPr>
          <a:xfrm>
            <a:off x="10115549" y="3142658"/>
            <a:ext cx="1763705" cy="248976"/>
          </a:xfrm>
          <a:prstGeom prst="rect">
            <a:avLst/>
          </a:prstGeom>
        </p:spPr>
        <p:txBody>
          <a:bodyPr>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CRMO</a:t>
            </a:r>
            <a:endParaRPr lang="en-US" dirty="0">
              <a:solidFill>
                <a:schemeClr val="bg1"/>
              </a:solidFill>
            </a:endParaRPr>
          </a:p>
        </p:txBody>
      </p:sp>
    </p:spTree>
    <p:extLst>
      <p:ext uri="{BB962C8B-B14F-4D97-AF65-F5344CB8AC3E}">
        <p14:creationId xmlns:p14="http://schemas.microsoft.com/office/powerpoint/2010/main" val="2555681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Earth Observations</a:t>
            </a:r>
            <a:endParaRPr lang="en-US" sz="4000" dirty="0">
              <a:solidFill>
                <a:schemeClr val="bg1"/>
              </a:solidFill>
              <a:latin typeface="Century Gothic" panose="020B0502020202020204" pitchFamily="34" charset="0"/>
            </a:endParaRPr>
          </a:p>
        </p:txBody>
      </p:sp>
      <p:sp>
        <p:nvSpPr>
          <p:cNvPr id="7" name="Text Placeholder 1"/>
          <p:cNvSpPr>
            <a:spLocks noGrp="1"/>
          </p:cNvSpPr>
          <p:nvPr>
            <p:ph type="body" sz="quarter" idx="4294967295"/>
          </p:nvPr>
        </p:nvSpPr>
        <p:spPr>
          <a:xfrm>
            <a:off x="1551175" y="1411632"/>
            <a:ext cx="3881718" cy="4044279"/>
          </a:xfrm>
          <a:prstGeom prst="rect">
            <a:avLst/>
          </a:prstGeom>
        </p:spPr>
        <p:txBody>
          <a:bodyPr>
            <a:noAutofit/>
          </a:bodyPr>
          <a:lstStyle/>
          <a:p>
            <a:pPr marL="0" indent="0" algn="ctr">
              <a:spcBef>
                <a:spcPts val="200"/>
              </a:spcBef>
              <a:buClr>
                <a:srgbClr val="586991"/>
              </a:buClr>
              <a:buNone/>
            </a:pPr>
            <a:r>
              <a:rPr lang="en-US" sz="2400" b="1" dirty="0" smtClean="0">
                <a:solidFill>
                  <a:srgbClr val="586991"/>
                </a:solidFill>
              </a:rPr>
              <a:t>Landsat 8 OLI</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Joint NASA/USGS mission</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Launched</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 February 11, 2013</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Temporal Resolution</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 Every 16 days</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Spatial Resolution</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30 meter</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Continually archived</a:t>
            </a:r>
            <a:endParaRPr lang="en-US" sz="1600" dirty="0" smtClean="0">
              <a:solidFill>
                <a:schemeClr val="bg2">
                  <a:lumMod val="50000"/>
                </a:schemeClr>
              </a:solidFill>
            </a:endParaRPr>
          </a:p>
        </p:txBody>
      </p:sp>
      <p:sp>
        <p:nvSpPr>
          <p:cNvPr id="8" name="Text Placeholder 1"/>
          <p:cNvSpPr>
            <a:spLocks noGrp="1"/>
          </p:cNvSpPr>
          <p:nvPr>
            <p:ph type="body" sz="quarter" idx="4294967295"/>
          </p:nvPr>
        </p:nvSpPr>
        <p:spPr>
          <a:xfrm>
            <a:off x="6419406" y="1411632"/>
            <a:ext cx="4580965" cy="2868705"/>
          </a:xfrm>
          <a:prstGeom prst="rect">
            <a:avLst/>
          </a:prstGeom>
        </p:spPr>
        <p:txBody>
          <a:bodyPr>
            <a:noAutofit/>
          </a:bodyPr>
          <a:lstStyle/>
          <a:p>
            <a:pPr marL="0" indent="0" algn="ctr">
              <a:spcBef>
                <a:spcPts val="200"/>
              </a:spcBef>
              <a:buClr>
                <a:srgbClr val="586991"/>
              </a:buClr>
              <a:buNone/>
            </a:pPr>
            <a:r>
              <a:rPr lang="en-US" sz="2400" b="1" dirty="0" smtClean="0">
                <a:solidFill>
                  <a:srgbClr val="586991"/>
                </a:solidFill>
              </a:rPr>
              <a:t>Sentinel - 2 </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European Space Agency</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Launched</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2013</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Temporal Resolution</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5 days with 2 satellites</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Spatial Resolution</a:t>
            </a: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10 meters</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6-month rolling archive</a:t>
            </a:r>
          </a:p>
          <a:p>
            <a:pPr marL="457200" lvl="1" indent="0">
              <a:spcBef>
                <a:spcPts val="200"/>
              </a:spcBef>
              <a:buClr>
                <a:srgbClr val="586991"/>
              </a:buClr>
              <a:buNone/>
            </a:pPr>
            <a:endParaRPr lang="en-US" sz="16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pic>
        <p:nvPicPr>
          <p:cNvPr id="1026" name="Picture 2" descr="http://www.esa.int/var/esa/storage/images/esa_multimedia/images/2015/03/sentinel-2/15292661-1-eng-GB/Sentine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233" y="4280337"/>
            <a:ext cx="4321312" cy="24312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3"/>
          </p:nvPr>
        </p:nvSpPr>
        <p:spPr>
          <a:xfrm>
            <a:off x="9067840" y="6466204"/>
            <a:ext cx="1938931" cy="245411"/>
          </a:xfrm>
        </p:spPr>
        <p:txBody>
          <a:bodyPr>
            <a:normAutofit lnSpcReduction="10000"/>
          </a:bodyPr>
          <a:lstStyle/>
          <a:p>
            <a:r>
              <a:rPr lang="en-US" dirty="0" smtClean="0">
                <a:solidFill>
                  <a:schemeClr val="bg1"/>
                </a:solidFill>
              </a:rPr>
              <a:t>Image Credit: esa.int</a:t>
            </a:r>
            <a:endParaRPr lang="en-US" dirty="0">
              <a:solidFill>
                <a:schemeClr val="bg1"/>
              </a:solidFill>
            </a:endParaRPr>
          </a:p>
        </p:txBody>
      </p:sp>
      <p:pic>
        <p:nvPicPr>
          <p:cNvPr id="11" name="Picture 10"/>
          <p:cNvPicPr>
            <a:picLocks noChangeAspect="1"/>
          </p:cNvPicPr>
          <p:nvPr/>
        </p:nvPicPr>
        <p:blipFill>
          <a:blip r:embed="rId4"/>
          <a:stretch>
            <a:fillRect/>
          </a:stretch>
        </p:blipFill>
        <p:spPr>
          <a:xfrm>
            <a:off x="1328007" y="4280337"/>
            <a:ext cx="4320353" cy="2431278"/>
          </a:xfrm>
          <a:prstGeom prst="rect">
            <a:avLst/>
          </a:prstGeom>
        </p:spPr>
      </p:pic>
      <p:sp>
        <p:nvSpPr>
          <p:cNvPr id="15" name="Text Placeholder 4"/>
          <p:cNvSpPr>
            <a:spLocks noGrp="1"/>
          </p:cNvSpPr>
          <p:nvPr>
            <p:ph type="body" sz="quarter" idx="13"/>
          </p:nvPr>
        </p:nvSpPr>
        <p:spPr>
          <a:xfrm>
            <a:off x="3777542" y="6458183"/>
            <a:ext cx="1938931" cy="245411"/>
          </a:xfrm>
        </p:spPr>
        <p:txBody>
          <a:bodyPr>
            <a:normAutofit lnSpcReduction="10000"/>
          </a:bodyPr>
          <a:lstStyle/>
          <a:p>
            <a:r>
              <a:rPr lang="en-US" dirty="0" smtClean="0">
                <a:solidFill>
                  <a:schemeClr val="bg1"/>
                </a:solidFill>
              </a:rPr>
              <a:t>Image Credit: NASA</a:t>
            </a:r>
            <a:endParaRPr lang="en-US" dirty="0">
              <a:solidFill>
                <a:schemeClr val="bg1"/>
              </a:solidFill>
            </a:endParaRPr>
          </a:p>
        </p:txBody>
      </p:sp>
    </p:spTree>
    <p:extLst>
      <p:ext uri="{BB962C8B-B14F-4D97-AF65-F5344CB8AC3E}">
        <p14:creationId xmlns:p14="http://schemas.microsoft.com/office/powerpoint/2010/main" val="2570425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Methods Overview</a:t>
            </a:r>
            <a:endParaRPr lang="en-US" sz="4000" dirty="0">
              <a:solidFill>
                <a:schemeClr val="bg1"/>
              </a:solidFill>
              <a:latin typeface="Century Gothic" panose="020B0502020202020204" pitchFamily="34" charset="0"/>
            </a:endParaRPr>
          </a:p>
        </p:txBody>
      </p:sp>
      <p:pic>
        <p:nvPicPr>
          <p:cNvPr id="11" name="Picture Placeholder 5"/>
          <p:cNvPicPr>
            <a:picLocks noChangeAspect="1"/>
          </p:cNvPicPr>
          <p:nvPr/>
        </p:nvPicPr>
        <p:blipFill rotWithShape="1">
          <a:blip r:embed="rId3">
            <a:extLst>
              <a:ext uri="{28A0092B-C50C-407E-A947-70E740481C1C}">
                <a14:useLocalDpi xmlns:a14="http://schemas.microsoft.com/office/drawing/2010/main" val="0"/>
              </a:ext>
            </a:extLst>
          </a:blip>
          <a:srcRect l="12547" r="8909" b="8126"/>
          <a:stretch/>
        </p:blipFill>
        <p:spPr>
          <a:xfrm>
            <a:off x="2000250" y="1308167"/>
            <a:ext cx="8177265" cy="5380311"/>
          </a:xfrm>
          <a:prstGeom prst="rect">
            <a:avLst/>
          </a:prstGeom>
        </p:spPr>
      </p:pic>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7400544" y="1676400"/>
            <a:ext cx="4791456" cy="4780280"/>
          </a:xfrm>
          <a:prstGeom prst="rect">
            <a:avLst/>
          </a:prstGeom>
        </p:spPr>
        <p:txBody>
          <a:bodyPr>
            <a:noAutofit/>
          </a:bodyPr>
          <a:lstStyle/>
          <a:p>
            <a:pPr marL="0" indent="0">
              <a:spcBef>
                <a:spcPts val="200"/>
              </a:spcBef>
              <a:buClr>
                <a:srgbClr val="586991"/>
              </a:buClr>
              <a:buNone/>
            </a:pPr>
            <a:r>
              <a:rPr lang="en-US" sz="2200" b="1" dirty="0" smtClean="0">
                <a:solidFill>
                  <a:srgbClr val="586991"/>
                </a:solidFill>
              </a:rPr>
              <a:t>Habitat Data</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Mule Deer Habitat – IDFG</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Sage-Grouse Habitat – BLM</a:t>
            </a:r>
          </a:p>
          <a:p>
            <a:pPr marL="0" indent="0">
              <a:spcBef>
                <a:spcPts val="200"/>
              </a:spcBef>
              <a:buClr>
                <a:srgbClr val="586991"/>
              </a:buClr>
              <a:buNone/>
            </a:pPr>
            <a:endParaRPr lang="en-US" sz="2000" dirty="0" smtClean="0">
              <a:solidFill>
                <a:schemeClr val="bg2">
                  <a:lumMod val="50000"/>
                </a:schemeClr>
              </a:solidFill>
            </a:endParaRPr>
          </a:p>
          <a:p>
            <a:pPr marL="0" indent="0">
              <a:spcBef>
                <a:spcPts val="200"/>
              </a:spcBef>
              <a:buClr>
                <a:srgbClr val="586991"/>
              </a:buClr>
              <a:buNone/>
            </a:pPr>
            <a:r>
              <a:rPr lang="en-US" sz="2200" b="1" dirty="0" smtClean="0">
                <a:solidFill>
                  <a:srgbClr val="586991"/>
                </a:solidFill>
              </a:rPr>
              <a:t>Fuel Type Data</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2014 vegetation field data</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BLM vegetation data</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586991"/>
              </a:buClr>
              <a:buNone/>
            </a:pPr>
            <a:r>
              <a:rPr lang="en-US" sz="2200" b="1" dirty="0" smtClean="0">
                <a:solidFill>
                  <a:srgbClr val="586991"/>
                </a:solidFill>
              </a:rPr>
              <a:t>Ancillary Datasets</a:t>
            </a: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rPr>
              <a:t>NAIP 2015 </a:t>
            </a: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rPr>
              <a:t>Idaho </a:t>
            </a:r>
            <a:r>
              <a:rPr lang="en-US" sz="2000" dirty="0" smtClean="0">
                <a:solidFill>
                  <a:schemeClr val="bg2">
                    <a:lumMod val="50000"/>
                  </a:schemeClr>
                </a:solidFill>
              </a:rPr>
              <a:t>Cropland data</a:t>
            </a: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RECOVER Historic Fire Dataset</a:t>
            </a:r>
          </a:p>
          <a:p>
            <a:pPr marL="342900" indent="-342900">
              <a:spcBef>
                <a:spcPts val="200"/>
              </a:spcBef>
              <a:buClr>
                <a:srgbClr val="586991"/>
              </a:buClr>
              <a:buFont typeface="Webdings" panose="05030102010509060703" pitchFamily="18" charset="2"/>
              <a:buChar char="4"/>
            </a:pPr>
            <a:r>
              <a:rPr lang="en-US" dirty="0" smtClean="0">
                <a:solidFill>
                  <a:schemeClr val="bg2">
                    <a:lumMod val="50000"/>
                  </a:schemeClr>
                </a:solidFill>
              </a:rPr>
              <a:t>Digital Elevation Models (DEMs)</a:t>
            </a:r>
            <a:endParaRPr lang="en-US" sz="24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372408" y="48409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 Sets Utilized</a:t>
            </a:r>
            <a:endParaRPr lang="en-US" sz="4000"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51" y="1270966"/>
            <a:ext cx="7049459" cy="5447310"/>
          </a:xfrm>
          <a:prstGeom prst="rect">
            <a:avLst/>
          </a:prstGeom>
        </p:spPr>
      </p:pic>
    </p:spTree>
    <p:extLst>
      <p:ext uri="{BB962C8B-B14F-4D97-AF65-F5344CB8AC3E}">
        <p14:creationId xmlns:p14="http://schemas.microsoft.com/office/powerpoint/2010/main" val="851357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3"/>
          <a:stretch>
            <a:fillRect/>
          </a:stretch>
        </p:blipFill>
        <p:spPr>
          <a:xfrm>
            <a:off x="1292739" y="2015149"/>
            <a:ext cx="9193565" cy="3889585"/>
          </a:xfrm>
          <a:prstGeom prst="rect">
            <a:avLst/>
          </a:prstGeom>
        </p:spPr>
      </p:pic>
      <p:sp>
        <p:nvSpPr>
          <p:cNvPr id="93" name="Text Placeholder 2"/>
          <p:cNvSpPr>
            <a:spLocks noGrp="1"/>
          </p:cNvSpPr>
          <p:nvPr>
            <p:ph type="body" sz="quarter" idx="11"/>
          </p:nvPr>
        </p:nvSpPr>
        <p:spPr>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Topography</a:t>
            </a:r>
            <a:endParaRPr lang="en-US" sz="4000" dirty="0">
              <a:solidFill>
                <a:schemeClr val="bg1"/>
              </a:solidFill>
              <a:latin typeface="Century Gothic" panose="020B0502020202020204" pitchFamily="34" charset="0"/>
            </a:endParaRPr>
          </a:p>
        </p:txBody>
      </p:sp>
      <p:sp>
        <p:nvSpPr>
          <p:cNvPr id="96"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Topography</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0178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p:cNvSpPr>
            <a:spLocks noGrp="1"/>
          </p:cNvSpPr>
          <p:nvPr>
            <p:ph type="body" sz="quarter" idx="11"/>
          </p:nvPr>
        </p:nvSpPr>
        <p:spPr>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Fuel Load</a:t>
            </a:r>
            <a:endParaRPr lang="en-US" sz="4000" dirty="0">
              <a:solidFill>
                <a:schemeClr val="bg1"/>
              </a:solidFill>
              <a:latin typeface="Century Gothic" panose="020B0502020202020204" pitchFamily="34" charset="0"/>
            </a:endParaRPr>
          </a:p>
        </p:txBody>
      </p:sp>
      <p:sp>
        <p:nvSpPr>
          <p:cNvPr id="10" name="Text Placeholder 2"/>
          <p:cNvSpPr>
            <a:spLocks noGrp="1"/>
          </p:cNvSpPr>
          <p:nvPr>
            <p:ph type="body" sz="quarter" idx="4294967295"/>
          </p:nvPr>
        </p:nvSpPr>
        <p:spPr>
          <a:xfrm>
            <a:off x="1336183" y="537329"/>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Fuel Load</a:t>
            </a:r>
            <a:endParaRPr lang="en-US" sz="4000" dirty="0">
              <a:solidFill>
                <a:schemeClr val="bg1"/>
              </a:solidFill>
              <a:latin typeface="Century Gothic" panose="020B0502020202020204" pitchFamily="34" charset="0"/>
            </a:endParaRPr>
          </a:p>
        </p:txBody>
      </p:sp>
      <p:sp>
        <p:nvSpPr>
          <p:cNvPr id="11" name="Text Placeholder 16"/>
          <p:cNvSpPr txBox="1">
            <a:spLocks/>
          </p:cNvSpPr>
          <p:nvPr/>
        </p:nvSpPr>
        <p:spPr>
          <a:xfrm>
            <a:off x="1063905" y="6023994"/>
            <a:ext cx="10475823" cy="4569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7688F"/>
              </a:buClr>
            </a:pPr>
            <a:r>
              <a:rPr lang="en-US" sz="2000" dirty="0" smtClean="0">
                <a:solidFill>
                  <a:schemeClr val="tx1">
                    <a:lumMod val="75000"/>
                  </a:schemeClr>
                </a:solidFill>
              </a:rPr>
              <a:t>Vegetation moisture cut off was optimized for Landsat-8 and used for all models  </a:t>
            </a:r>
          </a:p>
        </p:txBody>
      </p:sp>
      <p:pic>
        <p:nvPicPr>
          <p:cNvPr id="8" name="Picture 7"/>
          <p:cNvPicPr>
            <a:picLocks noChangeAspect="1"/>
          </p:cNvPicPr>
          <p:nvPr/>
        </p:nvPicPr>
        <p:blipFill>
          <a:blip r:embed="rId3"/>
          <a:stretch>
            <a:fillRect/>
          </a:stretch>
        </p:blipFill>
        <p:spPr>
          <a:xfrm>
            <a:off x="1483417" y="1722501"/>
            <a:ext cx="9297206" cy="3895682"/>
          </a:xfrm>
          <a:prstGeom prst="rect">
            <a:avLst/>
          </a:prstGeom>
        </p:spPr>
      </p:pic>
    </p:spTree>
    <p:extLst>
      <p:ext uri="{BB962C8B-B14F-4D97-AF65-F5344CB8AC3E}">
        <p14:creationId xmlns:p14="http://schemas.microsoft.com/office/powerpoint/2010/main" val="18804635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6854</TotalTime>
  <Words>3189</Words>
  <Application>Microsoft Office PowerPoint</Application>
  <PresentationFormat>Widescreen</PresentationFormat>
  <Paragraphs>362</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Century Gothic</vt:lpstr>
      <vt:lpstr>Questrial</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339</cp:revision>
  <dcterms:created xsi:type="dcterms:W3CDTF">2015-05-18T13:26:09Z</dcterms:created>
  <dcterms:modified xsi:type="dcterms:W3CDTF">2016-08-05T20:35:47Z</dcterms:modified>
</cp:coreProperties>
</file>