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L Admin" initials="CA" lastIdx="10" clrIdx="0">
    <p:extLst/>
  </p:cmAuthor>
  <p:cmAuthor id="2" name="Amberle Keith" initials="AK" lastIdx="6" clrIdx="1"/>
  <p:cmAuthor id="3" name="Brumbaugh, Beth (LARC-E3)[SSAI DEVELOP]" initials="BB(D"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E96D"/>
    <a:srgbClr val="FF9933"/>
    <a:srgbClr val="73292A"/>
    <a:srgbClr val="E60000"/>
    <a:srgbClr val="8064A2"/>
    <a:srgbClr val="772C2A"/>
    <a:srgbClr val="7EA266"/>
    <a:srgbClr val="A264C0"/>
    <a:srgbClr val="FFA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p:scale>
          <a:sx n="40" d="100"/>
          <a:sy n="40" d="100"/>
        </p:scale>
        <p:origin x="-1824" y="1560"/>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oleObject" Target="Book1" TargetMode="External"/><Relationship Id="rId1" Type="http://schemas.openxmlformats.org/officeDocument/2006/relationships/themeOverride" Target="../theme/themeOverride1.xml"/><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area</c:v>
                </c:pt>
              </c:strCache>
            </c:strRef>
          </c:tx>
          <c:spPr>
            <a:effectLst/>
          </c:spPr>
          <c:dPt>
            <c:idx val="0"/>
            <c:bubble3D val="0"/>
            <c:spPr>
              <a:solidFill>
                <a:schemeClr val="accent1"/>
              </a:solidFill>
              <a:ln>
                <a:noFill/>
              </a:ln>
              <a:effectLst/>
            </c:spPr>
          </c:dPt>
          <c:dPt>
            <c:idx val="1"/>
            <c:bubble3D val="0"/>
            <c:spPr>
              <a:gradFill flip="none" rotWithShape="1">
                <a:gsLst>
                  <a:gs pos="0">
                    <a:srgbClr val="70AD47">
                      <a:lumMod val="60000"/>
                      <a:lumOff val="40000"/>
                      <a:shade val="30000"/>
                      <a:satMod val="115000"/>
                    </a:srgbClr>
                  </a:gs>
                  <a:gs pos="50000">
                    <a:srgbClr val="70AD47">
                      <a:lumMod val="60000"/>
                      <a:lumOff val="40000"/>
                      <a:shade val="67500"/>
                      <a:satMod val="115000"/>
                    </a:srgbClr>
                  </a:gs>
                  <a:gs pos="100000">
                    <a:srgbClr val="70AD47">
                      <a:lumMod val="60000"/>
                      <a:lumOff val="40000"/>
                      <a:shade val="100000"/>
                      <a:satMod val="115000"/>
                    </a:srgbClr>
                  </a:gs>
                </a:gsLst>
                <a:lin ang="13500000" scaled="1"/>
                <a:tileRect/>
              </a:gradFill>
              <a:ln>
                <a:noFill/>
              </a:ln>
              <a:effectLst/>
            </c:spPr>
          </c:dPt>
          <c:dPt>
            <c:idx val="2"/>
            <c:bubble3D val="0"/>
            <c:spPr>
              <a:solidFill>
                <a:schemeClr val="tx1"/>
              </a:solidFill>
              <a:ln>
                <a:noFill/>
              </a:ln>
              <a:effectLst/>
            </c:spPr>
          </c:dPt>
          <c:dPt>
            <c:idx val="3"/>
            <c:bubble3D val="0"/>
            <c:spPr>
              <a:solidFill>
                <a:srgbClr val="8064A2"/>
              </a:solidFill>
              <a:ln>
                <a:noFill/>
              </a:ln>
              <a:effectLst/>
            </c:spPr>
          </c:dPt>
          <c:dPt>
            <c:idx val="4"/>
            <c:bubble3D val="0"/>
            <c:spPr>
              <a:solidFill>
                <a:schemeClr val="accent5"/>
              </a:solidFill>
              <a:ln>
                <a:noFill/>
              </a:ln>
              <a:effectLst/>
            </c:spPr>
          </c:dPt>
          <c:dPt>
            <c:idx val="5"/>
            <c:bubble3D val="0"/>
            <c:spPr>
              <a:solidFill>
                <a:srgbClr val="FF9933"/>
              </a:solidFill>
              <a:ln>
                <a:noFill/>
              </a:ln>
              <a:effectLst/>
            </c:spPr>
          </c:dPt>
          <c:dPt>
            <c:idx val="6"/>
            <c:bubble3D val="0"/>
            <c:spPr>
              <a:solidFill>
                <a:schemeClr val="accent1">
                  <a:lumMod val="60000"/>
                </a:schemeClr>
              </a:solidFill>
              <a:ln>
                <a:noFill/>
              </a:ln>
              <a:effectLst/>
            </c:spPr>
          </c:dPt>
          <c:dPt>
            <c:idx val="7"/>
            <c:bubble3D val="0"/>
            <c:spPr>
              <a:solidFill>
                <a:srgbClr val="772C2A"/>
              </a:solidFill>
              <a:ln>
                <a:noFill/>
              </a:ln>
              <a:effectLst/>
            </c:spPr>
          </c:dPt>
          <c:dPt>
            <c:idx val="8"/>
            <c:bubble3D val="0"/>
            <c:spPr>
              <a:solidFill>
                <a:srgbClr val="FFC000">
                  <a:lumMod val="40000"/>
                  <a:lumOff val="60000"/>
                </a:srgbClr>
              </a:solidFill>
              <a:ln>
                <a:noFill/>
              </a:ln>
              <a:effectLst/>
            </c:spPr>
          </c:dPt>
          <c:dPt>
            <c:idx val="9"/>
            <c:bubble3D val="0"/>
            <c:spPr>
              <a:solidFill>
                <a:schemeClr val="accent4">
                  <a:lumMod val="60000"/>
                </a:schemeClr>
              </a:solidFill>
              <a:ln>
                <a:noFill/>
              </a:ln>
              <a:effectLst/>
            </c:spPr>
          </c:dPt>
          <c:dPt>
            <c:idx val="10"/>
            <c:bubble3D val="0"/>
            <c:spPr>
              <a:solidFill>
                <a:schemeClr val="accent5">
                  <a:lumMod val="60000"/>
                </a:schemeClr>
              </a:solidFill>
              <a:ln>
                <a:noFill/>
              </a:ln>
              <a:effectLst/>
            </c:spPr>
          </c:dPt>
          <c:dPt>
            <c:idx val="11"/>
            <c:bubble3D val="0"/>
            <c:spPr>
              <a:solidFill>
                <a:schemeClr val="accent6">
                  <a:lumMod val="60000"/>
                </a:schemeClr>
              </a:solidFill>
              <a:ln>
                <a:noFill/>
              </a:ln>
              <a:effectLst/>
            </c:spPr>
          </c:dPt>
          <c:dLbls>
            <c:dLbl>
              <c:idx val="0"/>
              <c:layout>
                <c:manualLayout>
                  <c:x val="0.10453141243575403"/>
                  <c:y val="0"/>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r>
                      <a:rPr lang="en-US" sz="1600" b="0" dirty="0" smtClean="0">
                        <a:solidFill>
                          <a:srgbClr val="000000"/>
                        </a:solidFill>
                        <a:latin typeface="Garamond" panose="02020404030301010803" pitchFamily="18" charset="0"/>
                      </a:rPr>
                      <a:t>Sparse Veg.</a:t>
                    </a:r>
                    <a:r>
                      <a:rPr lang="en-US" sz="1600" b="0" baseline="0" dirty="0">
                        <a:solidFill>
                          <a:srgbClr val="000000"/>
                        </a:solidFill>
                        <a:latin typeface="Garamond" panose="02020404030301010803" pitchFamily="18" charset="0"/>
                      </a:rPr>
                      <a:t>
</a:t>
                    </a:r>
                    <a:fld id="{DAEB2CEF-4F1A-4571-BFB5-FD40D2AA03C6}" type="PERCENTAGE">
                      <a:rPr lang="en-US" sz="1600" b="0" baseline="0">
                        <a:solidFill>
                          <a:srgbClr val="000000"/>
                        </a:solidFill>
                        <a:latin typeface="Garamond" panose="02020404030301010803" pitchFamily="18" charset="0"/>
                      </a:rPr>
                      <a:pPr>
                        <a:defRPr sz="1600" b="0" i="0" u="none" strike="noStrike" kern="1200" spc="0" baseline="0">
                          <a:solidFill>
                            <a:srgbClr val="000000"/>
                          </a:solidFill>
                          <a:latin typeface="+mn-lt"/>
                          <a:ea typeface="+mn-ea"/>
                          <a:cs typeface="+mn-cs"/>
                        </a:defRPr>
                      </a:pPr>
                      <a:t>[PERCENTAGE]</a:t>
                    </a:fld>
                    <a:endParaRPr lang="en-US" sz="1600" b="0" baseline="0" dirty="0">
                      <a:solidFill>
                        <a:srgbClr val="000000"/>
                      </a:solidFill>
                      <a:latin typeface="Garamond" panose="02020404030301010803" pitchFamily="18" charset="0"/>
                    </a:endParaRP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21784764443019078"/>
                  <c:y val="-0.27105044098874148"/>
                </c:manualLayout>
              </c:layout>
              <c:tx>
                <c:rich>
                  <a:bodyPr rot="0" spcFirstLastPara="1" vertOverflow="ellipsis" vert="horz" wrap="square" lIns="38100" tIns="19050" rIns="38100" bIns="19050" anchor="ctr" anchorCtr="1">
                    <a:noAutofit/>
                  </a:bodyPr>
                  <a:lstStyle/>
                  <a:p>
                    <a:pPr>
                      <a:defRPr sz="1600" b="0" i="0" u="none" strike="noStrike" kern="1200" spc="0" baseline="0">
                        <a:solidFill>
                          <a:srgbClr val="000000"/>
                        </a:solidFill>
                        <a:latin typeface="+mn-lt"/>
                        <a:ea typeface="+mn-ea"/>
                        <a:cs typeface="+mn-cs"/>
                      </a:defRPr>
                    </a:pPr>
                    <a:r>
                      <a:rPr lang="en-US" sz="1600" b="0" dirty="0" smtClean="0">
                        <a:solidFill>
                          <a:srgbClr val="000000"/>
                        </a:solidFill>
                        <a:latin typeface="Garamond" panose="02020404030301010803" pitchFamily="18" charset="0"/>
                      </a:rPr>
                      <a:t>Ericaceous</a:t>
                    </a:r>
                    <a:r>
                      <a:rPr lang="en-US" sz="1600" b="0" baseline="0" dirty="0" smtClean="0">
                        <a:solidFill>
                          <a:srgbClr val="000000"/>
                        </a:solidFill>
                        <a:latin typeface="Garamond" panose="02020404030301010803" pitchFamily="18" charset="0"/>
                      </a:rPr>
                      <a:t> Shrub</a:t>
                    </a:r>
                    <a:r>
                      <a:rPr lang="en-US" sz="1600" b="0" baseline="0" dirty="0">
                        <a:solidFill>
                          <a:srgbClr val="000000"/>
                        </a:solidFill>
                        <a:latin typeface="Garamond" panose="02020404030301010803" pitchFamily="18" charset="0"/>
                      </a:rPr>
                      <a:t>
</a:t>
                    </a:r>
                    <a:fld id="{FA18F9E1-D646-4DC1-B025-341943C47ABB}" type="PERCENTAGE">
                      <a:rPr lang="en-US" sz="1600" b="0" baseline="0">
                        <a:solidFill>
                          <a:srgbClr val="000000"/>
                        </a:solidFill>
                        <a:latin typeface="Garamond" panose="02020404030301010803" pitchFamily="18" charset="0"/>
                      </a:rPr>
                      <a:pPr>
                        <a:defRPr sz="1600" b="0" i="0" u="none" strike="noStrike" kern="1200" spc="0" baseline="0">
                          <a:solidFill>
                            <a:srgbClr val="000000"/>
                          </a:solidFill>
                          <a:latin typeface="+mn-lt"/>
                          <a:ea typeface="+mn-ea"/>
                          <a:cs typeface="+mn-cs"/>
                        </a:defRPr>
                      </a:pPr>
                      <a:t>[PERCENTAGE]</a:t>
                    </a:fld>
                    <a:endParaRPr lang="en-US" sz="1600" b="0" baseline="0" dirty="0">
                      <a:solidFill>
                        <a:srgbClr val="000000"/>
                      </a:solidFill>
                      <a:latin typeface="Garamond" panose="02020404030301010803" pitchFamily="18" charset="0"/>
                    </a:endParaRP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22422629182464249"/>
                      <c:h val="0.26536192303044787"/>
                    </c:manualLayout>
                  </c15:layout>
                  <c15:dlblFieldTable/>
                  <c15:showDataLabelsRange val="0"/>
                </c:ext>
              </c:extLst>
            </c:dLbl>
            <c:dLbl>
              <c:idx val="2"/>
              <c:delete val="1"/>
              <c:extLst>
                <c:ext xmlns:c15="http://schemas.microsoft.com/office/drawing/2012/chart" uri="{CE6537A1-D6FC-4f65-9D91-7224C49458BB}">
                  <c15:layout/>
                </c:ext>
              </c:extLst>
            </c:dLbl>
            <c:dLbl>
              <c:idx val="3"/>
              <c:layout>
                <c:manualLayout>
                  <c:x val="-2.4089954120168209E-2"/>
                  <c:y val="5.3980742703711004E-2"/>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fld id="{9357EED2-93CE-42D4-9537-3D733C23AC87}" type="CATEGORYNAME">
                      <a:rPr lang="en-US" sz="1600" b="0" dirty="0">
                        <a:solidFill>
                          <a:srgbClr val="000000"/>
                        </a:solidFill>
                        <a:latin typeface="Garamond" panose="02020404030301010803" pitchFamily="18" charset="0"/>
                      </a:rPr>
                      <a:pPr>
                        <a:defRPr sz="1600" b="0" i="0" u="none" strike="noStrike" kern="1200" spc="0" baseline="0">
                          <a:solidFill>
                            <a:srgbClr val="000000"/>
                          </a:solidFill>
                          <a:latin typeface="+mn-lt"/>
                          <a:ea typeface="+mn-ea"/>
                          <a:cs typeface="+mn-cs"/>
                        </a:defRPr>
                      </a:pPr>
                      <a:t>[CATEGORY NAME]</a:t>
                    </a:fld>
                    <a:r>
                      <a:rPr lang="en-US" sz="1600" b="0" baseline="0" dirty="0">
                        <a:solidFill>
                          <a:srgbClr val="000000"/>
                        </a:solidFill>
                      </a:rPr>
                      <a:t>
</a:t>
                    </a:r>
                    <a:fld id="{9B475476-75B1-4998-9A81-176F708D3A17}" type="PERCENTAGE">
                      <a:rPr lang="en-US" sz="1600" b="0" baseline="0" dirty="0">
                        <a:solidFill>
                          <a:srgbClr val="000000"/>
                        </a:solidFill>
                      </a:rPr>
                      <a:pPr>
                        <a:defRPr sz="1600" b="0" i="0" u="none" strike="noStrike" kern="1200" spc="0" baseline="0">
                          <a:solidFill>
                            <a:srgbClr val="000000"/>
                          </a:solidFill>
                          <a:latin typeface="+mn-lt"/>
                          <a:ea typeface="+mn-ea"/>
                          <a:cs typeface="+mn-cs"/>
                        </a:defRPr>
                      </a:pPr>
                      <a:t>[PERCENTAGE]</a:t>
                    </a:fld>
                    <a:endParaRPr lang="en-US" sz="1600" b="0" baseline="0" dirty="0">
                      <a:solidFill>
                        <a:srgbClr val="000000"/>
                      </a:solidFill>
                    </a:endParaRP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4"/>
              <c:delete val="1"/>
              <c:extLst>
                <c:ext xmlns:c15="http://schemas.microsoft.com/office/drawing/2012/chart" uri="{CE6537A1-D6FC-4f65-9D91-7224C49458BB}">
                  <c15:layout/>
                </c:ext>
              </c:extLst>
            </c:dLbl>
            <c:dLbl>
              <c:idx val="5"/>
              <c:layout>
                <c:manualLayout>
                  <c:x val="-1.5208642416477944E-2"/>
                  <c:y val="8.3959698507760933E-3"/>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fld id="{8E3B8C04-B4EE-494C-85FE-12F0A1FA01A5}" type="CATEGORYNAME">
                      <a:rPr lang="en-US" sz="1600" b="0" i="0">
                        <a:solidFill>
                          <a:srgbClr val="000000"/>
                        </a:solidFill>
                        <a:latin typeface="Garamond" panose="02020404030301010803" pitchFamily="18" charset="0"/>
                      </a:rPr>
                      <a:pPr>
                        <a:defRPr sz="1600" b="0" i="0" u="none" strike="noStrike" kern="1200" spc="0" baseline="0">
                          <a:solidFill>
                            <a:srgbClr val="000000"/>
                          </a:solidFill>
                          <a:latin typeface="+mn-lt"/>
                          <a:ea typeface="+mn-ea"/>
                          <a:cs typeface="+mn-cs"/>
                        </a:defRPr>
                      </a:pPr>
                      <a:t>[CATEGORY NAME]</a:t>
                    </a:fld>
                    <a:r>
                      <a:rPr lang="en-US" sz="1600" b="0" i="0" baseline="0" dirty="0">
                        <a:solidFill>
                          <a:srgbClr val="000000"/>
                        </a:solidFill>
                        <a:latin typeface="+mn-lt"/>
                      </a:rPr>
                      <a:t>
</a:t>
                    </a:r>
                    <a:fld id="{628B012F-9DDC-4589-856D-D660A7B5DE85}" type="PERCENTAGE">
                      <a:rPr lang="en-US" sz="1600" b="0" i="0" baseline="0">
                        <a:solidFill>
                          <a:srgbClr val="000000"/>
                        </a:solidFill>
                        <a:latin typeface="+mn-lt"/>
                      </a:rPr>
                      <a:pPr>
                        <a:defRPr sz="1600" b="0" i="0" u="none" strike="noStrike" kern="1200" spc="0" baseline="0">
                          <a:solidFill>
                            <a:srgbClr val="000000"/>
                          </a:solidFill>
                          <a:latin typeface="+mn-lt"/>
                          <a:ea typeface="+mn-ea"/>
                          <a:cs typeface="+mn-cs"/>
                        </a:defRPr>
                      </a:pPr>
                      <a:t>[PERCENTAGE]</a:t>
                    </a:fld>
                    <a:endParaRPr lang="en-US" sz="1600" b="0" i="0" baseline="0" dirty="0">
                      <a:solidFill>
                        <a:srgbClr val="000000"/>
                      </a:solidFill>
                      <a:latin typeface="+mn-lt"/>
                    </a:endParaRP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6"/>
              <c:layout>
                <c:manualLayout>
                  <c:x val="-3.9809724636190015E-2"/>
                  <c:y val="-4.6503331343820765E-2"/>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fld id="{A272691C-9208-4FAE-A75D-04D834F77F41}" type="CATEGORYNAME">
                      <a:rPr lang="en-US" sz="1600" b="0" dirty="0">
                        <a:solidFill>
                          <a:srgbClr val="000000"/>
                        </a:solidFill>
                        <a:latin typeface="Garamond" panose="02020404030301010803" pitchFamily="18" charset="0"/>
                      </a:rPr>
                      <a:pPr>
                        <a:defRPr sz="1600" b="0" i="0" u="none" strike="noStrike" kern="1200" spc="0" baseline="0">
                          <a:solidFill>
                            <a:srgbClr val="000000"/>
                          </a:solidFill>
                          <a:latin typeface="+mn-lt"/>
                          <a:ea typeface="+mn-ea"/>
                          <a:cs typeface="+mn-cs"/>
                        </a:defRPr>
                      </a:pPr>
                      <a:t>[CATEGORY NAME]</a:t>
                    </a:fld>
                    <a:r>
                      <a:rPr lang="en-US" sz="1600" b="0" baseline="0" dirty="0">
                        <a:solidFill>
                          <a:srgbClr val="000000"/>
                        </a:solidFill>
                      </a:rPr>
                      <a:t>
</a:t>
                    </a:r>
                    <a:fld id="{81324671-1CC8-4549-B533-05F378E5BB50}" type="PERCENTAGE">
                      <a:rPr lang="en-US" sz="1600" b="0" baseline="0" dirty="0">
                        <a:solidFill>
                          <a:srgbClr val="000000"/>
                        </a:solidFill>
                      </a:rPr>
                      <a:pPr>
                        <a:defRPr sz="1600" b="0" i="0" u="none" strike="noStrike" kern="1200" spc="0" baseline="0">
                          <a:solidFill>
                            <a:srgbClr val="000000"/>
                          </a:solidFill>
                          <a:latin typeface="+mn-lt"/>
                          <a:ea typeface="+mn-ea"/>
                          <a:cs typeface="+mn-cs"/>
                        </a:defRPr>
                      </a:pPr>
                      <a:t>[PERCENTAGE]</a:t>
                    </a:fld>
                    <a:endParaRPr lang="en-US" sz="1600" b="0" baseline="0" dirty="0">
                      <a:solidFill>
                        <a:srgbClr val="000000"/>
                      </a:solidFill>
                    </a:endParaRPr>
                  </a:p>
                </c:rich>
              </c:tx>
              <c:numFmt formatCode="0.00%" sourceLinked="0"/>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7"/>
              <c:layout>
                <c:manualLayout>
                  <c:x val="5.2522653189996195E-2"/>
                  <c:y val="-0.12632585496296211"/>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r>
                      <a:rPr lang="en-US" sz="1600" b="0" dirty="0" smtClean="0">
                        <a:solidFill>
                          <a:srgbClr val="000000"/>
                        </a:solidFill>
                        <a:latin typeface="Garamond" panose="02020404030301010803" pitchFamily="18" charset="0"/>
                      </a:rPr>
                      <a:t>Grassland</a:t>
                    </a:r>
                    <a:r>
                      <a:rPr lang="en-US" sz="1600" b="0" baseline="0" dirty="0">
                        <a:solidFill>
                          <a:srgbClr val="000000"/>
                        </a:solidFill>
                      </a:rPr>
                      <a:t>
</a:t>
                    </a:r>
                    <a:fld id="{FE8B9EF9-38A4-4946-97DA-66593FDBE01E}" type="PERCENTAGE">
                      <a:rPr lang="en-US" sz="1600" b="0" baseline="0">
                        <a:solidFill>
                          <a:srgbClr val="000000"/>
                        </a:solidFill>
                      </a:rPr>
                      <a:pPr>
                        <a:defRPr sz="1600" b="0" i="0" u="none" strike="noStrike" kern="1200" spc="0" baseline="0">
                          <a:solidFill>
                            <a:srgbClr val="000000"/>
                          </a:solidFill>
                          <a:latin typeface="+mn-lt"/>
                          <a:ea typeface="+mn-ea"/>
                          <a:cs typeface="+mn-cs"/>
                        </a:defRPr>
                      </a:pPr>
                      <a:t>[PERCENTAGE]</a:t>
                    </a:fld>
                    <a:endParaRPr lang="en-US" sz="1600" b="0" baseline="0" dirty="0">
                      <a:solidFill>
                        <a:srgbClr val="000000"/>
                      </a:solidFill>
                    </a:endParaRPr>
                  </a:p>
                </c:rich>
              </c:tx>
              <c:numFmt formatCode="General" sourceLinked="0"/>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8"/>
              <c:layout>
                <c:manualLayout>
                  <c:x val="0.11530659019659255"/>
                  <c:y val="0.15545425489788883"/>
                </c:manualLayout>
              </c:layout>
              <c:tx>
                <c:rich>
                  <a:bodyPr rot="0" spcFirstLastPara="1" vertOverflow="ellipsis" vert="horz" wrap="square" lIns="38100" tIns="19050" rIns="38100" bIns="19050" anchor="ctr" anchorCtr="1">
                    <a:spAutoFit/>
                  </a:bodyPr>
                  <a:lstStyle/>
                  <a:p>
                    <a:pPr>
                      <a:defRPr sz="1600" b="0" i="0" u="none" strike="noStrike" kern="1200" spc="0" baseline="0">
                        <a:solidFill>
                          <a:srgbClr val="000000"/>
                        </a:solidFill>
                        <a:latin typeface="+mn-lt"/>
                        <a:ea typeface="+mn-ea"/>
                        <a:cs typeface="+mn-cs"/>
                      </a:defRPr>
                    </a:pPr>
                    <a:fld id="{C30B1CA0-B094-451D-A4DA-A4A64A925EA6}" type="CATEGORYNAME">
                      <a:rPr lang="en-US" sz="1600" b="0">
                        <a:solidFill>
                          <a:srgbClr val="000000"/>
                        </a:solidFill>
                        <a:latin typeface="Garamond" panose="02020404030301010803" pitchFamily="18" charset="0"/>
                      </a:rPr>
                      <a:pPr>
                        <a:defRPr sz="1600" b="0" i="0" u="none" strike="noStrike" kern="1200" spc="0" baseline="0">
                          <a:solidFill>
                            <a:srgbClr val="000000"/>
                          </a:solidFill>
                          <a:latin typeface="+mn-lt"/>
                          <a:ea typeface="+mn-ea"/>
                          <a:cs typeface="+mn-cs"/>
                        </a:defRPr>
                      </a:pPr>
                      <a:t>[CATEGORY NAME]</a:t>
                    </a:fld>
                    <a:r>
                      <a:rPr lang="en-US" sz="1600" b="0" baseline="0" dirty="0">
                        <a:solidFill>
                          <a:srgbClr val="000000"/>
                        </a:solidFill>
                        <a:latin typeface="+mn-lt"/>
                      </a:rPr>
                      <a:t>
</a:t>
                    </a:r>
                    <a:fld id="{5D54AD94-D233-483F-B121-97481AA42FE2}" type="PERCENTAGE">
                      <a:rPr lang="en-US" sz="1600" b="0" baseline="0">
                        <a:solidFill>
                          <a:srgbClr val="000000"/>
                        </a:solidFill>
                        <a:latin typeface="+mn-lt"/>
                      </a:rPr>
                      <a:pPr>
                        <a:defRPr sz="1600" b="0" i="0" u="none" strike="noStrike" kern="1200" spc="0" baseline="0">
                          <a:solidFill>
                            <a:srgbClr val="000000"/>
                          </a:solidFill>
                          <a:latin typeface="+mn-lt"/>
                          <a:ea typeface="+mn-ea"/>
                          <a:cs typeface="+mn-cs"/>
                        </a:defRPr>
                      </a:pPr>
                      <a:t>[PERCENTAGE]</a:t>
                    </a:fld>
                    <a:endParaRPr lang="en-US" sz="1600" b="0" baseline="0" dirty="0">
                      <a:solidFill>
                        <a:srgbClr val="000000"/>
                      </a:solidFill>
                      <a:latin typeface="+mn-lt"/>
                    </a:endParaRP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9"/>
              <c:delete val="1"/>
              <c:extLst>
                <c:ext xmlns:c15="http://schemas.microsoft.com/office/drawing/2012/chart" uri="{CE6537A1-D6FC-4f65-9D91-7224C49458BB}">
                  <c15:layout/>
                </c:ext>
              </c:extLst>
            </c:dLbl>
            <c:dLbl>
              <c:idx val="10"/>
              <c:delete val="1"/>
              <c:extLst>
                <c:ext xmlns:c15="http://schemas.microsoft.com/office/drawing/2012/chart" uri="{CE6537A1-D6FC-4f65-9D91-7224C49458BB}">
                  <c15:layout/>
                </c:ext>
              </c:extLst>
            </c:dLbl>
            <c:dLbl>
              <c:idx val="11"/>
              <c:delete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000000"/>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Sheet1!$A$2:$A$13</c:f>
              <c:strCache>
                <c:ptCount val="12"/>
                <c:pt idx="0">
                  <c:v>Sparse veg.</c:v>
                </c:pt>
                <c:pt idx="1">
                  <c:v>Erica</c:v>
                </c:pt>
                <c:pt idx="2">
                  <c:v>Coniferious</c:v>
                </c:pt>
                <c:pt idx="3">
                  <c:v>Deciduous</c:v>
                </c:pt>
                <c:pt idx="4">
                  <c:v>Woodland</c:v>
                </c:pt>
                <c:pt idx="5">
                  <c:v>Herbaceous</c:v>
                </c:pt>
                <c:pt idx="6">
                  <c:v>Bamboo</c:v>
                </c:pt>
                <c:pt idx="7">
                  <c:v>Grasslands</c:v>
                </c:pt>
                <c:pt idx="8">
                  <c:v>Alpine Shrub</c:v>
                </c:pt>
                <c:pt idx="9">
                  <c:v>Forest Shrub</c:v>
                </c:pt>
                <c:pt idx="10">
                  <c:v>Water</c:v>
                </c:pt>
                <c:pt idx="11">
                  <c:v>Agg.</c:v>
                </c:pt>
              </c:strCache>
            </c:strRef>
          </c:cat>
          <c:val>
            <c:numRef>
              <c:f>Sheet1!$B$2:$B$13</c:f>
              <c:numCache>
                <c:formatCode>General</c:formatCode>
                <c:ptCount val="12"/>
                <c:pt idx="0">
                  <c:v>7.9859999999999998</c:v>
                </c:pt>
                <c:pt idx="1">
                  <c:v>154.94999999999999</c:v>
                </c:pt>
                <c:pt idx="2">
                  <c:v>0.10199999999999999</c:v>
                </c:pt>
                <c:pt idx="3">
                  <c:v>1.661</c:v>
                </c:pt>
                <c:pt idx="4">
                  <c:v>3.6999999999999998E-2</c:v>
                </c:pt>
                <c:pt idx="5">
                  <c:v>17.696999999999999</c:v>
                </c:pt>
                <c:pt idx="6">
                  <c:v>0.58399999999999996</c:v>
                </c:pt>
                <c:pt idx="7">
                  <c:v>9.25</c:v>
                </c:pt>
                <c:pt idx="8">
                  <c:v>34.323999999999998</c:v>
                </c:pt>
                <c:pt idx="9">
                  <c:v>5.5E-2</c:v>
                </c:pt>
                <c:pt idx="10">
                  <c:v>4.2000000000000003E-2</c:v>
                </c:pt>
                <c:pt idx="11">
                  <c:v>1.2999999999999999E-2</c:v>
                </c:pt>
              </c:numCache>
            </c:numRef>
          </c:val>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xmlns=""/>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ract info"/>
          <p:cNvSpPr/>
          <p:nvPr userDrawn="1"/>
        </p:nvSpPr>
        <p:spPr>
          <a:xfrm>
            <a:off x="21089073" y="35379524"/>
            <a:ext cx="5657127" cy="523220"/>
          </a:xfrm>
          <a:prstGeom prst="rect">
            <a:avLst/>
          </a:prstGeom>
        </p:spPr>
        <p:txBody>
          <a:bodyPr wrap="square">
            <a:spAutoFit/>
          </a:bodyPr>
          <a:lstStyle/>
          <a:p>
            <a:pPr lvl="0" algn="r">
              <a:buClr>
                <a:schemeClr val="dk1"/>
              </a:buClr>
              <a:buSzPct val="25000"/>
            </a:pP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2.tiff"/><Relationship Id="rId3" Type="http://schemas.openxmlformats.org/officeDocument/2006/relationships/image" Target="../media/image4.png"/><Relationship Id="rId21" Type="http://schemas.openxmlformats.org/officeDocument/2006/relationships/image" Target="../media/image19.emf"/><Relationship Id="rId7" Type="http://schemas.microsoft.com/office/2007/relationships/hdphoto" Target="../media/hdphoto2.wdp"/><Relationship Id="rId12" Type="http://schemas.openxmlformats.org/officeDocument/2006/relationships/image" Target="../media/image10.png"/><Relationship Id="rId17" Type="http://schemas.openxmlformats.org/officeDocument/2006/relationships/image" Target="../media/image15.png"/><Relationship Id="rId25" Type="http://schemas.microsoft.com/office/2007/relationships/hdphoto" Target="../media/hdphoto4.wdp"/><Relationship Id="rId33" Type="http://schemas.openxmlformats.org/officeDocument/2006/relationships/image" Target="../media/image28.gif"/><Relationship Id="rId2" Type="http://schemas.openxmlformats.org/officeDocument/2006/relationships/image" Target="../media/image3.tiff"/><Relationship Id="rId16" Type="http://schemas.openxmlformats.org/officeDocument/2006/relationships/image" Target="../media/image14.png"/><Relationship Id="rId20" Type="http://schemas.openxmlformats.org/officeDocument/2006/relationships/image" Target="../media/image18.emf"/><Relationship Id="rId29" Type="http://schemas.openxmlformats.org/officeDocument/2006/relationships/image" Target="../media/image25.tiff"/><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3.wdp"/><Relationship Id="rId24" Type="http://schemas.openxmlformats.org/officeDocument/2006/relationships/image" Target="../media/image21.png"/><Relationship Id="rId32" Type="http://schemas.openxmlformats.org/officeDocument/2006/relationships/image" Target="../media/image27.tiff"/><Relationship Id="rId5" Type="http://schemas.openxmlformats.org/officeDocument/2006/relationships/image" Target="../media/image5.tiff"/><Relationship Id="rId15" Type="http://schemas.openxmlformats.org/officeDocument/2006/relationships/image" Target="../media/image13.png"/><Relationship Id="rId23" Type="http://schemas.openxmlformats.org/officeDocument/2006/relationships/chart" Target="../charts/chart1.xml"/><Relationship Id="rId28" Type="http://schemas.openxmlformats.org/officeDocument/2006/relationships/image" Target="../media/image24.tiff"/><Relationship Id="rId10" Type="http://schemas.openxmlformats.org/officeDocument/2006/relationships/image" Target="../media/image9.png"/><Relationship Id="rId19" Type="http://schemas.openxmlformats.org/officeDocument/2006/relationships/image" Target="../media/image17.emf"/><Relationship Id="rId31" Type="http://schemas.microsoft.com/office/2007/relationships/hdphoto" Target="../media/hdphoto5.wdp"/><Relationship Id="rId4" Type="http://schemas.microsoft.com/office/2007/relationships/hdphoto" Target="../media/hdphoto1.wdp"/><Relationship Id="rId9" Type="http://schemas.openxmlformats.org/officeDocument/2006/relationships/image" Target="../media/image8.jpe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3.png"/><Relationship Id="rId30"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p:cNvGrpSpPr/>
          <p:nvPr/>
        </p:nvGrpSpPr>
        <p:grpSpPr>
          <a:xfrm>
            <a:off x="9805456" y="34287054"/>
            <a:ext cx="2818795" cy="557806"/>
            <a:chOff x="9805456" y="34125795"/>
            <a:chExt cx="2818795" cy="557806"/>
          </a:xfrm>
        </p:grpSpPr>
        <p:grpSp>
          <p:nvGrpSpPr>
            <p:cNvPr id="104" name="Group 103"/>
            <p:cNvGrpSpPr/>
            <p:nvPr/>
          </p:nvGrpSpPr>
          <p:grpSpPr>
            <a:xfrm>
              <a:off x="9818293" y="34187308"/>
              <a:ext cx="2591899" cy="482212"/>
              <a:chOff x="9818293" y="34187308"/>
              <a:chExt cx="2591899" cy="482212"/>
            </a:xfrm>
          </p:grpSpPr>
          <p:pic>
            <p:nvPicPr>
              <p:cNvPr id="316" name="Picture 315"/>
              <p:cNvPicPr>
                <a:picLocks noChangeAspect="1"/>
              </p:cNvPicPr>
              <p:nvPr/>
            </p:nvPicPr>
            <p:blipFill rotWithShape="1">
              <a:blip r:embed="rId2" cstate="print">
                <a:extLst>
                  <a:ext uri="{28A0092B-C50C-407E-A947-70E740481C1C}">
                    <a14:useLocalDpi xmlns:a14="http://schemas.microsoft.com/office/drawing/2010/main" val="0"/>
                  </a:ext>
                </a:extLst>
              </a:blip>
              <a:srcRect l="1569" t="90644" r="47459" b="2028"/>
              <a:stretch/>
            </p:blipFill>
            <p:spPr>
              <a:xfrm>
                <a:off x="9818293" y="34187308"/>
                <a:ext cx="2591899" cy="482212"/>
              </a:xfrm>
              <a:prstGeom prst="rect">
                <a:avLst/>
              </a:prstGeom>
            </p:spPr>
          </p:pic>
          <p:sp>
            <p:nvSpPr>
              <p:cNvPr id="103" name="Rectangle 102"/>
              <p:cNvSpPr/>
              <p:nvPr/>
            </p:nvSpPr>
            <p:spPr>
              <a:xfrm>
                <a:off x="9881588" y="34233885"/>
                <a:ext cx="188798" cy="137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10251841" y="34366145"/>
                <a:ext cx="1841500" cy="119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2032613" y="34464349"/>
                <a:ext cx="254762" cy="99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3" name="TextBox 342"/>
            <p:cNvSpPr txBox="1"/>
            <p:nvPr/>
          </p:nvSpPr>
          <p:spPr>
            <a:xfrm>
              <a:off x="10167473" y="34237224"/>
              <a:ext cx="286955" cy="338554"/>
            </a:xfrm>
            <a:prstGeom prst="rect">
              <a:avLst/>
            </a:prstGeom>
            <a:noFill/>
          </p:spPr>
          <p:txBody>
            <a:bodyPr wrap="square" rtlCol="0">
              <a:spAutoFit/>
            </a:bodyPr>
            <a:lstStyle/>
            <a:p>
              <a:r>
                <a:rPr lang="en-US" sz="1600" dirty="0" smtClean="0">
                  <a:solidFill>
                    <a:srgbClr val="000000"/>
                  </a:solidFill>
                </a:rPr>
                <a:t>0</a:t>
              </a:r>
              <a:endParaRPr lang="en-US" sz="1600" dirty="0">
                <a:solidFill>
                  <a:srgbClr val="000000"/>
                </a:solidFill>
              </a:endParaRPr>
            </a:p>
          </p:txBody>
        </p:sp>
        <p:sp>
          <p:nvSpPr>
            <p:cNvPr id="344" name="TextBox 343"/>
            <p:cNvSpPr txBox="1"/>
            <p:nvPr/>
          </p:nvSpPr>
          <p:spPr>
            <a:xfrm>
              <a:off x="9805456" y="34125795"/>
              <a:ext cx="286955" cy="338554"/>
            </a:xfrm>
            <a:prstGeom prst="rect">
              <a:avLst/>
            </a:prstGeom>
            <a:noFill/>
          </p:spPr>
          <p:txBody>
            <a:bodyPr wrap="square" rtlCol="0">
              <a:spAutoFit/>
            </a:bodyPr>
            <a:lstStyle/>
            <a:p>
              <a:r>
                <a:rPr lang="en-US" sz="1600" dirty="0" smtClean="0">
                  <a:solidFill>
                    <a:srgbClr val="000000"/>
                  </a:solidFill>
                </a:rPr>
                <a:t>N</a:t>
              </a:r>
              <a:endParaRPr lang="en-US" sz="1600" dirty="0">
                <a:solidFill>
                  <a:srgbClr val="000000"/>
                </a:solidFill>
              </a:endParaRPr>
            </a:p>
          </p:txBody>
        </p:sp>
        <p:sp>
          <p:nvSpPr>
            <p:cNvPr id="345" name="TextBox 344"/>
            <p:cNvSpPr txBox="1"/>
            <p:nvPr/>
          </p:nvSpPr>
          <p:spPr>
            <a:xfrm>
              <a:off x="10571532" y="34237224"/>
              <a:ext cx="286955" cy="338554"/>
            </a:xfrm>
            <a:prstGeom prst="rect">
              <a:avLst/>
            </a:prstGeom>
            <a:noFill/>
          </p:spPr>
          <p:txBody>
            <a:bodyPr wrap="square" rtlCol="0">
              <a:spAutoFit/>
            </a:bodyPr>
            <a:lstStyle/>
            <a:p>
              <a:r>
                <a:rPr lang="en-US" sz="1600" dirty="0">
                  <a:solidFill>
                    <a:srgbClr val="000000"/>
                  </a:solidFill>
                </a:rPr>
                <a:t>5</a:t>
              </a:r>
            </a:p>
          </p:txBody>
        </p:sp>
        <p:sp>
          <p:nvSpPr>
            <p:cNvPr id="346" name="TextBox 345"/>
            <p:cNvSpPr txBox="1"/>
            <p:nvPr/>
          </p:nvSpPr>
          <p:spPr>
            <a:xfrm>
              <a:off x="10976626" y="34245276"/>
              <a:ext cx="391930" cy="338554"/>
            </a:xfrm>
            <a:prstGeom prst="rect">
              <a:avLst/>
            </a:prstGeom>
            <a:noFill/>
          </p:spPr>
          <p:txBody>
            <a:bodyPr wrap="square" rtlCol="0">
              <a:spAutoFit/>
            </a:bodyPr>
            <a:lstStyle/>
            <a:p>
              <a:r>
                <a:rPr lang="en-US" sz="1600" dirty="0" smtClean="0">
                  <a:solidFill>
                    <a:srgbClr val="000000"/>
                  </a:solidFill>
                </a:rPr>
                <a:t>10</a:t>
              </a:r>
              <a:endParaRPr lang="en-US" sz="1600" dirty="0">
                <a:solidFill>
                  <a:srgbClr val="000000"/>
                </a:solidFill>
              </a:endParaRPr>
            </a:p>
          </p:txBody>
        </p:sp>
        <p:sp>
          <p:nvSpPr>
            <p:cNvPr id="347" name="TextBox 346"/>
            <p:cNvSpPr txBox="1"/>
            <p:nvPr/>
          </p:nvSpPr>
          <p:spPr>
            <a:xfrm>
              <a:off x="11819134" y="34246148"/>
              <a:ext cx="391930" cy="338554"/>
            </a:xfrm>
            <a:prstGeom prst="rect">
              <a:avLst/>
            </a:prstGeom>
            <a:noFill/>
          </p:spPr>
          <p:txBody>
            <a:bodyPr wrap="square" rtlCol="0">
              <a:spAutoFit/>
            </a:bodyPr>
            <a:lstStyle/>
            <a:p>
              <a:r>
                <a:rPr lang="en-US" sz="1600" dirty="0" smtClean="0">
                  <a:solidFill>
                    <a:srgbClr val="000000"/>
                  </a:solidFill>
                </a:rPr>
                <a:t>20</a:t>
              </a:r>
            </a:p>
          </p:txBody>
        </p:sp>
        <p:sp>
          <p:nvSpPr>
            <p:cNvPr id="348" name="TextBox 347"/>
            <p:cNvSpPr txBox="1"/>
            <p:nvPr/>
          </p:nvSpPr>
          <p:spPr>
            <a:xfrm>
              <a:off x="12104499" y="34345047"/>
              <a:ext cx="519752" cy="338554"/>
            </a:xfrm>
            <a:prstGeom prst="rect">
              <a:avLst/>
            </a:prstGeom>
            <a:noFill/>
          </p:spPr>
          <p:txBody>
            <a:bodyPr wrap="square" rtlCol="0">
              <a:spAutoFit/>
            </a:bodyPr>
            <a:lstStyle/>
            <a:p>
              <a:r>
                <a:rPr lang="en-US" sz="1600" dirty="0" smtClean="0">
                  <a:solidFill>
                    <a:srgbClr val="000000"/>
                  </a:solidFill>
                </a:rPr>
                <a:t>km</a:t>
              </a:r>
            </a:p>
          </p:txBody>
        </p:sp>
      </p:grpSp>
      <p:grpSp>
        <p:nvGrpSpPr>
          <p:cNvPr id="67" name="Group 66"/>
          <p:cNvGrpSpPr/>
          <p:nvPr/>
        </p:nvGrpSpPr>
        <p:grpSpPr>
          <a:xfrm>
            <a:off x="9294740" y="28890543"/>
            <a:ext cx="6474432" cy="5910946"/>
            <a:chOff x="9599540" y="28532766"/>
            <a:chExt cx="6474432" cy="5910946"/>
          </a:xfrm>
        </p:grpSpPr>
        <p:grpSp>
          <p:nvGrpSpPr>
            <p:cNvPr id="272" name="Group 271"/>
            <p:cNvGrpSpPr>
              <a:grpSpLocks noChangeAspect="1"/>
            </p:cNvGrpSpPr>
            <p:nvPr/>
          </p:nvGrpSpPr>
          <p:grpSpPr>
            <a:xfrm>
              <a:off x="9599540" y="28532766"/>
              <a:ext cx="5084943" cy="5910946"/>
              <a:chOff x="13726067" y="24615596"/>
              <a:chExt cx="4059936" cy="4719435"/>
            </a:xfrm>
          </p:grpSpPr>
          <p:pic>
            <p:nvPicPr>
              <p:cNvPr id="60" name="Picture 5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67" b="89256" l="6952" r="95134"/>
                        </a14:imgEffect>
                      </a14:imgLayer>
                    </a14:imgProps>
                  </a:ext>
                  <a:ext uri="{28A0092B-C50C-407E-A947-70E740481C1C}">
                    <a14:useLocalDpi xmlns:a14="http://schemas.microsoft.com/office/drawing/2010/main" val="0"/>
                  </a:ext>
                </a:extLst>
              </a:blip>
              <a:srcRect b="10175"/>
              <a:stretch/>
            </p:blipFill>
            <p:spPr>
              <a:xfrm>
                <a:off x="13726067" y="24615596"/>
                <a:ext cx="4059936" cy="4719435"/>
              </a:xfrm>
              <a:prstGeom prst="rect">
                <a:avLst/>
              </a:prstGeom>
            </p:spPr>
          </p:pic>
          <p:sp>
            <p:nvSpPr>
              <p:cNvPr id="192" name="Rectangle 191"/>
              <p:cNvSpPr>
                <a:spLocks noChangeAspect="1"/>
              </p:cNvSpPr>
              <p:nvPr/>
            </p:nvSpPr>
            <p:spPr>
              <a:xfrm>
                <a:off x="15759489" y="26210838"/>
                <a:ext cx="500670" cy="5002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4" name="Picture 273"/>
            <p:cNvPicPr>
              <a:picLocks noChangeAspect="1"/>
            </p:cNvPicPr>
            <p:nvPr/>
          </p:nvPicPr>
          <p:blipFill rotWithShape="1">
            <a:blip r:embed="rId5" cstate="print">
              <a:extLst>
                <a:ext uri="{28A0092B-C50C-407E-A947-70E740481C1C}">
                  <a14:useLocalDpi xmlns:a14="http://schemas.microsoft.com/office/drawing/2010/main" val="0"/>
                </a:ext>
              </a:extLst>
            </a:blip>
            <a:srcRect t="-3" b="23026"/>
            <a:stretch/>
          </p:blipFill>
          <p:spPr>
            <a:xfrm>
              <a:off x="13909436" y="29007224"/>
              <a:ext cx="2164536" cy="2156283"/>
            </a:xfrm>
            <a:prstGeom prst="rect">
              <a:avLst/>
            </a:prstGeom>
            <a:ln>
              <a:solidFill>
                <a:schemeClr val="bg1"/>
              </a:solidFill>
            </a:ln>
          </p:spPr>
        </p:pic>
      </p:grpSp>
      <p:grpSp>
        <p:nvGrpSpPr>
          <p:cNvPr id="68" name="Group 67"/>
          <p:cNvGrpSpPr/>
          <p:nvPr/>
        </p:nvGrpSpPr>
        <p:grpSpPr>
          <a:xfrm>
            <a:off x="9306558" y="23663248"/>
            <a:ext cx="6435669" cy="6635149"/>
            <a:chOff x="9478008" y="24070315"/>
            <a:chExt cx="6435669" cy="6635149"/>
          </a:xfrm>
        </p:grpSpPr>
        <p:grpSp>
          <p:nvGrpSpPr>
            <p:cNvPr id="271" name="Group 270"/>
            <p:cNvGrpSpPr>
              <a:grpSpLocks noChangeAspect="1"/>
            </p:cNvGrpSpPr>
            <p:nvPr/>
          </p:nvGrpSpPr>
          <p:grpSpPr>
            <a:xfrm>
              <a:off x="9478008" y="24124950"/>
              <a:ext cx="5084943" cy="6580514"/>
              <a:chOff x="9958381" y="24615596"/>
              <a:chExt cx="4059936" cy="5254035"/>
            </a:xfrm>
          </p:grpSpPr>
          <p:pic>
            <p:nvPicPr>
              <p:cNvPr id="270" name="Picture 26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7861" r="96417"/>
                        </a14:imgEffect>
                      </a14:imgLayer>
                    </a14:imgProps>
                  </a:ext>
                  <a:ext uri="{28A0092B-C50C-407E-A947-70E740481C1C}">
                    <a14:useLocalDpi xmlns:a14="http://schemas.microsoft.com/office/drawing/2010/main" val="0"/>
                  </a:ext>
                </a:extLst>
              </a:blip>
              <a:stretch>
                <a:fillRect/>
              </a:stretch>
            </p:blipFill>
            <p:spPr>
              <a:xfrm>
                <a:off x="9958381" y="24615596"/>
                <a:ext cx="4059936" cy="5254035"/>
              </a:xfrm>
              <a:prstGeom prst="rect">
                <a:avLst/>
              </a:prstGeom>
            </p:spPr>
          </p:pic>
          <p:sp>
            <p:nvSpPr>
              <p:cNvPr id="61" name="Rectangle 60"/>
              <p:cNvSpPr>
                <a:spLocks noChangeAspect="1"/>
              </p:cNvSpPr>
              <p:nvPr/>
            </p:nvSpPr>
            <p:spPr>
              <a:xfrm>
                <a:off x="11981201" y="26219547"/>
                <a:ext cx="500670" cy="5002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5" name="Picture 274"/>
            <p:cNvPicPr>
              <a:picLocks noChangeAspect="1"/>
            </p:cNvPicPr>
            <p:nvPr/>
          </p:nvPicPr>
          <p:blipFill rotWithShape="1">
            <a:blip r:embed="rId8" cstate="print">
              <a:extLst>
                <a:ext uri="{28A0092B-C50C-407E-A947-70E740481C1C}">
                  <a14:useLocalDpi xmlns:a14="http://schemas.microsoft.com/office/drawing/2010/main" val="0"/>
                </a:ext>
              </a:extLst>
            </a:blip>
            <a:srcRect b="22882"/>
            <a:stretch/>
          </p:blipFill>
          <p:spPr>
            <a:xfrm>
              <a:off x="13749141" y="24070315"/>
              <a:ext cx="2164536" cy="2160216"/>
            </a:xfrm>
            <a:prstGeom prst="rect">
              <a:avLst/>
            </a:prstGeom>
            <a:ln>
              <a:solidFill>
                <a:schemeClr val="bg1"/>
              </a:solidFill>
            </a:ln>
          </p:spPr>
        </p:pic>
      </p:grpSp>
      <p:sp>
        <p:nvSpPr>
          <p:cNvPr id="238" name="TextBox 237"/>
          <p:cNvSpPr txBox="1"/>
          <p:nvPr/>
        </p:nvSpPr>
        <p:spPr>
          <a:xfrm>
            <a:off x="9804274" y="23437290"/>
            <a:ext cx="8004749" cy="769441"/>
          </a:xfrm>
          <a:prstGeom prst="rect">
            <a:avLst/>
          </a:prstGeom>
          <a:noFill/>
          <a:ln>
            <a:noFill/>
          </a:ln>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35" name="TextBox 234"/>
          <p:cNvSpPr txBox="1"/>
          <p:nvPr/>
        </p:nvSpPr>
        <p:spPr>
          <a:xfrm>
            <a:off x="18354384" y="18297309"/>
            <a:ext cx="8388756"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175" name="Text Placeholder 16"/>
          <p:cNvSpPr txBox="1">
            <a:spLocks/>
          </p:cNvSpPr>
          <p:nvPr/>
        </p:nvSpPr>
        <p:spPr>
          <a:xfrm>
            <a:off x="18290310" y="19137691"/>
            <a:ext cx="8416044" cy="6799193"/>
          </a:xfrm>
          <a:prstGeom prst="rect">
            <a:avLst/>
          </a:prstGeom>
        </p:spPr>
        <p:txBody>
          <a:bodyPr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3600" dirty="0"/>
              <a:t>N</a:t>
            </a:r>
            <a:r>
              <a:rPr lang="en-US" sz="3600" dirty="0" smtClean="0"/>
              <a:t>early all ericaceous vegetation of the Bale escarpment burned between 1995-2015, but few areas experienced repeated fires. </a:t>
            </a:r>
          </a:p>
          <a:p>
            <a:pPr algn="just"/>
            <a:r>
              <a:rPr lang="en-US" sz="3600" dirty="0" err="1" smtClean="0"/>
              <a:t>LandsatLinkr</a:t>
            </a:r>
            <a:r>
              <a:rPr lang="en-US" sz="3600" dirty="0" smtClean="0"/>
              <a:t> expedites pre-processing</a:t>
            </a:r>
            <a:r>
              <a:rPr lang="en-US" sz="3600" dirty="0"/>
              <a:t>, but data gaps and cloud cover remain serious challenges for time </a:t>
            </a:r>
            <a:r>
              <a:rPr lang="en-US" sz="3600" dirty="0" smtClean="0"/>
              <a:t>series analysis </a:t>
            </a:r>
            <a:r>
              <a:rPr lang="en-US" sz="3600" dirty="0"/>
              <a:t>in remote, tropical alpine </a:t>
            </a:r>
            <a:r>
              <a:rPr lang="en-US" sz="3600" dirty="0" smtClean="0"/>
              <a:t>regions.</a:t>
            </a:r>
            <a:endParaRPr lang="en-US" sz="3600" dirty="0"/>
          </a:p>
          <a:p>
            <a:pPr algn="just"/>
            <a:r>
              <a:rPr lang="en-US" sz="3600" dirty="0" smtClean="0"/>
              <a:t>Final </a:t>
            </a:r>
            <a:r>
              <a:rPr lang="en-US" sz="3600" dirty="0"/>
              <a:t>products for partners:</a:t>
            </a:r>
          </a:p>
          <a:p>
            <a:pPr marL="1035050" algn="just">
              <a:spcBef>
                <a:spcPts val="1200"/>
              </a:spcBef>
            </a:pPr>
            <a:r>
              <a:rPr lang="en-US" sz="3600" dirty="0" smtClean="0"/>
              <a:t>Maps </a:t>
            </a:r>
            <a:r>
              <a:rPr lang="en-US" sz="3600" dirty="0"/>
              <a:t>and spatial </a:t>
            </a:r>
            <a:r>
              <a:rPr lang="en-US" sz="3600" dirty="0" smtClean="0"/>
              <a:t>data</a:t>
            </a:r>
            <a:r>
              <a:rPr lang="en-US" sz="3600" dirty="0"/>
              <a:t> of fire extent and frequency (1995-2015).</a:t>
            </a:r>
          </a:p>
          <a:p>
            <a:pPr marL="1035050" algn="just">
              <a:spcBef>
                <a:spcPts val="1200"/>
              </a:spcBef>
            </a:pPr>
            <a:r>
              <a:rPr lang="en-US" sz="3600" dirty="0" smtClean="0"/>
              <a:t>Spectrally </a:t>
            </a:r>
            <a:r>
              <a:rPr lang="en-US" sz="3600" dirty="0"/>
              <a:t>comparable and composited tasseled cap time series (1973-2015).</a:t>
            </a:r>
          </a:p>
        </p:txBody>
      </p:sp>
      <p:sp>
        <p:nvSpPr>
          <p:cNvPr id="2" name="Text Placeholder 1"/>
          <p:cNvSpPr>
            <a:spLocks noGrp="1"/>
          </p:cNvSpPr>
          <p:nvPr>
            <p:ph type="body" sz="quarter" idx="13"/>
          </p:nvPr>
        </p:nvSpPr>
        <p:spPr>
          <a:xfrm>
            <a:off x="914400" y="35264821"/>
            <a:ext cx="25182479" cy="627412"/>
          </a:xfrm>
        </p:spPr>
        <p:txBody>
          <a:bodyPr/>
          <a:lstStyle/>
          <a:p>
            <a:r>
              <a:rPr lang="en-US" dirty="0" smtClean="0"/>
              <a:t>USGS at Colorado State University</a:t>
            </a:r>
            <a:endParaRPr lang="en-US" dirty="0"/>
          </a:p>
        </p:txBody>
      </p:sp>
      <p:sp>
        <p:nvSpPr>
          <p:cNvPr id="4" name="Text Placeholder 3"/>
          <p:cNvSpPr>
            <a:spLocks noGrp="1"/>
          </p:cNvSpPr>
          <p:nvPr>
            <p:ph type="body" sz="quarter" idx="11"/>
          </p:nvPr>
        </p:nvSpPr>
        <p:spPr/>
        <p:txBody>
          <a:bodyPr/>
          <a:lstStyle/>
          <a:p>
            <a:r>
              <a:rPr lang="en-US" dirty="0">
                <a:solidFill>
                  <a:srgbClr val="3B4045"/>
                </a:solidFill>
                <a:latin typeface="Century Gothic" charset="0"/>
              </a:rPr>
              <a:t>Mapping four decades of fire history for targeted conservation in the south-central highlands of Ethiopia</a:t>
            </a:r>
          </a:p>
        </p:txBody>
      </p:sp>
      <p:sp>
        <p:nvSpPr>
          <p:cNvPr id="5" name="Text Placeholder 4"/>
          <p:cNvSpPr>
            <a:spLocks noGrp="1"/>
          </p:cNvSpPr>
          <p:nvPr>
            <p:ph type="body" sz="quarter" idx="10"/>
          </p:nvPr>
        </p:nvSpPr>
        <p:spPr/>
        <p:txBody>
          <a:bodyPr/>
          <a:lstStyle/>
          <a:p>
            <a:r>
              <a:rPr lang="en-US" dirty="0">
                <a:latin typeface="Century Gothic" charset="0"/>
              </a:rPr>
              <a:t>Ethiopia Ecological Forecasting</a:t>
            </a:r>
          </a:p>
        </p:txBody>
      </p:sp>
      <p:sp>
        <p:nvSpPr>
          <p:cNvPr id="6" name="Text Placeholder 16"/>
          <p:cNvSpPr txBox="1">
            <a:spLocks/>
          </p:cNvSpPr>
          <p:nvPr/>
        </p:nvSpPr>
        <p:spPr>
          <a:xfrm>
            <a:off x="628560" y="5919077"/>
            <a:ext cx="26174880" cy="326311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defTabSz="522288">
              <a:lnSpc>
                <a:spcPct val="100000"/>
              </a:lnSpc>
            </a:pPr>
            <a:r>
              <a:rPr lang="en-US" sz="2400" dirty="0" smtClean="0"/>
              <a:t>	</a:t>
            </a:r>
            <a:r>
              <a:rPr lang="en-US" sz="2400" dirty="0"/>
              <a:t>The </a:t>
            </a:r>
            <a:r>
              <a:rPr lang="en-US" sz="2400" dirty="0" smtClean="0"/>
              <a:t>Bale Mountains of </a:t>
            </a:r>
            <a:r>
              <a:rPr lang="en-US" sz="2400" dirty="0"/>
              <a:t>south-central Ethiopia </a:t>
            </a:r>
            <a:r>
              <a:rPr lang="en-US" sz="2400" dirty="0" smtClean="0"/>
              <a:t>comprise </a:t>
            </a:r>
            <a:r>
              <a:rPr lang="en-US" sz="2400" dirty="0"/>
              <a:t>one of the largest and least studied mountain systems in Africa. An internationally recognized biodiversity hotspot, the region is home to Bale Mountains National Park and the </a:t>
            </a:r>
            <a:r>
              <a:rPr lang="en-US" sz="2400" dirty="0" err="1"/>
              <a:t>Sanetti</a:t>
            </a:r>
            <a:r>
              <a:rPr lang="en-US" sz="2400" dirty="0"/>
              <a:t> Plateau, which provide critical alpine habitat for numerous endemic and endangered </a:t>
            </a:r>
            <a:r>
              <a:rPr lang="en-US" sz="2400" dirty="0" smtClean="0"/>
              <a:t>species, </a:t>
            </a:r>
            <a:r>
              <a:rPr lang="en-US" sz="2400" dirty="0"/>
              <a:t>such as the </a:t>
            </a:r>
            <a:r>
              <a:rPr lang="en-US" sz="2400" dirty="0" smtClean="0"/>
              <a:t>mountain </a:t>
            </a:r>
            <a:r>
              <a:rPr lang="en-US" sz="2400" dirty="0" err="1"/>
              <a:t>n</a:t>
            </a:r>
            <a:r>
              <a:rPr lang="en-US" sz="2400" dirty="0" err="1" smtClean="0"/>
              <a:t>yala</a:t>
            </a:r>
            <a:r>
              <a:rPr lang="en-US" sz="2400" dirty="0"/>
              <a:t>. Ethiopian agro-pastoralists in the region practice intentional burning to clear land for grazing and planting; however, pressures related to climate change and increasing populations have made understanding the frequency and extent of burning a top priority for conservationists and land managers seeking to balance conservation goals with the needs of local communities. To address this need, we mapped historical fire </a:t>
            </a:r>
            <a:r>
              <a:rPr lang="en-US" sz="2400" dirty="0" smtClean="0"/>
              <a:t>extent and frequency in </a:t>
            </a:r>
            <a:r>
              <a:rPr lang="en-US" sz="2400" dirty="0"/>
              <a:t>the unique, high-altitude Ericaceous shrublands of Bale, using all available dry-season scenes from 42 years (1973-2015) of the Landsat record. We spatially and spectrally linked imagery within the </a:t>
            </a:r>
            <a:r>
              <a:rPr lang="en-US" sz="2400" dirty="0" err="1"/>
              <a:t>LandsatLinkr</a:t>
            </a:r>
            <a:r>
              <a:rPr lang="en-US" sz="2400" dirty="0"/>
              <a:t> R package to visualize landscape disturbances with a tasseled cap time series. </a:t>
            </a:r>
            <a:r>
              <a:rPr lang="en-US" sz="2400" dirty="0" smtClean="0"/>
              <a:t>A quantitative assessment of burned areas derived from the normalized </a:t>
            </a:r>
            <a:r>
              <a:rPr lang="en-US" sz="2400" dirty="0"/>
              <a:t>burn </a:t>
            </a:r>
            <a:r>
              <a:rPr lang="en-US" sz="2400" dirty="0" smtClean="0"/>
              <a:t>ratio found that nearly all Ericaceous vegetation in the study area has burned since 1995, but with few repeated fires in the same location. </a:t>
            </a:r>
            <a:r>
              <a:rPr lang="en-US" sz="2400" dirty="0"/>
              <a:t>Our </a:t>
            </a:r>
            <a:r>
              <a:rPr lang="en-US" sz="2400" dirty="0" smtClean="0"/>
              <a:t>results were not only </a:t>
            </a:r>
            <a:r>
              <a:rPr lang="en-US" sz="2400" dirty="0"/>
              <a:t>in agreement with the MODIS Burned Area </a:t>
            </a:r>
            <a:r>
              <a:rPr lang="en-US" sz="2400" dirty="0" smtClean="0"/>
              <a:t>product and fire records compiled from the literature, but also improved upon their spatial resolution and augmented their temporal record. </a:t>
            </a:r>
            <a:r>
              <a:rPr lang="en-US" sz="2400" dirty="0"/>
              <a:t>Maps and spatial data of fire date, extent, and frequency were disseminated to partners working in </a:t>
            </a:r>
            <a:r>
              <a:rPr lang="en-US" sz="2400" dirty="0" smtClean="0"/>
              <a:t>Ethiopia.  These will </a:t>
            </a:r>
            <a:r>
              <a:rPr lang="en-US" sz="2400" dirty="0"/>
              <a:t>support detailed studies of fire ecology in </a:t>
            </a:r>
            <a:r>
              <a:rPr lang="en-US" sz="2400" dirty="0" smtClean="0"/>
              <a:t>Bale </a:t>
            </a:r>
            <a:r>
              <a:rPr lang="en-US" sz="2400" dirty="0"/>
              <a:t>and inform management approaches that ensure the preservation of the region's natural resources and the social-ecological systems they </a:t>
            </a:r>
            <a:r>
              <a:rPr lang="en-US" sz="2400" dirty="0" smtClean="0"/>
              <a:t>support.</a:t>
            </a:r>
          </a:p>
        </p:txBody>
      </p:sp>
      <p:sp>
        <p:nvSpPr>
          <p:cNvPr id="16" name="TextBox 15"/>
          <p:cNvSpPr txBox="1"/>
          <p:nvPr/>
        </p:nvSpPr>
        <p:spPr>
          <a:xfrm>
            <a:off x="744349" y="5189968"/>
            <a:ext cx="25998791"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Abstract</a:t>
            </a:r>
            <a:endParaRPr lang="en-US" sz="2000" b="1" dirty="0" smtClean="0">
              <a:solidFill>
                <a:schemeClr val="accent1"/>
              </a:solidFill>
              <a:latin typeface="Century Gothic" panose="020B0502020202020204" pitchFamily="34" charset="0"/>
            </a:endParaRPr>
          </a:p>
        </p:txBody>
      </p:sp>
      <p:grpSp>
        <p:nvGrpSpPr>
          <p:cNvPr id="12" name="Group 11"/>
          <p:cNvGrpSpPr/>
          <p:nvPr/>
        </p:nvGrpSpPr>
        <p:grpSpPr>
          <a:xfrm>
            <a:off x="743562" y="9750329"/>
            <a:ext cx="9036239" cy="6903537"/>
            <a:chOff x="743562" y="10688786"/>
            <a:chExt cx="9036239" cy="6903537"/>
          </a:xfrm>
        </p:grpSpPr>
        <p:sp>
          <p:nvSpPr>
            <p:cNvPr id="15" name="Text Placeholder 16"/>
            <p:cNvSpPr txBox="1">
              <a:spLocks/>
            </p:cNvSpPr>
            <p:nvPr/>
          </p:nvSpPr>
          <p:spPr>
            <a:xfrm>
              <a:off x="743562" y="11326915"/>
              <a:ext cx="8456727" cy="6265408"/>
            </a:xfrm>
            <a:prstGeom prst="rect">
              <a:avLst/>
            </a:prstGeom>
          </p:spPr>
          <p:txBody>
            <a:bodyPr numCol="1" spcCol="640080" anchor="ctr"/>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b="1" dirty="0">
                  <a:solidFill>
                    <a:schemeClr val="accent1"/>
                  </a:solidFill>
                  <a:latin typeface="Garamond" panose="02020404030301010803" pitchFamily="18" charset="0"/>
                </a:rPr>
                <a:t>Quantify</a:t>
              </a:r>
              <a:r>
                <a:rPr lang="en-US" sz="3600" dirty="0">
                  <a:solidFill>
                    <a:schemeClr val="bg2">
                      <a:lumMod val="50000"/>
                    </a:schemeClr>
                  </a:solidFill>
                  <a:latin typeface="Garamond" panose="02020404030301010803" pitchFamily="18" charset="0"/>
                </a:rPr>
                <a:t> fire extent and </a:t>
              </a:r>
              <a:r>
                <a:rPr lang="en-US" sz="3600" dirty="0" smtClean="0">
                  <a:solidFill>
                    <a:schemeClr val="bg2">
                      <a:lumMod val="50000"/>
                    </a:schemeClr>
                  </a:solidFill>
                  <a:latin typeface="Garamond" panose="02020404030301010803" pitchFamily="18" charset="0"/>
                </a:rPr>
                <a:t>distribution in </a:t>
              </a:r>
              <a:r>
                <a:rPr lang="en-US" sz="3600" dirty="0">
                  <a:solidFill>
                    <a:schemeClr val="bg2">
                      <a:lumMod val="50000"/>
                    </a:schemeClr>
                  </a:solidFill>
                  <a:latin typeface="Garamond" panose="02020404030301010803" pitchFamily="18" charset="0"/>
                </a:rPr>
                <a:t>the </a:t>
              </a:r>
              <a:r>
                <a:rPr lang="en-US" sz="3600" dirty="0" smtClean="0">
                  <a:solidFill>
                    <a:schemeClr val="bg2">
                      <a:lumMod val="50000"/>
                    </a:schemeClr>
                  </a:solidFill>
                  <a:latin typeface="Garamond" panose="02020404030301010803" pitchFamily="18" charset="0"/>
                </a:rPr>
                <a:t>Bale Mountains over </a:t>
              </a:r>
              <a:r>
                <a:rPr lang="en-US" sz="3600" dirty="0">
                  <a:solidFill>
                    <a:schemeClr val="bg2">
                      <a:lumMod val="50000"/>
                    </a:schemeClr>
                  </a:solidFill>
                  <a:latin typeface="Garamond" panose="02020404030301010803" pitchFamily="18" charset="0"/>
                </a:rPr>
                <a:t>a </a:t>
              </a:r>
              <a:r>
                <a:rPr lang="en-US" sz="3600" dirty="0" smtClean="0">
                  <a:solidFill>
                    <a:schemeClr val="bg2">
                      <a:lumMod val="50000"/>
                    </a:schemeClr>
                  </a:solidFill>
                  <a:latin typeface="Garamond" panose="02020404030301010803" pitchFamily="18" charset="0"/>
                </a:rPr>
                <a:t>42-year </a:t>
              </a:r>
              <a:r>
                <a:rPr lang="en-US" sz="3600" dirty="0">
                  <a:solidFill>
                    <a:schemeClr val="bg2">
                      <a:lumMod val="50000"/>
                    </a:schemeClr>
                  </a:solidFill>
                  <a:latin typeface="Garamond" panose="02020404030301010803" pitchFamily="18" charset="0"/>
                </a:rPr>
                <a:t>time period</a:t>
              </a:r>
            </a:p>
            <a:p>
              <a:r>
                <a:rPr lang="en-US" sz="3600" b="1" dirty="0" smtClean="0">
                  <a:solidFill>
                    <a:schemeClr val="accent1"/>
                  </a:solidFill>
                  <a:latin typeface="Garamond" panose="02020404030301010803" pitchFamily="18" charset="0"/>
                </a:rPr>
                <a:t>Identify </a:t>
              </a:r>
              <a:r>
                <a:rPr lang="en-US" sz="3600" dirty="0" smtClean="0">
                  <a:solidFill>
                    <a:schemeClr val="bg2">
                      <a:lumMod val="50000"/>
                    </a:schemeClr>
                  </a:solidFill>
                  <a:latin typeface="Garamond" panose="02020404030301010803" pitchFamily="18" charset="0"/>
                </a:rPr>
                <a:t>spatial, temporal, and ecological patterns of burning </a:t>
              </a:r>
            </a:p>
            <a:p>
              <a:r>
                <a:rPr lang="en-US" sz="3600" b="1" dirty="0" smtClean="0">
                  <a:solidFill>
                    <a:schemeClr val="accent1"/>
                  </a:solidFill>
                  <a:latin typeface="Garamond" panose="02020404030301010803" pitchFamily="18" charset="0"/>
                </a:rPr>
                <a:t>Provide</a:t>
              </a:r>
              <a:r>
                <a:rPr lang="en-US" sz="3600" dirty="0" smtClean="0">
                  <a:solidFill>
                    <a:schemeClr val="bg2">
                      <a:lumMod val="50000"/>
                    </a:schemeClr>
                  </a:solidFill>
                  <a:latin typeface="Garamond" panose="02020404030301010803" pitchFamily="18" charset="0"/>
                </a:rPr>
                <a:t> land managers in the region with the most detailed and complete record of fires to date</a:t>
              </a:r>
              <a:endParaRPr lang="en-US" sz="3600" b="1" dirty="0" smtClean="0">
                <a:solidFill>
                  <a:schemeClr val="bg2">
                    <a:lumMod val="50000"/>
                  </a:schemeClr>
                </a:solidFill>
                <a:latin typeface="Garamond" panose="02020404030301010803" pitchFamily="18" charset="0"/>
              </a:endParaRPr>
            </a:p>
            <a:p>
              <a:r>
                <a:rPr lang="en-US" sz="3600" b="1" dirty="0" smtClean="0">
                  <a:solidFill>
                    <a:schemeClr val="accent1"/>
                  </a:solidFill>
                  <a:latin typeface="Garamond" panose="02020404030301010803" pitchFamily="18" charset="0"/>
                </a:rPr>
                <a:t>Demonstrate </a:t>
              </a:r>
              <a:r>
                <a:rPr lang="en-US" sz="3600" dirty="0" smtClean="0">
                  <a:solidFill>
                    <a:schemeClr val="bg2">
                      <a:lumMod val="50000"/>
                    </a:schemeClr>
                  </a:solidFill>
                  <a:latin typeface="Garamond" panose="02020404030301010803" pitchFamily="18" charset="0"/>
                </a:rPr>
                <a:t>a reproducible methodology applicable in Ethiopia and around the globe</a:t>
              </a:r>
              <a:endParaRPr lang="en-US" sz="3600" dirty="0">
                <a:solidFill>
                  <a:schemeClr val="bg2">
                    <a:lumMod val="50000"/>
                  </a:schemeClr>
                </a:solidFill>
                <a:latin typeface="Garamond" panose="02020404030301010803" pitchFamily="18" charset="0"/>
              </a:endParaRPr>
            </a:p>
          </p:txBody>
        </p:sp>
        <p:sp>
          <p:nvSpPr>
            <p:cNvPr id="23" name="TextBox 22"/>
            <p:cNvSpPr txBox="1"/>
            <p:nvPr/>
          </p:nvSpPr>
          <p:spPr>
            <a:xfrm>
              <a:off x="744349" y="10688786"/>
              <a:ext cx="9035452" cy="773822"/>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grpSp>
      <p:sp>
        <p:nvSpPr>
          <p:cNvPr id="27" name="TextBox 26"/>
          <p:cNvSpPr txBox="1"/>
          <p:nvPr/>
        </p:nvSpPr>
        <p:spPr>
          <a:xfrm>
            <a:off x="18354383" y="9749474"/>
            <a:ext cx="827584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 (continued)</a:t>
            </a:r>
          </a:p>
        </p:txBody>
      </p:sp>
      <p:grpSp>
        <p:nvGrpSpPr>
          <p:cNvPr id="81" name="Group 80"/>
          <p:cNvGrpSpPr/>
          <p:nvPr/>
        </p:nvGrpSpPr>
        <p:grpSpPr>
          <a:xfrm>
            <a:off x="18354384" y="31806753"/>
            <a:ext cx="8449056" cy="3088774"/>
            <a:chOff x="17276388" y="31696458"/>
            <a:chExt cx="9496658" cy="3088774"/>
          </a:xfrm>
        </p:grpSpPr>
        <p:sp>
          <p:nvSpPr>
            <p:cNvPr id="11" name="Text Placeholder 16"/>
            <p:cNvSpPr txBox="1">
              <a:spLocks/>
            </p:cNvSpPr>
            <p:nvPr/>
          </p:nvSpPr>
          <p:spPr>
            <a:xfrm>
              <a:off x="17276388" y="32409251"/>
              <a:ext cx="9496658" cy="237598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a:t>We would like to </a:t>
              </a:r>
              <a:r>
                <a:rPr lang="en-US" dirty="0" smtClean="0"/>
                <a:t>thank </a:t>
              </a:r>
              <a:r>
                <a:rPr lang="en-US" b="1" dirty="0"/>
                <a:t>Dr</a:t>
              </a:r>
              <a:r>
                <a:rPr lang="en-US" b="1" dirty="0" smtClean="0"/>
                <a:t>. </a:t>
              </a:r>
              <a:r>
                <a:rPr lang="en-US" b="1" dirty="0"/>
                <a:t>Paul </a:t>
              </a:r>
              <a:r>
                <a:rPr lang="en-US" b="1" dirty="0" smtClean="0"/>
                <a:t>Evangelista </a:t>
              </a:r>
              <a:r>
                <a:rPr lang="en-US" dirty="0" smtClean="0"/>
                <a:t>and </a:t>
              </a:r>
              <a:r>
                <a:rPr lang="en-US" b="1" dirty="0" smtClean="0"/>
                <a:t>Nicholas Young </a:t>
              </a:r>
              <a:r>
                <a:rPr lang="en-US" dirty="0"/>
                <a:t>(Natural Resource Ecology Laboratory, Colorado State University</a:t>
              </a:r>
              <a:r>
                <a:rPr lang="en-US" dirty="0" smtClean="0"/>
                <a:t>), for their guidance and support throughout this project. Special thanks to </a:t>
              </a:r>
              <a:r>
                <a:rPr lang="en-US" b="1" dirty="0" smtClean="0"/>
                <a:t>Justin </a:t>
              </a:r>
              <a:r>
                <a:rPr lang="en-US" b="1" dirty="0" err="1" smtClean="0"/>
                <a:t>Braaten</a:t>
              </a:r>
              <a:r>
                <a:rPr lang="en-US" b="1" dirty="0" smtClean="0"/>
                <a:t> </a:t>
              </a:r>
              <a:r>
                <a:rPr lang="en-US" dirty="0" smtClean="0"/>
                <a:t>(Oregon State University) and </a:t>
              </a:r>
              <a:r>
                <a:rPr lang="en-US" b="1" dirty="0" smtClean="0"/>
                <a:t>Brian Woodward </a:t>
              </a:r>
              <a:r>
                <a:rPr lang="en-US" dirty="0" smtClean="0"/>
                <a:t>(NASA DEVELOP) for their considerable help with </a:t>
              </a:r>
              <a:r>
                <a:rPr lang="en-US" dirty="0" err="1" smtClean="0"/>
                <a:t>LandsatLinkr</a:t>
              </a:r>
              <a:r>
                <a:rPr lang="en-US" dirty="0" smtClean="0"/>
                <a:t> and </a:t>
              </a:r>
              <a:r>
                <a:rPr lang="en-US" dirty="0" err="1" smtClean="0"/>
                <a:t>LandTrendr</a:t>
              </a:r>
              <a:r>
                <a:rPr lang="en-US" dirty="0" smtClean="0"/>
                <a:t>.</a:t>
              </a:r>
              <a:endParaRPr lang="en-US" dirty="0"/>
            </a:p>
          </p:txBody>
        </p:sp>
        <p:sp>
          <p:nvSpPr>
            <p:cNvPr id="29" name="TextBox 28"/>
            <p:cNvSpPr txBox="1"/>
            <p:nvPr/>
          </p:nvSpPr>
          <p:spPr>
            <a:xfrm>
              <a:off x="17276388" y="31696458"/>
              <a:ext cx="949665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gr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Stephen </a:t>
            </a:r>
            <a:r>
              <a:rPr lang="en-US" dirty="0" err="1" smtClean="0"/>
              <a:t>Chignell</a:t>
            </a:r>
            <a:r>
              <a:rPr lang="en-US" dirty="0" smtClean="0"/>
              <a:t> (Project Lead), Chandra Fowler, Kelly Hopping, Darin Schulte</a:t>
            </a:r>
          </a:p>
          <a:p>
            <a:r>
              <a:rPr lang="en-US" sz="2400" dirty="0"/>
              <a:t>NASA DEVELOP National </a:t>
            </a:r>
            <a:r>
              <a:rPr lang="en-US" sz="2400" dirty="0" smtClean="0"/>
              <a:t>Program at USGS Colorado State University</a:t>
            </a:r>
            <a:endParaRPr lang="en-US" sz="2400" dirty="0"/>
          </a:p>
        </p:txBody>
      </p:sp>
      <p:grpSp>
        <p:nvGrpSpPr>
          <p:cNvPr id="79" name="Group 78"/>
          <p:cNvGrpSpPr/>
          <p:nvPr/>
        </p:nvGrpSpPr>
        <p:grpSpPr>
          <a:xfrm>
            <a:off x="18294084" y="26224534"/>
            <a:ext cx="8509301" cy="5137535"/>
            <a:chOff x="9557137" y="30886763"/>
            <a:chExt cx="8007449" cy="5137535"/>
          </a:xfrm>
        </p:grpSpPr>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l="-135" t="31529" r="135" b="20576"/>
            <a:stretch/>
          </p:blipFill>
          <p:spPr>
            <a:xfrm>
              <a:off x="9685536" y="31687071"/>
              <a:ext cx="7830291" cy="3434913"/>
            </a:xfrm>
            <a:prstGeom prst="rect">
              <a:avLst/>
            </a:prstGeom>
            <a:ln w="22225">
              <a:solidFill>
                <a:schemeClr val="tx1"/>
              </a:solidFill>
            </a:ln>
          </p:spPr>
        </p:pic>
        <p:sp>
          <p:nvSpPr>
            <p:cNvPr id="31" name="TextBox 30"/>
            <p:cNvSpPr txBox="1"/>
            <p:nvPr/>
          </p:nvSpPr>
          <p:spPr>
            <a:xfrm>
              <a:off x="9557138" y="30886763"/>
              <a:ext cx="8007448" cy="785078"/>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9" name="TextBox 38"/>
            <p:cNvSpPr txBox="1"/>
            <p:nvPr/>
          </p:nvSpPr>
          <p:spPr>
            <a:xfrm>
              <a:off x="9557137" y="35193301"/>
              <a:ext cx="8007449" cy="830997"/>
            </a:xfrm>
            <a:prstGeom prst="rect">
              <a:avLst/>
            </a:prstGeom>
            <a:noFill/>
          </p:spPr>
          <p:txBody>
            <a:bodyPr wrap="square" rtlCol="0">
              <a:spAutoFit/>
            </a:bodyPr>
            <a:lstStyle/>
            <a:p>
              <a:pPr algn="just"/>
              <a:r>
                <a:rPr lang="en-US" sz="2400" dirty="0" smtClean="0"/>
                <a:t>Team members (left to right): Kelly Hopping, Stephen </a:t>
              </a:r>
              <a:r>
                <a:rPr lang="en-US" sz="2400" dirty="0" err="1" smtClean="0"/>
                <a:t>Chignell</a:t>
              </a:r>
              <a:r>
                <a:rPr lang="en-US" sz="2400" dirty="0" smtClean="0"/>
                <a:t>, Chandra Fowler, Darin Schulte</a:t>
              </a:r>
              <a:endParaRPr lang="en-US" sz="2400" dirty="0"/>
            </a:p>
          </p:txBody>
        </p:sp>
      </p:grpSp>
      <p:sp>
        <p:nvSpPr>
          <p:cNvPr id="24" name="TextBox 23"/>
          <p:cNvSpPr txBox="1"/>
          <p:nvPr/>
        </p:nvSpPr>
        <p:spPr>
          <a:xfrm>
            <a:off x="9724802" y="9766961"/>
            <a:ext cx="792497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grpSp>
        <p:nvGrpSpPr>
          <p:cNvPr id="95" name="Group 94"/>
          <p:cNvGrpSpPr/>
          <p:nvPr/>
        </p:nvGrpSpPr>
        <p:grpSpPr>
          <a:xfrm>
            <a:off x="9743271" y="10461150"/>
            <a:ext cx="8018860" cy="7661045"/>
            <a:chOff x="9743271" y="11038662"/>
            <a:chExt cx="8018860" cy="7661045"/>
          </a:xfrm>
        </p:grpSpPr>
        <p:sp>
          <p:nvSpPr>
            <p:cNvPr id="107" name="Text Placeholder 16"/>
            <p:cNvSpPr txBox="1">
              <a:spLocks/>
            </p:cNvSpPr>
            <p:nvPr/>
          </p:nvSpPr>
          <p:spPr>
            <a:xfrm>
              <a:off x="9743271" y="17573630"/>
              <a:ext cx="8018860" cy="112607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1. </a:t>
              </a:r>
              <a:r>
                <a:rPr lang="en-US" dirty="0" smtClean="0"/>
                <a:t>Generalized workflow for the study methods.  This can be broken into four main stages: data acquisition, processing, analysis, and generation of results.  </a:t>
              </a:r>
            </a:p>
          </p:txBody>
        </p:sp>
        <p:grpSp>
          <p:nvGrpSpPr>
            <p:cNvPr id="94" name="Group 93"/>
            <p:cNvGrpSpPr/>
            <p:nvPr/>
          </p:nvGrpSpPr>
          <p:grpSpPr>
            <a:xfrm>
              <a:off x="9818294" y="11038662"/>
              <a:ext cx="7831477" cy="6451423"/>
              <a:chOff x="9818294" y="11038662"/>
              <a:chExt cx="7831477" cy="6451423"/>
            </a:xfrm>
          </p:grpSpPr>
          <p:grpSp>
            <p:nvGrpSpPr>
              <p:cNvPr id="109" name="Group 108"/>
              <p:cNvGrpSpPr/>
              <p:nvPr/>
            </p:nvGrpSpPr>
            <p:grpSpPr>
              <a:xfrm>
                <a:off x="15785229" y="11499317"/>
                <a:ext cx="1864542" cy="5990768"/>
                <a:chOff x="6294440" y="1585952"/>
                <a:chExt cx="1419086" cy="4559514"/>
              </a:xfrm>
            </p:grpSpPr>
            <p:sp>
              <p:nvSpPr>
                <p:cNvPr id="110" name="Rounded Rectangle 109"/>
                <p:cNvSpPr/>
                <p:nvPr/>
              </p:nvSpPr>
              <p:spPr>
                <a:xfrm>
                  <a:off x="6321644" y="1585952"/>
                  <a:ext cx="1391882" cy="4559514"/>
                </a:xfrm>
                <a:prstGeom prst="roundRect">
                  <a:avLst>
                    <a:gd name="adj" fmla="val 8818"/>
                  </a:avLst>
                </a:prstGeom>
                <a:solidFill>
                  <a:srgbClr val="84B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6484656" y="1677402"/>
                  <a:ext cx="1006689" cy="1006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Parallelogram 111"/>
                <p:cNvSpPr/>
                <p:nvPr/>
              </p:nvSpPr>
              <p:spPr>
                <a:xfrm>
                  <a:off x="6454509" y="1899054"/>
                  <a:ext cx="1093422" cy="839012"/>
                </a:xfrm>
                <a:prstGeom prst="parallelogram">
                  <a:avLst/>
                </a:prstGeom>
                <a:solidFill>
                  <a:srgbClr val="4E718E"/>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113" name="Teardrop 112"/>
                <p:cNvSpPr/>
                <p:nvPr/>
              </p:nvSpPr>
              <p:spPr>
                <a:xfrm rot="8100000">
                  <a:off x="6853222" y="1785716"/>
                  <a:ext cx="343962" cy="336942"/>
                </a:xfrm>
                <a:prstGeom prst="teardrop">
                  <a:avLst>
                    <a:gd name="adj" fmla="val 121860"/>
                  </a:avLst>
                </a:prstGeom>
                <a:solidFill>
                  <a:srgbClr val="5577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6971379" y="1903824"/>
                  <a:ext cx="106545" cy="112893"/>
                </a:xfrm>
                <a:prstGeom prst="ellipse">
                  <a:avLst/>
                </a:prstGeom>
                <a:solidFill>
                  <a:schemeClr val="bg1"/>
                </a:solidFill>
                <a:ln>
                  <a:solidFill>
                    <a:srgbClr val="557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p:cNvSpPr txBox="1"/>
                <p:nvPr/>
              </p:nvSpPr>
              <p:spPr>
                <a:xfrm>
                  <a:off x="6294440" y="2860986"/>
                  <a:ext cx="1387120" cy="398218"/>
                </a:xfrm>
                <a:prstGeom prst="rect">
                  <a:avLst/>
                </a:prstGeom>
                <a:noFill/>
              </p:spPr>
              <p:txBody>
                <a:bodyPr wrap="square" rtlCol="0">
                  <a:spAutoFit/>
                </a:bodyPr>
                <a:lstStyle/>
                <a:p>
                  <a:pPr algn="ctr"/>
                  <a:r>
                    <a:rPr lang="en-US" sz="2800" dirty="0" smtClean="0">
                      <a:solidFill>
                        <a:schemeClr val="bg1"/>
                      </a:solidFill>
                    </a:rPr>
                    <a:t>Results</a:t>
                  </a:r>
                  <a:endParaRPr lang="en-US" sz="2800" dirty="0">
                    <a:solidFill>
                      <a:schemeClr val="bg1"/>
                    </a:solidFill>
                  </a:endParaRPr>
                </a:p>
              </p:txBody>
            </p:sp>
            <p:sp>
              <p:nvSpPr>
                <p:cNvPr id="116" name="TextBox 115"/>
                <p:cNvSpPr txBox="1"/>
                <p:nvPr/>
              </p:nvSpPr>
              <p:spPr>
                <a:xfrm>
                  <a:off x="6493793" y="4355998"/>
                  <a:ext cx="1192707" cy="304520"/>
                </a:xfrm>
                <a:prstGeom prst="rect">
                  <a:avLst/>
                </a:prstGeom>
                <a:noFill/>
              </p:spPr>
              <p:txBody>
                <a:bodyPr wrap="square" rtlCol="0">
                  <a:spAutoFit/>
                </a:bodyPr>
                <a:lstStyle/>
                <a:p>
                  <a:pPr lvl="0" algn="ctr"/>
                  <a:r>
                    <a:rPr lang="en-US" sz="2000" dirty="0" smtClean="0">
                      <a:solidFill>
                        <a:srgbClr val="FFFFFF"/>
                      </a:solidFill>
                    </a:rPr>
                    <a:t>Fire Extent</a:t>
                  </a:r>
                </a:p>
              </p:txBody>
            </p:sp>
          </p:grpSp>
          <p:grpSp>
            <p:nvGrpSpPr>
              <p:cNvPr id="119" name="Group 118"/>
              <p:cNvGrpSpPr/>
              <p:nvPr/>
            </p:nvGrpSpPr>
            <p:grpSpPr>
              <a:xfrm>
                <a:off x="13867078" y="11255610"/>
                <a:ext cx="1849749" cy="6234472"/>
                <a:chOff x="4614776" y="1400469"/>
                <a:chExt cx="1407826" cy="4744997"/>
              </a:xfrm>
            </p:grpSpPr>
            <p:sp>
              <p:nvSpPr>
                <p:cNvPr id="120" name="Rounded Rectangle 119"/>
                <p:cNvSpPr/>
                <p:nvPr/>
              </p:nvSpPr>
              <p:spPr>
                <a:xfrm>
                  <a:off x="4614776" y="1585952"/>
                  <a:ext cx="1391882" cy="4559514"/>
                </a:xfrm>
                <a:prstGeom prst="roundRect">
                  <a:avLst>
                    <a:gd name="adj" fmla="val 8818"/>
                  </a:avLst>
                </a:prstGeom>
                <a:solidFill>
                  <a:srgbClr val="84B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4814417" y="1677402"/>
                  <a:ext cx="1006689" cy="1006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p:cNvCxnSpPr/>
                <p:nvPr/>
              </p:nvCxnSpPr>
              <p:spPr>
                <a:xfrm flipV="1">
                  <a:off x="4653379" y="1898122"/>
                  <a:ext cx="147246" cy="192158"/>
                </a:xfrm>
                <a:prstGeom prst="line">
                  <a:avLst/>
                </a:prstGeom>
                <a:noFill/>
                <a:ln w="114300" cap="sq" cmpd="sng" algn="ctr">
                  <a:solidFill>
                    <a:srgbClr val="557792"/>
                  </a:solidFill>
                  <a:prstDash val="solid"/>
                  <a:miter lim="800000"/>
                </a:ln>
                <a:effectLst/>
              </p:spPr>
            </p:cxnSp>
            <p:cxnSp>
              <p:nvCxnSpPr>
                <p:cNvPr id="123" name="Straight Connector 122"/>
                <p:cNvCxnSpPr/>
                <p:nvPr/>
              </p:nvCxnSpPr>
              <p:spPr>
                <a:xfrm>
                  <a:off x="4823597" y="1896619"/>
                  <a:ext cx="163369" cy="67465"/>
                </a:xfrm>
                <a:prstGeom prst="line">
                  <a:avLst/>
                </a:prstGeom>
                <a:noFill/>
                <a:ln w="114300" cap="sq" cmpd="sng" algn="ctr">
                  <a:solidFill>
                    <a:srgbClr val="557792"/>
                  </a:solidFill>
                  <a:prstDash val="solid"/>
                  <a:miter lim="800000"/>
                </a:ln>
                <a:effectLst/>
              </p:spPr>
            </p:cxnSp>
            <p:cxnSp>
              <p:nvCxnSpPr>
                <p:cNvPr id="124" name="Straight Connector 123"/>
                <p:cNvCxnSpPr/>
                <p:nvPr/>
              </p:nvCxnSpPr>
              <p:spPr>
                <a:xfrm>
                  <a:off x="5027374" y="2003726"/>
                  <a:ext cx="212280" cy="520661"/>
                </a:xfrm>
                <a:prstGeom prst="line">
                  <a:avLst/>
                </a:prstGeom>
                <a:noFill/>
                <a:ln w="114300" cap="sq" cmpd="sng" algn="ctr">
                  <a:solidFill>
                    <a:srgbClr val="557792"/>
                  </a:solidFill>
                  <a:prstDash val="solid"/>
                  <a:miter lim="800000"/>
                </a:ln>
                <a:effectLst/>
              </p:spPr>
            </p:cxnSp>
            <p:cxnSp>
              <p:nvCxnSpPr>
                <p:cNvPr id="125" name="Straight Connector 124"/>
                <p:cNvCxnSpPr/>
                <p:nvPr/>
              </p:nvCxnSpPr>
              <p:spPr>
                <a:xfrm flipV="1">
                  <a:off x="5244014" y="2404672"/>
                  <a:ext cx="275020" cy="119714"/>
                </a:xfrm>
                <a:prstGeom prst="line">
                  <a:avLst/>
                </a:prstGeom>
                <a:noFill/>
                <a:ln w="114300" cap="sq" cmpd="sng" algn="ctr">
                  <a:solidFill>
                    <a:srgbClr val="557792"/>
                  </a:solidFill>
                  <a:prstDash val="solid"/>
                  <a:miter lim="800000"/>
                </a:ln>
                <a:effectLst/>
              </p:spPr>
            </p:cxnSp>
            <p:cxnSp>
              <p:nvCxnSpPr>
                <p:cNvPr id="126" name="Straight Connector 125"/>
                <p:cNvCxnSpPr/>
                <p:nvPr/>
              </p:nvCxnSpPr>
              <p:spPr>
                <a:xfrm flipV="1">
                  <a:off x="5552306" y="2023854"/>
                  <a:ext cx="251535" cy="355992"/>
                </a:xfrm>
                <a:prstGeom prst="line">
                  <a:avLst/>
                </a:prstGeom>
                <a:noFill/>
                <a:ln w="114300" cap="sq" cmpd="sng" algn="ctr">
                  <a:solidFill>
                    <a:srgbClr val="557792"/>
                  </a:solidFill>
                  <a:prstDash val="solid"/>
                  <a:miter lim="800000"/>
                </a:ln>
                <a:effectLst/>
              </p:spPr>
            </p:cxnSp>
            <p:cxnSp>
              <p:nvCxnSpPr>
                <p:cNvPr id="127" name="Straight Arrow Connector 126"/>
                <p:cNvCxnSpPr/>
                <p:nvPr/>
              </p:nvCxnSpPr>
              <p:spPr>
                <a:xfrm rot="480000" flipV="1">
                  <a:off x="5866217" y="1400469"/>
                  <a:ext cx="117800" cy="613853"/>
                </a:xfrm>
                <a:prstGeom prst="straightConnector1">
                  <a:avLst/>
                </a:prstGeom>
                <a:ln w="114300">
                  <a:solidFill>
                    <a:srgbClr val="557792"/>
                  </a:solidFill>
                  <a:tailEnd type="triangle" w="sm" len="sm"/>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4614776" y="2839980"/>
                  <a:ext cx="1391882" cy="398218"/>
                </a:xfrm>
                <a:prstGeom prst="rect">
                  <a:avLst/>
                </a:prstGeom>
                <a:noFill/>
              </p:spPr>
              <p:txBody>
                <a:bodyPr wrap="square" rtlCol="0">
                  <a:spAutoFit/>
                </a:bodyPr>
                <a:lstStyle/>
                <a:p>
                  <a:pPr algn="ctr"/>
                  <a:r>
                    <a:rPr lang="en-US" sz="2800" dirty="0" smtClean="0">
                      <a:solidFill>
                        <a:schemeClr val="bg1"/>
                      </a:solidFill>
                    </a:rPr>
                    <a:t>Analysis</a:t>
                  </a:r>
                  <a:endParaRPr lang="en-US" sz="2800" dirty="0">
                    <a:solidFill>
                      <a:schemeClr val="bg1"/>
                    </a:solidFill>
                  </a:endParaRPr>
                </a:p>
              </p:txBody>
            </p:sp>
            <p:sp>
              <p:nvSpPr>
                <p:cNvPr id="129" name="TextBox 128"/>
                <p:cNvSpPr txBox="1"/>
                <p:nvPr/>
              </p:nvSpPr>
              <p:spPr>
                <a:xfrm>
                  <a:off x="4641170" y="4815438"/>
                  <a:ext cx="1381432" cy="304520"/>
                </a:xfrm>
                <a:prstGeom prst="rect">
                  <a:avLst/>
                </a:prstGeom>
                <a:noFill/>
              </p:spPr>
              <p:txBody>
                <a:bodyPr wrap="square" rtlCol="0">
                  <a:spAutoFit/>
                </a:bodyPr>
                <a:lstStyle/>
                <a:p>
                  <a:pPr algn="ctr"/>
                  <a:r>
                    <a:rPr lang="en-US" sz="2000" dirty="0" smtClean="0">
                      <a:solidFill>
                        <a:schemeClr val="bg1"/>
                      </a:solidFill>
                    </a:rPr>
                    <a:t>Thresholding</a:t>
                  </a:r>
                  <a:endParaRPr lang="en-US" sz="2000" dirty="0">
                    <a:solidFill>
                      <a:schemeClr val="bg1"/>
                    </a:solidFill>
                  </a:endParaRPr>
                </a:p>
              </p:txBody>
            </p:sp>
          </p:grpSp>
          <p:grpSp>
            <p:nvGrpSpPr>
              <p:cNvPr id="131" name="Group 130"/>
              <p:cNvGrpSpPr/>
              <p:nvPr/>
            </p:nvGrpSpPr>
            <p:grpSpPr>
              <a:xfrm>
                <a:off x="11792372" y="11499317"/>
                <a:ext cx="2020366" cy="5990765"/>
                <a:chOff x="2877014" y="1585952"/>
                <a:chExt cx="1537681" cy="4559514"/>
              </a:xfrm>
            </p:grpSpPr>
            <p:sp>
              <p:nvSpPr>
                <p:cNvPr id="132" name="Rounded Rectangle 131"/>
                <p:cNvSpPr/>
                <p:nvPr/>
              </p:nvSpPr>
              <p:spPr>
                <a:xfrm>
                  <a:off x="2878955" y="1585952"/>
                  <a:ext cx="1461476" cy="4559514"/>
                </a:xfrm>
                <a:prstGeom prst="roundRect">
                  <a:avLst>
                    <a:gd name="adj" fmla="val 8818"/>
                  </a:avLst>
                </a:prstGeom>
                <a:solidFill>
                  <a:srgbClr val="84B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3090803" y="1677402"/>
                  <a:ext cx="1006689" cy="1006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Parallelogram 133"/>
                <p:cNvSpPr/>
                <p:nvPr/>
              </p:nvSpPr>
              <p:spPr>
                <a:xfrm>
                  <a:off x="3066723" y="1976514"/>
                  <a:ext cx="1093422" cy="839012"/>
                </a:xfrm>
                <a:prstGeom prst="parallelogram">
                  <a:avLst/>
                </a:prstGeom>
                <a:solidFill>
                  <a:srgbClr val="4E718E"/>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135" name="Parallelogram 134"/>
                <p:cNvSpPr/>
                <p:nvPr/>
              </p:nvSpPr>
              <p:spPr>
                <a:xfrm>
                  <a:off x="3066723" y="1801254"/>
                  <a:ext cx="1093422" cy="839012"/>
                </a:xfrm>
                <a:prstGeom prst="parallelogram">
                  <a:avLst/>
                </a:prstGeom>
                <a:solidFill>
                  <a:srgbClr val="4E718E"/>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136" name="Parallelogram 135"/>
                <p:cNvSpPr/>
                <p:nvPr/>
              </p:nvSpPr>
              <p:spPr>
                <a:xfrm>
                  <a:off x="3066723" y="1625098"/>
                  <a:ext cx="1093422" cy="839012"/>
                </a:xfrm>
                <a:prstGeom prst="parallelogram">
                  <a:avLst/>
                </a:prstGeom>
                <a:solidFill>
                  <a:srgbClr val="4E718E"/>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137" name="TextBox 136"/>
                <p:cNvSpPr txBox="1"/>
                <p:nvPr/>
              </p:nvSpPr>
              <p:spPr>
                <a:xfrm>
                  <a:off x="2878397" y="2680127"/>
                  <a:ext cx="1460979" cy="726162"/>
                </a:xfrm>
                <a:prstGeom prst="rect">
                  <a:avLst/>
                </a:prstGeom>
                <a:noFill/>
              </p:spPr>
              <p:txBody>
                <a:bodyPr wrap="square" rtlCol="0">
                  <a:spAutoFit/>
                </a:bodyPr>
                <a:lstStyle/>
                <a:p>
                  <a:pPr algn="ctr"/>
                  <a:r>
                    <a:rPr lang="en-US" sz="2800" dirty="0" smtClean="0">
                      <a:solidFill>
                        <a:schemeClr val="bg1"/>
                      </a:solidFill>
                    </a:rPr>
                    <a:t>Data Processing</a:t>
                  </a:r>
                  <a:endParaRPr lang="en-US" sz="2800" dirty="0">
                    <a:solidFill>
                      <a:schemeClr val="bg1"/>
                    </a:solidFill>
                  </a:endParaRPr>
                </a:p>
              </p:txBody>
            </p:sp>
            <p:sp>
              <p:nvSpPr>
                <p:cNvPr id="138" name="TextBox 137"/>
                <p:cNvSpPr txBox="1"/>
                <p:nvPr/>
              </p:nvSpPr>
              <p:spPr>
                <a:xfrm>
                  <a:off x="2882036" y="3831100"/>
                  <a:ext cx="1441092" cy="304520"/>
                </a:xfrm>
                <a:prstGeom prst="rect">
                  <a:avLst/>
                </a:prstGeom>
                <a:noFill/>
              </p:spPr>
              <p:txBody>
                <a:bodyPr wrap="square" rtlCol="0">
                  <a:spAutoFit/>
                </a:bodyPr>
                <a:lstStyle/>
                <a:p>
                  <a:pPr algn="ctr"/>
                  <a:r>
                    <a:rPr lang="en-US" sz="2000" dirty="0" err="1" smtClean="0">
                      <a:solidFill>
                        <a:schemeClr val="bg1"/>
                      </a:solidFill>
                    </a:rPr>
                    <a:t>LandsatLinkr</a:t>
                  </a:r>
                  <a:endParaRPr lang="en-US" sz="2000" dirty="0" smtClean="0">
                    <a:solidFill>
                      <a:schemeClr val="bg1"/>
                    </a:solidFill>
                  </a:endParaRPr>
                </a:p>
              </p:txBody>
            </p:sp>
            <p:sp>
              <p:nvSpPr>
                <p:cNvPr id="140" name="TextBox 139"/>
                <p:cNvSpPr txBox="1"/>
                <p:nvPr/>
              </p:nvSpPr>
              <p:spPr>
                <a:xfrm>
                  <a:off x="2877014" y="5565889"/>
                  <a:ext cx="1481547" cy="304520"/>
                </a:xfrm>
                <a:prstGeom prst="rect">
                  <a:avLst/>
                </a:prstGeom>
                <a:noFill/>
              </p:spPr>
              <p:txBody>
                <a:bodyPr wrap="square" rtlCol="0">
                  <a:spAutoFit/>
                </a:bodyPr>
                <a:lstStyle/>
                <a:p>
                  <a:pPr algn="ctr"/>
                  <a:r>
                    <a:rPr lang="en-US" sz="2000" dirty="0" smtClean="0">
                      <a:solidFill>
                        <a:schemeClr val="bg1"/>
                      </a:solidFill>
                    </a:rPr>
                    <a:t>Aggregation</a:t>
                  </a:r>
                  <a:endParaRPr lang="en-US" sz="2000" dirty="0">
                    <a:solidFill>
                      <a:schemeClr val="bg1"/>
                    </a:solidFill>
                  </a:endParaRPr>
                </a:p>
              </p:txBody>
            </p:sp>
            <p:sp>
              <p:nvSpPr>
                <p:cNvPr id="401" name="TextBox 400"/>
                <p:cNvSpPr txBox="1"/>
                <p:nvPr/>
              </p:nvSpPr>
              <p:spPr>
                <a:xfrm>
                  <a:off x="2973603" y="4544879"/>
                  <a:ext cx="1441092" cy="773011"/>
                </a:xfrm>
                <a:prstGeom prst="rect">
                  <a:avLst/>
                </a:prstGeom>
                <a:noFill/>
              </p:spPr>
              <p:txBody>
                <a:bodyPr wrap="square" rtlCol="0">
                  <a:spAutoFit/>
                </a:bodyPr>
                <a:lstStyle/>
                <a:p>
                  <a:pPr algn="ctr"/>
                  <a:r>
                    <a:rPr lang="en-US" sz="2000" dirty="0" smtClean="0">
                      <a:solidFill>
                        <a:schemeClr val="bg1"/>
                      </a:solidFill>
                    </a:rPr>
                    <a:t>Gap-filling &amp;</a:t>
                  </a:r>
                </a:p>
                <a:p>
                  <a:pPr algn="ctr"/>
                  <a:r>
                    <a:rPr lang="en-US" sz="2000" dirty="0" smtClean="0">
                      <a:solidFill>
                        <a:schemeClr val="bg1"/>
                      </a:solidFill>
                    </a:rPr>
                    <a:t>Normalized Burn Ratio</a:t>
                  </a:r>
                  <a:endParaRPr lang="en-US" sz="2000" dirty="0">
                    <a:solidFill>
                      <a:schemeClr val="bg1"/>
                    </a:solidFill>
                  </a:endParaRPr>
                </a:p>
              </p:txBody>
            </p:sp>
          </p:grpSp>
          <p:grpSp>
            <p:nvGrpSpPr>
              <p:cNvPr id="141" name="Group 140"/>
              <p:cNvGrpSpPr/>
              <p:nvPr/>
            </p:nvGrpSpPr>
            <p:grpSpPr>
              <a:xfrm>
                <a:off x="9818294" y="11038662"/>
                <a:ext cx="1836073" cy="6451420"/>
                <a:chOff x="1154793" y="1235352"/>
                <a:chExt cx="1397418" cy="4910114"/>
              </a:xfrm>
            </p:grpSpPr>
            <p:sp>
              <p:nvSpPr>
                <p:cNvPr id="142" name="Rounded Rectangle 141"/>
                <p:cNvSpPr/>
                <p:nvPr/>
              </p:nvSpPr>
              <p:spPr>
                <a:xfrm>
                  <a:off x="1155362" y="1585952"/>
                  <a:ext cx="1391882" cy="4559514"/>
                </a:xfrm>
                <a:prstGeom prst="roundRect">
                  <a:avLst>
                    <a:gd name="adj" fmla="val 8818"/>
                  </a:avLst>
                </a:prstGeom>
                <a:solidFill>
                  <a:srgbClr val="84B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143" name="Oval 142"/>
                <p:cNvSpPr/>
                <p:nvPr/>
              </p:nvSpPr>
              <p:spPr>
                <a:xfrm>
                  <a:off x="1307538" y="1677402"/>
                  <a:ext cx="1006689" cy="1006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Picture 143"/>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53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305228" y="1235352"/>
                  <a:ext cx="1075948" cy="1313244"/>
                </a:xfrm>
                <a:prstGeom prst="rect">
                  <a:avLst/>
                </a:prstGeom>
                <a:noFill/>
              </p:spPr>
            </p:pic>
            <p:sp>
              <p:nvSpPr>
                <p:cNvPr id="145" name="TextBox 144"/>
                <p:cNvSpPr txBox="1"/>
                <p:nvPr/>
              </p:nvSpPr>
              <p:spPr>
                <a:xfrm>
                  <a:off x="1155362" y="2680124"/>
                  <a:ext cx="1391882" cy="726162"/>
                </a:xfrm>
                <a:prstGeom prst="rect">
                  <a:avLst/>
                </a:prstGeom>
                <a:noFill/>
              </p:spPr>
              <p:txBody>
                <a:bodyPr wrap="square" rtlCol="0">
                  <a:spAutoFit/>
                </a:bodyPr>
                <a:lstStyle/>
                <a:p>
                  <a:pPr algn="ctr"/>
                  <a:r>
                    <a:rPr lang="en-US" sz="2800" dirty="0" smtClean="0">
                      <a:solidFill>
                        <a:schemeClr val="bg1"/>
                      </a:solidFill>
                    </a:rPr>
                    <a:t>Data Acquisition</a:t>
                  </a:r>
                  <a:endParaRPr lang="en-US" sz="2800" dirty="0">
                    <a:solidFill>
                      <a:schemeClr val="bg1"/>
                    </a:solidFill>
                  </a:endParaRPr>
                </a:p>
              </p:txBody>
            </p:sp>
            <p:sp>
              <p:nvSpPr>
                <p:cNvPr id="146" name="TextBox 145"/>
                <p:cNvSpPr txBox="1"/>
                <p:nvPr/>
              </p:nvSpPr>
              <p:spPr>
                <a:xfrm>
                  <a:off x="1154793" y="3947639"/>
                  <a:ext cx="1363002" cy="304520"/>
                </a:xfrm>
                <a:prstGeom prst="rect">
                  <a:avLst/>
                </a:prstGeom>
                <a:noFill/>
              </p:spPr>
              <p:txBody>
                <a:bodyPr wrap="square" rtlCol="0">
                  <a:spAutoFit/>
                </a:bodyPr>
                <a:lstStyle/>
                <a:p>
                  <a:pPr algn="ctr"/>
                  <a:r>
                    <a:rPr lang="en-US" sz="2000" dirty="0" smtClean="0">
                      <a:solidFill>
                        <a:schemeClr val="bg1"/>
                      </a:solidFill>
                    </a:rPr>
                    <a:t>TM, ETM+</a:t>
                  </a:r>
                  <a:endParaRPr lang="en-US" sz="2000" dirty="0">
                    <a:solidFill>
                      <a:schemeClr val="bg1"/>
                    </a:solidFill>
                  </a:endParaRPr>
                </a:p>
              </p:txBody>
            </p:sp>
            <p:sp>
              <p:nvSpPr>
                <p:cNvPr id="147" name="TextBox 146"/>
                <p:cNvSpPr txBox="1"/>
                <p:nvPr/>
              </p:nvSpPr>
              <p:spPr>
                <a:xfrm>
                  <a:off x="1168710" y="3661796"/>
                  <a:ext cx="1374853" cy="304520"/>
                </a:xfrm>
                <a:prstGeom prst="rect">
                  <a:avLst/>
                </a:prstGeom>
                <a:noFill/>
              </p:spPr>
              <p:txBody>
                <a:bodyPr wrap="square" rtlCol="0">
                  <a:spAutoFit/>
                </a:bodyPr>
                <a:lstStyle/>
                <a:p>
                  <a:pPr algn="ctr"/>
                  <a:r>
                    <a:rPr lang="en-US" sz="2000" dirty="0">
                      <a:solidFill>
                        <a:schemeClr val="bg1"/>
                      </a:solidFill>
                    </a:rPr>
                    <a:t>MSS, </a:t>
                  </a:r>
                  <a:r>
                    <a:rPr lang="en-US" sz="2000" dirty="0" smtClean="0">
                      <a:solidFill>
                        <a:schemeClr val="bg1"/>
                      </a:solidFill>
                    </a:rPr>
                    <a:t>SRTM</a:t>
                  </a:r>
                  <a:endParaRPr lang="en-US" sz="2000" dirty="0">
                    <a:solidFill>
                      <a:schemeClr val="bg1"/>
                    </a:solidFill>
                  </a:endParaRPr>
                </a:p>
              </p:txBody>
            </p:sp>
            <p:sp>
              <p:nvSpPr>
                <p:cNvPr id="148" name="TextBox 147"/>
                <p:cNvSpPr txBox="1"/>
                <p:nvPr/>
              </p:nvSpPr>
              <p:spPr>
                <a:xfrm>
                  <a:off x="1178316" y="5051468"/>
                  <a:ext cx="1373895" cy="304520"/>
                </a:xfrm>
                <a:prstGeom prst="rect">
                  <a:avLst/>
                </a:prstGeom>
                <a:noFill/>
              </p:spPr>
              <p:txBody>
                <a:bodyPr wrap="square" rtlCol="0">
                  <a:spAutoFit/>
                </a:bodyPr>
                <a:lstStyle/>
                <a:p>
                  <a:pPr algn="ctr"/>
                  <a:r>
                    <a:rPr lang="en-US" sz="2000" dirty="0" smtClean="0">
                      <a:solidFill>
                        <a:schemeClr val="bg1"/>
                      </a:solidFill>
                    </a:rPr>
                    <a:t>OLI</a:t>
                  </a:r>
                  <a:endParaRPr lang="en-US" sz="2000" dirty="0">
                    <a:solidFill>
                      <a:schemeClr val="bg1"/>
                    </a:solidFill>
                  </a:endParaRPr>
                </a:p>
              </p:txBody>
            </p:sp>
            <p:sp>
              <p:nvSpPr>
                <p:cNvPr id="149" name="TextBox 148"/>
                <p:cNvSpPr txBox="1"/>
                <p:nvPr/>
              </p:nvSpPr>
              <p:spPr>
                <a:xfrm>
                  <a:off x="1160316" y="5482762"/>
                  <a:ext cx="1369288" cy="538765"/>
                </a:xfrm>
                <a:prstGeom prst="rect">
                  <a:avLst/>
                </a:prstGeom>
                <a:noFill/>
              </p:spPr>
              <p:txBody>
                <a:bodyPr wrap="square" rtlCol="0">
                  <a:spAutoFit/>
                </a:bodyPr>
                <a:lstStyle/>
                <a:p>
                  <a:pPr algn="ctr"/>
                  <a:r>
                    <a:rPr lang="en-US" sz="2000" dirty="0">
                      <a:solidFill>
                        <a:schemeClr val="bg1"/>
                      </a:solidFill>
                    </a:rPr>
                    <a:t>MODIS </a:t>
                  </a:r>
                </a:p>
                <a:p>
                  <a:pPr algn="ctr"/>
                  <a:r>
                    <a:rPr lang="en-US" sz="2000" dirty="0">
                      <a:solidFill>
                        <a:schemeClr val="bg1"/>
                      </a:solidFill>
                    </a:rPr>
                    <a:t>Burned Area</a:t>
                  </a:r>
                </a:p>
              </p:txBody>
            </p:sp>
          </p:grpSp>
          <p:grpSp>
            <p:nvGrpSpPr>
              <p:cNvPr id="34" name="Group 33"/>
              <p:cNvGrpSpPr/>
              <p:nvPr/>
            </p:nvGrpSpPr>
            <p:grpSpPr>
              <a:xfrm>
                <a:off x="13584486" y="14486926"/>
                <a:ext cx="2628657" cy="1685072"/>
                <a:chOff x="4524907" y="23294849"/>
                <a:chExt cx="2000646" cy="1282496"/>
              </a:xfrm>
            </p:grpSpPr>
            <p:sp>
              <p:nvSpPr>
                <p:cNvPr id="153" name="Right Arrow 152"/>
                <p:cNvSpPr/>
                <p:nvPr/>
              </p:nvSpPr>
              <p:spPr>
                <a:xfrm>
                  <a:off x="4524907" y="23294851"/>
                  <a:ext cx="400697" cy="27837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ight Arrow 154"/>
                <p:cNvSpPr/>
                <p:nvPr/>
              </p:nvSpPr>
              <p:spPr>
                <a:xfrm>
                  <a:off x="6028749" y="23294849"/>
                  <a:ext cx="393558" cy="27837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ight Arrow 284"/>
                <p:cNvSpPr/>
                <p:nvPr/>
              </p:nvSpPr>
              <p:spPr>
                <a:xfrm>
                  <a:off x="6038394" y="24300233"/>
                  <a:ext cx="487159" cy="27711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ight Arrow 285"/>
                <p:cNvSpPr/>
                <p:nvPr/>
              </p:nvSpPr>
              <p:spPr>
                <a:xfrm>
                  <a:off x="4532045" y="24266906"/>
                  <a:ext cx="393558" cy="27837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Right Arrow 157"/>
              <p:cNvSpPr/>
              <p:nvPr/>
            </p:nvSpPr>
            <p:spPr>
              <a:xfrm>
                <a:off x="11518900" y="14450224"/>
                <a:ext cx="504678" cy="36576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ight Arrow 398"/>
              <p:cNvSpPr/>
              <p:nvPr/>
            </p:nvSpPr>
            <p:spPr>
              <a:xfrm>
                <a:off x="11513722" y="16789460"/>
                <a:ext cx="504678" cy="36576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ight Arrow 399"/>
              <p:cNvSpPr/>
              <p:nvPr/>
            </p:nvSpPr>
            <p:spPr>
              <a:xfrm>
                <a:off x="13603261" y="16813882"/>
                <a:ext cx="504678" cy="36576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ight Arrow 403"/>
              <p:cNvSpPr/>
              <p:nvPr/>
            </p:nvSpPr>
            <p:spPr>
              <a:xfrm rot="19792739">
                <a:off x="15509455" y="15372007"/>
                <a:ext cx="689700" cy="39124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ight Arrow 407"/>
              <p:cNvSpPr/>
              <p:nvPr/>
            </p:nvSpPr>
            <p:spPr>
              <a:xfrm rot="1807261" flipV="1">
                <a:off x="15487273" y="16213447"/>
                <a:ext cx="689700" cy="39124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Right Arrow 408"/>
              <p:cNvSpPr/>
              <p:nvPr/>
            </p:nvSpPr>
            <p:spPr>
              <a:xfrm rot="1807261" flipV="1">
                <a:off x="11309575" y="15141493"/>
                <a:ext cx="838337" cy="39124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ight Arrow 410"/>
              <p:cNvSpPr/>
              <p:nvPr/>
            </p:nvSpPr>
            <p:spPr>
              <a:xfrm rot="19792739">
                <a:off x="11334311" y="15855915"/>
                <a:ext cx="838337" cy="39124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 name="Group 84"/>
          <p:cNvGrpSpPr/>
          <p:nvPr/>
        </p:nvGrpSpPr>
        <p:grpSpPr>
          <a:xfrm>
            <a:off x="416394" y="29710525"/>
            <a:ext cx="8831333" cy="5132529"/>
            <a:chOff x="372851" y="26628742"/>
            <a:chExt cx="8831333" cy="5132529"/>
          </a:xfrm>
        </p:grpSpPr>
        <p:sp>
          <p:nvSpPr>
            <p:cNvPr id="26" name="TextBox 25"/>
            <p:cNvSpPr txBox="1"/>
            <p:nvPr/>
          </p:nvSpPr>
          <p:spPr>
            <a:xfrm>
              <a:off x="626592" y="26628742"/>
              <a:ext cx="6679983"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grpSp>
          <p:nvGrpSpPr>
            <p:cNvPr id="202" name="Group 201"/>
            <p:cNvGrpSpPr/>
            <p:nvPr/>
          </p:nvGrpSpPr>
          <p:grpSpPr>
            <a:xfrm>
              <a:off x="626592" y="27567722"/>
              <a:ext cx="2560859" cy="1948305"/>
              <a:chOff x="21053182" y="11519353"/>
              <a:chExt cx="2677082" cy="2036728"/>
            </a:xfrm>
          </p:grpSpPr>
          <p:grpSp>
            <p:nvGrpSpPr>
              <p:cNvPr id="226" name="Group 225"/>
              <p:cNvGrpSpPr/>
              <p:nvPr/>
            </p:nvGrpSpPr>
            <p:grpSpPr>
              <a:xfrm>
                <a:off x="21307343" y="11519353"/>
                <a:ext cx="2238675" cy="1537713"/>
                <a:chOff x="21307343" y="11519353"/>
                <a:chExt cx="2238675" cy="1537713"/>
              </a:xfrm>
            </p:grpSpPr>
            <p:pic>
              <p:nvPicPr>
                <p:cNvPr id="228" name="Picture 2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307343" y="11519353"/>
                  <a:ext cx="1645920" cy="926383"/>
                </a:xfrm>
                <a:prstGeom prst="rect">
                  <a:avLst/>
                </a:prstGeom>
              </p:spPr>
            </p:pic>
            <p:pic>
              <p:nvPicPr>
                <p:cNvPr id="229" name="Picture 2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265858" y="12021746"/>
                  <a:ext cx="1280160" cy="1035320"/>
                </a:xfrm>
                <a:prstGeom prst="rect">
                  <a:avLst/>
                </a:prstGeom>
              </p:spPr>
            </p:pic>
          </p:grpSp>
          <p:sp>
            <p:nvSpPr>
              <p:cNvPr id="227" name="TextBox 226"/>
              <p:cNvSpPr txBox="1"/>
              <p:nvPr/>
            </p:nvSpPr>
            <p:spPr>
              <a:xfrm>
                <a:off x="21053182" y="13155971"/>
                <a:ext cx="2677082" cy="400110"/>
              </a:xfrm>
              <a:prstGeom prst="rect">
                <a:avLst/>
              </a:prstGeom>
              <a:noFill/>
            </p:spPr>
            <p:txBody>
              <a:bodyPr wrap="square" rtlCol="0">
                <a:spAutoFit/>
              </a:bodyPr>
              <a:lstStyle/>
              <a:p>
                <a:pPr algn="ctr"/>
                <a:r>
                  <a:rPr lang="en-US" sz="2000" dirty="0" smtClean="0"/>
                  <a:t>Terra/Aqua – MODIS</a:t>
                </a:r>
                <a:endParaRPr lang="en-US" sz="2000" dirty="0"/>
              </a:p>
            </p:txBody>
          </p:sp>
        </p:grpSp>
        <p:grpSp>
          <p:nvGrpSpPr>
            <p:cNvPr id="204" name="Group 203"/>
            <p:cNvGrpSpPr/>
            <p:nvPr/>
          </p:nvGrpSpPr>
          <p:grpSpPr>
            <a:xfrm>
              <a:off x="6309716" y="30137331"/>
              <a:ext cx="2603344" cy="1623940"/>
              <a:chOff x="24440899" y="16666699"/>
              <a:chExt cx="2721495" cy="1697642"/>
            </a:xfrm>
          </p:grpSpPr>
          <p:pic>
            <p:nvPicPr>
              <p:cNvPr id="224" name="Picture 2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244628" y="16666699"/>
                <a:ext cx="1097280" cy="963477"/>
              </a:xfrm>
              <a:prstGeom prst="rect">
                <a:avLst/>
              </a:prstGeom>
            </p:spPr>
          </p:pic>
          <p:sp>
            <p:nvSpPr>
              <p:cNvPr id="225" name="TextBox 224"/>
              <p:cNvSpPr txBox="1"/>
              <p:nvPr/>
            </p:nvSpPr>
            <p:spPr>
              <a:xfrm>
                <a:off x="24440899" y="17624328"/>
                <a:ext cx="2721495" cy="740013"/>
              </a:xfrm>
              <a:prstGeom prst="rect">
                <a:avLst/>
              </a:prstGeom>
              <a:noFill/>
            </p:spPr>
            <p:txBody>
              <a:bodyPr wrap="square" rtlCol="0">
                <a:spAutoFit/>
              </a:bodyPr>
              <a:lstStyle/>
              <a:p>
                <a:pPr algn="ctr"/>
                <a:r>
                  <a:rPr lang="en-US" sz="2000" dirty="0" smtClean="0"/>
                  <a:t>Landsat 8 – Operational Land Imager (OLI)</a:t>
                </a:r>
                <a:endParaRPr lang="en-US" sz="2000" dirty="0"/>
              </a:p>
            </p:txBody>
          </p:sp>
        </p:grpSp>
        <p:grpSp>
          <p:nvGrpSpPr>
            <p:cNvPr id="205" name="Group 204"/>
            <p:cNvGrpSpPr/>
            <p:nvPr/>
          </p:nvGrpSpPr>
          <p:grpSpPr>
            <a:xfrm>
              <a:off x="3318614" y="27743831"/>
              <a:ext cx="2850976" cy="2095596"/>
              <a:chOff x="18934627" y="13039765"/>
              <a:chExt cx="2980366" cy="2190703"/>
            </a:xfrm>
          </p:grpSpPr>
          <p:pic>
            <p:nvPicPr>
              <p:cNvPr id="222" name="Picture 2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826709" y="13039765"/>
                <a:ext cx="1147079" cy="1361726"/>
              </a:xfrm>
              <a:prstGeom prst="rect">
                <a:avLst/>
              </a:prstGeom>
            </p:spPr>
          </p:pic>
          <p:sp>
            <p:nvSpPr>
              <p:cNvPr id="223" name="TextBox 222"/>
              <p:cNvSpPr txBox="1"/>
              <p:nvPr/>
            </p:nvSpPr>
            <p:spPr>
              <a:xfrm>
                <a:off x="18934627" y="14490455"/>
                <a:ext cx="2980366" cy="740013"/>
              </a:xfrm>
              <a:prstGeom prst="rect">
                <a:avLst/>
              </a:prstGeom>
              <a:noFill/>
            </p:spPr>
            <p:txBody>
              <a:bodyPr wrap="square" rtlCol="0">
                <a:spAutoFit/>
              </a:bodyPr>
              <a:lstStyle/>
              <a:p>
                <a:pPr algn="ctr"/>
                <a:r>
                  <a:rPr lang="en-US" sz="2000" dirty="0"/>
                  <a:t>Shuttle Radar </a:t>
                </a:r>
                <a:r>
                  <a:rPr lang="en-US" sz="2000" dirty="0" smtClean="0"/>
                  <a:t>Topography </a:t>
                </a:r>
                <a:r>
                  <a:rPr lang="en-US" sz="2000" dirty="0"/>
                  <a:t>Mission (SRTM)</a:t>
                </a:r>
              </a:p>
            </p:txBody>
          </p:sp>
        </p:grpSp>
        <p:grpSp>
          <p:nvGrpSpPr>
            <p:cNvPr id="207" name="Group 206"/>
            <p:cNvGrpSpPr/>
            <p:nvPr/>
          </p:nvGrpSpPr>
          <p:grpSpPr>
            <a:xfrm>
              <a:off x="3308117" y="30190085"/>
              <a:ext cx="2871969" cy="1571139"/>
              <a:chOff x="21128651" y="16464033"/>
              <a:chExt cx="3002312" cy="1642447"/>
            </a:xfrm>
          </p:grpSpPr>
          <p:pic>
            <p:nvPicPr>
              <p:cNvPr id="220" name="Picture 2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528783" y="16464033"/>
                <a:ext cx="2103120" cy="918851"/>
              </a:xfrm>
              <a:prstGeom prst="rect">
                <a:avLst/>
              </a:prstGeom>
            </p:spPr>
          </p:pic>
          <p:sp>
            <p:nvSpPr>
              <p:cNvPr id="221" name="TextBox 220"/>
              <p:cNvSpPr txBox="1"/>
              <p:nvPr/>
            </p:nvSpPr>
            <p:spPr>
              <a:xfrm>
                <a:off x="21128651" y="17366468"/>
                <a:ext cx="3002312" cy="740012"/>
              </a:xfrm>
              <a:prstGeom prst="rect">
                <a:avLst/>
              </a:prstGeom>
              <a:noFill/>
            </p:spPr>
            <p:txBody>
              <a:bodyPr wrap="square" rtlCol="0">
                <a:spAutoFit/>
              </a:bodyPr>
              <a:lstStyle/>
              <a:p>
                <a:pPr algn="ctr"/>
                <a:r>
                  <a:rPr lang="en-US" sz="2000" dirty="0" smtClean="0"/>
                  <a:t>Landsat 7 – Enhanced Thematic Mapper (ETM+)</a:t>
                </a:r>
                <a:endParaRPr lang="en-US" sz="2000" dirty="0"/>
              </a:p>
            </p:txBody>
          </p:sp>
        </p:grpSp>
        <p:grpSp>
          <p:nvGrpSpPr>
            <p:cNvPr id="214" name="Group 213"/>
            <p:cNvGrpSpPr/>
            <p:nvPr/>
          </p:nvGrpSpPr>
          <p:grpSpPr>
            <a:xfrm>
              <a:off x="372851" y="29701151"/>
              <a:ext cx="3068340" cy="2027686"/>
              <a:chOff x="23653894" y="15166671"/>
              <a:chExt cx="3207594" cy="2119711"/>
            </a:xfrm>
          </p:grpSpPr>
          <p:pic>
            <p:nvPicPr>
              <p:cNvPr id="218" name="Picture 2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636799" y="15166671"/>
                <a:ext cx="1355573" cy="1407009"/>
              </a:xfrm>
              <a:prstGeom prst="rect">
                <a:avLst/>
              </a:prstGeom>
            </p:spPr>
          </p:pic>
          <p:sp>
            <p:nvSpPr>
              <p:cNvPr id="219" name="TextBox 218"/>
              <p:cNvSpPr txBox="1"/>
              <p:nvPr/>
            </p:nvSpPr>
            <p:spPr>
              <a:xfrm>
                <a:off x="23653894" y="16578495"/>
                <a:ext cx="3207594" cy="707887"/>
              </a:xfrm>
              <a:prstGeom prst="rect">
                <a:avLst/>
              </a:prstGeom>
              <a:noFill/>
            </p:spPr>
            <p:txBody>
              <a:bodyPr wrap="square" rtlCol="0">
                <a:spAutoFit/>
              </a:bodyPr>
              <a:lstStyle/>
              <a:p>
                <a:pPr algn="ctr"/>
                <a:r>
                  <a:rPr lang="en-US" sz="2000" dirty="0" smtClean="0"/>
                  <a:t>Landsat </a:t>
                </a:r>
                <a:r>
                  <a:rPr lang="en-US" sz="2000" dirty="0"/>
                  <a:t>5</a:t>
                </a:r>
                <a:r>
                  <a:rPr lang="en-US" sz="2000" dirty="0" smtClean="0"/>
                  <a:t> – </a:t>
                </a:r>
              </a:p>
              <a:p>
                <a:pPr algn="ctr"/>
                <a:r>
                  <a:rPr lang="en-US" sz="2000" dirty="0" smtClean="0"/>
                  <a:t>Thematic Mapper (TM)</a:t>
                </a:r>
                <a:endParaRPr lang="en-US" sz="2000" dirty="0"/>
              </a:p>
            </p:txBody>
          </p:sp>
        </p:grpSp>
        <p:grpSp>
          <p:nvGrpSpPr>
            <p:cNvPr id="215" name="Group 214"/>
            <p:cNvGrpSpPr/>
            <p:nvPr/>
          </p:nvGrpSpPr>
          <p:grpSpPr>
            <a:xfrm>
              <a:off x="6067827" y="27525114"/>
              <a:ext cx="3136357" cy="2341560"/>
              <a:chOff x="20627276" y="14109780"/>
              <a:chExt cx="3278698" cy="2447833"/>
            </a:xfrm>
          </p:grpSpPr>
          <p:pic>
            <p:nvPicPr>
              <p:cNvPr id="216" name="Picture 21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689506" y="14109780"/>
                <a:ext cx="1063292" cy="1590371"/>
              </a:xfrm>
              <a:prstGeom prst="rect">
                <a:avLst/>
              </a:prstGeom>
            </p:spPr>
          </p:pic>
          <p:sp>
            <p:nvSpPr>
              <p:cNvPr id="217" name="TextBox 216"/>
              <p:cNvSpPr txBox="1"/>
              <p:nvPr/>
            </p:nvSpPr>
            <p:spPr>
              <a:xfrm>
                <a:off x="20627276" y="15817600"/>
                <a:ext cx="3278698" cy="740013"/>
              </a:xfrm>
              <a:prstGeom prst="rect">
                <a:avLst/>
              </a:prstGeom>
              <a:noFill/>
            </p:spPr>
            <p:txBody>
              <a:bodyPr wrap="square" rtlCol="0">
                <a:spAutoFit/>
              </a:bodyPr>
              <a:lstStyle/>
              <a:p>
                <a:pPr algn="ctr"/>
                <a:r>
                  <a:rPr lang="en-US" sz="2000" dirty="0" smtClean="0"/>
                  <a:t>Landsat 1, 3 – </a:t>
                </a:r>
              </a:p>
              <a:p>
                <a:pPr algn="ctr"/>
                <a:r>
                  <a:rPr lang="en-US" sz="2000" dirty="0" smtClean="0"/>
                  <a:t>Multispectral Scanner (MSS)</a:t>
                </a:r>
                <a:endParaRPr lang="en-US" sz="2000" dirty="0"/>
              </a:p>
            </p:txBody>
          </p:sp>
        </p:grpSp>
      </p:grpSp>
      <p:grpSp>
        <p:nvGrpSpPr>
          <p:cNvPr id="93" name="Group 92"/>
          <p:cNvGrpSpPr/>
          <p:nvPr/>
        </p:nvGrpSpPr>
        <p:grpSpPr>
          <a:xfrm>
            <a:off x="614256" y="16601615"/>
            <a:ext cx="8412480" cy="76377"/>
            <a:chOff x="866274" y="17323446"/>
            <a:chExt cx="8182753" cy="76377"/>
          </a:xfrm>
        </p:grpSpPr>
        <p:cxnSp>
          <p:nvCxnSpPr>
            <p:cNvPr id="90" name="Straight Connector 89"/>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p:nvGrpSpPr>
        <p:grpSpPr>
          <a:xfrm>
            <a:off x="610811" y="19882656"/>
            <a:ext cx="8412480" cy="76377"/>
            <a:chOff x="866274" y="17323446"/>
            <a:chExt cx="8182753" cy="76377"/>
          </a:xfrm>
        </p:grpSpPr>
        <p:cxnSp>
          <p:nvCxnSpPr>
            <p:cNvPr id="242" name="Straight Connector 241"/>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p:nvGrpSpPr>
        <p:grpSpPr>
          <a:xfrm>
            <a:off x="680229" y="29194047"/>
            <a:ext cx="8412480" cy="76377"/>
            <a:chOff x="866274" y="17323446"/>
            <a:chExt cx="8182753" cy="76377"/>
          </a:xfrm>
        </p:grpSpPr>
        <p:cxnSp>
          <p:nvCxnSpPr>
            <p:cNvPr id="246" name="Straight Connector 245"/>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p:nvGrpSpPr>
        <p:grpSpPr>
          <a:xfrm>
            <a:off x="9802107" y="23252884"/>
            <a:ext cx="7955280" cy="76377"/>
            <a:chOff x="866274" y="17323446"/>
            <a:chExt cx="8182753" cy="76377"/>
          </a:xfrm>
        </p:grpSpPr>
        <p:cxnSp>
          <p:nvCxnSpPr>
            <p:cNvPr id="249" name="Straight Connector 248"/>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p:nvGrpSpPr>
        <p:grpSpPr>
          <a:xfrm>
            <a:off x="18350607" y="18080055"/>
            <a:ext cx="8229600" cy="76377"/>
            <a:chOff x="866274" y="17323446"/>
            <a:chExt cx="8182753" cy="76377"/>
          </a:xfrm>
        </p:grpSpPr>
        <p:cxnSp>
          <p:nvCxnSpPr>
            <p:cNvPr id="252" name="Straight Connector 251"/>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p:nvGrpSpPr>
        <p:grpSpPr>
          <a:xfrm>
            <a:off x="18355679" y="26031861"/>
            <a:ext cx="8229600" cy="76377"/>
            <a:chOff x="866274" y="17323446"/>
            <a:chExt cx="8182753" cy="76377"/>
          </a:xfrm>
        </p:grpSpPr>
        <p:cxnSp>
          <p:nvCxnSpPr>
            <p:cNvPr id="258" name="Straight Connector 257"/>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731520" y="9422225"/>
            <a:ext cx="25968960" cy="76377"/>
            <a:chOff x="866274" y="17323446"/>
            <a:chExt cx="8182753" cy="76377"/>
          </a:xfrm>
        </p:grpSpPr>
        <p:cxnSp>
          <p:nvCxnSpPr>
            <p:cNvPr id="261" name="Straight Connector 260"/>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p:nvGrpSpPr>
        <p:grpSpPr>
          <a:xfrm>
            <a:off x="18443593" y="31445432"/>
            <a:ext cx="8229600" cy="76377"/>
            <a:chOff x="866274" y="17323446"/>
            <a:chExt cx="8182753" cy="76377"/>
          </a:xfrm>
        </p:grpSpPr>
        <p:cxnSp>
          <p:nvCxnSpPr>
            <p:cNvPr id="264" name="Straight Connector 263"/>
            <p:cNvCxnSpPr/>
            <p:nvPr/>
          </p:nvCxnSpPr>
          <p:spPr>
            <a:xfrm>
              <a:off x="869719" y="17323446"/>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866274" y="17399823"/>
              <a:ext cx="8179308" cy="0"/>
            </a:xfrm>
            <a:prstGeom prst="line">
              <a:avLst/>
            </a:prstGeom>
            <a:ln w="12700" cmpd="dbl">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599971" y="17118352"/>
            <a:ext cx="8489196" cy="2881120"/>
            <a:chOff x="599971" y="17455234"/>
            <a:chExt cx="8489196" cy="2881120"/>
          </a:xfrm>
        </p:grpSpPr>
        <p:sp>
          <p:nvSpPr>
            <p:cNvPr id="30" name="TextBox 29"/>
            <p:cNvSpPr txBox="1"/>
            <p:nvPr/>
          </p:nvSpPr>
          <p:spPr>
            <a:xfrm>
              <a:off x="599971" y="17455234"/>
              <a:ext cx="6406534" cy="794540"/>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199" name="Text Placeholder 16"/>
            <p:cNvSpPr txBox="1">
              <a:spLocks/>
            </p:cNvSpPr>
            <p:nvPr/>
          </p:nvSpPr>
          <p:spPr>
            <a:xfrm>
              <a:off x="632440" y="18036973"/>
              <a:ext cx="8456727" cy="2299381"/>
            </a:xfrm>
            <a:prstGeom prst="rect">
              <a:avLst/>
            </a:prstGeom>
          </p:spPr>
          <p:txBody>
            <a:bodyPr numCol="1" spcCol="640080" anchor="ctr"/>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dirty="0" smtClean="0">
                  <a:solidFill>
                    <a:schemeClr val="bg2">
                      <a:lumMod val="50000"/>
                    </a:schemeClr>
                  </a:solidFill>
                  <a:latin typeface="Garamond" panose="02020404030301010803" pitchFamily="18" charset="0"/>
                </a:rPr>
                <a:t>The </a:t>
              </a:r>
              <a:r>
                <a:rPr lang="en-US" sz="3600" dirty="0" err="1" smtClean="0">
                  <a:solidFill>
                    <a:schemeClr val="bg2">
                      <a:lumMod val="50000"/>
                    </a:schemeClr>
                  </a:solidFill>
                  <a:latin typeface="Garamond" panose="02020404030301010803" pitchFamily="18" charset="0"/>
                </a:rPr>
                <a:t>Murulle</a:t>
              </a:r>
              <a:r>
                <a:rPr lang="en-US" sz="3600" dirty="0" smtClean="0">
                  <a:solidFill>
                    <a:schemeClr val="bg2">
                      <a:lumMod val="50000"/>
                    </a:schemeClr>
                  </a:solidFill>
                  <a:latin typeface="Garamond" panose="02020404030301010803" pitchFamily="18" charset="0"/>
                </a:rPr>
                <a:t> Foundation</a:t>
              </a:r>
              <a:endParaRPr lang="en-US" sz="3600" dirty="0">
                <a:solidFill>
                  <a:schemeClr val="bg2">
                    <a:lumMod val="50000"/>
                  </a:schemeClr>
                </a:solidFill>
                <a:latin typeface="Garamond" panose="02020404030301010803" pitchFamily="18" charset="0"/>
              </a:endParaRPr>
            </a:p>
            <a:p>
              <a:r>
                <a:rPr lang="en-US" sz="3600" dirty="0" smtClean="0">
                  <a:solidFill>
                    <a:schemeClr val="bg2">
                      <a:lumMod val="50000"/>
                    </a:schemeClr>
                  </a:solidFill>
                  <a:latin typeface="Garamond" panose="02020404030301010803" pitchFamily="18" charset="0"/>
                </a:rPr>
                <a:t>Natural Resource Ecology Laboratory at Colorado State University</a:t>
              </a:r>
              <a:endParaRPr lang="en-US" sz="3600" dirty="0">
                <a:solidFill>
                  <a:schemeClr val="bg2">
                    <a:lumMod val="50000"/>
                  </a:schemeClr>
                </a:solidFill>
                <a:latin typeface="Garamond" panose="02020404030301010803" pitchFamily="18" charset="0"/>
              </a:endParaRPr>
            </a:p>
          </p:txBody>
        </p:sp>
      </p:grpSp>
      <p:grpSp>
        <p:nvGrpSpPr>
          <p:cNvPr id="20" name="Group 19"/>
          <p:cNvGrpSpPr/>
          <p:nvPr/>
        </p:nvGrpSpPr>
        <p:grpSpPr>
          <a:xfrm>
            <a:off x="626592" y="20382265"/>
            <a:ext cx="8931302" cy="8490858"/>
            <a:chOff x="626592" y="20526643"/>
            <a:chExt cx="8931302" cy="8490858"/>
          </a:xfrm>
        </p:grpSpPr>
        <p:grpSp>
          <p:nvGrpSpPr>
            <p:cNvPr id="84" name="Group 83"/>
            <p:cNvGrpSpPr/>
            <p:nvPr/>
          </p:nvGrpSpPr>
          <p:grpSpPr>
            <a:xfrm>
              <a:off x="626592" y="20526643"/>
              <a:ext cx="8931302" cy="8490858"/>
              <a:chOff x="626592" y="17398453"/>
              <a:chExt cx="8931302" cy="8490858"/>
            </a:xfrm>
          </p:grpSpPr>
          <p:sp>
            <p:nvSpPr>
              <p:cNvPr id="25" name="TextBox 24"/>
              <p:cNvSpPr txBox="1"/>
              <p:nvPr/>
            </p:nvSpPr>
            <p:spPr>
              <a:xfrm>
                <a:off x="626592" y="17398453"/>
                <a:ext cx="8573697"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35" name="Rectangle 34"/>
              <p:cNvSpPr/>
              <p:nvPr/>
            </p:nvSpPr>
            <p:spPr>
              <a:xfrm>
                <a:off x="744349" y="23586246"/>
                <a:ext cx="8449056" cy="2276233"/>
              </a:xfrm>
              <a:prstGeom prst="rect">
                <a:avLst/>
              </a:prstGeom>
              <a:noFill/>
              <a:ln w="1905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160" name="Group 159"/>
              <p:cNvGrpSpPr/>
              <p:nvPr/>
            </p:nvGrpSpPr>
            <p:grpSpPr>
              <a:xfrm>
                <a:off x="861414" y="23652288"/>
                <a:ext cx="3459826" cy="977840"/>
                <a:chOff x="9632882" y="17298712"/>
                <a:chExt cx="3032512" cy="977840"/>
              </a:xfrm>
            </p:grpSpPr>
            <p:sp>
              <p:nvSpPr>
                <p:cNvPr id="41" name="Rectangle 40"/>
                <p:cNvSpPr/>
                <p:nvPr/>
              </p:nvSpPr>
              <p:spPr>
                <a:xfrm>
                  <a:off x="9632882" y="17663698"/>
                  <a:ext cx="297508" cy="18098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42" name="Rectangle 41"/>
                <p:cNvSpPr/>
                <p:nvPr/>
              </p:nvSpPr>
              <p:spPr>
                <a:xfrm>
                  <a:off x="9632882" y="17978540"/>
                  <a:ext cx="297508" cy="180988"/>
                </a:xfrm>
                <a:prstGeom prst="rect">
                  <a:avLst/>
                </a:prstGeom>
                <a:noFill/>
                <a:ln w="28575">
                  <a:solidFill>
                    <a:srgbClr val="0064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43" name="Rectangle 42"/>
                <p:cNvSpPr/>
                <p:nvPr/>
              </p:nvSpPr>
              <p:spPr>
                <a:xfrm>
                  <a:off x="9632882" y="17370215"/>
                  <a:ext cx="297508" cy="18098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52" name="TextBox 51"/>
                <p:cNvSpPr txBox="1"/>
                <p:nvPr/>
              </p:nvSpPr>
              <p:spPr>
                <a:xfrm>
                  <a:off x="9924570" y="17298712"/>
                  <a:ext cx="2740824" cy="646331"/>
                </a:xfrm>
                <a:prstGeom prst="rect">
                  <a:avLst/>
                </a:prstGeom>
                <a:noFill/>
              </p:spPr>
              <p:txBody>
                <a:bodyPr wrap="square" rtlCol="0">
                  <a:spAutoFit/>
                </a:bodyPr>
                <a:lstStyle/>
                <a:p>
                  <a:r>
                    <a:rPr lang="en-US" sz="1800" dirty="0" smtClean="0"/>
                    <a:t>Bale Mountains National Park</a:t>
                  </a:r>
                  <a:endParaRPr lang="en-US" sz="1800" dirty="0"/>
                </a:p>
              </p:txBody>
            </p:sp>
            <p:sp>
              <p:nvSpPr>
                <p:cNvPr id="53" name="TextBox 52"/>
                <p:cNvSpPr txBox="1"/>
                <p:nvPr/>
              </p:nvSpPr>
              <p:spPr>
                <a:xfrm>
                  <a:off x="9910951" y="17593622"/>
                  <a:ext cx="2740824" cy="369332"/>
                </a:xfrm>
                <a:prstGeom prst="rect">
                  <a:avLst/>
                </a:prstGeom>
                <a:noFill/>
              </p:spPr>
              <p:txBody>
                <a:bodyPr wrap="square" rtlCol="0">
                  <a:spAutoFit/>
                </a:bodyPr>
                <a:lstStyle/>
                <a:p>
                  <a:r>
                    <a:rPr lang="en-US" sz="1800" dirty="0" smtClean="0"/>
                    <a:t>WRS1 Path180 Row 55</a:t>
                  </a:r>
                  <a:endParaRPr lang="en-US" sz="1800" dirty="0"/>
                </a:p>
              </p:txBody>
            </p:sp>
            <p:sp>
              <p:nvSpPr>
                <p:cNvPr id="54" name="TextBox 53"/>
                <p:cNvSpPr txBox="1"/>
                <p:nvPr/>
              </p:nvSpPr>
              <p:spPr>
                <a:xfrm>
                  <a:off x="9910951" y="17907220"/>
                  <a:ext cx="2740824" cy="369332"/>
                </a:xfrm>
                <a:prstGeom prst="rect">
                  <a:avLst/>
                </a:prstGeom>
                <a:noFill/>
              </p:spPr>
              <p:txBody>
                <a:bodyPr wrap="square" rtlCol="0">
                  <a:spAutoFit/>
                </a:bodyPr>
                <a:lstStyle/>
                <a:p>
                  <a:r>
                    <a:rPr lang="en-US" sz="1800" dirty="0" smtClean="0"/>
                    <a:t>WRS2 Path 167 Row 55</a:t>
                  </a:r>
                  <a:endParaRPr lang="en-US" sz="1800" dirty="0"/>
                </a:p>
              </p:txBody>
            </p:sp>
          </p:grpSp>
          <p:grpSp>
            <p:nvGrpSpPr>
              <p:cNvPr id="83" name="Group 82"/>
              <p:cNvGrpSpPr/>
              <p:nvPr/>
            </p:nvGrpSpPr>
            <p:grpSpPr>
              <a:xfrm>
                <a:off x="743562" y="24548578"/>
                <a:ext cx="1425443" cy="1340733"/>
                <a:chOff x="12792661" y="17271135"/>
                <a:chExt cx="1425443" cy="1340733"/>
              </a:xfrm>
            </p:grpSpPr>
            <p:grpSp>
              <p:nvGrpSpPr>
                <p:cNvPr id="44" name="Group 43"/>
                <p:cNvGrpSpPr/>
                <p:nvPr/>
              </p:nvGrpSpPr>
              <p:grpSpPr>
                <a:xfrm rot="16200000">
                  <a:off x="12656975" y="17871110"/>
                  <a:ext cx="838799" cy="344777"/>
                  <a:chOff x="6556169" y="5656928"/>
                  <a:chExt cx="466345" cy="205738"/>
                </a:xfrm>
              </p:grpSpPr>
              <p:sp>
                <p:nvSpPr>
                  <p:cNvPr id="45" name="Rectangle 44"/>
                  <p:cNvSpPr/>
                  <p:nvPr/>
                </p:nvSpPr>
                <p:spPr>
                  <a:xfrm>
                    <a:off x="6556169" y="5668104"/>
                    <a:ext cx="73152" cy="18288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46" name="Rectangle 45"/>
                  <p:cNvSpPr/>
                  <p:nvPr/>
                </p:nvSpPr>
                <p:spPr>
                  <a:xfrm>
                    <a:off x="6629321" y="5656929"/>
                    <a:ext cx="80010" cy="20116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47" name="Rectangle 46"/>
                  <p:cNvSpPr/>
                  <p:nvPr/>
                </p:nvSpPr>
                <p:spPr>
                  <a:xfrm>
                    <a:off x="6716187" y="5668102"/>
                    <a:ext cx="73152" cy="18288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48" name="Rectangle 47"/>
                  <p:cNvSpPr/>
                  <p:nvPr/>
                </p:nvSpPr>
                <p:spPr>
                  <a:xfrm>
                    <a:off x="6792385" y="5668102"/>
                    <a:ext cx="73152" cy="18288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49" name="Rectangle 48"/>
                  <p:cNvSpPr/>
                  <p:nvPr/>
                </p:nvSpPr>
                <p:spPr>
                  <a:xfrm>
                    <a:off x="6868583" y="5668102"/>
                    <a:ext cx="73152" cy="18288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51" name="Rectangle 50"/>
                  <p:cNvSpPr/>
                  <p:nvPr/>
                </p:nvSpPr>
                <p:spPr>
                  <a:xfrm>
                    <a:off x="6556170" y="5656928"/>
                    <a:ext cx="466344" cy="20573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grpSp>
            <p:sp>
              <p:nvSpPr>
                <p:cNvPr id="55" name="TextBox 54"/>
                <p:cNvSpPr txBox="1"/>
                <p:nvPr/>
              </p:nvSpPr>
              <p:spPr>
                <a:xfrm>
                  <a:off x="13228114" y="17525689"/>
                  <a:ext cx="976992" cy="369332"/>
                </a:xfrm>
                <a:prstGeom prst="rect">
                  <a:avLst/>
                </a:prstGeom>
                <a:noFill/>
              </p:spPr>
              <p:txBody>
                <a:bodyPr wrap="square" rtlCol="0">
                  <a:spAutoFit/>
                </a:bodyPr>
                <a:lstStyle/>
                <a:p>
                  <a:r>
                    <a:rPr lang="en-US" sz="1800" dirty="0" smtClean="0"/>
                    <a:t>High</a:t>
                  </a:r>
                </a:p>
              </p:txBody>
            </p:sp>
            <p:sp>
              <p:nvSpPr>
                <p:cNvPr id="13" name="Rectangle 12"/>
                <p:cNvSpPr/>
                <p:nvPr/>
              </p:nvSpPr>
              <p:spPr>
                <a:xfrm>
                  <a:off x="12792661" y="17271135"/>
                  <a:ext cx="1039452" cy="369332"/>
                </a:xfrm>
                <a:prstGeom prst="rect">
                  <a:avLst/>
                </a:prstGeom>
                <a:noFill/>
              </p:spPr>
              <p:txBody>
                <a:bodyPr wrap="none">
                  <a:spAutoFit/>
                </a:bodyPr>
                <a:lstStyle/>
                <a:p>
                  <a:r>
                    <a:rPr lang="en-US" sz="1800" dirty="0"/>
                    <a:t>Elevation</a:t>
                  </a:r>
                </a:p>
              </p:txBody>
            </p:sp>
            <p:sp>
              <p:nvSpPr>
                <p:cNvPr id="159" name="TextBox 158"/>
                <p:cNvSpPr txBox="1"/>
                <p:nvPr/>
              </p:nvSpPr>
              <p:spPr>
                <a:xfrm>
                  <a:off x="13241112" y="18242536"/>
                  <a:ext cx="976992" cy="369332"/>
                </a:xfrm>
                <a:prstGeom prst="rect">
                  <a:avLst/>
                </a:prstGeom>
                <a:noFill/>
              </p:spPr>
              <p:txBody>
                <a:bodyPr wrap="square" rtlCol="0">
                  <a:spAutoFit/>
                </a:bodyPr>
                <a:lstStyle/>
                <a:p>
                  <a:r>
                    <a:rPr lang="en-US" sz="1800" dirty="0" smtClean="0"/>
                    <a:t>Low</a:t>
                  </a:r>
                  <a:endParaRPr lang="en-US" sz="1800" dirty="0"/>
                </a:p>
              </p:txBody>
            </p:sp>
          </p:grpSp>
          <p:pic>
            <p:nvPicPr>
              <p:cNvPr id="56" name="Picture 55"/>
              <p:cNvPicPr>
                <a:picLocks noChangeAspect="1"/>
              </p:cNvPicPr>
              <p:nvPr/>
            </p:nvPicPr>
            <p:blipFill rotWithShape="1">
              <a:blip r:embed="rId19"/>
              <a:srcRect l="15709" r="310" b="643"/>
              <a:stretch/>
            </p:blipFill>
            <p:spPr>
              <a:xfrm>
                <a:off x="753007" y="18343612"/>
                <a:ext cx="8447282" cy="5236999"/>
              </a:xfrm>
              <a:prstGeom prst="rect">
                <a:avLst/>
              </a:prstGeom>
              <a:ln w="19050">
                <a:solidFill>
                  <a:schemeClr val="tx1"/>
                </a:solidFill>
              </a:ln>
            </p:spPr>
          </p:pic>
          <p:pic>
            <p:nvPicPr>
              <p:cNvPr id="37" name="Picture 36"/>
              <p:cNvPicPr>
                <a:picLocks noChangeAspect="1"/>
              </p:cNvPicPr>
              <p:nvPr/>
            </p:nvPicPr>
            <p:blipFill>
              <a:blip r:embed="rId20"/>
              <a:stretch>
                <a:fillRect/>
              </a:stretch>
            </p:blipFill>
            <p:spPr>
              <a:xfrm>
                <a:off x="7000457" y="23728090"/>
                <a:ext cx="2557437" cy="345636"/>
              </a:xfrm>
              <a:prstGeom prst="rect">
                <a:avLst/>
              </a:prstGeom>
            </p:spPr>
          </p:pic>
          <p:pic>
            <p:nvPicPr>
              <p:cNvPr id="36" name="Picture 35"/>
              <p:cNvPicPr>
                <a:picLocks noChangeAspect="1"/>
              </p:cNvPicPr>
              <p:nvPr/>
            </p:nvPicPr>
            <p:blipFill>
              <a:blip r:embed="rId21"/>
              <a:stretch>
                <a:fillRect/>
              </a:stretch>
            </p:blipFill>
            <p:spPr>
              <a:xfrm>
                <a:off x="6427528" y="23704629"/>
                <a:ext cx="212247" cy="400761"/>
              </a:xfrm>
              <a:prstGeom prst="rect">
                <a:avLst/>
              </a:prstGeom>
            </p:spPr>
          </p:pic>
          <p:pic>
            <p:nvPicPr>
              <p:cNvPr id="7" name="Picture 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87608" y="23678324"/>
                <a:ext cx="2082234" cy="2082234"/>
              </a:xfrm>
              <a:prstGeom prst="rect">
                <a:avLst/>
              </a:prstGeom>
              <a:ln w="3175">
                <a:solidFill>
                  <a:schemeClr val="tx1">
                    <a:lumMod val="60000"/>
                    <a:lumOff val="40000"/>
                  </a:schemeClr>
                </a:solidFill>
              </a:ln>
            </p:spPr>
          </p:pic>
          <p:sp>
            <p:nvSpPr>
              <p:cNvPr id="108" name="TextBox 107"/>
              <p:cNvSpPr txBox="1"/>
              <p:nvPr/>
            </p:nvSpPr>
            <p:spPr>
              <a:xfrm>
                <a:off x="6281403" y="24110738"/>
                <a:ext cx="2946481" cy="1754326"/>
              </a:xfrm>
              <a:prstGeom prst="rect">
                <a:avLst/>
              </a:prstGeom>
              <a:noFill/>
            </p:spPr>
            <p:txBody>
              <a:bodyPr wrap="square" rtlCol="0">
                <a:spAutoFit/>
              </a:bodyPr>
              <a:lstStyle/>
              <a:p>
                <a:r>
                  <a:rPr lang="en-US" sz="1800" u="sng" dirty="0" smtClean="0"/>
                  <a:t>Map projection:</a:t>
                </a:r>
                <a:r>
                  <a:rPr lang="en-US" sz="1800" dirty="0" smtClean="0"/>
                  <a:t> </a:t>
                </a:r>
              </a:p>
              <a:p>
                <a:r>
                  <a:rPr lang="en-US" sz="1800" dirty="0" smtClean="0"/>
                  <a:t>     WGS84 UTM Zone 37N</a:t>
                </a:r>
              </a:p>
              <a:p>
                <a:r>
                  <a:rPr lang="en-US" sz="1800" u="sng" dirty="0" smtClean="0"/>
                  <a:t>Elevation data source:</a:t>
                </a:r>
                <a:r>
                  <a:rPr lang="en-US" sz="1800" dirty="0" smtClean="0"/>
                  <a:t> </a:t>
                </a:r>
              </a:p>
              <a:p>
                <a:r>
                  <a:rPr lang="en-US" sz="1800" dirty="0"/>
                  <a:t> </a:t>
                </a:r>
                <a:r>
                  <a:rPr lang="en-US" sz="1800" dirty="0" smtClean="0"/>
                  <a:t>    SRTM 1-arc second global </a:t>
                </a:r>
              </a:p>
              <a:p>
                <a:r>
                  <a:rPr lang="en-US" sz="1800" u="sng" dirty="0" smtClean="0"/>
                  <a:t>Locater data source:</a:t>
                </a:r>
                <a:r>
                  <a:rPr lang="en-US" sz="1800" dirty="0" smtClean="0"/>
                  <a:t> </a:t>
                </a:r>
              </a:p>
              <a:p>
                <a:r>
                  <a:rPr lang="en-US" sz="1800" dirty="0"/>
                  <a:t> </a:t>
                </a:r>
                <a:r>
                  <a:rPr lang="en-US" sz="1800" dirty="0" smtClean="0"/>
                  <a:t>    </a:t>
                </a:r>
                <a:r>
                  <a:rPr lang="en-US" sz="1800" dirty="0" err="1" smtClean="0"/>
                  <a:t>Esri</a:t>
                </a:r>
                <a:r>
                  <a:rPr lang="en-US" sz="1800" dirty="0" smtClean="0"/>
                  <a:t> base maps </a:t>
                </a:r>
                <a:endParaRPr lang="en-US" sz="1800" dirty="0"/>
              </a:p>
            </p:txBody>
          </p:sp>
        </p:grpSp>
        <p:grpSp>
          <p:nvGrpSpPr>
            <p:cNvPr id="19" name="Group 18"/>
            <p:cNvGrpSpPr/>
            <p:nvPr/>
          </p:nvGrpSpPr>
          <p:grpSpPr>
            <a:xfrm>
              <a:off x="2059429" y="27946656"/>
              <a:ext cx="1316422" cy="369332"/>
              <a:chOff x="2059429" y="27946656"/>
              <a:chExt cx="1316422" cy="369332"/>
            </a:xfrm>
          </p:grpSpPr>
          <p:sp>
            <p:nvSpPr>
              <p:cNvPr id="211" name="Rectangle 210"/>
              <p:cNvSpPr/>
              <p:nvPr/>
            </p:nvSpPr>
            <p:spPr>
              <a:xfrm>
                <a:off x="2059429" y="28029732"/>
                <a:ext cx="339430" cy="180988"/>
              </a:xfrm>
              <a:prstGeom prst="rect">
                <a:avLst/>
              </a:prstGeom>
              <a:solidFill>
                <a:srgbClr val="BEDAE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a:p>
            </p:txBody>
          </p:sp>
          <p:sp>
            <p:nvSpPr>
              <p:cNvPr id="212" name="TextBox 211"/>
              <p:cNvSpPr txBox="1"/>
              <p:nvPr/>
            </p:nvSpPr>
            <p:spPr>
              <a:xfrm>
                <a:off x="2398859" y="27946656"/>
                <a:ext cx="976992" cy="369332"/>
              </a:xfrm>
              <a:prstGeom prst="rect">
                <a:avLst/>
              </a:prstGeom>
              <a:noFill/>
            </p:spPr>
            <p:txBody>
              <a:bodyPr wrap="square" rtlCol="0">
                <a:spAutoFit/>
              </a:bodyPr>
              <a:lstStyle/>
              <a:p>
                <a:r>
                  <a:rPr lang="en-US" sz="1800" dirty="0" smtClean="0"/>
                  <a:t>Lakes</a:t>
                </a:r>
              </a:p>
            </p:txBody>
          </p:sp>
        </p:grpSp>
      </p:grpSp>
      <p:sp>
        <p:nvSpPr>
          <p:cNvPr id="210" name="TextBox 209"/>
          <p:cNvSpPr txBox="1"/>
          <p:nvPr/>
        </p:nvSpPr>
        <p:spPr>
          <a:xfrm>
            <a:off x="13858985" y="16054345"/>
            <a:ext cx="1815069" cy="707886"/>
          </a:xfrm>
          <a:prstGeom prst="rect">
            <a:avLst/>
          </a:prstGeom>
          <a:noFill/>
        </p:spPr>
        <p:txBody>
          <a:bodyPr wrap="square" rtlCol="0">
            <a:spAutoFit/>
          </a:bodyPr>
          <a:lstStyle/>
          <a:p>
            <a:pPr algn="ctr"/>
            <a:r>
              <a:rPr lang="en-US" sz="2000" dirty="0" smtClean="0">
                <a:solidFill>
                  <a:schemeClr val="bg1"/>
                </a:solidFill>
              </a:rPr>
              <a:t>Landsat</a:t>
            </a:r>
          </a:p>
          <a:p>
            <a:pPr algn="ctr"/>
            <a:r>
              <a:rPr lang="en-US" sz="2000" dirty="0" smtClean="0">
                <a:solidFill>
                  <a:schemeClr val="bg1"/>
                </a:solidFill>
              </a:rPr>
              <a:t>Validation</a:t>
            </a:r>
            <a:endParaRPr lang="en-US" sz="2000" dirty="0">
              <a:solidFill>
                <a:schemeClr val="bg1"/>
              </a:solidFill>
            </a:endParaRPr>
          </a:p>
        </p:txBody>
      </p:sp>
      <p:sp>
        <p:nvSpPr>
          <p:cNvPr id="231" name="TextBox 230"/>
          <p:cNvSpPr txBox="1"/>
          <p:nvPr/>
        </p:nvSpPr>
        <p:spPr>
          <a:xfrm>
            <a:off x="16061449" y="13686570"/>
            <a:ext cx="1645932" cy="707886"/>
          </a:xfrm>
          <a:prstGeom prst="rect">
            <a:avLst/>
          </a:prstGeom>
          <a:noFill/>
        </p:spPr>
        <p:txBody>
          <a:bodyPr wrap="square" rtlCol="0">
            <a:spAutoFit/>
          </a:bodyPr>
          <a:lstStyle/>
          <a:p>
            <a:pPr lvl="0" algn="ctr"/>
            <a:r>
              <a:rPr lang="en-US" sz="2000" dirty="0" smtClean="0">
                <a:solidFill>
                  <a:srgbClr val="FFFFFF"/>
                </a:solidFill>
              </a:rPr>
              <a:t>Time Series Visualization</a:t>
            </a:r>
            <a:endParaRPr lang="en-US" sz="8800" dirty="0"/>
          </a:p>
        </p:txBody>
      </p:sp>
      <p:graphicFrame>
        <p:nvGraphicFramePr>
          <p:cNvPr id="267" name="Chart 266"/>
          <p:cNvGraphicFramePr>
            <a:graphicFrameLocks/>
          </p:cNvGraphicFramePr>
          <p:nvPr>
            <p:extLst>
              <p:ext uri="{D42A27DB-BD31-4B8C-83A1-F6EECF244321}">
                <p14:modId xmlns:p14="http://schemas.microsoft.com/office/powerpoint/2010/main" val="183357602"/>
              </p:ext>
            </p:extLst>
          </p:nvPr>
        </p:nvGraphicFramePr>
        <p:xfrm>
          <a:off x="22443350" y="10795737"/>
          <a:ext cx="5423298" cy="3823382"/>
        </p:xfrm>
        <a:graphic>
          <a:graphicData uri="http://schemas.openxmlformats.org/drawingml/2006/chart">
            <c:chart xmlns:c="http://schemas.openxmlformats.org/drawingml/2006/chart" xmlns:r="http://schemas.openxmlformats.org/officeDocument/2006/relationships" r:id="rId23"/>
          </a:graphicData>
        </a:graphic>
      </p:graphicFrame>
      <p:sp>
        <p:nvSpPr>
          <p:cNvPr id="269" name="Text Placeholder 16"/>
          <p:cNvSpPr txBox="1">
            <a:spLocks/>
          </p:cNvSpPr>
          <p:nvPr/>
        </p:nvSpPr>
        <p:spPr>
          <a:xfrm>
            <a:off x="9836579" y="21979515"/>
            <a:ext cx="7925552" cy="125098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2.</a:t>
            </a:r>
            <a:r>
              <a:rPr lang="en-US" dirty="0" smtClean="0"/>
              <a:t>  For Landsat imagery, we interpolated scan line errors, masked clouds, and calculated and thresholded the normalized burn ratio (NBR) for each scene.</a:t>
            </a:r>
          </a:p>
        </p:txBody>
      </p:sp>
      <p:sp>
        <p:nvSpPr>
          <p:cNvPr id="273" name="TextBox 272"/>
          <p:cNvSpPr txBox="1"/>
          <p:nvPr/>
        </p:nvSpPr>
        <p:spPr>
          <a:xfrm>
            <a:off x="13897791" y="13710758"/>
            <a:ext cx="1828799" cy="707886"/>
          </a:xfrm>
          <a:prstGeom prst="rect">
            <a:avLst/>
          </a:prstGeom>
          <a:noFill/>
        </p:spPr>
        <p:txBody>
          <a:bodyPr wrap="square" rtlCol="0">
            <a:spAutoFit/>
          </a:bodyPr>
          <a:lstStyle/>
          <a:p>
            <a:pPr lvl="0" algn="ctr"/>
            <a:r>
              <a:rPr lang="en-US" sz="2000" dirty="0" smtClean="0">
                <a:solidFill>
                  <a:srgbClr val="FFFFFF"/>
                </a:solidFill>
              </a:rPr>
              <a:t>Tasseled Cap</a:t>
            </a:r>
          </a:p>
          <a:p>
            <a:pPr lvl="0" algn="ctr"/>
            <a:r>
              <a:rPr lang="en-US" sz="2000" dirty="0" smtClean="0">
                <a:solidFill>
                  <a:srgbClr val="FFFFFF"/>
                </a:solidFill>
              </a:rPr>
              <a:t>Compositing</a:t>
            </a:r>
            <a:endParaRPr lang="en-US" sz="8800" dirty="0"/>
          </a:p>
        </p:txBody>
      </p:sp>
      <p:pic>
        <p:nvPicPr>
          <p:cNvPr id="14" name="Picture 13"/>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997" b="90895" l="5943" r="97336"/>
                    </a14:imgEffect>
                  </a14:imgLayer>
                </a14:imgProps>
              </a:ext>
              <a:ext uri="{28A0092B-C50C-407E-A947-70E740481C1C}">
                <a14:useLocalDpi xmlns:a14="http://schemas.microsoft.com/office/drawing/2010/main" val="0"/>
              </a:ext>
            </a:extLst>
          </a:blip>
          <a:srcRect l="5375" t="5986" b="9651"/>
          <a:stretch/>
        </p:blipFill>
        <p:spPr>
          <a:xfrm>
            <a:off x="18257750" y="10732818"/>
            <a:ext cx="4185600" cy="4829216"/>
          </a:xfrm>
          <a:prstGeom prst="rect">
            <a:avLst/>
          </a:prstGeom>
        </p:spPr>
      </p:pic>
      <p:grpSp>
        <p:nvGrpSpPr>
          <p:cNvPr id="64" name="Group 63"/>
          <p:cNvGrpSpPr/>
          <p:nvPr/>
        </p:nvGrpSpPr>
        <p:grpSpPr>
          <a:xfrm>
            <a:off x="16096736" y="23492650"/>
            <a:ext cx="1102144" cy="2444234"/>
            <a:chOff x="10104561" y="32206663"/>
            <a:chExt cx="1102144" cy="2444234"/>
          </a:xfrm>
        </p:grpSpPr>
        <p:grpSp>
          <p:nvGrpSpPr>
            <p:cNvPr id="283" name="Group 282"/>
            <p:cNvGrpSpPr/>
            <p:nvPr/>
          </p:nvGrpSpPr>
          <p:grpSpPr>
            <a:xfrm>
              <a:off x="10131945" y="32434063"/>
              <a:ext cx="1074760" cy="2216834"/>
              <a:chOff x="10131945" y="32434063"/>
              <a:chExt cx="1074760" cy="2216834"/>
            </a:xfrm>
          </p:grpSpPr>
          <p:pic>
            <p:nvPicPr>
              <p:cNvPr id="196" name="Picture 195"/>
              <p:cNvPicPr>
                <a:picLocks noChangeAspect="1"/>
              </p:cNvPicPr>
              <p:nvPr/>
            </p:nvPicPr>
            <p:blipFill rotWithShape="1">
              <a:blip r:embed="rId26" cstate="print">
                <a:extLst>
                  <a:ext uri="{28A0092B-C50C-407E-A947-70E740481C1C}">
                    <a14:useLocalDpi xmlns:a14="http://schemas.microsoft.com/office/drawing/2010/main" val="0"/>
                  </a:ext>
                </a:extLst>
              </a:blip>
              <a:srcRect t="79004" r="94253"/>
              <a:stretch/>
            </p:blipFill>
            <p:spPr>
              <a:xfrm>
                <a:off x="10131945" y="32434063"/>
                <a:ext cx="458826" cy="2169128"/>
              </a:xfrm>
              <a:prstGeom prst="rect">
                <a:avLst/>
              </a:prstGeom>
            </p:spPr>
          </p:pic>
          <p:sp>
            <p:nvSpPr>
              <p:cNvPr id="203" name="TextBox 202"/>
              <p:cNvSpPr txBox="1"/>
              <p:nvPr/>
            </p:nvSpPr>
            <p:spPr>
              <a:xfrm>
                <a:off x="10503764" y="32497247"/>
                <a:ext cx="685847" cy="400110"/>
              </a:xfrm>
              <a:prstGeom prst="rect">
                <a:avLst/>
              </a:prstGeom>
              <a:noFill/>
            </p:spPr>
            <p:txBody>
              <a:bodyPr wrap="square" rtlCol="0">
                <a:spAutoFit/>
              </a:bodyPr>
              <a:lstStyle/>
              <a:p>
                <a:r>
                  <a:rPr lang="en-US" sz="2000" dirty="0" smtClean="0">
                    <a:solidFill>
                      <a:srgbClr val="000000"/>
                    </a:solidFill>
                  </a:rPr>
                  <a:t>1995</a:t>
                </a:r>
                <a:endParaRPr lang="en-US" sz="2000" dirty="0">
                  <a:solidFill>
                    <a:srgbClr val="000000"/>
                  </a:solidFill>
                </a:endParaRPr>
              </a:p>
            </p:txBody>
          </p:sp>
          <p:sp>
            <p:nvSpPr>
              <p:cNvPr id="206" name="TextBox 205"/>
              <p:cNvSpPr txBox="1"/>
              <p:nvPr/>
            </p:nvSpPr>
            <p:spPr>
              <a:xfrm>
                <a:off x="10503763" y="32711463"/>
                <a:ext cx="685847" cy="400110"/>
              </a:xfrm>
              <a:prstGeom prst="rect">
                <a:avLst/>
              </a:prstGeom>
              <a:noFill/>
            </p:spPr>
            <p:txBody>
              <a:bodyPr wrap="square" rtlCol="0">
                <a:spAutoFit/>
              </a:bodyPr>
              <a:lstStyle/>
              <a:p>
                <a:r>
                  <a:rPr lang="en-US" sz="2000" dirty="0" smtClean="0">
                    <a:solidFill>
                      <a:srgbClr val="000000"/>
                    </a:solidFill>
                  </a:rPr>
                  <a:t>1999</a:t>
                </a:r>
                <a:endParaRPr lang="en-US" sz="2000" dirty="0">
                  <a:solidFill>
                    <a:srgbClr val="000000"/>
                  </a:solidFill>
                </a:endParaRPr>
              </a:p>
            </p:txBody>
          </p:sp>
          <p:sp>
            <p:nvSpPr>
              <p:cNvPr id="208" name="TextBox 207"/>
              <p:cNvSpPr txBox="1"/>
              <p:nvPr/>
            </p:nvSpPr>
            <p:spPr>
              <a:xfrm>
                <a:off x="10504104" y="32929037"/>
                <a:ext cx="685847" cy="400110"/>
              </a:xfrm>
              <a:prstGeom prst="rect">
                <a:avLst/>
              </a:prstGeom>
              <a:noFill/>
            </p:spPr>
            <p:txBody>
              <a:bodyPr wrap="square" rtlCol="0">
                <a:spAutoFit/>
              </a:bodyPr>
              <a:lstStyle/>
              <a:p>
                <a:r>
                  <a:rPr lang="en-US" sz="2000" dirty="0" smtClean="0">
                    <a:solidFill>
                      <a:srgbClr val="000000"/>
                    </a:solidFill>
                  </a:rPr>
                  <a:t>2000</a:t>
                </a:r>
                <a:endParaRPr lang="en-US" sz="2000" dirty="0">
                  <a:solidFill>
                    <a:srgbClr val="000000"/>
                  </a:solidFill>
                </a:endParaRPr>
              </a:p>
            </p:txBody>
          </p:sp>
          <p:sp>
            <p:nvSpPr>
              <p:cNvPr id="276" name="TextBox 275"/>
              <p:cNvSpPr txBox="1"/>
              <p:nvPr/>
            </p:nvSpPr>
            <p:spPr>
              <a:xfrm>
                <a:off x="10506776" y="33153812"/>
                <a:ext cx="685847" cy="400110"/>
              </a:xfrm>
              <a:prstGeom prst="rect">
                <a:avLst/>
              </a:prstGeom>
              <a:noFill/>
            </p:spPr>
            <p:txBody>
              <a:bodyPr wrap="square" rtlCol="0">
                <a:spAutoFit/>
              </a:bodyPr>
              <a:lstStyle/>
              <a:p>
                <a:r>
                  <a:rPr lang="en-US" sz="2000" dirty="0" smtClean="0">
                    <a:solidFill>
                      <a:srgbClr val="000000"/>
                    </a:solidFill>
                  </a:rPr>
                  <a:t>2007</a:t>
                </a:r>
                <a:endParaRPr lang="en-US" sz="2000" dirty="0">
                  <a:solidFill>
                    <a:srgbClr val="000000"/>
                  </a:solidFill>
                </a:endParaRPr>
              </a:p>
            </p:txBody>
          </p:sp>
          <p:sp>
            <p:nvSpPr>
              <p:cNvPr id="277" name="TextBox 276"/>
              <p:cNvSpPr txBox="1"/>
              <p:nvPr/>
            </p:nvSpPr>
            <p:spPr>
              <a:xfrm>
                <a:off x="10504957" y="33364183"/>
                <a:ext cx="685847" cy="400110"/>
              </a:xfrm>
              <a:prstGeom prst="rect">
                <a:avLst/>
              </a:prstGeom>
              <a:noFill/>
            </p:spPr>
            <p:txBody>
              <a:bodyPr wrap="square" rtlCol="0">
                <a:spAutoFit/>
              </a:bodyPr>
              <a:lstStyle/>
              <a:p>
                <a:r>
                  <a:rPr lang="en-US" sz="2000" dirty="0" smtClean="0">
                    <a:solidFill>
                      <a:srgbClr val="000000"/>
                    </a:solidFill>
                  </a:rPr>
                  <a:t>2008</a:t>
                </a:r>
                <a:endParaRPr lang="en-US" sz="2000" dirty="0">
                  <a:solidFill>
                    <a:srgbClr val="000000"/>
                  </a:solidFill>
                </a:endParaRPr>
              </a:p>
            </p:txBody>
          </p:sp>
          <p:sp>
            <p:nvSpPr>
              <p:cNvPr id="279" name="TextBox 278"/>
              <p:cNvSpPr txBox="1"/>
              <p:nvPr/>
            </p:nvSpPr>
            <p:spPr>
              <a:xfrm>
                <a:off x="10513648" y="33809079"/>
                <a:ext cx="685847" cy="400110"/>
              </a:xfrm>
              <a:prstGeom prst="rect">
                <a:avLst/>
              </a:prstGeom>
              <a:noFill/>
            </p:spPr>
            <p:txBody>
              <a:bodyPr wrap="square" rtlCol="0">
                <a:spAutoFit/>
              </a:bodyPr>
              <a:lstStyle/>
              <a:p>
                <a:r>
                  <a:rPr lang="en-US" sz="2000" dirty="0" smtClean="0">
                    <a:solidFill>
                      <a:srgbClr val="000000"/>
                    </a:solidFill>
                  </a:rPr>
                  <a:t>2012</a:t>
                </a:r>
                <a:endParaRPr lang="en-US" sz="2000" dirty="0">
                  <a:solidFill>
                    <a:srgbClr val="000000"/>
                  </a:solidFill>
                </a:endParaRPr>
              </a:p>
            </p:txBody>
          </p:sp>
          <p:sp>
            <p:nvSpPr>
              <p:cNvPr id="280" name="TextBox 279"/>
              <p:cNvSpPr txBox="1"/>
              <p:nvPr/>
            </p:nvSpPr>
            <p:spPr>
              <a:xfrm>
                <a:off x="10520858" y="34033912"/>
                <a:ext cx="685847" cy="400110"/>
              </a:xfrm>
              <a:prstGeom prst="rect">
                <a:avLst/>
              </a:prstGeom>
              <a:noFill/>
            </p:spPr>
            <p:txBody>
              <a:bodyPr wrap="square" rtlCol="0">
                <a:spAutoFit/>
              </a:bodyPr>
              <a:lstStyle/>
              <a:p>
                <a:r>
                  <a:rPr lang="en-US" sz="2000" dirty="0" smtClean="0">
                    <a:solidFill>
                      <a:srgbClr val="000000"/>
                    </a:solidFill>
                  </a:rPr>
                  <a:t>2013</a:t>
                </a:r>
                <a:endParaRPr lang="en-US" sz="2000" dirty="0">
                  <a:solidFill>
                    <a:srgbClr val="000000"/>
                  </a:solidFill>
                </a:endParaRPr>
              </a:p>
            </p:txBody>
          </p:sp>
          <p:sp>
            <p:nvSpPr>
              <p:cNvPr id="281" name="TextBox 280"/>
              <p:cNvSpPr txBox="1"/>
              <p:nvPr/>
            </p:nvSpPr>
            <p:spPr>
              <a:xfrm>
                <a:off x="10512055" y="34250787"/>
                <a:ext cx="685847" cy="400110"/>
              </a:xfrm>
              <a:prstGeom prst="rect">
                <a:avLst/>
              </a:prstGeom>
              <a:noFill/>
            </p:spPr>
            <p:txBody>
              <a:bodyPr wrap="square" rtlCol="0">
                <a:spAutoFit/>
              </a:bodyPr>
              <a:lstStyle/>
              <a:p>
                <a:r>
                  <a:rPr lang="en-US" sz="2000" dirty="0" smtClean="0">
                    <a:solidFill>
                      <a:srgbClr val="000000"/>
                    </a:solidFill>
                  </a:rPr>
                  <a:t>2015</a:t>
                </a:r>
                <a:endParaRPr lang="en-US" sz="2000" dirty="0">
                  <a:solidFill>
                    <a:srgbClr val="000000"/>
                  </a:solidFill>
                </a:endParaRPr>
              </a:p>
            </p:txBody>
          </p:sp>
          <p:sp>
            <p:nvSpPr>
              <p:cNvPr id="282" name="TextBox 281"/>
              <p:cNvSpPr txBox="1"/>
              <p:nvPr/>
            </p:nvSpPr>
            <p:spPr>
              <a:xfrm>
                <a:off x="10504104" y="33588895"/>
                <a:ext cx="685847" cy="400110"/>
              </a:xfrm>
              <a:prstGeom prst="rect">
                <a:avLst/>
              </a:prstGeom>
              <a:noFill/>
            </p:spPr>
            <p:txBody>
              <a:bodyPr wrap="square" rtlCol="0">
                <a:spAutoFit/>
              </a:bodyPr>
              <a:lstStyle/>
              <a:p>
                <a:r>
                  <a:rPr lang="en-US" sz="2000" dirty="0" smtClean="0">
                    <a:solidFill>
                      <a:srgbClr val="000000"/>
                    </a:solidFill>
                  </a:rPr>
                  <a:t>2010</a:t>
                </a:r>
                <a:endParaRPr lang="en-US" sz="2000" dirty="0">
                  <a:solidFill>
                    <a:srgbClr val="000000"/>
                  </a:solidFill>
                </a:endParaRPr>
              </a:p>
            </p:txBody>
          </p:sp>
        </p:grpSp>
        <p:sp>
          <p:nvSpPr>
            <p:cNvPr id="284" name="TextBox 283"/>
            <p:cNvSpPr txBox="1"/>
            <p:nvPr/>
          </p:nvSpPr>
          <p:spPr>
            <a:xfrm>
              <a:off x="10104561" y="32206663"/>
              <a:ext cx="803820" cy="461665"/>
            </a:xfrm>
            <a:prstGeom prst="rect">
              <a:avLst/>
            </a:prstGeom>
            <a:noFill/>
          </p:spPr>
          <p:txBody>
            <a:bodyPr wrap="square" rtlCol="0">
              <a:spAutoFit/>
            </a:bodyPr>
            <a:lstStyle/>
            <a:p>
              <a:r>
                <a:rPr lang="en-US" sz="2400" dirty="0" smtClean="0">
                  <a:solidFill>
                    <a:srgbClr val="000000"/>
                  </a:solidFill>
                </a:rPr>
                <a:t>Year</a:t>
              </a:r>
              <a:endParaRPr lang="en-US" sz="2400" dirty="0">
                <a:solidFill>
                  <a:srgbClr val="000000"/>
                </a:solidFill>
              </a:endParaRPr>
            </a:p>
          </p:txBody>
        </p:sp>
      </p:grpSp>
      <p:sp>
        <p:nvSpPr>
          <p:cNvPr id="319" name="Text Placeholder 16"/>
          <p:cNvSpPr txBox="1">
            <a:spLocks/>
          </p:cNvSpPr>
          <p:nvPr/>
        </p:nvSpPr>
        <p:spPr>
          <a:xfrm>
            <a:off x="13976793" y="26152062"/>
            <a:ext cx="4044440" cy="336178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3a. </a:t>
            </a:r>
            <a:r>
              <a:rPr lang="en-US" dirty="0" smtClean="0"/>
              <a:t>Years in which burned areas were detected, using all available dry-season TM, ETM+, and OLI Landsat scenes (1995-2015).  Major burn events occurred at 7- to 8-year intervals (2000, 2008, 2015).</a:t>
            </a:r>
            <a:endParaRPr lang="en-US" dirty="0"/>
          </a:p>
        </p:txBody>
      </p:sp>
      <p:cxnSp>
        <p:nvCxnSpPr>
          <p:cNvPr id="70" name="Straight Connector 69"/>
          <p:cNvCxnSpPr/>
          <p:nvPr/>
        </p:nvCxnSpPr>
        <p:spPr>
          <a:xfrm flipV="1">
            <a:off x="12452484" y="23666679"/>
            <a:ext cx="1132004" cy="2073476"/>
          </a:xfrm>
          <a:prstGeom prst="line">
            <a:avLst/>
          </a:prstGeom>
          <a:ln>
            <a:gradFill flip="none" rotWithShape="1">
              <a:gsLst>
                <a:gs pos="0">
                  <a:schemeClr val="accent1">
                    <a:lumMod val="5000"/>
                    <a:lumOff val="95000"/>
                  </a:schemeClr>
                </a:gs>
                <a:gs pos="100000">
                  <a:schemeClr val="tx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12467151" y="25829998"/>
            <a:ext cx="1110438" cy="5366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16138585" y="29504603"/>
            <a:ext cx="1491659" cy="1834567"/>
            <a:chOff x="11152530" y="31726016"/>
            <a:chExt cx="1491659" cy="1834567"/>
          </a:xfrm>
        </p:grpSpPr>
        <p:grpSp>
          <p:nvGrpSpPr>
            <p:cNvPr id="299" name="Group 298"/>
            <p:cNvGrpSpPr/>
            <p:nvPr/>
          </p:nvGrpSpPr>
          <p:grpSpPr>
            <a:xfrm>
              <a:off x="11152530" y="31726016"/>
              <a:ext cx="1491659" cy="1834567"/>
              <a:chOff x="10118809" y="31719355"/>
              <a:chExt cx="1491659" cy="1834567"/>
            </a:xfrm>
          </p:grpSpPr>
          <p:grpSp>
            <p:nvGrpSpPr>
              <p:cNvPr id="300" name="Group 299"/>
              <p:cNvGrpSpPr/>
              <p:nvPr/>
            </p:nvGrpSpPr>
            <p:grpSpPr>
              <a:xfrm>
                <a:off x="10503763" y="32497247"/>
                <a:ext cx="688860" cy="1056675"/>
                <a:chOff x="10503763" y="32497247"/>
                <a:chExt cx="688860" cy="1056675"/>
              </a:xfrm>
            </p:grpSpPr>
            <p:sp>
              <p:nvSpPr>
                <p:cNvPr id="304" name="TextBox 303"/>
                <p:cNvSpPr txBox="1"/>
                <p:nvPr/>
              </p:nvSpPr>
              <p:spPr>
                <a:xfrm>
                  <a:off x="10503763" y="32711463"/>
                  <a:ext cx="685847" cy="400110"/>
                </a:xfrm>
                <a:prstGeom prst="rect">
                  <a:avLst/>
                </a:prstGeom>
                <a:noFill/>
              </p:spPr>
              <p:txBody>
                <a:bodyPr wrap="square" rtlCol="0">
                  <a:spAutoFit/>
                </a:bodyPr>
                <a:lstStyle/>
                <a:p>
                  <a:r>
                    <a:rPr lang="en-US" sz="2000" dirty="0" smtClean="0">
                      <a:solidFill>
                        <a:srgbClr val="000000"/>
                      </a:solidFill>
                    </a:rPr>
                    <a:t>2</a:t>
                  </a:r>
                  <a:endParaRPr lang="en-US" sz="2000" dirty="0">
                    <a:solidFill>
                      <a:srgbClr val="000000"/>
                    </a:solidFill>
                  </a:endParaRPr>
                </a:p>
              </p:txBody>
            </p:sp>
            <p:sp>
              <p:nvSpPr>
                <p:cNvPr id="303" name="TextBox 302"/>
                <p:cNvSpPr txBox="1"/>
                <p:nvPr/>
              </p:nvSpPr>
              <p:spPr>
                <a:xfrm>
                  <a:off x="10503764" y="32497247"/>
                  <a:ext cx="685847" cy="400110"/>
                </a:xfrm>
                <a:prstGeom prst="rect">
                  <a:avLst/>
                </a:prstGeom>
                <a:noFill/>
              </p:spPr>
              <p:txBody>
                <a:bodyPr wrap="square" rtlCol="0">
                  <a:spAutoFit/>
                </a:bodyPr>
                <a:lstStyle/>
                <a:p>
                  <a:r>
                    <a:rPr lang="en-US" sz="2000" dirty="0">
                      <a:solidFill>
                        <a:srgbClr val="000000"/>
                      </a:solidFill>
                    </a:rPr>
                    <a:t>1</a:t>
                  </a:r>
                </a:p>
              </p:txBody>
            </p:sp>
            <p:sp>
              <p:nvSpPr>
                <p:cNvPr id="305" name="TextBox 304"/>
                <p:cNvSpPr txBox="1"/>
                <p:nvPr/>
              </p:nvSpPr>
              <p:spPr>
                <a:xfrm>
                  <a:off x="10504104" y="32929037"/>
                  <a:ext cx="685847" cy="400110"/>
                </a:xfrm>
                <a:prstGeom prst="rect">
                  <a:avLst/>
                </a:prstGeom>
                <a:noFill/>
              </p:spPr>
              <p:txBody>
                <a:bodyPr wrap="square" rtlCol="0">
                  <a:spAutoFit/>
                </a:bodyPr>
                <a:lstStyle/>
                <a:p>
                  <a:r>
                    <a:rPr lang="en-US" sz="2000" dirty="0" smtClean="0">
                      <a:solidFill>
                        <a:srgbClr val="000000"/>
                      </a:solidFill>
                    </a:rPr>
                    <a:t>3</a:t>
                  </a:r>
                  <a:endParaRPr lang="en-US" sz="2000" dirty="0">
                    <a:solidFill>
                      <a:srgbClr val="000000"/>
                    </a:solidFill>
                  </a:endParaRPr>
                </a:p>
              </p:txBody>
            </p:sp>
            <p:sp>
              <p:nvSpPr>
                <p:cNvPr id="306" name="TextBox 305"/>
                <p:cNvSpPr txBox="1"/>
                <p:nvPr/>
              </p:nvSpPr>
              <p:spPr>
                <a:xfrm>
                  <a:off x="10506776" y="33153812"/>
                  <a:ext cx="685847" cy="400110"/>
                </a:xfrm>
                <a:prstGeom prst="rect">
                  <a:avLst/>
                </a:prstGeom>
                <a:noFill/>
              </p:spPr>
              <p:txBody>
                <a:bodyPr wrap="square" rtlCol="0">
                  <a:spAutoFit/>
                </a:bodyPr>
                <a:lstStyle/>
                <a:p>
                  <a:r>
                    <a:rPr lang="en-US" sz="2000" dirty="0" smtClean="0">
                      <a:solidFill>
                        <a:srgbClr val="000000"/>
                      </a:solidFill>
                    </a:rPr>
                    <a:t>&gt;3</a:t>
                  </a:r>
                  <a:endParaRPr lang="en-US" sz="2000" dirty="0">
                    <a:solidFill>
                      <a:srgbClr val="000000"/>
                    </a:solidFill>
                  </a:endParaRPr>
                </a:p>
              </p:txBody>
            </p:sp>
          </p:grpSp>
          <p:sp>
            <p:nvSpPr>
              <p:cNvPr id="301" name="TextBox 300"/>
              <p:cNvSpPr txBox="1"/>
              <p:nvPr/>
            </p:nvSpPr>
            <p:spPr>
              <a:xfrm>
                <a:off x="10118809" y="31719355"/>
                <a:ext cx="1491659" cy="830997"/>
              </a:xfrm>
              <a:prstGeom prst="rect">
                <a:avLst/>
              </a:prstGeom>
              <a:noFill/>
            </p:spPr>
            <p:txBody>
              <a:bodyPr wrap="square" rtlCol="0">
                <a:spAutoFit/>
              </a:bodyPr>
              <a:lstStyle/>
              <a:p>
                <a:r>
                  <a:rPr lang="en-US" sz="2400" dirty="0" smtClean="0">
                    <a:solidFill>
                      <a:srgbClr val="000000"/>
                    </a:solidFill>
                  </a:rPr>
                  <a:t>Burn frequency</a:t>
                </a:r>
                <a:endParaRPr lang="en-US" sz="2400" dirty="0">
                  <a:solidFill>
                    <a:srgbClr val="000000"/>
                  </a:solidFill>
                </a:endParaRPr>
              </a:p>
            </p:txBody>
          </p:sp>
        </p:grpSp>
        <p:sp>
          <p:nvSpPr>
            <p:cNvPr id="65" name="Rectangle 64"/>
            <p:cNvSpPr/>
            <p:nvPr/>
          </p:nvSpPr>
          <p:spPr>
            <a:xfrm>
              <a:off x="11257396" y="32850468"/>
              <a:ext cx="320040" cy="155448"/>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11255489" y="32632927"/>
              <a:ext cx="320040" cy="155448"/>
            </a:xfrm>
            <a:prstGeom prst="rect">
              <a:avLst/>
            </a:prstGeom>
            <a:solidFill>
              <a:srgbClr val="FCE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11255489" y="33071635"/>
              <a:ext cx="320040" cy="155448"/>
            </a:xfrm>
            <a:prstGeom prst="rect">
              <a:avLst/>
            </a:prstGeom>
            <a:solidFill>
              <a:srgbClr val="732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11255489" y="33285696"/>
              <a:ext cx="320040" cy="15544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8" name="Text Placeholder 16"/>
          <p:cNvSpPr txBox="1">
            <a:spLocks/>
          </p:cNvSpPr>
          <p:nvPr/>
        </p:nvSpPr>
        <p:spPr>
          <a:xfrm>
            <a:off x="13974720" y="31767717"/>
            <a:ext cx="4041648" cy="289954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3b. </a:t>
            </a:r>
            <a:r>
              <a:rPr lang="en-US" dirty="0" smtClean="0"/>
              <a:t>Burn frequency (number of times each pixel burned).  The “jigsaw” pattern of fires across years (Fig. 3a) indicates that, within the study period, the same locations tended not to burn more than 1-3 times.</a:t>
            </a:r>
            <a:endParaRPr lang="en-US" dirty="0"/>
          </a:p>
        </p:txBody>
      </p:sp>
      <p:cxnSp>
        <p:nvCxnSpPr>
          <p:cNvPr id="326" name="Straight Connector 325"/>
          <p:cNvCxnSpPr/>
          <p:nvPr/>
        </p:nvCxnSpPr>
        <p:spPr>
          <a:xfrm flipV="1">
            <a:off x="12478908" y="29433694"/>
            <a:ext cx="1088588" cy="1449613"/>
          </a:xfrm>
          <a:prstGeom prst="line">
            <a:avLst/>
          </a:prstGeom>
          <a:ln>
            <a:gradFill flip="none" rotWithShape="1">
              <a:gsLst>
                <a:gs pos="0">
                  <a:schemeClr val="accent1">
                    <a:lumMod val="5000"/>
                    <a:lumOff val="95000"/>
                  </a:schemeClr>
                </a:gs>
                <a:gs pos="100000">
                  <a:schemeClr val="tx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12457452" y="31523882"/>
            <a:ext cx="1083706" cy="117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59" name="Group 358"/>
          <p:cNvGrpSpPr/>
          <p:nvPr/>
        </p:nvGrpSpPr>
        <p:grpSpPr>
          <a:xfrm>
            <a:off x="22630564" y="15744632"/>
            <a:ext cx="4413151" cy="2168898"/>
            <a:chOff x="18210817" y="16368452"/>
            <a:chExt cx="4413151" cy="2168898"/>
          </a:xfrm>
        </p:grpSpPr>
        <p:pic>
          <p:nvPicPr>
            <p:cNvPr id="356" name="Picture 355"/>
            <p:cNvPicPr>
              <a:picLocks noChangeAspect="1"/>
            </p:cNvPicPr>
            <p:nvPr/>
          </p:nvPicPr>
          <p:blipFill rotWithShape="1">
            <a:blip r:embed="rId27"/>
            <a:srcRect t="27970" r="3388"/>
            <a:stretch/>
          </p:blipFill>
          <p:spPr>
            <a:xfrm>
              <a:off x="18302515" y="16368452"/>
              <a:ext cx="3985986" cy="1671625"/>
            </a:xfrm>
            <a:prstGeom prst="rect">
              <a:avLst/>
            </a:prstGeom>
            <a:ln>
              <a:solidFill>
                <a:schemeClr val="tx1"/>
              </a:solidFill>
            </a:ln>
          </p:spPr>
        </p:pic>
        <p:sp>
          <p:nvSpPr>
            <p:cNvPr id="358" name="Text Placeholder 16"/>
            <p:cNvSpPr txBox="1">
              <a:spLocks/>
            </p:cNvSpPr>
            <p:nvPr/>
          </p:nvSpPr>
          <p:spPr>
            <a:xfrm>
              <a:off x="18210817" y="18086320"/>
              <a:ext cx="4413151" cy="45103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6.</a:t>
              </a:r>
              <a:r>
                <a:rPr lang="en-US" dirty="0" smtClean="0"/>
                <a:t> Shrubland burning. </a:t>
              </a:r>
            </a:p>
          </p:txBody>
        </p:sp>
      </p:grpSp>
      <p:grpSp>
        <p:nvGrpSpPr>
          <p:cNvPr id="362" name="Group 361"/>
          <p:cNvGrpSpPr/>
          <p:nvPr/>
        </p:nvGrpSpPr>
        <p:grpSpPr>
          <a:xfrm>
            <a:off x="18363505" y="14909704"/>
            <a:ext cx="1738897" cy="680702"/>
            <a:chOff x="28393942" y="21930785"/>
            <a:chExt cx="1738897" cy="680702"/>
          </a:xfrm>
        </p:grpSpPr>
        <p:sp>
          <p:nvSpPr>
            <p:cNvPr id="21" name="Rectangle 20"/>
            <p:cNvSpPr/>
            <p:nvPr/>
          </p:nvSpPr>
          <p:spPr>
            <a:xfrm>
              <a:off x="28393942" y="21969732"/>
              <a:ext cx="274320" cy="274320"/>
            </a:xfrm>
            <a:prstGeom prst="rect">
              <a:avLst/>
            </a:prstGeom>
            <a:solidFill>
              <a:srgbClr val="FF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55" name="Rectangle 254"/>
            <p:cNvSpPr/>
            <p:nvPr/>
          </p:nvSpPr>
          <p:spPr>
            <a:xfrm>
              <a:off x="28393942" y="22310984"/>
              <a:ext cx="274320" cy="274320"/>
            </a:xfrm>
            <a:prstGeom prst="rect">
              <a:avLst/>
            </a:prstGeom>
            <a:solidFill>
              <a:srgbClr val="A264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 name="TextBox 21"/>
            <p:cNvSpPr txBox="1"/>
            <p:nvPr/>
          </p:nvSpPr>
          <p:spPr>
            <a:xfrm>
              <a:off x="28662124" y="21930785"/>
              <a:ext cx="1461067" cy="338554"/>
            </a:xfrm>
            <a:prstGeom prst="rect">
              <a:avLst/>
            </a:prstGeom>
            <a:noFill/>
          </p:spPr>
          <p:txBody>
            <a:bodyPr wrap="square" rtlCol="0">
              <a:spAutoFit/>
            </a:bodyPr>
            <a:lstStyle/>
            <a:p>
              <a:r>
                <a:rPr lang="en-US" sz="1600" dirty="0" smtClean="0">
                  <a:solidFill>
                    <a:srgbClr val="000000"/>
                  </a:solidFill>
                </a:rPr>
                <a:t>MODIS</a:t>
              </a:r>
              <a:endParaRPr lang="en-US" sz="1600" dirty="0">
                <a:solidFill>
                  <a:srgbClr val="000000"/>
                </a:solidFill>
              </a:endParaRPr>
            </a:p>
          </p:txBody>
        </p:sp>
        <p:sp>
          <p:nvSpPr>
            <p:cNvPr id="256" name="TextBox 255"/>
            <p:cNvSpPr txBox="1"/>
            <p:nvPr/>
          </p:nvSpPr>
          <p:spPr>
            <a:xfrm>
              <a:off x="28671772" y="22272933"/>
              <a:ext cx="1461067" cy="338554"/>
            </a:xfrm>
            <a:prstGeom prst="rect">
              <a:avLst/>
            </a:prstGeom>
            <a:noFill/>
          </p:spPr>
          <p:txBody>
            <a:bodyPr wrap="square" rtlCol="0">
              <a:spAutoFit/>
            </a:bodyPr>
            <a:lstStyle/>
            <a:p>
              <a:r>
                <a:rPr lang="en-US" sz="1600" dirty="0" smtClean="0">
                  <a:solidFill>
                    <a:srgbClr val="000000"/>
                  </a:solidFill>
                </a:rPr>
                <a:t>Landsat</a:t>
              </a:r>
              <a:endParaRPr lang="en-US" sz="1600" dirty="0">
                <a:solidFill>
                  <a:srgbClr val="000000"/>
                </a:solidFill>
              </a:endParaRPr>
            </a:p>
          </p:txBody>
        </p:sp>
      </p:grpSp>
      <p:grpSp>
        <p:nvGrpSpPr>
          <p:cNvPr id="376" name="Group 375"/>
          <p:cNvGrpSpPr/>
          <p:nvPr/>
        </p:nvGrpSpPr>
        <p:grpSpPr>
          <a:xfrm>
            <a:off x="18331372" y="15534907"/>
            <a:ext cx="2269536" cy="561734"/>
            <a:chOff x="18298171" y="15709484"/>
            <a:chExt cx="3029039" cy="619941"/>
          </a:xfrm>
        </p:grpSpPr>
        <p:pic>
          <p:nvPicPr>
            <p:cNvPr id="357" name="Picture 356"/>
            <p:cNvPicPr>
              <a:picLocks noChangeAspect="1"/>
            </p:cNvPicPr>
            <p:nvPr/>
          </p:nvPicPr>
          <p:blipFill rotWithShape="1">
            <a:blip r:embed="rId28" cstate="print">
              <a:extLst>
                <a:ext uri="{28A0092B-C50C-407E-A947-70E740481C1C}">
                  <a14:useLocalDpi xmlns:a14="http://schemas.microsoft.com/office/drawing/2010/main" val="0"/>
                </a:ext>
              </a:extLst>
            </a:blip>
            <a:srcRect l="14036" t="94539" r="38314" b="-127"/>
            <a:stretch/>
          </p:blipFill>
          <p:spPr>
            <a:xfrm>
              <a:off x="18357283" y="15967802"/>
              <a:ext cx="2326105" cy="352926"/>
            </a:xfrm>
            <a:prstGeom prst="rect">
              <a:avLst/>
            </a:prstGeom>
          </p:spPr>
        </p:pic>
        <p:sp>
          <p:nvSpPr>
            <p:cNvPr id="370" name="Rectangle 369"/>
            <p:cNvSpPr/>
            <p:nvPr/>
          </p:nvSpPr>
          <p:spPr>
            <a:xfrm>
              <a:off x="18808738" y="16019563"/>
              <a:ext cx="1948070" cy="129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20658079" y="16126495"/>
              <a:ext cx="197458" cy="166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TextBox 362"/>
            <p:cNvSpPr txBox="1"/>
            <p:nvPr/>
          </p:nvSpPr>
          <p:spPr>
            <a:xfrm>
              <a:off x="18714693" y="15880642"/>
              <a:ext cx="286955" cy="338554"/>
            </a:xfrm>
            <a:prstGeom prst="rect">
              <a:avLst/>
            </a:prstGeom>
            <a:noFill/>
          </p:spPr>
          <p:txBody>
            <a:bodyPr wrap="square" rtlCol="0">
              <a:spAutoFit/>
            </a:bodyPr>
            <a:lstStyle/>
            <a:p>
              <a:r>
                <a:rPr lang="en-US" sz="1600" dirty="0" smtClean="0">
                  <a:solidFill>
                    <a:srgbClr val="000000"/>
                  </a:solidFill>
                </a:rPr>
                <a:t>0</a:t>
              </a:r>
              <a:endParaRPr lang="en-US" sz="1600" dirty="0">
                <a:solidFill>
                  <a:srgbClr val="000000"/>
                </a:solidFill>
              </a:endParaRPr>
            </a:p>
          </p:txBody>
        </p:sp>
        <p:sp>
          <p:nvSpPr>
            <p:cNvPr id="364" name="TextBox 363"/>
            <p:cNvSpPr txBox="1"/>
            <p:nvPr/>
          </p:nvSpPr>
          <p:spPr>
            <a:xfrm>
              <a:off x="18298171" y="15709484"/>
              <a:ext cx="286955" cy="338553"/>
            </a:xfrm>
            <a:prstGeom prst="rect">
              <a:avLst/>
            </a:prstGeom>
            <a:noFill/>
          </p:spPr>
          <p:txBody>
            <a:bodyPr wrap="square" rtlCol="0">
              <a:spAutoFit/>
            </a:bodyPr>
            <a:lstStyle/>
            <a:p>
              <a:r>
                <a:rPr lang="en-US" sz="1600" dirty="0" smtClean="0">
                  <a:solidFill>
                    <a:srgbClr val="000000"/>
                  </a:solidFill>
                </a:rPr>
                <a:t>N</a:t>
              </a:r>
              <a:endParaRPr lang="en-US" sz="1600" dirty="0">
                <a:solidFill>
                  <a:srgbClr val="000000"/>
                </a:solidFill>
              </a:endParaRPr>
            </a:p>
          </p:txBody>
        </p:sp>
        <p:sp>
          <p:nvSpPr>
            <p:cNvPr id="365" name="TextBox 364"/>
            <p:cNvSpPr txBox="1"/>
            <p:nvPr/>
          </p:nvSpPr>
          <p:spPr>
            <a:xfrm>
              <a:off x="19155528" y="15875791"/>
              <a:ext cx="286955" cy="338554"/>
            </a:xfrm>
            <a:prstGeom prst="rect">
              <a:avLst/>
            </a:prstGeom>
            <a:noFill/>
          </p:spPr>
          <p:txBody>
            <a:bodyPr wrap="square" rtlCol="0">
              <a:spAutoFit/>
            </a:bodyPr>
            <a:lstStyle/>
            <a:p>
              <a:r>
                <a:rPr lang="en-US" sz="1600" dirty="0">
                  <a:solidFill>
                    <a:srgbClr val="000000"/>
                  </a:solidFill>
                </a:rPr>
                <a:t>5</a:t>
              </a:r>
            </a:p>
          </p:txBody>
        </p:sp>
        <p:sp>
          <p:nvSpPr>
            <p:cNvPr id="366" name="TextBox 365"/>
            <p:cNvSpPr txBox="1"/>
            <p:nvPr/>
          </p:nvSpPr>
          <p:spPr>
            <a:xfrm>
              <a:off x="19478933" y="15875466"/>
              <a:ext cx="532885" cy="384454"/>
            </a:xfrm>
            <a:prstGeom prst="rect">
              <a:avLst/>
            </a:prstGeom>
            <a:noFill/>
          </p:spPr>
          <p:txBody>
            <a:bodyPr wrap="square" rtlCol="0">
              <a:spAutoFit/>
            </a:bodyPr>
            <a:lstStyle/>
            <a:p>
              <a:r>
                <a:rPr lang="en-US" sz="1600" dirty="0" smtClean="0">
                  <a:solidFill>
                    <a:srgbClr val="000000"/>
                  </a:solidFill>
                </a:rPr>
                <a:t>10</a:t>
              </a:r>
              <a:endParaRPr lang="en-US" sz="1600" dirty="0">
                <a:solidFill>
                  <a:srgbClr val="000000"/>
                </a:solidFill>
              </a:endParaRPr>
            </a:p>
          </p:txBody>
        </p:sp>
        <p:sp>
          <p:nvSpPr>
            <p:cNvPr id="367" name="TextBox 366"/>
            <p:cNvSpPr txBox="1"/>
            <p:nvPr/>
          </p:nvSpPr>
          <p:spPr>
            <a:xfrm>
              <a:off x="20366140" y="15869922"/>
              <a:ext cx="505107" cy="373635"/>
            </a:xfrm>
            <a:prstGeom prst="rect">
              <a:avLst/>
            </a:prstGeom>
            <a:noFill/>
          </p:spPr>
          <p:txBody>
            <a:bodyPr wrap="square" rtlCol="0">
              <a:spAutoFit/>
            </a:bodyPr>
            <a:lstStyle/>
            <a:p>
              <a:r>
                <a:rPr lang="en-US" sz="1600" dirty="0" smtClean="0">
                  <a:solidFill>
                    <a:srgbClr val="000000"/>
                  </a:solidFill>
                </a:rPr>
                <a:t>20</a:t>
              </a:r>
            </a:p>
          </p:txBody>
        </p:sp>
        <p:sp>
          <p:nvSpPr>
            <p:cNvPr id="368" name="TextBox 367"/>
            <p:cNvSpPr txBox="1"/>
            <p:nvPr/>
          </p:nvSpPr>
          <p:spPr>
            <a:xfrm>
              <a:off x="20693990" y="15955790"/>
              <a:ext cx="633220" cy="373635"/>
            </a:xfrm>
            <a:prstGeom prst="rect">
              <a:avLst/>
            </a:prstGeom>
            <a:noFill/>
          </p:spPr>
          <p:txBody>
            <a:bodyPr wrap="square" rtlCol="0">
              <a:spAutoFit/>
            </a:bodyPr>
            <a:lstStyle/>
            <a:p>
              <a:r>
                <a:rPr lang="en-US" sz="1600" dirty="0" smtClean="0">
                  <a:solidFill>
                    <a:srgbClr val="000000"/>
                  </a:solidFill>
                </a:rPr>
                <a:t>km</a:t>
              </a:r>
            </a:p>
          </p:txBody>
        </p:sp>
      </p:grpSp>
      <p:sp>
        <p:nvSpPr>
          <p:cNvPr id="373" name="Text Placeholder 16"/>
          <p:cNvSpPr txBox="1">
            <a:spLocks/>
          </p:cNvSpPr>
          <p:nvPr/>
        </p:nvSpPr>
        <p:spPr>
          <a:xfrm>
            <a:off x="18331372" y="16315768"/>
            <a:ext cx="3902179" cy="158844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4. </a:t>
            </a:r>
            <a:r>
              <a:rPr lang="en-US" dirty="0" smtClean="0"/>
              <a:t>Cumulative burned areas detected by MODIS (260 km</a:t>
            </a:r>
            <a:r>
              <a:rPr lang="en-US" baseline="30000" dirty="0" smtClean="0"/>
              <a:t>2</a:t>
            </a:r>
            <a:r>
              <a:rPr lang="en-US" dirty="0" smtClean="0"/>
              <a:t>) and Landsat (271 km</a:t>
            </a:r>
            <a:r>
              <a:rPr lang="en-US" baseline="30000" dirty="0" smtClean="0"/>
              <a:t>2</a:t>
            </a:r>
            <a:r>
              <a:rPr lang="en-US" dirty="0" smtClean="0"/>
              <a:t>) sensors.</a:t>
            </a:r>
          </a:p>
        </p:txBody>
      </p:sp>
      <p:sp>
        <p:nvSpPr>
          <p:cNvPr id="374" name="Text Placeholder 16"/>
          <p:cNvSpPr txBox="1">
            <a:spLocks/>
          </p:cNvSpPr>
          <p:nvPr/>
        </p:nvSpPr>
        <p:spPr>
          <a:xfrm>
            <a:off x="22654627" y="14282907"/>
            <a:ext cx="4096943" cy="119266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b="1" dirty="0" smtClean="0"/>
              <a:t>Figure 5. </a:t>
            </a:r>
            <a:r>
              <a:rPr lang="en-US" dirty="0" smtClean="0"/>
              <a:t>Proportion of burned areas within land cover classes.</a:t>
            </a:r>
            <a:endParaRPr lang="en-US" dirty="0"/>
          </a:p>
        </p:txBody>
      </p:sp>
      <p:grpSp>
        <p:nvGrpSpPr>
          <p:cNvPr id="163" name="Group 162"/>
          <p:cNvGrpSpPr/>
          <p:nvPr/>
        </p:nvGrpSpPr>
        <p:grpSpPr>
          <a:xfrm>
            <a:off x="9497366" y="18101818"/>
            <a:ext cx="8563053" cy="3877949"/>
            <a:chOff x="9497366" y="18161452"/>
            <a:chExt cx="8563053" cy="3877949"/>
          </a:xfrm>
        </p:grpSpPr>
        <p:grpSp>
          <p:nvGrpSpPr>
            <p:cNvPr id="100" name="Group 99"/>
            <p:cNvGrpSpPr/>
            <p:nvPr/>
          </p:nvGrpSpPr>
          <p:grpSpPr>
            <a:xfrm>
              <a:off x="9497366" y="18161452"/>
              <a:ext cx="8563053" cy="3877949"/>
              <a:chOff x="9497366" y="18378019"/>
              <a:chExt cx="8563053" cy="3877949"/>
            </a:xfrm>
          </p:grpSpPr>
          <p:pic>
            <p:nvPicPr>
              <p:cNvPr id="58" name="Picture 57"/>
              <p:cNvPicPr>
                <a:picLocks noChangeAspect="1"/>
              </p:cNvPicPr>
              <p:nvPr/>
            </p:nvPicPr>
            <p:blipFill rotWithShape="1">
              <a:blip r:embed="rId29" cstate="print">
                <a:extLst>
                  <a:ext uri="{28A0092B-C50C-407E-A947-70E740481C1C}">
                    <a14:useLocalDpi xmlns:a14="http://schemas.microsoft.com/office/drawing/2010/main" val="0"/>
                  </a:ext>
                </a:extLst>
              </a:blip>
              <a:srcRect t="-1" b="9709"/>
              <a:stretch/>
            </p:blipFill>
            <p:spPr>
              <a:xfrm>
                <a:off x="12288812" y="18416873"/>
                <a:ext cx="2996596" cy="3501431"/>
              </a:xfrm>
              <a:prstGeom prst="rect">
                <a:avLst/>
              </a:prstGeom>
            </p:spPr>
          </p:pic>
          <p:pic>
            <p:nvPicPr>
              <p:cNvPr id="38" name="Picture 37"/>
              <p:cNvPicPr>
                <a:picLocks noChangeAspect="1"/>
              </p:cNvPicPr>
              <p:nvPr/>
            </p:nvPicPr>
            <p:blipFill>
              <a:blip r:embed="rId30" cstate="print">
                <a:extLst>
                  <a:ext uri="{BEBA8EAE-BF5A-486C-A8C5-ECC9F3942E4B}">
                    <a14:imgProps xmlns:a14="http://schemas.microsoft.com/office/drawing/2010/main">
                      <a14:imgLayer r:embed="rId31">
                        <a14:imgEffect>
                          <a14:backgroundRemoval t="7149" b="91942" l="0" r="97487"/>
                        </a14:imgEffect>
                      </a14:imgLayer>
                    </a14:imgProps>
                  </a:ext>
                  <a:ext uri="{28A0092B-C50C-407E-A947-70E740481C1C}">
                    <a14:useLocalDpi xmlns:a14="http://schemas.microsoft.com/office/drawing/2010/main" val="0"/>
                  </a:ext>
                </a:extLst>
              </a:blip>
              <a:stretch>
                <a:fillRect/>
              </a:stretch>
            </p:blipFill>
            <p:spPr>
              <a:xfrm>
                <a:off x="9497366" y="18378019"/>
                <a:ext cx="2996596" cy="3877949"/>
              </a:xfrm>
              <a:prstGeom prst="rect">
                <a:avLst/>
              </a:prstGeom>
            </p:spPr>
          </p:pic>
          <p:sp>
            <p:nvSpPr>
              <p:cNvPr id="59" name="Right Arrow 58"/>
              <p:cNvSpPr/>
              <p:nvPr/>
            </p:nvSpPr>
            <p:spPr>
              <a:xfrm>
                <a:off x="12228877" y="20284577"/>
                <a:ext cx="347472" cy="344875"/>
              </a:xfrm>
              <a:prstGeom prst="right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0" name="Picture 49"/>
              <p:cNvPicPr>
                <a:picLocks noChangeAspect="1"/>
              </p:cNvPicPr>
              <p:nvPr/>
            </p:nvPicPr>
            <p:blipFill rotWithShape="1">
              <a:blip r:embed="rId32" cstate="print">
                <a:extLst>
                  <a:ext uri="{28A0092B-C50C-407E-A947-70E740481C1C}">
                    <a14:useLocalDpi xmlns:a14="http://schemas.microsoft.com/office/drawing/2010/main" val="0"/>
                  </a:ext>
                </a:extLst>
              </a:blip>
              <a:srcRect l="6942" b="10051"/>
              <a:stretch/>
            </p:blipFill>
            <p:spPr>
              <a:xfrm>
                <a:off x="15271844" y="18409917"/>
                <a:ext cx="2788575" cy="3488186"/>
              </a:xfrm>
              <a:prstGeom prst="rect">
                <a:avLst/>
              </a:prstGeom>
            </p:spPr>
          </p:pic>
          <p:sp>
            <p:nvSpPr>
              <p:cNvPr id="278" name="Right Arrow 277"/>
              <p:cNvSpPr/>
              <p:nvPr/>
            </p:nvSpPr>
            <p:spPr>
              <a:xfrm>
                <a:off x="15035743" y="20284577"/>
                <a:ext cx="347472" cy="344875"/>
              </a:xfrm>
              <a:prstGeom prst="right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6" name="Rectangle 335"/>
              <p:cNvSpPr/>
              <p:nvPr/>
            </p:nvSpPr>
            <p:spPr>
              <a:xfrm>
                <a:off x="13528455" y="21893442"/>
                <a:ext cx="163869" cy="900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p:cNvGrpSpPr/>
            <p:nvPr/>
          </p:nvGrpSpPr>
          <p:grpSpPr>
            <a:xfrm>
              <a:off x="9606725" y="21362948"/>
              <a:ext cx="2028297" cy="504345"/>
              <a:chOff x="11914147" y="21681750"/>
              <a:chExt cx="2028297" cy="504345"/>
            </a:xfrm>
            <a:noFill/>
          </p:grpSpPr>
          <p:pic>
            <p:nvPicPr>
              <p:cNvPr id="387" name="Picture 386"/>
              <p:cNvPicPr>
                <a:picLocks noChangeAspect="1"/>
              </p:cNvPicPr>
              <p:nvPr/>
            </p:nvPicPr>
            <p:blipFill rotWithShape="1">
              <a:blip r:embed="rId29" cstate="print">
                <a:extLst>
                  <a:ext uri="{28A0092B-C50C-407E-A947-70E740481C1C}">
                    <a14:useLocalDpi xmlns:a14="http://schemas.microsoft.com/office/drawing/2010/main" val="0"/>
                  </a:ext>
                </a:extLst>
              </a:blip>
              <a:srcRect l="13393" t="91289" r="28766" b="3081"/>
              <a:stretch/>
            </p:blipFill>
            <p:spPr>
              <a:xfrm>
                <a:off x="11974875" y="21917960"/>
                <a:ext cx="1733266" cy="218364"/>
              </a:xfrm>
              <a:prstGeom prst="rect">
                <a:avLst/>
              </a:prstGeom>
              <a:grpFill/>
              <a:ln>
                <a:noFill/>
              </a:ln>
            </p:spPr>
          </p:pic>
          <p:sp>
            <p:nvSpPr>
              <p:cNvPr id="388" name="Rectangle 387"/>
              <p:cNvSpPr/>
              <p:nvPr/>
            </p:nvSpPr>
            <p:spPr>
              <a:xfrm>
                <a:off x="12289207" y="21954074"/>
                <a:ext cx="1169916" cy="72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p:cNvSpPr/>
              <p:nvPr/>
            </p:nvSpPr>
            <p:spPr>
              <a:xfrm>
                <a:off x="13406423" y="22003292"/>
                <a:ext cx="163869" cy="90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TextBox 389"/>
              <p:cNvSpPr txBox="1"/>
              <p:nvPr/>
            </p:nvSpPr>
            <p:spPr>
              <a:xfrm>
                <a:off x="12188196" y="21782189"/>
                <a:ext cx="286955" cy="338554"/>
              </a:xfrm>
              <a:prstGeom prst="rect">
                <a:avLst/>
              </a:prstGeom>
              <a:grpFill/>
              <a:ln>
                <a:noFill/>
              </a:ln>
            </p:spPr>
            <p:txBody>
              <a:bodyPr wrap="square" rtlCol="0">
                <a:spAutoFit/>
              </a:bodyPr>
              <a:lstStyle/>
              <a:p>
                <a:r>
                  <a:rPr lang="en-US" sz="1600" dirty="0" smtClean="0">
                    <a:solidFill>
                      <a:srgbClr val="000000"/>
                    </a:solidFill>
                  </a:rPr>
                  <a:t>0</a:t>
                </a:r>
                <a:endParaRPr lang="en-US" sz="1600" dirty="0">
                  <a:solidFill>
                    <a:srgbClr val="000000"/>
                  </a:solidFill>
                </a:endParaRPr>
              </a:p>
            </p:txBody>
          </p:sp>
          <p:sp>
            <p:nvSpPr>
              <p:cNvPr id="391" name="TextBox 390"/>
              <p:cNvSpPr txBox="1"/>
              <p:nvPr/>
            </p:nvSpPr>
            <p:spPr>
              <a:xfrm>
                <a:off x="11914147" y="21681750"/>
                <a:ext cx="286955" cy="338554"/>
              </a:xfrm>
              <a:prstGeom prst="rect">
                <a:avLst/>
              </a:prstGeom>
              <a:grpFill/>
              <a:ln>
                <a:noFill/>
              </a:ln>
            </p:spPr>
            <p:txBody>
              <a:bodyPr wrap="square" rtlCol="0">
                <a:spAutoFit/>
              </a:bodyPr>
              <a:lstStyle/>
              <a:p>
                <a:r>
                  <a:rPr lang="en-US" sz="1600" dirty="0" smtClean="0">
                    <a:solidFill>
                      <a:srgbClr val="000000"/>
                    </a:solidFill>
                  </a:rPr>
                  <a:t>N</a:t>
                </a:r>
                <a:endParaRPr lang="en-US" sz="1600" dirty="0">
                  <a:solidFill>
                    <a:srgbClr val="000000"/>
                  </a:solidFill>
                </a:endParaRPr>
              </a:p>
            </p:txBody>
          </p:sp>
          <p:sp>
            <p:nvSpPr>
              <p:cNvPr id="392" name="TextBox 391"/>
              <p:cNvSpPr txBox="1"/>
              <p:nvPr/>
            </p:nvSpPr>
            <p:spPr>
              <a:xfrm>
                <a:off x="12451487" y="21784802"/>
                <a:ext cx="286955" cy="338554"/>
              </a:xfrm>
              <a:prstGeom prst="rect">
                <a:avLst/>
              </a:prstGeom>
              <a:grpFill/>
              <a:ln>
                <a:noFill/>
              </a:ln>
            </p:spPr>
            <p:txBody>
              <a:bodyPr wrap="square" rtlCol="0">
                <a:spAutoFit/>
              </a:bodyPr>
              <a:lstStyle/>
              <a:p>
                <a:r>
                  <a:rPr lang="en-US" sz="1600" dirty="0">
                    <a:solidFill>
                      <a:srgbClr val="000000"/>
                    </a:solidFill>
                  </a:rPr>
                  <a:t>5</a:t>
                </a:r>
              </a:p>
            </p:txBody>
          </p:sp>
          <p:sp>
            <p:nvSpPr>
              <p:cNvPr id="393" name="TextBox 392"/>
              <p:cNvSpPr txBox="1"/>
              <p:nvPr/>
            </p:nvSpPr>
            <p:spPr>
              <a:xfrm>
                <a:off x="12662631" y="21784997"/>
                <a:ext cx="391930" cy="338554"/>
              </a:xfrm>
              <a:prstGeom prst="rect">
                <a:avLst/>
              </a:prstGeom>
              <a:grpFill/>
              <a:ln>
                <a:noFill/>
              </a:ln>
            </p:spPr>
            <p:txBody>
              <a:bodyPr wrap="square" rtlCol="0">
                <a:spAutoFit/>
              </a:bodyPr>
              <a:lstStyle/>
              <a:p>
                <a:r>
                  <a:rPr lang="en-US" sz="1600" dirty="0" smtClean="0">
                    <a:solidFill>
                      <a:srgbClr val="000000"/>
                    </a:solidFill>
                  </a:rPr>
                  <a:t>10</a:t>
                </a:r>
                <a:endParaRPr lang="en-US" sz="1600" dirty="0">
                  <a:solidFill>
                    <a:srgbClr val="000000"/>
                  </a:solidFill>
                </a:endParaRPr>
              </a:p>
            </p:txBody>
          </p:sp>
          <p:sp>
            <p:nvSpPr>
              <p:cNvPr id="394" name="TextBox 393"/>
              <p:cNvSpPr txBox="1"/>
              <p:nvPr/>
            </p:nvSpPr>
            <p:spPr>
              <a:xfrm>
                <a:off x="13193969" y="21785603"/>
                <a:ext cx="391930" cy="338554"/>
              </a:xfrm>
              <a:prstGeom prst="rect">
                <a:avLst/>
              </a:prstGeom>
              <a:grpFill/>
              <a:ln>
                <a:noFill/>
              </a:ln>
            </p:spPr>
            <p:txBody>
              <a:bodyPr wrap="square" rtlCol="0">
                <a:spAutoFit/>
              </a:bodyPr>
              <a:lstStyle/>
              <a:p>
                <a:r>
                  <a:rPr lang="en-US" sz="1600" dirty="0" smtClean="0">
                    <a:solidFill>
                      <a:srgbClr val="000000"/>
                    </a:solidFill>
                  </a:rPr>
                  <a:t>20</a:t>
                </a:r>
              </a:p>
            </p:txBody>
          </p:sp>
          <p:sp>
            <p:nvSpPr>
              <p:cNvPr id="395" name="TextBox 394"/>
              <p:cNvSpPr txBox="1"/>
              <p:nvPr/>
            </p:nvSpPr>
            <p:spPr>
              <a:xfrm>
                <a:off x="13422692" y="21847541"/>
                <a:ext cx="519752" cy="338554"/>
              </a:xfrm>
              <a:prstGeom prst="rect">
                <a:avLst/>
              </a:prstGeom>
              <a:grpFill/>
              <a:ln>
                <a:noFill/>
              </a:ln>
            </p:spPr>
            <p:txBody>
              <a:bodyPr wrap="square" rtlCol="0">
                <a:spAutoFit/>
              </a:bodyPr>
              <a:lstStyle/>
              <a:p>
                <a:r>
                  <a:rPr lang="en-US" sz="1600" dirty="0" smtClean="0">
                    <a:solidFill>
                      <a:srgbClr val="000000"/>
                    </a:solidFill>
                  </a:rPr>
                  <a:t>km</a:t>
                </a:r>
              </a:p>
            </p:txBody>
          </p:sp>
        </p:grpSp>
        <p:sp>
          <p:nvSpPr>
            <p:cNvPr id="396" name="TextBox 395"/>
            <p:cNvSpPr txBox="1"/>
            <p:nvPr/>
          </p:nvSpPr>
          <p:spPr>
            <a:xfrm>
              <a:off x="12441165" y="21369016"/>
              <a:ext cx="1873180" cy="584775"/>
            </a:xfrm>
            <a:prstGeom prst="rect">
              <a:avLst/>
            </a:prstGeom>
            <a:noFill/>
            <a:ln>
              <a:noFill/>
            </a:ln>
          </p:spPr>
          <p:txBody>
            <a:bodyPr wrap="square" rtlCol="0">
              <a:spAutoFit/>
            </a:bodyPr>
            <a:lstStyle/>
            <a:p>
              <a:r>
                <a:rPr lang="en-US" sz="1600" dirty="0" smtClean="0">
                  <a:solidFill>
                    <a:srgbClr val="000000"/>
                  </a:solidFill>
                </a:rPr>
                <a:t>Scan line error interpolation</a:t>
              </a:r>
            </a:p>
          </p:txBody>
        </p:sp>
        <p:sp>
          <p:nvSpPr>
            <p:cNvPr id="397" name="TextBox 396"/>
            <p:cNvSpPr txBox="1"/>
            <p:nvPr/>
          </p:nvSpPr>
          <p:spPr>
            <a:xfrm>
              <a:off x="15217849" y="21369965"/>
              <a:ext cx="1289620" cy="584775"/>
            </a:xfrm>
            <a:prstGeom prst="rect">
              <a:avLst/>
            </a:prstGeom>
            <a:noFill/>
            <a:ln>
              <a:noFill/>
            </a:ln>
          </p:spPr>
          <p:txBody>
            <a:bodyPr wrap="square" rtlCol="0">
              <a:spAutoFit/>
            </a:bodyPr>
            <a:lstStyle/>
            <a:p>
              <a:r>
                <a:rPr lang="en-US" sz="1600" dirty="0" smtClean="0">
                  <a:solidFill>
                    <a:srgbClr val="000000"/>
                  </a:solidFill>
                </a:rPr>
                <a:t>Cloud masks and NBR</a:t>
              </a:r>
            </a:p>
          </p:txBody>
        </p:sp>
      </p:grpSp>
      <p:pic>
        <p:nvPicPr>
          <p:cNvPr id="1026" name="Picture 2" descr="https://ssl.gstatic.com/ui/v1/icons/mail/images/cleardot.gif"/>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1750" y="95885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406" name="TextBox 405"/>
          <p:cNvSpPr txBox="1"/>
          <p:nvPr/>
        </p:nvSpPr>
        <p:spPr>
          <a:xfrm>
            <a:off x="16047139" y="14982108"/>
            <a:ext cx="1567102" cy="707886"/>
          </a:xfrm>
          <a:prstGeom prst="rect">
            <a:avLst/>
          </a:prstGeom>
          <a:noFill/>
        </p:spPr>
        <p:txBody>
          <a:bodyPr wrap="square" rtlCol="0">
            <a:spAutoFit/>
          </a:bodyPr>
          <a:lstStyle/>
          <a:p>
            <a:pPr lvl="0" algn="ctr"/>
            <a:r>
              <a:rPr lang="en-US" sz="2000" dirty="0" smtClean="0">
                <a:solidFill>
                  <a:srgbClr val="FFFFFF"/>
                </a:solidFill>
              </a:rPr>
              <a:t>Burn Frequency</a:t>
            </a:r>
          </a:p>
        </p:txBody>
      </p:sp>
      <p:sp>
        <p:nvSpPr>
          <p:cNvPr id="407" name="TextBox 406"/>
          <p:cNvSpPr txBox="1"/>
          <p:nvPr/>
        </p:nvSpPr>
        <p:spPr>
          <a:xfrm>
            <a:off x="16066869" y="15790313"/>
            <a:ext cx="1567102" cy="707886"/>
          </a:xfrm>
          <a:prstGeom prst="rect">
            <a:avLst/>
          </a:prstGeom>
          <a:noFill/>
        </p:spPr>
        <p:txBody>
          <a:bodyPr wrap="square" rtlCol="0">
            <a:spAutoFit/>
          </a:bodyPr>
          <a:lstStyle/>
          <a:p>
            <a:pPr lvl="0" algn="ctr"/>
            <a:r>
              <a:rPr lang="en-US" sz="2000" dirty="0" smtClean="0">
                <a:solidFill>
                  <a:srgbClr val="FFFFFF"/>
                </a:solidFill>
              </a:rPr>
              <a:t>Land Cover</a:t>
            </a:r>
          </a:p>
          <a:p>
            <a:pPr lvl="0" algn="ctr"/>
            <a:r>
              <a:rPr lang="en-US" sz="2000" dirty="0" smtClean="0">
                <a:solidFill>
                  <a:srgbClr val="FFFFFF"/>
                </a:solidFill>
              </a:rPr>
              <a:t>Assessment</a:t>
            </a:r>
          </a:p>
        </p:txBody>
      </p:sp>
    </p:spTree>
    <p:extLst>
      <p:ext uri="{BB962C8B-B14F-4D97-AF65-F5344CB8AC3E}">
        <p14:creationId xmlns:p14="http://schemas.microsoft.com/office/powerpoint/2010/main" val="5676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3073</TotalTime>
  <Words>620</Words>
  <Application>Microsoft Office PowerPoint</Application>
  <PresentationFormat>Custom</PresentationFormat>
  <Paragraphs>125</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Brian Woodward</cp:lastModifiedBy>
  <cp:revision>226</cp:revision>
  <dcterms:created xsi:type="dcterms:W3CDTF">2015-06-02T14:58:58Z</dcterms:created>
  <dcterms:modified xsi:type="dcterms:W3CDTF">2015-07-22T16:07:38Z</dcterms:modified>
</cp:coreProperties>
</file>