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7" r:id="rId4"/>
    <p:sldId id="259" r:id="rId5"/>
    <p:sldId id="258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4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496" y="6391656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89CF8-4C39-49E0-AC7D-C209D6C0BFB9}" type="datetimeFigureOut">
              <a:rPr lang="en-US" smtClean="0">
                <a:solidFill>
                  <a:prstClr val="white"/>
                </a:solidFill>
              </a:rPr>
              <a:pPr/>
              <a:t>11/20/15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496" y="6391656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tx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496" y="6391656"/>
            <a:ext cx="8833104" cy="3108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400800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152400" y="640080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2400" y="640080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5BE4-B950-4ECD-B103-EFA6EDCAF8CC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6396037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289CF8-4C39-49E0-AC7D-C209D6C0BFB9}" type="datetimeFigureOut">
              <a:rPr lang="en-US" smtClean="0"/>
              <a:pPr/>
              <a:t>11/20/15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ysClr val="windowText" lastClr="000000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jpeg"/><Relationship Id="rId13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8" Type="http://schemas.openxmlformats.org/officeDocument/2006/relationships/image" Target="../media/image32.jpeg"/><Relationship Id="rId9" Type="http://schemas.openxmlformats.org/officeDocument/2006/relationships/image" Target="../media/image33.png"/><Relationship Id="rId10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openxmlformats.org/officeDocument/2006/relationships/image" Target="../media/image41.png"/><Relationship Id="rId6" Type="http://schemas.openxmlformats.org/officeDocument/2006/relationships/image" Target="../media/image42.jpeg"/><Relationship Id="rId7" Type="http://schemas.openxmlformats.org/officeDocument/2006/relationships/image" Target="../media/image43.png"/><Relationship Id="rId8" Type="http://schemas.openxmlformats.org/officeDocument/2006/relationships/image" Target="../media/image44.jpeg"/><Relationship Id="rId9" Type="http://schemas.openxmlformats.org/officeDocument/2006/relationships/image" Target="../media/image45.png"/><Relationship Id="rId10" Type="http://schemas.openxmlformats.org/officeDocument/2006/relationships/image" Target="../media/image46.jpeg"/><Relationship Id="rId11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43200"/>
            <a:ext cx="7924800" cy="3276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Antarctica Climate</a:t>
            </a:r>
          </a:p>
          <a:p>
            <a:r>
              <a:rPr lang="en-US" sz="2000" dirty="0" smtClean="0"/>
              <a:t>The University of Georgia</a:t>
            </a:r>
          </a:p>
          <a:p>
            <a:endParaRPr lang="en-US" sz="1800" dirty="0" smtClean="0"/>
          </a:p>
          <a:p>
            <a:r>
              <a:rPr lang="en-US" sz="2400" dirty="0" smtClean="0"/>
              <a:t>Fall 2015 </a:t>
            </a:r>
          </a:p>
          <a:p>
            <a:r>
              <a:rPr lang="en-US" sz="2800" dirty="0" smtClean="0"/>
              <a:t>Imagery Gallery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National Program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6400800"/>
            <a:ext cx="8686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Georgia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Multi-annual Sea Surface Temperature– </a:t>
            </a:r>
          </a:p>
          <a:p>
            <a:endParaRPr lang="en-US" dirty="0" smtClean="0"/>
          </a:p>
          <a:p>
            <a:r>
              <a:rPr lang="en-US" dirty="0" smtClean="0"/>
              <a:t>Sea surface temperature derived from MODIS on-board NASA’s Terra satellite representing multi-annual variation with the month of December from 2003 to 2008.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Antarctica Climate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2" y="152400"/>
            <a:ext cx="2112188" cy="2084049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16"/>
          <a:stretch/>
        </p:blipFill>
        <p:spPr>
          <a:xfrm>
            <a:off x="6892294" y="152399"/>
            <a:ext cx="2099651" cy="2094471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sp>
        <p:nvSpPr>
          <p:cNvPr id="24" name="Text Placeholder 11"/>
          <p:cNvSpPr txBox="1">
            <a:spLocks/>
          </p:cNvSpPr>
          <p:nvPr/>
        </p:nvSpPr>
        <p:spPr>
          <a:xfrm>
            <a:off x="6651784" y="1981200"/>
            <a:ext cx="1501616" cy="2558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December 2004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04" y="2362199"/>
            <a:ext cx="2119174" cy="2094471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sp>
        <p:nvSpPr>
          <p:cNvPr id="26" name="Text Placeholder 11"/>
          <p:cNvSpPr txBox="1">
            <a:spLocks/>
          </p:cNvSpPr>
          <p:nvPr/>
        </p:nvSpPr>
        <p:spPr>
          <a:xfrm>
            <a:off x="4114800" y="4191000"/>
            <a:ext cx="1607396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December 2005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0" t="15694" r="16599" b="34028"/>
          <a:stretch/>
        </p:blipFill>
        <p:spPr>
          <a:xfrm>
            <a:off x="6858000" y="2362200"/>
            <a:ext cx="2137014" cy="2096475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sp>
        <p:nvSpPr>
          <p:cNvPr id="28" name="Text Placeholder 11"/>
          <p:cNvSpPr txBox="1">
            <a:spLocks/>
          </p:cNvSpPr>
          <p:nvPr/>
        </p:nvSpPr>
        <p:spPr>
          <a:xfrm>
            <a:off x="6530816" y="4191000"/>
            <a:ext cx="1607396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December 2006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0" t="15694" r="16599" b="33889"/>
          <a:stretch/>
        </p:blipFill>
        <p:spPr>
          <a:xfrm>
            <a:off x="4479700" y="4572000"/>
            <a:ext cx="2091406" cy="2057400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0" t="15694" r="17015" b="33750"/>
          <a:stretch/>
        </p:blipFill>
        <p:spPr>
          <a:xfrm>
            <a:off x="6892734" y="4572000"/>
            <a:ext cx="2077614" cy="2066261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sp>
        <p:nvSpPr>
          <p:cNvPr id="32" name="Text Placeholder 11"/>
          <p:cNvSpPr txBox="1">
            <a:spLocks/>
          </p:cNvSpPr>
          <p:nvPr/>
        </p:nvSpPr>
        <p:spPr>
          <a:xfrm>
            <a:off x="6553200" y="6400800"/>
            <a:ext cx="1607396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December 2008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9595" r="8321" b="9719"/>
          <a:stretch/>
        </p:blipFill>
        <p:spPr>
          <a:xfrm>
            <a:off x="8458200" y="228600"/>
            <a:ext cx="435307" cy="504956"/>
          </a:xfrm>
          <a:prstGeom prst="rect">
            <a:avLst/>
          </a:prstGeom>
          <a:ln w="3175">
            <a:solidFill>
              <a:srgbClr val="FFFFFF">
                <a:lumMod val="65000"/>
              </a:srgbClr>
            </a:solidFill>
          </a:ln>
        </p:spPr>
      </p:pic>
      <p:sp>
        <p:nvSpPr>
          <p:cNvPr id="47" name="Text Placeholder 11"/>
          <p:cNvSpPr txBox="1">
            <a:spLocks/>
          </p:cNvSpPr>
          <p:nvPr/>
        </p:nvSpPr>
        <p:spPr>
          <a:xfrm>
            <a:off x="4114800" y="6373557"/>
            <a:ext cx="1607396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December 2007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Text Placeholder 11"/>
          <p:cNvSpPr txBox="1">
            <a:spLocks/>
          </p:cNvSpPr>
          <p:nvPr/>
        </p:nvSpPr>
        <p:spPr>
          <a:xfrm>
            <a:off x="4213384" y="1981201"/>
            <a:ext cx="1501616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December 2003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Georgia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Seasonal Sea Surface Temperature- </a:t>
            </a:r>
          </a:p>
          <a:p>
            <a:endParaRPr lang="en-US" dirty="0" smtClean="0"/>
          </a:p>
          <a:p>
            <a:r>
              <a:rPr lang="en-US" dirty="0"/>
              <a:t>Sea surface temperature derived from MODIS on-board NASA’s Terra satellite representing </a:t>
            </a:r>
            <a:r>
              <a:rPr lang="en-US" dirty="0" smtClean="0"/>
              <a:t>spring and summer variation in the year of 2006.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Antarctica Climate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48" y="152401"/>
            <a:ext cx="2112552" cy="2087885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sp>
        <p:nvSpPr>
          <p:cNvPr id="44" name="Text Placeholder 11"/>
          <p:cNvSpPr txBox="1">
            <a:spLocks/>
          </p:cNvSpPr>
          <p:nvPr/>
        </p:nvSpPr>
        <p:spPr>
          <a:xfrm>
            <a:off x="4187006" y="1981200"/>
            <a:ext cx="1363318" cy="25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January 2006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2400"/>
            <a:ext cx="2116124" cy="2087885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sp>
        <p:nvSpPr>
          <p:cNvPr id="46" name="Text Placeholder 11"/>
          <p:cNvSpPr txBox="1">
            <a:spLocks/>
          </p:cNvSpPr>
          <p:nvPr/>
        </p:nvSpPr>
        <p:spPr>
          <a:xfrm>
            <a:off x="6629400" y="1981200"/>
            <a:ext cx="1363318" cy="25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February 2006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29" y="2362200"/>
            <a:ext cx="2116171" cy="2087885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sp>
        <p:nvSpPr>
          <p:cNvPr id="48" name="Text Placeholder 11"/>
          <p:cNvSpPr txBox="1">
            <a:spLocks/>
          </p:cNvSpPr>
          <p:nvPr/>
        </p:nvSpPr>
        <p:spPr>
          <a:xfrm>
            <a:off x="5266082" y="4191000"/>
            <a:ext cx="1363318" cy="25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March 2006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92" y="4572000"/>
            <a:ext cx="2119708" cy="2087885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sp>
        <p:nvSpPr>
          <p:cNvPr id="50" name="Text Placeholder 11"/>
          <p:cNvSpPr txBox="1">
            <a:spLocks/>
          </p:cNvSpPr>
          <p:nvPr/>
        </p:nvSpPr>
        <p:spPr>
          <a:xfrm>
            <a:off x="4342675" y="6400800"/>
            <a:ext cx="1363318" cy="25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November 2006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0" t="15833" r="16599" b="33889"/>
          <a:stretch/>
        </p:blipFill>
        <p:spPr>
          <a:xfrm>
            <a:off x="6858000" y="4572000"/>
            <a:ext cx="2128259" cy="2087885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sp>
        <p:nvSpPr>
          <p:cNvPr id="52" name="Text Placeholder 11"/>
          <p:cNvSpPr txBox="1">
            <a:spLocks/>
          </p:cNvSpPr>
          <p:nvPr/>
        </p:nvSpPr>
        <p:spPr>
          <a:xfrm>
            <a:off x="6781800" y="6400800"/>
            <a:ext cx="1363318" cy="25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December 2006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9595" r="8321" b="9719"/>
          <a:stretch/>
        </p:blipFill>
        <p:spPr>
          <a:xfrm>
            <a:off x="8458200" y="304800"/>
            <a:ext cx="448816" cy="520626"/>
          </a:xfrm>
          <a:prstGeom prst="rect">
            <a:avLst/>
          </a:prstGeom>
          <a:ln w="3175">
            <a:solidFill>
              <a:srgbClr val="FFFFFF">
                <a:lumMod val="65000"/>
              </a:srgb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Georgia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Spring Sea Ice Thickness- </a:t>
            </a:r>
          </a:p>
          <a:p>
            <a:endParaRPr lang="en-US" dirty="0" smtClean="0"/>
          </a:p>
          <a:p>
            <a:r>
              <a:rPr lang="en-US" dirty="0" smtClean="0"/>
              <a:t>Spring sea ice thickness derived from the </a:t>
            </a:r>
            <a:r>
              <a:rPr lang="en-US" dirty="0"/>
              <a:t>Geoscience Laser Altimeter System (GLAS) onboard </a:t>
            </a:r>
            <a:r>
              <a:rPr lang="en-US" dirty="0" smtClean="0"/>
              <a:t>NASA’s </a:t>
            </a:r>
            <a:r>
              <a:rPr lang="en-US" dirty="0" err="1" smtClean="0"/>
              <a:t>ICESat</a:t>
            </a:r>
            <a:r>
              <a:rPr lang="en-US" dirty="0"/>
              <a:t> </a:t>
            </a:r>
            <a:r>
              <a:rPr lang="en-US" dirty="0" smtClean="0"/>
              <a:t>from 2003 to 2007.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Antarctica Climate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13750" r="1412" b="13472"/>
          <a:stretch/>
        </p:blipFill>
        <p:spPr>
          <a:xfrm>
            <a:off x="4423225" y="152400"/>
            <a:ext cx="2129975" cy="2113839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sp>
        <p:nvSpPr>
          <p:cNvPr id="35" name="Text Placeholder 11"/>
          <p:cNvSpPr txBox="1">
            <a:spLocks/>
          </p:cNvSpPr>
          <p:nvPr/>
        </p:nvSpPr>
        <p:spPr>
          <a:xfrm>
            <a:off x="4267200" y="2032869"/>
            <a:ext cx="1334914" cy="2531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Spring 2003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14445" r="3074" b="14583"/>
          <a:stretch/>
        </p:blipFill>
        <p:spPr>
          <a:xfrm>
            <a:off x="6877761" y="152400"/>
            <a:ext cx="2113839" cy="2113839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sp>
        <p:nvSpPr>
          <p:cNvPr id="37" name="Text Placeholder 11"/>
          <p:cNvSpPr txBox="1">
            <a:spLocks/>
          </p:cNvSpPr>
          <p:nvPr/>
        </p:nvSpPr>
        <p:spPr>
          <a:xfrm>
            <a:off x="6732116" y="2032869"/>
            <a:ext cx="1334914" cy="2531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Spring 2004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14584" r="3628" b="14722"/>
          <a:stretch/>
        </p:blipFill>
        <p:spPr>
          <a:xfrm>
            <a:off x="5105400" y="2362200"/>
            <a:ext cx="2117992" cy="2113839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sp>
        <p:nvSpPr>
          <p:cNvPr id="39" name="Text Placeholder 11"/>
          <p:cNvSpPr txBox="1">
            <a:spLocks/>
          </p:cNvSpPr>
          <p:nvPr/>
        </p:nvSpPr>
        <p:spPr>
          <a:xfrm>
            <a:off x="4953000" y="4222908"/>
            <a:ext cx="1334914" cy="2531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Spring 2005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14583" r="2890" b="14584"/>
          <a:stretch/>
        </p:blipFill>
        <p:spPr>
          <a:xfrm>
            <a:off x="4419600" y="4572000"/>
            <a:ext cx="2129974" cy="2117518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sp>
        <p:nvSpPr>
          <p:cNvPr id="41" name="Text Placeholder 11"/>
          <p:cNvSpPr txBox="1">
            <a:spLocks/>
          </p:cNvSpPr>
          <p:nvPr/>
        </p:nvSpPr>
        <p:spPr>
          <a:xfrm>
            <a:off x="4243440" y="6434826"/>
            <a:ext cx="1334914" cy="2531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Spring 2006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15000" r="3259" b="14722"/>
          <a:stretch/>
        </p:blipFill>
        <p:spPr>
          <a:xfrm>
            <a:off x="6858000" y="4572000"/>
            <a:ext cx="2147470" cy="2130627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sp>
        <p:nvSpPr>
          <p:cNvPr id="43" name="Text Placeholder 11"/>
          <p:cNvSpPr txBox="1">
            <a:spLocks/>
          </p:cNvSpPr>
          <p:nvPr/>
        </p:nvSpPr>
        <p:spPr>
          <a:xfrm>
            <a:off x="6643270" y="6452469"/>
            <a:ext cx="1357415" cy="2531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Spring 2007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391400" y="2362200"/>
            <a:ext cx="914400" cy="2133600"/>
            <a:chOff x="4094542" y="1568907"/>
            <a:chExt cx="853505" cy="170700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" t="5122" r="6249" b="7051"/>
            <a:stretch/>
          </p:blipFill>
          <p:spPr>
            <a:xfrm>
              <a:off x="4094542" y="1568907"/>
              <a:ext cx="853505" cy="1707008"/>
            </a:xfrm>
            <a:prstGeom prst="rect">
              <a:avLst/>
            </a:prstGeom>
            <a:ln w="6350">
              <a:solidFill>
                <a:srgbClr val="FFFFFF">
                  <a:lumMod val="65000"/>
                </a:srgbClr>
              </a:solidFill>
            </a:ln>
          </p:spPr>
        </p:pic>
        <p:sp>
          <p:nvSpPr>
            <p:cNvPr id="46" name="Rectangle 45"/>
            <p:cNvSpPr/>
            <p:nvPr/>
          </p:nvSpPr>
          <p:spPr>
            <a:xfrm>
              <a:off x="4610268" y="1921668"/>
              <a:ext cx="299679" cy="127437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Georgia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Summer </a:t>
            </a:r>
            <a:r>
              <a:rPr lang="en-US" dirty="0"/>
              <a:t>Sea Ice Thickness- </a:t>
            </a:r>
          </a:p>
          <a:p>
            <a:endParaRPr lang="en-US" dirty="0"/>
          </a:p>
          <a:p>
            <a:r>
              <a:rPr lang="en-US" dirty="0" smtClean="0"/>
              <a:t>Summer sea </a:t>
            </a:r>
            <a:r>
              <a:rPr lang="en-US" dirty="0"/>
              <a:t>ice thickness derived from </a:t>
            </a:r>
            <a:r>
              <a:rPr lang="en-US" dirty="0" smtClean="0"/>
              <a:t>GLAS onboard </a:t>
            </a:r>
            <a:r>
              <a:rPr lang="en-US" dirty="0"/>
              <a:t>NASA’s </a:t>
            </a:r>
            <a:r>
              <a:rPr lang="en-US" dirty="0" err="1"/>
              <a:t>ICESat</a:t>
            </a:r>
            <a:r>
              <a:rPr lang="en-US" dirty="0"/>
              <a:t> from </a:t>
            </a:r>
            <a:r>
              <a:rPr lang="en-US" dirty="0" smtClean="0"/>
              <a:t>2004 </a:t>
            </a:r>
            <a:r>
              <a:rPr lang="en-US" dirty="0"/>
              <a:t>to </a:t>
            </a:r>
            <a:r>
              <a:rPr lang="en-US" dirty="0" smtClean="0"/>
              <a:t>2008. 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Antarctica Climate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4306" r="2890" b="14444"/>
          <a:stretch/>
        </p:blipFill>
        <p:spPr>
          <a:xfrm>
            <a:off x="4429844" y="152400"/>
            <a:ext cx="2123356" cy="2123356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14584" r="3074" b="14583"/>
          <a:stretch/>
        </p:blipFill>
        <p:spPr>
          <a:xfrm>
            <a:off x="6783717" y="152400"/>
            <a:ext cx="2131683" cy="2123356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14584" r="3074" b="14445"/>
          <a:stretch/>
        </p:blipFill>
        <p:spPr>
          <a:xfrm>
            <a:off x="5061703" y="2362358"/>
            <a:ext cx="2116494" cy="2112361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14584" r="2889" b="14445"/>
          <a:stretch/>
        </p:blipFill>
        <p:spPr>
          <a:xfrm>
            <a:off x="6787789" y="4576204"/>
            <a:ext cx="2127612" cy="2115194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14584" r="2889" b="14445"/>
          <a:stretch/>
        </p:blipFill>
        <p:spPr>
          <a:xfrm>
            <a:off x="4388886" y="4571946"/>
            <a:ext cx="2139688" cy="2127200"/>
          </a:xfrm>
          <a:prstGeom prst="rect">
            <a:avLst/>
          </a:prstGeom>
          <a:ln w="6350">
            <a:solidFill>
              <a:srgbClr val="FFFFFF">
                <a:lumMod val="65000"/>
              </a:srgbClr>
            </a:solidFill>
          </a:ln>
        </p:spPr>
      </p:pic>
      <p:sp>
        <p:nvSpPr>
          <p:cNvPr id="37" name="Text Placeholder 11"/>
          <p:cNvSpPr txBox="1">
            <a:spLocks/>
          </p:cNvSpPr>
          <p:nvPr/>
        </p:nvSpPr>
        <p:spPr>
          <a:xfrm>
            <a:off x="4221506" y="6427285"/>
            <a:ext cx="1467725" cy="27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Summer 2007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378083" y="2361607"/>
            <a:ext cx="927717" cy="2134193"/>
            <a:chOff x="4094542" y="1568907"/>
            <a:chExt cx="853505" cy="1707008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" t="5122" r="6249" b="7051"/>
            <a:stretch/>
          </p:blipFill>
          <p:spPr>
            <a:xfrm>
              <a:off x="4094542" y="1568907"/>
              <a:ext cx="853505" cy="1707008"/>
            </a:xfrm>
            <a:prstGeom prst="rect">
              <a:avLst/>
            </a:prstGeom>
            <a:ln w="6350">
              <a:solidFill>
                <a:srgbClr val="FFFFFF">
                  <a:lumMod val="65000"/>
                </a:srgbClr>
              </a:solidFill>
            </a:ln>
          </p:spPr>
        </p:pic>
        <p:sp>
          <p:nvSpPr>
            <p:cNvPr id="41" name="Rectangle 40"/>
            <p:cNvSpPr/>
            <p:nvPr/>
          </p:nvSpPr>
          <p:spPr>
            <a:xfrm>
              <a:off x="4610268" y="1921668"/>
              <a:ext cx="299679" cy="127437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28" name="Text Placeholder 11"/>
          <p:cNvSpPr txBox="1">
            <a:spLocks/>
          </p:cNvSpPr>
          <p:nvPr/>
        </p:nvSpPr>
        <p:spPr>
          <a:xfrm>
            <a:off x="4246132" y="2007685"/>
            <a:ext cx="1467725" cy="27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Summer 2004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Text Placeholder 11"/>
          <p:cNvSpPr txBox="1">
            <a:spLocks/>
          </p:cNvSpPr>
          <p:nvPr/>
        </p:nvSpPr>
        <p:spPr>
          <a:xfrm>
            <a:off x="6608332" y="2043161"/>
            <a:ext cx="1467725" cy="27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Summer 2005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Text Placeholder 11"/>
          <p:cNvSpPr txBox="1">
            <a:spLocks/>
          </p:cNvSpPr>
          <p:nvPr/>
        </p:nvSpPr>
        <p:spPr>
          <a:xfrm>
            <a:off x="6608332" y="6427285"/>
            <a:ext cx="1467725" cy="27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Summer 2008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0" name="Text Placeholder 11"/>
          <p:cNvSpPr txBox="1">
            <a:spLocks/>
          </p:cNvSpPr>
          <p:nvPr/>
        </p:nvSpPr>
        <p:spPr>
          <a:xfrm>
            <a:off x="4871128" y="4174084"/>
            <a:ext cx="1467725" cy="27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Summer 2006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39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Georgia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Multi-annual Ice Surface Temperature– </a:t>
            </a:r>
          </a:p>
          <a:p>
            <a:endParaRPr lang="en-US" dirty="0" smtClean="0"/>
          </a:p>
          <a:p>
            <a:r>
              <a:rPr lang="en-US" dirty="0" smtClean="0"/>
              <a:t>Ice surface </a:t>
            </a:r>
            <a:r>
              <a:rPr lang="en-US" dirty="0"/>
              <a:t>temperature derived from MODIS on-board NASA’s Terra satellite representing multi-annual variation with the month of </a:t>
            </a:r>
            <a:r>
              <a:rPr lang="en-US" dirty="0" smtClean="0"/>
              <a:t>October from </a:t>
            </a:r>
            <a:r>
              <a:rPr lang="en-US" dirty="0"/>
              <a:t>2003 to 2008.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Antarctica Climate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51" y="123190"/>
            <a:ext cx="2180601" cy="2086610"/>
          </a:xfrm>
          <a:prstGeom prst="rect">
            <a:avLst/>
          </a:prstGeom>
          <a:ln w="6350">
            <a:solidFill>
              <a:srgbClr val="FFFFFF">
                <a:lumMod val="75000"/>
              </a:srgbClr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618" y="123188"/>
            <a:ext cx="505991" cy="6333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15" y="109091"/>
            <a:ext cx="2206772" cy="2099869"/>
          </a:xfrm>
          <a:prstGeom prst="rect">
            <a:avLst/>
          </a:prstGeom>
          <a:ln w="6350">
            <a:solidFill>
              <a:srgbClr val="FFFFFF">
                <a:lumMod val="75000"/>
              </a:srgbClr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886" y="129118"/>
            <a:ext cx="485566" cy="6222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"/>
          <a:stretch/>
        </p:blipFill>
        <p:spPr>
          <a:xfrm>
            <a:off x="6781800" y="2362200"/>
            <a:ext cx="2237538" cy="2099869"/>
          </a:xfrm>
          <a:prstGeom prst="rect">
            <a:avLst/>
          </a:prstGeom>
          <a:ln w="6350">
            <a:solidFill>
              <a:srgbClr val="FFFFFF">
                <a:lumMod val="75000"/>
              </a:srgbClr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3065" y="2356270"/>
            <a:ext cx="498425" cy="64241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382000" y="642491"/>
            <a:ext cx="81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Celsius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2200"/>
            <a:ext cx="2184281" cy="2078193"/>
          </a:xfrm>
          <a:prstGeom prst="rect">
            <a:avLst/>
          </a:prstGeom>
          <a:ln w="6350">
            <a:solidFill>
              <a:srgbClr val="FFFFFF">
                <a:lumMod val="75000"/>
              </a:srgbClr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3352" y="2386758"/>
            <a:ext cx="484330" cy="6242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48200"/>
            <a:ext cx="2221786" cy="2132992"/>
          </a:xfrm>
          <a:prstGeom prst="rect">
            <a:avLst/>
          </a:prstGeom>
          <a:ln w="6350">
            <a:solidFill>
              <a:srgbClr val="FFFFFF">
                <a:lumMod val="75000"/>
              </a:srgbClr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9905" y="4706370"/>
            <a:ext cx="505143" cy="62782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034" y="4648200"/>
            <a:ext cx="2238566" cy="2132992"/>
          </a:xfrm>
          <a:prstGeom prst="rect">
            <a:avLst/>
          </a:prstGeom>
          <a:ln w="6350">
            <a:solidFill>
              <a:srgbClr val="FFFFFF">
                <a:lumMod val="75000"/>
              </a:srgbClr>
            </a:solidFill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53728" y="4711629"/>
            <a:ext cx="505142" cy="627820"/>
          </a:xfrm>
          <a:prstGeom prst="rect">
            <a:avLst/>
          </a:prstGeom>
        </p:spPr>
      </p:pic>
      <p:sp>
        <p:nvSpPr>
          <p:cNvPr id="27" name="Text Placeholder 11"/>
          <p:cNvSpPr txBox="1">
            <a:spLocks/>
          </p:cNvSpPr>
          <p:nvPr/>
        </p:nvSpPr>
        <p:spPr>
          <a:xfrm>
            <a:off x="4191000" y="1937891"/>
            <a:ext cx="1360565" cy="257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October 2003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Text Placeholder 11"/>
          <p:cNvSpPr txBox="1">
            <a:spLocks/>
          </p:cNvSpPr>
          <p:nvPr/>
        </p:nvSpPr>
        <p:spPr>
          <a:xfrm>
            <a:off x="6659252" y="1937891"/>
            <a:ext cx="1360565" cy="257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October 2004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2" name="Text Placeholder 11"/>
          <p:cNvSpPr txBox="1">
            <a:spLocks/>
          </p:cNvSpPr>
          <p:nvPr/>
        </p:nvSpPr>
        <p:spPr>
          <a:xfrm>
            <a:off x="6608955" y="6523805"/>
            <a:ext cx="1360565" cy="257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October 2008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Text Placeholder 11"/>
          <p:cNvSpPr txBox="1">
            <a:spLocks/>
          </p:cNvSpPr>
          <p:nvPr/>
        </p:nvSpPr>
        <p:spPr>
          <a:xfrm>
            <a:off x="4238434" y="6523805"/>
            <a:ext cx="1360565" cy="257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October 2007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0" name="Text Placeholder 11"/>
          <p:cNvSpPr txBox="1">
            <a:spLocks/>
          </p:cNvSpPr>
          <p:nvPr/>
        </p:nvSpPr>
        <p:spPr>
          <a:xfrm>
            <a:off x="4191000" y="4161605"/>
            <a:ext cx="1360565" cy="257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October 2006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Text Placeholder 11"/>
          <p:cNvSpPr txBox="1">
            <a:spLocks/>
          </p:cNvSpPr>
          <p:nvPr/>
        </p:nvSpPr>
        <p:spPr>
          <a:xfrm>
            <a:off x="6640435" y="4191000"/>
            <a:ext cx="1360565" cy="257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October 2005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39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Georgia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>
            <a:normAutofit/>
          </a:bodyPr>
          <a:lstStyle/>
          <a:p>
            <a:r>
              <a:rPr lang="en-US" dirty="0"/>
              <a:t>Seasonal </a:t>
            </a:r>
            <a:r>
              <a:rPr lang="en-US" dirty="0" smtClean="0"/>
              <a:t>Ice Surface </a:t>
            </a:r>
            <a:r>
              <a:rPr lang="en-US" dirty="0"/>
              <a:t>Temperature- </a:t>
            </a:r>
          </a:p>
          <a:p>
            <a:endParaRPr lang="en-US" dirty="0"/>
          </a:p>
          <a:p>
            <a:r>
              <a:rPr lang="en-US" dirty="0" smtClean="0"/>
              <a:t>Ice surface </a:t>
            </a:r>
            <a:r>
              <a:rPr lang="en-US" dirty="0"/>
              <a:t>temperature derived from MODIS on-board NASA’s Terra satellite representing spring and summer variation in the year of 2006.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Antarctica Climate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61" y="136686"/>
            <a:ext cx="2220239" cy="2109132"/>
          </a:xfrm>
          <a:prstGeom prst="rect">
            <a:avLst/>
          </a:prstGeom>
          <a:ln w="6350">
            <a:solidFill>
              <a:srgbClr val="FFFFFF">
                <a:lumMod val="75000"/>
              </a:srgbClr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697" y="126624"/>
            <a:ext cx="490503" cy="6332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26" y="152400"/>
            <a:ext cx="2200708" cy="2094284"/>
          </a:xfrm>
          <a:prstGeom prst="rect">
            <a:avLst/>
          </a:prstGeom>
          <a:ln w="6350">
            <a:solidFill>
              <a:srgbClr val="FFFFFF">
                <a:lumMod val="75000"/>
              </a:srgbClr>
            </a:solidFill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661" y="136685"/>
            <a:ext cx="504774" cy="62375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46" y="2371242"/>
            <a:ext cx="2230654" cy="2118638"/>
          </a:xfrm>
          <a:prstGeom prst="rect">
            <a:avLst/>
          </a:prstGeom>
          <a:ln w="6350">
            <a:solidFill>
              <a:srgbClr val="FFFFFF">
                <a:lumMod val="75000"/>
              </a:srgbClr>
            </a:solidFill>
          </a:ln>
        </p:spPr>
      </p:pic>
      <p:sp>
        <p:nvSpPr>
          <p:cNvPr id="50" name="TextBox 49"/>
          <p:cNvSpPr txBox="1"/>
          <p:nvPr/>
        </p:nvSpPr>
        <p:spPr>
          <a:xfrm>
            <a:off x="8329280" y="609600"/>
            <a:ext cx="814720" cy="28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Celsius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0196" y="2345988"/>
            <a:ext cx="531379" cy="65663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17658"/>
            <a:ext cx="2182762" cy="2087942"/>
          </a:xfrm>
          <a:prstGeom prst="rect">
            <a:avLst/>
          </a:prstGeom>
          <a:ln w="6350">
            <a:solidFill>
              <a:srgbClr val="FFFFFF">
                <a:lumMod val="75000"/>
              </a:srgbClr>
            </a:solidFill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8426" y="4600887"/>
            <a:ext cx="504774" cy="6237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46" y="4610668"/>
            <a:ext cx="2197154" cy="2098576"/>
          </a:xfrm>
          <a:prstGeom prst="rect">
            <a:avLst/>
          </a:prstGeom>
          <a:ln w="6350">
            <a:solidFill>
              <a:srgbClr val="FFFFFF">
                <a:lumMod val="75000"/>
              </a:srgbClr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0784" y="4610668"/>
            <a:ext cx="490816" cy="606509"/>
          </a:xfrm>
          <a:prstGeom prst="rect">
            <a:avLst/>
          </a:prstGeom>
        </p:spPr>
      </p:pic>
      <p:sp>
        <p:nvSpPr>
          <p:cNvPr id="44" name="Text Placeholder 11"/>
          <p:cNvSpPr txBox="1">
            <a:spLocks/>
          </p:cNvSpPr>
          <p:nvPr/>
        </p:nvSpPr>
        <p:spPr>
          <a:xfrm>
            <a:off x="6705600" y="6446408"/>
            <a:ext cx="1366877" cy="259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December 2006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3" name="Text Placeholder 11"/>
          <p:cNvSpPr txBox="1">
            <a:spLocks/>
          </p:cNvSpPr>
          <p:nvPr/>
        </p:nvSpPr>
        <p:spPr>
          <a:xfrm>
            <a:off x="4320843" y="6446408"/>
            <a:ext cx="1366877" cy="259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November 2006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2" name="Text Placeholder 11"/>
          <p:cNvSpPr txBox="1">
            <a:spLocks/>
          </p:cNvSpPr>
          <p:nvPr/>
        </p:nvSpPr>
        <p:spPr>
          <a:xfrm>
            <a:off x="5334000" y="4236608"/>
            <a:ext cx="1366877" cy="259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March 2006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0" name="Text Placeholder 11"/>
          <p:cNvSpPr txBox="1">
            <a:spLocks/>
          </p:cNvSpPr>
          <p:nvPr/>
        </p:nvSpPr>
        <p:spPr>
          <a:xfrm>
            <a:off x="4180561" y="1950608"/>
            <a:ext cx="1366877" cy="259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January 2006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1" name="Text Placeholder 11"/>
          <p:cNvSpPr txBox="1">
            <a:spLocks/>
          </p:cNvSpPr>
          <p:nvPr/>
        </p:nvSpPr>
        <p:spPr>
          <a:xfrm>
            <a:off x="6689983" y="1950608"/>
            <a:ext cx="1366877" cy="259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February 2006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39592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F3F3F"/>
      </a:accent1>
      <a:accent2>
        <a:srgbClr val="595959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00"/>
      </a:hlink>
      <a:folHlink>
        <a:srgbClr val="00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280</Words>
  <Application>Microsoft Macintosh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Civic</vt:lpstr>
      <vt:lpstr>DEVELOP National Program</vt:lpstr>
      <vt:lpstr>University of Georgia</vt:lpstr>
      <vt:lpstr>University of Georgia </vt:lpstr>
      <vt:lpstr>University of Georgia</vt:lpstr>
      <vt:lpstr>University of Georgia</vt:lpstr>
      <vt:lpstr>University of Georgia</vt:lpstr>
      <vt:lpstr>University of Georgia</vt:lpstr>
    </vt:vector>
  </TitlesOfParts>
  <Company>ODIN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Location Here</dc:title>
  <dc:creator>lmchilds</dc:creator>
  <cp:lastModifiedBy>Elizabeth Benyshek</cp:lastModifiedBy>
  <cp:revision>34</cp:revision>
  <dcterms:created xsi:type="dcterms:W3CDTF">2012-09-06T20:21:36Z</dcterms:created>
  <dcterms:modified xsi:type="dcterms:W3CDTF">2015-11-20T18:19:22Z</dcterms:modified>
</cp:coreProperties>
</file>