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8" clrIdx="0"/>
  <p:cmAuthor id="1" name="Microsoft Office User" initials="Office" lastIdx="1" clrIdx="1">
    <p:extLst/>
  </p:cmAuthor>
  <p:cmAuthor id="2" name="Microsoft Office User" initials="Office [2]" lastIdx="1" clrIdx="2">
    <p:extLst/>
  </p:cmAuthor>
  <p:cmAuthor id="3" name="Microsoft Office User" initials="Office [2] [2]" lastIdx="1" clrIdx="3">
    <p:extLst/>
  </p:cmAuthor>
  <p:cmAuthor id="4" name="Microsoft Office User" initials="Office [2] [3]"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A07215"/>
    <a:srgbClr val="B3B2B2"/>
    <a:srgbClr val="00C5FF"/>
    <a:srgbClr val="37A700"/>
    <a:srgbClr val="4E4E4E"/>
    <a:srgbClr val="7A83CF"/>
    <a:srgbClr val="5F67A3"/>
    <a:srgbClr val="A5B6DF"/>
    <a:srgbClr val="859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02"/>
    <p:restoredTop sz="92671"/>
  </p:normalViewPr>
  <p:slideViewPr>
    <p:cSldViewPr snapToGrid="0" snapToObjects="1">
      <p:cViewPr>
        <p:scale>
          <a:sx n="39" d="100"/>
          <a:sy n="39" d="100"/>
        </p:scale>
        <p:origin x="108"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asa_dev\Documents\final_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latin typeface="Century Gothic" panose="020B0502020202020204" pitchFamily="34" charset="0"/>
              </a:rPr>
              <a:t>Precipitation |</a:t>
            </a:r>
            <a:r>
              <a:rPr lang="en-US" sz="1800" baseline="0">
                <a:latin typeface="Century Gothic" panose="020B0502020202020204" pitchFamily="34" charset="0"/>
              </a:rPr>
              <a:t> </a:t>
            </a:r>
            <a:r>
              <a:rPr lang="en-US" sz="1800">
                <a:latin typeface="Century Gothic" panose="020B0502020202020204" pitchFamily="34" charset="0"/>
              </a:rPr>
              <a:t>Departure</a:t>
            </a:r>
            <a:r>
              <a:rPr lang="en-US" sz="1800" baseline="0">
                <a:latin typeface="Century Gothic" panose="020B0502020202020204" pitchFamily="34" charset="0"/>
              </a:rPr>
              <a:t> from Normal</a:t>
            </a:r>
            <a:r>
              <a:rPr lang="en-US" sz="1800">
                <a:latin typeface="Century Gothic" panose="020B0502020202020204" pitchFamily="34" charset="0"/>
              </a:rPr>
              <a:t> | 4/2015</a:t>
            </a:r>
            <a:r>
              <a:rPr lang="en-US" sz="1800" baseline="0">
                <a:latin typeface="Century Gothic" panose="020B0502020202020204" pitchFamily="34" charset="0"/>
              </a:rPr>
              <a:t> to 2/2019 | GPM IMERG</a:t>
            </a:r>
            <a:endParaRPr lang="en-US" sz="1800">
              <a:latin typeface="Century Gothic" panose="020B0502020202020204" pitchFamily="34" charset="0"/>
            </a:endParaRPr>
          </a:p>
        </c:rich>
      </c:tx>
      <c:layout>
        <c:manualLayout>
          <c:xMode val="edge"/>
          <c:yMode val="edge"/>
          <c:x val="6.7928595219971299E-2"/>
          <c:y val="1.5406850023009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8799338913944E-2"/>
          <c:y val="0.12086673843050701"/>
          <c:w val="0.703068392370087"/>
          <c:h val="0.51611168308311695"/>
        </c:manualLayout>
      </c:layout>
      <c:barChart>
        <c:barDir val="col"/>
        <c:grouping val="clustered"/>
        <c:varyColors val="0"/>
        <c:ser>
          <c:idx val="0"/>
          <c:order val="0"/>
          <c:tx>
            <c:strRef>
              <c:f>'GPM IMERG'!$B$1</c:f>
              <c:strCache>
                <c:ptCount val="1"/>
                <c:pt idx="0">
                  <c:v>Great Lakes Basin</c:v>
                </c:pt>
              </c:strCache>
            </c:strRef>
          </c:tx>
          <c:spPr>
            <a:solidFill>
              <a:srgbClr val="002060"/>
            </a:solidFill>
            <a:ln>
              <a:noFill/>
            </a:ln>
            <a:effectLst/>
          </c:spPr>
          <c:invertIfNegative val="0"/>
          <c:cat>
            <c:strRef>
              <c:f>'GPM IMERG'!$A$2:$A$48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'GPM IMERG'!$B$2:$B$48</c:f>
              <c:numCache>
                <c:formatCode>General</c:formatCode>
                <c:ptCount val="47"/>
                <c:pt idx="0">
                  <c:v>21.224</c:v>
                </c:pt>
                <c:pt idx="1">
                  <c:v>19.513000000000002</c:v>
                </c:pt>
                <c:pt idx="2">
                  <c:v>32.396000000000001</c:v>
                </c:pt>
                <c:pt idx="3">
                  <c:v>-20.064</c:v>
                </c:pt>
                <c:pt idx="4">
                  <c:v>-15.465</c:v>
                </c:pt>
                <c:pt idx="5">
                  <c:v>-8.1050000000000004</c:v>
                </c:pt>
                <c:pt idx="6">
                  <c:v>-40.640999999999998</c:v>
                </c:pt>
                <c:pt idx="7">
                  <c:v>35.366</c:v>
                </c:pt>
                <c:pt idx="8">
                  <c:v>132.50700000000001</c:v>
                </c:pt>
                <c:pt idx="9">
                  <c:v>-22.908999999999999</c:v>
                </c:pt>
                <c:pt idx="10">
                  <c:v>2.5960000000000001</c:v>
                </c:pt>
                <c:pt idx="11">
                  <c:v>60.319000000000003</c:v>
                </c:pt>
                <c:pt idx="12">
                  <c:v>-68.854999999999976</c:v>
                </c:pt>
                <c:pt idx="13">
                  <c:v>-31.212</c:v>
                </c:pt>
                <c:pt idx="14">
                  <c:v>-15.731999999999999</c:v>
                </c:pt>
                <c:pt idx="15">
                  <c:v>26.503</c:v>
                </c:pt>
                <c:pt idx="16">
                  <c:v>23.515000000000001</c:v>
                </c:pt>
                <c:pt idx="17">
                  <c:v>25.905999999999999</c:v>
                </c:pt>
                <c:pt idx="18">
                  <c:v>-9.5920000000000005</c:v>
                </c:pt>
                <c:pt idx="19">
                  <c:v>-3.681</c:v>
                </c:pt>
                <c:pt idx="20">
                  <c:v>9.4540000000000006</c:v>
                </c:pt>
                <c:pt idx="21">
                  <c:v>62.84</c:v>
                </c:pt>
                <c:pt idx="22">
                  <c:v>33.718000000000004</c:v>
                </c:pt>
                <c:pt idx="23">
                  <c:v>31.132999999999999</c:v>
                </c:pt>
                <c:pt idx="24">
                  <c:v>30.006</c:v>
                </c:pt>
                <c:pt idx="25">
                  <c:v>52.85</c:v>
                </c:pt>
                <c:pt idx="26">
                  <c:v>69.894999999999996</c:v>
                </c:pt>
                <c:pt idx="27">
                  <c:v>22.52</c:v>
                </c:pt>
                <c:pt idx="28">
                  <c:v>-0.59599999999999997</c:v>
                </c:pt>
                <c:pt idx="29">
                  <c:v>-35.265000000000001</c:v>
                </c:pt>
                <c:pt idx="30">
                  <c:v>42.575000000000003</c:v>
                </c:pt>
                <c:pt idx="31">
                  <c:v>1.762</c:v>
                </c:pt>
                <c:pt idx="32">
                  <c:v>-8.2260000000000009</c:v>
                </c:pt>
                <c:pt idx="33">
                  <c:v>-0.92100000000000004</c:v>
                </c:pt>
                <c:pt idx="34">
                  <c:v>24.016999999999999</c:v>
                </c:pt>
                <c:pt idx="35">
                  <c:v>-32.524999999999999</c:v>
                </c:pt>
                <c:pt idx="36">
                  <c:v>-72.037000000000006</c:v>
                </c:pt>
                <c:pt idx="37">
                  <c:v>2.48</c:v>
                </c:pt>
                <c:pt idx="38">
                  <c:v>-39.064</c:v>
                </c:pt>
                <c:pt idx="39">
                  <c:v>-6.4850000000000003</c:v>
                </c:pt>
                <c:pt idx="40">
                  <c:v>35.097999999999999</c:v>
                </c:pt>
                <c:pt idx="41">
                  <c:v>-10.019</c:v>
                </c:pt>
                <c:pt idx="42">
                  <c:v>28.254000000000001</c:v>
                </c:pt>
                <c:pt idx="43">
                  <c:v>-15.172000000000001</c:v>
                </c:pt>
                <c:pt idx="44">
                  <c:v>-33.415999999999997</c:v>
                </c:pt>
                <c:pt idx="45">
                  <c:v>64.519000000000005</c:v>
                </c:pt>
                <c:pt idx="46">
                  <c:v>31.398</c:v>
                </c:pt>
              </c:numCache>
            </c:numRef>
          </c:val>
          <c:extLst>
            <c:ext xmlns:c16="http://schemas.microsoft.com/office/drawing/2014/chart" uri="{C3380CC4-5D6E-409C-BE32-E72D297353CC}">
              <c16:uniqueId val="{00000000-6D42-444D-9161-F365D08F1950}"/>
            </c:ext>
          </c:extLst>
        </c:ser>
        <c:ser>
          <c:idx val="1"/>
          <c:order val="1"/>
          <c:tx>
            <c:strRef>
              <c:f>'GPM IMERG'!$C$1</c:f>
              <c:strCache>
                <c:ptCount val="1"/>
                <c:pt idx="0">
                  <c:v>Lake Ontario Watershed</c:v>
                </c:pt>
              </c:strCache>
            </c:strRef>
          </c:tx>
          <c:spPr>
            <a:solidFill>
              <a:srgbClr val="00B050"/>
            </a:solidFill>
            <a:ln>
              <a:noFill/>
            </a:ln>
            <a:effectLst/>
          </c:spPr>
          <c:invertIfNegative val="0"/>
          <c:cat>
            <c:strRef>
              <c:f>'GPM IMERG'!$A$2:$A$48</c:f>
              <c:strCache>
                <c:ptCount val="47"/>
                <c:pt idx="0">
                  <c:v> April 2015</c:v>
                </c:pt>
                <c:pt idx="2">
                  <c:v> June 2015</c:v>
                </c:pt>
                <c:pt idx="4">
                  <c:v> August 2015</c:v>
                </c:pt>
                <c:pt idx="6">
                  <c:v> October 2015</c:v>
                </c:pt>
                <c:pt idx="8">
                  <c:v> December 2015</c:v>
                </c:pt>
                <c:pt idx="10">
                  <c:v> February 2016</c:v>
                </c:pt>
                <c:pt idx="12">
                  <c:v> April 2016</c:v>
                </c:pt>
                <c:pt idx="14">
                  <c:v> June 2016</c:v>
                </c:pt>
                <c:pt idx="16">
                  <c:v> August 2016</c:v>
                </c:pt>
                <c:pt idx="18">
                  <c:v> October 2016</c:v>
                </c:pt>
                <c:pt idx="20">
                  <c:v> December 2016</c:v>
                </c:pt>
                <c:pt idx="22">
                  <c:v> February 2017</c:v>
                </c:pt>
                <c:pt idx="24">
                  <c:v> April 2017</c:v>
                </c:pt>
                <c:pt idx="26">
                  <c:v> June 2017</c:v>
                </c:pt>
                <c:pt idx="28">
                  <c:v> August 2017</c:v>
                </c:pt>
                <c:pt idx="30">
                  <c:v> October 2017</c:v>
                </c:pt>
                <c:pt idx="32">
                  <c:v> December 2017</c:v>
                </c:pt>
                <c:pt idx="34">
                  <c:v> February 2018</c:v>
                </c:pt>
                <c:pt idx="36">
                  <c:v> April 2018</c:v>
                </c:pt>
                <c:pt idx="38">
                  <c:v> June 2018</c:v>
                </c:pt>
                <c:pt idx="40">
                  <c:v> August 2018</c:v>
                </c:pt>
                <c:pt idx="42">
                  <c:v> October 2018</c:v>
                </c:pt>
                <c:pt idx="44">
                  <c:v> December 2018</c:v>
                </c:pt>
                <c:pt idx="46">
                  <c:v> February 2019</c:v>
                </c:pt>
              </c:strCache>
            </c:strRef>
          </c:cat>
          <c:val>
            <c:numRef>
              <c:f>'GPM IMERG'!$C$2:$C$48</c:f>
              <c:numCache>
                <c:formatCode>General</c:formatCode>
                <c:ptCount val="47"/>
                <c:pt idx="0">
                  <c:v>10.105</c:v>
                </c:pt>
                <c:pt idx="1">
                  <c:v>-11.747</c:v>
                </c:pt>
                <c:pt idx="2">
                  <c:v>115</c:v>
                </c:pt>
                <c:pt idx="3">
                  <c:v>-33.817999999999998</c:v>
                </c:pt>
                <c:pt idx="4">
                  <c:v>-5.5810000000000004</c:v>
                </c:pt>
                <c:pt idx="5">
                  <c:v>12.477</c:v>
                </c:pt>
                <c:pt idx="6">
                  <c:v>8.7349999999999994</c:v>
                </c:pt>
                <c:pt idx="7">
                  <c:v>-40.795999999999999</c:v>
                </c:pt>
                <c:pt idx="8">
                  <c:v>45.795000000000002</c:v>
                </c:pt>
                <c:pt idx="9">
                  <c:v>-59.786000000000001</c:v>
                </c:pt>
                <c:pt idx="10">
                  <c:v>48.722000000000001</c:v>
                </c:pt>
                <c:pt idx="11">
                  <c:v>18.155999999999999</c:v>
                </c:pt>
                <c:pt idx="12">
                  <c:v>-101.48099999999999</c:v>
                </c:pt>
                <c:pt idx="13">
                  <c:v>-24.283999999999999</c:v>
                </c:pt>
                <c:pt idx="14">
                  <c:v>-65.573999999999998</c:v>
                </c:pt>
                <c:pt idx="15">
                  <c:v>-46.491</c:v>
                </c:pt>
                <c:pt idx="16">
                  <c:v>34.293999999999997</c:v>
                </c:pt>
                <c:pt idx="17">
                  <c:v>4.0579999999999998</c:v>
                </c:pt>
                <c:pt idx="18">
                  <c:v>68.135999999999996</c:v>
                </c:pt>
                <c:pt idx="19">
                  <c:v>-21.596</c:v>
                </c:pt>
                <c:pt idx="20">
                  <c:v>18.312000000000001</c:v>
                </c:pt>
                <c:pt idx="21">
                  <c:v>60.688000000000002</c:v>
                </c:pt>
                <c:pt idx="22">
                  <c:v>1.321</c:v>
                </c:pt>
                <c:pt idx="23">
                  <c:v>40.337000000000003</c:v>
                </c:pt>
                <c:pt idx="24">
                  <c:v>31.59</c:v>
                </c:pt>
                <c:pt idx="25">
                  <c:v>209.023</c:v>
                </c:pt>
                <c:pt idx="26">
                  <c:v>32.5</c:v>
                </c:pt>
                <c:pt idx="27">
                  <c:v>52.982999999999997</c:v>
                </c:pt>
                <c:pt idx="28">
                  <c:v>-17.734000000000002</c:v>
                </c:pt>
                <c:pt idx="29">
                  <c:v>-12.308999999999999</c:v>
                </c:pt>
                <c:pt idx="30">
                  <c:v>106.166</c:v>
                </c:pt>
                <c:pt idx="31">
                  <c:v>33.003</c:v>
                </c:pt>
                <c:pt idx="32">
                  <c:v>-16.945</c:v>
                </c:pt>
                <c:pt idx="33">
                  <c:v>20.494</c:v>
                </c:pt>
                <c:pt idx="34">
                  <c:v>-13.101000000000001</c:v>
                </c:pt>
                <c:pt idx="35">
                  <c:v>-6.774</c:v>
                </c:pt>
                <c:pt idx="36">
                  <c:v>3.79</c:v>
                </c:pt>
                <c:pt idx="37">
                  <c:v>-25.803999999999998</c:v>
                </c:pt>
                <c:pt idx="38">
                  <c:v>-65.177999999999983</c:v>
                </c:pt>
                <c:pt idx="39">
                  <c:v>11.574</c:v>
                </c:pt>
                <c:pt idx="40">
                  <c:v>-8.6920000000000002</c:v>
                </c:pt>
                <c:pt idx="41">
                  <c:v>16.456</c:v>
                </c:pt>
                <c:pt idx="42">
                  <c:v>-47.018999999999998</c:v>
                </c:pt>
                <c:pt idx="43">
                  <c:v>52.787999999999997</c:v>
                </c:pt>
                <c:pt idx="44">
                  <c:v>34.103000000000002</c:v>
                </c:pt>
                <c:pt idx="45">
                  <c:v>164.27699999999999</c:v>
                </c:pt>
                <c:pt idx="46">
                  <c:v>62.533999999999999</c:v>
                </c:pt>
              </c:numCache>
            </c:numRef>
          </c:val>
          <c:extLst>
            <c:ext xmlns:c16="http://schemas.microsoft.com/office/drawing/2014/chart" uri="{C3380CC4-5D6E-409C-BE32-E72D297353CC}">
              <c16:uniqueId val="{00000001-6D42-444D-9161-F365D08F1950}"/>
            </c:ext>
          </c:extLst>
        </c:ser>
        <c:dLbls>
          <c:showLegendKey val="0"/>
          <c:showVal val="0"/>
          <c:showCatName val="0"/>
          <c:showSerName val="0"/>
          <c:showPercent val="0"/>
          <c:showBubbleSize val="0"/>
        </c:dLbls>
        <c:gapWidth val="219"/>
        <c:overlap val="-27"/>
        <c:axId val="237165640"/>
        <c:axId val="237166024"/>
      </c:barChart>
      <c:catAx>
        <c:axId val="237165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charset="0"/>
                    <a:ea typeface="Century Gothic" charset="0"/>
                    <a:cs typeface="Century Gothic" charset="0"/>
                  </a:defRPr>
                </a:pPr>
                <a:r>
                  <a:rPr lang="en-US" sz="1600">
                    <a:latin typeface="Century Gothic" charset="0"/>
                    <a:ea typeface="Century Gothic" charset="0"/>
                    <a:cs typeface="Century Gothic" charset="0"/>
                  </a:rPr>
                  <a:t>Time (months)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entury Gothic" charset="0"/>
                  <a:ea typeface="Century Gothic" charset="0"/>
                  <a:cs typeface="Century Gothic" charset="0"/>
                </a:defRPr>
              </a:pPr>
              <a:endParaRPr lang="en-US"/>
            </a:p>
          </c:txPr>
        </c:title>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600" b="0" i="0" u="none" strike="noStrike" kern="1200" baseline="0">
                <a:solidFill>
                  <a:schemeClr val="tx1">
                    <a:lumMod val="65000"/>
                    <a:lumOff val="35000"/>
                  </a:schemeClr>
                </a:solidFill>
                <a:latin typeface="Century Gothic" charset="0"/>
                <a:ea typeface="Century Gothic" charset="0"/>
                <a:cs typeface="Century Gothic" charset="0"/>
              </a:defRPr>
            </a:pPr>
            <a:endParaRPr lang="en-US"/>
          </a:p>
        </c:txPr>
        <c:crossAx val="237166024"/>
        <c:crosses val="autoZero"/>
        <c:auto val="1"/>
        <c:lblAlgn val="ctr"/>
        <c:lblOffset val="0"/>
        <c:noMultiLvlLbl val="0"/>
      </c:catAx>
      <c:valAx>
        <c:axId val="237166024"/>
        <c:scaling>
          <c:orientation val="minMax"/>
          <c:max val="225"/>
          <c:min val="-1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latin typeface="Century Gothic" panose="020B0502020202020204" pitchFamily="34" charset="0"/>
                  </a:rPr>
                  <a:t>Difference in Precipitation (mm)</a:t>
                </a:r>
              </a:p>
            </c:rich>
          </c:tx>
          <c:layout>
            <c:manualLayout>
              <c:xMode val="edge"/>
              <c:yMode val="edge"/>
              <c:x val="1.27679224007282E-2"/>
              <c:y val="5.0123618741523199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charset="0"/>
                <a:ea typeface="Century Gothic" charset="0"/>
                <a:cs typeface="Century Gothic" charset="0"/>
              </a:defRPr>
            </a:pPr>
            <a:endParaRPr lang="en-US"/>
          </a:p>
        </c:txPr>
        <c:crossAx val="237165640"/>
        <c:crosses val="autoZero"/>
        <c:crossBetween val="between"/>
      </c:valAx>
      <c:spPr>
        <a:noFill/>
        <a:ln>
          <a:noFill/>
        </a:ln>
        <a:effectLst/>
      </c:spPr>
    </c:plotArea>
    <c:legend>
      <c:legendPos val="r"/>
      <c:layout>
        <c:manualLayout>
          <c:xMode val="edge"/>
          <c:yMode val="edge"/>
          <c:x val="0.75338197208024305"/>
          <c:y val="0.79231444855203903"/>
          <c:w val="0.120539930223795"/>
          <c:h val="0.19741431809928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charset="0"/>
              <a:ea typeface="Century Gothic" charset="0"/>
              <a:cs typeface="Century Gothic"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069713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 name="Google Shape;21;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9286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2"/>
          <p:cNvSpPr/>
          <p:nvPr/>
        </p:nvSpPr>
        <p:spPr>
          <a:xfrm>
            <a:off x="914399" y="35661600"/>
            <a:ext cx="25603200" cy="415567"/>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sp>
        <p:nvSpPr>
          <p:cNvPr id="13" name="Google Shape;13;p2"/>
          <p:cNvSpPr/>
          <p:nvPr/>
        </p:nvSpPr>
        <p:spPr>
          <a:xfrm>
            <a:off x="893617" y="36126531"/>
            <a:ext cx="25644768" cy="2000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914400" y="3662904"/>
            <a:ext cx="25623985" cy="260911"/>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pic>
        <p:nvPicPr>
          <p:cNvPr id="15" name="Google Shape;15;p2"/>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2"/>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lstStyle>
            <a:lvl1pPr marL="457200" lvl="0" indent="-228600" algn="ctr">
              <a:lnSpc>
                <a:spcPct val="90000"/>
              </a:lnSpc>
              <a:spcBef>
                <a:spcPts val="3000"/>
              </a:spcBef>
              <a:spcAft>
                <a:spcPts val="0"/>
              </a:spcAft>
              <a:buClr>
                <a:srgbClr val="3F4268"/>
              </a:buClr>
              <a:buSzPts val="5400"/>
              <a:buNone/>
              <a:defRPr sz="5400" b="1">
                <a:solidFill>
                  <a:srgbClr val="3F4268"/>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2"/>
          <p:cNvPicPr preferRelativeResize="0"/>
          <p:nvPr/>
        </p:nvPicPr>
        <p:blipFill rotWithShape="1">
          <a:blip r:embed="rId3">
            <a:alphaModFix/>
          </a:blip>
          <a:srcRect/>
          <a:stretch/>
        </p:blipFill>
        <p:spPr>
          <a:xfrm>
            <a:off x="928007" y="883415"/>
            <a:ext cx="2508115" cy="2176272"/>
          </a:xfrm>
          <a:prstGeom prst="rect">
            <a:avLst/>
          </a:prstGeom>
          <a:noFill/>
          <a:ln>
            <a:noFill/>
          </a:ln>
        </p:spPr>
      </p:pic>
      <p:pic>
        <p:nvPicPr>
          <p:cNvPr id="18" name="Google Shape;18;p2"/>
          <p:cNvPicPr preferRelativeResize="0"/>
          <p:nvPr/>
        </p:nvPicPr>
        <p:blipFill rotWithShape="1">
          <a:blip r:embed="rId4">
            <a:alphaModFix/>
          </a:blip>
          <a:srcRect/>
          <a:stretch/>
        </p:blipFill>
        <p:spPr>
          <a:xfrm>
            <a:off x="928007" y="34532725"/>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1"/>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1"/>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1"/>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jpg"/><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jp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jpg"/><Relationship Id="rId5" Type="http://schemas.openxmlformats.org/officeDocument/2006/relationships/image" Target="../media/image6.png"/><Relationship Id="rId15" Type="http://schemas.openxmlformats.org/officeDocument/2006/relationships/image" Target="../media/image16.jpg"/><Relationship Id="rId23" Type="http://schemas.openxmlformats.org/officeDocument/2006/relationships/image" Target="../media/image24.png"/><Relationship Id="rId28" Type="http://schemas.openxmlformats.org/officeDocument/2006/relationships/chart" Target="../charts/chart1.xml"/><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tiff"/><Relationship Id="rId22" Type="http://schemas.openxmlformats.org/officeDocument/2006/relationships/image" Target="../media/image23.png"/><Relationship Id="rId2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11608" t="8779" r="13216" b="31544"/>
          <a:stretch/>
        </p:blipFill>
        <p:spPr>
          <a:xfrm>
            <a:off x="20377270" y="19691565"/>
            <a:ext cx="3886200" cy="4113261"/>
          </a:xfrm>
          <a:prstGeom prst="rect">
            <a:avLst/>
          </a:prstGeom>
        </p:spPr>
      </p:pic>
      <p:sp>
        <p:nvSpPr>
          <p:cNvPr id="7" name="Rectangle 6"/>
          <p:cNvSpPr/>
          <p:nvPr/>
        </p:nvSpPr>
        <p:spPr>
          <a:xfrm>
            <a:off x="10224186" y="17602852"/>
            <a:ext cx="2832036" cy="587592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0" name="Rectangle 9"/>
          <p:cNvSpPr/>
          <p:nvPr/>
        </p:nvSpPr>
        <p:spPr>
          <a:xfrm>
            <a:off x="2463801" y="16230926"/>
            <a:ext cx="7259344" cy="1821211"/>
          </a:xfrm>
          <a:prstGeom prst="rect">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entagon 145"/>
          <p:cNvSpPr/>
          <p:nvPr/>
        </p:nvSpPr>
        <p:spPr>
          <a:xfrm>
            <a:off x="975339" y="16227943"/>
            <a:ext cx="2495950" cy="1819750"/>
          </a:xfrm>
          <a:prstGeom prst="homePlate">
            <a:avLst/>
          </a:prstGeom>
          <a:solidFill>
            <a:srgbClr val="5F6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29;p3"/>
          <p:cNvSpPr txBox="1"/>
          <p:nvPr/>
        </p:nvSpPr>
        <p:spPr>
          <a:xfrm rot="-5400000">
            <a:off x="11001784" y="18373606"/>
            <a:ext cx="29222700" cy="1781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10000"/>
              <a:buFont typeface="Century Gothic"/>
              <a:buNone/>
            </a:pPr>
            <a:r>
              <a:rPr lang="en-US" sz="14000" b="1" i="0" u="none" strike="noStrike" cap="none" dirty="0">
                <a:solidFill>
                  <a:srgbClr val="3F4268"/>
                </a:solidFill>
                <a:latin typeface="Century Gothic"/>
                <a:ea typeface="Century Gothic"/>
                <a:cs typeface="Century Gothic"/>
                <a:sym typeface="Century Gothic"/>
              </a:rPr>
              <a:t>Lake Ontario</a:t>
            </a:r>
            <a:r>
              <a:rPr lang="en-US" sz="14000" b="0" i="0" u="none" strike="noStrike" cap="none" dirty="0">
                <a:solidFill>
                  <a:srgbClr val="3F4268"/>
                </a:solidFill>
                <a:latin typeface="Century Gothic"/>
                <a:ea typeface="Century Gothic"/>
                <a:cs typeface="Century Gothic"/>
                <a:sym typeface="Century Gothic"/>
              </a:rPr>
              <a:t> Disasters</a:t>
            </a:r>
            <a:endParaRPr sz="14000" b="0" i="0" u="none" strike="noStrike" cap="none" dirty="0">
              <a:solidFill>
                <a:srgbClr val="3F4268"/>
              </a:solidFill>
              <a:latin typeface="Arial"/>
              <a:ea typeface="Arial"/>
              <a:cs typeface="Arial"/>
              <a:sym typeface="Arial"/>
            </a:endParaRPr>
          </a:p>
        </p:txBody>
      </p:sp>
      <p:sp>
        <p:nvSpPr>
          <p:cNvPr id="31" name="Google Shape;31;p3"/>
          <p:cNvSpPr txBox="1"/>
          <p:nvPr/>
        </p:nvSpPr>
        <p:spPr>
          <a:xfrm>
            <a:off x="10021352" y="15328930"/>
            <a:ext cx="2012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Results</a:t>
            </a:r>
            <a:endParaRPr sz="1400" b="0" i="0" u="none" strike="noStrike" cap="none" dirty="0">
              <a:solidFill>
                <a:srgbClr val="3F4268"/>
              </a:solidFill>
              <a:latin typeface="Arial"/>
              <a:ea typeface="Arial"/>
              <a:cs typeface="Arial"/>
              <a:sym typeface="Arial"/>
            </a:endParaRPr>
          </a:p>
        </p:txBody>
      </p:sp>
      <p:sp>
        <p:nvSpPr>
          <p:cNvPr id="33" name="Google Shape;33;p3"/>
          <p:cNvSpPr txBox="1"/>
          <p:nvPr/>
        </p:nvSpPr>
        <p:spPr>
          <a:xfrm>
            <a:off x="12973014" y="30279400"/>
            <a:ext cx="34869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Conclusions</a:t>
            </a:r>
            <a:endParaRPr sz="1400" b="0" i="0" u="none" strike="noStrike" cap="none" dirty="0">
              <a:solidFill>
                <a:srgbClr val="3F4268"/>
              </a:solidFill>
              <a:latin typeface="Arial"/>
              <a:ea typeface="Arial"/>
              <a:cs typeface="Arial"/>
              <a:sym typeface="Arial"/>
            </a:endParaRPr>
          </a:p>
        </p:txBody>
      </p:sp>
      <p:sp>
        <p:nvSpPr>
          <p:cNvPr id="35" name="Google Shape;35;p3"/>
          <p:cNvSpPr txBox="1"/>
          <p:nvPr/>
        </p:nvSpPr>
        <p:spPr>
          <a:xfrm>
            <a:off x="5531699" y="23781321"/>
            <a:ext cx="56877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Acknowledgements</a:t>
            </a:r>
            <a:endParaRPr sz="4400" b="1" i="0" u="none" strike="noStrike" cap="none" dirty="0">
              <a:solidFill>
                <a:srgbClr val="3F4268"/>
              </a:solidFill>
              <a:latin typeface="Century Gothic"/>
              <a:ea typeface="Century Gothic"/>
              <a:cs typeface="Century Gothic"/>
              <a:sym typeface="Century Gothic"/>
            </a:endParaRPr>
          </a:p>
        </p:txBody>
      </p:sp>
      <p:sp>
        <p:nvSpPr>
          <p:cNvPr id="36" name="Google Shape;36;p3"/>
          <p:cNvSpPr txBox="1"/>
          <p:nvPr/>
        </p:nvSpPr>
        <p:spPr>
          <a:xfrm>
            <a:off x="928239" y="23789284"/>
            <a:ext cx="44037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Project Partners</a:t>
            </a:r>
            <a:endParaRPr sz="1400" b="0" i="0" u="none" strike="noStrike" cap="none" dirty="0">
              <a:solidFill>
                <a:srgbClr val="000000"/>
              </a:solidFill>
              <a:latin typeface="Arial"/>
              <a:ea typeface="Arial"/>
              <a:cs typeface="Arial"/>
              <a:sym typeface="Arial"/>
            </a:endParaRPr>
          </a:p>
        </p:txBody>
      </p:sp>
      <p:sp>
        <p:nvSpPr>
          <p:cNvPr id="38" name="Google Shape;38;p3"/>
          <p:cNvSpPr txBox="1">
            <a:spLocks noGrp="1"/>
          </p:cNvSpPr>
          <p:nvPr>
            <p:ph type="body" idx="1"/>
          </p:nvPr>
        </p:nvSpPr>
        <p:spPr>
          <a:xfrm>
            <a:off x="4704382" y="898992"/>
            <a:ext cx="18023236" cy="21717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3F3F3F"/>
              </a:buClr>
              <a:buSzPts val="5400"/>
              <a:buNone/>
            </a:pPr>
            <a:r>
              <a:rPr lang="en-US" dirty="0"/>
              <a:t>Employing NASA Earth Observations in the Greater Toronto Area to Improve Flood Preparedness for Coastal Communities   </a:t>
            </a:r>
            <a:endParaRPr dirty="0"/>
          </a:p>
        </p:txBody>
      </p:sp>
      <p:sp>
        <p:nvSpPr>
          <p:cNvPr id="39" name="Google Shape;39;p3"/>
          <p:cNvSpPr txBox="1"/>
          <p:nvPr/>
        </p:nvSpPr>
        <p:spPr>
          <a:xfrm>
            <a:off x="14592300" y="34594800"/>
            <a:ext cx="11925301"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5200" b="0" i="0" u="none" strike="noStrike" cap="none">
                <a:solidFill>
                  <a:srgbClr val="3F4268"/>
                </a:solidFill>
                <a:latin typeface="Century Gothic"/>
                <a:ea typeface="Century Gothic"/>
                <a:cs typeface="Century Gothic"/>
                <a:sym typeface="Century Gothic"/>
              </a:rPr>
              <a:t>Arizona – Tempe | Spring 2019</a:t>
            </a:r>
            <a:endParaRPr sz="1400" b="0" i="0" u="none" strike="noStrike" cap="none">
              <a:solidFill>
                <a:srgbClr val="3F4268"/>
              </a:solidFill>
              <a:latin typeface="Arial"/>
              <a:ea typeface="Arial"/>
              <a:cs typeface="Arial"/>
              <a:sym typeface="Arial"/>
            </a:endParaRPr>
          </a:p>
        </p:txBody>
      </p:sp>
      <p:sp>
        <p:nvSpPr>
          <p:cNvPr id="41" name="Google Shape;41;p3"/>
          <p:cNvSpPr txBox="1"/>
          <p:nvPr/>
        </p:nvSpPr>
        <p:spPr>
          <a:xfrm>
            <a:off x="878394" y="5282360"/>
            <a:ext cx="8831850" cy="9788712"/>
          </a:xfrm>
          <a:prstGeom prst="rect">
            <a:avLst/>
          </a:prstGeom>
          <a:noFill/>
          <a:ln>
            <a:noFill/>
          </a:ln>
        </p:spPr>
        <p:txBody>
          <a:bodyPr spcFirstLastPara="1" wrap="square" lIns="91425" tIns="45700" rIns="91425" bIns="45700" anchor="t" anchorCtr="0">
            <a:noAutofit/>
          </a:bodyPr>
          <a:lstStyle/>
          <a:p>
            <a:pPr algn="just"/>
            <a:r>
              <a:rPr lang="en-US" sz="2500" dirty="0" smtClean="0">
                <a:latin typeface="Garamond" panose="02020404030301010803" pitchFamily="18" charset="0"/>
              </a:rPr>
              <a:t>From late January through the beginning of May 2017, an extraordinary amount of precipitation fell in the Lake Ontario watershed. By late April, large swaths of the Greater Toronto Area (GTA), including numerous lakefront properties, beaches, and public recreation facilities, had become inundated with water. Partnering with the City of Toronto, the City of Mississauga, the Great Lakes and St. Lawrence Cities Initiative (GLSLCI), the Credit Valley Conservation (CVC), and the Toronto and Region Conservation Authority (TRCA), this project provided tools for local and regional organizations to improve their response to flood events. These tools used Earth observations from six satellites to produce two end products. Sentinel-1 C-Band Synthetic-Aperture Radar (C-SAR) and Sentinel-2 Multispectral Instrument (MSI) provided data for flood extent maps using a classification algorithm. Global Precipitation Measurement (GPM) Integrated Multi-Satellite Retrievals for GPM (IMERG), Soil Moisture Active Passive (SMAP) L-band Radiometer, Terra Moderate Resolution Imaging Spectrometer (MODIS), and Shuttle Radar Topography Mission (SRTM) contributed precipitation, soil moisture, snow cover, and elevation data used in a Google Earth Engine (GEE) data visualization tool. The results of this project demonstrated the feasibility of GEE as a platform for providing municipalities in the Toronto metropolitan area with tools to understand and visualize flood behavior and associated patterns in </a:t>
            </a:r>
            <a:r>
              <a:rPr lang="en-US" sz="2500" dirty="0" err="1" smtClean="0">
                <a:latin typeface="Garamond" panose="02020404030301010803" pitchFamily="18" charset="0"/>
              </a:rPr>
              <a:t>hydroclimatic</a:t>
            </a:r>
            <a:r>
              <a:rPr lang="en-US" sz="2500" dirty="0" smtClean="0">
                <a:latin typeface="Garamond" panose="02020404030301010803" pitchFamily="18" charset="0"/>
              </a:rPr>
              <a:t> variables. Thus, these municipalities are better prepared to protect the most vulnerable flood-prone areas in the GTA.</a:t>
            </a:r>
          </a:p>
          <a:p>
            <a:pPr marL="0" marR="0" lvl="0" indent="0" algn="just" rtl="0">
              <a:lnSpc>
                <a:spcPct val="100000"/>
              </a:lnSpc>
              <a:spcBef>
                <a:spcPts val="600"/>
              </a:spcBef>
              <a:spcAft>
                <a:spcPts val="0"/>
              </a:spcAft>
              <a:buClr>
                <a:schemeClr val="dk1"/>
              </a:buClr>
              <a:buSzPts val="2700"/>
              <a:buFont typeface="Arial"/>
              <a:buNone/>
            </a:pPr>
            <a:endParaRPr sz="2700" b="0" i="0" u="none" strike="noStrike" cap="none" dirty="0">
              <a:solidFill>
                <a:srgbClr val="3F3F3F"/>
              </a:solidFill>
              <a:latin typeface="Garamond"/>
              <a:ea typeface="Garamond"/>
              <a:cs typeface="Garamond"/>
              <a:sym typeface="Garamond"/>
            </a:endParaRPr>
          </a:p>
        </p:txBody>
      </p:sp>
      <p:sp>
        <p:nvSpPr>
          <p:cNvPr id="42" name="Google Shape;42;p3"/>
          <p:cNvSpPr txBox="1"/>
          <p:nvPr/>
        </p:nvSpPr>
        <p:spPr>
          <a:xfrm>
            <a:off x="868449" y="4489277"/>
            <a:ext cx="2475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Abstract</a:t>
            </a:r>
            <a:endParaRPr sz="1400" b="0" i="0" u="none" strike="noStrike" cap="none" dirty="0">
              <a:solidFill>
                <a:srgbClr val="3F4268"/>
              </a:solidFill>
              <a:latin typeface="Arial"/>
              <a:ea typeface="Arial"/>
              <a:cs typeface="Arial"/>
              <a:sym typeface="Arial"/>
            </a:endParaRPr>
          </a:p>
        </p:txBody>
      </p:sp>
      <p:grpSp>
        <p:nvGrpSpPr>
          <p:cNvPr id="163" name="Group 162"/>
          <p:cNvGrpSpPr/>
          <p:nvPr/>
        </p:nvGrpSpPr>
        <p:grpSpPr>
          <a:xfrm>
            <a:off x="759176" y="30203334"/>
            <a:ext cx="11700801" cy="4005615"/>
            <a:chOff x="763813" y="29869891"/>
            <a:chExt cx="11700801" cy="4005615"/>
          </a:xfrm>
        </p:grpSpPr>
        <p:grpSp>
          <p:nvGrpSpPr>
            <p:cNvPr id="24" name="Google Shape;24;p3"/>
            <p:cNvGrpSpPr/>
            <p:nvPr/>
          </p:nvGrpSpPr>
          <p:grpSpPr>
            <a:xfrm>
              <a:off x="6570947" y="30783903"/>
              <a:ext cx="2834700" cy="2676103"/>
              <a:chOff x="6683239" y="30783903"/>
              <a:chExt cx="2834700" cy="2676103"/>
            </a:xfrm>
          </p:grpSpPr>
          <p:grpSp>
            <p:nvGrpSpPr>
              <p:cNvPr id="25" name="Google Shape;25;p3"/>
              <p:cNvGrpSpPr/>
              <p:nvPr/>
            </p:nvGrpSpPr>
            <p:grpSpPr>
              <a:xfrm>
                <a:off x="6683239" y="30783903"/>
                <a:ext cx="2834700" cy="2676103"/>
                <a:chOff x="6683239" y="30799944"/>
                <a:chExt cx="2834700" cy="2676103"/>
              </a:xfrm>
            </p:grpSpPr>
            <p:pic>
              <p:nvPicPr>
                <p:cNvPr id="26" name="Google Shape;26;p3"/>
                <p:cNvPicPr preferRelativeResize="0"/>
                <p:nvPr/>
              </p:nvPicPr>
              <p:blipFill rotWithShape="1">
                <a:blip r:embed="rId4">
                  <a:alphaModFix/>
                </a:blip>
                <a:srcRect/>
                <a:stretch/>
              </p:blipFill>
              <p:spPr>
                <a:xfrm>
                  <a:off x="7048999" y="30799944"/>
                  <a:ext cx="2103120" cy="2103120"/>
                </a:xfrm>
                <a:prstGeom prst="rect">
                  <a:avLst/>
                </a:prstGeom>
                <a:noFill/>
                <a:ln>
                  <a:noFill/>
                </a:ln>
              </p:spPr>
            </p:pic>
            <p:sp>
              <p:nvSpPr>
                <p:cNvPr id="27" name="Google Shape;27;p3"/>
                <p:cNvSpPr txBox="1"/>
                <p:nvPr/>
              </p:nvSpPr>
              <p:spPr>
                <a:xfrm>
                  <a:off x="6683239" y="329681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Meryl Kruskopf</a:t>
                  </a:r>
                  <a:endParaRPr sz="1400" b="0" i="0" u="none" strike="noStrike" cap="none">
                    <a:solidFill>
                      <a:srgbClr val="3F3F3F"/>
                    </a:solidFill>
                    <a:latin typeface="Arial"/>
                    <a:ea typeface="Arial"/>
                    <a:cs typeface="Arial"/>
                    <a:sym typeface="Arial"/>
                  </a:endParaRPr>
                </a:p>
              </p:txBody>
            </p:sp>
          </p:grpSp>
          <p:pic>
            <p:nvPicPr>
              <p:cNvPr id="28" name="Google Shape;28;p3"/>
              <p:cNvPicPr preferRelativeResize="0"/>
              <p:nvPr/>
            </p:nvPicPr>
            <p:blipFill rotWithShape="1">
              <a:blip r:embed="rId5">
                <a:alphaModFix/>
              </a:blip>
              <a:srcRect/>
              <a:stretch/>
            </p:blipFill>
            <p:spPr>
              <a:xfrm>
                <a:off x="7277599" y="31012503"/>
                <a:ext cx="1645920" cy="1645920"/>
              </a:xfrm>
              <a:prstGeom prst="ellipse">
                <a:avLst/>
              </a:prstGeom>
              <a:noFill/>
              <a:ln>
                <a:noFill/>
              </a:ln>
            </p:spPr>
          </p:pic>
        </p:grpSp>
        <p:sp>
          <p:nvSpPr>
            <p:cNvPr id="37" name="Google Shape;37;p3"/>
            <p:cNvSpPr txBox="1"/>
            <p:nvPr/>
          </p:nvSpPr>
          <p:spPr>
            <a:xfrm>
              <a:off x="868453" y="29869891"/>
              <a:ext cx="4542503" cy="76944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Team Members</a:t>
              </a:r>
              <a:endParaRPr sz="1400" b="0" i="0" u="none" strike="noStrike" cap="none" dirty="0">
                <a:solidFill>
                  <a:srgbClr val="3F4268"/>
                </a:solidFill>
                <a:latin typeface="Arial"/>
                <a:ea typeface="Arial"/>
                <a:cs typeface="Arial"/>
                <a:sym typeface="Arial"/>
              </a:endParaRPr>
            </a:p>
          </p:txBody>
        </p:sp>
        <p:grpSp>
          <p:nvGrpSpPr>
            <p:cNvPr id="43" name="Google Shape;43;p3"/>
            <p:cNvGrpSpPr/>
            <p:nvPr/>
          </p:nvGrpSpPr>
          <p:grpSpPr>
            <a:xfrm>
              <a:off x="9474514" y="30783903"/>
              <a:ext cx="2990100" cy="2676106"/>
              <a:chOff x="9602850" y="30783903"/>
              <a:chExt cx="2990100" cy="2676106"/>
            </a:xfrm>
          </p:grpSpPr>
          <p:grpSp>
            <p:nvGrpSpPr>
              <p:cNvPr id="44" name="Google Shape;44;p3"/>
              <p:cNvGrpSpPr/>
              <p:nvPr/>
            </p:nvGrpSpPr>
            <p:grpSpPr>
              <a:xfrm>
                <a:off x="9602850" y="30783903"/>
                <a:ext cx="2990100" cy="2676106"/>
                <a:chOff x="9602850" y="30799944"/>
                <a:chExt cx="2990100" cy="2676106"/>
              </a:xfrm>
            </p:grpSpPr>
            <p:pic>
              <p:nvPicPr>
                <p:cNvPr id="45" name="Google Shape;45;p3"/>
                <p:cNvPicPr preferRelativeResize="0"/>
                <p:nvPr/>
              </p:nvPicPr>
              <p:blipFill rotWithShape="1">
                <a:blip r:embed="rId4">
                  <a:alphaModFix/>
                </a:blip>
                <a:srcRect/>
                <a:stretch/>
              </p:blipFill>
              <p:spPr>
                <a:xfrm>
                  <a:off x="9968607" y="30799944"/>
                  <a:ext cx="2103120" cy="2103120"/>
                </a:xfrm>
                <a:prstGeom prst="rect">
                  <a:avLst/>
                </a:prstGeom>
                <a:noFill/>
                <a:ln>
                  <a:noFill/>
                </a:ln>
              </p:spPr>
            </p:pic>
            <p:sp>
              <p:nvSpPr>
                <p:cNvPr id="46" name="Google Shape;46;p3"/>
                <p:cNvSpPr txBox="1"/>
                <p:nvPr/>
              </p:nvSpPr>
              <p:spPr>
                <a:xfrm>
                  <a:off x="9602850" y="32968150"/>
                  <a:ext cx="29901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Elizabeth Swanson</a:t>
                  </a:r>
                  <a:endParaRPr sz="1400" b="0" i="0" u="none" strike="noStrike" cap="none">
                    <a:solidFill>
                      <a:srgbClr val="3F3F3F"/>
                    </a:solidFill>
                    <a:latin typeface="Arial"/>
                    <a:ea typeface="Arial"/>
                    <a:cs typeface="Arial"/>
                    <a:sym typeface="Arial"/>
                  </a:endParaRPr>
                </a:p>
              </p:txBody>
            </p:sp>
          </p:grpSp>
          <p:pic>
            <p:nvPicPr>
              <p:cNvPr id="47" name="Google Shape;47;p3"/>
              <p:cNvPicPr preferRelativeResize="0"/>
              <p:nvPr/>
            </p:nvPicPr>
            <p:blipFill rotWithShape="1">
              <a:blip r:embed="rId6">
                <a:alphaModFix/>
              </a:blip>
              <a:srcRect/>
              <a:stretch/>
            </p:blipFill>
            <p:spPr>
              <a:xfrm>
                <a:off x="10197207" y="31012503"/>
                <a:ext cx="1645920" cy="1645920"/>
              </a:xfrm>
              <a:prstGeom prst="ellipse">
                <a:avLst/>
              </a:prstGeom>
              <a:noFill/>
              <a:ln>
                <a:noFill/>
              </a:ln>
            </p:spPr>
          </p:pic>
        </p:grpSp>
        <p:grpSp>
          <p:nvGrpSpPr>
            <p:cNvPr id="48" name="Google Shape;48;p3"/>
            <p:cNvGrpSpPr/>
            <p:nvPr/>
          </p:nvGrpSpPr>
          <p:grpSpPr>
            <a:xfrm>
              <a:off x="3667380" y="30783903"/>
              <a:ext cx="2834700" cy="2676103"/>
              <a:chOff x="3763631" y="30783903"/>
              <a:chExt cx="2834700" cy="2676103"/>
            </a:xfrm>
          </p:grpSpPr>
          <p:grpSp>
            <p:nvGrpSpPr>
              <p:cNvPr id="49" name="Google Shape;49;p3"/>
              <p:cNvGrpSpPr/>
              <p:nvPr/>
            </p:nvGrpSpPr>
            <p:grpSpPr>
              <a:xfrm>
                <a:off x="3763631" y="30783903"/>
                <a:ext cx="2834700" cy="2676103"/>
                <a:chOff x="3763631" y="30799944"/>
                <a:chExt cx="2834700" cy="2676103"/>
              </a:xfrm>
            </p:grpSpPr>
            <p:pic>
              <p:nvPicPr>
                <p:cNvPr id="50" name="Google Shape;50;p3"/>
                <p:cNvPicPr preferRelativeResize="0"/>
                <p:nvPr/>
              </p:nvPicPr>
              <p:blipFill rotWithShape="1">
                <a:blip r:embed="rId4">
                  <a:alphaModFix/>
                </a:blip>
                <a:srcRect/>
                <a:stretch/>
              </p:blipFill>
              <p:spPr>
                <a:xfrm>
                  <a:off x="4129391" y="30799944"/>
                  <a:ext cx="2103120" cy="2103120"/>
                </a:xfrm>
                <a:prstGeom prst="rect">
                  <a:avLst/>
                </a:prstGeom>
                <a:noFill/>
                <a:ln>
                  <a:noFill/>
                </a:ln>
              </p:spPr>
            </p:pic>
            <p:sp>
              <p:nvSpPr>
                <p:cNvPr id="51" name="Google Shape;51;p3"/>
                <p:cNvSpPr txBox="1"/>
                <p:nvPr/>
              </p:nvSpPr>
              <p:spPr>
                <a:xfrm>
                  <a:off x="3763631" y="329681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Isaac Gamoran</a:t>
                  </a:r>
                  <a:endParaRPr sz="1400" b="0" i="0" u="none" strike="noStrike" cap="none">
                    <a:solidFill>
                      <a:srgbClr val="3F3F3F"/>
                    </a:solidFill>
                    <a:latin typeface="Arial"/>
                    <a:ea typeface="Arial"/>
                    <a:cs typeface="Arial"/>
                    <a:sym typeface="Arial"/>
                  </a:endParaRPr>
                </a:p>
              </p:txBody>
            </p:sp>
          </p:grpSp>
          <p:pic>
            <p:nvPicPr>
              <p:cNvPr id="52" name="Google Shape;52;p3"/>
              <p:cNvPicPr preferRelativeResize="0"/>
              <p:nvPr/>
            </p:nvPicPr>
            <p:blipFill rotWithShape="1">
              <a:blip r:embed="rId7">
                <a:alphaModFix/>
              </a:blip>
              <a:srcRect/>
              <a:stretch/>
            </p:blipFill>
            <p:spPr>
              <a:xfrm>
                <a:off x="4357991" y="31012503"/>
                <a:ext cx="1645920" cy="1645920"/>
              </a:xfrm>
              <a:prstGeom prst="ellipse">
                <a:avLst/>
              </a:prstGeom>
              <a:noFill/>
              <a:ln>
                <a:noFill/>
              </a:ln>
            </p:spPr>
          </p:pic>
        </p:grpSp>
        <p:grpSp>
          <p:nvGrpSpPr>
            <p:cNvPr id="53" name="Google Shape;53;p3"/>
            <p:cNvGrpSpPr/>
            <p:nvPr/>
          </p:nvGrpSpPr>
          <p:grpSpPr>
            <a:xfrm>
              <a:off x="763813" y="30783903"/>
              <a:ext cx="2834700" cy="3091603"/>
              <a:chOff x="844023" y="30783903"/>
              <a:chExt cx="2834700" cy="3091603"/>
            </a:xfrm>
          </p:grpSpPr>
          <p:grpSp>
            <p:nvGrpSpPr>
              <p:cNvPr id="54" name="Google Shape;54;p3"/>
              <p:cNvGrpSpPr/>
              <p:nvPr/>
            </p:nvGrpSpPr>
            <p:grpSpPr>
              <a:xfrm>
                <a:off x="844023" y="30783903"/>
                <a:ext cx="2834700" cy="3091603"/>
                <a:chOff x="844023" y="30799944"/>
                <a:chExt cx="2834700" cy="3091603"/>
              </a:xfrm>
            </p:grpSpPr>
            <p:pic>
              <p:nvPicPr>
                <p:cNvPr id="55" name="Google Shape;55;p3"/>
                <p:cNvPicPr preferRelativeResize="0"/>
                <p:nvPr/>
              </p:nvPicPr>
              <p:blipFill rotWithShape="1">
                <a:blip r:embed="rId4">
                  <a:alphaModFix/>
                </a:blip>
                <a:srcRect/>
                <a:stretch/>
              </p:blipFill>
              <p:spPr>
                <a:xfrm>
                  <a:off x="1209783" y="30799944"/>
                  <a:ext cx="2103120" cy="2103120"/>
                </a:xfrm>
                <a:prstGeom prst="rect">
                  <a:avLst/>
                </a:prstGeom>
                <a:noFill/>
                <a:ln>
                  <a:noFill/>
                </a:ln>
              </p:spPr>
            </p:pic>
            <p:sp>
              <p:nvSpPr>
                <p:cNvPr id="56" name="Google Shape;56;p3"/>
                <p:cNvSpPr txBox="1"/>
                <p:nvPr/>
              </p:nvSpPr>
              <p:spPr>
                <a:xfrm>
                  <a:off x="844023" y="32968147"/>
                  <a:ext cx="28347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dirty="0">
                      <a:solidFill>
                        <a:srgbClr val="3F3F3F"/>
                      </a:solidFill>
                      <a:latin typeface="Garamond"/>
                      <a:ea typeface="Garamond"/>
                      <a:cs typeface="Garamond"/>
                      <a:sym typeface="Garamond"/>
                    </a:rPr>
                    <a:t>Tyler </a:t>
                  </a:r>
                  <a:r>
                    <a:rPr lang="en-US" sz="2700" b="1" i="0" u="none" strike="noStrike" cap="none" dirty="0" err="1">
                      <a:solidFill>
                        <a:srgbClr val="3F3F3F"/>
                      </a:solidFill>
                      <a:latin typeface="Garamond"/>
                      <a:ea typeface="Garamond"/>
                      <a:cs typeface="Garamond"/>
                      <a:sym typeface="Garamond"/>
                    </a:rPr>
                    <a:t>Hennessee</a:t>
                  </a:r>
                  <a:endParaRPr sz="1400" b="0" i="0" u="none" strike="noStrike" cap="none" dirty="0">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rgbClr val="3F3F3F"/>
                      </a:solidFill>
                      <a:latin typeface="Garamond"/>
                      <a:ea typeface="Garamond"/>
                      <a:cs typeface="Garamond"/>
                      <a:sym typeface="Garamond"/>
                    </a:rPr>
                    <a:t>Project Lead</a:t>
                  </a:r>
                  <a:endParaRPr sz="1400" b="0" i="0" u="none" strike="noStrike" cap="none" dirty="0">
                    <a:solidFill>
                      <a:srgbClr val="3F3F3F"/>
                    </a:solidFill>
                    <a:latin typeface="Arial"/>
                    <a:ea typeface="Arial"/>
                    <a:cs typeface="Arial"/>
                    <a:sym typeface="Arial"/>
                  </a:endParaRPr>
                </a:p>
              </p:txBody>
            </p:sp>
          </p:grpSp>
          <p:pic>
            <p:nvPicPr>
              <p:cNvPr id="57" name="Google Shape;57;p3"/>
              <p:cNvPicPr preferRelativeResize="0"/>
              <p:nvPr/>
            </p:nvPicPr>
            <p:blipFill rotWithShape="1">
              <a:blip r:embed="rId8">
                <a:alphaModFix/>
              </a:blip>
              <a:srcRect/>
              <a:stretch/>
            </p:blipFill>
            <p:spPr>
              <a:xfrm>
                <a:off x="1438383" y="31012503"/>
                <a:ext cx="1645920" cy="1645920"/>
              </a:xfrm>
              <a:prstGeom prst="ellipse">
                <a:avLst/>
              </a:prstGeom>
              <a:noFill/>
              <a:ln>
                <a:noFill/>
              </a:ln>
            </p:spPr>
          </p:pic>
        </p:grpSp>
      </p:grpSp>
      <p:grpSp>
        <p:nvGrpSpPr>
          <p:cNvPr id="5" name="Group 4"/>
          <p:cNvGrpSpPr/>
          <p:nvPr/>
        </p:nvGrpSpPr>
        <p:grpSpPr>
          <a:xfrm>
            <a:off x="10021352" y="11169524"/>
            <a:ext cx="14747311" cy="3889632"/>
            <a:chOff x="9484288" y="11234841"/>
            <a:chExt cx="14747311" cy="3889632"/>
          </a:xfrm>
        </p:grpSpPr>
        <p:sp>
          <p:nvSpPr>
            <p:cNvPr id="59" name="Google Shape;59;p3"/>
            <p:cNvSpPr/>
            <p:nvPr/>
          </p:nvSpPr>
          <p:spPr>
            <a:xfrm>
              <a:off x="9592015" y="12160359"/>
              <a:ext cx="2180641" cy="2180474"/>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9" name="Google Shape;59;p3"/>
            <p:cNvSpPr/>
            <p:nvPr/>
          </p:nvSpPr>
          <p:spPr>
            <a:xfrm>
              <a:off x="11979562" y="12160359"/>
              <a:ext cx="2180641" cy="2180474"/>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0" name="Google Shape;59;p3"/>
            <p:cNvSpPr/>
            <p:nvPr/>
          </p:nvSpPr>
          <p:spPr>
            <a:xfrm>
              <a:off x="14367109" y="12160359"/>
              <a:ext cx="2180641" cy="2180474"/>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1" name="Google Shape;59;p3"/>
            <p:cNvSpPr/>
            <p:nvPr/>
          </p:nvSpPr>
          <p:spPr>
            <a:xfrm>
              <a:off x="16754656" y="12160359"/>
              <a:ext cx="2180641" cy="2180474"/>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2" name="Google Shape;59;p3"/>
            <p:cNvSpPr/>
            <p:nvPr/>
          </p:nvSpPr>
          <p:spPr>
            <a:xfrm>
              <a:off x="19142203" y="12160359"/>
              <a:ext cx="2180641" cy="2180474"/>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3" name="Google Shape;59;p3"/>
            <p:cNvSpPr/>
            <p:nvPr/>
          </p:nvSpPr>
          <p:spPr>
            <a:xfrm>
              <a:off x="21529750" y="12160359"/>
              <a:ext cx="2180641" cy="2180474"/>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0" name="Google Shape;60;p3"/>
            <p:cNvSpPr txBox="1"/>
            <p:nvPr/>
          </p:nvSpPr>
          <p:spPr>
            <a:xfrm>
              <a:off x="12801599" y="11864443"/>
              <a:ext cx="11430000" cy="16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700"/>
                <a:buFont typeface="Arial"/>
                <a:buNone/>
              </a:pPr>
              <a:endParaRPr sz="2700" b="0" i="0" u="none" strike="noStrike" cap="none">
                <a:solidFill>
                  <a:srgbClr val="3F3F3F"/>
                </a:solidFill>
                <a:latin typeface="Garamond"/>
                <a:ea typeface="Garamond"/>
                <a:cs typeface="Garamond"/>
                <a:sym typeface="Garamond"/>
              </a:endParaRPr>
            </a:p>
          </p:txBody>
        </p:sp>
        <p:sp>
          <p:nvSpPr>
            <p:cNvPr id="61" name="Google Shape;61;p3"/>
            <p:cNvSpPr txBox="1"/>
            <p:nvPr/>
          </p:nvSpPr>
          <p:spPr>
            <a:xfrm>
              <a:off x="9484288" y="11234841"/>
              <a:ext cx="5272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Earth Observations</a:t>
              </a:r>
              <a:endParaRPr sz="1400" b="0" i="0" u="none" strike="noStrike" cap="none" dirty="0">
                <a:solidFill>
                  <a:srgbClr val="3F4268"/>
                </a:solidFill>
                <a:latin typeface="Arial"/>
                <a:ea typeface="Arial"/>
                <a:cs typeface="Arial"/>
                <a:sym typeface="Arial"/>
              </a:endParaRPr>
            </a:p>
          </p:txBody>
        </p:sp>
        <p:pic>
          <p:nvPicPr>
            <p:cNvPr id="66" name="Google Shape;66;p3" descr="http://www.devpedia.developexchange.com/dp/images/8/81/23_Sentinel1.png"/>
            <p:cNvPicPr preferRelativeResize="0"/>
            <p:nvPr/>
          </p:nvPicPr>
          <p:blipFill rotWithShape="1">
            <a:blip r:embed="rId9">
              <a:alphaModFix/>
            </a:blip>
            <a:srcRect/>
            <a:stretch/>
          </p:blipFill>
          <p:spPr>
            <a:xfrm>
              <a:off x="9858149" y="12518743"/>
              <a:ext cx="1669702" cy="1369231"/>
            </a:xfrm>
            <a:prstGeom prst="rect">
              <a:avLst/>
            </a:prstGeom>
            <a:noFill/>
            <a:ln>
              <a:noFill/>
            </a:ln>
            <a:effectLst>
              <a:outerShdw blurRad="57150" dist="19050" dir="5400000" algn="bl" rotWithShape="0">
                <a:srgbClr val="000000">
                  <a:alpha val="49800"/>
                </a:srgbClr>
              </a:outerShdw>
            </a:effectLst>
          </p:spPr>
        </p:pic>
        <p:pic>
          <p:nvPicPr>
            <p:cNvPr id="67" name="Google Shape;67;p3" descr="http://www.devpedia.developexchange.com/dp/images/d/dd/24_Sentinel2.png"/>
            <p:cNvPicPr preferRelativeResize="0"/>
            <p:nvPr/>
          </p:nvPicPr>
          <p:blipFill rotWithShape="1">
            <a:blip r:embed="rId10">
              <a:alphaModFix/>
            </a:blip>
            <a:srcRect/>
            <a:stretch/>
          </p:blipFill>
          <p:spPr>
            <a:xfrm>
              <a:off x="12271696" y="12600612"/>
              <a:ext cx="1594651" cy="1192056"/>
            </a:xfrm>
            <a:prstGeom prst="rect">
              <a:avLst/>
            </a:prstGeom>
            <a:noFill/>
            <a:ln>
              <a:noFill/>
            </a:ln>
            <a:effectLst>
              <a:outerShdw blurRad="57150" dist="19050" dir="5400000" algn="bl" rotWithShape="0">
                <a:srgbClr val="000000">
                  <a:alpha val="49800"/>
                </a:srgbClr>
              </a:outerShdw>
            </a:effectLst>
          </p:spPr>
        </p:pic>
        <p:pic>
          <p:nvPicPr>
            <p:cNvPr id="68" name="Google Shape;68;p3" descr="http://www.devpedia.developexchange.com/dp/images/1/14/08_GPM.png"/>
            <p:cNvPicPr preferRelativeResize="0"/>
            <p:nvPr/>
          </p:nvPicPr>
          <p:blipFill rotWithShape="1">
            <a:blip r:embed="rId11">
              <a:alphaModFix/>
            </a:blip>
            <a:srcRect/>
            <a:stretch/>
          </p:blipFill>
          <p:spPr>
            <a:xfrm>
              <a:off x="14560793" y="12688285"/>
              <a:ext cx="1857447" cy="929690"/>
            </a:xfrm>
            <a:prstGeom prst="rect">
              <a:avLst/>
            </a:prstGeom>
            <a:noFill/>
            <a:ln>
              <a:noFill/>
            </a:ln>
            <a:effectLst>
              <a:outerShdw blurRad="57150" dist="19050" dir="5400000" algn="bl" rotWithShape="0">
                <a:srgbClr val="000000">
                  <a:alpha val="49800"/>
                </a:srgbClr>
              </a:outerShdw>
            </a:effectLst>
          </p:spPr>
        </p:pic>
        <p:pic>
          <p:nvPicPr>
            <p:cNvPr id="69" name="Google Shape;69;p3" descr="http://www.devpedia.developexchange.com/dp/images/b/b5/20_SMAP.png"/>
            <p:cNvPicPr preferRelativeResize="0"/>
            <p:nvPr/>
          </p:nvPicPr>
          <p:blipFill rotWithShape="1">
            <a:blip r:embed="rId12">
              <a:alphaModFix/>
            </a:blip>
            <a:srcRect/>
            <a:stretch/>
          </p:blipFill>
          <p:spPr>
            <a:xfrm>
              <a:off x="17356702" y="12537958"/>
              <a:ext cx="1041585" cy="1454783"/>
            </a:xfrm>
            <a:prstGeom prst="rect">
              <a:avLst/>
            </a:prstGeom>
            <a:noFill/>
            <a:ln>
              <a:noFill/>
            </a:ln>
            <a:effectLst>
              <a:outerShdw blurRad="57150" dist="19050" dir="5400000" algn="bl" rotWithShape="0">
                <a:srgbClr val="000000">
                  <a:alpha val="49800"/>
                </a:srgbClr>
              </a:outerShdw>
            </a:effectLst>
          </p:spPr>
        </p:pic>
        <p:sp>
          <p:nvSpPr>
            <p:cNvPr id="71" name="Google Shape;71;p3"/>
            <p:cNvSpPr txBox="1"/>
            <p:nvPr/>
          </p:nvSpPr>
          <p:spPr>
            <a:xfrm>
              <a:off x="17365710" y="14507959"/>
              <a:ext cx="967973" cy="5545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3F3F3F"/>
                  </a:solidFill>
                  <a:latin typeface="Garamond"/>
                  <a:ea typeface="Garamond"/>
                  <a:cs typeface="Garamond"/>
                  <a:sym typeface="Garamond"/>
                </a:rPr>
                <a:t>SMAP</a:t>
              </a:r>
              <a:endParaRPr sz="2200" b="1" i="0" u="none" strike="noStrike" cap="none" dirty="0">
                <a:solidFill>
                  <a:srgbClr val="3F3F3F"/>
                </a:solidFill>
                <a:latin typeface="Garamond"/>
                <a:ea typeface="Garamond"/>
                <a:cs typeface="Garamond"/>
                <a:sym typeface="Garamond"/>
              </a:endParaRPr>
            </a:p>
          </p:txBody>
        </p:sp>
        <p:sp>
          <p:nvSpPr>
            <p:cNvPr id="72" name="Google Shape;72;p3"/>
            <p:cNvSpPr txBox="1"/>
            <p:nvPr/>
          </p:nvSpPr>
          <p:spPr>
            <a:xfrm>
              <a:off x="12166204" y="14511492"/>
              <a:ext cx="2003147" cy="4847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3F3F3F"/>
                  </a:solidFill>
                  <a:latin typeface="Garamond"/>
                  <a:ea typeface="Garamond"/>
                  <a:cs typeface="Garamond"/>
                  <a:sym typeface="Garamond"/>
                </a:rPr>
                <a:t>Sentinel-2 MSI</a:t>
              </a:r>
              <a:endParaRPr sz="2200" b="1" i="0" u="none" strike="noStrike" cap="none" dirty="0">
                <a:solidFill>
                  <a:srgbClr val="3F3F3F"/>
                </a:solidFill>
                <a:latin typeface="Garamond"/>
                <a:ea typeface="Garamond"/>
                <a:cs typeface="Garamond"/>
                <a:sym typeface="Garamond"/>
              </a:endParaRPr>
            </a:p>
          </p:txBody>
        </p:sp>
        <p:sp>
          <p:nvSpPr>
            <p:cNvPr id="73" name="Google Shape;73;p3"/>
            <p:cNvSpPr txBox="1"/>
            <p:nvPr/>
          </p:nvSpPr>
          <p:spPr>
            <a:xfrm>
              <a:off x="9549301" y="14498586"/>
              <a:ext cx="2341498" cy="4721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200" b="1" i="0" u="none" strike="noStrike" cap="none" dirty="0">
                  <a:solidFill>
                    <a:srgbClr val="3F3F3F"/>
                  </a:solidFill>
                  <a:latin typeface="Garamond"/>
                  <a:ea typeface="Garamond"/>
                  <a:cs typeface="Garamond"/>
                  <a:sym typeface="Garamond"/>
                </a:rPr>
                <a:t>Sentinel-1 C-SAR</a:t>
              </a:r>
              <a:endParaRPr sz="2200" b="1" i="0" u="none" strike="noStrike" cap="none" dirty="0">
                <a:solidFill>
                  <a:srgbClr val="3F3F3F"/>
                </a:solidFill>
                <a:latin typeface="Garamond"/>
                <a:ea typeface="Garamond"/>
                <a:cs typeface="Garamond"/>
                <a:sym typeface="Garamond"/>
              </a:endParaRPr>
            </a:p>
          </p:txBody>
        </p:sp>
        <p:sp>
          <p:nvSpPr>
            <p:cNvPr id="74" name="Google Shape;74;p3"/>
            <p:cNvSpPr txBox="1"/>
            <p:nvPr/>
          </p:nvSpPr>
          <p:spPr>
            <a:xfrm>
              <a:off x="14556729" y="14510407"/>
              <a:ext cx="1858670" cy="6140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3F3F3F"/>
                  </a:solidFill>
                  <a:latin typeface="Garamond"/>
                  <a:ea typeface="Garamond"/>
                  <a:cs typeface="Garamond"/>
                  <a:sym typeface="Garamond"/>
                </a:rPr>
                <a:t>GPM IMERG</a:t>
              </a:r>
              <a:endParaRPr sz="2200" b="1" i="0" u="none" strike="noStrike" cap="none" dirty="0">
                <a:solidFill>
                  <a:srgbClr val="3F3F3F"/>
                </a:solidFill>
                <a:latin typeface="Garamond"/>
                <a:ea typeface="Garamond"/>
                <a:cs typeface="Garamond"/>
                <a:sym typeface="Garamond"/>
              </a:endParaRPr>
            </a:p>
          </p:txBody>
        </p:sp>
        <p:sp>
          <p:nvSpPr>
            <p:cNvPr id="75" name="Google Shape;75;p3"/>
            <p:cNvSpPr txBox="1"/>
            <p:nvPr/>
          </p:nvSpPr>
          <p:spPr>
            <a:xfrm>
              <a:off x="19333429" y="14480510"/>
              <a:ext cx="2052464" cy="581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3F3F3F"/>
                  </a:solidFill>
                  <a:latin typeface="Garamond"/>
                  <a:ea typeface="Garamond"/>
                  <a:cs typeface="Garamond"/>
                  <a:sym typeface="Garamond"/>
                </a:rPr>
                <a:t>Terra MODIS</a:t>
              </a:r>
              <a:endParaRPr sz="2200" b="1" i="0" u="none" strike="noStrike" cap="none" dirty="0">
                <a:solidFill>
                  <a:srgbClr val="3F3F3F"/>
                </a:solidFill>
                <a:latin typeface="Garamond"/>
                <a:ea typeface="Garamond"/>
                <a:cs typeface="Garamond"/>
                <a:sym typeface="Garamond"/>
              </a:endParaRPr>
            </a:p>
          </p:txBody>
        </p:sp>
        <p:sp>
          <p:nvSpPr>
            <p:cNvPr id="77" name="Google Shape;77;p3"/>
            <p:cNvSpPr txBox="1"/>
            <p:nvPr/>
          </p:nvSpPr>
          <p:spPr>
            <a:xfrm>
              <a:off x="22188201" y="14469971"/>
              <a:ext cx="1119524" cy="4292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i="0" u="none" strike="noStrike" cap="none" dirty="0">
                  <a:solidFill>
                    <a:srgbClr val="3F3F3F"/>
                  </a:solidFill>
                  <a:latin typeface="Garamond"/>
                  <a:ea typeface="Garamond"/>
                  <a:cs typeface="Garamond"/>
                  <a:sym typeface="Garamond"/>
                </a:rPr>
                <a:t>SRTM</a:t>
              </a:r>
              <a:endParaRPr sz="2200" b="1" i="0" u="none" strike="noStrike" cap="none" dirty="0">
                <a:solidFill>
                  <a:srgbClr val="3F3F3F"/>
                </a:solidFill>
                <a:latin typeface="Garamond"/>
                <a:ea typeface="Garamond"/>
                <a:cs typeface="Garamond"/>
                <a:sym typeface="Garamond"/>
              </a:endParaRPr>
            </a:p>
          </p:txBody>
        </p:sp>
        <p:pic>
          <p:nvPicPr>
            <p:cNvPr id="78" name="Google Shape;78;p3"/>
            <p:cNvPicPr preferRelativeResize="0"/>
            <p:nvPr/>
          </p:nvPicPr>
          <p:blipFill rotWithShape="1">
            <a:blip r:embed="rId13">
              <a:alphaModFix/>
            </a:blip>
            <a:srcRect/>
            <a:stretch/>
          </p:blipFill>
          <p:spPr>
            <a:xfrm>
              <a:off x="21876064" y="12454796"/>
              <a:ext cx="1293898" cy="1429727"/>
            </a:xfrm>
            <a:prstGeom prst="rect">
              <a:avLst/>
            </a:prstGeom>
            <a:noFill/>
            <a:ln>
              <a:noFill/>
            </a:ln>
            <a:effectLst>
              <a:outerShdw blurRad="57150" dist="19050" dir="5400000" algn="bl" rotWithShape="0">
                <a:srgbClr val="000000">
                  <a:alpha val="49800"/>
                </a:srgbClr>
              </a:outerShdw>
            </a:effectLst>
          </p:spPr>
        </p:pic>
      </p:grpSp>
      <p:sp>
        <p:nvSpPr>
          <p:cNvPr id="79" name="Google Shape;79;p3"/>
          <p:cNvSpPr txBox="1"/>
          <p:nvPr/>
        </p:nvSpPr>
        <p:spPr>
          <a:xfrm>
            <a:off x="851030" y="15328930"/>
            <a:ext cx="3849000" cy="769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Methodology</a:t>
            </a:r>
            <a:endParaRPr sz="1400" b="0" i="0" u="none" strike="noStrike" cap="none" dirty="0">
              <a:solidFill>
                <a:srgbClr val="3F4268"/>
              </a:solidFill>
              <a:latin typeface="Arial"/>
              <a:ea typeface="Arial"/>
              <a:cs typeface="Arial"/>
              <a:sym typeface="Arial"/>
            </a:endParaRPr>
          </a:p>
        </p:txBody>
      </p:sp>
      <p:pic>
        <p:nvPicPr>
          <p:cNvPr id="9" name="Picture 8"/>
          <p:cNvPicPr>
            <a:picLocks noChangeAspect="1"/>
          </p:cNvPicPr>
          <p:nvPr/>
        </p:nvPicPr>
        <p:blipFill>
          <a:blip r:embed="rId14"/>
          <a:stretch>
            <a:fillRect/>
          </a:stretch>
        </p:blipFill>
        <p:spPr>
          <a:xfrm>
            <a:off x="19994526" y="12502887"/>
            <a:ext cx="1578431" cy="1188208"/>
          </a:xfrm>
          <a:prstGeom prst="rect">
            <a:avLst/>
          </a:prstGeom>
          <a:effectLst>
            <a:outerShdw blurRad="50800" dist="38100" dir="2700000" algn="tl" rotWithShape="0">
              <a:prstClr val="black">
                <a:alpha val="40000"/>
              </a:prstClr>
            </a:outerShdw>
          </a:effectLst>
        </p:spPr>
      </p:pic>
      <p:grpSp>
        <p:nvGrpSpPr>
          <p:cNvPr id="159" name="Group 158"/>
          <p:cNvGrpSpPr/>
          <p:nvPr/>
        </p:nvGrpSpPr>
        <p:grpSpPr>
          <a:xfrm>
            <a:off x="9907952" y="4542465"/>
            <a:ext cx="3300463" cy="6506883"/>
            <a:chOff x="21287164" y="4489339"/>
            <a:chExt cx="3300463" cy="6506883"/>
          </a:xfrm>
        </p:grpSpPr>
        <p:sp>
          <p:nvSpPr>
            <p:cNvPr id="94" name="Google Shape;94;p3"/>
            <p:cNvSpPr txBox="1"/>
            <p:nvPr/>
          </p:nvSpPr>
          <p:spPr>
            <a:xfrm>
              <a:off x="21338879" y="4489339"/>
              <a:ext cx="3112297" cy="13541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Objectives</a:t>
              </a:r>
              <a:endParaRPr sz="1400" b="0" i="0" u="none" strike="noStrike" cap="none" dirty="0">
                <a:solidFill>
                  <a:srgbClr val="3F4268"/>
                </a:solidFill>
                <a:latin typeface="Arial"/>
                <a:ea typeface="Arial"/>
                <a:cs typeface="Arial"/>
                <a:sym typeface="Arial"/>
              </a:endParaRPr>
            </a:p>
          </p:txBody>
        </p:sp>
        <p:sp>
          <p:nvSpPr>
            <p:cNvPr id="133" name="Text Placeholder 16"/>
            <p:cNvSpPr txBox="1">
              <a:spLocks/>
            </p:cNvSpPr>
            <p:nvPr/>
          </p:nvSpPr>
          <p:spPr>
            <a:xfrm>
              <a:off x="21287164" y="5259744"/>
              <a:ext cx="3300463" cy="573647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F4268"/>
                </a:buClr>
              </a:pPr>
              <a:r>
                <a:rPr lang="en-US" b="1" dirty="0" smtClean="0">
                  <a:solidFill>
                    <a:srgbClr val="3F4268"/>
                  </a:solidFill>
                  <a:latin typeface="Garamond" panose="02020404030301010803" pitchFamily="18" charset="0"/>
                </a:rPr>
                <a:t>Create </a:t>
              </a:r>
              <a:r>
                <a:rPr lang="en-US" dirty="0" smtClean="0">
                  <a:solidFill>
                    <a:schemeClr val="tx1">
                      <a:lumMod val="75000"/>
                      <a:lumOff val="25000"/>
                    </a:schemeClr>
                  </a:solidFill>
                  <a:latin typeface="Garamond" panose="02020404030301010803" pitchFamily="18" charset="0"/>
                </a:rPr>
                <a:t>a flood extent map for the Toronto area</a:t>
              </a:r>
            </a:p>
            <a:p>
              <a:pPr>
                <a:lnSpc>
                  <a:spcPct val="100000"/>
                </a:lnSpc>
                <a:spcBef>
                  <a:spcPts val="0"/>
                </a:spcBef>
                <a:spcAft>
                  <a:spcPts val="600"/>
                </a:spcAft>
                <a:buClr>
                  <a:srgbClr val="3F4268"/>
                </a:buClr>
              </a:pPr>
              <a:r>
                <a:rPr lang="en-US" b="1" dirty="0" smtClean="0">
                  <a:solidFill>
                    <a:srgbClr val="3F4268"/>
                  </a:solidFill>
                  <a:latin typeface="Garamond" panose="02020404030301010803" pitchFamily="18" charset="0"/>
                </a:rPr>
                <a:t>Analyze</a:t>
              </a:r>
              <a:r>
                <a:rPr lang="en-US" dirty="0" smtClean="0">
                  <a:solidFill>
                    <a:schemeClr val="tx1">
                      <a:lumMod val="75000"/>
                      <a:lumOff val="25000"/>
                    </a:schemeClr>
                  </a:solidFill>
                  <a:latin typeface="Garamond" panose="02020404030301010803" pitchFamily="18" charset="0"/>
                </a:rPr>
                <a:t> trends in precipitation, snow cover, and soil moisture</a:t>
              </a:r>
            </a:p>
            <a:p>
              <a:pPr>
                <a:lnSpc>
                  <a:spcPct val="100000"/>
                </a:lnSpc>
                <a:spcBef>
                  <a:spcPts val="0"/>
                </a:spcBef>
                <a:spcAft>
                  <a:spcPts val="600"/>
                </a:spcAft>
                <a:buClr>
                  <a:srgbClr val="3F4268"/>
                </a:buClr>
              </a:pPr>
              <a:r>
                <a:rPr lang="en-US" b="1" dirty="0" smtClean="0">
                  <a:solidFill>
                    <a:srgbClr val="3F4268"/>
                  </a:solidFill>
                  <a:latin typeface="Garamond" panose="02020404030301010803" pitchFamily="18" charset="0"/>
                </a:rPr>
                <a:t>Provide </a:t>
              </a:r>
              <a:r>
                <a:rPr lang="en-US" dirty="0" smtClean="0">
                  <a:solidFill>
                    <a:schemeClr val="tx1">
                      <a:lumMod val="75000"/>
                      <a:lumOff val="25000"/>
                    </a:schemeClr>
                  </a:solidFill>
                  <a:latin typeface="Garamond" panose="02020404030301010803" pitchFamily="18" charset="0"/>
                </a:rPr>
                <a:t>our partners with data to understand historic flooding events</a:t>
              </a:r>
            </a:p>
          </p:txBody>
        </p:sp>
      </p:grpSp>
      <p:sp>
        <p:nvSpPr>
          <p:cNvPr id="95" name="Google Shape;95;p3"/>
          <p:cNvSpPr txBox="1"/>
          <p:nvPr/>
        </p:nvSpPr>
        <p:spPr>
          <a:xfrm>
            <a:off x="13401906" y="4537724"/>
            <a:ext cx="3531303" cy="77595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F4268"/>
                </a:solidFill>
                <a:latin typeface="Century Gothic"/>
                <a:ea typeface="Century Gothic"/>
                <a:cs typeface="Century Gothic"/>
                <a:sym typeface="Century Gothic"/>
              </a:rPr>
              <a:t>Study Area</a:t>
            </a:r>
            <a:endParaRPr sz="1400" b="0" i="0" u="none" strike="noStrike" cap="none" dirty="0">
              <a:solidFill>
                <a:srgbClr val="3F4268"/>
              </a:solidFill>
              <a:latin typeface="Arial"/>
              <a:ea typeface="Arial"/>
              <a:cs typeface="Arial"/>
              <a:sym typeface="Arial"/>
            </a:endParaRPr>
          </a:p>
        </p:txBody>
      </p:sp>
      <p:sp>
        <p:nvSpPr>
          <p:cNvPr id="98" name="Google Shape;98;p3"/>
          <p:cNvSpPr txBox="1"/>
          <p:nvPr/>
        </p:nvSpPr>
        <p:spPr>
          <a:xfrm>
            <a:off x="13250322" y="10377830"/>
            <a:ext cx="303169" cy="2653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Century Gothic"/>
                <a:ea typeface="Century Gothic"/>
                <a:cs typeface="Century Gothic"/>
                <a:sym typeface="Century Gothic"/>
              </a:rPr>
              <a:t>0</a:t>
            </a:r>
            <a:endParaRPr>
              <a:solidFill>
                <a:srgbClr val="FFFFFF"/>
              </a:solidFill>
              <a:latin typeface="Century Gothic"/>
              <a:ea typeface="Century Gothic"/>
              <a:cs typeface="Century Gothic"/>
              <a:sym typeface="Century Gothic"/>
            </a:endParaRPr>
          </a:p>
        </p:txBody>
      </p:sp>
      <p:sp>
        <p:nvSpPr>
          <p:cNvPr id="104" name="Google Shape;104;p3"/>
          <p:cNvSpPr txBox="1"/>
          <p:nvPr/>
        </p:nvSpPr>
        <p:spPr>
          <a:xfrm>
            <a:off x="21493073" y="9180319"/>
            <a:ext cx="3099290" cy="4484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Lake Michigan Watershed </a:t>
            </a:r>
            <a:endParaRPr sz="1600" dirty="0">
              <a:solidFill>
                <a:srgbClr val="FFFFFF"/>
              </a:solidFill>
              <a:latin typeface="Century Gothic"/>
              <a:ea typeface="Century Gothic"/>
              <a:cs typeface="Century Gothic"/>
              <a:sym typeface="Century Gothic"/>
            </a:endParaRPr>
          </a:p>
        </p:txBody>
      </p:sp>
      <p:sp>
        <p:nvSpPr>
          <p:cNvPr id="158" name="Text Placeholder 16"/>
          <p:cNvSpPr txBox="1">
            <a:spLocks/>
          </p:cNvSpPr>
          <p:nvPr/>
        </p:nvSpPr>
        <p:spPr>
          <a:xfrm>
            <a:off x="863816" y="24632071"/>
            <a:ext cx="4359984" cy="564733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F4268"/>
              </a:buClr>
            </a:pPr>
            <a:r>
              <a:rPr lang="en-US" sz="2500" dirty="0" smtClean="0">
                <a:solidFill>
                  <a:schemeClr val="tx1">
                    <a:lumMod val="75000"/>
                    <a:lumOff val="25000"/>
                  </a:schemeClr>
                </a:solidFill>
                <a:latin typeface="Garamond" panose="02020404030301010803" pitchFamily="18" charset="0"/>
              </a:rPr>
              <a:t>City of Toronto, Office of Emergency </a:t>
            </a:r>
            <a:r>
              <a:rPr lang="en-US" sz="2500" dirty="0" smtClean="0">
                <a:solidFill>
                  <a:schemeClr val="tx1">
                    <a:lumMod val="75000"/>
                    <a:lumOff val="25000"/>
                  </a:schemeClr>
                </a:solidFill>
                <a:latin typeface="Garamond" panose="02020404030301010803" pitchFamily="18" charset="0"/>
              </a:rPr>
              <a:t>Management</a:t>
            </a:r>
            <a:endParaRPr lang="en-US" sz="2500"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F4268"/>
              </a:buClr>
            </a:pPr>
            <a:r>
              <a:rPr lang="en-US" sz="2500" dirty="0" smtClean="0">
                <a:solidFill>
                  <a:schemeClr val="tx1">
                    <a:lumMod val="75000"/>
                    <a:lumOff val="25000"/>
                  </a:schemeClr>
                </a:solidFill>
                <a:latin typeface="Garamond" panose="02020404030301010803" pitchFamily="18" charset="0"/>
              </a:rPr>
              <a:t>City of Mississauga, Community Services Department, Environment Division</a:t>
            </a:r>
          </a:p>
          <a:p>
            <a:pPr>
              <a:lnSpc>
                <a:spcPct val="100000"/>
              </a:lnSpc>
              <a:spcBef>
                <a:spcPts val="0"/>
              </a:spcBef>
              <a:spcAft>
                <a:spcPts val="600"/>
              </a:spcAft>
              <a:buClr>
                <a:srgbClr val="3F4268"/>
              </a:buClr>
            </a:pPr>
            <a:r>
              <a:rPr lang="en-US" sz="2500" dirty="0" smtClean="0">
                <a:solidFill>
                  <a:schemeClr val="tx1">
                    <a:lumMod val="75000"/>
                    <a:lumOff val="25000"/>
                  </a:schemeClr>
                </a:solidFill>
                <a:latin typeface="Garamond" panose="02020404030301010803" pitchFamily="18" charset="0"/>
              </a:rPr>
              <a:t>Great Lakes and St. Lawrence Cities </a:t>
            </a:r>
            <a:r>
              <a:rPr lang="en-US" sz="2500" dirty="0" smtClean="0">
                <a:solidFill>
                  <a:schemeClr val="tx1">
                    <a:lumMod val="75000"/>
                    <a:lumOff val="25000"/>
                  </a:schemeClr>
                </a:solidFill>
                <a:latin typeface="Garamond" panose="02020404030301010803" pitchFamily="18" charset="0"/>
              </a:rPr>
              <a:t>Initiative</a:t>
            </a:r>
            <a:endParaRPr lang="en-US" sz="2500"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F4268"/>
              </a:buClr>
            </a:pPr>
            <a:r>
              <a:rPr lang="en-US" sz="2500" dirty="0" smtClean="0">
                <a:solidFill>
                  <a:schemeClr val="tx1">
                    <a:lumMod val="75000"/>
                    <a:lumOff val="25000"/>
                  </a:schemeClr>
                </a:solidFill>
                <a:latin typeface="Garamond" panose="02020404030301010803" pitchFamily="18" charset="0"/>
              </a:rPr>
              <a:t>Credit Valley </a:t>
            </a:r>
            <a:r>
              <a:rPr lang="en-US" sz="2500" dirty="0" smtClean="0">
                <a:solidFill>
                  <a:schemeClr val="tx1">
                    <a:lumMod val="75000"/>
                    <a:lumOff val="25000"/>
                  </a:schemeClr>
                </a:solidFill>
                <a:latin typeface="Garamond" panose="02020404030301010803" pitchFamily="18" charset="0"/>
              </a:rPr>
              <a:t>Conservation</a:t>
            </a:r>
            <a:endParaRPr lang="en-US" sz="2500"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F4268"/>
              </a:buClr>
            </a:pPr>
            <a:r>
              <a:rPr lang="en-US" sz="2500" dirty="0" smtClean="0">
                <a:solidFill>
                  <a:schemeClr val="tx1">
                    <a:lumMod val="75000"/>
                    <a:lumOff val="25000"/>
                  </a:schemeClr>
                </a:solidFill>
                <a:latin typeface="Garamond" panose="02020404030301010803" pitchFamily="18" charset="0"/>
              </a:rPr>
              <a:t>Toronto and Region Conservation </a:t>
            </a:r>
            <a:r>
              <a:rPr lang="en-US" sz="2500" dirty="0" smtClean="0">
                <a:solidFill>
                  <a:schemeClr val="tx1">
                    <a:lumMod val="75000"/>
                    <a:lumOff val="25000"/>
                  </a:schemeClr>
                </a:solidFill>
                <a:latin typeface="Garamond" panose="02020404030301010803" pitchFamily="18" charset="0"/>
              </a:rPr>
              <a:t>Authority</a:t>
            </a:r>
            <a:endParaRPr lang="en-US" sz="2500" dirty="0" smtClean="0">
              <a:solidFill>
                <a:schemeClr val="tx1">
                  <a:lumMod val="75000"/>
                  <a:lumOff val="25000"/>
                </a:schemeClr>
              </a:solidFill>
              <a:latin typeface="Garamond" panose="02020404030301010803" pitchFamily="18" charset="0"/>
            </a:endParaRPr>
          </a:p>
        </p:txBody>
      </p:sp>
      <p:sp>
        <p:nvSpPr>
          <p:cNvPr id="80" name="Google Shape;80;p3"/>
          <p:cNvSpPr txBox="1"/>
          <p:nvPr/>
        </p:nvSpPr>
        <p:spPr>
          <a:xfrm>
            <a:off x="1454304" y="16833515"/>
            <a:ext cx="12939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700" b="1" i="0" u="none" strike="noStrike" cap="none" dirty="0">
                <a:solidFill>
                  <a:schemeClr val="bg1"/>
                </a:solidFill>
                <a:latin typeface="Century Gothic"/>
                <a:ea typeface="Century Gothic"/>
                <a:cs typeface="Century Gothic"/>
                <a:sym typeface="Century Gothic"/>
              </a:rPr>
              <a:t>DATA</a:t>
            </a:r>
            <a:endParaRPr sz="2700" b="1" i="0" u="none" strike="noStrike" cap="none" dirty="0">
              <a:solidFill>
                <a:schemeClr val="bg1"/>
              </a:solidFill>
              <a:sym typeface="Arial"/>
            </a:endParaRPr>
          </a:p>
        </p:txBody>
      </p:sp>
      <p:sp>
        <p:nvSpPr>
          <p:cNvPr id="115" name="Google Shape;80;p3"/>
          <p:cNvSpPr txBox="1"/>
          <p:nvPr/>
        </p:nvSpPr>
        <p:spPr>
          <a:xfrm>
            <a:off x="3518238" y="16587377"/>
            <a:ext cx="2751832" cy="10154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dirty="0" smtClean="0">
                <a:solidFill>
                  <a:schemeClr val="bg1"/>
                </a:solidFill>
                <a:latin typeface="Century Gothic"/>
                <a:ea typeface="Century Gothic"/>
                <a:cs typeface="Century Gothic"/>
                <a:sym typeface="Century Gothic"/>
              </a:rPr>
              <a:t>Sentinel-1 C-SAR and Sentinel-2 MSI</a:t>
            </a:r>
            <a:endParaRPr sz="2400" b="0" i="0" u="none" strike="noStrike" cap="none" dirty="0">
              <a:solidFill>
                <a:schemeClr val="bg1"/>
              </a:solidFill>
              <a:sym typeface="Arial"/>
            </a:endParaRPr>
          </a:p>
        </p:txBody>
      </p:sp>
      <p:sp>
        <p:nvSpPr>
          <p:cNvPr id="116" name="Google Shape;80;p3"/>
          <p:cNvSpPr txBox="1"/>
          <p:nvPr/>
        </p:nvSpPr>
        <p:spPr>
          <a:xfrm>
            <a:off x="6154295" y="16572359"/>
            <a:ext cx="3542127" cy="11326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dirty="0" smtClean="0">
                <a:solidFill>
                  <a:schemeClr val="bg1"/>
                </a:solidFill>
                <a:latin typeface="Century Gothic"/>
                <a:ea typeface="Century Gothic"/>
                <a:cs typeface="Century Gothic"/>
                <a:sym typeface="Century Gothic"/>
              </a:rPr>
              <a:t>GPM IMERG, Terra MODIS, SMAP, and SRTM</a:t>
            </a:r>
            <a:endParaRPr sz="2400" b="0" i="0" u="none" strike="noStrike" cap="none" dirty="0">
              <a:solidFill>
                <a:schemeClr val="bg1"/>
              </a:solidFill>
              <a:sym typeface="Arial"/>
            </a:endParaRPr>
          </a:p>
        </p:txBody>
      </p:sp>
      <p:sp>
        <p:nvSpPr>
          <p:cNvPr id="15" name="Triangle 14"/>
          <p:cNvSpPr/>
          <p:nvPr/>
        </p:nvSpPr>
        <p:spPr>
          <a:xfrm rot="10800000">
            <a:off x="4328735" y="18007173"/>
            <a:ext cx="1154490" cy="867534"/>
          </a:xfrm>
          <a:prstGeom prst="triangle">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iangle 154"/>
          <p:cNvSpPr/>
          <p:nvPr/>
        </p:nvSpPr>
        <p:spPr>
          <a:xfrm rot="10800000">
            <a:off x="7348159" y="18007572"/>
            <a:ext cx="1154490" cy="867534"/>
          </a:xfrm>
          <a:prstGeom prst="triangle">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2452208" y="21657571"/>
            <a:ext cx="7270937" cy="1821211"/>
          </a:xfrm>
          <a:prstGeom prst="rect">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entagon 181"/>
          <p:cNvSpPr/>
          <p:nvPr/>
        </p:nvSpPr>
        <p:spPr>
          <a:xfrm>
            <a:off x="958038" y="21657571"/>
            <a:ext cx="2499936" cy="1821211"/>
          </a:xfrm>
          <a:prstGeom prst="homePlate">
            <a:avLst/>
          </a:prstGeom>
          <a:solidFill>
            <a:srgbClr val="5F6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 Placeholder 16"/>
          <p:cNvSpPr txBox="1">
            <a:spLocks/>
          </p:cNvSpPr>
          <p:nvPr/>
        </p:nvSpPr>
        <p:spPr>
          <a:xfrm>
            <a:off x="3427246" y="21726184"/>
            <a:ext cx="2897976" cy="158809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chemeClr val="bg1"/>
              </a:buClr>
            </a:pPr>
            <a:r>
              <a:rPr lang="en-US" sz="1900" dirty="0" smtClean="0">
                <a:solidFill>
                  <a:schemeClr val="bg1"/>
                </a:solidFill>
                <a:latin typeface="Century Gothic" charset="0"/>
                <a:ea typeface="Century Gothic" charset="0"/>
                <a:cs typeface="Century Gothic" charset="0"/>
              </a:rPr>
              <a:t>Land classification map showing water, vegetation, buildings, and paved surfaces</a:t>
            </a:r>
          </a:p>
        </p:txBody>
      </p:sp>
      <p:sp>
        <p:nvSpPr>
          <p:cNvPr id="183" name="Text Placeholder 16"/>
          <p:cNvSpPr txBox="1">
            <a:spLocks/>
          </p:cNvSpPr>
          <p:nvPr/>
        </p:nvSpPr>
        <p:spPr>
          <a:xfrm>
            <a:off x="6292324" y="21711454"/>
            <a:ext cx="3198760" cy="158809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chemeClr val="bg1"/>
              </a:buClr>
            </a:pPr>
            <a:r>
              <a:rPr lang="en-US" sz="1900" dirty="0" smtClean="0">
                <a:solidFill>
                  <a:schemeClr val="bg1"/>
                </a:solidFill>
                <a:latin typeface="Century Gothic" charset="0"/>
                <a:ea typeface="Century Gothic" charset="0"/>
                <a:cs typeface="Century Gothic" charset="0"/>
              </a:rPr>
              <a:t>Reconstruction of historic </a:t>
            </a:r>
            <a:r>
              <a:rPr lang="en-US" sz="1900" dirty="0" err="1" smtClean="0">
                <a:solidFill>
                  <a:schemeClr val="bg1"/>
                </a:solidFill>
                <a:latin typeface="Century Gothic" charset="0"/>
                <a:ea typeface="Century Gothic" charset="0"/>
                <a:cs typeface="Century Gothic" charset="0"/>
              </a:rPr>
              <a:t>hydroclimatic</a:t>
            </a:r>
            <a:r>
              <a:rPr lang="en-US" sz="1900" dirty="0" smtClean="0">
                <a:solidFill>
                  <a:schemeClr val="bg1"/>
                </a:solidFill>
                <a:latin typeface="Century Gothic" charset="0"/>
                <a:ea typeface="Century Gothic" charset="0"/>
                <a:cs typeface="Century Gothic" charset="0"/>
              </a:rPr>
              <a:t> events</a:t>
            </a:r>
          </a:p>
          <a:p>
            <a:pPr>
              <a:lnSpc>
                <a:spcPct val="100000"/>
              </a:lnSpc>
              <a:spcBef>
                <a:spcPts val="0"/>
              </a:spcBef>
              <a:spcAft>
                <a:spcPts val="600"/>
              </a:spcAft>
              <a:buClr>
                <a:schemeClr val="bg1"/>
              </a:buClr>
            </a:pPr>
            <a:r>
              <a:rPr lang="en-US" sz="1900" dirty="0" smtClean="0">
                <a:solidFill>
                  <a:schemeClr val="bg1"/>
                </a:solidFill>
                <a:latin typeface="Century Gothic" charset="0"/>
                <a:ea typeface="Century Gothic" charset="0"/>
                <a:cs typeface="Century Gothic" charset="0"/>
              </a:rPr>
              <a:t>User interface to explore these events</a:t>
            </a:r>
          </a:p>
        </p:txBody>
      </p:sp>
      <p:sp>
        <p:nvSpPr>
          <p:cNvPr id="178" name="Google Shape;81;p3"/>
          <p:cNvSpPr txBox="1"/>
          <p:nvPr/>
        </p:nvSpPr>
        <p:spPr>
          <a:xfrm>
            <a:off x="1126653" y="22309280"/>
            <a:ext cx="1766837" cy="5112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700" b="1" i="0" u="none" strike="noStrike" cap="none" dirty="0" smtClean="0">
                <a:solidFill>
                  <a:schemeClr val="bg1"/>
                </a:solidFill>
                <a:latin typeface="Century Gothic"/>
                <a:ea typeface="Century Gothic"/>
                <a:cs typeface="Century Gothic"/>
                <a:sym typeface="Century Gothic"/>
              </a:rPr>
              <a:t>PRODUCT</a:t>
            </a:r>
            <a:endParaRPr sz="2700" b="1" i="0" u="none" strike="noStrike" cap="none" dirty="0">
              <a:solidFill>
                <a:schemeClr val="bg1"/>
              </a:solidFill>
              <a:sym typeface="Arial"/>
            </a:endParaRPr>
          </a:p>
        </p:txBody>
      </p:sp>
      <p:grpSp>
        <p:nvGrpSpPr>
          <p:cNvPr id="184" name="Group 183"/>
          <p:cNvGrpSpPr/>
          <p:nvPr/>
        </p:nvGrpSpPr>
        <p:grpSpPr>
          <a:xfrm>
            <a:off x="958038" y="18943518"/>
            <a:ext cx="8800601" cy="1821211"/>
            <a:chOff x="941334" y="23518703"/>
            <a:chExt cx="8800601" cy="1821211"/>
          </a:xfrm>
        </p:grpSpPr>
        <p:sp>
          <p:nvSpPr>
            <p:cNvPr id="185" name="Rectangle 184"/>
            <p:cNvSpPr/>
            <p:nvPr/>
          </p:nvSpPr>
          <p:spPr>
            <a:xfrm>
              <a:off x="2463801" y="23518703"/>
              <a:ext cx="7259344" cy="1821211"/>
            </a:xfrm>
            <a:prstGeom prst="rect">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entagon 185"/>
            <p:cNvSpPr/>
            <p:nvPr/>
          </p:nvSpPr>
          <p:spPr>
            <a:xfrm>
              <a:off x="941334" y="23518703"/>
              <a:ext cx="2495950" cy="1818228"/>
            </a:xfrm>
            <a:prstGeom prst="homePlate">
              <a:avLst/>
            </a:prstGeom>
            <a:solidFill>
              <a:srgbClr val="5F6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 Placeholder 16"/>
            <p:cNvSpPr txBox="1">
              <a:spLocks/>
            </p:cNvSpPr>
            <p:nvPr/>
          </p:nvSpPr>
          <p:spPr>
            <a:xfrm>
              <a:off x="3414009" y="23650968"/>
              <a:ext cx="2839357" cy="116595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chemeClr val="bg1"/>
                </a:buClr>
              </a:pPr>
              <a:r>
                <a:rPr lang="en-US" sz="1900" dirty="0">
                  <a:solidFill>
                    <a:schemeClr val="bg1"/>
                  </a:solidFill>
                  <a:latin typeface="Century Gothic" charset="0"/>
                  <a:ea typeface="Century Gothic" charset="0"/>
                  <a:cs typeface="Century Gothic" charset="0"/>
                </a:rPr>
                <a:t>Merged </a:t>
              </a:r>
              <a:r>
                <a:rPr lang="en-US" sz="1900" dirty="0" smtClean="0">
                  <a:solidFill>
                    <a:schemeClr val="bg1"/>
                  </a:solidFill>
                  <a:latin typeface="Century Gothic" charset="0"/>
                  <a:ea typeface="Century Gothic" charset="0"/>
                  <a:cs typeface="Century Gothic" charset="0"/>
                </a:rPr>
                <a:t>and cleaned datasets</a:t>
              </a:r>
              <a:endParaRPr lang="en-US" sz="1900" dirty="0">
                <a:solidFill>
                  <a:schemeClr val="bg1"/>
                </a:solidFill>
                <a:latin typeface="Century Gothic" charset="0"/>
                <a:ea typeface="Century Gothic" charset="0"/>
                <a:cs typeface="Century Gothic" charset="0"/>
              </a:endParaRPr>
            </a:p>
            <a:p>
              <a:pPr>
                <a:lnSpc>
                  <a:spcPct val="100000"/>
                </a:lnSpc>
                <a:spcBef>
                  <a:spcPts val="0"/>
                </a:spcBef>
                <a:spcAft>
                  <a:spcPts val="600"/>
                </a:spcAft>
                <a:buClr>
                  <a:schemeClr val="bg1"/>
                </a:buClr>
              </a:pPr>
              <a:r>
                <a:rPr lang="en-US" sz="1900" dirty="0">
                  <a:solidFill>
                    <a:schemeClr val="bg1"/>
                  </a:solidFill>
                  <a:latin typeface="Century Gothic" charset="0"/>
                  <a:ea typeface="Century Gothic" charset="0"/>
                  <a:cs typeface="Century Gothic" charset="0"/>
                </a:rPr>
                <a:t>Applied random forest classification</a:t>
              </a:r>
            </a:p>
          </p:txBody>
        </p:sp>
        <p:sp>
          <p:nvSpPr>
            <p:cNvPr id="188" name="Text Placeholder 16"/>
            <p:cNvSpPr txBox="1">
              <a:spLocks/>
            </p:cNvSpPr>
            <p:nvPr/>
          </p:nvSpPr>
          <p:spPr>
            <a:xfrm>
              <a:off x="6125040" y="23637244"/>
              <a:ext cx="3616895" cy="158809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chemeClr val="bg1"/>
                </a:buClr>
              </a:pPr>
              <a:r>
                <a:rPr lang="en-US" sz="1900" dirty="0" smtClean="0">
                  <a:solidFill>
                    <a:schemeClr val="bg1"/>
                  </a:solidFill>
                  <a:latin typeface="Century Gothic" charset="0"/>
                  <a:ea typeface="Century Gothic" charset="0"/>
                  <a:cs typeface="Century Gothic" charset="0"/>
                </a:rPr>
                <a:t>Calculated departure from normal by pixel for precipitation, snow cover, and soil moisture</a:t>
              </a:r>
              <a:endParaRPr lang="en-US" sz="1900" dirty="0">
                <a:solidFill>
                  <a:schemeClr val="bg1"/>
                </a:solidFill>
                <a:latin typeface="Century Gothic" charset="0"/>
                <a:ea typeface="Century Gothic" charset="0"/>
                <a:cs typeface="Century Gothic" charset="0"/>
              </a:endParaRPr>
            </a:p>
          </p:txBody>
        </p:sp>
        <p:sp>
          <p:nvSpPr>
            <p:cNvPr id="189" name="Google Shape;81;p3"/>
            <p:cNvSpPr txBox="1"/>
            <p:nvPr/>
          </p:nvSpPr>
          <p:spPr>
            <a:xfrm>
              <a:off x="1014980" y="24170412"/>
              <a:ext cx="2376716" cy="5521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700" b="1" i="0" u="none" strike="noStrike" cap="none" dirty="0" smtClean="0">
                  <a:solidFill>
                    <a:schemeClr val="bg1"/>
                  </a:solidFill>
                  <a:latin typeface="Century Gothic"/>
                  <a:ea typeface="Century Gothic"/>
                  <a:cs typeface="Century Gothic"/>
                  <a:sym typeface="Century Gothic"/>
                </a:rPr>
                <a:t>PROCESSING</a:t>
              </a:r>
              <a:endParaRPr sz="2700" b="1" i="0" u="none" strike="noStrike" cap="none" dirty="0">
                <a:solidFill>
                  <a:schemeClr val="bg1"/>
                </a:solidFill>
                <a:sym typeface="Arial"/>
              </a:endParaRPr>
            </a:p>
          </p:txBody>
        </p:sp>
      </p:grpSp>
      <p:sp>
        <p:nvSpPr>
          <p:cNvPr id="190" name="Triangle 189"/>
          <p:cNvSpPr/>
          <p:nvPr/>
        </p:nvSpPr>
        <p:spPr>
          <a:xfrm rot="10800000">
            <a:off x="4328735" y="20691157"/>
            <a:ext cx="1154490" cy="891732"/>
          </a:xfrm>
          <a:prstGeom prst="triangle">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iangle 190"/>
          <p:cNvSpPr/>
          <p:nvPr/>
        </p:nvSpPr>
        <p:spPr>
          <a:xfrm rot="10800000">
            <a:off x="7348159" y="20691556"/>
            <a:ext cx="1154490" cy="891732"/>
          </a:xfrm>
          <a:prstGeom prst="triangle">
            <a:avLst/>
          </a:prstGeom>
          <a:solidFill>
            <a:srgbClr val="7A8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 Placeholder 16"/>
          <p:cNvSpPr txBox="1">
            <a:spLocks/>
          </p:cNvSpPr>
          <p:nvPr/>
        </p:nvSpPr>
        <p:spPr>
          <a:xfrm>
            <a:off x="12919441" y="31047343"/>
            <a:ext cx="11384812" cy="31220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F4268"/>
              </a:buClr>
            </a:pPr>
            <a:r>
              <a:rPr lang="en-US" dirty="0" smtClean="0">
                <a:solidFill>
                  <a:schemeClr val="tx1">
                    <a:lumMod val="75000"/>
                    <a:lumOff val="25000"/>
                  </a:schemeClr>
                </a:solidFill>
                <a:latin typeface="Garamond" panose="02020404030301010803" pitchFamily="18" charset="0"/>
              </a:rPr>
              <a:t>This project demonstrated the feasibility of Google Earth Engine for land classification by applying a random forest classification to an image containing both optical and radar data.</a:t>
            </a:r>
          </a:p>
          <a:p>
            <a:pPr>
              <a:lnSpc>
                <a:spcPct val="100000"/>
              </a:lnSpc>
              <a:spcBef>
                <a:spcPts val="0"/>
              </a:spcBef>
              <a:spcAft>
                <a:spcPts val="600"/>
              </a:spcAft>
              <a:buClr>
                <a:srgbClr val="3F4268"/>
              </a:buClr>
            </a:pPr>
            <a:r>
              <a:rPr lang="en-US" dirty="0" smtClean="0">
                <a:solidFill>
                  <a:schemeClr val="tx1">
                    <a:lumMod val="75000"/>
                    <a:lumOff val="25000"/>
                  </a:schemeClr>
                </a:solidFill>
                <a:latin typeface="Garamond" panose="02020404030301010803" pitchFamily="18" charset="0"/>
              </a:rPr>
              <a:t>The FLOW tool illustrated that both soil moisture and precipitation were greater than normal during flooding in 2017. As compared to normal, soil moisture recorded 5.9mm more in July 2017 and precipitation recorded 209mm more in May 2017.</a:t>
            </a:r>
          </a:p>
        </p:txBody>
      </p:sp>
      <p:pic>
        <p:nvPicPr>
          <p:cNvPr id="240" name="Picture 239"/>
          <p:cNvPicPr>
            <a:picLocks noChangeAspect="1"/>
          </p:cNvPicPr>
          <p:nvPr/>
        </p:nvPicPr>
        <p:blipFill rotWithShape="1">
          <a:blip r:embed="rId15">
            <a:extLst>
              <a:ext uri="{28A0092B-C50C-407E-A947-70E740481C1C}">
                <a14:useLocalDpi xmlns:a14="http://schemas.microsoft.com/office/drawing/2010/main" val="0"/>
              </a:ext>
            </a:extLst>
          </a:blip>
          <a:srcRect l="1541" b="23579"/>
          <a:stretch/>
        </p:blipFill>
        <p:spPr>
          <a:xfrm>
            <a:off x="20372733" y="16624587"/>
            <a:ext cx="3882998" cy="4000732"/>
          </a:xfrm>
          <a:prstGeom prst="rect">
            <a:avLst/>
          </a:prstGeom>
        </p:spPr>
      </p:pic>
      <p:sp>
        <p:nvSpPr>
          <p:cNvPr id="261" name="Google Shape;23;p3"/>
          <p:cNvSpPr/>
          <p:nvPr/>
        </p:nvSpPr>
        <p:spPr>
          <a:xfrm>
            <a:off x="20372752" y="16294958"/>
            <a:ext cx="3880993" cy="479747"/>
          </a:xfrm>
          <a:prstGeom prst="rect">
            <a:avLst/>
          </a:prstGeom>
          <a:solidFill>
            <a:srgbClr val="75707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266" name="Text Placeholder 16"/>
          <p:cNvSpPr txBox="1">
            <a:spLocks/>
          </p:cNvSpPr>
          <p:nvPr/>
        </p:nvSpPr>
        <p:spPr>
          <a:xfrm>
            <a:off x="20520432" y="16368824"/>
            <a:ext cx="3478150" cy="41525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chemeClr val="bg1"/>
              </a:buClr>
              <a:buNone/>
            </a:pPr>
            <a:r>
              <a:rPr lang="en-US" sz="1600" b="1" dirty="0" smtClean="0">
                <a:solidFill>
                  <a:schemeClr val="bg1"/>
                </a:solidFill>
                <a:latin typeface="Century Gothic" charset="0"/>
                <a:ea typeface="Century Gothic" charset="0"/>
                <a:cs typeface="Century Gothic" charset="0"/>
              </a:rPr>
              <a:t>LAND CLASSIFICATION MAPS</a:t>
            </a:r>
            <a:endParaRPr lang="en-US" sz="1600" b="1" u="sng" dirty="0" smtClean="0">
              <a:solidFill>
                <a:schemeClr val="bg1"/>
              </a:solidFill>
              <a:latin typeface="Century Gothic" charset="0"/>
              <a:ea typeface="Century Gothic" charset="0"/>
              <a:cs typeface="Century Gothic" charset="0"/>
            </a:endParaRPr>
          </a:p>
          <a:p>
            <a:pPr algn="ctr">
              <a:lnSpc>
                <a:spcPct val="100000"/>
              </a:lnSpc>
              <a:spcBef>
                <a:spcPts val="0"/>
              </a:spcBef>
              <a:spcAft>
                <a:spcPts val="600"/>
              </a:spcAft>
              <a:buClr>
                <a:schemeClr val="bg1"/>
              </a:buClr>
            </a:pPr>
            <a:endParaRPr lang="en-US" sz="1600" u="sng" dirty="0" smtClean="0">
              <a:solidFill>
                <a:schemeClr val="bg1"/>
              </a:solidFill>
              <a:latin typeface="Century Gothic" charset="0"/>
              <a:ea typeface="Century Gothic" charset="0"/>
              <a:cs typeface="Century Gothic" charset="0"/>
            </a:endParaRPr>
          </a:p>
        </p:txBody>
      </p:sp>
      <p:sp>
        <p:nvSpPr>
          <p:cNvPr id="267" name="Google Shape;23;p3"/>
          <p:cNvSpPr/>
          <p:nvPr/>
        </p:nvSpPr>
        <p:spPr>
          <a:xfrm>
            <a:off x="20372752" y="23730294"/>
            <a:ext cx="3886200" cy="1464910"/>
          </a:xfrm>
          <a:prstGeom prst="rect">
            <a:avLst/>
          </a:prstGeom>
          <a:solidFill>
            <a:srgbClr val="75707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grpSp>
        <p:nvGrpSpPr>
          <p:cNvPr id="91" name="Group 90"/>
          <p:cNvGrpSpPr/>
          <p:nvPr/>
        </p:nvGrpSpPr>
        <p:grpSpPr>
          <a:xfrm>
            <a:off x="20468073" y="23806505"/>
            <a:ext cx="3758050" cy="1246807"/>
            <a:chOff x="20490918" y="25431497"/>
            <a:chExt cx="3708447" cy="1246807"/>
          </a:xfrm>
        </p:grpSpPr>
        <p:sp>
          <p:nvSpPr>
            <p:cNvPr id="216" name="Google Shape;107;p3"/>
            <p:cNvSpPr txBox="1"/>
            <p:nvPr/>
          </p:nvSpPr>
          <p:spPr>
            <a:xfrm>
              <a:off x="20852357" y="25431497"/>
              <a:ext cx="1471557" cy="3376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FFFFFF"/>
                  </a:solidFill>
                  <a:latin typeface="Century Gothic"/>
                  <a:ea typeface="Century Gothic"/>
                  <a:cs typeface="Century Gothic"/>
                  <a:sym typeface="Century Gothic"/>
                </a:rPr>
                <a:t>Vegetation</a:t>
              </a:r>
              <a:endParaRPr sz="1600" dirty="0">
                <a:solidFill>
                  <a:srgbClr val="FFFFFF"/>
                </a:solidFill>
                <a:latin typeface="Century Gothic"/>
                <a:ea typeface="Century Gothic"/>
                <a:cs typeface="Century Gothic"/>
                <a:sym typeface="Century Gothic"/>
              </a:endParaRPr>
            </a:p>
          </p:txBody>
        </p:sp>
        <p:sp>
          <p:nvSpPr>
            <p:cNvPr id="222" name="Google Shape;107;p3"/>
            <p:cNvSpPr txBox="1"/>
            <p:nvPr/>
          </p:nvSpPr>
          <p:spPr>
            <a:xfrm>
              <a:off x="22445195" y="25450205"/>
              <a:ext cx="1471557" cy="3376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FFFFFF"/>
                  </a:solidFill>
                  <a:latin typeface="Century Gothic"/>
                  <a:ea typeface="Century Gothic"/>
                  <a:cs typeface="Century Gothic"/>
                  <a:sym typeface="Century Gothic"/>
                </a:rPr>
                <a:t>Soil</a:t>
              </a:r>
              <a:endParaRPr sz="1600" dirty="0">
                <a:solidFill>
                  <a:srgbClr val="FFFFFF"/>
                </a:solidFill>
                <a:latin typeface="Century Gothic"/>
                <a:ea typeface="Century Gothic"/>
                <a:cs typeface="Century Gothic"/>
                <a:sym typeface="Century Gothic"/>
              </a:endParaRPr>
            </a:p>
          </p:txBody>
        </p:sp>
        <p:sp>
          <p:nvSpPr>
            <p:cNvPr id="212" name="Google Shape;103;p3"/>
            <p:cNvSpPr txBox="1"/>
            <p:nvPr/>
          </p:nvSpPr>
          <p:spPr>
            <a:xfrm>
              <a:off x="20855086" y="25770640"/>
              <a:ext cx="1471557" cy="3376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FFFFFF"/>
                  </a:solidFill>
                  <a:latin typeface="Century Gothic"/>
                  <a:ea typeface="Century Gothic"/>
                  <a:cs typeface="Century Gothic"/>
                  <a:sym typeface="Century Gothic"/>
                </a:rPr>
                <a:t>Water</a:t>
              </a:r>
              <a:endParaRPr sz="1600" dirty="0">
                <a:solidFill>
                  <a:srgbClr val="FFFFFF"/>
                </a:solidFill>
                <a:latin typeface="Century Gothic"/>
                <a:ea typeface="Century Gothic"/>
                <a:cs typeface="Century Gothic"/>
                <a:sym typeface="Century Gothic"/>
              </a:endParaRPr>
            </a:p>
          </p:txBody>
        </p:sp>
        <p:sp>
          <p:nvSpPr>
            <p:cNvPr id="213" name="Google Shape;104;p3"/>
            <p:cNvSpPr txBox="1"/>
            <p:nvPr/>
          </p:nvSpPr>
          <p:spPr>
            <a:xfrm>
              <a:off x="22437309" y="25781608"/>
              <a:ext cx="1762056" cy="3431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FFFFFF"/>
                  </a:solidFill>
                  <a:latin typeface="Century Gothic"/>
                  <a:ea typeface="Century Gothic"/>
                  <a:cs typeface="Century Gothic"/>
                  <a:sym typeface="Century Gothic"/>
                </a:rPr>
                <a:t>Paved Surfaces</a:t>
              </a:r>
              <a:endParaRPr sz="1600" dirty="0">
                <a:solidFill>
                  <a:srgbClr val="FFFFFF"/>
                </a:solidFill>
                <a:latin typeface="Century Gothic"/>
                <a:ea typeface="Century Gothic"/>
                <a:cs typeface="Century Gothic"/>
                <a:sym typeface="Century Gothic"/>
              </a:endParaRPr>
            </a:p>
          </p:txBody>
        </p:sp>
        <p:sp>
          <p:nvSpPr>
            <p:cNvPr id="217" name="Google Shape;108;p3"/>
            <p:cNvSpPr/>
            <p:nvPr/>
          </p:nvSpPr>
          <p:spPr>
            <a:xfrm>
              <a:off x="20656551" y="25881889"/>
              <a:ext cx="180276" cy="205852"/>
            </a:xfrm>
            <a:prstGeom prst="roundRect">
              <a:avLst>
                <a:gd name="adj" fmla="val 16667"/>
              </a:avLst>
            </a:prstGeom>
            <a:solidFill>
              <a:srgbClr val="0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9;p3"/>
            <p:cNvSpPr/>
            <p:nvPr/>
          </p:nvSpPr>
          <p:spPr>
            <a:xfrm>
              <a:off x="22228043" y="25885687"/>
              <a:ext cx="191742" cy="239101"/>
            </a:xfrm>
            <a:prstGeom prst="roundRect">
              <a:avLst>
                <a:gd name="adj" fmla="val 16667"/>
              </a:avLst>
            </a:prstGeom>
            <a:solidFill>
              <a:srgbClr val="B3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12;p3"/>
            <p:cNvSpPr/>
            <p:nvPr/>
          </p:nvSpPr>
          <p:spPr>
            <a:xfrm>
              <a:off x="20651435" y="25528361"/>
              <a:ext cx="191742" cy="197674"/>
            </a:xfrm>
            <a:prstGeom prst="roundRect">
              <a:avLst>
                <a:gd name="adj" fmla="val 16667"/>
              </a:avLst>
            </a:prstGeom>
            <a:solidFill>
              <a:srgbClr val="37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2;p3"/>
            <p:cNvSpPr/>
            <p:nvPr/>
          </p:nvSpPr>
          <p:spPr>
            <a:xfrm>
              <a:off x="22229045" y="25551886"/>
              <a:ext cx="191742" cy="239101"/>
            </a:xfrm>
            <a:prstGeom prst="roundRect">
              <a:avLst>
                <a:gd name="adj" fmla="val 16667"/>
              </a:avLst>
            </a:prstGeom>
            <a:solidFill>
              <a:srgbClr val="A07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07;p3"/>
            <p:cNvSpPr txBox="1"/>
            <p:nvPr/>
          </p:nvSpPr>
          <p:spPr>
            <a:xfrm>
              <a:off x="20490918" y="26095501"/>
              <a:ext cx="3679586" cy="5828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FFFFFF"/>
                  </a:solidFill>
                  <a:latin typeface="Century Gothic"/>
                  <a:ea typeface="Century Gothic"/>
                  <a:cs typeface="Century Gothic"/>
                  <a:sym typeface="Century Gothic"/>
                </a:rPr>
                <a:t>*Buildings are masked out, with visible satellite showing underneath</a:t>
              </a:r>
              <a:endParaRPr sz="1600" dirty="0">
                <a:solidFill>
                  <a:srgbClr val="FFFFFF"/>
                </a:solidFill>
                <a:latin typeface="Century Gothic"/>
                <a:ea typeface="Century Gothic"/>
                <a:cs typeface="Century Gothic"/>
                <a:sym typeface="Century Gothic"/>
              </a:endParaRPr>
            </a:p>
          </p:txBody>
        </p:sp>
      </p:grpSp>
      <p:sp>
        <p:nvSpPr>
          <p:cNvPr id="257" name="Google Shape;101;p3"/>
          <p:cNvSpPr txBox="1"/>
          <p:nvPr/>
        </p:nvSpPr>
        <p:spPr>
          <a:xfrm rot="10800000" flipV="1">
            <a:off x="22843224" y="19596389"/>
            <a:ext cx="321719" cy="3080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0</a:t>
            </a:r>
            <a:endParaRPr sz="1600" dirty="0">
              <a:solidFill>
                <a:schemeClr val="bg1">
                  <a:lumMod val="75000"/>
                </a:schemeClr>
              </a:solidFill>
              <a:latin typeface="Century Gothic"/>
              <a:ea typeface="Century Gothic"/>
              <a:cs typeface="Century Gothic"/>
              <a:sym typeface="Century Gothic"/>
            </a:endParaRPr>
          </a:p>
        </p:txBody>
      </p:sp>
      <p:sp>
        <p:nvSpPr>
          <p:cNvPr id="258" name="Google Shape;101;p3"/>
          <p:cNvSpPr txBox="1"/>
          <p:nvPr/>
        </p:nvSpPr>
        <p:spPr>
          <a:xfrm rot="10800000" flipV="1">
            <a:off x="23323857" y="19597893"/>
            <a:ext cx="330317" cy="2718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2</a:t>
            </a:r>
            <a:endParaRPr sz="1600" dirty="0">
              <a:solidFill>
                <a:schemeClr val="bg1">
                  <a:lumMod val="75000"/>
                </a:schemeClr>
              </a:solidFill>
              <a:latin typeface="Century Gothic"/>
              <a:ea typeface="Century Gothic"/>
              <a:cs typeface="Century Gothic"/>
              <a:sym typeface="Century Gothic"/>
            </a:endParaRPr>
          </a:p>
        </p:txBody>
      </p:sp>
      <p:sp>
        <p:nvSpPr>
          <p:cNvPr id="259" name="Google Shape;101;p3"/>
          <p:cNvSpPr txBox="1"/>
          <p:nvPr/>
        </p:nvSpPr>
        <p:spPr>
          <a:xfrm rot="10800000" flipV="1">
            <a:off x="23794269" y="19598590"/>
            <a:ext cx="237359" cy="27046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4</a:t>
            </a:r>
            <a:endParaRPr sz="1600" dirty="0">
              <a:solidFill>
                <a:schemeClr val="bg1">
                  <a:lumMod val="75000"/>
                </a:schemeClr>
              </a:solidFill>
              <a:latin typeface="Century Gothic"/>
              <a:ea typeface="Century Gothic"/>
              <a:cs typeface="Century Gothic"/>
              <a:sym typeface="Century Gothic"/>
            </a:endParaRPr>
          </a:p>
        </p:txBody>
      </p:sp>
      <p:grpSp>
        <p:nvGrpSpPr>
          <p:cNvPr id="83" name="Group 82"/>
          <p:cNvGrpSpPr/>
          <p:nvPr/>
        </p:nvGrpSpPr>
        <p:grpSpPr>
          <a:xfrm>
            <a:off x="23933028" y="19134366"/>
            <a:ext cx="293095" cy="696560"/>
            <a:chOff x="17614825" y="18759043"/>
            <a:chExt cx="293095" cy="696560"/>
          </a:xfrm>
        </p:grpSpPr>
        <p:sp>
          <p:nvSpPr>
            <p:cNvPr id="252" name="Rectangle 251"/>
            <p:cNvSpPr/>
            <p:nvPr/>
          </p:nvSpPr>
          <p:spPr>
            <a:xfrm>
              <a:off x="17671425" y="18786856"/>
              <a:ext cx="236495" cy="668747"/>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u="sng"/>
            </a:p>
          </p:txBody>
        </p:sp>
        <p:sp>
          <p:nvSpPr>
            <p:cNvPr id="254" name="Google Shape;100;p3"/>
            <p:cNvSpPr txBox="1"/>
            <p:nvPr/>
          </p:nvSpPr>
          <p:spPr>
            <a:xfrm rot="10800000" flipV="1">
              <a:off x="17614825" y="18759043"/>
              <a:ext cx="279323" cy="5154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smtClean="0">
                  <a:solidFill>
                    <a:schemeClr val="bg1">
                      <a:lumMod val="75000"/>
                    </a:schemeClr>
                  </a:solidFill>
                  <a:latin typeface="Century Gothic" charset="0"/>
                  <a:ea typeface="Century Gothic" charset="0"/>
                  <a:cs typeface="Century Gothic" charset="0"/>
                  <a:sym typeface="Century Gothic"/>
                </a:rPr>
                <a:t>N</a:t>
              </a:r>
              <a:endParaRPr sz="1600" b="1" dirty="0">
                <a:solidFill>
                  <a:schemeClr val="bg1">
                    <a:lumMod val="75000"/>
                  </a:schemeClr>
                </a:solidFill>
                <a:latin typeface="Century Gothic" charset="0"/>
                <a:ea typeface="Century Gothic" charset="0"/>
                <a:cs typeface="Century Gothic" charset="0"/>
                <a:sym typeface="Century Gothic"/>
              </a:endParaRPr>
            </a:p>
          </p:txBody>
        </p:sp>
        <p:sp>
          <p:nvSpPr>
            <p:cNvPr id="260" name="Chevron 259"/>
            <p:cNvSpPr/>
            <p:nvPr/>
          </p:nvSpPr>
          <p:spPr>
            <a:xfrm rot="16200000">
              <a:off x="17654123" y="19139035"/>
              <a:ext cx="223707" cy="148554"/>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u="sng">
                <a:solidFill>
                  <a:schemeClr val="bg1">
                    <a:lumMod val="75000"/>
                  </a:schemeClr>
                </a:solidFill>
              </a:endParaRPr>
            </a:p>
          </p:txBody>
        </p:sp>
      </p:grpSp>
      <p:sp>
        <p:nvSpPr>
          <p:cNvPr id="292" name="Google Shape;101;p3"/>
          <p:cNvSpPr txBox="1"/>
          <p:nvPr/>
        </p:nvSpPr>
        <p:spPr>
          <a:xfrm rot="10800000" flipV="1">
            <a:off x="23607392" y="19939184"/>
            <a:ext cx="900170" cy="259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Miles</a:t>
            </a:r>
            <a:endParaRPr sz="1600" dirty="0">
              <a:solidFill>
                <a:schemeClr val="bg1">
                  <a:lumMod val="75000"/>
                </a:schemeClr>
              </a:solidFill>
              <a:latin typeface="Century Gothic"/>
              <a:ea typeface="Century Gothic"/>
              <a:cs typeface="Century Gothic"/>
              <a:sym typeface="Century Gothic"/>
            </a:endParaRPr>
          </a:p>
        </p:txBody>
      </p:sp>
      <p:sp>
        <p:nvSpPr>
          <p:cNvPr id="208" name="Google Shape;101;p3"/>
          <p:cNvSpPr txBox="1"/>
          <p:nvPr/>
        </p:nvSpPr>
        <p:spPr>
          <a:xfrm rot="10800000" flipV="1">
            <a:off x="22609993" y="23063461"/>
            <a:ext cx="900170" cy="259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0</a:t>
            </a:r>
            <a:endParaRPr sz="1600" dirty="0">
              <a:solidFill>
                <a:schemeClr val="bg1">
                  <a:lumMod val="75000"/>
                </a:schemeClr>
              </a:solidFill>
              <a:latin typeface="Century Gothic"/>
              <a:ea typeface="Century Gothic"/>
              <a:cs typeface="Century Gothic"/>
              <a:sym typeface="Century Gothic"/>
            </a:endParaRPr>
          </a:p>
        </p:txBody>
      </p:sp>
      <p:sp>
        <p:nvSpPr>
          <p:cNvPr id="209" name="Google Shape;101;p3"/>
          <p:cNvSpPr txBox="1"/>
          <p:nvPr/>
        </p:nvSpPr>
        <p:spPr>
          <a:xfrm rot="10800000" flipV="1">
            <a:off x="23143694" y="23064894"/>
            <a:ext cx="330317" cy="2718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2</a:t>
            </a:r>
            <a:endParaRPr sz="1600" dirty="0">
              <a:solidFill>
                <a:schemeClr val="bg1">
                  <a:lumMod val="75000"/>
                </a:schemeClr>
              </a:solidFill>
              <a:latin typeface="Century Gothic"/>
              <a:ea typeface="Century Gothic"/>
              <a:cs typeface="Century Gothic"/>
              <a:sym typeface="Century Gothic"/>
            </a:endParaRPr>
          </a:p>
        </p:txBody>
      </p:sp>
      <p:sp>
        <p:nvSpPr>
          <p:cNvPr id="210" name="Google Shape;101;p3"/>
          <p:cNvSpPr txBox="1"/>
          <p:nvPr/>
        </p:nvSpPr>
        <p:spPr>
          <a:xfrm rot="10800000" flipV="1">
            <a:off x="23617039" y="23065985"/>
            <a:ext cx="237359" cy="27046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4</a:t>
            </a:r>
            <a:endParaRPr sz="1600" dirty="0">
              <a:solidFill>
                <a:schemeClr val="bg1">
                  <a:lumMod val="75000"/>
                </a:schemeClr>
              </a:solidFill>
              <a:latin typeface="Century Gothic"/>
              <a:ea typeface="Century Gothic"/>
              <a:cs typeface="Century Gothic"/>
              <a:sym typeface="Century Gothic"/>
            </a:endParaRPr>
          </a:p>
        </p:txBody>
      </p:sp>
      <p:sp>
        <p:nvSpPr>
          <p:cNvPr id="264" name="Google Shape;100;p3"/>
          <p:cNvSpPr txBox="1"/>
          <p:nvPr/>
        </p:nvSpPr>
        <p:spPr>
          <a:xfrm rot="10800000" flipV="1">
            <a:off x="23796198" y="22596260"/>
            <a:ext cx="250595" cy="5154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smtClean="0">
                <a:solidFill>
                  <a:schemeClr val="bg1">
                    <a:lumMod val="75000"/>
                  </a:schemeClr>
                </a:solidFill>
                <a:latin typeface="Century Gothic" charset="0"/>
                <a:ea typeface="Century Gothic" charset="0"/>
                <a:cs typeface="Century Gothic" charset="0"/>
                <a:sym typeface="Century Gothic"/>
              </a:rPr>
              <a:t>N</a:t>
            </a:r>
            <a:endParaRPr sz="1600" b="1" dirty="0">
              <a:solidFill>
                <a:schemeClr val="bg1">
                  <a:lumMod val="75000"/>
                </a:schemeClr>
              </a:solidFill>
              <a:latin typeface="Century Gothic" charset="0"/>
              <a:ea typeface="Century Gothic" charset="0"/>
              <a:cs typeface="Century Gothic" charset="0"/>
              <a:sym typeface="Century Gothic"/>
            </a:endParaRPr>
          </a:p>
        </p:txBody>
      </p:sp>
      <p:sp>
        <p:nvSpPr>
          <p:cNvPr id="265" name="Chevron 264"/>
          <p:cNvSpPr/>
          <p:nvPr/>
        </p:nvSpPr>
        <p:spPr>
          <a:xfrm rot="16200000">
            <a:off x="23848692" y="22967849"/>
            <a:ext cx="223707" cy="133276"/>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chemeClr val="bg1">
                  <a:lumMod val="75000"/>
                </a:schemeClr>
              </a:solidFill>
            </a:endParaRPr>
          </a:p>
        </p:txBody>
      </p:sp>
      <p:sp>
        <p:nvSpPr>
          <p:cNvPr id="207" name="Google Shape;101;p3"/>
          <p:cNvSpPr txBox="1"/>
          <p:nvPr/>
        </p:nvSpPr>
        <p:spPr>
          <a:xfrm rot="10800000" flipV="1">
            <a:off x="23597760" y="23398113"/>
            <a:ext cx="900170" cy="259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Miles</a:t>
            </a:r>
            <a:endParaRPr sz="1600" dirty="0">
              <a:solidFill>
                <a:schemeClr val="bg1">
                  <a:lumMod val="75000"/>
                </a:schemeClr>
              </a:solidFill>
              <a:latin typeface="Century Gothic"/>
              <a:ea typeface="Century Gothic"/>
              <a:cs typeface="Century Gothic"/>
              <a:sym typeface="Century Gothic"/>
            </a:endParaRPr>
          </a:p>
        </p:txBody>
      </p:sp>
      <p:sp>
        <p:nvSpPr>
          <p:cNvPr id="294" name="Google Shape;23;p3"/>
          <p:cNvSpPr/>
          <p:nvPr/>
        </p:nvSpPr>
        <p:spPr>
          <a:xfrm>
            <a:off x="10135650" y="16292215"/>
            <a:ext cx="9917115" cy="479747"/>
          </a:xfrm>
          <a:prstGeom prst="rect">
            <a:avLst/>
          </a:prstGeom>
          <a:solidFill>
            <a:srgbClr val="75707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295" name="Text Placeholder 16"/>
          <p:cNvSpPr txBox="1">
            <a:spLocks/>
          </p:cNvSpPr>
          <p:nvPr/>
        </p:nvSpPr>
        <p:spPr>
          <a:xfrm>
            <a:off x="10482276" y="16350204"/>
            <a:ext cx="8887729" cy="41525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chemeClr val="bg1"/>
              </a:buClr>
              <a:buNone/>
            </a:pPr>
            <a:r>
              <a:rPr lang="en-US" sz="1600" b="1" dirty="0" smtClean="0">
                <a:solidFill>
                  <a:schemeClr val="bg1"/>
                </a:solidFill>
                <a:latin typeface="Century Gothic" charset="0"/>
                <a:ea typeface="Century Gothic" charset="0"/>
                <a:cs typeface="Century Gothic" charset="0"/>
              </a:rPr>
              <a:t>FLOODING IN THE LAKE ONTARIO WATERSHED (FLOW) TOOL</a:t>
            </a:r>
            <a:endParaRPr lang="en-US" sz="1600" b="1" u="sng" dirty="0" smtClean="0">
              <a:solidFill>
                <a:schemeClr val="bg1"/>
              </a:solidFill>
              <a:latin typeface="Century Gothic" charset="0"/>
              <a:ea typeface="Century Gothic" charset="0"/>
              <a:cs typeface="Century Gothic" charset="0"/>
            </a:endParaRPr>
          </a:p>
          <a:p>
            <a:pPr algn="ctr">
              <a:lnSpc>
                <a:spcPct val="100000"/>
              </a:lnSpc>
              <a:spcBef>
                <a:spcPts val="0"/>
              </a:spcBef>
              <a:spcAft>
                <a:spcPts val="600"/>
              </a:spcAft>
              <a:buClr>
                <a:schemeClr val="bg1"/>
              </a:buClr>
            </a:pPr>
            <a:endParaRPr lang="en-US" sz="1600" u="sng" dirty="0" smtClean="0">
              <a:solidFill>
                <a:schemeClr val="bg1"/>
              </a:solidFill>
              <a:latin typeface="Century Gothic" charset="0"/>
              <a:ea typeface="Century Gothic" charset="0"/>
              <a:cs typeface="Century Gothic" charset="0"/>
            </a:endParaRPr>
          </a:p>
        </p:txBody>
      </p:sp>
      <p:sp>
        <p:nvSpPr>
          <p:cNvPr id="296" name="Google Shape;23;p3"/>
          <p:cNvSpPr/>
          <p:nvPr/>
        </p:nvSpPr>
        <p:spPr>
          <a:xfrm>
            <a:off x="20372750" y="16774778"/>
            <a:ext cx="3880993" cy="698853"/>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293" name="Text Placeholder 16"/>
          <p:cNvSpPr txBox="1">
            <a:spLocks/>
          </p:cNvSpPr>
          <p:nvPr/>
        </p:nvSpPr>
        <p:spPr>
          <a:xfrm>
            <a:off x="20478987" y="16811910"/>
            <a:ext cx="3661663" cy="64405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chemeClr val="bg1"/>
              </a:buClr>
              <a:buNone/>
            </a:pPr>
            <a:r>
              <a:rPr lang="en-US" sz="1600" dirty="0" smtClean="0">
                <a:solidFill>
                  <a:schemeClr val="bg1"/>
                </a:solidFill>
                <a:effectLst>
                  <a:glow rad="63500">
                    <a:schemeClr val="bg1">
                      <a:lumMod val="50000"/>
                      <a:alpha val="40000"/>
                    </a:schemeClr>
                  </a:glow>
                </a:effectLst>
                <a:latin typeface="Century Gothic" charset="0"/>
                <a:ea typeface="Century Gothic" charset="0"/>
                <a:cs typeface="Century Gothic" charset="0"/>
              </a:rPr>
              <a:t>Non-Flooded 5-Month Period May to September 2017</a:t>
            </a:r>
            <a:endParaRPr lang="en-US" sz="1600" u="sng" dirty="0" smtClean="0">
              <a:solidFill>
                <a:schemeClr val="bg1"/>
              </a:solidFill>
              <a:effectLst>
                <a:glow rad="63500">
                  <a:schemeClr val="bg1">
                    <a:lumMod val="50000"/>
                    <a:alpha val="40000"/>
                  </a:schemeClr>
                </a:glow>
              </a:effectLst>
              <a:latin typeface="Century Gothic" charset="0"/>
              <a:ea typeface="Century Gothic" charset="0"/>
              <a:cs typeface="Century Gothic" charset="0"/>
            </a:endParaRPr>
          </a:p>
        </p:txBody>
      </p:sp>
      <p:sp>
        <p:nvSpPr>
          <p:cNvPr id="297" name="Google Shape;23;p3"/>
          <p:cNvSpPr/>
          <p:nvPr/>
        </p:nvSpPr>
        <p:spPr>
          <a:xfrm>
            <a:off x="20368752" y="20361622"/>
            <a:ext cx="3877056" cy="694944"/>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pic>
        <p:nvPicPr>
          <p:cNvPr id="303" name="Picture 302">
            <a:extLst>
              <a:ext uri="{FF2B5EF4-FFF2-40B4-BE49-F238E27FC236}">
                <a16:creationId xmlns:a16="http://schemas.microsoft.com/office/drawing/2014/main" id="{B02484AF-BDB9-40E2-8FD2-160F8415622C}"/>
              </a:ext>
            </a:extLst>
          </p:cNvPr>
          <p:cNvPicPr>
            <a:picLocks noChangeAspect="1"/>
          </p:cNvPicPr>
          <p:nvPr/>
        </p:nvPicPr>
        <p:blipFill rotWithShape="1">
          <a:blip r:embed="rId16"/>
          <a:srcRect l="31531" t="32400" r="52192" b="64674"/>
          <a:stretch/>
        </p:blipFill>
        <p:spPr>
          <a:xfrm>
            <a:off x="13974704" y="20264322"/>
            <a:ext cx="1605051" cy="206589"/>
          </a:xfrm>
          <a:prstGeom prst="rect">
            <a:avLst/>
          </a:prstGeom>
        </p:spPr>
      </p:pic>
      <p:pic>
        <p:nvPicPr>
          <p:cNvPr id="298" name="Picture 297">
            <a:extLst>
              <a:ext uri="{FF2B5EF4-FFF2-40B4-BE49-F238E27FC236}">
                <a16:creationId xmlns:a16="http://schemas.microsoft.com/office/drawing/2014/main" id="{1E8A7E58-B512-49AE-BE7E-6E3D6A7E6708}"/>
              </a:ext>
            </a:extLst>
          </p:cNvPr>
          <p:cNvPicPr>
            <a:picLocks/>
          </p:cNvPicPr>
          <p:nvPr/>
        </p:nvPicPr>
        <p:blipFill rotWithShape="1">
          <a:blip r:embed="rId17">
            <a:extLst>
              <a:ext uri="{28A0092B-C50C-407E-A947-70E740481C1C}">
                <a14:useLocalDpi xmlns:a14="http://schemas.microsoft.com/office/drawing/2010/main" val="0"/>
              </a:ext>
            </a:extLst>
          </a:blip>
          <a:srcRect l="21598" t="1917" r="22538"/>
          <a:stretch/>
        </p:blipFill>
        <p:spPr>
          <a:xfrm>
            <a:off x="11529911" y="20647012"/>
            <a:ext cx="1220865" cy="1162400"/>
          </a:xfrm>
          <a:prstGeom prst="ellipse">
            <a:avLst/>
          </a:prstGeom>
          <a:ln w="38100">
            <a:solidFill>
              <a:schemeClr val="bg1"/>
            </a:solidFill>
          </a:ln>
        </p:spPr>
      </p:pic>
      <p:pic>
        <p:nvPicPr>
          <p:cNvPr id="299" name="Picture 298">
            <a:extLst>
              <a:ext uri="{FF2B5EF4-FFF2-40B4-BE49-F238E27FC236}">
                <a16:creationId xmlns:a16="http://schemas.microsoft.com/office/drawing/2014/main" id="{AA3BC584-6B38-459F-BDB2-318B1A58AF10}"/>
              </a:ext>
            </a:extLst>
          </p:cNvPr>
          <p:cNvPicPr preferRelativeResize="0">
            <a:picLocks/>
          </p:cNvPicPr>
          <p:nvPr/>
        </p:nvPicPr>
        <p:blipFill>
          <a:blip r:embed="rId18">
            <a:extLst>
              <a:ext uri="{28A0092B-C50C-407E-A947-70E740481C1C}">
                <a14:useLocalDpi xmlns:a14="http://schemas.microsoft.com/office/drawing/2010/main" val="0"/>
              </a:ext>
            </a:extLst>
          </a:blip>
          <a:stretch>
            <a:fillRect/>
          </a:stretch>
        </p:blipFill>
        <p:spPr>
          <a:xfrm>
            <a:off x="10626829" y="21042164"/>
            <a:ext cx="1262290" cy="1231782"/>
          </a:xfrm>
          <a:prstGeom prst="ellipse">
            <a:avLst/>
          </a:prstGeom>
          <a:ln w="38100">
            <a:solidFill>
              <a:schemeClr val="bg1"/>
            </a:solidFill>
          </a:ln>
        </p:spPr>
      </p:pic>
      <p:pic>
        <p:nvPicPr>
          <p:cNvPr id="300" name="Picture 299">
            <a:extLst>
              <a:ext uri="{FF2B5EF4-FFF2-40B4-BE49-F238E27FC236}">
                <a16:creationId xmlns:a16="http://schemas.microsoft.com/office/drawing/2014/main" id="{BBD6E1B4-1BF9-417C-828A-EB88B955D0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57882" y="21510114"/>
            <a:ext cx="1233919" cy="1181117"/>
          </a:xfrm>
          <a:prstGeom prst="ellipse">
            <a:avLst/>
          </a:prstGeom>
          <a:ln w="38100">
            <a:solidFill>
              <a:schemeClr val="bg1"/>
            </a:solidFill>
          </a:ln>
        </p:spPr>
      </p:pic>
      <p:pic>
        <p:nvPicPr>
          <p:cNvPr id="301" name="Picture 300">
            <a:extLst>
              <a:ext uri="{FF2B5EF4-FFF2-40B4-BE49-F238E27FC236}">
                <a16:creationId xmlns:a16="http://schemas.microsoft.com/office/drawing/2014/main" id="{032C39AF-9224-4460-97D7-3B432211CEE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40945" y="22045849"/>
            <a:ext cx="1235442" cy="1169040"/>
          </a:xfrm>
          <a:prstGeom prst="ellipse">
            <a:avLst/>
          </a:prstGeom>
          <a:ln w="38100">
            <a:solidFill>
              <a:schemeClr val="bg1"/>
            </a:solidFill>
          </a:ln>
        </p:spPr>
      </p:pic>
      <p:sp>
        <p:nvSpPr>
          <p:cNvPr id="312" name="Text Placeholder 16"/>
          <p:cNvSpPr txBox="1">
            <a:spLocks/>
          </p:cNvSpPr>
          <p:nvPr/>
        </p:nvSpPr>
        <p:spPr>
          <a:xfrm>
            <a:off x="5575966" y="24632070"/>
            <a:ext cx="7044882" cy="564733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spcAft>
                <a:spcPts val="600"/>
              </a:spcAft>
              <a:buClr>
                <a:srgbClr val="3F4268"/>
              </a:buClr>
              <a:buNone/>
            </a:pPr>
            <a:r>
              <a:rPr lang="en-US" sz="2200" dirty="0" smtClean="0">
                <a:solidFill>
                  <a:schemeClr val="tx1">
                    <a:lumMod val="75000"/>
                    <a:lumOff val="25000"/>
                  </a:schemeClr>
                </a:solidFill>
                <a:latin typeface="Garamond" panose="02020404030301010803" pitchFamily="18" charset="0"/>
              </a:rPr>
              <a:t>We would like to thank the following people:</a:t>
            </a:r>
          </a:p>
          <a:p>
            <a:pPr>
              <a:lnSpc>
                <a:spcPct val="100000"/>
              </a:lnSpc>
              <a:spcBef>
                <a:spcPts val="0"/>
              </a:spcBef>
              <a:spcAft>
                <a:spcPts val="600"/>
              </a:spcAft>
              <a:buClr>
                <a:srgbClr val="3F4268"/>
              </a:buClr>
            </a:pPr>
            <a:r>
              <a:rPr lang="en-US" sz="2200" b="1" dirty="0" smtClean="0">
                <a:solidFill>
                  <a:srgbClr val="3E4268"/>
                </a:solidFill>
                <a:latin typeface="Garamond" panose="02020404030301010803" pitchFamily="18" charset="0"/>
              </a:rPr>
              <a:t>NASA DEVELOP Arizona </a:t>
            </a:r>
            <a:r>
              <a:rPr lang="en-US" sz="2200" b="1" dirty="0">
                <a:solidFill>
                  <a:srgbClr val="3E4268"/>
                </a:solidFill>
                <a:latin typeface="Garamond"/>
                <a:ea typeface="Garamond"/>
                <a:cs typeface="Garamond"/>
                <a:sym typeface="Garamond"/>
              </a:rPr>
              <a:t>– </a:t>
            </a:r>
            <a:r>
              <a:rPr lang="en-US" sz="2200" b="1" dirty="0" smtClean="0">
                <a:solidFill>
                  <a:srgbClr val="3E4268"/>
                </a:solidFill>
                <a:latin typeface="Garamond" panose="02020404030301010803" pitchFamily="18" charset="0"/>
              </a:rPr>
              <a:t>Tempe Node Leadership: </a:t>
            </a:r>
            <a:r>
              <a:rPr lang="en-US" sz="2200" dirty="0" smtClean="0">
                <a:solidFill>
                  <a:schemeClr val="tx1">
                    <a:lumMod val="75000"/>
                    <a:lumOff val="25000"/>
                  </a:schemeClr>
                </a:solidFill>
                <a:latin typeface="Garamond" panose="02020404030301010803" pitchFamily="18" charset="0"/>
              </a:rPr>
              <a:t>Erika </a:t>
            </a:r>
            <a:r>
              <a:rPr lang="en-US" sz="2200" dirty="0" err="1" smtClean="0">
                <a:solidFill>
                  <a:schemeClr val="tx1">
                    <a:lumMod val="75000"/>
                    <a:lumOff val="25000"/>
                  </a:schemeClr>
                </a:solidFill>
                <a:latin typeface="Garamond" panose="02020404030301010803" pitchFamily="18" charset="0"/>
              </a:rPr>
              <a:t>Higa</a:t>
            </a:r>
            <a:r>
              <a:rPr lang="en-US" sz="2200" dirty="0" smtClean="0">
                <a:solidFill>
                  <a:schemeClr val="tx1">
                    <a:lumMod val="75000"/>
                    <a:lumOff val="25000"/>
                  </a:schemeClr>
                </a:solidFill>
                <a:latin typeface="Garamond" panose="02020404030301010803" pitchFamily="18" charset="0"/>
              </a:rPr>
              <a:t> (Center Lead) and Megan Seeley (Assistant Center Lead and </a:t>
            </a:r>
            <a:r>
              <a:rPr lang="en-US" sz="2200" dirty="0" err="1" smtClean="0">
                <a:solidFill>
                  <a:schemeClr val="tx1">
                    <a:lumMod val="75000"/>
                    <a:lumOff val="25000"/>
                  </a:schemeClr>
                </a:solidFill>
                <a:latin typeface="Garamond" panose="02020404030301010803" pitchFamily="18" charset="0"/>
              </a:rPr>
              <a:t>Geoinformatics</a:t>
            </a:r>
            <a:r>
              <a:rPr lang="en-US" sz="2200" dirty="0" smtClean="0">
                <a:solidFill>
                  <a:schemeClr val="tx1">
                    <a:lumMod val="75000"/>
                    <a:lumOff val="25000"/>
                  </a:schemeClr>
                </a:solidFill>
                <a:latin typeface="Garamond" panose="02020404030301010803" pitchFamily="18" charset="0"/>
              </a:rPr>
              <a:t> Fellow)</a:t>
            </a:r>
          </a:p>
          <a:p>
            <a:pPr>
              <a:lnSpc>
                <a:spcPct val="100000"/>
              </a:lnSpc>
              <a:spcBef>
                <a:spcPts val="0"/>
              </a:spcBef>
              <a:spcAft>
                <a:spcPts val="600"/>
              </a:spcAft>
              <a:buClr>
                <a:srgbClr val="3F4268"/>
              </a:buClr>
            </a:pPr>
            <a:r>
              <a:rPr lang="en-US" sz="2200" b="1" dirty="0" smtClean="0">
                <a:solidFill>
                  <a:srgbClr val="3E4268"/>
                </a:solidFill>
                <a:latin typeface="Garamond" panose="02020404030301010803" pitchFamily="18" charset="0"/>
              </a:rPr>
              <a:t>Science Advisors: </a:t>
            </a:r>
            <a:r>
              <a:rPr lang="en-US" sz="2200" dirty="0" smtClean="0">
                <a:solidFill>
                  <a:schemeClr val="tx1">
                    <a:lumMod val="75000"/>
                    <a:lumOff val="25000"/>
                  </a:schemeClr>
                </a:solidFill>
                <a:latin typeface="Garamond" panose="02020404030301010803" pitchFamily="18" charset="0"/>
              </a:rPr>
              <a:t>Dr. David </a:t>
            </a:r>
            <a:r>
              <a:rPr lang="en-US" sz="2200" dirty="0" err="1" smtClean="0">
                <a:solidFill>
                  <a:schemeClr val="tx1">
                    <a:lumMod val="75000"/>
                    <a:lumOff val="25000"/>
                  </a:schemeClr>
                </a:solidFill>
                <a:latin typeface="Garamond" panose="02020404030301010803" pitchFamily="18" charset="0"/>
              </a:rPr>
              <a:t>Hondula</a:t>
            </a:r>
            <a:r>
              <a:rPr lang="en-US" sz="2200" dirty="0" smtClean="0">
                <a:solidFill>
                  <a:schemeClr val="tx1">
                    <a:lumMod val="75000"/>
                    <a:lumOff val="25000"/>
                  </a:schemeClr>
                </a:solidFill>
                <a:latin typeface="Garamond" panose="02020404030301010803" pitchFamily="18" charset="0"/>
              </a:rPr>
              <a:t> (Arizona State University) &amp; Dr. Cedric </a:t>
            </a:r>
            <a:r>
              <a:rPr lang="en-US" sz="2200" dirty="0" err="1" smtClean="0">
                <a:solidFill>
                  <a:schemeClr val="tx1">
                    <a:lumMod val="75000"/>
                    <a:lumOff val="25000"/>
                  </a:schemeClr>
                </a:solidFill>
                <a:latin typeface="Garamond" panose="02020404030301010803" pitchFamily="18" charset="0"/>
              </a:rPr>
              <a:t>Fichot</a:t>
            </a:r>
            <a:r>
              <a:rPr lang="en-US" sz="2200" dirty="0" smtClean="0">
                <a:solidFill>
                  <a:schemeClr val="tx1">
                    <a:lumMod val="75000"/>
                    <a:lumOff val="25000"/>
                  </a:schemeClr>
                </a:solidFill>
                <a:latin typeface="Garamond" panose="02020404030301010803" pitchFamily="18" charset="0"/>
              </a:rPr>
              <a:t> (Boston University)</a:t>
            </a:r>
          </a:p>
          <a:p>
            <a:pPr>
              <a:lnSpc>
                <a:spcPct val="100000"/>
              </a:lnSpc>
              <a:spcBef>
                <a:spcPts val="0"/>
              </a:spcBef>
              <a:spcAft>
                <a:spcPts val="600"/>
              </a:spcAft>
              <a:buClr>
                <a:srgbClr val="3F4268"/>
              </a:buClr>
            </a:pPr>
            <a:r>
              <a:rPr lang="en-US" sz="2200" b="1" dirty="0" smtClean="0">
                <a:solidFill>
                  <a:srgbClr val="3E4268"/>
                </a:solidFill>
                <a:latin typeface="Garamond" panose="02020404030301010803" pitchFamily="18" charset="0"/>
              </a:rPr>
              <a:t>Niagara Fall Disasters Team: </a:t>
            </a:r>
            <a:r>
              <a:rPr lang="en-US" sz="2200" dirty="0" err="1" smtClean="0">
                <a:solidFill>
                  <a:schemeClr val="tx1">
                    <a:lumMod val="75000"/>
                    <a:lumOff val="25000"/>
                  </a:schemeClr>
                </a:solidFill>
                <a:latin typeface="Garamond" panose="02020404030301010803" pitchFamily="18" charset="0"/>
              </a:rPr>
              <a:t>Oyut</a:t>
            </a:r>
            <a:r>
              <a:rPr lang="en-US" sz="2200" dirty="0" smtClean="0">
                <a:solidFill>
                  <a:schemeClr val="tx1">
                    <a:lumMod val="75000"/>
                    <a:lumOff val="25000"/>
                  </a:schemeClr>
                </a:solidFill>
                <a:latin typeface="Garamond" panose="02020404030301010803" pitchFamily="18" charset="0"/>
              </a:rPr>
              <a:t> </a:t>
            </a:r>
            <a:r>
              <a:rPr lang="en-US" sz="2200" dirty="0" err="1" smtClean="0">
                <a:solidFill>
                  <a:schemeClr val="tx1">
                    <a:lumMod val="75000"/>
                    <a:lumOff val="25000"/>
                  </a:schemeClr>
                </a:solidFill>
                <a:latin typeface="Garamond" panose="02020404030301010803" pitchFamily="18" charset="0"/>
              </a:rPr>
              <a:t>Amarjargal</a:t>
            </a:r>
            <a:r>
              <a:rPr lang="en-US" sz="2200" dirty="0" smtClean="0">
                <a:solidFill>
                  <a:schemeClr val="tx1">
                    <a:lumMod val="75000"/>
                    <a:lumOff val="25000"/>
                  </a:schemeClr>
                </a:solidFill>
                <a:latin typeface="Garamond" panose="02020404030301010803" pitchFamily="18" charset="0"/>
              </a:rPr>
              <a:t>, Eric Deutsch, Christie Fleming, &amp; Celeste Gambino</a:t>
            </a:r>
          </a:p>
          <a:p>
            <a:pPr>
              <a:lnSpc>
                <a:spcPct val="100000"/>
              </a:lnSpc>
              <a:spcBef>
                <a:spcPts val="0"/>
              </a:spcBef>
              <a:spcAft>
                <a:spcPts val="600"/>
              </a:spcAft>
              <a:buClr>
                <a:srgbClr val="3F4268"/>
              </a:buClr>
            </a:pPr>
            <a:r>
              <a:rPr lang="en-US" sz="2200" b="1" dirty="0" smtClean="0">
                <a:solidFill>
                  <a:srgbClr val="3E4268"/>
                </a:solidFill>
                <a:latin typeface="Garamond" panose="02020404030301010803" pitchFamily="18" charset="0"/>
              </a:rPr>
              <a:t>City of Toronto, OEM: </a:t>
            </a:r>
            <a:r>
              <a:rPr lang="en-US" sz="2200" dirty="0" smtClean="0">
                <a:solidFill>
                  <a:schemeClr val="tx1">
                    <a:lumMod val="75000"/>
                    <a:lumOff val="25000"/>
                  </a:schemeClr>
                </a:solidFill>
                <a:latin typeface="Garamond" panose="02020404030301010803" pitchFamily="18" charset="0"/>
              </a:rPr>
              <a:t>Garrett Christie, Tyler Griffin, &amp; Maria Yung</a:t>
            </a:r>
          </a:p>
          <a:p>
            <a:pPr>
              <a:lnSpc>
                <a:spcPct val="100000"/>
              </a:lnSpc>
              <a:spcBef>
                <a:spcPts val="0"/>
              </a:spcBef>
              <a:spcAft>
                <a:spcPts val="600"/>
              </a:spcAft>
              <a:buClr>
                <a:srgbClr val="3F4268"/>
              </a:buClr>
            </a:pPr>
            <a:r>
              <a:rPr lang="en-US" sz="2200" b="1" dirty="0" smtClean="0">
                <a:solidFill>
                  <a:srgbClr val="3E4268"/>
                </a:solidFill>
                <a:latin typeface="Garamond" panose="02020404030301010803" pitchFamily="18" charset="0"/>
              </a:rPr>
              <a:t>City of Mississauga: </a:t>
            </a:r>
            <a:r>
              <a:rPr lang="en-US" sz="2200" dirty="0" smtClean="0">
                <a:solidFill>
                  <a:schemeClr val="tx1">
                    <a:lumMod val="75000"/>
                    <a:lumOff val="25000"/>
                  </a:schemeClr>
                </a:solidFill>
                <a:latin typeface="Garamond" panose="02020404030301010803" pitchFamily="18" charset="0"/>
              </a:rPr>
              <a:t>Teresa Chan, Sameer </a:t>
            </a:r>
            <a:r>
              <a:rPr lang="en-US" sz="2200" dirty="0" err="1" smtClean="0">
                <a:solidFill>
                  <a:schemeClr val="tx1">
                    <a:lumMod val="75000"/>
                    <a:lumOff val="25000"/>
                  </a:schemeClr>
                </a:solidFill>
                <a:latin typeface="Garamond" panose="02020404030301010803" pitchFamily="18" charset="0"/>
              </a:rPr>
              <a:t>Inchasi</a:t>
            </a:r>
            <a:r>
              <a:rPr lang="en-US" sz="2200" dirty="0" smtClean="0">
                <a:solidFill>
                  <a:schemeClr val="tx1">
                    <a:lumMod val="75000"/>
                    <a:lumOff val="25000"/>
                  </a:schemeClr>
                </a:solidFill>
                <a:latin typeface="Garamond" panose="02020404030301010803" pitchFamily="18" charset="0"/>
              </a:rPr>
              <a:t>, Teresa Burgess-Ogilvie, </a:t>
            </a:r>
            <a:r>
              <a:rPr lang="en-US" sz="2200" dirty="0" err="1" smtClean="0">
                <a:solidFill>
                  <a:schemeClr val="tx1">
                    <a:lumMod val="75000"/>
                    <a:lumOff val="25000"/>
                  </a:schemeClr>
                </a:solidFill>
                <a:latin typeface="Garamond" panose="02020404030301010803" pitchFamily="18" charset="0"/>
              </a:rPr>
              <a:t>Muneef</a:t>
            </a:r>
            <a:r>
              <a:rPr lang="en-US" sz="2200" dirty="0" smtClean="0">
                <a:solidFill>
                  <a:schemeClr val="tx1">
                    <a:lumMod val="75000"/>
                    <a:lumOff val="25000"/>
                  </a:schemeClr>
                </a:solidFill>
                <a:latin typeface="Garamond" panose="02020404030301010803" pitchFamily="18" charset="0"/>
              </a:rPr>
              <a:t> Ahmad, &amp; James </a:t>
            </a:r>
            <a:r>
              <a:rPr lang="en-US" sz="2200" dirty="0" err="1" smtClean="0">
                <a:solidFill>
                  <a:schemeClr val="tx1">
                    <a:lumMod val="75000"/>
                    <a:lumOff val="25000"/>
                  </a:schemeClr>
                </a:solidFill>
                <a:latin typeface="Garamond" panose="02020404030301010803" pitchFamily="18" charset="0"/>
              </a:rPr>
              <a:t>Silburn</a:t>
            </a:r>
            <a:endParaRPr lang="en-US" sz="2200"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F4268"/>
              </a:buClr>
            </a:pPr>
            <a:r>
              <a:rPr lang="en-US" sz="2200" b="1" dirty="0" smtClean="0">
                <a:solidFill>
                  <a:srgbClr val="3E4268"/>
                </a:solidFill>
                <a:latin typeface="Garamond" panose="02020404030301010803" pitchFamily="18" charset="0"/>
              </a:rPr>
              <a:t>GLSLCI:</a:t>
            </a:r>
            <a:r>
              <a:rPr lang="en-US" sz="2200" dirty="0" smtClean="0">
                <a:solidFill>
                  <a:schemeClr val="tx1">
                    <a:lumMod val="75000"/>
                    <a:lumOff val="25000"/>
                  </a:schemeClr>
                </a:solidFill>
                <a:latin typeface="Garamond" panose="02020404030301010803" pitchFamily="18" charset="0"/>
              </a:rPr>
              <a:t> Melissa </a:t>
            </a:r>
            <a:r>
              <a:rPr lang="en-US" sz="2200" dirty="0" err="1" smtClean="0">
                <a:solidFill>
                  <a:schemeClr val="tx1">
                    <a:lumMod val="75000"/>
                    <a:lumOff val="25000"/>
                  </a:schemeClr>
                </a:solidFill>
                <a:latin typeface="Garamond" panose="02020404030301010803" pitchFamily="18" charset="0"/>
              </a:rPr>
              <a:t>Soline</a:t>
            </a:r>
            <a:endParaRPr lang="en-US" sz="2200" dirty="0">
              <a:solidFill>
                <a:schemeClr val="tx1">
                  <a:lumMod val="75000"/>
                  <a:lumOff val="25000"/>
                </a:schemeClr>
              </a:solidFill>
              <a:latin typeface="Garamond" panose="02020404030301010803" pitchFamily="18" charset="0"/>
            </a:endParaRPr>
          </a:p>
          <a:p>
            <a:pPr marL="0" indent="0">
              <a:lnSpc>
                <a:spcPct val="100000"/>
              </a:lnSpc>
              <a:spcBef>
                <a:spcPts val="0"/>
              </a:spcBef>
              <a:spcAft>
                <a:spcPts val="600"/>
              </a:spcAft>
              <a:buClr>
                <a:srgbClr val="3F4268"/>
              </a:buClr>
              <a:buNone/>
            </a:pPr>
            <a:r>
              <a:rPr lang="en-US" sz="2200" dirty="0" smtClean="0">
                <a:solidFill>
                  <a:schemeClr val="tx1">
                    <a:lumMod val="75000"/>
                    <a:lumOff val="25000"/>
                  </a:schemeClr>
                </a:solidFill>
                <a:latin typeface="Garamond" panose="02020404030301010803" pitchFamily="18" charset="0"/>
              </a:rPr>
              <a:t>This material contains modified Copernicus Sentinel data (2015-2019), processed by ESA.</a:t>
            </a:r>
          </a:p>
        </p:txBody>
      </p:sp>
      <p:sp>
        <p:nvSpPr>
          <p:cNvPr id="314" name="Text Placeholder 16"/>
          <p:cNvSpPr txBox="1">
            <a:spLocks/>
          </p:cNvSpPr>
          <p:nvPr/>
        </p:nvSpPr>
        <p:spPr>
          <a:xfrm>
            <a:off x="10126873" y="16738849"/>
            <a:ext cx="9922869" cy="95718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spcAft>
                <a:spcPts val="600"/>
              </a:spcAft>
              <a:buClr>
                <a:srgbClr val="3F4268"/>
              </a:buClr>
              <a:buNone/>
            </a:pPr>
            <a:r>
              <a:rPr lang="en-US" sz="2200" dirty="0" smtClean="0">
                <a:solidFill>
                  <a:schemeClr val="tx1">
                    <a:lumMod val="75000"/>
                    <a:lumOff val="25000"/>
                  </a:schemeClr>
                </a:solidFill>
                <a:latin typeface="Garamond" panose="02020404030301010803" pitchFamily="18" charset="0"/>
              </a:rPr>
              <a:t>The FLOW data visualization tool provided a user-interface to interact with the four variables in the study area. Users can display maps for the specified variables.</a:t>
            </a:r>
          </a:p>
        </p:txBody>
      </p:sp>
      <p:pic>
        <p:nvPicPr>
          <p:cNvPr id="304" name="Picture 303">
            <a:extLst>
              <a:ext uri="{FF2B5EF4-FFF2-40B4-BE49-F238E27FC236}">
                <a16:creationId xmlns:a16="http://schemas.microsoft.com/office/drawing/2014/main" id="{EC20F0B7-677D-7A44-B7AE-12265806DC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864577" y="18076410"/>
            <a:ext cx="2127459" cy="2052713"/>
          </a:xfrm>
          <a:prstGeom prst="ellipse">
            <a:avLst/>
          </a:prstGeom>
        </p:spPr>
      </p:pic>
      <p:pic>
        <p:nvPicPr>
          <p:cNvPr id="307" name="Picture 306">
            <a:extLst>
              <a:ext uri="{FF2B5EF4-FFF2-40B4-BE49-F238E27FC236}">
                <a16:creationId xmlns:a16="http://schemas.microsoft.com/office/drawing/2014/main" id="{3EF75A12-8C16-3E4C-95ED-42882B9AAB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31964" y="18055504"/>
            <a:ext cx="2114861" cy="2040557"/>
          </a:xfrm>
          <a:prstGeom prst="ellipse">
            <a:avLst/>
          </a:prstGeom>
        </p:spPr>
      </p:pic>
      <p:pic>
        <p:nvPicPr>
          <p:cNvPr id="309" name="Picture 308">
            <a:extLst>
              <a:ext uri="{FF2B5EF4-FFF2-40B4-BE49-F238E27FC236}">
                <a16:creationId xmlns:a16="http://schemas.microsoft.com/office/drawing/2014/main" id="{561B1E7C-0426-0546-A248-6EFD318BDA4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892862" y="21043552"/>
            <a:ext cx="2108631" cy="2012047"/>
          </a:xfrm>
          <a:prstGeom prst="ellipse">
            <a:avLst/>
          </a:prstGeom>
        </p:spPr>
      </p:pic>
      <p:sp>
        <p:nvSpPr>
          <p:cNvPr id="161" name="Text Placeholder 16"/>
          <p:cNvSpPr txBox="1">
            <a:spLocks/>
          </p:cNvSpPr>
          <p:nvPr/>
        </p:nvSpPr>
        <p:spPr>
          <a:xfrm>
            <a:off x="20485996" y="20531467"/>
            <a:ext cx="3661663" cy="64405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chemeClr val="bg1"/>
              </a:buClr>
              <a:buNone/>
            </a:pPr>
            <a:r>
              <a:rPr lang="en-US" sz="1600" dirty="0" smtClean="0">
                <a:solidFill>
                  <a:schemeClr val="bg1"/>
                </a:solidFill>
                <a:effectLst>
                  <a:glow rad="63500">
                    <a:schemeClr val="bg1">
                      <a:lumMod val="50000"/>
                      <a:alpha val="40000"/>
                    </a:schemeClr>
                  </a:glow>
                </a:effectLst>
                <a:latin typeface="Century Gothic" charset="0"/>
                <a:ea typeface="Century Gothic" charset="0"/>
                <a:cs typeface="Century Gothic" charset="0"/>
              </a:rPr>
              <a:t>Flooded 1-Month Period May 2017</a:t>
            </a:r>
            <a:endParaRPr lang="en-US" sz="1600" u="sng" dirty="0" smtClean="0">
              <a:solidFill>
                <a:schemeClr val="bg1"/>
              </a:solidFill>
              <a:effectLst>
                <a:glow rad="63500">
                  <a:schemeClr val="bg1">
                    <a:lumMod val="50000"/>
                    <a:alpha val="40000"/>
                  </a:schemeClr>
                </a:glow>
              </a:effectLst>
              <a:latin typeface="Century Gothic" charset="0"/>
              <a:ea typeface="Century Gothic" charset="0"/>
              <a:cs typeface="Century Gothic" charset="0"/>
            </a:endParaRPr>
          </a:p>
        </p:txBody>
      </p:sp>
      <p:pic>
        <p:nvPicPr>
          <p:cNvPr id="96" name="Google Shape;96;p3"/>
          <p:cNvPicPr preferRelativeResize="0"/>
          <p:nvPr/>
        </p:nvPicPr>
        <p:blipFill rotWithShape="1">
          <a:blip r:embed="rId24">
            <a:alphaModFix/>
          </a:blip>
          <a:srcRect t="13863" r="4251" b="2670"/>
          <a:stretch/>
        </p:blipFill>
        <p:spPr>
          <a:xfrm>
            <a:off x="13476130" y="5469277"/>
            <a:ext cx="7753712" cy="5464666"/>
          </a:xfrm>
          <a:prstGeom prst="rect">
            <a:avLst/>
          </a:prstGeom>
          <a:noFill/>
          <a:ln>
            <a:noFill/>
          </a:ln>
        </p:spPr>
      </p:pic>
      <p:sp>
        <p:nvSpPr>
          <p:cNvPr id="99" name="Google Shape;99;p3"/>
          <p:cNvSpPr txBox="1"/>
          <p:nvPr/>
        </p:nvSpPr>
        <p:spPr>
          <a:xfrm rot="10800000" flipV="1">
            <a:off x="14732444" y="10221283"/>
            <a:ext cx="679285" cy="2229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bg1">
                    <a:lumMod val="75000"/>
                  </a:schemeClr>
                </a:solidFill>
                <a:latin typeface="Century Gothic"/>
                <a:ea typeface="Century Gothic"/>
                <a:cs typeface="Century Gothic"/>
                <a:sym typeface="Century Gothic"/>
              </a:rPr>
              <a:t>230</a:t>
            </a:r>
            <a:endParaRPr sz="1600" dirty="0">
              <a:solidFill>
                <a:schemeClr val="bg1">
                  <a:lumMod val="75000"/>
                </a:schemeClr>
              </a:solidFill>
              <a:latin typeface="Century Gothic"/>
              <a:ea typeface="Century Gothic"/>
              <a:cs typeface="Century Gothic"/>
              <a:sym typeface="Century Gothic"/>
            </a:endParaRPr>
          </a:p>
        </p:txBody>
      </p:sp>
      <p:sp>
        <p:nvSpPr>
          <p:cNvPr id="100" name="Google Shape;100;p3"/>
          <p:cNvSpPr txBox="1"/>
          <p:nvPr/>
        </p:nvSpPr>
        <p:spPr>
          <a:xfrm rot="10800000" flipV="1">
            <a:off x="16001761" y="10246896"/>
            <a:ext cx="679285" cy="2229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bg1">
                    <a:lumMod val="75000"/>
                  </a:schemeClr>
                </a:solidFill>
                <a:latin typeface="Century Gothic"/>
                <a:ea typeface="Century Gothic"/>
                <a:cs typeface="Century Gothic"/>
                <a:sym typeface="Century Gothic"/>
              </a:rPr>
              <a:t>460</a:t>
            </a:r>
            <a:endParaRPr sz="1600" dirty="0">
              <a:solidFill>
                <a:schemeClr val="bg1">
                  <a:lumMod val="75000"/>
                </a:schemeClr>
              </a:solidFill>
              <a:latin typeface="Century Gothic"/>
              <a:ea typeface="Century Gothic"/>
              <a:cs typeface="Century Gothic"/>
              <a:sym typeface="Century Gothic"/>
            </a:endParaRPr>
          </a:p>
        </p:txBody>
      </p:sp>
      <p:sp>
        <p:nvSpPr>
          <p:cNvPr id="101" name="Google Shape;101;p3"/>
          <p:cNvSpPr txBox="1"/>
          <p:nvPr/>
        </p:nvSpPr>
        <p:spPr>
          <a:xfrm rot="10800000" flipV="1">
            <a:off x="16243306" y="10438363"/>
            <a:ext cx="875951" cy="249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Miles</a:t>
            </a:r>
            <a:endParaRPr sz="1600" dirty="0">
              <a:solidFill>
                <a:schemeClr val="bg1">
                  <a:lumMod val="75000"/>
                </a:schemeClr>
              </a:solidFill>
              <a:latin typeface="Century Gothic"/>
              <a:ea typeface="Century Gothic"/>
              <a:cs typeface="Century Gothic"/>
              <a:sym typeface="Century Gothic"/>
            </a:endParaRPr>
          </a:p>
        </p:txBody>
      </p:sp>
      <p:sp>
        <p:nvSpPr>
          <p:cNvPr id="113" name="Google Shape;101;p3"/>
          <p:cNvSpPr txBox="1"/>
          <p:nvPr/>
        </p:nvSpPr>
        <p:spPr>
          <a:xfrm rot="10800000" flipV="1">
            <a:off x="13589044" y="10245165"/>
            <a:ext cx="875951" cy="2499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0</a:t>
            </a:r>
            <a:endParaRPr sz="1600" dirty="0">
              <a:solidFill>
                <a:schemeClr val="bg1">
                  <a:lumMod val="75000"/>
                </a:schemeClr>
              </a:solidFill>
              <a:latin typeface="Century Gothic"/>
              <a:ea typeface="Century Gothic"/>
              <a:cs typeface="Century Gothic"/>
              <a:sym typeface="Century Gothic"/>
            </a:endParaRPr>
          </a:p>
        </p:txBody>
      </p:sp>
      <p:sp>
        <p:nvSpPr>
          <p:cNvPr id="114" name="Google Shape;100;p3"/>
          <p:cNvSpPr txBox="1"/>
          <p:nvPr/>
        </p:nvSpPr>
        <p:spPr>
          <a:xfrm rot="10800000" flipV="1">
            <a:off x="13570974" y="9410536"/>
            <a:ext cx="284564" cy="4958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smtClean="0">
                <a:solidFill>
                  <a:schemeClr val="bg1">
                    <a:lumMod val="75000"/>
                  </a:schemeClr>
                </a:solidFill>
                <a:latin typeface="Century Gothic" charset="0"/>
                <a:ea typeface="Century Gothic" charset="0"/>
                <a:cs typeface="Century Gothic" charset="0"/>
                <a:sym typeface="Century Gothic"/>
              </a:rPr>
              <a:t>N</a:t>
            </a:r>
            <a:endParaRPr sz="1600" b="1" dirty="0">
              <a:solidFill>
                <a:schemeClr val="bg1">
                  <a:lumMod val="75000"/>
                </a:schemeClr>
              </a:solidFill>
              <a:latin typeface="Century Gothic" charset="0"/>
              <a:ea typeface="Century Gothic" charset="0"/>
              <a:cs typeface="Century Gothic" charset="0"/>
              <a:sym typeface="Century Gothic"/>
            </a:endParaRPr>
          </a:p>
        </p:txBody>
      </p:sp>
      <p:sp>
        <p:nvSpPr>
          <p:cNvPr id="6" name="Chevron 5"/>
          <p:cNvSpPr/>
          <p:nvPr/>
        </p:nvSpPr>
        <p:spPr>
          <a:xfrm rot="16200000">
            <a:off x="13529829" y="9867904"/>
            <a:ext cx="391559" cy="229882"/>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23" name="Google Shape;23;p3"/>
          <p:cNvSpPr/>
          <p:nvPr/>
        </p:nvSpPr>
        <p:spPr>
          <a:xfrm>
            <a:off x="20998057" y="5469278"/>
            <a:ext cx="3255957" cy="5464665"/>
          </a:xfrm>
          <a:prstGeom prst="rect">
            <a:avLst/>
          </a:prstGeom>
          <a:solidFill>
            <a:srgbClr val="75707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Oval 156"/>
          <p:cNvSpPr/>
          <p:nvPr/>
        </p:nvSpPr>
        <p:spPr>
          <a:xfrm>
            <a:off x="19034749" y="8454716"/>
            <a:ext cx="253757" cy="2602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1124681" y="5557865"/>
            <a:ext cx="2669587" cy="2283471"/>
            <a:chOff x="21305687" y="5551574"/>
            <a:chExt cx="2364120" cy="1977803"/>
          </a:xfrm>
        </p:grpSpPr>
        <p:pic>
          <p:nvPicPr>
            <p:cNvPr id="97" name="Google Shape;97;p3"/>
            <p:cNvPicPr preferRelativeResize="0"/>
            <p:nvPr/>
          </p:nvPicPr>
          <p:blipFill rotWithShape="1">
            <a:blip r:embed="rId25">
              <a:alphaModFix/>
            </a:blip>
            <a:srcRect l="34945" t="13187" r="10676" b="22363"/>
            <a:stretch/>
          </p:blipFill>
          <p:spPr>
            <a:xfrm>
              <a:off x="21650763" y="5551574"/>
              <a:ext cx="2019044" cy="1977803"/>
            </a:xfrm>
            <a:prstGeom prst="ellipse">
              <a:avLst/>
            </a:prstGeom>
            <a:noFill/>
            <a:ln>
              <a:noFill/>
            </a:ln>
            <a:effectLst>
              <a:outerShdw blurRad="57150" dist="19050" dir="5400000" algn="bl" rotWithShape="0">
                <a:srgbClr val="000000">
                  <a:alpha val="50000"/>
                </a:srgbClr>
              </a:outerShdw>
            </a:effectLst>
          </p:spPr>
        </p:pic>
        <p:sp>
          <p:nvSpPr>
            <p:cNvPr id="147" name="Oval 146"/>
            <p:cNvSpPr/>
            <p:nvPr/>
          </p:nvSpPr>
          <p:spPr>
            <a:xfrm>
              <a:off x="21669654" y="6530162"/>
              <a:ext cx="810776" cy="274433"/>
            </a:xfrm>
            <a:prstGeom prst="ellipse">
              <a:avLst/>
            </a:prstGeom>
            <a:solidFill>
              <a:srgbClr val="3F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21916361" y="5833649"/>
              <a:ext cx="351558" cy="80889"/>
            </a:xfrm>
            <a:prstGeom prst="ellipse">
              <a:avLst/>
            </a:prstGeom>
            <a:solidFill>
              <a:srgbClr val="3F3F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flipH="1">
              <a:off x="21889915" y="5850031"/>
              <a:ext cx="109401" cy="124658"/>
            </a:xfrm>
            <a:prstGeom prst="ellipse">
              <a:avLst/>
            </a:prstGeom>
            <a:solidFill>
              <a:srgbClr val="3F3F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oogle Shape;102;p3"/>
            <p:cNvSpPr txBox="1"/>
            <p:nvPr/>
          </p:nvSpPr>
          <p:spPr>
            <a:xfrm>
              <a:off x="21551250" y="6709863"/>
              <a:ext cx="1806467" cy="4000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United States</a:t>
              </a:r>
              <a:endParaRPr sz="1600" dirty="0">
                <a:solidFill>
                  <a:schemeClr val="bg1">
                    <a:lumMod val="75000"/>
                  </a:schemeClr>
                </a:solidFill>
                <a:latin typeface="Century Gothic"/>
                <a:ea typeface="Century Gothic"/>
                <a:cs typeface="Century Gothic"/>
                <a:sym typeface="Century Gothic"/>
              </a:endParaRPr>
            </a:p>
          </p:txBody>
        </p:sp>
        <p:sp>
          <p:nvSpPr>
            <p:cNvPr id="151" name="Google Shape;102;p3"/>
            <p:cNvSpPr txBox="1"/>
            <p:nvPr/>
          </p:nvSpPr>
          <p:spPr>
            <a:xfrm>
              <a:off x="21305687" y="5937272"/>
              <a:ext cx="1734040" cy="40863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smtClean="0">
                  <a:solidFill>
                    <a:schemeClr val="bg1">
                      <a:lumMod val="75000"/>
                    </a:schemeClr>
                  </a:solidFill>
                  <a:latin typeface="Century Gothic"/>
                  <a:ea typeface="Century Gothic"/>
                  <a:cs typeface="Century Gothic"/>
                  <a:sym typeface="Century Gothic"/>
                </a:rPr>
                <a:t>Canada</a:t>
              </a:r>
            </a:p>
            <a:p>
              <a:pPr marL="0" lvl="0" indent="0" algn="ctr" rtl="0">
                <a:spcBef>
                  <a:spcPts val="0"/>
                </a:spcBef>
                <a:spcAft>
                  <a:spcPts val="0"/>
                </a:spcAft>
                <a:buNone/>
              </a:pPr>
              <a:endParaRPr sz="1050" dirty="0">
                <a:solidFill>
                  <a:schemeClr val="bg1">
                    <a:lumMod val="85000"/>
                  </a:schemeClr>
                </a:solidFill>
                <a:latin typeface="Century Gothic"/>
                <a:ea typeface="Century Gothic"/>
                <a:cs typeface="Century Gothic"/>
                <a:sym typeface="Century Gothic"/>
              </a:endParaRPr>
            </a:p>
          </p:txBody>
        </p:sp>
      </p:grpSp>
      <p:grpSp>
        <p:nvGrpSpPr>
          <p:cNvPr id="4" name="Group 3"/>
          <p:cNvGrpSpPr/>
          <p:nvPr/>
        </p:nvGrpSpPr>
        <p:grpSpPr>
          <a:xfrm>
            <a:off x="21102964" y="8087776"/>
            <a:ext cx="3165845" cy="2487866"/>
            <a:chOff x="21102964" y="7911314"/>
            <a:chExt cx="3165845" cy="2487866"/>
          </a:xfrm>
        </p:grpSpPr>
        <p:sp>
          <p:nvSpPr>
            <p:cNvPr id="103" name="Google Shape;103;p3"/>
            <p:cNvSpPr txBox="1"/>
            <p:nvPr/>
          </p:nvSpPr>
          <p:spPr>
            <a:xfrm>
              <a:off x="21496834" y="8804743"/>
              <a:ext cx="2709421" cy="3640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Lake Superior Watershed </a:t>
              </a:r>
              <a:endParaRPr sz="1600" dirty="0">
                <a:solidFill>
                  <a:srgbClr val="FFFFFF"/>
                </a:solidFill>
                <a:latin typeface="Century Gothic"/>
                <a:ea typeface="Century Gothic"/>
                <a:cs typeface="Century Gothic"/>
                <a:sym typeface="Century Gothic"/>
              </a:endParaRPr>
            </a:p>
          </p:txBody>
        </p:sp>
        <p:sp>
          <p:nvSpPr>
            <p:cNvPr id="105" name="Google Shape;105;p3"/>
            <p:cNvSpPr txBox="1"/>
            <p:nvPr/>
          </p:nvSpPr>
          <p:spPr>
            <a:xfrm>
              <a:off x="21495537" y="9662727"/>
              <a:ext cx="2655479" cy="3724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Lake Huron Watershed </a:t>
              </a:r>
              <a:endParaRPr sz="1600" dirty="0">
                <a:solidFill>
                  <a:srgbClr val="FFFFFF"/>
                </a:solidFill>
                <a:latin typeface="Century Gothic"/>
                <a:ea typeface="Century Gothic"/>
                <a:cs typeface="Century Gothic"/>
                <a:sym typeface="Century Gothic"/>
              </a:endParaRPr>
            </a:p>
          </p:txBody>
        </p:sp>
        <p:sp>
          <p:nvSpPr>
            <p:cNvPr id="106" name="Google Shape;106;p3"/>
            <p:cNvSpPr txBox="1"/>
            <p:nvPr/>
          </p:nvSpPr>
          <p:spPr>
            <a:xfrm>
              <a:off x="21493340" y="10090075"/>
              <a:ext cx="2326727" cy="3047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Lake Erie Watershed </a:t>
              </a:r>
              <a:endParaRPr sz="1600" dirty="0">
                <a:solidFill>
                  <a:srgbClr val="FFFFFF"/>
                </a:solidFill>
                <a:latin typeface="Century Gothic"/>
                <a:ea typeface="Century Gothic"/>
                <a:cs typeface="Century Gothic"/>
                <a:sym typeface="Century Gothic"/>
              </a:endParaRPr>
            </a:p>
          </p:txBody>
        </p:sp>
        <p:sp>
          <p:nvSpPr>
            <p:cNvPr id="107" name="Google Shape;107;p3"/>
            <p:cNvSpPr txBox="1"/>
            <p:nvPr/>
          </p:nvSpPr>
          <p:spPr>
            <a:xfrm>
              <a:off x="21488526" y="8347410"/>
              <a:ext cx="2602050" cy="2588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Lake Ontario Watershed </a:t>
              </a:r>
              <a:endParaRPr sz="1600" dirty="0">
                <a:solidFill>
                  <a:srgbClr val="FFFFFF"/>
                </a:solidFill>
                <a:latin typeface="Century Gothic"/>
                <a:ea typeface="Century Gothic"/>
                <a:cs typeface="Century Gothic"/>
                <a:sym typeface="Century Gothic"/>
              </a:endParaRPr>
            </a:p>
          </p:txBody>
        </p:sp>
        <p:sp>
          <p:nvSpPr>
            <p:cNvPr id="108" name="Google Shape;108;p3"/>
            <p:cNvSpPr/>
            <p:nvPr/>
          </p:nvSpPr>
          <p:spPr>
            <a:xfrm>
              <a:off x="21113386" y="8918977"/>
              <a:ext cx="303169" cy="215744"/>
            </a:xfrm>
            <a:prstGeom prst="roundRect">
              <a:avLst>
                <a:gd name="adj" fmla="val 16667"/>
              </a:avLst>
            </a:prstGeom>
            <a:solidFill>
              <a:srgbClr val="B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1102964" y="9349506"/>
              <a:ext cx="303169" cy="215744"/>
            </a:xfrm>
            <a:prstGeom prst="roundRect">
              <a:avLst>
                <a:gd name="adj" fmla="val 16667"/>
              </a:avLst>
            </a:prstGeom>
            <a:solidFill>
              <a:srgbClr val="72D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104388" y="9754842"/>
              <a:ext cx="303169" cy="215744"/>
            </a:xfrm>
            <a:prstGeom prst="roundRect">
              <a:avLst>
                <a:gd name="adj" fmla="val 16667"/>
              </a:avLst>
            </a:prstGeom>
            <a:solidFill>
              <a:srgbClr val="73B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1102965" y="10183436"/>
              <a:ext cx="303169" cy="215744"/>
            </a:xfrm>
            <a:prstGeom prst="roundRect">
              <a:avLst>
                <a:gd name="adj" fmla="val 16667"/>
              </a:avLst>
            </a:prstGeom>
            <a:solidFill>
              <a:srgbClr val="0085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1106471" y="8447198"/>
              <a:ext cx="303169" cy="215744"/>
            </a:xfrm>
            <a:prstGeom prst="roundRect">
              <a:avLst>
                <a:gd name="adj" fmla="val 16667"/>
              </a:avLst>
            </a:prstGeom>
            <a:solidFill>
              <a:srgbClr val="FEF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p3"/>
            <p:cNvSpPr txBox="1"/>
            <p:nvPr/>
          </p:nvSpPr>
          <p:spPr>
            <a:xfrm>
              <a:off x="21488556" y="7911314"/>
              <a:ext cx="2326727" cy="3047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FFFFFF"/>
                  </a:solidFill>
                  <a:latin typeface="Century Gothic"/>
                  <a:ea typeface="Century Gothic"/>
                  <a:cs typeface="Century Gothic"/>
                  <a:sym typeface="Century Gothic"/>
                </a:rPr>
                <a:t>Greater Toronto Area</a:t>
              </a:r>
              <a:endParaRPr sz="1600" dirty="0">
                <a:solidFill>
                  <a:srgbClr val="FFFFFF"/>
                </a:solidFill>
                <a:latin typeface="Century Gothic"/>
                <a:ea typeface="Century Gothic"/>
                <a:cs typeface="Century Gothic"/>
                <a:sym typeface="Century Gothic"/>
              </a:endParaRPr>
            </a:p>
          </p:txBody>
        </p:sp>
        <p:sp>
          <p:nvSpPr>
            <p:cNvPr id="8" name="Oval 7"/>
            <p:cNvSpPr/>
            <p:nvPr/>
          </p:nvSpPr>
          <p:spPr>
            <a:xfrm>
              <a:off x="21156469" y="7973053"/>
              <a:ext cx="253757" cy="2602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Google Shape;107;p3"/>
            <p:cNvSpPr txBox="1"/>
            <p:nvPr/>
          </p:nvSpPr>
          <p:spPr>
            <a:xfrm>
              <a:off x="21497272" y="9253203"/>
              <a:ext cx="2771537" cy="3148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Lake </a:t>
              </a:r>
              <a:r>
                <a:rPr lang="en-US" sz="1600" dirty="0" smtClean="0">
                  <a:solidFill>
                    <a:srgbClr val="FFFFFF"/>
                  </a:solidFill>
                  <a:latin typeface="Century Gothic"/>
                  <a:ea typeface="Century Gothic"/>
                  <a:cs typeface="Century Gothic"/>
                  <a:sym typeface="Century Gothic"/>
                </a:rPr>
                <a:t>Michigan Watershed </a:t>
              </a:r>
              <a:endParaRPr sz="1600" dirty="0">
                <a:solidFill>
                  <a:srgbClr val="FFFFFF"/>
                </a:solidFill>
                <a:latin typeface="Century Gothic"/>
                <a:ea typeface="Century Gothic"/>
                <a:cs typeface="Century Gothic"/>
                <a:sym typeface="Century Gothic"/>
              </a:endParaRPr>
            </a:p>
          </p:txBody>
        </p:sp>
      </p:grpSp>
      <p:pic>
        <p:nvPicPr>
          <p:cNvPr id="2" name="Picture 1"/>
          <p:cNvPicPr>
            <a:picLocks noChangeAspect="1"/>
          </p:cNvPicPr>
          <p:nvPr/>
        </p:nvPicPr>
        <p:blipFill rotWithShape="1">
          <a:blip r:embed="rId26">
            <a:extLst>
              <a:ext uri="{28A0092B-C50C-407E-A947-70E740481C1C}">
                <a14:useLocalDpi xmlns:a14="http://schemas.microsoft.com/office/drawing/2010/main" val="0"/>
              </a:ext>
            </a:extLst>
          </a:blip>
          <a:srcRect l="1648" t="48184" r="81874" b="50183"/>
          <a:stretch/>
        </p:blipFill>
        <p:spPr>
          <a:xfrm>
            <a:off x="17119899" y="20258545"/>
            <a:ext cx="1657350" cy="217595"/>
          </a:xfrm>
          <a:prstGeom prst="rect">
            <a:avLst/>
          </a:prstGeom>
        </p:spPr>
      </p:pic>
      <p:grpSp>
        <p:nvGrpSpPr>
          <p:cNvPr id="32" name="Group 31"/>
          <p:cNvGrpSpPr/>
          <p:nvPr/>
        </p:nvGrpSpPr>
        <p:grpSpPr>
          <a:xfrm>
            <a:off x="10313505" y="17680059"/>
            <a:ext cx="2814350" cy="2689763"/>
            <a:chOff x="10313505" y="17808395"/>
            <a:chExt cx="2814350" cy="2689763"/>
          </a:xfrm>
        </p:grpSpPr>
        <p:sp>
          <p:nvSpPr>
            <p:cNvPr id="169" name="Rectangle 168"/>
            <p:cNvSpPr/>
            <p:nvPr/>
          </p:nvSpPr>
          <p:spPr>
            <a:xfrm>
              <a:off x="10716945" y="18256863"/>
              <a:ext cx="2021724" cy="39852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lumMod val="75000"/>
                      <a:lumOff val="25000"/>
                    </a:schemeClr>
                  </a:solidFill>
                  <a:latin typeface="Century Gothic" panose="020B0502020202020204" pitchFamily="34" charset="0"/>
                </a:rPr>
                <a:t>Year…</a:t>
              </a:r>
              <a:endParaRPr lang="en-US" sz="1600" dirty="0">
                <a:solidFill>
                  <a:schemeClr val="tx1">
                    <a:lumMod val="75000"/>
                    <a:lumOff val="25000"/>
                  </a:schemeClr>
                </a:solidFill>
                <a:latin typeface="Century Gothic" panose="020B0502020202020204" pitchFamily="34" charset="0"/>
              </a:endParaRPr>
            </a:p>
          </p:txBody>
        </p:sp>
        <p:sp>
          <p:nvSpPr>
            <p:cNvPr id="11" name="TextBox 10"/>
            <p:cNvSpPr txBox="1"/>
            <p:nvPr/>
          </p:nvSpPr>
          <p:spPr>
            <a:xfrm>
              <a:off x="10313505" y="17808395"/>
              <a:ext cx="2793643" cy="400110"/>
            </a:xfrm>
            <a:prstGeom prst="rect">
              <a:avLst/>
            </a:prstGeom>
            <a:no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1. Select Year</a:t>
              </a:r>
              <a:endParaRPr lang="en-US" sz="2000" dirty="0">
                <a:solidFill>
                  <a:schemeClr val="tx1">
                    <a:lumMod val="75000"/>
                    <a:lumOff val="25000"/>
                  </a:schemeClr>
                </a:solidFill>
                <a:latin typeface="Century Gothic" panose="020B0502020202020204" pitchFamily="34" charset="0"/>
              </a:endParaRPr>
            </a:p>
          </p:txBody>
        </p:sp>
        <p:sp>
          <p:nvSpPr>
            <p:cNvPr id="171" name="TextBox 170"/>
            <p:cNvSpPr txBox="1"/>
            <p:nvPr/>
          </p:nvSpPr>
          <p:spPr>
            <a:xfrm>
              <a:off x="10323860" y="18713352"/>
              <a:ext cx="2332640"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2</a:t>
              </a:r>
              <a:r>
                <a:rPr lang="en-US" sz="2000" dirty="0" smtClean="0">
                  <a:solidFill>
                    <a:schemeClr val="tx1">
                      <a:lumMod val="75000"/>
                      <a:lumOff val="25000"/>
                    </a:schemeClr>
                  </a:solidFill>
                  <a:latin typeface="Century Gothic" panose="020B0502020202020204" pitchFamily="34" charset="0"/>
                </a:rPr>
                <a:t>. Select Month</a:t>
              </a:r>
              <a:endParaRPr lang="en-US" sz="2000" dirty="0">
                <a:solidFill>
                  <a:schemeClr val="tx1">
                    <a:lumMod val="75000"/>
                    <a:lumOff val="25000"/>
                  </a:schemeClr>
                </a:solidFill>
                <a:latin typeface="Century Gothic" panose="020B0502020202020204" pitchFamily="34" charset="0"/>
              </a:endParaRPr>
            </a:p>
          </p:txBody>
        </p:sp>
        <p:sp>
          <p:nvSpPr>
            <p:cNvPr id="172" name="TextBox 171"/>
            <p:cNvSpPr txBox="1"/>
            <p:nvPr/>
          </p:nvSpPr>
          <p:spPr>
            <a:xfrm>
              <a:off x="10334212" y="19618309"/>
              <a:ext cx="2793643" cy="400110"/>
            </a:xfrm>
            <a:prstGeom prst="rect">
              <a:avLst/>
            </a:prstGeom>
            <a:no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3. Select Variable</a:t>
              </a:r>
            </a:p>
          </p:txBody>
        </p:sp>
        <p:sp>
          <p:nvSpPr>
            <p:cNvPr id="173" name="Rectangle 172"/>
            <p:cNvSpPr/>
            <p:nvPr/>
          </p:nvSpPr>
          <p:spPr>
            <a:xfrm>
              <a:off x="10716945" y="19191245"/>
              <a:ext cx="2021724" cy="39481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lumMod val="75000"/>
                      <a:lumOff val="25000"/>
                    </a:schemeClr>
                  </a:solidFill>
                  <a:latin typeface="Century Gothic" panose="020B0502020202020204" pitchFamily="34" charset="0"/>
                </a:rPr>
                <a:t>Month…</a:t>
              </a:r>
              <a:endParaRPr lang="en-US" sz="1600" dirty="0">
                <a:solidFill>
                  <a:schemeClr val="tx1">
                    <a:lumMod val="75000"/>
                    <a:lumOff val="25000"/>
                  </a:schemeClr>
                </a:solidFill>
                <a:latin typeface="Century Gothic" panose="020B0502020202020204" pitchFamily="34" charset="0"/>
              </a:endParaRPr>
            </a:p>
          </p:txBody>
        </p:sp>
        <p:sp>
          <p:nvSpPr>
            <p:cNvPr id="174" name="Rectangle 173"/>
            <p:cNvSpPr/>
            <p:nvPr/>
          </p:nvSpPr>
          <p:spPr>
            <a:xfrm>
              <a:off x="10711836" y="20085805"/>
              <a:ext cx="2026833" cy="41235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lumMod val="75000"/>
                      <a:lumOff val="25000"/>
                    </a:schemeClr>
                  </a:solidFill>
                  <a:latin typeface="Century Gothic" panose="020B0502020202020204" pitchFamily="34" charset="0"/>
                </a:rPr>
                <a:t>Variable…</a:t>
              </a:r>
              <a:endParaRPr lang="en-US" sz="1600" dirty="0">
                <a:solidFill>
                  <a:schemeClr val="tx1">
                    <a:lumMod val="75000"/>
                    <a:lumOff val="25000"/>
                  </a:schemeClr>
                </a:solidFill>
                <a:latin typeface="Century Gothic" panose="020B0502020202020204" pitchFamily="34" charset="0"/>
              </a:endParaRPr>
            </a:p>
          </p:txBody>
        </p:sp>
        <p:grpSp>
          <p:nvGrpSpPr>
            <p:cNvPr id="30" name="Group 29"/>
            <p:cNvGrpSpPr/>
            <p:nvPr/>
          </p:nvGrpSpPr>
          <p:grpSpPr>
            <a:xfrm>
              <a:off x="12495983" y="20153756"/>
              <a:ext cx="164906" cy="253675"/>
              <a:chOff x="12611733" y="20153756"/>
              <a:chExt cx="164906" cy="253675"/>
            </a:xfrm>
          </p:grpSpPr>
          <p:sp>
            <p:nvSpPr>
              <p:cNvPr id="12" name="Isosceles Triangle 11"/>
              <p:cNvSpPr/>
              <p:nvPr/>
            </p:nvSpPr>
            <p:spPr>
              <a:xfrm>
                <a:off x="12611733" y="20153756"/>
                <a:ext cx="164906" cy="110566"/>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p:cNvSpPr/>
              <p:nvPr/>
            </p:nvSpPr>
            <p:spPr>
              <a:xfrm flipH="1" flipV="1">
                <a:off x="12611733" y="20296865"/>
                <a:ext cx="164906" cy="110566"/>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2503104" y="19262597"/>
              <a:ext cx="164906" cy="253675"/>
              <a:chOff x="12433654" y="19262597"/>
              <a:chExt cx="164906" cy="253675"/>
            </a:xfrm>
          </p:grpSpPr>
          <p:sp>
            <p:nvSpPr>
              <p:cNvPr id="177" name="Isosceles Triangle 176"/>
              <p:cNvSpPr/>
              <p:nvPr/>
            </p:nvSpPr>
            <p:spPr>
              <a:xfrm>
                <a:off x="12433654" y="19262597"/>
                <a:ext cx="164906" cy="110566"/>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p:cNvSpPr/>
              <p:nvPr/>
            </p:nvSpPr>
            <p:spPr>
              <a:xfrm flipH="1" flipV="1">
                <a:off x="12433654" y="19405706"/>
                <a:ext cx="164906" cy="110566"/>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2499254" y="18322208"/>
              <a:ext cx="164906" cy="253675"/>
              <a:chOff x="12267759" y="18322208"/>
              <a:chExt cx="164906" cy="253675"/>
            </a:xfrm>
          </p:grpSpPr>
          <p:sp>
            <p:nvSpPr>
              <p:cNvPr id="192" name="Isosceles Triangle 191"/>
              <p:cNvSpPr/>
              <p:nvPr/>
            </p:nvSpPr>
            <p:spPr>
              <a:xfrm>
                <a:off x="12267759" y="18322208"/>
                <a:ext cx="164906" cy="110566"/>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p:nvSpPr>
            <p:spPr>
              <a:xfrm flipH="1" flipV="1">
                <a:off x="12267759" y="18465317"/>
                <a:ext cx="164906" cy="110566"/>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p:cNvPicPr>
            <a:picLocks noChangeAspect="1"/>
          </p:cNvPicPr>
          <p:nvPr/>
        </p:nvPicPr>
        <p:blipFill rotWithShape="1">
          <a:blip r:embed="rId26">
            <a:extLst>
              <a:ext uri="{28A0092B-C50C-407E-A947-70E740481C1C}">
                <a14:useLocalDpi xmlns:a14="http://schemas.microsoft.com/office/drawing/2010/main" val="0"/>
              </a:ext>
            </a:extLst>
          </a:blip>
          <a:srcRect l="1853" t="87577" r="85268" b="10654"/>
          <a:stretch/>
        </p:blipFill>
        <p:spPr>
          <a:xfrm>
            <a:off x="13992378" y="23209458"/>
            <a:ext cx="1585530" cy="207837"/>
          </a:xfrm>
          <a:prstGeom prst="rect">
            <a:avLst/>
          </a:prstGeom>
        </p:spPr>
      </p:pic>
      <p:sp>
        <p:nvSpPr>
          <p:cNvPr id="16" name="TextBox 15"/>
          <p:cNvSpPr txBox="1"/>
          <p:nvPr/>
        </p:nvSpPr>
        <p:spPr>
          <a:xfrm>
            <a:off x="13618170" y="20182950"/>
            <a:ext cx="374208" cy="369332"/>
          </a:xfrm>
          <a:prstGeom prst="rect">
            <a:avLst/>
          </a:prstGeom>
          <a:noFill/>
        </p:spPr>
        <p:txBody>
          <a:bodyPr wrap="square" rtlCol="0">
            <a:spAutoFit/>
          </a:bodyPr>
          <a:lstStyle/>
          <a:p>
            <a:r>
              <a:rPr lang="en-US" sz="1800" dirty="0" smtClean="0">
                <a:latin typeface="Century Gothic" panose="020B0502020202020204" pitchFamily="34" charset="0"/>
              </a:rPr>
              <a:t>0</a:t>
            </a:r>
            <a:endParaRPr lang="en-US" sz="1800" dirty="0">
              <a:latin typeface="Century Gothic" panose="020B0502020202020204" pitchFamily="34" charset="0"/>
            </a:endParaRPr>
          </a:p>
        </p:txBody>
      </p:sp>
      <p:sp>
        <p:nvSpPr>
          <p:cNvPr id="194" name="TextBox 193"/>
          <p:cNvSpPr txBox="1"/>
          <p:nvPr/>
        </p:nvSpPr>
        <p:spPr>
          <a:xfrm>
            <a:off x="15608125" y="20182852"/>
            <a:ext cx="1111122" cy="369332"/>
          </a:xfrm>
          <a:prstGeom prst="rect">
            <a:avLst/>
          </a:prstGeom>
          <a:noFill/>
        </p:spPr>
        <p:txBody>
          <a:bodyPr wrap="square" rtlCol="0">
            <a:spAutoFit/>
          </a:bodyPr>
          <a:lstStyle/>
          <a:p>
            <a:r>
              <a:rPr lang="en-US" sz="1800" dirty="0" smtClean="0">
                <a:latin typeface="Century Gothic" panose="020B0502020202020204" pitchFamily="34" charset="0"/>
              </a:rPr>
              <a:t>500 mm</a:t>
            </a:r>
            <a:endParaRPr lang="en-US" sz="1800" dirty="0">
              <a:latin typeface="Century Gothic" panose="020B0502020202020204" pitchFamily="34" charset="0"/>
            </a:endParaRPr>
          </a:p>
        </p:txBody>
      </p:sp>
      <p:sp>
        <p:nvSpPr>
          <p:cNvPr id="195" name="TextBox 194"/>
          <p:cNvSpPr txBox="1"/>
          <p:nvPr/>
        </p:nvSpPr>
        <p:spPr>
          <a:xfrm>
            <a:off x="13618170" y="23128710"/>
            <a:ext cx="374208" cy="369332"/>
          </a:xfrm>
          <a:prstGeom prst="rect">
            <a:avLst/>
          </a:prstGeom>
          <a:noFill/>
        </p:spPr>
        <p:txBody>
          <a:bodyPr wrap="square" rtlCol="0">
            <a:spAutoFit/>
          </a:bodyPr>
          <a:lstStyle/>
          <a:p>
            <a:r>
              <a:rPr lang="en-US" sz="1800" dirty="0" smtClean="0">
                <a:latin typeface="Century Gothic" panose="020B0502020202020204" pitchFamily="34" charset="0"/>
              </a:rPr>
              <a:t>0</a:t>
            </a:r>
            <a:endParaRPr lang="en-US" sz="1800" dirty="0">
              <a:latin typeface="Century Gothic" panose="020B0502020202020204" pitchFamily="34" charset="0"/>
            </a:endParaRPr>
          </a:p>
        </p:txBody>
      </p:sp>
      <p:sp>
        <p:nvSpPr>
          <p:cNvPr id="196" name="TextBox 195"/>
          <p:cNvSpPr txBox="1"/>
          <p:nvPr/>
        </p:nvSpPr>
        <p:spPr>
          <a:xfrm>
            <a:off x="15608125" y="23128710"/>
            <a:ext cx="956702" cy="369332"/>
          </a:xfrm>
          <a:prstGeom prst="rect">
            <a:avLst/>
          </a:prstGeom>
          <a:noFill/>
        </p:spPr>
        <p:txBody>
          <a:bodyPr wrap="square" rtlCol="0">
            <a:spAutoFit/>
          </a:bodyPr>
          <a:lstStyle/>
          <a:p>
            <a:r>
              <a:rPr lang="en-US" sz="1800" dirty="0" smtClean="0">
                <a:latin typeface="Century Gothic" panose="020B0502020202020204" pitchFamily="34" charset="0"/>
              </a:rPr>
              <a:t>28 mm</a:t>
            </a:r>
            <a:endParaRPr lang="en-US" sz="1800" dirty="0">
              <a:latin typeface="Century Gothic" panose="020B0502020202020204" pitchFamily="34" charset="0"/>
            </a:endParaRPr>
          </a:p>
        </p:txBody>
      </p:sp>
      <p:sp>
        <p:nvSpPr>
          <p:cNvPr id="197" name="TextBox 196"/>
          <p:cNvSpPr txBox="1"/>
          <p:nvPr/>
        </p:nvSpPr>
        <p:spPr>
          <a:xfrm>
            <a:off x="16814177" y="20182676"/>
            <a:ext cx="374208" cy="369332"/>
          </a:xfrm>
          <a:prstGeom prst="rect">
            <a:avLst/>
          </a:prstGeom>
          <a:noFill/>
        </p:spPr>
        <p:txBody>
          <a:bodyPr wrap="square" rtlCol="0">
            <a:spAutoFit/>
          </a:bodyPr>
          <a:lstStyle/>
          <a:p>
            <a:r>
              <a:rPr lang="en-US" sz="1800" dirty="0" smtClean="0">
                <a:latin typeface="Century Gothic" panose="020B0502020202020204" pitchFamily="34" charset="0"/>
              </a:rPr>
              <a:t>0</a:t>
            </a:r>
            <a:endParaRPr lang="en-US" sz="1800" dirty="0">
              <a:latin typeface="Century Gothic" panose="020B0502020202020204" pitchFamily="34" charset="0"/>
            </a:endParaRPr>
          </a:p>
        </p:txBody>
      </p:sp>
      <p:sp>
        <p:nvSpPr>
          <p:cNvPr id="198" name="TextBox 197"/>
          <p:cNvSpPr txBox="1"/>
          <p:nvPr/>
        </p:nvSpPr>
        <p:spPr>
          <a:xfrm>
            <a:off x="18939800" y="20182676"/>
            <a:ext cx="1111122" cy="369332"/>
          </a:xfrm>
          <a:prstGeom prst="rect">
            <a:avLst/>
          </a:prstGeom>
          <a:noFill/>
        </p:spPr>
        <p:txBody>
          <a:bodyPr wrap="square" rtlCol="0">
            <a:spAutoFit/>
          </a:bodyPr>
          <a:lstStyle/>
          <a:p>
            <a:r>
              <a:rPr lang="en-US" sz="1800" dirty="0" smtClean="0">
                <a:latin typeface="Century Gothic" panose="020B0502020202020204" pitchFamily="34" charset="0"/>
              </a:rPr>
              <a:t>100 %</a:t>
            </a:r>
            <a:endParaRPr lang="en-US" sz="1800" dirty="0">
              <a:latin typeface="Century Gothic" panose="020B0502020202020204" pitchFamily="34" charset="0"/>
            </a:endParaRPr>
          </a:p>
        </p:txBody>
      </p:sp>
      <p:pic>
        <p:nvPicPr>
          <p:cNvPr id="17" name="Picture 16"/>
          <p:cNvPicPr>
            <a:picLocks noChangeAspect="1"/>
          </p:cNvPicPr>
          <p:nvPr/>
        </p:nvPicPr>
        <p:blipFill rotWithShape="1">
          <a:blip r:embed="rId27">
            <a:extLst>
              <a:ext uri="{28A0092B-C50C-407E-A947-70E740481C1C}">
                <a14:useLocalDpi xmlns:a14="http://schemas.microsoft.com/office/drawing/2010/main" val="0"/>
              </a:ext>
            </a:extLst>
          </a:blip>
          <a:srcRect l="17774" t="17944" r="11063" b="12401"/>
          <a:stretch/>
        </p:blipFill>
        <p:spPr>
          <a:xfrm>
            <a:off x="17113354" y="21013291"/>
            <a:ext cx="2129490" cy="2060551"/>
          </a:xfrm>
          <a:prstGeom prst="ellipse">
            <a:avLst/>
          </a:prstGeom>
          <a:ln w="190500" cap="rnd">
            <a:noFill/>
            <a:prstDash val="solid"/>
          </a:ln>
          <a:effectLst/>
        </p:spPr>
      </p:pic>
      <p:sp>
        <p:nvSpPr>
          <p:cNvPr id="18" name="Rectangle 17"/>
          <p:cNvSpPr/>
          <p:nvPr/>
        </p:nvSpPr>
        <p:spPr>
          <a:xfrm>
            <a:off x="17221424" y="23217428"/>
            <a:ext cx="1585110" cy="197487"/>
          </a:xfrm>
          <a:prstGeom prst="rect">
            <a:avLst/>
          </a:prstGeom>
          <a:gradFill flip="none" rotWithShape="1">
            <a:gsLst>
              <a:gs pos="100000">
                <a:schemeClr val="accent1">
                  <a:lumMod val="5000"/>
                  <a:lumOff val="95000"/>
                </a:schemeClr>
              </a:gs>
              <a:gs pos="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p:cNvSpPr txBox="1"/>
          <p:nvPr/>
        </p:nvSpPr>
        <p:spPr>
          <a:xfrm>
            <a:off x="16816579" y="23131505"/>
            <a:ext cx="374208" cy="369332"/>
          </a:xfrm>
          <a:prstGeom prst="rect">
            <a:avLst/>
          </a:prstGeom>
          <a:noFill/>
        </p:spPr>
        <p:txBody>
          <a:bodyPr wrap="square" rtlCol="0">
            <a:spAutoFit/>
          </a:bodyPr>
          <a:lstStyle/>
          <a:p>
            <a:r>
              <a:rPr lang="en-US" sz="1800" dirty="0" smtClean="0">
                <a:latin typeface="Century Gothic" panose="020B0502020202020204" pitchFamily="34" charset="0"/>
              </a:rPr>
              <a:t>0</a:t>
            </a:r>
            <a:endParaRPr lang="en-US" sz="1800" dirty="0">
              <a:latin typeface="Century Gothic" panose="020B0502020202020204" pitchFamily="34" charset="0"/>
            </a:endParaRPr>
          </a:p>
        </p:txBody>
      </p:sp>
      <p:sp>
        <p:nvSpPr>
          <p:cNvPr id="200" name="TextBox 199"/>
          <p:cNvSpPr txBox="1"/>
          <p:nvPr/>
        </p:nvSpPr>
        <p:spPr>
          <a:xfrm>
            <a:off x="18855141" y="23131505"/>
            <a:ext cx="956702" cy="369332"/>
          </a:xfrm>
          <a:prstGeom prst="rect">
            <a:avLst/>
          </a:prstGeom>
          <a:noFill/>
        </p:spPr>
        <p:txBody>
          <a:bodyPr wrap="square" rtlCol="0">
            <a:spAutoFit/>
          </a:bodyPr>
          <a:lstStyle/>
          <a:p>
            <a:r>
              <a:rPr lang="en-US" sz="1800" dirty="0" smtClean="0">
                <a:latin typeface="Century Gothic" panose="020B0502020202020204" pitchFamily="34" charset="0"/>
              </a:rPr>
              <a:t>800 m</a:t>
            </a:r>
            <a:endParaRPr lang="en-US" sz="1800" dirty="0">
              <a:latin typeface="Century Gothic" panose="020B0502020202020204" pitchFamily="34" charset="0"/>
            </a:endParaRPr>
          </a:p>
        </p:txBody>
      </p:sp>
      <p:sp>
        <p:nvSpPr>
          <p:cNvPr id="201" name="Google Shape;23;p3"/>
          <p:cNvSpPr/>
          <p:nvPr/>
        </p:nvSpPr>
        <p:spPr>
          <a:xfrm>
            <a:off x="13033921" y="23721211"/>
            <a:ext cx="6993520" cy="459380"/>
          </a:xfrm>
          <a:prstGeom prst="rect">
            <a:avLst/>
          </a:prstGeom>
          <a:solidFill>
            <a:srgbClr val="75707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smtClean="0">
                <a:solidFill>
                  <a:schemeClr val="bg1"/>
                </a:solidFill>
                <a:latin typeface="Century Gothic" panose="020B0502020202020204" pitchFamily="34" charset="0"/>
              </a:rPr>
              <a:t>DIFFERENCE CHARTS</a:t>
            </a:r>
            <a:endParaRPr sz="1600" b="1" dirty="0">
              <a:solidFill>
                <a:schemeClr val="bg1"/>
              </a:solidFill>
              <a:latin typeface="Century Gothic" panose="020B0502020202020204" pitchFamily="34" charset="0"/>
            </a:endParaRPr>
          </a:p>
        </p:txBody>
      </p:sp>
      <p:sp>
        <p:nvSpPr>
          <p:cNvPr id="19" name="TextBox 18"/>
          <p:cNvSpPr txBox="1"/>
          <p:nvPr/>
        </p:nvSpPr>
        <p:spPr>
          <a:xfrm>
            <a:off x="13050893" y="24179384"/>
            <a:ext cx="7001872" cy="1046440"/>
          </a:xfrm>
          <a:prstGeom prst="rect">
            <a:avLst/>
          </a:prstGeom>
          <a:noFill/>
        </p:spPr>
        <p:txBody>
          <a:bodyPr wrap="square" rtlCol="0">
            <a:spAutoFit/>
          </a:bodyPr>
          <a:lstStyle/>
          <a:p>
            <a:pPr algn="ctr"/>
            <a:r>
              <a:rPr lang="en-US" sz="2000" dirty="0" smtClean="0">
                <a:solidFill>
                  <a:schemeClr val="tx1">
                    <a:lumMod val="75000"/>
                    <a:lumOff val="25000"/>
                  </a:schemeClr>
                </a:solidFill>
                <a:latin typeface="Garamond" panose="02020404030301010803" pitchFamily="18" charset="0"/>
              </a:rPr>
              <a:t>The Flooding in the Lake Ontario Watershed (FLOW) tool also produced charts which depict the departure from normal values across both the Lake Ontario Watershed and the Great Lakes Basin</a:t>
            </a:r>
            <a:r>
              <a:rPr lang="en-US" sz="2200" dirty="0" smtClean="0">
                <a:solidFill>
                  <a:schemeClr val="tx1">
                    <a:lumMod val="75000"/>
                    <a:lumOff val="25000"/>
                  </a:schemeClr>
                </a:solidFill>
                <a:latin typeface="Garamond" panose="02020404030301010803" pitchFamily="18" charset="0"/>
              </a:rPr>
              <a:t>.</a:t>
            </a:r>
            <a:endParaRPr lang="en-US" sz="2200" dirty="0">
              <a:solidFill>
                <a:schemeClr val="tx1">
                  <a:lumMod val="75000"/>
                  <a:lumOff val="25000"/>
                </a:schemeClr>
              </a:solidFill>
              <a:latin typeface="Garamond" panose="02020404030301010803" pitchFamily="18" charset="0"/>
            </a:endParaRPr>
          </a:p>
        </p:txBody>
      </p:sp>
      <p:sp>
        <p:nvSpPr>
          <p:cNvPr id="14" name="Rectangle 13"/>
          <p:cNvSpPr/>
          <p:nvPr/>
        </p:nvSpPr>
        <p:spPr>
          <a:xfrm>
            <a:off x="13733446" y="17849892"/>
            <a:ext cx="2362478" cy="1906628"/>
          </a:xfrm>
          <a:prstGeom prst="rect">
            <a:avLst/>
          </a:prstGeom>
          <a:noFill/>
          <a:effectLst/>
        </p:spPr>
        <p:txBody>
          <a:bodyPr wrap="none" lIns="91440" tIns="45720" rIns="91440" bIns="45720">
            <a:prstTxWarp prst="textArchUp">
              <a:avLst>
                <a:gd name="adj" fmla="val 11646296"/>
              </a:avLst>
            </a:prstTxWarp>
            <a:spAutoFit/>
          </a:bodyPr>
          <a:lstStyle/>
          <a:p>
            <a:pPr algn="ctr"/>
            <a:r>
              <a:rPr lang="en-US" sz="8500" dirty="0" smtClean="0">
                <a:ln w="0"/>
                <a:solidFill>
                  <a:schemeClr val="tx1"/>
                </a:solidFill>
                <a:latin typeface="Century Gothic" charset="0"/>
                <a:ea typeface="Century Gothic" charset="0"/>
                <a:cs typeface="Century Gothic" charset="0"/>
              </a:rPr>
              <a:t>Precipitation</a:t>
            </a:r>
            <a:r>
              <a:rPr lang="en-US" sz="7000" dirty="0" smtClean="0">
                <a:ln w="0"/>
                <a:solidFill>
                  <a:schemeClr val="tx1"/>
                </a:solidFill>
                <a:latin typeface="Century Gothic" charset="0"/>
                <a:ea typeface="Century Gothic" charset="0"/>
                <a:cs typeface="Century Gothic" charset="0"/>
              </a:rPr>
              <a:t> (GPM IMERG)</a:t>
            </a:r>
            <a:endParaRPr lang="en-US" sz="7000" dirty="0">
              <a:ln w="0"/>
              <a:solidFill>
                <a:schemeClr val="tx1"/>
              </a:solidFill>
              <a:latin typeface="Century Gothic" charset="0"/>
              <a:ea typeface="Century Gothic" charset="0"/>
              <a:cs typeface="Century Gothic" charset="0"/>
            </a:endParaRPr>
          </a:p>
        </p:txBody>
      </p:sp>
      <p:sp>
        <p:nvSpPr>
          <p:cNvPr id="204" name="Rectangle 203"/>
          <p:cNvSpPr/>
          <p:nvPr/>
        </p:nvSpPr>
        <p:spPr>
          <a:xfrm>
            <a:off x="17041249" y="17872127"/>
            <a:ext cx="2228569" cy="1540570"/>
          </a:xfrm>
          <a:prstGeom prst="rect">
            <a:avLst/>
          </a:prstGeom>
          <a:noFill/>
          <a:effectLst/>
        </p:spPr>
        <p:txBody>
          <a:bodyPr wrap="none" lIns="91440" tIns="45720" rIns="91440" bIns="45720">
            <a:prstTxWarp prst="textArchUp">
              <a:avLst>
                <a:gd name="adj" fmla="val 11078101"/>
              </a:avLst>
            </a:prstTxWarp>
            <a:spAutoFit/>
          </a:bodyPr>
          <a:lstStyle/>
          <a:p>
            <a:pPr algn="ctr"/>
            <a:r>
              <a:rPr lang="en-US" sz="8500" b="0" cap="none" spc="0" dirty="0" smtClean="0">
                <a:ln w="0"/>
                <a:solidFill>
                  <a:schemeClr val="tx1"/>
                </a:solidFill>
                <a:latin typeface="Century Gothic" charset="0"/>
                <a:ea typeface="Century Gothic" charset="0"/>
                <a:cs typeface="Century Gothic" charset="0"/>
              </a:rPr>
              <a:t>Snow Cover </a:t>
            </a:r>
            <a:r>
              <a:rPr lang="en-US" sz="7000" b="0" cap="none" spc="0" dirty="0" smtClean="0">
                <a:ln w="0"/>
                <a:solidFill>
                  <a:schemeClr val="tx1"/>
                </a:solidFill>
                <a:latin typeface="Century Gothic" charset="0"/>
                <a:ea typeface="Century Gothic" charset="0"/>
                <a:cs typeface="Century Gothic" charset="0"/>
              </a:rPr>
              <a:t>(Terra MODIS)</a:t>
            </a:r>
            <a:endParaRPr lang="en-US" sz="7000" b="0" cap="none" spc="0" dirty="0">
              <a:ln w="0"/>
              <a:solidFill>
                <a:schemeClr val="tx1"/>
              </a:solidFill>
              <a:latin typeface="Century Gothic" charset="0"/>
              <a:ea typeface="Century Gothic" charset="0"/>
              <a:cs typeface="Century Gothic" charset="0"/>
            </a:endParaRPr>
          </a:p>
        </p:txBody>
      </p:sp>
      <p:sp>
        <p:nvSpPr>
          <p:cNvPr id="205" name="Rectangle 204"/>
          <p:cNvSpPr/>
          <p:nvPr/>
        </p:nvSpPr>
        <p:spPr>
          <a:xfrm>
            <a:off x="13934734" y="20872989"/>
            <a:ext cx="1982814" cy="1287089"/>
          </a:xfrm>
          <a:prstGeom prst="rect">
            <a:avLst/>
          </a:prstGeom>
          <a:noFill/>
          <a:effectLst/>
        </p:spPr>
        <p:txBody>
          <a:bodyPr wrap="none" lIns="91440" tIns="45720" rIns="91440" bIns="45720">
            <a:prstTxWarp prst="textArchUp">
              <a:avLst>
                <a:gd name="adj" fmla="val 11362956"/>
              </a:avLst>
            </a:prstTxWarp>
            <a:spAutoFit/>
          </a:bodyPr>
          <a:lstStyle/>
          <a:p>
            <a:pPr algn="ctr"/>
            <a:r>
              <a:rPr lang="en-US" sz="8500" dirty="0" smtClean="0">
                <a:ln w="0"/>
                <a:solidFill>
                  <a:schemeClr val="tx1"/>
                </a:solidFill>
                <a:latin typeface="Century Gothic" charset="0"/>
                <a:ea typeface="Century Gothic" charset="0"/>
                <a:cs typeface="Century Gothic" charset="0"/>
              </a:rPr>
              <a:t>Soil Moisture</a:t>
            </a:r>
            <a:r>
              <a:rPr lang="en-US" sz="7000" dirty="0" smtClean="0">
                <a:ln w="0"/>
                <a:solidFill>
                  <a:schemeClr val="tx1"/>
                </a:solidFill>
                <a:latin typeface="Century Gothic" charset="0"/>
                <a:ea typeface="Century Gothic" charset="0"/>
                <a:cs typeface="Century Gothic" charset="0"/>
              </a:rPr>
              <a:t> (SMAP)</a:t>
            </a:r>
            <a:endParaRPr lang="en-US" sz="7000" dirty="0">
              <a:ln w="0"/>
              <a:solidFill>
                <a:schemeClr val="tx1"/>
              </a:solidFill>
              <a:latin typeface="Century Gothic" charset="0"/>
              <a:ea typeface="Century Gothic" charset="0"/>
              <a:cs typeface="Century Gothic" charset="0"/>
            </a:endParaRPr>
          </a:p>
        </p:txBody>
      </p:sp>
      <p:sp>
        <p:nvSpPr>
          <p:cNvPr id="206" name="Rectangle 205"/>
          <p:cNvSpPr/>
          <p:nvPr/>
        </p:nvSpPr>
        <p:spPr>
          <a:xfrm>
            <a:off x="17272175" y="20839309"/>
            <a:ext cx="1810903" cy="1216354"/>
          </a:xfrm>
          <a:prstGeom prst="rect">
            <a:avLst/>
          </a:prstGeom>
          <a:noFill/>
          <a:effectLst/>
        </p:spPr>
        <p:txBody>
          <a:bodyPr wrap="none" lIns="91440" tIns="45720" rIns="91440" bIns="45720">
            <a:prstTxWarp prst="textArchUp">
              <a:avLst>
                <a:gd name="adj" fmla="val 12469342"/>
              </a:avLst>
            </a:prstTxWarp>
            <a:spAutoFit/>
          </a:bodyPr>
          <a:lstStyle/>
          <a:p>
            <a:pPr algn="ctr"/>
            <a:r>
              <a:rPr lang="en-US" sz="8500" dirty="0" smtClean="0">
                <a:ln w="0"/>
                <a:solidFill>
                  <a:schemeClr val="tx1"/>
                </a:solidFill>
                <a:latin typeface="Century Gothic" charset="0"/>
                <a:ea typeface="Century Gothic" charset="0"/>
                <a:cs typeface="Century Gothic" charset="0"/>
              </a:rPr>
              <a:t>Elevation</a:t>
            </a:r>
            <a:r>
              <a:rPr lang="en-US" sz="7000" dirty="0" smtClean="0">
                <a:ln w="0"/>
                <a:solidFill>
                  <a:schemeClr val="tx1"/>
                </a:solidFill>
                <a:latin typeface="Century Gothic" charset="0"/>
                <a:ea typeface="Century Gothic" charset="0"/>
                <a:cs typeface="Century Gothic" charset="0"/>
              </a:rPr>
              <a:t> (SRTM)</a:t>
            </a:r>
            <a:endParaRPr lang="en-US" sz="7000" dirty="0">
              <a:ln w="0"/>
              <a:solidFill>
                <a:schemeClr val="tx1"/>
              </a:solidFill>
              <a:latin typeface="Century Gothic" charset="0"/>
              <a:ea typeface="Century Gothic" charset="0"/>
              <a:cs typeface="Century Gothic" charset="0"/>
            </a:endParaRPr>
          </a:p>
        </p:txBody>
      </p:sp>
      <p:graphicFrame>
        <p:nvGraphicFramePr>
          <p:cNvPr id="202" name="Chart 201"/>
          <p:cNvGraphicFramePr>
            <a:graphicFrameLocks/>
          </p:cNvGraphicFramePr>
          <p:nvPr>
            <p:extLst>
              <p:ext uri="{D42A27DB-BD31-4B8C-83A1-F6EECF244321}">
                <p14:modId xmlns:p14="http://schemas.microsoft.com/office/powerpoint/2010/main" val="1097194984"/>
              </p:ext>
            </p:extLst>
          </p:nvPr>
        </p:nvGraphicFramePr>
        <p:xfrm>
          <a:off x="12973014" y="25407176"/>
          <a:ext cx="12930843" cy="4945852"/>
        </p:xfrm>
        <a:graphic>
          <a:graphicData uri="http://schemas.openxmlformats.org/drawingml/2006/chart">
            <c:chart xmlns:c="http://schemas.openxmlformats.org/drawingml/2006/chart" xmlns:r="http://schemas.openxmlformats.org/officeDocument/2006/relationships" r:id="rId2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
                                        <p:tgtEl>
                                          <p:spTgt spid="298"/>
                                        </p:tgtEl>
                                      </p:cBhvr>
                                    </p:animEffect>
                                    <p:anim calcmode="lin" valueType="num">
                                      <p:cBhvr>
                                        <p:cTn id="8" dur="500" fill="hold"/>
                                        <p:tgtEl>
                                          <p:spTgt spid="298"/>
                                        </p:tgtEl>
                                        <p:attrNameLst>
                                          <p:attrName>ppt_w</p:attrName>
                                        </p:attrNameLst>
                                      </p:cBhvr>
                                      <p:tavLst>
                                        <p:tav tm="0" fmla="#ppt_w*sin(2.5*pi*$)">
                                          <p:val>
                                            <p:fltVal val="0"/>
                                          </p:val>
                                        </p:tav>
                                        <p:tav tm="100000">
                                          <p:val>
                                            <p:fltVal val="1"/>
                                          </p:val>
                                        </p:tav>
                                      </p:tavLst>
                                    </p:anim>
                                    <p:anim calcmode="lin" valueType="num">
                                      <p:cBhvr>
                                        <p:cTn id="9" dur="500" fill="hold"/>
                                        <p:tgtEl>
                                          <p:spTgt spid="29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99"/>
                                        </p:tgtEl>
                                        <p:attrNameLst>
                                          <p:attrName>style.visibility</p:attrName>
                                        </p:attrNameLst>
                                      </p:cBhvr>
                                      <p:to>
                                        <p:strVal val="visible"/>
                                      </p:to>
                                    </p:set>
                                    <p:animEffect transition="in" filter="fade">
                                      <p:cBhvr>
                                        <p:cTn id="14" dur="500"/>
                                        <p:tgtEl>
                                          <p:spTgt spid="299"/>
                                        </p:tgtEl>
                                      </p:cBhvr>
                                    </p:animEffect>
                                    <p:anim calcmode="lin" valueType="num">
                                      <p:cBhvr>
                                        <p:cTn id="15" dur="500" fill="hold"/>
                                        <p:tgtEl>
                                          <p:spTgt spid="299"/>
                                        </p:tgtEl>
                                        <p:attrNameLst>
                                          <p:attrName>ppt_w</p:attrName>
                                        </p:attrNameLst>
                                      </p:cBhvr>
                                      <p:tavLst>
                                        <p:tav tm="0" fmla="#ppt_w*sin(2.5*pi*$)">
                                          <p:val>
                                            <p:fltVal val="0"/>
                                          </p:val>
                                        </p:tav>
                                        <p:tav tm="100000">
                                          <p:val>
                                            <p:fltVal val="1"/>
                                          </p:val>
                                        </p:tav>
                                      </p:tavLst>
                                    </p:anim>
                                    <p:anim calcmode="lin" valueType="num">
                                      <p:cBhvr>
                                        <p:cTn id="16" dur="500" fill="hold"/>
                                        <p:tgtEl>
                                          <p:spTgt spid="29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00"/>
                                        </p:tgtEl>
                                        <p:attrNameLst>
                                          <p:attrName>style.visibility</p:attrName>
                                        </p:attrNameLst>
                                      </p:cBhvr>
                                      <p:to>
                                        <p:strVal val="visible"/>
                                      </p:to>
                                    </p:set>
                                    <p:animEffect transition="in" filter="fade">
                                      <p:cBhvr>
                                        <p:cTn id="21" dur="500"/>
                                        <p:tgtEl>
                                          <p:spTgt spid="300"/>
                                        </p:tgtEl>
                                      </p:cBhvr>
                                    </p:animEffect>
                                    <p:anim calcmode="lin" valueType="num">
                                      <p:cBhvr>
                                        <p:cTn id="22" dur="500" fill="hold"/>
                                        <p:tgtEl>
                                          <p:spTgt spid="300"/>
                                        </p:tgtEl>
                                        <p:attrNameLst>
                                          <p:attrName>ppt_w</p:attrName>
                                        </p:attrNameLst>
                                      </p:cBhvr>
                                      <p:tavLst>
                                        <p:tav tm="0" fmla="#ppt_w*sin(2.5*pi*$)">
                                          <p:val>
                                            <p:fltVal val="0"/>
                                          </p:val>
                                        </p:tav>
                                        <p:tav tm="100000">
                                          <p:val>
                                            <p:fltVal val="1"/>
                                          </p:val>
                                        </p:tav>
                                      </p:tavLst>
                                    </p:anim>
                                    <p:anim calcmode="lin" valueType="num">
                                      <p:cBhvr>
                                        <p:cTn id="23" dur="500" fill="hold"/>
                                        <p:tgtEl>
                                          <p:spTgt spid="30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01"/>
                                        </p:tgtEl>
                                        <p:attrNameLst>
                                          <p:attrName>style.visibility</p:attrName>
                                        </p:attrNameLst>
                                      </p:cBhvr>
                                      <p:to>
                                        <p:strVal val="visible"/>
                                      </p:to>
                                    </p:set>
                                    <p:animEffect transition="in" filter="fade">
                                      <p:cBhvr>
                                        <p:cTn id="28" dur="500"/>
                                        <p:tgtEl>
                                          <p:spTgt spid="301"/>
                                        </p:tgtEl>
                                      </p:cBhvr>
                                    </p:animEffect>
                                    <p:anim calcmode="lin" valueType="num">
                                      <p:cBhvr>
                                        <p:cTn id="29" dur="500" fill="hold"/>
                                        <p:tgtEl>
                                          <p:spTgt spid="301"/>
                                        </p:tgtEl>
                                        <p:attrNameLst>
                                          <p:attrName>ppt_w</p:attrName>
                                        </p:attrNameLst>
                                      </p:cBhvr>
                                      <p:tavLst>
                                        <p:tav tm="0" fmla="#ppt_w*sin(2.5*pi*$)">
                                          <p:val>
                                            <p:fltVal val="0"/>
                                          </p:val>
                                        </p:tav>
                                        <p:tav tm="100000">
                                          <p:val>
                                            <p:fltVal val="1"/>
                                          </p:val>
                                        </p:tav>
                                      </p:tavLst>
                                    </p:anim>
                                    <p:anim calcmode="lin" valueType="num">
                                      <p:cBhvr>
                                        <p:cTn id="30" dur="500" fill="hold"/>
                                        <p:tgtEl>
                                          <p:spTgt spid="3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TotalTime>
  <Words>867</Words>
  <Application>Microsoft Office PowerPoint</Application>
  <PresentationFormat>Custom</PresentationFormat>
  <Paragraphs>112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Hennessee</dc:creator>
  <cp:lastModifiedBy>Clayton, Amanda L. (LARC-E3)[SSAI DEVELOP]</cp:lastModifiedBy>
  <cp:revision>144</cp:revision>
  <dcterms:modified xsi:type="dcterms:W3CDTF">2019-04-17T20:33:28Z</dcterms:modified>
</cp:coreProperties>
</file>