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Webdings" panose="05030102010509060703" pitchFamily="18" charset="2"/>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7" clrIdx="0">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Marble NDVI Usage Distributions vs. Precipitation</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3"/>
          <c:order val="3"/>
          <c:tx>
            <c:v>GPM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Sheet1!$A$3:$A$63</c:f>
              <c:numCache>
                <c:formatCode>m/d/yyyy</c:formatCode>
                <c:ptCount val="60"/>
                <c:pt idx="0">
                  <c:v>41585</c:v>
                </c:pt>
                <c:pt idx="1">
                  <c:v>41601</c:v>
                </c:pt>
                <c:pt idx="2">
                  <c:v>41617</c:v>
                </c:pt>
                <c:pt idx="3">
                  <c:v>41633</c:v>
                </c:pt>
                <c:pt idx="4">
                  <c:v>41649</c:v>
                </c:pt>
                <c:pt idx="5">
                  <c:v>41665</c:v>
                </c:pt>
                <c:pt idx="6">
                  <c:v>41681</c:v>
                </c:pt>
                <c:pt idx="7">
                  <c:v>41697</c:v>
                </c:pt>
                <c:pt idx="8">
                  <c:v>41713</c:v>
                </c:pt>
                <c:pt idx="9">
                  <c:v>41729</c:v>
                </c:pt>
                <c:pt idx="10">
                  <c:v>41745</c:v>
                </c:pt>
                <c:pt idx="11">
                  <c:v>41777</c:v>
                </c:pt>
                <c:pt idx="12">
                  <c:v>41921</c:v>
                </c:pt>
                <c:pt idx="13">
                  <c:v>41937</c:v>
                </c:pt>
                <c:pt idx="14">
                  <c:v>41953</c:v>
                </c:pt>
                <c:pt idx="15">
                  <c:v>41969</c:v>
                </c:pt>
                <c:pt idx="16">
                  <c:v>41985</c:v>
                </c:pt>
                <c:pt idx="17">
                  <c:v>42001</c:v>
                </c:pt>
                <c:pt idx="18">
                  <c:v>42017</c:v>
                </c:pt>
                <c:pt idx="19">
                  <c:v>42033</c:v>
                </c:pt>
                <c:pt idx="20">
                  <c:v>42049</c:v>
                </c:pt>
                <c:pt idx="21">
                  <c:v>42065</c:v>
                </c:pt>
                <c:pt idx="22">
                  <c:v>42081</c:v>
                </c:pt>
                <c:pt idx="23">
                  <c:v>42097</c:v>
                </c:pt>
                <c:pt idx="24">
                  <c:v>42113</c:v>
                </c:pt>
                <c:pt idx="25">
                  <c:v>42129</c:v>
                </c:pt>
                <c:pt idx="26">
                  <c:v>42145</c:v>
                </c:pt>
                <c:pt idx="27">
                  <c:v>42289</c:v>
                </c:pt>
                <c:pt idx="28">
                  <c:v>42305</c:v>
                </c:pt>
                <c:pt idx="29">
                  <c:v>42321</c:v>
                </c:pt>
                <c:pt idx="30">
                  <c:v>42337</c:v>
                </c:pt>
                <c:pt idx="31">
                  <c:v>42353</c:v>
                </c:pt>
                <c:pt idx="32">
                  <c:v>42369</c:v>
                </c:pt>
                <c:pt idx="33">
                  <c:v>42020</c:v>
                </c:pt>
                <c:pt idx="34">
                  <c:v>42401</c:v>
                </c:pt>
                <c:pt idx="35">
                  <c:v>42417</c:v>
                </c:pt>
                <c:pt idx="36">
                  <c:v>42433</c:v>
                </c:pt>
                <c:pt idx="37">
                  <c:v>42449</c:v>
                </c:pt>
                <c:pt idx="38">
                  <c:v>42465</c:v>
                </c:pt>
                <c:pt idx="39">
                  <c:v>42481</c:v>
                </c:pt>
                <c:pt idx="40">
                  <c:v>42497</c:v>
                </c:pt>
                <c:pt idx="41">
                  <c:v>42513</c:v>
                </c:pt>
                <c:pt idx="42">
                  <c:v>42657</c:v>
                </c:pt>
                <c:pt idx="43">
                  <c:v>42673</c:v>
                </c:pt>
                <c:pt idx="44">
                  <c:v>42689</c:v>
                </c:pt>
                <c:pt idx="45">
                  <c:v>42705</c:v>
                </c:pt>
                <c:pt idx="46">
                  <c:v>42721</c:v>
                </c:pt>
                <c:pt idx="47">
                  <c:v>42737</c:v>
                </c:pt>
                <c:pt idx="48">
                  <c:v>42753</c:v>
                </c:pt>
                <c:pt idx="49">
                  <c:v>42769</c:v>
                </c:pt>
                <c:pt idx="50">
                  <c:v>42785</c:v>
                </c:pt>
                <c:pt idx="51">
                  <c:v>42801</c:v>
                </c:pt>
                <c:pt idx="52">
                  <c:v>42817</c:v>
                </c:pt>
                <c:pt idx="53">
                  <c:v>42833</c:v>
                </c:pt>
                <c:pt idx="54">
                  <c:v>42849</c:v>
                </c:pt>
                <c:pt idx="55">
                  <c:v>42865</c:v>
                </c:pt>
                <c:pt idx="56">
                  <c:v>42881</c:v>
                </c:pt>
                <c:pt idx="57">
                  <c:v>43009</c:v>
                </c:pt>
                <c:pt idx="58">
                  <c:v>43057</c:v>
                </c:pt>
                <c:pt idx="59">
                  <c:v>43073</c:v>
                </c:pt>
              </c:numCache>
            </c:numRef>
          </c:cat>
          <c:val>
            <c:numRef>
              <c:f>Sheet1!$G$3:$G$63</c:f>
              <c:numCache>
                <c:formatCode>General</c:formatCode>
                <c:ptCount val="60"/>
                <c:pt idx="10" formatCode="0.0000">
                  <c:v>8.1161920000000012E-3</c:v>
                </c:pt>
                <c:pt idx="11" formatCode="0.0000">
                  <c:v>8.1161920000000012E-3</c:v>
                </c:pt>
                <c:pt idx="12" formatCode="0.0000">
                  <c:v>0.37224639999999998</c:v>
                </c:pt>
                <c:pt idx="13" formatCode="0.0000">
                  <c:v>5.2907808000000001E-2</c:v>
                </c:pt>
                <c:pt idx="14" formatCode="0.0000">
                  <c:v>6.5112608000000002E-2</c:v>
                </c:pt>
                <c:pt idx="15" formatCode="0.0000">
                  <c:v>3.4600607999999998E-2</c:v>
                </c:pt>
                <c:pt idx="16" formatCode="0.0000">
                  <c:v>0.36413020800000001</c:v>
                </c:pt>
                <c:pt idx="17" formatCode="0.0000">
                  <c:v>0.42289631999999999</c:v>
                </c:pt>
                <c:pt idx="18" formatCode="0.0000">
                  <c:v>0.35192540800000005</c:v>
                </c:pt>
                <c:pt idx="19" formatCode="0.0000">
                  <c:v>1.1004457920000001</c:v>
                </c:pt>
                <c:pt idx="20" formatCode="0.0000">
                  <c:v>0.79740060800000001</c:v>
                </c:pt>
                <c:pt idx="21" formatCode="0.0000">
                  <c:v>0.48007580799999999</c:v>
                </c:pt>
                <c:pt idx="22" formatCode="0.0000">
                  <c:v>0.11795939200000001</c:v>
                </c:pt>
                <c:pt idx="23" formatCode="0.0000">
                  <c:v>8.1161920000000012E-3</c:v>
                </c:pt>
                <c:pt idx="24" formatCode="0.0000">
                  <c:v>2.0137920000000004E-3</c:v>
                </c:pt>
                <c:pt idx="25" formatCode="0.0000">
                  <c:v>0.78263280000000002</c:v>
                </c:pt>
                <c:pt idx="26" formatCode="0.0000">
                  <c:v>4.8819200000000007E-2</c:v>
                </c:pt>
                <c:pt idx="27" formatCode="0.0000">
                  <c:v>0.24714719999999998</c:v>
                </c:pt>
                <c:pt idx="28" formatCode="0.0000">
                  <c:v>4.7720768000000007</c:v>
                </c:pt>
                <c:pt idx="29" formatCode="0.0000">
                  <c:v>4.6378240000000001E-2</c:v>
                </c:pt>
                <c:pt idx="30" formatCode="0.0000">
                  <c:v>8.2992640000000006E-2</c:v>
                </c:pt>
                <c:pt idx="31" formatCode="0.0000">
                  <c:v>1.5256E-2</c:v>
                </c:pt>
                <c:pt idx="32" formatCode="0.0000">
                  <c:v>2.4409600000000004E-2</c:v>
                </c:pt>
                <c:pt idx="33" formatCode="0.0000">
                  <c:v>0.52724736000000005</c:v>
                </c:pt>
                <c:pt idx="34" formatCode="0.0000">
                  <c:v>0.23677312</c:v>
                </c:pt>
                <c:pt idx="35" formatCode="0.0000">
                  <c:v>8.5433600000000016E-3</c:v>
                </c:pt>
                <c:pt idx="36" formatCode="0.0000">
                  <c:v>0.53853679999999993</c:v>
                </c:pt>
                <c:pt idx="37" formatCode="0.0000">
                  <c:v>6.8652000000000005E-2</c:v>
                </c:pt>
                <c:pt idx="38" formatCode="0.0000">
                  <c:v>1.4645760000000001E-2</c:v>
                </c:pt>
                <c:pt idx="39" formatCode="0.0000">
                  <c:v>0.62488576000000007</c:v>
                </c:pt>
                <c:pt idx="40" formatCode="0.0000">
                  <c:v>0.35760064000000003</c:v>
                </c:pt>
                <c:pt idx="41" formatCode="0.0000">
                  <c:v>0.14279616000000001</c:v>
                </c:pt>
                <c:pt idx="42" formatCode="0.0000">
                  <c:v>0</c:v>
                </c:pt>
                <c:pt idx="43" formatCode="0.0000">
                  <c:v>0.160676192</c:v>
                </c:pt>
                <c:pt idx="44" formatCode="0.0000">
                  <c:v>3.0512000000000004E-3</c:v>
                </c:pt>
                <c:pt idx="45" formatCode="0.0000">
                  <c:v>1.8307199999999999E-2</c:v>
                </c:pt>
                <c:pt idx="46" formatCode="0.0000">
                  <c:v>1.002807392</c:v>
                </c:pt>
                <c:pt idx="47" formatCode="0.0000">
                  <c:v>4.0153791999999999</c:v>
                </c:pt>
                <c:pt idx="48" formatCode="0.0000">
                  <c:v>1.3333744000000001</c:v>
                </c:pt>
                <c:pt idx="49" formatCode="0.0000">
                  <c:v>0.65088198400000008</c:v>
                </c:pt>
                <c:pt idx="50" formatCode="0.0000">
                  <c:v>0.64477958400000002</c:v>
                </c:pt>
                <c:pt idx="51" formatCode="0.0000">
                  <c:v>0.13425280000000001</c:v>
                </c:pt>
                <c:pt idx="52" formatCode="0.0000">
                  <c:v>9.1535999999999996E-3</c:v>
                </c:pt>
                <c:pt idx="53" formatCode="0.0000">
                  <c:v>0.1159456</c:v>
                </c:pt>
                <c:pt idx="54" formatCode="0.0000">
                  <c:v>1.4218592E-2</c:v>
                </c:pt>
                <c:pt idx="55">
                  <c:v>1.2204800000000002E-2</c:v>
                </c:pt>
                <c:pt idx="56">
                  <c:v>6.7126400000000003E-2</c:v>
                </c:pt>
              </c:numCache>
            </c:numRef>
          </c:val>
          <c:extLst xmlns:c16r2="http://schemas.microsoft.com/office/drawing/2015/06/chart">
            <c:ext xmlns:c16="http://schemas.microsoft.com/office/drawing/2014/chart" uri="{C3380CC4-5D6E-409C-BE32-E72D297353CC}">
              <c16:uniqueId val="{00000000-52A2-4420-81EA-E2E344343C49}"/>
            </c:ext>
          </c:extLst>
        </c:ser>
        <c:dLbls>
          <c:showLegendKey val="0"/>
          <c:showVal val="0"/>
          <c:showCatName val="0"/>
          <c:showSerName val="0"/>
          <c:showPercent val="0"/>
          <c:showBubbleSize val="0"/>
        </c:dLbls>
        <c:gapWidth val="150"/>
        <c:axId val="302331584"/>
        <c:axId val="302331192"/>
      </c:barChart>
      <c:lineChart>
        <c:grouping val="standard"/>
        <c:varyColors val="0"/>
        <c:ser>
          <c:idx val="0"/>
          <c:order val="0"/>
          <c:tx>
            <c:v>50%</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Sheet1!$A$3:$A$63</c:f>
              <c:numCache>
                <c:formatCode>m/d/yyyy</c:formatCode>
                <c:ptCount val="60"/>
                <c:pt idx="0">
                  <c:v>41585</c:v>
                </c:pt>
                <c:pt idx="1">
                  <c:v>41601</c:v>
                </c:pt>
                <c:pt idx="2">
                  <c:v>41617</c:v>
                </c:pt>
                <c:pt idx="3">
                  <c:v>41633</c:v>
                </c:pt>
                <c:pt idx="4">
                  <c:v>41649</c:v>
                </c:pt>
                <c:pt idx="5">
                  <c:v>41665</c:v>
                </c:pt>
                <c:pt idx="6">
                  <c:v>41681</c:v>
                </c:pt>
                <c:pt idx="7">
                  <c:v>41697</c:v>
                </c:pt>
                <c:pt idx="8">
                  <c:v>41713</c:v>
                </c:pt>
                <c:pt idx="9">
                  <c:v>41729</c:v>
                </c:pt>
                <c:pt idx="10">
                  <c:v>41745</c:v>
                </c:pt>
                <c:pt idx="11">
                  <c:v>41777</c:v>
                </c:pt>
                <c:pt idx="12">
                  <c:v>41921</c:v>
                </c:pt>
                <c:pt idx="13">
                  <c:v>41937</c:v>
                </c:pt>
                <c:pt idx="14">
                  <c:v>41953</c:v>
                </c:pt>
                <c:pt idx="15">
                  <c:v>41969</c:v>
                </c:pt>
                <c:pt idx="16">
                  <c:v>41985</c:v>
                </c:pt>
                <c:pt idx="17">
                  <c:v>42001</c:v>
                </c:pt>
                <c:pt idx="18">
                  <c:v>42017</c:v>
                </c:pt>
                <c:pt idx="19">
                  <c:v>42033</c:v>
                </c:pt>
                <c:pt idx="20">
                  <c:v>42049</c:v>
                </c:pt>
                <c:pt idx="21">
                  <c:v>42065</c:v>
                </c:pt>
                <c:pt idx="22">
                  <c:v>42081</c:v>
                </c:pt>
                <c:pt idx="23">
                  <c:v>42097</c:v>
                </c:pt>
                <c:pt idx="24">
                  <c:v>42113</c:v>
                </c:pt>
                <c:pt idx="25">
                  <c:v>42129</c:v>
                </c:pt>
                <c:pt idx="26">
                  <c:v>42145</c:v>
                </c:pt>
                <c:pt idx="27">
                  <c:v>42289</c:v>
                </c:pt>
                <c:pt idx="28">
                  <c:v>42305</c:v>
                </c:pt>
                <c:pt idx="29">
                  <c:v>42321</c:v>
                </c:pt>
                <c:pt idx="30">
                  <c:v>42337</c:v>
                </c:pt>
                <c:pt idx="31">
                  <c:v>42353</c:v>
                </c:pt>
                <c:pt idx="32">
                  <c:v>42369</c:v>
                </c:pt>
                <c:pt idx="33">
                  <c:v>42020</c:v>
                </c:pt>
                <c:pt idx="34">
                  <c:v>42401</c:v>
                </c:pt>
                <c:pt idx="35">
                  <c:v>42417</c:v>
                </c:pt>
                <c:pt idx="36">
                  <c:v>42433</c:v>
                </c:pt>
                <c:pt idx="37">
                  <c:v>42449</c:v>
                </c:pt>
                <c:pt idx="38">
                  <c:v>42465</c:v>
                </c:pt>
                <c:pt idx="39">
                  <c:v>42481</c:v>
                </c:pt>
                <c:pt idx="40">
                  <c:v>42497</c:v>
                </c:pt>
                <c:pt idx="41">
                  <c:v>42513</c:v>
                </c:pt>
                <c:pt idx="42">
                  <c:v>42657</c:v>
                </c:pt>
                <c:pt idx="43">
                  <c:v>42673</c:v>
                </c:pt>
                <c:pt idx="44">
                  <c:v>42689</c:v>
                </c:pt>
                <c:pt idx="45">
                  <c:v>42705</c:v>
                </c:pt>
                <c:pt idx="46">
                  <c:v>42721</c:v>
                </c:pt>
                <c:pt idx="47">
                  <c:v>42737</c:v>
                </c:pt>
                <c:pt idx="48">
                  <c:v>42753</c:v>
                </c:pt>
                <c:pt idx="49">
                  <c:v>42769</c:v>
                </c:pt>
                <c:pt idx="50">
                  <c:v>42785</c:v>
                </c:pt>
                <c:pt idx="51">
                  <c:v>42801</c:v>
                </c:pt>
                <c:pt idx="52">
                  <c:v>42817</c:v>
                </c:pt>
                <c:pt idx="53">
                  <c:v>42833</c:v>
                </c:pt>
                <c:pt idx="54">
                  <c:v>42849</c:v>
                </c:pt>
                <c:pt idx="55">
                  <c:v>42865</c:v>
                </c:pt>
                <c:pt idx="56">
                  <c:v>42881</c:v>
                </c:pt>
                <c:pt idx="57">
                  <c:v>43009</c:v>
                </c:pt>
                <c:pt idx="58">
                  <c:v>43057</c:v>
                </c:pt>
                <c:pt idx="59">
                  <c:v>43073</c:v>
                </c:pt>
              </c:numCache>
            </c:numRef>
          </c:cat>
          <c:val>
            <c:numRef>
              <c:f>Sheet1!$B$3:$B$63</c:f>
              <c:numCache>
                <c:formatCode>General</c:formatCode>
                <c:ptCount val="60"/>
                <c:pt idx="0">
                  <c:v>0.13144556349591899</c:v>
                </c:pt>
                <c:pt idx="2">
                  <c:v>0.131539603194439</c:v>
                </c:pt>
                <c:pt idx="3">
                  <c:v>0.14172488781034226</c:v>
                </c:pt>
                <c:pt idx="4">
                  <c:v>0.13616995261928644</c:v>
                </c:pt>
                <c:pt idx="5">
                  <c:v>0.14726354636600147</c:v>
                </c:pt>
                <c:pt idx="6">
                  <c:v>0.13610280320623347</c:v>
                </c:pt>
                <c:pt idx="7">
                  <c:v>0.13436170811681525</c:v>
                </c:pt>
                <c:pt idx="8">
                  <c:v>0.11712454762980355</c:v>
                </c:pt>
                <c:pt idx="9">
                  <c:v>0.11507889976739238</c:v>
                </c:pt>
                <c:pt idx="10">
                  <c:v>0.10747580485706718</c:v>
                </c:pt>
                <c:pt idx="12">
                  <c:v>0.1641336505112875</c:v>
                </c:pt>
                <c:pt idx="13">
                  <c:v>0.15776365243338003</c:v>
                </c:pt>
                <c:pt idx="14">
                  <c:v>0.15535194173106612</c:v>
                </c:pt>
                <c:pt idx="15">
                  <c:v>0.15001293685160455</c:v>
                </c:pt>
                <c:pt idx="18">
                  <c:v>0.12961734771038302</c:v>
                </c:pt>
                <c:pt idx="20">
                  <c:v>0.13085694285583421</c:v>
                </c:pt>
                <c:pt idx="23">
                  <c:v>0.11879899747507543</c:v>
                </c:pt>
                <c:pt idx="24">
                  <c:v>0.11691757699916115</c:v>
                </c:pt>
                <c:pt idx="25">
                  <c:v>0.11213677916923125</c:v>
                </c:pt>
                <c:pt idx="26">
                  <c:v>9.3125543881113784E-2</c:v>
                </c:pt>
                <c:pt idx="27">
                  <c:v>0.1020640725415962</c:v>
                </c:pt>
                <c:pt idx="29">
                  <c:v>0.1296389204493392</c:v>
                </c:pt>
                <c:pt idx="31">
                  <c:v>0.12725675792427629</c:v>
                </c:pt>
                <c:pt idx="33">
                  <c:v>0.11503115238569857</c:v>
                </c:pt>
                <c:pt idx="35">
                  <c:v>0.14468579513643454</c:v>
                </c:pt>
                <c:pt idx="37">
                  <c:v>0.11927236012198915</c:v>
                </c:pt>
                <c:pt idx="39">
                  <c:v>0.10338007940515449</c:v>
                </c:pt>
                <c:pt idx="41">
                  <c:v>0.10272422073127692</c:v>
                </c:pt>
                <c:pt idx="42">
                  <c:v>8.7942168070326024E-2</c:v>
                </c:pt>
                <c:pt idx="46">
                  <c:v>8.3358055853421237E-2</c:v>
                </c:pt>
                <c:pt idx="48">
                  <c:v>9.9152701417318523E-2</c:v>
                </c:pt>
                <c:pt idx="49">
                  <c:v>9.121085465621559E-2</c:v>
                </c:pt>
                <c:pt idx="51">
                  <c:v>0.14329120675756712</c:v>
                </c:pt>
                <c:pt idx="52">
                  <c:v>0.1414233815157786</c:v>
                </c:pt>
                <c:pt idx="53">
                  <c:v>0.13143176063895226</c:v>
                </c:pt>
                <c:pt idx="56">
                  <c:v>0.10898601948582662</c:v>
                </c:pt>
                <c:pt idx="57">
                  <c:v>8.3763593190292918E-2</c:v>
                </c:pt>
                <c:pt idx="58">
                  <c:v>0.10412637643282577</c:v>
                </c:pt>
                <c:pt idx="59">
                  <c:v>0.10116613026463966</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52A2-4420-81EA-E2E344343C49}"/>
            </c:ext>
          </c:extLst>
        </c:ser>
        <c:ser>
          <c:idx val="1"/>
          <c:order val="1"/>
          <c:tx>
            <c:v>75%</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Sheet1!$A$3:$A$63</c:f>
              <c:numCache>
                <c:formatCode>m/d/yyyy</c:formatCode>
                <c:ptCount val="60"/>
                <c:pt idx="0">
                  <c:v>41585</c:v>
                </c:pt>
                <c:pt idx="1">
                  <c:v>41601</c:v>
                </c:pt>
                <c:pt idx="2">
                  <c:v>41617</c:v>
                </c:pt>
                <c:pt idx="3">
                  <c:v>41633</c:v>
                </c:pt>
                <c:pt idx="4">
                  <c:v>41649</c:v>
                </c:pt>
                <c:pt idx="5">
                  <c:v>41665</c:v>
                </c:pt>
                <c:pt idx="6">
                  <c:v>41681</c:v>
                </c:pt>
                <c:pt idx="7">
                  <c:v>41697</c:v>
                </c:pt>
                <c:pt idx="8">
                  <c:v>41713</c:v>
                </c:pt>
                <c:pt idx="9">
                  <c:v>41729</c:v>
                </c:pt>
                <c:pt idx="10">
                  <c:v>41745</c:v>
                </c:pt>
                <c:pt idx="11">
                  <c:v>41777</c:v>
                </c:pt>
                <c:pt idx="12">
                  <c:v>41921</c:v>
                </c:pt>
                <c:pt idx="13">
                  <c:v>41937</c:v>
                </c:pt>
                <c:pt idx="14">
                  <c:v>41953</c:v>
                </c:pt>
                <c:pt idx="15">
                  <c:v>41969</c:v>
                </c:pt>
                <c:pt idx="16">
                  <c:v>41985</c:v>
                </c:pt>
                <c:pt idx="17">
                  <c:v>42001</c:v>
                </c:pt>
                <c:pt idx="18">
                  <c:v>42017</c:v>
                </c:pt>
                <c:pt idx="19">
                  <c:v>42033</c:v>
                </c:pt>
                <c:pt idx="20">
                  <c:v>42049</c:v>
                </c:pt>
                <c:pt idx="21">
                  <c:v>42065</c:v>
                </c:pt>
                <c:pt idx="22">
                  <c:v>42081</c:v>
                </c:pt>
                <c:pt idx="23">
                  <c:v>42097</c:v>
                </c:pt>
                <c:pt idx="24">
                  <c:v>42113</c:v>
                </c:pt>
                <c:pt idx="25">
                  <c:v>42129</c:v>
                </c:pt>
                <c:pt idx="26">
                  <c:v>42145</c:v>
                </c:pt>
                <c:pt idx="27">
                  <c:v>42289</c:v>
                </c:pt>
                <c:pt idx="28">
                  <c:v>42305</c:v>
                </c:pt>
                <c:pt idx="29">
                  <c:v>42321</c:v>
                </c:pt>
                <c:pt idx="30">
                  <c:v>42337</c:v>
                </c:pt>
                <c:pt idx="31">
                  <c:v>42353</c:v>
                </c:pt>
                <c:pt idx="32">
                  <c:v>42369</c:v>
                </c:pt>
                <c:pt idx="33">
                  <c:v>42020</c:v>
                </c:pt>
                <c:pt idx="34">
                  <c:v>42401</c:v>
                </c:pt>
                <c:pt idx="35">
                  <c:v>42417</c:v>
                </c:pt>
                <c:pt idx="36">
                  <c:v>42433</c:v>
                </c:pt>
                <c:pt idx="37">
                  <c:v>42449</c:v>
                </c:pt>
                <c:pt idx="38">
                  <c:v>42465</c:v>
                </c:pt>
                <c:pt idx="39">
                  <c:v>42481</c:v>
                </c:pt>
                <c:pt idx="40">
                  <c:v>42497</c:v>
                </c:pt>
                <c:pt idx="41">
                  <c:v>42513</c:v>
                </c:pt>
                <c:pt idx="42">
                  <c:v>42657</c:v>
                </c:pt>
                <c:pt idx="43">
                  <c:v>42673</c:v>
                </c:pt>
                <c:pt idx="44">
                  <c:v>42689</c:v>
                </c:pt>
                <c:pt idx="45">
                  <c:v>42705</c:v>
                </c:pt>
                <c:pt idx="46">
                  <c:v>42721</c:v>
                </c:pt>
                <c:pt idx="47">
                  <c:v>42737</c:v>
                </c:pt>
                <c:pt idx="48">
                  <c:v>42753</c:v>
                </c:pt>
                <c:pt idx="49">
                  <c:v>42769</c:v>
                </c:pt>
                <c:pt idx="50">
                  <c:v>42785</c:v>
                </c:pt>
                <c:pt idx="51">
                  <c:v>42801</c:v>
                </c:pt>
                <c:pt idx="52">
                  <c:v>42817</c:v>
                </c:pt>
                <c:pt idx="53">
                  <c:v>42833</c:v>
                </c:pt>
                <c:pt idx="54">
                  <c:v>42849</c:v>
                </c:pt>
                <c:pt idx="55">
                  <c:v>42865</c:v>
                </c:pt>
                <c:pt idx="56">
                  <c:v>42881</c:v>
                </c:pt>
                <c:pt idx="57">
                  <c:v>43009</c:v>
                </c:pt>
                <c:pt idx="58">
                  <c:v>43057</c:v>
                </c:pt>
                <c:pt idx="59">
                  <c:v>43073</c:v>
                </c:pt>
              </c:numCache>
            </c:numRef>
          </c:cat>
          <c:val>
            <c:numRef>
              <c:f>Sheet1!$C$3:$C$63</c:f>
              <c:numCache>
                <c:formatCode>General</c:formatCode>
                <c:ptCount val="60"/>
                <c:pt idx="0">
                  <c:v>0.13241551516355751</c:v>
                </c:pt>
                <c:pt idx="2">
                  <c:v>0.14144630516385587</c:v>
                </c:pt>
                <c:pt idx="3">
                  <c:v>0.13622244343690298</c:v>
                </c:pt>
                <c:pt idx="4">
                  <c:v>0.14539897978173041</c:v>
                </c:pt>
                <c:pt idx="5">
                  <c:v>0.13007776390403941</c:v>
                </c:pt>
                <c:pt idx="6">
                  <c:v>0.12777338139470251</c:v>
                </c:pt>
                <c:pt idx="7">
                  <c:v>0.11545660948075824</c:v>
                </c:pt>
                <c:pt idx="8">
                  <c:v>0.11363034226240466</c:v>
                </c:pt>
                <c:pt idx="9">
                  <c:v>0.10491765081308414</c:v>
                </c:pt>
                <c:pt idx="10">
                  <c:v>0.10017643508814279</c:v>
                </c:pt>
                <c:pt idx="12">
                  <c:v>0.15484972700733379</c:v>
                </c:pt>
                <c:pt idx="13">
                  <c:v>0.15470504595950657</c:v>
                </c:pt>
                <c:pt idx="14">
                  <c:v>0.14891810467284236</c:v>
                </c:pt>
                <c:pt idx="15">
                  <c:v>0.12899621337493056</c:v>
                </c:pt>
                <c:pt idx="18">
                  <c:v>0.13011985912943297</c:v>
                </c:pt>
                <c:pt idx="20">
                  <c:v>0.11159355067506443</c:v>
                </c:pt>
                <c:pt idx="23">
                  <c:v>0.1138573455799653</c:v>
                </c:pt>
                <c:pt idx="24">
                  <c:v>0.11025501102378422</c:v>
                </c:pt>
                <c:pt idx="25">
                  <c:v>9.5929537751865385E-2</c:v>
                </c:pt>
                <c:pt idx="26">
                  <c:v>0.10193915001995001</c:v>
                </c:pt>
                <c:pt idx="27">
                  <c:v>0.12836133205546604</c:v>
                </c:pt>
                <c:pt idx="29">
                  <c:v>0.12200152597031658</c:v>
                </c:pt>
                <c:pt idx="31">
                  <c:v>0.118240959734219</c:v>
                </c:pt>
                <c:pt idx="33">
                  <c:v>0.13972213358486776</c:v>
                </c:pt>
                <c:pt idx="35">
                  <c:v>0.12013924774953399</c:v>
                </c:pt>
                <c:pt idx="37">
                  <c:v>0.1024302127093492</c:v>
                </c:pt>
                <c:pt idx="39">
                  <c:v>0.10163165700650481</c:v>
                </c:pt>
                <c:pt idx="41">
                  <c:v>9.0664368269320131E-2</c:v>
                </c:pt>
                <c:pt idx="42">
                  <c:v>6.8212538425411501E-2</c:v>
                </c:pt>
                <c:pt idx="46">
                  <c:v>8.0393533162243749E-2</c:v>
                </c:pt>
                <c:pt idx="48">
                  <c:v>8.5136608810575956E-2</c:v>
                </c:pt>
                <c:pt idx="49">
                  <c:v>9.5346848013072888E-2</c:v>
                </c:pt>
                <c:pt idx="51">
                  <c:v>0.14610264763720168</c:v>
                </c:pt>
                <c:pt idx="52">
                  <c:v>0.14258116175405422</c:v>
                </c:pt>
                <c:pt idx="53">
                  <c:v>0.13396903570898086</c:v>
                </c:pt>
                <c:pt idx="56">
                  <c:v>0.10562133628548839</c:v>
                </c:pt>
                <c:pt idx="57">
                  <c:v>9.0611147651522964E-2</c:v>
                </c:pt>
                <c:pt idx="58">
                  <c:v>0.10490510201568493</c:v>
                </c:pt>
                <c:pt idx="59">
                  <c:v>0.10361437783415588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2-52A2-4420-81EA-E2E344343C49}"/>
            </c:ext>
          </c:extLst>
        </c:ser>
        <c:ser>
          <c:idx val="2"/>
          <c:order val="2"/>
          <c:tx>
            <c:v>95%</c:v>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Sheet1!$A$3:$A$63</c:f>
              <c:numCache>
                <c:formatCode>m/d/yyyy</c:formatCode>
                <c:ptCount val="60"/>
                <c:pt idx="0">
                  <c:v>41585</c:v>
                </c:pt>
                <c:pt idx="1">
                  <c:v>41601</c:v>
                </c:pt>
                <c:pt idx="2">
                  <c:v>41617</c:v>
                </c:pt>
                <c:pt idx="3">
                  <c:v>41633</c:v>
                </c:pt>
                <c:pt idx="4">
                  <c:v>41649</c:v>
                </c:pt>
                <c:pt idx="5">
                  <c:v>41665</c:v>
                </c:pt>
                <c:pt idx="6">
                  <c:v>41681</c:v>
                </c:pt>
                <c:pt idx="7">
                  <c:v>41697</c:v>
                </c:pt>
                <c:pt idx="8">
                  <c:v>41713</c:v>
                </c:pt>
                <c:pt idx="9">
                  <c:v>41729</c:v>
                </c:pt>
                <c:pt idx="10">
                  <c:v>41745</c:v>
                </c:pt>
                <c:pt idx="11">
                  <c:v>41777</c:v>
                </c:pt>
                <c:pt idx="12">
                  <c:v>41921</c:v>
                </c:pt>
                <c:pt idx="13">
                  <c:v>41937</c:v>
                </c:pt>
                <c:pt idx="14">
                  <c:v>41953</c:v>
                </c:pt>
                <c:pt idx="15">
                  <c:v>41969</c:v>
                </c:pt>
                <c:pt idx="16">
                  <c:v>41985</c:v>
                </c:pt>
                <c:pt idx="17">
                  <c:v>42001</c:v>
                </c:pt>
                <c:pt idx="18">
                  <c:v>42017</c:v>
                </c:pt>
                <c:pt idx="19">
                  <c:v>42033</c:v>
                </c:pt>
                <c:pt idx="20">
                  <c:v>42049</c:v>
                </c:pt>
                <c:pt idx="21">
                  <c:v>42065</c:v>
                </c:pt>
                <c:pt idx="22">
                  <c:v>42081</c:v>
                </c:pt>
                <c:pt idx="23">
                  <c:v>42097</c:v>
                </c:pt>
                <c:pt idx="24">
                  <c:v>42113</c:v>
                </c:pt>
                <c:pt idx="25">
                  <c:v>42129</c:v>
                </c:pt>
                <c:pt idx="26">
                  <c:v>42145</c:v>
                </c:pt>
                <c:pt idx="27">
                  <c:v>42289</c:v>
                </c:pt>
                <c:pt idx="28">
                  <c:v>42305</c:v>
                </c:pt>
                <c:pt idx="29">
                  <c:v>42321</c:v>
                </c:pt>
                <c:pt idx="30">
                  <c:v>42337</c:v>
                </c:pt>
                <c:pt idx="31">
                  <c:v>42353</c:v>
                </c:pt>
                <c:pt idx="32">
                  <c:v>42369</c:v>
                </c:pt>
                <c:pt idx="33">
                  <c:v>42020</c:v>
                </c:pt>
                <c:pt idx="34">
                  <c:v>42401</c:v>
                </c:pt>
                <c:pt idx="35">
                  <c:v>42417</c:v>
                </c:pt>
                <c:pt idx="36">
                  <c:v>42433</c:v>
                </c:pt>
                <c:pt idx="37">
                  <c:v>42449</c:v>
                </c:pt>
                <c:pt idx="38">
                  <c:v>42465</c:v>
                </c:pt>
                <c:pt idx="39">
                  <c:v>42481</c:v>
                </c:pt>
                <c:pt idx="40">
                  <c:v>42497</c:v>
                </c:pt>
                <c:pt idx="41">
                  <c:v>42513</c:v>
                </c:pt>
                <c:pt idx="42">
                  <c:v>42657</c:v>
                </c:pt>
                <c:pt idx="43">
                  <c:v>42673</c:v>
                </c:pt>
                <c:pt idx="44">
                  <c:v>42689</c:v>
                </c:pt>
                <c:pt idx="45">
                  <c:v>42705</c:v>
                </c:pt>
                <c:pt idx="46">
                  <c:v>42721</c:v>
                </c:pt>
                <c:pt idx="47">
                  <c:v>42737</c:v>
                </c:pt>
                <c:pt idx="48">
                  <c:v>42753</c:v>
                </c:pt>
                <c:pt idx="49">
                  <c:v>42769</c:v>
                </c:pt>
                <c:pt idx="50">
                  <c:v>42785</c:v>
                </c:pt>
                <c:pt idx="51">
                  <c:v>42801</c:v>
                </c:pt>
                <c:pt idx="52">
                  <c:v>42817</c:v>
                </c:pt>
                <c:pt idx="53">
                  <c:v>42833</c:v>
                </c:pt>
                <c:pt idx="54">
                  <c:v>42849</c:v>
                </c:pt>
                <c:pt idx="55">
                  <c:v>42865</c:v>
                </c:pt>
                <c:pt idx="56">
                  <c:v>42881</c:v>
                </c:pt>
                <c:pt idx="57">
                  <c:v>43009</c:v>
                </c:pt>
                <c:pt idx="58">
                  <c:v>43057</c:v>
                </c:pt>
                <c:pt idx="59">
                  <c:v>43073</c:v>
                </c:pt>
              </c:numCache>
            </c:numRef>
          </c:cat>
          <c:val>
            <c:numRef>
              <c:f>Sheet1!$D$3:$D$63</c:f>
              <c:numCache>
                <c:formatCode>General</c:formatCode>
                <c:ptCount val="60"/>
                <c:pt idx="0">
                  <c:v>0.12970281184160118</c:v>
                </c:pt>
                <c:pt idx="2">
                  <c:v>0.13571154635985988</c:v>
                </c:pt>
                <c:pt idx="3">
                  <c:v>0.14600593366835773</c:v>
                </c:pt>
                <c:pt idx="4">
                  <c:v>0.13766890223704983</c:v>
                </c:pt>
                <c:pt idx="5">
                  <c:v>0.14585662263177582</c:v>
                </c:pt>
                <c:pt idx="6">
                  <c:v>0.13111153298654438</c:v>
                </c:pt>
                <c:pt idx="7">
                  <c:v>0.12818256416774373</c:v>
                </c:pt>
                <c:pt idx="8">
                  <c:v>0.11581413256583631</c:v>
                </c:pt>
                <c:pt idx="9">
                  <c:v>0.11376294694120334</c:v>
                </c:pt>
                <c:pt idx="10">
                  <c:v>0.1077238948082523</c:v>
                </c:pt>
                <c:pt idx="12">
                  <c:v>0.1580017560901584</c:v>
                </c:pt>
                <c:pt idx="13">
                  <c:v>0.15227638481691635</c:v>
                </c:pt>
                <c:pt idx="14">
                  <c:v>0.14961997893784409</c:v>
                </c:pt>
                <c:pt idx="15">
                  <c:v>0.14476493758687672</c:v>
                </c:pt>
                <c:pt idx="18">
                  <c:v>0.12833657230615417</c:v>
                </c:pt>
                <c:pt idx="20">
                  <c:v>0.12991931912122903</c:v>
                </c:pt>
                <c:pt idx="23">
                  <c:v>0.11482690859445702</c:v>
                </c:pt>
                <c:pt idx="24">
                  <c:v>0.11388355899481976</c:v>
                </c:pt>
                <c:pt idx="25">
                  <c:v>0.10855795295697267</c:v>
                </c:pt>
                <c:pt idx="26">
                  <c:v>9.6722167199320058E-2</c:v>
                </c:pt>
                <c:pt idx="27">
                  <c:v>0.10292465785317445</c:v>
                </c:pt>
                <c:pt idx="29">
                  <c:v>0.1285843102610045</c:v>
                </c:pt>
                <c:pt idx="31">
                  <c:v>0.11757817632438106</c:v>
                </c:pt>
                <c:pt idx="33">
                  <c:v>0.11979211549572703</c:v>
                </c:pt>
                <c:pt idx="35">
                  <c:v>0.13758910794290985</c:v>
                </c:pt>
                <c:pt idx="37">
                  <c:v>0.11683549455714787</c:v>
                </c:pt>
                <c:pt idx="39">
                  <c:v>0.10328127511966455</c:v>
                </c:pt>
                <c:pt idx="41">
                  <c:v>0.10080209441776528</c:v>
                </c:pt>
                <c:pt idx="42">
                  <c:v>8.9876938740796497E-2</c:v>
                </c:pt>
                <c:pt idx="46">
                  <c:v>7.1340134722496146E-2</c:v>
                </c:pt>
                <c:pt idx="48">
                  <c:v>7.9643275390435822E-2</c:v>
                </c:pt>
                <c:pt idx="49">
                  <c:v>8.3096188481271899E-2</c:v>
                </c:pt>
                <c:pt idx="51">
                  <c:v>9.7797068707913923E-2</c:v>
                </c:pt>
                <c:pt idx="52">
                  <c:v>0.14893839545626555</c:v>
                </c:pt>
                <c:pt idx="53">
                  <c:v>0.146312542691062</c:v>
                </c:pt>
                <c:pt idx="56">
                  <c:v>0.13396618189732368</c:v>
                </c:pt>
                <c:pt idx="57">
                  <c:v>0.10126800829706942</c:v>
                </c:pt>
                <c:pt idx="58">
                  <c:v>9.7634820405389802E-2</c:v>
                </c:pt>
                <c:pt idx="59">
                  <c:v>0.10760237417960454</c:v>
                </c:pt>
              </c:numCache>
            </c:numRef>
          </c:val>
          <c:smooth val="0"/>
          <c:extLst xmlns:c16r2="http://schemas.microsoft.com/office/drawing/2015/06/chart">
            <c:ext xmlns:c16="http://schemas.microsoft.com/office/drawing/2014/chart" uri="{C3380CC4-5D6E-409C-BE32-E72D297353CC}">
              <c16:uniqueId val="{00000003-52A2-4420-81EA-E2E344343C49}"/>
            </c:ext>
          </c:extLst>
        </c:ser>
        <c:dLbls>
          <c:showLegendKey val="0"/>
          <c:showVal val="0"/>
          <c:showCatName val="0"/>
          <c:showSerName val="0"/>
          <c:showPercent val="0"/>
          <c:showBubbleSize val="0"/>
        </c:dLbls>
        <c:marker val="1"/>
        <c:smooth val="0"/>
        <c:axId val="302332368"/>
        <c:axId val="302331976"/>
        <c:extLst xmlns:c16r2="http://schemas.microsoft.com/office/drawing/2015/06/chart"/>
      </c:lineChart>
      <c:catAx>
        <c:axId val="302332368"/>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Date</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m/d/yyyy"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02331976"/>
        <c:crosses val="autoZero"/>
        <c:auto val="0"/>
        <c:lblAlgn val="ctr"/>
        <c:lblOffset val="100"/>
        <c:tickLblSkip val="2"/>
        <c:noMultiLvlLbl val="0"/>
      </c:catAx>
      <c:valAx>
        <c:axId val="30233197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NDVI</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02332368"/>
        <c:crosses val="autoZero"/>
        <c:crossBetween val="between"/>
      </c:valAx>
      <c:valAx>
        <c:axId val="302331192"/>
        <c:scaling>
          <c:orientation val="minMax"/>
        </c:scaling>
        <c:delete val="0"/>
        <c:axPos val="r"/>
        <c:title>
          <c:tx>
            <c:rich>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r>
                  <a:rPr lang="en-US" dirty="0"/>
                  <a:t>Precipitation (in)</a:t>
                </a:r>
              </a:p>
            </c:rich>
          </c:tx>
          <c:layout/>
          <c:overlay val="0"/>
          <c:spPr>
            <a:noFill/>
            <a:ln>
              <a:noFill/>
            </a:ln>
            <a:effectLst/>
          </c:spPr>
          <c:txPr>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02331584"/>
        <c:crosses val="max"/>
        <c:crossBetween val="between"/>
      </c:valAx>
      <c:dateAx>
        <c:axId val="302331584"/>
        <c:scaling>
          <c:orientation val="minMax"/>
        </c:scaling>
        <c:delete val="1"/>
        <c:axPos val="b"/>
        <c:numFmt formatCode="m/d/yyyy" sourceLinked="1"/>
        <c:majorTickMark val="out"/>
        <c:minorTickMark val="none"/>
        <c:tickLblPos val="nextTo"/>
        <c:crossAx val="302331192"/>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0"/>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Old Dad Peak NDVI Usage Distributions vs. Precipitation (2014-2015)</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6243605658107047E-2"/>
          <c:y val="0.15518518518518515"/>
          <c:w val="0.85498052003437097"/>
          <c:h val="0.72763969087197433"/>
        </c:manualLayout>
      </c:layout>
      <c:barChart>
        <c:barDir val="col"/>
        <c:grouping val="clustered"/>
        <c:varyColors val="0"/>
        <c:ser>
          <c:idx val="3"/>
          <c:order val="3"/>
          <c:tx>
            <c:v>GPM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Sheet2!$A$17:$A$31</c:f>
              <c:numCache>
                <c:formatCode>m/d/yyyy</c:formatCode>
                <c:ptCount val="14"/>
                <c:pt idx="0">
                  <c:v>41921</c:v>
                </c:pt>
                <c:pt idx="1">
                  <c:v>41937</c:v>
                </c:pt>
                <c:pt idx="2">
                  <c:v>41953</c:v>
                </c:pt>
                <c:pt idx="3">
                  <c:v>41969</c:v>
                </c:pt>
                <c:pt idx="4">
                  <c:v>41985</c:v>
                </c:pt>
                <c:pt idx="5">
                  <c:v>42001</c:v>
                </c:pt>
                <c:pt idx="6">
                  <c:v>42017</c:v>
                </c:pt>
                <c:pt idx="7">
                  <c:v>42033</c:v>
                </c:pt>
                <c:pt idx="8">
                  <c:v>42049</c:v>
                </c:pt>
                <c:pt idx="9">
                  <c:v>42065</c:v>
                </c:pt>
                <c:pt idx="10">
                  <c:v>42081</c:v>
                </c:pt>
                <c:pt idx="11">
                  <c:v>42097</c:v>
                </c:pt>
                <c:pt idx="12">
                  <c:v>42113</c:v>
                </c:pt>
                <c:pt idx="13">
                  <c:v>42145</c:v>
                </c:pt>
              </c:numCache>
            </c:numRef>
          </c:cat>
          <c:val>
            <c:numRef>
              <c:f>Sheet2!$E$17:$E$31</c:f>
              <c:numCache>
                <c:formatCode>General</c:formatCode>
                <c:ptCount val="14"/>
                <c:pt idx="0">
                  <c:v>2.8986399999999999E-2</c:v>
                </c:pt>
                <c:pt idx="1">
                  <c:v>3.5088799999999996E-2</c:v>
                </c:pt>
                <c:pt idx="2">
                  <c:v>1.5256000000000002E-3</c:v>
                </c:pt>
                <c:pt idx="3">
                  <c:v>4.5767999999999998E-3</c:v>
                </c:pt>
                <c:pt idx="4">
                  <c:v>0.1708672</c:v>
                </c:pt>
                <c:pt idx="5">
                  <c:v>0.10526640000000001</c:v>
                </c:pt>
                <c:pt idx="6">
                  <c:v>0.1922256</c:v>
                </c:pt>
                <c:pt idx="7">
                  <c:v>0.75364640000000005</c:v>
                </c:pt>
                <c:pt idx="8">
                  <c:v>0.88686179200000004</c:v>
                </c:pt>
                <c:pt idx="9">
                  <c:v>0.1876488</c:v>
                </c:pt>
                <c:pt idx="10">
                  <c:v>0.213584</c:v>
                </c:pt>
                <c:pt idx="11">
                  <c:v>4.6805408E-2</c:v>
                </c:pt>
                <c:pt idx="12">
                  <c:v>2.0137920000000004E-3</c:v>
                </c:pt>
                <c:pt idx="13">
                  <c:v>2.13584E-2</c:v>
                </c:pt>
              </c:numCache>
            </c:numRef>
          </c:val>
          <c:extLst xmlns:c16r2="http://schemas.microsoft.com/office/drawing/2015/06/chart">
            <c:ext xmlns:c16="http://schemas.microsoft.com/office/drawing/2014/chart" uri="{C3380CC4-5D6E-409C-BE32-E72D297353CC}">
              <c16:uniqueId val="{00000000-9BF0-43FD-B02B-FFE2C8EB01C2}"/>
            </c:ext>
          </c:extLst>
        </c:ser>
        <c:dLbls>
          <c:showLegendKey val="0"/>
          <c:showVal val="0"/>
          <c:showCatName val="0"/>
          <c:showSerName val="0"/>
          <c:showPercent val="0"/>
          <c:showBubbleSize val="0"/>
        </c:dLbls>
        <c:gapWidth val="150"/>
        <c:axId val="107852696"/>
        <c:axId val="107852304"/>
      </c:barChart>
      <c:lineChart>
        <c:grouping val="standard"/>
        <c:varyColors val="0"/>
        <c:ser>
          <c:idx val="0"/>
          <c:order val="0"/>
          <c:tx>
            <c:v>50%</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Sheet1!$A$17:$A$31</c:f>
              <c:numCache>
                <c:formatCode>m/d/yyyy</c:formatCode>
                <c:ptCount val="14"/>
                <c:pt idx="0">
                  <c:v>41921</c:v>
                </c:pt>
                <c:pt idx="1">
                  <c:v>41937</c:v>
                </c:pt>
                <c:pt idx="2">
                  <c:v>41953</c:v>
                </c:pt>
                <c:pt idx="3">
                  <c:v>41969</c:v>
                </c:pt>
                <c:pt idx="4">
                  <c:v>41985</c:v>
                </c:pt>
                <c:pt idx="5">
                  <c:v>42001</c:v>
                </c:pt>
                <c:pt idx="6">
                  <c:v>42017</c:v>
                </c:pt>
                <c:pt idx="7">
                  <c:v>42033</c:v>
                </c:pt>
                <c:pt idx="8">
                  <c:v>42049</c:v>
                </c:pt>
                <c:pt idx="9">
                  <c:v>42065</c:v>
                </c:pt>
                <c:pt idx="10">
                  <c:v>42081</c:v>
                </c:pt>
                <c:pt idx="11">
                  <c:v>42097</c:v>
                </c:pt>
                <c:pt idx="12">
                  <c:v>42113</c:v>
                </c:pt>
                <c:pt idx="13">
                  <c:v>42145</c:v>
                </c:pt>
              </c:numCache>
            </c:numRef>
          </c:cat>
          <c:val>
            <c:numRef>
              <c:f>Sheet2!$B$17:$B$31</c:f>
              <c:numCache>
                <c:formatCode>General</c:formatCode>
                <c:ptCount val="14"/>
                <c:pt idx="0">
                  <c:v>0.1487094558332428</c:v>
                </c:pt>
                <c:pt idx="1">
                  <c:v>0.14867195128587909</c:v>
                </c:pt>
                <c:pt idx="2">
                  <c:v>0.14217426975218012</c:v>
                </c:pt>
                <c:pt idx="3">
                  <c:v>0.13110921483806595</c:v>
                </c:pt>
                <c:pt idx="6">
                  <c:v>0.12333675624564697</c:v>
                </c:pt>
                <c:pt idx="8">
                  <c:v>0.14846253229226475</c:v>
                </c:pt>
                <c:pt idx="11">
                  <c:v>0.14549310189111</c:v>
                </c:pt>
                <c:pt idx="12">
                  <c:v>0.13440021775238936</c:v>
                </c:pt>
                <c:pt idx="13">
                  <c:v>0.12328712540205952</c:v>
                </c:pt>
              </c:numCache>
            </c:numRef>
          </c:val>
          <c:smooth val="0"/>
          <c:extLst xmlns:c16r2="http://schemas.microsoft.com/office/drawing/2015/06/chart">
            <c:ext xmlns:c16="http://schemas.microsoft.com/office/drawing/2014/chart" uri="{C3380CC4-5D6E-409C-BE32-E72D297353CC}">
              <c16:uniqueId val="{00000001-9BF0-43FD-B02B-FFE2C8EB01C2}"/>
            </c:ext>
          </c:extLst>
        </c:ser>
        <c:ser>
          <c:idx val="1"/>
          <c:order val="1"/>
          <c:tx>
            <c:v>75%</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Sheet1!$A$17:$A$31</c:f>
              <c:numCache>
                <c:formatCode>m/d/yyyy</c:formatCode>
                <c:ptCount val="14"/>
                <c:pt idx="0">
                  <c:v>41921</c:v>
                </c:pt>
                <c:pt idx="1">
                  <c:v>41937</c:v>
                </c:pt>
                <c:pt idx="2">
                  <c:v>41953</c:v>
                </c:pt>
                <c:pt idx="3">
                  <c:v>41969</c:v>
                </c:pt>
                <c:pt idx="4">
                  <c:v>41985</c:v>
                </c:pt>
                <c:pt idx="5">
                  <c:v>42001</c:v>
                </c:pt>
                <c:pt idx="6">
                  <c:v>42017</c:v>
                </c:pt>
                <c:pt idx="7">
                  <c:v>42033</c:v>
                </c:pt>
                <c:pt idx="8">
                  <c:v>42049</c:v>
                </c:pt>
                <c:pt idx="9">
                  <c:v>42065</c:v>
                </c:pt>
                <c:pt idx="10">
                  <c:v>42081</c:v>
                </c:pt>
                <c:pt idx="11">
                  <c:v>42097</c:v>
                </c:pt>
                <c:pt idx="12">
                  <c:v>42113</c:v>
                </c:pt>
                <c:pt idx="13">
                  <c:v>42145</c:v>
                </c:pt>
              </c:numCache>
            </c:numRef>
          </c:cat>
          <c:val>
            <c:numRef>
              <c:f>Sheet2!$C$17:$C$31</c:f>
              <c:numCache>
                <c:formatCode>General</c:formatCode>
                <c:ptCount val="14"/>
                <c:pt idx="0">
                  <c:v>0.14818515238664207</c:v>
                </c:pt>
                <c:pt idx="1">
                  <c:v>0.14785711939866991</c:v>
                </c:pt>
                <c:pt idx="2">
                  <c:v>0.13436290188755701</c:v>
                </c:pt>
                <c:pt idx="3">
                  <c:v>0.1213151214364708</c:v>
                </c:pt>
                <c:pt idx="6">
                  <c:v>0.11945794975422032</c:v>
                </c:pt>
                <c:pt idx="8">
                  <c:v>0.15222830769838167</c:v>
                </c:pt>
                <c:pt idx="11">
                  <c:v>0.1419405226784913</c:v>
                </c:pt>
                <c:pt idx="12">
                  <c:v>0.13132020874358119</c:v>
                </c:pt>
                <c:pt idx="13">
                  <c:v>0.12108301687607255</c:v>
                </c:pt>
              </c:numCache>
            </c:numRef>
          </c:val>
          <c:smooth val="0"/>
          <c:extLst xmlns:c16r2="http://schemas.microsoft.com/office/drawing/2015/06/chart">
            <c:ext xmlns:c16="http://schemas.microsoft.com/office/drawing/2014/chart" uri="{C3380CC4-5D6E-409C-BE32-E72D297353CC}">
              <c16:uniqueId val="{00000002-9BF0-43FD-B02B-FFE2C8EB01C2}"/>
            </c:ext>
          </c:extLst>
        </c:ser>
        <c:ser>
          <c:idx val="2"/>
          <c:order val="2"/>
          <c:tx>
            <c:v>95%</c:v>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Sheet1!$A$17:$A$31</c:f>
              <c:numCache>
                <c:formatCode>m/d/yyyy</c:formatCode>
                <c:ptCount val="14"/>
                <c:pt idx="0">
                  <c:v>41921</c:v>
                </c:pt>
                <c:pt idx="1">
                  <c:v>41937</c:v>
                </c:pt>
                <c:pt idx="2">
                  <c:v>41953</c:v>
                </c:pt>
                <c:pt idx="3">
                  <c:v>41969</c:v>
                </c:pt>
                <c:pt idx="4">
                  <c:v>41985</c:v>
                </c:pt>
                <c:pt idx="5">
                  <c:v>42001</c:v>
                </c:pt>
                <c:pt idx="6">
                  <c:v>42017</c:v>
                </c:pt>
                <c:pt idx="7">
                  <c:v>42033</c:v>
                </c:pt>
                <c:pt idx="8">
                  <c:v>42049</c:v>
                </c:pt>
                <c:pt idx="9">
                  <c:v>42065</c:v>
                </c:pt>
                <c:pt idx="10">
                  <c:v>42081</c:v>
                </c:pt>
                <c:pt idx="11">
                  <c:v>42097</c:v>
                </c:pt>
                <c:pt idx="12">
                  <c:v>42113</c:v>
                </c:pt>
                <c:pt idx="13">
                  <c:v>42145</c:v>
                </c:pt>
              </c:numCache>
            </c:numRef>
          </c:cat>
          <c:val>
            <c:numRef>
              <c:f>Sheet2!$D$17:$D$31</c:f>
              <c:numCache>
                <c:formatCode>General</c:formatCode>
                <c:ptCount val="14"/>
                <c:pt idx="0">
                  <c:v>0.14408483796014451</c:v>
                </c:pt>
                <c:pt idx="1">
                  <c:v>0.14436382021871055</c:v>
                </c:pt>
                <c:pt idx="2">
                  <c:v>0.13403315761134282</c:v>
                </c:pt>
                <c:pt idx="3">
                  <c:v>0.12593780955432257</c:v>
                </c:pt>
                <c:pt idx="6">
                  <c:v>0.12154019460300849</c:v>
                </c:pt>
                <c:pt idx="8">
                  <c:v>0.14980860988562589</c:v>
                </c:pt>
                <c:pt idx="11">
                  <c:v>0.14038731775089214</c:v>
                </c:pt>
                <c:pt idx="12">
                  <c:v>0.12922466323059201</c:v>
                </c:pt>
                <c:pt idx="13">
                  <c:v>0.11600626496306854</c:v>
                </c:pt>
              </c:numCache>
            </c:numRef>
          </c:val>
          <c:smooth val="0"/>
          <c:extLst xmlns:c16r2="http://schemas.microsoft.com/office/drawing/2015/06/chart">
            <c:ext xmlns:c16="http://schemas.microsoft.com/office/drawing/2014/chart" uri="{C3380CC4-5D6E-409C-BE32-E72D297353CC}">
              <c16:uniqueId val="{00000003-9BF0-43FD-B02B-FFE2C8EB01C2}"/>
            </c:ext>
          </c:extLst>
        </c:ser>
        <c:dLbls>
          <c:showLegendKey val="0"/>
          <c:showVal val="0"/>
          <c:showCatName val="0"/>
          <c:showSerName val="0"/>
          <c:showPercent val="0"/>
          <c:showBubbleSize val="0"/>
        </c:dLbls>
        <c:marker val="1"/>
        <c:smooth val="0"/>
        <c:axId val="177999088"/>
        <c:axId val="107853480"/>
      </c:lineChart>
      <c:dateAx>
        <c:axId val="177999088"/>
        <c:scaling>
          <c:orientation val="minMax"/>
        </c:scaling>
        <c:delete val="0"/>
        <c:axPos val="b"/>
        <c:title>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m/d/yyyy"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7853480"/>
        <c:crosses val="autoZero"/>
        <c:auto val="1"/>
        <c:lblOffset val="100"/>
        <c:baseTimeUnit val="days"/>
        <c:majorUnit val="2"/>
        <c:majorTimeUnit val="months"/>
      </c:dateAx>
      <c:valAx>
        <c:axId val="107853480"/>
        <c:scaling>
          <c:orientation val="minMax"/>
          <c:max val="0.2"/>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dirty="0"/>
                  <a:t>NDVI</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77999088"/>
        <c:crosses val="autoZero"/>
        <c:crossBetween val="between"/>
      </c:valAx>
      <c:valAx>
        <c:axId val="107852304"/>
        <c:scaling>
          <c:orientation val="minMax"/>
          <c:max val="4.5"/>
        </c:scaling>
        <c:delete val="0"/>
        <c:axPos val="r"/>
        <c:title>
          <c:tx>
            <c:rich>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r>
                  <a:rPr lang="en-US" dirty="0"/>
                  <a:t>Precipitation (IN)</a:t>
                </a:r>
              </a:p>
            </c:rich>
          </c:tx>
          <c:layout/>
          <c:overlay val="0"/>
          <c:spPr>
            <a:noFill/>
            <a:ln>
              <a:noFill/>
            </a:ln>
            <a:effectLst/>
          </c:spPr>
          <c:txPr>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7852696"/>
        <c:crosses val="max"/>
        <c:crossBetween val="between"/>
      </c:valAx>
      <c:dateAx>
        <c:axId val="107852696"/>
        <c:scaling>
          <c:orientation val="minMax"/>
        </c:scaling>
        <c:delete val="1"/>
        <c:axPos val="b"/>
        <c:numFmt formatCode="m/d/yyyy" sourceLinked="1"/>
        <c:majorTickMark val="out"/>
        <c:minorTickMark val="none"/>
        <c:tickLblPos val="nextTo"/>
        <c:crossAx val="107852304"/>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Old Dad Peak NDVI Usage Distributions vs. Precipitation (2015-2016)</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1716734627477957"/>
          <c:y val="0.14532881306503351"/>
          <c:w val="0.80457143290960997"/>
          <c:h val="0.63673461650627006"/>
        </c:manualLayout>
      </c:layout>
      <c:barChart>
        <c:barDir val="col"/>
        <c:grouping val="clustered"/>
        <c:varyColors val="0"/>
        <c:ser>
          <c:idx val="3"/>
          <c:order val="3"/>
          <c:tx>
            <c:v>GPM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Sheet2!$A$33:$A$47</c:f>
              <c:numCache>
                <c:formatCode>m/d/yyyy</c:formatCode>
                <c:ptCount val="15"/>
                <c:pt idx="0">
                  <c:v>42289</c:v>
                </c:pt>
                <c:pt idx="1">
                  <c:v>42305</c:v>
                </c:pt>
                <c:pt idx="2">
                  <c:v>42321</c:v>
                </c:pt>
                <c:pt idx="3">
                  <c:v>42337</c:v>
                </c:pt>
                <c:pt idx="4">
                  <c:v>42353</c:v>
                </c:pt>
                <c:pt idx="5">
                  <c:v>42369</c:v>
                </c:pt>
                <c:pt idx="6">
                  <c:v>42020</c:v>
                </c:pt>
                <c:pt idx="7">
                  <c:v>42401</c:v>
                </c:pt>
                <c:pt idx="8">
                  <c:v>42417</c:v>
                </c:pt>
                <c:pt idx="9">
                  <c:v>42433</c:v>
                </c:pt>
                <c:pt idx="10">
                  <c:v>42449</c:v>
                </c:pt>
                <c:pt idx="11">
                  <c:v>42465</c:v>
                </c:pt>
                <c:pt idx="12">
                  <c:v>42481</c:v>
                </c:pt>
                <c:pt idx="13">
                  <c:v>42497</c:v>
                </c:pt>
                <c:pt idx="14">
                  <c:v>42513</c:v>
                </c:pt>
              </c:numCache>
            </c:numRef>
          </c:cat>
          <c:val>
            <c:numRef>
              <c:f>Sheet2!$E$33:$E$47</c:f>
              <c:numCache>
                <c:formatCode>General</c:formatCode>
                <c:ptCount val="15"/>
                <c:pt idx="0">
                  <c:v>0.32495280000000004</c:v>
                </c:pt>
                <c:pt idx="1">
                  <c:v>4.1313248000000007</c:v>
                </c:pt>
                <c:pt idx="2">
                  <c:v>4.1191200000000004E-2</c:v>
                </c:pt>
                <c:pt idx="3">
                  <c:v>0.1769696</c:v>
                </c:pt>
                <c:pt idx="4">
                  <c:v>9.0010400000000004E-2</c:v>
                </c:pt>
                <c:pt idx="5">
                  <c:v>1.7269791999999999E-2</c:v>
                </c:pt>
                <c:pt idx="6">
                  <c:v>0.77299100799999998</c:v>
                </c:pt>
                <c:pt idx="7">
                  <c:v>0.29901760000000005</c:v>
                </c:pt>
                <c:pt idx="8">
                  <c:v>2.0137920000000004E-3</c:v>
                </c:pt>
                <c:pt idx="9">
                  <c:v>0.63873820800000003</c:v>
                </c:pt>
                <c:pt idx="10">
                  <c:v>0.22987740800000001</c:v>
                </c:pt>
                <c:pt idx="11">
                  <c:v>0.10575459200000001</c:v>
                </c:pt>
                <c:pt idx="12">
                  <c:v>0.38646499200000001</c:v>
                </c:pt>
                <c:pt idx="13">
                  <c:v>0.5980352000000001</c:v>
                </c:pt>
                <c:pt idx="14">
                  <c:v>5.6447200000000003E-2</c:v>
                </c:pt>
              </c:numCache>
            </c:numRef>
          </c:val>
          <c:extLst xmlns:c16r2="http://schemas.microsoft.com/office/drawing/2015/06/chart">
            <c:ext xmlns:c16="http://schemas.microsoft.com/office/drawing/2014/chart" uri="{C3380CC4-5D6E-409C-BE32-E72D297353CC}">
              <c16:uniqueId val="{00000000-695A-44B6-AA96-B02FCA3114BF}"/>
            </c:ext>
          </c:extLst>
        </c:ser>
        <c:dLbls>
          <c:showLegendKey val="0"/>
          <c:showVal val="0"/>
          <c:showCatName val="0"/>
          <c:showSerName val="0"/>
          <c:showPercent val="0"/>
          <c:showBubbleSize val="0"/>
        </c:dLbls>
        <c:gapWidth val="219"/>
        <c:axId val="408035344"/>
        <c:axId val="588874192"/>
      </c:barChart>
      <c:lineChart>
        <c:grouping val="standard"/>
        <c:varyColors val="0"/>
        <c:ser>
          <c:idx val="0"/>
          <c:order val="0"/>
          <c:tx>
            <c:v>50%</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Sheet2!$A$33:$A$47</c:f>
              <c:numCache>
                <c:formatCode>m/d/yyyy</c:formatCode>
                <c:ptCount val="15"/>
                <c:pt idx="0">
                  <c:v>42289</c:v>
                </c:pt>
                <c:pt idx="1">
                  <c:v>42305</c:v>
                </c:pt>
                <c:pt idx="2">
                  <c:v>42321</c:v>
                </c:pt>
                <c:pt idx="3">
                  <c:v>42337</c:v>
                </c:pt>
                <c:pt idx="4">
                  <c:v>42353</c:v>
                </c:pt>
                <c:pt idx="5">
                  <c:v>42369</c:v>
                </c:pt>
                <c:pt idx="6">
                  <c:v>42020</c:v>
                </c:pt>
                <c:pt idx="7">
                  <c:v>42401</c:v>
                </c:pt>
                <c:pt idx="8">
                  <c:v>42417</c:v>
                </c:pt>
                <c:pt idx="9">
                  <c:v>42433</c:v>
                </c:pt>
                <c:pt idx="10">
                  <c:v>42449</c:v>
                </c:pt>
                <c:pt idx="11">
                  <c:v>42465</c:v>
                </c:pt>
                <c:pt idx="12">
                  <c:v>42481</c:v>
                </c:pt>
                <c:pt idx="13">
                  <c:v>42497</c:v>
                </c:pt>
                <c:pt idx="14">
                  <c:v>42513</c:v>
                </c:pt>
              </c:numCache>
            </c:numRef>
          </c:cat>
          <c:val>
            <c:numRef>
              <c:f>Sheet2!$B$33:$B$47</c:f>
              <c:numCache>
                <c:formatCode>General</c:formatCode>
                <c:ptCount val="15"/>
                <c:pt idx="0">
                  <c:v>0.11488681232932922</c:v>
                </c:pt>
                <c:pt idx="2">
                  <c:v>0.15617103340723859</c:v>
                </c:pt>
                <c:pt idx="4">
                  <c:v>0.11304684254139599</c:v>
                </c:pt>
                <c:pt idx="8">
                  <c:v>0.16151181947862694</c:v>
                </c:pt>
                <c:pt idx="10">
                  <c:v>0.1586351366960897</c:v>
                </c:pt>
                <c:pt idx="14">
                  <c:v>0.13124380829552382</c:v>
                </c:pt>
              </c:numCache>
            </c:numRef>
          </c:val>
          <c:smooth val="0"/>
          <c:extLst xmlns:c16r2="http://schemas.microsoft.com/office/drawing/2015/06/chart">
            <c:ext xmlns:c16="http://schemas.microsoft.com/office/drawing/2014/chart" uri="{C3380CC4-5D6E-409C-BE32-E72D297353CC}">
              <c16:uniqueId val="{00000001-695A-44B6-AA96-B02FCA3114BF}"/>
            </c:ext>
          </c:extLst>
        </c:ser>
        <c:ser>
          <c:idx val="1"/>
          <c:order val="1"/>
          <c:tx>
            <c:v>75%</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Sheet2!$A$33:$A$47</c:f>
              <c:numCache>
                <c:formatCode>m/d/yyyy</c:formatCode>
                <c:ptCount val="15"/>
                <c:pt idx="0">
                  <c:v>42289</c:v>
                </c:pt>
                <c:pt idx="1">
                  <c:v>42305</c:v>
                </c:pt>
                <c:pt idx="2">
                  <c:v>42321</c:v>
                </c:pt>
                <c:pt idx="3">
                  <c:v>42337</c:v>
                </c:pt>
                <c:pt idx="4">
                  <c:v>42353</c:v>
                </c:pt>
                <c:pt idx="5">
                  <c:v>42369</c:v>
                </c:pt>
                <c:pt idx="6">
                  <c:v>42020</c:v>
                </c:pt>
                <c:pt idx="7">
                  <c:v>42401</c:v>
                </c:pt>
                <c:pt idx="8">
                  <c:v>42417</c:v>
                </c:pt>
                <c:pt idx="9">
                  <c:v>42433</c:v>
                </c:pt>
                <c:pt idx="10">
                  <c:v>42449</c:v>
                </c:pt>
                <c:pt idx="11">
                  <c:v>42465</c:v>
                </c:pt>
                <c:pt idx="12">
                  <c:v>42481</c:v>
                </c:pt>
                <c:pt idx="13">
                  <c:v>42497</c:v>
                </c:pt>
                <c:pt idx="14">
                  <c:v>42513</c:v>
                </c:pt>
              </c:numCache>
            </c:numRef>
          </c:cat>
          <c:val>
            <c:numRef>
              <c:f>Sheet2!$C$33:$C$47</c:f>
              <c:numCache>
                <c:formatCode>General</c:formatCode>
                <c:ptCount val="15"/>
                <c:pt idx="0">
                  <c:v>0.11264068660039696</c:v>
                </c:pt>
                <c:pt idx="2">
                  <c:v>0.15674228872938512</c:v>
                </c:pt>
                <c:pt idx="4">
                  <c:v>0.12544097087808578</c:v>
                </c:pt>
                <c:pt idx="8">
                  <c:v>0.16767394606947356</c:v>
                </c:pt>
                <c:pt idx="10">
                  <c:v>0.16803305666137458</c:v>
                </c:pt>
                <c:pt idx="14">
                  <c:v>0.12836059280124107</c:v>
                </c:pt>
              </c:numCache>
            </c:numRef>
          </c:val>
          <c:smooth val="0"/>
          <c:extLst xmlns:c16r2="http://schemas.microsoft.com/office/drawing/2015/06/chart">
            <c:ext xmlns:c16="http://schemas.microsoft.com/office/drawing/2014/chart" uri="{C3380CC4-5D6E-409C-BE32-E72D297353CC}">
              <c16:uniqueId val="{00000002-695A-44B6-AA96-B02FCA3114BF}"/>
            </c:ext>
          </c:extLst>
        </c:ser>
        <c:ser>
          <c:idx val="2"/>
          <c:order val="2"/>
          <c:tx>
            <c:v>95%</c:v>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Sheet2!$A$33:$A$47</c:f>
              <c:numCache>
                <c:formatCode>m/d/yyyy</c:formatCode>
                <c:ptCount val="15"/>
                <c:pt idx="0">
                  <c:v>42289</c:v>
                </c:pt>
                <c:pt idx="1">
                  <c:v>42305</c:v>
                </c:pt>
                <c:pt idx="2">
                  <c:v>42321</c:v>
                </c:pt>
                <c:pt idx="3">
                  <c:v>42337</c:v>
                </c:pt>
                <c:pt idx="4">
                  <c:v>42353</c:v>
                </c:pt>
                <c:pt idx="5">
                  <c:v>42369</c:v>
                </c:pt>
                <c:pt idx="6">
                  <c:v>42020</c:v>
                </c:pt>
                <c:pt idx="7">
                  <c:v>42401</c:v>
                </c:pt>
                <c:pt idx="8">
                  <c:v>42417</c:v>
                </c:pt>
                <c:pt idx="9">
                  <c:v>42433</c:v>
                </c:pt>
                <c:pt idx="10">
                  <c:v>42449</c:v>
                </c:pt>
                <c:pt idx="11">
                  <c:v>42465</c:v>
                </c:pt>
                <c:pt idx="12">
                  <c:v>42481</c:v>
                </c:pt>
                <c:pt idx="13">
                  <c:v>42497</c:v>
                </c:pt>
                <c:pt idx="14">
                  <c:v>42513</c:v>
                </c:pt>
              </c:numCache>
            </c:numRef>
          </c:cat>
          <c:val>
            <c:numRef>
              <c:f>Sheet2!$D$33:$D$47</c:f>
              <c:numCache>
                <c:formatCode>General</c:formatCode>
                <c:ptCount val="15"/>
                <c:pt idx="0">
                  <c:v>0.10886439502990981</c:v>
                </c:pt>
                <c:pt idx="2">
                  <c:v>0.14846000282807223</c:v>
                </c:pt>
                <c:pt idx="4">
                  <c:v>0.13203994210547113</c:v>
                </c:pt>
                <c:pt idx="8">
                  <c:v>0.17140960582366113</c:v>
                </c:pt>
                <c:pt idx="10">
                  <c:v>0.17785049757156093</c:v>
                </c:pt>
                <c:pt idx="12">
                  <c:v>0.1468597339822891</c:v>
                </c:pt>
                <c:pt idx="14">
                  <c:v>0.11850978637308086</c:v>
                </c:pt>
              </c:numCache>
            </c:numRef>
          </c:val>
          <c:smooth val="0"/>
          <c:extLst xmlns:c16r2="http://schemas.microsoft.com/office/drawing/2015/06/chart">
            <c:ext xmlns:c16="http://schemas.microsoft.com/office/drawing/2014/chart" uri="{C3380CC4-5D6E-409C-BE32-E72D297353CC}">
              <c16:uniqueId val="{00000003-695A-44B6-AA96-B02FCA3114BF}"/>
            </c:ext>
          </c:extLst>
        </c:ser>
        <c:dLbls>
          <c:showLegendKey val="0"/>
          <c:showVal val="0"/>
          <c:showCatName val="0"/>
          <c:showSerName val="0"/>
          <c:showPercent val="0"/>
          <c:showBubbleSize val="0"/>
        </c:dLbls>
        <c:marker val="1"/>
        <c:smooth val="0"/>
        <c:axId val="473313448"/>
        <c:axId val="473313840"/>
      </c:lineChart>
      <c:dateAx>
        <c:axId val="473313448"/>
        <c:scaling>
          <c:orientation val="minMax"/>
          <c:min val="42287"/>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Date</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m/d/yyyy"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73313840"/>
        <c:crosses val="autoZero"/>
        <c:auto val="1"/>
        <c:lblOffset val="100"/>
        <c:baseTimeUnit val="days"/>
        <c:majorUnit val="2"/>
        <c:majorTimeUnit val="months"/>
      </c:dateAx>
      <c:valAx>
        <c:axId val="47331384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NDVI</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73313448"/>
        <c:crosses val="autoZero"/>
        <c:crossBetween val="between"/>
      </c:valAx>
      <c:valAx>
        <c:axId val="588874192"/>
        <c:scaling>
          <c:orientation val="minMax"/>
        </c:scaling>
        <c:delete val="0"/>
        <c:axPos val="r"/>
        <c:title>
          <c:tx>
            <c:rich>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r>
                  <a:rPr lang="en-US" dirty="0"/>
                  <a:t>Precipitation (in)</a:t>
                </a:r>
              </a:p>
            </c:rich>
          </c:tx>
          <c:layout/>
          <c:overlay val="0"/>
          <c:spPr>
            <a:noFill/>
            <a:ln>
              <a:noFill/>
            </a:ln>
            <a:effectLst/>
          </c:spPr>
          <c:txPr>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8035344"/>
        <c:crosses val="max"/>
        <c:crossBetween val="between"/>
      </c:valAx>
      <c:dateAx>
        <c:axId val="408035344"/>
        <c:scaling>
          <c:orientation val="minMax"/>
        </c:scaling>
        <c:delete val="1"/>
        <c:axPos val="b"/>
        <c:numFmt formatCode="m/d/yyyy" sourceLinked="1"/>
        <c:majorTickMark val="out"/>
        <c:minorTickMark val="none"/>
        <c:tickLblPos val="nextTo"/>
        <c:crossAx val="588874192"/>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Old Dad Peak NDVI Usage Distributions vs. Precipitation (2016-2017)</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1457648065478732E-2"/>
          <c:y val="0.15148150356977305"/>
          <c:w val="0.8640836713770923"/>
          <c:h val="0.73134335540148077"/>
        </c:manualLayout>
      </c:layout>
      <c:barChart>
        <c:barDir val="col"/>
        <c:grouping val="clustered"/>
        <c:varyColors val="0"/>
        <c:ser>
          <c:idx val="3"/>
          <c:order val="3"/>
          <c:tx>
            <c:v>GPM</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Sheet2!$A$49:$A$63</c:f>
              <c:numCache>
                <c:formatCode>m/d/yyyy</c:formatCode>
                <c:ptCount val="14"/>
                <c:pt idx="0">
                  <c:v>42657</c:v>
                </c:pt>
                <c:pt idx="1">
                  <c:v>42673</c:v>
                </c:pt>
                <c:pt idx="2">
                  <c:v>42689</c:v>
                </c:pt>
                <c:pt idx="3">
                  <c:v>42705</c:v>
                </c:pt>
                <c:pt idx="4">
                  <c:v>42721</c:v>
                </c:pt>
                <c:pt idx="5">
                  <c:v>42737</c:v>
                </c:pt>
                <c:pt idx="6">
                  <c:v>42753</c:v>
                </c:pt>
                <c:pt idx="7">
                  <c:v>42769</c:v>
                </c:pt>
                <c:pt idx="8">
                  <c:v>42785</c:v>
                </c:pt>
                <c:pt idx="9">
                  <c:v>42801</c:v>
                </c:pt>
                <c:pt idx="10">
                  <c:v>42817</c:v>
                </c:pt>
                <c:pt idx="11">
                  <c:v>42833</c:v>
                </c:pt>
                <c:pt idx="12">
                  <c:v>42849</c:v>
                </c:pt>
                <c:pt idx="13">
                  <c:v>42881</c:v>
                </c:pt>
              </c:numCache>
            </c:numRef>
          </c:cat>
          <c:val>
            <c:numRef>
              <c:f>Sheet2!$E$49:$E$63</c:f>
              <c:numCache>
                <c:formatCode>General</c:formatCode>
                <c:ptCount val="14"/>
                <c:pt idx="0">
                  <c:v>3.5088799999999996E-2</c:v>
                </c:pt>
                <c:pt idx="1">
                  <c:v>0.56447199999999997</c:v>
                </c:pt>
                <c:pt idx="2">
                  <c:v>4.7293600000000005E-2</c:v>
                </c:pt>
                <c:pt idx="3">
                  <c:v>6.7126400000000003E-2</c:v>
                </c:pt>
                <c:pt idx="4">
                  <c:v>0.58888160000000001</c:v>
                </c:pt>
                <c:pt idx="5">
                  <c:v>3.5348151999999997</c:v>
                </c:pt>
                <c:pt idx="6">
                  <c:v>1.5271256</c:v>
                </c:pt>
                <c:pt idx="7">
                  <c:v>1.358760384</c:v>
                </c:pt>
                <c:pt idx="8">
                  <c:v>0.87874560000000002</c:v>
                </c:pt>
                <c:pt idx="9">
                  <c:v>5.2907808000000001E-2</c:v>
                </c:pt>
                <c:pt idx="10">
                  <c:v>0.41905180800000003</c:v>
                </c:pt>
                <c:pt idx="11">
                  <c:v>0.10374079999999999</c:v>
                </c:pt>
                <c:pt idx="12">
                  <c:v>1.2204800000000002E-2</c:v>
                </c:pt>
                <c:pt idx="13">
                  <c:v>6.1024000000000009E-3</c:v>
                </c:pt>
              </c:numCache>
            </c:numRef>
          </c:val>
          <c:extLst xmlns:c16r2="http://schemas.microsoft.com/office/drawing/2015/06/chart">
            <c:ext xmlns:c16="http://schemas.microsoft.com/office/drawing/2014/chart" uri="{C3380CC4-5D6E-409C-BE32-E72D297353CC}">
              <c16:uniqueId val="{00000000-BE24-46D9-88A0-FE105FD7A5B5}"/>
            </c:ext>
          </c:extLst>
        </c:ser>
        <c:dLbls>
          <c:showLegendKey val="0"/>
          <c:showVal val="0"/>
          <c:showCatName val="0"/>
          <c:showSerName val="0"/>
          <c:showPercent val="0"/>
          <c:showBubbleSize val="0"/>
        </c:dLbls>
        <c:gapWidth val="150"/>
        <c:axId val="474700904"/>
        <c:axId val="408036912"/>
      </c:barChart>
      <c:lineChart>
        <c:grouping val="standard"/>
        <c:varyColors val="0"/>
        <c:ser>
          <c:idx val="0"/>
          <c:order val="0"/>
          <c:tx>
            <c:v>50%</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Sheet2!$A$49:$A$66</c:f>
              <c:numCache>
                <c:formatCode>m/d/yyyy</c:formatCode>
                <c:ptCount val="17"/>
                <c:pt idx="0">
                  <c:v>42657</c:v>
                </c:pt>
                <c:pt idx="1">
                  <c:v>42673</c:v>
                </c:pt>
                <c:pt idx="2">
                  <c:v>42689</c:v>
                </c:pt>
                <c:pt idx="3">
                  <c:v>42705</c:v>
                </c:pt>
                <c:pt idx="4">
                  <c:v>42721</c:v>
                </c:pt>
                <c:pt idx="5">
                  <c:v>42737</c:v>
                </c:pt>
                <c:pt idx="6">
                  <c:v>42753</c:v>
                </c:pt>
                <c:pt idx="7">
                  <c:v>42769</c:v>
                </c:pt>
                <c:pt idx="8">
                  <c:v>42785</c:v>
                </c:pt>
                <c:pt idx="9">
                  <c:v>42801</c:v>
                </c:pt>
                <c:pt idx="10">
                  <c:v>42817</c:v>
                </c:pt>
                <c:pt idx="11">
                  <c:v>42833</c:v>
                </c:pt>
                <c:pt idx="12">
                  <c:v>42849</c:v>
                </c:pt>
                <c:pt idx="13">
                  <c:v>42881</c:v>
                </c:pt>
                <c:pt idx="14">
                  <c:v>43009</c:v>
                </c:pt>
                <c:pt idx="15">
                  <c:v>43057</c:v>
                </c:pt>
                <c:pt idx="16">
                  <c:v>43073</c:v>
                </c:pt>
              </c:numCache>
            </c:numRef>
          </c:cat>
          <c:val>
            <c:numRef>
              <c:f>Sheet2!$B$49:$B$63</c:f>
              <c:numCache>
                <c:formatCode>General</c:formatCode>
                <c:ptCount val="14"/>
                <c:pt idx="0">
                  <c:v>0.11190807814876995</c:v>
                </c:pt>
                <c:pt idx="2">
                  <c:v>0.1141027437323049</c:v>
                </c:pt>
                <c:pt idx="4">
                  <c:v>7.9595598347343546E-2</c:v>
                </c:pt>
                <c:pt idx="6">
                  <c:v>0.11049632006728621</c:v>
                </c:pt>
                <c:pt idx="7">
                  <c:v>0.14277737426584128</c:v>
                </c:pt>
                <c:pt idx="9">
                  <c:v>0.1615102684978531</c:v>
                </c:pt>
                <c:pt idx="10">
                  <c:v>0.17007867038870852</c:v>
                </c:pt>
                <c:pt idx="11">
                  <c:v>0.14466525318975351</c:v>
                </c:pt>
                <c:pt idx="13">
                  <c:v>0.11908179004159239</c:v>
                </c:pt>
              </c:numCache>
            </c:numRef>
          </c:val>
          <c:smooth val="0"/>
          <c:extLst xmlns:c16r2="http://schemas.microsoft.com/office/drawing/2015/06/chart">
            <c:ext xmlns:c16="http://schemas.microsoft.com/office/drawing/2014/chart" uri="{C3380CC4-5D6E-409C-BE32-E72D297353CC}">
              <c16:uniqueId val="{00000001-BE24-46D9-88A0-FE105FD7A5B5}"/>
            </c:ext>
          </c:extLst>
        </c:ser>
        <c:ser>
          <c:idx val="1"/>
          <c:order val="1"/>
          <c:tx>
            <c:v>75%</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Sheet2!$A$49:$A$66</c:f>
              <c:numCache>
                <c:formatCode>m/d/yyyy</c:formatCode>
                <c:ptCount val="17"/>
                <c:pt idx="0">
                  <c:v>42657</c:v>
                </c:pt>
                <c:pt idx="1">
                  <c:v>42673</c:v>
                </c:pt>
                <c:pt idx="2">
                  <c:v>42689</c:v>
                </c:pt>
                <c:pt idx="3">
                  <c:v>42705</c:v>
                </c:pt>
                <c:pt idx="4">
                  <c:v>42721</c:v>
                </c:pt>
                <c:pt idx="5">
                  <c:v>42737</c:v>
                </c:pt>
                <c:pt idx="6">
                  <c:v>42753</c:v>
                </c:pt>
                <c:pt idx="7">
                  <c:v>42769</c:v>
                </c:pt>
                <c:pt idx="8">
                  <c:v>42785</c:v>
                </c:pt>
                <c:pt idx="9">
                  <c:v>42801</c:v>
                </c:pt>
                <c:pt idx="10">
                  <c:v>42817</c:v>
                </c:pt>
                <c:pt idx="11">
                  <c:v>42833</c:v>
                </c:pt>
                <c:pt idx="12">
                  <c:v>42849</c:v>
                </c:pt>
                <c:pt idx="13">
                  <c:v>42881</c:v>
                </c:pt>
                <c:pt idx="14">
                  <c:v>43009</c:v>
                </c:pt>
                <c:pt idx="15">
                  <c:v>43057</c:v>
                </c:pt>
                <c:pt idx="16">
                  <c:v>43073</c:v>
                </c:pt>
              </c:numCache>
            </c:numRef>
          </c:cat>
          <c:val>
            <c:numRef>
              <c:f>Sheet2!$C$49:$C$63</c:f>
              <c:numCache>
                <c:formatCode>General</c:formatCode>
                <c:ptCount val="14"/>
                <c:pt idx="0">
                  <c:v>0.10894877363639886</c:v>
                </c:pt>
                <c:pt idx="2">
                  <c:v>0.11627420953706549</c:v>
                </c:pt>
                <c:pt idx="4">
                  <c:v>9.0015209807113417E-2</c:v>
                </c:pt>
                <c:pt idx="6">
                  <c:v>0.11259377823834368</c:v>
                </c:pt>
                <c:pt idx="7">
                  <c:v>0.13624926430967979</c:v>
                </c:pt>
                <c:pt idx="9">
                  <c:v>0.16108896248497723</c:v>
                </c:pt>
                <c:pt idx="10">
                  <c:v>0.17064122196014533</c:v>
                </c:pt>
                <c:pt idx="11">
                  <c:v>0.14796491798787326</c:v>
                </c:pt>
                <c:pt idx="13">
                  <c:v>0.12127214461086532</c:v>
                </c:pt>
              </c:numCache>
            </c:numRef>
          </c:val>
          <c:smooth val="0"/>
          <c:extLst xmlns:c16r2="http://schemas.microsoft.com/office/drawing/2015/06/chart">
            <c:ext xmlns:c16="http://schemas.microsoft.com/office/drawing/2014/chart" uri="{C3380CC4-5D6E-409C-BE32-E72D297353CC}">
              <c16:uniqueId val="{00000002-BE24-46D9-88A0-FE105FD7A5B5}"/>
            </c:ext>
          </c:extLst>
        </c:ser>
        <c:ser>
          <c:idx val="2"/>
          <c:order val="2"/>
          <c:tx>
            <c:v>95%</c:v>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cat>
            <c:numRef>
              <c:f>Sheet2!$A$49:$A$66</c:f>
              <c:numCache>
                <c:formatCode>m/d/yyyy</c:formatCode>
                <c:ptCount val="17"/>
                <c:pt idx="0">
                  <c:v>42657</c:v>
                </c:pt>
                <c:pt idx="1">
                  <c:v>42673</c:v>
                </c:pt>
                <c:pt idx="2">
                  <c:v>42689</c:v>
                </c:pt>
                <c:pt idx="3">
                  <c:v>42705</c:v>
                </c:pt>
                <c:pt idx="4">
                  <c:v>42721</c:v>
                </c:pt>
                <c:pt idx="5">
                  <c:v>42737</c:v>
                </c:pt>
                <c:pt idx="6">
                  <c:v>42753</c:v>
                </c:pt>
                <c:pt idx="7">
                  <c:v>42769</c:v>
                </c:pt>
                <c:pt idx="8">
                  <c:v>42785</c:v>
                </c:pt>
                <c:pt idx="9">
                  <c:v>42801</c:v>
                </c:pt>
                <c:pt idx="10">
                  <c:v>42817</c:v>
                </c:pt>
                <c:pt idx="11">
                  <c:v>42833</c:v>
                </c:pt>
                <c:pt idx="12">
                  <c:v>42849</c:v>
                </c:pt>
                <c:pt idx="13">
                  <c:v>42881</c:v>
                </c:pt>
                <c:pt idx="14">
                  <c:v>43009</c:v>
                </c:pt>
                <c:pt idx="15">
                  <c:v>43057</c:v>
                </c:pt>
                <c:pt idx="16">
                  <c:v>43073</c:v>
                </c:pt>
              </c:numCache>
            </c:numRef>
          </c:cat>
          <c:val>
            <c:numRef>
              <c:f>Sheet2!$D$49:$D$63</c:f>
              <c:numCache>
                <c:formatCode>General</c:formatCode>
                <c:ptCount val="14"/>
                <c:pt idx="0">
                  <c:v>0.10653576510701719</c:v>
                </c:pt>
                <c:pt idx="2">
                  <c:v>0.11242172087785678</c:v>
                </c:pt>
                <c:pt idx="4">
                  <c:v>9.1319973316573225E-2</c:v>
                </c:pt>
                <c:pt idx="6">
                  <c:v>0.10757345399445323</c:v>
                </c:pt>
                <c:pt idx="7">
                  <c:v>0.12505140381249408</c:v>
                </c:pt>
                <c:pt idx="9">
                  <c:v>0.16375652039913513</c:v>
                </c:pt>
                <c:pt idx="10">
                  <c:v>0.17037489158366703</c:v>
                </c:pt>
                <c:pt idx="11">
                  <c:v>0.14857459520282532</c:v>
                </c:pt>
                <c:pt idx="13">
                  <c:v>0.11887709999017969</c:v>
                </c:pt>
              </c:numCache>
            </c:numRef>
          </c:val>
          <c:smooth val="0"/>
          <c:extLst xmlns:c16r2="http://schemas.microsoft.com/office/drawing/2015/06/chart">
            <c:ext xmlns:c16="http://schemas.microsoft.com/office/drawing/2014/chart" uri="{C3380CC4-5D6E-409C-BE32-E72D297353CC}">
              <c16:uniqueId val="{00000003-BE24-46D9-88A0-FE105FD7A5B5}"/>
            </c:ext>
          </c:extLst>
        </c:ser>
        <c:dLbls>
          <c:showLegendKey val="0"/>
          <c:showVal val="0"/>
          <c:showCatName val="0"/>
          <c:showSerName val="0"/>
          <c:showPercent val="0"/>
          <c:showBubbleSize val="0"/>
        </c:dLbls>
        <c:marker val="1"/>
        <c:smooth val="0"/>
        <c:axId val="408036128"/>
        <c:axId val="408036520"/>
      </c:lineChart>
      <c:dateAx>
        <c:axId val="408036128"/>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Date</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m/d/yyyy"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8036520"/>
        <c:crosses val="autoZero"/>
        <c:auto val="1"/>
        <c:lblOffset val="100"/>
        <c:baseTimeUnit val="days"/>
        <c:majorUnit val="1"/>
        <c:majorTimeUnit val="months"/>
      </c:dateAx>
      <c:valAx>
        <c:axId val="408036520"/>
        <c:scaling>
          <c:orientation val="minMax"/>
          <c:max val="0.2"/>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NDVI</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8036128"/>
        <c:crosses val="autoZero"/>
        <c:crossBetween val="between"/>
      </c:valAx>
      <c:valAx>
        <c:axId val="408036912"/>
        <c:scaling>
          <c:orientation val="minMax"/>
          <c:max val="4.5"/>
        </c:scaling>
        <c:delete val="0"/>
        <c:axPos val="r"/>
        <c:title>
          <c:tx>
            <c:rich>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r>
                  <a:rPr lang="en-US" dirty="0"/>
                  <a:t>Precipitation (in)</a:t>
                </a:r>
              </a:p>
            </c:rich>
          </c:tx>
          <c:layout/>
          <c:overlay val="0"/>
          <c:spPr>
            <a:noFill/>
            <a:ln>
              <a:noFill/>
            </a:ln>
            <a:effectLst/>
          </c:spPr>
          <c:txPr>
            <a:bodyPr rot="5400000" spcFirstLastPara="1" vertOverflow="ellipsis"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74700904"/>
        <c:crosses val="max"/>
        <c:crossBetween val="between"/>
      </c:valAx>
      <c:dateAx>
        <c:axId val="474700904"/>
        <c:scaling>
          <c:orientation val="minMax"/>
        </c:scaling>
        <c:delete val="1"/>
        <c:axPos val="b"/>
        <c:numFmt formatCode="m/d/yyyy" sourceLinked="1"/>
        <c:majorTickMark val="out"/>
        <c:minorTickMark val="none"/>
        <c:tickLblPos val="nextTo"/>
        <c:crossAx val="408036912"/>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span"/>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3-28T14:35:39.983" idx="5">
    <p:pos x="6750" y="0"/>
    <p:text>Changed the direction of the secondary y-axis on this slide and the next 3 slides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12646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penclipart.org/detail/286612/scal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orpi/learn/nature/bighorn-sheep.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en/desert-bighorn-sheep-ovis-canadensis-95669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ps.gov/media/photo/gallery.htm?id=CAD231D3-155D-4519-3E14C69230B6A37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FF0000"/>
              </a:buClr>
              <a:buSzPts val="1200"/>
              <a:buFont typeface="Calibri"/>
              <a:buNone/>
            </a:pPr>
            <a:r>
              <a:rPr lang="en-US"/>
              <a:t>Good afternoon. My name is Jake Ramthun. I graduated from Macalester College in Saint Paul, MN with a degree in geography and I am the Project Lead for the Mojave Desert Water Resources team at NASA DEVELOP’s Wise Office.</a:t>
            </a:r>
            <a:endParaRPr/>
          </a:p>
          <a:p>
            <a:pPr marL="0" lvl="0" indent="0" rtl="0">
              <a:spcBef>
                <a:spcPts val="0"/>
              </a:spcBef>
              <a:spcAft>
                <a:spcPts val="0"/>
              </a:spcAft>
              <a:buClr>
                <a:srgbClr val="FF0000"/>
              </a:buClr>
              <a:buSzPts val="1200"/>
              <a:buFont typeface="Calibri"/>
              <a:buNone/>
            </a:pPr>
            <a:endParaRPr/>
          </a:p>
          <a:p>
            <a:pPr marL="0" lvl="0" indent="0" rtl="0">
              <a:spcBef>
                <a:spcPts val="0"/>
              </a:spcBef>
              <a:spcAft>
                <a:spcPts val="0"/>
              </a:spcAft>
              <a:buClr>
                <a:srgbClr val="FF0000"/>
              </a:buClr>
              <a:buSzPts val="1200"/>
              <a:buFont typeface="Calibri"/>
              <a:buNone/>
            </a:pPr>
            <a:r>
              <a:rPr lang="en-US"/>
              <a:t>Hi, I’m Devon Burks. I graduated from Virginia Commonwealth University in Richmond, VA with a degree  in Environmental Studies.</a:t>
            </a:r>
            <a:endParaRPr/>
          </a:p>
          <a:p>
            <a:pPr marL="0" lvl="0" indent="0" rtl="0">
              <a:spcBef>
                <a:spcPts val="0"/>
              </a:spcBef>
              <a:spcAft>
                <a:spcPts val="0"/>
              </a:spcAft>
              <a:buClr>
                <a:srgbClr val="FF0000"/>
              </a:buClr>
              <a:buSzPts val="1200"/>
              <a:buFont typeface="Calibri"/>
              <a:buNone/>
            </a:pPr>
            <a:endParaRPr/>
          </a:p>
          <a:p>
            <a:pPr marL="0" lvl="0" indent="0" rtl="0">
              <a:spcBef>
                <a:spcPts val="0"/>
              </a:spcBef>
              <a:spcAft>
                <a:spcPts val="0"/>
              </a:spcAft>
              <a:buClr>
                <a:srgbClr val="FF0000"/>
              </a:buClr>
              <a:buSzPts val="1200"/>
              <a:buFont typeface="Calibri"/>
              <a:buNone/>
            </a:pPr>
            <a:r>
              <a:rPr lang="en-US"/>
              <a:t>And my name is Mariah Heck, and I graduated from the University of Tulsa with degrees in Geology and Geophysics.</a:t>
            </a:r>
            <a:endParaRPr/>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55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Shape 23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400"/>
              <a:buFont typeface="Arial"/>
              <a:buNone/>
            </a:pPr>
            <a:r>
              <a:rPr lang="en-US"/>
              <a:t>   When we shift focus to the Old Dad study area and break things down to a season-by-season basis, we stop seeing trends that fit our hypothesis. From October of 2014 to May of 2015, Old Dad Peak did appear to meet this expectation. An increase in precipitation mid-season precedes an increase in NDVI overall, and the more selective usage intervals appear to exhibit marginally higher mean NDVI values. This is about what we’d expect. However…</a:t>
            </a:r>
            <a:endParaRPr/>
          </a:p>
        </p:txBody>
      </p:sp>
      <p:sp>
        <p:nvSpPr>
          <p:cNvPr id="237" name="Shape 23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436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The following season shows a reversal. Here, precipitation and its relationship to overall NDVI appears more sporadic, while our more selective intervals exhibit lower mean NDVI values throughout much of the year. </a:t>
            </a: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6967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Shape 24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Finally, the most recent season, 2016-2017, exhibits the most variability in the relationship between habitat selection and NDVI. We do see a much more clear relationship between precipitation and NDVI than the previous season, but the relative standings of more and less selective intervals varies throughout the year. There does not appear to be a consistent trend between usage intervals and mean NDVI.</a:t>
            </a:r>
            <a:endParaRPr sz="1200" b="0" i="0" u="none" strike="noStrike" cap="none">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028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Shape 25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Lastly, we took a look at any changes in NDVI over the course of our study period at both of our study areas. Landsat scenes at similar points in the phenological cycle four years apart were selected. Then, the more recent measures were calculated as a percentage of the historical measures, and the resulting values were displayed as raster values, with decreases being shown here in red and increases in green. Though apparent decreases were observed just between these two dates, NDVI change across all of our dates was largely constituted by relatively small and sporadic shifts from a low baseline.</a:t>
            </a:r>
            <a:endParaRPr sz="1200" b="0" i="0" u="none" strike="noStrike" cap="none">
              <a:solidFill>
                <a:schemeClr val="dk1"/>
              </a:solidFill>
              <a:latin typeface="Calibri"/>
              <a:ea typeface="Calibri"/>
              <a:cs typeface="Calibri"/>
              <a:sym typeface="Calibri"/>
            </a:endParaRPr>
          </a:p>
        </p:txBody>
      </p:sp>
      <p:sp>
        <p:nvSpPr>
          <p:cNvPr id="255" name="Shape 25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505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Shape 27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The isolation of our study area lends itself to a low number of nearby precipitation stations, which is challenging when precipitation measured by satellites may evaporate before hitting the ground. The coarse resolution of satellite precipitation data and the scarcity of </a:t>
            </a:r>
            <a:r>
              <a:rPr lang="en-US" i="1"/>
              <a:t>in-situ</a:t>
            </a:r>
            <a:r>
              <a:rPr lang="en-US"/>
              <a:t> data limit confidence in analysis in sporadic weather environments like the Mojave Desert. When relying on interpolated or aggregated satellite measurements, a trade-off arises between resolution and confidence level of the precipitation estimates. We also see narrow ranges in NDVI resulting from fairly dry baseline conditions existing throughout most of the year. Remote sensing of arid environments necessitates the detection of very subtle shifts in vegetation.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Clipart: </a:t>
            </a:r>
            <a:r>
              <a:rPr lang="en-US" sz="1200" b="0" i="0" u="sng" strike="noStrike" cap="none">
                <a:solidFill>
                  <a:schemeClr val="hlink"/>
                </a:solidFill>
                <a:latin typeface="Calibri"/>
                <a:ea typeface="Calibri"/>
                <a:cs typeface="Calibri"/>
                <a:sym typeface="Calibri"/>
                <a:hlinkClick r:id="rId3"/>
              </a:rPr>
              <a:t>https://openclipart.org/detail/286612/scale</a:t>
            </a: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082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Shape 28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dk1"/>
              </a:buClr>
              <a:buSzPts val="1100"/>
              <a:buFont typeface="Arial"/>
              <a:buNone/>
            </a:pPr>
            <a:r>
              <a:rPr lang="en-US" sz="1100">
                <a:latin typeface="Arial"/>
                <a:ea typeface="Arial"/>
                <a:cs typeface="Arial"/>
                <a:sym typeface="Arial"/>
              </a:rPr>
              <a:t>In conclusion, NDVI and MSAVI2 were highly correlated for our study area. However, due to the area’s high level of relief, NDVI is likely more appropriate for high shadow areas. We saw a clear correlation between utilization intervals and mean NDVI for Marble, while Old Dad Peak showed a weaker correlation. (and) With arid environments being characterized by sporadic and spatially limited precipitation events, surface hydrology and the pursuit of enhanced resolution rainfall data would greatly benefit future continuations of our research. The proposed second term of this project will expand in this direction, taking elevation and surface cover type into account to provide more detailed suggestions for habitat management partners. </a:t>
            </a:r>
            <a:endParaRPr sz="11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endParaRPr sz="1100" b="0" i="0" u="none" strike="noStrike" cap="none">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endParaRPr sz="1100" b="0" i="0" u="none" strike="noStrike" cap="none">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r>
              <a:rPr lang="en-US" sz="1100" b="0" i="0" u="none" strike="noStrike" cap="none">
                <a:solidFill>
                  <a:srgbClr val="404040"/>
                </a:solidFill>
                <a:latin typeface="Arial"/>
                <a:ea typeface="Arial"/>
                <a:cs typeface="Arial"/>
                <a:sym typeface="Arial"/>
              </a:rPr>
              <a:t>Image: https://www.nps.gov/moja/index.html</a:t>
            </a:r>
            <a:endParaRPr sz="1100" b="0" i="0" u="none" strike="noStrike" cap="none">
              <a:solidFill>
                <a:srgbClr val="40404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264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Shape 29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95" name="Shape 29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073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Shape 30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Eric White was the Wise County Center Lead for the Mojave Water Resources Project. The original project proposal was written by Emily Gotschalk</a:t>
            </a:r>
            <a:endParaRPr sz="1200" b="0" i="0" u="none" strike="noStrike" cap="none">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155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Shape 30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L to R: </a:t>
            </a:r>
            <a:r>
              <a:rPr lang="en-US" sz="1200" b="1" i="0" u="none" strike="noStrike" cap="none">
                <a:solidFill>
                  <a:schemeClr val="dk1"/>
                </a:solidFill>
                <a:latin typeface="Calibri"/>
                <a:ea typeface="Calibri"/>
                <a:cs typeface="Calibri"/>
                <a:sym typeface="Calibri"/>
              </a:rPr>
              <a:t>Mariah Heck</a:t>
            </a:r>
            <a:r>
              <a:rPr lang="en-US" sz="1200" b="0" i="0" u="none" strike="noStrike" cap="none">
                <a:solidFill>
                  <a:schemeClr val="dk1"/>
                </a:solidFill>
                <a:latin typeface="Calibri"/>
                <a:ea typeface="Calibri"/>
                <a:cs typeface="Calibri"/>
                <a:sym typeface="Calibri"/>
              </a:rPr>
              <a:t>, Geology/Geophysics, University of Tulsa; </a:t>
            </a:r>
            <a:r>
              <a:rPr lang="en-US" sz="1200" b="1" i="0" u="none" strike="noStrike" cap="none">
                <a:solidFill>
                  <a:schemeClr val="dk1"/>
                </a:solidFill>
                <a:latin typeface="Calibri"/>
                <a:ea typeface="Calibri"/>
                <a:cs typeface="Calibri"/>
                <a:sym typeface="Calibri"/>
              </a:rPr>
              <a:t>Jacob Ramthun</a:t>
            </a:r>
            <a:r>
              <a:rPr lang="en-US" sz="1200" b="0" i="0" u="none" strike="noStrike" cap="none">
                <a:solidFill>
                  <a:schemeClr val="dk1"/>
                </a:solidFill>
                <a:latin typeface="Calibri"/>
                <a:ea typeface="Calibri"/>
                <a:cs typeface="Calibri"/>
                <a:sym typeface="Calibri"/>
              </a:rPr>
              <a:t> (Lead), Geography, Macalester College; </a:t>
            </a:r>
            <a:r>
              <a:rPr lang="en-US" sz="1200" b="1" i="0" u="none" strike="noStrike" cap="none">
                <a:solidFill>
                  <a:schemeClr val="dk1"/>
                </a:solidFill>
                <a:latin typeface="Calibri"/>
                <a:ea typeface="Calibri"/>
                <a:cs typeface="Calibri"/>
                <a:sym typeface="Calibri"/>
              </a:rPr>
              <a:t>Devon Burks</a:t>
            </a:r>
            <a:r>
              <a:rPr lang="en-US" sz="1200" b="0" i="0" u="none" strike="noStrike" cap="none">
                <a:solidFill>
                  <a:schemeClr val="dk1"/>
                </a:solidFill>
                <a:latin typeface="Calibri"/>
                <a:ea typeface="Calibri"/>
                <a:cs typeface="Calibri"/>
                <a:sym typeface="Calibri"/>
              </a:rPr>
              <a:t>, Environmental Studies, Virginia Commonwealth University</a:t>
            </a:r>
            <a:endParaRPr sz="1200" b="0" i="0" u="none" strike="noStrike" cap="none">
              <a:solidFill>
                <a:schemeClr val="dk1"/>
              </a:solidFill>
              <a:latin typeface="Calibri"/>
              <a:ea typeface="Calibri"/>
              <a:cs typeface="Calibri"/>
              <a:sym typeface="Calibri"/>
            </a:endParaRPr>
          </a:p>
        </p:txBody>
      </p:sp>
      <p:sp>
        <p:nvSpPr>
          <p:cNvPr id="309" name="Shape 30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915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Shape 31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Calculated by Zonal Statistics on that Season’s seasonal UD shapefile.</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Neither of these is necessarily “more correct”; rather one is more interpolated to a finer resolution and the other is coarser with greater confidence.</a:t>
            </a:r>
            <a:endParaRPr sz="1200" b="0" i="0" u="none" strike="noStrike" cap="none">
              <a:solidFill>
                <a:schemeClr val="dk1"/>
              </a:solidFill>
              <a:latin typeface="Calibri"/>
              <a:ea typeface="Calibri"/>
              <a:cs typeface="Calibri"/>
              <a:sym typeface="Calibri"/>
            </a:endParaRPr>
          </a:p>
        </p:txBody>
      </p:sp>
      <p:sp>
        <p:nvSpPr>
          <p:cNvPr id="315" name="Shape 31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5158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Shape 10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dk1"/>
              </a:buClr>
              <a:buSzPts val="1100"/>
              <a:buFont typeface="Arial"/>
              <a:buNone/>
            </a:pPr>
            <a:r>
              <a:rPr lang="en-US">
                <a:solidFill>
                  <a:srgbClr val="404040"/>
                </a:solidFill>
              </a:rPr>
              <a:t>Bighorn sheep are important to the desert ecosystems in the Mojave National Preserve. They rely on foragable vegetation cover for hydration since water can be scarce. They are threatened by foraging competition of grazing livestock, the spread of respiratory disease, and especially the increasing risk of drought. By quantifying plant distribution indices, NASA Earth observation systems are currently being used by the National Park Service and the California Department of Fish and Wildlife to assess relationships between Bighorn sheep populations and habitat selection based off of vegetation availability. Unfortunately, recent extirpations of Bighorn sheep populations have negatively correlated with precipitation and elevation, signaling that drought and other climatic shifts may bring drastic challenges to local management efforts. </a:t>
            </a:r>
            <a:endParaRPr sz="1100">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endParaRPr sz="1100">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r>
              <a:rPr lang="en-US" sz="1100" b="0" i="0" u="none" strike="noStrike" cap="none">
                <a:solidFill>
                  <a:srgbClr val="404040"/>
                </a:solidFill>
                <a:latin typeface="Arial"/>
                <a:ea typeface="Arial"/>
                <a:cs typeface="Arial"/>
                <a:sym typeface="Arial"/>
              </a:rPr>
              <a:t>Photos:</a:t>
            </a:r>
            <a:endParaRPr sz="1100" b="0" i="0" u="none" strike="noStrike" cap="none">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r>
              <a:rPr lang="en-US" sz="1100" b="0" i="0" u="sng" strike="noStrike" cap="none">
                <a:solidFill>
                  <a:schemeClr val="hlink"/>
                </a:solidFill>
                <a:latin typeface="Arial"/>
                <a:ea typeface="Arial"/>
                <a:cs typeface="Arial"/>
                <a:sym typeface="Arial"/>
                <a:hlinkClick r:id="rId3"/>
              </a:rPr>
              <a:t>https://www.nps.gov/orpi/learn/nature/bighorn-sheep.htm</a:t>
            </a:r>
            <a:endParaRPr sz="1100" b="0" i="0" u="none" strike="noStrike" cap="none">
              <a:solidFill>
                <a:srgbClr val="40404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r>
              <a:rPr lang="en-US" sz="1100" b="0" i="0" u="sng" strike="noStrike" cap="none">
                <a:solidFill>
                  <a:schemeClr val="hlink"/>
                </a:solidFill>
                <a:latin typeface="Arial"/>
                <a:ea typeface="Arial"/>
                <a:cs typeface="Arial"/>
                <a:sym typeface="Arial"/>
                <a:hlinkClick r:id="rId4"/>
              </a:rPr>
              <a:t>https://pixabay.com/en/desert-bighorn-sheep-ovis-canadensis-956699/</a:t>
            </a:r>
            <a:r>
              <a:rPr lang="en-US" sz="1100" b="0" i="0" u="none" strike="noStrike" cap="none">
                <a:solidFill>
                  <a:srgbClr val="404040"/>
                </a:solidFill>
                <a:latin typeface="Arial"/>
                <a:ea typeface="Arial"/>
                <a:cs typeface="Arial"/>
                <a:sym typeface="Arial"/>
              </a:rPr>
              <a:t> </a:t>
            </a:r>
            <a:endParaRPr sz="1100" b="0" i="0" u="none" strike="noStrike" cap="none">
              <a:solidFill>
                <a:srgbClr val="40404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7" name="Shape 10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763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-High level of correlation between MSAVI2 and NDVI</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-While MSAVI2 does take bare soil into account, it doesn’t handle shadows/rough topography as well.</a:t>
            </a:r>
            <a:endParaRPr sz="1200" b="0" i="0" u="none" strike="noStrike" cap="none">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5138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Shape 33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Here we see the results of our comparison of Landsat NDVI with precipitation totals from GPM. Every data point here consists of the mean NDVI for a given Landsat image, paired with the total measured rainfall in the 16 day window since the previous Landsat image. We’ve blocked out the summers in pink here due to a lack of data</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-GPM is more coarse, but as a result is less reliant on interpolation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-Though we do have a lot of missing data points due to summers/cloud interference, we do generally see relative maxima in the NDVI data in the spans following precipitation events. Summers here are blocked out in pink. In future drafts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-These are very small fluctuations in NDVI from a low baseline, but we do see this trend nonetheless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1" name="Shape 3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1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Shape 3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400"/>
              <a:buFont typeface="Arial"/>
              <a:buNone/>
            </a:pPr>
            <a:r>
              <a:rPr lang="en-US"/>
              <a:t>Here we see the results of our comparison of Landsat NDVI with precipitation totals from GPM. In spite of its relatively coarse spatial resolution, we used GPM precipitation data for our final analyses because it is less contingent on interpolation and less subject to outliers than PRISM or CHIRPS. Every data point here consists of the mean NDVI for a given Landsat image, paired with the total measured rainfall in the 16 day window since the previous Landsat image. We’ve blocked out the summers in pink here due to a lack of data. It is worth noting that GPM data was unavailable for much of the first season; however, high winter rainfall for that year is reflected in that season’s relative maxima.</a:t>
            </a:r>
            <a:endParaRPr/>
          </a:p>
          <a:p>
            <a:pPr marL="0" lvl="0" indent="0" rtl="0">
              <a:spcBef>
                <a:spcPts val="0"/>
              </a:spcBef>
              <a:spcAft>
                <a:spcPts val="0"/>
              </a:spcAft>
              <a:buClr>
                <a:schemeClr val="dk1"/>
              </a:buClr>
              <a:buSzPts val="1400"/>
              <a:buFont typeface="Arial"/>
              <a:buNone/>
            </a:pPr>
            <a:r>
              <a:rPr lang="en-US"/>
              <a:t>      This graph is for Old Dad Peak. Here, we can see that spikes and dips in NDVI are often, but not always, preceded by correlating bursts or pauses in rainfall. This is not always the case, however [refer to end of the 15-16 season]. Exceptions, like the drop we see at the end of the 2015-16 season, may be explained by spatially limited precipitation that is common of arid ecosystems. It is also worth emphasizing that what is the trends above are actually constituted by small fluctuations from a relatively low baseline. We’re working with vegetation that is dry and patchy throughout most of the year, so any shifts we see are going to be subtle.  </a:t>
            </a:r>
            <a:endParaRPr/>
          </a:p>
          <a:p>
            <a:pPr marL="0" lvl="0" indent="0" rtl="0">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is GPM Data (for comparisons of GPM and PRISM, see Appendix I)</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-GPM is more coarse, but as a result is less reliant on interpolation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-Though we do have a lot of missing data points due to summers/cloud interference, we do generally see relative maxima in the NDVI data in the spans following precipitation events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-These are very small fluctuations in NDVI from a low baseline, but we do see this trend nonetheless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852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Shape 35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The Mojave Desert covers nearly fifty-thousand square miles of the American Southwest, but we’re particularly interested in two study sites in California, Old Dad Mountain (point to OD on map) and the Marble Mountains (point to MM on map). These sites were chosen because their rugged topography allows sheep to escape up the mountains to watch for predators. They also serve as representatives for many sheep habitats in the Mojave when it comes to vegetation greenness. We wanted to provide information that could help our partners identify how sheep gravitate towards available vegetation and defensible territory.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Image/Photo credit: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https://commons.wikimedia.org/wiki/File:Uspaintedrelief.png</a:t>
            </a:r>
            <a:br>
              <a:rPr lang="en-US" sz="1100" b="0" i="0" u="none" strike="noStrike" cap="none">
                <a:solidFill>
                  <a:schemeClr val="dk1"/>
                </a:solidFill>
                <a:latin typeface="Arial"/>
                <a:ea typeface="Arial"/>
                <a:cs typeface="Arial"/>
                <a:sym typeface="Arial"/>
              </a:rPr>
            </a:br>
            <a:r>
              <a:rPr lang="en-US" sz="1100" b="0" i="0" u="none" strike="noStrike" cap="none">
                <a:solidFill>
                  <a:schemeClr val="dk1"/>
                </a:solidFill>
                <a:latin typeface="Arial"/>
                <a:ea typeface="Arial"/>
                <a:cs typeface="Arial"/>
                <a:sym typeface="Arial"/>
              </a:rPr>
              <a:t>https://commons.wikimedia.org/wiki/File:Mojave_desert_map.jpg#filelinks</a:t>
            </a:r>
            <a:br>
              <a:rPr lang="en-US" sz="1100" b="0" i="0" u="none" strike="noStrike" cap="none">
                <a:solidFill>
                  <a:schemeClr val="dk1"/>
                </a:solidFill>
                <a:latin typeface="Arial"/>
                <a:ea typeface="Arial"/>
                <a:cs typeface="Arial"/>
                <a:sym typeface="Arial"/>
              </a:rPr>
            </a:br>
            <a:r>
              <a:rPr lang="en-US" sz="1100" b="0" i="0" u="none" strike="noStrike" cap="none">
                <a:solidFill>
                  <a:schemeClr val="dk1"/>
                </a:solidFill>
                <a:latin typeface="Arial"/>
                <a:ea typeface="Arial"/>
                <a:cs typeface="Arial"/>
                <a:sym typeface="Arial"/>
              </a:rPr>
              <a:t>Retrieved from http://www.esa.int/spaceinimages/Images/2014/09/Mojave_Desert</a:t>
            </a:r>
            <a:br>
              <a:rPr lang="en-US" sz="1100" b="0" i="0" u="none" strike="noStrike" cap="none">
                <a:solidFill>
                  <a:schemeClr val="dk1"/>
                </a:solidFill>
                <a:latin typeface="Arial"/>
                <a:ea typeface="Arial"/>
                <a:cs typeface="Arial"/>
                <a:sym typeface="Arial"/>
              </a:rPr>
            </a:br>
            <a:endParaRPr sz="1200" b="0" i="0" u="none" strike="noStrike" cap="none">
              <a:solidFill>
                <a:schemeClr val="dk1"/>
              </a:solidFill>
              <a:latin typeface="Calibri"/>
              <a:ea typeface="Calibri"/>
              <a:cs typeface="Calibri"/>
              <a:sym typeface="Calibri"/>
            </a:endParaRPr>
          </a:p>
        </p:txBody>
      </p:sp>
      <p:sp>
        <p:nvSpPr>
          <p:cNvPr id="118" name="Shape 11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57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These are our project partners. They provided us with utilization distribution data from collared sheep and ideas on how to build on their previous research of NDVI by not only exploring NDVI but also alternative methods to measure vegetation indices, such as MSAVI-2, which my partner will explain more about shortly. One of our intentions was to develop a software tool to help them continue research after our work is done. </a:t>
            </a: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https://commons.wikimedia.org/wiki/File:US-NationalParkService-Logo.svg</a:t>
            </a:r>
            <a:endParaRPr sz="1200" b="0" i="0" u="none" strike="noStrike" cap="none">
              <a:solidFill>
                <a:schemeClr val="dk1"/>
              </a:solidFill>
              <a:latin typeface="Calibri"/>
              <a:ea typeface="Calibri"/>
              <a:cs typeface="Calibri"/>
              <a:sym typeface="Calibri"/>
            </a:endParaRPr>
          </a:p>
        </p:txBody>
      </p:sp>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71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Shape 15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a:t>Our objective was to model Bighorn sheep habitat availability and selection using NASA Earth observations and </a:t>
            </a:r>
            <a:r>
              <a:rPr lang="en-US" i="1"/>
              <a:t>in-situ</a:t>
            </a:r>
            <a:r>
              <a:rPr lang="en-US"/>
              <a:t> data. We assessed the relationship between precipitation, measured vegetation indices, and habitat selection to aid in conservation and management efforts by identifying possible areas to implement artificial water sources.  </a:t>
            </a:r>
            <a:endParaRPr/>
          </a:p>
          <a:p>
            <a:pPr marL="0" marR="0" lvl="0" indent="0" algn="l" rtl="0">
              <a:lnSpc>
                <a:spcPct val="100000"/>
              </a:lnSpc>
              <a:spcBef>
                <a:spcPts val="0"/>
              </a:spcBef>
              <a:spcAft>
                <a:spcPts val="0"/>
              </a:spcAft>
              <a:buClr>
                <a:schemeClr val="dk1"/>
              </a:buClr>
              <a:buSzPts val="1200"/>
              <a:buFont typeface="Calibri"/>
              <a:buNone/>
            </a:pPr>
            <a:r>
              <a:rPr lang="en-US" sz="11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https://www.nps.gov/media/photo/view.htm?id=CAC503C2-155D-4519-3E3F8003140CF489</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69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We focused on data from these sources: Vegetation from MODIS and Landsat 8; and precipitation data from GPM and the ancillary data sets PRISM and CHIRPS. We were also provided with data from GPS collars, showing us where the sheep roam at different usage distribution levels. These were generalized regions, based on a limited number of herd members. For our study, we looked at the areas where they spent 50, 75, and 95% of their time.</a:t>
            </a: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671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Shape 18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sng" strike="noStrike" cap="none">
                <a:solidFill>
                  <a:schemeClr val="hlink"/>
                </a:solidFill>
                <a:latin typeface="Calibri"/>
                <a:ea typeface="Calibri"/>
                <a:cs typeface="Calibri"/>
                <a:sym typeface="Calibri"/>
                <a:hlinkClick r:id="rId3"/>
              </a:rPr>
              <a:t>https://www.nps.gov/media/photo/gallery.htm?id=CAD231D3-155D-4519-3E14C69230B6A371</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p>
          <a:p>
            <a:pPr marL="0" lvl="0" indent="0" rtl="0">
              <a:spcBef>
                <a:spcPts val="0"/>
              </a:spcBef>
              <a:spcAft>
                <a:spcPts val="0"/>
              </a:spcAft>
              <a:buClr>
                <a:schemeClr val="dk1"/>
              </a:buClr>
              <a:buSzPts val="1100"/>
              <a:buFont typeface="Arial"/>
              <a:buNone/>
            </a:pPr>
            <a:r>
              <a:rPr lang="en-US"/>
              <a:t>The raster datasets first underwent pre-processing. This involved calculating vegetation indices from the satellite data, and aggregating precipitation data into 16-day totals to match the Landsat data periods. Using the sheep distribution data provided by the GPS collars, we ran zonal statistics on the rasters and created tables of the data. These included the average amount of precipitation and the mean vegetation index levels within the each of the  usage distribution levels.</a:t>
            </a:r>
            <a:endParaRPr/>
          </a:p>
        </p:txBody>
      </p:sp>
      <p:sp>
        <p:nvSpPr>
          <p:cNvPr id="185" name="Shape 18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009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Shape 21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a:t>We specifically looked at NDVI and MSAVI2 as potential indices for this study. While NDVI is a familiar industry standard in remote sensing, MSAVI2, the Modified Soil-Adjusted Vegetation Index, is specifically designed for study areas with lots of bright, bare soil that can drown out the spectral signatures of vegetation. Finding them to be highly correlated, we decided that NDVI is more appropriate for the study area in spite of the fact that it does not account for soil. This is due to the abundance of rugged topography, and thus shadows, which can interfere with the MSAVI formula. Existing literature has suggested that in less shadowed desert scenes, MSAVI does provide a more accurate assessment, but only marginally.</a:t>
            </a:r>
            <a:endParaRPr sz="1200" b="0" i="0" u="none" strike="noStrike" cap="none">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060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Shape 23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dirty="0"/>
              <a:t>Using the sheep range data from the California Department of Fish and Wildlife, we compared mean NDVI values measured within more and more conservative aggregates of sheep habitat selection. In grey, our 95% usage interval represents almost the entire area visited by collared sheep within the given period, while our 50% interval, in blue, represents a much more centralized and selective depiction of the herd’s movements. We have to mindful of the fact that these areas are generalized from the movements of a fraction of the herd, but we would nonetheless expect to see that more visitation is reflective of better quality foraging.</a:t>
            </a:r>
            <a:endParaRPr dirty="0"/>
          </a:p>
          <a:p>
            <a:pPr marL="0" lvl="0" indent="0" rtl="0">
              <a:spcBef>
                <a:spcPts val="0"/>
              </a:spcBef>
              <a:spcAft>
                <a:spcPts val="0"/>
              </a:spcAft>
              <a:buClr>
                <a:schemeClr val="dk1"/>
              </a:buClr>
              <a:buSzPts val="1100"/>
              <a:buFont typeface="Arial"/>
              <a:buNone/>
            </a:pPr>
            <a:r>
              <a:rPr lang="en-US" dirty="0"/>
              <a:t>       In the Marble Mountains study area, splitting up our data into usage intervals suggests that for much of our study period, our most selective interval has higher mean NDVI intervals. In our final year, the last fourth of this chart, this trend is interrupted, but for the majority of our other three seasons, the blue 50% interval is highest. That being said, our more inclusive intervals do not fit this expectation, as the 95% interval is often higher in average than the 75% interval.</a:t>
            </a:r>
            <a:endParaRPr dirty="0"/>
          </a:p>
        </p:txBody>
      </p:sp>
      <p:sp>
        <p:nvSpPr>
          <p:cNvPr id="231" name="Shape 2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36055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9392"/>
          <a:stretch/>
        </p:blipFill>
        <p:spPr>
          <a:xfrm>
            <a:off x="0" y="0"/>
            <a:ext cx="11046941" cy="6857999"/>
          </a:xfrm>
          <a:prstGeom prst="rect">
            <a:avLst/>
          </a:prstGeom>
          <a:noFill/>
          <a:ln>
            <a:noFill/>
          </a:ln>
        </p:spPr>
      </p:pic>
      <p:pic>
        <p:nvPicPr>
          <p:cNvPr id="18" name="Shape 18"/>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26" name="Shape 26"/>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27" name="Shape 27"/>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Shape 2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29" name="Shape 29"/>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1" name="Shape 31"/>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1317"/>
          <a:stretch/>
        </p:blipFill>
        <p:spPr>
          <a:xfrm>
            <a:off x="0" y="0"/>
            <a:ext cx="10812162" cy="6857999"/>
          </a:xfrm>
          <a:prstGeom prst="rect">
            <a:avLst/>
          </a:prstGeom>
          <a:noFill/>
          <a:ln>
            <a:noFill/>
          </a:ln>
        </p:spPr>
      </p:pic>
      <p:sp>
        <p:nvSpPr>
          <p:cNvPr id="34" name="Shape 34"/>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Shape 35"/>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8" name="Shape 38"/>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39" name="Shape 3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r="12027"/>
          <a:stretch/>
        </p:blipFill>
        <p:spPr>
          <a:xfrm>
            <a:off x="0" y="0"/>
            <a:ext cx="10725665"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Shape 43"/>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50" name="Shape 50"/>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51" name="Shape 5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r="12532"/>
          <a:stretch/>
        </p:blipFill>
        <p:spPr>
          <a:xfrm>
            <a:off x="0" y="0"/>
            <a:ext cx="10663881" cy="6857999"/>
          </a:xfrm>
          <a:prstGeom prst="rect">
            <a:avLst/>
          </a:prstGeom>
          <a:noFill/>
          <a:ln>
            <a:noFill/>
          </a:ln>
        </p:spPr>
      </p:pic>
      <p:sp>
        <p:nvSpPr>
          <p:cNvPr id="54" name="Shape 54"/>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Shape 55"/>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Shape 56"/>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60" name="Shape 60"/>
          <p:cNvPicPr preferRelativeResize="0"/>
          <p:nvPr/>
        </p:nvPicPr>
        <p:blipFill rotWithShape="1">
          <a:blip r:embed="rId3">
            <a:alphaModFix/>
          </a:blip>
          <a:srcRect l="66588"/>
          <a:stretch/>
        </p:blipFill>
        <p:spPr>
          <a:xfrm>
            <a:off x="8118389" y="0"/>
            <a:ext cx="4073448" cy="6858000"/>
          </a:xfrm>
          <a:prstGeom prst="rect">
            <a:avLst/>
          </a:prstGeom>
          <a:noFill/>
          <a:ln>
            <a:noFill/>
          </a:ln>
        </p:spPr>
      </p:pic>
      <p:pic>
        <p:nvPicPr>
          <p:cNvPr id="61" name="Shape 61"/>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62" name="Shape 62"/>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63"/>
        <p:cNvGrpSpPr/>
        <p:nvPr/>
      </p:nvGrpSpPr>
      <p:grpSpPr>
        <a:xfrm>
          <a:off x="0" y="0"/>
          <a:ext cx="0" cy="0"/>
          <a:chOff x="0" y="0"/>
          <a:chExt cx="0" cy="0"/>
        </a:xfrm>
      </p:grpSpPr>
      <p:pic>
        <p:nvPicPr>
          <p:cNvPr id="64" name="Shape 64"/>
          <p:cNvPicPr preferRelativeResize="0"/>
          <p:nvPr/>
        </p:nvPicPr>
        <p:blipFill rotWithShape="1">
          <a:blip r:embed="rId2">
            <a:alphaModFix/>
          </a:blip>
          <a:srcRect r="9797"/>
          <a:stretch/>
        </p:blipFill>
        <p:spPr>
          <a:xfrm>
            <a:off x="0" y="3437552"/>
            <a:ext cx="10997514" cy="6857999"/>
          </a:xfrm>
          <a:prstGeom prst="rect">
            <a:avLst/>
          </a:prstGeom>
          <a:noFill/>
          <a:ln>
            <a:noFill/>
          </a:ln>
        </p:spPr>
      </p:pic>
      <p:pic>
        <p:nvPicPr>
          <p:cNvPr id="65" name="Shape 65"/>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66" name="Shape 66"/>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Shape 67"/>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0" name="Shape 70"/>
          <p:cNvPicPr preferRelativeResize="0"/>
          <p:nvPr/>
        </p:nvPicPr>
        <p:blipFill rotWithShape="1">
          <a:blip r:embed="rId4">
            <a:alphaModFix/>
          </a:blip>
          <a:srcRect r="91792" b="87748"/>
          <a:stretch/>
        </p:blipFill>
        <p:spPr>
          <a:xfrm>
            <a:off x="0" y="3487123"/>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r="12938"/>
          <a:stretch/>
        </p:blipFill>
        <p:spPr>
          <a:xfrm>
            <a:off x="0" y="0"/>
            <a:ext cx="10614454" cy="6857999"/>
          </a:xfrm>
          <a:prstGeom prst="rect">
            <a:avLst/>
          </a:prstGeom>
          <a:noFill/>
          <a:ln>
            <a:noFill/>
          </a:ln>
        </p:spPr>
      </p:pic>
      <p:sp>
        <p:nvSpPr>
          <p:cNvPr id="73" name="Shape 73"/>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Shape 74"/>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7" name="Shape 77"/>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78" name="Shape 78"/>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r="10302"/>
          <a:stretch/>
        </p:blipFill>
        <p:spPr>
          <a:xfrm>
            <a:off x="0" y="0"/>
            <a:ext cx="10935730" cy="6857999"/>
          </a:xfrm>
          <a:prstGeom prst="rect">
            <a:avLst/>
          </a:prstGeom>
          <a:noFill/>
          <a:ln>
            <a:noFill/>
          </a:ln>
        </p:spPr>
      </p:pic>
      <p:sp>
        <p:nvSpPr>
          <p:cNvPr id="81" name="Shape 81"/>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Shape 88"/>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9" name="Shape 8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90" name="Shape 9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8.pn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t="-180" r="50683"/>
          <a:stretch/>
        </p:blipFill>
        <p:spPr>
          <a:xfrm>
            <a:off x="0" y="-12350"/>
            <a:ext cx="5921400" cy="6870350"/>
          </a:xfrm>
          <a:prstGeom prst="rect">
            <a:avLst/>
          </a:prstGeom>
          <a:noFill/>
          <a:ln>
            <a:noFill/>
          </a:ln>
        </p:spPr>
      </p:pic>
      <p:pic>
        <p:nvPicPr>
          <p:cNvPr id="97" name="Shape 97"/>
          <p:cNvPicPr preferRelativeResize="0"/>
          <p:nvPr/>
        </p:nvPicPr>
        <p:blipFill rotWithShape="1">
          <a:blip r:embed="rId4">
            <a:alphaModFix/>
          </a:blip>
          <a:srcRect/>
          <a:stretch/>
        </p:blipFill>
        <p:spPr>
          <a:xfrm>
            <a:off x="-22582" y="-980"/>
            <a:ext cx="12203406" cy="6870356"/>
          </a:xfrm>
          <a:prstGeom prst="rect">
            <a:avLst/>
          </a:prstGeom>
          <a:noFill/>
          <a:ln>
            <a:noFill/>
          </a:ln>
        </p:spPr>
      </p:pic>
      <p:sp>
        <p:nvSpPr>
          <p:cNvPr id="98" name="Shape 98"/>
          <p:cNvSpPr txBox="1"/>
          <p:nvPr/>
        </p:nvSpPr>
        <p:spPr>
          <a:xfrm>
            <a:off x="9688748" y="4676150"/>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800" b="0" i="0" u="none" strike="noStrike" cap="none">
                <a:solidFill>
                  <a:srgbClr val="3F3F3F"/>
                </a:solidFill>
                <a:latin typeface="Century Gothic"/>
                <a:ea typeface="Century Gothic"/>
                <a:cs typeface="Century Gothic"/>
                <a:sym typeface="Century Gothic"/>
              </a:rPr>
              <a:t>Devon Burks</a:t>
            </a:r>
            <a:endParaRPr sz="1800" b="0" i="0" u="none" strike="noStrike" cap="none">
              <a:solidFill>
                <a:srgbClr val="3F3F3F"/>
              </a:solidFill>
              <a:latin typeface="Century Gothic"/>
              <a:ea typeface="Century Gothic"/>
              <a:cs typeface="Century Gothic"/>
              <a:sym typeface="Century Gothic"/>
            </a:endParaRPr>
          </a:p>
        </p:txBody>
      </p:sp>
      <p:sp>
        <p:nvSpPr>
          <p:cNvPr id="99" name="Shape 99"/>
          <p:cNvSpPr txBox="1"/>
          <p:nvPr/>
        </p:nvSpPr>
        <p:spPr>
          <a:xfrm>
            <a:off x="8235200" y="4330475"/>
            <a:ext cx="35676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800" b="0" i="0" u="none" strike="noStrike" cap="none">
                <a:solidFill>
                  <a:srgbClr val="3F3F3F"/>
                </a:solidFill>
                <a:latin typeface="Century Gothic"/>
                <a:ea typeface="Century Gothic"/>
                <a:cs typeface="Century Gothic"/>
                <a:sym typeface="Century Gothic"/>
              </a:rPr>
              <a:t>Jacob Ramthun, Project Lead</a:t>
            </a:r>
            <a:endParaRPr sz="1800" b="0" i="0" u="none" strike="noStrike" cap="none">
              <a:solidFill>
                <a:srgbClr val="3F3F3F"/>
              </a:solidFill>
              <a:latin typeface="Century Gothic"/>
              <a:ea typeface="Century Gothic"/>
              <a:cs typeface="Century Gothic"/>
              <a:sym typeface="Century Gothic"/>
            </a:endParaRPr>
          </a:p>
        </p:txBody>
      </p:sp>
      <p:sp>
        <p:nvSpPr>
          <p:cNvPr id="100" name="Shape 100"/>
          <p:cNvSpPr txBox="1"/>
          <p:nvPr/>
        </p:nvSpPr>
        <p:spPr>
          <a:xfrm>
            <a:off x="9688748" y="5021817"/>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800" b="0" i="0" u="none" strike="noStrike" cap="none">
                <a:solidFill>
                  <a:srgbClr val="3F3F3F"/>
                </a:solidFill>
                <a:latin typeface="Century Gothic"/>
                <a:ea typeface="Century Gothic"/>
                <a:cs typeface="Century Gothic"/>
                <a:sym typeface="Century Gothic"/>
              </a:rPr>
              <a:t>Mariah Heck</a:t>
            </a:r>
            <a:endParaRPr sz="1800" b="0" i="0" u="none" strike="noStrike" cap="none">
              <a:solidFill>
                <a:srgbClr val="3F3F3F"/>
              </a:solidFill>
              <a:latin typeface="Century Gothic"/>
              <a:ea typeface="Century Gothic"/>
              <a:cs typeface="Century Gothic"/>
              <a:sym typeface="Century Gothic"/>
            </a:endParaRPr>
          </a:p>
        </p:txBody>
      </p:sp>
      <p:sp>
        <p:nvSpPr>
          <p:cNvPr id="101" name="Shape 101"/>
          <p:cNvSpPr txBox="1"/>
          <p:nvPr/>
        </p:nvSpPr>
        <p:spPr>
          <a:xfrm>
            <a:off x="6155096"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289B4"/>
              </a:buClr>
              <a:buSzPts val="4800"/>
              <a:buFont typeface="Century Gothic"/>
              <a:buNone/>
            </a:pPr>
            <a:r>
              <a:rPr lang="en-US" sz="4800" b="1" i="0" u="none" strike="noStrike" cap="none">
                <a:solidFill>
                  <a:srgbClr val="3289B4"/>
                </a:solidFill>
                <a:latin typeface="Century Gothic"/>
                <a:ea typeface="Century Gothic"/>
                <a:cs typeface="Century Gothic"/>
                <a:sym typeface="Century Gothic"/>
              </a:rPr>
              <a:t>Mojave Desert Water Resources</a:t>
            </a:r>
            <a:endParaRPr sz="4800" b="1" i="0" u="none" strike="noStrike" cap="none">
              <a:solidFill>
                <a:srgbClr val="3289B4"/>
              </a:solidFill>
              <a:latin typeface="Century Gothic"/>
              <a:ea typeface="Century Gothic"/>
              <a:cs typeface="Century Gothic"/>
              <a:sym typeface="Century Gothic"/>
            </a:endParaRPr>
          </a:p>
        </p:txBody>
      </p:sp>
      <p:sp>
        <p:nvSpPr>
          <p:cNvPr id="102" name="Shape 102"/>
          <p:cNvSpPr txBox="1"/>
          <p:nvPr/>
        </p:nvSpPr>
        <p:spPr>
          <a:xfrm>
            <a:off x="6391150" y="2903288"/>
            <a:ext cx="5411700" cy="1418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100" b="0" i="0" u="none" strike="noStrike" cap="none">
                <a:solidFill>
                  <a:srgbClr val="3F3F3F"/>
                </a:solidFill>
                <a:latin typeface="Century Gothic"/>
                <a:ea typeface="Century Gothic"/>
                <a:cs typeface="Century Gothic"/>
                <a:sym typeface="Century Gothic"/>
              </a:rPr>
              <a:t>Assessing Vegetation and Precipitation Indices to Aid Bighorn Sheep Habitat Monitoring and Management  </a:t>
            </a:r>
            <a:endParaRPr sz="2100" b="0" i="0" u="none" strike="noStrike" cap="none">
              <a:solidFill>
                <a:srgbClr val="000000"/>
              </a:solidFill>
              <a:latin typeface="Arial"/>
              <a:ea typeface="Arial"/>
              <a:cs typeface="Arial"/>
              <a:sym typeface="Arial"/>
            </a:endParaRPr>
          </a:p>
        </p:txBody>
      </p:sp>
      <p:pic>
        <p:nvPicPr>
          <p:cNvPr id="103" name="Shape 103"/>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2CD0149F-9DBC-4E9E-AF9E-E58286D05C9C}"/>
              </a:ext>
            </a:extLst>
          </p:cNvPr>
          <p:cNvGraphicFramePr>
            <a:graphicFrameLocks noGrp="1"/>
          </p:cNvGraphicFramePr>
          <p:nvPr>
            <p:extLst>
              <p:ext uri="{D42A27DB-BD31-4B8C-83A1-F6EECF244321}">
                <p14:modId xmlns:p14="http://schemas.microsoft.com/office/powerpoint/2010/main" val="3952877140"/>
              </p:ext>
            </p:extLst>
          </p:nvPr>
        </p:nvGraphicFramePr>
        <p:xfrm>
          <a:off x="1840089" y="0"/>
          <a:ext cx="8511822"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B9FA7FE6-9B49-41B9-A6B4-70D90D62F5FA}"/>
              </a:ext>
            </a:extLst>
          </p:cNvPr>
          <p:cNvGraphicFramePr>
            <a:graphicFrameLocks/>
          </p:cNvGraphicFramePr>
          <p:nvPr>
            <p:extLst>
              <p:ext uri="{D42A27DB-BD31-4B8C-83A1-F6EECF244321}">
                <p14:modId xmlns:p14="http://schemas.microsoft.com/office/powerpoint/2010/main" val="407487264"/>
              </p:ext>
            </p:extLst>
          </p:nvPr>
        </p:nvGraphicFramePr>
        <p:xfrm>
          <a:off x="1563511" y="0"/>
          <a:ext cx="9307689"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5A8108DF-2639-4D04-866A-62F62C94FECE}"/>
              </a:ext>
            </a:extLst>
          </p:cNvPr>
          <p:cNvGraphicFramePr>
            <a:graphicFrameLocks noGrp="1"/>
          </p:cNvGraphicFramePr>
          <p:nvPr>
            <p:extLst>
              <p:ext uri="{D42A27DB-BD31-4B8C-83A1-F6EECF244321}">
                <p14:modId xmlns:p14="http://schemas.microsoft.com/office/powerpoint/2010/main" val="928028524"/>
              </p:ext>
            </p:extLst>
          </p:nvPr>
        </p:nvGraphicFramePr>
        <p:xfrm>
          <a:off x="1555044" y="0"/>
          <a:ext cx="9081911"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Change Analysis</a:t>
            </a:r>
            <a:endParaRPr sz="4800" b="0" i="0" u="none" strike="noStrike" cap="none">
              <a:solidFill>
                <a:srgbClr val="3289B4"/>
              </a:solidFill>
              <a:latin typeface="Century Gothic"/>
              <a:ea typeface="Century Gothic"/>
              <a:cs typeface="Century Gothic"/>
              <a:sym typeface="Century Gothic"/>
            </a:endParaRPr>
          </a:p>
        </p:txBody>
      </p:sp>
      <p:sp>
        <p:nvSpPr>
          <p:cNvPr id="258" name="Shape 258"/>
          <p:cNvSpPr txBox="1"/>
          <p:nvPr/>
        </p:nvSpPr>
        <p:spPr>
          <a:xfrm>
            <a:off x="1314625" y="1279225"/>
            <a:ext cx="2444700" cy="5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entury Gothic"/>
                <a:ea typeface="Century Gothic"/>
                <a:cs typeface="Century Gothic"/>
                <a:sym typeface="Century Gothic"/>
              </a:rPr>
              <a:t>Old Dad Peak</a:t>
            </a:r>
            <a:endParaRPr sz="2400" b="0" i="0" u="none" strike="noStrike" cap="none" dirty="0">
              <a:solidFill>
                <a:srgbClr val="000000"/>
              </a:solidFill>
              <a:latin typeface="Century Gothic"/>
              <a:ea typeface="Century Gothic"/>
              <a:cs typeface="Century Gothic"/>
              <a:sym typeface="Century Gothic"/>
            </a:endParaRPr>
          </a:p>
        </p:txBody>
      </p:sp>
      <p:sp>
        <p:nvSpPr>
          <p:cNvPr id="259" name="Shape 259"/>
          <p:cNvSpPr txBox="1"/>
          <p:nvPr/>
        </p:nvSpPr>
        <p:spPr>
          <a:xfrm>
            <a:off x="7643975" y="1279225"/>
            <a:ext cx="2847300" cy="91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entury Gothic"/>
                <a:ea typeface="Century Gothic"/>
                <a:cs typeface="Century Gothic"/>
                <a:sym typeface="Century Gothic"/>
              </a:rPr>
              <a:t>Marble Mountains</a:t>
            </a:r>
            <a:endParaRPr sz="2400" b="0" i="0" u="none" strike="noStrike" cap="none">
              <a:solidFill>
                <a:srgbClr val="000000"/>
              </a:solidFill>
              <a:latin typeface="Century Gothic"/>
              <a:ea typeface="Century Gothic"/>
              <a:cs typeface="Century Gothic"/>
              <a:sym typeface="Century Gothic"/>
            </a:endParaRPr>
          </a:p>
        </p:txBody>
      </p:sp>
      <p:pic>
        <p:nvPicPr>
          <p:cNvPr id="260" name="Shape 260"/>
          <p:cNvPicPr preferRelativeResize="0"/>
          <p:nvPr/>
        </p:nvPicPr>
        <p:blipFill rotWithShape="1">
          <a:blip r:embed="rId3">
            <a:alphaModFix/>
          </a:blip>
          <a:srcRect/>
          <a:stretch/>
        </p:blipFill>
        <p:spPr>
          <a:xfrm>
            <a:off x="4667843" y="2218563"/>
            <a:ext cx="1310185" cy="1042800"/>
          </a:xfrm>
          <a:prstGeom prst="rect">
            <a:avLst/>
          </a:prstGeom>
          <a:noFill/>
          <a:ln>
            <a:noFill/>
          </a:ln>
        </p:spPr>
      </p:pic>
      <p:pic>
        <p:nvPicPr>
          <p:cNvPr id="261" name="Shape 261"/>
          <p:cNvPicPr preferRelativeResize="0"/>
          <p:nvPr/>
        </p:nvPicPr>
        <p:blipFill rotWithShape="1">
          <a:blip r:embed="rId4">
            <a:alphaModFix/>
          </a:blip>
          <a:srcRect/>
          <a:stretch/>
        </p:blipFill>
        <p:spPr>
          <a:xfrm>
            <a:off x="4972863" y="3405038"/>
            <a:ext cx="537200" cy="1042800"/>
          </a:xfrm>
          <a:prstGeom prst="rect">
            <a:avLst/>
          </a:prstGeom>
          <a:noFill/>
          <a:ln>
            <a:noFill/>
          </a:ln>
        </p:spPr>
      </p:pic>
      <p:sp>
        <p:nvSpPr>
          <p:cNvPr id="262" name="Shape 262"/>
          <p:cNvSpPr txBox="1"/>
          <p:nvPr/>
        </p:nvSpPr>
        <p:spPr>
          <a:xfrm>
            <a:off x="1519550" y="5536875"/>
            <a:ext cx="3148200" cy="91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NDVI % change =  </a:t>
            </a:r>
            <a:endParaRPr sz="2400" b="1" i="0" u="none" strike="noStrike" cap="none">
              <a:solidFill>
                <a:srgbClr val="000000"/>
              </a:solidFill>
              <a:latin typeface="Century Gothic"/>
              <a:ea typeface="Century Gothic"/>
              <a:cs typeface="Century Gothic"/>
              <a:sym typeface="Century Gothic"/>
            </a:endParaRPr>
          </a:p>
        </p:txBody>
      </p:sp>
      <p:pic>
        <p:nvPicPr>
          <p:cNvPr id="263" name="Shape 263"/>
          <p:cNvPicPr preferRelativeResize="0"/>
          <p:nvPr/>
        </p:nvPicPr>
        <p:blipFill rotWithShape="1">
          <a:blip r:embed="rId5">
            <a:alphaModFix/>
          </a:blip>
          <a:srcRect l="23761" t="36246" r="53657" b="53773"/>
          <a:stretch/>
        </p:blipFill>
        <p:spPr>
          <a:xfrm>
            <a:off x="4306125" y="5265775"/>
            <a:ext cx="4311076" cy="1190900"/>
          </a:xfrm>
          <a:prstGeom prst="rect">
            <a:avLst/>
          </a:prstGeom>
          <a:noFill/>
          <a:ln>
            <a:noFill/>
          </a:ln>
        </p:spPr>
      </p:pic>
      <p:pic>
        <p:nvPicPr>
          <p:cNvPr id="264" name="Shape 264"/>
          <p:cNvPicPr preferRelativeResize="0"/>
          <p:nvPr/>
        </p:nvPicPr>
        <p:blipFill rotWithShape="1">
          <a:blip r:embed="rId6">
            <a:alphaModFix/>
          </a:blip>
          <a:srcRect/>
          <a:stretch/>
        </p:blipFill>
        <p:spPr>
          <a:xfrm>
            <a:off x="6117675" y="1853725"/>
            <a:ext cx="5614700" cy="3412048"/>
          </a:xfrm>
          <a:prstGeom prst="rect">
            <a:avLst/>
          </a:prstGeom>
          <a:noFill/>
          <a:ln>
            <a:noFill/>
          </a:ln>
        </p:spPr>
      </p:pic>
      <p:pic>
        <p:nvPicPr>
          <p:cNvPr id="265" name="Shape 265"/>
          <p:cNvPicPr preferRelativeResize="0"/>
          <p:nvPr/>
        </p:nvPicPr>
        <p:blipFill rotWithShape="1">
          <a:blip r:embed="rId7">
            <a:alphaModFix/>
          </a:blip>
          <a:srcRect/>
          <a:stretch/>
        </p:blipFill>
        <p:spPr>
          <a:xfrm>
            <a:off x="568482" y="1853725"/>
            <a:ext cx="3870469" cy="3412050"/>
          </a:xfrm>
          <a:prstGeom prst="rect">
            <a:avLst/>
          </a:prstGeom>
          <a:noFill/>
          <a:ln>
            <a:noFill/>
          </a:ln>
        </p:spPr>
      </p:pic>
      <p:pic>
        <p:nvPicPr>
          <p:cNvPr id="266" name="Shape 266"/>
          <p:cNvPicPr preferRelativeResize="0"/>
          <p:nvPr/>
        </p:nvPicPr>
        <p:blipFill rotWithShape="1">
          <a:blip r:embed="rId8">
            <a:alphaModFix/>
          </a:blip>
          <a:srcRect l="79363" t="78427" r="13480" b="19725"/>
          <a:stretch/>
        </p:blipFill>
        <p:spPr>
          <a:xfrm>
            <a:off x="6117686" y="5069172"/>
            <a:ext cx="874591" cy="196603"/>
          </a:xfrm>
          <a:prstGeom prst="rect">
            <a:avLst/>
          </a:prstGeom>
          <a:noFill/>
          <a:ln>
            <a:noFill/>
          </a:ln>
        </p:spPr>
      </p:pic>
      <p:pic>
        <p:nvPicPr>
          <p:cNvPr id="267" name="Shape 267"/>
          <p:cNvPicPr preferRelativeResize="0"/>
          <p:nvPr/>
        </p:nvPicPr>
        <p:blipFill rotWithShape="1">
          <a:blip r:embed="rId8">
            <a:alphaModFix/>
          </a:blip>
          <a:srcRect l="79363" t="78427" r="13480" b="19725"/>
          <a:stretch/>
        </p:blipFill>
        <p:spPr>
          <a:xfrm>
            <a:off x="568475" y="5069170"/>
            <a:ext cx="882443" cy="196603"/>
          </a:xfrm>
          <a:prstGeom prst="rect">
            <a:avLst/>
          </a:prstGeom>
          <a:noFill/>
          <a:ln>
            <a:noFill/>
          </a:ln>
        </p:spPr>
      </p:pic>
      <p:sp>
        <p:nvSpPr>
          <p:cNvPr id="268" name="Shape 268"/>
          <p:cNvSpPr/>
          <p:nvPr/>
        </p:nvSpPr>
        <p:spPr>
          <a:xfrm>
            <a:off x="5743850" y="2488725"/>
            <a:ext cx="156900" cy="204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Shape 269"/>
          <p:cNvSpPr/>
          <p:nvPr/>
        </p:nvSpPr>
        <p:spPr>
          <a:xfrm>
            <a:off x="5696775" y="2911225"/>
            <a:ext cx="156900" cy="257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Shape 270"/>
          <p:cNvSpPr txBox="1"/>
          <p:nvPr/>
        </p:nvSpPr>
        <p:spPr>
          <a:xfrm>
            <a:off x="5696775" y="2394575"/>
            <a:ext cx="420900" cy="36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25</a:t>
            </a:r>
            <a:endParaRPr sz="1200" b="0" i="0" u="none" strike="noStrike" cap="none">
              <a:solidFill>
                <a:srgbClr val="000000"/>
              </a:solidFill>
              <a:latin typeface="Century Gothic"/>
              <a:ea typeface="Century Gothic"/>
              <a:cs typeface="Century Gothic"/>
              <a:sym typeface="Century Gothic"/>
            </a:endParaRPr>
          </a:p>
        </p:txBody>
      </p:sp>
      <p:sp>
        <p:nvSpPr>
          <p:cNvPr id="271" name="Shape 271"/>
          <p:cNvSpPr txBox="1"/>
          <p:nvPr/>
        </p:nvSpPr>
        <p:spPr>
          <a:xfrm>
            <a:off x="5647175" y="2828225"/>
            <a:ext cx="420900" cy="36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-25</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Limitations</a:t>
            </a:r>
            <a:endParaRPr sz="4800" b="0" i="0" u="none" strike="noStrike" cap="none">
              <a:solidFill>
                <a:srgbClr val="3289B4"/>
              </a:solidFill>
              <a:latin typeface="Century Gothic"/>
              <a:ea typeface="Century Gothic"/>
              <a:cs typeface="Century Gothic"/>
              <a:sym typeface="Century Gothic"/>
            </a:endParaRPr>
          </a:p>
        </p:txBody>
      </p:sp>
      <p:sp>
        <p:nvSpPr>
          <p:cNvPr id="278" name="Shape 278"/>
          <p:cNvSpPr txBox="1">
            <a:spLocks noGrp="1"/>
          </p:cNvSpPr>
          <p:nvPr>
            <p:ph type="body" idx="1"/>
          </p:nvPr>
        </p:nvSpPr>
        <p:spPr>
          <a:xfrm>
            <a:off x="464350" y="1365425"/>
            <a:ext cx="5181000" cy="4746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3F3F3F"/>
              </a:buClr>
              <a:buSzPts val="2000"/>
              <a:buFont typeface="Arial"/>
              <a:buNone/>
            </a:pPr>
            <a:r>
              <a:rPr lang="en-US" sz="2200" b="0" i="0" u="none" strike="noStrike" cap="none" dirty="0">
                <a:solidFill>
                  <a:srgbClr val="3F3F3F"/>
                </a:solidFill>
                <a:latin typeface="Century Gothic"/>
                <a:ea typeface="Century Gothic"/>
                <a:cs typeface="Century Gothic"/>
                <a:sym typeface="Century Gothic"/>
              </a:rPr>
              <a:t>Trade-offs in available precipitation data sources</a:t>
            </a: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dirty="0"/>
          </a:p>
          <a:p>
            <a:pPr marL="0" marR="0" lvl="0" indent="0" algn="l" rtl="0">
              <a:lnSpc>
                <a:spcPct val="90000"/>
              </a:lnSpc>
              <a:spcBef>
                <a:spcPts val="1000"/>
              </a:spcBef>
              <a:spcAft>
                <a:spcPts val="0"/>
              </a:spcAft>
              <a:buClr>
                <a:srgbClr val="3F3F3F"/>
              </a:buClr>
              <a:buSzPts val="2000"/>
              <a:buFont typeface="Arial"/>
              <a:buNone/>
            </a:pPr>
            <a:r>
              <a:rPr lang="en-US" sz="2200" dirty="0"/>
              <a:t>Sporadic weather</a:t>
            </a:r>
            <a:endParaRPr sz="2200" dirty="0"/>
          </a:p>
          <a:p>
            <a:pPr marL="0" marR="0" lvl="0" indent="0" algn="l" rtl="0">
              <a:lnSpc>
                <a:spcPct val="90000"/>
              </a:lnSpc>
              <a:spcBef>
                <a:spcPts val="1000"/>
              </a:spcBef>
              <a:spcAft>
                <a:spcPts val="0"/>
              </a:spcAft>
              <a:buClr>
                <a:srgbClr val="3F3F3F"/>
              </a:buClr>
              <a:buSzPts val="2000"/>
              <a:buFont typeface="Arial"/>
              <a:buNone/>
            </a:pPr>
            <a:endParaRPr sz="2200" dirty="0"/>
          </a:p>
          <a:p>
            <a:pPr marL="0" marR="0" lvl="0" indent="0" algn="l" rtl="0">
              <a:lnSpc>
                <a:spcPct val="90000"/>
              </a:lnSpc>
              <a:spcBef>
                <a:spcPts val="1000"/>
              </a:spcBef>
              <a:spcAft>
                <a:spcPts val="0"/>
              </a:spcAft>
              <a:buClr>
                <a:srgbClr val="3F3F3F"/>
              </a:buClr>
              <a:buSzPts val="2000"/>
              <a:buFont typeface="Arial"/>
              <a:buNone/>
            </a:pPr>
            <a:r>
              <a:rPr lang="en-US" sz="2200" b="0" i="0" u="none" strike="noStrike" cap="none" dirty="0">
                <a:solidFill>
                  <a:srgbClr val="3F3F3F"/>
                </a:solidFill>
                <a:latin typeface="Century Gothic"/>
                <a:ea typeface="Century Gothic"/>
                <a:cs typeface="Century Gothic"/>
                <a:sym typeface="Century Gothic"/>
              </a:rPr>
              <a:t>Vegetation Indices vs Topography</a:t>
            </a: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200" b="0" i="0" u="none" strike="noStrike" cap="none" dirty="0">
                <a:solidFill>
                  <a:srgbClr val="3F3F3F"/>
                </a:solidFill>
                <a:latin typeface="Century Gothic"/>
                <a:ea typeface="Century Gothic"/>
                <a:cs typeface="Century Gothic"/>
                <a:sym typeface="Century Gothic"/>
              </a:rPr>
              <a:t>Narrow ranges in NDVI means</a:t>
            </a: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pic>
        <p:nvPicPr>
          <p:cNvPr id="279" name="Shape 279"/>
          <p:cNvPicPr preferRelativeResize="0"/>
          <p:nvPr/>
        </p:nvPicPr>
        <p:blipFill rotWithShape="1">
          <a:blip r:embed="rId3">
            <a:alphaModFix/>
          </a:blip>
          <a:srcRect/>
          <a:stretch/>
        </p:blipFill>
        <p:spPr>
          <a:xfrm>
            <a:off x="5645350" y="1116699"/>
            <a:ext cx="6241850" cy="4746654"/>
          </a:xfrm>
          <a:prstGeom prst="rect">
            <a:avLst/>
          </a:prstGeom>
          <a:noFill/>
          <a:ln>
            <a:noFill/>
          </a:ln>
        </p:spPr>
      </p:pic>
      <p:sp>
        <p:nvSpPr>
          <p:cNvPr id="280" name="Shape 280"/>
          <p:cNvSpPr txBox="1"/>
          <p:nvPr/>
        </p:nvSpPr>
        <p:spPr>
          <a:xfrm>
            <a:off x="5645350" y="3045325"/>
            <a:ext cx="2486400" cy="601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entury Gothic"/>
                <a:ea typeface="Century Gothic"/>
                <a:cs typeface="Century Gothic"/>
                <a:sym typeface="Century Gothic"/>
              </a:rPr>
              <a:t>Resolution</a:t>
            </a:r>
            <a:endParaRPr sz="3600" b="0" i="0" u="none" strike="noStrike" cap="none">
              <a:solidFill>
                <a:srgbClr val="000000"/>
              </a:solidFill>
              <a:latin typeface="Century Gothic"/>
              <a:ea typeface="Century Gothic"/>
              <a:cs typeface="Century Gothic"/>
              <a:sym typeface="Century Gothic"/>
            </a:endParaRPr>
          </a:p>
        </p:txBody>
      </p:sp>
      <p:sp>
        <p:nvSpPr>
          <p:cNvPr id="281" name="Shape 281"/>
          <p:cNvSpPr txBox="1"/>
          <p:nvPr/>
        </p:nvSpPr>
        <p:spPr>
          <a:xfrm>
            <a:off x="9518325" y="3045325"/>
            <a:ext cx="2486400" cy="601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entury Gothic"/>
                <a:ea typeface="Century Gothic"/>
                <a:cs typeface="Century Gothic"/>
                <a:sym typeface="Century Gothic"/>
              </a:rPr>
              <a:t>Accuracy</a:t>
            </a:r>
            <a:endParaRPr sz="36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1000"/>
                                        <p:tgtEl>
                                          <p:spTgt spid="280"/>
                                        </p:tgtEl>
                                      </p:cBhvr>
                                    </p:animEffect>
                                  </p:childTnLst>
                                </p:cTn>
                              </p:par>
                              <p:par>
                                <p:cTn id="11" presetID="10"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Effect transition="in" filter="fade">
                                      <p:cBhvr>
                                        <p:cTn id="13"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Shape 287"/>
          <p:cNvPicPr preferRelativeResize="0"/>
          <p:nvPr/>
        </p:nvPicPr>
        <p:blipFill rotWithShape="1">
          <a:blip r:embed="rId3">
            <a:alphaModFix/>
          </a:blip>
          <a:srcRect/>
          <a:stretch/>
        </p:blipFill>
        <p:spPr>
          <a:xfrm>
            <a:off x="0" y="0"/>
            <a:ext cx="12192001" cy="6853188"/>
          </a:xfrm>
          <a:prstGeom prst="rect">
            <a:avLst/>
          </a:prstGeom>
          <a:noFill/>
          <a:ln>
            <a:noFill/>
          </a:ln>
        </p:spPr>
      </p:pic>
      <p:sp>
        <p:nvSpPr>
          <p:cNvPr id="288" name="Shape 288"/>
          <p:cNvSpPr/>
          <p:nvPr/>
        </p:nvSpPr>
        <p:spPr>
          <a:xfrm>
            <a:off x="2500800" y="1084025"/>
            <a:ext cx="7239000" cy="5405400"/>
          </a:xfrm>
          <a:prstGeom prst="roundRect">
            <a:avLst>
              <a:gd name="adj" fmla="val 16667"/>
            </a:avLst>
          </a:prstGeom>
          <a:solidFill>
            <a:srgbClr val="E7E6E6">
              <a:alpha val="90310"/>
            </a:srgbClr>
          </a:solidFill>
          <a:ln>
            <a:noFill/>
          </a:ln>
          <a:effectLst>
            <a:outerShdw blurRad="57150" dist="19050" dir="5400000" algn="bl" rotWithShape="0">
              <a:srgbClr val="000000">
                <a:alpha val="83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A5A5A5"/>
              </a:solidFill>
              <a:latin typeface="Arial"/>
              <a:ea typeface="Arial"/>
              <a:cs typeface="Arial"/>
              <a:sym typeface="Arial"/>
            </a:endParaRPr>
          </a:p>
        </p:txBody>
      </p:sp>
      <p:sp>
        <p:nvSpPr>
          <p:cNvPr id="289" name="Shape 289"/>
          <p:cNvSpPr txBox="1">
            <a:spLocks noGrp="1"/>
          </p:cNvSpPr>
          <p:nvPr>
            <p:ph type="body" idx="1"/>
          </p:nvPr>
        </p:nvSpPr>
        <p:spPr>
          <a:xfrm>
            <a:off x="2500800" y="1363275"/>
            <a:ext cx="7239000" cy="51261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1000"/>
              </a:spcBef>
              <a:spcAft>
                <a:spcPts val="0"/>
              </a:spcAft>
              <a:buClr>
                <a:schemeClr val="dk1"/>
              </a:buClr>
              <a:buSzPts val="1100"/>
              <a:buFont typeface="Arial"/>
              <a:buNone/>
            </a:pPr>
            <a:r>
              <a:rPr lang="en-US" sz="2200" b="1" i="0" u="none" strike="noStrike" cap="none" dirty="0">
                <a:solidFill>
                  <a:srgbClr val="3F3F3F"/>
                </a:solidFill>
                <a:latin typeface="Century Gothic"/>
                <a:ea typeface="Century Gothic"/>
                <a:cs typeface="Century Gothic"/>
                <a:sym typeface="Century Gothic"/>
              </a:rPr>
              <a:t>Precipitation trends often preceded corresponding spikes or drops in NDVI </a:t>
            </a: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r>
              <a:rPr lang="en-US" sz="2200" b="1" i="0" u="none" strike="noStrike" cap="none" dirty="0">
                <a:solidFill>
                  <a:srgbClr val="3F3F3F"/>
                </a:solidFill>
                <a:latin typeface="Century Gothic"/>
                <a:ea typeface="Century Gothic"/>
                <a:cs typeface="Century Gothic"/>
                <a:sym typeface="Century Gothic"/>
              </a:rPr>
              <a:t>Utilization intervals did not show a clear relationship with NDVI</a:t>
            </a: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r>
              <a:rPr lang="en-US" sz="2200" b="1" i="0" u="none" strike="noStrike" cap="none" dirty="0">
                <a:solidFill>
                  <a:srgbClr val="3F3F3F"/>
                </a:solidFill>
                <a:latin typeface="Century Gothic"/>
                <a:ea typeface="Century Gothic"/>
                <a:cs typeface="Century Gothic"/>
                <a:sym typeface="Century Gothic"/>
              </a:rPr>
              <a:t>Surface hydrology may remove some barriers to this issue in future research</a:t>
            </a: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endParaRPr sz="2200" b="1"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chemeClr val="dk1"/>
              </a:buClr>
              <a:buSzPts val="1100"/>
              <a:buFont typeface="Arial"/>
              <a:buNone/>
            </a:pPr>
            <a:endParaRPr sz="2200" b="1" i="0" u="none" strike="noStrike" cap="none" dirty="0">
              <a:solidFill>
                <a:srgbClr val="3F3F3F"/>
              </a:solidFill>
              <a:latin typeface="Century Gothic"/>
              <a:ea typeface="Century Gothic"/>
              <a:cs typeface="Century Gothic"/>
              <a:sym typeface="Century Gothic"/>
            </a:endParaRPr>
          </a:p>
        </p:txBody>
      </p:sp>
      <p:sp>
        <p:nvSpPr>
          <p:cNvPr id="290" name="Shape 290"/>
          <p:cNvSpPr txBox="1">
            <a:spLocks noGrp="1"/>
          </p:cNvSpPr>
          <p:nvPr>
            <p:ph type="title"/>
          </p:nvPr>
        </p:nvSpPr>
        <p:spPr>
          <a:xfrm>
            <a:off x="326325" y="188100"/>
            <a:ext cx="114582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5500" b="0" i="0" u="none" strike="noStrike" cap="none">
                <a:solidFill>
                  <a:srgbClr val="3289B4"/>
                </a:solidFill>
                <a:latin typeface="Century Gothic"/>
                <a:ea typeface="Century Gothic"/>
                <a:cs typeface="Century Gothic"/>
                <a:sym typeface="Century Gothic"/>
              </a:rPr>
              <a:t>Conclusions and Future Work</a:t>
            </a:r>
            <a:endParaRPr sz="5500" b="0" i="0" u="none" strike="noStrike" cap="none">
              <a:solidFill>
                <a:srgbClr val="3289B4"/>
              </a:solidFill>
              <a:latin typeface="Century Gothic"/>
              <a:ea typeface="Century Gothic"/>
              <a:cs typeface="Century Gothic"/>
              <a:sym typeface="Century Gothic"/>
            </a:endParaRPr>
          </a:p>
        </p:txBody>
      </p:sp>
      <p:sp>
        <p:nvSpPr>
          <p:cNvPr id="291" name="Shape 291"/>
          <p:cNvSpPr txBox="1"/>
          <p:nvPr/>
        </p:nvSpPr>
        <p:spPr>
          <a:xfrm>
            <a:off x="326325" y="6489419"/>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1" i="0" u="none" strike="noStrike" cap="none">
                <a:solidFill>
                  <a:srgbClr val="EFEFEF"/>
                </a:solidFill>
                <a:latin typeface="Century Gothic"/>
                <a:ea typeface="Century Gothic"/>
                <a:cs typeface="Century Gothic"/>
                <a:sym typeface="Century Gothic"/>
              </a:rPr>
              <a:t>Image: National Park Service</a:t>
            </a:r>
            <a:endParaRPr sz="1200" b="1" i="0" u="none" strike="noStrike" cap="none">
              <a:solidFill>
                <a:srgbClr val="EFEFE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000125" y="3778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a:solidFill>
                  <a:srgbClr val="3289B4"/>
                </a:solidFill>
                <a:latin typeface="Century Gothic"/>
                <a:ea typeface="Century Gothic"/>
                <a:cs typeface="Century Gothic"/>
                <a:sym typeface="Century Gothic"/>
              </a:rPr>
              <a:t>Acknowledgements - Partners</a:t>
            </a:r>
            <a:endParaRPr sz="4320" b="0" i="0" u="none" strike="noStrike" cap="none">
              <a:solidFill>
                <a:srgbClr val="3289B4"/>
              </a:solidFill>
              <a:latin typeface="Century Gothic"/>
              <a:ea typeface="Century Gothic"/>
              <a:cs typeface="Century Gothic"/>
              <a:sym typeface="Century Gothic"/>
            </a:endParaRPr>
          </a:p>
        </p:txBody>
      </p:sp>
      <p:sp>
        <p:nvSpPr>
          <p:cNvPr id="298" name="Shape 298"/>
          <p:cNvSpPr txBox="1"/>
          <p:nvPr/>
        </p:nvSpPr>
        <p:spPr>
          <a:xfrm>
            <a:off x="436450" y="1207675"/>
            <a:ext cx="10962000" cy="516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National Park Service, Mojave National Preserve</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Debra Hughson, Neal Darby</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National Park Service, Biological Resources Division, Wildlife Health Branch</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Nathan Galloway, Jenny Powers</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California Department of Fish and Wildlife</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Regina Abella, Paige Prentice, Dave German, Jeff Villepique</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Oregon State University</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Clint Epps, Daniella Dekelaita</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a:solidFill>
                  <a:srgbClr val="3F3F3F"/>
                </a:solidFill>
                <a:latin typeface="Century Gothic"/>
                <a:ea typeface="Century Gothic"/>
                <a:cs typeface="Century Gothic"/>
                <a:sym typeface="Century Gothic"/>
              </a:rPr>
              <a:t>Sierra Nevada Bighorn Sheep Foundation</a:t>
            </a:r>
            <a:endParaRPr sz="20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John Wehausen</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1000125" y="3778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a:solidFill>
                  <a:srgbClr val="3289B4"/>
                </a:solidFill>
                <a:latin typeface="Century Gothic"/>
                <a:ea typeface="Century Gothic"/>
                <a:cs typeface="Century Gothic"/>
                <a:sym typeface="Century Gothic"/>
              </a:rPr>
              <a:t>Acknowledgements</a:t>
            </a:r>
            <a:endParaRPr sz="4320" b="0" i="0" u="none" strike="noStrike" cap="none">
              <a:solidFill>
                <a:srgbClr val="3289B4"/>
              </a:solidFill>
              <a:latin typeface="Century Gothic"/>
              <a:ea typeface="Century Gothic"/>
              <a:cs typeface="Century Gothic"/>
              <a:sym typeface="Century Gothic"/>
            </a:endParaRPr>
          </a:p>
        </p:txBody>
      </p:sp>
      <p:sp>
        <p:nvSpPr>
          <p:cNvPr id="305" name="Shape 305"/>
          <p:cNvSpPr txBox="1"/>
          <p:nvPr/>
        </p:nvSpPr>
        <p:spPr>
          <a:xfrm>
            <a:off x="436450" y="1207675"/>
            <a:ext cx="10962000" cy="516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2000"/>
              <a:buFont typeface="Arial"/>
              <a:buNone/>
            </a:pPr>
            <a:endParaRPr sz="2000"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Science Systems and Applications, Inc.</a:t>
            </a:r>
            <a:endParaRPr sz="20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Joe Spruce</a:t>
            </a:r>
            <a:endParaRPr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NOAA National Centers for Environmental Information</a:t>
            </a:r>
            <a:endParaRPr sz="20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DeWayne Cecil, Annette Hollingshead</a:t>
            </a:r>
            <a:endParaRPr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The University of Virginia’s College at Wise</a:t>
            </a:r>
            <a:endParaRPr sz="20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Bob </a:t>
            </a:r>
            <a:r>
              <a:rPr lang="en-US" sz="2000" b="0" i="0" u="none" strike="noStrike" cap="none" dirty="0" err="1">
                <a:solidFill>
                  <a:srgbClr val="3F3F3F"/>
                </a:solidFill>
                <a:latin typeface="Century Gothic"/>
                <a:ea typeface="Century Gothic"/>
                <a:cs typeface="Century Gothic"/>
                <a:sym typeface="Century Gothic"/>
              </a:rPr>
              <a:t>VanGundy</a:t>
            </a:r>
            <a:endParaRPr lang="en-US" sz="20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lang="en-US" sz="2000" dirty="0">
              <a:solidFill>
                <a:srgbClr val="3F3F3F"/>
              </a:solidFill>
              <a:latin typeface="Century Gothic"/>
              <a:ea typeface="Century Gothic"/>
              <a:cs typeface="Century Gothic"/>
              <a:sym typeface="Century Gothic"/>
            </a:endParaRPr>
          </a:p>
          <a:p>
            <a:pPr lvl="0" algn="ctr">
              <a:buClr>
                <a:srgbClr val="3F3F3F"/>
              </a:buClr>
              <a:buSzPts val="2000"/>
            </a:pPr>
            <a:r>
              <a:rPr lang="en-US" sz="2000" dirty="0">
                <a:solidFill>
                  <a:srgbClr val="3F3F3F"/>
                </a:solidFill>
                <a:latin typeface="Century Gothic"/>
                <a:ea typeface="Century Gothic"/>
                <a:cs typeface="Century Gothic"/>
                <a:sym typeface="Century Gothic"/>
              </a:rPr>
              <a:t>Eric White</a:t>
            </a:r>
          </a:p>
          <a:p>
            <a:pPr lvl="0" algn="ctr">
              <a:buClr>
                <a:srgbClr val="3F3F3F"/>
              </a:buClr>
              <a:buSzPts val="2000"/>
            </a:pPr>
            <a:endParaRPr lang="en-US" sz="2000" dirty="0">
              <a:solidFill>
                <a:srgbClr val="3F3F3F"/>
              </a:solidFill>
              <a:latin typeface="Century Gothic"/>
              <a:ea typeface="Century Gothic"/>
              <a:cs typeface="Century Gothic"/>
              <a:sym typeface="Century Gothic"/>
            </a:endParaRPr>
          </a:p>
          <a:p>
            <a:pPr lvl="0" algn="ctr">
              <a:buClr>
                <a:srgbClr val="3F3F3F"/>
              </a:buClr>
              <a:buSzPts val="2000"/>
            </a:pPr>
            <a:r>
              <a:rPr lang="en-US" sz="2000" dirty="0">
                <a:solidFill>
                  <a:srgbClr val="3F3F3F"/>
                </a:solidFill>
                <a:latin typeface="Century Gothic"/>
                <a:ea typeface="Century Gothic"/>
                <a:cs typeface="Century Gothic"/>
                <a:sym typeface="Century Gothic"/>
              </a:rPr>
              <a:t>Emily </a:t>
            </a:r>
            <a:r>
              <a:rPr lang="en-US" sz="2000" dirty="0" err="1">
                <a:solidFill>
                  <a:srgbClr val="3F3F3F"/>
                </a:solidFill>
                <a:latin typeface="Century Gothic"/>
                <a:ea typeface="Century Gothic"/>
                <a:cs typeface="Century Gothic"/>
                <a:sym typeface="Century Gothic"/>
              </a:rPr>
              <a:t>Gotschalk</a:t>
            </a:r>
            <a:endParaRPr lang="en-US" sz="2000"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a:stretch/>
        </p:blipFill>
        <p:spPr>
          <a:xfrm>
            <a:off x="1308850" y="152400"/>
            <a:ext cx="9350272" cy="6233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Appendix I</a:t>
            </a:r>
            <a:endParaRPr sz="4800" b="0" i="0" u="none" strike="noStrike" cap="none">
              <a:solidFill>
                <a:srgbClr val="3289B4"/>
              </a:solidFill>
              <a:latin typeface="Century Gothic"/>
              <a:ea typeface="Century Gothic"/>
              <a:cs typeface="Century Gothic"/>
              <a:sym typeface="Century Gothic"/>
            </a:endParaRPr>
          </a:p>
        </p:txBody>
      </p:sp>
      <p:pic>
        <p:nvPicPr>
          <p:cNvPr id="318" name="Shape 318"/>
          <p:cNvPicPr preferRelativeResize="0"/>
          <p:nvPr/>
        </p:nvPicPr>
        <p:blipFill rotWithShape="1">
          <a:blip r:embed="rId3">
            <a:alphaModFix/>
          </a:blip>
          <a:srcRect/>
          <a:stretch/>
        </p:blipFill>
        <p:spPr>
          <a:xfrm>
            <a:off x="1000125" y="952100"/>
            <a:ext cx="9821600" cy="58021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Community Concerns</a:t>
            </a:r>
            <a:endParaRPr sz="4800" b="0" i="0" u="none" strike="noStrike" cap="none">
              <a:solidFill>
                <a:srgbClr val="3289B4"/>
              </a:solidFill>
              <a:latin typeface="Century Gothic"/>
              <a:ea typeface="Century Gothic"/>
              <a:cs typeface="Century Gothic"/>
              <a:sym typeface="Century Gothic"/>
            </a:endParaRPr>
          </a:p>
        </p:txBody>
      </p:sp>
      <p:sp>
        <p:nvSpPr>
          <p:cNvPr id="110" name="Shape 110"/>
          <p:cNvSpPr txBox="1">
            <a:spLocks noGrp="1"/>
          </p:cNvSpPr>
          <p:nvPr>
            <p:ph type="body" idx="1"/>
          </p:nvPr>
        </p:nvSpPr>
        <p:spPr>
          <a:xfrm>
            <a:off x="405725" y="1318200"/>
            <a:ext cx="6727200" cy="5210100"/>
          </a:xfrm>
          <a:prstGeom prst="rect">
            <a:avLst/>
          </a:prstGeom>
          <a:noFill/>
          <a:ln>
            <a:noFill/>
          </a:ln>
        </p:spPr>
        <p:txBody>
          <a:bodyPr spcFirstLastPara="1" wrap="square" lIns="91425" tIns="91425" rIns="91425" bIns="91425" anchor="t" anchorCtr="0">
            <a:noAutofit/>
          </a:bodyPr>
          <a:lstStyle/>
          <a:p>
            <a:pPr marL="342900" indent="-342900">
              <a:spcBef>
                <a:spcPts val="200"/>
              </a:spcBef>
              <a:buClr>
                <a:srgbClr val="3289B4"/>
              </a:buClr>
              <a:buFont typeface="Webdings" panose="05030102010509060703" pitchFamily="18" charset="2"/>
              <a:buChar char="4"/>
            </a:pPr>
            <a:r>
              <a:rPr lang="en-US" sz="2400" dirty="0" smtClean="0"/>
              <a:t>B</a:t>
            </a:r>
            <a:r>
              <a:rPr lang="en-US" sz="2400" b="0" i="0" u="none" strike="noStrike" cap="none" dirty="0" smtClean="0">
                <a:solidFill>
                  <a:srgbClr val="3F3F3F"/>
                </a:solidFill>
                <a:latin typeface="Century Gothic"/>
                <a:ea typeface="Century Gothic"/>
                <a:cs typeface="Century Gothic"/>
                <a:sym typeface="Century Gothic"/>
              </a:rPr>
              <a:t>ighorn </a:t>
            </a:r>
            <a:r>
              <a:rPr lang="en-US" sz="2400" b="0" i="0" u="none" strike="noStrike" cap="none" dirty="0">
                <a:solidFill>
                  <a:srgbClr val="3F3F3F"/>
                </a:solidFill>
                <a:latin typeface="Century Gothic"/>
                <a:ea typeface="Century Gothic"/>
                <a:cs typeface="Century Gothic"/>
                <a:sym typeface="Century Gothic"/>
              </a:rPr>
              <a:t>sheep (</a:t>
            </a:r>
            <a:r>
              <a:rPr lang="en-US" sz="2400" b="0" i="1" u="none" strike="noStrike" cap="none" dirty="0" err="1">
                <a:solidFill>
                  <a:srgbClr val="3F3F3F"/>
                </a:solidFill>
                <a:latin typeface="Century Gothic"/>
                <a:ea typeface="Century Gothic"/>
                <a:cs typeface="Century Gothic"/>
                <a:sym typeface="Century Gothic"/>
              </a:rPr>
              <a:t>Ovis</a:t>
            </a:r>
            <a:r>
              <a:rPr lang="en-US" sz="2400" b="0" i="1" u="none" strike="noStrike" cap="none" dirty="0">
                <a:solidFill>
                  <a:srgbClr val="3F3F3F"/>
                </a:solidFill>
                <a:latin typeface="Century Gothic"/>
                <a:ea typeface="Century Gothic"/>
                <a:cs typeface="Century Gothic"/>
                <a:sym typeface="Century Gothic"/>
              </a:rPr>
              <a:t> </a:t>
            </a:r>
            <a:r>
              <a:rPr lang="en-US" sz="2400" b="0" i="1" u="none" strike="noStrike" cap="none" dirty="0" err="1">
                <a:solidFill>
                  <a:srgbClr val="3F3F3F"/>
                </a:solidFill>
                <a:latin typeface="Century Gothic"/>
                <a:ea typeface="Century Gothic"/>
                <a:cs typeface="Century Gothic"/>
                <a:sym typeface="Century Gothic"/>
              </a:rPr>
              <a:t>canadensis</a:t>
            </a:r>
            <a:r>
              <a:rPr lang="en-US" sz="2400" b="0" i="0" u="none" strike="noStrike" cap="none" dirty="0">
                <a:solidFill>
                  <a:srgbClr val="3F3F3F"/>
                </a:solidFill>
                <a:latin typeface="Century Gothic"/>
                <a:ea typeface="Century Gothic"/>
                <a:cs typeface="Century Gothic"/>
                <a:sym typeface="Century Gothic"/>
              </a:rPr>
              <a:t>) primarily </a:t>
            </a:r>
            <a:r>
              <a:rPr lang="en-US" sz="2400" b="1" i="0" u="none" strike="noStrike" cap="none" dirty="0">
                <a:solidFill>
                  <a:srgbClr val="3F3F3F"/>
                </a:solidFill>
                <a:latin typeface="Century Gothic"/>
                <a:ea typeface="Century Gothic"/>
                <a:cs typeface="Century Gothic"/>
                <a:sym typeface="Century Gothic"/>
              </a:rPr>
              <a:t>get water from </a:t>
            </a:r>
            <a:r>
              <a:rPr lang="en-US" sz="2400" b="1" i="0" u="none" strike="noStrike" cap="none" dirty="0" smtClean="0">
                <a:solidFill>
                  <a:srgbClr val="3F3F3F"/>
                </a:solidFill>
                <a:latin typeface="Century Gothic"/>
                <a:ea typeface="Century Gothic"/>
                <a:cs typeface="Century Gothic"/>
                <a:sym typeface="Century Gothic"/>
              </a:rPr>
              <a:t>foraging</a:t>
            </a:r>
          </a:p>
          <a:p>
            <a:pPr marL="342900" indent="-342900">
              <a:spcBef>
                <a:spcPts val="200"/>
              </a:spcBef>
              <a:buClr>
                <a:srgbClr val="3289B4"/>
              </a:buClr>
              <a:buFont typeface="Webdings" panose="05030102010509060703" pitchFamily="18" charset="2"/>
              <a:buChar char="4"/>
            </a:pPr>
            <a:endParaRPr lang="en-US" sz="2400" b="1" i="0" u="none" strike="noStrike" cap="none" dirty="0" smtClean="0">
              <a:solidFill>
                <a:srgbClr val="3F3F3F"/>
              </a:solidFill>
              <a:latin typeface="Century Gothic"/>
              <a:ea typeface="Century Gothic"/>
              <a:cs typeface="Century Gothic"/>
              <a:sym typeface="Century Gothic"/>
            </a:endParaRPr>
          </a:p>
          <a:p>
            <a:pPr marL="342900" indent="-342900">
              <a:spcBef>
                <a:spcPts val="200"/>
              </a:spcBef>
              <a:buClr>
                <a:srgbClr val="3289B4"/>
              </a:buClr>
              <a:buFont typeface="Webdings" panose="05030102010509060703" pitchFamily="18" charset="2"/>
              <a:buChar char="4"/>
            </a:pPr>
            <a:r>
              <a:rPr lang="en-US" sz="2400" b="1" dirty="0" smtClean="0"/>
              <a:t>I</a:t>
            </a:r>
            <a:r>
              <a:rPr lang="en-US" sz="2400" b="1" i="0" u="none" strike="noStrike" cap="none" dirty="0" smtClean="0">
                <a:solidFill>
                  <a:srgbClr val="3F3F3F"/>
                </a:solidFill>
                <a:latin typeface="Century Gothic"/>
                <a:ea typeface="Century Gothic"/>
                <a:cs typeface="Century Gothic"/>
                <a:sym typeface="Century Gothic"/>
              </a:rPr>
              <a:t>ncreasing </a:t>
            </a:r>
            <a:r>
              <a:rPr lang="en-US" sz="2400" b="1" i="0" u="none" strike="noStrike" cap="none" dirty="0">
                <a:solidFill>
                  <a:srgbClr val="3F3F3F"/>
                </a:solidFill>
                <a:latin typeface="Century Gothic"/>
                <a:ea typeface="Century Gothic"/>
                <a:cs typeface="Century Gothic"/>
                <a:sym typeface="Century Gothic"/>
              </a:rPr>
              <a:t>risk of drought </a:t>
            </a:r>
            <a:r>
              <a:rPr lang="en-US" sz="2400" b="0" i="0" u="none" strike="noStrike" cap="none" dirty="0">
                <a:solidFill>
                  <a:srgbClr val="3F3F3F"/>
                </a:solidFill>
                <a:latin typeface="Century Gothic"/>
                <a:ea typeface="Century Gothic"/>
                <a:cs typeface="Century Gothic"/>
                <a:sym typeface="Century Gothic"/>
              </a:rPr>
              <a:t>threatens available </a:t>
            </a:r>
            <a:r>
              <a:rPr lang="en-US" sz="2400" b="0" i="0" u="none" strike="noStrike" cap="none" dirty="0" smtClean="0">
                <a:solidFill>
                  <a:srgbClr val="3F3F3F"/>
                </a:solidFill>
                <a:latin typeface="Century Gothic"/>
                <a:ea typeface="Century Gothic"/>
                <a:cs typeface="Century Gothic"/>
                <a:sym typeface="Century Gothic"/>
              </a:rPr>
              <a:t>habitat</a:t>
            </a:r>
          </a:p>
          <a:p>
            <a:pPr marL="342900" indent="-342900">
              <a:spcBef>
                <a:spcPts val="200"/>
              </a:spcBef>
              <a:buClr>
                <a:srgbClr val="3289B4"/>
              </a:buClr>
              <a:buFont typeface="Webdings" panose="05030102010509060703" pitchFamily="18" charset="2"/>
              <a:buChar char="4"/>
            </a:pPr>
            <a:endParaRPr lang="en-US" sz="2400" b="0" i="0" u="none" strike="noStrike" cap="none" dirty="0" smtClean="0">
              <a:solidFill>
                <a:srgbClr val="3F3F3F"/>
              </a:solidFill>
              <a:latin typeface="Century Gothic"/>
              <a:ea typeface="Century Gothic"/>
              <a:cs typeface="Century Gothic"/>
              <a:sym typeface="Century Gothic"/>
            </a:endParaRPr>
          </a:p>
          <a:p>
            <a:pPr marL="342900" indent="-342900">
              <a:spcBef>
                <a:spcPts val="200"/>
              </a:spcBef>
              <a:buClr>
                <a:srgbClr val="3289B4"/>
              </a:buClr>
              <a:buFont typeface="Webdings" panose="05030102010509060703" pitchFamily="18" charset="2"/>
              <a:buChar char="4"/>
            </a:pPr>
            <a:r>
              <a:rPr lang="en-US" sz="2400" dirty="0" smtClean="0"/>
              <a:t>S</a:t>
            </a:r>
            <a:r>
              <a:rPr lang="en-US" sz="2400" b="0" i="0" u="none" strike="noStrike" cap="none" dirty="0" smtClean="0">
                <a:solidFill>
                  <a:srgbClr val="3F3F3F"/>
                </a:solidFill>
                <a:latin typeface="Century Gothic"/>
                <a:ea typeface="Century Gothic"/>
                <a:cs typeface="Century Gothic"/>
                <a:sym typeface="Century Gothic"/>
              </a:rPr>
              <a:t>mall</a:t>
            </a:r>
            <a:r>
              <a:rPr lang="en-US" sz="2400" b="0" i="0" u="none" strike="noStrike" cap="none" dirty="0">
                <a:solidFill>
                  <a:srgbClr val="3F3F3F"/>
                </a:solidFill>
                <a:latin typeface="Century Gothic"/>
                <a:ea typeface="Century Gothic"/>
                <a:cs typeface="Century Gothic"/>
                <a:sym typeface="Century Gothic"/>
              </a:rPr>
              <a:t>, isolated herds rely on </a:t>
            </a:r>
            <a:r>
              <a:rPr lang="en-US" sz="2400" b="1" i="0" u="none" strike="noStrike" cap="none" dirty="0">
                <a:solidFill>
                  <a:srgbClr val="3F3F3F"/>
                </a:solidFill>
                <a:latin typeface="Century Gothic"/>
                <a:ea typeface="Century Gothic"/>
                <a:cs typeface="Century Gothic"/>
                <a:sym typeface="Century Gothic"/>
              </a:rPr>
              <a:t>wildlife management efforts </a:t>
            </a:r>
            <a:r>
              <a:rPr lang="en-US" sz="2400" b="0" i="0" u="none" strike="noStrike" cap="none" dirty="0">
                <a:solidFill>
                  <a:srgbClr val="3F3F3F"/>
                </a:solidFill>
                <a:latin typeface="Century Gothic"/>
                <a:ea typeface="Century Gothic"/>
                <a:cs typeface="Century Gothic"/>
                <a:sym typeface="Century Gothic"/>
              </a:rPr>
              <a:t>(Creech et al. 2017)</a:t>
            </a:r>
            <a:endParaRPr sz="2400"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2000"/>
              <a:buFont typeface="Arial"/>
              <a:buNone/>
            </a:pPr>
            <a:endParaRPr sz="2200" b="1"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3F3F3F"/>
              </a:buClr>
              <a:buSzPts val="2000"/>
              <a:buFont typeface="Arial"/>
              <a:buNone/>
            </a:pPr>
            <a:endParaRPr sz="2200" b="1" i="0" u="none" strike="noStrike" cap="none" dirty="0">
              <a:solidFill>
                <a:srgbClr val="3F3F3F"/>
              </a:solidFill>
              <a:latin typeface="Century Gothic"/>
              <a:ea typeface="Century Gothic"/>
              <a:cs typeface="Century Gothic"/>
              <a:sym typeface="Century Gothic"/>
            </a:endParaRPr>
          </a:p>
        </p:txBody>
      </p:sp>
      <p:pic>
        <p:nvPicPr>
          <p:cNvPr id="111" name="Shape 111"/>
          <p:cNvPicPr preferRelativeResize="0"/>
          <p:nvPr/>
        </p:nvPicPr>
        <p:blipFill rotWithShape="1">
          <a:blip r:embed="rId3">
            <a:alphaModFix/>
          </a:blip>
          <a:srcRect/>
          <a:stretch/>
        </p:blipFill>
        <p:spPr>
          <a:xfrm>
            <a:off x="7276610" y="1025488"/>
            <a:ext cx="3929026" cy="2607075"/>
          </a:xfrm>
          <a:prstGeom prst="rect">
            <a:avLst/>
          </a:prstGeom>
          <a:noFill/>
          <a:ln>
            <a:noFill/>
          </a:ln>
        </p:spPr>
      </p:pic>
      <p:pic>
        <p:nvPicPr>
          <p:cNvPr id="112" name="Shape 112"/>
          <p:cNvPicPr preferRelativeResize="0"/>
          <p:nvPr/>
        </p:nvPicPr>
        <p:blipFill rotWithShape="1">
          <a:blip r:embed="rId4">
            <a:alphaModFix/>
          </a:blip>
          <a:srcRect/>
          <a:stretch/>
        </p:blipFill>
        <p:spPr>
          <a:xfrm>
            <a:off x="7883800" y="3813550"/>
            <a:ext cx="2714625" cy="2714625"/>
          </a:xfrm>
          <a:prstGeom prst="rect">
            <a:avLst/>
          </a:prstGeom>
          <a:noFill/>
          <a:ln>
            <a:noFill/>
          </a:ln>
        </p:spPr>
      </p:pic>
      <p:sp>
        <p:nvSpPr>
          <p:cNvPr id="113" name="Shape 113"/>
          <p:cNvSpPr txBox="1"/>
          <p:nvPr/>
        </p:nvSpPr>
        <p:spPr>
          <a:xfrm>
            <a:off x="7883750" y="6253975"/>
            <a:ext cx="2714700" cy="2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latin typeface="Century Gothic"/>
                <a:ea typeface="Century Gothic"/>
                <a:cs typeface="Century Gothic"/>
                <a:sym typeface="Century Gothic"/>
              </a:rPr>
              <a:t>Photo: National Park Service</a:t>
            </a:r>
            <a:endParaRPr sz="1200" b="1" i="0" u="none" strike="noStrike" cap="none">
              <a:latin typeface="Century Gothic"/>
              <a:ea typeface="Century Gothic"/>
              <a:cs typeface="Century Gothic"/>
              <a:sym typeface="Century Gothic"/>
            </a:endParaRPr>
          </a:p>
        </p:txBody>
      </p:sp>
      <p:sp>
        <p:nvSpPr>
          <p:cNvPr id="114" name="Shape 114"/>
          <p:cNvSpPr txBox="1"/>
          <p:nvPr/>
        </p:nvSpPr>
        <p:spPr>
          <a:xfrm>
            <a:off x="7276600" y="3244950"/>
            <a:ext cx="2565900" cy="36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latin typeface="Century Gothic"/>
                <a:ea typeface="Century Gothic"/>
                <a:cs typeface="Century Gothic"/>
                <a:sym typeface="Century Gothic"/>
              </a:rPr>
              <a:t>Photo: Pixabay</a:t>
            </a:r>
            <a:endParaRPr sz="1200" b="1" i="0" u="none" strike="noStrike" cap="none">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1000"/>
                                        <p:tgtEl>
                                          <p:spTgt spid="112"/>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childTnLst>
                                </p:cTn>
                              </p:par>
                              <p:par>
                                <p:cTn id="14" presetID="10" presetClass="entr" presetSubtype="0" fill="hold" nodeType="with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1000"/>
                                        <p:tgtEl>
                                          <p:spTgt spid="114"/>
                                        </p:tgtEl>
                                      </p:cBhvr>
                                    </p:animEffect>
                                  </p:childTnLst>
                                </p:cTn>
                              </p:par>
                              <p:par>
                                <p:cTn id="17" presetID="10" presetClass="entr" presetSubtype="0"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Appendix II</a:t>
            </a:r>
            <a:endParaRPr sz="4800" b="0" i="0" u="none" strike="noStrike" cap="none">
              <a:solidFill>
                <a:srgbClr val="3289B4"/>
              </a:solidFill>
              <a:latin typeface="Century Gothic"/>
              <a:ea typeface="Century Gothic"/>
              <a:cs typeface="Century Gothic"/>
              <a:sym typeface="Century Gothic"/>
            </a:endParaRPr>
          </a:p>
        </p:txBody>
      </p:sp>
      <p:pic>
        <p:nvPicPr>
          <p:cNvPr id="325" name="Shape 325" title="Chart"/>
          <p:cNvPicPr preferRelativeResize="0"/>
          <p:nvPr/>
        </p:nvPicPr>
        <p:blipFill rotWithShape="1">
          <a:blip r:embed="rId3">
            <a:alphaModFix/>
          </a:blip>
          <a:srcRect/>
          <a:stretch/>
        </p:blipFill>
        <p:spPr>
          <a:xfrm>
            <a:off x="1247500" y="1093150"/>
            <a:ext cx="9060175" cy="5600825"/>
          </a:xfrm>
          <a:prstGeom prst="rect">
            <a:avLst/>
          </a:prstGeom>
          <a:noFill/>
          <a:ln>
            <a:noFill/>
          </a:ln>
        </p:spPr>
      </p:pic>
      <p:sp>
        <p:nvSpPr>
          <p:cNvPr id="326" name="Shape 326"/>
          <p:cNvSpPr txBox="1"/>
          <p:nvPr/>
        </p:nvSpPr>
        <p:spPr>
          <a:xfrm>
            <a:off x="9757950" y="1739750"/>
            <a:ext cx="1099500" cy="23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MSAVI2</a:t>
            </a:r>
            <a:endParaRPr sz="1400" b="0" i="0" u="none" strike="noStrike" cap="none">
              <a:solidFill>
                <a:srgbClr val="000000"/>
              </a:solidFill>
              <a:latin typeface="Arial"/>
              <a:ea typeface="Arial"/>
              <a:cs typeface="Arial"/>
              <a:sym typeface="Arial"/>
            </a:endParaRPr>
          </a:p>
        </p:txBody>
      </p:sp>
      <p:sp>
        <p:nvSpPr>
          <p:cNvPr id="327" name="Shape 327"/>
          <p:cNvSpPr txBox="1"/>
          <p:nvPr/>
        </p:nvSpPr>
        <p:spPr>
          <a:xfrm>
            <a:off x="9757950" y="2098300"/>
            <a:ext cx="1099500" cy="23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NDVI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a:t>Appendix III</a:t>
            </a:r>
            <a:endParaRPr sz="4800" b="0" i="0" u="none" strike="noStrike" cap="none">
              <a:solidFill>
                <a:srgbClr val="3289B4"/>
              </a:solidFill>
              <a:latin typeface="Century Gothic"/>
              <a:ea typeface="Century Gothic"/>
              <a:cs typeface="Century Gothic"/>
              <a:sym typeface="Century Gothic"/>
            </a:endParaRPr>
          </a:p>
        </p:txBody>
      </p:sp>
      <p:pic>
        <p:nvPicPr>
          <p:cNvPr id="334" name="Shape 334"/>
          <p:cNvPicPr preferRelativeResize="0"/>
          <p:nvPr/>
        </p:nvPicPr>
        <p:blipFill>
          <a:blip r:embed="rId3">
            <a:alphaModFix/>
          </a:blip>
          <a:stretch>
            <a:fillRect/>
          </a:stretch>
        </p:blipFill>
        <p:spPr>
          <a:xfrm>
            <a:off x="1161888" y="1085350"/>
            <a:ext cx="9909475" cy="5772650"/>
          </a:xfrm>
          <a:prstGeom prst="rect">
            <a:avLst/>
          </a:prstGeom>
          <a:noFill/>
          <a:ln>
            <a:noFill/>
          </a:ln>
        </p:spPr>
      </p:pic>
      <p:sp>
        <p:nvSpPr>
          <p:cNvPr id="335" name="Shape 335"/>
          <p:cNvSpPr/>
          <p:nvPr/>
        </p:nvSpPr>
        <p:spPr>
          <a:xfrm>
            <a:off x="3231275" y="1789050"/>
            <a:ext cx="645000" cy="3407400"/>
          </a:xfrm>
          <a:prstGeom prst="rect">
            <a:avLst/>
          </a:prstGeom>
          <a:solidFill>
            <a:srgbClr val="E06666">
              <a:alpha val="5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Shape 336"/>
          <p:cNvSpPr/>
          <p:nvPr/>
        </p:nvSpPr>
        <p:spPr>
          <a:xfrm>
            <a:off x="7542400" y="1789050"/>
            <a:ext cx="571200" cy="34074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Shape 337"/>
          <p:cNvSpPr/>
          <p:nvPr/>
        </p:nvSpPr>
        <p:spPr>
          <a:xfrm>
            <a:off x="5309425" y="1789050"/>
            <a:ext cx="645000" cy="34074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Shape 338"/>
          <p:cNvSpPr/>
          <p:nvPr/>
        </p:nvSpPr>
        <p:spPr>
          <a:xfrm>
            <a:off x="9510725" y="1789050"/>
            <a:ext cx="645000" cy="34074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p:cNvPicPr preferRelativeResize="0"/>
          <p:nvPr/>
        </p:nvPicPr>
        <p:blipFill>
          <a:blip r:embed="rId3">
            <a:alphaModFix/>
          </a:blip>
          <a:stretch>
            <a:fillRect/>
          </a:stretch>
        </p:blipFill>
        <p:spPr>
          <a:xfrm>
            <a:off x="999050" y="208125"/>
            <a:ext cx="10479526" cy="6566625"/>
          </a:xfrm>
          <a:prstGeom prst="rect">
            <a:avLst/>
          </a:prstGeom>
          <a:noFill/>
          <a:ln>
            <a:noFill/>
          </a:ln>
        </p:spPr>
      </p:pic>
      <p:sp>
        <p:nvSpPr>
          <p:cNvPr id="345" name="Shape 345"/>
          <p:cNvSpPr/>
          <p:nvPr/>
        </p:nvSpPr>
        <p:spPr>
          <a:xfrm>
            <a:off x="3087200" y="1647800"/>
            <a:ext cx="687300" cy="3546300"/>
          </a:xfrm>
          <a:prstGeom prst="rect">
            <a:avLst/>
          </a:prstGeom>
          <a:solidFill>
            <a:srgbClr val="E06666">
              <a:alpha val="5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Shape 346"/>
          <p:cNvSpPr/>
          <p:nvPr/>
        </p:nvSpPr>
        <p:spPr>
          <a:xfrm>
            <a:off x="7461125" y="1655850"/>
            <a:ext cx="687300" cy="35463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Shape 347"/>
          <p:cNvSpPr/>
          <p:nvPr/>
        </p:nvSpPr>
        <p:spPr>
          <a:xfrm>
            <a:off x="5306600" y="1647800"/>
            <a:ext cx="687300" cy="35463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Shape 348"/>
          <p:cNvSpPr/>
          <p:nvPr/>
        </p:nvSpPr>
        <p:spPr>
          <a:xfrm>
            <a:off x="9615650" y="1647800"/>
            <a:ext cx="585000" cy="3546300"/>
          </a:xfrm>
          <a:prstGeom prst="rect">
            <a:avLst/>
          </a:prstGeom>
          <a:solidFill>
            <a:srgbClr val="E06666">
              <a:alpha val="5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a:t>Appendix IV</a:t>
            </a:r>
            <a:endParaRPr sz="4800" b="0" i="0" u="none" strike="noStrike" cap="none">
              <a:solidFill>
                <a:srgbClr val="3289B4"/>
              </a:solidFill>
              <a:latin typeface="Century Gothic"/>
              <a:ea typeface="Century Gothic"/>
              <a:cs typeface="Century Gothic"/>
              <a:sym typeface="Century Gothic"/>
            </a:endParaRPr>
          </a:p>
        </p:txBody>
      </p:sp>
      <p:pic>
        <p:nvPicPr>
          <p:cNvPr id="355" name="Shape 355"/>
          <p:cNvPicPr preferRelativeResize="0"/>
          <p:nvPr/>
        </p:nvPicPr>
        <p:blipFill>
          <a:blip r:embed="rId3">
            <a:alphaModFix/>
          </a:blip>
          <a:stretch>
            <a:fillRect/>
          </a:stretch>
        </p:blipFill>
        <p:spPr>
          <a:xfrm>
            <a:off x="2280250" y="1036600"/>
            <a:ext cx="7631500" cy="5727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120" name="Shape 120"/>
          <p:cNvGrpSpPr/>
          <p:nvPr/>
        </p:nvGrpSpPr>
        <p:grpSpPr>
          <a:xfrm>
            <a:off x="1860847" y="3934311"/>
            <a:ext cx="3130808" cy="2923555"/>
            <a:chOff x="1860847" y="3934311"/>
            <a:chExt cx="3130808" cy="2923555"/>
          </a:xfrm>
        </p:grpSpPr>
        <p:pic>
          <p:nvPicPr>
            <p:cNvPr id="121" name="Shape 121"/>
            <p:cNvPicPr preferRelativeResize="0"/>
            <p:nvPr/>
          </p:nvPicPr>
          <p:blipFill rotWithShape="1">
            <a:blip r:embed="rId3">
              <a:alphaModFix/>
            </a:blip>
            <a:srcRect/>
            <a:stretch/>
          </p:blipFill>
          <p:spPr>
            <a:xfrm>
              <a:off x="1902778" y="3934311"/>
              <a:ext cx="3088877" cy="2343103"/>
            </a:xfrm>
            <a:prstGeom prst="rect">
              <a:avLst/>
            </a:prstGeom>
            <a:noFill/>
            <a:ln w="9525" cap="flat" cmpd="sng">
              <a:solidFill>
                <a:srgbClr val="000000"/>
              </a:solidFill>
              <a:prstDash val="solid"/>
              <a:round/>
              <a:headEnd type="none" w="sm" len="sm"/>
              <a:tailEnd type="none" w="sm" len="sm"/>
            </a:ln>
          </p:spPr>
        </p:pic>
        <p:sp>
          <p:nvSpPr>
            <p:cNvPr id="122" name="Shape 122"/>
            <p:cNvSpPr/>
            <p:nvPr/>
          </p:nvSpPr>
          <p:spPr>
            <a:xfrm>
              <a:off x="2451927" y="6128156"/>
              <a:ext cx="538652" cy="118934"/>
            </a:xfrm>
            <a:custGeom>
              <a:avLst/>
              <a:gdLst/>
              <a:ahLst/>
              <a:cxnLst/>
              <a:rect l="0" t="0" r="0" b="0"/>
              <a:pathLst>
                <a:path w="14993" h="4581" extrusionOk="0">
                  <a:moveTo>
                    <a:pt x="0" y="0"/>
                  </a:moveTo>
                  <a:lnTo>
                    <a:pt x="0" y="4581"/>
                  </a:lnTo>
                  <a:lnTo>
                    <a:pt x="14993" y="4581"/>
                  </a:lnTo>
                  <a:lnTo>
                    <a:pt x="14993" y="416"/>
                  </a:lnTo>
                </a:path>
              </a:pathLst>
            </a:custGeom>
            <a:noFill/>
            <a:ln w="19050" cap="flat" cmpd="sng">
              <a:solidFill>
                <a:srgbClr val="000000"/>
              </a:solidFill>
              <a:prstDash val="solid"/>
              <a:round/>
              <a:headEnd type="none" w="sm" len="sm"/>
              <a:tailEnd type="none" w="sm" len="sm"/>
            </a:ln>
          </p:spPr>
        </p:sp>
        <p:sp>
          <p:nvSpPr>
            <p:cNvPr id="123" name="Shape 123"/>
            <p:cNvSpPr txBox="1"/>
            <p:nvPr/>
          </p:nvSpPr>
          <p:spPr>
            <a:xfrm>
              <a:off x="1860847" y="5998666"/>
              <a:ext cx="1087800" cy="85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entury Gothic"/>
                  <a:ea typeface="Century Gothic"/>
                  <a:cs typeface="Century Gothic"/>
                  <a:sym typeface="Century Gothic"/>
                </a:rPr>
                <a:t>150 km</a:t>
              </a:r>
              <a:endParaRPr sz="1000" b="1" i="0" u="none" strike="noStrike" cap="none" dirty="0">
                <a:solidFill>
                  <a:srgbClr val="000000"/>
                </a:solidFill>
                <a:latin typeface="Century Gothic"/>
                <a:ea typeface="Century Gothic"/>
                <a:cs typeface="Century Gothic"/>
                <a:sym typeface="Century Gothic"/>
              </a:endParaRPr>
            </a:p>
          </p:txBody>
        </p:sp>
      </p:grpSp>
      <p:grpSp>
        <p:nvGrpSpPr>
          <p:cNvPr id="124" name="Shape 124"/>
          <p:cNvGrpSpPr/>
          <p:nvPr/>
        </p:nvGrpSpPr>
        <p:grpSpPr>
          <a:xfrm>
            <a:off x="1517671" y="1342921"/>
            <a:ext cx="3473982" cy="2571623"/>
            <a:chOff x="1517671" y="1342921"/>
            <a:chExt cx="3473982" cy="2571623"/>
          </a:xfrm>
        </p:grpSpPr>
        <p:pic>
          <p:nvPicPr>
            <p:cNvPr id="125" name="Shape 125"/>
            <p:cNvPicPr preferRelativeResize="0"/>
            <p:nvPr/>
          </p:nvPicPr>
          <p:blipFill rotWithShape="1">
            <a:blip r:embed="rId4">
              <a:alphaModFix/>
            </a:blip>
            <a:srcRect l="5871" t="30672" r="66470" b="40048"/>
            <a:stretch/>
          </p:blipFill>
          <p:spPr>
            <a:xfrm>
              <a:off x="1517671" y="1342921"/>
              <a:ext cx="3473982" cy="2420362"/>
            </a:xfrm>
            <a:prstGeom prst="rect">
              <a:avLst/>
            </a:prstGeom>
            <a:noFill/>
            <a:ln w="9525" cap="flat" cmpd="sng">
              <a:solidFill>
                <a:srgbClr val="000000"/>
              </a:solidFill>
              <a:prstDash val="solid"/>
              <a:round/>
              <a:headEnd type="none" w="sm" len="sm"/>
              <a:tailEnd type="none" w="sm" len="sm"/>
            </a:ln>
          </p:spPr>
        </p:pic>
        <p:sp>
          <p:nvSpPr>
            <p:cNvPr id="126" name="Shape 126"/>
            <p:cNvSpPr/>
            <p:nvPr/>
          </p:nvSpPr>
          <p:spPr>
            <a:xfrm>
              <a:off x="4344278" y="3588755"/>
              <a:ext cx="566361" cy="118934"/>
            </a:xfrm>
            <a:custGeom>
              <a:avLst/>
              <a:gdLst/>
              <a:ahLst/>
              <a:cxnLst/>
              <a:rect l="0" t="0" r="0" b="0"/>
              <a:pathLst>
                <a:path w="14993" h="4581" extrusionOk="0">
                  <a:moveTo>
                    <a:pt x="0" y="0"/>
                  </a:moveTo>
                  <a:lnTo>
                    <a:pt x="0" y="4581"/>
                  </a:lnTo>
                  <a:lnTo>
                    <a:pt x="14993" y="4581"/>
                  </a:lnTo>
                  <a:lnTo>
                    <a:pt x="14993" y="416"/>
                  </a:lnTo>
                </a:path>
              </a:pathLst>
            </a:custGeom>
            <a:noFill/>
            <a:ln w="19050" cap="flat" cmpd="sng">
              <a:solidFill>
                <a:srgbClr val="000000"/>
              </a:solidFill>
              <a:prstDash val="solid"/>
              <a:round/>
              <a:headEnd type="none" w="sm" len="sm"/>
              <a:tailEnd type="none" w="sm" len="sm"/>
            </a:ln>
          </p:spPr>
        </p:sp>
        <p:sp>
          <p:nvSpPr>
            <p:cNvPr id="127" name="Shape 127"/>
            <p:cNvSpPr txBox="1"/>
            <p:nvPr/>
          </p:nvSpPr>
          <p:spPr>
            <a:xfrm>
              <a:off x="3717699" y="3499644"/>
              <a:ext cx="893100" cy="41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entury Gothic"/>
                  <a:ea typeface="Century Gothic"/>
                  <a:cs typeface="Century Gothic"/>
                  <a:sym typeface="Century Gothic"/>
                </a:rPr>
                <a:t> 275 km</a:t>
              </a:r>
              <a:endParaRPr sz="1000" b="1" i="0" u="none" strike="noStrike" cap="none" dirty="0">
                <a:solidFill>
                  <a:srgbClr val="000000"/>
                </a:solidFill>
                <a:latin typeface="Century Gothic"/>
                <a:ea typeface="Century Gothic"/>
                <a:cs typeface="Century Gothic"/>
                <a:sym typeface="Century Gothic"/>
              </a:endParaRPr>
            </a:p>
          </p:txBody>
        </p:sp>
      </p:grpSp>
      <p:grpSp>
        <p:nvGrpSpPr>
          <p:cNvPr id="128" name="Shape 128"/>
          <p:cNvGrpSpPr/>
          <p:nvPr/>
        </p:nvGrpSpPr>
        <p:grpSpPr>
          <a:xfrm>
            <a:off x="5680449" y="1847551"/>
            <a:ext cx="5077725" cy="4151125"/>
            <a:chOff x="5680449" y="1847551"/>
            <a:chExt cx="5077725" cy="4151125"/>
          </a:xfrm>
        </p:grpSpPr>
        <p:pic>
          <p:nvPicPr>
            <p:cNvPr id="129" name="Shape 129"/>
            <p:cNvPicPr preferRelativeResize="0"/>
            <p:nvPr/>
          </p:nvPicPr>
          <p:blipFill rotWithShape="1">
            <a:blip r:embed="rId5">
              <a:alphaModFix/>
            </a:blip>
            <a:srcRect t="15039" r="27488" b="24343"/>
            <a:stretch/>
          </p:blipFill>
          <p:spPr>
            <a:xfrm>
              <a:off x="5680449" y="1847551"/>
              <a:ext cx="5077725" cy="3990123"/>
            </a:xfrm>
            <a:prstGeom prst="rect">
              <a:avLst/>
            </a:prstGeom>
            <a:noFill/>
            <a:ln w="9525" cap="flat" cmpd="sng">
              <a:solidFill>
                <a:srgbClr val="000000"/>
              </a:solidFill>
              <a:prstDash val="solid"/>
              <a:round/>
              <a:headEnd type="none" w="sm" len="sm"/>
              <a:tailEnd type="none" w="sm" len="sm"/>
            </a:ln>
          </p:spPr>
        </p:pic>
        <p:sp>
          <p:nvSpPr>
            <p:cNvPr id="130" name="Shape 130"/>
            <p:cNvSpPr/>
            <p:nvPr/>
          </p:nvSpPr>
          <p:spPr>
            <a:xfrm>
              <a:off x="9727999" y="5614904"/>
              <a:ext cx="685517" cy="149329"/>
            </a:xfrm>
            <a:custGeom>
              <a:avLst/>
              <a:gdLst/>
              <a:ahLst/>
              <a:cxnLst/>
              <a:rect l="0" t="0" r="0" b="0"/>
              <a:pathLst>
                <a:path w="14993" h="4581" extrusionOk="0">
                  <a:moveTo>
                    <a:pt x="0" y="0"/>
                  </a:moveTo>
                  <a:lnTo>
                    <a:pt x="0" y="4581"/>
                  </a:lnTo>
                  <a:lnTo>
                    <a:pt x="14993" y="4581"/>
                  </a:lnTo>
                  <a:lnTo>
                    <a:pt x="14993" y="416"/>
                  </a:lnTo>
                </a:path>
              </a:pathLst>
            </a:custGeom>
            <a:noFill/>
            <a:ln w="19050" cap="flat" cmpd="sng">
              <a:solidFill>
                <a:srgbClr val="000000"/>
              </a:solidFill>
              <a:prstDash val="solid"/>
              <a:round/>
              <a:headEnd type="none" w="sm" len="sm"/>
              <a:tailEnd type="none" w="sm" len="sm"/>
            </a:ln>
          </p:spPr>
        </p:sp>
        <p:sp>
          <p:nvSpPr>
            <p:cNvPr id="131" name="Shape 131"/>
            <p:cNvSpPr txBox="1"/>
            <p:nvPr/>
          </p:nvSpPr>
          <p:spPr>
            <a:xfrm>
              <a:off x="9176000" y="5519276"/>
              <a:ext cx="992400" cy="4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Century Gothic"/>
                  <a:ea typeface="Century Gothic"/>
                  <a:cs typeface="Century Gothic"/>
                  <a:sym typeface="Century Gothic"/>
                </a:rPr>
                <a:t>10 km</a:t>
              </a:r>
              <a:endParaRPr sz="1000" b="1" i="0" u="none" strike="noStrike" cap="none">
                <a:solidFill>
                  <a:srgbClr val="000000"/>
                </a:solidFill>
                <a:latin typeface="Century Gothic"/>
                <a:ea typeface="Century Gothic"/>
                <a:cs typeface="Century Gothic"/>
                <a:sym typeface="Century Gothic"/>
              </a:endParaRPr>
            </a:p>
          </p:txBody>
        </p:sp>
      </p:grpSp>
      <p:sp>
        <p:nvSpPr>
          <p:cNvPr id="132" name="Shape 132"/>
          <p:cNvSpPr txBox="1"/>
          <p:nvPr/>
        </p:nvSpPr>
        <p:spPr>
          <a:xfrm rot="2538593">
            <a:off x="1821791" y="2114234"/>
            <a:ext cx="926553" cy="669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CA</a:t>
            </a:r>
            <a:endParaRPr sz="1200" b="1" i="0" u="none" strike="noStrike" cap="none">
              <a:solidFill>
                <a:srgbClr val="000000"/>
              </a:solidFill>
              <a:latin typeface="Century Gothic"/>
              <a:ea typeface="Century Gothic"/>
              <a:cs typeface="Century Gothic"/>
              <a:sym typeface="Century Gothic"/>
            </a:endParaRPr>
          </a:p>
        </p:txBody>
      </p:sp>
      <p:sp>
        <p:nvSpPr>
          <p:cNvPr id="133" name="Shape 133"/>
          <p:cNvSpPr txBox="1"/>
          <p:nvPr/>
        </p:nvSpPr>
        <p:spPr>
          <a:xfrm>
            <a:off x="2709942" y="1541900"/>
            <a:ext cx="715800" cy="49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NV</a:t>
            </a:r>
            <a:endParaRPr sz="1200" b="1" i="0" u="none" strike="noStrike" cap="none">
              <a:solidFill>
                <a:srgbClr val="000000"/>
              </a:solidFill>
              <a:latin typeface="Century Gothic"/>
              <a:ea typeface="Century Gothic"/>
              <a:cs typeface="Century Gothic"/>
              <a:sym typeface="Century Gothic"/>
            </a:endParaRPr>
          </a:p>
        </p:txBody>
      </p:sp>
      <p:sp>
        <p:nvSpPr>
          <p:cNvPr id="134" name="Shape 134"/>
          <p:cNvSpPr txBox="1"/>
          <p:nvPr/>
        </p:nvSpPr>
        <p:spPr>
          <a:xfrm>
            <a:off x="3813292" y="1675800"/>
            <a:ext cx="566400" cy="49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UT</a:t>
            </a:r>
            <a:endParaRPr sz="1200" b="1" i="0" u="none" strike="noStrike" cap="none">
              <a:solidFill>
                <a:srgbClr val="000000"/>
              </a:solidFill>
              <a:latin typeface="Century Gothic"/>
              <a:ea typeface="Century Gothic"/>
              <a:cs typeface="Century Gothic"/>
              <a:sym typeface="Century Gothic"/>
            </a:endParaRPr>
          </a:p>
        </p:txBody>
      </p:sp>
      <p:sp>
        <p:nvSpPr>
          <p:cNvPr id="135" name="Shape 135"/>
          <p:cNvSpPr txBox="1"/>
          <p:nvPr/>
        </p:nvSpPr>
        <p:spPr>
          <a:xfrm>
            <a:off x="3559807" y="2805056"/>
            <a:ext cx="566400" cy="49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AZ</a:t>
            </a:r>
            <a:endParaRPr sz="1200" b="1" i="0" u="none" strike="noStrike" cap="none">
              <a:solidFill>
                <a:srgbClr val="000000"/>
              </a:solidFill>
              <a:latin typeface="Century Gothic"/>
              <a:ea typeface="Century Gothic"/>
              <a:cs typeface="Century Gothic"/>
              <a:sym typeface="Century Gothic"/>
            </a:endParaRPr>
          </a:p>
        </p:txBody>
      </p:sp>
      <p:sp>
        <p:nvSpPr>
          <p:cNvPr id="136" name="Shape 136"/>
          <p:cNvSpPr txBox="1"/>
          <p:nvPr/>
        </p:nvSpPr>
        <p:spPr>
          <a:xfrm>
            <a:off x="4506576" y="1911872"/>
            <a:ext cx="7158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CO</a:t>
            </a:r>
            <a:endParaRPr sz="1200" b="1" i="0" u="none" strike="noStrike" cap="none">
              <a:solidFill>
                <a:srgbClr val="000000"/>
              </a:solidFill>
              <a:latin typeface="Century Gothic"/>
              <a:ea typeface="Century Gothic"/>
              <a:cs typeface="Century Gothic"/>
              <a:sym typeface="Century Gothic"/>
            </a:endParaRPr>
          </a:p>
        </p:txBody>
      </p:sp>
      <p:sp>
        <p:nvSpPr>
          <p:cNvPr id="137" name="Shape 137"/>
          <p:cNvSpPr txBox="1"/>
          <p:nvPr/>
        </p:nvSpPr>
        <p:spPr>
          <a:xfrm>
            <a:off x="4446934" y="2986377"/>
            <a:ext cx="715800" cy="49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Century Gothic"/>
                <a:ea typeface="Century Gothic"/>
                <a:cs typeface="Century Gothic"/>
                <a:sym typeface="Century Gothic"/>
              </a:rPr>
              <a:t>NM</a:t>
            </a:r>
            <a:endParaRPr sz="1200" b="1" i="0" u="none" strike="noStrike" cap="none">
              <a:solidFill>
                <a:srgbClr val="000000"/>
              </a:solidFill>
              <a:latin typeface="Century Gothic"/>
              <a:ea typeface="Century Gothic"/>
              <a:cs typeface="Century Gothic"/>
              <a:sym typeface="Century Gothic"/>
            </a:endParaRPr>
          </a:p>
        </p:txBody>
      </p:sp>
      <p:sp>
        <p:nvSpPr>
          <p:cNvPr id="138" name="Shape 138"/>
          <p:cNvSpPr txBox="1"/>
          <p:nvPr/>
        </p:nvSpPr>
        <p:spPr>
          <a:xfrm>
            <a:off x="2605787" y="2405369"/>
            <a:ext cx="566400" cy="493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Shape 139"/>
          <p:cNvSpPr/>
          <p:nvPr/>
        </p:nvSpPr>
        <p:spPr>
          <a:xfrm>
            <a:off x="6216170" y="2346578"/>
            <a:ext cx="715653" cy="726836"/>
          </a:xfrm>
          <a:custGeom>
            <a:avLst/>
            <a:gdLst/>
            <a:ahLst/>
            <a:cxnLst/>
            <a:rect l="0" t="0" r="0" b="0"/>
            <a:pathLst>
              <a:path w="14863" h="17349" extrusionOk="0">
                <a:moveTo>
                  <a:pt x="3061" y="0"/>
                </a:moveTo>
                <a:cubicBezTo>
                  <a:pt x="-255" y="1106"/>
                  <a:pt x="-639" y="7139"/>
                  <a:pt x="923" y="10266"/>
                </a:cubicBezTo>
                <a:cubicBezTo>
                  <a:pt x="2585" y="13592"/>
                  <a:pt x="8101" y="13280"/>
                  <a:pt x="10333" y="16254"/>
                </a:cubicBezTo>
                <a:cubicBezTo>
                  <a:pt x="11108" y="17287"/>
                  <a:pt x="13605" y="17837"/>
                  <a:pt x="14183" y="16682"/>
                </a:cubicBezTo>
                <a:cubicBezTo>
                  <a:pt x="17322" y="10408"/>
                  <a:pt x="8366" y="0"/>
                  <a:pt x="1351" y="0"/>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Shape 140"/>
          <p:cNvSpPr/>
          <p:nvPr/>
        </p:nvSpPr>
        <p:spPr>
          <a:xfrm>
            <a:off x="7547272" y="4024644"/>
            <a:ext cx="892854" cy="726824"/>
          </a:xfrm>
          <a:custGeom>
            <a:avLst/>
            <a:gdLst/>
            <a:ahLst/>
            <a:cxnLst/>
            <a:rect l="0" t="0" r="0" b="0"/>
            <a:pathLst>
              <a:path w="24497" h="18924" extrusionOk="0">
                <a:moveTo>
                  <a:pt x="7220" y="1191"/>
                </a:moveTo>
                <a:cubicBezTo>
                  <a:pt x="5345" y="1191"/>
                  <a:pt x="3220" y="-703"/>
                  <a:pt x="1659" y="336"/>
                </a:cubicBezTo>
                <a:cubicBezTo>
                  <a:pt x="-717" y="1918"/>
                  <a:pt x="-239" y="6443"/>
                  <a:pt x="1231" y="8890"/>
                </a:cubicBezTo>
                <a:cubicBezTo>
                  <a:pt x="2943" y="11741"/>
                  <a:pt x="7020" y="12177"/>
                  <a:pt x="9786" y="14023"/>
                </a:cubicBezTo>
                <a:cubicBezTo>
                  <a:pt x="13698" y="16633"/>
                  <a:pt x="20651" y="21207"/>
                  <a:pt x="23474" y="17445"/>
                </a:cubicBezTo>
                <a:cubicBezTo>
                  <a:pt x="28441" y="10824"/>
                  <a:pt x="13358" y="763"/>
                  <a:pt x="5081" y="763"/>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41" name="Shape 141"/>
          <p:cNvCxnSpPr>
            <a:stCxn id="138" idx="2"/>
          </p:cNvCxnSpPr>
          <p:nvPr/>
        </p:nvCxnSpPr>
        <p:spPr>
          <a:xfrm>
            <a:off x="2888987" y="2898869"/>
            <a:ext cx="685500" cy="2095200"/>
          </a:xfrm>
          <a:prstGeom prst="straightConnector1">
            <a:avLst/>
          </a:prstGeom>
          <a:noFill/>
          <a:ln w="19050" cap="flat" cmpd="sng">
            <a:solidFill>
              <a:srgbClr val="000000"/>
            </a:solidFill>
            <a:prstDash val="solid"/>
            <a:round/>
            <a:headEnd type="none" w="sm" len="sm"/>
            <a:tailEnd type="none" w="sm" len="sm"/>
          </a:ln>
        </p:spPr>
      </p:cxnSp>
      <p:cxnSp>
        <p:nvCxnSpPr>
          <p:cNvPr id="142" name="Shape 142"/>
          <p:cNvCxnSpPr/>
          <p:nvPr/>
        </p:nvCxnSpPr>
        <p:spPr>
          <a:xfrm rot="10800000" flipH="1">
            <a:off x="3574726" y="3795545"/>
            <a:ext cx="2118300" cy="1185000"/>
          </a:xfrm>
          <a:prstGeom prst="straightConnector1">
            <a:avLst/>
          </a:prstGeom>
          <a:noFill/>
          <a:ln w="19050" cap="flat" cmpd="sng">
            <a:solidFill>
              <a:srgbClr val="000000"/>
            </a:solidFill>
            <a:prstDash val="solid"/>
            <a:round/>
            <a:headEnd type="none" w="sm" len="sm"/>
            <a:tailEnd type="none" w="sm" len="sm"/>
          </a:ln>
        </p:spPr>
      </p:cxnSp>
      <p:sp>
        <p:nvSpPr>
          <p:cNvPr id="143" name="Shape 143"/>
          <p:cNvSpPr txBox="1"/>
          <p:nvPr/>
        </p:nvSpPr>
        <p:spPr>
          <a:xfrm>
            <a:off x="1436731" y="1235198"/>
            <a:ext cx="3474000" cy="49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Century Gothic"/>
                <a:ea typeface="Century Gothic"/>
                <a:cs typeface="Century Gothic"/>
                <a:sym typeface="Century Gothic"/>
              </a:rPr>
              <a:t>Image: Natural Resource Conservation Service</a:t>
            </a:r>
            <a:endParaRPr sz="800" b="0" i="0" u="none" strike="noStrike" cap="none">
              <a:solidFill>
                <a:srgbClr val="FFFFFF"/>
              </a:solidFill>
              <a:latin typeface="Century Gothic"/>
              <a:ea typeface="Century Gothic"/>
              <a:cs typeface="Century Gothic"/>
              <a:sym typeface="Century Gothic"/>
            </a:endParaRPr>
          </a:p>
        </p:txBody>
      </p:sp>
      <p:sp>
        <p:nvSpPr>
          <p:cNvPr id="144" name="Shape 144"/>
          <p:cNvSpPr txBox="1"/>
          <p:nvPr/>
        </p:nvSpPr>
        <p:spPr>
          <a:xfrm>
            <a:off x="5819000" y="1841772"/>
            <a:ext cx="43494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Century Gothic"/>
                <a:ea typeface="Century Gothic"/>
                <a:cs typeface="Century Gothic"/>
                <a:sym typeface="Century Gothic"/>
              </a:rPr>
              <a:t>Photo: USGS/ ESA, changes made to original content</a:t>
            </a:r>
            <a:endParaRPr sz="800" b="0" i="0" u="none" strike="noStrike" cap="none">
              <a:solidFill>
                <a:srgbClr val="FFFFFF"/>
              </a:solidFill>
              <a:latin typeface="Century Gothic"/>
              <a:ea typeface="Century Gothic"/>
              <a:cs typeface="Century Gothic"/>
              <a:sym typeface="Century Gothic"/>
            </a:endParaRPr>
          </a:p>
        </p:txBody>
      </p:sp>
      <p:sp>
        <p:nvSpPr>
          <p:cNvPr id="145" name="Shape 145"/>
          <p:cNvSpPr txBox="1"/>
          <p:nvPr/>
        </p:nvSpPr>
        <p:spPr>
          <a:xfrm>
            <a:off x="1860844" y="3864537"/>
            <a:ext cx="31728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Century Gothic"/>
                <a:ea typeface="Century Gothic"/>
                <a:cs typeface="Century Gothic"/>
                <a:sym typeface="Century Gothic"/>
              </a:rPr>
              <a:t>Image: Matthew Trump</a:t>
            </a:r>
            <a:endParaRPr sz="800" b="0" i="0" u="none" strike="noStrike" cap="none">
              <a:solidFill>
                <a:srgbClr val="FFFFFF"/>
              </a:solidFill>
              <a:latin typeface="Century Gothic"/>
              <a:ea typeface="Century Gothic"/>
              <a:cs typeface="Century Gothic"/>
              <a:sym typeface="Century Gothic"/>
            </a:endParaRPr>
          </a:p>
        </p:txBody>
      </p:sp>
      <p:sp>
        <p:nvSpPr>
          <p:cNvPr id="146" name="Shape 146"/>
          <p:cNvSpPr txBox="1">
            <a:spLocks noGrp="1"/>
          </p:cNvSpPr>
          <p:nvPr>
            <p:ph type="title"/>
          </p:nvPr>
        </p:nvSpPr>
        <p:spPr>
          <a:xfrm>
            <a:off x="1000125" y="365124"/>
            <a:ext cx="94134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Study Area, 2013-2017</a:t>
            </a:r>
            <a:endParaRPr sz="4800" b="0" i="0" u="none" strike="noStrike" cap="none">
              <a:solidFill>
                <a:srgbClr val="3289B4"/>
              </a:solidFill>
              <a:latin typeface="Century Gothic"/>
              <a:ea typeface="Century Gothic"/>
              <a:cs typeface="Century Gothic"/>
              <a:sym typeface="Century Gothic"/>
            </a:endParaRPr>
          </a:p>
        </p:txBody>
      </p:sp>
      <p:sp>
        <p:nvSpPr>
          <p:cNvPr id="147" name="Shape 147"/>
          <p:cNvSpPr txBox="1"/>
          <p:nvPr/>
        </p:nvSpPr>
        <p:spPr>
          <a:xfrm>
            <a:off x="6752125" y="2227138"/>
            <a:ext cx="1992600" cy="41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Old Dad Peak</a:t>
            </a:r>
            <a:endParaRPr sz="1800" b="1" i="0" u="none" strike="noStrike" cap="none">
              <a:solidFill>
                <a:srgbClr val="FFFFFF"/>
              </a:solidFill>
              <a:latin typeface="Century Gothic"/>
              <a:ea typeface="Century Gothic"/>
              <a:cs typeface="Century Gothic"/>
              <a:sym typeface="Century Gothic"/>
            </a:endParaRPr>
          </a:p>
        </p:txBody>
      </p:sp>
      <p:sp>
        <p:nvSpPr>
          <p:cNvPr id="148" name="Shape 148"/>
          <p:cNvSpPr txBox="1"/>
          <p:nvPr/>
        </p:nvSpPr>
        <p:spPr>
          <a:xfrm>
            <a:off x="8049225" y="3842875"/>
            <a:ext cx="2364300" cy="41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Marble Mountains</a:t>
            </a:r>
            <a:endParaRPr sz="18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1"/>
                                        <p:tgtEl>
                                          <p:spTgt spid="132"/>
                                        </p:tgtEl>
                                      </p:cBhvr>
                                    </p:animEffec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1"/>
                                        <p:tgtEl>
                                          <p:spTgt spid="133"/>
                                        </p:tgtEl>
                                      </p:cBhvr>
                                    </p:animEffect>
                                  </p:childTnLst>
                                </p:cTn>
                              </p:par>
                              <p:par>
                                <p:cTn id="14" presetID="10" presetClass="entr" presetSubtype="0" fill="hold"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1"/>
                                        <p:tgtEl>
                                          <p:spTgt spid="134"/>
                                        </p:tgtEl>
                                      </p:cBhvr>
                                    </p:animEffect>
                                  </p:childTnLst>
                                </p:cTn>
                              </p:par>
                              <p:par>
                                <p:cTn id="17" presetID="10" presetClass="entr" presetSubtype="0" fill="hold" nodeType="with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1"/>
                                        <p:tgtEl>
                                          <p:spTgt spid="135"/>
                                        </p:tgtEl>
                                      </p:cBhvr>
                                    </p:animEffect>
                                  </p:childTnLst>
                                </p:cTn>
                              </p:par>
                              <p:par>
                                <p:cTn id="20" presetID="10" presetClass="entr" presetSubtype="0"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1"/>
                                        <p:tgtEl>
                                          <p:spTgt spid="136"/>
                                        </p:tgtEl>
                                      </p:cBhvr>
                                    </p:animEffect>
                                  </p:childTnLst>
                                </p:cTn>
                              </p:par>
                              <p:par>
                                <p:cTn id="23" presetID="10" presetClass="entr" presetSubtype="0"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1"/>
                                        <p:tgtEl>
                                          <p:spTgt spid="137"/>
                                        </p:tgtEl>
                                      </p:cBhvr>
                                    </p:animEffect>
                                  </p:childTnLst>
                                </p:cTn>
                              </p:par>
                              <p:par>
                                <p:cTn id="26" presetID="10"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1"/>
                                        <p:tgtEl>
                                          <p:spTgt spid="143"/>
                                        </p:tgtEl>
                                      </p:cBhvr>
                                    </p:animEffect>
                                  </p:childTnLst>
                                </p:cTn>
                              </p:par>
                              <p:par>
                                <p:cTn id="29" presetID="10"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1"/>
                                        <p:tgtEl>
                                          <p:spTgt spid="120"/>
                                        </p:tgtEl>
                                      </p:cBhvr>
                                    </p:animEffect>
                                  </p:childTnLst>
                                </p:cTn>
                              </p:par>
                              <p:par>
                                <p:cTn id="32" presetID="10" presetClass="entr" presetSubtype="0" fill="hold" nodeType="withEffect">
                                  <p:stCondLst>
                                    <p:cond delay="0"/>
                                  </p:stCondLst>
                                  <p:childTnLst>
                                    <p:set>
                                      <p:cBhvr>
                                        <p:cTn id="33" dur="1" fill="hold">
                                          <p:stCondLst>
                                            <p:cond delay="0"/>
                                          </p:stCondLst>
                                        </p:cTn>
                                        <p:tgtEl>
                                          <p:spTgt spid="145"/>
                                        </p:tgtEl>
                                        <p:attrNameLst>
                                          <p:attrName>style.visibility</p:attrName>
                                        </p:attrNameLst>
                                      </p:cBhvr>
                                      <p:to>
                                        <p:strVal val="visible"/>
                                      </p:to>
                                    </p:set>
                                    <p:animEffect transition="in" filter="fade">
                                      <p:cBhvr>
                                        <p:cTn id="34" dur="1"/>
                                        <p:tgtEl>
                                          <p:spTgt spid="145"/>
                                        </p:tgtEl>
                                      </p:cBhvr>
                                    </p:animEffect>
                                  </p:childTnLst>
                                </p:cTn>
                              </p:par>
                              <p:par>
                                <p:cTn id="35" presetID="10" presetClass="entr" presetSubtype="0"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1"/>
                                        <p:tgtEl>
                                          <p:spTgt spid="128"/>
                                        </p:tgtEl>
                                      </p:cBhvr>
                                    </p:animEffect>
                                  </p:childTnLst>
                                </p:cTn>
                              </p:par>
                              <p:par>
                                <p:cTn id="38" presetID="10" presetClass="entr" presetSubtype="0" fill="hold"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fade">
                                      <p:cBhvr>
                                        <p:cTn id="40" dur="1"/>
                                        <p:tgtEl>
                                          <p:spTgt spid="144"/>
                                        </p:tgtEl>
                                      </p:cBhvr>
                                    </p:animEffect>
                                  </p:childTnLst>
                                </p:cTn>
                              </p:par>
                              <p:par>
                                <p:cTn id="41" presetID="10" presetClass="entr" presetSubtype="0" fill="hold" nodeType="with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fade">
                                      <p:cBhvr>
                                        <p:cTn id="43" dur="1"/>
                                        <p:tgtEl>
                                          <p:spTgt spid="138"/>
                                        </p:tgtEl>
                                      </p:cBhvr>
                                    </p:animEffect>
                                  </p:childTnLst>
                                </p:cTn>
                              </p:par>
                              <p:par>
                                <p:cTn id="44" presetID="10" presetClass="entr" presetSubtype="0" fill="hold" nodeType="withEffect">
                                  <p:stCondLst>
                                    <p:cond delay="0"/>
                                  </p:stCondLst>
                                  <p:childTnLst>
                                    <p:set>
                                      <p:cBhvr>
                                        <p:cTn id="45" dur="1" fill="hold">
                                          <p:stCondLst>
                                            <p:cond delay="0"/>
                                          </p:stCondLst>
                                        </p:cTn>
                                        <p:tgtEl>
                                          <p:spTgt spid="139"/>
                                        </p:tgtEl>
                                        <p:attrNameLst>
                                          <p:attrName>style.visibility</p:attrName>
                                        </p:attrNameLst>
                                      </p:cBhvr>
                                      <p:to>
                                        <p:strVal val="visible"/>
                                      </p:to>
                                    </p:set>
                                    <p:animEffect transition="in" filter="fade">
                                      <p:cBhvr>
                                        <p:cTn id="46" dur="1"/>
                                        <p:tgtEl>
                                          <p:spTgt spid="139"/>
                                        </p:tgtEl>
                                      </p:cBhvr>
                                    </p:animEffect>
                                  </p:childTnLst>
                                </p:cTn>
                              </p:par>
                              <p:par>
                                <p:cTn id="47" presetID="10" presetClass="entr" presetSubtype="0" fill="hold" nodeType="withEffect">
                                  <p:stCondLst>
                                    <p:cond delay="0"/>
                                  </p:stCondLst>
                                  <p:childTnLst>
                                    <p:set>
                                      <p:cBhvr>
                                        <p:cTn id="48" dur="1" fill="hold">
                                          <p:stCondLst>
                                            <p:cond delay="0"/>
                                          </p:stCondLst>
                                        </p:cTn>
                                        <p:tgtEl>
                                          <p:spTgt spid="140"/>
                                        </p:tgtEl>
                                        <p:attrNameLst>
                                          <p:attrName>style.visibility</p:attrName>
                                        </p:attrNameLst>
                                      </p:cBhvr>
                                      <p:to>
                                        <p:strVal val="visible"/>
                                      </p:to>
                                    </p:set>
                                    <p:animEffect transition="in" filter="fade">
                                      <p:cBhvr>
                                        <p:cTn id="49" dur="1"/>
                                        <p:tgtEl>
                                          <p:spTgt spid="140"/>
                                        </p:tgtEl>
                                      </p:cBhvr>
                                    </p:animEffect>
                                  </p:childTnLst>
                                </p:cTn>
                              </p:par>
                              <p:par>
                                <p:cTn id="50" presetID="10" presetClass="entr" presetSubtype="0" fill="hold" nodeType="withEffect">
                                  <p:stCondLst>
                                    <p:cond delay="0"/>
                                  </p:stCondLst>
                                  <p:childTnLst>
                                    <p:set>
                                      <p:cBhvr>
                                        <p:cTn id="51" dur="1" fill="hold">
                                          <p:stCondLst>
                                            <p:cond delay="0"/>
                                          </p:stCondLst>
                                        </p:cTn>
                                        <p:tgtEl>
                                          <p:spTgt spid="141"/>
                                        </p:tgtEl>
                                        <p:attrNameLst>
                                          <p:attrName>style.visibility</p:attrName>
                                        </p:attrNameLst>
                                      </p:cBhvr>
                                      <p:to>
                                        <p:strVal val="visible"/>
                                      </p:to>
                                    </p:set>
                                    <p:animEffect transition="in" filter="fade">
                                      <p:cBhvr>
                                        <p:cTn id="52" dur="1"/>
                                        <p:tgtEl>
                                          <p:spTgt spid="141"/>
                                        </p:tgtEl>
                                      </p:cBhvr>
                                    </p:animEffect>
                                  </p:childTnLst>
                                </p:cTn>
                              </p:par>
                              <p:par>
                                <p:cTn id="53" presetID="10" presetClass="entr" presetSubtype="0"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1"/>
                                        <p:tgtEl>
                                          <p:spTgt spid="142"/>
                                        </p:tgtEl>
                                      </p:cBhvr>
                                    </p:animEffect>
                                  </p:childTnLst>
                                </p:cTn>
                              </p:par>
                              <p:par>
                                <p:cTn id="56" presetID="10" presetClass="entr" presetSubtype="0" fill="hold" nodeType="withEffect">
                                  <p:stCondLst>
                                    <p:cond delay="0"/>
                                  </p:stCondLst>
                                  <p:childTnLst>
                                    <p:set>
                                      <p:cBhvr>
                                        <p:cTn id="57" dur="1" fill="hold">
                                          <p:stCondLst>
                                            <p:cond delay="0"/>
                                          </p:stCondLst>
                                        </p:cTn>
                                        <p:tgtEl>
                                          <p:spTgt spid="147"/>
                                        </p:tgtEl>
                                        <p:attrNameLst>
                                          <p:attrName>style.visibility</p:attrName>
                                        </p:attrNameLst>
                                      </p:cBhvr>
                                      <p:to>
                                        <p:strVal val="visible"/>
                                      </p:to>
                                    </p:set>
                                    <p:animEffect transition="in" filter="fade">
                                      <p:cBhvr>
                                        <p:cTn id="58" dur="1"/>
                                        <p:tgtEl>
                                          <p:spTgt spid="147"/>
                                        </p:tgtEl>
                                      </p:cBhvr>
                                    </p:animEffect>
                                  </p:childTnLst>
                                </p:cTn>
                              </p:par>
                              <p:par>
                                <p:cTn id="59" presetID="10" presetClass="entr" presetSubtype="0" fill="hold"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2215179" y="1129553"/>
            <a:ext cx="7562700" cy="106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Project Partners</a:t>
            </a:r>
            <a:endParaRPr sz="4800" b="0" i="0" u="none" strike="noStrike" cap="none">
              <a:solidFill>
                <a:srgbClr val="3289B4"/>
              </a:solidFill>
              <a:latin typeface="Century Gothic"/>
              <a:ea typeface="Century Gothic"/>
              <a:cs typeface="Century Gothic"/>
              <a:sym typeface="Century Gothic"/>
            </a:endParaRPr>
          </a:p>
        </p:txBody>
      </p:sp>
      <p:sp>
        <p:nvSpPr>
          <p:cNvPr id="154" name="Shape 154"/>
          <p:cNvSpPr txBox="1">
            <a:spLocks noGrp="1"/>
          </p:cNvSpPr>
          <p:nvPr>
            <p:ph type="body" idx="1"/>
          </p:nvPr>
        </p:nvSpPr>
        <p:spPr>
          <a:xfrm>
            <a:off x="2217700" y="2289050"/>
            <a:ext cx="6021900" cy="405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100" b="1" i="0" u="none" strike="noStrike" cap="none" dirty="0">
                <a:solidFill>
                  <a:srgbClr val="3F3F3F"/>
                </a:solidFill>
                <a:latin typeface="Century Gothic"/>
                <a:ea typeface="Century Gothic"/>
                <a:cs typeface="Century Gothic"/>
                <a:sym typeface="Century Gothic"/>
              </a:rPr>
              <a:t>Mojave National </a:t>
            </a:r>
            <a:r>
              <a:rPr lang="en-US" sz="2100" b="1" i="0" u="none" strike="noStrike" cap="none" dirty="0" smtClean="0">
                <a:solidFill>
                  <a:srgbClr val="3F3F3F"/>
                </a:solidFill>
                <a:latin typeface="Century Gothic"/>
                <a:ea typeface="Century Gothic"/>
                <a:cs typeface="Century Gothic"/>
                <a:sym typeface="Century Gothic"/>
              </a:rPr>
              <a:t>Preserve</a:t>
            </a: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100" b="1" i="0" u="none" strike="noStrike" cap="none" dirty="0">
                <a:solidFill>
                  <a:srgbClr val="3F3F3F"/>
                </a:solidFill>
                <a:latin typeface="Century Gothic"/>
                <a:ea typeface="Century Gothic"/>
                <a:cs typeface="Century Gothic"/>
                <a:sym typeface="Century Gothic"/>
              </a:rPr>
              <a:t>National Park Service, Wildlife Health </a:t>
            </a:r>
            <a:r>
              <a:rPr lang="en-US" sz="2100" b="1" i="0" u="none" strike="noStrike" cap="none" dirty="0" smtClean="0">
                <a:solidFill>
                  <a:srgbClr val="3F3F3F"/>
                </a:solidFill>
                <a:latin typeface="Century Gothic"/>
                <a:ea typeface="Century Gothic"/>
                <a:cs typeface="Century Gothic"/>
                <a:sym typeface="Century Gothic"/>
              </a:rPr>
              <a:t>Branch</a:t>
            </a: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100" b="1" i="0" u="none" strike="noStrike" cap="none" dirty="0">
                <a:solidFill>
                  <a:srgbClr val="3F3F3F"/>
                </a:solidFill>
                <a:latin typeface="Century Gothic"/>
                <a:ea typeface="Century Gothic"/>
                <a:cs typeface="Century Gothic"/>
                <a:sym typeface="Century Gothic"/>
              </a:rPr>
              <a:t>California Department of Fish and </a:t>
            </a:r>
            <a:r>
              <a:rPr lang="en-US" sz="2100" b="1" i="0" u="none" strike="noStrike" cap="none" dirty="0" smtClean="0">
                <a:solidFill>
                  <a:srgbClr val="3F3F3F"/>
                </a:solidFill>
                <a:latin typeface="Century Gothic"/>
                <a:ea typeface="Century Gothic"/>
                <a:cs typeface="Century Gothic"/>
                <a:sym typeface="Century Gothic"/>
              </a:rPr>
              <a:t>Wildlife</a:t>
            </a: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100" b="1" i="0" u="none" strike="noStrike" cap="none" dirty="0">
                <a:solidFill>
                  <a:srgbClr val="3F3F3F"/>
                </a:solidFill>
                <a:latin typeface="Century Gothic"/>
                <a:ea typeface="Century Gothic"/>
                <a:cs typeface="Century Gothic"/>
                <a:sym typeface="Century Gothic"/>
              </a:rPr>
              <a:t>Sierra Nevada Bighorn Sheep Foundation</a:t>
            </a: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100" b="1" i="0" u="none" strike="noStrike" cap="none" dirty="0">
                <a:solidFill>
                  <a:srgbClr val="3F3F3F"/>
                </a:solidFill>
                <a:latin typeface="Century Gothic"/>
                <a:ea typeface="Century Gothic"/>
                <a:cs typeface="Century Gothic"/>
                <a:sym typeface="Century Gothic"/>
              </a:rPr>
              <a:t>Oregon State University</a:t>
            </a:r>
            <a:endParaRPr sz="2100" b="1"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pic>
        <p:nvPicPr>
          <p:cNvPr id="155" name="Shape 155"/>
          <p:cNvPicPr preferRelativeResize="0"/>
          <p:nvPr/>
        </p:nvPicPr>
        <p:blipFill rotWithShape="1">
          <a:blip r:embed="rId3">
            <a:alphaModFix/>
          </a:blip>
          <a:srcRect/>
          <a:stretch/>
        </p:blipFill>
        <p:spPr>
          <a:xfrm>
            <a:off x="8163400" y="1300375"/>
            <a:ext cx="2691025" cy="3503728"/>
          </a:xfrm>
          <a:prstGeom prst="rect">
            <a:avLst/>
          </a:prstGeom>
          <a:noFill/>
          <a:ln>
            <a:noFill/>
          </a:ln>
        </p:spPr>
      </p:pic>
      <p:sp>
        <p:nvSpPr>
          <p:cNvPr id="156" name="Shape 156"/>
          <p:cNvSpPr txBox="1"/>
          <p:nvPr/>
        </p:nvSpPr>
        <p:spPr>
          <a:xfrm>
            <a:off x="8374075" y="6507400"/>
            <a:ext cx="7806600" cy="9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National Park Service</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3" name="Shape 163"/>
          <p:cNvSpPr txBox="1">
            <a:spLocks noGrp="1"/>
          </p:cNvSpPr>
          <p:nvPr>
            <p:ph type="title"/>
          </p:nvPr>
        </p:nvSpPr>
        <p:spPr>
          <a:xfrm>
            <a:off x="416175" y="51487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6000" b="0" i="0" u="none" strike="noStrike" cap="none">
                <a:solidFill>
                  <a:srgbClr val="3289B4"/>
                </a:solidFill>
                <a:latin typeface="Century Gothic"/>
                <a:ea typeface="Century Gothic"/>
                <a:cs typeface="Century Gothic"/>
                <a:sym typeface="Century Gothic"/>
              </a:rPr>
              <a:t>Objectives</a:t>
            </a:r>
            <a:endParaRPr sz="6000" b="0" i="0" u="none" strike="noStrike" cap="none">
              <a:solidFill>
                <a:srgbClr val="3289B4"/>
              </a:solidFill>
              <a:latin typeface="Century Gothic"/>
              <a:ea typeface="Century Gothic"/>
              <a:cs typeface="Century Gothic"/>
              <a:sym typeface="Century Gothic"/>
            </a:endParaRPr>
          </a:p>
        </p:txBody>
      </p:sp>
      <p:sp>
        <p:nvSpPr>
          <p:cNvPr id="164" name="Shape 164"/>
          <p:cNvSpPr txBox="1"/>
          <p:nvPr/>
        </p:nvSpPr>
        <p:spPr>
          <a:xfrm>
            <a:off x="574325" y="6493844"/>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1" i="0" u="none" strike="noStrike" cap="none">
                <a:solidFill>
                  <a:srgbClr val="EFEFEF"/>
                </a:solidFill>
                <a:latin typeface="Century Gothic"/>
                <a:ea typeface="Century Gothic"/>
                <a:cs typeface="Century Gothic"/>
                <a:sym typeface="Century Gothic"/>
              </a:rPr>
              <a:t>Image: National Park Service</a:t>
            </a:r>
            <a:endParaRPr sz="1200" b="1" i="0" u="none" strike="noStrike" cap="none">
              <a:solidFill>
                <a:srgbClr val="EFEFEF"/>
              </a:solidFill>
              <a:latin typeface="Century Gothic"/>
              <a:ea typeface="Century Gothic"/>
              <a:cs typeface="Century Gothic"/>
              <a:sym typeface="Century Gothic"/>
            </a:endParaRPr>
          </a:p>
        </p:txBody>
      </p:sp>
      <p:sp>
        <p:nvSpPr>
          <p:cNvPr id="165" name="Shape 165"/>
          <p:cNvSpPr/>
          <p:nvPr/>
        </p:nvSpPr>
        <p:spPr>
          <a:xfrm>
            <a:off x="3535500" y="1306775"/>
            <a:ext cx="5121000" cy="4806600"/>
          </a:xfrm>
          <a:prstGeom prst="roundRect">
            <a:avLst>
              <a:gd name="adj" fmla="val 16667"/>
            </a:avLst>
          </a:prstGeom>
          <a:solidFill>
            <a:srgbClr val="E4E4E4">
              <a:alpha val="88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Shape 166"/>
          <p:cNvSpPr txBox="1">
            <a:spLocks noGrp="1"/>
          </p:cNvSpPr>
          <p:nvPr>
            <p:ph type="body" idx="1"/>
          </p:nvPr>
        </p:nvSpPr>
        <p:spPr>
          <a:xfrm>
            <a:off x="3767550" y="1688675"/>
            <a:ext cx="4656900" cy="2566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2000"/>
              <a:buFont typeface="Arial"/>
              <a:buNone/>
            </a:pPr>
            <a:r>
              <a:rPr lang="en-US" sz="2100" b="0" i="0" u="none" strike="noStrike" cap="none" dirty="0">
                <a:solidFill>
                  <a:srgbClr val="3F3F3F"/>
                </a:solidFill>
                <a:latin typeface="Century Gothic"/>
                <a:ea typeface="Century Gothic"/>
                <a:cs typeface="Century Gothic"/>
                <a:sym typeface="Century Gothic"/>
              </a:rPr>
              <a:t>Evaluate </a:t>
            </a:r>
            <a:r>
              <a:rPr lang="en-US" sz="2100" b="1" i="0" u="none" strike="noStrike" cap="none" dirty="0">
                <a:solidFill>
                  <a:srgbClr val="3F3F3F"/>
                </a:solidFill>
                <a:latin typeface="Century Gothic"/>
                <a:ea typeface="Century Gothic"/>
                <a:cs typeface="Century Gothic"/>
                <a:sym typeface="Century Gothic"/>
              </a:rPr>
              <a:t>habitat selection determinants</a:t>
            </a:r>
            <a:r>
              <a:rPr lang="en-US" sz="2100" b="1" i="0" u="none" strike="noStrike" cap="none" dirty="0" smtClean="0">
                <a:solidFill>
                  <a:srgbClr val="3F3F3F"/>
                </a:solidFill>
                <a:latin typeface="Century Gothic"/>
                <a:ea typeface="Century Gothic"/>
                <a:cs typeface="Century Gothic"/>
                <a:sym typeface="Century Gothic"/>
              </a:rPr>
              <a:t>:</a:t>
            </a:r>
          </a:p>
          <a:p>
            <a:pPr marL="0" marR="0" lvl="0" indent="0" algn="l" rtl="0">
              <a:lnSpc>
                <a:spcPct val="90000"/>
              </a:lnSpc>
              <a:spcBef>
                <a:spcPts val="0"/>
              </a:spcBef>
              <a:spcAft>
                <a:spcPts val="0"/>
              </a:spcAft>
              <a:buClr>
                <a:srgbClr val="3F3F3F"/>
              </a:buClr>
              <a:buSzPts val="2000"/>
              <a:buFont typeface="Arial"/>
              <a:buNone/>
            </a:pPr>
            <a:endParaRPr sz="2100" b="1" i="0" u="none" strike="noStrike" cap="none" dirty="0">
              <a:solidFill>
                <a:srgbClr val="3F3F3F"/>
              </a:solidFill>
              <a:latin typeface="Century Gothic"/>
              <a:ea typeface="Century Gothic"/>
              <a:cs typeface="Century Gothic"/>
              <a:sym typeface="Century Gothic"/>
            </a:endParaRPr>
          </a:p>
          <a:p>
            <a:pPr marL="800100" lvl="1" indent="-342900">
              <a:spcBef>
                <a:spcPts val="200"/>
              </a:spcBef>
              <a:buClr>
                <a:srgbClr val="3289B4"/>
              </a:buClr>
              <a:buFont typeface="Webdings" panose="05030102010509060703" pitchFamily="18" charset="2"/>
              <a:buChar char="4"/>
            </a:pPr>
            <a:r>
              <a:rPr lang="en-US" sz="2000" dirty="0" smtClean="0"/>
              <a:t>Precipitation</a:t>
            </a:r>
          </a:p>
          <a:p>
            <a:pPr marL="800100" lvl="1" indent="-342900">
              <a:spcBef>
                <a:spcPts val="200"/>
              </a:spcBef>
              <a:buClr>
                <a:srgbClr val="3289B4"/>
              </a:buClr>
              <a:buFont typeface="Webdings" panose="05030102010509060703" pitchFamily="18" charset="2"/>
              <a:buChar char="4"/>
            </a:pPr>
            <a:r>
              <a:rPr lang="en-US" sz="2000" dirty="0" smtClean="0"/>
              <a:t>Vegetation Indices</a:t>
            </a:r>
          </a:p>
          <a:p>
            <a:pPr marL="0" marR="0" lvl="0" indent="0" algn="ctr" rtl="0">
              <a:lnSpc>
                <a:spcPct val="90000"/>
              </a:lnSpc>
              <a:spcBef>
                <a:spcPts val="0"/>
              </a:spcBef>
              <a:spcAft>
                <a:spcPts val="0"/>
              </a:spcAft>
              <a:buClr>
                <a:srgbClr val="3F3F3F"/>
              </a:buClr>
              <a:buSzPts val="2000"/>
              <a:buFont typeface="Arial"/>
              <a:buNone/>
            </a:pPr>
            <a:endParaRPr sz="2100" b="1" i="0" u="none" strike="noStrike" cap="none" dirty="0" smtClean="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endParaRPr sz="2100" b="0" i="0" u="none" strike="noStrike" cap="none" dirty="0">
              <a:solidFill>
                <a:srgbClr val="3F3F3F"/>
              </a:solidFill>
              <a:latin typeface="Century Gothic"/>
              <a:ea typeface="Century Gothic"/>
              <a:cs typeface="Century Gothic"/>
              <a:sym typeface="Century Gothic"/>
            </a:endParaRPr>
          </a:p>
        </p:txBody>
      </p:sp>
      <p:sp>
        <p:nvSpPr>
          <p:cNvPr id="167" name="Shape 167"/>
          <p:cNvSpPr txBox="1"/>
          <p:nvPr/>
        </p:nvSpPr>
        <p:spPr>
          <a:xfrm>
            <a:off x="3327450" y="3739150"/>
            <a:ext cx="5537100" cy="2177100"/>
          </a:xfrm>
          <a:prstGeom prst="rect">
            <a:avLst/>
          </a:prstGeom>
          <a:noFill/>
          <a:ln>
            <a:noFill/>
          </a:ln>
        </p:spPr>
        <p:txBody>
          <a:bodyPr spcFirstLastPara="1" wrap="square" lIns="91425" tIns="91425" rIns="91425" bIns="91425" anchor="ctr" anchorCtr="0">
            <a:noAutofit/>
          </a:bodyPr>
          <a:lstStyle/>
          <a:p>
            <a:pPr marL="457200" marR="0" lvl="0" indent="0" algn="l" rtl="0">
              <a:lnSpc>
                <a:spcPct val="90000"/>
              </a:lnSpc>
              <a:spcBef>
                <a:spcPts val="0"/>
              </a:spcBef>
              <a:spcAft>
                <a:spcPts val="0"/>
              </a:spcAft>
              <a:buClr>
                <a:srgbClr val="000000"/>
              </a:buClr>
              <a:buSzPts val="2100"/>
              <a:buFont typeface="Arial"/>
              <a:buNone/>
            </a:pPr>
            <a:r>
              <a:rPr lang="en-US" sz="2100" b="0" i="0" u="none" strike="noStrike" cap="none">
                <a:solidFill>
                  <a:srgbClr val="3F3F3F"/>
                </a:solidFill>
                <a:latin typeface="Century Gothic"/>
                <a:ea typeface="Century Gothic"/>
                <a:cs typeface="Century Gothic"/>
                <a:sym typeface="Century Gothic"/>
              </a:rPr>
              <a:t>Provide data to </a:t>
            </a:r>
            <a:r>
              <a:rPr lang="en-US" sz="2100" b="1" i="0" u="none" strike="noStrike" cap="none">
                <a:solidFill>
                  <a:srgbClr val="3F3F3F"/>
                </a:solidFill>
                <a:latin typeface="Century Gothic"/>
                <a:ea typeface="Century Gothic"/>
                <a:cs typeface="Century Gothic"/>
                <a:sym typeface="Century Gothic"/>
              </a:rPr>
              <a:t>inform decision-making</a:t>
            </a:r>
            <a:r>
              <a:rPr lang="en-US" sz="2100" b="0" i="0" u="none" strike="noStrike" cap="none">
                <a:solidFill>
                  <a:srgbClr val="3F3F3F"/>
                </a:solidFill>
                <a:latin typeface="Century Gothic"/>
                <a:ea typeface="Century Gothic"/>
                <a:cs typeface="Century Gothic"/>
                <a:sym typeface="Century Gothic"/>
              </a:rPr>
              <a:t> for conservation</a:t>
            </a:r>
            <a:endParaRPr sz="2100" b="0" i="0" u="none" strike="noStrike" cap="none">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2000"/>
              <a:buFont typeface="Arial"/>
              <a:buNone/>
            </a:pPr>
            <a:endParaRPr sz="2100" b="0" i="0" u="none" strike="noStrike" cap="none">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2000"/>
              <a:buFont typeface="Arial"/>
              <a:buNone/>
            </a:pPr>
            <a:r>
              <a:rPr lang="en-US" sz="2100" b="0" i="0" u="none" strike="noStrike" cap="none">
                <a:solidFill>
                  <a:srgbClr val="3F3F3F"/>
                </a:solidFill>
                <a:latin typeface="Century Gothic"/>
                <a:ea typeface="Century Gothic"/>
                <a:cs typeface="Century Gothic"/>
                <a:sym typeface="Century Gothic"/>
              </a:rPr>
              <a:t>Identify </a:t>
            </a:r>
            <a:r>
              <a:rPr lang="en-US" sz="2100" b="1" i="0" u="none" strike="noStrike" cap="none">
                <a:solidFill>
                  <a:srgbClr val="3F3F3F"/>
                </a:solidFill>
                <a:latin typeface="Century Gothic"/>
                <a:ea typeface="Century Gothic"/>
                <a:cs typeface="Century Gothic"/>
                <a:sym typeface="Century Gothic"/>
              </a:rPr>
              <a:t>priority management areas</a:t>
            </a:r>
            <a:r>
              <a:rPr lang="en-US" sz="2100" b="0" i="0" u="none" strike="noStrike" cap="none">
                <a:solidFill>
                  <a:srgbClr val="3F3F3F"/>
                </a:solidFill>
                <a:latin typeface="Century Gothic"/>
                <a:ea typeface="Century Gothic"/>
                <a:cs typeface="Century Gothic"/>
                <a:sym typeface="Century Gothic"/>
              </a:rPr>
              <a:t>	</a:t>
            </a:r>
            <a:endParaRPr sz="21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Data Sources</a:t>
            </a:r>
            <a:endParaRPr sz="4800" b="0" i="0" u="none" strike="noStrike" cap="none">
              <a:solidFill>
                <a:srgbClr val="3289B4"/>
              </a:solidFill>
              <a:latin typeface="Century Gothic"/>
              <a:ea typeface="Century Gothic"/>
              <a:cs typeface="Century Gothic"/>
              <a:sym typeface="Century Gothic"/>
            </a:endParaRPr>
          </a:p>
        </p:txBody>
      </p:sp>
      <p:pic>
        <p:nvPicPr>
          <p:cNvPr id="174" name="Shape 174"/>
          <p:cNvPicPr preferRelativeResize="0"/>
          <p:nvPr/>
        </p:nvPicPr>
        <p:blipFill rotWithShape="1">
          <a:blip r:embed="rId3">
            <a:alphaModFix/>
          </a:blip>
          <a:srcRect/>
          <a:stretch/>
        </p:blipFill>
        <p:spPr>
          <a:xfrm>
            <a:off x="602950" y="1554928"/>
            <a:ext cx="2293650" cy="1869325"/>
          </a:xfrm>
          <a:prstGeom prst="rect">
            <a:avLst/>
          </a:prstGeom>
          <a:noFill/>
          <a:ln>
            <a:noFill/>
          </a:ln>
        </p:spPr>
      </p:pic>
      <p:pic>
        <p:nvPicPr>
          <p:cNvPr id="175" name="Shape 175"/>
          <p:cNvPicPr preferRelativeResize="0"/>
          <p:nvPr/>
        </p:nvPicPr>
        <p:blipFill rotWithShape="1">
          <a:blip r:embed="rId4">
            <a:alphaModFix/>
          </a:blip>
          <a:srcRect/>
          <a:stretch/>
        </p:blipFill>
        <p:spPr>
          <a:xfrm>
            <a:off x="6380839" y="3796003"/>
            <a:ext cx="2293650" cy="1731725"/>
          </a:xfrm>
          <a:prstGeom prst="rect">
            <a:avLst/>
          </a:prstGeom>
          <a:noFill/>
          <a:ln>
            <a:noFill/>
          </a:ln>
        </p:spPr>
      </p:pic>
      <p:pic>
        <p:nvPicPr>
          <p:cNvPr id="176" name="Shape 176"/>
          <p:cNvPicPr preferRelativeResize="0"/>
          <p:nvPr/>
        </p:nvPicPr>
        <p:blipFill rotWithShape="1">
          <a:blip r:embed="rId5">
            <a:alphaModFix/>
          </a:blip>
          <a:srcRect/>
          <a:stretch/>
        </p:blipFill>
        <p:spPr>
          <a:xfrm>
            <a:off x="452050" y="4025250"/>
            <a:ext cx="2444550" cy="1283400"/>
          </a:xfrm>
          <a:prstGeom prst="rect">
            <a:avLst/>
          </a:prstGeom>
          <a:noFill/>
          <a:ln>
            <a:noFill/>
          </a:ln>
        </p:spPr>
      </p:pic>
      <p:sp>
        <p:nvSpPr>
          <p:cNvPr id="177" name="Shape 177"/>
          <p:cNvSpPr txBox="1"/>
          <p:nvPr/>
        </p:nvSpPr>
        <p:spPr>
          <a:xfrm>
            <a:off x="2661825" y="2163367"/>
            <a:ext cx="2214300" cy="58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tx1">
                    <a:lumMod val="75000"/>
                    <a:lumOff val="25000"/>
                  </a:schemeClr>
                </a:solidFill>
                <a:latin typeface="Century Gothic"/>
                <a:ea typeface="Century Gothic"/>
                <a:cs typeface="Century Gothic"/>
                <a:sym typeface="Century Gothic"/>
              </a:rPr>
              <a:t>Landsat 8 </a:t>
            </a:r>
            <a:r>
              <a:rPr lang="en-US" sz="2400" b="0" i="1" u="none" strike="noStrike" cap="none">
                <a:solidFill>
                  <a:schemeClr val="tx1">
                    <a:lumMod val="75000"/>
                    <a:lumOff val="25000"/>
                  </a:schemeClr>
                </a:solidFill>
                <a:latin typeface="Century Gothic"/>
                <a:ea typeface="Century Gothic"/>
                <a:cs typeface="Century Gothic"/>
                <a:sym typeface="Century Gothic"/>
              </a:rPr>
              <a:t>OLI</a:t>
            </a:r>
            <a:endParaRPr sz="2400" b="0" i="1" u="none" strike="noStrike" cap="none">
              <a:solidFill>
                <a:schemeClr val="tx1">
                  <a:lumMod val="75000"/>
                  <a:lumOff val="25000"/>
                </a:schemeClr>
              </a:solidFill>
              <a:latin typeface="Century Gothic"/>
              <a:ea typeface="Century Gothic"/>
              <a:cs typeface="Century Gothic"/>
              <a:sym typeface="Century Gothic"/>
            </a:endParaRPr>
          </a:p>
        </p:txBody>
      </p:sp>
      <p:sp>
        <p:nvSpPr>
          <p:cNvPr id="178" name="Shape 178"/>
          <p:cNvSpPr txBox="1"/>
          <p:nvPr/>
        </p:nvSpPr>
        <p:spPr>
          <a:xfrm>
            <a:off x="9007414" y="4552825"/>
            <a:ext cx="2214300" cy="5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tx1">
                    <a:lumMod val="75000"/>
                    <a:lumOff val="25000"/>
                  </a:schemeClr>
                </a:solidFill>
                <a:latin typeface="Century Gothic"/>
                <a:ea typeface="Century Gothic"/>
                <a:cs typeface="Century Gothic"/>
                <a:sym typeface="Century Gothic"/>
              </a:rPr>
              <a:t>Terra </a:t>
            </a:r>
            <a:r>
              <a:rPr lang="en-US" sz="2400" b="0" i="1" u="none" strike="noStrike" cap="none" dirty="0">
                <a:solidFill>
                  <a:schemeClr val="tx1">
                    <a:lumMod val="75000"/>
                    <a:lumOff val="25000"/>
                  </a:schemeClr>
                </a:solidFill>
                <a:latin typeface="Century Gothic"/>
                <a:ea typeface="Century Gothic"/>
                <a:cs typeface="Century Gothic"/>
                <a:sym typeface="Century Gothic"/>
              </a:rPr>
              <a:t>MODIS</a:t>
            </a:r>
            <a:endParaRPr sz="2400" b="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79" name="Shape 179"/>
          <p:cNvSpPr txBox="1"/>
          <p:nvPr/>
        </p:nvSpPr>
        <p:spPr>
          <a:xfrm>
            <a:off x="2661825" y="4552825"/>
            <a:ext cx="2214300" cy="5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tx1">
                    <a:lumMod val="75000"/>
                    <a:lumOff val="25000"/>
                  </a:schemeClr>
                </a:solidFill>
                <a:latin typeface="Century Gothic"/>
                <a:ea typeface="Century Gothic"/>
                <a:cs typeface="Century Gothic"/>
                <a:sym typeface="Century Gothic"/>
              </a:rPr>
              <a:t>Aqua </a:t>
            </a:r>
            <a:r>
              <a:rPr lang="en-US" sz="2400" b="0" i="1" u="none" strike="noStrike" cap="none">
                <a:solidFill>
                  <a:schemeClr val="tx1">
                    <a:lumMod val="75000"/>
                    <a:lumOff val="25000"/>
                  </a:schemeClr>
                </a:solidFill>
                <a:latin typeface="Century Gothic"/>
                <a:ea typeface="Century Gothic"/>
                <a:cs typeface="Century Gothic"/>
                <a:sym typeface="Century Gothic"/>
              </a:rPr>
              <a:t>MODIS</a:t>
            </a:r>
            <a:endParaRPr sz="2400" b="0" i="1" u="none" strike="noStrike" cap="none">
              <a:solidFill>
                <a:schemeClr val="tx1">
                  <a:lumMod val="75000"/>
                  <a:lumOff val="25000"/>
                </a:schemeClr>
              </a:solidFill>
              <a:latin typeface="Century Gothic"/>
              <a:ea typeface="Century Gothic"/>
              <a:cs typeface="Century Gothic"/>
              <a:sym typeface="Century Gothic"/>
            </a:endParaRPr>
          </a:p>
        </p:txBody>
      </p:sp>
      <p:sp>
        <p:nvSpPr>
          <p:cNvPr id="180" name="Shape 180"/>
          <p:cNvSpPr txBox="1">
            <a:spLocks noGrp="1"/>
          </p:cNvSpPr>
          <p:nvPr>
            <p:ph type="body" idx="1"/>
          </p:nvPr>
        </p:nvSpPr>
        <p:spPr>
          <a:xfrm>
            <a:off x="8855014" y="2163367"/>
            <a:ext cx="4248900" cy="2495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GPM IMERG</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28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81" name="Shape 181"/>
          <p:cNvPicPr preferRelativeResize="0"/>
          <p:nvPr/>
        </p:nvPicPr>
        <p:blipFill rotWithShape="1">
          <a:blip r:embed="rId6">
            <a:alphaModFix/>
          </a:blip>
          <a:srcRect/>
          <a:stretch/>
        </p:blipFill>
        <p:spPr>
          <a:xfrm>
            <a:off x="5792945" y="1453125"/>
            <a:ext cx="3062970" cy="1731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1000"/>
                                        <p:tgtEl>
                                          <p:spTgt spid="175"/>
                                        </p:tgtEl>
                                      </p:cBhvr>
                                    </p:animEffect>
                                  </p:childTnLst>
                                </p:cTn>
                              </p:par>
                              <p:par>
                                <p:cTn id="11" presetID="10"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1000"/>
                                        <p:tgtEl>
                                          <p:spTgt spid="176"/>
                                        </p:tgtEl>
                                      </p:cBhvr>
                                    </p:animEffect>
                                  </p:childTnLst>
                                </p:cTn>
                              </p:par>
                              <p:par>
                                <p:cTn id="14" presetID="10" presetClass="entr" presetSubtype="0" fill="hold"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1000"/>
                                        <p:tgtEl>
                                          <p:spTgt spid="181"/>
                                        </p:tgtEl>
                                      </p:cBhvr>
                                    </p:animEffect>
                                  </p:childTnLst>
                                </p:cTn>
                              </p:par>
                              <p:par>
                                <p:cTn id="17" presetID="10" presetClass="entr" presetSubtype="0" fill="hold" nodeType="withEffect">
                                  <p:stCondLst>
                                    <p:cond delay="0"/>
                                  </p:stCondLst>
                                  <p:childTnLst>
                                    <p:set>
                                      <p:cBhvr>
                                        <p:cTn id="18" dur="1" fill="hold">
                                          <p:stCondLst>
                                            <p:cond delay="0"/>
                                          </p:stCondLst>
                                        </p:cTn>
                                        <p:tgtEl>
                                          <p:spTgt spid="180"/>
                                        </p:tgtEl>
                                        <p:attrNameLst>
                                          <p:attrName>style.visibility</p:attrName>
                                        </p:attrNameLst>
                                      </p:cBhvr>
                                      <p:to>
                                        <p:strVal val="visible"/>
                                      </p:to>
                                    </p:set>
                                    <p:animEffect transition="in" filter="fade">
                                      <p:cBhvr>
                                        <p:cTn id="19" dur="1000"/>
                                        <p:tgtEl>
                                          <p:spTgt spid="180"/>
                                        </p:tgtEl>
                                      </p:cBhvr>
                                    </p:animEffect>
                                  </p:childTnLst>
                                </p:cTn>
                              </p:par>
                              <p:par>
                                <p:cTn id="20" presetID="10" presetClass="entr" presetSubtype="0" fill="hold"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1000"/>
                                        <p:tgtEl>
                                          <p:spTgt spid="179"/>
                                        </p:tgtEl>
                                      </p:cBhvr>
                                    </p:animEffect>
                                  </p:childTnLst>
                                </p:cTn>
                              </p:par>
                              <p:par>
                                <p:cTn id="23" presetID="10" presetClass="entr" presetSubtype="0" fill="hold" nodeType="with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fade">
                                      <p:cBhvr>
                                        <p:cTn id="25" dur="1000"/>
                                        <p:tgtEl>
                                          <p:spTgt spid="177"/>
                                        </p:tgtEl>
                                      </p:cBhvr>
                                    </p:animEffect>
                                  </p:childTnLst>
                                </p:cTn>
                              </p:par>
                              <p:par>
                                <p:cTn id="26" presetID="10" presetClass="entr" presetSubtype="0" fill="hold" nodeType="withEffect">
                                  <p:stCondLst>
                                    <p:cond delay="0"/>
                                  </p:stCondLst>
                                  <p:childTnLst>
                                    <p:set>
                                      <p:cBhvr>
                                        <p:cTn id="27" dur="1" fill="hold">
                                          <p:stCondLst>
                                            <p:cond delay="0"/>
                                          </p:stCondLst>
                                        </p:cTn>
                                        <p:tgtEl>
                                          <p:spTgt spid="178"/>
                                        </p:tgtEl>
                                        <p:attrNameLst>
                                          <p:attrName>style.visibility</p:attrName>
                                        </p:attrNameLst>
                                      </p:cBhvr>
                                      <p:to>
                                        <p:strVal val="visible"/>
                                      </p:to>
                                    </p:set>
                                    <p:animEffect transition="in" filter="fade">
                                      <p:cBhvr>
                                        <p:cTn id="28"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rotWithShape="1">
          <a:blip r:embed="rId3">
            <a:alphaModFix/>
          </a:blip>
          <a:srcRect/>
          <a:stretch/>
        </p:blipFill>
        <p:spPr>
          <a:xfrm>
            <a:off x="-12725" y="-399350"/>
            <a:ext cx="12192001" cy="7257350"/>
          </a:xfrm>
          <a:prstGeom prst="rect">
            <a:avLst/>
          </a:prstGeom>
          <a:noFill/>
          <a:ln>
            <a:noFill/>
          </a:ln>
        </p:spPr>
      </p:pic>
      <p:sp>
        <p:nvSpPr>
          <p:cNvPr id="188" name="Shape 188"/>
          <p:cNvSpPr txBox="1">
            <a:spLocks noGrp="1"/>
          </p:cNvSpPr>
          <p:nvPr>
            <p:ph type="title"/>
          </p:nvPr>
        </p:nvSpPr>
        <p:spPr>
          <a:xfrm>
            <a:off x="466725" y="1365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Workflow</a:t>
            </a:r>
            <a:endParaRPr sz="4800" b="0" i="0" u="none" strike="noStrike" cap="none">
              <a:solidFill>
                <a:srgbClr val="3289B4"/>
              </a:solidFill>
              <a:latin typeface="Century Gothic"/>
              <a:ea typeface="Century Gothic"/>
              <a:cs typeface="Century Gothic"/>
              <a:sym typeface="Century Gothic"/>
            </a:endParaRPr>
          </a:p>
        </p:txBody>
      </p:sp>
      <p:sp>
        <p:nvSpPr>
          <p:cNvPr id="189" name="Shape 189"/>
          <p:cNvSpPr txBox="1"/>
          <p:nvPr/>
        </p:nvSpPr>
        <p:spPr>
          <a:xfrm>
            <a:off x="710675" y="2043698"/>
            <a:ext cx="2610300" cy="64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Century Gothic"/>
                <a:ea typeface="Century Gothic"/>
                <a:cs typeface="Century Gothic"/>
                <a:sym typeface="Century Gothic"/>
              </a:rPr>
              <a:t>Data Acquisition</a:t>
            </a:r>
            <a:endParaRPr sz="2100" b="1" i="0" u="none" strike="noStrike" cap="none">
              <a:solidFill>
                <a:srgbClr val="000000"/>
              </a:solidFill>
              <a:latin typeface="Century Gothic"/>
              <a:ea typeface="Century Gothic"/>
              <a:cs typeface="Century Gothic"/>
              <a:sym typeface="Century Gothic"/>
            </a:endParaRPr>
          </a:p>
        </p:txBody>
      </p:sp>
      <p:grpSp>
        <p:nvGrpSpPr>
          <p:cNvPr id="190" name="Shape 190"/>
          <p:cNvGrpSpPr/>
          <p:nvPr/>
        </p:nvGrpSpPr>
        <p:grpSpPr>
          <a:xfrm>
            <a:off x="2281663" y="3118410"/>
            <a:ext cx="2258396" cy="887921"/>
            <a:chOff x="2203213" y="3118423"/>
            <a:chExt cx="2258396" cy="887921"/>
          </a:xfrm>
        </p:grpSpPr>
        <p:sp>
          <p:nvSpPr>
            <p:cNvPr id="191" name="Shape 191"/>
            <p:cNvSpPr/>
            <p:nvPr/>
          </p:nvSpPr>
          <p:spPr>
            <a:xfrm>
              <a:off x="2203213" y="3118423"/>
              <a:ext cx="1923175" cy="887921"/>
            </a:xfrm>
            <a:prstGeom prst="rightArrow">
              <a:avLst>
                <a:gd name="adj1" fmla="val 50000"/>
                <a:gd name="adj2" fmla="val 50000"/>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192" name="Shape 192"/>
            <p:cNvSpPr txBox="1"/>
            <p:nvPr/>
          </p:nvSpPr>
          <p:spPr>
            <a:xfrm>
              <a:off x="2203225" y="3328212"/>
              <a:ext cx="2258384" cy="64038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NDVI, MSAVI2</a:t>
              </a:r>
              <a:endParaRPr sz="2000" b="0" i="0" u="none" strike="noStrike" cap="none">
                <a:solidFill>
                  <a:srgbClr val="000000"/>
                </a:solidFill>
                <a:latin typeface="Century Gothic"/>
                <a:ea typeface="Century Gothic"/>
                <a:cs typeface="Century Gothic"/>
                <a:sym typeface="Century Gothic"/>
              </a:endParaRPr>
            </a:p>
          </p:txBody>
        </p:sp>
      </p:grpSp>
      <p:grpSp>
        <p:nvGrpSpPr>
          <p:cNvPr id="193" name="Shape 193"/>
          <p:cNvGrpSpPr/>
          <p:nvPr/>
        </p:nvGrpSpPr>
        <p:grpSpPr>
          <a:xfrm>
            <a:off x="597961" y="3039784"/>
            <a:ext cx="3863630" cy="2796559"/>
            <a:chOff x="1304161" y="3039784"/>
            <a:chExt cx="3863630" cy="2796559"/>
          </a:xfrm>
        </p:grpSpPr>
        <p:grpSp>
          <p:nvGrpSpPr>
            <p:cNvPr id="194" name="Shape 194"/>
            <p:cNvGrpSpPr/>
            <p:nvPr/>
          </p:nvGrpSpPr>
          <p:grpSpPr>
            <a:xfrm>
              <a:off x="1304161" y="3039784"/>
              <a:ext cx="1557869" cy="2796559"/>
              <a:chOff x="694561" y="2582584"/>
              <a:chExt cx="1557869" cy="2796559"/>
            </a:xfrm>
          </p:grpSpPr>
          <p:sp>
            <p:nvSpPr>
              <p:cNvPr id="195" name="Shape 195"/>
              <p:cNvSpPr/>
              <p:nvPr/>
            </p:nvSpPr>
            <p:spPr>
              <a:xfrm>
                <a:off x="712230" y="2582584"/>
                <a:ext cx="1540200" cy="1106100"/>
              </a:xfrm>
              <a:prstGeom prst="roundRect">
                <a:avLst>
                  <a:gd name="adj" fmla="val 16667"/>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b="0" i="0" u="none" strike="noStrike" cap="none" dirty="0">
                    <a:solidFill>
                      <a:schemeClr val="dk1"/>
                    </a:solidFill>
                    <a:latin typeface="Century Gothic"/>
                    <a:ea typeface="Century Gothic"/>
                    <a:cs typeface="Century Gothic"/>
                    <a:sym typeface="Century Gothic"/>
                  </a:rPr>
                  <a:t>Landsat,</a:t>
                </a:r>
                <a:endParaRPr sz="2000" b="0" i="0" u="none" strike="noStrike" cap="none"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000" b="0" i="0" u="none" strike="noStrike" cap="none" dirty="0">
                    <a:solidFill>
                      <a:schemeClr val="dk1"/>
                    </a:solidFill>
                    <a:latin typeface="Century Gothic"/>
                    <a:ea typeface="Century Gothic"/>
                    <a:cs typeface="Century Gothic"/>
                    <a:sym typeface="Century Gothic"/>
                  </a:rPr>
                  <a:t>MODIS</a:t>
                </a:r>
                <a:endParaRPr sz="2000" b="0" i="0" u="none" strike="noStrike" cap="none" dirty="0">
                  <a:solidFill>
                    <a:srgbClr val="000000"/>
                  </a:solidFill>
                  <a:latin typeface="Century Gothic"/>
                  <a:ea typeface="Century Gothic"/>
                  <a:cs typeface="Century Gothic"/>
                  <a:sym typeface="Century Gothic"/>
                </a:endParaRPr>
              </a:p>
            </p:txBody>
          </p:sp>
          <p:sp>
            <p:nvSpPr>
              <p:cNvPr id="196" name="Shape 196"/>
              <p:cNvSpPr/>
              <p:nvPr/>
            </p:nvSpPr>
            <p:spPr>
              <a:xfrm>
                <a:off x="694561" y="4273043"/>
                <a:ext cx="1540200" cy="11061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197" name="Shape 197"/>
              <p:cNvSpPr txBox="1"/>
              <p:nvPr/>
            </p:nvSpPr>
            <p:spPr>
              <a:xfrm>
                <a:off x="788625" y="4629692"/>
                <a:ext cx="1352100" cy="64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GPM</a:t>
                </a:r>
                <a:endParaRPr sz="20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grpSp>
        <p:grpSp>
          <p:nvGrpSpPr>
            <p:cNvPr id="198" name="Shape 198"/>
            <p:cNvGrpSpPr/>
            <p:nvPr/>
          </p:nvGrpSpPr>
          <p:grpSpPr>
            <a:xfrm>
              <a:off x="3003168" y="4839344"/>
              <a:ext cx="2164623" cy="887921"/>
              <a:chOff x="1382394" y="3529130"/>
              <a:chExt cx="5087246" cy="581100"/>
            </a:xfrm>
          </p:grpSpPr>
          <p:sp>
            <p:nvSpPr>
              <p:cNvPr id="199" name="Shape 199"/>
              <p:cNvSpPr/>
              <p:nvPr/>
            </p:nvSpPr>
            <p:spPr>
              <a:xfrm>
                <a:off x="1382394" y="3529130"/>
                <a:ext cx="4519800" cy="581100"/>
              </a:xfrm>
              <a:prstGeom prst="rightArrow">
                <a:avLst>
                  <a:gd name="adj1" fmla="val 50000"/>
                  <a:gd name="adj2" fmla="val 50000"/>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entury Gothic"/>
                  <a:ea typeface="Century Gothic"/>
                  <a:cs typeface="Century Gothic"/>
                  <a:sym typeface="Century Gothic"/>
                </a:endParaRPr>
              </a:p>
            </p:txBody>
          </p:sp>
          <p:sp>
            <p:nvSpPr>
              <p:cNvPr id="200" name="Shape 200"/>
              <p:cNvSpPr txBox="1"/>
              <p:nvPr/>
            </p:nvSpPr>
            <p:spPr>
              <a:xfrm>
                <a:off x="1384940" y="3660008"/>
                <a:ext cx="50847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Precipitation</a:t>
                </a:r>
                <a:endParaRPr sz="2000" b="0" i="0" u="none" strike="noStrike" cap="none">
                  <a:solidFill>
                    <a:srgbClr val="000000"/>
                  </a:solidFill>
                  <a:latin typeface="Century Gothic"/>
                  <a:ea typeface="Century Gothic"/>
                  <a:cs typeface="Century Gothic"/>
                  <a:sym typeface="Century Gothic"/>
                </a:endParaRPr>
              </a:p>
            </p:txBody>
          </p:sp>
        </p:grpSp>
      </p:grpSp>
      <p:sp>
        <p:nvSpPr>
          <p:cNvPr id="201" name="Shape 201"/>
          <p:cNvSpPr/>
          <p:nvPr/>
        </p:nvSpPr>
        <p:spPr>
          <a:xfrm>
            <a:off x="4526200" y="1627350"/>
            <a:ext cx="1663800" cy="1106100"/>
          </a:xfrm>
          <a:prstGeom prst="roundRect">
            <a:avLst>
              <a:gd name="adj" fmla="val 16667"/>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GPS Distribution</a:t>
            </a:r>
            <a:endParaRPr sz="2000" b="0" i="0" u="none" strike="noStrike" cap="none">
              <a:solidFill>
                <a:srgbClr val="000000"/>
              </a:solidFill>
              <a:latin typeface="Century Gothic"/>
              <a:ea typeface="Century Gothic"/>
              <a:cs typeface="Century Gothic"/>
              <a:sym typeface="Century Gothic"/>
            </a:endParaRPr>
          </a:p>
        </p:txBody>
      </p:sp>
      <p:sp>
        <p:nvSpPr>
          <p:cNvPr id="202" name="Shape 202"/>
          <p:cNvSpPr/>
          <p:nvPr/>
        </p:nvSpPr>
        <p:spPr>
          <a:xfrm>
            <a:off x="4277750" y="3118050"/>
            <a:ext cx="2163600" cy="2718300"/>
          </a:xfrm>
          <a:prstGeom prst="roundRect">
            <a:avLst>
              <a:gd name="adj" fmla="val 16667"/>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dirty="0">
                <a:solidFill>
                  <a:srgbClr val="000000"/>
                </a:solidFill>
                <a:latin typeface="Century Gothic"/>
                <a:ea typeface="Century Gothic"/>
                <a:cs typeface="Century Gothic"/>
                <a:sym typeface="Century Gothic"/>
              </a:rPr>
              <a:t>Zonal Statistics</a:t>
            </a:r>
            <a:endParaRPr sz="2100" b="0" i="0" u="none" strike="noStrike" cap="none" dirty="0">
              <a:solidFill>
                <a:srgbClr val="000000"/>
              </a:solidFill>
              <a:latin typeface="Century Gothic"/>
              <a:ea typeface="Century Gothic"/>
              <a:cs typeface="Century Gothic"/>
              <a:sym typeface="Century Gothic"/>
            </a:endParaRPr>
          </a:p>
        </p:txBody>
      </p:sp>
      <p:sp>
        <p:nvSpPr>
          <p:cNvPr id="203" name="Shape 203"/>
          <p:cNvSpPr/>
          <p:nvPr/>
        </p:nvSpPr>
        <p:spPr>
          <a:xfrm>
            <a:off x="5110450" y="2781825"/>
            <a:ext cx="464100" cy="336300"/>
          </a:xfrm>
          <a:prstGeom prst="down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4" name="Shape 204"/>
          <p:cNvGrpSpPr/>
          <p:nvPr/>
        </p:nvGrpSpPr>
        <p:grpSpPr>
          <a:xfrm>
            <a:off x="8718125" y="1749525"/>
            <a:ext cx="2479500" cy="3844425"/>
            <a:chOff x="8032325" y="1749525"/>
            <a:chExt cx="2479500" cy="3844425"/>
          </a:xfrm>
        </p:grpSpPr>
        <p:sp>
          <p:nvSpPr>
            <p:cNvPr id="205" name="Shape 205"/>
            <p:cNvSpPr/>
            <p:nvPr/>
          </p:nvSpPr>
          <p:spPr>
            <a:xfrm>
              <a:off x="8032325" y="1749525"/>
              <a:ext cx="2479500" cy="17877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Distribution Vegetation Regression</a:t>
              </a:r>
              <a:endParaRPr sz="2000" b="0" i="0" u="none" strike="noStrike" cap="none">
                <a:solidFill>
                  <a:srgbClr val="000000"/>
                </a:solidFill>
                <a:latin typeface="Century Gothic"/>
                <a:ea typeface="Century Gothic"/>
                <a:cs typeface="Century Gothic"/>
                <a:sym typeface="Century Gothic"/>
              </a:endParaRPr>
            </a:p>
          </p:txBody>
        </p:sp>
        <p:sp>
          <p:nvSpPr>
            <p:cNvPr id="206" name="Shape 206"/>
            <p:cNvSpPr/>
            <p:nvPr/>
          </p:nvSpPr>
          <p:spPr>
            <a:xfrm>
              <a:off x="8032325" y="3806250"/>
              <a:ext cx="2479500" cy="17877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Precipitation Impact on Vegetation</a:t>
              </a:r>
              <a:endParaRPr sz="2000" b="0" i="0" u="none" strike="noStrike" cap="none">
                <a:solidFill>
                  <a:srgbClr val="000000"/>
                </a:solidFill>
                <a:latin typeface="Century Gothic"/>
                <a:ea typeface="Century Gothic"/>
                <a:cs typeface="Century Gothic"/>
                <a:sym typeface="Century Gothic"/>
              </a:endParaRPr>
            </a:p>
          </p:txBody>
        </p:sp>
      </p:grpSp>
      <p:sp>
        <p:nvSpPr>
          <p:cNvPr id="207" name="Shape 207"/>
          <p:cNvSpPr txBox="1"/>
          <p:nvPr/>
        </p:nvSpPr>
        <p:spPr>
          <a:xfrm>
            <a:off x="4762525" y="785023"/>
            <a:ext cx="2610300" cy="64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Century Gothic"/>
                <a:ea typeface="Century Gothic"/>
                <a:cs typeface="Century Gothic"/>
                <a:sym typeface="Century Gothic"/>
              </a:rPr>
              <a:t>Data Processing</a:t>
            </a:r>
            <a:endParaRPr sz="2100" b="1" i="0" u="none" strike="noStrike" cap="none">
              <a:solidFill>
                <a:srgbClr val="000000"/>
              </a:solidFill>
              <a:latin typeface="Century Gothic"/>
              <a:ea typeface="Century Gothic"/>
              <a:cs typeface="Century Gothic"/>
              <a:sym typeface="Century Gothic"/>
            </a:endParaRPr>
          </a:p>
        </p:txBody>
      </p:sp>
      <p:sp>
        <p:nvSpPr>
          <p:cNvPr id="208" name="Shape 208"/>
          <p:cNvSpPr txBox="1"/>
          <p:nvPr/>
        </p:nvSpPr>
        <p:spPr>
          <a:xfrm>
            <a:off x="8576525" y="785023"/>
            <a:ext cx="2610300" cy="64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Century Gothic"/>
                <a:ea typeface="Century Gothic"/>
                <a:cs typeface="Century Gothic"/>
                <a:sym typeface="Century Gothic"/>
              </a:rPr>
              <a:t>Statistical Analysis</a:t>
            </a:r>
            <a:endParaRPr sz="2100" b="1" i="0" u="none" strike="noStrike" cap="none">
              <a:solidFill>
                <a:srgbClr val="000000"/>
              </a:solidFill>
              <a:latin typeface="Century Gothic"/>
              <a:ea typeface="Century Gothic"/>
              <a:cs typeface="Century Gothic"/>
              <a:sym typeface="Century Gothic"/>
            </a:endParaRPr>
          </a:p>
        </p:txBody>
      </p:sp>
      <p:sp>
        <p:nvSpPr>
          <p:cNvPr id="209" name="Shape 209"/>
          <p:cNvSpPr txBox="1"/>
          <p:nvPr/>
        </p:nvSpPr>
        <p:spPr>
          <a:xfrm>
            <a:off x="1304150" y="6508819"/>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1" i="0" u="none" strike="noStrike" cap="none">
                <a:solidFill>
                  <a:srgbClr val="EFEFEF"/>
                </a:solidFill>
                <a:latin typeface="Century Gothic"/>
                <a:ea typeface="Century Gothic"/>
                <a:cs typeface="Century Gothic"/>
                <a:sym typeface="Century Gothic"/>
              </a:rPr>
              <a:t>Image: National Park Service</a:t>
            </a:r>
            <a:endParaRPr sz="1200" b="1" i="0" u="none" strike="noStrike" cap="none">
              <a:solidFill>
                <a:srgbClr val="EFEFEF"/>
              </a:solidFill>
              <a:latin typeface="Century Gothic"/>
              <a:ea typeface="Century Gothic"/>
              <a:cs typeface="Century Gothic"/>
              <a:sym typeface="Century Gothic"/>
            </a:endParaRPr>
          </a:p>
        </p:txBody>
      </p:sp>
      <p:sp>
        <p:nvSpPr>
          <p:cNvPr id="210" name="Shape 210"/>
          <p:cNvSpPr/>
          <p:nvPr/>
        </p:nvSpPr>
        <p:spPr>
          <a:xfrm>
            <a:off x="6512150" y="3994063"/>
            <a:ext cx="2163600" cy="8880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txBox="1"/>
          <p:nvPr/>
        </p:nvSpPr>
        <p:spPr>
          <a:xfrm>
            <a:off x="6441352" y="4203288"/>
            <a:ext cx="2163600" cy="6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Century Gothic"/>
                <a:ea typeface="Century Gothic"/>
                <a:cs typeface="Century Gothic"/>
                <a:sym typeface="Century Gothic"/>
              </a:rPr>
              <a:t>Pr</a:t>
            </a:r>
            <a:r>
              <a:rPr lang="en-US" sz="2000" dirty="0">
                <a:latin typeface="Century Gothic"/>
                <a:ea typeface="Century Gothic"/>
                <a:cs typeface="Century Gothic"/>
                <a:sym typeface="Century Gothic"/>
              </a:rPr>
              <a:t>ocessed Data</a:t>
            </a:r>
            <a:endParaRPr sz="2000" b="0" i="0" u="none" strike="noStrike" cap="none" dirty="0">
              <a:solidFill>
                <a:srgbClr val="000000"/>
              </a:solidFill>
              <a:latin typeface="Century Gothic"/>
              <a:ea typeface="Century Gothic"/>
              <a:cs typeface="Century Gothic"/>
              <a:sym typeface="Century Gothic"/>
            </a:endParaRPr>
          </a:p>
        </p:txBody>
      </p:sp>
      <p:sp>
        <p:nvSpPr>
          <p:cNvPr id="212" name="Shape 212"/>
          <p:cNvSpPr/>
          <p:nvPr/>
        </p:nvSpPr>
        <p:spPr>
          <a:xfrm>
            <a:off x="6441350" y="2011297"/>
            <a:ext cx="2163600" cy="7053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1000125" y="365124"/>
            <a:ext cx="10233000" cy="4794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Vegetation Indices</a:t>
            </a:r>
            <a:endParaRPr sz="4800" b="0" i="0" u="none" strike="noStrike" cap="none">
              <a:solidFill>
                <a:srgbClr val="3289B4"/>
              </a:solidFill>
              <a:latin typeface="Century Gothic"/>
              <a:ea typeface="Century Gothic"/>
              <a:cs typeface="Century Gothic"/>
              <a:sym typeface="Century Gothic"/>
            </a:endParaRPr>
          </a:p>
        </p:txBody>
      </p:sp>
      <p:sp>
        <p:nvSpPr>
          <p:cNvPr id="219" name="Shape 219"/>
          <p:cNvSpPr txBox="1">
            <a:spLocks noGrp="1"/>
          </p:cNvSpPr>
          <p:nvPr>
            <p:ph type="body" idx="2"/>
          </p:nvPr>
        </p:nvSpPr>
        <p:spPr>
          <a:xfrm>
            <a:off x="1458600" y="1321200"/>
            <a:ext cx="1606800" cy="6990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1000"/>
              </a:spcBef>
              <a:spcAft>
                <a:spcPts val="0"/>
              </a:spcAft>
              <a:buClr>
                <a:srgbClr val="3289B4"/>
              </a:buClr>
              <a:buSzPts val="3600"/>
              <a:buFont typeface="Arial"/>
              <a:buNone/>
            </a:pPr>
            <a:r>
              <a:rPr lang="en-US" sz="3600" b="1" i="0" u="none" strike="noStrike" cap="none">
                <a:solidFill>
                  <a:srgbClr val="000000"/>
                </a:solidFill>
                <a:latin typeface="Century Gothic"/>
                <a:ea typeface="Century Gothic"/>
                <a:cs typeface="Century Gothic"/>
                <a:sym typeface="Century Gothic"/>
              </a:rPr>
              <a:t>NDVI</a:t>
            </a:r>
            <a:endParaRPr sz="3600" b="1" i="0" u="none" strike="noStrike" cap="none">
              <a:solidFill>
                <a:srgbClr val="000000"/>
              </a:solidFill>
              <a:latin typeface="Century Gothic"/>
              <a:ea typeface="Century Gothic"/>
              <a:cs typeface="Century Gothic"/>
              <a:sym typeface="Century Gothic"/>
            </a:endParaRPr>
          </a:p>
        </p:txBody>
      </p:sp>
      <p:sp>
        <p:nvSpPr>
          <p:cNvPr id="220" name="Shape 220"/>
          <p:cNvSpPr txBox="1">
            <a:spLocks noGrp="1"/>
          </p:cNvSpPr>
          <p:nvPr>
            <p:ph type="body" idx="3"/>
          </p:nvPr>
        </p:nvSpPr>
        <p:spPr>
          <a:xfrm>
            <a:off x="637475" y="2145100"/>
            <a:ext cx="4495800" cy="4660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sp>
        <p:nvSpPr>
          <p:cNvPr id="221" name="Shape 221"/>
          <p:cNvSpPr txBox="1">
            <a:spLocks noGrp="1"/>
          </p:cNvSpPr>
          <p:nvPr>
            <p:ph type="body" idx="4"/>
          </p:nvPr>
        </p:nvSpPr>
        <p:spPr>
          <a:xfrm>
            <a:off x="7912900" y="1321200"/>
            <a:ext cx="2307300" cy="6990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1000"/>
              </a:spcBef>
              <a:spcAft>
                <a:spcPts val="0"/>
              </a:spcAft>
              <a:buClr>
                <a:srgbClr val="3289B4"/>
              </a:buClr>
              <a:buSzPts val="3600"/>
              <a:buFont typeface="Arial"/>
              <a:buNone/>
            </a:pPr>
            <a:r>
              <a:rPr lang="en-US" sz="3600" b="1" i="0" u="none" strike="noStrike" cap="none">
                <a:solidFill>
                  <a:srgbClr val="000000"/>
                </a:solidFill>
                <a:latin typeface="Century Gothic"/>
                <a:ea typeface="Century Gothic"/>
                <a:cs typeface="Century Gothic"/>
                <a:sym typeface="Century Gothic"/>
              </a:rPr>
              <a:t>MSAVI2</a:t>
            </a:r>
            <a:endParaRPr sz="3600" b="1" i="0" u="none" strike="noStrike" cap="none">
              <a:solidFill>
                <a:srgbClr val="000000"/>
              </a:solidFill>
              <a:latin typeface="Century Gothic"/>
              <a:ea typeface="Century Gothic"/>
              <a:cs typeface="Century Gothic"/>
              <a:sym typeface="Century Gothic"/>
            </a:endParaRPr>
          </a:p>
        </p:txBody>
      </p:sp>
      <p:pic>
        <p:nvPicPr>
          <p:cNvPr id="222" name="Shape 222"/>
          <p:cNvPicPr preferRelativeResize="0"/>
          <p:nvPr/>
        </p:nvPicPr>
        <p:blipFill rotWithShape="1">
          <a:blip r:embed="rId3">
            <a:alphaModFix/>
          </a:blip>
          <a:srcRect/>
          <a:stretch/>
        </p:blipFill>
        <p:spPr>
          <a:xfrm>
            <a:off x="5697150" y="5814149"/>
            <a:ext cx="6305099" cy="860301"/>
          </a:xfrm>
          <a:prstGeom prst="rect">
            <a:avLst/>
          </a:prstGeom>
          <a:noFill/>
          <a:ln w="9525" cap="flat" cmpd="sng">
            <a:solidFill>
              <a:srgbClr val="000000"/>
            </a:solidFill>
            <a:prstDash val="solid"/>
            <a:round/>
            <a:headEnd type="none" w="sm" len="sm"/>
            <a:tailEnd type="none" w="sm" len="sm"/>
          </a:ln>
        </p:spPr>
      </p:pic>
      <p:pic>
        <p:nvPicPr>
          <p:cNvPr id="223" name="Shape 223"/>
          <p:cNvPicPr preferRelativeResize="0"/>
          <p:nvPr/>
        </p:nvPicPr>
        <p:blipFill rotWithShape="1">
          <a:blip r:embed="rId4">
            <a:alphaModFix/>
          </a:blip>
          <a:srcRect/>
          <a:stretch/>
        </p:blipFill>
        <p:spPr>
          <a:xfrm>
            <a:off x="1458588" y="5814150"/>
            <a:ext cx="1695322" cy="860300"/>
          </a:xfrm>
          <a:prstGeom prst="rect">
            <a:avLst/>
          </a:prstGeom>
          <a:noFill/>
          <a:ln w="9525" cap="flat" cmpd="sng">
            <a:solidFill>
              <a:srgbClr val="000000"/>
            </a:solidFill>
            <a:prstDash val="solid"/>
            <a:round/>
            <a:headEnd type="none" w="sm" len="sm"/>
            <a:tailEnd type="none" w="sm" len="sm"/>
          </a:ln>
        </p:spPr>
      </p:pic>
      <p:pic>
        <p:nvPicPr>
          <p:cNvPr id="224" name="Shape 224"/>
          <p:cNvPicPr preferRelativeResize="0"/>
          <p:nvPr/>
        </p:nvPicPr>
        <p:blipFill rotWithShape="1">
          <a:blip r:embed="rId5">
            <a:alphaModFix/>
          </a:blip>
          <a:srcRect/>
          <a:stretch/>
        </p:blipFill>
        <p:spPr>
          <a:xfrm>
            <a:off x="486975" y="2020188"/>
            <a:ext cx="3638550" cy="3571875"/>
          </a:xfrm>
          <a:prstGeom prst="rect">
            <a:avLst/>
          </a:prstGeom>
          <a:noFill/>
          <a:ln>
            <a:noFill/>
          </a:ln>
        </p:spPr>
      </p:pic>
      <p:pic>
        <p:nvPicPr>
          <p:cNvPr id="225" name="Shape 225"/>
          <p:cNvPicPr preferRelativeResize="0"/>
          <p:nvPr/>
        </p:nvPicPr>
        <p:blipFill rotWithShape="1">
          <a:blip r:embed="rId6">
            <a:alphaModFix/>
          </a:blip>
          <a:srcRect/>
          <a:stretch/>
        </p:blipFill>
        <p:spPr>
          <a:xfrm>
            <a:off x="5133268" y="2232238"/>
            <a:ext cx="1310185" cy="1042800"/>
          </a:xfrm>
          <a:prstGeom prst="rect">
            <a:avLst/>
          </a:prstGeom>
          <a:noFill/>
          <a:ln>
            <a:noFill/>
          </a:ln>
        </p:spPr>
      </p:pic>
      <p:pic>
        <p:nvPicPr>
          <p:cNvPr id="226" name="Shape 226"/>
          <p:cNvPicPr preferRelativeResize="0"/>
          <p:nvPr/>
        </p:nvPicPr>
        <p:blipFill rotWithShape="1">
          <a:blip r:embed="rId7">
            <a:alphaModFix/>
          </a:blip>
          <a:srcRect/>
          <a:stretch/>
        </p:blipFill>
        <p:spPr>
          <a:xfrm>
            <a:off x="5304388" y="3582963"/>
            <a:ext cx="537200" cy="1042800"/>
          </a:xfrm>
          <a:prstGeom prst="rect">
            <a:avLst/>
          </a:prstGeom>
          <a:noFill/>
          <a:ln>
            <a:noFill/>
          </a:ln>
        </p:spPr>
      </p:pic>
      <p:pic>
        <p:nvPicPr>
          <p:cNvPr id="227" name="Shape 227"/>
          <p:cNvPicPr preferRelativeResize="0"/>
          <p:nvPr/>
        </p:nvPicPr>
        <p:blipFill rotWithShape="1">
          <a:blip r:embed="rId8">
            <a:alphaModFix/>
          </a:blip>
          <a:srcRect/>
          <a:stretch/>
        </p:blipFill>
        <p:spPr>
          <a:xfrm>
            <a:off x="7030425" y="2083838"/>
            <a:ext cx="3638550" cy="353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10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fade">
                                      <p:cBhvr>
                                        <p:cTn id="13" dur="1000"/>
                                        <p:tgtEl>
                                          <p:spTgt spid="225"/>
                                        </p:tgtEl>
                                      </p:cBhvr>
                                    </p:animEffect>
                                  </p:childTnLst>
                                </p:cTn>
                              </p:par>
                              <p:par>
                                <p:cTn id="14" presetID="10" presetClass="entr" presetSubtype="0" fill="hold" nodeType="withEffect">
                                  <p:stCondLst>
                                    <p:cond delay="0"/>
                                  </p:stCondLst>
                                  <p:childTnLst>
                                    <p:set>
                                      <p:cBhvr>
                                        <p:cTn id="15" dur="1" fill="hold">
                                          <p:stCondLst>
                                            <p:cond delay="0"/>
                                          </p:stCondLst>
                                        </p:cTn>
                                        <p:tgtEl>
                                          <p:spTgt spid="226"/>
                                        </p:tgtEl>
                                        <p:attrNameLst>
                                          <p:attrName>style.visibility</p:attrName>
                                        </p:attrNameLst>
                                      </p:cBhvr>
                                      <p:to>
                                        <p:strVal val="visible"/>
                                      </p:to>
                                    </p:set>
                                    <p:animEffect transition="in" filter="fade">
                                      <p:cBhvr>
                                        <p:cTn id="16" dur="1000"/>
                                        <p:tgtEl>
                                          <p:spTgt spid="226"/>
                                        </p:tgtEl>
                                      </p:cBhvr>
                                    </p:animEffect>
                                  </p:childTnLst>
                                </p:cTn>
                              </p:par>
                              <p:par>
                                <p:cTn id="17" presetID="10" presetClass="entr" presetSubtype="0" fill="hold" nodeType="withEffect">
                                  <p:stCondLst>
                                    <p:cond delay="0"/>
                                  </p:stCondLst>
                                  <p:childTnLst>
                                    <p:set>
                                      <p:cBhvr>
                                        <p:cTn id="18" dur="1" fill="hold">
                                          <p:stCondLst>
                                            <p:cond delay="0"/>
                                          </p:stCondLst>
                                        </p:cTn>
                                        <p:tgtEl>
                                          <p:spTgt spid="219"/>
                                        </p:tgtEl>
                                        <p:attrNameLst>
                                          <p:attrName>style.visibility</p:attrName>
                                        </p:attrNameLst>
                                      </p:cBhvr>
                                      <p:to>
                                        <p:strVal val="visible"/>
                                      </p:to>
                                    </p:set>
                                    <p:animEffect transition="in" filter="fade">
                                      <p:cBhvr>
                                        <p:cTn id="19" dur="1000"/>
                                        <p:tgtEl>
                                          <p:spTgt spid="219"/>
                                        </p:tgtEl>
                                      </p:cBhvr>
                                    </p:animEffect>
                                  </p:childTnLst>
                                </p:cTn>
                              </p:par>
                              <p:par>
                                <p:cTn id="20" presetID="10" presetClass="entr" presetSubtype="0" fill="hold" nodeType="with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1000"/>
                                        <p:tgtEl>
                                          <p:spTgt spid="223"/>
                                        </p:tgtEl>
                                      </p:cBhvr>
                                    </p:animEffect>
                                  </p:childTnLst>
                                </p:cTn>
                              </p:par>
                              <p:par>
                                <p:cTn id="23" presetID="10" presetClass="entr" presetSubtype="0" fill="hold" nodeType="withEffect">
                                  <p:stCondLst>
                                    <p:cond delay="0"/>
                                  </p:stCondLst>
                                  <p:childTnLst>
                                    <p:set>
                                      <p:cBhvr>
                                        <p:cTn id="24" dur="1" fill="hold">
                                          <p:stCondLst>
                                            <p:cond delay="0"/>
                                          </p:stCondLst>
                                        </p:cTn>
                                        <p:tgtEl>
                                          <p:spTgt spid="221"/>
                                        </p:tgtEl>
                                        <p:attrNameLst>
                                          <p:attrName>style.visibility</p:attrName>
                                        </p:attrNameLst>
                                      </p:cBhvr>
                                      <p:to>
                                        <p:strVal val="visible"/>
                                      </p:to>
                                    </p:set>
                                    <p:animEffect transition="in" filter="fade">
                                      <p:cBhvr>
                                        <p:cTn id="25" dur="1000"/>
                                        <p:tgtEl>
                                          <p:spTgt spid="221"/>
                                        </p:tgtEl>
                                      </p:cBhvr>
                                    </p:animEffect>
                                  </p:childTnLst>
                                </p:cTn>
                              </p:par>
                              <p:par>
                                <p:cTn id="26" presetID="10" presetClass="entr" presetSubtype="0" fill="hold" nodeType="withEffect">
                                  <p:stCondLst>
                                    <p:cond delay="0"/>
                                  </p:stCondLst>
                                  <p:childTnLst>
                                    <p:set>
                                      <p:cBhvr>
                                        <p:cTn id="27" dur="1" fill="hold">
                                          <p:stCondLst>
                                            <p:cond delay="0"/>
                                          </p:stCondLst>
                                        </p:cTn>
                                        <p:tgtEl>
                                          <p:spTgt spid="222"/>
                                        </p:tgtEl>
                                        <p:attrNameLst>
                                          <p:attrName>style.visibility</p:attrName>
                                        </p:attrNameLst>
                                      </p:cBhvr>
                                      <p:to>
                                        <p:strVal val="visible"/>
                                      </p:to>
                                    </p:set>
                                    <p:animEffect transition="in" filter="fade">
                                      <p:cBhvr>
                                        <p:cTn id="28"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98160400-0170-4D41-A90F-708AB1AE6207}"/>
              </a:ext>
            </a:extLst>
          </p:cNvPr>
          <p:cNvGraphicFramePr>
            <a:graphicFrameLocks noGrp="1"/>
          </p:cNvGraphicFramePr>
          <p:nvPr>
            <p:extLst>
              <p:ext uri="{D42A27DB-BD31-4B8C-83A1-F6EECF244321}">
                <p14:modId xmlns:p14="http://schemas.microsoft.com/office/powerpoint/2010/main" val="3624216169"/>
              </p:ext>
            </p:extLst>
          </p:nvPr>
        </p:nvGraphicFramePr>
        <p:xfrm>
          <a:off x="1475874" y="1"/>
          <a:ext cx="9240252"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2608</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Century Gothic</vt:lpstr>
      <vt:lpstr>Arial</vt:lpstr>
      <vt:lpstr>Webdings</vt:lpstr>
      <vt:lpstr>Office Theme</vt:lpstr>
      <vt:lpstr>PowerPoint Presentation</vt:lpstr>
      <vt:lpstr>Community Concerns</vt:lpstr>
      <vt:lpstr>Study Area, 2013-2017</vt:lpstr>
      <vt:lpstr>Project Partners</vt:lpstr>
      <vt:lpstr>Objectives</vt:lpstr>
      <vt:lpstr>Data Sources</vt:lpstr>
      <vt:lpstr>Workflow</vt:lpstr>
      <vt:lpstr>Vegetation Indices</vt:lpstr>
      <vt:lpstr>PowerPoint Presentation</vt:lpstr>
      <vt:lpstr>PowerPoint Presentation</vt:lpstr>
      <vt:lpstr>PowerPoint Presentation</vt:lpstr>
      <vt:lpstr>PowerPoint Presentation</vt:lpstr>
      <vt:lpstr>Change Analysis</vt:lpstr>
      <vt:lpstr>Limitations</vt:lpstr>
      <vt:lpstr>Conclusions and Future Work</vt:lpstr>
      <vt:lpstr>Acknowledgements - Partners</vt:lpstr>
      <vt:lpstr>Acknowledgements</vt:lpstr>
      <vt:lpstr>PowerPoint Presentation</vt:lpstr>
      <vt:lpstr>Appendix I</vt:lpstr>
      <vt:lpstr>Appendix II</vt:lpstr>
      <vt:lpstr>Appendix III</vt:lpstr>
      <vt:lpstr>PowerPoint Presentation</vt:lpstr>
      <vt:lpstr>Appendix IV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DEVELOP_3</dc:creator>
  <cp:lastModifiedBy>Clayton, Amanda L. (LARC-E3)[SSAI DEVELOP]</cp:lastModifiedBy>
  <cp:revision>6</cp:revision>
  <dcterms:modified xsi:type="dcterms:W3CDTF">2018-04-23T17:30:05Z</dcterms:modified>
</cp:coreProperties>
</file>