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20" clrIdx="0">
    <p:extLst>
      <p:ext uri="{19B8F6BF-5375-455C-9EA6-DF929625EA0E}">
        <p15:presenceInfo xmlns:p15="http://schemas.microsoft.com/office/powerpoint/2012/main" userId="S-1-5-21-330711430-3775241029-4075259233-612632" providerId="AD"/>
      </p:ext>
    </p:extLst>
  </p:cmAuthor>
  <p:cmAuthor id="2" name="Arya, Vishal (LARC)[DEVELOP]" initials="AV(" lastIdx="18" clrIdx="1">
    <p:extLst>
      <p:ext uri="{19B8F6BF-5375-455C-9EA6-DF929625EA0E}">
        <p15:presenceInfo xmlns:p15="http://schemas.microsoft.com/office/powerpoint/2012/main" userId="S-1-5-21-330711430-3775241029-4075259233-665990" providerId="AD"/>
      </p:ext>
    </p:extLst>
  </p:cmAuthor>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 id="4" name="Ly, Victoria H. (ARC-SGE)[SSAI DEVELOP]" initials="LVH(D" lastIdx="9" clrIdx="3">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2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microsoft.com/office/2007/relationships/hdphoto" Target="../media/hdphoto2.wdp"/><Relationship Id="rId3" Type="http://schemas.microsoft.com/office/2007/relationships/hdphoto" Target="../media/hdphoto1.wdp"/><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am Members"/>
          <p:cNvSpPr txBox="1">
            <a:spLocks/>
          </p:cNvSpPr>
          <p:nvPr/>
        </p:nvSpPr>
        <p:spPr>
          <a:xfrm>
            <a:off x="697694" y="4148884"/>
            <a:ext cx="26048506"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Jordan Ped (Project Lead), Erica Scaduto, Emma </a:t>
            </a:r>
            <a:r>
              <a:rPr lang="en-US" dirty="0" err="1" smtClean="0"/>
              <a:t>Accorsi</a:t>
            </a:r>
            <a:endParaRPr lang="en-US" dirty="0" smtClean="0"/>
          </a:p>
          <a:p>
            <a:r>
              <a:rPr lang="en-US" sz="2400" dirty="0" smtClean="0"/>
              <a:t>DEVELOP National Program at NASA Ames Research Center</a:t>
            </a:r>
            <a:endParaRPr lang="en-US" sz="2400" dirty="0"/>
          </a:p>
        </p:txBody>
      </p:sp>
      <p:pic>
        <p:nvPicPr>
          <p:cNvPr id="37" name="Picture 36"/>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Layer>
                </a14:imgProps>
              </a:ext>
            </a:extLst>
          </a:blip>
          <a:stretch>
            <a:fillRect/>
          </a:stretch>
        </p:blipFill>
        <p:spPr>
          <a:xfrm>
            <a:off x="7751802" y="12215839"/>
            <a:ext cx="4038118" cy="45577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Detect, Monitor, and Respond to Unprecedented Levels of </a:t>
            </a:r>
            <a:r>
              <a:rPr lang="en-US" i="1" dirty="0" err="1"/>
              <a:t>Sargassum</a:t>
            </a:r>
            <a:r>
              <a:rPr lang="en-US" dirty="0"/>
              <a:t> </a:t>
            </a:r>
            <a:r>
              <a:rPr lang="en-US" dirty="0" smtClean="0"/>
              <a:t>in the Caribbean Sea </a:t>
            </a:r>
            <a:endParaRPr lang="en-US" dirty="0"/>
          </a:p>
        </p:txBody>
      </p:sp>
      <p:sp>
        <p:nvSpPr>
          <p:cNvPr id="5" name="Text Placeholder 4"/>
          <p:cNvSpPr>
            <a:spLocks noGrp="1"/>
          </p:cNvSpPr>
          <p:nvPr>
            <p:ph type="body" sz="quarter" idx="10"/>
          </p:nvPr>
        </p:nvSpPr>
        <p:spPr/>
        <p:txBody>
          <a:bodyPr/>
          <a:lstStyle/>
          <a:p>
            <a:r>
              <a:rPr lang="en-US" dirty="0" smtClean="0"/>
              <a:t>Caribbean Oceans</a:t>
            </a:r>
            <a:endParaRPr lang="en-US" dirty="0"/>
          </a:p>
        </p:txBody>
      </p:sp>
      <p:sp>
        <p:nvSpPr>
          <p:cNvPr id="9" name="Text Placeholder 16"/>
          <p:cNvSpPr txBox="1">
            <a:spLocks/>
          </p:cNvSpPr>
          <p:nvPr/>
        </p:nvSpPr>
        <p:spPr>
          <a:xfrm>
            <a:off x="23593379" y="31582731"/>
            <a:ext cx="2423684" cy="19264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Erica Scaduto, </a:t>
            </a:r>
            <a:r>
              <a:rPr lang="en-US" dirty="0"/>
              <a:t>Jordan </a:t>
            </a:r>
            <a:r>
              <a:rPr lang="en-US" dirty="0" smtClean="0"/>
              <a:t>Ped (Project Lead), Emma Accorsi</a:t>
            </a:r>
          </a:p>
        </p:txBody>
      </p:sp>
      <p:sp>
        <p:nvSpPr>
          <p:cNvPr id="10" name="Text Placeholder 16"/>
          <p:cNvSpPr txBox="1">
            <a:spLocks/>
          </p:cNvSpPr>
          <p:nvPr/>
        </p:nvSpPr>
        <p:spPr>
          <a:xfrm>
            <a:off x="18113829" y="22251856"/>
            <a:ext cx="6637653" cy="3221158"/>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ts val="2200"/>
              </a:lnSpc>
              <a:buFont typeface="Arial" panose="020B0604020202020204" pitchFamily="34" charset="0"/>
              <a:buChar char="•"/>
            </a:pPr>
            <a:r>
              <a:rPr lang="en-US" dirty="0"/>
              <a:t>Dr. Porfirio Alvarez </a:t>
            </a:r>
            <a:r>
              <a:rPr lang="en-US" dirty="0" smtClean="0"/>
              <a:t>Torres, </a:t>
            </a:r>
            <a:r>
              <a:rPr lang="en-US" dirty="0" err="1"/>
              <a:t>CiiMarGoMC</a:t>
            </a:r>
            <a:endParaRPr lang="en-US" dirty="0"/>
          </a:p>
          <a:p>
            <a:pPr marL="457200" indent="-457200">
              <a:lnSpc>
                <a:spcPts val="2200"/>
              </a:lnSpc>
              <a:buFont typeface="Arial" panose="020B0604020202020204" pitchFamily="34" charset="0"/>
              <a:buChar char="•"/>
            </a:pPr>
            <a:r>
              <a:rPr lang="en-US" dirty="0" smtClean="0"/>
              <a:t>Dr</a:t>
            </a:r>
            <a:r>
              <a:rPr lang="en-US" dirty="0"/>
              <a:t>. Francisco </a:t>
            </a:r>
            <a:r>
              <a:rPr lang="en-US" dirty="0" err="1" smtClean="0"/>
              <a:t>Arreguin</a:t>
            </a:r>
            <a:r>
              <a:rPr lang="en-US" dirty="0" smtClean="0"/>
              <a:t>, CICIMAR-IPN</a:t>
            </a:r>
          </a:p>
          <a:p>
            <a:pPr marL="457200" indent="-457200">
              <a:lnSpc>
                <a:spcPts val="2200"/>
              </a:lnSpc>
              <a:buFont typeface="Arial" panose="020B0604020202020204" pitchFamily="34" charset="0"/>
              <a:buChar char="•"/>
            </a:pPr>
            <a:r>
              <a:rPr lang="en-US" dirty="0"/>
              <a:t>Dr. Sergio </a:t>
            </a:r>
            <a:r>
              <a:rPr lang="en-US" dirty="0" err="1" smtClean="0"/>
              <a:t>Cerdeira</a:t>
            </a:r>
            <a:r>
              <a:rPr lang="en-US" dirty="0" smtClean="0"/>
              <a:t>, CONABIO</a:t>
            </a:r>
          </a:p>
          <a:p>
            <a:pPr marL="457200" indent="-457200">
              <a:lnSpc>
                <a:spcPts val="2200"/>
              </a:lnSpc>
              <a:buFont typeface="Arial" panose="020B0604020202020204" pitchFamily="34" charset="0"/>
              <a:buChar char="•"/>
            </a:pPr>
            <a:r>
              <a:rPr lang="en-US" dirty="0"/>
              <a:t>Dr. Laura </a:t>
            </a:r>
            <a:r>
              <a:rPr lang="en-US" dirty="0" err="1" smtClean="0"/>
              <a:t>Carillo</a:t>
            </a:r>
            <a:r>
              <a:rPr lang="en-US" dirty="0" smtClean="0"/>
              <a:t>, ECOSUR</a:t>
            </a:r>
          </a:p>
          <a:p>
            <a:pPr marL="457200" indent="-457200">
              <a:lnSpc>
                <a:spcPts val="2200"/>
              </a:lnSpc>
              <a:buFont typeface="Arial" panose="020B0604020202020204" pitchFamily="34" charset="0"/>
              <a:buChar char="•"/>
            </a:pPr>
            <a:r>
              <a:rPr lang="en-US" dirty="0"/>
              <a:t>Dr. Eduardo </a:t>
            </a:r>
            <a:r>
              <a:rPr lang="en-US" dirty="0" smtClean="0"/>
              <a:t>Santamaria del Angel, UABC</a:t>
            </a:r>
          </a:p>
          <a:p>
            <a:pPr marL="457200" indent="-457200">
              <a:lnSpc>
                <a:spcPts val="2200"/>
              </a:lnSpc>
              <a:buFont typeface="Arial" panose="020B0604020202020204" pitchFamily="34" charset="0"/>
              <a:buChar char="•"/>
            </a:pPr>
            <a:r>
              <a:rPr lang="en-US" dirty="0"/>
              <a:t>Dr. Roy </a:t>
            </a:r>
            <a:r>
              <a:rPr lang="en-US" dirty="0" smtClean="0"/>
              <a:t>A. Armstrong, UPR</a:t>
            </a:r>
            <a:endParaRPr lang="en-US" dirty="0"/>
          </a:p>
        </p:txBody>
      </p:sp>
      <p:sp>
        <p:nvSpPr>
          <p:cNvPr id="11" name="Text Placeholder 16"/>
          <p:cNvSpPr txBox="1">
            <a:spLocks/>
          </p:cNvSpPr>
          <p:nvPr/>
        </p:nvSpPr>
        <p:spPr>
          <a:xfrm>
            <a:off x="18089666" y="26301271"/>
            <a:ext cx="8647780" cy="27241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a:t>
            </a:r>
            <a:r>
              <a:rPr lang="en-US" dirty="0"/>
              <a:t>would like to thank our Center </a:t>
            </a:r>
            <a:r>
              <a:rPr lang="en-US" dirty="0" smtClean="0"/>
              <a:t>Lead, </a:t>
            </a:r>
            <a:r>
              <a:rPr lang="en-US" dirty="0"/>
              <a:t>Chippie Kislik, </a:t>
            </a:r>
            <a:r>
              <a:rPr lang="en-US" dirty="0" smtClean="0"/>
              <a:t>our Assistant Center Lead, Victoria Ly, and </a:t>
            </a:r>
            <a:r>
              <a:rPr lang="en-US" dirty="0"/>
              <a:t>our science </a:t>
            </a:r>
            <a:r>
              <a:rPr lang="en-US" dirty="0" smtClean="0"/>
              <a:t>advisor, Dr. Juan Torres-Pérez, for their support and mentorship throughout </a:t>
            </a:r>
            <a:r>
              <a:rPr lang="en-US" dirty="0"/>
              <a:t>this project.</a:t>
            </a:r>
          </a:p>
          <a:p>
            <a:pPr>
              <a:buClr>
                <a:schemeClr val="accent1">
                  <a:lumMod val="60000"/>
                  <a:lumOff val="40000"/>
                </a:schemeClr>
              </a:buClr>
            </a:pPr>
            <a:r>
              <a:rPr lang="en-US" dirty="0"/>
              <a:t>We would also like to acknowledge: </a:t>
            </a:r>
            <a:r>
              <a:rPr lang="en-US" dirty="0" smtClean="0"/>
              <a:t>Chase Mueller, Dr. Porfirio Alvarez, Dr. Sergio </a:t>
            </a:r>
            <a:r>
              <a:rPr lang="en-US" dirty="0" err="1" smtClean="0"/>
              <a:t>Cerdeira</a:t>
            </a:r>
            <a:r>
              <a:rPr lang="en-US" dirty="0" smtClean="0"/>
              <a:t>, Dr. Roy Johnson, </a:t>
            </a:r>
            <a:r>
              <a:rPr lang="en-US" dirty="0" err="1" smtClean="0"/>
              <a:t>Frédérique</a:t>
            </a:r>
            <a:r>
              <a:rPr lang="en-US" dirty="0" smtClean="0"/>
              <a:t> </a:t>
            </a:r>
            <a:r>
              <a:rPr lang="en-US" dirty="0" err="1" smtClean="0"/>
              <a:t>Fardin</a:t>
            </a:r>
            <a:r>
              <a:rPr lang="en-US" dirty="0" smtClean="0"/>
              <a:t>, Amy </a:t>
            </a:r>
            <a:r>
              <a:rPr lang="en-US" dirty="0" err="1" smtClean="0"/>
              <a:t>Siuda</a:t>
            </a:r>
            <a:r>
              <a:rPr lang="en-US" dirty="0" smtClean="0"/>
              <a:t>, Deb Goodwin, and Jeffrey Schell.</a:t>
            </a:r>
            <a:endParaRPr lang="en-US" dirty="0"/>
          </a:p>
        </p:txBody>
      </p:sp>
      <p:sp>
        <p:nvSpPr>
          <p:cNvPr id="14" name="Text Placeholder 16"/>
          <p:cNvSpPr txBox="1">
            <a:spLocks/>
          </p:cNvSpPr>
          <p:nvPr/>
        </p:nvSpPr>
        <p:spPr>
          <a:xfrm>
            <a:off x="21972945" y="18020541"/>
            <a:ext cx="4771568" cy="1234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 MODIS</a:t>
            </a:r>
          </a:p>
        </p:txBody>
      </p:sp>
      <p:sp>
        <p:nvSpPr>
          <p:cNvPr id="6" name="Text Placeholder 16"/>
          <p:cNvSpPr txBox="1">
            <a:spLocks/>
          </p:cNvSpPr>
          <p:nvPr/>
        </p:nvSpPr>
        <p:spPr>
          <a:xfrm>
            <a:off x="718087" y="5512502"/>
            <a:ext cx="17343470" cy="225907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 </a:t>
            </a:r>
            <a:r>
              <a:rPr lang="en-US" dirty="0" smtClean="0"/>
              <a:t>2011 </a:t>
            </a:r>
            <a:r>
              <a:rPr lang="en-US" dirty="0"/>
              <a:t>and 2015, the nations of the Caribbean Sea were overwhelmed by the unprecedented quantity of </a:t>
            </a:r>
            <a:r>
              <a:rPr lang="en-US" i="1" dirty="0" err="1"/>
              <a:t>Sargassum</a:t>
            </a:r>
            <a:r>
              <a:rPr lang="en-US" dirty="0"/>
              <a:t> that washed ashore. This issue prompted international discussion to better understand the origins, distribution, and movement of</a:t>
            </a:r>
            <a:r>
              <a:rPr lang="en-US" i="1" dirty="0"/>
              <a:t> </a:t>
            </a:r>
            <a:r>
              <a:rPr lang="en-US" i="1" dirty="0" err="1"/>
              <a:t>Sargassum</a:t>
            </a:r>
            <a:r>
              <a:rPr lang="en-US" dirty="0"/>
              <a:t>, a free-floating brown macro alga with ecological, environmental, and commercial </a:t>
            </a:r>
            <a:r>
              <a:rPr lang="en-US" dirty="0" smtClean="0"/>
              <a:t>importance. Despite </a:t>
            </a:r>
            <a:r>
              <a:rPr lang="en-US" dirty="0"/>
              <a:t>its ecological importance in oceanic waters, the accumulation of large quantities of </a:t>
            </a:r>
            <a:r>
              <a:rPr lang="en-US" i="1" dirty="0" err="1"/>
              <a:t>Sargassum</a:t>
            </a:r>
            <a:r>
              <a:rPr lang="en-US" dirty="0"/>
              <a:t> on onshore sites threatens local tourist industries and shallow-water ecosystems like coral reefs and seagrass beds</a:t>
            </a:r>
            <a:r>
              <a:rPr lang="en-US" dirty="0" smtClean="0"/>
              <a:t>. As </a:t>
            </a:r>
            <a:r>
              <a:rPr lang="en-US" dirty="0"/>
              <a:t>part of the international response, this project investigated the proliferation of this </a:t>
            </a:r>
            <a:r>
              <a:rPr lang="en-US" dirty="0" smtClean="0"/>
              <a:t>macro alga </a:t>
            </a:r>
            <a:r>
              <a:rPr lang="en-US" dirty="0"/>
              <a:t>within the </a:t>
            </a:r>
            <a:r>
              <a:rPr lang="en-US" dirty="0" smtClean="0"/>
              <a:t>Caribbean Sea </a:t>
            </a:r>
            <a:r>
              <a:rPr lang="en-US" dirty="0"/>
              <a:t>from 2003-2015, and used NASA Earth observations to detect and model </a:t>
            </a:r>
            <a:r>
              <a:rPr lang="en-US" i="1" dirty="0" err="1"/>
              <a:t>Sargassum</a:t>
            </a:r>
            <a:r>
              <a:rPr lang="en-US" dirty="0"/>
              <a:t> growth across the region. The Caribbean Oceans team derived the Floating Algal Index (FAI) using Terra MODIS data, and compared the FAI to various oceanic variables to </a:t>
            </a:r>
            <a:r>
              <a:rPr lang="en-US" dirty="0" smtClean="0"/>
              <a:t>investigate </a:t>
            </a:r>
            <a:r>
              <a:rPr lang="en-US" dirty="0"/>
              <a:t>the ideal pelagic environment for </a:t>
            </a:r>
            <a:r>
              <a:rPr lang="en-US" i="1" dirty="0" err="1"/>
              <a:t>Sargassum</a:t>
            </a:r>
            <a:r>
              <a:rPr lang="en-US" dirty="0"/>
              <a:t> </a:t>
            </a:r>
            <a:r>
              <a:rPr lang="en-US" dirty="0" smtClean="0"/>
              <a:t>growth (Hu, 2015). </a:t>
            </a:r>
            <a:r>
              <a:rPr lang="en-US" dirty="0"/>
              <a:t>The project also examined the annual spread of </a:t>
            </a:r>
            <a:r>
              <a:rPr lang="en-US" i="1" dirty="0" err="1"/>
              <a:t>Sargassum</a:t>
            </a:r>
            <a:r>
              <a:rPr lang="en-US" dirty="0"/>
              <a:t> throughout the region by using </a:t>
            </a:r>
            <a:r>
              <a:rPr lang="en-US" dirty="0" err="1" smtClean="0"/>
              <a:t>TerrSet</a:t>
            </a:r>
            <a:r>
              <a:rPr lang="en-US" dirty="0" smtClean="0"/>
              <a:t> Earth </a:t>
            </a:r>
            <a:r>
              <a:rPr lang="en-US" dirty="0"/>
              <a:t>Trends Modeler. As part of the international effort to better understand the life cycle of </a:t>
            </a:r>
            <a:r>
              <a:rPr lang="en-US" i="1" dirty="0" err="1"/>
              <a:t>Sargassum</a:t>
            </a:r>
            <a:r>
              <a:rPr lang="en-US" dirty="0"/>
              <a:t> in the Caribbean, the results of this project will help local </a:t>
            </a:r>
            <a:r>
              <a:rPr lang="en-US" dirty="0" smtClean="0"/>
              <a:t>economies to promote </a:t>
            </a:r>
            <a:r>
              <a:rPr lang="en-US" dirty="0"/>
              <a:t>sustainable management practices</a:t>
            </a:r>
            <a:r>
              <a:rPr lang="en-US" dirty="0" smtClean="0"/>
              <a:t>.</a:t>
            </a:r>
            <a:endParaRPr lang="en-US" dirty="0"/>
          </a:p>
        </p:txBody>
      </p:sp>
      <p:sp>
        <p:nvSpPr>
          <p:cNvPr id="15" name="Text Placeholder 16"/>
          <p:cNvSpPr txBox="1">
            <a:spLocks/>
          </p:cNvSpPr>
          <p:nvPr/>
        </p:nvSpPr>
        <p:spPr>
          <a:xfrm>
            <a:off x="18055991" y="5512502"/>
            <a:ext cx="8692366" cy="342160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Trace </a:t>
            </a:r>
            <a:r>
              <a:rPr lang="en-US" dirty="0" smtClean="0"/>
              <a:t>historical patterns of </a:t>
            </a:r>
            <a:r>
              <a:rPr lang="en-US" i="1" dirty="0" smtClean="0"/>
              <a:t>Sargassum</a:t>
            </a:r>
            <a:r>
              <a:rPr lang="en-US" dirty="0" smtClean="0"/>
              <a:t> movement and growth in the Caribbean by utilizing NASA Earth observations from January 2003 through December 2015.</a:t>
            </a:r>
          </a:p>
          <a:p>
            <a:pPr marL="347663" indent="-347663"/>
            <a:r>
              <a:rPr lang="en-US" b="1" dirty="0" smtClean="0">
                <a:solidFill>
                  <a:schemeClr val="accent1"/>
                </a:solidFill>
              </a:rPr>
              <a:t>Assess </a:t>
            </a:r>
            <a:r>
              <a:rPr lang="en-US" dirty="0" smtClean="0"/>
              <a:t>if 2015 </a:t>
            </a:r>
            <a:r>
              <a:rPr lang="en-US" i="1" dirty="0" smtClean="0"/>
              <a:t>Sargassum</a:t>
            </a:r>
            <a:r>
              <a:rPr lang="en-US" i="1" dirty="0"/>
              <a:t> </a:t>
            </a:r>
            <a:r>
              <a:rPr lang="en-US" dirty="0" smtClean="0"/>
              <a:t>levels are anomalous to trends since 2003 </a:t>
            </a:r>
            <a:r>
              <a:rPr lang="en-US" dirty="0"/>
              <a:t>via </a:t>
            </a:r>
            <a:r>
              <a:rPr lang="en-US" dirty="0" smtClean="0"/>
              <a:t>quantitative analyses.</a:t>
            </a:r>
            <a:endParaRPr lang="en-US" i="1" dirty="0"/>
          </a:p>
          <a:p>
            <a:pPr marL="347663" indent="-347663"/>
            <a:r>
              <a:rPr lang="en-US" b="1" dirty="0" smtClean="0">
                <a:solidFill>
                  <a:schemeClr val="accent1"/>
                </a:solidFill>
              </a:rPr>
              <a:t>Identify</a:t>
            </a:r>
            <a:r>
              <a:rPr lang="en-US" dirty="0" smtClean="0">
                <a:solidFill>
                  <a:schemeClr val="accent1"/>
                </a:solidFill>
              </a:rPr>
              <a:t> </a:t>
            </a:r>
            <a:r>
              <a:rPr lang="en-US" dirty="0" smtClean="0"/>
              <a:t>key oceanic environmental variables correlated with </a:t>
            </a:r>
            <a:r>
              <a:rPr lang="en-US" i="1" dirty="0" smtClean="0"/>
              <a:t>Sargassum</a:t>
            </a:r>
            <a:r>
              <a:rPr lang="en-US" dirty="0" smtClean="0"/>
              <a:t> presence using NOAA Ocean Watch data.</a:t>
            </a:r>
          </a:p>
        </p:txBody>
      </p:sp>
      <p:sp>
        <p:nvSpPr>
          <p:cNvPr id="16" name="TextBox 15"/>
          <p:cNvSpPr txBox="1"/>
          <p:nvPr/>
        </p:nvSpPr>
        <p:spPr>
          <a:xfrm>
            <a:off x="695170" y="4751348"/>
            <a:ext cx="1736638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090584" y="4751348"/>
            <a:ext cx="865524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11200" y="10128340"/>
            <a:ext cx="1732740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18080059" y="15172116"/>
            <a:ext cx="866613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2458" y="21496298"/>
            <a:ext cx="1737575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695170" y="29398596"/>
            <a:ext cx="867742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080059" y="25520178"/>
            <a:ext cx="866902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080059" y="21514952"/>
            <a:ext cx="86775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080059" y="29401697"/>
            <a:ext cx="866091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3166" y="17837722"/>
            <a:ext cx="2125727" cy="1600200"/>
          </a:xfrm>
          <a:prstGeom prst="rect">
            <a:avLst/>
          </a:prstGeom>
        </p:spPr>
      </p:pic>
      <p:sp>
        <p:nvSpPr>
          <p:cNvPr id="39" name="Rounded Rectangle 38"/>
          <p:cNvSpPr/>
          <p:nvPr/>
        </p:nvSpPr>
        <p:spPr>
          <a:xfrm>
            <a:off x="1564131" y="11011020"/>
            <a:ext cx="4112437" cy="959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TerrSet Earth Trends Modeler Inputs</a:t>
            </a:r>
            <a:endParaRPr lang="en-US" sz="2700" dirty="0"/>
          </a:p>
        </p:txBody>
      </p:sp>
      <p:sp>
        <p:nvSpPr>
          <p:cNvPr id="43" name="Text Placeholder 16"/>
          <p:cNvSpPr txBox="1">
            <a:spLocks/>
          </p:cNvSpPr>
          <p:nvPr/>
        </p:nvSpPr>
        <p:spPr>
          <a:xfrm>
            <a:off x="737479" y="20575861"/>
            <a:ext cx="17359619" cy="9954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The trends in PAR and SST were analyzed throughout the study period. Then the Floating Algal Index (FAI) was used to detect </a:t>
            </a:r>
            <a:r>
              <a:rPr lang="en-US" i="1" dirty="0" err="1" smtClean="0"/>
              <a:t>Sargassum</a:t>
            </a:r>
            <a:r>
              <a:rPr lang="en-US" dirty="0" smtClean="0"/>
              <a:t>. Pixels identified as </a:t>
            </a:r>
            <a:r>
              <a:rPr lang="en-US" i="1" dirty="0" smtClean="0"/>
              <a:t>Sargassum</a:t>
            </a:r>
            <a:r>
              <a:rPr lang="en-US" dirty="0" smtClean="0"/>
              <a:t> via threshold values were correlated with oceanic variables using </a:t>
            </a:r>
            <a:r>
              <a:rPr lang="en-US" dirty="0" err="1" smtClean="0"/>
              <a:t>TerrSet</a:t>
            </a:r>
            <a:r>
              <a:rPr lang="en-US" dirty="0" smtClean="0"/>
              <a:t> ETM.</a:t>
            </a:r>
            <a:endParaRPr lang="en-US" i="1"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1802" b="26827"/>
          <a:stretch/>
        </p:blipFill>
        <p:spPr>
          <a:xfrm>
            <a:off x="18660192" y="30628181"/>
            <a:ext cx="4199808" cy="3835515"/>
          </a:xfrm>
          <a:prstGeom prst="rect">
            <a:avLst/>
          </a:prstGeom>
          <a:ln>
            <a:solidFill>
              <a:schemeClr val="accent1"/>
            </a:solidFill>
          </a:ln>
        </p:spPr>
      </p:pic>
      <p:sp>
        <p:nvSpPr>
          <p:cNvPr id="45" name="Rectangle 44"/>
          <p:cNvSpPr/>
          <p:nvPr/>
        </p:nvSpPr>
        <p:spPr>
          <a:xfrm>
            <a:off x="22793325" y="13934015"/>
            <a:ext cx="3057399" cy="581121"/>
          </a:xfrm>
          <a:prstGeom prst="rect">
            <a:avLst/>
          </a:prstGeom>
        </p:spPr>
        <p:txBody>
          <a:bodyPr wrap="square">
            <a:spAutoFit/>
          </a:bodyPr>
          <a:lstStyle/>
          <a:p>
            <a:pPr>
              <a:lnSpc>
                <a:spcPct val="107000"/>
              </a:lnSpc>
              <a:spcAft>
                <a:spcPts val="800"/>
              </a:spcAft>
            </a:pPr>
            <a:r>
              <a:rPr lang="en-US" sz="1000" dirty="0" smtClean="0">
                <a:solidFill>
                  <a:schemeClr val="bg1"/>
                </a:solidFill>
                <a:ea typeface="Calibri" panose="020F0502020204030204" pitchFamily="34" charset="0"/>
                <a:cs typeface="Times New Roman" panose="02020603050405020304" pitchFamily="18" charset="0"/>
              </a:rPr>
              <a:t>Retrieved from: </a:t>
            </a:r>
            <a:r>
              <a:rPr lang="en-US" sz="1000" dirty="0">
                <a:solidFill>
                  <a:schemeClr val="bg1"/>
                </a:solidFill>
                <a:ea typeface="Calibri" panose="020F0502020204030204" pitchFamily="34" charset="0"/>
                <a:cs typeface="Times New Roman" panose="02020603050405020304" pitchFamily="18" charset="0"/>
              </a:rPr>
              <a:t>http://www.theyucatantimes.com/2015/07/90-tons-of-sargassum-algae-washed-up-on-cancuns-beaches/</a:t>
            </a:r>
            <a:endParaRPr lang="en-US" sz="1000" dirty="0">
              <a:solidFill>
                <a:schemeClr val="bg1"/>
              </a:solidFill>
              <a:effectLst/>
              <a:ea typeface="Calibri" panose="020F0502020204030204" pitchFamily="34" charset="0"/>
              <a:cs typeface="Times New Roman" panose="02020603050405020304" pitchFamily="18" charset="0"/>
            </a:endParaRPr>
          </a:p>
        </p:txBody>
      </p:sp>
      <p:pic>
        <p:nvPicPr>
          <p:cNvPr id="20" name="Picture 19"/>
          <p:cNvPicPr>
            <a:picLocks/>
          </p:cNvPicPr>
          <p:nvPr/>
        </p:nvPicPr>
        <p:blipFill rotWithShape="1">
          <a:blip r:embed="rId6">
            <a:extLst>
              <a:ext uri="{28A0092B-C50C-407E-A947-70E740481C1C}">
                <a14:useLocalDpi xmlns:a14="http://schemas.microsoft.com/office/drawing/2010/main" val="0"/>
              </a:ext>
            </a:extLst>
          </a:blip>
          <a:srcRect l="580" t="9713" r="505" b="13664"/>
          <a:stretch/>
        </p:blipFill>
        <p:spPr>
          <a:xfrm>
            <a:off x="11690059" y="26807278"/>
            <a:ext cx="5994400" cy="2514600"/>
          </a:xfrm>
          <a:prstGeom prst="rect">
            <a:avLst/>
          </a:prstGeom>
        </p:spPr>
      </p:pic>
      <p:sp>
        <p:nvSpPr>
          <p:cNvPr id="22" name="TextBox 21"/>
          <p:cNvSpPr txBox="1"/>
          <p:nvPr/>
        </p:nvSpPr>
        <p:spPr>
          <a:xfrm>
            <a:off x="12002469" y="26307320"/>
            <a:ext cx="5369580" cy="507831"/>
          </a:xfrm>
          <a:prstGeom prst="rect">
            <a:avLst/>
          </a:prstGeom>
          <a:noFill/>
        </p:spPr>
        <p:txBody>
          <a:bodyPr wrap="square" rtlCol="0">
            <a:spAutoFit/>
          </a:bodyPr>
          <a:lstStyle/>
          <a:p>
            <a:r>
              <a:rPr lang="en-US" sz="2700" dirty="0" smtClean="0"/>
              <a:t>2015 FAI and PAR</a:t>
            </a:r>
            <a:r>
              <a:rPr lang="en-US" sz="2700" baseline="-25000" dirty="0" smtClean="0"/>
              <a:t>-1</a:t>
            </a:r>
            <a:r>
              <a:rPr lang="en-US" sz="2700" dirty="0" smtClean="0"/>
              <a:t> R</a:t>
            </a:r>
            <a:r>
              <a:rPr lang="en-US" sz="2700" baseline="30000" dirty="0" smtClean="0"/>
              <a:t>2</a:t>
            </a:r>
            <a:r>
              <a:rPr lang="en-US" sz="2700" dirty="0" smtClean="0"/>
              <a:t> Relationship</a:t>
            </a:r>
            <a:endParaRPr lang="en-US" sz="2700" dirty="0"/>
          </a:p>
        </p:txBody>
      </p:sp>
      <p:pic>
        <p:nvPicPr>
          <p:cNvPr id="34" name="Picture 33"/>
          <p:cNvPicPr>
            <a:picLocks noChangeAspect="1"/>
          </p:cNvPicPr>
          <p:nvPr/>
        </p:nvPicPr>
        <p:blipFill rotWithShape="1">
          <a:blip r:embed="rId7">
            <a:extLst>
              <a:ext uri="{28A0092B-C50C-407E-A947-70E740481C1C}">
                <a14:useLocalDpi xmlns:a14="http://schemas.microsoft.com/office/drawing/2010/main" val="0"/>
              </a:ext>
            </a:extLst>
          </a:blip>
          <a:srcRect l="1164" t="9384" r="307" b="14158"/>
          <a:stretch/>
        </p:blipFill>
        <p:spPr>
          <a:xfrm>
            <a:off x="11734590" y="23542009"/>
            <a:ext cx="5905338" cy="2514600"/>
          </a:xfrm>
          <a:prstGeom prst="rect">
            <a:avLst/>
          </a:prstGeom>
        </p:spPr>
      </p:pic>
      <p:sp>
        <p:nvSpPr>
          <p:cNvPr id="46" name="TextBox 45"/>
          <p:cNvSpPr txBox="1"/>
          <p:nvPr/>
        </p:nvSpPr>
        <p:spPr>
          <a:xfrm>
            <a:off x="11997700" y="23033604"/>
            <a:ext cx="5379118" cy="507831"/>
          </a:xfrm>
          <a:prstGeom prst="rect">
            <a:avLst/>
          </a:prstGeom>
          <a:noFill/>
        </p:spPr>
        <p:txBody>
          <a:bodyPr wrap="square" rtlCol="0">
            <a:spAutoFit/>
          </a:bodyPr>
          <a:lstStyle/>
          <a:p>
            <a:r>
              <a:rPr lang="en-US" sz="2700" dirty="0" smtClean="0"/>
              <a:t>2015 FAI and SST</a:t>
            </a:r>
            <a:r>
              <a:rPr lang="en-US" sz="2700" baseline="-25000" dirty="0" smtClean="0"/>
              <a:t>-1</a:t>
            </a:r>
            <a:r>
              <a:rPr lang="en-US" sz="2700" dirty="0" smtClean="0"/>
              <a:t> R</a:t>
            </a:r>
            <a:r>
              <a:rPr lang="en-US" sz="2700" baseline="30000" dirty="0" smtClean="0"/>
              <a:t>2</a:t>
            </a:r>
            <a:r>
              <a:rPr lang="en-US" sz="2700" dirty="0" smtClean="0"/>
              <a:t> Relationship</a:t>
            </a:r>
            <a:endParaRPr lang="en-US" sz="2700" dirty="0"/>
          </a:p>
        </p:txBody>
      </p:sp>
      <p:pic>
        <p:nvPicPr>
          <p:cNvPr id="36" name="Picture 35"/>
          <p:cNvPicPr>
            <a:picLocks/>
          </p:cNvPicPr>
          <p:nvPr/>
        </p:nvPicPr>
        <p:blipFill rotWithShape="1">
          <a:blip r:embed="rId8" cstate="print">
            <a:extLst>
              <a:ext uri="{28A0092B-C50C-407E-A947-70E740481C1C}">
                <a14:useLocalDpi xmlns:a14="http://schemas.microsoft.com/office/drawing/2010/main" val="0"/>
              </a:ext>
            </a:extLst>
          </a:blip>
          <a:srcRect l="1783" t="15112" r="5748" b="5348"/>
          <a:stretch/>
        </p:blipFill>
        <p:spPr>
          <a:xfrm>
            <a:off x="6900745" y="26807278"/>
            <a:ext cx="4407408" cy="2514600"/>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l="2461" t="14706" r="5443" b="4948"/>
          <a:stretch/>
        </p:blipFill>
        <p:spPr>
          <a:xfrm>
            <a:off x="6900526" y="23542009"/>
            <a:ext cx="4407847" cy="2514600"/>
          </a:xfrm>
          <a:prstGeom prst="rect">
            <a:avLst/>
          </a:prstGeom>
        </p:spPr>
      </p:pic>
      <p:sp>
        <p:nvSpPr>
          <p:cNvPr id="50" name="TextBox 49"/>
          <p:cNvSpPr txBox="1"/>
          <p:nvPr/>
        </p:nvSpPr>
        <p:spPr>
          <a:xfrm>
            <a:off x="6900526" y="23033604"/>
            <a:ext cx="4407846" cy="507831"/>
          </a:xfrm>
          <a:prstGeom prst="rect">
            <a:avLst/>
          </a:prstGeom>
          <a:noFill/>
        </p:spPr>
        <p:txBody>
          <a:bodyPr wrap="square" rtlCol="0">
            <a:spAutoFit/>
          </a:bodyPr>
          <a:lstStyle/>
          <a:p>
            <a:pPr algn="ctr"/>
            <a:r>
              <a:rPr lang="en-US" sz="2700" dirty="0" smtClean="0"/>
              <a:t>Mean SST Anomalies</a:t>
            </a:r>
            <a:endParaRPr lang="en-US" sz="2700" dirty="0"/>
          </a:p>
        </p:txBody>
      </p:sp>
      <p:sp>
        <p:nvSpPr>
          <p:cNvPr id="51" name="TextBox 50"/>
          <p:cNvSpPr txBox="1"/>
          <p:nvPr/>
        </p:nvSpPr>
        <p:spPr>
          <a:xfrm>
            <a:off x="6900526" y="26307320"/>
            <a:ext cx="4407847" cy="507831"/>
          </a:xfrm>
          <a:prstGeom prst="rect">
            <a:avLst/>
          </a:prstGeom>
          <a:noFill/>
        </p:spPr>
        <p:txBody>
          <a:bodyPr wrap="square" rtlCol="0">
            <a:spAutoFit/>
          </a:bodyPr>
          <a:lstStyle/>
          <a:p>
            <a:pPr algn="ctr"/>
            <a:r>
              <a:rPr lang="en-US" sz="2700" dirty="0" smtClean="0"/>
              <a:t>Mean PAR Anomalies</a:t>
            </a:r>
            <a:endParaRPr lang="en-US" sz="2700" dirty="0"/>
          </a:p>
        </p:txBody>
      </p:sp>
      <p:sp>
        <p:nvSpPr>
          <p:cNvPr id="52" name="Text Placeholder 16"/>
          <p:cNvSpPr txBox="1">
            <a:spLocks/>
          </p:cNvSpPr>
          <p:nvPr/>
        </p:nvSpPr>
        <p:spPr>
          <a:xfrm>
            <a:off x="21972945" y="19850754"/>
            <a:ext cx="4764501" cy="1077908"/>
          </a:xfrm>
          <a:prstGeom prst="rect">
            <a:avLst/>
          </a:prstGeom>
        </p:spPr>
        <p:txBody>
          <a:bodyPr numCol="1" spcCol="640080" anchor="t" anchorCtr="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NOAA-17 and NOAA-18 –AVHRR</a:t>
            </a:r>
          </a:p>
        </p:txBody>
      </p:sp>
      <p:sp>
        <p:nvSpPr>
          <p:cNvPr id="54" name="TextBox 53"/>
          <p:cNvSpPr txBox="1"/>
          <p:nvPr/>
        </p:nvSpPr>
        <p:spPr>
          <a:xfrm>
            <a:off x="14395195" y="19832426"/>
            <a:ext cx="2344647" cy="507831"/>
          </a:xfrm>
          <a:prstGeom prst="rect">
            <a:avLst/>
          </a:prstGeom>
          <a:noFill/>
        </p:spPr>
        <p:txBody>
          <a:bodyPr wrap="square" rtlCol="0">
            <a:spAutoFit/>
          </a:bodyPr>
          <a:lstStyle/>
          <a:p>
            <a:pPr algn="ctr"/>
            <a:r>
              <a:rPr lang="en-US" sz="2700" dirty="0" smtClean="0"/>
              <a:t>FAI Validation</a:t>
            </a:r>
            <a:endParaRPr lang="en-US" sz="2700" dirty="0"/>
          </a:p>
        </p:txBody>
      </p:sp>
      <p:pic>
        <p:nvPicPr>
          <p:cNvPr id="55" name="Picture 54"/>
          <p:cNvPicPr>
            <a:picLocks noChangeAspect="1"/>
          </p:cNvPicPr>
          <p:nvPr/>
        </p:nvPicPr>
        <p:blipFill rotWithShape="1">
          <a:blip r:embed="rId10">
            <a:extLst>
              <a:ext uri="{28A0092B-C50C-407E-A947-70E740481C1C}">
                <a14:useLocalDpi xmlns:a14="http://schemas.microsoft.com/office/drawing/2010/main" val="0"/>
              </a:ext>
            </a:extLst>
          </a:blip>
          <a:srcRect l="2160" t="5735" b="4102"/>
          <a:stretch/>
        </p:blipFill>
        <p:spPr>
          <a:xfrm>
            <a:off x="7512293" y="17432019"/>
            <a:ext cx="4517136" cy="2333342"/>
          </a:xfrm>
          <a:prstGeom prst="rect">
            <a:avLst/>
          </a:prstGeom>
        </p:spPr>
      </p:pic>
      <p:pic>
        <p:nvPicPr>
          <p:cNvPr id="56" name="Picture 55"/>
          <p:cNvPicPr>
            <a:picLocks noChangeAspect="1"/>
          </p:cNvPicPr>
          <p:nvPr/>
        </p:nvPicPr>
        <p:blipFill rotWithShape="1">
          <a:blip r:embed="rId11">
            <a:extLst>
              <a:ext uri="{28A0092B-C50C-407E-A947-70E740481C1C}">
                <a14:useLocalDpi xmlns:a14="http://schemas.microsoft.com/office/drawing/2010/main" val="0"/>
              </a:ext>
            </a:extLst>
          </a:blip>
          <a:srcRect t="25079"/>
          <a:stretch/>
        </p:blipFill>
        <p:spPr>
          <a:xfrm>
            <a:off x="10702420" y="18801982"/>
            <a:ext cx="1327009" cy="1068596"/>
          </a:xfrm>
          <a:prstGeom prst="rect">
            <a:avLst/>
          </a:prstGeom>
        </p:spPr>
      </p:pic>
      <p:sp>
        <p:nvSpPr>
          <p:cNvPr id="60" name="TextBox 59"/>
          <p:cNvSpPr txBox="1"/>
          <p:nvPr/>
        </p:nvSpPr>
        <p:spPr>
          <a:xfrm>
            <a:off x="8157644" y="19837647"/>
            <a:ext cx="3150509" cy="507831"/>
          </a:xfrm>
          <a:prstGeom prst="rect">
            <a:avLst/>
          </a:prstGeom>
          <a:noFill/>
        </p:spPr>
        <p:txBody>
          <a:bodyPr wrap="square" rtlCol="0">
            <a:spAutoFit/>
          </a:bodyPr>
          <a:lstStyle/>
          <a:p>
            <a:pPr algn="ctr"/>
            <a:r>
              <a:rPr lang="en-US" sz="2700" dirty="0" smtClean="0"/>
              <a:t>FAI Reclassification</a:t>
            </a:r>
            <a:endParaRPr lang="en-US" sz="2700" dirty="0"/>
          </a:p>
        </p:txBody>
      </p:sp>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52119" y="17051682"/>
            <a:ext cx="3830799" cy="2743200"/>
          </a:xfrm>
          <a:prstGeom prst="rect">
            <a:avLst/>
          </a:prstGeom>
        </p:spPr>
      </p:pic>
      <p:pic>
        <p:nvPicPr>
          <p:cNvPr id="63" name="Picture 62"/>
          <p:cNvPicPr>
            <a:picLocks noChangeAspect="1"/>
          </p:cNvPicPr>
          <p:nvPr/>
        </p:nvPicPr>
        <p:blipFill rotWithShape="1">
          <a:blip r:embed="rId13" cstate="print">
            <a:extLst>
              <a:ext uri="{28A0092B-C50C-407E-A947-70E740481C1C}">
                <a14:useLocalDpi xmlns:a14="http://schemas.microsoft.com/office/drawing/2010/main" val="0"/>
              </a:ext>
            </a:extLst>
          </a:blip>
          <a:srcRect t="15174"/>
          <a:stretch/>
        </p:blipFill>
        <p:spPr>
          <a:xfrm>
            <a:off x="16154910" y="18683484"/>
            <a:ext cx="1332793" cy="1100165"/>
          </a:xfrm>
          <a:prstGeom prst="rect">
            <a:avLst/>
          </a:prstGeom>
        </p:spPr>
      </p:pic>
      <p:pic>
        <p:nvPicPr>
          <p:cNvPr id="1025" name="Picture 10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74112" y="19589608"/>
            <a:ext cx="3103835" cy="1600200"/>
          </a:xfrm>
          <a:prstGeom prst="rect">
            <a:avLst/>
          </a:prstGeom>
        </p:spPr>
      </p:pic>
      <p:sp>
        <p:nvSpPr>
          <p:cNvPr id="68" name="TextBox 67"/>
          <p:cNvSpPr txBox="1"/>
          <p:nvPr/>
        </p:nvSpPr>
        <p:spPr>
          <a:xfrm>
            <a:off x="9449912" y="29398596"/>
            <a:ext cx="866391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Future Work</a:t>
            </a:r>
          </a:p>
        </p:txBody>
      </p:sp>
      <p:sp>
        <p:nvSpPr>
          <p:cNvPr id="7" name="Rectangle 6"/>
          <p:cNvSpPr/>
          <p:nvPr/>
        </p:nvSpPr>
        <p:spPr>
          <a:xfrm>
            <a:off x="21973466" y="16399789"/>
            <a:ext cx="4763458" cy="507831"/>
          </a:xfrm>
          <a:prstGeom prst="rect">
            <a:avLst/>
          </a:prstGeom>
        </p:spPr>
        <p:txBody>
          <a:bodyPr wrap="square">
            <a:spAutoFit/>
          </a:bodyPr>
          <a:lstStyle/>
          <a:p>
            <a:r>
              <a:rPr lang="en-US" sz="2700" dirty="0" smtClean="0"/>
              <a:t>Aqua MODIS</a:t>
            </a:r>
            <a:endParaRPr lang="en-US" sz="2800" dirty="0"/>
          </a:p>
        </p:txBody>
      </p:sp>
      <p:sp>
        <p:nvSpPr>
          <p:cNvPr id="58" name="Text Placeholder 16"/>
          <p:cNvSpPr txBox="1">
            <a:spLocks/>
          </p:cNvSpPr>
          <p:nvPr/>
        </p:nvSpPr>
        <p:spPr>
          <a:xfrm>
            <a:off x="9392711" y="30188007"/>
            <a:ext cx="8672534" cy="482072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Model the relationship between </a:t>
            </a:r>
            <a:r>
              <a:rPr lang="en-US" i="1" dirty="0" err="1" smtClean="0"/>
              <a:t>Sargassum</a:t>
            </a:r>
            <a:r>
              <a:rPr lang="en-US" dirty="0" smtClean="0"/>
              <a:t> and additional oceanic variables.</a:t>
            </a:r>
          </a:p>
          <a:p>
            <a:pPr marL="347663" indent="-347663"/>
            <a:r>
              <a:rPr lang="en-US" dirty="0" smtClean="0"/>
              <a:t>Reduce noise in FAI by using higher resolution imagery and improved cloud masking techniques. </a:t>
            </a:r>
          </a:p>
          <a:p>
            <a:pPr marL="347663" indent="-347663"/>
            <a:r>
              <a:rPr lang="en-US" dirty="0" smtClean="0"/>
              <a:t>Use FAI to investigate relative </a:t>
            </a:r>
            <a:r>
              <a:rPr lang="en-US" i="1" dirty="0" err="1" smtClean="0"/>
              <a:t>Sargassum</a:t>
            </a:r>
            <a:r>
              <a:rPr lang="en-US" dirty="0" smtClean="0"/>
              <a:t> quantities in 2005 (the warmest year in the study period for sea surface temperature).</a:t>
            </a:r>
          </a:p>
          <a:p>
            <a:pPr marL="347663" indent="-347663"/>
            <a:r>
              <a:rPr lang="en-US" dirty="0" smtClean="0"/>
              <a:t>Determine the geographic origin of Caribbean </a:t>
            </a:r>
            <a:r>
              <a:rPr lang="en-US" i="1" dirty="0" err="1" smtClean="0"/>
              <a:t>Sargassum</a:t>
            </a:r>
            <a:r>
              <a:rPr lang="en-US" dirty="0" smtClean="0"/>
              <a:t>.</a:t>
            </a:r>
          </a:p>
          <a:p>
            <a:pPr marL="347663" indent="-347663"/>
            <a:endParaRPr lang="en-US" dirty="0" smtClean="0"/>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646702" y="10628572"/>
            <a:ext cx="6160277" cy="3821512"/>
          </a:xfrm>
          <a:prstGeom prst="rect">
            <a:avLst/>
          </a:prstGeom>
        </p:spPr>
      </p:pic>
      <p:sp>
        <p:nvSpPr>
          <p:cNvPr id="61" name="Text Placeholder 16"/>
          <p:cNvSpPr txBox="1">
            <a:spLocks/>
          </p:cNvSpPr>
          <p:nvPr/>
        </p:nvSpPr>
        <p:spPr>
          <a:xfrm>
            <a:off x="20477405" y="12385816"/>
            <a:ext cx="3446485" cy="6292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t>Caribbean Sea</a:t>
            </a:r>
            <a:endParaRPr lang="en-US" sz="4400" i="1" dirty="0" smtClean="0"/>
          </a:p>
        </p:txBody>
      </p:sp>
      <p:pic>
        <p:nvPicPr>
          <p:cNvPr id="21" name="Picture 2" descr="06 Aqua.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97838" y="16055651"/>
            <a:ext cx="305638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NDVI IMAGE.BMP"/>
          <p:cNvPicPr>
            <a:picLocks/>
          </p:cNvPicPr>
          <p:nvPr/>
        </p:nvPicPr>
        <p:blipFill rotWithShape="1">
          <a:blip r:embed="rId17">
            <a:extLst>
              <a:ext uri="{BEBA8EAE-BF5A-486C-A8C5-ECC9F3942E4B}">
                <a14:imgProps xmlns:a14="http://schemas.microsoft.com/office/drawing/2010/main">
                  <a14:imgLayer r:embed="rId18">
                    <a14:imgEffect>
                      <a14:colorTemperature colorTemp="6520"/>
                    </a14:imgEffect>
                    <a14:imgEffect>
                      <a14:saturation sat="187000"/>
                    </a14:imgEffect>
                    <a14:imgEffect>
                      <a14:brightnessContrast bright="29000"/>
                    </a14:imgEffect>
                  </a14:imgLayer>
                </a14:imgProps>
              </a:ext>
              <a:ext uri="{28A0092B-C50C-407E-A947-70E740481C1C}">
                <a14:useLocalDpi xmlns:a14="http://schemas.microsoft.com/office/drawing/2010/main" val="0"/>
              </a:ext>
            </a:extLst>
          </a:blip>
          <a:srcRect r="13283"/>
          <a:stretch/>
        </p:blipFill>
        <p:spPr>
          <a:xfrm>
            <a:off x="1042698" y="17739438"/>
            <a:ext cx="5166360" cy="2606040"/>
          </a:xfrm>
          <a:prstGeom prst="rect">
            <a:avLst/>
          </a:prstGeom>
        </p:spPr>
      </p:pic>
      <p:pic>
        <p:nvPicPr>
          <p:cNvPr id="65" name="Picture 64" descr="PAR IMAGE.BMP"/>
          <p:cNvPicPr>
            <a:picLocks/>
          </p:cNvPicPr>
          <p:nvPr/>
        </p:nvPicPr>
        <p:blipFill rotWithShape="1">
          <a:blip r:embed="rId19">
            <a:extLst>
              <a:ext uri="{28A0092B-C50C-407E-A947-70E740481C1C}">
                <a14:useLocalDpi xmlns:a14="http://schemas.microsoft.com/office/drawing/2010/main" val="0"/>
              </a:ext>
            </a:extLst>
          </a:blip>
          <a:srcRect r="13714"/>
          <a:stretch/>
        </p:blipFill>
        <p:spPr>
          <a:xfrm>
            <a:off x="1050648" y="12114412"/>
            <a:ext cx="5150460" cy="2606040"/>
          </a:xfrm>
          <a:prstGeom prst="rect">
            <a:avLst/>
          </a:prstGeom>
        </p:spPr>
      </p:pic>
      <p:pic>
        <p:nvPicPr>
          <p:cNvPr id="66" name="Picture 65" descr="SST IMAGE.BMP"/>
          <p:cNvPicPr>
            <a:picLocks noChangeAspect="1"/>
          </p:cNvPicPr>
          <p:nvPr/>
        </p:nvPicPr>
        <p:blipFill rotWithShape="1">
          <a:blip r:embed="rId20">
            <a:extLst>
              <a:ext uri="{28A0092B-C50C-407E-A947-70E740481C1C}">
                <a14:useLocalDpi xmlns:a14="http://schemas.microsoft.com/office/drawing/2010/main" val="0"/>
              </a:ext>
            </a:extLst>
          </a:blip>
          <a:srcRect r="13507"/>
          <a:stretch/>
        </p:blipFill>
        <p:spPr>
          <a:xfrm>
            <a:off x="1040726" y="14871615"/>
            <a:ext cx="5170305" cy="2606040"/>
          </a:xfrm>
          <a:prstGeom prst="rect">
            <a:avLst/>
          </a:prstGeom>
        </p:spPr>
      </p:pic>
      <p:sp>
        <p:nvSpPr>
          <p:cNvPr id="69" name="Rounded Rectangle 68"/>
          <p:cNvSpPr/>
          <p:nvPr/>
        </p:nvSpPr>
        <p:spPr>
          <a:xfrm>
            <a:off x="8308407" y="11021599"/>
            <a:ext cx="2924909" cy="9380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700" dirty="0" err="1">
                <a:solidFill>
                  <a:srgbClr val="FFFFFF"/>
                </a:solidFill>
              </a:rPr>
              <a:t>TerrSet</a:t>
            </a:r>
            <a:r>
              <a:rPr lang="en-US" sz="2700" dirty="0">
                <a:solidFill>
                  <a:srgbClr val="FFFFFF"/>
                </a:solidFill>
              </a:rPr>
              <a:t> </a:t>
            </a:r>
            <a:r>
              <a:rPr lang="en-US" sz="2700" dirty="0" smtClean="0">
                <a:solidFill>
                  <a:srgbClr val="FFFFFF"/>
                </a:solidFill>
              </a:rPr>
              <a:t>Earth Trends</a:t>
            </a:r>
            <a:r>
              <a:rPr lang="en-US" sz="2700" dirty="0">
                <a:solidFill>
                  <a:srgbClr val="FFFFFF"/>
                </a:solidFill>
              </a:rPr>
              <a:t> </a:t>
            </a:r>
            <a:r>
              <a:rPr lang="en-US" sz="2700" dirty="0" smtClean="0">
                <a:solidFill>
                  <a:srgbClr val="FFFFFF"/>
                </a:solidFill>
              </a:rPr>
              <a:t>Modeler </a:t>
            </a:r>
            <a:endParaRPr lang="en-US" sz="2700" dirty="0">
              <a:solidFill>
                <a:srgbClr val="FFFFFF"/>
              </a:solidFill>
            </a:endParaRPr>
          </a:p>
        </p:txBody>
      </p:sp>
      <p:sp>
        <p:nvSpPr>
          <p:cNvPr id="70" name="Right Arrow 69"/>
          <p:cNvSpPr/>
          <p:nvPr/>
        </p:nvSpPr>
        <p:spPr>
          <a:xfrm rot="10800000">
            <a:off x="6567507" y="18788701"/>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13562701" y="11011020"/>
            <a:ext cx="4009634" cy="959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TerrSet Earth Trends </a:t>
            </a:r>
            <a:r>
              <a:rPr lang="en-US" sz="2700" dirty="0" smtClean="0"/>
              <a:t>Modeler (ETM) </a:t>
            </a:r>
            <a:r>
              <a:rPr lang="en-US" sz="2700" dirty="0" smtClean="0"/>
              <a:t>Outputs</a:t>
            </a:r>
            <a:endParaRPr lang="en-US" sz="2700" dirty="0"/>
          </a:p>
        </p:txBody>
      </p:sp>
      <p:sp>
        <p:nvSpPr>
          <p:cNvPr id="74" name="TextBox 73"/>
          <p:cNvSpPr txBox="1"/>
          <p:nvPr/>
        </p:nvSpPr>
        <p:spPr>
          <a:xfrm>
            <a:off x="13146821" y="13490709"/>
            <a:ext cx="4841394" cy="3000821"/>
          </a:xfrm>
          <a:prstGeom prst="rect">
            <a:avLst/>
          </a:prstGeom>
          <a:noFill/>
        </p:spPr>
        <p:txBody>
          <a:bodyPr wrap="square" rtlCol="0">
            <a:spAutoFit/>
          </a:bodyPr>
          <a:lstStyle/>
          <a:p>
            <a:pPr algn="ctr"/>
            <a:r>
              <a:rPr lang="en-US" sz="2700" b="1" dirty="0" smtClean="0"/>
              <a:t>Interannual Trends Analysis</a:t>
            </a:r>
          </a:p>
          <a:p>
            <a:pPr algn="ctr"/>
            <a:r>
              <a:rPr lang="en-US" sz="2700" b="1" dirty="0" smtClean="0"/>
              <a:t>Seasonal Trends Analysis</a:t>
            </a:r>
          </a:p>
          <a:p>
            <a:pPr algn="ctr"/>
            <a:r>
              <a:rPr lang="en-US" sz="2700" b="1" dirty="0" smtClean="0"/>
              <a:t>Anomaly Series</a:t>
            </a:r>
          </a:p>
          <a:p>
            <a:pPr algn="ctr"/>
            <a:r>
              <a:rPr lang="en-US" sz="2700" b="1" dirty="0" smtClean="0"/>
              <a:t>Linear Models</a:t>
            </a:r>
          </a:p>
          <a:p>
            <a:endParaRPr lang="en-US" sz="2700" dirty="0" smtClean="0"/>
          </a:p>
          <a:p>
            <a:endParaRPr lang="en-US" sz="2700" dirty="0" smtClean="0"/>
          </a:p>
          <a:p>
            <a:endParaRPr lang="en-US" sz="2700" dirty="0" smtClean="0"/>
          </a:p>
        </p:txBody>
      </p:sp>
      <p:sp>
        <p:nvSpPr>
          <p:cNvPr id="41" name="Rectangle 40"/>
          <p:cNvSpPr/>
          <p:nvPr/>
        </p:nvSpPr>
        <p:spPr>
          <a:xfrm>
            <a:off x="3216157" y="17762823"/>
            <a:ext cx="2929520" cy="507831"/>
          </a:xfrm>
          <a:prstGeom prst="rect">
            <a:avLst/>
          </a:prstGeom>
        </p:spPr>
        <p:txBody>
          <a:bodyPr wrap="none">
            <a:spAutoFit/>
          </a:bodyPr>
          <a:lstStyle/>
          <a:p>
            <a:r>
              <a:rPr lang="en-US" sz="2700" dirty="0" smtClean="0">
                <a:solidFill>
                  <a:schemeClr val="bg1"/>
                </a:solidFill>
              </a:rPr>
              <a:t>Floating Algal Index</a:t>
            </a:r>
            <a:endParaRPr lang="en-US" sz="2700" i="1" dirty="0">
              <a:solidFill>
                <a:schemeClr val="bg1"/>
              </a:solidFill>
            </a:endParaRPr>
          </a:p>
        </p:txBody>
      </p:sp>
      <p:sp>
        <p:nvSpPr>
          <p:cNvPr id="76" name="Rectangle 75"/>
          <p:cNvSpPr/>
          <p:nvPr/>
        </p:nvSpPr>
        <p:spPr>
          <a:xfrm>
            <a:off x="2733385" y="14892830"/>
            <a:ext cx="3582600" cy="507831"/>
          </a:xfrm>
          <a:prstGeom prst="rect">
            <a:avLst/>
          </a:prstGeom>
        </p:spPr>
        <p:txBody>
          <a:bodyPr wrap="square">
            <a:spAutoFit/>
          </a:bodyPr>
          <a:lstStyle/>
          <a:p>
            <a:r>
              <a:rPr lang="en-US" sz="2700" dirty="0" smtClean="0">
                <a:solidFill>
                  <a:schemeClr val="bg1"/>
                </a:solidFill>
              </a:rPr>
              <a:t>Sea Surface Temperature</a:t>
            </a:r>
            <a:endParaRPr lang="en-US" sz="2700" i="1" dirty="0">
              <a:solidFill>
                <a:schemeClr val="bg1"/>
              </a:solidFill>
            </a:endParaRPr>
          </a:p>
        </p:txBody>
      </p:sp>
      <p:sp>
        <p:nvSpPr>
          <p:cNvPr id="77" name="Rectangle 76"/>
          <p:cNvSpPr/>
          <p:nvPr/>
        </p:nvSpPr>
        <p:spPr>
          <a:xfrm>
            <a:off x="969419" y="12155210"/>
            <a:ext cx="5268219" cy="507831"/>
          </a:xfrm>
          <a:prstGeom prst="rect">
            <a:avLst/>
          </a:prstGeom>
        </p:spPr>
        <p:txBody>
          <a:bodyPr wrap="square">
            <a:spAutoFit/>
          </a:bodyPr>
          <a:lstStyle/>
          <a:p>
            <a:r>
              <a:rPr lang="en-US" sz="2700" dirty="0" smtClean="0">
                <a:solidFill>
                  <a:schemeClr val="bg1"/>
                </a:solidFill>
              </a:rPr>
              <a:t>Photosynthetically Available Radiation</a:t>
            </a:r>
            <a:endParaRPr lang="en-US" sz="2700" i="1" dirty="0">
              <a:solidFill>
                <a:schemeClr val="bg1"/>
              </a:solidFill>
            </a:endParaRPr>
          </a:p>
        </p:txBody>
      </p:sp>
      <p:sp>
        <p:nvSpPr>
          <p:cNvPr id="79" name="Left Bracket 78"/>
          <p:cNvSpPr/>
          <p:nvPr/>
        </p:nvSpPr>
        <p:spPr>
          <a:xfrm>
            <a:off x="780672" y="11478740"/>
            <a:ext cx="756405" cy="9022033"/>
          </a:xfrm>
          <a:prstGeom prst="leftBracket">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18080059" y="10125150"/>
            <a:ext cx="866273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81" name="Picture 80"/>
          <p:cNvPicPr>
            <a:picLocks/>
          </p:cNvPicPr>
          <p:nvPr/>
        </p:nvPicPr>
        <p:blipFill rotWithShape="1">
          <a:blip r:embed="rId21">
            <a:extLst>
              <a:ext uri="{28A0092B-C50C-407E-A947-70E740481C1C}">
                <a14:useLocalDpi xmlns:a14="http://schemas.microsoft.com/office/drawing/2010/main" val="0"/>
              </a:ext>
            </a:extLst>
          </a:blip>
          <a:srcRect t="9115"/>
          <a:stretch/>
        </p:blipFill>
        <p:spPr>
          <a:xfrm>
            <a:off x="809260" y="26807278"/>
            <a:ext cx="5660136" cy="2514600"/>
          </a:xfrm>
          <a:prstGeom prst="rect">
            <a:avLst/>
          </a:prstGeom>
        </p:spPr>
      </p:pic>
      <p:pic>
        <p:nvPicPr>
          <p:cNvPr id="82" name="Picture 81"/>
          <p:cNvPicPr>
            <a:picLocks noChangeAspect="1"/>
          </p:cNvPicPr>
          <p:nvPr/>
        </p:nvPicPr>
        <p:blipFill rotWithShape="1">
          <a:blip r:embed="rId22">
            <a:extLst>
              <a:ext uri="{28A0092B-C50C-407E-A947-70E740481C1C}">
                <a14:useLocalDpi xmlns:a14="http://schemas.microsoft.com/office/drawing/2010/main" val="0"/>
              </a:ext>
            </a:extLst>
          </a:blip>
          <a:srcRect t="8676"/>
          <a:stretch/>
        </p:blipFill>
        <p:spPr>
          <a:xfrm>
            <a:off x="807458" y="23542009"/>
            <a:ext cx="5663740" cy="2514600"/>
          </a:xfrm>
          <a:prstGeom prst="rect">
            <a:avLst/>
          </a:prstGeom>
        </p:spPr>
      </p:pic>
      <p:sp>
        <p:nvSpPr>
          <p:cNvPr id="92" name="Text Placeholder 16"/>
          <p:cNvSpPr txBox="1">
            <a:spLocks/>
          </p:cNvSpPr>
          <p:nvPr/>
        </p:nvSpPr>
        <p:spPr>
          <a:xfrm>
            <a:off x="697694" y="30173171"/>
            <a:ext cx="8662733" cy="48355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Sea surface temperature remained roughly the same over the study period, with slight regional and seasonal shifts. It increased </a:t>
            </a:r>
            <a:r>
              <a:rPr lang="en-US" dirty="0"/>
              <a:t>preceding the </a:t>
            </a:r>
            <a:r>
              <a:rPr lang="en-US" i="1" dirty="0" err="1"/>
              <a:t>Sargassum</a:t>
            </a:r>
            <a:r>
              <a:rPr lang="en-US" dirty="0"/>
              <a:t> inundation events of 2011, but this trend is not present in other </a:t>
            </a:r>
            <a:r>
              <a:rPr lang="en-US" dirty="0" smtClean="0"/>
              <a:t>inundation years</a:t>
            </a:r>
            <a:r>
              <a:rPr lang="en-US" dirty="0"/>
              <a:t>. </a:t>
            </a:r>
            <a:endParaRPr lang="en-US" dirty="0" smtClean="0"/>
          </a:p>
          <a:p>
            <a:pPr marL="347663" indent="-347663"/>
            <a:r>
              <a:rPr lang="en-US" dirty="0" smtClean="0"/>
              <a:t>Photosynthetically available radiation showed a clear increase over the study period. After a low in 2010, it rose steadily to maximums in 2014 and 2015, which may be related to </a:t>
            </a:r>
            <a:r>
              <a:rPr lang="en-US" i="1" dirty="0" err="1" smtClean="0"/>
              <a:t>Sargassum</a:t>
            </a:r>
            <a:r>
              <a:rPr lang="en-US" dirty="0" smtClean="0"/>
              <a:t> influx events.</a:t>
            </a:r>
          </a:p>
          <a:p>
            <a:pPr marL="347663" indent="-347663"/>
            <a:r>
              <a:rPr lang="en-US" dirty="0" smtClean="0"/>
              <a:t>TerrSet </a:t>
            </a:r>
            <a:r>
              <a:rPr lang="en-US" dirty="0"/>
              <a:t>single variate linear models failed to </a:t>
            </a:r>
            <a:r>
              <a:rPr lang="en-US" dirty="0" smtClean="0"/>
              <a:t>show </a:t>
            </a:r>
            <a:r>
              <a:rPr lang="en-US" dirty="0"/>
              <a:t>strong </a:t>
            </a:r>
            <a:r>
              <a:rPr lang="en-US" dirty="0" smtClean="0"/>
              <a:t>correlations </a:t>
            </a:r>
            <a:r>
              <a:rPr lang="en-US" dirty="0"/>
              <a:t>between FAI and oceanic </a:t>
            </a:r>
            <a:r>
              <a:rPr lang="en-US" dirty="0" smtClean="0"/>
              <a:t>variables; this may be due </a:t>
            </a:r>
            <a:r>
              <a:rPr lang="en-US" dirty="0"/>
              <a:t>to noise or </a:t>
            </a:r>
            <a:r>
              <a:rPr lang="en-US" dirty="0" smtClean="0"/>
              <a:t>the generality </a:t>
            </a:r>
            <a:r>
              <a:rPr lang="en-US" dirty="0"/>
              <a:t>of the model</a:t>
            </a:r>
            <a:r>
              <a:rPr lang="en-US" dirty="0" smtClean="0"/>
              <a:t>.</a:t>
            </a:r>
            <a:endParaRPr lang="en-US" dirty="0"/>
          </a:p>
        </p:txBody>
      </p:sp>
      <p:sp>
        <p:nvSpPr>
          <p:cNvPr id="13" name="Text Placeholder 16"/>
          <p:cNvSpPr txBox="1">
            <a:spLocks/>
          </p:cNvSpPr>
          <p:nvPr/>
        </p:nvSpPr>
        <p:spPr>
          <a:xfrm>
            <a:off x="18088682" y="14284341"/>
            <a:ext cx="8643072" cy="1034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study examined oceanic conditions in the Caribbean Sea from January 2003 through December 2015. </a:t>
            </a:r>
            <a:endParaRPr lang="en-US" i="1" dirty="0" smtClean="0"/>
          </a:p>
        </p:txBody>
      </p:sp>
      <p:sp>
        <p:nvSpPr>
          <p:cNvPr id="72" name="TextBox 71"/>
          <p:cNvSpPr txBox="1"/>
          <p:nvPr/>
        </p:nvSpPr>
        <p:spPr>
          <a:xfrm>
            <a:off x="808359" y="23033604"/>
            <a:ext cx="5661938" cy="507831"/>
          </a:xfrm>
          <a:prstGeom prst="rect">
            <a:avLst/>
          </a:prstGeom>
          <a:noFill/>
        </p:spPr>
        <p:txBody>
          <a:bodyPr wrap="square" rtlCol="0">
            <a:spAutoFit/>
          </a:bodyPr>
          <a:lstStyle/>
          <a:p>
            <a:pPr algn="ctr"/>
            <a:r>
              <a:rPr lang="en-US" sz="2700" dirty="0" smtClean="0"/>
              <a:t>OLS Regression SST Trend 2003-2015</a:t>
            </a:r>
            <a:endParaRPr lang="en-US" sz="2700" dirty="0"/>
          </a:p>
        </p:txBody>
      </p:sp>
      <p:sp>
        <p:nvSpPr>
          <p:cNvPr id="75" name="TextBox 74"/>
          <p:cNvSpPr txBox="1"/>
          <p:nvPr/>
        </p:nvSpPr>
        <p:spPr>
          <a:xfrm>
            <a:off x="808359" y="26307320"/>
            <a:ext cx="5661938" cy="507831"/>
          </a:xfrm>
          <a:prstGeom prst="rect">
            <a:avLst/>
          </a:prstGeom>
          <a:noFill/>
        </p:spPr>
        <p:txBody>
          <a:bodyPr wrap="square" rtlCol="0">
            <a:spAutoFit/>
          </a:bodyPr>
          <a:lstStyle/>
          <a:p>
            <a:pPr algn="ctr"/>
            <a:r>
              <a:rPr lang="en-US" sz="2700" dirty="0" smtClean="0"/>
              <a:t>OLS Regression PAR Trend 2003-2015</a:t>
            </a:r>
            <a:endParaRPr lang="en-US" sz="2700" dirty="0"/>
          </a:p>
        </p:txBody>
      </p:sp>
      <p:sp>
        <p:nvSpPr>
          <p:cNvPr id="85" name="Right Arrow 84"/>
          <p:cNvSpPr/>
          <p:nvPr/>
        </p:nvSpPr>
        <p:spPr>
          <a:xfrm>
            <a:off x="12699906" y="14287436"/>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6469396" y="14410680"/>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10800000">
            <a:off x="12699906" y="18788702"/>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6"/>
          <p:cNvSpPr txBox="1">
            <a:spLocks/>
          </p:cNvSpPr>
          <p:nvPr/>
        </p:nvSpPr>
        <p:spPr>
          <a:xfrm>
            <a:off x="737479" y="22227151"/>
            <a:ext cx="17359619" cy="9954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err="1"/>
              <a:t>I</a:t>
            </a:r>
            <a:r>
              <a:rPr lang="en-US" dirty="0" err="1" smtClean="0"/>
              <a:t>nterannual</a:t>
            </a:r>
            <a:r>
              <a:rPr lang="en-US" dirty="0" smtClean="0"/>
              <a:t> trends and seasonal extremes in oceanic variables are observable with OLS regression and the anomaly series. These variables are the basis for the linear model of SST and PAR with one 8 day lag to FAI.</a:t>
            </a:r>
            <a:endParaRPr lang="en-US" i="1"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2733</TotalTime>
  <Words>808</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228</cp:revision>
  <dcterms:created xsi:type="dcterms:W3CDTF">2015-06-02T14:58:58Z</dcterms:created>
  <dcterms:modified xsi:type="dcterms:W3CDTF">2016-04-08T14:02:54Z</dcterms:modified>
</cp:coreProperties>
</file>