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1"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1872" userDrawn="1">
          <p15:clr>
            <a:srgbClr val="A4A3A4"/>
          </p15:clr>
        </p15:guide>
        <p15:guide id="2" orient="horz"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y, Ryan B. (LARC-E3)[SSAI DEVELOP]" initials="ARB(D" lastIdx="5" clrIdx="0">
    <p:extLst>
      <p:ext uri="{19B8F6BF-5375-455C-9EA6-DF929625EA0E}">
        <p15:presenceInfo xmlns:p15="http://schemas.microsoft.com/office/powerpoint/2012/main" userId="S-1-5-21-330711430-3775241029-4075259233-721664" providerId="AD"/>
      </p:ext>
    </p:extLst>
  </p:cmAuthor>
  <p:cmAuthor id="2" name="Clayton, Amanda L. (LARC)[SSAI DEVELOP]" initials="CAL(D" lastIdx="5" clrIdx="1">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ADB"/>
    <a:srgbClr val="1C445C"/>
    <a:srgbClr val="818281"/>
    <a:srgbClr val="B5BEC6"/>
    <a:srgbClr val="000000"/>
    <a:srgbClr val="5382A6"/>
    <a:srgbClr val="FFFFFF"/>
    <a:srgbClr val="0D97FF"/>
    <a:srgbClr val="D3D8DD"/>
    <a:srgbClr val="98B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8142" autoAdjust="0"/>
    <p:restoredTop sz="94660"/>
  </p:normalViewPr>
  <p:slideViewPr>
    <p:cSldViewPr snapToGrid="0">
      <p:cViewPr>
        <p:scale>
          <a:sx n="30" d="100"/>
          <a:sy n="30" d="100"/>
        </p:scale>
        <p:origin x="366" y="1344"/>
      </p:cViewPr>
      <p:guideLst>
        <p:guide pos="1872"/>
        <p:guide orient="horz" pos="1152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Developserver\z\2016\Fall2016\NorthernGreatPlainsWaterII\Data\climate\NGPWRII_Climate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evelopserver\z\2016\Fall2016\NorthernGreatPlainsWaterII\Data\climate\NGPWRII_Climate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solidFill>
                  <a:srgbClr val="75AADB"/>
                </a:solidFill>
              </a:rPr>
              <a:t>WINTER</a:t>
            </a:r>
            <a:r>
              <a:rPr lang="en-US" sz="2000" baseline="0" dirty="0">
                <a:solidFill>
                  <a:srgbClr val="75AADB"/>
                </a:solidFill>
              </a:rPr>
              <a:t> PRECIPITATION</a:t>
            </a:r>
            <a:endParaRPr lang="en-US" sz="2000" dirty="0">
              <a:solidFill>
                <a:srgbClr val="75AADB"/>
              </a:solidFill>
            </a:endParaRPr>
          </a:p>
        </c:rich>
      </c:tx>
      <c:layout/>
      <c:overlay val="0"/>
    </c:title>
    <c:autoTitleDeleted val="0"/>
    <c:plotArea>
      <c:layout/>
      <c:lineChart>
        <c:grouping val="standard"/>
        <c:varyColors val="0"/>
        <c:ser>
          <c:idx val="0"/>
          <c:order val="0"/>
          <c:tx>
            <c:v>Glacier</c:v>
          </c:tx>
          <c:spPr>
            <a:ln w="31750">
              <a:solidFill>
                <a:schemeClr val="bg2">
                  <a:lumMod val="50000"/>
                </a:schemeClr>
              </a:solidFill>
            </a:ln>
          </c:spPr>
          <c:marker>
            <c:symbol val="none"/>
          </c:marker>
          <c:cat>
            <c:numRef>
              <c:extLst>
                <c:ext xmlns:c15="http://schemas.microsoft.com/office/drawing/2012/chart" uri="{02D57815-91ED-43cb-92C2-25804820EDAC}">
                  <c15:fullRef>
                    <c15:sqref>Sheet2!$A$2:$A$38</c15:sqref>
                  </c15:fullRef>
                </c:ext>
              </c:extLst>
              <c:f>(Sheet2!$A$3,Sheet2!$A$8,Sheet2!$A$13,Sheet2!$A$18,Sheet2!$A$23,Sheet2!$A$28,Sheet2!$A$33,Sheet2!$A$38)</c:f>
              <c:numCache>
                <c:formatCode>General</c:formatCode>
                <c:ptCount val="8"/>
                <c:pt idx="0">
                  <c:v>1980</c:v>
                </c:pt>
                <c:pt idx="1">
                  <c:v>1985</c:v>
                </c:pt>
                <c:pt idx="2">
                  <c:v>1990</c:v>
                </c:pt>
                <c:pt idx="3">
                  <c:v>1995</c:v>
                </c:pt>
                <c:pt idx="4">
                  <c:v>2000</c:v>
                </c:pt>
                <c:pt idx="5">
                  <c:v>2005</c:v>
                </c:pt>
                <c:pt idx="6">
                  <c:v>2010</c:v>
                </c:pt>
                <c:pt idx="7">
                  <c:v>2015</c:v>
                </c:pt>
              </c:numCache>
            </c:numRef>
          </c:cat>
          <c:val>
            <c:numRef>
              <c:extLst>
                <c:ext xmlns:c15="http://schemas.microsoft.com/office/drawing/2012/chart" uri="{02D57815-91ED-43cb-92C2-25804820EDAC}">
                  <c15:fullRef>
                    <c15:sqref>Sheet2!$C$2:$C$38</c15:sqref>
                  </c15:fullRef>
                </c:ext>
              </c:extLst>
              <c:f>(Sheet2!$C$3,Sheet2!$C$8,Sheet2!$C$13,Sheet2!$C$18,Sheet2!$C$23,Sheet2!$C$28,Sheet2!$C$33,Sheet2!$C$38)</c:f>
              <c:numCache>
                <c:formatCode>General</c:formatCode>
                <c:ptCount val="8"/>
                <c:pt idx="0">
                  <c:v>4.730000000000004</c:v>
                </c:pt>
                <c:pt idx="1">
                  <c:v>4.8385000000000034</c:v>
                </c:pt>
                <c:pt idx="2">
                  <c:v>4.9470000000000027</c:v>
                </c:pt>
                <c:pt idx="3">
                  <c:v>5.0555000000000021</c:v>
                </c:pt>
                <c:pt idx="4">
                  <c:v>5.1640000000000015</c:v>
                </c:pt>
                <c:pt idx="5">
                  <c:v>5.2725000000000009</c:v>
                </c:pt>
                <c:pt idx="6">
                  <c:v>5.3810000000000073</c:v>
                </c:pt>
                <c:pt idx="7">
                  <c:v>5.4895000000000067</c:v>
                </c:pt>
              </c:numCache>
            </c:numRef>
          </c:val>
          <c:smooth val="0"/>
        </c:ser>
        <c:ser>
          <c:idx val="1"/>
          <c:order val="1"/>
          <c:tx>
            <c:v>Yellowstone</c:v>
          </c:tx>
          <c:spPr>
            <a:ln w="31750">
              <a:solidFill>
                <a:srgbClr val="1C445C"/>
              </a:solidFill>
            </a:ln>
          </c:spPr>
          <c:marker>
            <c:symbol val="none"/>
          </c:marker>
          <c:cat>
            <c:strLit>
              <c:ptCount val="8"/>
              <c:pt idx="0">
                <c:v>1980</c:v>
              </c:pt>
              <c:pt idx="1">
                <c:v>1985</c:v>
              </c:pt>
              <c:pt idx="2">
                <c:v>1990</c:v>
              </c:pt>
              <c:pt idx="3">
                <c:v>1995</c:v>
              </c:pt>
              <c:pt idx="4">
                <c:v>2000</c:v>
              </c:pt>
              <c:pt idx="5">
                <c:v>2005</c:v>
              </c:pt>
              <c:pt idx="6">
                <c:v>2010</c:v>
              </c:pt>
              <c:pt idx="7">
                <c:v>2015</c:v>
              </c:pt>
              <c:extLst>
                <c:ext xmlns:c15="http://schemas.microsoft.com/office/drawing/2012/chart" uri="{02D57815-91ED-43cb-92C2-25804820EDAC}">
                  <c15:autoCat val="1"/>
                </c:ext>
              </c:extLst>
            </c:strLit>
          </c:cat>
          <c:val>
            <c:numRef>
              <c:extLst>
                <c:ext xmlns:c15="http://schemas.microsoft.com/office/drawing/2012/chart" uri="{02D57815-91ED-43cb-92C2-25804820EDAC}">
                  <c15:fullRef>
                    <c15:sqref>Sheet2!$F$2:$F$38</c15:sqref>
                  </c15:fullRef>
                </c:ext>
              </c:extLst>
              <c:f>(Sheet2!$F$3,Sheet2!$F$8,Sheet2!$F$13,Sheet2!$F$18,Sheet2!$F$23,Sheet2!$F$28,Sheet2!$F$33,Sheet2!$F$38)</c:f>
              <c:numCache>
                <c:formatCode>General</c:formatCode>
                <c:ptCount val="8"/>
                <c:pt idx="0">
                  <c:v>2.9725999999999999</c:v>
                </c:pt>
                <c:pt idx="1">
                  <c:v>2.9600999999999997</c:v>
                </c:pt>
                <c:pt idx="2">
                  <c:v>2.9475999999999996</c:v>
                </c:pt>
                <c:pt idx="3">
                  <c:v>2.9351000000000003</c:v>
                </c:pt>
                <c:pt idx="4">
                  <c:v>2.9226000000000001</c:v>
                </c:pt>
                <c:pt idx="5">
                  <c:v>2.9100999999999999</c:v>
                </c:pt>
                <c:pt idx="6">
                  <c:v>2.8975999999999997</c:v>
                </c:pt>
                <c:pt idx="7">
                  <c:v>2.8850999999999996</c:v>
                </c:pt>
              </c:numCache>
            </c:numRef>
          </c:val>
          <c:smooth val="0"/>
        </c:ser>
        <c:ser>
          <c:idx val="2"/>
          <c:order val="2"/>
          <c:tx>
            <c:v>Grand Teton</c:v>
          </c:tx>
          <c:spPr>
            <a:ln w="28575">
              <a:solidFill>
                <a:srgbClr val="5382A6"/>
              </a:solidFill>
            </a:ln>
          </c:spPr>
          <c:marker>
            <c:symbol val="none"/>
          </c:marker>
          <c:cat>
            <c:strLit>
              <c:ptCount val="8"/>
              <c:pt idx="0">
                <c:v>1980</c:v>
              </c:pt>
              <c:pt idx="1">
                <c:v>1985</c:v>
              </c:pt>
              <c:pt idx="2">
                <c:v>1990</c:v>
              </c:pt>
              <c:pt idx="3">
                <c:v>1995</c:v>
              </c:pt>
              <c:pt idx="4">
                <c:v>2000</c:v>
              </c:pt>
              <c:pt idx="5">
                <c:v>2005</c:v>
              </c:pt>
              <c:pt idx="6">
                <c:v>2010</c:v>
              </c:pt>
              <c:pt idx="7">
                <c:v>2015</c:v>
              </c:pt>
              <c:extLst>
                <c:ext xmlns:c15="http://schemas.microsoft.com/office/drawing/2012/chart" uri="{02D57815-91ED-43cb-92C2-25804820EDAC}">
                  <c15:autoCat val="1"/>
                </c:ext>
              </c:extLst>
            </c:strLit>
          </c:cat>
          <c:val>
            <c:numRef>
              <c:extLst>
                <c:ext xmlns:c15="http://schemas.microsoft.com/office/drawing/2012/chart" uri="{02D57815-91ED-43cb-92C2-25804820EDAC}">
                  <c15:fullRef>
                    <c15:sqref>Sheet2!$I$2:$I$38</c15:sqref>
                  </c15:fullRef>
                </c:ext>
              </c:extLst>
              <c:f>(Sheet2!$I$3,Sheet2!$I$8,Sheet2!$I$13,Sheet2!$I$18,Sheet2!$I$23,Sheet2!$I$28,Sheet2!$I$33,Sheet2!$I$38)</c:f>
              <c:numCache>
                <c:formatCode>General</c:formatCode>
                <c:ptCount val="8"/>
                <c:pt idx="0">
                  <c:v>3.9821000000000004</c:v>
                </c:pt>
                <c:pt idx="1">
                  <c:v>3.9806000000000004</c:v>
                </c:pt>
                <c:pt idx="2">
                  <c:v>3.9791000000000003</c:v>
                </c:pt>
                <c:pt idx="3">
                  <c:v>3.9776000000000002</c:v>
                </c:pt>
                <c:pt idx="4">
                  <c:v>3.9761000000000002</c:v>
                </c:pt>
                <c:pt idx="5">
                  <c:v>3.9746000000000006</c:v>
                </c:pt>
                <c:pt idx="6">
                  <c:v>3.9731000000000005</c:v>
                </c:pt>
                <c:pt idx="7">
                  <c:v>3.9716000000000005</c:v>
                </c:pt>
              </c:numCache>
            </c:numRef>
          </c:val>
          <c:smooth val="0"/>
        </c:ser>
        <c:dLbls>
          <c:showLegendKey val="0"/>
          <c:showVal val="0"/>
          <c:showCatName val="0"/>
          <c:showSerName val="0"/>
          <c:showPercent val="0"/>
          <c:showBubbleSize val="0"/>
        </c:dLbls>
        <c:smooth val="0"/>
        <c:axId val="552142848"/>
        <c:axId val="552143240"/>
      </c:lineChart>
      <c:catAx>
        <c:axId val="552142848"/>
        <c:scaling>
          <c:orientation val="minMax"/>
        </c:scaling>
        <c:delete val="0"/>
        <c:axPos val="b"/>
        <c:title>
          <c:tx>
            <c:rich>
              <a:bodyPr/>
              <a:lstStyle/>
              <a:p>
                <a:pPr>
                  <a:defRPr sz="2000"/>
                </a:pPr>
                <a:r>
                  <a:rPr lang="en-US" sz="2000"/>
                  <a:t>Year</a:t>
                </a:r>
              </a:p>
            </c:rich>
          </c:tx>
          <c:layout/>
          <c:overlay val="0"/>
        </c:title>
        <c:numFmt formatCode="General" sourceLinked="1"/>
        <c:majorTickMark val="out"/>
        <c:minorTickMark val="none"/>
        <c:tickLblPos val="nextTo"/>
        <c:txPr>
          <a:bodyPr/>
          <a:lstStyle/>
          <a:p>
            <a:pPr>
              <a:defRPr sz="2000"/>
            </a:pPr>
            <a:endParaRPr lang="en-US"/>
          </a:p>
        </c:txPr>
        <c:crossAx val="552143240"/>
        <c:crosses val="autoZero"/>
        <c:auto val="1"/>
        <c:lblAlgn val="ctr"/>
        <c:lblOffset val="100"/>
        <c:noMultiLvlLbl val="0"/>
      </c:catAx>
      <c:valAx>
        <c:axId val="552143240"/>
        <c:scaling>
          <c:orientation val="minMax"/>
          <c:max val="8"/>
          <c:min val="0"/>
        </c:scaling>
        <c:delete val="0"/>
        <c:axPos val="l"/>
        <c:title>
          <c:tx>
            <c:rich>
              <a:bodyPr/>
              <a:lstStyle/>
              <a:p>
                <a:pPr>
                  <a:defRPr sz="2000"/>
                </a:pPr>
                <a:r>
                  <a:rPr lang="en-US" sz="2000"/>
                  <a:t>mm/day</a:t>
                </a:r>
              </a:p>
            </c:rich>
          </c:tx>
          <c:layout/>
          <c:overlay val="0"/>
        </c:title>
        <c:numFmt formatCode="General" sourceLinked="1"/>
        <c:majorTickMark val="out"/>
        <c:minorTickMark val="none"/>
        <c:tickLblPos val="nextTo"/>
        <c:txPr>
          <a:bodyPr/>
          <a:lstStyle/>
          <a:p>
            <a:pPr>
              <a:defRPr sz="2000"/>
            </a:pPr>
            <a:endParaRPr lang="en-US"/>
          </a:p>
        </c:txPr>
        <c:crossAx val="552142848"/>
        <c:crosses val="autoZero"/>
        <c:crossBetween val="midCat"/>
      </c:valAx>
      <c:spPr>
        <a:solidFill>
          <a:srgbClr val="B5BEC6">
            <a:alpha val="40000"/>
          </a:srgbClr>
        </a:solidFill>
        <a:ln cmpd="sng">
          <a:solidFill>
            <a:srgbClr val="818281"/>
          </a:solidFill>
        </a:ln>
      </c:spPr>
    </c:plotArea>
    <c:plotVisOnly val="1"/>
    <c:dispBlanksAs val="gap"/>
    <c:showDLblsOverMax val="0"/>
  </c:chart>
  <c:spPr>
    <a:noFill/>
    <a:ln w="19050">
      <a:solidFill>
        <a:schemeClr val="bg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2000" b="1" i="0" cap="all" baseline="0" dirty="0">
                <a:solidFill>
                  <a:srgbClr val="75AADB"/>
                </a:solidFill>
                <a:effectLst/>
              </a:rPr>
              <a:t>Average Annual "Melting-Month" Temperatures</a:t>
            </a:r>
            <a:endParaRPr lang="en-US" sz="2000" dirty="0">
              <a:solidFill>
                <a:srgbClr val="75AADB"/>
              </a:solidFill>
            </a:endParaRPr>
          </a:p>
        </c:rich>
      </c:tx>
      <c:layout/>
      <c:overlay val="0"/>
    </c:title>
    <c:autoTitleDeleted val="0"/>
    <c:plotArea>
      <c:layout/>
      <c:lineChart>
        <c:grouping val="standard"/>
        <c:varyColors val="0"/>
        <c:ser>
          <c:idx val="1"/>
          <c:order val="0"/>
          <c:tx>
            <c:v>Glacier</c:v>
          </c:tx>
          <c:spPr>
            <a:ln w="27940">
              <a:solidFill>
                <a:schemeClr val="bg2">
                  <a:lumMod val="50000"/>
                </a:schemeClr>
              </a:solidFill>
            </a:ln>
          </c:spPr>
          <c:marker>
            <c:symbol val="none"/>
          </c:marker>
          <c:cat>
            <c:numRef>
              <c:extLst>
                <c:ext xmlns:c15="http://schemas.microsoft.com/office/drawing/2012/chart" uri="{02D57815-91ED-43cb-92C2-25804820EDAC}">
                  <c15:fullRef>
                    <c15:sqref>Sheet2!$A$2:$A$38</c15:sqref>
                  </c15:fullRef>
                </c:ext>
              </c:extLst>
              <c:f>(Sheet2!$A$3,Sheet2!$A$8,Sheet2!$A$13,Sheet2!$A$18,Sheet2!$A$23,Sheet2!$A$28,Sheet2!$A$33,Sheet2!$A$38)</c:f>
              <c:numCache>
                <c:formatCode>General</c:formatCode>
                <c:ptCount val="8"/>
                <c:pt idx="0">
                  <c:v>1980</c:v>
                </c:pt>
                <c:pt idx="1">
                  <c:v>1985</c:v>
                </c:pt>
                <c:pt idx="2">
                  <c:v>1990</c:v>
                </c:pt>
                <c:pt idx="3">
                  <c:v>1995</c:v>
                </c:pt>
                <c:pt idx="4">
                  <c:v>2000</c:v>
                </c:pt>
                <c:pt idx="5">
                  <c:v>2005</c:v>
                </c:pt>
                <c:pt idx="6">
                  <c:v>2010</c:v>
                </c:pt>
                <c:pt idx="7">
                  <c:v>2015</c:v>
                </c:pt>
              </c:numCache>
            </c:numRef>
          </c:cat>
          <c:val>
            <c:numRef>
              <c:extLst>
                <c:ext xmlns:c15="http://schemas.microsoft.com/office/drawing/2012/chart" uri="{02D57815-91ED-43cb-92C2-25804820EDAC}">
                  <c15:fullRef>
                    <c15:sqref>Sheet2!$B$2:$B$38</c15:sqref>
                  </c15:fullRef>
                </c:ext>
              </c:extLst>
              <c:f>(Sheet2!$B$3,Sheet2!$B$8,Sheet2!$B$13,Sheet2!$B$18,Sheet2!$B$23,Sheet2!$B$28,Sheet2!$B$33,Sheet2!$B$38)</c:f>
              <c:numCache>
                <c:formatCode>General</c:formatCode>
                <c:ptCount val="8"/>
                <c:pt idx="0">
                  <c:v>15.150000000000002</c:v>
                </c:pt>
                <c:pt idx="1">
                  <c:v>15.259499999999999</c:v>
                </c:pt>
                <c:pt idx="2">
                  <c:v>15.368999999999996</c:v>
                </c:pt>
                <c:pt idx="3">
                  <c:v>15.4785</c:v>
                </c:pt>
                <c:pt idx="4">
                  <c:v>15.587999999999997</c:v>
                </c:pt>
                <c:pt idx="5">
                  <c:v>15.697500000000002</c:v>
                </c:pt>
                <c:pt idx="6">
                  <c:v>15.806999999999999</c:v>
                </c:pt>
                <c:pt idx="7">
                  <c:v>15.916499999999996</c:v>
                </c:pt>
              </c:numCache>
            </c:numRef>
          </c:val>
          <c:smooth val="0"/>
        </c:ser>
        <c:ser>
          <c:idx val="0"/>
          <c:order val="1"/>
          <c:tx>
            <c:v>Yellowstone</c:v>
          </c:tx>
          <c:spPr>
            <a:ln w="31750"/>
          </c:spPr>
          <c:marker>
            <c:symbol val="none"/>
          </c:marker>
          <c:cat>
            <c:strLit>
              <c:ptCount val="8"/>
              <c:pt idx="0">
                <c:v>1980</c:v>
              </c:pt>
              <c:pt idx="1">
                <c:v>1985</c:v>
              </c:pt>
              <c:pt idx="2">
                <c:v>1990</c:v>
              </c:pt>
              <c:pt idx="3">
                <c:v>1995</c:v>
              </c:pt>
              <c:pt idx="4">
                <c:v>2000</c:v>
              </c:pt>
              <c:pt idx="5">
                <c:v>2005</c:v>
              </c:pt>
              <c:pt idx="6">
                <c:v>2010</c:v>
              </c:pt>
              <c:pt idx="7">
                <c:v>2015</c:v>
              </c:pt>
              <c:extLst>
                <c:ext xmlns:c15="http://schemas.microsoft.com/office/drawing/2012/chart" uri="{02D57815-91ED-43cb-92C2-25804820EDAC}">
                  <c15:autoCat val="1"/>
                </c:ext>
              </c:extLst>
            </c:strLit>
          </c:cat>
          <c:val>
            <c:numRef>
              <c:extLst>
                <c:ext xmlns:c15="http://schemas.microsoft.com/office/drawing/2012/chart" uri="{02D57815-91ED-43cb-92C2-25804820EDAC}">
                  <c15:fullRef>
                    <c15:sqref>Sheet2!$E$2:$E$38</c15:sqref>
                  </c15:fullRef>
                </c:ext>
              </c:extLst>
              <c:f>(Sheet2!$E$3,Sheet2!$E$8,Sheet2!$E$13,Sheet2!$E$18,Sheet2!$E$23,Sheet2!$E$28,Sheet2!$E$33,Sheet2!$E$38)</c:f>
              <c:numCache>
                <c:formatCode>General</c:formatCode>
                <c:ptCount val="8"/>
                <c:pt idx="0">
                  <c:v>15.688000000000002</c:v>
                </c:pt>
                <c:pt idx="1">
                  <c:v>15.787000000000006</c:v>
                </c:pt>
                <c:pt idx="2">
                  <c:v>15.886000000000003</c:v>
                </c:pt>
                <c:pt idx="3">
                  <c:v>15.985000000000007</c:v>
                </c:pt>
                <c:pt idx="4">
                  <c:v>16.084000000000003</c:v>
                </c:pt>
                <c:pt idx="5">
                  <c:v>16.183000000000007</c:v>
                </c:pt>
                <c:pt idx="6">
                  <c:v>16.282000000000004</c:v>
                </c:pt>
                <c:pt idx="7">
                  <c:v>16.381000000000007</c:v>
                </c:pt>
              </c:numCache>
            </c:numRef>
          </c:val>
          <c:smooth val="0"/>
        </c:ser>
        <c:ser>
          <c:idx val="2"/>
          <c:order val="2"/>
          <c:tx>
            <c:v>Grand Teton</c:v>
          </c:tx>
          <c:spPr>
            <a:ln w="31750">
              <a:solidFill>
                <a:srgbClr val="5382A6"/>
              </a:solidFill>
            </a:ln>
          </c:spPr>
          <c:marker>
            <c:symbol val="none"/>
          </c:marker>
          <c:cat>
            <c:strLit>
              <c:ptCount val="8"/>
              <c:pt idx="0">
                <c:v>1980</c:v>
              </c:pt>
              <c:pt idx="1">
                <c:v>1985</c:v>
              </c:pt>
              <c:pt idx="2">
                <c:v>1990</c:v>
              </c:pt>
              <c:pt idx="3">
                <c:v>1995</c:v>
              </c:pt>
              <c:pt idx="4">
                <c:v>2000</c:v>
              </c:pt>
              <c:pt idx="5">
                <c:v>2005</c:v>
              </c:pt>
              <c:pt idx="6">
                <c:v>2010</c:v>
              </c:pt>
              <c:pt idx="7">
                <c:v>2015</c:v>
              </c:pt>
              <c:extLst>
                <c:ext xmlns:c15="http://schemas.microsoft.com/office/drawing/2012/chart" uri="{02D57815-91ED-43cb-92C2-25804820EDAC}">
                  <c15:autoCat val="1"/>
                </c:ext>
              </c:extLst>
            </c:strLit>
          </c:cat>
          <c:val>
            <c:numRef>
              <c:extLst>
                <c:ext xmlns:c15="http://schemas.microsoft.com/office/drawing/2012/chart" uri="{02D57815-91ED-43cb-92C2-25804820EDAC}">
                  <c15:fullRef>
                    <c15:sqref>Sheet2!$H$2:$H$38</c15:sqref>
                  </c15:fullRef>
                </c:ext>
              </c:extLst>
              <c:f>(Sheet2!$H$3,Sheet2!$H$8,Sheet2!$H$13,Sheet2!$H$18,Sheet2!$H$23,Sheet2!$H$28,Sheet2!$H$33,Sheet2!$H$38)</c:f>
              <c:numCache>
                <c:formatCode>General</c:formatCode>
                <c:ptCount val="8"/>
                <c:pt idx="0">
                  <c:v>16.78</c:v>
                </c:pt>
                <c:pt idx="1">
                  <c:v>16.862000000000002</c:v>
                </c:pt>
                <c:pt idx="2">
                  <c:v>16.944000000000003</c:v>
                </c:pt>
                <c:pt idx="3">
                  <c:v>17.026000000000003</c:v>
                </c:pt>
                <c:pt idx="4">
                  <c:v>17.108000000000004</c:v>
                </c:pt>
                <c:pt idx="5">
                  <c:v>17.190000000000005</c:v>
                </c:pt>
                <c:pt idx="6">
                  <c:v>17.272000000000006</c:v>
                </c:pt>
                <c:pt idx="7">
                  <c:v>17.353999999999999</c:v>
                </c:pt>
              </c:numCache>
            </c:numRef>
          </c:val>
          <c:smooth val="0"/>
        </c:ser>
        <c:dLbls>
          <c:showLegendKey val="0"/>
          <c:showVal val="0"/>
          <c:showCatName val="0"/>
          <c:showSerName val="0"/>
          <c:showPercent val="0"/>
          <c:showBubbleSize val="0"/>
        </c:dLbls>
        <c:smooth val="0"/>
        <c:axId val="552147552"/>
        <c:axId val="552147944"/>
      </c:lineChart>
      <c:catAx>
        <c:axId val="552147552"/>
        <c:scaling>
          <c:orientation val="minMax"/>
        </c:scaling>
        <c:delete val="0"/>
        <c:axPos val="b"/>
        <c:title>
          <c:tx>
            <c:rich>
              <a:bodyPr/>
              <a:lstStyle/>
              <a:p>
                <a:pPr>
                  <a:defRPr/>
                </a:pPr>
                <a:r>
                  <a:rPr lang="en-US" sz="2000" dirty="0"/>
                  <a:t>Year</a:t>
                </a:r>
              </a:p>
            </c:rich>
          </c:tx>
          <c:layout/>
          <c:overlay val="0"/>
        </c:title>
        <c:numFmt formatCode="General" sourceLinked="1"/>
        <c:majorTickMark val="out"/>
        <c:minorTickMark val="none"/>
        <c:tickLblPos val="nextTo"/>
        <c:txPr>
          <a:bodyPr/>
          <a:lstStyle/>
          <a:p>
            <a:pPr>
              <a:defRPr sz="2000"/>
            </a:pPr>
            <a:endParaRPr lang="en-US"/>
          </a:p>
        </c:txPr>
        <c:crossAx val="552147944"/>
        <c:crosses val="autoZero"/>
        <c:auto val="1"/>
        <c:lblAlgn val="ctr"/>
        <c:lblOffset val="100"/>
        <c:noMultiLvlLbl val="0"/>
      </c:catAx>
      <c:valAx>
        <c:axId val="552147944"/>
        <c:scaling>
          <c:orientation val="minMax"/>
          <c:max val="20"/>
          <c:min val="12"/>
        </c:scaling>
        <c:delete val="0"/>
        <c:axPos val="l"/>
        <c:title>
          <c:tx>
            <c:rich>
              <a:bodyPr rot="0" vert="horz" anchor="ctr" anchorCtr="0"/>
              <a:lstStyle/>
              <a:p>
                <a:pPr>
                  <a:defRPr sz="2000"/>
                </a:pPr>
                <a:r>
                  <a:rPr lang="en-US" sz="2000" baseline="30000"/>
                  <a:t>o</a:t>
                </a:r>
                <a:r>
                  <a:rPr lang="en-US" sz="2000"/>
                  <a:t>C</a:t>
                </a:r>
              </a:p>
            </c:rich>
          </c:tx>
          <c:layout/>
          <c:overlay val="0"/>
        </c:title>
        <c:numFmt formatCode="General" sourceLinked="1"/>
        <c:majorTickMark val="out"/>
        <c:minorTickMark val="none"/>
        <c:tickLblPos val="nextTo"/>
        <c:txPr>
          <a:bodyPr/>
          <a:lstStyle/>
          <a:p>
            <a:pPr>
              <a:defRPr sz="2000"/>
            </a:pPr>
            <a:endParaRPr lang="en-US"/>
          </a:p>
        </c:txPr>
        <c:crossAx val="552147552"/>
        <c:crosses val="autoZero"/>
        <c:crossBetween val="midCat"/>
      </c:valAx>
      <c:spPr>
        <a:solidFill>
          <a:srgbClr val="B5BEC6">
            <a:alpha val="40000"/>
          </a:srgbClr>
        </a:solidFill>
        <a:ln>
          <a:solidFill>
            <a:srgbClr val="818281"/>
          </a:solidFill>
        </a:ln>
      </c:spPr>
    </c:plotArea>
    <c:plotVisOnly val="1"/>
    <c:dispBlanksAs val="gap"/>
    <c:showDLblsOverMax val="0"/>
  </c:chart>
  <c:spPr>
    <a:no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01BD21-5A66-45DD-8B92-FA6F2A90B9B5}" type="doc">
      <dgm:prSet loTypeId="urn:microsoft.com/office/officeart/2005/8/layout/chart3" loCatId="cycle" qsTypeId="urn:microsoft.com/office/officeart/2005/8/quickstyle/simple2" qsCatId="simple" csTypeId="urn:microsoft.com/office/officeart/2005/8/colors/accent1_4" csCatId="accent1" phldr="1"/>
      <dgm:spPr/>
    </dgm:pt>
    <dgm:pt modelId="{8D48DD1F-549B-4B33-B777-99348EEBD2A5}">
      <dgm:prSet phldrT="[Text]" custT="1"/>
      <dgm:spPr>
        <a:ln>
          <a:noFill/>
        </a:ln>
      </dgm:spPr>
      <dgm:t>
        <a:bodyPr/>
        <a:lstStyle/>
        <a:p>
          <a:pPr algn="ctr"/>
          <a:endParaRPr lang="en-US" sz="4000" b="1" dirty="0" smtClean="0">
            <a:latin typeface="+mj-lt"/>
          </a:endParaRPr>
        </a:p>
        <a:p>
          <a:pPr algn="ctr"/>
          <a:r>
            <a:rPr lang="en-US" sz="4000" b="1" dirty="0" smtClean="0">
              <a:latin typeface="+mj-lt"/>
            </a:rPr>
            <a:t>Data Acquisition</a:t>
          </a:r>
        </a:p>
        <a:p>
          <a:pPr algn="ctr"/>
          <a:endParaRPr lang="en-US" sz="3700" dirty="0" smtClean="0">
            <a:latin typeface="Garamond" panose="02020404030301010803" pitchFamily="18" charset="0"/>
          </a:endParaRPr>
        </a:p>
        <a:p>
          <a:pPr algn="ctr"/>
          <a:r>
            <a:rPr lang="en-US" sz="3700" dirty="0" smtClean="0">
              <a:latin typeface="Garamond" panose="02020404030301010803" pitchFamily="18" charset="0"/>
            </a:rPr>
            <a:t> </a:t>
          </a:r>
          <a:endParaRPr lang="en-US" sz="3700" dirty="0">
            <a:latin typeface="Garamond" panose="02020404030301010803" pitchFamily="18" charset="0"/>
          </a:endParaRPr>
        </a:p>
      </dgm:t>
    </dgm:pt>
    <dgm:pt modelId="{9A406E09-EEA0-4231-BD41-8185F0FDA88F}" type="parTrans" cxnId="{5B3D2766-5F85-4001-B91B-1BE6539AA6C2}">
      <dgm:prSet/>
      <dgm:spPr/>
      <dgm:t>
        <a:bodyPr/>
        <a:lstStyle/>
        <a:p>
          <a:endParaRPr lang="en-US"/>
        </a:p>
      </dgm:t>
    </dgm:pt>
    <dgm:pt modelId="{77FABB60-7285-42E0-A511-B7DFA040DD84}" type="sibTrans" cxnId="{5B3D2766-5F85-4001-B91B-1BE6539AA6C2}">
      <dgm:prSet/>
      <dgm:spPr/>
      <dgm:t>
        <a:bodyPr/>
        <a:lstStyle/>
        <a:p>
          <a:endParaRPr lang="en-US"/>
        </a:p>
      </dgm:t>
    </dgm:pt>
    <dgm:pt modelId="{D7048127-31A4-426D-870F-B77C20374F0A}">
      <dgm:prSet phldrT="[Text]"/>
      <dgm:spPr>
        <a:solidFill>
          <a:schemeClr val="bg2">
            <a:lumMod val="50000"/>
          </a:schemeClr>
        </a:solidFill>
        <a:ln>
          <a:noFill/>
        </a:ln>
      </dgm:spPr>
      <dgm:t>
        <a:bodyPr/>
        <a:lstStyle/>
        <a:p>
          <a:endParaRPr lang="en-US" dirty="0">
            <a:latin typeface="Garamond" panose="02020404030301010803" pitchFamily="18" charset="0"/>
          </a:endParaRPr>
        </a:p>
      </dgm:t>
    </dgm:pt>
    <dgm:pt modelId="{95F8CA41-93CD-42B2-BA08-A7572AE6C23E}" type="parTrans" cxnId="{A78649BA-AC02-4FD2-BBD8-214D9F2C783B}">
      <dgm:prSet/>
      <dgm:spPr/>
      <dgm:t>
        <a:bodyPr/>
        <a:lstStyle/>
        <a:p>
          <a:endParaRPr lang="en-US"/>
        </a:p>
      </dgm:t>
    </dgm:pt>
    <dgm:pt modelId="{8FC8E988-5479-49EF-A512-C42B060C25E1}" type="sibTrans" cxnId="{A78649BA-AC02-4FD2-BBD8-214D9F2C783B}">
      <dgm:prSet/>
      <dgm:spPr/>
      <dgm:t>
        <a:bodyPr/>
        <a:lstStyle/>
        <a:p>
          <a:endParaRPr lang="en-US"/>
        </a:p>
      </dgm:t>
    </dgm:pt>
    <dgm:pt modelId="{98D5A854-D90D-42C9-B415-78F70BD17764}">
      <dgm:prSet phldrT="[Text]" custT="1"/>
      <dgm:spPr>
        <a:ln>
          <a:noFill/>
        </a:ln>
      </dgm:spPr>
      <dgm:t>
        <a:bodyPr/>
        <a:lstStyle/>
        <a:p>
          <a:pPr algn="ctr"/>
          <a:r>
            <a:rPr lang="en-US" sz="4000" b="1" dirty="0" smtClean="0">
              <a:latin typeface="+mj-lt"/>
            </a:rPr>
            <a:t>Data Processing &amp; Modeling</a:t>
          </a:r>
          <a:endParaRPr lang="en-US" sz="4000" b="1" dirty="0">
            <a:solidFill>
              <a:schemeClr val="bg1"/>
            </a:solidFill>
            <a:latin typeface="+mj-lt"/>
          </a:endParaRPr>
        </a:p>
      </dgm:t>
    </dgm:pt>
    <dgm:pt modelId="{33FDEFEF-C6FA-41BD-B5B3-CA50B592C5BB}" type="parTrans" cxnId="{6D066BFA-9318-41D3-A3C5-92D3576B5D89}">
      <dgm:prSet/>
      <dgm:spPr/>
      <dgm:t>
        <a:bodyPr/>
        <a:lstStyle/>
        <a:p>
          <a:endParaRPr lang="en-US"/>
        </a:p>
      </dgm:t>
    </dgm:pt>
    <dgm:pt modelId="{8FF21F5C-D3C6-4298-BE5B-729CCEDEE6AB}" type="sibTrans" cxnId="{6D066BFA-9318-41D3-A3C5-92D3576B5D89}">
      <dgm:prSet/>
      <dgm:spPr/>
      <dgm:t>
        <a:bodyPr/>
        <a:lstStyle/>
        <a:p>
          <a:endParaRPr lang="en-US"/>
        </a:p>
      </dgm:t>
    </dgm:pt>
    <dgm:pt modelId="{5BCE8569-C236-4D87-9276-1B3E004A98FB}">
      <dgm:prSet/>
      <dgm:spPr>
        <a:solidFill>
          <a:schemeClr val="bg2">
            <a:lumMod val="50000"/>
          </a:schemeClr>
        </a:solidFill>
        <a:ln>
          <a:noFill/>
        </a:ln>
      </dgm:spPr>
      <dgm:t>
        <a:bodyPr/>
        <a:lstStyle/>
        <a:p>
          <a:endParaRPr lang="en-US" dirty="0">
            <a:latin typeface="Garamond" panose="02020404030301010803" pitchFamily="18" charset="0"/>
          </a:endParaRPr>
        </a:p>
      </dgm:t>
    </dgm:pt>
    <dgm:pt modelId="{88A79D17-4B50-443F-8A42-C92D0E38D828}" type="parTrans" cxnId="{DD6D7B0C-7E7D-4D8F-BF8B-34F80FAC90AD}">
      <dgm:prSet/>
      <dgm:spPr/>
      <dgm:t>
        <a:bodyPr/>
        <a:lstStyle/>
        <a:p>
          <a:endParaRPr lang="en-US"/>
        </a:p>
      </dgm:t>
    </dgm:pt>
    <dgm:pt modelId="{9424CC38-D6FE-46DB-95E1-11853A4B1C50}" type="sibTrans" cxnId="{DD6D7B0C-7E7D-4D8F-BF8B-34F80FAC90AD}">
      <dgm:prSet/>
      <dgm:spPr/>
      <dgm:t>
        <a:bodyPr/>
        <a:lstStyle/>
        <a:p>
          <a:endParaRPr lang="en-US"/>
        </a:p>
      </dgm:t>
    </dgm:pt>
    <dgm:pt modelId="{D683F439-650D-40FF-837A-7DA5ECE75565}">
      <dgm:prSet/>
      <dgm:spPr>
        <a:ln>
          <a:noFill/>
        </a:ln>
      </dgm:spPr>
      <dgm:t>
        <a:bodyPr/>
        <a:lstStyle/>
        <a:p>
          <a:pPr algn="l"/>
          <a:endParaRPr lang="en-US" sz="4000" dirty="0">
            <a:latin typeface="Garamond" panose="02020404030301010803" pitchFamily="18" charset="0"/>
          </a:endParaRPr>
        </a:p>
      </dgm:t>
    </dgm:pt>
    <dgm:pt modelId="{0CD42547-96B0-4B60-9E08-3ACE3D67A8FD}" type="sibTrans" cxnId="{4BC20FA3-DB3B-499E-881D-0071988FBC46}">
      <dgm:prSet/>
      <dgm:spPr/>
      <dgm:t>
        <a:bodyPr/>
        <a:lstStyle/>
        <a:p>
          <a:endParaRPr lang="en-US"/>
        </a:p>
      </dgm:t>
    </dgm:pt>
    <dgm:pt modelId="{5DDCF228-7597-4A51-91A5-3ACA9A035D07}" type="parTrans" cxnId="{4BC20FA3-DB3B-499E-881D-0071988FBC46}">
      <dgm:prSet/>
      <dgm:spPr/>
      <dgm:t>
        <a:bodyPr/>
        <a:lstStyle/>
        <a:p>
          <a:endParaRPr lang="en-US"/>
        </a:p>
      </dgm:t>
    </dgm:pt>
    <dgm:pt modelId="{3B2F1BA4-E633-49AB-A439-D3028AC2E48C}" type="pres">
      <dgm:prSet presAssocID="{A501BD21-5A66-45DD-8B92-FA6F2A90B9B5}" presName="compositeShape" presStyleCnt="0">
        <dgm:presLayoutVars>
          <dgm:chMax val="7"/>
          <dgm:dir/>
          <dgm:resizeHandles val="exact"/>
        </dgm:presLayoutVars>
      </dgm:prSet>
      <dgm:spPr/>
    </dgm:pt>
    <dgm:pt modelId="{391D7F63-C52C-4FD1-87E9-1BE9EFB435DE}" type="pres">
      <dgm:prSet presAssocID="{A501BD21-5A66-45DD-8B92-FA6F2A90B9B5}" presName="wedge1" presStyleLbl="node1" presStyleIdx="0" presStyleCnt="4" custScaleX="72022" custScaleY="69066" custLinFactNeighborX="-4351" custLinFactNeighborY="4270"/>
      <dgm:spPr/>
      <dgm:t>
        <a:bodyPr/>
        <a:lstStyle/>
        <a:p>
          <a:endParaRPr lang="en-US"/>
        </a:p>
      </dgm:t>
    </dgm:pt>
    <dgm:pt modelId="{AC90F6A7-63FC-489A-A246-4486CC78F3B6}" type="pres">
      <dgm:prSet presAssocID="{A501BD21-5A66-45DD-8B92-FA6F2A90B9B5}" presName="wedge1Tx" presStyleLbl="node1" presStyleIdx="0" presStyleCnt="4">
        <dgm:presLayoutVars>
          <dgm:chMax val="0"/>
          <dgm:chPref val="0"/>
          <dgm:bulletEnabled val="1"/>
        </dgm:presLayoutVars>
      </dgm:prSet>
      <dgm:spPr/>
      <dgm:t>
        <a:bodyPr/>
        <a:lstStyle/>
        <a:p>
          <a:endParaRPr lang="en-US"/>
        </a:p>
      </dgm:t>
    </dgm:pt>
    <dgm:pt modelId="{4F5EBE77-65F2-4F53-8C94-ED521145A243}" type="pres">
      <dgm:prSet presAssocID="{A501BD21-5A66-45DD-8B92-FA6F2A90B9B5}" presName="wedge2" presStyleLbl="node1" presStyleIdx="1" presStyleCnt="4" custScaleX="72507" custScaleY="68696" custLinFactNeighborX="-345" custLinFactNeighborY="110"/>
      <dgm:spPr/>
      <dgm:t>
        <a:bodyPr/>
        <a:lstStyle/>
        <a:p>
          <a:endParaRPr lang="en-US"/>
        </a:p>
      </dgm:t>
    </dgm:pt>
    <dgm:pt modelId="{3650CB34-F4AB-429B-AB4D-8C68CC6B8B5E}" type="pres">
      <dgm:prSet presAssocID="{A501BD21-5A66-45DD-8B92-FA6F2A90B9B5}" presName="wedge2Tx" presStyleLbl="node1" presStyleIdx="1" presStyleCnt="4">
        <dgm:presLayoutVars>
          <dgm:chMax val="0"/>
          <dgm:chPref val="0"/>
          <dgm:bulletEnabled val="1"/>
        </dgm:presLayoutVars>
      </dgm:prSet>
      <dgm:spPr/>
      <dgm:t>
        <a:bodyPr/>
        <a:lstStyle/>
        <a:p>
          <a:endParaRPr lang="en-US"/>
        </a:p>
      </dgm:t>
    </dgm:pt>
    <dgm:pt modelId="{5412C117-2570-4743-BDB1-340CDEFD781B}" type="pres">
      <dgm:prSet presAssocID="{A501BD21-5A66-45DD-8B92-FA6F2A90B9B5}" presName="wedge3" presStyleLbl="node1" presStyleIdx="2" presStyleCnt="4" custScaleX="68821" custScaleY="68821"/>
      <dgm:spPr/>
      <dgm:t>
        <a:bodyPr/>
        <a:lstStyle/>
        <a:p>
          <a:endParaRPr lang="en-US"/>
        </a:p>
      </dgm:t>
    </dgm:pt>
    <dgm:pt modelId="{21EB8152-64CE-4B9A-82A9-EAB45D1E8AF9}" type="pres">
      <dgm:prSet presAssocID="{A501BD21-5A66-45DD-8B92-FA6F2A90B9B5}" presName="wedge3Tx" presStyleLbl="node1" presStyleIdx="2" presStyleCnt="4">
        <dgm:presLayoutVars>
          <dgm:chMax val="0"/>
          <dgm:chPref val="0"/>
          <dgm:bulletEnabled val="1"/>
        </dgm:presLayoutVars>
      </dgm:prSet>
      <dgm:spPr/>
      <dgm:t>
        <a:bodyPr/>
        <a:lstStyle/>
        <a:p>
          <a:endParaRPr lang="en-US"/>
        </a:p>
      </dgm:t>
    </dgm:pt>
    <dgm:pt modelId="{906DF156-2A5A-40C3-97C1-157CF21F3266}" type="pres">
      <dgm:prSet presAssocID="{A501BD21-5A66-45DD-8B92-FA6F2A90B9B5}" presName="wedge4" presStyleLbl="node1" presStyleIdx="3" presStyleCnt="4" custScaleX="68821" custScaleY="68821" custLinFactNeighborY="0"/>
      <dgm:spPr/>
      <dgm:t>
        <a:bodyPr/>
        <a:lstStyle/>
        <a:p>
          <a:endParaRPr lang="en-US"/>
        </a:p>
      </dgm:t>
    </dgm:pt>
    <dgm:pt modelId="{2F4D7908-4C87-4F36-B041-4BA6339B8158}" type="pres">
      <dgm:prSet presAssocID="{A501BD21-5A66-45DD-8B92-FA6F2A90B9B5}" presName="wedge4Tx" presStyleLbl="node1" presStyleIdx="3" presStyleCnt="4">
        <dgm:presLayoutVars>
          <dgm:chMax val="0"/>
          <dgm:chPref val="0"/>
          <dgm:bulletEnabled val="1"/>
        </dgm:presLayoutVars>
      </dgm:prSet>
      <dgm:spPr/>
      <dgm:t>
        <a:bodyPr/>
        <a:lstStyle/>
        <a:p>
          <a:endParaRPr lang="en-US"/>
        </a:p>
      </dgm:t>
    </dgm:pt>
  </dgm:ptLst>
  <dgm:cxnLst>
    <dgm:cxn modelId="{6D066BFA-9318-41D3-A3C5-92D3576B5D89}" srcId="{A501BD21-5A66-45DD-8B92-FA6F2A90B9B5}" destId="{98D5A854-D90D-42C9-B415-78F70BD17764}" srcOrd="3" destOrd="0" parTransId="{33FDEFEF-C6FA-41BD-B5B3-CA50B592C5BB}" sibTransId="{8FF21F5C-D3C6-4298-BE5B-729CCEDEE6AB}"/>
    <dgm:cxn modelId="{4BC20FA3-DB3B-499E-881D-0071988FBC46}" srcId="{98D5A854-D90D-42C9-B415-78F70BD17764}" destId="{D683F439-650D-40FF-837A-7DA5ECE75565}" srcOrd="0" destOrd="0" parTransId="{5DDCF228-7597-4A51-91A5-3ACA9A035D07}" sibTransId="{0CD42547-96B0-4B60-9E08-3ACE3D67A8FD}"/>
    <dgm:cxn modelId="{5B3D2766-5F85-4001-B91B-1BE6539AA6C2}" srcId="{A501BD21-5A66-45DD-8B92-FA6F2A90B9B5}" destId="{8D48DD1F-549B-4B33-B777-99348EEBD2A5}" srcOrd="0" destOrd="0" parTransId="{9A406E09-EEA0-4231-BD41-8185F0FDA88F}" sibTransId="{77FABB60-7285-42E0-A511-B7DFA040DD84}"/>
    <dgm:cxn modelId="{A78649BA-AC02-4FD2-BBD8-214D9F2C783B}" srcId="{A501BD21-5A66-45DD-8B92-FA6F2A90B9B5}" destId="{D7048127-31A4-426D-870F-B77C20374F0A}" srcOrd="2" destOrd="0" parTransId="{95F8CA41-93CD-42B2-BA08-A7572AE6C23E}" sibTransId="{8FC8E988-5479-49EF-A512-C42B060C25E1}"/>
    <dgm:cxn modelId="{557D7A34-2921-4985-B248-58CFC1DDFE98}" type="presOf" srcId="{A501BD21-5A66-45DD-8B92-FA6F2A90B9B5}" destId="{3B2F1BA4-E633-49AB-A439-D3028AC2E48C}" srcOrd="0" destOrd="0" presId="urn:microsoft.com/office/officeart/2005/8/layout/chart3"/>
    <dgm:cxn modelId="{050B0D2C-001F-49D5-AD91-24EC158FFA23}" type="presOf" srcId="{5BCE8569-C236-4D87-9276-1B3E004A98FB}" destId="{4F5EBE77-65F2-4F53-8C94-ED521145A243}" srcOrd="0" destOrd="0" presId="urn:microsoft.com/office/officeart/2005/8/layout/chart3"/>
    <dgm:cxn modelId="{DD6D7B0C-7E7D-4D8F-BF8B-34F80FAC90AD}" srcId="{A501BD21-5A66-45DD-8B92-FA6F2A90B9B5}" destId="{5BCE8569-C236-4D87-9276-1B3E004A98FB}" srcOrd="1" destOrd="0" parTransId="{88A79D17-4B50-443F-8A42-C92D0E38D828}" sibTransId="{9424CC38-D6FE-46DB-95E1-11853A4B1C50}"/>
    <dgm:cxn modelId="{734BF365-CA91-4DF5-8549-6AA6D234C670}" type="presOf" srcId="{98D5A854-D90D-42C9-B415-78F70BD17764}" destId="{906DF156-2A5A-40C3-97C1-157CF21F3266}" srcOrd="0" destOrd="0" presId="urn:microsoft.com/office/officeart/2005/8/layout/chart3"/>
    <dgm:cxn modelId="{CC1EFCF2-8EED-4D9E-9C3F-15B3DF4419A1}" type="presOf" srcId="{D683F439-650D-40FF-837A-7DA5ECE75565}" destId="{906DF156-2A5A-40C3-97C1-157CF21F3266}" srcOrd="0" destOrd="1" presId="urn:microsoft.com/office/officeart/2005/8/layout/chart3"/>
    <dgm:cxn modelId="{D7ABE312-D4DA-4EB2-9DF5-240E5213E6EF}" type="presOf" srcId="{8D48DD1F-549B-4B33-B777-99348EEBD2A5}" destId="{AC90F6A7-63FC-489A-A246-4486CC78F3B6}" srcOrd="1" destOrd="0" presId="urn:microsoft.com/office/officeart/2005/8/layout/chart3"/>
    <dgm:cxn modelId="{107FEE00-0097-4A32-BF5E-37D702FCBF12}" type="presOf" srcId="{98D5A854-D90D-42C9-B415-78F70BD17764}" destId="{2F4D7908-4C87-4F36-B041-4BA6339B8158}" srcOrd="1" destOrd="0" presId="urn:microsoft.com/office/officeart/2005/8/layout/chart3"/>
    <dgm:cxn modelId="{64E9D26A-9E43-40DC-920B-2F87FC2383DB}" type="presOf" srcId="{D683F439-650D-40FF-837A-7DA5ECE75565}" destId="{2F4D7908-4C87-4F36-B041-4BA6339B8158}" srcOrd="1" destOrd="1" presId="urn:microsoft.com/office/officeart/2005/8/layout/chart3"/>
    <dgm:cxn modelId="{48FA00AD-20AA-43D8-8BB0-E4C48AB4554D}" type="presOf" srcId="{D7048127-31A4-426D-870F-B77C20374F0A}" destId="{5412C117-2570-4743-BDB1-340CDEFD781B}" srcOrd="0" destOrd="0" presId="urn:microsoft.com/office/officeart/2005/8/layout/chart3"/>
    <dgm:cxn modelId="{CD97C384-6C98-42B7-A1BE-732AFB1467C6}" type="presOf" srcId="{D7048127-31A4-426D-870F-B77C20374F0A}" destId="{21EB8152-64CE-4B9A-82A9-EAB45D1E8AF9}" srcOrd="1" destOrd="0" presId="urn:microsoft.com/office/officeart/2005/8/layout/chart3"/>
    <dgm:cxn modelId="{D25D925C-47ED-4373-A916-4B40B7A2C4AE}" type="presOf" srcId="{5BCE8569-C236-4D87-9276-1B3E004A98FB}" destId="{3650CB34-F4AB-429B-AB4D-8C68CC6B8B5E}" srcOrd="1" destOrd="0" presId="urn:microsoft.com/office/officeart/2005/8/layout/chart3"/>
    <dgm:cxn modelId="{C64ED66B-EC7E-4243-A89A-2A2AE45B76E0}" type="presOf" srcId="{8D48DD1F-549B-4B33-B777-99348EEBD2A5}" destId="{391D7F63-C52C-4FD1-87E9-1BE9EFB435DE}" srcOrd="0" destOrd="0" presId="urn:microsoft.com/office/officeart/2005/8/layout/chart3"/>
    <dgm:cxn modelId="{1FC2E2E9-7B22-4323-B604-FAE5933515C9}" type="presParOf" srcId="{3B2F1BA4-E633-49AB-A439-D3028AC2E48C}" destId="{391D7F63-C52C-4FD1-87E9-1BE9EFB435DE}" srcOrd="0" destOrd="0" presId="urn:microsoft.com/office/officeart/2005/8/layout/chart3"/>
    <dgm:cxn modelId="{8A5D5C3D-5E74-4067-9751-EEA0FEDC0690}" type="presParOf" srcId="{3B2F1BA4-E633-49AB-A439-D3028AC2E48C}" destId="{AC90F6A7-63FC-489A-A246-4486CC78F3B6}" srcOrd="1" destOrd="0" presId="urn:microsoft.com/office/officeart/2005/8/layout/chart3"/>
    <dgm:cxn modelId="{C5E4FF39-3D67-482A-83CF-FB21427914B4}" type="presParOf" srcId="{3B2F1BA4-E633-49AB-A439-D3028AC2E48C}" destId="{4F5EBE77-65F2-4F53-8C94-ED521145A243}" srcOrd="2" destOrd="0" presId="urn:microsoft.com/office/officeart/2005/8/layout/chart3"/>
    <dgm:cxn modelId="{741B1B8E-E210-4D5D-A04D-C3E69B4240C2}" type="presParOf" srcId="{3B2F1BA4-E633-49AB-A439-D3028AC2E48C}" destId="{3650CB34-F4AB-429B-AB4D-8C68CC6B8B5E}" srcOrd="3" destOrd="0" presId="urn:microsoft.com/office/officeart/2005/8/layout/chart3"/>
    <dgm:cxn modelId="{29CD9F12-83FA-4EE5-BEB4-2A7917842BA4}" type="presParOf" srcId="{3B2F1BA4-E633-49AB-A439-D3028AC2E48C}" destId="{5412C117-2570-4743-BDB1-340CDEFD781B}" srcOrd="4" destOrd="0" presId="urn:microsoft.com/office/officeart/2005/8/layout/chart3"/>
    <dgm:cxn modelId="{A035E4B2-DC27-4137-BE00-BC2F52508D96}" type="presParOf" srcId="{3B2F1BA4-E633-49AB-A439-D3028AC2E48C}" destId="{21EB8152-64CE-4B9A-82A9-EAB45D1E8AF9}" srcOrd="5" destOrd="0" presId="urn:microsoft.com/office/officeart/2005/8/layout/chart3"/>
    <dgm:cxn modelId="{06291C41-496E-4330-A7AA-BF6B33227867}" type="presParOf" srcId="{3B2F1BA4-E633-49AB-A439-D3028AC2E48C}" destId="{906DF156-2A5A-40C3-97C1-157CF21F3266}" srcOrd="6" destOrd="0" presId="urn:microsoft.com/office/officeart/2005/8/layout/chart3"/>
    <dgm:cxn modelId="{BDD12503-DF1F-41B3-BD36-0CE0871EB97A}" type="presParOf" srcId="{3B2F1BA4-E633-49AB-A439-D3028AC2E48C}" destId="{2F4D7908-4C87-4F36-B041-4BA6339B8158}" srcOrd="7" destOrd="0" presId="urn:microsoft.com/office/officeart/2005/8/layout/char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D7F63-C52C-4FD1-87E9-1BE9EFB435DE}">
      <dsp:nvSpPr>
        <dsp:cNvPr id="0" name=""/>
        <dsp:cNvSpPr/>
      </dsp:nvSpPr>
      <dsp:spPr>
        <a:xfrm>
          <a:off x="6225487" y="3248943"/>
          <a:ext cx="8598056" cy="8245165"/>
        </a:xfrm>
        <a:prstGeom prst="pie">
          <a:avLst>
            <a:gd name="adj1" fmla="val 16200000"/>
            <a:gd name="adj2" fmla="val 0"/>
          </a:avLst>
        </a:prstGeom>
        <a:solidFill>
          <a:schemeClr val="accent1">
            <a:shade val="5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b="1" kern="1200" dirty="0" smtClean="0">
            <a:latin typeface="+mj-lt"/>
          </a:endParaRPr>
        </a:p>
        <a:p>
          <a:pPr lvl="0" algn="ctr" defTabSz="1778000">
            <a:lnSpc>
              <a:spcPct val="90000"/>
            </a:lnSpc>
            <a:spcBef>
              <a:spcPct val="0"/>
            </a:spcBef>
            <a:spcAft>
              <a:spcPct val="35000"/>
            </a:spcAft>
          </a:pPr>
          <a:r>
            <a:rPr lang="en-US" sz="4000" b="1" kern="1200" dirty="0" smtClean="0">
              <a:latin typeface="+mj-lt"/>
            </a:rPr>
            <a:t>Data Acquisition</a:t>
          </a:r>
        </a:p>
        <a:p>
          <a:pPr lvl="0" algn="ctr" defTabSz="1778000">
            <a:lnSpc>
              <a:spcPct val="90000"/>
            </a:lnSpc>
            <a:spcBef>
              <a:spcPct val="0"/>
            </a:spcBef>
            <a:spcAft>
              <a:spcPct val="35000"/>
            </a:spcAft>
          </a:pPr>
          <a:endParaRPr lang="en-US" sz="3700" kern="1200" dirty="0" smtClean="0">
            <a:latin typeface="Garamond" panose="02020404030301010803" pitchFamily="18" charset="0"/>
          </a:endParaRPr>
        </a:p>
        <a:p>
          <a:pPr lvl="0" algn="ctr" defTabSz="1778000">
            <a:lnSpc>
              <a:spcPct val="90000"/>
            </a:lnSpc>
            <a:spcBef>
              <a:spcPct val="0"/>
            </a:spcBef>
            <a:spcAft>
              <a:spcPct val="35000"/>
            </a:spcAft>
          </a:pPr>
          <a:r>
            <a:rPr lang="en-US" sz="3700" kern="1200" dirty="0" smtClean="0">
              <a:latin typeface="Garamond" panose="02020404030301010803" pitchFamily="18" charset="0"/>
            </a:rPr>
            <a:t> </a:t>
          </a:r>
          <a:endParaRPr lang="en-US" sz="3700" kern="1200" dirty="0">
            <a:latin typeface="Garamond" panose="02020404030301010803" pitchFamily="18" charset="0"/>
          </a:endParaRPr>
        </a:p>
      </dsp:txBody>
      <dsp:txXfrm>
        <a:off x="10622779" y="4774298"/>
        <a:ext cx="3173092" cy="2453918"/>
      </dsp:txXfrm>
    </dsp:sp>
    <dsp:sp modelId="{4F5EBE77-65F2-4F53-8C94-ED521145A243}">
      <dsp:nvSpPr>
        <dsp:cNvPr id="0" name=""/>
        <dsp:cNvSpPr/>
      </dsp:nvSpPr>
      <dsp:spPr>
        <a:xfrm>
          <a:off x="6171672" y="3277509"/>
          <a:ext cx="8655955" cy="8200994"/>
        </a:xfrm>
        <a:prstGeom prst="pie">
          <a:avLst>
            <a:gd name="adj1" fmla="val 0"/>
            <a:gd name="adj2" fmla="val 5400000"/>
          </a:avLst>
        </a:prstGeom>
        <a:solidFill>
          <a:schemeClr val="bg2">
            <a:lumMod val="5000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latin typeface="Garamond" panose="02020404030301010803" pitchFamily="18" charset="0"/>
          </a:endParaRPr>
        </a:p>
      </dsp:txBody>
      <dsp:txXfrm>
        <a:off x="10654220" y="7524453"/>
        <a:ext cx="3194459" cy="2440772"/>
      </dsp:txXfrm>
    </dsp:sp>
    <dsp:sp modelId="{5412C117-2570-4743-BDB1-340CDEFD781B}">
      <dsp:nvSpPr>
        <dsp:cNvPr id="0" name=""/>
        <dsp:cNvSpPr/>
      </dsp:nvSpPr>
      <dsp:spPr>
        <a:xfrm>
          <a:off x="6432877" y="3256916"/>
          <a:ext cx="8215917" cy="8215917"/>
        </a:xfrm>
        <a:prstGeom prst="pie">
          <a:avLst>
            <a:gd name="adj1" fmla="val 5400000"/>
            <a:gd name="adj2" fmla="val 10800000"/>
          </a:avLst>
        </a:prstGeom>
        <a:solidFill>
          <a:schemeClr val="bg2">
            <a:lumMod val="5000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latin typeface="Garamond" panose="02020404030301010803" pitchFamily="18" charset="0"/>
          </a:endParaRPr>
        </a:p>
      </dsp:txBody>
      <dsp:txXfrm>
        <a:off x="7362059" y="7511587"/>
        <a:ext cx="3032064" cy="2445213"/>
      </dsp:txXfrm>
    </dsp:sp>
    <dsp:sp modelId="{906DF156-2A5A-40C3-97C1-157CF21F3266}">
      <dsp:nvSpPr>
        <dsp:cNvPr id="0" name=""/>
        <dsp:cNvSpPr/>
      </dsp:nvSpPr>
      <dsp:spPr>
        <a:xfrm>
          <a:off x="6432877" y="3256916"/>
          <a:ext cx="8215917" cy="8215917"/>
        </a:xfrm>
        <a:prstGeom prst="pie">
          <a:avLst>
            <a:gd name="adj1" fmla="val 10800000"/>
            <a:gd name="adj2" fmla="val 16200000"/>
          </a:avLst>
        </a:prstGeom>
        <a:solidFill>
          <a:schemeClr val="accent1">
            <a:shade val="50000"/>
            <a:hueOff val="226772"/>
            <a:satOff val="-20037"/>
            <a:lumOff val="25476"/>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t" anchorCtr="0">
          <a:noAutofit/>
        </a:bodyPr>
        <a:lstStyle/>
        <a:p>
          <a:pPr lvl="0" algn="ctr" defTabSz="1778000">
            <a:lnSpc>
              <a:spcPct val="90000"/>
            </a:lnSpc>
            <a:spcBef>
              <a:spcPct val="0"/>
            </a:spcBef>
            <a:spcAft>
              <a:spcPct val="35000"/>
            </a:spcAft>
          </a:pPr>
          <a:r>
            <a:rPr lang="en-US" sz="4000" b="1" kern="1200" dirty="0" smtClean="0">
              <a:latin typeface="+mj-lt"/>
            </a:rPr>
            <a:t>Data Processing &amp; Modeling</a:t>
          </a:r>
          <a:endParaRPr lang="en-US" sz="4000" b="1" kern="1200" dirty="0">
            <a:solidFill>
              <a:schemeClr val="bg1"/>
            </a:solidFill>
            <a:latin typeface="+mj-lt"/>
          </a:endParaRPr>
        </a:p>
        <a:p>
          <a:pPr marL="285750" lvl="1" indent="-285750" algn="l" defTabSz="1778000">
            <a:lnSpc>
              <a:spcPct val="90000"/>
            </a:lnSpc>
            <a:spcBef>
              <a:spcPct val="0"/>
            </a:spcBef>
            <a:spcAft>
              <a:spcPct val="15000"/>
            </a:spcAft>
            <a:buChar char="••"/>
          </a:pPr>
          <a:endParaRPr lang="en-US" sz="4000" kern="1200" dirty="0">
            <a:latin typeface="Garamond" panose="02020404030301010803" pitchFamily="18" charset="0"/>
          </a:endParaRPr>
        </a:p>
      </dsp:txBody>
      <dsp:txXfrm>
        <a:off x="7362059" y="4772948"/>
        <a:ext cx="3032064" cy="2445213"/>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827528" y="549033"/>
            <a:ext cx="3300448" cy="281133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diagramDrawing" Target="../diagrams/drawing1.xml"/><Relationship Id="rId18" Type="http://schemas.openxmlformats.org/officeDocument/2006/relationships/image" Target="../media/image34.jpeg"/><Relationship Id="rId3" Type="http://schemas.openxmlformats.org/officeDocument/2006/relationships/image" Target="../media/image24.jpeg"/><Relationship Id="rId21" Type="http://schemas.openxmlformats.org/officeDocument/2006/relationships/image" Target="../media/image37.jpg"/><Relationship Id="rId7" Type="http://schemas.openxmlformats.org/officeDocument/2006/relationships/image" Target="../media/image28.jpeg"/><Relationship Id="rId12" Type="http://schemas.openxmlformats.org/officeDocument/2006/relationships/diagramColors" Target="../diagrams/colors1.xml"/><Relationship Id="rId17" Type="http://schemas.openxmlformats.org/officeDocument/2006/relationships/image" Target="../media/image33.png"/><Relationship Id="rId2" Type="http://schemas.openxmlformats.org/officeDocument/2006/relationships/image" Target="../media/image23.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27.jpeg"/><Relationship Id="rId11" Type="http://schemas.openxmlformats.org/officeDocument/2006/relationships/diagramQuickStyle" Target="../diagrams/quickStyle1.xml"/><Relationship Id="rId5" Type="http://schemas.openxmlformats.org/officeDocument/2006/relationships/image" Target="../media/image26.jpeg"/><Relationship Id="rId15" Type="http://schemas.openxmlformats.org/officeDocument/2006/relationships/image" Target="../media/image31.jpg"/><Relationship Id="rId23" Type="http://schemas.openxmlformats.org/officeDocument/2006/relationships/chart" Target="../charts/chart2.xml"/><Relationship Id="rId10" Type="http://schemas.openxmlformats.org/officeDocument/2006/relationships/diagramLayout" Target="../diagrams/layout1.xml"/><Relationship Id="rId19" Type="http://schemas.openxmlformats.org/officeDocument/2006/relationships/image" Target="../media/image35.png"/><Relationship Id="rId4" Type="http://schemas.openxmlformats.org/officeDocument/2006/relationships/image" Target="../media/image25.jpeg"/><Relationship Id="rId9" Type="http://schemas.openxmlformats.org/officeDocument/2006/relationships/diagramData" Target="../diagrams/data1.xml"/><Relationship Id="rId14" Type="http://schemas.openxmlformats.org/officeDocument/2006/relationships/image" Target="../media/image30.jpg"/><Relationship Id="rId2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Flowchart: Connector 83"/>
          <p:cNvSpPr/>
          <p:nvPr/>
        </p:nvSpPr>
        <p:spPr>
          <a:xfrm>
            <a:off x="12722647" y="19997504"/>
            <a:ext cx="4985569" cy="4985569"/>
          </a:xfrm>
          <a:prstGeom prst="flowChartConnector">
            <a:avLst/>
          </a:prstGeom>
          <a:solidFill>
            <a:srgbClr val="1C445C">
              <a:alpha val="20000"/>
            </a:srgbClr>
          </a:solidFill>
          <a:ln w="127000">
            <a:solidFill>
              <a:srgbClr val="1C4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Connector 78"/>
          <p:cNvSpPr/>
          <p:nvPr/>
        </p:nvSpPr>
        <p:spPr>
          <a:xfrm>
            <a:off x="18292659" y="21450962"/>
            <a:ext cx="4985569" cy="4985569"/>
          </a:xfrm>
          <a:prstGeom prst="flowChartConnector">
            <a:avLst/>
          </a:prstGeom>
          <a:solidFill>
            <a:schemeClr val="bg2">
              <a:lumMod val="50000"/>
              <a:alpha val="30000"/>
            </a:schemeClr>
          </a:solidFill>
          <a:ln w="1270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17" name="Text Placeholder 16"/>
          <p:cNvSpPr>
            <a:spLocks noGrp="1"/>
          </p:cNvSpPr>
          <p:nvPr>
            <p:ph type="body" sz="quarter" idx="11"/>
          </p:nvPr>
        </p:nvSpPr>
        <p:spPr>
          <a:xfrm>
            <a:off x="4009644" y="787400"/>
            <a:ext cx="19412712" cy="2624752"/>
          </a:xfrm>
        </p:spPr>
        <p:txBody>
          <a:bodyPr anchor="ctr"/>
          <a:lstStyle/>
          <a:p>
            <a:r>
              <a:rPr lang="en-US" dirty="0"/>
              <a:t>Utilizing NASA Earth Observations to Detect Changes in Annual Snowpack Coverage in Intermountain National Parks</a:t>
            </a:r>
          </a:p>
        </p:txBody>
      </p:sp>
      <p:sp>
        <p:nvSpPr>
          <p:cNvPr id="5" name="Text Placeholder 4"/>
          <p:cNvSpPr>
            <a:spLocks noGrp="1"/>
          </p:cNvSpPr>
          <p:nvPr>
            <p:ph type="body" sz="quarter" idx="10"/>
          </p:nvPr>
        </p:nvSpPr>
        <p:spPr>
          <a:xfrm rot="16200000">
            <a:off x="11306320" y="18508557"/>
            <a:ext cx="28438686" cy="1450474"/>
          </a:xfrm>
        </p:spPr>
        <p:txBody>
          <a:bodyPr/>
          <a:lstStyle/>
          <a:p>
            <a:r>
              <a:rPr lang="en-US" sz="11000" b="1" dirty="0" smtClean="0"/>
              <a:t>Northern Great Plains </a:t>
            </a:r>
            <a:r>
              <a:rPr lang="en-US" sz="11000" dirty="0" smtClean="0"/>
              <a:t>Water Resources II</a:t>
            </a:r>
            <a:endParaRPr lang="en-US" sz="11000" dirty="0"/>
          </a:p>
        </p:txBody>
      </p:sp>
      <p:sp>
        <p:nvSpPr>
          <p:cNvPr id="12" name="Text Placeholder 16"/>
          <p:cNvSpPr txBox="1">
            <a:spLocks/>
          </p:cNvSpPr>
          <p:nvPr/>
        </p:nvSpPr>
        <p:spPr>
          <a:xfrm>
            <a:off x="914400" y="23369621"/>
            <a:ext cx="13514685" cy="364986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Clr>
                <a:srgbClr val="75AADB"/>
              </a:buClr>
              <a:buNone/>
            </a:pPr>
            <a:endParaRPr lang="en-US" dirty="0" smtClean="0">
              <a:solidFill>
                <a:schemeClr val="tx1">
                  <a:lumMod val="75000"/>
                </a:schemeClr>
              </a:solidFill>
            </a:endParaRPr>
          </a:p>
          <a:p>
            <a:pPr marL="347663" indent="-347663">
              <a:buClr>
                <a:srgbClr val="75AADB"/>
              </a:buClr>
            </a:pPr>
            <a:r>
              <a:rPr lang="en-US" dirty="0" smtClean="0">
                <a:solidFill>
                  <a:schemeClr val="tx1">
                    <a:lumMod val="75000"/>
                  </a:schemeClr>
                </a:solidFill>
              </a:rPr>
              <a:t>All </a:t>
            </a:r>
            <a:r>
              <a:rPr lang="en-US" dirty="0">
                <a:solidFill>
                  <a:schemeClr val="tx1">
                    <a:lumMod val="75000"/>
                  </a:schemeClr>
                </a:solidFill>
              </a:rPr>
              <a:t>the parks showed a decrease of PISC over the 31 year study period. </a:t>
            </a:r>
          </a:p>
          <a:p>
            <a:pPr marL="347663" indent="-347663">
              <a:buClr>
                <a:srgbClr val="75AADB"/>
              </a:buClr>
            </a:pPr>
            <a:r>
              <a:rPr lang="en-US" dirty="0" smtClean="0">
                <a:solidFill>
                  <a:schemeClr val="tx1">
                    <a:lumMod val="75000"/>
                  </a:schemeClr>
                </a:solidFill>
              </a:rPr>
              <a:t>All the parks had warming climate trends and slightly variable precipitation trends.</a:t>
            </a:r>
          </a:p>
          <a:p>
            <a:pPr marL="347663" indent="-347663">
              <a:buClr>
                <a:srgbClr val="75AADB"/>
              </a:buClr>
            </a:pPr>
            <a:r>
              <a:rPr lang="en-US" dirty="0">
                <a:solidFill>
                  <a:schemeClr val="tx1">
                    <a:lumMod val="75000"/>
                  </a:schemeClr>
                </a:solidFill>
              </a:rPr>
              <a:t>The methodology is successful for identifying ice cover and monitoring change of </a:t>
            </a:r>
            <a:r>
              <a:rPr lang="en-US" dirty="0" smtClean="0">
                <a:solidFill>
                  <a:schemeClr val="tx1">
                    <a:lumMod val="75000"/>
                  </a:schemeClr>
                </a:solidFill>
              </a:rPr>
              <a:t>PISC.</a:t>
            </a:r>
          </a:p>
          <a:p>
            <a:pPr marL="347663" indent="-347663">
              <a:buClr>
                <a:srgbClr val="75AADB"/>
              </a:buClr>
            </a:pPr>
            <a:r>
              <a:rPr lang="en-US" dirty="0" smtClean="0">
                <a:solidFill>
                  <a:schemeClr val="tx1">
                    <a:lumMod val="75000"/>
                  </a:schemeClr>
                </a:solidFill>
              </a:rPr>
              <a:t>The </a:t>
            </a:r>
            <a:r>
              <a:rPr lang="en-US" dirty="0">
                <a:solidFill>
                  <a:schemeClr val="tx1">
                    <a:lumMod val="75000"/>
                  </a:schemeClr>
                </a:solidFill>
              </a:rPr>
              <a:t>methodology has limitation and possible errors from heavy cloud cover and PISC in shadows. </a:t>
            </a:r>
            <a:endParaRPr lang="en-US" dirty="0" smtClean="0">
              <a:solidFill>
                <a:schemeClr val="tx1">
                  <a:lumMod val="75000"/>
                </a:schemeClr>
              </a:solidFill>
            </a:endParaRPr>
          </a:p>
          <a:p>
            <a:pPr marL="0" indent="0" algn="ctr">
              <a:buClr>
                <a:srgbClr val="75AADB"/>
              </a:buClr>
              <a:buNone/>
            </a:pPr>
            <a:endParaRPr lang="en-US" dirty="0" smtClean="0">
              <a:solidFill>
                <a:schemeClr val="tx1">
                  <a:lumMod val="75000"/>
                </a:schemeClr>
              </a:solidFill>
            </a:endParaRPr>
          </a:p>
        </p:txBody>
      </p:sp>
      <p:sp>
        <p:nvSpPr>
          <p:cNvPr id="15" name="Text Placeholder 16"/>
          <p:cNvSpPr txBox="1">
            <a:spLocks/>
          </p:cNvSpPr>
          <p:nvPr/>
        </p:nvSpPr>
        <p:spPr>
          <a:xfrm>
            <a:off x="16478249" y="5453218"/>
            <a:ext cx="7334251" cy="198420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3A9DB"/>
              </a:buClr>
            </a:pPr>
            <a:r>
              <a:rPr lang="en-US" sz="2600" b="1" dirty="0">
                <a:solidFill>
                  <a:srgbClr val="73A9DB"/>
                </a:solidFill>
              </a:rPr>
              <a:t>Map </a:t>
            </a:r>
            <a:r>
              <a:rPr lang="en-US" sz="2600" dirty="0" smtClean="0">
                <a:solidFill>
                  <a:schemeClr val="tx1">
                    <a:lumMod val="75000"/>
                  </a:schemeClr>
                </a:solidFill>
              </a:rPr>
              <a:t>Persistent Ice and Snow Cover </a:t>
            </a:r>
            <a:r>
              <a:rPr lang="en-US" sz="2600" dirty="0">
                <a:solidFill>
                  <a:schemeClr val="tx1">
                    <a:lumMod val="75000"/>
                  </a:schemeClr>
                </a:solidFill>
              </a:rPr>
              <a:t>&amp; detect retreat</a:t>
            </a:r>
          </a:p>
          <a:p>
            <a:pPr marL="347663" indent="-347663">
              <a:buClr>
                <a:srgbClr val="73A9DB"/>
              </a:buClr>
            </a:pPr>
            <a:r>
              <a:rPr lang="en-US" sz="2600" b="1" dirty="0">
                <a:solidFill>
                  <a:srgbClr val="73A9DB"/>
                </a:solidFill>
              </a:rPr>
              <a:t>Identify </a:t>
            </a:r>
            <a:r>
              <a:rPr lang="en-US" sz="2600" dirty="0">
                <a:solidFill>
                  <a:schemeClr val="tx1">
                    <a:lumMod val="75000"/>
                  </a:schemeClr>
                </a:solidFill>
              </a:rPr>
              <a:t>vegetative </a:t>
            </a:r>
            <a:r>
              <a:rPr lang="en-US" sz="2600" dirty="0" smtClean="0">
                <a:solidFill>
                  <a:schemeClr val="tx1">
                    <a:lumMod val="75000"/>
                  </a:schemeClr>
                </a:solidFill>
              </a:rPr>
              <a:t>changes resulting from recession of PISC to identify possible changes in fire regime</a:t>
            </a:r>
            <a:endParaRPr lang="en-US" sz="2600" dirty="0">
              <a:solidFill>
                <a:schemeClr val="tx1">
                  <a:lumMod val="75000"/>
                </a:schemeClr>
              </a:solidFill>
            </a:endParaRPr>
          </a:p>
          <a:p>
            <a:pPr marL="347663" indent="-347663">
              <a:buClr>
                <a:srgbClr val="73A9DB"/>
              </a:buClr>
            </a:pPr>
            <a:r>
              <a:rPr lang="en-US" sz="2600" b="1" dirty="0">
                <a:solidFill>
                  <a:srgbClr val="73A9DB"/>
                </a:solidFill>
              </a:rPr>
              <a:t>Delineate</a:t>
            </a:r>
            <a:r>
              <a:rPr lang="en-US" sz="2600" dirty="0">
                <a:solidFill>
                  <a:schemeClr val="tx1">
                    <a:lumMod val="75000"/>
                  </a:schemeClr>
                </a:solidFill>
              </a:rPr>
              <a:t> possible </a:t>
            </a:r>
            <a:r>
              <a:rPr lang="en-US" sz="2600" dirty="0" smtClean="0">
                <a:solidFill>
                  <a:schemeClr val="tx1">
                    <a:lumMod val="75000"/>
                  </a:schemeClr>
                </a:solidFill>
              </a:rPr>
              <a:t>sites for search of archaeological remains</a:t>
            </a:r>
            <a:endParaRPr lang="en-US" sz="2600" dirty="0">
              <a:solidFill>
                <a:schemeClr val="tx1">
                  <a:lumMod val="75000"/>
                </a:schemeClr>
              </a:solidFill>
            </a:endParaRPr>
          </a:p>
        </p:txBody>
      </p:sp>
      <p:sp>
        <p:nvSpPr>
          <p:cNvPr id="16" name="TextBox 15"/>
          <p:cNvSpPr txBox="1"/>
          <p:nvPr/>
        </p:nvSpPr>
        <p:spPr>
          <a:xfrm>
            <a:off x="887515" y="4493747"/>
            <a:ext cx="15590733" cy="769441"/>
          </a:xfrm>
          <a:prstGeom prst="rect">
            <a:avLst/>
          </a:prstGeom>
          <a:noFill/>
        </p:spPr>
        <p:txBody>
          <a:bodyPr wrap="square" rtlCol="0">
            <a:spAutoFit/>
          </a:bodyPr>
          <a:lstStyle/>
          <a:p>
            <a:pPr algn="ctr"/>
            <a:r>
              <a:rPr lang="en-US" sz="4400" b="1" dirty="0" smtClean="0">
                <a:solidFill>
                  <a:srgbClr val="75AADB"/>
                </a:solidFill>
                <a:latin typeface="Century Gothic" panose="020B0502020202020204" pitchFamily="34" charset="0"/>
              </a:rPr>
              <a:t>Abstract</a:t>
            </a:r>
          </a:p>
        </p:txBody>
      </p:sp>
      <p:sp>
        <p:nvSpPr>
          <p:cNvPr id="23" name="TextBox 22"/>
          <p:cNvSpPr txBox="1"/>
          <p:nvPr/>
        </p:nvSpPr>
        <p:spPr>
          <a:xfrm>
            <a:off x="16478249" y="4523563"/>
            <a:ext cx="7334251" cy="769441"/>
          </a:xfrm>
          <a:prstGeom prst="rect">
            <a:avLst/>
          </a:prstGeom>
          <a:noFill/>
        </p:spPr>
        <p:txBody>
          <a:bodyPr wrap="square" rtlCol="0">
            <a:spAutoFit/>
          </a:bodyPr>
          <a:lstStyle/>
          <a:p>
            <a:pPr algn="ctr"/>
            <a:r>
              <a:rPr lang="en-US" sz="4400" b="1" dirty="0" smtClean="0">
                <a:solidFill>
                  <a:srgbClr val="75AADB"/>
                </a:solidFill>
                <a:latin typeface="Century Gothic" panose="020B0502020202020204" pitchFamily="34" charset="0"/>
              </a:rPr>
              <a:t>Objectives</a:t>
            </a:r>
          </a:p>
        </p:txBody>
      </p:sp>
      <p:sp>
        <p:nvSpPr>
          <p:cNvPr id="28" name="TextBox 27"/>
          <p:cNvSpPr txBox="1"/>
          <p:nvPr/>
        </p:nvSpPr>
        <p:spPr>
          <a:xfrm>
            <a:off x="5433359" y="23078945"/>
            <a:ext cx="3734704" cy="793704"/>
          </a:xfrm>
          <a:prstGeom prst="rect">
            <a:avLst/>
          </a:prstGeom>
          <a:noFill/>
        </p:spPr>
        <p:txBody>
          <a:bodyPr wrap="square" rtlCol="0">
            <a:spAutoFit/>
          </a:bodyPr>
          <a:lstStyle/>
          <a:p>
            <a:pPr algn="ctr"/>
            <a:r>
              <a:rPr lang="en-US" sz="4400" b="1" dirty="0" smtClean="0">
                <a:solidFill>
                  <a:srgbClr val="75AADB"/>
                </a:solidFill>
                <a:latin typeface="Century Gothic" panose="020B0502020202020204" pitchFamily="34" charset="0"/>
              </a:rPr>
              <a:t>Conclusions</a:t>
            </a:r>
          </a:p>
        </p:txBody>
      </p:sp>
      <p:grpSp>
        <p:nvGrpSpPr>
          <p:cNvPr id="68" name="Group 67"/>
          <p:cNvGrpSpPr/>
          <p:nvPr/>
        </p:nvGrpSpPr>
        <p:grpSpPr>
          <a:xfrm>
            <a:off x="16218285" y="26748555"/>
            <a:ext cx="7667759" cy="6809229"/>
            <a:chOff x="16218285" y="27542634"/>
            <a:chExt cx="7667759" cy="6809229"/>
          </a:xfrm>
        </p:grpSpPr>
        <p:sp>
          <p:nvSpPr>
            <p:cNvPr id="11" name="Text Placeholder 16"/>
            <p:cNvSpPr txBox="1">
              <a:spLocks/>
            </p:cNvSpPr>
            <p:nvPr/>
          </p:nvSpPr>
          <p:spPr>
            <a:xfrm>
              <a:off x="16218285" y="28348085"/>
              <a:ext cx="7667759" cy="600377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tx1">
                      <a:lumMod val="75000"/>
                    </a:schemeClr>
                  </a:solidFill>
                </a:rPr>
                <a:t>We would like to extend tremendous gratitude to the following people for their knowledge, guidance, and support throughout the process of this project:</a:t>
              </a:r>
            </a:p>
            <a:p>
              <a:endParaRPr lang="en-US" sz="1600" dirty="0" smtClean="0">
                <a:solidFill>
                  <a:schemeClr val="tx1">
                    <a:lumMod val="75000"/>
                  </a:schemeClr>
                </a:solidFill>
              </a:endParaRPr>
            </a:p>
            <a:p>
              <a:pPr>
                <a:spcBef>
                  <a:spcPts val="0"/>
                </a:spcBef>
              </a:pPr>
              <a:r>
                <a:rPr lang="en-US" b="1" dirty="0" smtClean="0">
                  <a:solidFill>
                    <a:schemeClr val="tx1">
                      <a:lumMod val="75000"/>
                    </a:schemeClr>
                  </a:solidFill>
                </a:rPr>
                <a:t>Tom Lincoln</a:t>
              </a:r>
              <a:r>
                <a:rPr lang="en-US" dirty="0" smtClean="0">
                  <a:solidFill>
                    <a:schemeClr val="tx1">
                      <a:lumMod val="75000"/>
                    </a:schemeClr>
                  </a:solidFill>
                </a:rPr>
                <a:t>, Intermountain Region of the National Parks Service</a:t>
              </a:r>
            </a:p>
            <a:p>
              <a:pPr>
                <a:spcBef>
                  <a:spcPts val="0"/>
                </a:spcBef>
              </a:pPr>
              <a:r>
                <a:rPr lang="en-US" b="1" dirty="0" smtClean="0">
                  <a:solidFill>
                    <a:schemeClr val="tx1">
                      <a:lumMod val="75000"/>
                    </a:schemeClr>
                  </a:solidFill>
                </a:rPr>
                <a:t>Richard </a:t>
              </a:r>
              <a:r>
                <a:rPr lang="en-US" b="1" dirty="0" err="1" smtClean="0">
                  <a:solidFill>
                    <a:schemeClr val="tx1">
                      <a:lumMod val="75000"/>
                    </a:schemeClr>
                  </a:solidFill>
                </a:rPr>
                <a:t>Menicke</a:t>
              </a:r>
              <a:r>
                <a:rPr lang="en-US" dirty="0" smtClean="0">
                  <a:solidFill>
                    <a:schemeClr val="tx1">
                      <a:lumMod val="75000"/>
                    </a:schemeClr>
                  </a:solidFill>
                </a:rPr>
                <a:t>, Glacier National Park</a:t>
              </a:r>
            </a:p>
            <a:p>
              <a:pPr>
                <a:spcBef>
                  <a:spcPts val="0"/>
                </a:spcBef>
              </a:pPr>
              <a:r>
                <a:rPr lang="en-US" b="1" dirty="0" smtClean="0">
                  <a:solidFill>
                    <a:schemeClr val="tx1">
                      <a:lumMod val="75000"/>
                    </a:schemeClr>
                  </a:solidFill>
                </a:rPr>
                <a:t>Shannon Dennison</a:t>
              </a:r>
              <a:r>
                <a:rPr lang="en-US" dirty="0" smtClean="0">
                  <a:solidFill>
                    <a:schemeClr val="tx1">
                      <a:lumMod val="75000"/>
                    </a:schemeClr>
                  </a:solidFill>
                </a:rPr>
                <a:t>, Grand Teton National Park</a:t>
              </a:r>
            </a:p>
            <a:p>
              <a:pPr>
                <a:spcBef>
                  <a:spcPts val="0"/>
                </a:spcBef>
              </a:pPr>
              <a:r>
                <a:rPr lang="en-US" b="1" dirty="0" smtClean="0">
                  <a:solidFill>
                    <a:schemeClr val="tx1">
                      <a:lumMod val="75000"/>
                    </a:schemeClr>
                  </a:solidFill>
                </a:rPr>
                <a:t>Elizabeth Horton</a:t>
              </a:r>
              <a:r>
                <a:rPr lang="en-US" dirty="0" smtClean="0">
                  <a:solidFill>
                    <a:schemeClr val="tx1">
                      <a:lumMod val="75000"/>
                    </a:schemeClr>
                  </a:solidFill>
                </a:rPr>
                <a:t>, Yellowstone National Park</a:t>
              </a:r>
            </a:p>
            <a:p>
              <a:pPr>
                <a:spcBef>
                  <a:spcPts val="0"/>
                </a:spcBef>
              </a:pPr>
              <a:r>
                <a:rPr lang="en-US" b="1" dirty="0" smtClean="0">
                  <a:solidFill>
                    <a:schemeClr val="tx1">
                      <a:lumMod val="75000"/>
                    </a:schemeClr>
                  </a:solidFill>
                </a:rPr>
                <a:t>Dr. Kenton Ross</a:t>
              </a:r>
              <a:r>
                <a:rPr lang="en-US" dirty="0" smtClean="0">
                  <a:solidFill>
                    <a:schemeClr val="tx1">
                      <a:lumMod val="75000"/>
                    </a:schemeClr>
                  </a:solidFill>
                </a:rPr>
                <a:t>, NASA Langley Research Center</a:t>
              </a:r>
            </a:p>
            <a:p>
              <a:pPr>
                <a:spcBef>
                  <a:spcPts val="0"/>
                </a:spcBef>
              </a:pPr>
              <a:r>
                <a:rPr lang="en-US" b="1" dirty="0" smtClean="0">
                  <a:solidFill>
                    <a:schemeClr val="tx1">
                      <a:lumMod val="75000"/>
                    </a:schemeClr>
                  </a:solidFill>
                </a:rPr>
                <a:t>Dr.. DeWayne Cecil</a:t>
              </a:r>
              <a:r>
                <a:rPr lang="en-US" dirty="0" smtClean="0">
                  <a:solidFill>
                    <a:schemeClr val="tx1">
                      <a:lumMod val="75000"/>
                    </a:schemeClr>
                  </a:solidFill>
                </a:rPr>
                <a:t>, NOAA NCEI, Global Science and Technology Inc.</a:t>
              </a:r>
            </a:p>
            <a:p>
              <a:pPr>
                <a:spcBef>
                  <a:spcPts val="0"/>
                </a:spcBef>
              </a:pPr>
              <a:r>
                <a:rPr lang="en-US" b="1" dirty="0" smtClean="0">
                  <a:solidFill>
                    <a:schemeClr val="tx1">
                      <a:lumMod val="75000"/>
                    </a:schemeClr>
                  </a:solidFill>
                </a:rPr>
                <a:t>David </a:t>
              </a:r>
              <a:r>
                <a:rPr lang="en-US" b="1" dirty="0" err="1" smtClean="0">
                  <a:solidFill>
                    <a:schemeClr val="tx1">
                      <a:lumMod val="75000"/>
                    </a:schemeClr>
                  </a:solidFill>
                </a:rPr>
                <a:t>Selkowitz</a:t>
              </a:r>
              <a:r>
                <a:rPr lang="en-US" dirty="0" smtClean="0">
                  <a:solidFill>
                    <a:schemeClr val="tx1">
                      <a:lumMod val="75000"/>
                    </a:schemeClr>
                  </a:solidFill>
                </a:rPr>
                <a:t>, USGS Alaska Science Center</a:t>
              </a:r>
            </a:p>
            <a:p>
              <a:pPr>
                <a:spcBef>
                  <a:spcPts val="0"/>
                </a:spcBef>
              </a:pPr>
              <a:r>
                <a:rPr lang="en-US" b="1" dirty="0" smtClean="0">
                  <a:solidFill>
                    <a:schemeClr val="tx1">
                      <a:lumMod val="75000"/>
                    </a:schemeClr>
                  </a:solidFill>
                </a:rPr>
                <a:t>Bob </a:t>
              </a:r>
              <a:r>
                <a:rPr lang="en-US" b="1" dirty="0" err="1" smtClean="0">
                  <a:solidFill>
                    <a:schemeClr val="tx1">
                      <a:lumMod val="75000"/>
                    </a:schemeClr>
                  </a:solidFill>
                </a:rPr>
                <a:t>VanGundy</a:t>
              </a:r>
              <a:r>
                <a:rPr lang="en-US" dirty="0" smtClean="0">
                  <a:solidFill>
                    <a:schemeClr val="tx1">
                      <a:lumMod val="75000"/>
                    </a:schemeClr>
                  </a:solidFill>
                </a:rPr>
                <a:t>, The University of Virginia’s College at Wise</a:t>
              </a:r>
            </a:p>
            <a:p>
              <a:pPr lvl="0" defTabSz="3072384">
                <a:lnSpc>
                  <a:spcPct val="100000"/>
                </a:lnSpc>
                <a:spcBef>
                  <a:spcPts val="0"/>
                </a:spcBef>
              </a:pPr>
              <a:endParaRPr lang="en-US" sz="1600" i="1" dirty="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a:solidFill>
                  <a:srgbClr val="767171"/>
                </a:solidFill>
              </a:endParaRPr>
            </a:p>
            <a:p>
              <a:endParaRPr lang="en-US" dirty="0" smtClean="0"/>
            </a:p>
          </p:txBody>
        </p:sp>
        <p:sp>
          <p:nvSpPr>
            <p:cNvPr id="29" name="TextBox 28"/>
            <p:cNvSpPr txBox="1"/>
            <p:nvPr/>
          </p:nvSpPr>
          <p:spPr>
            <a:xfrm>
              <a:off x="16218285" y="27542634"/>
              <a:ext cx="7594215" cy="769441"/>
            </a:xfrm>
            <a:prstGeom prst="rect">
              <a:avLst/>
            </a:prstGeom>
            <a:noFill/>
          </p:spPr>
          <p:txBody>
            <a:bodyPr wrap="square" rtlCol="0">
              <a:spAutoFit/>
            </a:bodyPr>
            <a:lstStyle/>
            <a:p>
              <a:pPr algn="ctr"/>
              <a:r>
                <a:rPr lang="en-US" sz="4400" b="1" dirty="0" smtClean="0">
                  <a:solidFill>
                    <a:srgbClr val="75AADB"/>
                  </a:solidFill>
                  <a:latin typeface="Century Gothic" panose="020B0502020202020204" pitchFamily="34" charset="0"/>
                </a:rPr>
                <a:t>Acknowledgements</a:t>
              </a:r>
            </a:p>
          </p:txBody>
        </p:sp>
      </p:grpSp>
      <p:sp>
        <p:nvSpPr>
          <p:cNvPr id="38" name="TextBox 37"/>
          <p:cNvSpPr txBox="1"/>
          <p:nvPr/>
        </p:nvSpPr>
        <p:spPr>
          <a:xfrm>
            <a:off x="843099" y="34694241"/>
            <a:ext cx="18035451" cy="871515"/>
          </a:xfrm>
          <a:prstGeom prst="rect">
            <a:avLst/>
          </a:prstGeom>
          <a:noFill/>
        </p:spPr>
        <p:txBody>
          <a:bodyPr wrap="square" rtlCol="0">
            <a:noAutofit/>
          </a:bodyPr>
          <a:lstStyle/>
          <a:p>
            <a:pPr lvl="0"/>
            <a:r>
              <a:rPr lang="en-US" sz="4800" dirty="0" smtClean="0">
                <a:solidFill>
                  <a:schemeClr val="bg1"/>
                </a:solidFill>
                <a:latin typeface="+mj-lt"/>
              </a:rPr>
              <a:t>Wise County Clerk of Courts – </a:t>
            </a:r>
            <a:r>
              <a:rPr lang="en-US" sz="4800" dirty="0" smtClean="0">
                <a:solidFill>
                  <a:srgbClr val="FFFFFF"/>
                </a:solidFill>
                <a:latin typeface="Century Gothic"/>
              </a:rPr>
              <a:t>Fall 2016</a:t>
            </a:r>
            <a:endParaRPr lang="en-US" sz="4800" dirty="0">
              <a:solidFill>
                <a:srgbClr val="FFFFFF"/>
              </a:solidFill>
              <a:latin typeface="Century Gothic"/>
            </a:endParaRPr>
          </a:p>
        </p:txBody>
      </p:sp>
      <p:grpSp>
        <p:nvGrpSpPr>
          <p:cNvPr id="61" name="Group 60"/>
          <p:cNvGrpSpPr/>
          <p:nvPr/>
        </p:nvGrpSpPr>
        <p:grpSpPr>
          <a:xfrm>
            <a:off x="751636" y="26784564"/>
            <a:ext cx="8644603" cy="7673594"/>
            <a:chOff x="751636" y="27578643"/>
            <a:chExt cx="8644603" cy="7673594"/>
          </a:xfrm>
        </p:grpSpPr>
        <p:sp>
          <p:nvSpPr>
            <p:cNvPr id="31" name="TextBox 30"/>
            <p:cNvSpPr txBox="1"/>
            <p:nvPr/>
          </p:nvSpPr>
          <p:spPr>
            <a:xfrm>
              <a:off x="876553" y="27578643"/>
              <a:ext cx="8291510" cy="769441"/>
            </a:xfrm>
            <a:prstGeom prst="rect">
              <a:avLst/>
            </a:prstGeom>
            <a:noFill/>
          </p:spPr>
          <p:txBody>
            <a:bodyPr wrap="square" rtlCol="0">
              <a:spAutoFit/>
            </a:bodyPr>
            <a:lstStyle/>
            <a:p>
              <a:pPr algn="ctr"/>
              <a:r>
                <a:rPr lang="en-US" sz="4400" b="1" dirty="0" smtClean="0">
                  <a:solidFill>
                    <a:srgbClr val="75AADB"/>
                  </a:solidFill>
                  <a:latin typeface="Century Gothic" panose="020B0502020202020204" pitchFamily="34" charset="0"/>
                </a:rPr>
                <a:t>Team Members</a:t>
              </a:r>
            </a:p>
          </p:txBody>
        </p:sp>
        <p:grpSp>
          <p:nvGrpSpPr>
            <p:cNvPr id="20" name="Group 19"/>
            <p:cNvGrpSpPr/>
            <p:nvPr/>
          </p:nvGrpSpPr>
          <p:grpSpPr>
            <a:xfrm>
              <a:off x="5178331" y="31697972"/>
              <a:ext cx="2872251" cy="3554265"/>
              <a:chOff x="818072" y="31139977"/>
              <a:chExt cx="2872251" cy="3554265"/>
            </a:xfrm>
          </p:grpSpPr>
          <p:sp>
            <p:nvSpPr>
              <p:cNvPr id="9" name="Text Placeholder 16"/>
              <p:cNvSpPr txBox="1">
                <a:spLocks/>
              </p:cNvSpPr>
              <p:nvPr/>
            </p:nvSpPr>
            <p:spPr>
              <a:xfrm>
                <a:off x="818072" y="33446349"/>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Aubrey </a:t>
                </a:r>
                <a:r>
                  <a:rPr lang="en-US" dirty="0" err="1" smtClean="0">
                    <a:solidFill>
                      <a:schemeClr val="tx1">
                        <a:lumMod val="75000"/>
                      </a:schemeClr>
                    </a:solidFill>
                  </a:rPr>
                  <a:t>Hilte</a:t>
                </a:r>
                <a:endParaRPr lang="en-US" dirty="0" smtClean="0">
                  <a:solidFill>
                    <a:schemeClr val="tx1">
                      <a:lumMod val="75000"/>
                    </a:schemeClr>
                  </a:solidFill>
                </a:endParaRPr>
              </a:p>
            </p:txBody>
          </p:sp>
          <p:grpSp>
            <p:nvGrpSpPr>
              <p:cNvPr id="18" name="Group 17"/>
              <p:cNvGrpSpPr/>
              <p:nvPr/>
            </p:nvGrpSpPr>
            <p:grpSpPr>
              <a:xfrm>
                <a:off x="1240777" y="31139977"/>
                <a:ext cx="2057404" cy="2081788"/>
                <a:chOff x="1240777" y="31139977"/>
                <a:chExt cx="2057404" cy="2081788"/>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0777" y="31139977"/>
                  <a:ext cx="2057404" cy="2081788"/>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8098" t="42779" r="53475" b="42244"/>
                <a:stretch/>
              </p:blipFill>
              <p:spPr>
                <a:xfrm>
                  <a:off x="1446519" y="31357911"/>
                  <a:ext cx="1645920" cy="1645920"/>
                </a:xfrm>
                <a:prstGeom prst="ellipse">
                  <a:avLst/>
                </a:prstGeom>
              </p:spPr>
            </p:pic>
          </p:grpSp>
        </p:grpSp>
        <p:grpSp>
          <p:nvGrpSpPr>
            <p:cNvPr id="21" name="Group 20"/>
            <p:cNvGrpSpPr/>
            <p:nvPr/>
          </p:nvGrpSpPr>
          <p:grpSpPr>
            <a:xfrm>
              <a:off x="6523988" y="28791583"/>
              <a:ext cx="2872251" cy="3545528"/>
              <a:chOff x="3910644" y="31148713"/>
              <a:chExt cx="2872251" cy="3545528"/>
            </a:xfrm>
          </p:grpSpPr>
          <p:sp>
            <p:nvSpPr>
              <p:cNvPr id="34" name="Text Placeholder 16"/>
              <p:cNvSpPr txBox="1">
                <a:spLocks/>
              </p:cNvSpPr>
              <p:nvPr/>
            </p:nvSpPr>
            <p:spPr>
              <a:xfrm>
                <a:off x="3910644" y="33446348"/>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Michael Brooke</a:t>
                </a: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485" y="31148713"/>
                <a:ext cx="2057404" cy="2081788"/>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6573" t="38663" r="44619" b="46384"/>
              <a:stretch/>
            </p:blipFill>
            <p:spPr>
              <a:xfrm>
                <a:off x="4518227" y="31366647"/>
                <a:ext cx="1645920" cy="1645920"/>
              </a:xfrm>
              <a:prstGeom prst="ellipse">
                <a:avLst/>
              </a:prstGeom>
            </p:spPr>
          </p:pic>
        </p:grpSp>
        <p:grpSp>
          <p:nvGrpSpPr>
            <p:cNvPr id="43" name="Group 42"/>
            <p:cNvGrpSpPr/>
            <p:nvPr/>
          </p:nvGrpSpPr>
          <p:grpSpPr>
            <a:xfrm>
              <a:off x="751636" y="28787215"/>
              <a:ext cx="3002160" cy="3554265"/>
              <a:chOff x="7003216" y="31139977"/>
              <a:chExt cx="3002160" cy="3554265"/>
            </a:xfrm>
          </p:grpSpPr>
          <p:sp>
            <p:nvSpPr>
              <p:cNvPr id="36" name="Text Placeholder 16"/>
              <p:cNvSpPr txBox="1">
                <a:spLocks/>
              </p:cNvSpPr>
              <p:nvPr/>
            </p:nvSpPr>
            <p:spPr>
              <a:xfrm>
                <a:off x="7003216" y="33446349"/>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Kimberly Berry</a:t>
                </a:r>
                <a:br>
                  <a:rPr lang="en-US" dirty="0" smtClean="0">
                    <a:solidFill>
                      <a:schemeClr val="tx1">
                        <a:lumMod val="75000"/>
                      </a:schemeClr>
                    </a:solidFill>
                  </a:rPr>
                </a:br>
                <a:r>
                  <a:rPr lang="en-US" dirty="0" smtClean="0">
                    <a:solidFill>
                      <a:schemeClr val="tx1">
                        <a:lumMod val="75000"/>
                      </a:schemeClr>
                    </a:solidFill>
                  </a:rPr>
                  <a:t>Team Lead</a:t>
                </a: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8989" y="31139977"/>
                <a:ext cx="2057404" cy="2081788"/>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62774" t="44061" r="28420" b="40989"/>
              <a:stretch/>
            </p:blipFill>
            <p:spPr>
              <a:xfrm>
                <a:off x="7614731" y="31357911"/>
                <a:ext cx="1645920" cy="1645920"/>
              </a:xfrm>
              <a:prstGeom prst="ellipse">
                <a:avLst/>
              </a:prstGeom>
            </p:spPr>
          </p:pic>
        </p:grpSp>
        <p:grpSp>
          <p:nvGrpSpPr>
            <p:cNvPr id="45" name="Group 44"/>
            <p:cNvGrpSpPr/>
            <p:nvPr/>
          </p:nvGrpSpPr>
          <p:grpSpPr>
            <a:xfrm>
              <a:off x="2227201" y="31697972"/>
              <a:ext cx="3002160" cy="3554265"/>
              <a:chOff x="-6450529" y="23895681"/>
              <a:chExt cx="3002160" cy="3554265"/>
            </a:xfrm>
          </p:grpSpPr>
          <p:sp>
            <p:nvSpPr>
              <p:cNvPr id="40" name="Text Placeholder 16"/>
              <p:cNvSpPr txBox="1">
                <a:spLocks/>
              </p:cNvSpPr>
              <p:nvPr/>
            </p:nvSpPr>
            <p:spPr>
              <a:xfrm>
                <a:off x="-6450529" y="2620205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Brooke Colley</a:t>
                </a: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151" y="23895681"/>
                <a:ext cx="2057404" cy="2081788"/>
              </a:xfrm>
              <a:prstGeom prst="flowChartConnector">
                <a:avLst/>
              </a:prstGeom>
            </p:spPr>
          </p:pic>
          <p:pic>
            <p:nvPicPr>
              <p:cNvPr id="44" name="Picture 43"/>
              <p:cNvPicPr>
                <a:picLocks noChangeAspect="1"/>
              </p:cNvPicPr>
              <p:nvPr/>
            </p:nvPicPr>
            <p:blipFill rotWithShape="1">
              <a:blip r:embed="rId6" cstate="print">
                <a:extLst>
                  <a:ext uri="{28A0092B-C50C-407E-A947-70E740481C1C}">
                    <a14:useLocalDpi xmlns:a14="http://schemas.microsoft.com/office/drawing/2010/main" val="0"/>
                  </a:ext>
                </a:extLst>
              </a:blip>
              <a:srcRect l="30022" t="46829" r="61172" b="38221"/>
              <a:stretch/>
            </p:blipFill>
            <p:spPr>
              <a:xfrm>
                <a:off x="-5772409" y="24113615"/>
                <a:ext cx="1645920" cy="1645920"/>
              </a:xfrm>
              <a:prstGeom prst="ellipse">
                <a:avLst/>
              </a:prstGeom>
            </p:spPr>
          </p:pic>
        </p:grpSp>
        <p:grpSp>
          <p:nvGrpSpPr>
            <p:cNvPr id="47" name="Group 46"/>
            <p:cNvGrpSpPr/>
            <p:nvPr/>
          </p:nvGrpSpPr>
          <p:grpSpPr>
            <a:xfrm>
              <a:off x="3702766" y="28787215"/>
              <a:ext cx="3002160" cy="3554265"/>
              <a:chOff x="-6450529" y="28012127"/>
              <a:chExt cx="3002160" cy="3554265"/>
            </a:xfrm>
          </p:grpSpPr>
          <p:sp>
            <p:nvSpPr>
              <p:cNvPr id="33" name="Text Placeholder 16"/>
              <p:cNvSpPr txBox="1">
                <a:spLocks/>
              </p:cNvSpPr>
              <p:nvPr/>
            </p:nvSpPr>
            <p:spPr>
              <a:xfrm>
                <a:off x="-6450529" y="30318499"/>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Alexander Black</a:t>
                </a: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4756" y="28012127"/>
                <a:ext cx="2057404" cy="2081788"/>
              </a:xfrm>
              <a:prstGeom prst="rect">
                <a:avLst/>
              </a:prstGeom>
            </p:spPr>
          </p:pic>
          <p:pic>
            <p:nvPicPr>
              <p:cNvPr id="46" name="Picture 45"/>
              <p:cNvPicPr>
                <a:picLocks noChangeAspect="1"/>
              </p:cNvPicPr>
              <p:nvPr/>
            </p:nvPicPr>
            <p:blipFill rotWithShape="1">
              <a:blip r:embed="rId7" cstate="print">
                <a:extLst>
                  <a:ext uri="{28A0092B-C50C-407E-A947-70E740481C1C}">
                    <a14:useLocalDpi xmlns:a14="http://schemas.microsoft.com/office/drawing/2010/main" val="0"/>
                  </a:ext>
                </a:extLst>
              </a:blip>
              <a:srcRect l="54075" t="40542" r="37119" b="44507"/>
              <a:stretch/>
            </p:blipFill>
            <p:spPr>
              <a:xfrm>
                <a:off x="-5839014" y="28230061"/>
                <a:ext cx="1645920" cy="1645920"/>
              </a:xfrm>
              <a:prstGeom prst="ellipse">
                <a:avLst/>
              </a:prstGeom>
            </p:spPr>
          </p:pic>
        </p:grpSp>
      </p:grpSp>
      <p:grpSp>
        <p:nvGrpSpPr>
          <p:cNvPr id="63" name="Group 62"/>
          <p:cNvGrpSpPr/>
          <p:nvPr/>
        </p:nvGrpSpPr>
        <p:grpSpPr>
          <a:xfrm>
            <a:off x="10835285" y="26772801"/>
            <a:ext cx="4395075" cy="3935105"/>
            <a:chOff x="10835285" y="27566880"/>
            <a:chExt cx="4395075" cy="3935105"/>
          </a:xfrm>
        </p:grpSpPr>
        <p:sp>
          <p:nvSpPr>
            <p:cNvPr id="30" name="TextBox 29"/>
            <p:cNvSpPr txBox="1"/>
            <p:nvPr/>
          </p:nvSpPr>
          <p:spPr>
            <a:xfrm>
              <a:off x="10835285" y="27566880"/>
              <a:ext cx="4395075"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Project Partners</a:t>
              </a:r>
            </a:p>
          </p:txBody>
        </p:sp>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26507" y="28772593"/>
              <a:ext cx="2096325" cy="2729392"/>
            </a:xfrm>
            <a:prstGeom prst="rect">
              <a:avLst/>
            </a:prstGeom>
          </p:spPr>
        </p:pic>
      </p:grpSp>
      <p:sp>
        <p:nvSpPr>
          <p:cNvPr id="4" name="TextBox 3"/>
          <p:cNvSpPr txBox="1"/>
          <p:nvPr/>
        </p:nvSpPr>
        <p:spPr>
          <a:xfrm>
            <a:off x="941071" y="5342024"/>
            <a:ext cx="15537177" cy="3662541"/>
          </a:xfrm>
          <a:prstGeom prst="rect">
            <a:avLst/>
          </a:prstGeom>
          <a:noFill/>
        </p:spPr>
        <p:txBody>
          <a:bodyPr wrap="square" rtlCol="0">
            <a:spAutoFit/>
          </a:bodyPr>
          <a:lstStyle/>
          <a:p>
            <a:r>
              <a:rPr lang="en-US" sz="2800" dirty="0">
                <a:solidFill>
                  <a:schemeClr val="tx1">
                    <a:lumMod val="75000"/>
                  </a:schemeClr>
                </a:solidFill>
              </a:rPr>
              <a:t>National Parks in the Intermountain region of the United States Northern Great Plains are experiencing changes in Persistent Ice and Snow Cover (PISC) due to changes in climate. Part of the mission of the National Park Service is to discover and protect cultural heritage sites; mapping changes in PISC is a crucial step in identifying archaeological sites exposed by the receding ice and snow. This project focused on three National Parks in the Intermountain region: Glacier, Grand Teton, and Yellowstone. Multispectral, 30 m resolution imagery from Landsat 5 TM and Landsat 8 OLI were classified to identify areas of PISC during the months of August and September from 1984 to 2016. The resulting composite, cloud-free images were further used to highlight areas where PISC had decreased during the study period.</a:t>
            </a:r>
          </a:p>
        </p:txBody>
      </p:sp>
      <p:cxnSp>
        <p:nvCxnSpPr>
          <p:cNvPr id="70" name="Straight Connector 69"/>
          <p:cNvCxnSpPr>
            <a:stCxn id="66" idx="4"/>
            <a:endCxn id="66" idx="4"/>
          </p:cNvCxnSpPr>
          <p:nvPr/>
        </p:nvCxnSpPr>
        <p:spPr>
          <a:xfrm>
            <a:off x="2656982" y="875580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1581154" y="16764361"/>
            <a:ext cx="2448786" cy="707886"/>
          </a:xfrm>
          <a:prstGeom prst="rect">
            <a:avLst/>
          </a:prstGeom>
          <a:noFill/>
        </p:spPr>
        <p:txBody>
          <a:bodyPr wrap="square" rtlCol="0">
            <a:spAutoFit/>
          </a:bodyPr>
          <a:lstStyle/>
          <a:p>
            <a:pPr algn="ctr"/>
            <a:r>
              <a:rPr lang="en-US" sz="4000" b="1" dirty="0" smtClean="0">
                <a:solidFill>
                  <a:schemeClr val="bg1"/>
                </a:solidFill>
                <a:latin typeface="+mj-lt"/>
              </a:rPr>
              <a:t>Results</a:t>
            </a:r>
            <a:endParaRPr lang="en-US" sz="4000" b="1" dirty="0">
              <a:solidFill>
                <a:schemeClr val="bg1"/>
              </a:solidFill>
              <a:latin typeface="+mj-lt"/>
            </a:endParaRPr>
          </a:p>
        </p:txBody>
      </p:sp>
      <p:grpSp>
        <p:nvGrpSpPr>
          <p:cNvPr id="13" name="Group 12"/>
          <p:cNvGrpSpPr/>
          <p:nvPr/>
        </p:nvGrpSpPr>
        <p:grpSpPr>
          <a:xfrm>
            <a:off x="1266899" y="8553216"/>
            <a:ext cx="22619145" cy="14212020"/>
            <a:chOff x="1256995" y="7811622"/>
            <a:chExt cx="22619145" cy="14212020"/>
          </a:xfrm>
        </p:grpSpPr>
        <p:grpSp>
          <p:nvGrpSpPr>
            <p:cNvPr id="81" name="Group 80"/>
            <p:cNvGrpSpPr/>
            <p:nvPr/>
          </p:nvGrpSpPr>
          <p:grpSpPr>
            <a:xfrm>
              <a:off x="2320311" y="7811622"/>
              <a:ext cx="21555829" cy="14212020"/>
              <a:chOff x="2213120" y="620038"/>
              <a:chExt cx="8016669" cy="5418667"/>
            </a:xfrm>
          </p:grpSpPr>
          <p:graphicFrame>
            <p:nvGraphicFramePr>
              <p:cNvPr id="82" name="Diagram 81"/>
              <p:cNvGraphicFramePr/>
              <p:nvPr>
                <p:extLst>
                  <p:ext uri="{D42A27DB-BD31-4B8C-83A1-F6EECF244321}">
                    <p14:modId xmlns:p14="http://schemas.microsoft.com/office/powerpoint/2010/main" val="3036745633"/>
                  </p:ext>
                </p:extLst>
              </p:nvPr>
            </p:nvGraphicFramePr>
            <p:xfrm>
              <a:off x="2213120" y="620038"/>
              <a:ext cx="8016669"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5" name="Oval 84"/>
              <p:cNvSpPr/>
              <p:nvPr/>
            </p:nvSpPr>
            <p:spPr>
              <a:xfrm>
                <a:off x="3691467" y="938388"/>
                <a:ext cx="1171174" cy="1171174"/>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5">
                  <a:hueOff val="-4902230"/>
                  <a:satOff val="-6819"/>
                  <a:lumOff val="-26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6" name="Oval 85"/>
              <p:cNvSpPr/>
              <p:nvPr/>
            </p:nvSpPr>
            <p:spPr>
              <a:xfrm>
                <a:off x="2620744" y="2205671"/>
                <a:ext cx="1122210" cy="1122210"/>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5">
                  <a:hueOff val="-4902230"/>
                  <a:satOff val="-6819"/>
                  <a:lumOff val="-26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87" name="Shape 204"/>
              <p:cNvPicPr preferRelativeResize="0"/>
              <p:nvPr/>
            </p:nvPicPr>
            <p:blipFill>
              <a:blip r:embed="rId16">
                <a:alphaModFix/>
              </a:blip>
              <a:stretch>
                <a:fillRect/>
              </a:stretch>
            </p:blipFill>
            <p:spPr>
              <a:xfrm rot="20848916">
                <a:off x="7462722" y="2030135"/>
                <a:ext cx="1052313" cy="898913"/>
              </a:xfrm>
              <a:prstGeom prst="rect">
                <a:avLst/>
              </a:prstGeom>
              <a:noFill/>
              <a:ln>
                <a:noFill/>
              </a:ln>
            </p:spPr>
          </p:pic>
          <p:pic>
            <p:nvPicPr>
              <p:cNvPr id="88" name="Shape 206"/>
              <p:cNvPicPr preferRelativeResize="0"/>
              <p:nvPr/>
            </p:nvPicPr>
            <p:blipFill>
              <a:blip r:embed="rId17">
                <a:alphaModFix/>
              </a:blip>
              <a:stretch>
                <a:fillRect/>
              </a:stretch>
            </p:blipFill>
            <p:spPr>
              <a:xfrm rot="1588169">
                <a:off x="6410296" y="866488"/>
                <a:ext cx="995607" cy="1110140"/>
              </a:xfrm>
              <a:prstGeom prst="rect">
                <a:avLst/>
              </a:prstGeom>
              <a:noFill/>
              <a:ln>
                <a:noFill/>
              </a:ln>
            </p:spPr>
          </p:pic>
          <p:sp>
            <p:nvSpPr>
              <p:cNvPr id="89" name="TextBox 88"/>
              <p:cNvSpPr txBox="1"/>
              <p:nvPr/>
            </p:nvSpPr>
            <p:spPr>
              <a:xfrm>
                <a:off x="8032476" y="2570938"/>
                <a:ext cx="1022560" cy="739286"/>
              </a:xfrm>
              <a:prstGeom prst="rect">
                <a:avLst/>
              </a:prstGeom>
              <a:noFill/>
            </p:spPr>
            <p:txBody>
              <a:bodyPr wrap="square" rtlCol="0">
                <a:spAutoFit/>
              </a:bodyPr>
              <a:lstStyle/>
              <a:p>
                <a:pPr lvl="0" algn="ctr">
                  <a:spcBef>
                    <a:spcPts val="0"/>
                  </a:spcBef>
                  <a:buNone/>
                </a:pPr>
                <a:r>
                  <a:rPr lang="en-US" sz="3000" dirty="0">
                    <a:solidFill>
                      <a:schemeClr val="tx1">
                        <a:lumMod val="50000"/>
                      </a:schemeClr>
                    </a:solidFill>
                    <a:latin typeface="Garamond" panose="02020404030301010803" pitchFamily="18" charset="0"/>
                  </a:rPr>
                  <a:t>Landsat 8 Operational Land Imager (OLI)</a:t>
                </a:r>
              </a:p>
            </p:txBody>
          </p:sp>
          <p:sp>
            <p:nvSpPr>
              <p:cNvPr id="90" name="TextBox 89"/>
              <p:cNvSpPr txBox="1"/>
              <p:nvPr/>
            </p:nvSpPr>
            <p:spPr>
              <a:xfrm>
                <a:off x="7094425" y="1150703"/>
                <a:ext cx="992466" cy="563266"/>
              </a:xfrm>
              <a:prstGeom prst="rect">
                <a:avLst/>
              </a:prstGeom>
              <a:noFill/>
            </p:spPr>
            <p:txBody>
              <a:bodyPr wrap="square" rtlCol="0">
                <a:spAutoFit/>
              </a:bodyPr>
              <a:lstStyle/>
              <a:p>
                <a:pPr lvl="0">
                  <a:spcBef>
                    <a:spcPts val="0"/>
                  </a:spcBef>
                  <a:buNone/>
                </a:pPr>
                <a:r>
                  <a:rPr lang="en-US" sz="3000" dirty="0">
                    <a:solidFill>
                      <a:schemeClr val="tx1">
                        <a:lumMod val="50000"/>
                      </a:schemeClr>
                    </a:solidFill>
                    <a:latin typeface="Garamond" panose="02020404030301010803" pitchFamily="18" charset="0"/>
                  </a:rPr>
                  <a:t>Landsat 5 Thematic Mapper (TM) </a:t>
                </a:r>
              </a:p>
            </p:txBody>
          </p:sp>
          <p:sp>
            <p:nvSpPr>
              <p:cNvPr id="83" name="Oval 82"/>
              <p:cNvSpPr/>
              <p:nvPr/>
            </p:nvSpPr>
            <p:spPr>
              <a:xfrm>
                <a:off x="3543442" y="2229171"/>
                <a:ext cx="1100436" cy="1100436"/>
              </a:xfrm>
              <a:prstGeom prst="ellipse">
                <a:avLst/>
              </a:prstGeom>
              <a:blipFill dpi="0" rotWithShape="1">
                <a:blip r:embed="rId1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5">
                  <a:hueOff val="-4902230"/>
                  <a:satOff val="-6819"/>
                  <a:lumOff val="-26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92" name="Picture 91"/>
            <p:cNvPicPr>
              <a:picLocks noChangeAspect="1"/>
            </p:cNvPicPr>
            <p:nvPr/>
          </p:nvPicPr>
          <p:blipFill>
            <a:blip r:embed="rId19"/>
            <a:stretch>
              <a:fillRect/>
            </a:stretch>
          </p:blipFill>
          <p:spPr>
            <a:xfrm>
              <a:off x="11787025" y="14194209"/>
              <a:ext cx="2099797" cy="2067493"/>
            </a:xfrm>
            <a:prstGeom prst="rect">
              <a:avLst/>
            </a:prstGeom>
          </p:spPr>
        </p:pic>
        <p:sp>
          <p:nvSpPr>
            <p:cNvPr id="98" name="TextBox 97"/>
            <p:cNvSpPr txBox="1"/>
            <p:nvPr/>
          </p:nvSpPr>
          <p:spPr>
            <a:xfrm>
              <a:off x="2004625" y="9391761"/>
              <a:ext cx="4542410" cy="1446550"/>
            </a:xfrm>
            <a:prstGeom prst="rect">
              <a:avLst/>
            </a:prstGeom>
            <a:noFill/>
          </p:spPr>
          <p:txBody>
            <a:bodyPr wrap="square" rtlCol="0">
              <a:spAutoFit/>
            </a:bodyPr>
            <a:lstStyle/>
            <a:p>
              <a:pPr algn="ctr"/>
              <a:r>
                <a:rPr lang="en-US" sz="4400" b="1" dirty="0" smtClean="0">
                  <a:solidFill>
                    <a:srgbClr val="75AADB"/>
                  </a:solidFill>
                  <a:latin typeface="+mj-lt"/>
                </a:rPr>
                <a:t>Supervised Classification</a:t>
              </a:r>
              <a:endParaRPr lang="en-US" sz="4400" b="1" dirty="0">
                <a:solidFill>
                  <a:srgbClr val="75AADB"/>
                </a:solidFill>
                <a:latin typeface="+mj-lt"/>
              </a:endParaRPr>
            </a:p>
          </p:txBody>
        </p:sp>
        <p:sp>
          <p:nvSpPr>
            <p:cNvPr id="101" name="TextBox 100"/>
            <p:cNvSpPr txBox="1"/>
            <p:nvPr/>
          </p:nvSpPr>
          <p:spPr>
            <a:xfrm>
              <a:off x="1256995" y="13007615"/>
              <a:ext cx="2604485" cy="769441"/>
            </a:xfrm>
            <a:prstGeom prst="rect">
              <a:avLst/>
            </a:prstGeom>
            <a:noFill/>
          </p:spPr>
          <p:txBody>
            <a:bodyPr wrap="square" rtlCol="0">
              <a:spAutoFit/>
            </a:bodyPr>
            <a:lstStyle/>
            <a:p>
              <a:pPr algn="ctr"/>
              <a:r>
                <a:rPr lang="en-US" sz="4400" b="1" dirty="0" smtClean="0">
                  <a:solidFill>
                    <a:srgbClr val="75AADB"/>
                  </a:solidFill>
                  <a:latin typeface="+mj-lt"/>
                </a:rPr>
                <a:t>NDSI</a:t>
              </a:r>
              <a:endParaRPr lang="en-US" sz="4400" b="1" dirty="0">
                <a:solidFill>
                  <a:srgbClr val="75AADB"/>
                </a:solidFill>
                <a:latin typeface="+mj-lt"/>
              </a:endParaRPr>
            </a:p>
          </p:txBody>
        </p:sp>
      </p:grpSp>
      <p:sp>
        <p:nvSpPr>
          <p:cNvPr id="72" name="TextBox 71"/>
          <p:cNvSpPr txBox="1"/>
          <p:nvPr/>
        </p:nvSpPr>
        <p:spPr>
          <a:xfrm>
            <a:off x="941070" y="33508878"/>
            <a:ext cx="22797395" cy="1077218"/>
          </a:xfrm>
          <a:prstGeom prst="rect">
            <a:avLst/>
          </a:prstGeom>
          <a:noFill/>
        </p:spPr>
        <p:txBody>
          <a:bodyPr wrap="square" rtlCol="0">
            <a:spAutoFit/>
          </a:bodyPr>
          <a:lstStyle/>
          <a:p>
            <a:pPr lvl="0"/>
            <a:endParaRPr lang="en-US" sz="1600" i="1" dirty="0">
              <a:solidFill>
                <a:srgbClr val="767171"/>
              </a:solidFill>
            </a:endParaRPr>
          </a:p>
          <a:p>
            <a:pPr lvl="0" algn="ctr"/>
            <a:r>
              <a:rPr lang="en-US" sz="1600" i="1" dirty="0">
                <a:solidFill>
                  <a:srgbClr val="767171"/>
                </a:solidFill>
              </a:rPr>
              <a:t>This material is based upon work supported by NASA through contract NNL11AA00B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endParaRPr lang="en-US" sz="1600" dirty="0"/>
          </a:p>
        </p:txBody>
      </p:sp>
      <p:grpSp>
        <p:nvGrpSpPr>
          <p:cNvPr id="24" name="Group 23"/>
          <p:cNvGrpSpPr/>
          <p:nvPr/>
        </p:nvGrpSpPr>
        <p:grpSpPr>
          <a:xfrm>
            <a:off x="18369855" y="8065198"/>
            <a:ext cx="5754863" cy="5684011"/>
            <a:chOff x="17013185" y="18308162"/>
            <a:chExt cx="5754863" cy="5684011"/>
          </a:xfrm>
        </p:grpSpPr>
        <p:grpSp>
          <p:nvGrpSpPr>
            <p:cNvPr id="14" name="Group 13"/>
            <p:cNvGrpSpPr/>
            <p:nvPr/>
          </p:nvGrpSpPr>
          <p:grpSpPr>
            <a:xfrm>
              <a:off x="17013185" y="18511080"/>
              <a:ext cx="5754863" cy="5481093"/>
              <a:chOff x="17013185" y="18511080"/>
              <a:chExt cx="5754863" cy="5481093"/>
            </a:xfrm>
          </p:grpSpPr>
          <p:pic>
            <p:nvPicPr>
              <p:cNvPr id="48" name="Picture 47"/>
              <p:cNvPicPr>
                <a:picLocks noChangeAspect="1"/>
              </p:cNvPicPr>
              <p:nvPr/>
            </p:nvPicPr>
            <p:blipFill rotWithShape="1">
              <a:blip r:embed="rId20">
                <a:extLst>
                  <a:ext uri="{28A0092B-C50C-407E-A947-70E740481C1C}">
                    <a14:useLocalDpi xmlns:a14="http://schemas.microsoft.com/office/drawing/2010/main" val="0"/>
                  </a:ext>
                </a:extLst>
              </a:blip>
              <a:srcRect l="23963" t="26339" r="20989" b="37293"/>
              <a:stretch/>
            </p:blipFill>
            <p:spPr>
              <a:xfrm>
                <a:off x="17013185" y="18511080"/>
                <a:ext cx="5754863" cy="5481093"/>
              </a:xfrm>
              <a:prstGeom prst="rect">
                <a:avLst/>
              </a:prstGeom>
            </p:spPr>
          </p:pic>
          <p:sp>
            <p:nvSpPr>
              <p:cNvPr id="54" name="TextBox 53"/>
              <p:cNvSpPr txBox="1"/>
              <p:nvPr/>
            </p:nvSpPr>
            <p:spPr>
              <a:xfrm>
                <a:off x="19122233" y="19727971"/>
                <a:ext cx="2315413" cy="707886"/>
              </a:xfrm>
              <a:prstGeom prst="rect">
                <a:avLst/>
              </a:prstGeom>
              <a:noFill/>
            </p:spPr>
            <p:txBody>
              <a:bodyPr wrap="square" rtlCol="0">
                <a:spAutoFit/>
              </a:bodyPr>
              <a:lstStyle/>
              <a:p>
                <a:r>
                  <a:rPr lang="en-US" sz="4000" b="1" dirty="0" smtClean="0">
                    <a:solidFill>
                      <a:schemeClr val="bg1"/>
                    </a:solidFill>
                  </a:rPr>
                  <a:t>Montana</a:t>
                </a:r>
              </a:p>
            </p:txBody>
          </p:sp>
          <p:sp>
            <p:nvSpPr>
              <p:cNvPr id="104" name="TextBox 103"/>
              <p:cNvSpPr txBox="1"/>
              <p:nvPr/>
            </p:nvSpPr>
            <p:spPr>
              <a:xfrm>
                <a:off x="19752111" y="21820521"/>
                <a:ext cx="2374352" cy="707886"/>
              </a:xfrm>
              <a:prstGeom prst="rect">
                <a:avLst/>
              </a:prstGeom>
              <a:noFill/>
            </p:spPr>
            <p:txBody>
              <a:bodyPr wrap="square" rtlCol="0">
                <a:spAutoFit/>
              </a:bodyPr>
              <a:lstStyle/>
              <a:p>
                <a:r>
                  <a:rPr lang="en-US" sz="4000" b="1" dirty="0" smtClean="0">
                    <a:solidFill>
                      <a:schemeClr val="bg1"/>
                    </a:solidFill>
                  </a:rPr>
                  <a:t>Wyoming</a:t>
                </a:r>
                <a:endParaRPr lang="en-US" sz="4000" b="1" dirty="0">
                  <a:solidFill>
                    <a:schemeClr val="bg1"/>
                  </a:solidFill>
                </a:endParaRPr>
              </a:p>
            </p:txBody>
          </p:sp>
        </p:grpSp>
        <p:sp>
          <p:nvSpPr>
            <p:cNvPr id="80" name="TextBox 79"/>
            <p:cNvSpPr txBox="1"/>
            <p:nvPr/>
          </p:nvSpPr>
          <p:spPr>
            <a:xfrm>
              <a:off x="17891820" y="18308162"/>
              <a:ext cx="4395075" cy="769441"/>
            </a:xfrm>
            <a:prstGeom prst="rect">
              <a:avLst/>
            </a:prstGeom>
            <a:noFill/>
          </p:spPr>
          <p:txBody>
            <a:bodyPr wrap="square" rtlCol="0">
              <a:spAutoFit/>
            </a:bodyPr>
            <a:lstStyle/>
            <a:p>
              <a:pPr algn="ctr"/>
              <a:r>
                <a:rPr lang="en-US" sz="4400" b="1" dirty="0" smtClean="0">
                  <a:solidFill>
                    <a:srgbClr val="75AADB"/>
                  </a:solidFill>
                  <a:latin typeface="Century Gothic" panose="020B0502020202020204" pitchFamily="34" charset="0"/>
                </a:rPr>
                <a:t>Study Area</a:t>
              </a:r>
            </a:p>
          </p:txBody>
        </p:sp>
      </p:grpSp>
      <p:sp>
        <p:nvSpPr>
          <p:cNvPr id="93" name="TextBox 92"/>
          <p:cNvSpPr txBox="1"/>
          <p:nvPr/>
        </p:nvSpPr>
        <p:spPr>
          <a:xfrm>
            <a:off x="11570844" y="17554576"/>
            <a:ext cx="2604485" cy="707886"/>
          </a:xfrm>
          <a:prstGeom prst="rect">
            <a:avLst/>
          </a:prstGeom>
          <a:noFill/>
        </p:spPr>
        <p:txBody>
          <a:bodyPr wrap="square" rtlCol="0">
            <a:spAutoFit/>
          </a:bodyPr>
          <a:lstStyle/>
          <a:p>
            <a:pPr algn="ctr"/>
            <a:r>
              <a:rPr lang="en-US" sz="4000" b="1" dirty="0" smtClean="0">
                <a:solidFill>
                  <a:schemeClr val="bg1"/>
                </a:solidFill>
                <a:latin typeface="+mj-lt"/>
              </a:rPr>
              <a:t>Results</a:t>
            </a:r>
            <a:endParaRPr lang="en-US" sz="4000" b="1" dirty="0">
              <a:solidFill>
                <a:schemeClr val="bg1"/>
              </a:solidFill>
              <a:latin typeface="+mj-lt"/>
            </a:endParaRPr>
          </a:p>
        </p:txBody>
      </p:sp>
      <p:sp>
        <p:nvSpPr>
          <p:cNvPr id="99" name="Oval 98"/>
          <p:cNvSpPr/>
          <p:nvPr/>
        </p:nvSpPr>
        <p:spPr>
          <a:xfrm>
            <a:off x="8568182" y="9343328"/>
            <a:ext cx="3084256" cy="3008451"/>
          </a:xfrm>
          <a:prstGeom prst="ellipse">
            <a:avLst/>
          </a:prstGeom>
          <a:blipFill dpi="0" rotWithShape="1">
            <a:blip r:embed="rId21">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5">
              <a:hueOff val="-4902230"/>
              <a:satOff val="-6819"/>
              <a:lumOff val="-26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TextBox 26"/>
          <p:cNvSpPr txBox="1"/>
          <p:nvPr/>
        </p:nvSpPr>
        <p:spPr>
          <a:xfrm>
            <a:off x="10347158" y="31092914"/>
            <a:ext cx="5108281" cy="2862322"/>
          </a:xfrm>
          <a:prstGeom prst="rect">
            <a:avLst/>
          </a:prstGeom>
          <a:noFill/>
        </p:spPr>
        <p:txBody>
          <a:bodyPr wrap="square" rtlCol="0">
            <a:spAutoFit/>
          </a:bodyPr>
          <a:lstStyle/>
          <a:p>
            <a:r>
              <a:rPr lang="en-US" sz="3000" dirty="0" err="1" smtClean="0"/>
              <a:t>Waterton</a:t>
            </a:r>
            <a:r>
              <a:rPr lang="en-US" sz="3000" dirty="0" smtClean="0"/>
              <a:t>-Glacier International Peace Park</a:t>
            </a:r>
          </a:p>
          <a:p>
            <a:endParaRPr lang="en-US" sz="3000" dirty="0"/>
          </a:p>
          <a:p>
            <a:r>
              <a:rPr lang="en-US" sz="3000" dirty="0" smtClean="0"/>
              <a:t>John D. Rockefeller, Jr. Memorial Parkway</a:t>
            </a:r>
          </a:p>
          <a:p>
            <a:endParaRPr lang="en-US" sz="3000" dirty="0"/>
          </a:p>
        </p:txBody>
      </p:sp>
      <p:graphicFrame>
        <p:nvGraphicFramePr>
          <p:cNvPr id="69" name="Table 68"/>
          <p:cNvGraphicFramePr>
            <a:graphicFrameLocks noGrp="1"/>
          </p:cNvGraphicFramePr>
          <p:nvPr>
            <p:extLst>
              <p:ext uri="{D42A27DB-BD31-4B8C-83A1-F6EECF244321}">
                <p14:modId xmlns:p14="http://schemas.microsoft.com/office/powerpoint/2010/main" val="975823384"/>
              </p:ext>
            </p:extLst>
          </p:nvPr>
        </p:nvGraphicFramePr>
        <p:xfrm>
          <a:off x="12574178" y="21094643"/>
          <a:ext cx="5313955" cy="2752648"/>
        </p:xfrm>
        <a:graphic>
          <a:graphicData uri="http://schemas.openxmlformats.org/drawingml/2006/table">
            <a:tbl>
              <a:tblPr firstRow="1" bandRow="1">
                <a:tableStyleId>{2D5ABB26-0587-4C30-8999-92F81FD0307C}</a:tableStyleId>
              </a:tblPr>
              <a:tblGrid>
                <a:gridCol w="5313955"/>
              </a:tblGrid>
              <a:tr h="688162">
                <a:tc>
                  <a:txBody>
                    <a:bodyPr/>
                    <a:lstStyle/>
                    <a:p>
                      <a:pPr algn="ctr"/>
                      <a:r>
                        <a:rPr lang="en-US" sz="3000" b="1" dirty="0" smtClean="0">
                          <a:solidFill>
                            <a:srgbClr val="1C445C"/>
                          </a:solidFill>
                        </a:rPr>
                        <a:t>Yellowstone</a:t>
                      </a:r>
                      <a:endParaRPr lang="en-US" sz="3000" b="1" dirty="0">
                        <a:solidFill>
                          <a:srgbClr val="1C445C"/>
                        </a:solidFill>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88162">
                <a:tc>
                  <a:txBody>
                    <a:bodyPr/>
                    <a:lstStyle/>
                    <a:p>
                      <a:pPr marL="0" marR="0" indent="0" algn="ctr" defTabSz="2743200" rtl="0" eaLnBrk="1" fontAlgn="auto" latinLnBrk="0" hangingPunct="1">
                        <a:lnSpc>
                          <a:spcPct val="100000"/>
                        </a:lnSpc>
                        <a:spcBef>
                          <a:spcPts val="0"/>
                        </a:spcBef>
                        <a:spcAft>
                          <a:spcPts val="0"/>
                        </a:spcAft>
                        <a:buClrTx/>
                        <a:buSzTx/>
                        <a:buFontTx/>
                        <a:buNone/>
                        <a:tabLst/>
                        <a:defRPr/>
                      </a:pPr>
                      <a:r>
                        <a:rPr lang="en-US" sz="2900" dirty="0" smtClean="0">
                          <a:solidFill>
                            <a:srgbClr val="1C445C"/>
                          </a:solidFill>
                        </a:rPr>
                        <a:t>1986-1996: 24 </a:t>
                      </a:r>
                      <a:r>
                        <a:rPr lang="en-US" sz="2900" baseline="0" dirty="0" smtClean="0">
                          <a:solidFill>
                            <a:srgbClr val="1C445C"/>
                          </a:solidFill>
                        </a:rPr>
                        <a:t>acres PISC</a:t>
                      </a:r>
                      <a:endParaRPr lang="en-US" sz="2900" dirty="0">
                        <a:solidFill>
                          <a:srgbClr val="1C445C"/>
                        </a:solidFill>
                      </a:endParaRPr>
                    </a:p>
                  </a:txBody>
                  <a:tcPr>
                    <a:lnL w="1905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88162">
                <a:tc>
                  <a:txBody>
                    <a:bodyPr/>
                    <a:lstStyle/>
                    <a:p>
                      <a:pPr algn="ctr"/>
                      <a:r>
                        <a:rPr lang="en-US" sz="2900" dirty="0" smtClean="0">
                          <a:solidFill>
                            <a:srgbClr val="1C445C"/>
                          </a:solidFill>
                        </a:rPr>
                        <a:t>2007-2016: 20 acres PISC</a:t>
                      </a:r>
                      <a:endParaRPr lang="en-US" sz="2900" dirty="0">
                        <a:solidFill>
                          <a:srgbClr val="1C445C"/>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88162">
                <a:tc>
                  <a:txBody>
                    <a:bodyPr/>
                    <a:lstStyle/>
                    <a:p>
                      <a:pPr algn="ctr"/>
                      <a:r>
                        <a:rPr lang="en-US" sz="3000" b="1" dirty="0" smtClean="0">
                          <a:solidFill>
                            <a:srgbClr val="1C445C"/>
                          </a:solidFill>
                        </a:rPr>
                        <a:t>19% Difference in PISC</a:t>
                      </a:r>
                      <a:endParaRPr lang="en-US" sz="3000" b="1" dirty="0">
                        <a:solidFill>
                          <a:srgbClr val="1C445C"/>
                        </a:solidFill>
                      </a:endParaRPr>
                    </a:p>
                  </a:txBody>
                  <a:tcPr>
                    <a:lnL w="1905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bl>
          </a:graphicData>
        </a:graphic>
      </p:graphicFrame>
      <p:graphicFrame>
        <p:nvGraphicFramePr>
          <p:cNvPr id="26" name="Table 25"/>
          <p:cNvGraphicFramePr>
            <a:graphicFrameLocks noGrp="1"/>
          </p:cNvGraphicFramePr>
          <p:nvPr/>
        </p:nvGraphicFramePr>
        <p:xfrm>
          <a:off x="23709086" y="20933229"/>
          <a:ext cx="208280" cy="2710542"/>
        </p:xfrm>
        <a:graphic>
          <a:graphicData uri="http://schemas.openxmlformats.org/drawingml/2006/table">
            <a:tbl>
              <a:tblPr/>
              <a:tblGrid>
                <a:gridCol w="208280"/>
              </a:tblGrid>
              <a:tr h="2710542">
                <a:tc>
                  <a:txBody>
                    <a:bodyPr/>
                    <a:lstStyle/>
                    <a:p>
                      <a:endParaRPr lang="en-US"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tr>
            </a:tbl>
          </a:graphicData>
        </a:graphic>
      </p:graphicFrame>
      <p:graphicFrame>
        <p:nvGraphicFramePr>
          <p:cNvPr id="74" name="Table 73"/>
          <p:cNvGraphicFramePr>
            <a:graphicFrameLocks noGrp="1"/>
          </p:cNvGraphicFramePr>
          <p:nvPr>
            <p:extLst>
              <p:ext uri="{D42A27DB-BD31-4B8C-83A1-F6EECF244321}">
                <p14:modId xmlns:p14="http://schemas.microsoft.com/office/powerpoint/2010/main" val="620227090"/>
              </p:ext>
            </p:extLst>
          </p:nvPr>
        </p:nvGraphicFramePr>
        <p:xfrm>
          <a:off x="18187536" y="22429404"/>
          <a:ext cx="5199982" cy="2752648"/>
        </p:xfrm>
        <a:graphic>
          <a:graphicData uri="http://schemas.openxmlformats.org/drawingml/2006/table">
            <a:tbl>
              <a:tblPr firstRow="1" bandRow="1">
                <a:tableStyleId>{2D5ABB26-0587-4C30-8999-92F81FD0307C}</a:tableStyleId>
              </a:tblPr>
              <a:tblGrid>
                <a:gridCol w="5199982"/>
              </a:tblGrid>
              <a:tr h="688162">
                <a:tc>
                  <a:txBody>
                    <a:bodyPr/>
                    <a:lstStyle/>
                    <a:p>
                      <a:pPr algn="ctr"/>
                      <a:r>
                        <a:rPr lang="en-US" sz="3000" b="1" dirty="0" smtClean="0">
                          <a:solidFill>
                            <a:schemeClr val="bg2">
                              <a:lumMod val="50000"/>
                            </a:schemeClr>
                          </a:solidFill>
                        </a:rPr>
                        <a:t>Glacier</a:t>
                      </a:r>
                      <a:endParaRPr lang="en-US" sz="3000" b="1" dirty="0">
                        <a:solidFill>
                          <a:schemeClr val="bg2">
                            <a:lumMod val="50000"/>
                          </a:schemeClr>
                        </a:solidFill>
                      </a:endParaRPr>
                    </a:p>
                  </a:txBody>
                  <a:tcPr anchor="ct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88162">
                <a:tc>
                  <a:txBody>
                    <a:bodyPr/>
                    <a:lstStyle/>
                    <a:p>
                      <a:pPr algn="ctr"/>
                      <a:r>
                        <a:rPr lang="en-US" sz="2900" dirty="0" smtClean="0">
                          <a:solidFill>
                            <a:srgbClr val="1C445C"/>
                          </a:solidFill>
                        </a:rPr>
                        <a:t>1984-1995: 16,578 acres of PISC</a:t>
                      </a:r>
                      <a:endParaRPr lang="en-US" sz="2900" dirty="0">
                        <a:solidFill>
                          <a:srgbClr val="1C445C"/>
                        </a:solidFill>
                      </a:endParaRPr>
                    </a:p>
                  </a:txBody>
                  <a:tcP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88162">
                <a:tc>
                  <a:txBody>
                    <a:bodyPr/>
                    <a:lstStyle/>
                    <a:p>
                      <a:pPr algn="ctr"/>
                      <a:r>
                        <a:rPr lang="en-US" sz="2900" dirty="0" smtClean="0">
                          <a:solidFill>
                            <a:srgbClr val="1C445C"/>
                          </a:solidFill>
                        </a:rPr>
                        <a:t>2006-2015: 10,954 acres of PISC</a:t>
                      </a:r>
                      <a:endParaRPr lang="en-US" sz="2900" dirty="0">
                        <a:solidFill>
                          <a:srgbClr val="1C445C"/>
                        </a:solidFill>
                      </a:endParaRPr>
                    </a:p>
                  </a:txBody>
                  <a:tcP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88162">
                <a:tc>
                  <a:txBody>
                    <a:bodyPr/>
                    <a:lstStyle/>
                    <a:p>
                      <a:pPr algn="ctr"/>
                      <a:r>
                        <a:rPr lang="en-US" sz="3000" b="1" dirty="0" smtClean="0">
                          <a:solidFill>
                            <a:schemeClr val="bg2">
                              <a:lumMod val="50000"/>
                            </a:schemeClr>
                          </a:solidFill>
                        </a:rPr>
                        <a:t>34% Difference in PISC</a:t>
                      </a:r>
                      <a:endParaRPr lang="en-US" sz="3000" b="1" dirty="0">
                        <a:solidFill>
                          <a:schemeClr val="bg2">
                            <a:lumMod val="50000"/>
                          </a:schemeClr>
                        </a:solidFill>
                      </a:endParaRPr>
                    </a:p>
                  </a:txBody>
                  <a:tcP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bl>
          </a:graphicData>
        </a:graphic>
      </p:graphicFrame>
      <p:sp>
        <p:nvSpPr>
          <p:cNvPr id="50" name="Flowchart: Connector 49"/>
          <p:cNvSpPr/>
          <p:nvPr/>
        </p:nvSpPr>
        <p:spPr>
          <a:xfrm>
            <a:off x="17073488" y="15985026"/>
            <a:ext cx="4985569" cy="4985569"/>
          </a:xfrm>
          <a:prstGeom prst="flowChartConnector">
            <a:avLst/>
          </a:prstGeom>
          <a:solidFill>
            <a:srgbClr val="5382A6">
              <a:alpha val="30000"/>
            </a:srgbClr>
          </a:solidFill>
          <a:ln w="127000">
            <a:solidFill>
              <a:srgbClr val="538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802945629"/>
              </p:ext>
            </p:extLst>
          </p:nvPr>
        </p:nvGraphicFramePr>
        <p:xfrm>
          <a:off x="16801545" y="16972481"/>
          <a:ext cx="5434797" cy="2752648"/>
        </p:xfrm>
        <a:graphic>
          <a:graphicData uri="http://schemas.openxmlformats.org/drawingml/2006/table">
            <a:tbl>
              <a:tblPr firstRow="1" bandRow="1">
                <a:tableStyleId>{2D5ABB26-0587-4C30-8999-92F81FD0307C}</a:tableStyleId>
              </a:tblPr>
              <a:tblGrid>
                <a:gridCol w="5434797"/>
              </a:tblGrid>
              <a:tr h="688162">
                <a:tc>
                  <a:txBody>
                    <a:bodyPr/>
                    <a:lstStyle/>
                    <a:p>
                      <a:pPr algn="ctr"/>
                      <a:r>
                        <a:rPr lang="en-US" sz="3000" b="1" dirty="0" smtClean="0">
                          <a:solidFill>
                            <a:srgbClr val="5382A6"/>
                          </a:solidFill>
                        </a:rPr>
                        <a:t>Grand</a:t>
                      </a:r>
                      <a:r>
                        <a:rPr lang="en-US" sz="3000" b="1" baseline="0" dirty="0" smtClean="0">
                          <a:solidFill>
                            <a:srgbClr val="5382A6"/>
                          </a:solidFill>
                        </a:rPr>
                        <a:t> Teton</a:t>
                      </a:r>
                      <a:endParaRPr lang="en-US" sz="3000" b="1" dirty="0">
                        <a:solidFill>
                          <a:srgbClr val="5382A6"/>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88162">
                <a:tc>
                  <a:txBody>
                    <a:bodyPr/>
                    <a:lstStyle/>
                    <a:p>
                      <a:pPr algn="ctr"/>
                      <a:r>
                        <a:rPr lang="en-US" sz="2900" dirty="0" smtClean="0">
                          <a:solidFill>
                            <a:srgbClr val="1C445C"/>
                          </a:solidFill>
                        </a:rPr>
                        <a:t>1986-1996: 3,292</a:t>
                      </a:r>
                      <a:r>
                        <a:rPr lang="en-US" sz="2900" baseline="0" dirty="0" smtClean="0">
                          <a:solidFill>
                            <a:srgbClr val="1C445C"/>
                          </a:solidFill>
                        </a:rPr>
                        <a:t> acres of PISC</a:t>
                      </a:r>
                      <a:endParaRPr lang="en-US" sz="2900" dirty="0">
                        <a:solidFill>
                          <a:srgbClr val="1C445C"/>
                        </a:solidFill>
                      </a:endParaRPr>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88162">
                <a:tc>
                  <a:txBody>
                    <a:bodyPr/>
                    <a:lstStyle/>
                    <a:p>
                      <a:pPr algn="ctr"/>
                      <a:r>
                        <a:rPr lang="en-US" sz="2900" dirty="0" smtClean="0">
                          <a:solidFill>
                            <a:srgbClr val="1C445C"/>
                          </a:solidFill>
                        </a:rPr>
                        <a:t>2007-2016: 1,912 acres of PISC</a:t>
                      </a:r>
                      <a:endParaRPr lang="en-US" sz="2900" dirty="0">
                        <a:solidFill>
                          <a:srgbClr val="1C445C"/>
                        </a:solidFill>
                      </a:endParaRPr>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88162">
                <a:tc>
                  <a:txBody>
                    <a:bodyPr/>
                    <a:lstStyle/>
                    <a:p>
                      <a:pPr algn="ctr"/>
                      <a:r>
                        <a:rPr lang="en-US" sz="3000" b="1" dirty="0" smtClean="0">
                          <a:solidFill>
                            <a:srgbClr val="5382A6"/>
                          </a:solidFill>
                        </a:rPr>
                        <a:t>42% Difference in PISC</a:t>
                      </a:r>
                      <a:endParaRPr lang="en-US" sz="3000" b="1" dirty="0">
                        <a:solidFill>
                          <a:srgbClr val="5382A6"/>
                        </a:solidFill>
                      </a:endParaRPr>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bl>
          </a:graphicData>
        </a:graphic>
      </p:graphicFrame>
      <p:graphicFrame>
        <p:nvGraphicFramePr>
          <p:cNvPr id="73" name="Chart 72"/>
          <p:cNvGraphicFramePr>
            <a:graphicFrameLocks/>
          </p:cNvGraphicFramePr>
          <p:nvPr>
            <p:extLst>
              <p:ext uri="{D42A27DB-BD31-4B8C-83A1-F6EECF244321}">
                <p14:modId xmlns:p14="http://schemas.microsoft.com/office/powerpoint/2010/main" val="1319740922"/>
              </p:ext>
            </p:extLst>
          </p:nvPr>
        </p:nvGraphicFramePr>
        <p:xfrm>
          <a:off x="941070" y="15940417"/>
          <a:ext cx="7801865" cy="3784712"/>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75" name="Chart 74"/>
          <p:cNvGraphicFramePr>
            <a:graphicFrameLocks/>
          </p:cNvGraphicFramePr>
          <p:nvPr>
            <p:extLst>
              <p:ext uri="{D42A27DB-BD31-4B8C-83A1-F6EECF244321}">
                <p14:modId xmlns:p14="http://schemas.microsoft.com/office/powerpoint/2010/main" val="2850037987"/>
              </p:ext>
            </p:extLst>
          </p:nvPr>
        </p:nvGraphicFramePr>
        <p:xfrm>
          <a:off x="3482199" y="19648038"/>
          <a:ext cx="7688647" cy="3586163"/>
        </p:xfrm>
        <a:graphic>
          <a:graphicData uri="http://schemas.openxmlformats.org/drawingml/2006/chart">
            <c:chart xmlns:c="http://schemas.openxmlformats.org/drawingml/2006/chart" xmlns:r="http://schemas.openxmlformats.org/officeDocument/2006/relationships" r:id="rId23"/>
          </a:graphicData>
        </a:graphic>
      </p:graphicFrame>
      <p:grpSp>
        <p:nvGrpSpPr>
          <p:cNvPr id="25" name="Group 24"/>
          <p:cNvGrpSpPr/>
          <p:nvPr/>
        </p:nvGrpSpPr>
        <p:grpSpPr>
          <a:xfrm>
            <a:off x="966738" y="20032909"/>
            <a:ext cx="2533682" cy="2555164"/>
            <a:chOff x="1032052" y="20163537"/>
            <a:chExt cx="2533682" cy="2555164"/>
          </a:xfrm>
        </p:grpSpPr>
        <p:sp>
          <p:nvSpPr>
            <p:cNvPr id="6" name="Flowchart: Connector 5"/>
            <p:cNvSpPr/>
            <p:nvPr/>
          </p:nvSpPr>
          <p:spPr>
            <a:xfrm>
              <a:off x="1032052" y="20163537"/>
              <a:ext cx="2533682" cy="2555164"/>
            </a:xfrm>
            <a:prstGeom prst="flowChartConnector">
              <a:avLst/>
            </a:prstGeom>
            <a:solidFill>
              <a:srgbClr val="75AADB">
                <a:alpha val="20000"/>
              </a:srgbClr>
            </a:solidFill>
            <a:ln w="76200">
              <a:solidFill>
                <a:srgbClr val="75AA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21427" y="20739654"/>
              <a:ext cx="1758509" cy="1292662"/>
            </a:xfrm>
            <a:prstGeom prst="rect">
              <a:avLst/>
            </a:prstGeom>
            <a:noFill/>
          </p:spPr>
          <p:txBody>
            <a:bodyPr wrap="square" rtlCol="0">
              <a:spAutoFit/>
            </a:bodyPr>
            <a:lstStyle/>
            <a:p>
              <a:r>
                <a:rPr lang="en-US" sz="2600" b="1" dirty="0" smtClean="0"/>
                <a:t>-</a:t>
              </a:r>
              <a:r>
                <a:rPr lang="en-US" sz="2000" dirty="0" smtClean="0"/>
                <a:t> Glacier</a:t>
              </a:r>
            </a:p>
            <a:p>
              <a:r>
                <a:rPr lang="en-US" sz="2600" b="1" dirty="0" smtClean="0">
                  <a:solidFill>
                    <a:srgbClr val="75AADB"/>
                  </a:solidFill>
                </a:rPr>
                <a:t>-</a:t>
              </a:r>
              <a:r>
                <a:rPr lang="en-US" sz="2000" dirty="0" smtClean="0">
                  <a:solidFill>
                    <a:srgbClr val="75AADB"/>
                  </a:solidFill>
                </a:rPr>
                <a:t> Grand Teton</a:t>
              </a:r>
            </a:p>
            <a:p>
              <a:r>
                <a:rPr lang="en-US" sz="2600" b="1" dirty="0" smtClean="0">
                  <a:solidFill>
                    <a:srgbClr val="1C445C"/>
                  </a:solidFill>
                </a:rPr>
                <a:t>-</a:t>
              </a:r>
              <a:r>
                <a:rPr lang="en-US" sz="2000" dirty="0" smtClean="0">
                  <a:solidFill>
                    <a:srgbClr val="1C445C"/>
                  </a:solidFill>
                </a:rPr>
                <a:t> Yellowstone</a:t>
              </a:r>
              <a:endParaRPr lang="en-US" sz="2000" dirty="0">
                <a:solidFill>
                  <a:srgbClr val="1C445C"/>
                </a:solidFill>
              </a:endParaRPr>
            </a:p>
          </p:txBody>
        </p:sp>
      </p:grpSp>
    </p:spTree>
    <p:extLst>
      <p:ext uri="{BB962C8B-B14F-4D97-AF65-F5344CB8AC3E}">
        <p14:creationId xmlns:p14="http://schemas.microsoft.com/office/powerpoint/2010/main" val="2801379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8521</TotalTime>
  <Words>493</Words>
  <Application>Microsoft Office PowerPoint</Application>
  <PresentationFormat>Custom</PresentationFormat>
  <Paragraphs>75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DEVELOP-12</cp:lastModifiedBy>
  <cp:revision>234</cp:revision>
  <dcterms:created xsi:type="dcterms:W3CDTF">2015-06-02T14:58:58Z</dcterms:created>
  <dcterms:modified xsi:type="dcterms:W3CDTF">2016-11-10T21:24:16Z</dcterms:modified>
</cp:coreProperties>
</file>