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77" r:id="rId4"/>
    <p:sldId id="258" r:id="rId5"/>
    <p:sldId id="260" r:id="rId6"/>
    <p:sldId id="268" r:id="rId7"/>
    <p:sldId id="271" r:id="rId8"/>
    <p:sldId id="278" r:id="rId9"/>
    <p:sldId id="279" r:id="rId10"/>
    <p:sldId id="280" r:id="rId11"/>
    <p:sldId id="261" r:id="rId12"/>
    <p:sldId id="269" r:id="rId13"/>
    <p:sldId id="275" r:id="rId14"/>
    <p:sldId id="262" r:id="rId15"/>
    <p:sldId id="270" r:id="rId16"/>
    <p:sldId id="264" r:id="rId17"/>
    <p:sldId id="273" r:id="rId18"/>
    <p:sldId id="274" r:id="rId19"/>
    <p:sldId id="276" r:id="rId20"/>
    <p:sldId id="265" r:id="rId21"/>
    <p:sldId id="281"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 Nathan O. (LARC-E3)[SSAI DEVELOP]" initials="ONO(D" lastIdx="17" clrIdx="0">
    <p:extLst>
      <p:ext uri="{19B8F6BF-5375-455C-9EA6-DF929625EA0E}">
        <p15:presenceInfo xmlns:p15="http://schemas.microsoft.com/office/powerpoint/2012/main" userId="S-1-5-21-330711430-3775241029-4075259233-629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113" d="100"/>
          <a:sy n="113" d="100"/>
        </p:scale>
        <p:origin x="714" y="96"/>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98029-5C15-4F7F-BCB1-4F446607D17B}" type="doc">
      <dgm:prSet loTypeId="urn:microsoft.com/office/officeart/2005/8/layout/hProcess9" loCatId="process" qsTypeId="urn:microsoft.com/office/officeart/2005/8/quickstyle/simple1" qsCatId="simple" csTypeId="urn:microsoft.com/office/officeart/2005/8/colors/accent1_2" csCatId="accent1" phldr="1"/>
      <dgm:spPr/>
    </dgm:pt>
    <dgm:pt modelId="{AC4BEA28-D551-4A33-B437-D6200F86BE0C}">
      <dgm:prSet phldrT="[Text]"/>
      <dgm:spPr/>
      <dgm:t>
        <a:bodyPr/>
        <a:lstStyle/>
        <a:p>
          <a:r>
            <a:rPr lang="en-US" dirty="0" smtClean="0"/>
            <a:t>Fall 2013 - DEVELOPedia created by Jonathan Hicks and </a:t>
          </a:r>
          <a:r>
            <a:rPr lang="en-US" dirty="0" err="1" smtClean="0"/>
            <a:t>Ajoke</a:t>
          </a:r>
          <a:r>
            <a:rPr lang="en-US" dirty="0" smtClean="0"/>
            <a:t> Williams</a:t>
          </a:r>
          <a:endParaRPr lang="en-US" dirty="0"/>
        </a:p>
      </dgm:t>
    </dgm:pt>
    <dgm:pt modelId="{F264A375-9000-421D-A781-396DD3F16E80}" type="parTrans" cxnId="{084C0C53-64F7-4AC1-BBD4-DA29AA25697C}">
      <dgm:prSet/>
      <dgm:spPr/>
      <dgm:t>
        <a:bodyPr/>
        <a:lstStyle/>
        <a:p>
          <a:endParaRPr lang="en-US"/>
        </a:p>
      </dgm:t>
    </dgm:pt>
    <dgm:pt modelId="{8FA74BB8-4E12-421E-B6B8-826231D7D838}" type="sibTrans" cxnId="{084C0C53-64F7-4AC1-BBD4-DA29AA25697C}">
      <dgm:prSet/>
      <dgm:spPr/>
      <dgm:t>
        <a:bodyPr/>
        <a:lstStyle/>
        <a:p>
          <a:endParaRPr lang="en-US"/>
        </a:p>
      </dgm:t>
    </dgm:pt>
    <dgm:pt modelId="{487176D0-B178-4244-BBD7-541EDB106AD5}">
      <dgm:prSet phldrT="[Text]"/>
      <dgm:spPr/>
      <dgm:t>
        <a:bodyPr/>
        <a:lstStyle/>
        <a:p>
          <a:r>
            <a:rPr lang="en-US" dirty="0" smtClean="0"/>
            <a:t>Summer 2014 – </a:t>
          </a:r>
        </a:p>
        <a:p>
          <a:r>
            <a:rPr lang="en-US" dirty="0" smtClean="0"/>
            <a:t>DP takes on it current user friendly look and have some of its features created using the Semantic MediaWiki write-up</a:t>
          </a:r>
          <a:endParaRPr lang="en-US" dirty="0"/>
        </a:p>
      </dgm:t>
    </dgm:pt>
    <dgm:pt modelId="{2F62E89E-5214-43C3-B044-768B3FB7715E}" type="parTrans" cxnId="{FBE37A73-A153-4A6C-A550-6BDCCDB0A11E}">
      <dgm:prSet/>
      <dgm:spPr/>
      <dgm:t>
        <a:bodyPr/>
        <a:lstStyle/>
        <a:p>
          <a:endParaRPr lang="en-US"/>
        </a:p>
      </dgm:t>
    </dgm:pt>
    <dgm:pt modelId="{EAB3A0C8-3032-4AAF-9911-F449F973521E}" type="sibTrans" cxnId="{FBE37A73-A153-4A6C-A550-6BDCCDB0A11E}">
      <dgm:prSet/>
      <dgm:spPr/>
      <dgm:t>
        <a:bodyPr/>
        <a:lstStyle/>
        <a:p>
          <a:endParaRPr lang="en-US"/>
        </a:p>
      </dgm:t>
    </dgm:pt>
    <dgm:pt modelId="{600B5E56-6BC6-416E-9FB8-BBAF53E5E02D}">
      <dgm:prSet/>
      <dgm:spPr/>
      <dgm:t>
        <a:bodyPr/>
        <a:lstStyle/>
        <a:p>
          <a:r>
            <a:rPr lang="en-US" dirty="0" smtClean="0"/>
            <a:t>Fall 2014 – DEVELOPedia takes on it’s current look and has the rest of it pages and forms added by Tech Team</a:t>
          </a:r>
          <a:endParaRPr lang="en-US" dirty="0"/>
        </a:p>
      </dgm:t>
    </dgm:pt>
    <dgm:pt modelId="{A3F6C8E0-9BCF-4DDB-AF98-F7BED410F82E}" type="parTrans" cxnId="{9705CA1B-1A4F-41B9-9A4D-45959B082397}">
      <dgm:prSet/>
      <dgm:spPr/>
      <dgm:t>
        <a:bodyPr/>
        <a:lstStyle/>
        <a:p>
          <a:endParaRPr lang="en-US"/>
        </a:p>
      </dgm:t>
    </dgm:pt>
    <dgm:pt modelId="{53D3C500-77C9-4FE5-AA8E-68D9B560177E}" type="sibTrans" cxnId="{9705CA1B-1A4F-41B9-9A4D-45959B082397}">
      <dgm:prSet/>
      <dgm:spPr/>
      <dgm:t>
        <a:bodyPr/>
        <a:lstStyle/>
        <a:p>
          <a:endParaRPr lang="en-US"/>
        </a:p>
      </dgm:t>
    </dgm:pt>
    <dgm:pt modelId="{6B2AF4C7-4BBC-4018-8831-4548A3E6D73D}">
      <dgm:prSet/>
      <dgm:spPr/>
      <dgm:t>
        <a:bodyPr/>
        <a:lstStyle/>
        <a:p>
          <a:r>
            <a:rPr lang="en-US" dirty="0" smtClean="0"/>
            <a:t>Spring 2015 – Langley Node semi launch to gauge and problem solve DP’s remaining bugs</a:t>
          </a:r>
          <a:endParaRPr lang="en-US" dirty="0"/>
        </a:p>
      </dgm:t>
    </dgm:pt>
    <dgm:pt modelId="{E4BCCD2E-913E-47B7-883E-35266B20F236}" type="parTrans" cxnId="{926C6134-E049-48B2-9DA3-18793CB69A58}">
      <dgm:prSet/>
      <dgm:spPr/>
      <dgm:t>
        <a:bodyPr/>
        <a:lstStyle/>
        <a:p>
          <a:endParaRPr lang="en-US"/>
        </a:p>
      </dgm:t>
    </dgm:pt>
    <dgm:pt modelId="{361512C0-597A-4245-90E1-AEE0EBC5578A}" type="sibTrans" cxnId="{926C6134-E049-48B2-9DA3-18793CB69A58}">
      <dgm:prSet/>
      <dgm:spPr/>
      <dgm:t>
        <a:bodyPr/>
        <a:lstStyle/>
        <a:p>
          <a:endParaRPr lang="en-US"/>
        </a:p>
      </dgm:t>
    </dgm:pt>
    <dgm:pt modelId="{58B02C1B-8DB1-4A11-9C82-1C2CBBF86EDC}">
      <dgm:prSet/>
      <dgm:spPr/>
      <dgm:t>
        <a:bodyPr/>
        <a:lstStyle/>
        <a:p>
          <a:r>
            <a:rPr lang="en-US" dirty="0" smtClean="0"/>
            <a:t>Summer 2015 – National Full Live launch to all DEVEVLOP Nodes</a:t>
          </a:r>
          <a:endParaRPr lang="en-US" dirty="0"/>
        </a:p>
      </dgm:t>
    </dgm:pt>
    <dgm:pt modelId="{2E243C0B-2EB5-4502-B521-8F43863664E1}" type="parTrans" cxnId="{21871B92-B60B-4A89-81B4-D88C935E9F1D}">
      <dgm:prSet/>
      <dgm:spPr/>
      <dgm:t>
        <a:bodyPr/>
        <a:lstStyle/>
        <a:p>
          <a:endParaRPr lang="en-US"/>
        </a:p>
      </dgm:t>
    </dgm:pt>
    <dgm:pt modelId="{4FAA8381-5C13-4738-9E1C-C860AA595397}" type="sibTrans" cxnId="{21871B92-B60B-4A89-81B4-D88C935E9F1D}">
      <dgm:prSet/>
      <dgm:spPr/>
      <dgm:t>
        <a:bodyPr/>
        <a:lstStyle/>
        <a:p>
          <a:endParaRPr lang="en-US"/>
        </a:p>
      </dgm:t>
    </dgm:pt>
    <dgm:pt modelId="{0E15A0C7-BC0C-49D1-BD79-D8F13AB945FE}" type="pres">
      <dgm:prSet presAssocID="{DC498029-5C15-4F7F-BCB1-4F446607D17B}" presName="CompostProcess" presStyleCnt="0">
        <dgm:presLayoutVars>
          <dgm:dir/>
          <dgm:resizeHandles val="exact"/>
        </dgm:presLayoutVars>
      </dgm:prSet>
      <dgm:spPr/>
    </dgm:pt>
    <dgm:pt modelId="{954C0A1A-92D8-4F0F-8927-8CF3421B1974}" type="pres">
      <dgm:prSet presAssocID="{DC498029-5C15-4F7F-BCB1-4F446607D17B}" presName="arrow" presStyleLbl="bgShp" presStyleIdx="0" presStyleCnt="1"/>
      <dgm:spPr/>
    </dgm:pt>
    <dgm:pt modelId="{A3182530-CF32-4B8B-98D5-61F6DCC8C88E}" type="pres">
      <dgm:prSet presAssocID="{DC498029-5C15-4F7F-BCB1-4F446607D17B}" presName="linearProcess" presStyleCnt="0"/>
      <dgm:spPr/>
    </dgm:pt>
    <dgm:pt modelId="{E42F3878-2B4C-44BD-8016-BA0E92AC9DCD}" type="pres">
      <dgm:prSet presAssocID="{AC4BEA28-D551-4A33-B437-D6200F86BE0C}" presName="textNode" presStyleLbl="node1" presStyleIdx="0" presStyleCnt="5">
        <dgm:presLayoutVars>
          <dgm:bulletEnabled val="1"/>
        </dgm:presLayoutVars>
      </dgm:prSet>
      <dgm:spPr/>
      <dgm:t>
        <a:bodyPr/>
        <a:lstStyle/>
        <a:p>
          <a:endParaRPr lang="en-US"/>
        </a:p>
      </dgm:t>
    </dgm:pt>
    <dgm:pt modelId="{396AACA0-A6FC-4843-ADD4-BDF99AB67B36}" type="pres">
      <dgm:prSet presAssocID="{8FA74BB8-4E12-421E-B6B8-826231D7D838}" presName="sibTrans" presStyleCnt="0"/>
      <dgm:spPr/>
    </dgm:pt>
    <dgm:pt modelId="{76DFF42A-BFE5-4381-BEC9-4FD338D8E192}" type="pres">
      <dgm:prSet presAssocID="{487176D0-B178-4244-BBD7-541EDB106AD5}" presName="textNode" presStyleLbl="node1" presStyleIdx="1" presStyleCnt="5">
        <dgm:presLayoutVars>
          <dgm:bulletEnabled val="1"/>
        </dgm:presLayoutVars>
      </dgm:prSet>
      <dgm:spPr/>
      <dgm:t>
        <a:bodyPr/>
        <a:lstStyle/>
        <a:p>
          <a:endParaRPr lang="en-US"/>
        </a:p>
      </dgm:t>
    </dgm:pt>
    <dgm:pt modelId="{85D1C00D-B805-4E62-B733-656F1EF5F9F5}" type="pres">
      <dgm:prSet presAssocID="{EAB3A0C8-3032-4AAF-9911-F449F973521E}" presName="sibTrans" presStyleCnt="0"/>
      <dgm:spPr/>
    </dgm:pt>
    <dgm:pt modelId="{A826A265-6D9E-444F-94DE-1E2BD8877AE0}" type="pres">
      <dgm:prSet presAssocID="{600B5E56-6BC6-416E-9FB8-BBAF53E5E02D}" presName="textNode" presStyleLbl="node1" presStyleIdx="2" presStyleCnt="5">
        <dgm:presLayoutVars>
          <dgm:bulletEnabled val="1"/>
        </dgm:presLayoutVars>
      </dgm:prSet>
      <dgm:spPr/>
      <dgm:t>
        <a:bodyPr/>
        <a:lstStyle/>
        <a:p>
          <a:endParaRPr lang="en-US"/>
        </a:p>
      </dgm:t>
    </dgm:pt>
    <dgm:pt modelId="{BB13D9F9-65D6-4CD6-9667-AAA657B3BEC7}" type="pres">
      <dgm:prSet presAssocID="{53D3C500-77C9-4FE5-AA8E-68D9B560177E}" presName="sibTrans" presStyleCnt="0"/>
      <dgm:spPr/>
    </dgm:pt>
    <dgm:pt modelId="{78DF16C5-C456-4FDD-BE5D-82043C018C33}" type="pres">
      <dgm:prSet presAssocID="{6B2AF4C7-4BBC-4018-8831-4548A3E6D73D}" presName="textNode" presStyleLbl="node1" presStyleIdx="3" presStyleCnt="5">
        <dgm:presLayoutVars>
          <dgm:bulletEnabled val="1"/>
        </dgm:presLayoutVars>
      </dgm:prSet>
      <dgm:spPr/>
      <dgm:t>
        <a:bodyPr/>
        <a:lstStyle/>
        <a:p>
          <a:endParaRPr lang="en-US"/>
        </a:p>
      </dgm:t>
    </dgm:pt>
    <dgm:pt modelId="{AF5E5630-FE9D-4DFE-830E-46B09184F25C}" type="pres">
      <dgm:prSet presAssocID="{361512C0-597A-4245-90E1-AEE0EBC5578A}" presName="sibTrans" presStyleCnt="0"/>
      <dgm:spPr/>
    </dgm:pt>
    <dgm:pt modelId="{6CDBCA9B-7BEC-473F-B1DE-C2BB3583B6E0}" type="pres">
      <dgm:prSet presAssocID="{58B02C1B-8DB1-4A11-9C82-1C2CBBF86EDC}" presName="textNode" presStyleLbl="node1" presStyleIdx="4" presStyleCnt="5">
        <dgm:presLayoutVars>
          <dgm:bulletEnabled val="1"/>
        </dgm:presLayoutVars>
      </dgm:prSet>
      <dgm:spPr/>
      <dgm:t>
        <a:bodyPr/>
        <a:lstStyle/>
        <a:p>
          <a:endParaRPr lang="en-US"/>
        </a:p>
      </dgm:t>
    </dgm:pt>
  </dgm:ptLst>
  <dgm:cxnLst>
    <dgm:cxn modelId="{1DC657DC-BE42-423A-A986-4DC9341AA48B}" type="presOf" srcId="{AC4BEA28-D551-4A33-B437-D6200F86BE0C}" destId="{E42F3878-2B4C-44BD-8016-BA0E92AC9DCD}" srcOrd="0" destOrd="0" presId="urn:microsoft.com/office/officeart/2005/8/layout/hProcess9"/>
    <dgm:cxn modelId="{F7369D3F-222C-41B5-9DAF-6E659CCD96AB}" type="presOf" srcId="{487176D0-B178-4244-BBD7-541EDB106AD5}" destId="{76DFF42A-BFE5-4381-BEC9-4FD338D8E192}" srcOrd="0" destOrd="0" presId="urn:microsoft.com/office/officeart/2005/8/layout/hProcess9"/>
    <dgm:cxn modelId="{FAE2E9F6-3E40-4E29-88A3-9FA0278C1B6F}" type="presOf" srcId="{6B2AF4C7-4BBC-4018-8831-4548A3E6D73D}" destId="{78DF16C5-C456-4FDD-BE5D-82043C018C33}" srcOrd="0" destOrd="0" presId="urn:microsoft.com/office/officeart/2005/8/layout/hProcess9"/>
    <dgm:cxn modelId="{FBE37A73-A153-4A6C-A550-6BDCCDB0A11E}" srcId="{DC498029-5C15-4F7F-BCB1-4F446607D17B}" destId="{487176D0-B178-4244-BBD7-541EDB106AD5}" srcOrd="1" destOrd="0" parTransId="{2F62E89E-5214-43C3-B044-768B3FB7715E}" sibTransId="{EAB3A0C8-3032-4AAF-9911-F449F973521E}"/>
    <dgm:cxn modelId="{E62C5BE8-F258-4E6F-AE85-540828190259}" type="presOf" srcId="{58B02C1B-8DB1-4A11-9C82-1C2CBBF86EDC}" destId="{6CDBCA9B-7BEC-473F-B1DE-C2BB3583B6E0}" srcOrd="0" destOrd="0" presId="urn:microsoft.com/office/officeart/2005/8/layout/hProcess9"/>
    <dgm:cxn modelId="{21871B92-B60B-4A89-81B4-D88C935E9F1D}" srcId="{DC498029-5C15-4F7F-BCB1-4F446607D17B}" destId="{58B02C1B-8DB1-4A11-9C82-1C2CBBF86EDC}" srcOrd="4" destOrd="0" parTransId="{2E243C0B-2EB5-4502-B521-8F43863664E1}" sibTransId="{4FAA8381-5C13-4738-9E1C-C860AA595397}"/>
    <dgm:cxn modelId="{926C6134-E049-48B2-9DA3-18793CB69A58}" srcId="{DC498029-5C15-4F7F-BCB1-4F446607D17B}" destId="{6B2AF4C7-4BBC-4018-8831-4548A3E6D73D}" srcOrd="3" destOrd="0" parTransId="{E4BCCD2E-913E-47B7-883E-35266B20F236}" sibTransId="{361512C0-597A-4245-90E1-AEE0EBC5578A}"/>
    <dgm:cxn modelId="{9705CA1B-1A4F-41B9-9A4D-45959B082397}" srcId="{DC498029-5C15-4F7F-BCB1-4F446607D17B}" destId="{600B5E56-6BC6-416E-9FB8-BBAF53E5E02D}" srcOrd="2" destOrd="0" parTransId="{A3F6C8E0-9BCF-4DDB-AF98-F7BED410F82E}" sibTransId="{53D3C500-77C9-4FE5-AA8E-68D9B560177E}"/>
    <dgm:cxn modelId="{1BDD1084-B539-4AA4-B822-851FAD647D2B}" type="presOf" srcId="{600B5E56-6BC6-416E-9FB8-BBAF53E5E02D}" destId="{A826A265-6D9E-444F-94DE-1E2BD8877AE0}" srcOrd="0" destOrd="0" presId="urn:microsoft.com/office/officeart/2005/8/layout/hProcess9"/>
    <dgm:cxn modelId="{084C0C53-64F7-4AC1-BBD4-DA29AA25697C}" srcId="{DC498029-5C15-4F7F-BCB1-4F446607D17B}" destId="{AC4BEA28-D551-4A33-B437-D6200F86BE0C}" srcOrd="0" destOrd="0" parTransId="{F264A375-9000-421D-A781-396DD3F16E80}" sibTransId="{8FA74BB8-4E12-421E-B6B8-826231D7D838}"/>
    <dgm:cxn modelId="{5AF87F18-C2DA-4DF5-8375-D2F7DFA1A83D}" type="presOf" srcId="{DC498029-5C15-4F7F-BCB1-4F446607D17B}" destId="{0E15A0C7-BC0C-49D1-BD79-D8F13AB945FE}" srcOrd="0" destOrd="0" presId="urn:microsoft.com/office/officeart/2005/8/layout/hProcess9"/>
    <dgm:cxn modelId="{15035F08-5EFB-429C-8D55-0975DF58B0BD}" type="presParOf" srcId="{0E15A0C7-BC0C-49D1-BD79-D8F13AB945FE}" destId="{954C0A1A-92D8-4F0F-8927-8CF3421B1974}" srcOrd="0" destOrd="0" presId="urn:microsoft.com/office/officeart/2005/8/layout/hProcess9"/>
    <dgm:cxn modelId="{548C4279-81FA-4305-9BEB-3CE3B1652288}" type="presParOf" srcId="{0E15A0C7-BC0C-49D1-BD79-D8F13AB945FE}" destId="{A3182530-CF32-4B8B-98D5-61F6DCC8C88E}" srcOrd="1" destOrd="0" presId="urn:microsoft.com/office/officeart/2005/8/layout/hProcess9"/>
    <dgm:cxn modelId="{ADB02704-EF38-4778-88A7-1283597DE9AC}" type="presParOf" srcId="{A3182530-CF32-4B8B-98D5-61F6DCC8C88E}" destId="{E42F3878-2B4C-44BD-8016-BA0E92AC9DCD}" srcOrd="0" destOrd="0" presId="urn:microsoft.com/office/officeart/2005/8/layout/hProcess9"/>
    <dgm:cxn modelId="{3392381C-1CCF-458A-86D0-DC2C66D0513B}" type="presParOf" srcId="{A3182530-CF32-4B8B-98D5-61F6DCC8C88E}" destId="{396AACA0-A6FC-4843-ADD4-BDF99AB67B36}" srcOrd="1" destOrd="0" presId="urn:microsoft.com/office/officeart/2005/8/layout/hProcess9"/>
    <dgm:cxn modelId="{EA4B4363-CA79-4221-B12A-9AD66BFA2EEC}" type="presParOf" srcId="{A3182530-CF32-4B8B-98D5-61F6DCC8C88E}" destId="{76DFF42A-BFE5-4381-BEC9-4FD338D8E192}" srcOrd="2" destOrd="0" presId="urn:microsoft.com/office/officeart/2005/8/layout/hProcess9"/>
    <dgm:cxn modelId="{EE7D9755-597E-455A-B2A0-B2C8388EC5DA}" type="presParOf" srcId="{A3182530-CF32-4B8B-98D5-61F6DCC8C88E}" destId="{85D1C00D-B805-4E62-B733-656F1EF5F9F5}" srcOrd="3" destOrd="0" presId="urn:microsoft.com/office/officeart/2005/8/layout/hProcess9"/>
    <dgm:cxn modelId="{1175339A-2488-4F4A-9541-70AF3F455FFA}" type="presParOf" srcId="{A3182530-CF32-4B8B-98D5-61F6DCC8C88E}" destId="{A826A265-6D9E-444F-94DE-1E2BD8877AE0}" srcOrd="4" destOrd="0" presId="urn:microsoft.com/office/officeart/2005/8/layout/hProcess9"/>
    <dgm:cxn modelId="{82279745-3E82-4EFB-8EEB-287941607DC6}" type="presParOf" srcId="{A3182530-CF32-4B8B-98D5-61F6DCC8C88E}" destId="{BB13D9F9-65D6-4CD6-9667-AAA657B3BEC7}" srcOrd="5" destOrd="0" presId="urn:microsoft.com/office/officeart/2005/8/layout/hProcess9"/>
    <dgm:cxn modelId="{E9678D70-BD1A-4FBF-B1EE-CB5EE194913F}" type="presParOf" srcId="{A3182530-CF32-4B8B-98D5-61F6DCC8C88E}" destId="{78DF16C5-C456-4FDD-BE5D-82043C018C33}" srcOrd="6" destOrd="0" presId="urn:microsoft.com/office/officeart/2005/8/layout/hProcess9"/>
    <dgm:cxn modelId="{500AE875-3B19-4C7A-8496-A8F81A590725}" type="presParOf" srcId="{A3182530-CF32-4B8B-98D5-61F6DCC8C88E}" destId="{AF5E5630-FE9D-4DFE-830E-46B09184F25C}" srcOrd="7" destOrd="0" presId="urn:microsoft.com/office/officeart/2005/8/layout/hProcess9"/>
    <dgm:cxn modelId="{5BBC7373-B075-4147-9C71-890D41210CE5}" type="presParOf" srcId="{A3182530-CF32-4B8B-98D5-61F6DCC8C88E}" destId="{6CDBCA9B-7BEC-473F-B1DE-C2BB3583B6E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C0A1A-92D8-4F0F-8927-8CF3421B1974}">
      <dsp:nvSpPr>
        <dsp:cNvPr id="0" name=""/>
        <dsp:cNvSpPr/>
      </dsp:nvSpPr>
      <dsp:spPr>
        <a:xfrm>
          <a:off x="611505" y="0"/>
          <a:ext cx="6930390" cy="3098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F3878-2B4C-44BD-8016-BA0E92AC9DCD}">
      <dsp:nvSpPr>
        <dsp:cNvPr id="0" name=""/>
        <dsp:cNvSpPr/>
      </dsp:nvSpPr>
      <dsp:spPr>
        <a:xfrm>
          <a:off x="3583" y="929640"/>
          <a:ext cx="1566583" cy="1239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Fall 2013 - DEVELOPedia created by Jonathan Hicks and </a:t>
          </a:r>
          <a:r>
            <a:rPr lang="en-US" sz="1000" kern="1200" dirty="0" err="1" smtClean="0"/>
            <a:t>Ajoke</a:t>
          </a:r>
          <a:r>
            <a:rPr lang="en-US" sz="1000" kern="1200" dirty="0" smtClean="0"/>
            <a:t> Williams</a:t>
          </a:r>
          <a:endParaRPr lang="en-US" sz="1000" kern="1200" dirty="0"/>
        </a:p>
      </dsp:txBody>
      <dsp:txXfrm>
        <a:off x="64091" y="990148"/>
        <a:ext cx="1445567" cy="1118504"/>
      </dsp:txXfrm>
    </dsp:sp>
    <dsp:sp modelId="{76DFF42A-BFE5-4381-BEC9-4FD338D8E192}">
      <dsp:nvSpPr>
        <dsp:cNvPr id="0" name=""/>
        <dsp:cNvSpPr/>
      </dsp:nvSpPr>
      <dsp:spPr>
        <a:xfrm>
          <a:off x="1648495" y="929640"/>
          <a:ext cx="1566583" cy="1239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Summer 2014 – </a:t>
          </a:r>
        </a:p>
        <a:p>
          <a:pPr lvl="0" algn="ctr" defTabSz="444500">
            <a:lnSpc>
              <a:spcPct val="90000"/>
            </a:lnSpc>
            <a:spcBef>
              <a:spcPct val="0"/>
            </a:spcBef>
            <a:spcAft>
              <a:spcPct val="35000"/>
            </a:spcAft>
          </a:pPr>
          <a:r>
            <a:rPr lang="en-US" sz="1000" kern="1200" dirty="0" smtClean="0"/>
            <a:t>DP takes on it current user friendly look and have some of its features created using the Semantic MediaWiki write-up</a:t>
          </a:r>
          <a:endParaRPr lang="en-US" sz="1000" kern="1200" dirty="0"/>
        </a:p>
      </dsp:txBody>
      <dsp:txXfrm>
        <a:off x="1709003" y="990148"/>
        <a:ext cx="1445567" cy="1118504"/>
      </dsp:txXfrm>
    </dsp:sp>
    <dsp:sp modelId="{A826A265-6D9E-444F-94DE-1E2BD8877AE0}">
      <dsp:nvSpPr>
        <dsp:cNvPr id="0" name=""/>
        <dsp:cNvSpPr/>
      </dsp:nvSpPr>
      <dsp:spPr>
        <a:xfrm>
          <a:off x="3293408" y="929640"/>
          <a:ext cx="1566583" cy="1239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Fall 2014 – DEVELOPedia takes on it’s current look and has the rest of it pages and forms added by Tech Team</a:t>
          </a:r>
          <a:endParaRPr lang="en-US" sz="1000" kern="1200" dirty="0"/>
        </a:p>
      </dsp:txBody>
      <dsp:txXfrm>
        <a:off x="3353916" y="990148"/>
        <a:ext cx="1445567" cy="1118504"/>
      </dsp:txXfrm>
    </dsp:sp>
    <dsp:sp modelId="{78DF16C5-C456-4FDD-BE5D-82043C018C33}">
      <dsp:nvSpPr>
        <dsp:cNvPr id="0" name=""/>
        <dsp:cNvSpPr/>
      </dsp:nvSpPr>
      <dsp:spPr>
        <a:xfrm>
          <a:off x="4938321" y="929640"/>
          <a:ext cx="1566583" cy="1239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Spring 2015 – Langley Node semi launch to gauge and problem solve DP’s remaining bugs</a:t>
          </a:r>
          <a:endParaRPr lang="en-US" sz="1000" kern="1200" dirty="0"/>
        </a:p>
      </dsp:txBody>
      <dsp:txXfrm>
        <a:off x="4998829" y="990148"/>
        <a:ext cx="1445567" cy="1118504"/>
      </dsp:txXfrm>
    </dsp:sp>
    <dsp:sp modelId="{6CDBCA9B-7BEC-473F-B1DE-C2BB3583B6E0}">
      <dsp:nvSpPr>
        <dsp:cNvPr id="0" name=""/>
        <dsp:cNvSpPr/>
      </dsp:nvSpPr>
      <dsp:spPr>
        <a:xfrm>
          <a:off x="6583234" y="929640"/>
          <a:ext cx="1566583" cy="1239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Summer 2015 – National Full Live launch to all DEVEVLOP Nodes</a:t>
          </a:r>
          <a:endParaRPr lang="en-US" sz="1000" kern="1200" dirty="0"/>
        </a:p>
      </dsp:txBody>
      <dsp:txXfrm>
        <a:off x="6643742" y="990148"/>
        <a:ext cx="1445567" cy="11185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1143000" y="3602038"/>
            <a:ext cx="6858000" cy="744879"/>
          </a:xfrm>
        </p:spPr>
        <p:txBody>
          <a:bodyPr>
            <a:normAutofit/>
          </a:bodyPr>
          <a:lstStyle>
            <a:lvl1pPr marL="0" indent="0" algn="ctr">
              <a:buNone/>
              <a:defRPr sz="2000" b="1" i="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More Specific Project Subtitle Here</a:t>
            </a:r>
            <a:endParaRPr lang="en-US" dirty="0"/>
          </a:p>
        </p:txBody>
      </p:sp>
      <p:sp>
        <p:nvSpPr>
          <p:cNvPr id="2" name="Main title"/>
          <p:cNvSpPr>
            <a:spLocks noGrp="1"/>
          </p:cNvSpPr>
          <p:nvPr>
            <p:ph type="ctrTitle" hasCustomPrompt="1"/>
          </p:nvPr>
        </p:nvSpPr>
        <p:spPr>
          <a:xfrm>
            <a:off x="685800" y="1122363"/>
            <a:ext cx="7772400" cy="2387600"/>
          </a:xfrm>
        </p:spPr>
        <p:txBody>
          <a:bodyPr anchor="b"/>
          <a:lstStyle>
            <a:lvl1pPr algn="ctr">
              <a:defRPr sz="6000" b="1" cap="small" baseline="0">
                <a:solidFill>
                  <a:schemeClr val="accent1">
                    <a:lumMod val="75000"/>
                  </a:schemeClr>
                </a:solidFill>
              </a:defRPr>
            </a:lvl1pPr>
          </a:lstStyle>
          <a:p>
            <a:r>
              <a:rPr lang="en-US" dirty="0" smtClean="0"/>
              <a:t>Main App Area Title Goes Here</a:t>
            </a:r>
            <a:endParaRPr lang="en-US" dirty="0"/>
          </a:p>
        </p:txBody>
      </p:sp>
      <p:sp>
        <p:nvSpPr>
          <p:cNvPr id="7" name="top NASA background"/>
          <p:cNvSpPr/>
          <p:nvPr userDrawn="1"/>
        </p:nvSpPr>
        <p:spPr>
          <a:xfrm>
            <a:off x="0" y="0"/>
            <a:ext cx="9144000" cy="978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t Aero &amp; Space Admin"/>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9" name="NAS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5537" y="-44833"/>
            <a:ext cx="934027" cy="1078725"/>
          </a:xfrm>
          <a:prstGeom prst="rect">
            <a:avLst/>
          </a:prstGeom>
        </p:spPr>
      </p:pic>
      <p:sp>
        <p:nvSpPr>
          <p:cNvPr id="11" name="team members"/>
          <p:cNvSpPr>
            <a:spLocks noGrp="1"/>
          </p:cNvSpPr>
          <p:nvPr>
            <p:ph type="body" sz="quarter" idx="10" hasCustomPrompt="1"/>
          </p:nvPr>
        </p:nvSpPr>
        <p:spPr>
          <a:xfrm>
            <a:off x="685800" y="5317589"/>
            <a:ext cx="7772400" cy="1139482"/>
          </a:xfrm>
        </p:spPr>
        <p:txBody>
          <a:bodyPr>
            <a:normAutofit/>
          </a:bodyPr>
          <a:lstStyle>
            <a:lvl1pPr marL="285750" indent="-285750">
              <a:buClr>
                <a:schemeClr val="accent5"/>
              </a:buClr>
              <a:buFont typeface="Webdings" panose="05030102010509060703" pitchFamily="18" charset="2"/>
              <a:buChar char="4"/>
              <a:defRPr sz="1600" b="0" baseline="0">
                <a:solidFill>
                  <a:schemeClr val="accent1">
                    <a:lumMod val="75000"/>
                  </a:schemeClr>
                </a:solidFill>
              </a:defRPr>
            </a:lvl1pPr>
          </a:lstStyle>
          <a:p>
            <a:pPr lvl="0"/>
            <a:r>
              <a:rPr lang="en-US" dirty="0" smtClean="0"/>
              <a:t>Team Member (University/School)</a:t>
            </a:r>
            <a:endParaRPr lang="en-US" dirty="0"/>
          </a:p>
        </p:txBody>
      </p:sp>
      <p:sp>
        <p:nvSpPr>
          <p:cNvPr id="12" name="title subtitle break bar"/>
          <p:cNvSpPr/>
          <p:nvPr userDrawn="1"/>
        </p:nvSpPr>
        <p:spPr>
          <a:xfrm>
            <a:off x="745067" y="4570294"/>
            <a:ext cx="77724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lue background"/>
          <p:cNvSpPr/>
          <p:nvPr userDrawn="1"/>
        </p:nvSpPr>
        <p:spPr>
          <a:xfrm rot="10800000" flipV="1">
            <a:off x="0" y="6743699"/>
            <a:ext cx="9144000" cy="114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386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ody text"/>
          <p:cNvSpPr>
            <a:spLocks noGrp="1"/>
          </p:cNvSpPr>
          <p:nvPr userDrawn="1">
            <p:ph idx="1"/>
          </p:nvPr>
        </p:nvSpPr>
        <p:spPr>
          <a:xfrm>
            <a:off x="406400" y="1125415"/>
            <a:ext cx="8331200" cy="5486400"/>
          </a:xfrm>
        </p:spPr>
        <p:txBody>
          <a:bodyPr/>
          <a:lstStyle>
            <a:lvl1pPr marL="228600" indent="-228600">
              <a:buClr>
                <a:schemeClr val="accent5"/>
              </a:buClr>
              <a:buFont typeface="Webdings" panose="05030102010509060703" pitchFamily="18" charset="2"/>
              <a:buChar char=""/>
              <a:defRPr sz="2400" b="0">
                <a:solidFill>
                  <a:schemeClr val="tx1"/>
                </a:solidFill>
              </a:defRPr>
            </a:lvl1pPr>
            <a:lvl2pPr marL="685800" indent="-228600">
              <a:buClr>
                <a:schemeClr val="accent5">
                  <a:lumMod val="60000"/>
                  <a:lumOff val="40000"/>
                </a:schemeClr>
              </a:buClr>
              <a:buFont typeface="Webdings" panose="05030102010509060703" pitchFamily="18" charset="2"/>
              <a:buChar char=""/>
              <a:defRPr sz="2000">
                <a:solidFill>
                  <a:schemeClr val="tx1"/>
                </a:solidFill>
              </a:defRPr>
            </a:lvl2pPr>
            <a:lvl3pPr marL="1143000" indent="-228600">
              <a:buClr>
                <a:schemeClr val="accent5">
                  <a:lumMod val="60000"/>
                  <a:lumOff val="40000"/>
                </a:schemeClr>
              </a:buClr>
              <a:buFont typeface="Webdings" panose="05030102010509060703" pitchFamily="18" charset="2"/>
              <a:buChar char=""/>
              <a:defRPr sz="1800">
                <a:solidFill>
                  <a:schemeClr val="tx1"/>
                </a:solidFill>
              </a:defRPr>
            </a:lvl3pPr>
            <a:lvl4pPr marL="1600200" indent="-228600">
              <a:buClr>
                <a:schemeClr val="accent5">
                  <a:lumMod val="60000"/>
                  <a:lumOff val="40000"/>
                </a:schemeClr>
              </a:buClr>
              <a:buFont typeface="Webdings" panose="05030102010509060703" pitchFamily="18" charset="2"/>
              <a:buChar char=""/>
              <a:defRPr sz="1800">
                <a:solidFill>
                  <a:schemeClr val="tx1"/>
                </a:solidFill>
              </a:defRPr>
            </a:lvl4pPr>
            <a:lvl5pPr marL="2057400" indent="-228600">
              <a:buClr>
                <a:schemeClr val="accent5">
                  <a:lumMod val="60000"/>
                  <a:lumOff val="40000"/>
                </a:schemeClr>
              </a:buClr>
              <a:buFont typeface="Webdings" panose="05030102010509060703" pitchFamily="18"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6" name="Group 5"/>
          <p:cNvGrpSpPr/>
          <p:nvPr userDrawn="1"/>
        </p:nvGrpSpPr>
        <p:grpSpPr>
          <a:xfrm>
            <a:off x="8212238" y="113693"/>
            <a:ext cx="737400" cy="737402"/>
            <a:chOff x="8212238" y="113693"/>
            <a:chExt cx="737400" cy="737402"/>
          </a:xfrm>
        </p:grpSpPr>
        <p:sp>
          <p:nvSpPr>
            <p:cNvPr id="9"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664630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column"/>
          <p:cNvSpPr>
            <a:spLocks noGrp="1"/>
          </p:cNvSpPr>
          <p:nvPr>
            <p:ph sz="half" idx="2"/>
          </p:nvPr>
        </p:nvSpPr>
        <p:spPr>
          <a:xfrm>
            <a:off x="4629150" y="1139483"/>
            <a:ext cx="4135022" cy="5458264"/>
          </a:xfrm>
        </p:spPr>
        <p:txBody>
          <a:bodyPr/>
          <a:lstStyle>
            <a:lvl1pPr marL="228600" indent="-228600">
              <a:buClr>
                <a:schemeClr val="accent5"/>
              </a:buClr>
              <a:buFont typeface="Webdings" panose="05030102010509060703" pitchFamily="18" charset="2"/>
              <a:buChar char="4"/>
              <a:defRPr/>
            </a:lvl1pPr>
            <a:lvl2pPr marL="685800" indent="-228600">
              <a:buClr>
                <a:schemeClr val="accent5">
                  <a:lumMod val="60000"/>
                  <a:lumOff val="40000"/>
                </a:schemeClr>
              </a:buClr>
              <a:buFont typeface="Webdings" panose="05030102010509060703" pitchFamily="18" charset="2"/>
              <a:buChar char="4"/>
              <a:defRPr/>
            </a:lvl2pPr>
            <a:lvl3pPr marL="1143000" indent="-228600">
              <a:buClr>
                <a:schemeClr val="accent5">
                  <a:lumMod val="60000"/>
                  <a:lumOff val="40000"/>
                </a:schemeClr>
              </a:buClr>
              <a:buFont typeface="Webdings" panose="05030102010509060703" pitchFamily="18" charset="2"/>
              <a:buChar char="4"/>
              <a:defRPr/>
            </a:lvl3pPr>
            <a:lvl4pPr marL="1600200" indent="-228600">
              <a:buClr>
                <a:schemeClr val="accent5">
                  <a:lumMod val="60000"/>
                  <a:lumOff val="40000"/>
                </a:schemeClr>
              </a:buClr>
              <a:buFont typeface="Webdings" panose="05030102010509060703" pitchFamily="18" charset="2"/>
              <a:buChar char="4"/>
              <a:defRPr/>
            </a:lvl4pPr>
            <a:lvl5pPr marL="2057400" indent="-228600">
              <a:buClr>
                <a:schemeClr val="accent5">
                  <a:lumMod val="60000"/>
                  <a:lumOff val="40000"/>
                </a:schemeClr>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eft column"/>
          <p:cNvSpPr>
            <a:spLocks noGrp="1"/>
          </p:cNvSpPr>
          <p:nvPr>
            <p:ph sz="half" idx="1"/>
          </p:nvPr>
        </p:nvSpPr>
        <p:spPr>
          <a:xfrm>
            <a:off x="406400" y="1139482"/>
            <a:ext cx="4108450" cy="5458265"/>
          </a:xfrm>
        </p:spPr>
        <p:txBody>
          <a:bodyPr/>
          <a:lstStyle>
            <a:lvl1pPr marL="228600" indent="-228600">
              <a:buClr>
                <a:schemeClr val="accent5"/>
              </a:buClr>
              <a:buFont typeface="Webdings" panose="05030102010509060703" pitchFamily="18" charset="2"/>
              <a:buChar char="4"/>
              <a:defRPr/>
            </a:lvl1pPr>
            <a:lvl2pPr marL="685800" indent="-228600">
              <a:buClr>
                <a:schemeClr val="accent5">
                  <a:lumMod val="60000"/>
                  <a:lumOff val="40000"/>
                </a:schemeClr>
              </a:buClr>
              <a:buFont typeface="Webdings" panose="05030102010509060703" pitchFamily="18" charset="2"/>
              <a:buChar char="4"/>
              <a:defRPr/>
            </a:lvl2pPr>
            <a:lvl3pPr marL="1143000" indent="-228600">
              <a:buClr>
                <a:schemeClr val="accent5">
                  <a:lumMod val="60000"/>
                  <a:lumOff val="40000"/>
                </a:schemeClr>
              </a:buClr>
              <a:buFont typeface="Webdings" panose="05030102010509060703" pitchFamily="18" charset="2"/>
              <a:buChar char="4"/>
              <a:defRPr/>
            </a:lvl3pPr>
            <a:lvl4pPr marL="1600200" indent="-228600">
              <a:buClr>
                <a:schemeClr val="accent5">
                  <a:lumMod val="60000"/>
                  <a:lumOff val="40000"/>
                </a:schemeClr>
              </a:buClr>
              <a:buFont typeface="Webdings" panose="05030102010509060703" pitchFamily="18" charset="2"/>
              <a:buChar char="4"/>
              <a:defRPr/>
            </a:lvl4pPr>
            <a:lvl5pPr marL="2057400" indent="-228600">
              <a:buClr>
                <a:schemeClr val="accent5">
                  <a:lumMod val="60000"/>
                  <a:lumOff val="40000"/>
                </a:schemeClr>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5" name="Group 14"/>
          <p:cNvGrpSpPr/>
          <p:nvPr userDrawn="1"/>
        </p:nvGrpSpPr>
        <p:grpSpPr>
          <a:xfrm>
            <a:off x="8212238" y="113693"/>
            <a:ext cx="737400" cy="737402"/>
            <a:chOff x="8212238" y="113693"/>
            <a:chExt cx="737400" cy="737402"/>
          </a:xfrm>
        </p:grpSpPr>
        <p:sp>
          <p:nvSpPr>
            <p:cNvPr id="16"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3930023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column"/>
          <p:cNvSpPr>
            <a:spLocks noGrp="1"/>
          </p:cNvSpPr>
          <p:nvPr>
            <p:ph sz="quarter" idx="4"/>
          </p:nvPr>
        </p:nvSpPr>
        <p:spPr>
          <a:xfrm>
            <a:off x="4629150" y="2158543"/>
            <a:ext cx="4106887" cy="4453271"/>
          </a:xfrm>
        </p:spPr>
        <p:txBody>
          <a:bodyPr/>
          <a:lstStyle>
            <a:lvl1pPr marL="228600" indent="-228600">
              <a:buClr>
                <a:schemeClr val="accent5"/>
              </a:buClr>
              <a:buFont typeface="Webdings" panose="05030102010509060703" pitchFamily="18" charset="2"/>
              <a:buChar char="4"/>
              <a:defRPr/>
            </a:lvl1pPr>
            <a:lvl2pPr marL="685800" indent="-228600">
              <a:buClr>
                <a:schemeClr val="accent5">
                  <a:lumMod val="60000"/>
                  <a:lumOff val="40000"/>
                </a:schemeClr>
              </a:buClr>
              <a:buFont typeface="Webdings" panose="05030102010509060703" pitchFamily="18" charset="2"/>
              <a:buChar char="4"/>
              <a:defRPr/>
            </a:lvl2pPr>
            <a:lvl3pPr marL="1143000" indent="-228600">
              <a:buClr>
                <a:schemeClr val="accent5">
                  <a:lumMod val="60000"/>
                  <a:lumOff val="40000"/>
                </a:schemeClr>
              </a:buClr>
              <a:buFont typeface="Webdings" panose="05030102010509060703" pitchFamily="18" charset="2"/>
              <a:buChar char="4"/>
              <a:defRPr/>
            </a:lvl3pPr>
            <a:lvl4pPr marL="1600200" indent="-228600">
              <a:buClr>
                <a:schemeClr val="accent5">
                  <a:lumMod val="60000"/>
                  <a:lumOff val="40000"/>
                </a:schemeClr>
              </a:buClr>
              <a:buFont typeface="Webdings" panose="05030102010509060703" pitchFamily="18" charset="2"/>
              <a:buChar char="4"/>
              <a:defRPr/>
            </a:lvl4pPr>
            <a:lvl5pPr marL="2057400" indent="-228600">
              <a:buClr>
                <a:schemeClr val="accent5">
                  <a:lumMod val="60000"/>
                  <a:lumOff val="40000"/>
                </a:schemeClr>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ight Head"/>
          <p:cNvSpPr>
            <a:spLocks noGrp="1"/>
          </p:cNvSpPr>
          <p:nvPr>
            <p:ph type="body" sz="quarter" idx="3"/>
          </p:nvPr>
        </p:nvSpPr>
        <p:spPr>
          <a:xfrm>
            <a:off x="4629150" y="1125414"/>
            <a:ext cx="4106887" cy="866920"/>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Left column"/>
          <p:cNvSpPr>
            <a:spLocks noGrp="1"/>
          </p:cNvSpPr>
          <p:nvPr>
            <p:ph sz="half" idx="2"/>
          </p:nvPr>
        </p:nvSpPr>
        <p:spPr>
          <a:xfrm>
            <a:off x="406400" y="2158543"/>
            <a:ext cx="4091782" cy="4453271"/>
          </a:xfrm>
        </p:spPr>
        <p:txBody>
          <a:bodyPr/>
          <a:lstStyle>
            <a:lvl1pPr marL="228600" indent="-228600">
              <a:buClr>
                <a:schemeClr val="accent5"/>
              </a:buClr>
              <a:buFont typeface="Webdings" panose="05030102010509060703" pitchFamily="18" charset="2"/>
              <a:buChar char="4"/>
              <a:defRPr/>
            </a:lvl1pPr>
            <a:lvl2pPr marL="685800" indent="-228600">
              <a:buClr>
                <a:schemeClr val="accent5">
                  <a:lumMod val="60000"/>
                  <a:lumOff val="40000"/>
                </a:schemeClr>
              </a:buClr>
              <a:buFont typeface="Webdings" panose="05030102010509060703" pitchFamily="18" charset="2"/>
              <a:buChar char="4"/>
              <a:defRPr/>
            </a:lvl2pPr>
            <a:lvl3pPr marL="1143000" indent="-228600">
              <a:buClr>
                <a:schemeClr val="accent5">
                  <a:lumMod val="60000"/>
                  <a:lumOff val="40000"/>
                </a:schemeClr>
              </a:buClr>
              <a:buFont typeface="Webdings" panose="05030102010509060703" pitchFamily="18" charset="2"/>
              <a:buChar char="4"/>
              <a:defRPr/>
            </a:lvl3pPr>
            <a:lvl4pPr marL="1600200" indent="-228600">
              <a:buClr>
                <a:schemeClr val="accent5">
                  <a:lumMod val="60000"/>
                  <a:lumOff val="40000"/>
                </a:schemeClr>
              </a:buClr>
              <a:buFont typeface="Webdings" panose="05030102010509060703" pitchFamily="18" charset="2"/>
              <a:buChar char="4"/>
              <a:defRPr/>
            </a:lvl4pPr>
            <a:lvl5pPr marL="2057400" indent="-228600">
              <a:buClr>
                <a:schemeClr val="accent5">
                  <a:lumMod val="60000"/>
                  <a:lumOff val="40000"/>
                </a:schemeClr>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eft Head"/>
          <p:cNvSpPr>
            <a:spLocks noGrp="1"/>
          </p:cNvSpPr>
          <p:nvPr>
            <p:ph type="body" idx="1"/>
          </p:nvPr>
        </p:nvSpPr>
        <p:spPr>
          <a:xfrm>
            <a:off x="406400" y="1125414"/>
            <a:ext cx="4091782" cy="866921"/>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7" name="Group 16"/>
          <p:cNvGrpSpPr/>
          <p:nvPr userDrawn="1"/>
        </p:nvGrpSpPr>
        <p:grpSpPr>
          <a:xfrm>
            <a:off x="8212238" y="113693"/>
            <a:ext cx="737400" cy="737402"/>
            <a:chOff x="8212238" y="113693"/>
            <a:chExt cx="737400" cy="737402"/>
          </a:xfrm>
        </p:grpSpPr>
        <p:sp>
          <p:nvSpPr>
            <p:cNvPr id="18"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37889961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3" name="Group 12"/>
          <p:cNvGrpSpPr/>
          <p:nvPr userDrawn="1"/>
        </p:nvGrpSpPr>
        <p:grpSpPr>
          <a:xfrm>
            <a:off x="8212238" y="113693"/>
            <a:ext cx="737400" cy="737402"/>
            <a:chOff x="8212238" y="113693"/>
            <a:chExt cx="737400" cy="737402"/>
          </a:xfrm>
        </p:grpSpPr>
        <p:sp>
          <p:nvSpPr>
            <p:cNvPr id="14"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811951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white background"/>
          <p:cNvSpPr/>
          <p:nvPr userDrawn="1"/>
        </p:nvSpPr>
        <p:spPr>
          <a:xfrm rot="10800000" flipV="1">
            <a:off x="116114" y="106587"/>
            <a:ext cx="8911772" cy="6637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1920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column"/>
          <p:cNvSpPr>
            <a:spLocks noGrp="1"/>
          </p:cNvSpPr>
          <p:nvPr>
            <p:ph idx="1"/>
          </p:nvPr>
        </p:nvSpPr>
        <p:spPr>
          <a:xfrm>
            <a:off x="3887391" y="1139483"/>
            <a:ext cx="4848646" cy="5472332"/>
          </a:xfrm>
        </p:spPr>
        <p:txBody>
          <a:bodyPr/>
          <a:lstStyle>
            <a:lvl1pPr marL="228600" indent="-228600">
              <a:buClr>
                <a:schemeClr val="accent5"/>
              </a:buClr>
              <a:buFont typeface="Webdings" panose="05030102010509060703" pitchFamily="18" charset="2"/>
              <a:buChar char="4"/>
              <a:defRPr sz="3200"/>
            </a:lvl1pPr>
            <a:lvl2pPr marL="685800" indent="-228600">
              <a:buClr>
                <a:schemeClr val="accent5">
                  <a:lumMod val="60000"/>
                  <a:lumOff val="40000"/>
                </a:schemeClr>
              </a:buClr>
              <a:buFont typeface="Webdings" panose="05030102010509060703" pitchFamily="18" charset="2"/>
              <a:buChar char="4"/>
              <a:defRPr sz="2800"/>
            </a:lvl2pPr>
            <a:lvl3pPr marL="1143000" indent="-228600">
              <a:buClr>
                <a:schemeClr val="accent5">
                  <a:lumMod val="60000"/>
                  <a:lumOff val="40000"/>
                </a:schemeClr>
              </a:buClr>
              <a:buFont typeface="Webdings" panose="05030102010509060703" pitchFamily="18" charset="2"/>
              <a:buChar char="4"/>
              <a:defRPr sz="2400"/>
            </a:lvl3pPr>
            <a:lvl4pPr marL="1600200" indent="-228600">
              <a:buClr>
                <a:schemeClr val="accent5">
                  <a:lumMod val="60000"/>
                  <a:lumOff val="40000"/>
                </a:schemeClr>
              </a:buClr>
              <a:buFont typeface="Webdings" panose="05030102010509060703" pitchFamily="18" charset="2"/>
              <a:buChar char="4"/>
              <a:defRPr sz="2000"/>
            </a:lvl4pPr>
            <a:lvl5pPr marL="2057400" indent="-228600">
              <a:buClr>
                <a:schemeClr val="accent5">
                  <a:lumMod val="60000"/>
                  <a:lumOff val="40000"/>
                </a:schemeClr>
              </a:buClr>
              <a:buFont typeface="Webdings" panose="05030102010509060703" pitchFamily="18" charset="2"/>
              <a:buChar char="4"/>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Left column"/>
          <p:cNvSpPr>
            <a:spLocks noGrp="1"/>
          </p:cNvSpPr>
          <p:nvPr>
            <p:ph type="body" sz="half" idx="2"/>
          </p:nvPr>
        </p:nvSpPr>
        <p:spPr>
          <a:xfrm>
            <a:off x="406400" y="1139483"/>
            <a:ext cx="3172619" cy="54723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3"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5" name="Group 14"/>
          <p:cNvGrpSpPr/>
          <p:nvPr userDrawn="1"/>
        </p:nvGrpSpPr>
        <p:grpSpPr>
          <a:xfrm>
            <a:off x="8212238" y="113693"/>
            <a:ext cx="737400" cy="737402"/>
            <a:chOff x="8212238" y="113693"/>
            <a:chExt cx="737400" cy="737402"/>
          </a:xfrm>
        </p:grpSpPr>
        <p:sp>
          <p:nvSpPr>
            <p:cNvPr id="16"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9649341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mage"/>
          <p:cNvSpPr>
            <a:spLocks noGrp="1" noChangeAspect="1"/>
          </p:cNvSpPr>
          <p:nvPr>
            <p:ph type="pic" idx="1"/>
          </p:nvPr>
        </p:nvSpPr>
        <p:spPr>
          <a:xfrm>
            <a:off x="3887390" y="1111348"/>
            <a:ext cx="4848647" cy="54864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Left column"/>
          <p:cNvSpPr>
            <a:spLocks noGrp="1"/>
          </p:cNvSpPr>
          <p:nvPr>
            <p:ph type="body" sz="half" idx="2"/>
          </p:nvPr>
        </p:nvSpPr>
        <p:spPr>
          <a:xfrm>
            <a:off x="406400" y="1139483"/>
            <a:ext cx="3172619" cy="54723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2"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5" name="Group 14"/>
          <p:cNvGrpSpPr/>
          <p:nvPr userDrawn="1"/>
        </p:nvGrpSpPr>
        <p:grpSpPr>
          <a:xfrm>
            <a:off x="8212238" y="113693"/>
            <a:ext cx="737400" cy="737402"/>
            <a:chOff x="8212238" y="113693"/>
            <a:chExt cx="737400" cy="737402"/>
          </a:xfrm>
        </p:grpSpPr>
        <p:sp>
          <p:nvSpPr>
            <p:cNvPr id="17"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27200913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676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 id="2147483705"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Improving the Functionality and Features of DEVELOPedia to Replace the DEVELOP Exchange</a:t>
            </a:r>
            <a:endParaRPr lang="en-US" dirty="0"/>
          </a:p>
        </p:txBody>
      </p:sp>
      <p:sp>
        <p:nvSpPr>
          <p:cNvPr id="3" name="Title 2"/>
          <p:cNvSpPr>
            <a:spLocks noGrp="1"/>
          </p:cNvSpPr>
          <p:nvPr>
            <p:ph type="ctrTitle"/>
          </p:nvPr>
        </p:nvSpPr>
        <p:spPr>
          <a:xfrm>
            <a:off x="685800" y="1122363"/>
            <a:ext cx="7772400" cy="1798637"/>
          </a:xfrm>
        </p:spPr>
        <p:txBody>
          <a:bodyPr/>
          <a:lstStyle/>
          <a:p>
            <a:r>
              <a:rPr lang="en-US" dirty="0" smtClean="0"/>
              <a:t>DEVELOPedia</a:t>
            </a:r>
            <a:endParaRPr lang="en-US" dirty="0"/>
          </a:p>
        </p:txBody>
      </p:sp>
      <p:sp>
        <p:nvSpPr>
          <p:cNvPr id="4" name="Text Placeholder 3"/>
          <p:cNvSpPr>
            <a:spLocks noGrp="1"/>
          </p:cNvSpPr>
          <p:nvPr>
            <p:ph type="body" sz="quarter" idx="10"/>
          </p:nvPr>
        </p:nvSpPr>
        <p:spPr>
          <a:xfrm>
            <a:off x="3412066" y="4818057"/>
            <a:ext cx="2319867" cy="1650477"/>
          </a:xfrm>
        </p:spPr>
        <p:txBody>
          <a:bodyPr anchor="ctr">
            <a:noAutofit/>
          </a:bodyPr>
          <a:lstStyle/>
          <a:p>
            <a:pPr>
              <a:lnSpc>
                <a:spcPct val="120000"/>
              </a:lnSpc>
              <a:spcBef>
                <a:spcPts val="0"/>
              </a:spcBef>
            </a:pPr>
            <a:r>
              <a:rPr lang="en-US" sz="1200" dirty="0" smtClean="0"/>
              <a:t>Logan Kendle</a:t>
            </a:r>
          </a:p>
          <a:p>
            <a:pPr>
              <a:lnSpc>
                <a:spcPct val="120000"/>
              </a:lnSpc>
              <a:spcBef>
                <a:spcPts val="0"/>
              </a:spcBef>
            </a:pPr>
            <a:r>
              <a:rPr lang="en-US" sz="1200" dirty="0" smtClean="0"/>
              <a:t>Gennifer Anderson; USAF</a:t>
            </a:r>
          </a:p>
          <a:p>
            <a:pPr>
              <a:lnSpc>
                <a:spcPct val="120000"/>
              </a:lnSpc>
              <a:spcBef>
                <a:spcPts val="0"/>
              </a:spcBef>
            </a:pPr>
            <a:r>
              <a:rPr lang="en-US" sz="1200" dirty="0" smtClean="0"/>
              <a:t>Rick Farmer</a:t>
            </a:r>
          </a:p>
          <a:p>
            <a:pPr>
              <a:lnSpc>
                <a:spcPct val="120000"/>
              </a:lnSpc>
              <a:spcBef>
                <a:spcPts val="0"/>
              </a:spcBef>
            </a:pPr>
            <a:r>
              <a:rPr lang="en-US" sz="1200" dirty="0" smtClean="0"/>
              <a:t>Carolyn Lynch</a:t>
            </a:r>
          </a:p>
          <a:p>
            <a:pPr>
              <a:lnSpc>
                <a:spcPct val="120000"/>
              </a:lnSpc>
              <a:spcBef>
                <a:spcPts val="0"/>
              </a:spcBef>
            </a:pPr>
            <a:r>
              <a:rPr lang="en-US" sz="1200" dirty="0" smtClean="0"/>
              <a:t>Luke Thompson; USAF</a:t>
            </a:r>
          </a:p>
          <a:p>
            <a:pPr>
              <a:lnSpc>
                <a:spcPct val="120000"/>
              </a:lnSpc>
              <a:spcBef>
                <a:spcPts val="0"/>
              </a:spcBef>
            </a:pPr>
            <a:r>
              <a:rPr lang="en-US" sz="1200" dirty="0" smtClean="0"/>
              <a:t>Timothy </a:t>
            </a:r>
            <a:r>
              <a:rPr lang="en-US" sz="1200" dirty="0" err="1" smtClean="0"/>
              <a:t>Stelter</a:t>
            </a:r>
            <a:endParaRPr lang="en-US" sz="1200" dirty="0" smtClean="0"/>
          </a:p>
          <a:p>
            <a:pPr>
              <a:lnSpc>
                <a:spcPct val="120000"/>
              </a:lnSpc>
              <a:spcBef>
                <a:spcPts val="0"/>
              </a:spcBef>
            </a:pPr>
            <a:r>
              <a:rPr lang="en-US" sz="1200" dirty="0" smtClean="0"/>
              <a:t>Adam White</a:t>
            </a:r>
          </a:p>
        </p:txBody>
      </p:sp>
    </p:spTree>
    <p:extLst>
      <p:ext uri="{BB962C8B-B14F-4D97-AF65-F5344CB8AC3E}">
        <p14:creationId xmlns:p14="http://schemas.microsoft.com/office/powerpoint/2010/main" val="160526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99" y="1496682"/>
            <a:ext cx="8249801" cy="4744112"/>
          </a:xfrm>
        </p:spPr>
      </p:pic>
      <p:sp>
        <p:nvSpPr>
          <p:cNvPr id="3" name="Title 2"/>
          <p:cNvSpPr>
            <a:spLocks noGrp="1"/>
          </p:cNvSpPr>
          <p:nvPr>
            <p:ph type="title"/>
          </p:nvPr>
        </p:nvSpPr>
        <p:spPr/>
        <p:txBody>
          <a:bodyPr/>
          <a:lstStyle/>
          <a:p>
            <a:r>
              <a:rPr lang="en-US" dirty="0" smtClean="0"/>
              <a:t>Naming Projects</a:t>
            </a:r>
            <a:endParaRPr lang="en-US" dirty="0"/>
          </a:p>
        </p:txBody>
      </p:sp>
      <p:sp>
        <p:nvSpPr>
          <p:cNvPr id="2" name="Rectangle 1"/>
          <p:cNvSpPr/>
          <p:nvPr/>
        </p:nvSpPr>
        <p:spPr>
          <a:xfrm>
            <a:off x="447099" y="5088466"/>
            <a:ext cx="8517467" cy="129539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643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8338" y="1766970"/>
            <a:ext cx="5527675" cy="4217823"/>
          </a:xfrm>
        </p:spPr>
      </p:pic>
      <p:sp>
        <p:nvSpPr>
          <p:cNvPr id="3" name="Text Placeholder 2"/>
          <p:cNvSpPr>
            <a:spLocks noGrp="1"/>
          </p:cNvSpPr>
          <p:nvPr>
            <p:ph type="body" sz="half" idx="2"/>
          </p:nvPr>
        </p:nvSpPr>
        <p:spPr>
          <a:xfrm>
            <a:off x="406401" y="1139483"/>
            <a:ext cx="2565400" cy="5472332"/>
          </a:xfrm>
        </p:spPr>
        <p:txBody>
          <a:bodyPr/>
          <a:lstStyle/>
          <a:p>
            <a:r>
              <a:rPr lang="en-US" dirty="0" smtClean="0"/>
              <a:t>Deliverables can now to labeled and stored on the DEVELOPedia site replacing the DEVELOP Exchange</a:t>
            </a:r>
          </a:p>
          <a:p>
            <a:endParaRPr lang="en-US" dirty="0"/>
          </a:p>
          <a:p>
            <a:r>
              <a:rPr lang="en-US" dirty="0" smtClean="0"/>
              <a:t>Many of the sections from the tech paper can be easily added to the project page using tables and free text sections</a:t>
            </a:r>
          </a:p>
          <a:p>
            <a:endParaRPr lang="en-US" dirty="0"/>
          </a:p>
          <a:p>
            <a:r>
              <a:rPr lang="en-US" dirty="0" smtClean="0"/>
              <a:t>New sections like ‘See Also’, ‘Reference,’ and ‘Abstracts’ can be added, moved, and removed easily</a:t>
            </a:r>
            <a:endParaRPr lang="en-US" dirty="0"/>
          </a:p>
        </p:txBody>
      </p:sp>
      <p:sp>
        <p:nvSpPr>
          <p:cNvPr id="4" name="Title 3"/>
          <p:cNvSpPr>
            <a:spLocks noGrp="1"/>
          </p:cNvSpPr>
          <p:nvPr>
            <p:ph type="title"/>
          </p:nvPr>
        </p:nvSpPr>
        <p:spPr/>
        <p:txBody>
          <a:bodyPr/>
          <a:lstStyle/>
          <a:p>
            <a:r>
              <a:rPr lang="en-US" dirty="0" smtClean="0"/>
              <a:t>Add a Project</a:t>
            </a:r>
            <a:endParaRPr lang="en-US" dirty="0"/>
          </a:p>
        </p:txBody>
      </p:sp>
    </p:spTree>
    <p:extLst>
      <p:ext uri="{BB962C8B-B14F-4D97-AF65-F5344CB8AC3E}">
        <p14:creationId xmlns:p14="http://schemas.microsoft.com/office/powerpoint/2010/main" val="3155223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489" y="998538"/>
            <a:ext cx="6849310" cy="5698596"/>
          </a:xfrm>
        </p:spPr>
      </p:pic>
    </p:spTree>
    <p:extLst>
      <p:ext uri="{BB962C8B-B14F-4D97-AF65-F5344CB8AC3E}">
        <p14:creationId xmlns:p14="http://schemas.microsoft.com/office/powerpoint/2010/main" val="3094705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Part 2</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795" y="1125538"/>
            <a:ext cx="6464410" cy="5486400"/>
          </a:xfrm>
        </p:spPr>
      </p:pic>
    </p:spTree>
    <p:extLst>
      <p:ext uri="{BB962C8B-B14F-4D97-AF65-F5344CB8AC3E}">
        <p14:creationId xmlns:p14="http://schemas.microsoft.com/office/powerpoint/2010/main" val="2508120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867" y="2623267"/>
            <a:ext cx="6788264" cy="2202441"/>
          </a:xfrm>
          <a:ln>
            <a:solidFill>
              <a:schemeClr val="tx1"/>
            </a:solidFill>
          </a:ln>
        </p:spPr>
      </p:pic>
      <p:sp>
        <p:nvSpPr>
          <p:cNvPr id="3" name="Text Placeholder 2"/>
          <p:cNvSpPr>
            <a:spLocks noGrp="1"/>
          </p:cNvSpPr>
          <p:nvPr>
            <p:ph type="body" sz="half" idx="2"/>
          </p:nvPr>
        </p:nvSpPr>
        <p:spPr>
          <a:xfrm>
            <a:off x="423333" y="1190020"/>
            <a:ext cx="8119535" cy="1341513"/>
          </a:xfrm>
        </p:spPr>
        <p:txBody>
          <a:bodyPr/>
          <a:lstStyle/>
          <a:p>
            <a:r>
              <a:rPr lang="en-US" dirty="0" smtClean="0"/>
              <a:t>Young Professional Status, skills, year, and specific tasks can now be added to each individual participant page. This will also help to provide information of how the YP’s can help the participants to complete their projects. </a:t>
            </a:r>
            <a:endParaRPr lang="en-US" dirty="0"/>
          </a:p>
        </p:txBody>
      </p:sp>
      <p:sp>
        <p:nvSpPr>
          <p:cNvPr id="4" name="Title 3"/>
          <p:cNvSpPr>
            <a:spLocks noGrp="1"/>
          </p:cNvSpPr>
          <p:nvPr>
            <p:ph type="title"/>
          </p:nvPr>
        </p:nvSpPr>
        <p:spPr/>
        <p:txBody>
          <a:bodyPr/>
          <a:lstStyle/>
          <a:p>
            <a:r>
              <a:rPr lang="en-US" dirty="0" smtClean="0"/>
              <a:t>Add a Young Professional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52" y="4917442"/>
            <a:ext cx="7849695" cy="1476581"/>
          </a:xfrm>
          <a:prstGeom prst="rect">
            <a:avLst/>
          </a:prstGeom>
          <a:ln>
            <a:solidFill>
              <a:schemeClr val="tx1"/>
            </a:solidFill>
          </a:ln>
        </p:spPr>
      </p:pic>
    </p:spTree>
    <p:extLst>
      <p:ext uri="{BB962C8B-B14F-4D97-AF65-F5344CB8AC3E}">
        <p14:creationId xmlns:p14="http://schemas.microsoft.com/office/powerpoint/2010/main" val="4057366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00" y="1463304"/>
            <a:ext cx="5308600" cy="3065461"/>
          </a:xfrm>
          <a:ln>
            <a:solidFill>
              <a:schemeClr val="tx1"/>
            </a:solidFill>
          </a:ln>
        </p:spPr>
      </p:pic>
      <p:sp>
        <p:nvSpPr>
          <p:cNvPr id="3" name="Title 2"/>
          <p:cNvSpPr>
            <a:spLocks noGrp="1"/>
          </p:cNvSpPr>
          <p:nvPr>
            <p:ph type="title"/>
          </p:nvPr>
        </p:nvSpPr>
        <p:spPr/>
        <p:txBody>
          <a:bodyPr/>
          <a:lstStyle/>
          <a:p>
            <a:r>
              <a:rPr lang="en-US" dirty="0" smtClean="0"/>
              <a:t>Add a Tutorial Page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787" y="3945467"/>
            <a:ext cx="6984746" cy="2549085"/>
          </a:xfrm>
          <a:prstGeom prst="rect">
            <a:avLst/>
          </a:prstGeom>
          <a:ln>
            <a:solidFill>
              <a:schemeClr val="tx1"/>
            </a:solidFill>
          </a:ln>
        </p:spPr>
      </p:pic>
      <p:sp>
        <p:nvSpPr>
          <p:cNvPr id="2" name="TextBox 1"/>
          <p:cNvSpPr txBox="1"/>
          <p:nvPr/>
        </p:nvSpPr>
        <p:spPr>
          <a:xfrm>
            <a:off x="5829299" y="1688723"/>
            <a:ext cx="2937934" cy="1754326"/>
          </a:xfrm>
          <a:prstGeom prst="rect">
            <a:avLst/>
          </a:prstGeom>
          <a:noFill/>
        </p:spPr>
        <p:txBody>
          <a:bodyPr wrap="square" rtlCol="0">
            <a:spAutoFit/>
          </a:bodyPr>
          <a:lstStyle/>
          <a:p>
            <a:pPr algn="ctr"/>
            <a:r>
              <a:rPr lang="en-US" dirty="0" smtClean="0"/>
              <a:t>Tutorials will continue to become a larger role in the DEVELOP term as projects become more intricate in ArcGIS and coding</a:t>
            </a:r>
            <a:endParaRPr lang="en-US" dirty="0"/>
          </a:p>
        </p:txBody>
      </p:sp>
    </p:spTree>
    <p:extLst>
      <p:ext uri="{BB962C8B-B14F-4D97-AF65-F5344CB8AC3E}">
        <p14:creationId xmlns:p14="http://schemas.microsoft.com/office/powerpoint/2010/main" val="2960209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456" y="1192284"/>
            <a:ext cx="7119676" cy="3379716"/>
          </a:xfrm>
          <a:ln>
            <a:solidFill>
              <a:schemeClr val="tx1"/>
            </a:solidFill>
          </a:ln>
        </p:spPr>
      </p:pic>
      <p:sp>
        <p:nvSpPr>
          <p:cNvPr id="3" name="Text Placeholder 2"/>
          <p:cNvSpPr>
            <a:spLocks noGrp="1"/>
          </p:cNvSpPr>
          <p:nvPr>
            <p:ph type="body" sz="half" idx="2"/>
          </p:nvPr>
        </p:nvSpPr>
        <p:spPr>
          <a:xfrm>
            <a:off x="2414016" y="4735848"/>
            <a:ext cx="4334934" cy="2108200"/>
          </a:xfrm>
        </p:spPr>
        <p:txBody>
          <a:bodyPr/>
          <a:lstStyle/>
          <a:p>
            <a:pPr algn="ctr"/>
            <a:r>
              <a:rPr lang="en-US" dirty="0" smtClean="0"/>
              <a:t>This will create a new internal database for end-users, collaborators, and other individuals that contributed to completing Term projects. This page has the ability to show what projects those points of contacts could further help in future terms.</a:t>
            </a:r>
            <a:endParaRPr lang="en-US" dirty="0"/>
          </a:p>
        </p:txBody>
      </p:sp>
      <p:sp>
        <p:nvSpPr>
          <p:cNvPr id="4" name="Title 3"/>
          <p:cNvSpPr>
            <a:spLocks noGrp="1"/>
          </p:cNvSpPr>
          <p:nvPr>
            <p:ph type="title"/>
          </p:nvPr>
        </p:nvSpPr>
        <p:spPr/>
        <p:txBody>
          <a:bodyPr/>
          <a:lstStyle/>
          <a:p>
            <a:r>
              <a:rPr lang="en-US" dirty="0" smtClean="0"/>
              <a:t>Add a Point of Contact (POC)</a:t>
            </a:r>
            <a:endParaRPr lang="en-US" dirty="0"/>
          </a:p>
        </p:txBody>
      </p:sp>
    </p:spTree>
    <p:extLst>
      <p:ext uri="{BB962C8B-B14F-4D97-AF65-F5344CB8AC3E}">
        <p14:creationId xmlns:p14="http://schemas.microsoft.com/office/powerpoint/2010/main" val="3510747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1857" y="1236133"/>
            <a:ext cx="5894289" cy="5144308"/>
          </a:xfrm>
          <a:ln>
            <a:solidFill>
              <a:schemeClr val="tx1"/>
            </a:solidFill>
          </a:ln>
        </p:spPr>
      </p:pic>
      <p:sp>
        <p:nvSpPr>
          <p:cNvPr id="3" name="Text Placeholder 2"/>
          <p:cNvSpPr>
            <a:spLocks noGrp="1"/>
          </p:cNvSpPr>
          <p:nvPr>
            <p:ph type="body" sz="half" idx="2"/>
          </p:nvPr>
        </p:nvSpPr>
        <p:spPr>
          <a:xfrm>
            <a:off x="406400" y="1778762"/>
            <a:ext cx="2565400" cy="4059050"/>
          </a:xfrm>
        </p:spPr>
        <p:txBody>
          <a:bodyPr/>
          <a:lstStyle/>
          <a:p>
            <a:r>
              <a:rPr lang="en-US" dirty="0" smtClean="0"/>
              <a:t>Previously proposals were saved as word documents and pdf’s.</a:t>
            </a:r>
          </a:p>
          <a:p>
            <a:endParaRPr lang="en-US" dirty="0"/>
          </a:p>
          <a:p>
            <a:r>
              <a:rPr lang="en-US" dirty="0" smtClean="0"/>
              <a:t>DEVELOPedia will allow for proposals to be saved online and accessed anywhere.</a:t>
            </a:r>
          </a:p>
          <a:p>
            <a:endParaRPr lang="en-US" dirty="0"/>
          </a:p>
          <a:p>
            <a:r>
              <a:rPr lang="en-US" dirty="0" smtClean="0"/>
              <a:t>This will also allow edits at anytime to update the proposals for future terms and show their current status as a project.</a:t>
            </a:r>
          </a:p>
        </p:txBody>
      </p:sp>
      <p:sp>
        <p:nvSpPr>
          <p:cNvPr id="4" name="Title 3"/>
          <p:cNvSpPr>
            <a:spLocks noGrp="1"/>
          </p:cNvSpPr>
          <p:nvPr>
            <p:ph type="title"/>
          </p:nvPr>
        </p:nvSpPr>
        <p:spPr/>
        <p:txBody>
          <a:bodyPr/>
          <a:lstStyle/>
          <a:p>
            <a:r>
              <a:rPr lang="en-US" dirty="0" smtClean="0"/>
              <a:t>Add a Proposal</a:t>
            </a:r>
            <a:endParaRPr lang="en-US" dirty="0"/>
          </a:p>
        </p:txBody>
      </p:sp>
    </p:spTree>
    <p:extLst>
      <p:ext uri="{BB962C8B-B14F-4D97-AF65-F5344CB8AC3E}">
        <p14:creationId xmlns:p14="http://schemas.microsoft.com/office/powerpoint/2010/main" val="229392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262" y="1049867"/>
            <a:ext cx="6613542" cy="5545666"/>
          </a:xfrm>
          <a:ln>
            <a:solidFill>
              <a:schemeClr val="tx1"/>
            </a:solidFill>
          </a:ln>
        </p:spPr>
      </p:pic>
      <p:sp>
        <p:nvSpPr>
          <p:cNvPr id="4" name="Title 3"/>
          <p:cNvSpPr>
            <a:spLocks noGrp="1"/>
          </p:cNvSpPr>
          <p:nvPr>
            <p:ph type="title"/>
          </p:nvPr>
        </p:nvSpPr>
        <p:spPr/>
        <p:txBody>
          <a:bodyPr/>
          <a:lstStyle/>
          <a:p>
            <a:r>
              <a:rPr lang="en-US" dirty="0" smtClean="0"/>
              <a:t>Proposal Example</a:t>
            </a:r>
            <a:endParaRPr lang="en-US" dirty="0"/>
          </a:p>
        </p:txBody>
      </p:sp>
    </p:spTree>
    <p:extLst>
      <p:ext uri="{BB962C8B-B14F-4D97-AF65-F5344CB8AC3E}">
        <p14:creationId xmlns:p14="http://schemas.microsoft.com/office/powerpoint/2010/main" val="3142155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525" y="2650067"/>
            <a:ext cx="6021429" cy="3865876"/>
          </a:xfrm>
          <a:ln>
            <a:solidFill>
              <a:schemeClr val="tx1"/>
            </a:solidFill>
          </a:ln>
        </p:spPr>
      </p:pic>
      <p:sp>
        <p:nvSpPr>
          <p:cNvPr id="3" name="Text Placeholder 2"/>
          <p:cNvSpPr>
            <a:spLocks noGrp="1"/>
          </p:cNvSpPr>
          <p:nvPr>
            <p:ph type="body" sz="half" idx="2"/>
          </p:nvPr>
        </p:nvSpPr>
        <p:spPr>
          <a:xfrm>
            <a:off x="406401" y="1139483"/>
            <a:ext cx="8439678" cy="1510584"/>
          </a:xfrm>
        </p:spPr>
        <p:txBody>
          <a:bodyPr>
            <a:normAutofit fontScale="92500"/>
          </a:bodyPr>
          <a:lstStyle/>
          <a:p>
            <a:r>
              <a:rPr lang="en-US" dirty="0" smtClean="0"/>
              <a:t>Naming uploaded files must be completed with diligence</a:t>
            </a:r>
            <a:r>
              <a:rPr lang="en-US" dirty="0"/>
              <a:t> </a:t>
            </a:r>
            <a:r>
              <a:rPr lang="en-US" dirty="0" smtClean="0"/>
              <a:t>so that they don’t overwrite previously uploaded files. </a:t>
            </a:r>
            <a:r>
              <a:rPr lang="en-US" dirty="0"/>
              <a:t>O</a:t>
            </a:r>
            <a:r>
              <a:rPr lang="en-US" dirty="0" smtClean="0"/>
              <a:t>therwise they can remove the association between previous files and projects. Following the naming nomenclature provided will help to avoid that.</a:t>
            </a:r>
          </a:p>
          <a:p>
            <a:endParaRPr lang="en-US" dirty="0"/>
          </a:p>
          <a:p>
            <a:r>
              <a:rPr lang="en-US" dirty="0" smtClean="0"/>
              <a:t>The file max upload size was finally increased from 7MB to 60MB.</a:t>
            </a:r>
            <a:endParaRPr lang="en-US" dirty="0"/>
          </a:p>
        </p:txBody>
      </p:sp>
      <p:sp>
        <p:nvSpPr>
          <p:cNvPr id="4" name="Title 3"/>
          <p:cNvSpPr>
            <a:spLocks noGrp="1"/>
          </p:cNvSpPr>
          <p:nvPr>
            <p:ph type="title"/>
          </p:nvPr>
        </p:nvSpPr>
        <p:spPr/>
        <p:txBody>
          <a:bodyPr/>
          <a:lstStyle/>
          <a:p>
            <a:r>
              <a:rPr lang="en-US" dirty="0" smtClean="0"/>
              <a:t>Uploading New Files</a:t>
            </a:r>
            <a:endParaRPr lang="en-US" dirty="0"/>
          </a:p>
        </p:txBody>
      </p:sp>
    </p:spTree>
    <p:extLst>
      <p:ext uri="{BB962C8B-B14F-4D97-AF65-F5344CB8AC3E}">
        <p14:creationId xmlns:p14="http://schemas.microsoft.com/office/powerpoint/2010/main" val="1896942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28133" y="1905001"/>
            <a:ext cx="7501467" cy="4706814"/>
          </a:xfrm>
        </p:spPr>
        <p:txBody>
          <a:bodyPr>
            <a:normAutofit/>
          </a:bodyPr>
          <a:lstStyle/>
          <a:p>
            <a:pPr>
              <a:lnSpc>
                <a:spcPct val="100000"/>
              </a:lnSpc>
            </a:pPr>
            <a:r>
              <a:rPr lang="en-US" sz="2400" dirty="0" smtClean="0"/>
              <a:t>Still had organizational and presentation problems</a:t>
            </a:r>
          </a:p>
          <a:p>
            <a:pPr>
              <a:lnSpc>
                <a:spcPct val="100000"/>
              </a:lnSpc>
            </a:pPr>
            <a:r>
              <a:rPr lang="en-US" sz="2400" dirty="0" smtClean="0"/>
              <a:t>Only included basics like adding participants, node and projects</a:t>
            </a:r>
          </a:p>
          <a:p>
            <a:pPr>
              <a:lnSpc>
                <a:spcPct val="100000"/>
              </a:lnSpc>
            </a:pPr>
            <a:r>
              <a:rPr lang="en-US" sz="2400" dirty="0" smtClean="0"/>
              <a:t>Needed more features to replace DEVELOP Exchange</a:t>
            </a:r>
          </a:p>
        </p:txBody>
      </p:sp>
      <p:sp>
        <p:nvSpPr>
          <p:cNvPr id="5" name="Text Placeholder 4"/>
          <p:cNvSpPr>
            <a:spLocks noGrp="1"/>
          </p:cNvSpPr>
          <p:nvPr>
            <p:ph type="body" idx="1"/>
          </p:nvPr>
        </p:nvSpPr>
        <p:spPr>
          <a:xfrm>
            <a:off x="406400" y="1125414"/>
            <a:ext cx="3869267" cy="407053"/>
          </a:xfrm>
        </p:spPr>
        <p:txBody>
          <a:bodyPr anchor="t">
            <a:normAutofit lnSpcReduction="10000"/>
          </a:bodyPr>
          <a:lstStyle/>
          <a:p>
            <a:r>
              <a:rPr lang="en-US" dirty="0" smtClean="0"/>
              <a:t>Spring and Summer 2014	</a:t>
            </a:r>
            <a:endParaRPr lang="en-US" dirty="0"/>
          </a:p>
        </p:txBody>
      </p:sp>
      <p:sp>
        <p:nvSpPr>
          <p:cNvPr id="6" name="Title 5"/>
          <p:cNvSpPr>
            <a:spLocks noGrp="1"/>
          </p:cNvSpPr>
          <p:nvPr>
            <p:ph type="title"/>
          </p:nvPr>
        </p:nvSpPr>
        <p:spPr/>
        <p:txBody>
          <a:bodyPr/>
          <a:lstStyle/>
          <a:p>
            <a:r>
              <a:rPr lang="en-US" dirty="0" smtClean="0"/>
              <a:t>Progress of DEVELOPedia</a:t>
            </a:r>
            <a:endParaRPr lang="en-US" dirty="0"/>
          </a:p>
        </p:txBody>
      </p:sp>
    </p:spTree>
    <p:extLst>
      <p:ext uri="{BB962C8B-B14F-4D97-AF65-F5344CB8AC3E}">
        <p14:creationId xmlns:p14="http://schemas.microsoft.com/office/powerpoint/2010/main" val="887813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5163608" y="1059675"/>
            <a:ext cx="2067983" cy="553001"/>
          </a:xfrm>
        </p:spPr>
        <p:txBody>
          <a:bodyPr>
            <a:noAutofit/>
          </a:bodyPr>
          <a:lstStyle/>
          <a:p>
            <a:r>
              <a:rPr lang="en-US" sz="2800" dirty="0" smtClean="0"/>
              <a:t>Searching</a:t>
            </a:r>
            <a:endParaRPr lang="en-US" sz="2800" dirty="0"/>
          </a:p>
        </p:txBody>
      </p:sp>
      <p:sp>
        <p:nvSpPr>
          <p:cNvPr id="7" name="Content Placeholder 6"/>
          <p:cNvSpPr>
            <a:spLocks noGrp="1"/>
          </p:cNvSpPr>
          <p:nvPr>
            <p:ph sz="half" idx="2"/>
          </p:nvPr>
        </p:nvSpPr>
        <p:spPr>
          <a:xfrm>
            <a:off x="254000" y="1710976"/>
            <a:ext cx="3175000" cy="924009"/>
          </a:xfrm>
        </p:spPr>
        <p:txBody>
          <a:bodyPr>
            <a:normAutofit/>
          </a:bodyPr>
          <a:lstStyle/>
          <a:p>
            <a:pPr marL="0" indent="0" algn="ctr">
              <a:buNone/>
            </a:pPr>
            <a:r>
              <a:rPr lang="en-US" sz="2000" dirty="0" smtClean="0"/>
              <a:t>This is the method to broadly search all projects at one time.</a:t>
            </a:r>
            <a:endParaRPr lang="en-US" sz="2000" dirty="0"/>
          </a:p>
        </p:txBody>
      </p:sp>
      <p:sp>
        <p:nvSpPr>
          <p:cNvPr id="6" name="Text Placeholder 5"/>
          <p:cNvSpPr>
            <a:spLocks noGrp="1"/>
          </p:cNvSpPr>
          <p:nvPr>
            <p:ph type="body" idx="1"/>
          </p:nvPr>
        </p:nvSpPr>
        <p:spPr>
          <a:xfrm>
            <a:off x="797800" y="1045713"/>
            <a:ext cx="2091450" cy="595335"/>
          </a:xfrm>
        </p:spPr>
        <p:txBody>
          <a:bodyPr>
            <a:noAutofit/>
          </a:bodyPr>
          <a:lstStyle/>
          <a:p>
            <a:r>
              <a:rPr lang="en-US" sz="2800" dirty="0" smtClean="0"/>
              <a:t>Categories</a:t>
            </a:r>
            <a:endParaRPr lang="en-US" sz="2800" dirty="0"/>
          </a:p>
        </p:txBody>
      </p:sp>
      <p:sp>
        <p:nvSpPr>
          <p:cNvPr id="5" name="Title 4"/>
          <p:cNvSpPr>
            <a:spLocks noGrp="1"/>
          </p:cNvSpPr>
          <p:nvPr>
            <p:ph type="title"/>
          </p:nvPr>
        </p:nvSpPr>
        <p:spPr/>
        <p:txBody>
          <a:bodyPr/>
          <a:lstStyle/>
          <a:p>
            <a:r>
              <a:rPr lang="en-US" dirty="0" smtClean="0"/>
              <a:t>DEVELOPedia Abilities</a:t>
            </a:r>
            <a:endParaRPr lang="en-US" dirty="0"/>
          </a:p>
        </p:txBody>
      </p:sp>
      <p:pic>
        <p:nvPicPr>
          <p:cNvPr id="12"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97800" y="2886970"/>
            <a:ext cx="2087399" cy="3258034"/>
          </a:xfrm>
          <a:ln>
            <a:solidFill>
              <a:schemeClr val="tx1"/>
            </a:solidFill>
          </a:ln>
        </p:spPr>
      </p:pic>
      <p:sp>
        <p:nvSpPr>
          <p:cNvPr id="9" name="Content Placeholder 6"/>
          <p:cNvSpPr txBox="1">
            <a:spLocks/>
          </p:cNvSpPr>
          <p:nvPr/>
        </p:nvSpPr>
        <p:spPr>
          <a:xfrm>
            <a:off x="4151708" y="1710976"/>
            <a:ext cx="4091782" cy="1111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buClr>
              <a:buFont typeface="Webdings" panose="05030102010509060703" pitchFamily="18" charset="2"/>
              <a:buChar char="4"/>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lumMod val="60000"/>
                  <a:lumOff val="40000"/>
                </a:schemeClr>
              </a:buClr>
              <a:buFont typeface="Webdings" panose="05030102010509060703" pitchFamily="18" charset="2"/>
              <a:buChar char="4"/>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60000"/>
                  <a:lumOff val="40000"/>
                </a:schemeClr>
              </a:buClr>
              <a:buFont typeface="Webdings" panose="05030102010509060703" pitchFamily="18" charset="2"/>
              <a:buChar char="4"/>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60000"/>
                  <a:lumOff val="40000"/>
                </a:schemeClr>
              </a:buClr>
              <a:buFont typeface="Webdings" panose="05030102010509060703" pitchFamily="18" charset="2"/>
              <a:buChar char="4"/>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60000"/>
                  <a:lumOff val="40000"/>
                </a:schemeClr>
              </a:buClr>
              <a:buFont typeface="Webdings" panose="05030102010509060703" pitchFamily="18" charset="2"/>
              <a:buChar char="4"/>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This is the method to specifically search inside terms, location, or application area.</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33" y="2886970"/>
            <a:ext cx="5537200" cy="2986701"/>
          </a:xfrm>
          <a:prstGeom prst="rect">
            <a:avLst/>
          </a:prstGeom>
          <a:ln>
            <a:solidFill>
              <a:schemeClr val="tx1"/>
            </a:solidFill>
          </a:ln>
        </p:spPr>
      </p:pic>
    </p:spTree>
    <p:extLst>
      <p:ext uri="{BB962C8B-B14F-4D97-AF65-F5344CB8AC3E}">
        <p14:creationId xmlns:p14="http://schemas.microsoft.com/office/powerpoint/2010/main" val="4251450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DEVELOPedia Timeline</a:t>
            </a:r>
            <a:endParaRPr lang="en-US" dirty="0"/>
          </a:p>
        </p:txBody>
      </p:sp>
      <p:sp>
        <p:nvSpPr>
          <p:cNvPr id="5" name="TextBox 4"/>
          <p:cNvSpPr txBox="1"/>
          <p:nvPr/>
        </p:nvSpPr>
        <p:spPr>
          <a:xfrm>
            <a:off x="1930400" y="5985933"/>
            <a:ext cx="5614097" cy="369332"/>
          </a:xfrm>
          <a:prstGeom prst="rect">
            <a:avLst/>
          </a:prstGeom>
          <a:noFill/>
        </p:spPr>
        <p:txBody>
          <a:bodyPr wrap="square" rtlCol="0">
            <a:spAutoFit/>
          </a:bodyPr>
          <a:lstStyle/>
          <a:p>
            <a:r>
              <a:rPr lang="en-US" dirty="0" smtClean="0"/>
              <a:t>Team photo and DEVELOPedia logo go here</a:t>
            </a:r>
            <a:endParaRPr lang="en-US" dirty="0"/>
          </a:p>
        </p:txBody>
      </p:sp>
      <p:graphicFrame>
        <p:nvGraphicFramePr>
          <p:cNvPr id="6" name="Diagram 5"/>
          <p:cNvGraphicFramePr/>
          <p:nvPr>
            <p:extLst>
              <p:ext uri="{D42A27DB-BD31-4B8C-83A1-F6EECF244321}">
                <p14:modId xmlns:p14="http://schemas.microsoft.com/office/powerpoint/2010/main" val="1805579846"/>
              </p:ext>
            </p:extLst>
          </p:nvPr>
        </p:nvGraphicFramePr>
        <p:xfrm>
          <a:off x="550333" y="1253068"/>
          <a:ext cx="8153401" cy="30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83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55214" y="2159000"/>
            <a:ext cx="3254734" cy="4452938"/>
          </a:xfrm>
        </p:spPr>
      </p:pic>
      <p:sp>
        <p:nvSpPr>
          <p:cNvPr id="8" name="Text Placeholder 7"/>
          <p:cNvSpPr>
            <a:spLocks noGrp="1"/>
          </p:cNvSpPr>
          <p:nvPr>
            <p:ph type="body" sz="quarter" idx="3"/>
          </p:nvPr>
        </p:nvSpPr>
        <p:spPr/>
        <p:txBody>
          <a:bodyPr/>
          <a:lstStyle/>
          <a:p>
            <a:r>
              <a:rPr lang="en-US" dirty="0" smtClean="0"/>
              <a:t>Admin Manual</a:t>
            </a:r>
            <a:endParaRPr lang="en-US" dirty="0"/>
          </a:p>
        </p:txBody>
      </p:sp>
      <p:sp>
        <p:nvSpPr>
          <p:cNvPr id="7" name="Content Placeholder 6"/>
          <p:cNvSpPr>
            <a:spLocks noGrp="1"/>
          </p:cNvSpPr>
          <p:nvPr>
            <p:ph sz="half" idx="2"/>
          </p:nvPr>
        </p:nvSpPr>
        <p:spPr>
          <a:xfrm>
            <a:off x="321733" y="2158544"/>
            <a:ext cx="4241799" cy="4513190"/>
          </a:xfrm>
        </p:spPr>
        <p:txBody>
          <a:bodyPr>
            <a:normAutofit/>
          </a:bodyPr>
          <a:lstStyle/>
          <a:p>
            <a:r>
              <a:rPr lang="en-US" dirty="0" smtClean="0"/>
              <a:t>For everyday users of the DEVELOP Program</a:t>
            </a:r>
          </a:p>
          <a:p>
            <a:r>
              <a:rPr lang="en-US" dirty="0" smtClean="0"/>
              <a:t>How-to pages on:</a:t>
            </a:r>
          </a:p>
          <a:p>
            <a:pPr lvl="1"/>
            <a:r>
              <a:rPr lang="en-US" dirty="0" smtClean="0"/>
              <a:t>Add a Proposal</a:t>
            </a:r>
          </a:p>
          <a:p>
            <a:pPr lvl="1"/>
            <a:r>
              <a:rPr lang="en-US" dirty="0" smtClean="0"/>
              <a:t>Add a Participant</a:t>
            </a:r>
          </a:p>
          <a:p>
            <a:pPr lvl="1"/>
            <a:r>
              <a:rPr lang="en-US" dirty="0" smtClean="0"/>
              <a:t>Add Project Members</a:t>
            </a:r>
          </a:p>
          <a:p>
            <a:pPr lvl="1"/>
            <a:r>
              <a:rPr lang="en-US" dirty="0" smtClean="0"/>
              <a:t>Add a POC</a:t>
            </a:r>
          </a:p>
          <a:p>
            <a:pPr lvl="1"/>
            <a:r>
              <a:rPr lang="en-US" dirty="0" smtClean="0"/>
              <a:t>Adding Tutorials</a:t>
            </a:r>
          </a:p>
          <a:p>
            <a:pPr lvl="1"/>
            <a:r>
              <a:rPr lang="en-US" dirty="0" smtClean="0"/>
              <a:t>Adding Files &amp; Videos</a:t>
            </a:r>
          </a:p>
          <a:p>
            <a:pPr lvl="1"/>
            <a:r>
              <a:rPr lang="en-US" dirty="0" smtClean="0"/>
              <a:t>Adding Users</a:t>
            </a:r>
          </a:p>
          <a:p>
            <a:pPr lvl="1"/>
            <a:r>
              <a:rPr lang="en-US" dirty="0" smtClean="0"/>
              <a:t>Compressing Files</a:t>
            </a:r>
          </a:p>
          <a:p>
            <a:pPr lvl="1"/>
            <a:endParaRPr lang="en-US" dirty="0"/>
          </a:p>
        </p:txBody>
      </p:sp>
      <p:sp>
        <p:nvSpPr>
          <p:cNvPr id="6" name="Text Placeholder 5"/>
          <p:cNvSpPr>
            <a:spLocks noGrp="1"/>
          </p:cNvSpPr>
          <p:nvPr>
            <p:ph type="body" idx="1"/>
          </p:nvPr>
        </p:nvSpPr>
        <p:spPr/>
        <p:txBody>
          <a:bodyPr/>
          <a:lstStyle/>
          <a:p>
            <a:r>
              <a:rPr lang="en-US" dirty="0" smtClean="0"/>
              <a:t>User Guide for Dummies</a:t>
            </a:r>
            <a:endParaRPr lang="en-US" dirty="0"/>
          </a:p>
        </p:txBody>
      </p:sp>
      <p:sp>
        <p:nvSpPr>
          <p:cNvPr id="3" name="Title 2"/>
          <p:cNvSpPr>
            <a:spLocks noGrp="1"/>
          </p:cNvSpPr>
          <p:nvPr>
            <p:ph type="title"/>
          </p:nvPr>
        </p:nvSpPr>
        <p:spPr/>
        <p:txBody>
          <a:bodyPr>
            <a:normAutofit/>
          </a:bodyPr>
          <a:lstStyle/>
          <a:p>
            <a:r>
              <a:rPr lang="en-US" dirty="0" smtClean="0"/>
              <a:t>DEVELOPedia Manuals</a:t>
            </a:r>
            <a:endParaRPr lang="en-US" dirty="0"/>
          </a:p>
        </p:txBody>
      </p:sp>
    </p:spTree>
    <p:extLst>
      <p:ext uri="{BB962C8B-B14F-4D97-AF65-F5344CB8AC3E}">
        <p14:creationId xmlns:p14="http://schemas.microsoft.com/office/powerpoint/2010/main" val="2164768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719668" y="1905001"/>
            <a:ext cx="7535332" cy="4706813"/>
          </a:xfrm>
        </p:spPr>
        <p:txBody>
          <a:bodyPr>
            <a:normAutofit/>
          </a:bodyPr>
          <a:lstStyle/>
          <a:p>
            <a:pPr>
              <a:lnSpc>
                <a:spcPct val="150000"/>
              </a:lnSpc>
            </a:pPr>
            <a:r>
              <a:rPr lang="en-US" sz="2400" dirty="0" smtClean="0"/>
              <a:t>All pages rewritten to include similar format</a:t>
            </a:r>
          </a:p>
          <a:p>
            <a:pPr>
              <a:lnSpc>
                <a:spcPct val="150000"/>
              </a:lnSpc>
            </a:pPr>
            <a:r>
              <a:rPr lang="en-US" sz="2400" dirty="0" smtClean="0"/>
              <a:t>Many new “Add a…” pages added</a:t>
            </a:r>
          </a:p>
          <a:p>
            <a:pPr>
              <a:lnSpc>
                <a:spcPct val="100000"/>
              </a:lnSpc>
            </a:pPr>
            <a:r>
              <a:rPr lang="en-US" sz="2400" dirty="0" smtClean="0"/>
              <a:t>Naming systems, tables, links, files, and forms all implemented to increase functionality</a:t>
            </a:r>
          </a:p>
          <a:p>
            <a:pPr>
              <a:lnSpc>
                <a:spcPct val="150000"/>
              </a:lnSpc>
            </a:pPr>
            <a:r>
              <a:rPr lang="en-US" sz="2400" dirty="0" smtClean="0"/>
              <a:t>User friendliness and editing abilities added.</a:t>
            </a:r>
          </a:p>
          <a:p>
            <a:pPr>
              <a:lnSpc>
                <a:spcPct val="150000"/>
              </a:lnSpc>
            </a:pPr>
            <a:r>
              <a:rPr lang="en-US" sz="2400" dirty="0" smtClean="0"/>
              <a:t>Increased file upload size</a:t>
            </a:r>
          </a:p>
          <a:p>
            <a:pPr>
              <a:lnSpc>
                <a:spcPct val="150000"/>
              </a:lnSpc>
            </a:pPr>
            <a:endParaRPr lang="en-US" sz="2400" dirty="0"/>
          </a:p>
        </p:txBody>
      </p:sp>
      <p:sp>
        <p:nvSpPr>
          <p:cNvPr id="3" name="Text Placeholder 2"/>
          <p:cNvSpPr>
            <a:spLocks noGrp="1"/>
          </p:cNvSpPr>
          <p:nvPr>
            <p:ph type="body" sz="quarter" idx="3"/>
          </p:nvPr>
        </p:nvSpPr>
        <p:spPr>
          <a:xfrm>
            <a:off x="406400" y="1151792"/>
            <a:ext cx="1483784" cy="418186"/>
          </a:xfrm>
        </p:spPr>
        <p:txBody>
          <a:bodyPr anchor="t">
            <a:normAutofit lnSpcReduction="10000"/>
          </a:bodyPr>
          <a:lstStyle/>
          <a:p>
            <a:r>
              <a:rPr lang="en-US" dirty="0" smtClean="0"/>
              <a:t>Fall 2014</a:t>
            </a:r>
            <a:endParaRPr lang="en-US" dirty="0"/>
          </a:p>
        </p:txBody>
      </p:sp>
      <p:sp>
        <p:nvSpPr>
          <p:cNvPr id="6" name="Title 5"/>
          <p:cNvSpPr>
            <a:spLocks noGrp="1"/>
          </p:cNvSpPr>
          <p:nvPr>
            <p:ph type="title"/>
          </p:nvPr>
        </p:nvSpPr>
        <p:spPr/>
        <p:txBody>
          <a:bodyPr/>
          <a:lstStyle/>
          <a:p>
            <a:r>
              <a:rPr lang="en-US" dirty="0" smtClean="0"/>
              <a:t>Fall Goals of DEVELOPedia</a:t>
            </a:r>
            <a:endParaRPr lang="en-US" dirty="0"/>
          </a:p>
        </p:txBody>
      </p:sp>
    </p:spTree>
    <p:extLst>
      <p:ext uri="{BB962C8B-B14F-4D97-AF65-F5344CB8AC3E}">
        <p14:creationId xmlns:p14="http://schemas.microsoft.com/office/powerpoint/2010/main" val="1045435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DEVELOPedia Main Page - Admin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51"/>
          <a:stretch/>
        </p:blipFill>
        <p:spPr>
          <a:xfrm>
            <a:off x="1320801" y="2387600"/>
            <a:ext cx="7620000" cy="4264021"/>
          </a:xfrm>
          <a:prstGeom prst="rect">
            <a:avLst/>
          </a:prstGeom>
          <a:ln>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299" t="15583"/>
          <a:stretch/>
        </p:blipFill>
        <p:spPr>
          <a:xfrm>
            <a:off x="4330058" y="1134609"/>
            <a:ext cx="4572000" cy="436816"/>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0058" y="1889265"/>
            <a:ext cx="4572000" cy="425083"/>
          </a:xfrm>
          <a:prstGeom prst="rect">
            <a:avLst/>
          </a:prstGeom>
          <a:ln>
            <a:solidFill>
              <a:schemeClr val="tx1"/>
            </a:solidFill>
          </a:ln>
        </p:spPr>
      </p:pic>
      <p:sp>
        <p:nvSpPr>
          <p:cNvPr id="2" name="TextBox 1"/>
          <p:cNvSpPr txBox="1"/>
          <p:nvPr/>
        </p:nvSpPr>
        <p:spPr>
          <a:xfrm>
            <a:off x="4918491" y="1545679"/>
            <a:ext cx="3395133" cy="369332"/>
          </a:xfrm>
          <a:prstGeom prst="rect">
            <a:avLst/>
          </a:prstGeom>
          <a:noFill/>
        </p:spPr>
        <p:txBody>
          <a:bodyPr wrap="square" rtlCol="0">
            <a:spAutoFit/>
          </a:bodyPr>
          <a:lstStyle/>
          <a:p>
            <a:r>
              <a:rPr lang="en-US" dirty="0" smtClean="0"/>
              <a:t>Admin view  VS.  User view</a:t>
            </a:r>
            <a:endParaRPr lang="en-US" dirty="0"/>
          </a:p>
        </p:txBody>
      </p:sp>
      <p:sp>
        <p:nvSpPr>
          <p:cNvPr id="7" name="TextBox 6"/>
          <p:cNvSpPr txBox="1"/>
          <p:nvPr/>
        </p:nvSpPr>
        <p:spPr>
          <a:xfrm>
            <a:off x="262466" y="1134609"/>
            <a:ext cx="3911600" cy="1077218"/>
          </a:xfrm>
          <a:prstGeom prst="rect">
            <a:avLst/>
          </a:prstGeom>
          <a:noFill/>
        </p:spPr>
        <p:txBody>
          <a:bodyPr wrap="square" rtlCol="0">
            <a:spAutoFit/>
          </a:bodyPr>
          <a:lstStyle/>
          <a:p>
            <a:r>
              <a:rPr lang="en-US" sz="1600" dirty="0" smtClean="0"/>
              <a:t>The main page includes all of the main user functions to navigate the website and a list of useful resources for every </a:t>
            </a:r>
            <a:r>
              <a:rPr lang="en-US" sz="1600" dirty="0" err="1" smtClean="0"/>
              <a:t>DEVELOPer</a:t>
            </a:r>
            <a:r>
              <a:rPr lang="en-US" sz="1600" dirty="0" smtClean="0"/>
              <a:t>.</a:t>
            </a:r>
            <a:endParaRPr lang="en-US" sz="1600" dirty="0"/>
          </a:p>
        </p:txBody>
      </p:sp>
      <p:cxnSp>
        <p:nvCxnSpPr>
          <p:cNvPr id="11" name="Straight Connector 10"/>
          <p:cNvCxnSpPr/>
          <p:nvPr/>
        </p:nvCxnSpPr>
        <p:spPr>
          <a:xfrm>
            <a:off x="1778000" y="3159060"/>
            <a:ext cx="296333" cy="1125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20801" y="4284134"/>
            <a:ext cx="753532" cy="731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66" y="3135602"/>
            <a:ext cx="1514686" cy="1724266"/>
          </a:xfrm>
          <a:prstGeom prst="rect">
            <a:avLst/>
          </a:prstGeom>
          <a:ln>
            <a:solidFill>
              <a:schemeClr val="tx1"/>
            </a:solidFill>
          </a:ln>
        </p:spPr>
      </p:pic>
      <p:cxnSp>
        <p:nvCxnSpPr>
          <p:cNvPr id="15" name="Straight Connector 14"/>
          <p:cNvCxnSpPr/>
          <p:nvPr/>
        </p:nvCxnSpPr>
        <p:spPr>
          <a:xfrm>
            <a:off x="258233" y="4859868"/>
            <a:ext cx="1061720" cy="155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77152" y="4859868"/>
            <a:ext cx="297181" cy="175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990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06401" y="1139483"/>
            <a:ext cx="2565400" cy="5472332"/>
          </a:xfrm>
        </p:spPr>
        <p:txBody>
          <a:bodyPr/>
          <a:lstStyle/>
          <a:p>
            <a:r>
              <a:rPr lang="en-US" dirty="0" smtClean="0"/>
              <a:t>The new participant page includes:</a:t>
            </a:r>
          </a:p>
          <a:p>
            <a:pPr marL="342900" indent="-342900">
              <a:buFont typeface="+mj-lt"/>
              <a:buAutoNum type="arabicPeriod"/>
            </a:pPr>
            <a:r>
              <a:rPr lang="en-US" dirty="0" smtClean="0"/>
              <a:t>Myers Briggs personality test result</a:t>
            </a:r>
          </a:p>
          <a:p>
            <a:pPr marL="342900" indent="-342900">
              <a:buFont typeface="+mj-lt"/>
              <a:buAutoNum type="arabicPeriod"/>
            </a:pPr>
            <a:r>
              <a:rPr lang="en-US" dirty="0" smtClean="0"/>
              <a:t>LinkedIn profile link to increase DEVELOP alumni database</a:t>
            </a:r>
          </a:p>
          <a:p>
            <a:pPr marL="342900" indent="-342900">
              <a:buFont typeface="+mj-lt"/>
              <a:buAutoNum type="arabicPeriod"/>
            </a:pPr>
            <a:r>
              <a:rPr lang="en-US" dirty="0" smtClean="0"/>
              <a:t>Free text area to add information as you please. </a:t>
            </a:r>
            <a:endParaRPr lang="en-US" dirty="0"/>
          </a:p>
        </p:txBody>
      </p:sp>
      <p:sp>
        <p:nvSpPr>
          <p:cNvPr id="4" name="Title 3"/>
          <p:cNvSpPr>
            <a:spLocks noGrp="1"/>
          </p:cNvSpPr>
          <p:nvPr>
            <p:ph type="title"/>
          </p:nvPr>
        </p:nvSpPr>
        <p:spPr/>
        <p:txBody>
          <a:bodyPr/>
          <a:lstStyle/>
          <a:p>
            <a:r>
              <a:rPr lang="en-US" dirty="0" smtClean="0"/>
              <a:t>Add a Participant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7510" y="1139483"/>
            <a:ext cx="5665437" cy="1698614"/>
          </a:xfrm>
          <a:ln>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510" y="2965097"/>
            <a:ext cx="5710589" cy="3583922"/>
          </a:xfrm>
          <a:prstGeom prst="rect">
            <a:avLst/>
          </a:prstGeom>
          <a:ln>
            <a:solidFill>
              <a:schemeClr val="tx1"/>
            </a:solidFill>
          </a:ln>
        </p:spPr>
      </p:pic>
    </p:spTree>
    <p:extLst>
      <p:ext uri="{BB962C8B-B14F-4D97-AF65-F5344CB8AC3E}">
        <p14:creationId xmlns:p14="http://schemas.microsoft.com/office/powerpoint/2010/main" val="93218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Participant Example Page</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33" y="1378153"/>
            <a:ext cx="8619068" cy="4641647"/>
          </a:xfrm>
        </p:spPr>
      </p:pic>
    </p:spTree>
    <p:extLst>
      <p:ext uri="{BB962C8B-B14F-4D97-AF65-F5344CB8AC3E}">
        <p14:creationId xmlns:p14="http://schemas.microsoft.com/office/powerpoint/2010/main" val="4163487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99" y="1496682"/>
            <a:ext cx="8249801" cy="4744112"/>
          </a:xfrm>
        </p:spPr>
      </p:pic>
      <p:sp>
        <p:nvSpPr>
          <p:cNvPr id="3" name="Title 2"/>
          <p:cNvSpPr>
            <a:spLocks noGrp="1"/>
          </p:cNvSpPr>
          <p:nvPr>
            <p:ph type="title"/>
          </p:nvPr>
        </p:nvSpPr>
        <p:spPr/>
        <p:txBody>
          <a:bodyPr/>
          <a:lstStyle/>
          <a:p>
            <a:r>
              <a:rPr lang="en-US" dirty="0" smtClean="0"/>
              <a:t>Naming Projects</a:t>
            </a:r>
            <a:endParaRPr lang="en-US" dirty="0"/>
          </a:p>
        </p:txBody>
      </p:sp>
      <p:sp>
        <p:nvSpPr>
          <p:cNvPr id="2" name="Rectangle 1"/>
          <p:cNvSpPr/>
          <p:nvPr/>
        </p:nvSpPr>
        <p:spPr>
          <a:xfrm>
            <a:off x="313265" y="1405466"/>
            <a:ext cx="8517467" cy="12022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8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99" y="1496682"/>
            <a:ext cx="8249801" cy="4744112"/>
          </a:xfrm>
        </p:spPr>
      </p:pic>
      <p:sp>
        <p:nvSpPr>
          <p:cNvPr id="3" name="Title 2"/>
          <p:cNvSpPr>
            <a:spLocks noGrp="1"/>
          </p:cNvSpPr>
          <p:nvPr>
            <p:ph type="title"/>
          </p:nvPr>
        </p:nvSpPr>
        <p:spPr/>
        <p:txBody>
          <a:bodyPr/>
          <a:lstStyle/>
          <a:p>
            <a:r>
              <a:rPr lang="en-US" dirty="0" smtClean="0"/>
              <a:t>Naming Projects</a:t>
            </a:r>
            <a:endParaRPr lang="en-US" dirty="0"/>
          </a:p>
        </p:txBody>
      </p:sp>
      <p:sp>
        <p:nvSpPr>
          <p:cNvPr id="2" name="Rectangle 1"/>
          <p:cNvSpPr/>
          <p:nvPr/>
        </p:nvSpPr>
        <p:spPr>
          <a:xfrm>
            <a:off x="313265" y="2540000"/>
            <a:ext cx="8517467" cy="120226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29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99" y="1496682"/>
            <a:ext cx="8249801" cy="4744112"/>
          </a:xfrm>
        </p:spPr>
      </p:pic>
      <p:sp>
        <p:nvSpPr>
          <p:cNvPr id="3" name="Title 2"/>
          <p:cNvSpPr>
            <a:spLocks noGrp="1"/>
          </p:cNvSpPr>
          <p:nvPr>
            <p:ph type="title"/>
          </p:nvPr>
        </p:nvSpPr>
        <p:spPr/>
        <p:txBody>
          <a:bodyPr/>
          <a:lstStyle/>
          <a:p>
            <a:r>
              <a:rPr lang="en-US" dirty="0" smtClean="0"/>
              <a:t>Naming Projects</a:t>
            </a:r>
            <a:endParaRPr lang="en-US" dirty="0"/>
          </a:p>
        </p:txBody>
      </p:sp>
      <p:sp>
        <p:nvSpPr>
          <p:cNvPr id="2" name="Rectangle 1"/>
          <p:cNvSpPr/>
          <p:nvPr/>
        </p:nvSpPr>
        <p:spPr>
          <a:xfrm>
            <a:off x="406400" y="3623733"/>
            <a:ext cx="8517467" cy="15494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379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a:dk1>
        <a:sysClr val="windowText" lastClr="000000"/>
      </a:dk1>
      <a:lt1>
        <a:sysClr val="window" lastClr="FFFFFF"/>
      </a:lt1>
      <a:dk2>
        <a:srgbClr val="44546A"/>
      </a:dk2>
      <a:lt2>
        <a:srgbClr val="E7E6E6"/>
      </a:lt2>
      <a:accent1>
        <a:srgbClr val="807F7F"/>
      </a:accent1>
      <a:accent2>
        <a:srgbClr val="CDCBCB"/>
      </a:accent2>
      <a:accent3>
        <a:srgbClr val="404040"/>
      </a:accent3>
      <a:accent4>
        <a:srgbClr val="B37C7C"/>
      </a:accent4>
      <a:accent5>
        <a:srgbClr val="7CB3B3"/>
      </a:accent5>
      <a:accent6>
        <a:srgbClr val="91B37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2749</TotalTime>
  <Words>650</Words>
  <Application>Microsoft Office PowerPoint</Application>
  <PresentationFormat>On-screen Show (4:3)</PresentationFormat>
  <Paragraphs>85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Helvetica Neue LT Std 65 Medium</vt:lpstr>
      <vt:lpstr>Webdings</vt:lpstr>
      <vt:lpstr>office theme</vt:lpstr>
      <vt:lpstr>DEVELOPedia</vt:lpstr>
      <vt:lpstr>Progress of DEVELOPedia</vt:lpstr>
      <vt:lpstr>Fall Goals of DEVELOPedia</vt:lpstr>
      <vt:lpstr>DEVELOPedia Main Page - Admin</vt:lpstr>
      <vt:lpstr>Add a Participant</vt:lpstr>
      <vt:lpstr>Participant Example Page</vt:lpstr>
      <vt:lpstr>Naming Projects</vt:lpstr>
      <vt:lpstr>Naming Projects</vt:lpstr>
      <vt:lpstr>Naming Projects</vt:lpstr>
      <vt:lpstr>Naming Projects</vt:lpstr>
      <vt:lpstr>Add a Project</vt:lpstr>
      <vt:lpstr>Project Example Page</vt:lpstr>
      <vt:lpstr>Project Example Page Part 2</vt:lpstr>
      <vt:lpstr>Add a Young Professional </vt:lpstr>
      <vt:lpstr>Add a Tutorial Page</vt:lpstr>
      <vt:lpstr>Add a Point of Contact (POC)</vt:lpstr>
      <vt:lpstr>Add a Proposal</vt:lpstr>
      <vt:lpstr>Proposal Example</vt:lpstr>
      <vt:lpstr>Uploading New Files</vt:lpstr>
      <vt:lpstr>DEVELOPedia Abilities</vt:lpstr>
      <vt:lpstr>DEVELOPedia Timeline</vt:lpstr>
      <vt:lpstr>DEVELOPedia Manuals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Kendle, Logan J. (LARC-E3)[SSAI DEVELOP]</cp:lastModifiedBy>
  <cp:revision>86</cp:revision>
  <dcterms:created xsi:type="dcterms:W3CDTF">2014-05-22T17:39:16Z</dcterms:created>
  <dcterms:modified xsi:type="dcterms:W3CDTF">2014-10-30T18:52:40Z</dcterms:modified>
</cp:coreProperties>
</file>