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3"/>
  </p:notesMasterIdLst>
  <p:sldIdLst>
    <p:sldId id="256" r:id="rId2"/>
  </p:sldIdLst>
  <p:sldSz cx="51206400" cy="38404800"/>
  <p:notesSz cx="6858000" cy="9296400"/>
  <p:defaultTextStyle>
    <a:defPPr>
      <a:defRPr lang="en-US"/>
    </a:defPPr>
    <a:lvl1pPr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1pPr>
    <a:lvl2pPr marL="639763" indent="-182563"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2pPr>
    <a:lvl3pPr marL="1279525" indent="-365125"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3pPr>
    <a:lvl4pPr marL="1919288" indent="-547688"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4pPr>
    <a:lvl5pPr marL="2559050" indent="-730250"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5pPr>
    <a:lvl6pPr marL="2286000" algn="l" defTabSz="914400" rtl="0" eaLnBrk="1" latinLnBrk="0" hangingPunct="1">
      <a:defRPr sz="3400" kern="1200">
        <a:solidFill>
          <a:schemeClr val="tx1"/>
        </a:solidFill>
        <a:latin typeface="Times" pitchFamily="-109" charset="0"/>
        <a:ea typeface="ＭＳ Ｐゴシック" pitchFamily="-109" charset="-128"/>
        <a:cs typeface="+mn-cs"/>
      </a:defRPr>
    </a:lvl6pPr>
    <a:lvl7pPr marL="2743200" algn="l" defTabSz="914400" rtl="0" eaLnBrk="1" latinLnBrk="0" hangingPunct="1">
      <a:defRPr sz="3400" kern="1200">
        <a:solidFill>
          <a:schemeClr val="tx1"/>
        </a:solidFill>
        <a:latin typeface="Times" pitchFamily="-109" charset="0"/>
        <a:ea typeface="ＭＳ Ｐゴシック" pitchFamily="-109" charset="-128"/>
        <a:cs typeface="+mn-cs"/>
      </a:defRPr>
    </a:lvl7pPr>
    <a:lvl8pPr marL="3200400" algn="l" defTabSz="914400" rtl="0" eaLnBrk="1" latinLnBrk="0" hangingPunct="1">
      <a:defRPr sz="3400" kern="1200">
        <a:solidFill>
          <a:schemeClr val="tx1"/>
        </a:solidFill>
        <a:latin typeface="Times" pitchFamily="-109" charset="0"/>
        <a:ea typeface="ＭＳ Ｐゴシック" pitchFamily="-109" charset="-128"/>
        <a:cs typeface="+mn-cs"/>
      </a:defRPr>
    </a:lvl8pPr>
    <a:lvl9pPr marL="3657600" algn="l" defTabSz="914400" rtl="0" eaLnBrk="1" latinLnBrk="0" hangingPunct="1">
      <a:defRPr sz="3400" kern="1200">
        <a:solidFill>
          <a:schemeClr val="tx1"/>
        </a:solidFill>
        <a:latin typeface="Times" pitchFamily="-109"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0075E"/>
    <a:srgbClr val="CCFF99"/>
    <a:srgbClr val="FCF3B5"/>
    <a:srgbClr val="07003F"/>
    <a:srgbClr val="FFFF99"/>
    <a:srgbClr val="D7E0CC"/>
    <a:srgbClr val="08004E"/>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4" autoAdjust="0"/>
  </p:normalViewPr>
  <p:slideViewPr>
    <p:cSldViewPr snapToGrid="0">
      <p:cViewPr>
        <p:scale>
          <a:sx n="10" d="100"/>
          <a:sy n="10" d="100"/>
        </p:scale>
        <p:origin x="-1362" y="-420"/>
      </p:cViewPr>
      <p:guideLst>
        <p:guide orient="horz" pos="3944"/>
        <p:guide pos="16245"/>
        <p:guide pos="16011"/>
        <p:guide pos="24834"/>
        <p:guide pos="4896"/>
        <p:guide pos="8139"/>
        <p:guide pos="7422"/>
        <p:guide pos="24102"/>
      </p:guideLst>
    </p:cSldViewPr>
  </p:slideViewPr>
  <p:outlineViewPr>
    <p:cViewPr>
      <p:scale>
        <a:sx n="33" d="100"/>
        <a:sy n="33" d="100"/>
      </p:scale>
      <p:origin x="0" y="0"/>
    </p:cViewPr>
  </p:outlineViewPr>
  <p:notesTextViewPr>
    <p:cViewPr>
      <p:scale>
        <a:sx n="100" d="100"/>
        <a:sy n="100" d="100"/>
      </p:scale>
      <p:origin x="0" y="1782"/>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ＭＳ Ｐゴシック" pitchFamily="-109"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ＭＳ Ｐゴシック" pitchFamily="-109" charset="-128"/>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96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ＭＳ Ｐゴシック" pitchFamily="-109"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409994D-354B-4F78-A3CB-021E3E62E81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pitchFamily="-112" charset="0"/>
        <a:ea typeface="ＭＳ Ｐゴシック" pitchFamily="-110" charset="-128"/>
        <a:cs typeface="ＭＳ Ｐゴシック" pitchFamily="-110" charset="-128"/>
      </a:defRPr>
    </a:lvl1pPr>
    <a:lvl2pPr marL="639763" algn="l" rtl="0" eaLnBrk="0" fontAlgn="base" hangingPunct="0">
      <a:spcBef>
        <a:spcPct val="30000"/>
      </a:spcBef>
      <a:spcAft>
        <a:spcPct val="0"/>
      </a:spcAft>
      <a:defRPr sz="1700" kern="1200">
        <a:solidFill>
          <a:schemeClr val="tx1"/>
        </a:solidFill>
        <a:latin typeface="Times" pitchFamily="-112" charset="0"/>
        <a:ea typeface="ＭＳ Ｐゴシック" pitchFamily="-112" charset="-128"/>
        <a:cs typeface="+mn-cs"/>
      </a:defRPr>
    </a:lvl2pPr>
    <a:lvl3pPr marL="1279525" algn="l" rtl="0" eaLnBrk="0" fontAlgn="base" hangingPunct="0">
      <a:spcBef>
        <a:spcPct val="30000"/>
      </a:spcBef>
      <a:spcAft>
        <a:spcPct val="0"/>
      </a:spcAft>
      <a:defRPr sz="1700" kern="1200">
        <a:solidFill>
          <a:schemeClr val="tx1"/>
        </a:solidFill>
        <a:latin typeface="Times" pitchFamily="-112" charset="0"/>
        <a:ea typeface="ＭＳ Ｐゴシック" pitchFamily="-112" charset="-128"/>
        <a:cs typeface="+mn-cs"/>
      </a:defRPr>
    </a:lvl3pPr>
    <a:lvl4pPr marL="1919288" algn="l" rtl="0" eaLnBrk="0" fontAlgn="base" hangingPunct="0">
      <a:spcBef>
        <a:spcPct val="30000"/>
      </a:spcBef>
      <a:spcAft>
        <a:spcPct val="0"/>
      </a:spcAft>
      <a:defRPr sz="1700" kern="1200">
        <a:solidFill>
          <a:schemeClr val="tx1"/>
        </a:solidFill>
        <a:latin typeface="Times" pitchFamily="-112" charset="0"/>
        <a:ea typeface="ＭＳ Ｐゴシック" pitchFamily="-112" charset="-128"/>
        <a:cs typeface="+mn-cs"/>
      </a:defRPr>
    </a:lvl4pPr>
    <a:lvl5pPr marL="2559050" algn="l" rtl="0" eaLnBrk="0" fontAlgn="base" hangingPunct="0">
      <a:spcBef>
        <a:spcPct val="30000"/>
      </a:spcBef>
      <a:spcAft>
        <a:spcPct val="0"/>
      </a:spcAft>
      <a:defRPr sz="1700" kern="1200">
        <a:solidFill>
          <a:schemeClr val="tx1"/>
        </a:solidFill>
        <a:latin typeface="Times" pitchFamily="-112" charset="0"/>
        <a:ea typeface="ＭＳ Ｐゴシック" pitchFamily="-112" charset="-128"/>
        <a:cs typeface="+mn-cs"/>
      </a:defRPr>
    </a:lvl5pPr>
    <a:lvl6pPr marL="3199973" algn="l" defTabSz="639995" rtl="0" eaLnBrk="1" latinLnBrk="0" hangingPunct="1">
      <a:defRPr sz="1700" kern="1200">
        <a:solidFill>
          <a:schemeClr val="tx1"/>
        </a:solidFill>
        <a:latin typeface="+mn-lt"/>
        <a:ea typeface="+mn-ea"/>
        <a:cs typeface="+mn-cs"/>
      </a:defRPr>
    </a:lvl6pPr>
    <a:lvl7pPr marL="3839966" algn="l" defTabSz="639995" rtl="0" eaLnBrk="1" latinLnBrk="0" hangingPunct="1">
      <a:defRPr sz="1700" kern="1200">
        <a:solidFill>
          <a:schemeClr val="tx1"/>
        </a:solidFill>
        <a:latin typeface="+mn-lt"/>
        <a:ea typeface="+mn-ea"/>
        <a:cs typeface="+mn-cs"/>
      </a:defRPr>
    </a:lvl7pPr>
    <a:lvl8pPr marL="4479962" algn="l" defTabSz="639995" rtl="0" eaLnBrk="1" latinLnBrk="0" hangingPunct="1">
      <a:defRPr sz="1700" kern="1200">
        <a:solidFill>
          <a:schemeClr val="tx1"/>
        </a:solidFill>
        <a:latin typeface="+mn-lt"/>
        <a:ea typeface="+mn-ea"/>
        <a:cs typeface="+mn-cs"/>
      </a:defRPr>
    </a:lvl8pPr>
    <a:lvl9pPr marL="5119956" algn="l" defTabSz="639995"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C1AD1B5-89FD-4D58-8A47-E739082858C8}" type="slidenum">
              <a:rPr lang="en-US"/>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lgn="ctr" eaLnBrk="0" hangingPunct="0"/>
            <a:r>
              <a:rPr lang="en-US" sz="1800" b="1" dirty="0" smtClean="0">
                <a:solidFill>
                  <a:srgbClr val="000000"/>
                </a:solidFill>
                <a:latin typeface="Helvetica" pitchFamily="-109" charset="0"/>
                <a:cs typeface="Helvetica" pitchFamily="-109" charset="0"/>
              </a:rPr>
              <a:t>Jonathan Adams</a:t>
            </a:r>
          </a:p>
          <a:p>
            <a:pPr algn="ctr" eaLnBrk="0" hangingPunct="0"/>
            <a:r>
              <a:rPr lang="en-US" sz="1800" b="1" dirty="0" smtClean="0">
                <a:solidFill>
                  <a:srgbClr val="000000"/>
                </a:solidFill>
                <a:latin typeface="Helvetica" pitchFamily="-109" charset="0"/>
                <a:cs typeface="Helvetica" pitchFamily="-109" charset="0"/>
              </a:rPr>
              <a:t>Rusty Nall</a:t>
            </a:r>
          </a:p>
          <a:p>
            <a:pPr algn="ctr" eaLnBrk="0" hangingPunct="0"/>
            <a:r>
              <a:rPr lang="en-US" sz="1800" b="1" dirty="0" smtClean="0">
                <a:solidFill>
                  <a:srgbClr val="000000"/>
                </a:solidFill>
                <a:latin typeface="Helvetica" pitchFamily="-109" charset="0"/>
                <a:cs typeface="Helvetica" pitchFamily="-109" charset="0"/>
              </a:rPr>
              <a:t>Damien Willis</a:t>
            </a:r>
          </a:p>
          <a:p>
            <a:pPr eaLnBrk="0" hangingPunct="0"/>
            <a:endParaRPr lang="en-US" sz="1800" b="1" dirty="0" smtClean="0">
              <a:solidFill>
                <a:srgbClr val="000000"/>
              </a:solidFill>
              <a:latin typeface="Helvetica" pitchFamily="-109" charset="0"/>
              <a:cs typeface="Helvetica" pitchFamily="-109" charset="0"/>
            </a:endParaRPr>
          </a:p>
          <a:p>
            <a:pPr algn="ctr" eaLnBrk="0" hangingPunct="0">
              <a:buFontTx/>
              <a:buChar char="-"/>
            </a:pPr>
            <a:r>
              <a:rPr lang="en-US" sz="1800" b="1" dirty="0" smtClean="0">
                <a:solidFill>
                  <a:srgbClr val="000000"/>
                </a:solidFill>
                <a:latin typeface="Helvetica" pitchFamily="-109" charset="0"/>
                <a:cs typeface="Helvetica" pitchFamily="-109" charset="0"/>
              </a:rPr>
              <a:t> Alabama  School of Fine Arts-</a:t>
            </a:r>
          </a:p>
          <a:p>
            <a:pPr algn="ctr" eaLnBrk="0" hangingPunct="0"/>
            <a:r>
              <a:rPr lang="en-US" sz="1800" b="1" dirty="0" smtClean="0">
                <a:solidFill>
                  <a:srgbClr val="000000"/>
                </a:solidFill>
                <a:latin typeface="Helvetica" pitchFamily="-109" charset="0"/>
                <a:cs typeface="Helvetica" pitchFamily="-109" charset="0"/>
              </a:rPr>
              <a:t>Connor Whitley</a:t>
            </a:r>
          </a:p>
          <a:p>
            <a:endParaRPr lang="en-US" sz="1700" b="0" i="0" kern="1200" dirty="0" smtClean="0">
              <a:solidFill>
                <a:schemeClr val="tx1"/>
              </a:solidFill>
              <a:latin typeface="Times" pitchFamily="-112" charset="0"/>
              <a:ea typeface="ＭＳ Ｐゴシック" pitchFamily="-110" charset="-128"/>
              <a:cs typeface="ＭＳ Ｐゴシック" pitchFamily="-110" charset="-128"/>
            </a:endParaRPr>
          </a:p>
          <a:p>
            <a:endParaRPr lang="en-US" sz="1700" b="0" i="0" kern="1200" dirty="0" smtClean="0">
              <a:solidFill>
                <a:schemeClr val="tx1"/>
              </a:solidFill>
              <a:latin typeface="Times" pitchFamily="-112" charset="0"/>
              <a:ea typeface="ＭＳ Ｐゴシック" pitchFamily="-110" charset="-128"/>
              <a:cs typeface="ＭＳ Ｐゴシック" pitchFamily="-110" charset="-128"/>
            </a:endParaRPr>
          </a:p>
          <a:p>
            <a:r>
              <a:rPr lang="en-US" sz="1700" b="0" i="0" kern="1200" dirty="0" smtClean="0">
                <a:solidFill>
                  <a:schemeClr val="tx1"/>
                </a:solidFill>
                <a:latin typeface="Times" pitchFamily="-112" charset="0"/>
                <a:ea typeface="ＭＳ Ｐゴシック" pitchFamily="-110" charset="-128"/>
                <a:cs typeface="ＭＳ Ｐゴシック" pitchFamily="-110" charset="-128"/>
              </a:rPr>
              <a:t>I wanted to give you some feedback for the poster and since you can’t track edits in PPT, thought I’d just write bullet points here and let you make the changes.</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 </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Title: where it says UAB/Marshall you should write the short title which in your case would be ‘Alabama Public Health’</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Objectives: take out the goals heading since that’s repetitive after objectives, I’d watch the use of the smaller font, if possible make it all the same size</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Study area: perhaps a map showing where in Alabama this is would be more helpful for those not from the area?</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Partners: Take out the section if you want to</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Methodology: scoot the title bar up since the abstract isn’t filling the whole area above and you can use more space for methods</a:t>
            </a:r>
          </a:p>
          <a:p>
            <a:r>
              <a:rPr lang="en-US" sz="1700" b="0" i="0" kern="1200" dirty="0" smtClean="0">
                <a:solidFill>
                  <a:schemeClr val="tx1"/>
                </a:solidFill>
                <a:latin typeface="Times" pitchFamily="-112" charset="0"/>
                <a:ea typeface="ＭＳ Ｐゴシック" pitchFamily="-110" charset="-128"/>
                <a:cs typeface="ＭＳ Ｐゴシック" pitchFamily="-110" charset="-128"/>
              </a:rPr>
              <a:t>Natl App: new images were sent out, if you can’t find the email they are on the Exchange in the templates folder in the very top folder</a:t>
            </a:r>
          </a:p>
          <a:p>
            <a:endParaRPr lang="en-US" dirty="0" smtClean="0">
              <a:latin typeface="Times" pitchFamily="-109" charset="0"/>
              <a:ea typeface="ＭＳ Ｐゴシック" pitchFamily="-109" charset="-128"/>
            </a:endParaRPr>
          </a:p>
          <a:p>
            <a:endParaRPr lang="en-US" dirty="0" smtClean="0">
              <a:latin typeface="Times" pitchFamily="-109" charset="0"/>
              <a:ea typeface="ＭＳ Ｐゴシック" pitchFamily="-109" charset="-128"/>
            </a:endParaRPr>
          </a:p>
          <a:p>
            <a:r>
              <a:rPr lang="en-US" dirty="0" smtClean="0">
                <a:latin typeface="Times" pitchFamily="-109" charset="0"/>
                <a:ea typeface="ＭＳ Ｐゴシック" pitchFamily="-109" charset="-128"/>
              </a:rPr>
              <a:t>Please ensure that the guidelines are turned on so you can see how everything is set up. Feel free to adjust sections as necessary to fit your project, but please do check that everything continues to line up with the vertical guidelines. Also, try to keep vertical spacing consistent on the left and right sides of the poster. I have set up text boxes with text sizes and formatting, if you need to change the size of the text, try to keep all text the same size. Please call or email me if you have any questions, or would like some assistance.</a:t>
            </a:r>
          </a:p>
          <a:p>
            <a:endParaRPr lang="en-US" dirty="0" smtClean="0">
              <a:latin typeface="Times" pitchFamily="-109" charset="0"/>
              <a:ea typeface="ＭＳ Ｐゴシック" pitchFamily="-109" charset="-128"/>
            </a:endParaRPr>
          </a:p>
          <a:p>
            <a:r>
              <a:rPr lang="en-US" dirty="0" smtClean="0">
                <a:latin typeface="Times" pitchFamily="-109" charset="0"/>
                <a:ea typeface="ＭＳ Ｐゴシック" pitchFamily="-109" charset="-128"/>
              </a:rPr>
              <a:t>Tracey</a:t>
            </a:r>
          </a:p>
          <a:p>
            <a:r>
              <a:rPr lang="en-US" dirty="0" smtClean="0">
                <a:latin typeface="Times" pitchFamily="-109" charset="0"/>
                <a:ea typeface="ＭＳ Ｐゴシック" pitchFamily="-109" charset="-128"/>
              </a:rPr>
              <a:t>757.864.9336</a:t>
            </a:r>
          </a:p>
          <a:p>
            <a:r>
              <a:rPr lang="en-US" dirty="0" smtClean="0">
                <a:latin typeface="Times" pitchFamily="-109" charset="0"/>
                <a:ea typeface="ＭＳ Ｐゴシック" pitchFamily="-109" charset="-128"/>
              </a:rPr>
              <a:t>Tracey.L.Silcox@nasa.gov</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5"/>
            <a:ext cx="43525440" cy="8232140"/>
          </a:xfrm>
          <a:prstGeom prst="rect">
            <a:avLst/>
          </a:prstGeom>
        </p:spPr>
        <p:txBody>
          <a:bodyPr lIns="127999" tIns="63999" rIns="127999" bIns="63999"/>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a:prstGeom prst="rect">
            <a:avLst/>
          </a:prstGeom>
        </p:spPr>
        <p:txBody>
          <a:bodyPr lIns="127999" tIns="63999" rIns="127999" bIns="63999"/>
          <a:lstStyle>
            <a:lvl1pPr marL="0" indent="0" algn="ctr">
              <a:buNone/>
              <a:defRPr>
                <a:solidFill>
                  <a:schemeClr val="tx1">
                    <a:tint val="75000"/>
                  </a:schemeClr>
                </a:solidFill>
              </a:defRPr>
            </a:lvl1pPr>
            <a:lvl2pPr marL="2559978" indent="0" algn="ctr">
              <a:buNone/>
              <a:defRPr>
                <a:solidFill>
                  <a:schemeClr val="tx1">
                    <a:tint val="75000"/>
                  </a:schemeClr>
                </a:solidFill>
              </a:defRPr>
            </a:lvl2pPr>
            <a:lvl3pPr marL="5119956" indent="0" algn="ctr">
              <a:buNone/>
              <a:defRPr>
                <a:solidFill>
                  <a:schemeClr val="tx1">
                    <a:tint val="75000"/>
                  </a:schemeClr>
                </a:solidFill>
              </a:defRPr>
            </a:lvl3pPr>
            <a:lvl4pPr marL="7679934" indent="0" algn="ctr">
              <a:buNone/>
              <a:defRPr>
                <a:solidFill>
                  <a:schemeClr val="tx1">
                    <a:tint val="75000"/>
                  </a:schemeClr>
                </a:solidFill>
              </a:defRPr>
            </a:lvl4pPr>
            <a:lvl5pPr marL="10239912" indent="0" algn="ctr">
              <a:buNone/>
              <a:defRPr>
                <a:solidFill>
                  <a:schemeClr val="tx1">
                    <a:tint val="75000"/>
                  </a:schemeClr>
                </a:solidFill>
              </a:defRPr>
            </a:lvl5pPr>
            <a:lvl6pPr marL="12799891" indent="0" algn="ctr">
              <a:buNone/>
              <a:defRPr>
                <a:solidFill>
                  <a:schemeClr val="tx1">
                    <a:tint val="75000"/>
                  </a:schemeClr>
                </a:solidFill>
              </a:defRPr>
            </a:lvl6pPr>
            <a:lvl7pPr marL="15359869" indent="0" algn="ctr">
              <a:buNone/>
              <a:defRPr>
                <a:solidFill>
                  <a:schemeClr val="tx1">
                    <a:tint val="75000"/>
                  </a:schemeClr>
                </a:solidFill>
              </a:defRPr>
            </a:lvl7pPr>
            <a:lvl8pPr marL="17919847" indent="0" algn="ctr">
              <a:buNone/>
              <a:defRPr>
                <a:solidFill>
                  <a:schemeClr val="tx1">
                    <a:tint val="75000"/>
                  </a:schemeClr>
                </a:solidFill>
              </a:defRPr>
            </a:lvl8pPr>
            <a:lvl9pPr marL="204798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C82AB974-1ECF-4C48-9964-E9305D6EB21D}" type="datetime1">
              <a:rPr lang="en-US"/>
              <a:pPr>
                <a:defRPr/>
              </a:pPr>
              <a:t>8/3/2010</a:t>
            </a:fld>
            <a:endParaRPr lang="en-US" dirty="0"/>
          </a:p>
        </p:txBody>
      </p:sp>
      <p:sp>
        <p:nvSpPr>
          <p:cNvPr id="5" name="Footer Placeholder 4"/>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6" name="Slide Number Placeholder 5"/>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D879E6CD-391A-4AC4-8A51-DF158851CCE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a:prstGeom prst="rect">
            <a:avLst/>
          </a:prstGeom>
        </p:spPr>
        <p:txBody>
          <a:bodyPr lIns="127999" tIns="63999" rIns="127999" bIns="63999"/>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8961125"/>
            <a:ext cx="46085760" cy="25345392"/>
          </a:xfrm>
          <a:prstGeom prst="rect">
            <a:avLst/>
          </a:prstGeom>
        </p:spPr>
        <p:txBody>
          <a:bodyPr vert="eaVert" lIns="127999" tIns="63999" rIns="127999" bIns="639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56E08D0B-996D-432F-A152-B705CB2421D4}" type="datetime1">
              <a:rPr lang="en-US"/>
              <a:pPr>
                <a:defRPr/>
              </a:pPr>
              <a:t>8/3/2010</a:t>
            </a:fld>
            <a:endParaRPr lang="en-US" dirty="0"/>
          </a:p>
        </p:txBody>
      </p:sp>
      <p:sp>
        <p:nvSpPr>
          <p:cNvPr id="5" name="Footer Placeholder 4"/>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6" name="Slide Number Placeholder 5"/>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C8D1A990-5512-4768-9A1A-F08F52D0A4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7"/>
            <a:ext cx="11521440" cy="32768540"/>
          </a:xfrm>
          <a:prstGeom prst="rect">
            <a:avLst/>
          </a:prstGeom>
        </p:spPr>
        <p:txBody>
          <a:bodyPr vert="eaVert" lIns="127999" tIns="63999" rIns="127999" bIns="63999"/>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7"/>
            <a:ext cx="33710880" cy="32768540"/>
          </a:xfrm>
          <a:prstGeom prst="rect">
            <a:avLst/>
          </a:prstGeom>
        </p:spPr>
        <p:txBody>
          <a:bodyPr vert="eaVert" lIns="127999" tIns="63999" rIns="127999" bIns="639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D9F601E5-D07F-4A72-9FE8-26A891CCB1D0}" type="datetime1">
              <a:rPr lang="en-US"/>
              <a:pPr>
                <a:defRPr/>
              </a:pPr>
              <a:t>8/3/2010</a:t>
            </a:fld>
            <a:endParaRPr lang="en-US" dirty="0"/>
          </a:p>
        </p:txBody>
      </p:sp>
      <p:sp>
        <p:nvSpPr>
          <p:cNvPr id="5" name="Footer Placeholder 4"/>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6" name="Slide Number Placeholder 5"/>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4FB47CE7-E37B-4AEE-9101-8E20812F45D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a:prstGeom prst="rect">
            <a:avLst/>
          </a:prstGeom>
        </p:spPr>
        <p:txBody>
          <a:bodyPr lIns="127999" tIns="63999" rIns="127999" bIns="63999"/>
          <a:lstStyle/>
          <a:p>
            <a:r>
              <a:rPr lang="en-US" smtClean="0"/>
              <a:t>Click to edit Master title style</a:t>
            </a:r>
            <a:endParaRPr lang="en-US"/>
          </a:p>
        </p:txBody>
      </p:sp>
      <p:sp>
        <p:nvSpPr>
          <p:cNvPr id="3" name="Content Placeholder 2"/>
          <p:cNvSpPr>
            <a:spLocks noGrp="1"/>
          </p:cNvSpPr>
          <p:nvPr>
            <p:ph idx="1"/>
          </p:nvPr>
        </p:nvSpPr>
        <p:spPr>
          <a:xfrm>
            <a:off x="2560320" y="8961125"/>
            <a:ext cx="46085760" cy="25345392"/>
          </a:xfrm>
          <a:prstGeom prst="rect">
            <a:avLst/>
          </a:prstGeom>
        </p:spPr>
        <p:txBody>
          <a:bodyPr lIns="127999" tIns="63999" rIns="127999" bIns="639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FAF8C844-9A05-482E-965C-2F7C43CBE8D7}" type="datetime1">
              <a:rPr lang="en-US"/>
              <a:pPr>
                <a:defRPr/>
              </a:pPr>
              <a:t>8/3/2010</a:t>
            </a:fld>
            <a:endParaRPr lang="en-US" dirty="0"/>
          </a:p>
        </p:txBody>
      </p:sp>
      <p:sp>
        <p:nvSpPr>
          <p:cNvPr id="5" name="Footer Placeholder 4"/>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6" name="Slide Number Placeholder 5"/>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244C273E-F174-4C3E-80D1-3EB11F8E62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a:prstGeom prst="rect">
            <a:avLst/>
          </a:prstGeom>
        </p:spPr>
        <p:txBody>
          <a:bodyPr lIns="127999" tIns="63999" rIns="127999" bIns="63999"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7"/>
            <a:ext cx="43525440" cy="8401047"/>
          </a:xfrm>
          <a:prstGeom prst="rect">
            <a:avLst/>
          </a:prstGeom>
        </p:spPr>
        <p:txBody>
          <a:bodyPr lIns="127999" tIns="63999" rIns="127999" bIns="63999" anchor="b"/>
          <a:lstStyle>
            <a:lvl1pPr marL="0" indent="0">
              <a:buNone/>
              <a:defRPr sz="11200">
                <a:solidFill>
                  <a:schemeClr val="tx1">
                    <a:tint val="75000"/>
                  </a:schemeClr>
                </a:solidFill>
              </a:defRPr>
            </a:lvl1pPr>
            <a:lvl2pPr marL="2559978" indent="0">
              <a:buNone/>
              <a:defRPr sz="10100">
                <a:solidFill>
                  <a:schemeClr val="tx1">
                    <a:tint val="75000"/>
                  </a:schemeClr>
                </a:solidFill>
              </a:defRPr>
            </a:lvl2pPr>
            <a:lvl3pPr marL="5119956" indent="0">
              <a:buNone/>
              <a:defRPr sz="8900">
                <a:solidFill>
                  <a:schemeClr val="tx1">
                    <a:tint val="75000"/>
                  </a:schemeClr>
                </a:solidFill>
              </a:defRPr>
            </a:lvl3pPr>
            <a:lvl4pPr marL="7679934" indent="0">
              <a:buNone/>
              <a:defRPr sz="7900">
                <a:solidFill>
                  <a:schemeClr val="tx1">
                    <a:tint val="75000"/>
                  </a:schemeClr>
                </a:solidFill>
              </a:defRPr>
            </a:lvl4pPr>
            <a:lvl5pPr marL="10239912" indent="0">
              <a:buNone/>
              <a:defRPr sz="7900">
                <a:solidFill>
                  <a:schemeClr val="tx1">
                    <a:tint val="75000"/>
                  </a:schemeClr>
                </a:solidFill>
              </a:defRPr>
            </a:lvl5pPr>
            <a:lvl6pPr marL="12799891" indent="0">
              <a:buNone/>
              <a:defRPr sz="7900">
                <a:solidFill>
                  <a:schemeClr val="tx1">
                    <a:tint val="75000"/>
                  </a:schemeClr>
                </a:solidFill>
              </a:defRPr>
            </a:lvl6pPr>
            <a:lvl7pPr marL="15359869" indent="0">
              <a:buNone/>
              <a:defRPr sz="7900">
                <a:solidFill>
                  <a:schemeClr val="tx1">
                    <a:tint val="75000"/>
                  </a:schemeClr>
                </a:solidFill>
              </a:defRPr>
            </a:lvl7pPr>
            <a:lvl8pPr marL="17919847" indent="0">
              <a:buNone/>
              <a:defRPr sz="7900">
                <a:solidFill>
                  <a:schemeClr val="tx1">
                    <a:tint val="75000"/>
                  </a:schemeClr>
                </a:solidFill>
              </a:defRPr>
            </a:lvl8pPr>
            <a:lvl9pPr marL="20479825" indent="0">
              <a:buNone/>
              <a:defRPr sz="7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27CFAFF5-F392-49C5-9F7F-CA1B38C4D981}" type="datetime1">
              <a:rPr lang="en-US"/>
              <a:pPr>
                <a:defRPr/>
              </a:pPr>
              <a:t>8/3/2010</a:t>
            </a:fld>
            <a:endParaRPr lang="en-US" dirty="0"/>
          </a:p>
        </p:txBody>
      </p:sp>
      <p:sp>
        <p:nvSpPr>
          <p:cNvPr id="5" name="Footer Placeholder 4"/>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6" name="Slide Number Placeholder 5"/>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20A26304-F3EB-41CF-A687-F4163D1BA8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a:prstGeom prst="rect">
            <a:avLst/>
          </a:prstGeom>
        </p:spPr>
        <p:txBody>
          <a:bodyPr lIns="127999" tIns="63999" rIns="127999" bIns="63999"/>
          <a:lstStyle/>
          <a:p>
            <a:r>
              <a:rPr lang="en-US" smtClean="0"/>
              <a:t>Click to edit Master title style</a:t>
            </a:r>
            <a:endParaRPr lang="en-US"/>
          </a:p>
        </p:txBody>
      </p:sp>
      <p:sp>
        <p:nvSpPr>
          <p:cNvPr id="3" name="Content Placeholder 2"/>
          <p:cNvSpPr>
            <a:spLocks noGrp="1"/>
          </p:cNvSpPr>
          <p:nvPr>
            <p:ph sz="half" idx="1"/>
          </p:nvPr>
        </p:nvSpPr>
        <p:spPr>
          <a:xfrm>
            <a:off x="2560320" y="8961125"/>
            <a:ext cx="22616160" cy="25345392"/>
          </a:xfrm>
          <a:prstGeom prst="rect">
            <a:avLst/>
          </a:prstGeom>
        </p:spPr>
        <p:txBody>
          <a:bodyPr lIns="127999" tIns="63999" rIns="127999" bIns="63999"/>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5"/>
            <a:ext cx="22616160" cy="25345392"/>
          </a:xfrm>
          <a:prstGeom prst="rect">
            <a:avLst/>
          </a:prstGeom>
        </p:spPr>
        <p:txBody>
          <a:bodyPr lIns="127999" tIns="63999" rIns="127999" bIns="63999"/>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36136AE5-6684-4E2A-924D-F2E6409FECDF}" type="datetime1">
              <a:rPr lang="en-US"/>
              <a:pPr>
                <a:defRPr/>
              </a:pPr>
              <a:t>8/3/2010</a:t>
            </a:fld>
            <a:endParaRPr lang="en-US" dirty="0"/>
          </a:p>
        </p:txBody>
      </p:sp>
      <p:sp>
        <p:nvSpPr>
          <p:cNvPr id="6" name="Footer Placeholder 5"/>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7" name="Slide Number Placeholder 6"/>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A1CBF454-3572-4AA3-B736-A5338BE6CBA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a:prstGeom prst="rect">
            <a:avLst/>
          </a:prstGeom>
        </p:spPr>
        <p:txBody>
          <a:bodyPr lIns="127999" tIns="63999" rIns="127999" bIns="6399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a:prstGeom prst="rect">
            <a:avLst/>
          </a:prstGeom>
        </p:spPr>
        <p:txBody>
          <a:bodyPr lIns="127999" tIns="63999" rIns="127999" bIns="63999" anchor="b"/>
          <a:lstStyle>
            <a:lvl1pPr marL="0" indent="0">
              <a:buNone/>
              <a:defRPr sz="13400" b="1"/>
            </a:lvl1pPr>
            <a:lvl2pPr marL="2559978" indent="0">
              <a:buNone/>
              <a:defRPr sz="11200" b="1"/>
            </a:lvl2pPr>
            <a:lvl3pPr marL="5119956" indent="0">
              <a:buNone/>
              <a:defRPr sz="10100" b="1"/>
            </a:lvl3pPr>
            <a:lvl4pPr marL="7679934" indent="0">
              <a:buNone/>
              <a:defRPr sz="8900" b="1"/>
            </a:lvl4pPr>
            <a:lvl5pPr marL="10239912" indent="0">
              <a:buNone/>
              <a:defRPr sz="8900" b="1"/>
            </a:lvl5pPr>
            <a:lvl6pPr marL="12799891" indent="0">
              <a:buNone/>
              <a:defRPr sz="8900" b="1"/>
            </a:lvl6pPr>
            <a:lvl7pPr marL="15359869" indent="0">
              <a:buNone/>
              <a:defRPr sz="8900" b="1"/>
            </a:lvl7pPr>
            <a:lvl8pPr marL="17919847" indent="0">
              <a:buNone/>
              <a:defRPr sz="8900" b="1"/>
            </a:lvl8pPr>
            <a:lvl9pPr marL="20479825" indent="0">
              <a:buNone/>
              <a:defRPr sz="89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a:prstGeom prst="rect">
            <a:avLst/>
          </a:prstGeom>
        </p:spPr>
        <p:txBody>
          <a:bodyPr lIns="127999" tIns="63999" rIns="127999" bIns="63999"/>
          <a:lstStyle>
            <a:lvl1pPr>
              <a:defRPr sz="13400"/>
            </a:lvl1pPr>
            <a:lvl2pPr>
              <a:defRPr sz="11200"/>
            </a:lvl2pPr>
            <a:lvl3pPr>
              <a:defRPr sz="101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a:prstGeom prst="rect">
            <a:avLst/>
          </a:prstGeom>
        </p:spPr>
        <p:txBody>
          <a:bodyPr lIns="127999" tIns="63999" rIns="127999" bIns="63999" anchor="b"/>
          <a:lstStyle>
            <a:lvl1pPr marL="0" indent="0">
              <a:buNone/>
              <a:defRPr sz="13400" b="1"/>
            </a:lvl1pPr>
            <a:lvl2pPr marL="2559978" indent="0">
              <a:buNone/>
              <a:defRPr sz="11200" b="1"/>
            </a:lvl2pPr>
            <a:lvl3pPr marL="5119956" indent="0">
              <a:buNone/>
              <a:defRPr sz="10100" b="1"/>
            </a:lvl3pPr>
            <a:lvl4pPr marL="7679934" indent="0">
              <a:buNone/>
              <a:defRPr sz="8900" b="1"/>
            </a:lvl4pPr>
            <a:lvl5pPr marL="10239912" indent="0">
              <a:buNone/>
              <a:defRPr sz="8900" b="1"/>
            </a:lvl5pPr>
            <a:lvl6pPr marL="12799891" indent="0">
              <a:buNone/>
              <a:defRPr sz="8900" b="1"/>
            </a:lvl6pPr>
            <a:lvl7pPr marL="15359869" indent="0">
              <a:buNone/>
              <a:defRPr sz="8900" b="1"/>
            </a:lvl7pPr>
            <a:lvl8pPr marL="17919847" indent="0">
              <a:buNone/>
              <a:defRPr sz="8900" b="1"/>
            </a:lvl8pPr>
            <a:lvl9pPr marL="20479825" indent="0">
              <a:buNone/>
              <a:defRPr sz="89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a:prstGeom prst="rect">
            <a:avLst/>
          </a:prstGeom>
        </p:spPr>
        <p:txBody>
          <a:bodyPr lIns="127999" tIns="63999" rIns="127999" bIns="63999"/>
          <a:lstStyle>
            <a:lvl1pPr>
              <a:defRPr sz="13400"/>
            </a:lvl1pPr>
            <a:lvl2pPr>
              <a:defRPr sz="11200"/>
            </a:lvl2pPr>
            <a:lvl3pPr>
              <a:defRPr sz="101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1989CD51-9C1C-4782-A994-BF6C0C038E88}" type="datetime1">
              <a:rPr lang="en-US"/>
              <a:pPr>
                <a:defRPr/>
              </a:pPr>
              <a:t>8/3/2010</a:t>
            </a:fld>
            <a:endParaRPr lang="en-US" dirty="0"/>
          </a:p>
        </p:txBody>
      </p:sp>
      <p:sp>
        <p:nvSpPr>
          <p:cNvPr id="8" name="Footer Placeholder 7"/>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9" name="Slide Number Placeholder 8"/>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11D360AF-76A6-4C6A-A3E2-EBE73CB8B81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a:prstGeom prst="rect">
            <a:avLst/>
          </a:prstGeom>
        </p:spPr>
        <p:txBody>
          <a:bodyPr lIns="127999" tIns="63999" rIns="127999" bIns="63999"/>
          <a:lstStyle/>
          <a:p>
            <a:r>
              <a:rPr lang="en-US" smtClean="0"/>
              <a:t>Click to edit Master title style</a:t>
            </a:r>
            <a:endParaRPr lang="en-US"/>
          </a:p>
        </p:txBody>
      </p:sp>
      <p:sp>
        <p:nvSpPr>
          <p:cNvPr id="3" name="Date Placeholder 2"/>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BAB1B35F-9873-41CD-9174-64EE9002C3DA}" type="datetime1">
              <a:rPr lang="en-US"/>
              <a:pPr>
                <a:defRPr/>
              </a:pPr>
              <a:t>8/3/2010</a:t>
            </a:fld>
            <a:endParaRPr lang="en-US" dirty="0"/>
          </a:p>
        </p:txBody>
      </p:sp>
      <p:sp>
        <p:nvSpPr>
          <p:cNvPr id="4" name="Footer Placeholder 3"/>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5" name="Slide Number Placeholder 4"/>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07C05B7A-D6E0-464E-B262-2F6E0E5BF6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1A08F759-505A-498B-976E-DCCF6E864F3F}" type="datetime1">
              <a:rPr lang="en-US"/>
              <a:pPr>
                <a:defRPr/>
              </a:pPr>
              <a:t>8/3/2010</a:t>
            </a:fld>
            <a:endParaRPr lang="en-US" dirty="0"/>
          </a:p>
        </p:txBody>
      </p:sp>
      <p:sp>
        <p:nvSpPr>
          <p:cNvPr id="3" name="Footer Placeholder 2"/>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4" name="Slide Number Placeholder 3"/>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77294E7A-44DA-42EC-8BD0-E01BD06FC8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2" y="1529080"/>
            <a:ext cx="16846553" cy="6507480"/>
          </a:xfrm>
          <a:prstGeom prst="rect">
            <a:avLst/>
          </a:prstGeom>
        </p:spPr>
        <p:txBody>
          <a:bodyPr lIns="127999" tIns="63999" rIns="127999" bIns="63999"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4"/>
            <a:ext cx="28625800" cy="32777433"/>
          </a:xfrm>
          <a:prstGeom prst="rect">
            <a:avLst/>
          </a:prstGeom>
        </p:spPr>
        <p:txBody>
          <a:bodyPr lIns="127999" tIns="63999" rIns="127999" bIns="63999"/>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2" y="8036564"/>
            <a:ext cx="16846553" cy="26269953"/>
          </a:xfrm>
          <a:prstGeom prst="rect">
            <a:avLst/>
          </a:prstGeom>
        </p:spPr>
        <p:txBody>
          <a:bodyPr lIns="127999" tIns="63999" rIns="127999" bIns="63999"/>
          <a:lstStyle>
            <a:lvl1pPr marL="0" indent="0">
              <a:buNone/>
              <a:defRPr sz="7900"/>
            </a:lvl1pPr>
            <a:lvl2pPr marL="2559978" indent="0">
              <a:buNone/>
              <a:defRPr sz="6700"/>
            </a:lvl2pPr>
            <a:lvl3pPr marL="5119956" indent="0">
              <a:buNone/>
              <a:defRPr sz="5600"/>
            </a:lvl3pPr>
            <a:lvl4pPr marL="7679934" indent="0">
              <a:buNone/>
              <a:defRPr sz="5000"/>
            </a:lvl4pPr>
            <a:lvl5pPr marL="10239912" indent="0">
              <a:buNone/>
              <a:defRPr sz="5000"/>
            </a:lvl5pPr>
            <a:lvl6pPr marL="12799891" indent="0">
              <a:buNone/>
              <a:defRPr sz="5000"/>
            </a:lvl6pPr>
            <a:lvl7pPr marL="15359869" indent="0">
              <a:buNone/>
              <a:defRPr sz="5000"/>
            </a:lvl7pPr>
            <a:lvl8pPr marL="17919847" indent="0">
              <a:buNone/>
              <a:defRPr sz="5000"/>
            </a:lvl8pPr>
            <a:lvl9pPr marL="20479825" indent="0">
              <a:buNone/>
              <a:defRPr sz="5000"/>
            </a:lvl9pPr>
          </a:lstStyle>
          <a:p>
            <a:pPr lvl="0"/>
            <a:r>
              <a:rPr lang="en-US" smtClean="0"/>
              <a:t>Click to edit Master text styles</a:t>
            </a:r>
          </a:p>
        </p:txBody>
      </p:sp>
      <p:sp>
        <p:nvSpPr>
          <p:cNvPr id="5" name="Date Placeholder 4"/>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BBCC51C6-E8B7-4599-8194-2CBFE3683D22}" type="datetime1">
              <a:rPr lang="en-US"/>
              <a:pPr>
                <a:defRPr/>
              </a:pPr>
              <a:t>8/3/2010</a:t>
            </a:fld>
            <a:endParaRPr lang="en-US" dirty="0"/>
          </a:p>
        </p:txBody>
      </p:sp>
      <p:sp>
        <p:nvSpPr>
          <p:cNvPr id="6" name="Footer Placeholder 5"/>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7" name="Slide Number Placeholder 6"/>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1816EC1A-561F-4895-AAB8-5939495F26C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2"/>
            <a:ext cx="30723840" cy="3173733"/>
          </a:xfrm>
          <a:prstGeom prst="rect">
            <a:avLst/>
          </a:prstGeom>
        </p:spPr>
        <p:txBody>
          <a:bodyPr lIns="127999" tIns="63999" rIns="127999" bIns="63999"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a:prstGeom prst="rect">
            <a:avLst/>
          </a:prstGeom>
        </p:spPr>
        <p:txBody>
          <a:bodyPr lIns="127999" tIns="63999" rIns="127999" bIns="63999"/>
          <a:lstStyle>
            <a:lvl1pPr marL="0" indent="0">
              <a:buNone/>
              <a:defRPr sz="17900"/>
            </a:lvl1pPr>
            <a:lvl2pPr marL="2559978" indent="0">
              <a:buNone/>
              <a:defRPr sz="15700"/>
            </a:lvl2pPr>
            <a:lvl3pPr marL="5119956" indent="0">
              <a:buNone/>
              <a:defRPr sz="13400"/>
            </a:lvl3pPr>
            <a:lvl4pPr marL="7679934" indent="0">
              <a:buNone/>
              <a:defRPr sz="11200"/>
            </a:lvl4pPr>
            <a:lvl5pPr marL="10239912" indent="0">
              <a:buNone/>
              <a:defRPr sz="11200"/>
            </a:lvl5pPr>
            <a:lvl6pPr marL="12799891" indent="0">
              <a:buNone/>
              <a:defRPr sz="11200"/>
            </a:lvl6pPr>
            <a:lvl7pPr marL="15359869" indent="0">
              <a:buNone/>
              <a:defRPr sz="11200"/>
            </a:lvl7pPr>
            <a:lvl8pPr marL="17919847" indent="0">
              <a:buNone/>
              <a:defRPr sz="11200"/>
            </a:lvl8pPr>
            <a:lvl9pPr marL="20479825" indent="0">
              <a:buNone/>
              <a:defRPr sz="11200"/>
            </a:lvl9pPr>
          </a:lstStyle>
          <a:p>
            <a:pPr lvl="0"/>
            <a:endParaRPr lang="en-US" noProof="0" dirty="0"/>
          </a:p>
        </p:txBody>
      </p:sp>
      <p:sp>
        <p:nvSpPr>
          <p:cNvPr id="4" name="Text Placeholder 3"/>
          <p:cNvSpPr>
            <a:spLocks noGrp="1"/>
          </p:cNvSpPr>
          <p:nvPr>
            <p:ph type="body" sz="half" idx="2"/>
          </p:nvPr>
        </p:nvSpPr>
        <p:spPr>
          <a:xfrm>
            <a:off x="10036813" y="30057095"/>
            <a:ext cx="30723840" cy="4507227"/>
          </a:xfrm>
          <a:prstGeom prst="rect">
            <a:avLst/>
          </a:prstGeom>
        </p:spPr>
        <p:txBody>
          <a:bodyPr lIns="127999" tIns="63999" rIns="127999" bIns="63999"/>
          <a:lstStyle>
            <a:lvl1pPr marL="0" indent="0">
              <a:buNone/>
              <a:defRPr sz="7900"/>
            </a:lvl1pPr>
            <a:lvl2pPr marL="2559978" indent="0">
              <a:buNone/>
              <a:defRPr sz="6700"/>
            </a:lvl2pPr>
            <a:lvl3pPr marL="5119956" indent="0">
              <a:buNone/>
              <a:defRPr sz="5600"/>
            </a:lvl3pPr>
            <a:lvl4pPr marL="7679934" indent="0">
              <a:buNone/>
              <a:defRPr sz="5000"/>
            </a:lvl4pPr>
            <a:lvl5pPr marL="10239912" indent="0">
              <a:buNone/>
              <a:defRPr sz="5000"/>
            </a:lvl5pPr>
            <a:lvl6pPr marL="12799891" indent="0">
              <a:buNone/>
              <a:defRPr sz="5000"/>
            </a:lvl6pPr>
            <a:lvl7pPr marL="15359869" indent="0">
              <a:buNone/>
              <a:defRPr sz="5000"/>
            </a:lvl7pPr>
            <a:lvl8pPr marL="17919847" indent="0">
              <a:buNone/>
              <a:defRPr sz="5000"/>
            </a:lvl8pPr>
            <a:lvl9pPr marL="20479825" indent="0">
              <a:buNone/>
              <a:defRPr sz="5000"/>
            </a:lvl9pPr>
          </a:lstStyle>
          <a:p>
            <a:pPr lvl="0"/>
            <a:r>
              <a:rPr lang="en-US" smtClean="0"/>
              <a:t>Click to edit Master text styles</a:t>
            </a:r>
          </a:p>
        </p:txBody>
      </p:sp>
      <p:sp>
        <p:nvSpPr>
          <p:cNvPr id="5" name="Date Placeholder 4"/>
          <p:cNvSpPr>
            <a:spLocks noGrp="1"/>
          </p:cNvSpPr>
          <p:nvPr>
            <p:ph type="dt" sz="half" idx="10"/>
          </p:nvPr>
        </p:nvSpPr>
        <p:spPr>
          <a:xfrm>
            <a:off x="25606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7540A61A-13DE-4D15-9DA9-EC40075C2BD0}" type="datetime1">
              <a:rPr lang="en-US"/>
              <a:pPr>
                <a:defRPr/>
              </a:pPr>
              <a:t>8/3/2010</a:t>
            </a:fld>
            <a:endParaRPr lang="en-US" dirty="0"/>
          </a:p>
        </p:txBody>
      </p:sp>
      <p:sp>
        <p:nvSpPr>
          <p:cNvPr id="6" name="Footer Placeholder 5"/>
          <p:cNvSpPr>
            <a:spLocks noGrp="1"/>
          </p:cNvSpPr>
          <p:nvPr>
            <p:ph type="ftr" sz="quarter" idx="11"/>
          </p:nvPr>
        </p:nvSpPr>
        <p:spPr>
          <a:xfrm>
            <a:off x="17495838" y="35594925"/>
            <a:ext cx="162147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a:cs typeface="ＭＳ Ｐゴシック" pitchFamily="-109" charset="-128"/>
              </a:defRPr>
            </a:lvl1pPr>
          </a:lstStyle>
          <a:p>
            <a:pPr>
              <a:defRPr/>
            </a:pPr>
            <a:endParaRPr lang="en-US" dirty="0"/>
          </a:p>
        </p:txBody>
      </p:sp>
      <p:sp>
        <p:nvSpPr>
          <p:cNvPr id="7" name="Slide Number Placeholder 6"/>
          <p:cNvSpPr>
            <a:spLocks noGrp="1"/>
          </p:cNvSpPr>
          <p:nvPr>
            <p:ph type="sldNum" sz="quarter" idx="12"/>
          </p:nvPr>
        </p:nvSpPr>
        <p:spPr>
          <a:xfrm>
            <a:off x="36698238" y="35594925"/>
            <a:ext cx="11947525" cy="2044700"/>
          </a:xfrm>
          <a:prstGeom prst="rect">
            <a:avLst/>
          </a:prstGeom>
        </p:spPr>
        <p:txBody>
          <a:bodyPr vert="horz" wrap="square" lIns="127999" tIns="63999" rIns="127999" bIns="63999" numCol="1" anchor="t" anchorCtr="0" compatLnSpc="1">
            <a:prstTxWarp prst="textNoShape">
              <a:avLst/>
            </a:prstTxWarp>
          </a:bodyPr>
          <a:lstStyle>
            <a:lvl1pPr eaLnBrk="0" hangingPunct="0">
              <a:defRPr smtClean="0"/>
            </a:lvl1pPr>
          </a:lstStyle>
          <a:p>
            <a:pPr>
              <a:defRPr/>
            </a:pPr>
            <a:fld id="{02D2C921-B4BB-4562-8389-4DF363633D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descr="Solar_Radiance_background-25percent.jpg"/>
          <p:cNvPicPr>
            <a:picLocks noChangeAspect="1"/>
          </p:cNvPicPr>
          <p:nvPr userDrawn="1"/>
        </p:nvPicPr>
        <p:blipFill>
          <a:blip r:embed="rId13"/>
          <a:srcRect/>
          <a:stretch>
            <a:fillRect/>
          </a:stretch>
        </p:blipFill>
        <p:spPr bwMode="auto">
          <a:xfrm>
            <a:off x="0" y="5157788"/>
            <a:ext cx="51206400" cy="33247012"/>
          </a:xfrm>
          <a:prstGeom prst="rect">
            <a:avLst/>
          </a:prstGeom>
          <a:noFill/>
          <a:ln w="9525">
            <a:noFill/>
            <a:miter lim="800000"/>
            <a:headEnd/>
            <a:tailEnd/>
          </a:ln>
        </p:spPr>
      </p:pic>
      <p:sp>
        <p:nvSpPr>
          <p:cNvPr id="16" name="Rectangle 15"/>
          <p:cNvSpPr/>
          <p:nvPr userDrawn="1"/>
        </p:nvSpPr>
        <p:spPr>
          <a:xfrm>
            <a:off x="0" y="0"/>
            <a:ext cx="51206400" cy="5334000"/>
          </a:xfrm>
          <a:prstGeom prst="rect">
            <a:avLst/>
          </a:prstGeom>
          <a:solidFill>
            <a:srgbClr val="10075E"/>
          </a:solidFill>
          <a:ln>
            <a:solidFill>
              <a:srgbClr val="08004E"/>
            </a:solidFill>
          </a:ln>
          <a:effectLst/>
        </p:spPr>
        <p:style>
          <a:lnRef idx="1">
            <a:schemeClr val="accent1"/>
          </a:lnRef>
          <a:fillRef idx="3">
            <a:schemeClr val="accent1"/>
          </a:fillRef>
          <a:effectRef idx="2">
            <a:schemeClr val="accent1"/>
          </a:effectRef>
          <a:fontRef idx="minor">
            <a:schemeClr val="lt1"/>
          </a:fontRef>
        </p:style>
        <p:txBody>
          <a:bodyPr lIns="127999" tIns="63999" rIns="127999" bIns="63999" anchor="ctr"/>
          <a:lstStyle/>
          <a:p>
            <a:pPr algn="ctr" eaLnBrk="0" hangingPunct="0">
              <a:defRPr/>
            </a:pPr>
            <a:endParaRPr lang="en-US" dirty="0">
              <a:solidFill>
                <a:srgbClr val="FFFFFF"/>
              </a:solidFill>
              <a:ea typeface="ＭＳ Ｐゴシック" pitchFamily="-109" charset="-128"/>
              <a:cs typeface="ＭＳ Ｐゴシック" pitchFamily="-109" charset="-128"/>
            </a:endParaRPr>
          </a:p>
        </p:txBody>
      </p:sp>
      <p:sp>
        <p:nvSpPr>
          <p:cNvPr id="7" name="Text Box 11"/>
          <p:cNvSpPr txBox="1">
            <a:spLocks noChangeArrowheads="1"/>
          </p:cNvSpPr>
          <p:nvPr userDrawn="1"/>
        </p:nvSpPr>
        <p:spPr bwMode="auto">
          <a:xfrm>
            <a:off x="1277938" y="1965325"/>
            <a:ext cx="7705725" cy="1290638"/>
          </a:xfrm>
          <a:prstGeom prst="rect">
            <a:avLst/>
          </a:prstGeom>
          <a:noFill/>
          <a:ln w="9525">
            <a:noFill/>
            <a:miter lim="800000"/>
            <a:headEnd/>
            <a:tailEnd/>
          </a:ln>
          <a:effectLst/>
        </p:spPr>
        <p:txBody>
          <a:bodyPr lIns="127999" tIns="63999" rIns="127999" bIns="63999">
            <a:spAutoFit/>
          </a:bodyPr>
          <a:lstStyle/>
          <a:p>
            <a:pPr eaLnBrk="0" hangingPunct="0">
              <a:spcBef>
                <a:spcPct val="50000"/>
              </a:spcBef>
              <a:defRPr/>
            </a:pPr>
            <a:r>
              <a:rPr lang="en-US" sz="7600" b="1" dirty="0">
                <a:solidFill>
                  <a:schemeClr val="bg1"/>
                </a:solidFill>
                <a:latin typeface="Helvetica" pitchFamily="-109" charset="0"/>
                <a:cs typeface="ＭＳ Ｐゴシック" pitchFamily="-109" charset="-128"/>
              </a:rPr>
              <a:t>DEVELOP</a:t>
            </a:r>
          </a:p>
        </p:txBody>
      </p:sp>
      <p:pic>
        <p:nvPicPr>
          <p:cNvPr id="1029" name="Picture 17" descr="outline.psd"/>
          <p:cNvPicPr>
            <a:picLocks noChangeAspect="1"/>
          </p:cNvPicPr>
          <p:nvPr userDrawn="1"/>
        </p:nvPicPr>
        <p:blipFill>
          <a:blip r:embed="rId14"/>
          <a:srcRect l="11134" t="21292" r="5408" b="22737"/>
          <a:stretch>
            <a:fillRect/>
          </a:stretch>
        </p:blipFill>
        <p:spPr bwMode="auto">
          <a:xfrm>
            <a:off x="45893038" y="1120775"/>
            <a:ext cx="4322762" cy="3348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2559050" rtl="0" eaLnBrk="0" fontAlgn="base" hangingPunct="0">
        <a:spcBef>
          <a:spcPct val="0"/>
        </a:spcBef>
        <a:spcAft>
          <a:spcPct val="0"/>
        </a:spcAft>
        <a:defRPr sz="24600" kern="1200">
          <a:solidFill>
            <a:schemeClr val="tx1"/>
          </a:solidFill>
          <a:latin typeface="+mj-lt"/>
          <a:ea typeface="ＭＳ Ｐゴシック" pitchFamily="-110" charset="-128"/>
          <a:cs typeface="ＭＳ Ｐゴシック" pitchFamily="-110" charset="-128"/>
        </a:defRPr>
      </a:lvl1pPr>
      <a:lvl2pPr algn="ctr" defTabSz="2559050" rtl="0" eaLnBrk="0" fontAlgn="base" hangingPunct="0">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2pPr>
      <a:lvl3pPr algn="ctr" defTabSz="2559050" rtl="0" eaLnBrk="0" fontAlgn="base" hangingPunct="0">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3pPr>
      <a:lvl4pPr algn="ctr" defTabSz="2559050" rtl="0" eaLnBrk="0" fontAlgn="base" hangingPunct="0">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4pPr>
      <a:lvl5pPr algn="ctr" defTabSz="2559050" rtl="0" eaLnBrk="0" fontAlgn="base" hangingPunct="0">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5pPr>
      <a:lvl6pPr marL="639995" algn="ctr" defTabSz="2559978" rtl="0" fontAlgn="base">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6pPr>
      <a:lvl7pPr marL="1279988" algn="ctr" defTabSz="2559978" rtl="0" fontAlgn="base">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7pPr>
      <a:lvl8pPr marL="1919984" algn="ctr" defTabSz="2559978" rtl="0" fontAlgn="base">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8pPr>
      <a:lvl9pPr marL="2559978" algn="ctr" defTabSz="2559978" rtl="0" fontAlgn="base">
        <a:spcBef>
          <a:spcPct val="0"/>
        </a:spcBef>
        <a:spcAft>
          <a:spcPct val="0"/>
        </a:spcAft>
        <a:defRPr sz="24600">
          <a:solidFill>
            <a:schemeClr val="tx1"/>
          </a:solidFill>
          <a:latin typeface="Calibri" pitchFamily="-110" charset="0"/>
          <a:ea typeface="ＭＳ Ｐゴシック" pitchFamily="-110" charset="-128"/>
          <a:cs typeface="ＭＳ Ｐゴシック" pitchFamily="-110" charset="-128"/>
        </a:defRPr>
      </a:lvl9pPr>
    </p:titleStyle>
    <p:bodyStyle>
      <a:lvl1pPr marL="1919288" indent="-1919288" algn="l" defTabSz="2559050" rtl="0" eaLnBrk="0" fontAlgn="base" hangingPunct="0">
        <a:spcBef>
          <a:spcPct val="20000"/>
        </a:spcBef>
        <a:spcAft>
          <a:spcPct val="0"/>
        </a:spcAft>
        <a:buFont typeface="Arial" charset="0"/>
        <a:buChar char="•"/>
        <a:defRPr sz="17900" kern="1200">
          <a:solidFill>
            <a:schemeClr val="tx1"/>
          </a:solidFill>
          <a:latin typeface="+mn-lt"/>
          <a:ea typeface="ＭＳ Ｐゴシック" pitchFamily="-110" charset="-128"/>
          <a:cs typeface="ＭＳ Ｐゴシック" pitchFamily="-110" charset="-128"/>
        </a:defRPr>
      </a:lvl1pPr>
      <a:lvl2pPr marL="4159250" indent="-1598613" algn="l" defTabSz="2559050" rtl="0" eaLnBrk="0" fontAlgn="base" hangingPunct="0">
        <a:spcBef>
          <a:spcPct val="20000"/>
        </a:spcBef>
        <a:spcAft>
          <a:spcPct val="0"/>
        </a:spcAft>
        <a:buFont typeface="Arial" charset="0"/>
        <a:buChar char="–"/>
        <a:defRPr sz="15700" kern="1200">
          <a:solidFill>
            <a:schemeClr val="tx1"/>
          </a:solidFill>
          <a:latin typeface="+mn-lt"/>
          <a:ea typeface="ＭＳ Ｐゴシック" pitchFamily="-110" charset="-128"/>
          <a:cs typeface="+mn-cs"/>
        </a:defRPr>
      </a:lvl2pPr>
      <a:lvl3pPr marL="6399213" indent="-1279525" algn="l" defTabSz="2559050" rtl="0" eaLnBrk="0" fontAlgn="base" hangingPunct="0">
        <a:spcBef>
          <a:spcPct val="20000"/>
        </a:spcBef>
        <a:spcAft>
          <a:spcPct val="0"/>
        </a:spcAft>
        <a:buFont typeface="Arial" charset="0"/>
        <a:buChar char="•"/>
        <a:defRPr sz="13400" kern="1200">
          <a:solidFill>
            <a:schemeClr val="tx1"/>
          </a:solidFill>
          <a:latin typeface="+mn-lt"/>
          <a:ea typeface="ＭＳ Ｐゴシック" pitchFamily="-110" charset="-128"/>
          <a:cs typeface="+mn-cs"/>
        </a:defRPr>
      </a:lvl3pPr>
      <a:lvl4pPr marL="8959850" indent="-1279525" algn="l" defTabSz="2559050" rtl="0" eaLnBrk="0" fontAlgn="base" hangingPunct="0">
        <a:spcBef>
          <a:spcPct val="20000"/>
        </a:spcBef>
        <a:spcAft>
          <a:spcPct val="0"/>
        </a:spcAft>
        <a:buFont typeface="Arial" charset="0"/>
        <a:buChar char="–"/>
        <a:defRPr sz="11200" kern="1200">
          <a:solidFill>
            <a:schemeClr val="tx1"/>
          </a:solidFill>
          <a:latin typeface="+mn-lt"/>
          <a:ea typeface="ＭＳ Ｐゴシック" pitchFamily="-110" charset="-128"/>
          <a:cs typeface="+mn-cs"/>
        </a:defRPr>
      </a:lvl4pPr>
      <a:lvl5pPr marL="11518900" indent="-1279525" algn="l" defTabSz="2559050" rtl="0" eaLnBrk="0" fontAlgn="base" hangingPunct="0">
        <a:spcBef>
          <a:spcPct val="20000"/>
        </a:spcBef>
        <a:spcAft>
          <a:spcPct val="0"/>
        </a:spcAft>
        <a:buFont typeface="Arial" charset="0"/>
        <a:buChar char="»"/>
        <a:defRPr sz="11200" kern="1200">
          <a:solidFill>
            <a:schemeClr val="tx1"/>
          </a:solidFill>
          <a:latin typeface="+mn-lt"/>
          <a:ea typeface="ＭＳ Ｐゴシック" pitchFamily="-110" charset="-128"/>
          <a:cs typeface="+mn-cs"/>
        </a:defRPr>
      </a:lvl5pPr>
      <a:lvl6pPr marL="14079879" indent="-1279988" algn="l" defTabSz="2559978" rtl="0" eaLnBrk="1" latinLnBrk="0" hangingPunct="1">
        <a:spcBef>
          <a:spcPct val="20000"/>
        </a:spcBef>
        <a:buFont typeface="Arial"/>
        <a:buChar char="•"/>
        <a:defRPr sz="11200" kern="1200">
          <a:solidFill>
            <a:schemeClr val="tx1"/>
          </a:solidFill>
          <a:latin typeface="+mn-lt"/>
          <a:ea typeface="+mn-ea"/>
          <a:cs typeface="+mn-cs"/>
        </a:defRPr>
      </a:lvl6pPr>
      <a:lvl7pPr marL="16639858" indent="-1279988" algn="l" defTabSz="2559978" rtl="0" eaLnBrk="1" latinLnBrk="0" hangingPunct="1">
        <a:spcBef>
          <a:spcPct val="20000"/>
        </a:spcBef>
        <a:buFont typeface="Arial"/>
        <a:buChar char="•"/>
        <a:defRPr sz="11200" kern="1200">
          <a:solidFill>
            <a:schemeClr val="tx1"/>
          </a:solidFill>
          <a:latin typeface="+mn-lt"/>
          <a:ea typeface="+mn-ea"/>
          <a:cs typeface="+mn-cs"/>
        </a:defRPr>
      </a:lvl7pPr>
      <a:lvl8pPr marL="19199836" indent="-1279988" algn="l" defTabSz="2559978" rtl="0" eaLnBrk="1" latinLnBrk="0" hangingPunct="1">
        <a:spcBef>
          <a:spcPct val="20000"/>
        </a:spcBef>
        <a:buFont typeface="Arial"/>
        <a:buChar char="•"/>
        <a:defRPr sz="11200" kern="1200">
          <a:solidFill>
            <a:schemeClr val="tx1"/>
          </a:solidFill>
          <a:latin typeface="+mn-lt"/>
          <a:ea typeface="+mn-ea"/>
          <a:cs typeface="+mn-cs"/>
        </a:defRPr>
      </a:lvl8pPr>
      <a:lvl9pPr marL="21759814" indent="-1279988" algn="l" defTabSz="2559978"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59978" rtl="0" eaLnBrk="1" latinLnBrk="0" hangingPunct="1">
        <a:defRPr sz="10100" kern="1200">
          <a:solidFill>
            <a:schemeClr val="tx1"/>
          </a:solidFill>
          <a:latin typeface="+mn-lt"/>
          <a:ea typeface="+mn-ea"/>
          <a:cs typeface="+mn-cs"/>
        </a:defRPr>
      </a:lvl1pPr>
      <a:lvl2pPr marL="2559978" algn="l" defTabSz="2559978" rtl="0" eaLnBrk="1" latinLnBrk="0" hangingPunct="1">
        <a:defRPr sz="10100" kern="1200">
          <a:solidFill>
            <a:schemeClr val="tx1"/>
          </a:solidFill>
          <a:latin typeface="+mn-lt"/>
          <a:ea typeface="+mn-ea"/>
          <a:cs typeface="+mn-cs"/>
        </a:defRPr>
      </a:lvl2pPr>
      <a:lvl3pPr marL="5119956" algn="l" defTabSz="2559978" rtl="0" eaLnBrk="1" latinLnBrk="0" hangingPunct="1">
        <a:defRPr sz="10100" kern="1200">
          <a:solidFill>
            <a:schemeClr val="tx1"/>
          </a:solidFill>
          <a:latin typeface="+mn-lt"/>
          <a:ea typeface="+mn-ea"/>
          <a:cs typeface="+mn-cs"/>
        </a:defRPr>
      </a:lvl3pPr>
      <a:lvl4pPr marL="7679934" algn="l" defTabSz="2559978" rtl="0" eaLnBrk="1" latinLnBrk="0" hangingPunct="1">
        <a:defRPr sz="10100" kern="1200">
          <a:solidFill>
            <a:schemeClr val="tx1"/>
          </a:solidFill>
          <a:latin typeface="+mn-lt"/>
          <a:ea typeface="+mn-ea"/>
          <a:cs typeface="+mn-cs"/>
        </a:defRPr>
      </a:lvl4pPr>
      <a:lvl5pPr marL="10239912" algn="l" defTabSz="2559978" rtl="0" eaLnBrk="1" latinLnBrk="0" hangingPunct="1">
        <a:defRPr sz="10100" kern="1200">
          <a:solidFill>
            <a:schemeClr val="tx1"/>
          </a:solidFill>
          <a:latin typeface="+mn-lt"/>
          <a:ea typeface="+mn-ea"/>
          <a:cs typeface="+mn-cs"/>
        </a:defRPr>
      </a:lvl5pPr>
      <a:lvl6pPr marL="12799891" algn="l" defTabSz="2559978" rtl="0" eaLnBrk="1" latinLnBrk="0" hangingPunct="1">
        <a:defRPr sz="10100" kern="1200">
          <a:solidFill>
            <a:schemeClr val="tx1"/>
          </a:solidFill>
          <a:latin typeface="+mn-lt"/>
          <a:ea typeface="+mn-ea"/>
          <a:cs typeface="+mn-cs"/>
        </a:defRPr>
      </a:lvl6pPr>
      <a:lvl7pPr marL="15359869" algn="l" defTabSz="2559978" rtl="0" eaLnBrk="1" latinLnBrk="0" hangingPunct="1">
        <a:defRPr sz="10100" kern="1200">
          <a:solidFill>
            <a:schemeClr val="tx1"/>
          </a:solidFill>
          <a:latin typeface="+mn-lt"/>
          <a:ea typeface="+mn-ea"/>
          <a:cs typeface="+mn-cs"/>
        </a:defRPr>
      </a:lvl7pPr>
      <a:lvl8pPr marL="17919847" algn="l" defTabSz="2559978" rtl="0" eaLnBrk="1" latinLnBrk="0" hangingPunct="1">
        <a:defRPr sz="10100" kern="1200">
          <a:solidFill>
            <a:schemeClr val="tx1"/>
          </a:solidFill>
          <a:latin typeface="+mn-lt"/>
          <a:ea typeface="+mn-ea"/>
          <a:cs typeface="+mn-cs"/>
        </a:defRPr>
      </a:lvl8pPr>
      <a:lvl9pPr marL="20479825" algn="l" defTabSz="2559978"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noChangeAspect="1"/>
          </p:cNvSpPr>
          <p:nvPr/>
        </p:nvSpPr>
        <p:spPr>
          <a:xfrm>
            <a:off x="0" y="5354638"/>
            <a:ext cx="12888913" cy="20874037"/>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315" name="Rectangle 442"/>
          <p:cNvSpPr>
            <a:spLocks noChangeArrowheads="1"/>
          </p:cNvSpPr>
          <p:nvPr/>
        </p:nvSpPr>
        <p:spPr bwMode="auto">
          <a:xfrm>
            <a:off x="0" y="26179463"/>
            <a:ext cx="51206400" cy="1444625"/>
          </a:xfrm>
          <a:prstGeom prst="rect">
            <a:avLst/>
          </a:prstGeom>
          <a:solidFill>
            <a:srgbClr val="92D050"/>
          </a:solidFill>
          <a:ln w="38100">
            <a:noFill/>
            <a:miter lim="800000"/>
            <a:headEnd/>
            <a:tailEnd/>
          </a:ln>
        </p:spPr>
        <p:txBody>
          <a:bodyPr wrap="none" lIns="127999" tIns="63999" rIns="127999" bIns="63999" anchor="ctr"/>
          <a:lstStyle/>
          <a:p>
            <a:pPr algn="ctr" eaLnBrk="0" hangingPunct="0"/>
            <a:r>
              <a:rPr lang="en-US" sz="6000" b="1" dirty="0">
                <a:solidFill>
                  <a:schemeClr val="bg1"/>
                </a:solidFill>
                <a:latin typeface="Helvetica" pitchFamily="-109" charset="0"/>
                <a:cs typeface="Helvetica" pitchFamily="-109" charset="0"/>
              </a:rPr>
              <a:t>RESULTS</a:t>
            </a:r>
          </a:p>
        </p:txBody>
      </p:sp>
      <p:sp>
        <p:nvSpPr>
          <p:cNvPr id="13317" name="Text Box 8"/>
          <p:cNvSpPr txBox="1">
            <a:spLocks noChangeArrowheads="1"/>
          </p:cNvSpPr>
          <p:nvPr/>
        </p:nvSpPr>
        <p:spPr bwMode="auto">
          <a:xfrm>
            <a:off x="639763" y="307975"/>
            <a:ext cx="49923700" cy="1360488"/>
          </a:xfrm>
          <a:prstGeom prst="rect">
            <a:avLst/>
          </a:prstGeom>
          <a:noFill/>
          <a:ln w="9525">
            <a:noFill/>
            <a:miter lim="800000"/>
            <a:headEnd/>
            <a:tailEnd/>
          </a:ln>
        </p:spPr>
        <p:txBody>
          <a:bodyPr lIns="127999" tIns="63999" rIns="127999" bIns="63999">
            <a:spAutoFit/>
          </a:bodyPr>
          <a:lstStyle/>
          <a:p>
            <a:pPr algn="ctr"/>
            <a:r>
              <a:rPr lang="en-US" sz="8000" b="1" dirty="0" smtClean="0">
                <a:solidFill>
                  <a:srgbClr val="92D050"/>
                </a:solidFill>
                <a:latin typeface="Arial Black" pitchFamily="-109" charset="0"/>
              </a:rPr>
              <a:t>UAB/Marshall – Alabama Public Health</a:t>
            </a:r>
            <a:endParaRPr lang="en-US" sz="8000" b="1" dirty="0">
              <a:solidFill>
                <a:srgbClr val="92D050"/>
              </a:solidFill>
              <a:latin typeface="Arial Black" pitchFamily="-109" charset="0"/>
            </a:endParaRPr>
          </a:p>
        </p:txBody>
      </p:sp>
      <p:sp>
        <p:nvSpPr>
          <p:cNvPr id="13318" name="Text Box 455"/>
          <p:cNvSpPr txBox="1">
            <a:spLocks noChangeArrowheads="1"/>
          </p:cNvSpPr>
          <p:nvPr/>
        </p:nvSpPr>
        <p:spPr bwMode="auto">
          <a:xfrm>
            <a:off x="639763" y="1462088"/>
            <a:ext cx="49923700" cy="2468350"/>
          </a:xfrm>
          <a:prstGeom prst="rect">
            <a:avLst/>
          </a:prstGeom>
          <a:noFill/>
          <a:ln w="9525">
            <a:noFill/>
            <a:miter lim="800000"/>
            <a:headEnd/>
            <a:tailEnd/>
          </a:ln>
        </p:spPr>
        <p:txBody>
          <a:bodyPr lIns="127999" tIns="63999" rIns="127999" bIns="63999">
            <a:spAutoFit/>
          </a:bodyPr>
          <a:lstStyle/>
          <a:p>
            <a:pPr algn="ctr"/>
            <a:r>
              <a:rPr lang="en-US" sz="7600" b="1" dirty="0" smtClean="0">
                <a:solidFill>
                  <a:schemeClr val="bg1"/>
                </a:solidFill>
                <a:latin typeface="Arial Black" pitchFamily="-109" charset="0"/>
              </a:rPr>
              <a:t>Characterization of Tick-borne Disease Risk </a:t>
            </a:r>
          </a:p>
          <a:p>
            <a:pPr algn="ctr"/>
            <a:r>
              <a:rPr lang="en-US" sz="7600" b="1" dirty="0" smtClean="0">
                <a:solidFill>
                  <a:schemeClr val="bg1"/>
                </a:solidFill>
                <a:latin typeface="Arial Black" pitchFamily="-109" charset="0"/>
              </a:rPr>
              <a:t>Using NASA Earth Observation Systems</a:t>
            </a:r>
            <a:endParaRPr lang="en-US" sz="7600" b="1" dirty="0">
              <a:solidFill>
                <a:schemeClr val="bg1"/>
              </a:solidFill>
              <a:latin typeface="Arial Black" pitchFamily="-109" charset="0"/>
            </a:endParaRPr>
          </a:p>
        </p:txBody>
      </p:sp>
      <p:sp>
        <p:nvSpPr>
          <p:cNvPr id="13320" name="Rectangle 442"/>
          <p:cNvSpPr>
            <a:spLocks noChangeArrowheads="1"/>
          </p:cNvSpPr>
          <p:nvPr/>
        </p:nvSpPr>
        <p:spPr bwMode="auto">
          <a:xfrm>
            <a:off x="13315950" y="5573713"/>
            <a:ext cx="24603075" cy="1389062"/>
          </a:xfrm>
          <a:prstGeom prst="rect">
            <a:avLst/>
          </a:prstGeom>
          <a:solidFill>
            <a:srgbClr val="92D050"/>
          </a:solidFill>
          <a:ln w="38100">
            <a:noFill/>
            <a:miter lim="800000"/>
            <a:headEnd/>
            <a:tailEnd/>
          </a:ln>
        </p:spPr>
        <p:txBody>
          <a:bodyPr wrap="none" lIns="127999" tIns="63999" rIns="127999" bIns="63999" anchor="ctr"/>
          <a:lstStyle/>
          <a:p>
            <a:pPr algn="ctr" eaLnBrk="0" hangingPunct="0"/>
            <a:r>
              <a:rPr lang="en-US" sz="5400" b="1" dirty="0">
                <a:solidFill>
                  <a:srgbClr val="FFFFFF"/>
                </a:solidFill>
                <a:latin typeface="Helvetica" pitchFamily="-109" charset="0"/>
                <a:cs typeface="Helvetica" pitchFamily="-109" charset="0"/>
              </a:rPr>
              <a:t>ABSTRACT</a:t>
            </a:r>
          </a:p>
        </p:txBody>
      </p:sp>
      <p:sp>
        <p:nvSpPr>
          <p:cNvPr id="13321" name="Text Box 487"/>
          <p:cNvSpPr txBox="1">
            <a:spLocks noChangeArrowheads="1"/>
          </p:cNvSpPr>
          <p:nvPr/>
        </p:nvSpPr>
        <p:spPr bwMode="auto">
          <a:xfrm>
            <a:off x="13330238" y="6881813"/>
            <a:ext cx="24545925" cy="5521434"/>
          </a:xfrm>
          <a:prstGeom prst="rect">
            <a:avLst/>
          </a:prstGeom>
          <a:noFill/>
          <a:ln w="9525">
            <a:noFill/>
            <a:miter lim="800000"/>
            <a:headEnd/>
            <a:tailEnd/>
          </a:ln>
        </p:spPr>
        <p:txBody>
          <a:bodyPr lIns="255998" tIns="255998" rIns="255998" bIns="319997">
            <a:spAutoFit/>
          </a:bodyPr>
          <a:lstStyle/>
          <a:p>
            <a:pPr indent="6350"/>
            <a:r>
              <a:rPr lang="en-US" sz="3000" dirty="0" smtClean="0">
                <a:latin typeface="Helvetica" pitchFamily="34" charset="0"/>
                <a:cs typeface="Helvetica" pitchFamily="34" charset="0"/>
              </a:rPr>
              <a:t>The vectors for tick-borne illnesses (TBI) like Lyme Disease (LD) and Southern Tick-Associated Rash Illness (STARI) are found in Alabama, however the extent of disease risk in the state remains largely uncharacterized. The Marshall Space Flight Center-UAB DEVELOP study identified the presence of the chain of infection for LD and STARI, yet popular knowledge of the risks of TBI and approaches to primary prevention strategies are limited. To address these issues, remote sensing analysis incorporated </a:t>
            </a:r>
            <a:r>
              <a:rPr lang="en-US" sz="3000" i="1" dirty="0" smtClean="0">
                <a:latin typeface="Helvetica" pitchFamily="34" charset="0"/>
                <a:cs typeface="Helvetica" pitchFamily="34" charset="0"/>
              </a:rPr>
              <a:t>in situ</a:t>
            </a:r>
            <a:r>
              <a:rPr lang="en-US" sz="3000" dirty="0" smtClean="0">
                <a:latin typeface="Helvetica" pitchFamily="34" charset="0"/>
                <a:cs typeface="Helvetica" pitchFamily="34" charset="0"/>
              </a:rPr>
              <a:t> tick population and soil moisture data into satellite imagery-based habitat maps to produce an initial model of spatial risk. Further analysis of ASTER satellite imagery provided remotely sensed measurements for vegetation vigor (NDVI), which were combined with tick population data for predictive model development based on edge effect quantification. In addition, implementation of a risk perception survey and weekly presentations to local high-risk groups provided outreach and prevention efforts. Future study will attempt to characterize entomologic risk through STARI PCR analysis of collected tick specimens. </a:t>
            </a:r>
          </a:p>
          <a:p>
            <a:pPr algn="just" eaLnBrk="0" hangingPunct="0">
              <a:spcBef>
                <a:spcPct val="50000"/>
              </a:spcBef>
            </a:pPr>
            <a:endParaRPr lang="en-US" dirty="0">
              <a:solidFill>
                <a:srgbClr val="000000"/>
              </a:solidFill>
              <a:latin typeface="Helvetica" pitchFamily="-109" charset="0"/>
              <a:cs typeface="Helvetica" pitchFamily="-109" charset="0"/>
            </a:endParaRPr>
          </a:p>
        </p:txBody>
      </p:sp>
      <p:sp>
        <p:nvSpPr>
          <p:cNvPr id="13322" name="Text Box 455"/>
          <p:cNvSpPr txBox="1">
            <a:spLocks noChangeArrowheads="1"/>
          </p:cNvSpPr>
          <p:nvPr/>
        </p:nvSpPr>
        <p:spPr bwMode="auto">
          <a:xfrm>
            <a:off x="1149350" y="4062413"/>
            <a:ext cx="48906113" cy="1083355"/>
          </a:xfrm>
          <a:prstGeom prst="rect">
            <a:avLst/>
          </a:prstGeom>
          <a:noFill/>
          <a:ln w="9525">
            <a:noFill/>
            <a:miter lim="800000"/>
            <a:headEnd/>
            <a:tailEnd/>
          </a:ln>
        </p:spPr>
        <p:txBody>
          <a:bodyPr lIns="127999" tIns="63999" rIns="127999" bIns="63999">
            <a:spAutoFit/>
          </a:bodyPr>
          <a:lstStyle/>
          <a:p>
            <a:pPr algn="ctr"/>
            <a:r>
              <a:rPr lang="en-US" b="1" dirty="0" smtClean="0">
                <a:solidFill>
                  <a:srgbClr val="CCFF99"/>
                </a:solidFill>
                <a:latin typeface="Helvetica" pitchFamily="-109" charset="0"/>
                <a:cs typeface="Helvetica" pitchFamily="-109" charset="0"/>
              </a:rPr>
              <a:t>Michael Behring, Steve Padgett-Vasquez, Taylor Poston, Connor Whitley, Jonathan Adams, Rusty Nall, Damien Willis, Dr. Donna Burnett (Science Advisor), Dr. Jeffrey C. Luvall (Science Advisor)</a:t>
            </a:r>
          </a:p>
          <a:p>
            <a:pPr algn="ctr"/>
            <a:r>
              <a:rPr lang="en-US" sz="2800" b="1" dirty="0" smtClean="0">
                <a:solidFill>
                  <a:srgbClr val="CCFF99"/>
                </a:solidFill>
                <a:latin typeface="Helvetica" pitchFamily="-109" charset="0"/>
                <a:cs typeface="Helvetica" pitchFamily="-109" charset="0"/>
              </a:rPr>
              <a:t>NASA </a:t>
            </a:r>
            <a:r>
              <a:rPr lang="en-US" sz="2800" b="1" dirty="0">
                <a:solidFill>
                  <a:srgbClr val="CCFF99"/>
                </a:solidFill>
                <a:latin typeface="Helvetica" pitchFamily="-109" charset="0"/>
                <a:cs typeface="Helvetica" pitchFamily="-109" charset="0"/>
              </a:rPr>
              <a:t>DEVELOP </a:t>
            </a:r>
            <a:r>
              <a:rPr lang="en-US" sz="2800" b="1" dirty="0" smtClean="0">
                <a:solidFill>
                  <a:srgbClr val="CCFF99"/>
                </a:solidFill>
                <a:latin typeface="Helvetica" pitchFamily="-109" charset="0"/>
                <a:cs typeface="Helvetica" pitchFamily="-109" charset="0"/>
              </a:rPr>
              <a:t>Program, UAB-NASA Marshall Space Flight Center</a:t>
            </a:r>
            <a:endParaRPr lang="en-US" sz="2800" b="1" baseline="30000" dirty="0">
              <a:solidFill>
                <a:srgbClr val="CCFF99"/>
              </a:solidFill>
              <a:latin typeface="Helvetica" pitchFamily="-109" charset="0"/>
              <a:cs typeface="Helvetica" pitchFamily="-109" charset="0"/>
            </a:endParaRPr>
          </a:p>
        </p:txBody>
      </p:sp>
      <p:sp>
        <p:nvSpPr>
          <p:cNvPr id="13324" name="Rectangle 442"/>
          <p:cNvSpPr>
            <a:spLocks noChangeArrowheads="1"/>
          </p:cNvSpPr>
          <p:nvPr/>
        </p:nvSpPr>
        <p:spPr bwMode="auto">
          <a:xfrm>
            <a:off x="0" y="5878513"/>
            <a:ext cx="12409488" cy="1089025"/>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5200" b="1" dirty="0">
                <a:solidFill>
                  <a:srgbClr val="FFFFFF"/>
                </a:solidFill>
                <a:latin typeface="Helvetica" pitchFamily="-109" charset="0"/>
                <a:cs typeface="Helvetica" pitchFamily="-109" charset="0"/>
              </a:rPr>
              <a:t>OBJECTIVES</a:t>
            </a:r>
          </a:p>
        </p:txBody>
      </p:sp>
      <p:sp>
        <p:nvSpPr>
          <p:cNvPr id="54" name="Rectangle 53"/>
          <p:cNvSpPr>
            <a:spLocks noChangeAspect="1"/>
          </p:cNvSpPr>
          <p:nvPr/>
        </p:nvSpPr>
        <p:spPr>
          <a:xfrm>
            <a:off x="38317488" y="5362575"/>
            <a:ext cx="12888912" cy="20866100"/>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326" name="Rectangle 442"/>
          <p:cNvSpPr>
            <a:spLocks noChangeArrowheads="1"/>
          </p:cNvSpPr>
          <p:nvPr/>
        </p:nvSpPr>
        <p:spPr bwMode="auto">
          <a:xfrm>
            <a:off x="38785800" y="5802313"/>
            <a:ext cx="12409488" cy="1089025"/>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5200" b="1" dirty="0">
                <a:solidFill>
                  <a:srgbClr val="FFFFFF"/>
                </a:solidFill>
                <a:latin typeface="Helvetica" pitchFamily="-109" charset="0"/>
                <a:cs typeface="Helvetica" pitchFamily="-109" charset="0"/>
              </a:rPr>
              <a:t>CONCLUSIONS</a:t>
            </a:r>
          </a:p>
        </p:txBody>
      </p:sp>
      <p:sp>
        <p:nvSpPr>
          <p:cNvPr id="13327" name="Rectangle 442"/>
          <p:cNvSpPr>
            <a:spLocks noChangeArrowheads="1"/>
          </p:cNvSpPr>
          <p:nvPr/>
        </p:nvSpPr>
        <p:spPr bwMode="auto">
          <a:xfrm>
            <a:off x="0" y="22694900"/>
            <a:ext cx="12409488" cy="1087438"/>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4800" b="1" dirty="0">
                <a:solidFill>
                  <a:srgbClr val="FFFFFF"/>
                </a:solidFill>
                <a:latin typeface="Helvetica" pitchFamily="-109" charset="0"/>
                <a:cs typeface="Helvetica" pitchFamily="-109" charset="0"/>
              </a:rPr>
              <a:t>EARTH OBSERVATION SOURCES</a:t>
            </a:r>
          </a:p>
        </p:txBody>
      </p:sp>
      <p:sp>
        <p:nvSpPr>
          <p:cNvPr id="13328" name="Rectangle 442"/>
          <p:cNvSpPr>
            <a:spLocks noChangeArrowheads="1"/>
          </p:cNvSpPr>
          <p:nvPr/>
        </p:nvSpPr>
        <p:spPr bwMode="auto">
          <a:xfrm>
            <a:off x="38796913" y="22631400"/>
            <a:ext cx="12409487" cy="1087438"/>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4800" b="1" dirty="0">
                <a:solidFill>
                  <a:srgbClr val="FFFFFF"/>
                </a:solidFill>
                <a:latin typeface="Helvetica" pitchFamily="-109" charset="0"/>
                <a:cs typeface="Helvetica" pitchFamily="-109" charset="0"/>
              </a:rPr>
              <a:t>NATIONAL APPLICATION AREAS</a:t>
            </a:r>
          </a:p>
        </p:txBody>
      </p:sp>
      <p:sp>
        <p:nvSpPr>
          <p:cNvPr id="13329" name="Text Box 487"/>
          <p:cNvSpPr txBox="1">
            <a:spLocks noChangeAspect="1" noChangeArrowheads="1"/>
          </p:cNvSpPr>
          <p:nvPr/>
        </p:nvSpPr>
        <p:spPr bwMode="auto">
          <a:xfrm>
            <a:off x="392113" y="7108825"/>
            <a:ext cx="11799887" cy="3185487"/>
          </a:xfrm>
          <a:prstGeom prst="rect">
            <a:avLst/>
          </a:prstGeom>
          <a:noFill/>
          <a:ln w="9525">
            <a:noFill/>
            <a:miter lim="800000"/>
            <a:headEnd/>
            <a:tailEnd/>
          </a:ln>
        </p:spPr>
        <p:txBody>
          <a:bodyPr lIns="182880" tIns="182880" rIns="182880" bIns="228600">
            <a:spAutoFit/>
          </a:bodyPr>
          <a:lstStyle/>
          <a:p>
            <a:pPr marL="0" lvl="1" indent="1588" algn="just" eaLnBrk="0" hangingPunct="0">
              <a:spcBef>
                <a:spcPct val="50000"/>
              </a:spcBef>
              <a:buFont typeface="+mj-lt"/>
              <a:buAutoNum type="arabicPeriod"/>
            </a:pPr>
            <a:r>
              <a:rPr lang="en-US" sz="3000" dirty="0" smtClean="0">
                <a:solidFill>
                  <a:srgbClr val="000000"/>
                </a:solidFill>
                <a:latin typeface="Helvetica" pitchFamily="-109" charset="0"/>
                <a:cs typeface="Helvetica" pitchFamily="-109" charset="0"/>
              </a:rPr>
              <a:t>Assess the beliefs/behavior of high risk population</a:t>
            </a:r>
          </a:p>
          <a:p>
            <a:pPr marL="0" lvl="1" indent="1588" algn="just" eaLnBrk="0" hangingPunct="0">
              <a:spcBef>
                <a:spcPct val="50000"/>
              </a:spcBef>
              <a:buFont typeface="+mj-lt"/>
              <a:buAutoNum type="arabicPeriod"/>
            </a:pPr>
            <a:r>
              <a:rPr lang="en-US" sz="3000" dirty="0" smtClean="0">
                <a:solidFill>
                  <a:srgbClr val="000000"/>
                </a:solidFill>
                <a:latin typeface="Helvetica" pitchFamily="-109" charset="0"/>
                <a:cs typeface="Helvetica" pitchFamily="-109" charset="0"/>
              </a:rPr>
              <a:t>Develop best outreach practices for high risk group</a:t>
            </a:r>
          </a:p>
          <a:p>
            <a:pPr marL="0" lvl="1" indent="1588" algn="just" eaLnBrk="0" hangingPunct="0">
              <a:spcBef>
                <a:spcPct val="50000"/>
              </a:spcBef>
              <a:buFont typeface="+mj-lt"/>
              <a:buAutoNum type="arabicPeriod"/>
            </a:pPr>
            <a:r>
              <a:rPr lang="en-US" sz="3000" dirty="0" smtClean="0">
                <a:solidFill>
                  <a:srgbClr val="000000"/>
                </a:solidFill>
                <a:latin typeface="Helvetica" pitchFamily="-109" charset="0"/>
                <a:cs typeface="Helvetica" pitchFamily="-109" charset="0"/>
              </a:rPr>
              <a:t>Test the hypothesis that edge effect is associated with tick population dynamics using the following satellite remote sensing variables</a:t>
            </a:r>
          </a:p>
        </p:txBody>
      </p:sp>
      <p:sp>
        <p:nvSpPr>
          <p:cNvPr id="13330" name="Rectangle 442"/>
          <p:cNvSpPr>
            <a:spLocks noChangeArrowheads="1"/>
          </p:cNvSpPr>
          <p:nvPr/>
        </p:nvSpPr>
        <p:spPr bwMode="auto">
          <a:xfrm>
            <a:off x="13300075" y="11768138"/>
            <a:ext cx="24603075" cy="1387475"/>
          </a:xfrm>
          <a:prstGeom prst="rect">
            <a:avLst/>
          </a:prstGeom>
          <a:solidFill>
            <a:srgbClr val="92D050"/>
          </a:solidFill>
          <a:ln w="38100">
            <a:noFill/>
            <a:miter lim="800000"/>
            <a:headEnd/>
            <a:tailEnd/>
          </a:ln>
        </p:spPr>
        <p:txBody>
          <a:bodyPr wrap="none" lIns="127999" tIns="63999" rIns="127999" bIns="63999" anchor="ctr"/>
          <a:lstStyle/>
          <a:p>
            <a:pPr algn="ctr" eaLnBrk="0" hangingPunct="0"/>
            <a:r>
              <a:rPr lang="en-US" sz="5400" b="1" dirty="0">
                <a:solidFill>
                  <a:srgbClr val="FFFFFF"/>
                </a:solidFill>
                <a:latin typeface="Helvetica" pitchFamily="-109" charset="0"/>
                <a:cs typeface="Helvetica" pitchFamily="-109" charset="0"/>
              </a:rPr>
              <a:t>METHODOLOGY</a:t>
            </a:r>
          </a:p>
        </p:txBody>
      </p:sp>
      <p:sp>
        <p:nvSpPr>
          <p:cNvPr id="13331" name="Rectangle 442"/>
          <p:cNvSpPr>
            <a:spLocks noChangeArrowheads="1"/>
          </p:cNvSpPr>
          <p:nvPr/>
        </p:nvSpPr>
        <p:spPr bwMode="auto">
          <a:xfrm>
            <a:off x="38796913" y="14268450"/>
            <a:ext cx="12409487" cy="1089025"/>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4800" b="1" dirty="0">
                <a:solidFill>
                  <a:srgbClr val="FFFFFF"/>
                </a:solidFill>
                <a:latin typeface="Helvetica" pitchFamily="-109" charset="0"/>
                <a:cs typeface="Helvetica" pitchFamily="-109" charset="0"/>
              </a:rPr>
              <a:t>TEAM MEMBERS</a:t>
            </a:r>
          </a:p>
        </p:txBody>
      </p:sp>
      <p:sp>
        <p:nvSpPr>
          <p:cNvPr id="13332" name="Rectangle 442"/>
          <p:cNvSpPr>
            <a:spLocks noChangeArrowheads="1"/>
          </p:cNvSpPr>
          <p:nvPr/>
        </p:nvSpPr>
        <p:spPr bwMode="auto">
          <a:xfrm>
            <a:off x="38796913" y="18519775"/>
            <a:ext cx="12409487" cy="1087438"/>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4800" b="1" dirty="0">
                <a:solidFill>
                  <a:srgbClr val="FFFFFF"/>
                </a:solidFill>
                <a:latin typeface="Helvetica" pitchFamily="-109" charset="0"/>
                <a:cs typeface="Helvetica" pitchFamily="-109" charset="0"/>
              </a:rPr>
              <a:t>ACKNOWLEDGMENTS</a:t>
            </a:r>
          </a:p>
        </p:txBody>
      </p:sp>
      <p:sp>
        <p:nvSpPr>
          <p:cNvPr id="13364" name="TextBox 83"/>
          <p:cNvSpPr txBox="1">
            <a:spLocks noChangeArrowheads="1"/>
          </p:cNvSpPr>
          <p:nvPr/>
        </p:nvSpPr>
        <p:spPr bwMode="auto">
          <a:xfrm>
            <a:off x="39374953" y="25373060"/>
            <a:ext cx="3630422" cy="707978"/>
          </a:xfrm>
          <a:prstGeom prst="rect">
            <a:avLst/>
          </a:prstGeom>
          <a:noFill/>
          <a:ln w="9525">
            <a:noFill/>
            <a:miter lim="800000"/>
            <a:headEnd/>
            <a:tailEnd/>
          </a:ln>
        </p:spPr>
        <p:txBody>
          <a:bodyPr wrap="square">
            <a:spAutoFit/>
          </a:bodyPr>
          <a:lstStyle/>
          <a:p>
            <a:pPr algn="ctr"/>
            <a:r>
              <a:rPr lang="en-US" sz="4000" b="1" dirty="0">
                <a:latin typeface="Arial" charset="0"/>
                <a:cs typeface="Arial" charset="0"/>
              </a:rPr>
              <a:t>Public Health</a:t>
            </a:r>
          </a:p>
        </p:txBody>
      </p:sp>
      <p:sp>
        <p:nvSpPr>
          <p:cNvPr id="13338" name="Text Box 487"/>
          <p:cNvSpPr txBox="1">
            <a:spLocks noChangeAspect="1" noChangeArrowheads="1"/>
          </p:cNvSpPr>
          <p:nvPr/>
        </p:nvSpPr>
        <p:spPr bwMode="auto">
          <a:xfrm>
            <a:off x="38973125" y="7042150"/>
            <a:ext cx="11799888" cy="10156627"/>
          </a:xfrm>
          <a:prstGeom prst="rect">
            <a:avLst/>
          </a:prstGeom>
          <a:noFill/>
          <a:ln w="9525">
            <a:noFill/>
            <a:miter lim="800000"/>
            <a:headEnd/>
            <a:tailEnd/>
          </a:ln>
        </p:spPr>
        <p:txBody>
          <a:bodyPr wrap="square" lIns="182880" tIns="182880" rIns="182880" bIns="228600">
            <a:spAutoFit/>
          </a:bodyPr>
          <a:lstStyle/>
          <a:p>
            <a:pPr marL="273050" indent="-273050" algn="just" eaLnBrk="0" hangingPunct="0">
              <a:spcBef>
                <a:spcPct val="50000"/>
              </a:spcBef>
              <a:buFont typeface="Arial" charset="0"/>
              <a:buChar char="•"/>
            </a:pPr>
            <a:r>
              <a:rPr lang="en-US" sz="3000" dirty="0" smtClean="0">
                <a:solidFill>
                  <a:srgbClr val="000000"/>
                </a:solidFill>
                <a:latin typeface="Helvetica" pitchFamily="-109" charset="0"/>
                <a:cs typeface="Helvetica" pitchFamily="-109" charset="0"/>
              </a:rPr>
              <a:t>Risk Perception survey created and awaiting IRB approval</a:t>
            </a:r>
          </a:p>
          <a:p>
            <a:pPr marL="273050" indent="-273050" algn="just" eaLnBrk="0" hangingPunct="0">
              <a:spcBef>
                <a:spcPct val="50000"/>
              </a:spcBef>
              <a:buFont typeface="Arial" charset="0"/>
              <a:buChar char="•"/>
            </a:pPr>
            <a:r>
              <a:rPr lang="en-US" sz="3000" dirty="0" smtClean="0">
                <a:solidFill>
                  <a:srgbClr val="000000"/>
                </a:solidFill>
                <a:latin typeface="Helvetica" pitchFamily="-109" charset="0"/>
                <a:cs typeface="Helvetica" pitchFamily="-109" charset="0"/>
              </a:rPr>
              <a:t>Satellite remote sensing can identify environmental factors associated with likely tick habitats</a:t>
            </a:r>
          </a:p>
          <a:p>
            <a:pPr marL="273050" indent="-273050" algn="just" eaLnBrk="0" hangingPunct="0">
              <a:spcBef>
                <a:spcPct val="50000"/>
              </a:spcBef>
              <a:buFont typeface="Arial" charset="0"/>
              <a:buChar char="•"/>
            </a:pPr>
            <a:r>
              <a:rPr lang="en-US" sz="3000" dirty="0" smtClean="0">
                <a:solidFill>
                  <a:srgbClr val="000000"/>
                </a:solidFill>
                <a:latin typeface="Helvetica" pitchFamily="-109" charset="0"/>
                <a:cs typeface="Helvetica" pitchFamily="-109" charset="0"/>
              </a:rPr>
              <a:t>Tick density inversely associated with plots where &gt; 90% of area contains NDVI values over 0.60</a:t>
            </a:r>
            <a:endParaRPr lang="en-US" sz="3000" dirty="0">
              <a:solidFill>
                <a:srgbClr val="000000"/>
              </a:solidFill>
              <a:latin typeface="Helvetica" pitchFamily="-109" charset="0"/>
              <a:cs typeface="Helvetica" pitchFamily="-109" charset="0"/>
            </a:endParaRPr>
          </a:p>
          <a:p>
            <a:pPr marL="273050" indent="-273050" algn="just" eaLnBrk="0" hangingPunct="0">
              <a:spcBef>
                <a:spcPct val="50000"/>
              </a:spcBef>
              <a:buFont typeface="Arial" charset="0"/>
              <a:buChar char="•"/>
            </a:pPr>
            <a:r>
              <a:rPr lang="en-US" sz="3000" dirty="0" smtClean="0">
                <a:latin typeface="Helvetica" pitchFamily="34" charset="0"/>
                <a:cs typeface="Helvetica" pitchFamily="34" charset="0"/>
              </a:rPr>
              <a:t>Potential trends exist between variables related to edge length, patch area, distance to edge, and ratio of area to edge length with tick density</a:t>
            </a:r>
          </a:p>
          <a:p>
            <a:pPr marL="273050" indent="-273050" algn="just" eaLnBrk="0" hangingPunct="0">
              <a:spcBef>
                <a:spcPct val="50000"/>
              </a:spcBef>
              <a:buFont typeface="Arial" charset="0"/>
              <a:buChar char="•"/>
            </a:pPr>
            <a:r>
              <a:rPr lang="en-US" sz="3000" dirty="0" smtClean="0">
                <a:latin typeface="Helvetica" pitchFamily="34" charset="0"/>
                <a:cs typeface="Helvetica" pitchFamily="34" charset="0"/>
              </a:rPr>
              <a:t>Statistical analysis will help to identify degree of correlation between tick abundance and predictor variables</a:t>
            </a:r>
          </a:p>
          <a:p>
            <a:pPr marL="273050" indent="-273050" algn="just" eaLnBrk="0" hangingPunct="0">
              <a:spcBef>
                <a:spcPct val="50000"/>
              </a:spcBef>
              <a:buFont typeface="Arial" charset="0"/>
              <a:buChar char="•"/>
            </a:pPr>
            <a:r>
              <a:rPr lang="en-US" sz="3000" dirty="0" smtClean="0">
                <a:latin typeface="Helvetica" pitchFamily="34" charset="0"/>
                <a:cs typeface="Helvetica" pitchFamily="34" charset="0"/>
              </a:rPr>
              <a:t>Effects of forest fragmentation and terrestrial island biogeography to be explored in relation to tick habitat suitability</a:t>
            </a:r>
          </a:p>
          <a:p>
            <a:pPr marL="273050" indent="-273050" algn="just" eaLnBrk="0" hangingPunct="0">
              <a:spcBef>
                <a:spcPct val="50000"/>
              </a:spcBef>
              <a:buFont typeface="Arial" charset="0"/>
              <a:buChar char="•"/>
            </a:pPr>
            <a:endParaRPr lang="en-US" sz="3000" dirty="0">
              <a:latin typeface="Helvetica" pitchFamily="-109" charset="0"/>
              <a:cs typeface="Helvetica" pitchFamily="-109" charset="0"/>
            </a:endParaRPr>
          </a:p>
          <a:p>
            <a:pPr marL="273050" indent="-273050" algn="just" eaLnBrk="0" hangingPunct="0">
              <a:spcBef>
                <a:spcPct val="50000"/>
              </a:spcBef>
              <a:buFont typeface="Arial" charset="0"/>
              <a:buChar char="•"/>
            </a:pPr>
            <a:endParaRPr lang="en-US" dirty="0">
              <a:solidFill>
                <a:srgbClr val="000000"/>
              </a:solidFill>
              <a:latin typeface="Helvetica" pitchFamily="-109" charset="0"/>
              <a:cs typeface="Helvetica" pitchFamily="-109" charset="0"/>
            </a:endParaRPr>
          </a:p>
          <a:p>
            <a:pPr marL="273050" indent="-273050" algn="just" eaLnBrk="0" hangingPunct="0">
              <a:spcBef>
                <a:spcPct val="50000"/>
              </a:spcBef>
              <a:buFont typeface="Arial" charset="0"/>
              <a:buChar char="•"/>
            </a:pPr>
            <a:endParaRPr lang="en-US" dirty="0">
              <a:solidFill>
                <a:srgbClr val="000000"/>
              </a:solidFill>
              <a:latin typeface="Helvetica" pitchFamily="-109" charset="0"/>
              <a:cs typeface="Helvetica" pitchFamily="-109" charset="0"/>
            </a:endParaRPr>
          </a:p>
          <a:p>
            <a:pPr marL="273050" indent="-273050" algn="just" eaLnBrk="0" hangingPunct="0">
              <a:spcBef>
                <a:spcPct val="50000"/>
              </a:spcBef>
            </a:pPr>
            <a:endParaRPr lang="en-US" dirty="0">
              <a:solidFill>
                <a:srgbClr val="000000"/>
              </a:solidFill>
              <a:latin typeface="Helvetica" pitchFamily="-109" charset="0"/>
              <a:cs typeface="Helvetica" pitchFamily="-109" charset="0"/>
            </a:endParaRPr>
          </a:p>
        </p:txBody>
      </p:sp>
      <p:sp>
        <p:nvSpPr>
          <p:cNvPr id="13339" name="Text Box 492"/>
          <p:cNvSpPr txBox="1">
            <a:spLocks noChangeArrowheads="1"/>
          </p:cNvSpPr>
          <p:nvPr/>
        </p:nvSpPr>
        <p:spPr bwMode="auto">
          <a:xfrm>
            <a:off x="39150925" y="19521488"/>
            <a:ext cx="11133138" cy="3157275"/>
          </a:xfrm>
          <a:prstGeom prst="rect">
            <a:avLst/>
          </a:prstGeom>
          <a:noFill/>
          <a:ln w="9525">
            <a:noFill/>
            <a:miter lim="800000"/>
            <a:headEnd/>
            <a:tailEnd/>
          </a:ln>
        </p:spPr>
        <p:txBody>
          <a:bodyPr lIns="182880" tIns="182880" rIns="182880" bIns="228600">
            <a:spAutoFit/>
          </a:bodyPr>
          <a:lstStyle/>
          <a:p>
            <a:pPr algn="ctr" eaLnBrk="0" hangingPunct="0">
              <a:spcBef>
                <a:spcPts val="338"/>
              </a:spcBef>
            </a:pPr>
            <a:r>
              <a:rPr lang="en-US" sz="2800" b="1" dirty="0" smtClean="0">
                <a:solidFill>
                  <a:srgbClr val="000000"/>
                </a:solidFill>
                <a:latin typeface="Helvetica" pitchFamily="-109" charset="0"/>
                <a:cs typeface="Helvetica" pitchFamily="-109" charset="0"/>
              </a:rPr>
              <a:t>Sarah Parcak, PhD., Director</a:t>
            </a:r>
            <a:endParaRPr lang="en-US" sz="2800" b="1" dirty="0">
              <a:solidFill>
                <a:srgbClr val="000000"/>
              </a:solidFill>
              <a:latin typeface="Helvetica" pitchFamily="-109" charset="0"/>
              <a:cs typeface="Helvetica" pitchFamily="-109" charset="0"/>
            </a:endParaRPr>
          </a:p>
          <a:p>
            <a:pPr algn="ctr" eaLnBrk="0" hangingPunct="0">
              <a:spcBef>
                <a:spcPct val="25000"/>
              </a:spcBef>
            </a:pPr>
            <a:r>
              <a:rPr lang="en-US" sz="2800" dirty="0" smtClean="0">
                <a:solidFill>
                  <a:srgbClr val="000000"/>
                </a:solidFill>
                <a:latin typeface="Helvetica" pitchFamily="-109" charset="0"/>
                <a:cs typeface="Helvetica" pitchFamily="-109" charset="0"/>
              </a:rPr>
              <a:t>University of Alabama at Birmingham</a:t>
            </a:r>
          </a:p>
          <a:p>
            <a:pPr algn="ctr" eaLnBrk="0" hangingPunct="0">
              <a:spcBef>
                <a:spcPct val="25000"/>
              </a:spcBef>
            </a:pPr>
            <a:r>
              <a:rPr lang="en-US" sz="2800" dirty="0" smtClean="0">
                <a:solidFill>
                  <a:srgbClr val="000000"/>
                </a:solidFill>
                <a:latin typeface="Helvetica" pitchFamily="-109" charset="0"/>
                <a:cs typeface="Helvetica" pitchFamily="-109" charset="0"/>
              </a:rPr>
              <a:t> Laboratory of Global Health Observation</a:t>
            </a:r>
            <a:endParaRPr lang="en-US" sz="2800" dirty="0">
              <a:solidFill>
                <a:srgbClr val="000000"/>
              </a:solidFill>
              <a:latin typeface="Helvetica" pitchFamily="-109" charset="0"/>
              <a:cs typeface="Helvetica" pitchFamily="-109" charset="0"/>
            </a:endParaRPr>
          </a:p>
          <a:p>
            <a:pPr algn="ctr" eaLnBrk="0" hangingPunct="0">
              <a:spcBef>
                <a:spcPts val="1850"/>
              </a:spcBef>
            </a:pPr>
            <a:r>
              <a:rPr lang="en-US" sz="2800" b="1" dirty="0" smtClean="0">
                <a:solidFill>
                  <a:srgbClr val="000000"/>
                </a:solidFill>
                <a:latin typeface="Helvetica" pitchFamily="-109" charset="0"/>
                <a:cs typeface="Helvetica" pitchFamily="-109" charset="0"/>
              </a:rPr>
              <a:t>Laura Elliot, Director</a:t>
            </a:r>
            <a:endParaRPr lang="en-US" sz="2800" b="1" dirty="0">
              <a:solidFill>
                <a:srgbClr val="000000"/>
              </a:solidFill>
              <a:latin typeface="Helvetica" pitchFamily="-109" charset="0"/>
              <a:cs typeface="Helvetica" pitchFamily="-109" charset="0"/>
            </a:endParaRPr>
          </a:p>
          <a:p>
            <a:pPr algn="ctr" eaLnBrk="0" hangingPunct="0">
              <a:spcBef>
                <a:spcPts val="1013"/>
              </a:spcBef>
            </a:pPr>
            <a:r>
              <a:rPr lang="en-US" sz="2800" dirty="0" smtClean="0">
                <a:solidFill>
                  <a:srgbClr val="000000"/>
                </a:solidFill>
                <a:latin typeface="Helvetica" pitchFamily="-109" charset="0"/>
                <a:cs typeface="Helvetica" pitchFamily="-109" charset="0"/>
              </a:rPr>
              <a:t>Camp Coleman/ Girl Scouts of America </a:t>
            </a:r>
            <a:endParaRPr lang="en-US" sz="2800" b="1" dirty="0">
              <a:solidFill>
                <a:srgbClr val="000000"/>
              </a:solidFill>
              <a:latin typeface="Helvetica" pitchFamily="-109" charset="0"/>
              <a:cs typeface="Helvetica" pitchFamily="-109" charset="0"/>
            </a:endParaRPr>
          </a:p>
        </p:txBody>
      </p:sp>
      <p:sp>
        <p:nvSpPr>
          <p:cNvPr id="13340" name="Text Box 492"/>
          <p:cNvSpPr txBox="1">
            <a:spLocks noChangeArrowheads="1"/>
          </p:cNvSpPr>
          <p:nvPr/>
        </p:nvSpPr>
        <p:spPr bwMode="auto">
          <a:xfrm>
            <a:off x="38970858" y="15306677"/>
            <a:ext cx="12061372" cy="4108817"/>
          </a:xfrm>
          <a:prstGeom prst="rect">
            <a:avLst/>
          </a:prstGeom>
          <a:noFill/>
          <a:ln w="9525">
            <a:noFill/>
            <a:miter lim="800000"/>
            <a:headEnd/>
            <a:tailEnd/>
          </a:ln>
        </p:spPr>
        <p:txBody>
          <a:bodyPr wrap="square" lIns="182880" tIns="182880" rIns="182880" bIns="228600" numCol="2">
            <a:spAutoFit/>
          </a:bodyPr>
          <a:lstStyle/>
          <a:p>
            <a:pPr algn="ctr" eaLnBrk="0" hangingPunct="0"/>
            <a:r>
              <a:rPr lang="en-US" sz="2400" b="1" dirty="0" smtClean="0">
                <a:solidFill>
                  <a:srgbClr val="000000"/>
                </a:solidFill>
                <a:latin typeface="Helvetica" pitchFamily="-109" charset="0"/>
                <a:cs typeface="Helvetica" pitchFamily="-109" charset="0"/>
              </a:rPr>
              <a:t>-Marshall Space Flight Center-</a:t>
            </a:r>
          </a:p>
          <a:p>
            <a:pPr algn="ctr" eaLnBrk="0" hangingPunct="0"/>
            <a:r>
              <a:rPr lang="en-US" sz="2400" b="1" dirty="0" smtClean="0">
                <a:solidFill>
                  <a:srgbClr val="000000"/>
                </a:solidFill>
                <a:latin typeface="Helvetica" pitchFamily="-109" charset="0"/>
                <a:cs typeface="Helvetica" pitchFamily="-109" charset="0"/>
              </a:rPr>
              <a:t>Jeff </a:t>
            </a:r>
            <a:r>
              <a:rPr lang="en-US" sz="2400" b="1" dirty="0" err="1" smtClean="0">
                <a:solidFill>
                  <a:srgbClr val="000000"/>
                </a:solidFill>
                <a:latin typeface="Helvetica" pitchFamily="-109" charset="0"/>
                <a:cs typeface="Helvetica" pitchFamily="-109" charset="0"/>
              </a:rPr>
              <a:t>Luvall</a:t>
            </a:r>
            <a:endParaRPr lang="en-US" sz="2400" b="1" dirty="0" smtClean="0">
              <a:solidFill>
                <a:srgbClr val="000000"/>
              </a:solidFill>
              <a:latin typeface="Helvetica" pitchFamily="-109" charset="0"/>
              <a:cs typeface="Helvetica" pitchFamily="-109" charset="0"/>
            </a:endParaRPr>
          </a:p>
          <a:p>
            <a:pPr algn="ctr" eaLnBrk="0" hangingPunct="0"/>
            <a:endParaRPr lang="en-US" sz="2400" b="1" dirty="0" smtClean="0">
              <a:solidFill>
                <a:srgbClr val="000000"/>
              </a:solidFill>
              <a:latin typeface="Helvetica" pitchFamily="-109" charset="0"/>
              <a:cs typeface="Helvetica" pitchFamily="-109" charset="0"/>
            </a:endParaRPr>
          </a:p>
          <a:p>
            <a:pPr algn="ctr" eaLnBrk="0" hangingPunct="0"/>
            <a:r>
              <a:rPr lang="en-US" sz="2400" b="1" dirty="0" smtClean="0">
                <a:solidFill>
                  <a:srgbClr val="000000"/>
                </a:solidFill>
                <a:latin typeface="Helvetica" pitchFamily="-109" charset="0"/>
                <a:cs typeface="Helvetica" pitchFamily="-109" charset="0"/>
              </a:rPr>
              <a:t>-University of Alabama at Birmingham-</a:t>
            </a:r>
          </a:p>
          <a:p>
            <a:pPr algn="ctr" eaLnBrk="0" hangingPunct="0"/>
            <a:r>
              <a:rPr lang="en-US" sz="2400" b="1" dirty="0" smtClean="0">
                <a:solidFill>
                  <a:srgbClr val="000000"/>
                </a:solidFill>
                <a:latin typeface="Helvetica" pitchFamily="-109" charset="0"/>
                <a:cs typeface="Helvetica" pitchFamily="-109" charset="0"/>
              </a:rPr>
              <a:t>Michael Behring </a:t>
            </a:r>
          </a:p>
          <a:p>
            <a:pPr algn="ctr" eaLnBrk="0" hangingPunct="0"/>
            <a:r>
              <a:rPr lang="en-US" sz="2400" b="1" dirty="0" smtClean="0">
                <a:solidFill>
                  <a:srgbClr val="000000"/>
                </a:solidFill>
                <a:latin typeface="Helvetica" pitchFamily="-109" charset="0"/>
                <a:cs typeface="Helvetica" pitchFamily="-109" charset="0"/>
              </a:rPr>
              <a:t>Donna Burnett</a:t>
            </a:r>
          </a:p>
          <a:p>
            <a:pPr algn="ctr" eaLnBrk="0" hangingPunct="0"/>
            <a:r>
              <a:rPr lang="en-US" sz="2400" b="1" dirty="0" smtClean="0">
                <a:solidFill>
                  <a:srgbClr val="000000"/>
                </a:solidFill>
                <a:latin typeface="Helvetica" pitchFamily="-109" charset="0"/>
                <a:cs typeface="Helvetica" pitchFamily="-109" charset="0"/>
              </a:rPr>
              <a:t>Steve Padgett-Vasquez </a:t>
            </a:r>
          </a:p>
          <a:p>
            <a:pPr algn="ctr" eaLnBrk="0" hangingPunct="0"/>
            <a:r>
              <a:rPr lang="en-US" sz="2400" b="1" dirty="0" smtClean="0">
                <a:solidFill>
                  <a:srgbClr val="000000"/>
                </a:solidFill>
                <a:latin typeface="Helvetica" pitchFamily="-109" charset="0"/>
                <a:cs typeface="Helvetica" pitchFamily="-109" charset="0"/>
              </a:rPr>
              <a:t>Taylor Poston </a:t>
            </a:r>
          </a:p>
          <a:p>
            <a:pPr eaLnBrk="0" hangingPunct="0"/>
            <a:endParaRPr lang="en-US" sz="2400" b="1" dirty="0" smtClean="0">
              <a:solidFill>
                <a:srgbClr val="000000"/>
              </a:solidFill>
              <a:latin typeface="Helvetica" pitchFamily="-109" charset="0"/>
              <a:cs typeface="Helvetica" pitchFamily="-109" charset="0"/>
            </a:endParaRPr>
          </a:p>
          <a:p>
            <a:pPr eaLnBrk="0" hangingPunct="0"/>
            <a:endParaRPr lang="en-US" sz="2400" b="1" dirty="0" smtClean="0">
              <a:solidFill>
                <a:srgbClr val="000000"/>
              </a:solidFill>
              <a:latin typeface="Helvetica" pitchFamily="-109" charset="0"/>
              <a:cs typeface="Helvetica" pitchFamily="-109" charset="0"/>
            </a:endParaRPr>
          </a:p>
          <a:p>
            <a:pPr algn="ctr" eaLnBrk="0" hangingPunct="0"/>
            <a:r>
              <a:rPr lang="en-US" sz="2400" b="1" dirty="0" smtClean="0">
                <a:solidFill>
                  <a:srgbClr val="000000"/>
                </a:solidFill>
                <a:latin typeface="Helvetica" pitchFamily="-109" charset="0"/>
                <a:cs typeface="Helvetica" pitchFamily="-109" charset="0"/>
              </a:rPr>
              <a:t>- Jacksonville State University -</a:t>
            </a:r>
          </a:p>
          <a:p>
            <a:pPr algn="ctr" eaLnBrk="0" hangingPunct="0"/>
            <a:r>
              <a:rPr lang="en-US" sz="2400" b="1" dirty="0" smtClean="0">
                <a:solidFill>
                  <a:srgbClr val="000000"/>
                </a:solidFill>
                <a:latin typeface="Helvetica" pitchFamily="-109" charset="0"/>
                <a:cs typeface="Helvetica" pitchFamily="-109" charset="0"/>
              </a:rPr>
              <a:t>Jonathan Adams</a:t>
            </a:r>
          </a:p>
          <a:p>
            <a:pPr algn="ctr" eaLnBrk="0" hangingPunct="0"/>
            <a:r>
              <a:rPr lang="en-US" sz="2400" b="1" dirty="0" smtClean="0">
                <a:solidFill>
                  <a:srgbClr val="000000"/>
                </a:solidFill>
                <a:latin typeface="Helvetica" pitchFamily="-109" charset="0"/>
                <a:cs typeface="Helvetica" pitchFamily="-109" charset="0"/>
              </a:rPr>
              <a:t>Rusty Nall</a:t>
            </a:r>
          </a:p>
          <a:p>
            <a:pPr algn="ctr" eaLnBrk="0" hangingPunct="0"/>
            <a:r>
              <a:rPr lang="en-US" sz="2400" b="1" dirty="0" smtClean="0">
                <a:solidFill>
                  <a:srgbClr val="000000"/>
                </a:solidFill>
                <a:latin typeface="Helvetica" pitchFamily="-109" charset="0"/>
                <a:cs typeface="Helvetica" pitchFamily="-109" charset="0"/>
              </a:rPr>
              <a:t>Damien Willis</a:t>
            </a:r>
          </a:p>
          <a:p>
            <a:pPr eaLnBrk="0" hangingPunct="0"/>
            <a:endParaRPr lang="en-US" sz="2400" b="1" dirty="0" smtClean="0">
              <a:solidFill>
                <a:srgbClr val="000000"/>
              </a:solidFill>
              <a:latin typeface="Helvetica" pitchFamily="-109" charset="0"/>
              <a:cs typeface="Helvetica" pitchFamily="-109" charset="0"/>
            </a:endParaRPr>
          </a:p>
          <a:p>
            <a:pPr algn="ctr" eaLnBrk="0" hangingPunct="0">
              <a:buFontTx/>
              <a:buChar char="-"/>
            </a:pPr>
            <a:r>
              <a:rPr lang="en-US" sz="2400" b="1" dirty="0" smtClean="0">
                <a:solidFill>
                  <a:srgbClr val="000000"/>
                </a:solidFill>
                <a:latin typeface="Helvetica" pitchFamily="-109" charset="0"/>
                <a:cs typeface="Helvetica" pitchFamily="-109" charset="0"/>
              </a:rPr>
              <a:t> Alabama  School of Fine Arts-</a:t>
            </a:r>
          </a:p>
          <a:p>
            <a:pPr algn="ctr" eaLnBrk="0" hangingPunct="0"/>
            <a:r>
              <a:rPr lang="en-US" sz="2400" b="1" dirty="0" smtClean="0">
                <a:solidFill>
                  <a:srgbClr val="000000"/>
                </a:solidFill>
                <a:latin typeface="Helvetica" pitchFamily="-109" charset="0"/>
                <a:cs typeface="Helvetica" pitchFamily="-109" charset="0"/>
              </a:rPr>
              <a:t>Connor Whitley</a:t>
            </a:r>
          </a:p>
          <a:p>
            <a:pPr eaLnBrk="0" hangingPunct="0"/>
            <a:endParaRPr lang="en-US" sz="2400" b="1" dirty="0">
              <a:solidFill>
                <a:srgbClr val="000000"/>
              </a:solidFill>
              <a:latin typeface="Helvetica" pitchFamily="-109" charset="0"/>
              <a:cs typeface="Helvetica" pitchFamily="-109" charset="0"/>
            </a:endParaRPr>
          </a:p>
        </p:txBody>
      </p:sp>
      <p:sp>
        <p:nvSpPr>
          <p:cNvPr id="13342" name="Rectangle 442"/>
          <p:cNvSpPr>
            <a:spLocks noChangeArrowheads="1"/>
          </p:cNvSpPr>
          <p:nvPr/>
        </p:nvSpPr>
        <p:spPr bwMode="auto">
          <a:xfrm>
            <a:off x="0" y="16033750"/>
            <a:ext cx="12409488" cy="1089025"/>
          </a:xfrm>
          <a:prstGeom prst="rect">
            <a:avLst/>
          </a:prstGeom>
          <a:solidFill>
            <a:srgbClr val="10075E"/>
          </a:solidFill>
          <a:ln w="38100">
            <a:noFill/>
            <a:miter lim="800000"/>
            <a:headEnd/>
            <a:tailEnd/>
          </a:ln>
        </p:spPr>
        <p:txBody>
          <a:bodyPr wrap="none" lIns="127999" tIns="63999" rIns="127999" bIns="63999" anchor="ctr"/>
          <a:lstStyle/>
          <a:p>
            <a:pPr algn="ctr" eaLnBrk="0" hangingPunct="0"/>
            <a:r>
              <a:rPr lang="en-US" sz="4800" b="1" dirty="0">
                <a:solidFill>
                  <a:srgbClr val="FFFFFF"/>
                </a:solidFill>
                <a:latin typeface="Helvetica" pitchFamily="-109" charset="0"/>
                <a:cs typeface="Helvetica" pitchFamily="-109" charset="0"/>
              </a:rPr>
              <a:t>STUDY AREA</a:t>
            </a:r>
          </a:p>
        </p:txBody>
      </p:sp>
      <p:sp>
        <p:nvSpPr>
          <p:cNvPr id="13347" name="Text Box 487"/>
          <p:cNvSpPr txBox="1">
            <a:spLocks noChangeArrowheads="1"/>
          </p:cNvSpPr>
          <p:nvPr/>
        </p:nvSpPr>
        <p:spPr bwMode="auto">
          <a:xfrm>
            <a:off x="4838700" y="17106900"/>
            <a:ext cx="7620000" cy="2751445"/>
          </a:xfrm>
          <a:prstGeom prst="rect">
            <a:avLst/>
          </a:prstGeom>
          <a:noFill/>
          <a:ln w="9525">
            <a:noFill/>
            <a:miter lim="800000"/>
            <a:headEnd/>
            <a:tailEnd/>
          </a:ln>
        </p:spPr>
        <p:txBody>
          <a:bodyPr wrap="square" lIns="255998" tIns="255998" rIns="255998" bIns="319997">
            <a:spAutoFit/>
          </a:bodyPr>
          <a:lstStyle/>
          <a:p>
            <a:pPr algn="just" eaLnBrk="0" hangingPunct="0">
              <a:spcBef>
                <a:spcPct val="50000"/>
              </a:spcBef>
            </a:pPr>
            <a:r>
              <a:rPr lang="en-US" sz="3000" dirty="0" smtClean="0">
                <a:solidFill>
                  <a:srgbClr val="000000"/>
                </a:solidFill>
                <a:latin typeface="Helvetica" pitchFamily="-109" charset="0"/>
                <a:cs typeface="Helvetica" pitchFamily="-109" charset="0"/>
              </a:rPr>
              <a:t>Tick drag plots were chosen from Fort McClellan in Anniston, AL due to varying degrees of habitat  fragmentation.</a:t>
            </a:r>
            <a:endParaRPr lang="en-US" sz="3000" dirty="0">
              <a:solidFill>
                <a:srgbClr val="000000"/>
              </a:solidFill>
              <a:latin typeface="Helvetica" pitchFamily="-109" charset="0"/>
              <a:cs typeface="Helvetica" pitchFamily="-109" charset="0"/>
            </a:endParaRPr>
          </a:p>
          <a:p>
            <a:pPr algn="just" eaLnBrk="0" hangingPunct="0">
              <a:spcBef>
                <a:spcPct val="50000"/>
              </a:spcBef>
            </a:pPr>
            <a:endParaRPr lang="en-US" dirty="0">
              <a:solidFill>
                <a:srgbClr val="000000"/>
              </a:solidFill>
              <a:latin typeface="Helvetica" pitchFamily="-109" charset="0"/>
              <a:cs typeface="Helvetica" pitchFamily="-109" charset="0"/>
            </a:endParaRPr>
          </a:p>
        </p:txBody>
      </p:sp>
      <p:pic>
        <p:nvPicPr>
          <p:cNvPr id="52" name="Picture 51" descr="Overall with plots.bmp"/>
          <p:cNvPicPr>
            <a:picLocks noChangeAspect="1"/>
          </p:cNvPicPr>
          <p:nvPr/>
        </p:nvPicPr>
        <p:blipFill>
          <a:blip r:embed="rId3"/>
          <a:stretch>
            <a:fillRect/>
          </a:stretch>
        </p:blipFill>
        <p:spPr>
          <a:xfrm>
            <a:off x="5029200" y="18867732"/>
            <a:ext cx="7162800" cy="3643036"/>
          </a:xfrm>
          <a:prstGeom prst="rect">
            <a:avLst/>
          </a:prstGeom>
        </p:spPr>
      </p:pic>
      <p:sp>
        <p:nvSpPr>
          <p:cNvPr id="46" name="Rectangle 45"/>
          <p:cNvSpPr/>
          <p:nvPr/>
        </p:nvSpPr>
        <p:spPr>
          <a:xfrm>
            <a:off x="37433249" y="36718875"/>
            <a:ext cx="12830175" cy="685800"/>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chemeClr val="tx1"/>
                </a:solidFill>
                <a:latin typeface="Helvetica" pitchFamily="34" charset="0"/>
                <a:cs typeface="Helvetica" pitchFamily="34" charset="0"/>
              </a:rPr>
              <a:t>Distribution NDVI by class and plot sorted by tick count</a:t>
            </a:r>
          </a:p>
        </p:txBody>
      </p:sp>
      <p:pic>
        <p:nvPicPr>
          <p:cNvPr id="40" name="Picture 39" descr="Public Health.JPG"/>
          <p:cNvPicPr>
            <a:picLocks noChangeAspect="1"/>
          </p:cNvPicPr>
          <p:nvPr/>
        </p:nvPicPr>
        <p:blipFill>
          <a:blip r:embed="rId4"/>
          <a:stretch>
            <a:fillRect/>
          </a:stretch>
        </p:blipFill>
        <p:spPr>
          <a:xfrm>
            <a:off x="40005000" y="23888700"/>
            <a:ext cx="2240280" cy="1400175"/>
          </a:xfrm>
          <a:prstGeom prst="rect">
            <a:avLst/>
          </a:prstGeom>
        </p:spPr>
      </p:pic>
      <p:pic>
        <p:nvPicPr>
          <p:cNvPr id="36" name="Picture 35" descr="Alabama with study area.jpg"/>
          <p:cNvPicPr>
            <a:picLocks noChangeAspect="1"/>
          </p:cNvPicPr>
          <p:nvPr/>
        </p:nvPicPr>
        <p:blipFill>
          <a:blip r:embed="rId5"/>
          <a:stretch>
            <a:fillRect/>
          </a:stretch>
        </p:blipFill>
        <p:spPr>
          <a:xfrm>
            <a:off x="458278" y="17335499"/>
            <a:ext cx="4139122" cy="5210810"/>
          </a:xfrm>
          <a:prstGeom prst="rect">
            <a:avLst/>
          </a:prstGeom>
        </p:spPr>
      </p:pic>
      <p:pic>
        <p:nvPicPr>
          <p:cNvPr id="2" name="Picture 2" descr="C:\Users\Eztiv\Downloads\EcoForecasting.JPG"/>
          <p:cNvPicPr>
            <a:picLocks noChangeAspect="1" noChangeArrowheads="1"/>
          </p:cNvPicPr>
          <p:nvPr/>
        </p:nvPicPr>
        <p:blipFill>
          <a:blip r:embed="rId6"/>
          <a:srcRect/>
          <a:stretch>
            <a:fillRect/>
          </a:stretch>
        </p:blipFill>
        <p:spPr bwMode="auto">
          <a:xfrm>
            <a:off x="46757624" y="23831549"/>
            <a:ext cx="1619851" cy="1418072"/>
          </a:xfrm>
          <a:prstGeom prst="rect">
            <a:avLst/>
          </a:prstGeom>
          <a:noFill/>
        </p:spPr>
      </p:pic>
      <p:sp>
        <p:nvSpPr>
          <p:cNvPr id="38" name="TextBox 83"/>
          <p:cNvSpPr txBox="1">
            <a:spLocks noChangeArrowheads="1"/>
          </p:cNvSpPr>
          <p:nvPr/>
        </p:nvSpPr>
        <p:spPr bwMode="auto">
          <a:xfrm>
            <a:off x="44405550" y="25325435"/>
            <a:ext cx="6143625" cy="707886"/>
          </a:xfrm>
          <a:prstGeom prst="rect">
            <a:avLst/>
          </a:prstGeom>
          <a:noFill/>
          <a:ln w="9525">
            <a:noFill/>
            <a:miter lim="800000"/>
            <a:headEnd/>
            <a:tailEnd/>
          </a:ln>
        </p:spPr>
        <p:txBody>
          <a:bodyPr wrap="square">
            <a:spAutoFit/>
          </a:bodyPr>
          <a:lstStyle/>
          <a:p>
            <a:pPr algn="ctr"/>
            <a:r>
              <a:rPr lang="en-US" sz="4000" b="1" dirty="0" smtClean="0">
                <a:latin typeface="Arial" charset="0"/>
                <a:cs typeface="Arial" charset="0"/>
              </a:rPr>
              <a:t>Ecological Forecasting</a:t>
            </a:r>
            <a:endParaRPr lang="en-US" sz="4000" b="1" dirty="0">
              <a:latin typeface="Arial" charset="0"/>
              <a:cs typeface="Arial" charset="0"/>
            </a:endParaRPr>
          </a:p>
        </p:txBody>
      </p:sp>
      <p:grpSp>
        <p:nvGrpSpPr>
          <p:cNvPr id="39" name="Group 3"/>
          <p:cNvGrpSpPr>
            <a:grpSpLocks/>
          </p:cNvGrpSpPr>
          <p:nvPr/>
        </p:nvGrpSpPr>
        <p:grpSpPr bwMode="auto">
          <a:xfrm>
            <a:off x="4217988" y="24498300"/>
            <a:ext cx="3211512" cy="1435100"/>
            <a:chOff x="3681" y="3557"/>
            <a:chExt cx="761" cy="368"/>
          </a:xfrm>
        </p:grpSpPr>
        <p:pic>
          <p:nvPicPr>
            <p:cNvPr id="41" name="Picture 4" descr="terra"/>
            <p:cNvPicPr>
              <a:picLocks noChangeAspect="1" noChangeArrowheads="1"/>
            </p:cNvPicPr>
            <p:nvPr/>
          </p:nvPicPr>
          <p:blipFill>
            <a:blip r:embed="rId7"/>
            <a:srcRect/>
            <a:stretch>
              <a:fillRect/>
            </a:stretch>
          </p:blipFill>
          <p:spPr bwMode="auto">
            <a:xfrm>
              <a:off x="3681" y="3557"/>
              <a:ext cx="761" cy="368"/>
            </a:xfrm>
            <a:prstGeom prst="rect">
              <a:avLst/>
            </a:prstGeom>
            <a:noFill/>
            <a:ln w="9525">
              <a:noFill/>
              <a:miter lim="800000"/>
              <a:headEnd/>
              <a:tailEnd/>
            </a:ln>
          </p:spPr>
        </p:pic>
        <p:sp>
          <p:nvSpPr>
            <p:cNvPr id="42" name="Text Box 5"/>
            <p:cNvSpPr txBox="1">
              <a:spLocks noChangeArrowheads="1"/>
            </p:cNvSpPr>
            <p:nvPr/>
          </p:nvSpPr>
          <p:spPr bwMode="auto">
            <a:xfrm>
              <a:off x="3792" y="3792"/>
              <a:ext cx="240" cy="115"/>
            </a:xfrm>
            <a:prstGeom prst="rect">
              <a:avLst/>
            </a:prstGeom>
            <a:noFill/>
            <a:ln w="9525">
              <a:noFill/>
              <a:miter lim="800000"/>
              <a:headEnd/>
              <a:tailEnd/>
            </a:ln>
          </p:spPr>
          <p:txBody>
            <a:bodyPr wrap="none" lIns="0" tIns="0" rIns="0" bIns="0">
              <a:spAutoFit/>
            </a:bodyPr>
            <a:lstStyle/>
            <a:p>
              <a:r>
                <a:rPr lang="en-US" sz="1200" b="1" dirty="0">
                  <a:latin typeface="Arial" charset="0"/>
                </a:rPr>
                <a:t>Terra</a:t>
              </a:r>
            </a:p>
          </p:txBody>
        </p:sp>
      </p:grpSp>
      <p:sp>
        <p:nvSpPr>
          <p:cNvPr id="43" name="Text Box 20"/>
          <p:cNvSpPr txBox="1">
            <a:spLocks noChangeArrowheads="1"/>
          </p:cNvSpPr>
          <p:nvPr/>
        </p:nvSpPr>
        <p:spPr bwMode="auto">
          <a:xfrm>
            <a:off x="5402263" y="24074438"/>
            <a:ext cx="1737986" cy="616324"/>
          </a:xfrm>
          <a:prstGeom prst="rect">
            <a:avLst/>
          </a:prstGeom>
          <a:noFill/>
          <a:ln w="9525">
            <a:noFill/>
            <a:miter lim="800000"/>
            <a:headEnd/>
            <a:tailEnd/>
          </a:ln>
        </p:spPr>
        <p:txBody>
          <a:bodyPr wrap="none" lIns="0" tIns="0" rIns="0" bIns="0">
            <a:spAutoFit/>
          </a:bodyPr>
          <a:lstStyle/>
          <a:p>
            <a:r>
              <a:rPr lang="en-US" sz="4000" b="1" dirty="0" smtClean="0">
                <a:latin typeface="Arial" charset="0"/>
              </a:rPr>
              <a:t>ASTER</a:t>
            </a:r>
            <a:endParaRPr lang="en-US" sz="4000" b="1" dirty="0">
              <a:latin typeface="Arial" charset="0"/>
            </a:endParaRPr>
          </a:p>
        </p:txBody>
      </p:sp>
      <p:pic>
        <p:nvPicPr>
          <p:cNvPr id="44" name="Picture 43" descr="PLots w class.bmp"/>
          <p:cNvPicPr>
            <a:picLocks noChangeAspect="1"/>
          </p:cNvPicPr>
          <p:nvPr/>
        </p:nvPicPr>
        <p:blipFill>
          <a:blip r:embed="rId8"/>
          <a:stretch>
            <a:fillRect/>
          </a:stretch>
        </p:blipFill>
        <p:spPr>
          <a:xfrm>
            <a:off x="496613" y="28327482"/>
            <a:ext cx="19794003" cy="7734167"/>
          </a:xfrm>
          <a:prstGeom prst="rect">
            <a:avLst/>
          </a:prstGeom>
        </p:spPr>
      </p:pic>
      <p:pic>
        <p:nvPicPr>
          <p:cNvPr id="45" name="Picture 4"/>
          <p:cNvPicPr>
            <a:picLocks noChangeAspect="1" noChangeArrowheads="1"/>
          </p:cNvPicPr>
          <p:nvPr/>
        </p:nvPicPr>
        <p:blipFill>
          <a:blip r:embed="rId9"/>
          <a:srcRect/>
          <a:stretch>
            <a:fillRect/>
          </a:stretch>
        </p:blipFill>
        <p:spPr bwMode="auto">
          <a:xfrm>
            <a:off x="20334945" y="28376508"/>
            <a:ext cx="3125130" cy="7656567"/>
          </a:xfrm>
          <a:prstGeom prst="rect">
            <a:avLst/>
          </a:prstGeom>
          <a:noFill/>
          <a:ln w="57150">
            <a:solidFill>
              <a:schemeClr val="tx1"/>
            </a:solidFill>
            <a:miter lim="800000"/>
            <a:headEnd/>
            <a:tailEnd/>
          </a:ln>
          <a:effectLst/>
        </p:spPr>
      </p:pic>
      <p:sp>
        <p:nvSpPr>
          <p:cNvPr id="48" name="TextBox 47"/>
          <p:cNvSpPr txBox="1"/>
          <p:nvPr/>
        </p:nvSpPr>
        <p:spPr>
          <a:xfrm>
            <a:off x="704850" y="36861750"/>
            <a:ext cx="22602826" cy="553998"/>
          </a:xfrm>
          <a:prstGeom prst="rect">
            <a:avLst/>
          </a:prstGeom>
          <a:solidFill>
            <a:schemeClr val="bg1"/>
          </a:solidFill>
          <a:ln>
            <a:solidFill>
              <a:schemeClr val="tx1"/>
            </a:solidFill>
          </a:ln>
        </p:spPr>
        <p:txBody>
          <a:bodyPr wrap="square" rtlCol="0">
            <a:spAutoFit/>
          </a:bodyPr>
          <a:lstStyle/>
          <a:p>
            <a:pPr algn="ctr"/>
            <a:r>
              <a:rPr lang="en-US" sz="3000" b="1" i="1" dirty="0" smtClean="0">
                <a:latin typeface="Helvetica" pitchFamily="34" charset="0"/>
                <a:cs typeface="Helvetica" pitchFamily="34" charset="0"/>
              </a:rPr>
              <a:t>% NDVI by Class </a:t>
            </a:r>
            <a:r>
              <a:rPr lang="en-US" sz="3000" dirty="0" smtClean="0">
                <a:latin typeface="Helvetica" pitchFamily="34" charset="0"/>
                <a:cs typeface="Helvetica" pitchFamily="34" charset="0"/>
              </a:rPr>
              <a:t>- plots classified according to an NDVI range comprising eight classification categories </a:t>
            </a:r>
            <a:endParaRPr lang="en-US" sz="3000" dirty="0">
              <a:latin typeface="Helvetica" pitchFamily="34" charset="0"/>
              <a:cs typeface="Helvetica" pitchFamily="34" charset="0"/>
            </a:endParaRPr>
          </a:p>
        </p:txBody>
      </p:sp>
      <p:sp>
        <p:nvSpPr>
          <p:cNvPr id="47" name="TextBox 8"/>
          <p:cNvSpPr txBox="1">
            <a:spLocks noChangeArrowheads="1"/>
          </p:cNvSpPr>
          <p:nvPr/>
        </p:nvSpPr>
        <p:spPr bwMode="auto">
          <a:xfrm>
            <a:off x="2705100" y="10163175"/>
            <a:ext cx="6324600" cy="571500"/>
          </a:xfrm>
          <a:prstGeom prst="rect">
            <a:avLst/>
          </a:prstGeom>
          <a:solidFill>
            <a:schemeClr val="bg1"/>
          </a:solidFill>
          <a:ln w="9525">
            <a:solidFill>
              <a:schemeClr val="tx1"/>
            </a:solidFill>
            <a:miter lim="800000"/>
            <a:headEnd/>
            <a:tailEnd/>
          </a:ln>
        </p:spPr>
        <p:txBody>
          <a:bodyPr wrap="square">
            <a:spAutoFit/>
          </a:bodyPr>
          <a:lstStyle/>
          <a:p>
            <a:r>
              <a:rPr lang="en-US" sz="3000" b="1" dirty="0">
                <a:latin typeface="Helvetica" pitchFamily="34" charset="0"/>
                <a:cs typeface="Helvetica" pitchFamily="34" charset="0"/>
              </a:rPr>
              <a:t>Response variable = Tick </a:t>
            </a:r>
            <a:r>
              <a:rPr lang="en-US" sz="3000" b="1" dirty="0" smtClean="0">
                <a:latin typeface="Helvetica" pitchFamily="34" charset="0"/>
                <a:cs typeface="Helvetica" pitchFamily="34" charset="0"/>
              </a:rPr>
              <a:t>Density</a:t>
            </a:r>
            <a:endParaRPr lang="en-US" sz="3000" b="1" dirty="0">
              <a:latin typeface="Helvetica" pitchFamily="34" charset="0"/>
              <a:cs typeface="Helvetica" pitchFamily="34" charset="0"/>
            </a:endParaRPr>
          </a:p>
        </p:txBody>
      </p:sp>
      <p:pic>
        <p:nvPicPr>
          <p:cNvPr id="49" name="Picture 1"/>
          <p:cNvPicPr>
            <a:picLocks noChangeAspect="1" noChangeArrowheads="1"/>
          </p:cNvPicPr>
          <p:nvPr/>
        </p:nvPicPr>
        <p:blipFill>
          <a:blip r:embed="rId10" cstate="print"/>
          <a:srcRect/>
          <a:stretch>
            <a:fillRect/>
          </a:stretch>
        </p:blipFill>
        <p:spPr bwMode="auto">
          <a:xfrm>
            <a:off x="1847849" y="11001375"/>
            <a:ext cx="8467726" cy="4514764"/>
          </a:xfrm>
          <a:prstGeom prst="rect">
            <a:avLst/>
          </a:prstGeom>
          <a:solidFill>
            <a:schemeClr val="accent2">
              <a:lumMod val="20000"/>
              <a:lumOff val="80000"/>
            </a:schemeClr>
          </a:solidFill>
          <a:ln w="9525">
            <a:solidFill>
              <a:schemeClr val="tx1"/>
            </a:solidFill>
            <a:miter lim="800000"/>
            <a:headEnd/>
            <a:tailEnd/>
          </a:ln>
        </p:spPr>
      </p:pic>
      <p:sp>
        <p:nvSpPr>
          <p:cNvPr id="50" name="Rectangle 49"/>
          <p:cNvSpPr/>
          <p:nvPr/>
        </p:nvSpPr>
        <p:spPr>
          <a:xfrm>
            <a:off x="25565100" y="13173075"/>
            <a:ext cx="12306300" cy="4308872"/>
          </a:xfrm>
          <a:prstGeom prst="rect">
            <a:avLst/>
          </a:prstGeom>
        </p:spPr>
        <p:txBody>
          <a:bodyPr wrap="square">
            <a:spAutoFit/>
          </a:bodyPr>
          <a:lstStyle/>
          <a:p>
            <a:pPr algn="ctr"/>
            <a:endParaRPr lang="en-US" sz="3000" b="1" i="1" u="sng" dirty="0" smtClean="0">
              <a:latin typeface="Helvetica" pitchFamily="34" charset="0"/>
              <a:cs typeface="Helvetica" pitchFamily="34" charset="0"/>
            </a:endParaRPr>
          </a:p>
          <a:p>
            <a:pPr algn="ctr"/>
            <a:r>
              <a:rPr lang="en-US" sz="3000" b="1" i="1" u="sng" dirty="0" smtClean="0">
                <a:latin typeface="Helvetica" pitchFamily="34" charset="0"/>
                <a:cs typeface="Helvetica" pitchFamily="34" charset="0"/>
              </a:rPr>
              <a:t>Distance to nearest edge (m)</a:t>
            </a:r>
          </a:p>
          <a:p>
            <a:pPr algn="ctr"/>
            <a:endParaRPr lang="en-US" sz="3000" b="1" i="1" u="sng" dirty="0" smtClean="0">
              <a:latin typeface="Helvetica" pitchFamily="34" charset="0"/>
              <a:cs typeface="Helvetica" pitchFamily="34" charset="0"/>
            </a:endParaRPr>
          </a:p>
          <a:p>
            <a:r>
              <a:rPr lang="en-US" sz="3000" dirty="0" smtClean="0">
                <a:latin typeface="Helvetica" pitchFamily="34" charset="0"/>
                <a:ea typeface="Calibri"/>
                <a:cs typeface="Helvetica" pitchFamily="34" charset="0"/>
              </a:rPr>
              <a:t>Using the polyline trace feature, the measurement between the centroid and the closest point from a different NDVI classification was recorded.</a:t>
            </a:r>
            <a:endParaRPr lang="en-US" sz="3000" dirty="0" smtClean="0">
              <a:latin typeface="Helvetica" pitchFamily="34" charset="0"/>
              <a:cs typeface="Helvetica" pitchFamily="34" charset="0"/>
            </a:endParaRPr>
          </a:p>
          <a:p>
            <a:endParaRPr lang="en-US" sz="3000" dirty="0" smtClean="0">
              <a:latin typeface="Helvetica" pitchFamily="34" charset="0"/>
              <a:cs typeface="Helvetica" pitchFamily="34" charset="0"/>
            </a:endParaRPr>
          </a:p>
          <a:p>
            <a:endParaRPr lang="en-US" sz="3000" dirty="0" smtClean="0">
              <a:latin typeface="Helvetica" pitchFamily="34" charset="0"/>
              <a:cs typeface="Helvetica" pitchFamily="34" charset="0"/>
            </a:endParaRPr>
          </a:p>
          <a:p>
            <a:pPr marL="514350" indent="-514350"/>
            <a:endParaRPr lang="en-US" sz="3000" b="1" i="1" u="sng" dirty="0" smtClean="0">
              <a:latin typeface="Helvetica" pitchFamily="34" charset="0"/>
              <a:cs typeface="Helvetica" pitchFamily="34" charset="0"/>
            </a:endParaRPr>
          </a:p>
          <a:p>
            <a:r>
              <a:rPr lang="en-US" dirty="0" smtClean="0"/>
              <a:t>.</a:t>
            </a:r>
            <a:endParaRPr lang="en-US" dirty="0"/>
          </a:p>
        </p:txBody>
      </p:sp>
      <p:pic>
        <p:nvPicPr>
          <p:cNvPr id="55" name="Picture 54" descr="plots 8 and 9.bmp"/>
          <p:cNvPicPr>
            <a:picLocks noChangeAspect="1"/>
          </p:cNvPicPr>
          <p:nvPr/>
        </p:nvPicPr>
        <p:blipFill>
          <a:blip r:embed="rId11"/>
          <a:stretch>
            <a:fillRect/>
          </a:stretch>
        </p:blipFill>
        <p:spPr>
          <a:xfrm>
            <a:off x="25574625" y="16119380"/>
            <a:ext cx="12344399" cy="8497840"/>
          </a:xfrm>
          <a:prstGeom prst="rect">
            <a:avLst/>
          </a:prstGeom>
          <a:ln>
            <a:solidFill>
              <a:schemeClr val="tx1"/>
            </a:solidFill>
          </a:ln>
        </p:spPr>
      </p:pic>
      <p:sp>
        <p:nvSpPr>
          <p:cNvPr id="58" name="Rectangle 57"/>
          <p:cNvSpPr/>
          <p:nvPr/>
        </p:nvSpPr>
        <p:spPr>
          <a:xfrm>
            <a:off x="24374475" y="28374975"/>
            <a:ext cx="12630150" cy="876300"/>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i="1" dirty="0" smtClean="0">
                <a:solidFill>
                  <a:schemeClr val="tx1"/>
                </a:solidFill>
                <a:latin typeface="Helvetica" pitchFamily="34" charset="0"/>
                <a:cs typeface="Helvetica" pitchFamily="34" charset="0"/>
              </a:rPr>
              <a:t>Tick density by Environmental Variables</a:t>
            </a:r>
            <a:endParaRPr lang="en-US" sz="3000" b="1" i="1" dirty="0">
              <a:solidFill>
                <a:schemeClr val="tx1"/>
              </a:solidFill>
              <a:latin typeface="Helvetica" pitchFamily="34" charset="0"/>
              <a:cs typeface="Helvetica" pitchFamily="34" charset="0"/>
            </a:endParaRPr>
          </a:p>
        </p:txBody>
      </p:sp>
      <p:pic>
        <p:nvPicPr>
          <p:cNvPr id="56" name="Picture 2"/>
          <p:cNvPicPr>
            <a:picLocks noChangeAspect="1" noChangeArrowheads="1"/>
          </p:cNvPicPr>
          <p:nvPr/>
        </p:nvPicPr>
        <p:blipFill>
          <a:blip r:embed="rId12" cstate="print"/>
          <a:srcRect/>
          <a:stretch>
            <a:fillRect/>
          </a:stretch>
        </p:blipFill>
        <p:spPr bwMode="auto">
          <a:xfrm>
            <a:off x="24374475" y="29439603"/>
            <a:ext cx="12620624" cy="8001476"/>
          </a:xfrm>
          <a:prstGeom prst="rect">
            <a:avLst/>
          </a:prstGeom>
          <a:noFill/>
          <a:ln w="9525">
            <a:solidFill>
              <a:schemeClr val="tx1"/>
            </a:solidFill>
            <a:miter lim="800000"/>
            <a:headEnd/>
            <a:tailEnd/>
          </a:ln>
          <a:effectLst/>
        </p:spPr>
      </p:pic>
      <p:sp>
        <p:nvSpPr>
          <p:cNvPr id="57" name="Rectangle 56"/>
          <p:cNvSpPr/>
          <p:nvPr/>
        </p:nvSpPr>
        <p:spPr>
          <a:xfrm>
            <a:off x="13296900" y="13087350"/>
            <a:ext cx="11391900" cy="11233845"/>
          </a:xfrm>
          <a:prstGeom prst="rect">
            <a:avLst/>
          </a:prstGeom>
        </p:spPr>
        <p:txBody>
          <a:bodyPr wrap="square">
            <a:spAutoFit/>
          </a:bodyPr>
          <a:lstStyle/>
          <a:p>
            <a:pPr algn="ctr"/>
            <a:endParaRPr lang="en-US" sz="3000" b="1" i="1" u="sng" dirty="0" smtClean="0">
              <a:latin typeface="Helvetica" pitchFamily="34" charset="0"/>
              <a:cs typeface="Helvetica" pitchFamily="34" charset="0"/>
            </a:endParaRPr>
          </a:p>
          <a:p>
            <a:pPr algn="ctr"/>
            <a:r>
              <a:rPr lang="en-US" sz="3000" b="1" i="1" u="sng" dirty="0" smtClean="0">
                <a:latin typeface="Helvetica" pitchFamily="34" charset="0"/>
                <a:cs typeface="Helvetica" pitchFamily="34" charset="0"/>
              </a:rPr>
              <a:t>Tick Collection</a:t>
            </a:r>
          </a:p>
          <a:p>
            <a:pPr algn="ctr"/>
            <a:endParaRPr lang="en-US" sz="3000" b="1" i="1" u="sng" dirty="0" smtClean="0">
              <a:latin typeface="Helvetica" pitchFamily="34" charset="0"/>
              <a:cs typeface="Helvetica" pitchFamily="34" charset="0"/>
            </a:endParaRPr>
          </a:p>
          <a:p>
            <a:r>
              <a:rPr lang="en-US" dirty="0" smtClean="0"/>
              <a:t>T</a:t>
            </a:r>
            <a:r>
              <a:rPr lang="en-US" sz="3000" dirty="0" smtClean="0">
                <a:latin typeface="Helvetica" pitchFamily="34" charset="0"/>
                <a:cs typeface="Helvetica" pitchFamily="34" charset="0"/>
              </a:rPr>
              <a:t>icks were collected using a modified drag cloth method.  The drag cloths used in the study were 1 meter x 1 meter squares of white flannel material attached to a 5/8” x 40” wooden dowel, forming a “flag” structure. The cloth was dragged through vegetation and across the forest floor at each site for 30 minutes, once a week for 5 weeks. The cloths were inspected approximately each 5-10 meters during the sampling. Any ticks found on the cloths were immediately removed using steel forceps and preserved for future laboratory processing in 1.5-milliliter centrifuge tubes containing 70% ethanol or isopropanol. Tubes were labeled with the site number and date of collection. </a:t>
            </a:r>
          </a:p>
          <a:p>
            <a:pPr algn="ctr"/>
            <a:endParaRPr lang="en-US" sz="3000" b="1" i="1" u="sng" dirty="0" smtClean="0">
              <a:latin typeface="Helvetica" pitchFamily="34" charset="0"/>
              <a:cs typeface="Helvetica" pitchFamily="34" charset="0"/>
            </a:endParaRPr>
          </a:p>
          <a:p>
            <a:pPr algn="ctr"/>
            <a:r>
              <a:rPr lang="en-US" sz="3000" b="1" i="1" u="sng" dirty="0" smtClean="0">
                <a:latin typeface="Helvetica" pitchFamily="34" charset="0"/>
                <a:cs typeface="Helvetica" pitchFamily="34" charset="0"/>
              </a:rPr>
              <a:t>Patch area (m</a:t>
            </a:r>
            <a:r>
              <a:rPr lang="en-US" sz="3000" b="1" i="1" u="sng" baseline="30000" dirty="0" smtClean="0">
                <a:latin typeface="Helvetica" pitchFamily="34" charset="0"/>
                <a:cs typeface="Helvetica" pitchFamily="34" charset="0"/>
              </a:rPr>
              <a:t>2</a:t>
            </a:r>
            <a:r>
              <a:rPr lang="en-US" sz="3000" b="1" i="1" u="sng" dirty="0" smtClean="0">
                <a:latin typeface="Helvetica" pitchFamily="34" charset="0"/>
                <a:cs typeface="Helvetica" pitchFamily="34" charset="0"/>
              </a:rPr>
              <a:t>) and Edge Length (m)</a:t>
            </a:r>
          </a:p>
          <a:p>
            <a:pPr algn="ctr"/>
            <a:endParaRPr lang="en-US" sz="3000" b="1" i="1" u="sng" dirty="0" smtClean="0">
              <a:latin typeface="Helvetica" pitchFamily="34" charset="0"/>
              <a:cs typeface="Helvetica" pitchFamily="34" charset="0"/>
            </a:endParaRPr>
          </a:p>
          <a:p>
            <a:r>
              <a:rPr lang="en-US" sz="3000" dirty="0" smtClean="0">
                <a:latin typeface="Helvetica" pitchFamily="34" charset="0"/>
                <a:cs typeface="Helvetica" pitchFamily="34" charset="0"/>
              </a:rPr>
              <a:t>For each plot (</a:t>
            </a:r>
            <a:r>
              <a:rPr lang="en-US" sz="3000" i="1" dirty="0" smtClean="0">
                <a:latin typeface="Helvetica" pitchFamily="34" charset="0"/>
                <a:cs typeface="Helvetica" pitchFamily="34" charset="0"/>
              </a:rPr>
              <a:t>n</a:t>
            </a:r>
            <a:r>
              <a:rPr lang="en-US" sz="3000" dirty="0" smtClean="0">
                <a:latin typeface="Helvetica" pitchFamily="34" charset="0"/>
                <a:cs typeface="Helvetica" pitchFamily="34" charset="0"/>
              </a:rPr>
              <a:t>=12), satellite imagery was cropped using a 250m radius from the centroid. An NDVI algorithm was used to measure the vegetation within each plot. The perimeter and area of the edge around the cells falling into the category containing the centroid (NDVI &gt; 0.60) was measured.</a:t>
            </a:r>
          </a:p>
          <a:p>
            <a:pPr algn="ctr"/>
            <a:r>
              <a:rPr lang="en-US" sz="3000" dirty="0" smtClean="0">
                <a:latin typeface="Helvetica" pitchFamily="34" charset="0"/>
                <a:ea typeface="Calibri"/>
                <a:cs typeface="Helvetica" pitchFamily="34" charset="0"/>
              </a:rPr>
              <a:t>.</a:t>
            </a:r>
            <a:endParaRPr lang="en-US" sz="3000" dirty="0" smtClean="0">
              <a:latin typeface="Helvetica" pitchFamily="34" charset="0"/>
              <a:cs typeface="Helvetica" pitchFamily="34" charset="0"/>
            </a:endParaRPr>
          </a:p>
          <a:p>
            <a:endParaRPr lang="en-US" sz="3000" dirty="0">
              <a:latin typeface="Helvetica" pitchFamily="34" charset="0"/>
              <a:cs typeface="Helvetica" pitchFamily="34" charset="0"/>
            </a:endParaRPr>
          </a:p>
        </p:txBody>
      </p:sp>
      <p:pic>
        <p:nvPicPr>
          <p:cNvPr id="51" name="Picture 50" descr="NEWplots.bmp"/>
          <p:cNvPicPr>
            <a:picLocks noChangeAspect="1"/>
          </p:cNvPicPr>
          <p:nvPr/>
        </p:nvPicPr>
        <p:blipFill>
          <a:blip r:embed="rId13"/>
          <a:stretch>
            <a:fillRect/>
          </a:stretch>
        </p:blipFill>
        <p:spPr>
          <a:xfrm>
            <a:off x="37466915" y="28346399"/>
            <a:ext cx="12739360" cy="8258176"/>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6729</TotalTime>
  <Words>792</Words>
  <Application>Microsoft Office PowerPoint</Application>
  <PresentationFormat>Custom</PresentationFormat>
  <Paragraphs>99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NASA LaRC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DEVELOP</dc:creator>
  <cp:lastModifiedBy>behring</cp:lastModifiedBy>
  <cp:revision>163</cp:revision>
  <cp:lastPrinted>2009-10-27T13:51:38Z</cp:lastPrinted>
  <dcterms:created xsi:type="dcterms:W3CDTF">2009-10-27T13:43:36Z</dcterms:created>
  <dcterms:modified xsi:type="dcterms:W3CDTF">2010-08-03T21:39:16Z</dcterms:modified>
</cp:coreProperties>
</file>