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8" r:id="rId1"/>
    <p:sldMasterId id="2147483669" r:id="rId2"/>
    <p:sldMasterId id="2147483670" r:id="rId3"/>
  </p:sldMasterIdLst>
  <p:notesMasterIdLst>
    <p:notesMasterId r:id="rId15"/>
  </p:notesMasterIdLst>
  <p:sldIdLst>
    <p:sldId id="256" r:id="rId4"/>
    <p:sldId id="257" r:id="rId5"/>
    <p:sldId id="258" r:id="rId6"/>
    <p:sldId id="260" r:id="rId7"/>
    <p:sldId id="272" r:id="rId8"/>
    <p:sldId id="273" r:id="rId9"/>
    <p:sldId id="263" r:id="rId10"/>
    <p:sldId id="264" r:id="rId11"/>
    <p:sldId id="270" r:id="rId12"/>
    <p:sldId id="271" r:id="rId13"/>
    <p:sldId id="267" r:id="rId14"/>
  </p:sldIdLst>
  <p:sldSz cx="9144000" cy="6858000" type="screen4x3"/>
  <p:notesSz cx="6858000" cy="9144000"/>
  <p:embeddedFontLst>
    <p:embeddedFont>
      <p:font typeface="Century Gothic" panose="020B0502020202020204" pitchFamily="34" charset="0"/>
      <p:regular r:id="rId16"/>
      <p:bold r:id="rId17"/>
      <p:italic r:id="rId18"/>
      <p:boldItalic r:id="rId19"/>
    </p:embeddedFont>
    <p:embeddedFont>
      <p:font typeface="Helvetica Neue" panose="020B0604020202020204" charset="0"/>
      <p:regular r:id="rId20"/>
      <p:bold r:id="rId21"/>
      <p:italic r:id="rId22"/>
      <p:boldItalic r:id="rId23"/>
    </p:embeddedFont>
    <p:embeddedFont>
      <p:font typeface="Webdings" panose="05030102010509060703" pitchFamily="18" charset="2"/>
      <p:regular r:id="rId24"/>
    </p:embeddedFont>
    <p:embeddedFont>
      <p:font typeface="Calibri" panose="020F0502020204030204" pitchFamily="34" charset="0"/>
      <p:regular r:id="rId25"/>
      <p:bold r:id="rId26"/>
      <p:italic r:id="rId27"/>
      <p:boldItalic r:id="rId28"/>
    </p:embeddedFont>
    <p:embeddedFont>
      <p:font typeface="Georgia" panose="02040502050405020303" pitchFamily="18" charset="0"/>
      <p:regular r:id="rId29"/>
      <p:bold r:id="rId30"/>
      <p:italic r:id="rId31"/>
      <p:boldItalic r:id="rId32"/>
    </p:embeddedFont>
    <p:embeddedFont>
      <p:font typeface="Questrial" panose="020B0604020202020204" charset="0"/>
      <p:regular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4480" autoAdjust="0"/>
  </p:normalViewPr>
  <p:slideViewPr>
    <p:cSldViewPr snapToGrid="0">
      <p:cViewPr>
        <p:scale>
          <a:sx n="86" d="100"/>
          <a:sy n="86" d="100"/>
        </p:scale>
        <p:origin x="-1500" y="-2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Master" Target="slideMasters/slideMaster3.xml"/><Relationship Id="rId21" Type="http://schemas.openxmlformats.org/officeDocument/2006/relationships/font" Target="fonts/font6.fntdata"/><Relationship Id="rId34" Type="http://schemas.openxmlformats.org/officeDocument/2006/relationships/commentAuthors" Target="commentAuthor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font" Target="fonts/font2.fntdata"/><Relationship Id="rId25" Type="http://schemas.openxmlformats.org/officeDocument/2006/relationships/font" Target="fonts/font10.fntdata"/><Relationship Id="rId33" Type="http://schemas.openxmlformats.org/officeDocument/2006/relationships/font" Target="fonts/font18.fntdata"/><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9.fntdata"/><Relationship Id="rId32" Type="http://schemas.openxmlformats.org/officeDocument/2006/relationships/font" Target="fonts/font17.fntdata"/><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font" Target="fonts/font13.fntdata"/><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font" Target="fonts/font4.fntdata"/><Relationship Id="rId31" Type="http://schemas.openxmlformats.org/officeDocument/2006/relationships/font" Target="fonts/font16.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font" Target="fonts/font15.fntdata"/><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8788"/>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8788"/>
          </a:xfrm>
          <a:prstGeom prst="rect">
            <a:avLst/>
          </a:prstGeom>
          <a:noFill/>
          <a:ln>
            <a:noFill/>
          </a:ln>
        </p:spPr>
        <p:txBody>
          <a:bodyPr lIns="91425" tIns="91425" rIns="91425" bIns="91425" anchor="t" anchorCtr="0"/>
          <a:lstStyle>
            <a:lvl1pPr marL="0" marR="0" lvl="0" indent="0" algn="r"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371600" y="1143000"/>
            <a:ext cx="4114800" cy="308609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8785"/>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11444544"/>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Shape 178"/>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200" b="0" i="0" u="none" strike="noStrike" cap="none">
                <a:solidFill>
                  <a:schemeClr val="dk1"/>
                </a:solidFill>
                <a:latin typeface="Calibri"/>
                <a:ea typeface="Calibri"/>
                <a:cs typeface="Calibri"/>
                <a:sym typeface="Calibri"/>
              </a:rPr>
              <a:t>Notes: A continuation of a project performed during the summer of 2015</a:t>
            </a:r>
          </a:p>
        </p:txBody>
      </p:sp>
      <p:sp>
        <p:nvSpPr>
          <p:cNvPr id="179" name="Shape 17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420825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Shape 32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21" name="Shape 321"/>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r>
              <a:rPr lang="en-US"/>
              <a:t>This is a second term project, and a third term is planned to be carried out in Maricopa county during the summer.</a:t>
            </a:r>
          </a:p>
          <a:p>
            <a:pPr marL="0" marR="0" lvl="0" indent="0" algn="l" rtl="0">
              <a:spcBef>
                <a:spcPts val="0"/>
              </a:spcBef>
              <a:buClr>
                <a:schemeClr val="dk1"/>
              </a:buClr>
              <a:buSzPct val="25000"/>
              <a:buFont typeface="Calibri"/>
              <a:buNone/>
            </a:pPr>
            <a:endParaRPr/>
          </a:p>
          <a:p>
            <a:pPr marL="0" marR="0" lvl="0" indent="0" algn="l" rtl="0">
              <a:spcBef>
                <a:spcPts val="0"/>
              </a:spcBef>
              <a:buClr>
                <a:schemeClr val="dk1"/>
              </a:buClr>
              <a:buSzPct val="25000"/>
              <a:buFont typeface="Calibri"/>
              <a:buNone/>
            </a:pPr>
            <a:r>
              <a:rPr lang="en-US"/>
              <a:t>Possible objectives for that third term include improving the heat maps by incorporating a cloud cover mask and using OPeNDAP to create near real-time products.</a:t>
            </a:r>
          </a:p>
          <a:p>
            <a:pPr marL="0" marR="0" lvl="0" indent="0" algn="l" rtl="0">
              <a:spcBef>
                <a:spcPts val="0"/>
              </a:spcBef>
              <a:buClr>
                <a:schemeClr val="dk1"/>
              </a:buClr>
              <a:buSzPct val="25000"/>
              <a:buFont typeface="Calibri"/>
              <a:buNone/>
            </a:pPr>
            <a:endParaRPr/>
          </a:p>
          <a:p>
            <a:pPr marL="0" marR="0" lvl="0" indent="0" algn="l" rtl="0">
              <a:spcBef>
                <a:spcPts val="0"/>
              </a:spcBef>
              <a:buClr>
                <a:schemeClr val="dk1"/>
              </a:buClr>
              <a:buSzPct val="25000"/>
              <a:buFont typeface="Calibri"/>
              <a:buNone/>
            </a:pPr>
            <a:r>
              <a:rPr lang="en-US"/>
              <a:t>The first term of Arizona Health &amp; Air Quality performed several statistical analyses, which we were unable to incorporate into our script due to time constraints. However, a third term would be able to automate these analyses.</a:t>
            </a:r>
          </a:p>
          <a:p>
            <a:pPr marL="0" marR="0" lvl="0" indent="0" algn="l" rtl="0">
              <a:spcBef>
                <a:spcPts val="0"/>
              </a:spcBef>
              <a:buClr>
                <a:schemeClr val="dk1"/>
              </a:buClr>
              <a:buSzPct val="25000"/>
              <a:buFont typeface="Calibri"/>
              <a:buNone/>
            </a:pPr>
            <a:endParaRPr/>
          </a:p>
          <a:p>
            <a:pPr marL="0" marR="0" lvl="0" indent="0" algn="l" rtl="0">
              <a:spcBef>
                <a:spcPts val="0"/>
              </a:spcBef>
              <a:buClr>
                <a:schemeClr val="dk1"/>
              </a:buClr>
              <a:buSzPct val="25000"/>
              <a:buFont typeface="Calibri"/>
              <a:buNone/>
            </a:pPr>
            <a:r>
              <a:rPr lang="en-US"/>
              <a:t>The Maricopa County Department of Public Health maintains heat relief centers throughout Maricopa County. In addition, they have survey data on AC use in different communities. While the current term had access to that data, we did not have time to fully incorporate it into LaSTMoV. A third term could use this data to create vulnerability maps to help decision makers locate areas in need of assistance.</a:t>
            </a:r>
          </a:p>
        </p:txBody>
      </p:sp>
      <p:sp>
        <p:nvSpPr>
          <p:cNvPr id="322" name="Shape 322"/>
          <p:cNvSpPr txBox="1">
            <a:spLocks noGrp="1"/>
          </p:cNvSpPr>
          <p:nvPr>
            <p:ph type="sldNum" idx="12"/>
          </p:nvPr>
        </p:nvSpPr>
        <p:spPr>
          <a:xfrm>
            <a:off x="3884612" y="8685213"/>
            <a:ext cx="2971799" cy="458700"/>
          </a:xfrm>
          <a:prstGeom prst="rect">
            <a:avLst/>
          </a:prstGeom>
          <a:noFill/>
          <a:ln>
            <a:noFill/>
          </a:ln>
        </p:spPr>
        <p:txBody>
          <a:bodyPr lIns="91425" tIns="45700" rIns="91425" bIns="45700" anchor="b" anchorCtr="0">
            <a:noAutofit/>
          </a:bodyPr>
          <a:lstStyle/>
          <a:p>
            <a:pPr algn="r">
              <a:buClr>
                <a:srgbClr val="000000"/>
              </a:buClr>
              <a:buSzPct val="25000"/>
              <a:buFont typeface="Calibri"/>
              <a:buNone/>
            </a:pPr>
            <a:fld id="{00000000-1234-1234-1234-123412341234}" type="slidenum">
              <a:rPr lang="en-US" sz="1200">
                <a:latin typeface="Calibri"/>
                <a:ea typeface="Calibri"/>
                <a:cs typeface="Calibri"/>
                <a:sym typeface="Calibri"/>
              </a:rPr>
              <a:pPr algn="r">
                <a:buClr>
                  <a:srgbClr val="000000"/>
                </a:buClr>
                <a:buSzPct val="25000"/>
                <a:buFont typeface="Calibri"/>
                <a:buNone/>
              </a:pPr>
              <a:t>10</a:t>
            </a:fld>
            <a:endParaRPr lang="en-US" sz="1200">
              <a:latin typeface="Calibri"/>
              <a:ea typeface="Calibri"/>
              <a:cs typeface="Calibri"/>
              <a:sym typeface="Calibri"/>
            </a:endParaRPr>
          </a:p>
        </p:txBody>
      </p:sp>
    </p:spTree>
    <p:extLst>
      <p:ext uri="{BB962C8B-B14F-4D97-AF65-F5344CB8AC3E}">
        <p14:creationId xmlns:p14="http://schemas.microsoft.com/office/powerpoint/2010/main" val="38514183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Shape 332"/>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p:txBody>
      </p:sp>
      <p:sp>
        <p:nvSpPr>
          <p:cNvPr id="333" name="Shape 33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0991061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Shape 18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9" name="Shape 189"/>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Notes: Study area covers Maricopa County, Arizona which contains a variety of different landscapes and surfaces, from the densely populated city of Phoenix in the center to the barren desert in the south.  Area also contains significant amounts of agriculture and mountainous regions. </a:t>
            </a:r>
          </a:p>
          <a:p>
            <a:pPr marL="0" marR="0" lvl="0" indent="0" algn="l" rtl="0">
              <a:spcBef>
                <a:spcPts val="0"/>
              </a:spcBef>
              <a:buClr>
                <a:schemeClr val="dk1"/>
              </a:buClr>
              <a:buSzPct val="25000"/>
              <a:buFont typeface="Calibri"/>
              <a:buNone/>
            </a:pPr>
            <a:endParaRPr dirty="0"/>
          </a:p>
          <a:p>
            <a:pPr marL="0" marR="0" lvl="0" indent="0" algn="l" rtl="0">
              <a:spcBef>
                <a:spcPts val="0"/>
              </a:spcBef>
              <a:buClr>
                <a:schemeClr val="dk1"/>
              </a:buClr>
              <a:buSzPct val="25000"/>
              <a:buFont typeface="Calibri"/>
              <a:buNone/>
            </a:pPr>
            <a:endParaRPr dirty="0"/>
          </a:p>
          <a:p>
            <a:pPr marL="0" marR="0" lvl="0" indent="0" algn="l" rtl="0">
              <a:spcBef>
                <a:spcPts val="0"/>
              </a:spcBef>
              <a:buClr>
                <a:schemeClr val="dk1"/>
              </a:buClr>
              <a:buSzPct val="25000"/>
              <a:buFont typeface="Calibri"/>
              <a:buNone/>
            </a:pPr>
            <a:r>
              <a:rPr lang="en-US" dirty="0"/>
              <a:t>Urban Heat Island effect</a:t>
            </a:r>
          </a:p>
        </p:txBody>
      </p:sp>
      <p:sp>
        <p:nvSpPr>
          <p:cNvPr id="190" name="Shape 190"/>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2</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722730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Shape 20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5" name="Shape 205"/>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lvl="0" rtl="0">
              <a:spcBef>
                <a:spcPts val="0"/>
              </a:spcBef>
              <a:buClr>
                <a:schemeClr val="dk1"/>
              </a:buClr>
              <a:buSzPct val="25000"/>
              <a:buFont typeface="Calibri"/>
              <a:buNone/>
            </a:pPr>
            <a:r>
              <a:rPr lang="en-US" dirty="0"/>
              <a:t>Image Credit: https://en.wikipedia.org/wiki/Sunnyslope_Mountain#/</a:t>
            </a:r>
            <a:r>
              <a:rPr lang="en-US" dirty="0" smtClean="0"/>
              <a:t>media/File:PhoenixDowntown.jpg</a:t>
            </a:r>
          </a:p>
          <a:p>
            <a:pPr lvl="0" rtl="0">
              <a:spcBef>
                <a:spcPts val="0"/>
              </a:spcBef>
              <a:buClr>
                <a:schemeClr val="dk1"/>
              </a:buClr>
              <a:buSzPct val="25000"/>
              <a:buFont typeface="Calibri"/>
              <a:buNone/>
            </a:pPr>
            <a:endParaRPr lang="en-US" sz="1200" b="0" i="0" u="none" strike="noStrike" cap="none" dirty="0" smtClean="0">
              <a:solidFill>
                <a:schemeClr val="dk1"/>
              </a:solidFill>
              <a:latin typeface="Calibri"/>
              <a:ea typeface="Calibri"/>
              <a:cs typeface="Calibri"/>
              <a:sym typeface="Calibri"/>
            </a:endParaRPr>
          </a:p>
          <a:p>
            <a:pPr lvl="0" rtl="0">
              <a:spcBef>
                <a:spcPts val="0"/>
              </a:spcBef>
              <a:buClr>
                <a:schemeClr val="dk1"/>
              </a:buClr>
              <a:buSzPct val="25000"/>
              <a:buFont typeface="Calibri"/>
              <a:buNone/>
            </a:pPr>
            <a:r>
              <a:rPr lang="en-US" sz="1200" b="0" i="0" u="none" strike="noStrike" cap="none" dirty="0" smtClean="0">
                <a:solidFill>
                  <a:schemeClr val="dk1"/>
                </a:solidFill>
                <a:latin typeface="Calibri"/>
                <a:ea typeface="Calibri"/>
                <a:cs typeface="Calibri"/>
                <a:sym typeface="Calibri"/>
              </a:rPr>
              <a:t>DEVELOP</a:t>
            </a:r>
            <a:r>
              <a:rPr lang="en-US" sz="1200" b="0" i="0" u="none" strike="noStrike" cap="none" baseline="0" dirty="0" smtClean="0">
                <a:solidFill>
                  <a:schemeClr val="dk1"/>
                </a:solidFill>
                <a:latin typeface="Calibri"/>
                <a:ea typeface="Calibri"/>
                <a:cs typeface="Calibri"/>
                <a:sym typeface="Calibri"/>
              </a:rPr>
              <a:t> was specifically contacted by Maricopa county GOV to determine the most effective way to monitor the problem.</a:t>
            </a:r>
          </a:p>
          <a:p>
            <a:pPr marL="0" marR="0" lvl="0" indent="0" algn="l" rtl="0">
              <a:lnSpc>
                <a:spcPct val="100000"/>
              </a:lnSpc>
              <a:spcBef>
                <a:spcPts val="0"/>
              </a:spcBef>
              <a:spcAft>
                <a:spcPts val="0"/>
              </a:spcAft>
              <a:buClr>
                <a:schemeClr val="dk1"/>
              </a:buClr>
              <a:buSzPct val="25000"/>
              <a:buFont typeface="Calibri"/>
              <a:buNone/>
            </a:pPr>
            <a:endParaRPr lang="en-US" sz="1200" b="0" i="0" u="none" strike="noStrike" cap="none" dirty="0" smtClean="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158158"/>
              </a:buClr>
              <a:buSzPct val="25000"/>
              <a:buFont typeface="Questrial"/>
              <a:buNone/>
              <a:tabLst/>
              <a:defRPr/>
            </a:pPr>
            <a:r>
              <a:rPr kumimoji="0" lang="en-US" sz="1200" b="0" i="0" u="none" strike="noStrike" kern="1200" cap="none" spc="0" normalizeH="0" baseline="0" noProof="0" dirty="0" smtClean="0">
                <a:ln>
                  <a:noFill/>
                </a:ln>
                <a:solidFill>
                  <a:srgbClr val="158158"/>
                </a:solidFill>
                <a:effectLst/>
                <a:uLnTx/>
                <a:uFillTx/>
                <a:latin typeface="Questrial"/>
                <a:ea typeface="Questrial"/>
                <a:cs typeface="Questrial"/>
                <a:sym typeface="Questrial"/>
              </a:rPr>
              <a:t>Varying demographics factors play into how susceptible an individual is to extreme heat events (defined by days over 104°F). </a:t>
            </a:r>
          </a:p>
          <a:p>
            <a:pPr marL="0" marR="0" lvl="0" indent="0" algn="l" rtl="0">
              <a:lnSpc>
                <a:spcPct val="100000"/>
              </a:lnSpc>
              <a:spcBef>
                <a:spcPts val="0"/>
              </a:spcBef>
              <a:spcAft>
                <a:spcPts val="0"/>
              </a:spcAft>
              <a:buClr>
                <a:schemeClr val="dk1"/>
              </a:buClr>
              <a:buSzPct val="25000"/>
              <a:buFont typeface="Calibri"/>
              <a:buNone/>
            </a:pPr>
            <a:endParaRPr lang="en-US" sz="1200" b="0" i="0" u="none" strike="noStrike" cap="none" dirty="0" smtClean="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dirty="0" smtClean="0">
                <a:solidFill>
                  <a:schemeClr val="dk1"/>
                </a:solidFill>
                <a:latin typeface="Calibri"/>
                <a:ea typeface="Calibri"/>
                <a:cs typeface="Calibri"/>
                <a:sym typeface="Calibri"/>
              </a:rPr>
              <a:t>Notes</a:t>
            </a:r>
            <a:r>
              <a:rPr lang="en-US" sz="1200" b="0" i="0" u="none" strike="noStrike" cap="none" dirty="0">
                <a:solidFill>
                  <a:schemeClr val="dk1"/>
                </a:solidFill>
                <a:latin typeface="Calibri"/>
                <a:ea typeface="Calibri"/>
                <a:cs typeface="Calibri"/>
                <a:sym typeface="Calibri"/>
              </a:rPr>
              <a:t>: Maricopa County experiences (ambient) temperatures at or above </a:t>
            </a:r>
            <a:r>
              <a:rPr lang="en-US" sz="1200" b="0" i="0" u="none" strike="noStrike" cap="none" dirty="0">
                <a:solidFill>
                  <a:schemeClr val="dk2"/>
                </a:solidFill>
                <a:latin typeface="Questrial"/>
                <a:ea typeface="Questrial"/>
                <a:cs typeface="Questrial"/>
                <a:sym typeface="Questrial"/>
              </a:rPr>
              <a:t>104°F approximately 73 days per year, which occasionally lead to heat related illnesses and death. Rapid urban growth amplifies the Urban Heat Island (UHI) effect in which various factors cause the temperatures of urban areas to be significantly higher than the surrounding rural areas</a:t>
            </a:r>
            <a:r>
              <a:rPr lang="en-US" sz="1200" b="0" i="0" u="none" strike="noStrike" cap="none" dirty="0" smtClean="0">
                <a:solidFill>
                  <a:schemeClr val="dk2"/>
                </a:solidFill>
                <a:latin typeface="Questrial"/>
                <a:ea typeface="Questrial"/>
                <a:cs typeface="Questrial"/>
                <a:sym typeface="Questrial"/>
              </a:rPr>
              <a:t>.</a:t>
            </a:r>
            <a:r>
              <a:rPr lang="en-US" sz="1200" b="0" i="0" u="none" strike="noStrike" cap="none" baseline="0" dirty="0" smtClean="0">
                <a:solidFill>
                  <a:schemeClr val="dk2"/>
                </a:solidFill>
                <a:latin typeface="Questrial"/>
                <a:ea typeface="Questrial"/>
                <a:cs typeface="Questrial"/>
                <a:sym typeface="Questrial"/>
              </a:rPr>
              <a:t> Maricopa county has an estimated population of 4.1 million people, estimate as of </a:t>
            </a:r>
            <a:r>
              <a:rPr lang="en-US" sz="1200" b="0" i="0" u="none" strike="noStrike" cap="none" baseline="0" dirty="0" err="1" smtClean="0">
                <a:solidFill>
                  <a:schemeClr val="dk2"/>
                </a:solidFill>
                <a:latin typeface="Questrial"/>
                <a:ea typeface="Questrial"/>
                <a:cs typeface="Questrial"/>
                <a:sym typeface="Questrial"/>
              </a:rPr>
              <a:t>july</a:t>
            </a:r>
            <a:r>
              <a:rPr lang="en-US" sz="1200" b="0" i="0" u="none" strike="noStrike" cap="none" baseline="0" dirty="0" smtClean="0">
                <a:solidFill>
                  <a:schemeClr val="dk2"/>
                </a:solidFill>
                <a:latin typeface="Questrial"/>
                <a:ea typeface="Questrial"/>
                <a:cs typeface="Questrial"/>
                <a:sym typeface="Questrial"/>
              </a:rPr>
              <a:t> 1, 2015. Which is roughly 4 times larger than the pima county </a:t>
            </a:r>
            <a:r>
              <a:rPr lang="en-US" sz="1200" b="0" i="0" u="none" strike="noStrike" cap="none" baseline="0" dirty="0" err="1" smtClean="0">
                <a:solidFill>
                  <a:schemeClr val="dk2"/>
                </a:solidFill>
                <a:latin typeface="Questrial"/>
                <a:ea typeface="Questrial"/>
                <a:cs typeface="Questrial"/>
                <a:sym typeface="Questrial"/>
              </a:rPr>
              <a:t>az</a:t>
            </a:r>
            <a:r>
              <a:rPr lang="en-US" sz="1200" b="0" i="0" u="none" strike="noStrike" cap="none" baseline="0" dirty="0" smtClean="0">
                <a:solidFill>
                  <a:schemeClr val="dk2"/>
                </a:solidFill>
                <a:latin typeface="Questrial"/>
                <a:ea typeface="Questrial"/>
                <a:cs typeface="Questrial"/>
                <a:sym typeface="Questrial"/>
              </a:rPr>
              <a:t>, the second largest county in the state.</a:t>
            </a: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dirty="0">
                <a:solidFill>
                  <a:schemeClr val="dk2"/>
                </a:solidFill>
                <a:latin typeface="Questrial"/>
                <a:ea typeface="Questrial"/>
                <a:cs typeface="Questrial"/>
                <a:sym typeface="Questrial"/>
              </a:rPr>
              <a:t>	-&gt; caused by a combination of higher carbon emissions and, at night, by the existence of impermeable surfaces which retain heat better than natural landscapes. </a:t>
            </a: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dirty="0">
              <a:solidFill>
                <a:schemeClr val="dk2"/>
              </a:solidFill>
              <a:latin typeface="Questrial"/>
              <a:ea typeface="Questrial"/>
              <a:cs typeface="Questrial"/>
              <a:sym typeface="Questrial"/>
            </a:endParaRP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dirty="0">
              <a:solidFill>
                <a:schemeClr val="dk2"/>
              </a:solidFill>
              <a:latin typeface="Questrial"/>
              <a:ea typeface="Questrial"/>
              <a:cs typeface="Questrial"/>
              <a:sym typeface="Questrial"/>
            </a:endParaRPr>
          </a:p>
          <a:p>
            <a:pPr marL="0" marR="0" lvl="0" indent="0" algn="l" rtl="0">
              <a:spcBef>
                <a:spcPts val="0"/>
              </a:spcBef>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p:txBody>
      </p:sp>
      <p:sp>
        <p:nvSpPr>
          <p:cNvPr id="206" name="Shape 206"/>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2255576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Shape 22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24" name="Shape 224"/>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Notes: </a:t>
            </a:r>
          </a:p>
          <a:p>
            <a:pPr marL="0" marR="0" lvl="0" indent="0" algn="l" rtl="0">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Primary objective is to </a:t>
            </a:r>
            <a:r>
              <a:rPr lang="en-US" dirty="0"/>
              <a:t>CREATE </a:t>
            </a:r>
            <a:r>
              <a:rPr lang="en-US" sz="1200" b="0" i="0" u="none" strike="noStrike" cap="none" dirty="0">
                <a:solidFill>
                  <a:schemeClr val="dk1"/>
                </a:solidFill>
                <a:latin typeface="Calibri"/>
                <a:ea typeface="Calibri"/>
                <a:cs typeface="Calibri"/>
                <a:sym typeface="Calibri"/>
              </a:rPr>
              <a:t>a Python tool nam</a:t>
            </a:r>
            <a:r>
              <a:rPr lang="en-US" dirty="0"/>
              <a:t>ed “Land Surface Temperature MODIS Visualization” </a:t>
            </a:r>
            <a:r>
              <a:rPr lang="en-US" sz="1200" b="0" i="0" u="none" strike="noStrike" cap="none" dirty="0">
                <a:solidFill>
                  <a:schemeClr val="dk1"/>
                </a:solidFill>
                <a:latin typeface="Calibri"/>
                <a:ea typeface="Calibri"/>
                <a:cs typeface="Calibri"/>
                <a:sym typeface="Calibri"/>
              </a:rPr>
              <a:t>that will </a:t>
            </a:r>
            <a:r>
              <a:rPr lang="en-US" dirty="0"/>
              <a:t>AUTOMATE the creation of heat severity maps in Maricopa County, Arizona</a:t>
            </a:r>
            <a:r>
              <a:rPr lang="en-US" sz="1200" b="0" i="0" u="none" strike="noStrike" cap="none" dirty="0">
                <a:solidFill>
                  <a:schemeClr val="dk1"/>
                </a:solidFill>
                <a:latin typeface="Calibri"/>
                <a:ea typeface="Calibri"/>
                <a:cs typeface="Calibri"/>
                <a:sym typeface="Calibri"/>
              </a:rPr>
              <a:t>. This should greatly decrease the amount of heat related illnesses in Maricopa County. </a:t>
            </a:r>
          </a:p>
          <a:p>
            <a:pPr marL="0" marR="0" lvl="0" indent="0" algn="l" rtl="0">
              <a:spcBef>
                <a:spcPts val="0"/>
              </a:spcBef>
              <a:buClr>
                <a:schemeClr val="dk1"/>
              </a:buClr>
              <a:buSzPct val="25000"/>
              <a:buFont typeface="Calibri"/>
              <a:buNone/>
            </a:pPr>
            <a:endParaRPr dirty="0"/>
          </a:p>
          <a:p>
            <a:pPr marL="0" marR="0" lvl="0" indent="0" algn="l" rtl="0">
              <a:spcBef>
                <a:spcPts val="0"/>
              </a:spcBef>
              <a:buClr>
                <a:schemeClr val="dk1"/>
              </a:buClr>
              <a:buSzPct val="25000"/>
              <a:buFont typeface="Calibri"/>
              <a:buNone/>
            </a:pPr>
            <a:r>
              <a:rPr lang="en-US" dirty="0"/>
              <a:t>Access to near real-time data was an initial objective, but proved unviable at this time, given the current developmental state of </a:t>
            </a:r>
            <a:r>
              <a:rPr lang="en-US" dirty="0" err="1"/>
              <a:t>OPeNDAP</a:t>
            </a:r>
            <a:r>
              <a:rPr lang="en-US" dirty="0"/>
              <a:t>.</a:t>
            </a:r>
          </a:p>
          <a:p>
            <a:pPr marL="0" marR="0" lvl="0" indent="0" algn="l" rtl="0">
              <a:spcBef>
                <a:spcPts val="0"/>
              </a:spcBef>
              <a:buClr>
                <a:schemeClr val="dk1"/>
              </a:buClr>
              <a:buSzPct val="25000"/>
              <a:buFont typeface="Calibri"/>
              <a:buNone/>
            </a:pPr>
            <a:endParaRPr dirty="0"/>
          </a:p>
        </p:txBody>
      </p:sp>
      <p:sp>
        <p:nvSpPr>
          <p:cNvPr id="225" name="Shape 225"/>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424164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Shape 22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25" name="Shape 225"/>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The Aqua satellite </a:t>
            </a:r>
            <a:r>
              <a:rPr lang="en-US"/>
              <a:t>was</a:t>
            </a:r>
            <a:r>
              <a:rPr lang="en-US" sz="1200" b="0" i="0" u="none" strike="noStrike" cap="none">
                <a:solidFill>
                  <a:schemeClr val="dk1"/>
                </a:solidFill>
                <a:latin typeface="Calibri"/>
                <a:ea typeface="Calibri"/>
                <a:cs typeface="Calibri"/>
                <a:sym typeface="Calibri"/>
              </a:rPr>
              <a:t> utilized to collect land surface temperature data </a:t>
            </a:r>
            <a:r>
              <a:rPr lang="en-US"/>
              <a:t>during the months of April to October for 2006-2015.</a:t>
            </a:r>
          </a:p>
          <a:p>
            <a:pPr lvl="0" rtl="0">
              <a:spcBef>
                <a:spcPts val="0"/>
              </a:spcBef>
              <a:buClr>
                <a:schemeClr val="dk1"/>
              </a:buClr>
              <a:buSzPct val="25000"/>
              <a:buFont typeface="Calibri"/>
              <a:buNone/>
            </a:pPr>
            <a:r>
              <a:rPr lang="en-US"/>
              <a:t>Since we were only interested in days over 104 F, in situ air temperature data were taken from the Phoenix airport to locate those days.</a:t>
            </a:r>
          </a:p>
          <a:p>
            <a:pPr lvl="0" rtl="0">
              <a:spcBef>
                <a:spcPts val="0"/>
              </a:spcBef>
              <a:buClr>
                <a:schemeClr val="dk1"/>
              </a:buClr>
              <a:buSzPct val="25000"/>
              <a:buFont typeface="Calibri"/>
              <a:buNone/>
            </a:pPr>
            <a:endParaRPr/>
          </a:p>
          <a:p>
            <a:pPr lvl="0" rtl="0">
              <a:spcBef>
                <a:spcPts val="0"/>
              </a:spcBef>
              <a:buClr>
                <a:schemeClr val="dk1"/>
              </a:buClr>
              <a:buSzPct val="25000"/>
              <a:buFont typeface="Calibri"/>
              <a:buNone/>
            </a:pPr>
            <a:endParaRPr/>
          </a:p>
          <a:p>
            <a:pPr lvl="0" rtl="0">
              <a:spcBef>
                <a:spcPts val="0"/>
              </a:spcBef>
              <a:buClr>
                <a:schemeClr val="dk1"/>
              </a:buClr>
              <a:buSzPct val="25000"/>
              <a:buFont typeface="Calibri"/>
              <a:buNone/>
            </a:pPr>
            <a:r>
              <a:rPr lang="en-US"/>
              <a:t>Image Source: http://www.eldoradocountyweather.com/current/climate/phoenixclimate.html</a:t>
            </a:r>
          </a:p>
          <a:p>
            <a:pPr lvl="0" rtl="0">
              <a:spcBef>
                <a:spcPts val="0"/>
              </a:spcBef>
              <a:buClr>
                <a:schemeClr val="dk1"/>
              </a:buClr>
              <a:buSzPct val="25000"/>
              <a:buFont typeface="Calibri"/>
              <a:buNone/>
            </a:pPr>
            <a:endParaRPr/>
          </a:p>
          <a:p>
            <a:pPr marL="0" marR="0" lvl="0" indent="0" algn="l" rtl="0">
              <a:spcBef>
                <a:spcPts val="0"/>
              </a:spcBef>
              <a:spcAft>
                <a:spcPts val="0"/>
              </a:spcAft>
              <a:buClr>
                <a:schemeClr val="dk1"/>
              </a:buClr>
              <a:buSzPct val="25000"/>
              <a:buFont typeface="Calibri"/>
              <a:buNone/>
            </a:pPr>
            <a:endParaRPr/>
          </a:p>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226" name="Shape 226"/>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a:buClr>
                <a:srgbClr val="000000"/>
              </a:buClr>
              <a:buSzPct val="25000"/>
              <a:buFont typeface="Calibri"/>
              <a:buNone/>
            </a:pPr>
            <a:fld id="{00000000-1234-1234-1234-123412341234}" type="slidenum">
              <a:rPr lang="en-US">
                <a:solidFill>
                  <a:prstClr val="black"/>
                </a:solidFill>
                <a:latin typeface="Calibri"/>
                <a:ea typeface="Calibri"/>
                <a:cs typeface="Calibri"/>
                <a:sym typeface="Calibri"/>
              </a:rPr>
              <a:pPr>
                <a:buClr>
                  <a:srgbClr val="000000"/>
                </a:buClr>
                <a:buSzPct val="25000"/>
                <a:buFont typeface="Calibri"/>
                <a:buNone/>
              </a:pPr>
              <a:t>5</a:t>
            </a:fld>
            <a:endParaRPr lang="en-US">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9819426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Shape 25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52" name="Shape 252"/>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lvl="0" rtl="0">
              <a:spcBef>
                <a:spcPts val="0"/>
              </a:spcBef>
              <a:buClr>
                <a:schemeClr val="dk1"/>
              </a:buClr>
              <a:buSzPct val="25000"/>
              <a:buFont typeface="Calibri"/>
              <a:buNone/>
            </a:pPr>
            <a:r>
              <a:rPr lang="en-US"/>
              <a:t>LaSTMoV allows our end users to select their own study period, and it has the ability to compare months from multiple years.</a:t>
            </a:r>
          </a:p>
          <a:p>
            <a:pPr lvl="0" rtl="0">
              <a:spcBef>
                <a:spcPts val="0"/>
              </a:spcBef>
              <a:buClr>
                <a:schemeClr val="dk1"/>
              </a:buClr>
              <a:buSzPct val="25000"/>
              <a:buFont typeface="Calibri"/>
              <a:buNone/>
            </a:pPr>
            <a:endParaRPr/>
          </a:p>
          <a:p>
            <a:pPr lvl="0" rtl="0">
              <a:spcBef>
                <a:spcPts val="0"/>
              </a:spcBef>
              <a:buClr>
                <a:schemeClr val="dk1"/>
              </a:buClr>
              <a:buSzPct val="25000"/>
              <a:buFont typeface="Calibri"/>
              <a:buNone/>
            </a:pPr>
            <a:r>
              <a:rPr lang="en-US"/>
              <a:t>LaSTMoV automatically downloads the in situ data from MesoWest API, uses that data to compile a list of days over 104 F, and delete MODIS data for days not over 104 F.</a:t>
            </a:r>
          </a:p>
          <a:p>
            <a:pPr marL="0" marR="0" lvl="0" indent="0" algn="l" rtl="0">
              <a:spcBef>
                <a:spcPts val="0"/>
              </a:spcBef>
              <a:buClr>
                <a:schemeClr val="dk1"/>
              </a:buClr>
              <a:buSzPct val="25000"/>
              <a:buFont typeface="Calibri"/>
              <a:buNone/>
            </a:pPr>
            <a:endParaRPr/>
          </a:p>
          <a:p>
            <a:pPr marL="0" marR="0" lvl="0" indent="0" algn="l" rtl="0">
              <a:spcBef>
                <a:spcPts val="0"/>
              </a:spcBef>
              <a:buClr>
                <a:schemeClr val="dk1"/>
              </a:buClr>
              <a:buSzPct val="25000"/>
              <a:buFont typeface="Calibri"/>
              <a:buNone/>
            </a:pPr>
            <a:r>
              <a:rPr lang="en-US"/>
              <a:t>Once the script has a list of good days, the MODIS files for those days are converted to tiff format, clipped to Maricopa county, and converted from decimal number to F.</a:t>
            </a:r>
          </a:p>
          <a:p>
            <a:pPr marL="0" marR="0" lvl="0" indent="0" algn="l" rtl="0">
              <a:spcBef>
                <a:spcPts val="0"/>
              </a:spcBef>
              <a:buClr>
                <a:schemeClr val="dk1"/>
              </a:buClr>
              <a:buSzPct val="25000"/>
              <a:buFont typeface="Calibri"/>
              <a:buNone/>
            </a:pPr>
            <a:endParaRPr/>
          </a:p>
          <a:p>
            <a:pPr marL="0" marR="0" lvl="0" indent="0" algn="l" rtl="0">
              <a:spcBef>
                <a:spcPts val="0"/>
              </a:spcBef>
              <a:buClr>
                <a:schemeClr val="dk1"/>
              </a:buClr>
              <a:buSzPct val="25000"/>
              <a:buFont typeface="Calibri"/>
              <a:buNone/>
            </a:pPr>
            <a:r>
              <a:rPr lang="en-US"/>
              <a:t>The script then calls a subsetted R script that will create a table of the percent cloud cover by census tract, and calculate the grand monthly average and standard deviation for each month.</a:t>
            </a:r>
          </a:p>
        </p:txBody>
      </p:sp>
      <p:sp>
        <p:nvSpPr>
          <p:cNvPr id="253" name="Shape 253"/>
          <p:cNvSpPr txBox="1">
            <a:spLocks noGrp="1"/>
          </p:cNvSpPr>
          <p:nvPr>
            <p:ph type="sldNum" idx="12"/>
          </p:nvPr>
        </p:nvSpPr>
        <p:spPr>
          <a:xfrm>
            <a:off x="3884612" y="8685213"/>
            <a:ext cx="2971799" cy="458700"/>
          </a:xfrm>
          <a:prstGeom prst="rect">
            <a:avLst/>
          </a:prstGeom>
          <a:noFill/>
          <a:ln>
            <a:noFill/>
          </a:ln>
        </p:spPr>
        <p:txBody>
          <a:bodyPr lIns="91425" tIns="45700" rIns="91425" bIns="45700" anchor="b" anchorCtr="0">
            <a:noAutofit/>
          </a:bodyPr>
          <a:lstStyle/>
          <a:p>
            <a:pPr>
              <a:buClr>
                <a:srgbClr val="000000"/>
              </a:buClr>
              <a:buSzPct val="25000"/>
              <a:buFont typeface="Calibri"/>
              <a:buNone/>
            </a:pPr>
            <a:fld id="{00000000-1234-1234-1234-123412341234}" type="slidenum">
              <a:rPr lang="en-US">
                <a:solidFill>
                  <a:prstClr val="black"/>
                </a:solidFill>
                <a:latin typeface="Calibri"/>
                <a:ea typeface="Calibri"/>
                <a:cs typeface="Calibri"/>
                <a:sym typeface="Calibri"/>
              </a:rPr>
              <a:pPr>
                <a:buClr>
                  <a:srgbClr val="000000"/>
                </a:buClr>
                <a:buSzPct val="25000"/>
                <a:buFont typeface="Calibri"/>
                <a:buNone/>
              </a:pPr>
              <a:t>6</a:t>
            </a:fld>
            <a:endParaRPr lang="en-US">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28641896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Shape 28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2" name="Shape 282"/>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r>
              <a:rPr lang="en-US" dirty="0"/>
              <a:t>From the original  HDF </a:t>
            </a:r>
            <a:r>
              <a:rPr lang="en-US" dirty="0" smtClean="0"/>
              <a:t>file </a:t>
            </a:r>
            <a:r>
              <a:rPr lang="en-US" dirty="0"/>
              <a:t>we needed to select the relevant layers to observe LST. These </a:t>
            </a:r>
            <a:r>
              <a:rPr lang="en-US" dirty="0" smtClean="0"/>
              <a:t>images</a:t>
            </a:r>
            <a:r>
              <a:rPr lang="en-US" baseline="0" dirty="0" smtClean="0"/>
              <a:t> you see on your left were </a:t>
            </a:r>
            <a:r>
              <a:rPr lang="en-US" dirty="0" smtClean="0"/>
              <a:t>pulled and clipped using the</a:t>
            </a:r>
            <a:r>
              <a:rPr lang="en-US" baseline="0" dirty="0" smtClean="0"/>
              <a:t> python tool last </a:t>
            </a:r>
            <a:r>
              <a:rPr lang="en-US" baseline="0" dirty="0" err="1" smtClean="0"/>
              <a:t>mov</a:t>
            </a:r>
            <a:r>
              <a:rPr lang="en-US" baseline="0" dirty="0" smtClean="0"/>
              <a:t> </a:t>
            </a:r>
            <a:r>
              <a:rPr lang="en-US" dirty="0" smtClean="0"/>
              <a:t>that </a:t>
            </a:r>
            <a:r>
              <a:rPr lang="en-US" dirty="0"/>
              <a:t>specifically grab </a:t>
            </a:r>
            <a:r>
              <a:rPr lang="en-US" dirty="0" smtClean="0"/>
              <a:t>layers for</a:t>
            </a:r>
            <a:r>
              <a:rPr lang="en-US" baseline="0" dirty="0" smtClean="0"/>
              <a:t> </a:t>
            </a:r>
            <a:r>
              <a:rPr lang="en-US" dirty="0" err="1" smtClean="0"/>
              <a:t>lst</a:t>
            </a:r>
            <a:r>
              <a:rPr lang="en-US" dirty="0" smtClean="0"/>
              <a:t> day </a:t>
            </a:r>
            <a:r>
              <a:rPr lang="en-US" dirty="0"/>
              <a:t>and </a:t>
            </a:r>
            <a:r>
              <a:rPr lang="en-US" dirty="0" err="1" smtClean="0"/>
              <a:t>lst</a:t>
            </a:r>
            <a:r>
              <a:rPr lang="en-US" dirty="0" smtClean="0"/>
              <a:t> </a:t>
            </a:r>
            <a:r>
              <a:rPr lang="en-US" dirty="0"/>
              <a:t>night </a:t>
            </a:r>
            <a:r>
              <a:rPr lang="en-US" dirty="0" smtClean="0"/>
              <a:t>at 1Km resolution. The</a:t>
            </a:r>
            <a:r>
              <a:rPr lang="en-US" baseline="0" dirty="0" smtClean="0"/>
              <a:t> maps above give</a:t>
            </a:r>
            <a:r>
              <a:rPr lang="en-US" dirty="0" smtClean="0"/>
              <a:t> a </a:t>
            </a:r>
            <a:r>
              <a:rPr lang="en-US" dirty="0"/>
              <a:t>good </a:t>
            </a:r>
            <a:r>
              <a:rPr lang="en-US" dirty="0" smtClean="0"/>
              <a:t>visualization </a:t>
            </a:r>
            <a:r>
              <a:rPr lang="en-US" dirty="0"/>
              <a:t>of the heat intensity that the desert southwest </a:t>
            </a:r>
            <a:r>
              <a:rPr lang="en-US" dirty="0" smtClean="0"/>
              <a:t>experiences. </a:t>
            </a:r>
          </a:p>
          <a:p>
            <a:pPr lvl="0" rtl="0">
              <a:spcBef>
                <a:spcPts val="0"/>
              </a:spcBef>
              <a:buNone/>
            </a:pPr>
            <a:endParaRPr lang="en-US" dirty="0" smtClean="0"/>
          </a:p>
          <a:p>
            <a:pPr lvl="0" rtl="0">
              <a:spcBef>
                <a:spcPts val="0"/>
              </a:spcBef>
              <a:buNone/>
            </a:pPr>
            <a:r>
              <a:rPr lang="en-US" dirty="0" smtClean="0"/>
              <a:t>The census</a:t>
            </a:r>
            <a:r>
              <a:rPr lang="en-US" baseline="0" dirty="0" smtClean="0"/>
              <a:t> tract maps were then generated in R by attaching the mean temps per tract in a dbf file. </a:t>
            </a:r>
            <a:endParaRPr lang="en-US" dirty="0" smtClean="0"/>
          </a:p>
          <a:p>
            <a:pPr lvl="0" rtl="0">
              <a:spcBef>
                <a:spcPts val="0"/>
              </a:spcBef>
              <a:buNone/>
            </a:pPr>
            <a:r>
              <a:rPr lang="en-US" dirty="0" smtClean="0"/>
              <a:t>These</a:t>
            </a:r>
            <a:r>
              <a:rPr lang="en-US" baseline="0" dirty="0" smtClean="0"/>
              <a:t> images were pulled a few days before the hottest day of 2015. The hottest day and the days leading up had &gt;50% cloud cover. </a:t>
            </a:r>
          </a:p>
          <a:p>
            <a:pPr lvl="0" rtl="0">
              <a:spcBef>
                <a:spcPts val="0"/>
              </a:spcBef>
              <a:buNone/>
            </a:pPr>
            <a:r>
              <a:rPr lang="en-US" baseline="0" dirty="0" smtClean="0"/>
              <a:t> </a:t>
            </a:r>
            <a:endParaRPr lang="en-US" dirty="0" smtClean="0">
              <a:solidFill>
                <a:srgbClr val="333333"/>
              </a:solidFill>
            </a:endParaRPr>
          </a:p>
          <a:p>
            <a:pPr lvl="0" rtl="0">
              <a:spcBef>
                <a:spcPts val="0"/>
              </a:spcBef>
              <a:buNone/>
            </a:pPr>
            <a:r>
              <a:rPr lang="en-US" dirty="0" smtClean="0">
                <a:solidFill>
                  <a:srgbClr val="333333"/>
                </a:solidFill>
              </a:rPr>
              <a:t>Why did we use census tracts?</a:t>
            </a:r>
          </a:p>
          <a:p>
            <a:pPr lvl="0" rtl="0">
              <a:spcBef>
                <a:spcPts val="0"/>
              </a:spcBef>
              <a:buNone/>
            </a:pPr>
            <a:r>
              <a:rPr lang="en-US" dirty="0" smtClean="0">
                <a:solidFill>
                  <a:srgbClr val="333333"/>
                </a:solidFill>
              </a:rPr>
              <a:t>Census </a:t>
            </a:r>
            <a:r>
              <a:rPr lang="en-US" dirty="0">
                <a:solidFill>
                  <a:srgbClr val="333333"/>
                </a:solidFill>
              </a:rPr>
              <a:t>tracts generally have a population size between 1,200 and 8,000 people, with an optimum size of 4,000 people.</a:t>
            </a:r>
          </a:p>
          <a:p>
            <a:pPr lvl="0" rtl="0">
              <a:spcBef>
                <a:spcPts val="0"/>
              </a:spcBef>
              <a:buNone/>
            </a:pPr>
            <a:endParaRPr dirty="0">
              <a:solidFill>
                <a:srgbClr val="333333"/>
              </a:solidFill>
            </a:endParaRPr>
          </a:p>
          <a:p>
            <a:pPr lvl="0" rtl="0">
              <a:spcBef>
                <a:spcPts val="0"/>
              </a:spcBef>
              <a:buNone/>
            </a:pPr>
            <a:r>
              <a:rPr lang="en-US" dirty="0">
                <a:solidFill>
                  <a:srgbClr val="333333"/>
                </a:solidFill>
              </a:rPr>
              <a:t>A census tract usually </a:t>
            </a:r>
            <a:r>
              <a:rPr lang="en-US" dirty="0" smtClean="0">
                <a:solidFill>
                  <a:srgbClr val="333333"/>
                </a:solidFill>
              </a:rPr>
              <a:t>cover </a:t>
            </a:r>
            <a:r>
              <a:rPr lang="en-US" dirty="0">
                <a:solidFill>
                  <a:srgbClr val="333333"/>
                </a:solidFill>
              </a:rPr>
              <a:t>a contiguous area; however, the spatial size of census tracts varies widely depending on the density of settlement.</a:t>
            </a:r>
          </a:p>
          <a:p>
            <a:pPr lvl="0" rtl="0">
              <a:spcBef>
                <a:spcPts val="0"/>
              </a:spcBef>
              <a:buNone/>
            </a:pPr>
            <a:endParaRPr dirty="0">
              <a:solidFill>
                <a:srgbClr val="333333"/>
              </a:solidFill>
            </a:endParaRPr>
          </a:p>
          <a:p>
            <a:pPr lvl="0" rtl="0">
              <a:spcBef>
                <a:spcPts val="0"/>
              </a:spcBef>
              <a:buNone/>
            </a:pPr>
            <a:r>
              <a:rPr lang="en-US" dirty="0">
                <a:solidFill>
                  <a:srgbClr val="333333"/>
                </a:solidFill>
              </a:rPr>
              <a:t>the boundaries are maintained over longer periods of time which allows for easier statistical comparisons between census years. </a:t>
            </a:r>
          </a:p>
          <a:p>
            <a:pPr lvl="0" rtl="0">
              <a:spcBef>
                <a:spcPts val="0"/>
              </a:spcBef>
              <a:buNone/>
            </a:pPr>
            <a:endParaRPr sz="950" dirty="0">
              <a:solidFill>
                <a:srgbClr val="333333"/>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chemeClr val="dk1"/>
              </a:buClr>
              <a:buSzTx/>
              <a:buFont typeface="Calibri"/>
              <a:buNone/>
              <a:tabLst/>
              <a:defRPr/>
            </a:pPr>
            <a:r>
              <a:rPr lang="en-US" sz="1000" dirty="0" smtClean="0"/>
              <a:t>Other layers that could be of potential use to future terms are the Quality Assurance (QA) Day (1) and Night (5) layers . These can be used to identify cloud cover and cloud shadow during the monsoon season. </a:t>
            </a:r>
          </a:p>
          <a:p>
            <a:pPr lvl="0" rtl="0">
              <a:spcBef>
                <a:spcPts val="0"/>
              </a:spcBef>
              <a:buNone/>
            </a:pPr>
            <a:endParaRPr sz="950" dirty="0">
              <a:solidFill>
                <a:srgbClr val="333333"/>
              </a:solidFill>
              <a:latin typeface="Arial"/>
              <a:ea typeface="Arial"/>
              <a:cs typeface="Arial"/>
              <a:sym typeface="Arial"/>
            </a:endParaRPr>
          </a:p>
        </p:txBody>
      </p:sp>
      <p:sp>
        <p:nvSpPr>
          <p:cNvPr id="283" name="Shape 283"/>
          <p:cNvSpPr txBox="1">
            <a:spLocks noGrp="1"/>
          </p:cNvSpPr>
          <p:nvPr>
            <p:ph type="sldNum" idx="12"/>
          </p:nvPr>
        </p:nvSpPr>
        <p:spPr>
          <a:xfrm>
            <a:off x="3884612" y="8685213"/>
            <a:ext cx="2971799" cy="458700"/>
          </a:xfrm>
          <a:prstGeom prst="rect">
            <a:avLst/>
          </a:prstGeom>
        </p:spPr>
        <p:txBody>
          <a:bodyPr lIns="91425" tIns="45700" rIns="91425" bIns="45700" anchor="b" anchorCtr="0">
            <a:noAutofit/>
          </a:bodyPr>
          <a:lstStyle/>
          <a:p>
            <a:pPr lvl="0">
              <a:spcBef>
                <a:spcPts val="0"/>
              </a:spcBef>
              <a:buClr>
                <a:schemeClr val="dk1"/>
              </a:buClr>
              <a:buSzPct val="25000"/>
              <a:buFont typeface="Calibri"/>
              <a:buNone/>
            </a:pPr>
            <a:fld id="{00000000-1234-1234-1234-123412341234}" type="slidenum">
              <a:rPr lang="en-US"/>
              <a:t>7</a:t>
            </a:fld>
            <a:endParaRPr lang="en-US"/>
          </a:p>
        </p:txBody>
      </p:sp>
    </p:spTree>
    <p:extLst>
      <p:ext uri="{BB962C8B-B14F-4D97-AF65-F5344CB8AC3E}">
        <p14:creationId xmlns:p14="http://schemas.microsoft.com/office/powerpoint/2010/main" val="8845652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Shape 30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2" name="Shape 302"/>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r>
              <a:rPr lang="en-US" sz="1200" b="0" i="0" u="none" strike="noStrike" kern="1200" cap="none" dirty="0" smtClean="0">
                <a:solidFill>
                  <a:schemeClr val="dk1"/>
                </a:solidFill>
                <a:effectLst/>
                <a:latin typeface="Calibri"/>
                <a:ea typeface="Calibri"/>
                <a:cs typeface="Calibri"/>
                <a:sym typeface="Calibri"/>
              </a:rPr>
              <a:t>We are trying to determine the spatial cohesion</a:t>
            </a:r>
            <a:r>
              <a:rPr lang="en-US" sz="1200" b="0" i="0" u="none" strike="noStrike" kern="1200" cap="none" baseline="0" dirty="0" smtClean="0">
                <a:solidFill>
                  <a:schemeClr val="dk1"/>
                </a:solidFill>
                <a:effectLst/>
                <a:latin typeface="Calibri"/>
                <a:ea typeface="Calibri"/>
                <a:cs typeface="Calibri"/>
                <a:sym typeface="Calibri"/>
              </a:rPr>
              <a:t> of land surface temperature across Maricopa county</a:t>
            </a:r>
          </a:p>
          <a:p>
            <a:pPr lvl="0" rtl="0">
              <a:spcBef>
                <a:spcPts val="0"/>
              </a:spcBef>
              <a:buNone/>
            </a:pPr>
            <a:endParaRPr lang="en-US" sz="1200" b="0" i="0" u="none" strike="noStrike" kern="1200" cap="none" baseline="0" dirty="0" smtClean="0">
              <a:solidFill>
                <a:schemeClr val="dk1"/>
              </a:solidFill>
              <a:effectLst/>
              <a:latin typeface="Calibri"/>
              <a:ea typeface="Calibri"/>
              <a:cs typeface="Calibri"/>
              <a:sym typeface="Calibri"/>
            </a:endParaRPr>
          </a:p>
          <a:p>
            <a:pPr lvl="0" rtl="0">
              <a:spcBef>
                <a:spcPts val="0"/>
              </a:spcBef>
              <a:buNone/>
            </a:pPr>
            <a:r>
              <a:rPr lang="en-US" sz="1200" b="0" i="0" u="none" strike="noStrike" kern="1200" cap="none" baseline="0" dirty="0" smtClean="0">
                <a:solidFill>
                  <a:schemeClr val="dk1"/>
                </a:solidFill>
                <a:effectLst/>
                <a:latin typeface="Calibri"/>
                <a:ea typeface="Calibri"/>
                <a:cs typeface="Calibri"/>
                <a:sym typeface="Calibri"/>
              </a:rPr>
              <a:t>To do this we implored the use of the </a:t>
            </a:r>
            <a:r>
              <a:rPr lang="en-US" sz="1200" b="0" i="0" u="none" strike="noStrike" kern="1200" cap="none" baseline="0" dirty="0" err="1" smtClean="0">
                <a:solidFill>
                  <a:schemeClr val="dk1"/>
                </a:solidFill>
                <a:effectLst/>
                <a:latin typeface="Calibri"/>
                <a:ea typeface="Calibri"/>
                <a:cs typeface="Calibri"/>
                <a:sym typeface="Calibri"/>
              </a:rPr>
              <a:t>semivariogram</a:t>
            </a:r>
            <a:r>
              <a:rPr lang="en-US" sz="1200" b="0" i="0" u="none" strike="noStrike" kern="1200" cap="none" baseline="0" dirty="0" smtClean="0">
                <a:solidFill>
                  <a:schemeClr val="dk1"/>
                </a:solidFill>
                <a:effectLst/>
                <a:latin typeface="Calibri"/>
                <a:ea typeface="Calibri"/>
                <a:cs typeface="Calibri"/>
                <a:sym typeface="Calibri"/>
              </a:rPr>
              <a:t> function in </a:t>
            </a:r>
            <a:r>
              <a:rPr lang="en-US" sz="1200" b="0" i="0" u="none" strike="noStrike" kern="1200" cap="none" baseline="0" dirty="0" err="1" smtClean="0">
                <a:solidFill>
                  <a:schemeClr val="dk1"/>
                </a:solidFill>
                <a:effectLst/>
                <a:latin typeface="Calibri"/>
                <a:ea typeface="Calibri"/>
                <a:cs typeface="Calibri"/>
                <a:sym typeface="Calibri"/>
              </a:rPr>
              <a:t>Arcmap</a:t>
            </a:r>
            <a:r>
              <a:rPr lang="en-US" sz="1200" b="0" i="0" u="none" strike="noStrike" kern="1200" cap="none" baseline="0" dirty="0" smtClean="0">
                <a:solidFill>
                  <a:schemeClr val="dk1"/>
                </a:solidFill>
                <a:effectLst/>
                <a:latin typeface="Calibri"/>
                <a:ea typeface="Calibri"/>
                <a:cs typeface="Calibri"/>
                <a:sym typeface="Calibri"/>
              </a:rPr>
              <a:t>. The function was applied to the same day and night as shown in the images from the previous slide.</a:t>
            </a:r>
            <a:endParaRPr lang="en-US" sz="1200" b="0" i="0" u="none" strike="noStrike" kern="1200" cap="none" dirty="0" smtClean="0">
              <a:solidFill>
                <a:schemeClr val="dk1"/>
              </a:solidFill>
              <a:effectLst/>
              <a:latin typeface="Calibri"/>
              <a:ea typeface="Calibri"/>
              <a:cs typeface="Calibri"/>
              <a:sym typeface="Calibri"/>
            </a:endParaRPr>
          </a:p>
          <a:p>
            <a:pPr lvl="0" rtl="0">
              <a:spcBef>
                <a:spcPts val="0"/>
              </a:spcBef>
              <a:buNone/>
            </a:pPr>
            <a:endParaRPr lang="en-US" sz="1200" b="0" i="0" u="none" strike="noStrike" kern="1200" cap="none" dirty="0" smtClean="0">
              <a:solidFill>
                <a:schemeClr val="dk1"/>
              </a:solidFill>
              <a:effectLst/>
              <a:latin typeface="Calibri"/>
              <a:ea typeface="Calibri"/>
              <a:cs typeface="Calibri"/>
              <a:sym typeface="Calibri"/>
            </a:endParaRPr>
          </a:p>
          <a:p>
            <a:pPr lvl="0" rtl="0">
              <a:spcBef>
                <a:spcPts val="0"/>
              </a:spcBef>
              <a:buNone/>
            </a:pPr>
            <a:r>
              <a:rPr lang="en-US" sz="1200" b="0" i="0" u="none" strike="noStrike" kern="1200" cap="none" dirty="0" smtClean="0">
                <a:solidFill>
                  <a:schemeClr val="dk1"/>
                </a:solidFill>
                <a:effectLst/>
                <a:latin typeface="Calibri"/>
                <a:ea typeface="Calibri"/>
                <a:cs typeface="Calibri"/>
                <a:sym typeface="Calibri"/>
              </a:rPr>
              <a:t>The </a:t>
            </a:r>
            <a:r>
              <a:rPr lang="en-US" sz="1200" b="0" i="0" u="none" strike="noStrike" kern="1200" cap="none" dirty="0" err="1" smtClean="0">
                <a:solidFill>
                  <a:schemeClr val="dk1"/>
                </a:solidFill>
                <a:effectLst/>
                <a:latin typeface="Calibri"/>
                <a:ea typeface="Calibri"/>
                <a:cs typeface="Calibri"/>
                <a:sym typeface="Calibri"/>
              </a:rPr>
              <a:t>semivariogram</a:t>
            </a:r>
            <a:r>
              <a:rPr lang="en-US" sz="1200" b="0" i="0" u="none" strike="noStrike" kern="1200" cap="none" dirty="0" smtClean="0">
                <a:solidFill>
                  <a:schemeClr val="dk1"/>
                </a:solidFill>
                <a:effectLst/>
                <a:latin typeface="Calibri"/>
                <a:ea typeface="Calibri"/>
                <a:cs typeface="Calibri"/>
                <a:sym typeface="Calibri"/>
              </a:rPr>
              <a:t> function </a:t>
            </a:r>
            <a:r>
              <a:rPr lang="en-US" sz="1200" b="0" i="0" u="none" strike="noStrike" kern="1200" cap="none" dirty="0" err="1" smtClean="0">
                <a:solidFill>
                  <a:schemeClr val="dk1"/>
                </a:solidFill>
                <a:effectLst/>
                <a:latin typeface="Calibri"/>
                <a:ea typeface="Calibri"/>
                <a:cs typeface="Calibri"/>
                <a:sym typeface="Calibri"/>
              </a:rPr>
              <a:t>quantifys</a:t>
            </a:r>
            <a:r>
              <a:rPr lang="en-US" sz="1200" b="0" i="0" u="none" strike="noStrike" kern="1200" cap="none" dirty="0" smtClean="0">
                <a:solidFill>
                  <a:schemeClr val="dk1"/>
                </a:solidFill>
                <a:effectLst/>
                <a:latin typeface="Calibri"/>
                <a:ea typeface="Calibri"/>
                <a:cs typeface="Calibri"/>
                <a:sym typeface="Calibri"/>
              </a:rPr>
              <a:t> the assumption that things nearby tend to be more similar than things that are farther apart. </a:t>
            </a:r>
          </a:p>
          <a:p>
            <a:pPr lvl="0" rtl="0">
              <a:spcBef>
                <a:spcPts val="0"/>
              </a:spcBef>
              <a:buNone/>
            </a:pPr>
            <a:r>
              <a:rPr lang="en-US" sz="1200" b="0" i="0" u="none" strike="noStrike" kern="1200" cap="none" dirty="0" smtClean="0">
                <a:solidFill>
                  <a:schemeClr val="dk1"/>
                </a:solidFill>
                <a:effectLst/>
                <a:latin typeface="Calibri"/>
                <a:ea typeface="Calibri"/>
                <a:cs typeface="Calibri"/>
                <a:sym typeface="Calibri"/>
              </a:rPr>
              <a:t>This</a:t>
            </a:r>
            <a:r>
              <a:rPr lang="en-US" sz="1200" b="0" i="0" u="none" strike="noStrike" kern="1200" cap="none" baseline="0" dirty="0" smtClean="0">
                <a:solidFill>
                  <a:schemeClr val="dk1"/>
                </a:solidFill>
                <a:effectLst/>
                <a:latin typeface="Calibri"/>
                <a:ea typeface="Calibri"/>
                <a:cs typeface="Calibri"/>
                <a:sym typeface="Calibri"/>
              </a:rPr>
              <a:t> leads to the </a:t>
            </a:r>
            <a:r>
              <a:rPr lang="en-US" sz="1200" b="0" i="0" u="none" strike="noStrike" kern="1200" cap="none" dirty="0" smtClean="0">
                <a:solidFill>
                  <a:schemeClr val="dk1"/>
                </a:solidFill>
                <a:effectLst/>
                <a:latin typeface="Calibri"/>
                <a:ea typeface="Calibri"/>
                <a:cs typeface="Calibri"/>
                <a:sym typeface="Calibri"/>
              </a:rPr>
              <a:t>strength of statistical correlation as a function of distance.</a:t>
            </a:r>
          </a:p>
          <a:p>
            <a:pPr lvl="0" rtl="0">
              <a:spcBef>
                <a:spcPts val="0"/>
              </a:spcBef>
              <a:buNone/>
            </a:pPr>
            <a:r>
              <a:rPr lang="en-US" sz="1200" b="0" i="0" u="none" strike="noStrike" kern="1200" cap="none" dirty="0" err="1" smtClean="0">
                <a:solidFill>
                  <a:schemeClr val="dk1"/>
                </a:solidFill>
                <a:effectLst/>
                <a:latin typeface="Calibri"/>
                <a:ea typeface="Calibri"/>
                <a:cs typeface="Calibri"/>
                <a:sym typeface="Calibri"/>
              </a:rPr>
              <a:t>semivariograms</a:t>
            </a:r>
            <a:r>
              <a:rPr lang="en-US" sz="1200" b="0" i="0" u="none" strike="noStrike" kern="1200" cap="none" dirty="0" smtClean="0">
                <a:solidFill>
                  <a:schemeClr val="dk1"/>
                </a:solidFill>
                <a:effectLst/>
                <a:latin typeface="Calibri"/>
                <a:ea typeface="Calibri"/>
                <a:cs typeface="Calibri"/>
                <a:sym typeface="Calibri"/>
              </a:rPr>
              <a:t> can be thought of as a dissimilarity function. </a:t>
            </a:r>
          </a:p>
          <a:p>
            <a:pPr lvl="0" rtl="0">
              <a:spcBef>
                <a:spcPts val="0"/>
              </a:spcBef>
              <a:buNone/>
            </a:pPr>
            <a:endParaRPr lang="en-US" sz="950" dirty="0" smtClean="0">
              <a:solidFill>
                <a:srgbClr val="333333"/>
              </a:solidFill>
              <a:highlight>
                <a:srgbClr val="FFFFFF"/>
              </a:highlight>
              <a:latin typeface="Arial"/>
              <a:ea typeface="Arial"/>
              <a:cs typeface="Arial"/>
              <a:sym typeface="Arial"/>
            </a:endParaRPr>
          </a:p>
          <a:p>
            <a:pPr lvl="0" rtl="0">
              <a:spcBef>
                <a:spcPts val="0"/>
              </a:spcBef>
              <a:buNone/>
            </a:pPr>
            <a:r>
              <a:rPr lang="en-US" sz="950" dirty="0" smtClean="0">
                <a:solidFill>
                  <a:srgbClr val="333333"/>
                </a:solidFill>
                <a:highlight>
                  <a:srgbClr val="FFFFFF"/>
                </a:highlight>
                <a:latin typeface="Arial"/>
                <a:ea typeface="Arial"/>
                <a:cs typeface="Arial"/>
                <a:sym typeface="Arial"/>
              </a:rPr>
              <a:t>In </a:t>
            </a:r>
            <a:r>
              <a:rPr lang="en-US" sz="950" dirty="0">
                <a:solidFill>
                  <a:srgbClr val="333333"/>
                </a:solidFill>
                <a:highlight>
                  <a:srgbClr val="FFFFFF"/>
                </a:highlight>
                <a:latin typeface="Arial"/>
                <a:ea typeface="Arial"/>
                <a:cs typeface="Arial"/>
                <a:sym typeface="Arial"/>
              </a:rPr>
              <a:t>the above </a:t>
            </a:r>
            <a:r>
              <a:rPr lang="en-US" sz="950" dirty="0" err="1">
                <a:solidFill>
                  <a:srgbClr val="333333"/>
                </a:solidFill>
                <a:highlight>
                  <a:srgbClr val="FFFFFF"/>
                </a:highlight>
                <a:latin typeface="Arial"/>
                <a:ea typeface="Arial"/>
                <a:cs typeface="Arial"/>
                <a:sym typeface="Arial"/>
              </a:rPr>
              <a:t>semivariograms</a:t>
            </a:r>
            <a:r>
              <a:rPr lang="en-US" sz="950" dirty="0">
                <a:solidFill>
                  <a:srgbClr val="333333"/>
                </a:solidFill>
                <a:highlight>
                  <a:srgbClr val="FFFFFF"/>
                </a:highlight>
                <a:latin typeface="Arial"/>
                <a:ea typeface="Arial"/>
                <a:cs typeface="Arial"/>
                <a:sym typeface="Arial"/>
              </a:rPr>
              <a:t> we can see that during the daytime the range is </a:t>
            </a:r>
            <a:r>
              <a:rPr lang="en-US" sz="950" dirty="0" err="1">
                <a:solidFill>
                  <a:srgbClr val="333333"/>
                </a:solidFill>
                <a:highlight>
                  <a:srgbClr val="FFFFFF"/>
                </a:highlight>
                <a:latin typeface="Arial"/>
                <a:ea typeface="Arial"/>
                <a:cs typeface="Arial"/>
                <a:sym typeface="Arial"/>
              </a:rPr>
              <a:t>autocorrelated</a:t>
            </a:r>
            <a:r>
              <a:rPr lang="en-US" sz="950" dirty="0">
                <a:solidFill>
                  <a:srgbClr val="333333"/>
                </a:solidFill>
                <a:highlight>
                  <a:srgbClr val="FFFFFF"/>
                </a:highlight>
                <a:latin typeface="Arial"/>
                <a:ea typeface="Arial"/>
                <a:cs typeface="Arial"/>
                <a:sym typeface="Arial"/>
              </a:rPr>
              <a:t> to about 46.41 Km whereas nighttime is poorly </a:t>
            </a:r>
            <a:r>
              <a:rPr lang="en-US" sz="950" dirty="0" err="1">
                <a:solidFill>
                  <a:srgbClr val="333333"/>
                </a:solidFill>
                <a:highlight>
                  <a:srgbClr val="FFFFFF"/>
                </a:highlight>
                <a:latin typeface="Arial"/>
                <a:ea typeface="Arial"/>
                <a:cs typeface="Arial"/>
                <a:sym typeface="Arial"/>
              </a:rPr>
              <a:t>autocorrelated</a:t>
            </a:r>
            <a:r>
              <a:rPr lang="en-US" sz="950" dirty="0">
                <a:solidFill>
                  <a:srgbClr val="333333"/>
                </a:solidFill>
                <a:highlight>
                  <a:srgbClr val="FFFFFF"/>
                </a:highlight>
                <a:latin typeface="Arial"/>
                <a:ea typeface="Arial"/>
                <a:cs typeface="Arial"/>
                <a:sym typeface="Arial"/>
              </a:rPr>
              <a:t> to about 7.17 Km.  The spatial map for the </a:t>
            </a:r>
            <a:r>
              <a:rPr lang="en-US" sz="950" dirty="0" err="1">
                <a:solidFill>
                  <a:srgbClr val="333333"/>
                </a:solidFill>
                <a:highlight>
                  <a:srgbClr val="FFFFFF"/>
                </a:highlight>
                <a:latin typeface="Arial"/>
                <a:ea typeface="Arial"/>
                <a:cs typeface="Arial"/>
                <a:sym typeface="Arial"/>
              </a:rPr>
              <a:t>semivariogram</a:t>
            </a:r>
            <a:r>
              <a:rPr lang="en-US" sz="950" dirty="0">
                <a:solidFill>
                  <a:srgbClr val="333333"/>
                </a:solidFill>
                <a:highlight>
                  <a:srgbClr val="FFFFFF"/>
                </a:highlight>
                <a:latin typeface="Arial"/>
                <a:ea typeface="Arial"/>
                <a:cs typeface="Arial"/>
                <a:sym typeface="Arial"/>
              </a:rPr>
              <a:t> is generally cohesive for the daytime but, the night time is only spatially cohesive from the south west to the north east. </a:t>
            </a:r>
          </a:p>
          <a:p>
            <a:pPr lvl="0" rtl="0">
              <a:spcBef>
                <a:spcPts val="0"/>
              </a:spcBef>
              <a:buNone/>
            </a:pPr>
            <a:endParaRPr sz="950" dirty="0">
              <a:solidFill>
                <a:srgbClr val="333333"/>
              </a:solidFill>
              <a:highlight>
                <a:srgbClr val="FFFFFF"/>
              </a:highlight>
              <a:latin typeface="Arial"/>
              <a:ea typeface="Arial"/>
              <a:cs typeface="Arial"/>
              <a:sym typeface="Arial"/>
            </a:endParaRPr>
          </a:p>
          <a:p>
            <a:pPr lvl="0">
              <a:spcBef>
                <a:spcPts val="0"/>
              </a:spcBef>
              <a:buNone/>
            </a:pPr>
            <a:endParaRPr dirty="0"/>
          </a:p>
        </p:txBody>
      </p:sp>
      <p:sp>
        <p:nvSpPr>
          <p:cNvPr id="303" name="Shape 303"/>
          <p:cNvSpPr txBox="1">
            <a:spLocks noGrp="1"/>
          </p:cNvSpPr>
          <p:nvPr>
            <p:ph type="sldNum" idx="12"/>
          </p:nvPr>
        </p:nvSpPr>
        <p:spPr>
          <a:xfrm>
            <a:off x="3884612" y="8685213"/>
            <a:ext cx="2971799" cy="458700"/>
          </a:xfrm>
          <a:prstGeom prst="rect">
            <a:avLst/>
          </a:prstGeom>
        </p:spPr>
        <p:txBody>
          <a:bodyPr lIns="91425" tIns="45700" rIns="91425" bIns="45700" anchor="b" anchorCtr="0">
            <a:noAutofit/>
          </a:bodyPr>
          <a:lstStyle/>
          <a:p>
            <a:pPr lvl="0">
              <a:spcBef>
                <a:spcPts val="0"/>
              </a:spcBef>
              <a:buClr>
                <a:schemeClr val="dk1"/>
              </a:buClr>
              <a:buSzPct val="25000"/>
              <a:buFont typeface="Calibri"/>
              <a:buNone/>
            </a:pPr>
            <a:fld id="{00000000-1234-1234-1234-123412341234}" type="slidenum">
              <a:rPr lang="en-US"/>
              <a:t>8</a:t>
            </a:fld>
            <a:endParaRPr lang="en-US"/>
          </a:p>
        </p:txBody>
      </p:sp>
    </p:spTree>
    <p:extLst>
      <p:ext uri="{BB962C8B-B14F-4D97-AF65-F5344CB8AC3E}">
        <p14:creationId xmlns:p14="http://schemas.microsoft.com/office/powerpoint/2010/main" val="19732595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Shape 31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12" name="Shape 312"/>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r>
              <a:rPr lang="en-US"/>
              <a:t>While a table is created displaying the percent cloud cover by census tract, there is not cloud cover filter for the LST maps, and all statistics are performed regardless of cloud cover.</a:t>
            </a:r>
          </a:p>
          <a:p>
            <a:pPr marL="0" marR="0" lvl="0" indent="0" algn="l" rtl="0">
              <a:spcBef>
                <a:spcPts val="0"/>
              </a:spcBef>
              <a:buClr>
                <a:schemeClr val="dk1"/>
              </a:buClr>
              <a:buSzPct val="25000"/>
              <a:buFont typeface="Calibri"/>
              <a:buNone/>
            </a:pPr>
            <a:r>
              <a:rPr lang="en-US"/>
              <a:t>The table allows the user to quantitatively examine the validity of a given map based on cloud cover.</a:t>
            </a:r>
          </a:p>
          <a:p>
            <a:pPr marL="0" marR="0" lvl="0" indent="0" algn="l" rtl="0">
              <a:spcBef>
                <a:spcPts val="0"/>
              </a:spcBef>
              <a:buClr>
                <a:schemeClr val="dk1"/>
              </a:buClr>
              <a:buSzPct val="25000"/>
              <a:buFont typeface="Calibri"/>
              <a:buNone/>
            </a:pPr>
            <a:endParaRPr/>
          </a:p>
          <a:p>
            <a:pPr marL="0" marR="0" lvl="0" indent="0" algn="l" rtl="0">
              <a:spcBef>
                <a:spcPts val="0"/>
              </a:spcBef>
              <a:buClr>
                <a:schemeClr val="dk1"/>
              </a:buClr>
              <a:buSzPct val="25000"/>
              <a:buFont typeface="Calibri"/>
              <a:buNone/>
            </a:pPr>
            <a:r>
              <a:rPr lang="en-US"/>
              <a:t>The team set out to create near real-time data, but due to issues that arose with OPeNDAP, this was infeasible.</a:t>
            </a:r>
          </a:p>
          <a:p>
            <a:pPr marL="0" marR="0" lvl="0" indent="0" algn="l" rtl="0">
              <a:spcBef>
                <a:spcPts val="0"/>
              </a:spcBef>
              <a:buClr>
                <a:schemeClr val="dk1"/>
              </a:buClr>
              <a:buSzPct val="25000"/>
              <a:buFont typeface="Calibri"/>
              <a:buNone/>
            </a:pPr>
            <a:endParaRPr/>
          </a:p>
          <a:p>
            <a:pPr marL="0" marR="0" lvl="0" indent="0" algn="l" rtl="0">
              <a:spcBef>
                <a:spcPts val="0"/>
              </a:spcBef>
              <a:buClr>
                <a:schemeClr val="dk1"/>
              </a:buClr>
              <a:buSzPct val="25000"/>
              <a:buFont typeface="Calibri"/>
              <a:buNone/>
            </a:pPr>
            <a:r>
              <a:rPr lang="en-US"/>
              <a:t>Image Source: http://www.greatbigcanvas.com/view/clouds-over-a-landscape-south-mountain-park-phoenix-maricopa-county-arizona,112396/</a:t>
            </a:r>
          </a:p>
        </p:txBody>
      </p:sp>
      <p:sp>
        <p:nvSpPr>
          <p:cNvPr id="313" name="Shape 313"/>
          <p:cNvSpPr txBox="1">
            <a:spLocks noGrp="1"/>
          </p:cNvSpPr>
          <p:nvPr>
            <p:ph type="sldNum" idx="12"/>
          </p:nvPr>
        </p:nvSpPr>
        <p:spPr>
          <a:xfrm>
            <a:off x="3884612" y="8685213"/>
            <a:ext cx="2971799" cy="458700"/>
          </a:xfrm>
          <a:prstGeom prst="rect">
            <a:avLst/>
          </a:prstGeom>
          <a:noFill/>
          <a:ln>
            <a:noFill/>
          </a:ln>
        </p:spPr>
        <p:txBody>
          <a:bodyPr lIns="91425" tIns="45700" rIns="91425" bIns="45700" anchor="b" anchorCtr="0">
            <a:noAutofit/>
          </a:bodyPr>
          <a:lstStyle/>
          <a:p>
            <a:pPr algn="r">
              <a:buClr>
                <a:srgbClr val="000000"/>
              </a:buClr>
              <a:buSzPct val="25000"/>
              <a:buFont typeface="Calibri"/>
              <a:buNone/>
            </a:pPr>
            <a:fld id="{00000000-1234-1234-1234-123412341234}" type="slidenum">
              <a:rPr lang="en-US" sz="1200">
                <a:latin typeface="Calibri"/>
                <a:ea typeface="Calibri"/>
                <a:cs typeface="Calibri"/>
                <a:sym typeface="Calibri"/>
              </a:rPr>
              <a:pPr algn="r">
                <a:buClr>
                  <a:srgbClr val="000000"/>
                </a:buClr>
                <a:buSzPct val="25000"/>
                <a:buFont typeface="Calibri"/>
                <a:buNone/>
              </a:pPr>
              <a:t>9</a:t>
            </a:fld>
            <a:endParaRPr lang="en-US" sz="1200">
              <a:latin typeface="Calibri"/>
              <a:ea typeface="Calibri"/>
              <a:cs typeface="Calibri"/>
              <a:sym typeface="Calibri"/>
            </a:endParaRPr>
          </a:p>
        </p:txBody>
      </p:sp>
    </p:spTree>
    <p:extLst>
      <p:ext uri="{BB962C8B-B14F-4D97-AF65-F5344CB8AC3E}">
        <p14:creationId xmlns:p14="http://schemas.microsoft.com/office/powerpoint/2010/main" val="33461006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gi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gif"/><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Slide">
    <p:spTree>
      <p:nvGrpSpPr>
        <p:cNvPr id="1" name="Shape 15"/>
        <p:cNvGrpSpPr/>
        <p:nvPr/>
      </p:nvGrpSpPr>
      <p:grpSpPr>
        <a:xfrm>
          <a:off x="0" y="0"/>
          <a:ext cx="0" cy="0"/>
          <a:chOff x="0" y="0"/>
          <a:chExt cx="0" cy="0"/>
        </a:xfrm>
      </p:grpSpPr>
      <p:pic>
        <p:nvPicPr>
          <p:cNvPr id="16" name="Shape 16"/>
          <p:cNvPicPr preferRelativeResize="0"/>
          <p:nvPr/>
        </p:nvPicPr>
        <p:blipFill rotWithShape="1">
          <a:blip r:embed="rId2">
            <a:alphaModFix/>
          </a:blip>
          <a:srcRect l="1796" t="23826" r="2357" b="21927"/>
          <a:stretch/>
        </p:blipFill>
        <p:spPr>
          <a:xfrm>
            <a:off x="0" y="4612942"/>
            <a:ext cx="9144000" cy="2245057"/>
          </a:xfrm>
          <a:prstGeom prst="rect">
            <a:avLst/>
          </a:prstGeom>
          <a:noFill/>
          <a:ln>
            <a:noFill/>
          </a:ln>
        </p:spPr>
      </p:pic>
      <p:pic>
        <p:nvPicPr>
          <p:cNvPr id="17" name="Shape 17"/>
          <p:cNvPicPr preferRelativeResize="0"/>
          <p:nvPr/>
        </p:nvPicPr>
        <p:blipFill rotWithShape="1">
          <a:blip r:embed="rId3">
            <a:alphaModFix/>
          </a:blip>
          <a:srcRect/>
          <a:stretch/>
        </p:blipFill>
        <p:spPr>
          <a:xfrm>
            <a:off x="180533" y="1282112"/>
            <a:ext cx="914400" cy="914400"/>
          </a:xfrm>
          <a:prstGeom prst="rect">
            <a:avLst/>
          </a:prstGeom>
          <a:noFill/>
          <a:ln>
            <a:noFill/>
          </a:ln>
        </p:spPr>
      </p:pic>
      <p:cxnSp>
        <p:nvCxnSpPr>
          <p:cNvPr id="18" name="Shape 18"/>
          <p:cNvCxnSpPr/>
          <p:nvPr/>
        </p:nvCxnSpPr>
        <p:spPr>
          <a:xfrm>
            <a:off x="228600" y="3161734"/>
            <a:ext cx="8686800" cy="0"/>
          </a:xfrm>
          <a:prstGeom prst="straightConnector1">
            <a:avLst/>
          </a:prstGeom>
          <a:noFill/>
          <a:ln w="31750" cap="rnd" cmpd="sng">
            <a:solidFill>
              <a:schemeClr val="accent1"/>
            </a:solidFill>
            <a:prstDash val="solid"/>
            <a:round/>
            <a:headEnd type="none" w="med" len="med"/>
            <a:tailEnd type="none" w="med" len="med"/>
          </a:ln>
        </p:spPr>
      </p:cxnSp>
      <p:sp>
        <p:nvSpPr>
          <p:cNvPr id="19" name="Shape 19"/>
          <p:cNvSpPr txBox="1">
            <a:spLocks noGrp="1"/>
          </p:cNvSpPr>
          <p:nvPr>
            <p:ph type="body" idx="1"/>
          </p:nvPr>
        </p:nvSpPr>
        <p:spPr>
          <a:xfrm>
            <a:off x="180533" y="2229516"/>
            <a:ext cx="8680001" cy="740663"/>
          </a:xfrm>
          <a:prstGeom prst="rect">
            <a:avLst/>
          </a:prstGeom>
          <a:noFill/>
          <a:ln>
            <a:noFill/>
          </a:ln>
        </p:spPr>
        <p:txBody>
          <a:bodyPr lIns="91425" tIns="91425" rIns="91425" bIns="91425" anchor="t" anchorCtr="0"/>
          <a:lstStyle>
            <a:lvl1pPr marL="0" marR="0" lvl="0" indent="0" algn="ctr" rtl="0">
              <a:lnSpc>
                <a:spcPct val="90000"/>
              </a:lnSpc>
              <a:spcBef>
                <a:spcPts val="1000"/>
              </a:spcBef>
              <a:spcAft>
                <a:spcPts val="0"/>
              </a:spcAft>
              <a:buClr>
                <a:schemeClr val="dk1"/>
              </a:buClr>
              <a:buFont typeface="Arial"/>
              <a:buNone/>
              <a:defRPr sz="2800" b="0" i="1"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20" name="Shape 20"/>
          <p:cNvSpPr txBox="1">
            <a:spLocks noGrp="1"/>
          </p:cNvSpPr>
          <p:nvPr>
            <p:ph type="body" idx="2"/>
          </p:nvPr>
        </p:nvSpPr>
        <p:spPr>
          <a:xfrm>
            <a:off x="1094933" y="1293220"/>
            <a:ext cx="7772400" cy="903292"/>
          </a:xfrm>
          <a:prstGeom prst="rect">
            <a:avLst/>
          </a:prstGeom>
          <a:noFill/>
          <a:ln>
            <a:noFill/>
          </a:ln>
        </p:spPr>
        <p:txBody>
          <a:bodyPr lIns="91425" tIns="91425" rIns="91425" bIns="91425" anchor="ctr" anchorCtr="0"/>
          <a:lstStyle>
            <a:lvl1pPr marL="0" marR="0" lvl="0" indent="0" algn="l" rtl="0">
              <a:lnSpc>
                <a:spcPct val="90000"/>
              </a:lnSpc>
              <a:spcBef>
                <a:spcPts val="1000"/>
              </a:spcBef>
              <a:spcAft>
                <a:spcPts val="0"/>
              </a:spcAft>
              <a:buClr>
                <a:schemeClr val="accent1"/>
              </a:buClr>
              <a:buFont typeface="Arial"/>
              <a:buNone/>
              <a:defRPr sz="4800" b="1" i="0" u="none" strike="noStrike" cap="none">
                <a:solidFill>
                  <a:schemeClr val="accent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grpSp>
        <p:nvGrpSpPr>
          <p:cNvPr id="21" name="Shape 21"/>
          <p:cNvGrpSpPr/>
          <p:nvPr/>
        </p:nvGrpSpPr>
        <p:grpSpPr>
          <a:xfrm>
            <a:off x="0" y="-44450"/>
            <a:ext cx="9144000" cy="1077899"/>
            <a:chOff x="0" y="-44450"/>
            <a:chExt cx="9144000" cy="1077899"/>
          </a:xfrm>
        </p:grpSpPr>
        <p:sp>
          <p:nvSpPr>
            <p:cNvPr id="22" name="Shape 22"/>
            <p:cNvSpPr txBox="1"/>
            <p:nvPr/>
          </p:nvSpPr>
          <p:spPr>
            <a:xfrm>
              <a:off x="0" y="0"/>
              <a:ext cx="9144000" cy="977898"/>
            </a:xfrm>
            <a:prstGeom prst="rect">
              <a:avLst/>
            </a:prstGeom>
            <a:solidFill>
              <a:schemeClr val="dk1"/>
            </a:solid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Font typeface="Questrial"/>
                <a:buNone/>
              </a:pPr>
              <a:endParaRPr sz="1800" b="0" i="0" u="none" strike="noStrike" cap="none">
                <a:solidFill>
                  <a:schemeClr val="dk1"/>
                </a:solidFill>
                <a:latin typeface="Questrial"/>
                <a:ea typeface="Questrial"/>
                <a:cs typeface="Questrial"/>
                <a:sym typeface="Questrial"/>
              </a:endParaRPr>
            </a:p>
          </p:txBody>
        </p:sp>
        <p:sp>
          <p:nvSpPr>
            <p:cNvPr id="23" name="Shape 23"/>
            <p:cNvSpPr txBox="1"/>
            <p:nvPr/>
          </p:nvSpPr>
          <p:spPr>
            <a:xfrm>
              <a:off x="153984" y="260350"/>
              <a:ext cx="2331900" cy="338100"/>
            </a:xfrm>
            <a:prstGeom prst="rect">
              <a:avLst/>
            </a:prstGeom>
            <a:noFill/>
            <a:ln>
              <a:noFill/>
            </a:ln>
          </p:spPr>
          <p:txBody>
            <a:bodyPr lIns="91375" tIns="45675" rIns="91375" bIns="45675" anchor="t" anchorCtr="0">
              <a:noAutofit/>
            </a:bodyPr>
            <a:lstStyle/>
            <a:p>
              <a:pPr marL="0" marR="0" lvl="0" indent="0" algn="ctr" rtl="0">
                <a:lnSpc>
                  <a:spcPct val="100000"/>
                </a:lnSpc>
                <a:spcBef>
                  <a:spcPts val="0"/>
                </a:spcBef>
                <a:spcAft>
                  <a:spcPts val="0"/>
                </a:spcAft>
                <a:buClr>
                  <a:schemeClr val="dk1"/>
                </a:buClr>
                <a:buFont typeface="Questrial"/>
                <a:buNone/>
              </a:pPr>
              <a:endParaRPr sz="800" b="1" i="0" u="none" strike="noStrike" cap="none">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ct val="25000"/>
                <a:buFont typeface="Helvetica Neue"/>
                <a:buNone/>
              </a:pPr>
              <a:r>
                <a:rPr lang="en-US" sz="800" b="0" i="0" u="none" strike="noStrike" cap="none">
                  <a:solidFill>
                    <a:schemeClr val="lt1"/>
                  </a:solidFill>
                  <a:latin typeface="Helvetica Neue"/>
                  <a:ea typeface="Helvetica Neue"/>
                  <a:cs typeface="Helvetica Neue"/>
                  <a:sym typeface="Helvetica Neue"/>
                </a:rPr>
                <a:t>National Aeronautics and Space Administration</a:t>
              </a:r>
            </a:p>
          </p:txBody>
        </p:sp>
        <p:pic>
          <p:nvPicPr>
            <p:cNvPr id="24" name="Shape 24"/>
            <p:cNvPicPr preferRelativeResize="0"/>
            <p:nvPr/>
          </p:nvPicPr>
          <p:blipFill rotWithShape="1">
            <a:blip r:embed="rId4">
              <a:alphaModFix/>
            </a:blip>
            <a:srcRect/>
            <a:stretch/>
          </p:blipFill>
          <p:spPr>
            <a:xfrm>
              <a:off x="8124825" y="-44450"/>
              <a:ext cx="935099" cy="1077899"/>
            </a:xfrm>
            <a:prstGeom prst="rect">
              <a:avLst/>
            </a:prstGeom>
            <a:noFill/>
            <a:ln>
              <a:noFill/>
            </a:ln>
          </p:spPr>
        </p:pic>
      </p:grpSp>
      <p:sp>
        <p:nvSpPr>
          <p:cNvPr id="25" name="Shape 25"/>
          <p:cNvSpPr/>
          <p:nvPr/>
        </p:nvSpPr>
        <p:spPr>
          <a:xfrm>
            <a:off x="0" y="6731000"/>
            <a:ext cx="9144000" cy="127000"/>
          </a:xfrm>
          <a:prstGeom prst="rect">
            <a:avLst/>
          </a:prstGeom>
          <a:solidFill>
            <a:schemeClr val="dk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Questrial"/>
              <a:ea typeface="Questrial"/>
              <a:cs typeface="Questrial"/>
              <a:sym typeface="Quest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Top text, Bottom image B">
    <p:spTree>
      <p:nvGrpSpPr>
        <p:cNvPr id="1" name="Shape 91"/>
        <p:cNvGrpSpPr/>
        <p:nvPr/>
      </p:nvGrpSpPr>
      <p:grpSpPr>
        <a:xfrm>
          <a:off x="0" y="0"/>
          <a:ext cx="0" cy="0"/>
          <a:chOff x="0" y="0"/>
          <a:chExt cx="0" cy="0"/>
        </a:xfrm>
      </p:grpSpPr>
      <p:sp>
        <p:nvSpPr>
          <p:cNvPr id="92" name="Shape 92"/>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Questrial"/>
              <a:ea typeface="Questrial"/>
              <a:cs typeface="Questrial"/>
              <a:sym typeface="Questrial"/>
            </a:endParaRPr>
          </a:p>
        </p:txBody>
      </p:sp>
      <p:sp>
        <p:nvSpPr>
          <p:cNvPr id="93" name="Shape 93"/>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Questrial"/>
              <a:ea typeface="Questrial"/>
              <a:cs typeface="Questrial"/>
              <a:sym typeface="Questrial"/>
            </a:endParaRPr>
          </a:p>
        </p:txBody>
      </p:sp>
      <p:sp>
        <p:nvSpPr>
          <p:cNvPr id="94" name="Shape 94"/>
          <p:cNvSpPr txBox="1">
            <a:spLocks noGrp="1"/>
          </p:cNvSpPr>
          <p:nvPr>
            <p:ph type="body" idx="1"/>
          </p:nvPr>
        </p:nvSpPr>
        <p:spPr>
          <a:xfrm>
            <a:off x="576072" y="1438654"/>
            <a:ext cx="7982711" cy="1444752"/>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95" name="Shape 95"/>
          <p:cNvSpPr txBox="1">
            <a:spLocks noGrp="1"/>
          </p:cNvSpPr>
          <p:nvPr>
            <p:ph type="body" idx="2"/>
          </p:nvPr>
        </p:nvSpPr>
        <p:spPr>
          <a:xfrm>
            <a:off x="576072" y="579120"/>
            <a:ext cx="7982711" cy="704088"/>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accent1"/>
              </a:buClr>
              <a:buFont typeface="Arial"/>
              <a:buNone/>
              <a:defRPr sz="4000" b="1" i="0" u="none" strike="noStrike" cap="none">
                <a:solidFill>
                  <a:schemeClr val="accent1"/>
                </a:solidFill>
                <a:latin typeface="Questrial"/>
                <a:ea typeface="Questrial"/>
                <a:cs typeface="Questrial"/>
                <a:sym typeface="Questrial"/>
              </a:defRPr>
            </a:lvl1pPr>
            <a:lvl2pPr marL="685800" marR="0" lvl="1"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2pPr>
            <a:lvl3pPr marL="1143000" marR="0" lvl="2"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3pPr>
            <a:lvl4pPr marL="1600200" marR="0" lvl="3"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4pPr>
            <a:lvl5pPr marL="2057400" marR="0" lvl="4"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96" name="Shape 96"/>
          <p:cNvSpPr>
            <a:spLocks noGrp="1"/>
          </p:cNvSpPr>
          <p:nvPr>
            <p:ph type="pic" idx="3"/>
          </p:nvPr>
        </p:nvSpPr>
        <p:spPr>
          <a:xfrm>
            <a:off x="0" y="3429000"/>
            <a:ext cx="9144000" cy="3429000"/>
          </a:xfrm>
          <a:prstGeom prst="rect">
            <a:avLst/>
          </a:prstGeom>
          <a:noFill/>
          <a:ln>
            <a:noFill/>
          </a:ln>
        </p:spPr>
        <p:txBody>
          <a:bodyPr lIns="91425" tIns="91425" rIns="91425" bIns="91425" anchor="ctr" anchorCtr="0"/>
          <a:lstStyle>
            <a:lvl1pPr marL="0" marR="0" lvl="0" indent="0" algn="ctr" rtl="0">
              <a:lnSpc>
                <a:spcPct val="90000"/>
              </a:lnSpc>
              <a:spcBef>
                <a:spcPts val="1000"/>
              </a:spcBef>
              <a:spcAft>
                <a:spcPts val="0"/>
              </a:spcAft>
              <a:buClr>
                <a:srgbClr val="BFBFBF"/>
              </a:buClr>
              <a:buFont typeface="Arial"/>
              <a:buNone/>
              <a:defRPr sz="6000" b="1" i="0" u="none" strike="noStrike" cap="none">
                <a:solidFill>
                  <a:srgbClr val="BFBFBF"/>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97" name="Shape 97"/>
          <p:cNvSpPr txBox="1">
            <a:spLocks noGrp="1"/>
          </p:cNvSpPr>
          <p:nvPr>
            <p:ph type="body" idx="4"/>
          </p:nvPr>
        </p:nvSpPr>
        <p:spPr>
          <a:xfrm>
            <a:off x="6190487" y="3154680"/>
            <a:ext cx="2295144" cy="274318"/>
          </a:xfrm>
          <a:prstGeom prst="rect">
            <a:avLst/>
          </a:prstGeom>
          <a:noFill/>
          <a:ln>
            <a:noFill/>
          </a:ln>
        </p:spPr>
        <p:txBody>
          <a:bodyPr lIns="91425" tIns="91425" rIns="91425" bIns="91425" anchor="t" anchorCtr="0"/>
          <a:lstStyle>
            <a:lvl1pPr marL="0" marR="0" lvl="0" indent="0" algn="r" rtl="0">
              <a:lnSpc>
                <a:spcPct val="90000"/>
              </a:lnSpc>
              <a:spcBef>
                <a:spcPts val="1000"/>
              </a:spcBef>
              <a:spcAft>
                <a:spcPts val="0"/>
              </a:spcAft>
              <a:buClr>
                <a:srgbClr val="A5A5A5"/>
              </a:buClr>
              <a:buFont typeface="Arial"/>
              <a:buNone/>
              <a:defRPr sz="1200" b="0" i="0" u="none" strike="noStrike" cap="none">
                <a:solidFill>
                  <a:srgbClr val="A5A5A5"/>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Title Slide">
    <p:spTree>
      <p:nvGrpSpPr>
        <p:cNvPr id="1" name="Shape 98"/>
        <p:cNvGrpSpPr/>
        <p:nvPr/>
      </p:nvGrpSpPr>
      <p:grpSpPr>
        <a:xfrm>
          <a:off x="0" y="0"/>
          <a:ext cx="0" cy="0"/>
          <a:chOff x="0" y="0"/>
          <a:chExt cx="0" cy="0"/>
        </a:xfrm>
      </p:grpSpPr>
      <p:pic>
        <p:nvPicPr>
          <p:cNvPr id="99" name="Shape 99"/>
          <p:cNvPicPr preferRelativeResize="0"/>
          <p:nvPr/>
        </p:nvPicPr>
        <p:blipFill rotWithShape="1">
          <a:blip r:embed="rId2">
            <a:alphaModFix/>
          </a:blip>
          <a:srcRect l="1796" t="23826" r="2357" b="21927"/>
          <a:stretch/>
        </p:blipFill>
        <p:spPr>
          <a:xfrm>
            <a:off x="0" y="4612942"/>
            <a:ext cx="9144000" cy="2245057"/>
          </a:xfrm>
          <a:prstGeom prst="rect">
            <a:avLst/>
          </a:prstGeom>
          <a:noFill/>
          <a:ln>
            <a:noFill/>
          </a:ln>
        </p:spPr>
      </p:pic>
      <p:pic>
        <p:nvPicPr>
          <p:cNvPr id="100" name="Shape 100"/>
          <p:cNvPicPr preferRelativeResize="0"/>
          <p:nvPr/>
        </p:nvPicPr>
        <p:blipFill rotWithShape="1">
          <a:blip r:embed="rId3">
            <a:alphaModFix/>
          </a:blip>
          <a:srcRect/>
          <a:stretch/>
        </p:blipFill>
        <p:spPr>
          <a:xfrm>
            <a:off x="180533" y="1282112"/>
            <a:ext cx="914400" cy="914400"/>
          </a:xfrm>
          <a:prstGeom prst="rect">
            <a:avLst/>
          </a:prstGeom>
          <a:noFill/>
          <a:ln>
            <a:noFill/>
          </a:ln>
        </p:spPr>
      </p:pic>
      <p:cxnSp>
        <p:nvCxnSpPr>
          <p:cNvPr id="101" name="Shape 101"/>
          <p:cNvCxnSpPr/>
          <p:nvPr/>
        </p:nvCxnSpPr>
        <p:spPr>
          <a:xfrm>
            <a:off x="228600" y="3161734"/>
            <a:ext cx="8686800" cy="0"/>
          </a:xfrm>
          <a:prstGeom prst="straightConnector1">
            <a:avLst/>
          </a:prstGeom>
          <a:noFill/>
          <a:ln w="31750" cap="rnd" cmpd="sng">
            <a:solidFill>
              <a:schemeClr val="accent1"/>
            </a:solidFill>
            <a:prstDash val="solid"/>
            <a:round/>
            <a:headEnd type="none" w="med" len="med"/>
            <a:tailEnd type="none" w="med" len="med"/>
          </a:ln>
        </p:spPr>
      </p:cxnSp>
      <p:sp>
        <p:nvSpPr>
          <p:cNvPr id="102" name="Shape 102"/>
          <p:cNvSpPr txBox="1">
            <a:spLocks noGrp="1"/>
          </p:cNvSpPr>
          <p:nvPr>
            <p:ph type="body" idx="1"/>
          </p:nvPr>
        </p:nvSpPr>
        <p:spPr>
          <a:xfrm>
            <a:off x="180533" y="2229516"/>
            <a:ext cx="8680001" cy="740663"/>
          </a:xfrm>
          <a:prstGeom prst="rect">
            <a:avLst/>
          </a:prstGeom>
          <a:noFill/>
          <a:ln>
            <a:noFill/>
          </a:ln>
        </p:spPr>
        <p:txBody>
          <a:bodyPr lIns="91425" tIns="91425" rIns="91425" bIns="91425" anchor="t" anchorCtr="0"/>
          <a:lstStyle>
            <a:lvl1pPr marL="0" marR="0" lvl="0" indent="0" algn="ctr" rtl="0">
              <a:lnSpc>
                <a:spcPct val="90000"/>
              </a:lnSpc>
              <a:spcBef>
                <a:spcPts val="1000"/>
              </a:spcBef>
              <a:spcAft>
                <a:spcPts val="0"/>
              </a:spcAft>
              <a:buClr>
                <a:schemeClr val="dk1"/>
              </a:buClr>
              <a:buFont typeface="Arial"/>
              <a:buNone/>
              <a:defRPr sz="2800" b="0" i="1"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103" name="Shape 103"/>
          <p:cNvSpPr txBox="1">
            <a:spLocks noGrp="1"/>
          </p:cNvSpPr>
          <p:nvPr>
            <p:ph type="body" idx="2"/>
          </p:nvPr>
        </p:nvSpPr>
        <p:spPr>
          <a:xfrm>
            <a:off x="1094933" y="1293220"/>
            <a:ext cx="7772400" cy="903292"/>
          </a:xfrm>
          <a:prstGeom prst="rect">
            <a:avLst/>
          </a:prstGeom>
          <a:noFill/>
          <a:ln>
            <a:noFill/>
          </a:ln>
        </p:spPr>
        <p:txBody>
          <a:bodyPr lIns="91425" tIns="91425" rIns="91425" bIns="91425" anchor="ctr" anchorCtr="0"/>
          <a:lstStyle>
            <a:lvl1pPr marL="0" marR="0" lvl="0" indent="0" algn="l" rtl="0">
              <a:lnSpc>
                <a:spcPct val="90000"/>
              </a:lnSpc>
              <a:spcBef>
                <a:spcPts val="1000"/>
              </a:spcBef>
              <a:spcAft>
                <a:spcPts val="0"/>
              </a:spcAft>
              <a:buClr>
                <a:schemeClr val="accent1"/>
              </a:buClr>
              <a:buFont typeface="Arial"/>
              <a:buNone/>
              <a:defRPr sz="4800" b="1" i="0" u="none" strike="noStrike" cap="none">
                <a:solidFill>
                  <a:schemeClr val="accent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grpSp>
        <p:nvGrpSpPr>
          <p:cNvPr id="104" name="Shape 104"/>
          <p:cNvGrpSpPr/>
          <p:nvPr/>
        </p:nvGrpSpPr>
        <p:grpSpPr>
          <a:xfrm>
            <a:off x="0" y="-44450"/>
            <a:ext cx="9144000" cy="1077899"/>
            <a:chOff x="0" y="-44450"/>
            <a:chExt cx="9144000" cy="1077899"/>
          </a:xfrm>
        </p:grpSpPr>
        <p:sp>
          <p:nvSpPr>
            <p:cNvPr id="105" name="Shape 105"/>
            <p:cNvSpPr txBox="1"/>
            <p:nvPr/>
          </p:nvSpPr>
          <p:spPr>
            <a:xfrm>
              <a:off x="0" y="0"/>
              <a:ext cx="9144000" cy="977898"/>
            </a:xfrm>
            <a:prstGeom prst="rect">
              <a:avLst/>
            </a:prstGeom>
            <a:solidFill>
              <a:schemeClr val="dk1"/>
            </a:solid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767171"/>
                </a:buClr>
                <a:buFont typeface="Questrial"/>
                <a:buNone/>
              </a:pPr>
              <a:endParaRPr sz="1800" b="0" i="0" u="none" strike="noStrike" cap="none">
                <a:solidFill>
                  <a:srgbClr val="767171"/>
                </a:solidFill>
                <a:latin typeface="Questrial"/>
                <a:ea typeface="Questrial"/>
                <a:cs typeface="Questrial"/>
                <a:sym typeface="Questrial"/>
              </a:endParaRPr>
            </a:p>
          </p:txBody>
        </p:sp>
        <p:sp>
          <p:nvSpPr>
            <p:cNvPr id="106" name="Shape 106"/>
            <p:cNvSpPr txBox="1"/>
            <p:nvPr/>
          </p:nvSpPr>
          <p:spPr>
            <a:xfrm>
              <a:off x="153984" y="260350"/>
              <a:ext cx="2331900" cy="338100"/>
            </a:xfrm>
            <a:prstGeom prst="rect">
              <a:avLst/>
            </a:prstGeom>
            <a:noFill/>
            <a:ln>
              <a:noFill/>
            </a:ln>
          </p:spPr>
          <p:txBody>
            <a:bodyPr lIns="91375" tIns="45675" rIns="91375" bIns="45675" anchor="t" anchorCtr="0">
              <a:noAutofit/>
            </a:bodyPr>
            <a:lstStyle/>
            <a:p>
              <a:pPr marL="0" marR="0" lvl="0" indent="0" algn="ctr" rtl="0">
                <a:lnSpc>
                  <a:spcPct val="100000"/>
                </a:lnSpc>
                <a:spcBef>
                  <a:spcPts val="0"/>
                </a:spcBef>
                <a:spcAft>
                  <a:spcPts val="0"/>
                </a:spcAft>
                <a:buClr>
                  <a:srgbClr val="767171"/>
                </a:buClr>
                <a:buFont typeface="Questrial"/>
                <a:buNone/>
              </a:pPr>
              <a:endParaRPr sz="800" b="1" i="0" u="none" strike="noStrike" cap="none">
                <a:solidFill>
                  <a:srgbClr val="FFFFFF"/>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FFFFFF"/>
                </a:buClr>
                <a:buSzPct val="25000"/>
                <a:buFont typeface="Helvetica Neue"/>
                <a:buNone/>
              </a:pPr>
              <a:r>
                <a:rPr lang="en-US" sz="800" b="0" i="0" u="none" strike="noStrike" cap="none">
                  <a:solidFill>
                    <a:srgbClr val="FFFFFF"/>
                  </a:solidFill>
                  <a:latin typeface="Helvetica Neue"/>
                  <a:ea typeface="Helvetica Neue"/>
                  <a:cs typeface="Helvetica Neue"/>
                  <a:sym typeface="Helvetica Neue"/>
                </a:rPr>
                <a:t>National Aeronautics and Space Administration</a:t>
              </a:r>
            </a:p>
          </p:txBody>
        </p:sp>
        <p:pic>
          <p:nvPicPr>
            <p:cNvPr id="107" name="Shape 107"/>
            <p:cNvPicPr preferRelativeResize="0"/>
            <p:nvPr/>
          </p:nvPicPr>
          <p:blipFill rotWithShape="1">
            <a:blip r:embed="rId4">
              <a:alphaModFix/>
            </a:blip>
            <a:srcRect/>
            <a:stretch/>
          </p:blipFill>
          <p:spPr>
            <a:xfrm>
              <a:off x="8124825" y="-44450"/>
              <a:ext cx="935099" cy="1077899"/>
            </a:xfrm>
            <a:prstGeom prst="rect">
              <a:avLst/>
            </a:prstGeom>
            <a:noFill/>
            <a:ln>
              <a:noFill/>
            </a:ln>
          </p:spPr>
        </p:pic>
      </p:grpSp>
      <p:sp>
        <p:nvSpPr>
          <p:cNvPr id="108" name="Shape 108"/>
          <p:cNvSpPr/>
          <p:nvPr/>
        </p:nvSpPr>
        <p:spPr>
          <a:xfrm>
            <a:off x="0" y="6731000"/>
            <a:ext cx="9144000" cy="127000"/>
          </a:xfrm>
          <a:prstGeom prst="rect">
            <a:avLst/>
          </a:prstGeom>
          <a:solidFill>
            <a:schemeClr val="dk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Questrial"/>
              <a:ea typeface="Questrial"/>
              <a:cs typeface="Questrial"/>
              <a:sym typeface="Quest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Left text, Right image">
    <p:spTree>
      <p:nvGrpSpPr>
        <p:cNvPr id="1" name="Shape 109"/>
        <p:cNvGrpSpPr/>
        <p:nvPr/>
      </p:nvGrpSpPr>
      <p:grpSpPr>
        <a:xfrm>
          <a:off x="0" y="0"/>
          <a:ext cx="0" cy="0"/>
          <a:chOff x="0" y="0"/>
          <a:chExt cx="0" cy="0"/>
        </a:xfrm>
      </p:grpSpPr>
      <p:sp>
        <p:nvSpPr>
          <p:cNvPr id="110" name="Shape 110"/>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Questrial"/>
              <a:ea typeface="Questrial"/>
              <a:cs typeface="Questrial"/>
              <a:sym typeface="Questrial"/>
            </a:endParaRPr>
          </a:p>
        </p:txBody>
      </p:sp>
      <p:sp>
        <p:nvSpPr>
          <p:cNvPr id="111" name="Shape 111"/>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Questrial"/>
              <a:ea typeface="Questrial"/>
              <a:cs typeface="Questrial"/>
              <a:sym typeface="Questrial"/>
            </a:endParaRPr>
          </a:p>
        </p:txBody>
      </p:sp>
      <p:sp>
        <p:nvSpPr>
          <p:cNvPr id="112" name="Shape 112"/>
          <p:cNvSpPr txBox="1">
            <a:spLocks noGrp="1"/>
          </p:cNvSpPr>
          <p:nvPr>
            <p:ph type="body" idx="1"/>
          </p:nvPr>
        </p:nvSpPr>
        <p:spPr>
          <a:xfrm>
            <a:off x="521208" y="2130550"/>
            <a:ext cx="3593592" cy="3374134"/>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113" name="Shape 113"/>
          <p:cNvSpPr txBox="1">
            <a:spLocks noGrp="1"/>
          </p:cNvSpPr>
          <p:nvPr>
            <p:ph type="body" idx="2"/>
          </p:nvPr>
        </p:nvSpPr>
        <p:spPr>
          <a:xfrm>
            <a:off x="548639" y="640079"/>
            <a:ext cx="3566158" cy="1325880"/>
          </a:xfrm>
          <a:prstGeom prst="rect">
            <a:avLst/>
          </a:prstGeom>
          <a:noFill/>
          <a:ln>
            <a:noFill/>
          </a:ln>
        </p:spPr>
        <p:txBody>
          <a:bodyPr lIns="91425" tIns="91425" rIns="91425" bIns="91425" anchor="b" anchorCtr="0"/>
          <a:lstStyle>
            <a:lvl1pPr marL="0" marR="0" lvl="0" indent="0" algn="l" rtl="0">
              <a:lnSpc>
                <a:spcPct val="90000"/>
              </a:lnSpc>
              <a:spcBef>
                <a:spcPts val="1000"/>
              </a:spcBef>
              <a:spcAft>
                <a:spcPts val="0"/>
              </a:spcAft>
              <a:buClr>
                <a:schemeClr val="accent1"/>
              </a:buClr>
              <a:buFont typeface="Arial"/>
              <a:buNone/>
              <a:defRPr sz="4000" b="1" i="0" u="none" strike="noStrike" cap="none">
                <a:solidFill>
                  <a:schemeClr val="accent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114" name="Shape 114"/>
          <p:cNvSpPr>
            <a:spLocks noGrp="1"/>
          </p:cNvSpPr>
          <p:nvPr>
            <p:ph type="pic" idx="3"/>
          </p:nvPr>
        </p:nvSpPr>
        <p:spPr>
          <a:xfrm>
            <a:off x="4572000" y="0"/>
            <a:ext cx="4572000" cy="6858000"/>
          </a:xfrm>
          <a:prstGeom prst="rect">
            <a:avLst/>
          </a:prstGeom>
          <a:noFill/>
          <a:ln>
            <a:noFill/>
          </a:ln>
        </p:spPr>
        <p:txBody>
          <a:bodyPr lIns="91425" tIns="91425" rIns="91425" bIns="91425" anchor="ctr" anchorCtr="0"/>
          <a:lstStyle>
            <a:lvl1pPr marL="0" marR="0" lvl="0" indent="0" algn="ctr" rtl="0">
              <a:lnSpc>
                <a:spcPct val="90000"/>
              </a:lnSpc>
              <a:spcBef>
                <a:spcPts val="1000"/>
              </a:spcBef>
              <a:spcAft>
                <a:spcPts val="0"/>
              </a:spcAft>
              <a:buClr>
                <a:srgbClr val="BFBFBF"/>
              </a:buClr>
              <a:buFont typeface="Arial"/>
              <a:buNone/>
              <a:defRPr sz="6000" b="1" i="0" u="none" strike="noStrike" cap="none">
                <a:solidFill>
                  <a:srgbClr val="BFBFBF"/>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115" name="Shape 115"/>
          <p:cNvSpPr txBox="1">
            <a:spLocks noGrp="1"/>
          </p:cNvSpPr>
          <p:nvPr>
            <p:ph type="body" idx="4"/>
          </p:nvPr>
        </p:nvSpPr>
        <p:spPr>
          <a:xfrm>
            <a:off x="4572000" y="6583678"/>
            <a:ext cx="1993390" cy="274318"/>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12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Right text, Left image">
    <p:spTree>
      <p:nvGrpSpPr>
        <p:cNvPr id="1" name="Shape 116"/>
        <p:cNvGrpSpPr/>
        <p:nvPr/>
      </p:nvGrpSpPr>
      <p:grpSpPr>
        <a:xfrm>
          <a:off x="0" y="0"/>
          <a:ext cx="0" cy="0"/>
          <a:chOff x="0" y="0"/>
          <a:chExt cx="0" cy="0"/>
        </a:xfrm>
      </p:grpSpPr>
      <p:sp>
        <p:nvSpPr>
          <p:cNvPr id="117" name="Shape 117"/>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Questrial"/>
              <a:ea typeface="Questrial"/>
              <a:cs typeface="Questrial"/>
              <a:sym typeface="Questrial"/>
            </a:endParaRPr>
          </a:p>
        </p:txBody>
      </p:sp>
      <p:sp>
        <p:nvSpPr>
          <p:cNvPr id="118" name="Shape 118"/>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Questrial"/>
              <a:ea typeface="Questrial"/>
              <a:cs typeface="Questrial"/>
              <a:sym typeface="Questrial"/>
            </a:endParaRPr>
          </a:p>
        </p:txBody>
      </p:sp>
      <p:sp>
        <p:nvSpPr>
          <p:cNvPr id="119" name="Shape 119"/>
          <p:cNvSpPr txBox="1">
            <a:spLocks noGrp="1"/>
          </p:cNvSpPr>
          <p:nvPr>
            <p:ph type="body" idx="1"/>
          </p:nvPr>
        </p:nvSpPr>
        <p:spPr>
          <a:xfrm>
            <a:off x="5102351" y="2130550"/>
            <a:ext cx="3593592" cy="3374134"/>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120" name="Shape 120"/>
          <p:cNvSpPr txBox="1">
            <a:spLocks noGrp="1"/>
          </p:cNvSpPr>
          <p:nvPr>
            <p:ph type="body" idx="2"/>
          </p:nvPr>
        </p:nvSpPr>
        <p:spPr>
          <a:xfrm>
            <a:off x="5102351" y="640079"/>
            <a:ext cx="3566158" cy="1325880"/>
          </a:xfrm>
          <a:prstGeom prst="rect">
            <a:avLst/>
          </a:prstGeom>
          <a:noFill/>
          <a:ln>
            <a:noFill/>
          </a:ln>
        </p:spPr>
        <p:txBody>
          <a:bodyPr lIns="91425" tIns="91425" rIns="91425" bIns="91425" anchor="b" anchorCtr="0"/>
          <a:lstStyle>
            <a:lvl1pPr marL="0" marR="0" lvl="0" indent="0" algn="l" rtl="0">
              <a:lnSpc>
                <a:spcPct val="90000"/>
              </a:lnSpc>
              <a:spcBef>
                <a:spcPts val="1000"/>
              </a:spcBef>
              <a:spcAft>
                <a:spcPts val="0"/>
              </a:spcAft>
              <a:buClr>
                <a:schemeClr val="accent1"/>
              </a:buClr>
              <a:buFont typeface="Arial"/>
              <a:buNone/>
              <a:defRPr sz="4000" b="1" i="0" u="none" strike="noStrike" cap="none">
                <a:solidFill>
                  <a:schemeClr val="accent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121" name="Shape 121"/>
          <p:cNvSpPr>
            <a:spLocks noGrp="1"/>
          </p:cNvSpPr>
          <p:nvPr>
            <p:ph type="pic" idx="3"/>
          </p:nvPr>
        </p:nvSpPr>
        <p:spPr>
          <a:xfrm>
            <a:off x="0" y="0"/>
            <a:ext cx="4572000" cy="6858000"/>
          </a:xfrm>
          <a:prstGeom prst="rect">
            <a:avLst/>
          </a:prstGeom>
          <a:noFill/>
          <a:ln>
            <a:noFill/>
          </a:ln>
        </p:spPr>
        <p:txBody>
          <a:bodyPr lIns="91425" tIns="91425" rIns="91425" bIns="91425" anchor="ctr" anchorCtr="0"/>
          <a:lstStyle>
            <a:lvl1pPr marL="0" marR="0" lvl="0" indent="0" algn="ctr" rtl="0">
              <a:lnSpc>
                <a:spcPct val="90000"/>
              </a:lnSpc>
              <a:spcBef>
                <a:spcPts val="1000"/>
              </a:spcBef>
              <a:spcAft>
                <a:spcPts val="0"/>
              </a:spcAft>
              <a:buClr>
                <a:srgbClr val="BFBFBF"/>
              </a:buClr>
              <a:buFont typeface="Arial"/>
              <a:buNone/>
              <a:defRPr sz="6000" b="1" i="0" u="none" strike="noStrike" cap="none">
                <a:solidFill>
                  <a:srgbClr val="BFBFBF"/>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122" name="Shape 122"/>
          <p:cNvSpPr txBox="1">
            <a:spLocks noGrp="1"/>
          </p:cNvSpPr>
          <p:nvPr>
            <p:ph type="body" idx="4"/>
          </p:nvPr>
        </p:nvSpPr>
        <p:spPr>
          <a:xfrm>
            <a:off x="2578608" y="6583678"/>
            <a:ext cx="1993390" cy="274318"/>
          </a:xfrm>
          <a:prstGeom prst="rect">
            <a:avLst/>
          </a:prstGeom>
          <a:noFill/>
          <a:ln>
            <a:noFill/>
          </a:ln>
        </p:spPr>
        <p:txBody>
          <a:bodyPr lIns="91425" tIns="91425" rIns="91425" bIns="91425" anchor="t" anchorCtr="0"/>
          <a:lstStyle>
            <a:lvl1pPr marL="0" marR="0" lvl="0" indent="0" algn="r" rtl="0">
              <a:lnSpc>
                <a:spcPct val="90000"/>
              </a:lnSpc>
              <a:spcBef>
                <a:spcPts val="1000"/>
              </a:spcBef>
              <a:spcAft>
                <a:spcPts val="0"/>
              </a:spcAft>
              <a:buClr>
                <a:schemeClr val="dk1"/>
              </a:buClr>
              <a:buFont typeface="Arial"/>
              <a:buNone/>
              <a:defRPr sz="12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Bottom text, Top image B">
    <p:spTree>
      <p:nvGrpSpPr>
        <p:cNvPr id="1" name="Shape 123"/>
        <p:cNvGrpSpPr/>
        <p:nvPr/>
      </p:nvGrpSpPr>
      <p:grpSpPr>
        <a:xfrm>
          <a:off x="0" y="0"/>
          <a:ext cx="0" cy="0"/>
          <a:chOff x="0" y="0"/>
          <a:chExt cx="0" cy="0"/>
        </a:xfrm>
      </p:grpSpPr>
      <p:sp>
        <p:nvSpPr>
          <p:cNvPr id="124" name="Shape 124"/>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Questrial"/>
              <a:ea typeface="Questrial"/>
              <a:cs typeface="Questrial"/>
              <a:sym typeface="Questrial"/>
            </a:endParaRPr>
          </a:p>
        </p:txBody>
      </p:sp>
      <p:sp>
        <p:nvSpPr>
          <p:cNvPr id="125" name="Shape 125"/>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Questrial"/>
              <a:ea typeface="Questrial"/>
              <a:cs typeface="Questrial"/>
              <a:sym typeface="Questrial"/>
            </a:endParaRPr>
          </a:p>
        </p:txBody>
      </p:sp>
      <p:sp>
        <p:nvSpPr>
          <p:cNvPr id="126" name="Shape 126"/>
          <p:cNvSpPr txBox="1">
            <a:spLocks noGrp="1"/>
          </p:cNvSpPr>
          <p:nvPr>
            <p:ph type="body" idx="1"/>
          </p:nvPr>
        </p:nvSpPr>
        <p:spPr>
          <a:xfrm>
            <a:off x="576072" y="4814316"/>
            <a:ext cx="7982711" cy="1444752"/>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127" name="Shape 127"/>
          <p:cNvSpPr txBox="1">
            <a:spLocks noGrp="1"/>
          </p:cNvSpPr>
          <p:nvPr>
            <p:ph type="body" idx="2"/>
          </p:nvPr>
        </p:nvSpPr>
        <p:spPr>
          <a:xfrm>
            <a:off x="576072" y="3954780"/>
            <a:ext cx="7982711" cy="704088"/>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accent1"/>
              </a:buClr>
              <a:buFont typeface="Arial"/>
              <a:buNone/>
              <a:defRPr sz="4000" b="1" i="0" u="none" strike="noStrike" cap="none">
                <a:solidFill>
                  <a:schemeClr val="accent1"/>
                </a:solidFill>
                <a:latin typeface="Questrial"/>
                <a:ea typeface="Questrial"/>
                <a:cs typeface="Questrial"/>
                <a:sym typeface="Questrial"/>
              </a:defRPr>
            </a:lvl1pPr>
            <a:lvl2pPr marL="685800" marR="0" lvl="1"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2pPr>
            <a:lvl3pPr marL="1143000" marR="0" lvl="2"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3pPr>
            <a:lvl4pPr marL="1600200" marR="0" lvl="3"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4pPr>
            <a:lvl5pPr marL="2057400" marR="0" lvl="4"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128" name="Shape 128"/>
          <p:cNvSpPr>
            <a:spLocks noGrp="1"/>
          </p:cNvSpPr>
          <p:nvPr>
            <p:ph type="pic" idx="3"/>
          </p:nvPr>
        </p:nvSpPr>
        <p:spPr>
          <a:xfrm>
            <a:off x="0" y="0"/>
            <a:ext cx="9144000" cy="3429000"/>
          </a:xfrm>
          <a:prstGeom prst="rect">
            <a:avLst/>
          </a:prstGeom>
          <a:noFill/>
          <a:ln>
            <a:noFill/>
          </a:ln>
        </p:spPr>
        <p:txBody>
          <a:bodyPr lIns="91425" tIns="91425" rIns="91425" bIns="91425" anchor="ctr" anchorCtr="0"/>
          <a:lstStyle>
            <a:lvl1pPr marL="0" marR="0" lvl="0" indent="0" algn="ctr" rtl="0">
              <a:lnSpc>
                <a:spcPct val="90000"/>
              </a:lnSpc>
              <a:spcBef>
                <a:spcPts val="1000"/>
              </a:spcBef>
              <a:spcAft>
                <a:spcPts val="0"/>
              </a:spcAft>
              <a:buClr>
                <a:srgbClr val="BFBFBF"/>
              </a:buClr>
              <a:buFont typeface="Arial"/>
              <a:buNone/>
              <a:defRPr sz="6000" b="1" i="0" u="none" strike="noStrike" cap="none">
                <a:solidFill>
                  <a:srgbClr val="BFBFBF"/>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129" name="Shape 129"/>
          <p:cNvSpPr txBox="1">
            <a:spLocks noGrp="1"/>
          </p:cNvSpPr>
          <p:nvPr>
            <p:ph type="body" idx="4"/>
          </p:nvPr>
        </p:nvSpPr>
        <p:spPr>
          <a:xfrm>
            <a:off x="6190487" y="3429000"/>
            <a:ext cx="2295144" cy="274318"/>
          </a:xfrm>
          <a:prstGeom prst="rect">
            <a:avLst/>
          </a:prstGeom>
          <a:noFill/>
          <a:ln>
            <a:noFill/>
          </a:ln>
        </p:spPr>
        <p:txBody>
          <a:bodyPr lIns="91425" tIns="91425" rIns="91425" bIns="91425" anchor="t" anchorCtr="0"/>
          <a:lstStyle>
            <a:lvl1pPr marL="0" marR="0" lvl="0" indent="0" algn="r" rtl="0">
              <a:lnSpc>
                <a:spcPct val="90000"/>
              </a:lnSpc>
              <a:spcBef>
                <a:spcPts val="1000"/>
              </a:spcBef>
              <a:spcAft>
                <a:spcPts val="0"/>
              </a:spcAft>
              <a:buClr>
                <a:srgbClr val="A5A5A5"/>
              </a:buClr>
              <a:buFont typeface="Arial"/>
              <a:buNone/>
              <a:defRPr sz="1200" b="0" i="0" u="none" strike="noStrike" cap="none">
                <a:solidFill>
                  <a:srgbClr val="A5A5A5"/>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Emphasize key points">
    <p:spTree>
      <p:nvGrpSpPr>
        <p:cNvPr id="1" name="Shape 130"/>
        <p:cNvGrpSpPr/>
        <p:nvPr/>
      </p:nvGrpSpPr>
      <p:grpSpPr>
        <a:xfrm>
          <a:off x="0" y="0"/>
          <a:ext cx="0" cy="0"/>
          <a:chOff x="0" y="0"/>
          <a:chExt cx="0" cy="0"/>
        </a:xfrm>
      </p:grpSpPr>
      <p:sp>
        <p:nvSpPr>
          <p:cNvPr id="131" name="Shape 131"/>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Questrial"/>
              <a:ea typeface="Questrial"/>
              <a:cs typeface="Questrial"/>
              <a:sym typeface="Questrial"/>
            </a:endParaRPr>
          </a:p>
        </p:txBody>
      </p:sp>
      <p:sp>
        <p:nvSpPr>
          <p:cNvPr id="132" name="Shape 132"/>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Questrial"/>
              <a:ea typeface="Questrial"/>
              <a:cs typeface="Questrial"/>
              <a:sym typeface="Questrial"/>
            </a:endParaRPr>
          </a:p>
        </p:txBody>
      </p:sp>
      <p:sp>
        <p:nvSpPr>
          <p:cNvPr id="133" name="Shape 133"/>
          <p:cNvSpPr txBox="1">
            <a:spLocks noGrp="1"/>
          </p:cNvSpPr>
          <p:nvPr>
            <p:ph type="body" idx="1"/>
          </p:nvPr>
        </p:nvSpPr>
        <p:spPr>
          <a:xfrm>
            <a:off x="4572000" y="4709160"/>
            <a:ext cx="3950206" cy="704088"/>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134" name="Shape 134"/>
          <p:cNvSpPr txBox="1">
            <a:spLocks noGrp="1"/>
          </p:cNvSpPr>
          <p:nvPr>
            <p:ph type="body" idx="2"/>
          </p:nvPr>
        </p:nvSpPr>
        <p:spPr>
          <a:xfrm>
            <a:off x="320038" y="548639"/>
            <a:ext cx="8503920" cy="923544"/>
          </a:xfrm>
          <a:prstGeom prst="rect">
            <a:avLst/>
          </a:prstGeom>
          <a:noFill/>
          <a:ln>
            <a:noFill/>
          </a:ln>
        </p:spPr>
        <p:txBody>
          <a:bodyPr lIns="91425" tIns="91425" rIns="91425" bIns="91425" anchor="b" anchorCtr="0"/>
          <a:lstStyle>
            <a:lvl1pPr marL="0" marR="0" lvl="0" indent="0" algn="ctr" rtl="0">
              <a:lnSpc>
                <a:spcPct val="90000"/>
              </a:lnSpc>
              <a:spcBef>
                <a:spcPts val="1000"/>
              </a:spcBef>
              <a:spcAft>
                <a:spcPts val="0"/>
              </a:spcAft>
              <a:buClr>
                <a:srgbClr val="BFBFBF"/>
              </a:buClr>
              <a:buFont typeface="Arial"/>
              <a:buNone/>
              <a:defRPr sz="5400" b="1" i="0" u="none" strike="noStrike" cap="none">
                <a:solidFill>
                  <a:srgbClr val="BFBFBF"/>
                </a:solidFill>
                <a:latin typeface="Questrial"/>
                <a:ea typeface="Questrial"/>
                <a:cs typeface="Questrial"/>
                <a:sym typeface="Questrial"/>
              </a:defRPr>
            </a:lvl1pPr>
            <a:lvl2pPr marL="685800" marR="0" lvl="1"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2pPr>
            <a:lvl3pPr marL="1143000" marR="0" lvl="2"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3pPr>
            <a:lvl4pPr marL="1600200" marR="0" lvl="3"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4pPr>
            <a:lvl5pPr marL="2057400" marR="0" lvl="4"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135" name="Shape 135"/>
          <p:cNvSpPr txBox="1">
            <a:spLocks noGrp="1"/>
          </p:cNvSpPr>
          <p:nvPr>
            <p:ph type="body" idx="3"/>
          </p:nvPr>
        </p:nvSpPr>
        <p:spPr>
          <a:xfrm>
            <a:off x="594360" y="2115310"/>
            <a:ext cx="3566158" cy="768094"/>
          </a:xfrm>
          <a:prstGeom prst="rect">
            <a:avLst/>
          </a:prstGeom>
          <a:noFill/>
          <a:ln>
            <a:noFill/>
          </a:ln>
        </p:spPr>
        <p:txBody>
          <a:bodyPr lIns="91425" tIns="91425" rIns="91425" bIns="91425" anchor="t" anchorCtr="0"/>
          <a:lstStyle>
            <a:lvl1pPr marL="0" marR="0" lvl="0" indent="0" algn="r" rtl="0">
              <a:lnSpc>
                <a:spcPct val="90000"/>
              </a:lnSpc>
              <a:spcBef>
                <a:spcPts val="1000"/>
              </a:spcBef>
              <a:spcAft>
                <a:spcPts val="0"/>
              </a:spcAft>
              <a:buClr>
                <a:schemeClr val="accent1"/>
              </a:buClr>
              <a:buFont typeface="Arial"/>
              <a:buNone/>
              <a:defRPr sz="4400" b="1" i="0" u="none" strike="noStrike" cap="none">
                <a:solidFill>
                  <a:schemeClr val="accent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136" name="Shape 136"/>
          <p:cNvSpPr txBox="1">
            <a:spLocks noGrp="1"/>
          </p:cNvSpPr>
          <p:nvPr>
            <p:ph type="body" idx="4"/>
          </p:nvPr>
        </p:nvSpPr>
        <p:spPr>
          <a:xfrm>
            <a:off x="4572000" y="2103118"/>
            <a:ext cx="3950206" cy="704088"/>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137" name="Shape 137"/>
          <p:cNvSpPr txBox="1">
            <a:spLocks noGrp="1"/>
          </p:cNvSpPr>
          <p:nvPr>
            <p:ph type="body" idx="5"/>
          </p:nvPr>
        </p:nvSpPr>
        <p:spPr>
          <a:xfrm>
            <a:off x="594360" y="4721351"/>
            <a:ext cx="3566158" cy="768094"/>
          </a:xfrm>
          <a:prstGeom prst="rect">
            <a:avLst/>
          </a:prstGeom>
          <a:noFill/>
          <a:ln>
            <a:noFill/>
          </a:ln>
        </p:spPr>
        <p:txBody>
          <a:bodyPr lIns="91425" tIns="91425" rIns="91425" bIns="91425" anchor="t" anchorCtr="0"/>
          <a:lstStyle>
            <a:lvl1pPr marL="0" marR="0" lvl="0" indent="0" algn="r" rtl="0">
              <a:lnSpc>
                <a:spcPct val="90000"/>
              </a:lnSpc>
              <a:spcBef>
                <a:spcPts val="1000"/>
              </a:spcBef>
              <a:spcAft>
                <a:spcPts val="0"/>
              </a:spcAft>
              <a:buClr>
                <a:schemeClr val="accent1"/>
              </a:buClr>
              <a:buFont typeface="Arial"/>
              <a:buNone/>
              <a:defRPr sz="4400" b="1" i="0" u="none" strike="noStrike" cap="none">
                <a:solidFill>
                  <a:schemeClr val="accent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138" name="Shape 138"/>
          <p:cNvSpPr txBox="1">
            <a:spLocks noGrp="1"/>
          </p:cNvSpPr>
          <p:nvPr>
            <p:ph type="body" idx="6"/>
          </p:nvPr>
        </p:nvSpPr>
        <p:spPr>
          <a:xfrm>
            <a:off x="594360" y="3418332"/>
            <a:ext cx="3566158" cy="768094"/>
          </a:xfrm>
          <a:prstGeom prst="rect">
            <a:avLst/>
          </a:prstGeom>
          <a:noFill/>
          <a:ln>
            <a:noFill/>
          </a:ln>
        </p:spPr>
        <p:txBody>
          <a:bodyPr lIns="91425" tIns="91425" rIns="91425" bIns="91425" anchor="t" anchorCtr="0"/>
          <a:lstStyle>
            <a:lvl1pPr marL="0" marR="0" lvl="0" indent="0" algn="r" rtl="0">
              <a:lnSpc>
                <a:spcPct val="90000"/>
              </a:lnSpc>
              <a:spcBef>
                <a:spcPts val="1000"/>
              </a:spcBef>
              <a:spcAft>
                <a:spcPts val="0"/>
              </a:spcAft>
              <a:buClr>
                <a:schemeClr val="accent1"/>
              </a:buClr>
              <a:buFont typeface="Arial"/>
              <a:buNone/>
              <a:defRPr sz="4400" b="1" i="0" u="none" strike="noStrike" cap="none">
                <a:solidFill>
                  <a:schemeClr val="accent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139" name="Shape 139"/>
          <p:cNvSpPr txBox="1">
            <a:spLocks noGrp="1"/>
          </p:cNvSpPr>
          <p:nvPr>
            <p:ph type="body" idx="7"/>
          </p:nvPr>
        </p:nvSpPr>
        <p:spPr>
          <a:xfrm>
            <a:off x="4572000" y="3406139"/>
            <a:ext cx="3950206" cy="704088"/>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Acknowledgements A">
    <p:spTree>
      <p:nvGrpSpPr>
        <p:cNvPr id="1" name="Shape 140"/>
        <p:cNvGrpSpPr/>
        <p:nvPr/>
      </p:nvGrpSpPr>
      <p:grpSpPr>
        <a:xfrm>
          <a:off x="0" y="0"/>
          <a:ext cx="0" cy="0"/>
          <a:chOff x="0" y="0"/>
          <a:chExt cx="0" cy="0"/>
        </a:xfrm>
      </p:grpSpPr>
      <p:sp>
        <p:nvSpPr>
          <p:cNvPr id="141" name="Shape 141"/>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Questrial"/>
              <a:ea typeface="Questrial"/>
              <a:cs typeface="Questrial"/>
              <a:sym typeface="Questrial"/>
            </a:endParaRPr>
          </a:p>
        </p:txBody>
      </p:sp>
      <p:sp>
        <p:nvSpPr>
          <p:cNvPr id="142" name="Shape 142"/>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Questrial"/>
              <a:ea typeface="Questrial"/>
              <a:cs typeface="Questrial"/>
              <a:sym typeface="Questrial"/>
            </a:endParaRPr>
          </a:p>
        </p:txBody>
      </p:sp>
      <p:sp>
        <p:nvSpPr>
          <p:cNvPr id="143" name="Shape 143"/>
          <p:cNvSpPr txBox="1"/>
          <p:nvPr/>
        </p:nvSpPr>
        <p:spPr>
          <a:xfrm>
            <a:off x="320039" y="242134"/>
            <a:ext cx="8503920" cy="707886"/>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rgbClr val="BFBFBF"/>
              </a:buClr>
              <a:buSzPct val="25000"/>
              <a:buFont typeface="Questrial"/>
              <a:buNone/>
            </a:pPr>
            <a:r>
              <a:rPr lang="en-US" sz="4000" b="1" i="0" u="none" strike="noStrike" cap="none">
                <a:solidFill>
                  <a:srgbClr val="BFBFBF"/>
                </a:solidFill>
                <a:latin typeface="Questrial"/>
                <a:ea typeface="Questrial"/>
                <a:cs typeface="Questrial"/>
                <a:sym typeface="Questrial"/>
              </a:rPr>
              <a:t>Acknowledgements</a:t>
            </a:r>
          </a:p>
        </p:txBody>
      </p:sp>
      <p:sp>
        <p:nvSpPr>
          <p:cNvPr id="144" name="Shape 144"/>
          <p:cNvSpPr txBox="1">
            <a:spLocks noGrp="1"/>
          </p:cNvSpPr>
          <p:nvPr>
            <p:ph type="body" idx="1"/>
          </p:nvPr>
        </p:nvSpPr>
        <p:spPr>
          <a:xfrm>
            <a:off x="3511296" y="1220919"/>
            <a:ext cx="5111496" cy="704088"/>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145" name="Shape 145"/>
          <p:cNvSpPr txBox="1">
            <a:spLocks noGrp="1"/>
          </p:cNvSpPr>
          <p:nvPr>
            <p:ph type="body" idx="2"/>
          </p:nvPr>
        </p:nvSpPr>
        <p:spPr>
          <a:xfrm>
            <a:off x="3511296" y="2369943"/>
            <a:ext cx="5111496" cy="704088"/>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146" name="Shape 146"/>
          <p:cNvSpPr txBox="1">
            <a:spLocks noGrp="1"/>
          </p:cNvSpPr>
          <p:nvPr>
            <p:ph type="body" idx="3"/>
          </p:nvPr>
        </p:nvSpPr>
        <p:spPr>
          <a:xfrm>
            <a:off x="3511296" y="4118716"/>
            <a:ext cx="5111496" cy="704088"/>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147" name="Shape 147"/>
          <p:cNvSpPr/>
          <p:nvPr/>
        </p:nvSpPr>
        <p:spPr>
          <a:xfrm>
            <a:off x="0" y="6579439"/>
            <a:ext cx="9144000" cy="24621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7F7F7F"/>
              </a:buClr>
              <a:buSzPct val="25000"/>
              <a:buFont typeface="Arial"/>
              <a:buNone/>
            </a:pPr>
            <a:r>
              <a:rPr lang="en-US" sz="1000" b="0" i="1" u="none" strike="noStrike" cap="none">
                <a:solidFill>
                  <a:srgbClr val="7F7F7F"/>
                </a:solidFill>
                <a:latin typeface="Arial"/>
                <a:ea typeface="Arial"/>
                <a:cs typeface="Arial"/>
                <a:sym typeface="Arial"/>
              </a:rPr>
              <a:t>This material is based upon work supported by NASA through contract NNL11AA00B and cooperative agreement NNX14AB60A.</a:t>
            </a:r>
          </a:p>
        </p:txBody>
      </p:sp>
      <p:sp>
        <p:nvSpPr>
          <p:cNvPr id="148" name="Shape 148"/>
          <p:cNvSpPr/>
          <p:nvPr/>
        </p:nvSpPr>
        <p:spPr>
          <a:xfrm>
            <a:off x="369281" y="6087110"/>
            <a:ext cx="8273561" cy="461664"/>
          </a:xfrm>
          <a:prstGeom prst="rect">
            <a:avLst/>
          </a:prstGeom>
          <a:noFill/>
          <a:ln>
            <a:noFill/>
          </a:ln>
        </p:spPr>
        <p:txBody>
          <a:bodyPr lIns="91425" tIns="45700" rIns="91425" bIns="45700" anchor="t" anchorCtr="0">
            <a:noAutofit/>
          </a:bodyPr>
          <a:lstStyle/>
          <a:p>
            <a:pPr marL="274320" marR="0" lvl="1" indent="-7620" algn="ctr" rtl="0">
              <a:lnSpc>
                <a:spcPct val="100000"/>
              </a:lnSpc>
              <a:spcBef>
                <a:spcPts val="0"/>
              </a:spcBef>
              <a:spcAft>
                <a:spcPts val="0"/>
              </a:spcAft>
              <a:buClr>
                <a:srgbClr val="767171"/>
              </a:buClr>
              <a:buSzPct val="25000"/>
              <a:buFont typeface="Questrial"/>
              <a:buNone/>
            </a:pPr>
            <a:r>
              <a:rPr lang="en-US" sz="1200" b="1" i="0" u="none" strike="noStrike" cap="none">
                <a:solidFill>
                  <a:srgbClr val="767171"/>
                </a:solidFill>
                <a:latin typeface="Questrial"/>
                <a:ea typeface="Questrial"/>
                <a:cs typeface="Questrial"/>
                <a:sym typeface="Questrial"/>
              </a:rPr>
              <a:t>Any opinions, findings, and conclusions or recommendations expressed in this material are those of the author(s) and do not necessarily reflect the views of the National Aeronautics and Space Administration.</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Acknowledgements B">
    <p:spTree>
      <p:nvGrpSpPr>
        <p:cNvPr id="1" name="Shape 149"/>
        <p:cNvGrpSpPr/>
        <p:nvPr/>
      </p:nvGrpSpPr>
      <p:grpSpPr>
        <a:xfrm>
          <a:off x="0" y="0"/>
          <a:ext cx="0" cy="0"/>
          <a:chOff x="0" y="0"/>
          <a:chExt cx="0" cy="0"/>
        </a:xfrm>
      </p:grpSpPr>
      <p:sp>
        <p:nvSpPr>
          <p:cNvPr id="150" name="Shape 150"/>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Questrial"/>
              <a:ea typeface="Questrial"/>
              <a:cs typeface="Questrial"/>
              <a:sym typeface="Questrial"/>
            </a:endParaRPr>
          </a:p>
        </p:txBody>
      </p:sp>
      <p:sp>
        <p:nvSpPr>
          <p:cNvPr id="151" name="Shape 151"/>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Questrial"/>
              <a:ea typeface="Questrial"/>
              <a:cs typeface="Questrial"/>
              <a:sym typeface="Questrial"/>
            </a:endParaRPr>
          </a:p>
        </p:txBody>
      </p:sp>
      <p:sp>
        <p:nvSpPr>
          <p:cNvPr id="152" name="Shape 152"/>
          <p:cNvSpPr txBox="1"/>
          <p:nvPr/>
        </p:nvSpPr>
        <p:spPr>
          <a:xfrm>
            <a:off x="320039" y="242134"/>
            <a:ext cx="8503920" cy="707886"/>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rgbClr val="BFBFBF"/>
              </a:buClr>
              <a:buSzPct val="25000"/>
              <a:buFont typeface="Questrial"/>
              <a:buNone/>
            </a:pPr>
            <a:r>
              <a:rPr lang="en-US" sz="4000" b="1" i="0" u="none" strike="noStrike" cap="none">
                <a:solidFill>
                  <a:srgbClr val="BFBFBF"/>
                </a:solidFill>
                <a:latin typeface="Questrial"/>
                <a:ea typeface="Questrial"/>
                <a:cs typeface="Questrial"/>
                <a:sym typeface="Questrial"/>
              </a:rPr>
              <a:t>Acknowledgements</a:t>
            </a:r>
          </a:p>
        </p:txBody>
      </p:sp>
      <p:sp>
        <p:nvSpPr>
          <p:cNvPr id="153" name="Shape 153"/>
          <p:cNvSpPr txBox="1">
            <a:spLocks noGrp="1"/>
          </p:cNvSpPr>
          <p:nvPr>
            <p:ph type="body" idx="1"/>
          </p:nvPr>
        </p:nvSpPr>
        <p:spPr>
          <a:xfrm>
            <a:off x="571208" y="1421133"/>
            <a:ext cx="8051583" cy="704088"/>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154" name="Shape 154"/>
          <p:cNvSpPr txBox="1">
            <a:spLocks noGrp="1"/>
          </p:cNvSpPr>
          <p:nvPr>
            <p:ph type="body" idx="2"/>
          </p:nvPr>
        </p:nvSpPr>
        <p:spPr>
          <a:xfrm>
            <a:off x="571206" y="3011685"/>
            <a:ext cx="8051583" cy="704088"/>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155" name="Shape 155"/>
          <p:cNvSpPr txBox="1">
            <a:spLocks noGrp="1"/>
          </p:cNvSpPr>
          <p:nvPr>
            <p:ph type="body" idx="3"/>
          </p:nvPr>
        </p:nvSpPr>
        <p:spPr>
          <a:xfrm>
            <a:off x="571208" y="4628567"/>
            <a:ext cx="8051582" cy="704088"/>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156" name="Shape 156"/>
          <p:cNvSpPr/>
          <p:nvPr/>
        </p:nvSpPr>
        <p:spPr>
          <a:xfrm>
            <a:off x="0" y="6579439"/>
            <a:ext cx="9144000" cy="24621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7F7F7F"/>
              </a:buClr>
              <a:buSzPct val="25000"/>
              <a:buFont typeface="Arial"/>
              <a:buNone/>
            </a:pPr>
            <a:r>
              <a:rPr lang="en-US" sz="1000" b="0" i="1" u="none" strike="noStrike" cap="none">
                <a:solidFill>
                  <a:srgbClr val="7F7F7F"/>
                </a:solidFill>
                <a:latin typeface="Arial"/>
                <a:ea typeface="Arial"/>
                <a:cs typeface="Arial"/>
                <a:sym typeface="Arial"/>
              </a:rPr>
              <a:t>This material is based upon work supported by NASA through contract NNL11AA00B and cooperative agreement NNX14AB60A.</a:t>
            </a:r>
          </a:p>
        </p:txBody>
      </p:sp>
      <p:sp>
        <p:nvSpPr>
          <p:cNvPr id="157" name="Shape 157"/>
          <p:cNvSpPr/>
          <p:nvPr/>
        </p:nvSpPr>
        <p:spPr>
          <a:xfrm>
            <a:off x="369281" y="6087110"/>
            <a:ext cx="8273561" cy="461664"/>
          </a:xfrm>
          <a:prstGeom prst="rect">
            <a:avLst/>
          </a:prstGeom>
          <a:noFill/>
          <a:ln>
            <a:noFill/>
          </a:ln>
        </p:spPr>
        <p:txBody>
          <a:bodyPr lIns="91425" tIns="45700" rIns="91425" bIns="45700" anchor="t" anchorCtr="0">
            <a:noAutofit/>
          </a:bodyPr>
          <a:lstStyle/>
          <a:p>
            <a:pPr marL="274320" marR="0" lvl="1" indent="-7620" algn="ctr" rtl="0">
              <a:lnSpc>
                <a:spcPct val="100000"/>
              </a:lnSpc>
              <a:spcBef>
                <a:spcPts val="0"/>
              </a:spcBef>
              <a:spcAft>
                <a:spcPts val="0"/>
              </a:spcAft>
              <a:buClr>
                <a:srgbClr val="767171"/>
              </a:buClr>
              <a:buSzPct val="25000"/>
              <a:buFont typeface="Questrial"/>
              <a:buNone/>
            </a:pPr>
            <a:r>
              <a:rPr lang="en-US" sz="1200" b="1" i="0" u="none" strike="noStrike" cap="none">
                <a:solidFill>
                  <a:srgbClr val="767171"/>
                </a:solidFill>
                <a:latin typeface="Questrial"/>
                <a:ea typeface="Questrial"/>
                <a:cs typeface="Questrial"/>
                <a:sym typeface="Questrial"/>
              </a:rPr>
              <a:t>Any opinions, findings, and conclusions or recommendations expressed in this material are those of the author(s) and do not necessarily reflect the views of the National Aeronautics and Space Administration.</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Bottom text, Top image A">
    <p:spTree>
      <p:nvGrpSpPr>
        <p:cNvPr id="1" name="Shape 158"/>
        <p:cNvGrpSpPr/>
        <p:nvPr/>
      </p:nvGrpSpPr>
      <p:grpSpPr>
        <a:xfrm>
          <a:off x="0" y="0"/>
          <a:ext cx="0" cy="0"/>
          <a:chOff x="0" y="0"/>
          <a:chExt cx="0" cy="0"/>
        </a:xfrm>
      </p:grpSpPr>
      <p:sp>
        <p:nvSpPr>
          <p:cNvPr id="159" name="Shape 159"/>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Questrial"/>
              <a:ea typeface="Questrial"/>
              <a:cs typeface="Questrial"/>
              <a:sym typeface="Questrial"/>
            </a:endParaRPr>
          </a:p>
        </p:txBody>
      </p:sp>
      <p:sp>
        <p:nvSpPr>
          <p:cNvPr id="160" name="Shape 160"/>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Questrial"/>
              <a:ea typeface="Questrial"/>
              <a:cs typeface="Questrial"/>
              <a:sym typeface="Questrial"/>
            </a:endParaRPr>
          </a:p>
        </p:txBody>
      </p:sp>
      <p:sp>
        <p:nvSpPr>
          <p:cNvPr id="161" name="Shape 161"/>
          <p:cNvSpPr txBox="1">
            <a:spLocks noGrp="1"/>
          </p:cNvSpPr>
          <p:nvPr>
            <p:ph type="body" idx="1"/>
          </p:nvPr>
        </p:nvSpPr>
        <p:spPr>
          <a:xfrm>
            <a:off x="4581144" y="4123944"/>
            <a:ext cx="3977640" cy="1627632"/>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162" name="Shape 162"/>
          <p:cNvSpPr txBox="1">
            <a:spLocks noGrp="1"/>
          </p:cNvSpPr>
          <p:nvPr>
            <p:ph type="body" idx="2"/>
          </p:nvPr>
        </p:nvSpPr>
        <p:spPr>
          <a:xfrm>
            <a:off x="740664" y="4049485"/>
            <a:ext cx="3108958" cy="1830106"/>
          </a:xfrm>
          <a:prstGeom prst="rect">
            <a:avLst/>
          </a:prstGeom>
          <a:noFill/>
          <a:ln>
            <a:noFill/>
          </a:ln>
        </p:spPr>
        <p:txBody>
          <a:bodyPr lIns="91425" tIns="91425" rIns="91425" bIns="91425" anchor="t" anchorCtr="0"/>
          <a:lstStyle>
            <a:lvl1pPr marL="0" marR="0" lvl="0" indent="0" algn="r" rtl="0">
              <a:lnSpc>
                <a:spcPct val="90000"/>
              </a:lnSpc>
              <a:spcBef>
                <a:spcPts val="1000"/>
              </a:spcBef>
              <a:spcAft>
                <a:spcPts val="0"/>
              </a:spcAft>
              <a:buClr>
                <a:schemeClr val="accent1"/>
              </a:buClr>
              <a:buFont typeface="Arial"/>
              <a:buNone/>
              <a:defRPr sz="6000" b="1" i="0" u="none" strike="noStrike" cap="none">
                <a:solidFill>
                  <a:schemeClr val="accent1"/>
                </a:solidFill>
                <a:latin typeface="Questrial"/>
                <a:ea typeface="Questrial"/>
                <a:cs typeface="Questrial"/>
                <a:sym typeface="Questrial"/>
              </a:defRPr>
            </a:lvl1pPr>
            <a:lvl2pPr marL="685800" marR="0" lvl="1"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2pPr>
            <a:lvl3pPr marL="1143000" marR="0" lvl="2"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3pPr>
            <a:lvl4pPr marL="1600200" marR="0" lvl="3"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4pPr>
            <a:lvl5pPr marL="2057400" marR="0" lvl="4"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163" name="Shape 163"/>
          <p:cNvSpPr>
            <a:spLocks noGrp="1"/>
          </p:cNvSpPr>
          <p:nvPr>
            <p:ph type="pic" idx="3"/>
          </p:nvPr>
        </p:nvSpPr>
        <p:spPr>
          <a:xfrm>
            <a:off x="0" y="0"/>
            <a:ext cx="9144000" cy="3429000"/>
          </a:xfrm>
          <a:prstGeom prst="rect">
            <a:avLst/>
          </a:prstGeom>
          <a:noFill/>
          <a:ln>
            <a:noFill/>
          </a:ln>
        </p:spPr>
        <p:txBody>
          <a:bodyPr lIns="91425" tIns="91425" rIns="91425" bIns="91425" anchor="ctr" anchorCtr="0"/>
          <a:lstStyle>
            <a:lvl1pPr marL="0" marR="0" lvl="0" indent="0" algn="ctr" rtl="0">
              <a:lnSpc>
                <a:spcPct val="90000"/>
              </a:lnSpc>
              <a:spcBef>
                <a:spcPts val="1000"/>
              </a:spcBef>
              <a:spcAft>
                <a:spcPts val="0"/>
              </a:spcAft>
              <a:buClr>
                <a:srgbClr val="BFBFBF"/>
              </a:buClr>
              <a:buFont typeface="Arial"/>
              <a:buNone/>
              <a:defRPr sz="6000" b="1" i="0" u="none" strike="noStrike" cap="none">
                <a:solidFill>
                  <a:srgbClr val="BFBFBF"/>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164" name="Shape 164"/>
          <p:cNvSpPr txBox="1">
            <a:spLocks noGrp="1"/>
          </p:cNvSpPr>
          <p:nvPr>
            <p:ph type="body" idx="4"/>
          </p:nvPr>
        </p:nvSpPr>
        <p:spPr>
          <a:xfrm>
            <a:off x="6190487" y="3429000"/>
            <a:ext cx="2295144" cy="274318"/>
          </a:xfrm>
          <a:prstGeom prst="rect">
            <a:avLst/>
          </a:prstGeom>
          <a:noFill/>
          <a:ln>
            <a:noFill/>
          </a:ln>
        </p:spPr>
        <p:txBody>
          <a:bodyPr lIns="91425" tIns="91425" rIns="91425" bIns="91425" anchor="t" anchorCtr="0"/>
          <a:lstStyle>
            <a:lvl1pPr marL="0" marR="0" lvl="0" indent="0" algn="r" rtl="0">
              <a:lnSpc>
                <a:spcPct val="90000"/>
              </a:lnSpc>
              <a:spcBef>
                <a:spcPts val="1000"/>
              </a:spcBef>
              <a:spcAft>
                <a:spcPts val="0"/>
              </a:spcAft>
              <a:buClr>
                <a:srgbClr val="A5A5A5"/>
              </a:buClr>
              <a:buFont typeface="Arial"/>
              <a:buNone/>
              <a:defRPr sz="1200" b="0" i="0" u="none" strike="noStrike" cap="none">
                <a:solidFill>
                  <a:srgbClr val="A5A5A5"/>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Top text, Bottom image A">
    <p:spTree>
      <p:nvGrpSpPr>
        <p:cNvPr id="1" name="Shape 165"/>
        <p:cNvGrpSpPr/>
        <p:nvPr/>
      </p:nvGrpSpPr>
      <p:grpSpPr>
        <a:xfrm>
          <a:off x="0" y="0"/>
          <a:ext cx="0" cy="0"/>
          <a:chOff x="0" y="0"/>
          <a:chExt cx="0" cy="0"/>
        </a:xfrm>
      </p:grpSpPr>
      <p:sp>
        <p:nvSpPr>
          <p:cNvPr id="166" name="Shape 166"/>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Questrial"/>
              <a:ea typeface="Questrial"/>
              <a:cs typeface="Questrial"/>
              <a:sym typeface="Questrial"/>
            </a:endParaRPr>
          </a:p>
        </p:txBody>
      </p:sp>
      <p:sp>
        <p:nvSpPr>
          <p:cNvPr id="167" name="Shape 167"/>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Questrial"/>
              <a:ea typeface="Questrial"/>
              <a:cs typeface="Questrial"/>
              <a:sym typeface="Questrial"/>
            </a:endParaRPr>
          </a:p>
        </p:txBody>
      </p:sp>
      <p:sp>
        <p:nvSpPr>
          <p:cNvPr id="168" name="Shape 168"/>
          <p:cNvSpPr txBox="1">
            <a:spLocks noGrp="1"/>
          </p:cNvSpPr>
          <p:nvPr>
            <p:ph type="body" idx="1"/>
          </p:nvPr>
        </p:nvSpPr>
        <p:spPr>
          <a:xfrm>
            <a:off x="4581144" y="750018"/>
            <a:ext cx="3977640" cy="1627632"/>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169" name="Shape 169"/>
          <p:cNvSpPr txBox="1">
            <a:spLocks noGrp="1"/>
          </p:cNvSpPr>
          <p:nvPr>
            <p:ph type="body" idx="2"/>
          </p:nvPr>
        </p:nvSpPr>
        <p:spPr>
          <a:xfrm>
            <a:off x="740664" y="675560"/>
            <a:ext cx="3108958" cy="1830106"/>
          </a:xfrm>
          <a:prstGeom prst="rect">
            <a:avLst/>
          </a:prstGeom>
          <a:noFill/>
          <a:ln>
            <a:noFill/>
          </a:ln>
        </p:spPr>
        <p:txBody>
          <a:bodyPr lIns="91425" tIns="91425" rIns="91425" bIns="91425" anchor="t" anchorCtr="0"/>
          <a:lstStyle>
            <a:lvl1pPr marL="0" marR="0" lvl="0" indent="0" algn="r" rtl="0">
              <a:lnSpc>
                <a:spcPct val="90000"/>
              </a:lnSpc>
              <a:spcBef>
                <a:spcPts val="1000"/>
              </a:spcBef>
              <a:spcAft>
                <a:spcPts val="0"/>
              </a:spcAft>
              <a:buClr>
                <a:schemeClr val="accent1"/>
              </a:buClr>
              <a:buFont typeface="Arial"/>
              <a:buNone/>
              <a:defRPr sz="6000" b="1" i="0" u="none" strike="noStrike" cap="none">
                <a:solidFill>
                  <a:schemeClr val="accent1"/>
                </a:solidFill>
                <a:latin typeface="Questrial"/>
                <a:ea typeface="Questrial"/>
                <a:cs typeface="Questrial"/>
                <a:sym typeface="Questrial"/>
              </a:defRPr>
            </a:lvl1pPr>
            <a:lvl2pPr marL="685800" marR="0" lvl="1"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2pPr>
            <a:lvl3pPr marL="1143000" marR="0" lvl="2"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3pPr>
            <a:lvl4pPr marL="1600200" marR="0" lvl="3"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4pPr>
            <a:lvl5pPr marL="2057400" marR="0" lvl="4"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170" name="Shape 170"/>
          <p:cNvSpPr>
            <a:spLocks noGrp="1"/>
          </p:cNvSpPr>
          <p:nvPr>
            <p:ph type="pic" idx="3"/>
          </p:nvPr>
        </p:nvSpPr>
        <p:spPr>
          <a:xfrm>
            <a:off x="0" y="3429000"/>
            <a:ext cx="9144000" cy="3429000"/>
          </a:xfrm>
          <a:prstGeom prst="rect">
            <a:avLst/>
          </a:prstGeom>
          <a:noFill/>
          <a:ln>
            <a:noFill/>
          </a:ln>
        </p:spPr>
        <p:txBody>
          <a:bodyPr lIns="91425" tIns="91425" rIns="91425" bIns="91425" anchor="ctr" anchorCtr="0"/>
          <a:lstStyle>
            <a:lvl1pPr marL="0" marR="0" lvl="0" indent="0" algn="ctr" rtl="0">
              <a:lnSpc>
                <a:spcPct val="90000"/>
              </a:lnSpc>
              <a:spcBef>
                <a:spcPts val="1000"/>
              </a:spcBef>
              <a:spcAft>
                <a:spcPts val="0"/>
              </a:spcAft>
              <a:buClr>
                <a:srgbClr val="BFBFBF"/>
              </a:buClr>
              <a:buFont typeface="Arial"/>
              <a:buNone/>
              <a:defRPr sz="6000" b="1" i="0" u="none" strike="noStrike" cap="none">
                <a:solidFill>
                  <a:srgbClr val="BFBFBF"/>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171" name="Shape 171"/>
          <p:cNvSpPr txBox="1">
            <a:spLocks noGrp="1"/>
          </p:cNvSpPr>
          <p:nvPr>
            <p:ph type="body" idx="4"/>
          </p:nvPr>
        </p:nvSpPr>
        <p:spPr>
          <a:xfrm>
            <a:off x="6190487" y="3154680"/>
            <a:ext cx="2295144" cy="274318"/>
          </a:xfrm>
          <a:prstGeom prst="rect">
            <a:avLst/>
          </a:prstGeom>
          <a:noFill/>
          <a:ln>
            <a:noFill/>
          </a:ln>
        </p:spPr>
        <p:txBody>
          <a:bodyPr lIns="91425" tIns="91425" rIns="91425" bIns="91425" anchor="t" anchorCtr="0"/>
          <a:lstStyle>
            <a:lvl1pPr marL="0" marR="0" lvl="0" indent="0" algn="r" rtl="0">
              <a:lnSpc>
                <a:spcPct val="90000"/>
              </a:lnSpc>
              <a:spcBef>
                <a:spcPts val="1000"/>
              </a:spcBef>
              <a:spcAft>
                <a:spcPts val="0"/>
              </a:spcAft>
              <a:buClr>
                <a:srgbClr val="A5A5A5"/>
              </a:buClr>
              <a:buFont typeface="Arial"/>
              <a:buNone/>
              <a:defRPr sz="1200" b="0" i="0" u="none" strike="noStrike" cap="none">
                <a:solidFill>
                  <a:srgbClr val="A5A5A5"/>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Left text, Right image">
    <p:spTree>
      <p:nvGrpSpPr>
        <p:cNvPr id="1" name="Shape 26"/>
        <p:cNvGrpSpPr/>
        <p:nvPr/>
      </p:nvGrpSpPr>
      <p:grpSpPr>
        <a:xfrm>
          <a:off x="0" y="0"/>
          <a:ext cx="0" cy="0"/>
          <a:chOff x="0" y="0"/>
          <a:chExt cx="0" cy="0"/>
        </a:xfrm>
      </p:grpSpPr>
      <p:sp>
        <p:nvSpPr>
          <p:cNvPr id="27" name="Shape 27"/>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Questrial"/>
              <a:ea typeface="Questrial"/>
              <a:cs typeface="Questrial"/>
              <a:sym typeface="Questrial"/>
            </a:endParaRPr>
          </a:p>
        </p:txBody>
      </p:sp>
      <p:sp>
        <p:nvSpPr>
          <p:cNvPr id="28" name="Shape 28"/>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Questrial"/>
              <a:ea typeface="Questrial"/>
              <a:cs typeface="Questrial"/>
              <a:sym typeface="Questrial"/>
            </a:endParaRPr>
          </a:p>
        </p:txBody>
      </p:sp>
      <p:sp>
        <p:nvSpPr>
          <p:cNvPr id="29" name="Shape 29"/>
          <p:cNvSpPr txBox="1">
            <a:spLocks noGrp="1"/>
          </p:cNvSpPr>
          <p:nvPr>
            <p:ph type="body" idx="1"/>
          </p:nvPr>
        </p:nvSpPr>
        <p:spPr>
          <a:xfrm>
            <a:off x="521208" y="2130550"/>
            <a:ext cx="3593592" cy="3374134"/>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30" name="Shape 30"/>
          <p:cNvSpPr txBox="1">
            <a:spLocks noGrp="1"/>
          </p:cNvSpPr>
          <p:nvPr>
            <p:ph type="body" idx="2"/>
          </p:nvPr>
        </p:nvSpPr>
        <p:spPr>
          <a:xfrm>
            <a:off x="548639" y="640079"/>
            <a:ext cx="3566158" cy="1325880"/>
          </a:xfrm>
          <a:prstGeom prst="rect">
            <a:avLst/>
          </a:prstGeom>
          <a:noFill/>
          <a:ln>
            <a:noFill/>
          </a:ln>
        </p:spPr>
        <p:txBody>
          <a:bodyPr lIns="91425" tIns="91425" rIns="91425" bIns="91425" anchor="b" anchorCtr="0"/>
          <a:lstStyle>
            <a:lvl1pPr marL="0" marR="0" lvl="0" indent="0" algn="l" rtl="0">
              <a:lnSpc>
                <a:spcPct val="90000"/>
              </a:lnSpc>
              <a:spcBef>
                <a:spcPts val="1000"/>
              </a:spcBef>
              <a:spcAft>
                <a:spcPts val="0"/>
              </a:spcAft>
              <a:buClr>
                <a:schemeClr val="accent1"/>
              </a:buClr>
              <a:buFont typeface="Arial"/>
              <a:buNone/>
              <a:defRPr sz="4000" b="1" i="0" u="none" strike="noStrike" cap="none">
                <a:solidFill>
                  <a:schemeClr val="accent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31" name="Shape 31"/>
          <p:cNvSpPr>
            <a:spLocks noGrp="1"/>
          </p:cNvSpPr>
          <p:nvPr>
            <p:ph type="pic" idx="3"/>
          </p:nvPr>
        </p:nvSpPr>
        <p:spPr>
          <a:xfrm>
            <a:off x="4572000" y="0"/>
            <a:ext cx="4572000" cy="6858000"/>
          </a:xfrm>
          <a:prstGeom prst="rect">
            <a:avLst/>
          </a:prstGeom>
          <a:noFill/>
          <a:ln>
            <a:noFill/>
          </a:ln>
        </p:spPr>
        <p:txBody>
          <a:bodyPr lIns="91425" tIns="91425" rIns="91425" bIns="91425" anchor="ctr" anchorCtr="0"/>
          <a:lstStyle>
            <a:lvl1pPr marL="0" marR="0" lvl="0" indent="0" algn="ctr" rtl="0">
              <a:lnSpc>
                <a:spcPct val="90000"/>
              </a:lnSpc>
              <a:spcBef>
                <a:spcPts val="1000"/>
              </a:spcBef>
              <a:spcAft>
                <a:spcPts val="0"/>
              </a:spcAft>
              <a:buClr>
                <a:srgbClr val="BFBFBF"/>
              </a:buClr>
              <a:buFont typeface="Arial"/>
              <a:buNone/>
              <a:defRPr sz="6000" b="1" i="0" u="none" strike="noStrike" cap="none">
                <a:solidFill>
                  <a:srgbClr val="BFBFBF"/>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32" name="Shape 32"/>
          <p:cNvSpPr txBox="1">
            <a:spLocks noGrp="1"/>
          </p:cNvSpPr>
          <p:nvPr>
            <p:ph type="body" idx="4"/>
          </p:nvPr>
        </p:nvSpPr>
        <p:spPr>
          <a:xfrm>
            <a:off x="4572000" y="6583678"/>
            <a:ext cx="1993390" cy="274318"/>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12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Emphasize acronym">
    <p:spTree>
      <p:nvGrpSpPr>
        <p:cNvPr id="1" name="Shape 172"/>
        <p:cNvGrpSpPr/>
        <p:nvPr/>
      </p:nvGrpSpPr>
      <p:grpSpPr>
        <a:xfrm>
          <a:off x="0" y="0"/>
          <a:ext cx="0" cy="0"/>
          <a:chOff x="0" y="0"/>
          <a:chExt cx="0" cy="0"/>
        </a:xfrm>
      </p:grpSpPr>
      <p:sp>
        <p:nvSpPr>
          <p:cNvPr id="173" name="Shape 173"/>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Questrial"/>
              <a:ea typeface="Questrial"/>
              <a:cs typeface="Questrial"/>
              <a:sym typeface="Questrial"/>
            </a:endParaRPr>
          </a:p>
        </p:txBody>
      </p:sp>
      <p:sp>
        <p:nvSpPr>
          <p:cNvPr id="174" name="Shape 174"/>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Questrial"/>
              <a:ea typeface="Questrial"/>
              <a:cs typeface="Questrial"/>
              <a:sym typeface="Questrial"/>
            </a:endParaRPr>
          </a:p>
        </p:txBody>
      </p:sp>
      <p:sp>
        <p:nvSpPr>
          <p:cNvPr id="175" name="Shape 175"/>
          <p:cNvSpPr txBox="1">
            <a:spLocks noGrp="1"/>
          </p:cNvSpPr>
          <p:nvPr>
            <p:ph type="body" idx="1"/>
          </p:nvPr>
        </p:nvSpPr>
        <p:spPr>
          <a:xfrm>
            <a:off x="749808" y="2255518"/>
            <a:ext cx="7653528" cy="3706366"/>
          </a:xfrm>
          <a:prstGeom prst="rect">
            <a:avLst/>
          </a:prstGeom>
          <a:noFill/>
          <a:ln>
            <a:noFill/>
          </a:ln>
        </p:spPr>
        <p:txBody>
          <a:bodyPr lIns="91425" tIns="91425" rIns="91425" bIns="91425" anchor="t" anchorCtr="0"/>
          <a:lstStyle>
            <a:lvl1pPr marL="0" marR="0" lvl="0" indent="0" algn="ctr" rtl="0">
              <a:lnSpc>
                <a:spcPct val="90000"/>
              </a:lnSpc>
              <a:spcBef>
                <a:spcPts val="1000"/>
              </a:spcBef>
              <a:spcAft>
                <a:spcPts val="0"/>
              </a:spcAft>
              <a:buClr>
                <a:schemeClr val="dk1"/>
              </a:buClr>
              <a:buFont typeface="Arial"/>
              <a:buNone/>
              <a:defRPr sz="6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176" name="Shape 176"/>
          <p:cNvSpPr txBox="1">
            <a:spLocks noGrp="1"/>
          </p:cNvSpPr>
          <p:nvPr>
            <p:ph type="body" idx="2"/>
          </p:nvPr>
        </p:nvSpPr>
        <p:spPr>
          <a:xfrm>
            <a:off x="749808" y="779402"/>
            <a:ext cx="7653528" cy="1289303"/>
          </a:xfrm>
          <a:prstGeom prst="rect">
            <a:avLst/>
          </a:prstGeom>
          <a:noFill/>
          <a:ln>
            <a:noFill/>
          </a:ln>
        </p:spPr>
        <p:txBody>
          <a:bodyPr lIns="91425" tIns="91425" rIns="91425" bIns="91425" anchor="t" anchorCtr="0"/>
          <a:lstStyle>
            <a:lvl1pPr marL="0" marR="0" lvl="0" indent="0" algn="ctr" rtl="0">
              <a:lnSpc>
                <a:spcPct val="90000"/>
              </a:lnSpc>
              <a:spcBef>
                <a:spcPts val="1000"/>
              </a:spcBef>
              <a:spcAft>
                <a:spcPts val="0"/>
              </a:spcAft>
              <a:buClr>
                <a:schemeClr val="accent1"/>
              </a:buClr>
              <a:buFont typeface="Arial"/>
              <a:buNone/>
              <a:defRPr sz="9600" b="1" i="0" u="none" strike="noStrike" cap="none">
                <a:solidFill>
                  <a:schemeClr val="accent1"/>
                </a:solidFill>
                <a:latin typeface="Questrial"/>
                <a:ea typeface="Questrial"/>
                <a:cs typeface="Questrial"/>
                <a:sym typeface="Questrial"/>
              </a:defRPr>
            </a:lvl1pPr>
            <a:lvl2pPr marL="685800" marR="0" lvl="1"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2pPr>
            <a:lvl3pPr marL="1143000" marR="0" lvl="2"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3pPr>
            <a:lvl4pPr marL="1600200" marR="0" lvl="3"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4pPr>
            <a:lvl5pPr marL="2057400" marR="0" lvl="4"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Bottom text, Top image B">
    <p:spTree>
      <p:nvGrpSpPr>
        <p:cNvPr id="1" name="Shape 40"/>
        <p:cNvGrpSpPr/>
        <p:nvPr/>
      </p:nvGrpSpPr>
      <p:grpSpPr>
        <a:xfrm>
          <a:off x="0" y="0"/>
          <a:ext cx="0" cy="0"/>
          <a:chOff x="0" y="0"/>
          <a:chExt cx="0" cy="0"/>
        </a:xfrm>
      </p:grpSpPr>
      <p:sp>
        <p:nvSpPr>
          <p:cNvPr id="41" name="Shape 41"/>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algn="ctr">
              <a:buClr>
                <a:srgbClr val="000000"/>
              </a:buClr>
              <a:buFont typeface="Arial"/>
              <a:buNone/>
            </a:pPr>
            <a:endParaRPr sz="1800">
              <a:solidFill>
                <a:srgbClr val="FFFFFF"/>
              </a:solidFill>
              <a:latin typeface="Questrial"/>
              <a:ea typeface="Questrial"/>
              <a:cs typeface="Questrial"/>
              <a:sym typeface="Questrial"/>
            </a:endParaRPr>
          </a:p>
        </p:txBody>
      </p:sp>
      <p:sp>
        <p:nvSpPr>
          <p:cNvPr id="42" name="Shape 42"/>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algn="ctr">
              <a:buClr>
                <a:srgbClr val="000000"/>
              </a:buClr>
              <a:buFont typeface="Arial"/>
              <a:buNone/>
            </a:pPr>
            <a:endParaRPr sz="1800">
              <a:solidFill>
                <a:srgbClr val="FFFFFF"/>
              </a:solidFill>
              <a:latin typeface="Questrial"/>
              <a:ea typeface="Questrial"/>
              <a:cs typeface="Questrial"/>
              <a:sym typeface="Questrial"/>
            </a:endParaRPr>
          </a:p>
        </p:txBody>
      </p:sp>
      <p:sp>
        <p:nvSpPr>
          <p:cNvPr id="43" name="Shape 43"/>
          <p:cNvSpPr txBox="1">
            <a:spLocks noGrp="1"/>
          </p:cNvSpPr>
          <p:nvPr>
            <p:ph type="body" idx="1"/>
          </p:nvPr>
        </p:nvSpPr>
        <p:spPr>
          <a:xfrm>
            <a:off x="576074" y="4814316"/>
            <a:ext cx="7982711" cy="1444752"/>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Questrial"/>
                <a:ea typeface="Questrial"/>
                <a:cs typeface="Questrial"/>
                <a:sym typeface="Questrial"/>
              </a:defRPr>
            </a:lvl1pPr>
            <a:lvl2pPr marL="685783" marR="0" lvl="1" indent="76198"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2971" marR="0" lvl="2" indent="25399"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16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349"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537"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726"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8914"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103"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44" name="Shape 44"/>
          <p:cNvSpPr txBox="1">
            <a:spLocks noGrp="1"/>
          </p:cNvSpPr>
          <p:nvPr>
            <p:ph type="body" idx="2"/>
          </p:nvPr>
        </p:nvSpPr>
        <p:spPr>
          <a:xfrm>
            <a:off x="576074" y="3954780"/>
            <a:ext cx="7982711" cy="704088"/>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accent1"/>
              </a:buClr>
              <a:buFont typeface="Arial"/>
              <a:buNone/>
              <a:defRPr sz="4000" b="1" i="0" u="none" strike="noStrike" cap="none">
                <a:solidFill>
                  <a:schemeClr val="accent1"/>
                </a:solidFill>
                <a:latin typeface="Questrial"/>
                <a:ea typeface="Questrial"/>
                <a:cs typeface="Questrial"/>
                <a:sym typeface="Questrial"/>
              </a:defRPr>
            </a:lvl1pPr>
            <a:lvl2pPr marL="685783" marR="0" lvl="1" indent="533387"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2pPr>
            <a:lvl3pPr marL="1142971" marR="0" lvl="2" indent="533387"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3pPr>
            <a:lvl4pPr marL="1600160" marR="0" lvl="3" indent="533387"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4pPr>
            <a:lvl5pPr marL="2057349" marR="0" lvl="4" indent="533387"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5pPr>
            <a:lvl6pPr marL="2514537"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726"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8914"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103"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45" name="Shape 45"/>
          <p:cNvSpPr>
            <a:spLocks noGrp="1"/>
          </p:cNvSpPr>
          <p:nvPr>
            <p:ph type="pic" idx="3"/>
          </p:nvPr>
        </p:nvSpPr>
        <p:spPr>
          <a:xfrm>
            <a:off x="0" y="0"/>
            <a:ext cx="9144000" cy="3429000"/>
          </a:xfrm>
          <a:prstGeom prst="rect">
            <a:avLst/>
          </a:prstGeom>
          <a:noFill/>
          <a:ln>
            <a:noFill/>
          </a:ln>
        </p:spPr>
        <p:txBody>
          <a:bodyPr lIns="91425" tIns="91425" rIns="91425" bIns="91425" anchor="ctr" anchorCtr="0"/>
          <a:lstStyle>
            <a:lvl1pPr marL="0" marR="0" lvl="0" indent="0" algn="ctr" rtl="0">
              <a:lnSpc>
                <a:spcPct val="90000"/>
              </a:lnSpc>
              <a:spcBef>
                <a:spcPts val="1000"/>
              </a:spcBef>
              <a:spcAft>
                <a:spcPts val="0"/>
              </a:spcAft>
              <a:buClr>
                <a:srgbClr val="BFBFBF"/>
              </a:buClr>
              <a:buFont typeface="Arial"/>
              <a:buNone/>
              <a:defRPr sz="6000" b="1" i="0" u="none" strike="noStrike" cap="none">
                <a:solidFill>
                  <a:srgbClr val="BFBFBF"/>
                </a:solidFill>
                <a:latin typeface="Questrial"/>
                <a:ea typeface="Questrial"/>
                <a:cs typeface="Questrial"/>
                <a:sym typeface="Questrial"/>
              </a:defRPr>
            </a:lvl1pPr>
            <a:lvl2pPr marL="685783" marR="0" lvl="1" indent="76198"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2971" marR="0" lvl="2" indent="25399"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16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349"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537"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726"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8914"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103"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46" name="Shape 46"/>
          <p:cNvSpPr txBox="1">
            <a:spLocks noGrp="1"/>
          </p:cNvSpPr>
          <p:nvPr>
            <p:ph type="body" idx="4"/>
          </p:nvPr>
        </p:nvSpPr>
        <p:spPr>
          <a:xfrm>
            <a:off x="6190487" y="3429000"/>
            <a:ext cx="2295144" cy="274318"/>
          </a:xfrm>
          <a:prstGeom prst="rect">
            <a:avLst/>
          </a:prstGeom>
          <a:noFill/>
          <a:ln>
            <a:noFill/>
          </a:ln>
        </p:spPr>
        <p:txBody>
          <a:bodyPr lIns="91425" tIns="91425" rIns="91425" bIns="91425" anchor="t" anchorCtr="0"/>
          <a:lstStyle>
            <a:lvl1pPr marL="0" marR="0" lvl="0" indent="0" algn="r" rtl="0">
              <a:lnSpc>
                <a:spcPct val="90000"/>
              </a:lnSpc>
              <a:spcBef>
                <a:spcPts val="1000"/>
              </a:spcBef>
              <a:spcAft>
                <a:spcPts val="0"/>
              </a:spcAft>
              <a:buClr>
                <a:srgbClr val="A5A5A5"/>
              </a:buClr>
              <a:buFont typeface="Arial"/>
              <a:buNone/>
              <a:defRPr sz="1200" b="0" i="0" u="none" strike="noStrike" cap="none">
                <a:solidFill>
                  <a:srgbClr val="A5A5A5"/>
                </a:solidFill>
                <a:latin typeface="Questrial"/>
                <a:ea typeface="Questrial"/>
                <a:cs typeface="Questrial"/>
                <a:sym typeface="Questrial"/>
              </a:defRPr>
            </a:lvl1pPr>
            <a:lvl2pPr marL="685783" marR="0" lvl="1" indent="76198"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2971" marR="0" lvl="2" indent="25399"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16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349"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537"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726"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8914"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103"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Tree>
    <p:extLst>
      <p:ext uri="{BB962C8B-B14F-4D97-AF65-F5344CB8AC3E}">
        <p14:creationId xmlns:p14="http://schemas.microsoft.com/office/powerpoint/2010/main" val="29136100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Emphasize key points">
    <p:spTree>
      <p:nvGrpSpPr>
        <p:cNvPr id="1" name="Shape 47"/>
        <p:cNvGrpSpPr/>
        <p:nvPr/>
      </p:nvGrpSpPr>
      <p:grpSpPr>
        <a:xfrm>
          <a:off x="0" y="0"/>
          <a:ext cx="0" cy="0"/>
          <a:chOff x="0" y="0"/>
          <a:chExt cx="0" cy="0"/>
        </a:xfrm>
      </p:grpSpPr>
      <p:sp>
        <p:nvSpPr>
          <p:cNvPr id="48" name="Shape 48"/>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algn="ctr">
              <a:buClr>
                <a:srgbClr val="000000"/>
              </a:buClr>
              <a:buFont typeface="Arial"/>
              <a:buNone/>
            </a:pPr>
            <a:endParaRPr sz="1800">
              <a:solidFill>
                <a:srgbClr val="FFFFFF"/>
              </a:solidFill>
              <a:latin typeface="Questrial"/>
              <a:ea typeface="Questrial"/>
              <a:cs typeface="Questrial"/>
              <a:sym typeface="Questrial"/>
            </a:endParaRPr>
          </a:p>
        </p:txBody>
      </p:sp>
      <p:sp>
        <p:nvSpPr>
          <p:cNvPr id="49" name="Shape 49"/>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algn="ctr">
              <a:buClr>
                <a:srgbClr val="000000"/>
              </a:buClr>
              <a:buFont typeface="Arial"/>
              <a:buNone/>
            </a:pPr>
            <a:endParaRPr sz="1800">
              <a:solidFill>
                <a:srgbClr val="FFFFFF"/>
              </a:solidFill>
              <a:latin typeface="Questrial"/>
              <a:ea typeface="Questrial"/>
              <a:cs typeface="Questrial"/>
              <a:sym typeface="Questrial"/>
            </a:endParaRPr>
          </a:p>
        </p:txBody>
      </p:sp>
      <p:sp>
        <p:nvSpPr>
          <p:cNvPr id="50" name="Shape 50"/>
          <p:cNvSpPr txBox="1">
            <a:spLocks noGrp="1"/>
          </p:cNvSpPr>
          <p:nvPr>
            <p:ph type="body" idx="1"/>
          </p:nvPr>
        </p:nvSpPr>
        <p:spPr>
          <a:xfrm>
            <a:off x="4572000" y="4709160"/>
            <a:ext cx="3950206" cy="704088"/>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Questrial"/>
                <a:ea typeface="Questrial"/>
                <a:cs typeface="Questrial"/>
                <a:sym typeface="Questrial"/>
              </a:defRPr>
            </a:lvl1pPr>
            <a:lvl2pPr marL="685783" marR="0" lvl="1" indent="76198"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2971" marR="0" lvl="2" indent="25399"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16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349"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537"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726"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8914"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103"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51" name="Shape 51"/>
          <p:cNvSpPr txBox="1">
            <a:spLocks noGrp="1"/>
          </p:cNvSpPr>
          <p:nvPr>
            <p:ph type="body" idx="2"/>
          </p:nvPr>
        </p:nvSpPr>
        <p:spPr>
          <a:xfrm>
            <a:off x="320038" y="548639"/>
            <a:ext cx="8503920" cy="923544"/>
          </a:xfrm>
          <a:prstGeom prst="rect">
            <a:avLst/>
          </a:prstGeom>
          <a:noFill/>
          <a:ln>
            <a:noFill/>
          </a:ln>
        </p:spPr>
        <p:txBody>
          <a:bodyPr lIns="91425" tIns="91425" rIns="91425" bIns="91425" anchor="b" anchorCtr="0"/>
          <a:lstStyle>
            <a:lvl1pPr marL="0" marR="0" lvl="0" indent="0" algn="ctr" rtl="0">
              <a:lnSpc>
                <a:spcPct val="90000"/>
              </a:lnSpc>
              <a:spcBef>
                <a:spcPts val="1000"/>
              </a:spcBef>
              <a:spcAft>
                <a:spcPts val="0"/>
              </a:spcAft>
              <a:buClr>
                <a:srgbClr val="BFBFBF"/>
              </a:buClr>
              <a:buFont typeface="Arial"/>
              <a:buNone/>
              <a:defRPr sz="5400" b="1" i="0" u="none" strike="noStrike" cap="none">
                <a:solidFill>
                  <a:srgbClr val="BFBFBF"/>
                </a:solidFill>
                <a:latin typeface="Questrial"/>
                <a:ea typeface="Questrial"/>
                <a:cs typeface="Questrial"/>
                <a:sym typeface="Questrial"/>
              </a:defRPr>
            </a:lvl1pPr>
            <a:lvl2pPr marL="685783" marR="0" lvl="1" indent="533387"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2pPr>
            <a:lvl3pPr marL="1142971" marR="0" lvl="2" indent="533387"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3pPr>
            <a:lvl4pPr marL="1600160" marR="0" lvl="3" indent="533387"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4pPr>
            <a:lvl5pPr marL="2057349" marR="0" lvl="4" indent="533387"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5pPr>
            <a:lvl6pPr marL="2514537"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726"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8914"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103"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52" name="Shape 52"/>
          <p:cNvSpPr txBox="1">
            <a:spLocks noGrp="1"/>
          </p:cNvSpPr>
          <p:nvPr>
            <p:ph type="body" idx="3"/>
          </p:nvPr>
        </p:nvSpPr>
        <p:spPr>
          <a:xfrm>
            <a:off x="594360" y="2115310"/>
            <a:ext cx="3566158" cy="768094"/>
          </a:xfrm>
          <a:prstGeom prst="rect">
            <a:avLst/>
          </a:prstGeom>
          <a:noFill/>
          <a:ln>
            <a:noFill/>
          </a:ln>
        </p:spPr>
        <p:txBody>
          <a:bodyPr lIns="91425" tIns="91425" rIns="91425" bIns="91425" anchor="t" anchorCtr="0"/>
          <a:lstStyle>
            <a:lvl1pPr marL="0" marR="0" lvl="0" indent="0" algn="r" rtl="0">
              <a:lnSpc>
                <a:spcPct val="90000"/>
              </a:lnSpc>
              <a:spcBef>
                <a:spcPts val="1000"/>
              </a:spcBef>
              <a:spcAft>
                <a:spcPts val="0"/>
              </a:spcAft>
              <a:buClr>
                <a:schemeClr val="accent1"/>
              </a:buClr>
              <a:buFont typeface="Arial"/>
              <a:buNone/>
              <a:defRPr sz="4400" b="1" i="0" u="none" strike="noStrike" cap="none">
                <a:solidFill>
                  <a:schemeClr val="accent1"/>
                </a:solidFill>
                <a:latin typeface="Questrial"/>
                <a:ea typeface="Questrial"/>
                <a:cs typeface="Questrial"/>
                <a:sym typeface="Questrial"/>
              </a:defRPr>
            </a:lvl1pPr>
            <a:lvl2pPr marL="685783" marR="0" lvl="1" indent="76198"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2971" marR="0" lvl="2" indent="25399"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16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349"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537"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726"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8914"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103"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53" name="Shape 53"/>
          <p:cNvSpPr txBox="1">
            <a:spLocks noGrp="1"/>
          </p:cNvSpPr>
          <p:nvPr>
            <p:ph type="body" idx="4"/>
          </p:nvPr>
        </p:nvSpPr>
        <p:spPr>
          <a:xfrm>
            <a:off x="4572000" y="2103118"/>
            <a:ext cx="3950206" cy="704088"/>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Questrial"/>
                <a:ea typeface="Questrial"/>
                <a:cs typeface="Questrial"/>
                <a:sym typeface="Questrial"/>
              </a:defRPr>
            </a:lvl1pPr>
            <a:lvl2pPr marL="685783" marR="0" lvl="1" indent="76198"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2971" marR="0" lvl="2" indent="25399"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16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349"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537"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726"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8914"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103"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54" name="Shape 54"/>
          <p:cNvSpPr txBox="1">
            <a:spLocks noGrp="1"/>
          </p:cNvSpPr>
          <p:nvPr>
            <p:ph type="body" idx="5"/>
          </p:nvPr>
        </p:nvSpPr>
        <p:spPr>
          <a:xfrm>
            <a:off x="594360" y="4721351"/>
            <a:ext cx="3566158" cy="768094"/>
          </a:xfrm>
          <a:prstGeom prst="rect">
            <a:avLst/>
          </a:prstGeom>
          <a:noFill/>
          <a:ln>
            <a:noFill/>
          </a:ln>
        </p:spPr>
        <p:txBody>
          <a:bodyPr lIns="91425" tIns="91425" rIns="91425" bIns="91425" anchor="t" anchorCtr="0"/>
          <a:lstStyle>
            <a:lvl1pPr marL="0" marR="0" lvl="0" indent="0" algn="r" rtl="0">
              <a:lnSpc>
                <a:spcPct val="90000"/>
              </a:lnSpc>
              <a:spcBef>
                <a:spcPts val="1000"/>
              </a:spcBef>
              <a:spcAft>
                <a:spcPts val="0"/>
              </a:spcAft>
              <a:buClr>
                <a:schemeClr val="accent1"/>
              </a:buClr>
              <a:buFont typeface="Arial"/>
              <a:buNone/>
              <a:defRPr sz="4400" b="1" i="0" u="none" strike="noStrike" cap="none">
                <a:solidFill>
                  <a:schemeClr val="accent1"/>
                </a:solidFill>
                <a:latin typeface="Questrial"/>
                <a:ea typeface="Questrial"/>
                <a:cs typeface="Questrial"/>
                <a:sym typeface="Questrial"/>
              </a:defRPr>
            </a:lvl1pPr>
            <a:lvl2pPr marL="685783" marR="0" lvl="1" indent="76198"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2971" marR="0" lvl="2" indent="25399"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16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349"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537"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726"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8914"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103"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55" name="Shape 55"/>
          <p:cNvSpPr txBox="1">
            <a:spLocks noGrp="1"/>
          </p:cNvSpPr>
          <p:nvPr>
            <p:ph type="body" idx="6"/>
          </p:nvPr>
        </p:nvSpPr>
        <p:spPr>
          <a:xfrm>
            <a:off x="594360" y="3418332"/>
            <a:ext cx="3566158" cy="768094"/>
          </a:xfrm>
          <a:prstGeom prst="rect">
            <a:avLst/>
          </a:prstGeom>
          <a:noFill/>
          <a:ln>
            <a:noFill/>
          </a:ln>
        </p:spPr>
        <p:txBody>
          <a:bodyPr lIns="91425" tIns="91425" rIns="91425" bIns="91425" anchor="t" anchorCtr="0"/>
          <a:lstStyle>
            <a:lvl1pPr marL="0" marR="0" lvl="0" indent="0" algn="r" rtl="0">
              <a:lnSpc>
                <a:spcPct val="90000"/>
              </a:lnSpc>
              <a:spcBef>
                <a:spcPts val="1000"/>
              </a:spcBef>
              <a:spcAft>
                <a:spcPts val="0"/>
              </a:spcAft>
              <a:buClr>
                <a:schemeClr val="accent1"/>
              </a:buClr>
              <a:buFont typeface="Arial"/>
              <a:buNone/>
              <a:defRPr sz="4400" b="1" i="0" u="none" strike="noStrike" cap="none">
                <a:solidFill>
                  <a:schemeClr val="accent1"/>
                </a:solidFill>
                <a:latin typeface="Questrial"/>
                <a:ea typeface="Questrial"/>
                <a:cs typeface="Questrial"/>
                <a:sym typeface="Questrial"/>
              </a:defRPr>
            </a:lvl1pPr>
            <a:lvl2pPr marL="685783" marR="0" lvl="1" indent="76198"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2971" marR="0" lvl="2" indent="25399"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16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349"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537"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726"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8914"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103"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56" name="Shape 56"/>
          <p:cNvSpPr txBox="1">
            <a:spLocks noGrp="1"/>
          </p:cNvSpPr>
          <p:nvPr>
            <p:ph type="body" idx="7"/>
          </p:nvPr>
        </p:nvSpPr>
        <p:spPr>
          <a:xfrm>
            <a:off x="4572000" y="3406139"/>
            <a:ext cx="3950206" cy="704088"/>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Questrial"/>
                <a:ea typeface="Questrial"/>
                <a:cs typeface="Questrial"/>
                <a:sym typeface="Questrial"/>
              </a:defRPr>
            </a:lvl1pPr>
            <a:lvl2pPr marL="685783" marR="0" lvl="1" indent="76198"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2971" marR="0" lvl="2" indent="25399"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16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349"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537"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726"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8914"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103"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Tree>
    <p:extLst>
      <p:ext uri="{BB962C8B-B14F-4D97-AF65-F5344CB8AC3E}">
        <p14:creationId xmlns:p14="http://schemas.microsoft.com/office/powerpoint/2010/main" val="15690906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Bottom text, Top image A">
    <p:spTree>
      <p:nvGrpSpPr>
        <p:cNvPr id="1" name="Shape 66"/>
        <p:cNvGrpSpPr/>
        <p:nvPr/>
      </p:nvGrpSpPr>
      <p:grpSpPr>
        <a:xfrm>
          <a:off x="0" y="0"/>
          <a:ext cx="0" cy="0"/>
          <a:chOff x="0" y="0"/>
          <a:chExt cx="0" cy="0"/>
        </a:xfrm>
      </p:grpSpPr>
      <p:sp>
        <p:nvSpPr>
          <p:cNvPr id="67" name="Shape 67"/>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algn="ctr">
              <a:buClr>
                <a:srgbClr val="000000"/>
              </a:buClr>
              <a:buFont typeface="Arial"/>
              <a:buNone/>
            </a:pPr>
            <a:endParaRPr sz="1800">
              <a:solidFill>
                <a:srgbClr val="FFFFFF"/>
              </a:solidFill>
              <a:latin typeface="Questrial"/>
              <a:ea typeface="Questrial"/>
              <a:cs typeface="Questrial"/>
              <a:sym typeface="Questrial"/>
            </a:endParaRPr>
          </a:p>
        </p:txBody>
      </p:sp>
      <p:sp>
        <p:nvSpPr>
          <p:cNvPr id="68" name="Shape 68"/>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algn="ctr">
              <a:buClr>
                <a:srgbClr val="000000"/>
              </a:buClr>
              <a:buFont typeface="Arial"/>
              <a:buNone/>
            </a:pPr>
            <a:endParaRPr sz="1800">
              <a:solidFill>
                <a:srgbClr val="FFFFFF"/>
              </a:solidFill>
              <a:latin typeface="Questrial"/>
              <a:ea typeface="Questrial"/>
              <a:cs typeface="Questrial"/>
              <a:sym typeface="Questrial"/>
            </a:endParaRPr>
          </a:p>
        </p:txBody>
      </p:sp>
      <p:sp>
        <p:nvSpPr>
          <p:cNvPr id="69" name="Shape 69"/>
          <p:cNvSpPr txBox="1">
            <a:spLocks noGrp="1"/>
          </p:cNvSpPr>
          <p:nvPr>
            <p:ph type="body" idx="1"/>
          </p:nvPr>
        </p:nvSpPr>
        <p:spPr>
          <a:xfrm>
            <a:off x="4581144" y="4123944"/>
            <a:ext cx="3977640" cy="1627632"/>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Questrial"/>
                <a:ea typeface="Questrial"/>
                <a:cs typeface="Questrial"/>
                <a:sym typeface="Questrial"/>
              </a:defRPr>
            </a:lvl1pPr>
            <a:lvl2pPr marL="685783" marR="0" lvl="1" indent="76198"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2971" marR="0" lvl="2" indent="25399"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16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349"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537"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726"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8914"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103"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70" name="Shape 70"/>
          <p:cNvSpPr txBox="1">
            <a:spLocks noGrp="1"/>
          </p:cNvSpPr>
          <p:nvPr>
            <p:ph type="body" idx="2"/>
          </p:nvPr>
        </p:nvSpPr>
        <p:spPr>
          <a:xfrm>
            <a:off x="740664" y="4049485"/>
            <a:ext cx="3108958" cy="1830106"/>
          </a:xfrm>
          <a:prstGeom prst="rect">
            <a:avLst/>
          </a:prstGeom>
          <a:noFill/>
          <a:ln>
            <a:noFill/>
          </a:ln>
        </p:spPr>
        <p:txBody>
          <a:bodyPr lIns="91425" tIns="91425" rIns="91425" bIns="91425" anchor="t" anchorCtr="0"/>
          <a:lstStyle>
            <a:lvl1pPr marL="0" marR="0" lvl="0" indent="0" algn="r" rtl="0">
              <a:lnSpc>
                <a:spcPct val="90000"/>
              </a:lnSpc>
              <a:spcBef>
                <a:spcPts val="1000"/>
              </a:spcBef>
              <a:spcAft>
                <a:spcPts val="0"/>
              </a:spcAft>
              <a:buClr>
                <a:schemeClr val="accent1"/>
              </a:buClr>
              <a:buFont typeface="Arial"/>
              <a:buNone/>
              <a:defRPr sz="6000" b="1" i="0" u="none" strike="noStrike" cap="none">
                <a:solidFill>
                  <a:schemeClr val="accent1"/>
                </a:solidFill>
                <a:latin typeface="Questrial"/>
                <a:ea typeface="Questrial"/>
                <a:cs typeface="Questrial"/>
                <a:sym typeface="Questrial"/>
              </a:defRPr>
            </a:lvl1pPr>
            <a:lvl2pPr marL="685783" marR="0" lvl="1" indent="533387"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2pPr>
            <a:lvl3pPr marL="1142971" marR="0" lvl="2" indent="533387"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3pPr>
            <a:lvl4pPr marL="1600160" marR="0" lvl="3" indent="533387"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4pPr>
            <a:lvl5pPr marL="2057349" marR="0" lvl="4" indent="533387"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5pPr>
            <a:lvl6pPr marL="2514537"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726"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8914"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103"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71" name="Shape 71"/>
          <p:cNvSpPr>
            <a:spLocks noGrp="1"/>
          </p:cNvSpPr>
          <p:nvPr>
            <p:ph type="pic" idx="3"/>
          </p:nvPr>
        </p:nvSpPr>
        <p:spPr>
          <a:xfrm>
            <a:off x="0" y="0"/>
            <a:ext cx="9144000" cy="3429000"/>
          </a:xfrm>
          <a:prstGeom prst="rect">
            <a:avLst/>
          </a:prstGeom>
          <a:noFill/>
          <a:ln>
            <a:noFill/>
          </a:ln>
        </p:spPr>
        <p:txBody>
          <a:bodyPr lIns="91425" tIns="91425" rIns="91425" bIns="91425" anchor="ctr" anchorCtr="0"/>
          <a:lstStyle>
            <a:lvl1pPr marL="0" marR="0" lvl="0" indent="0" algn="ctr" rtl="0">
              <a:lnSpc>
                <a:spcPct val="90000"/>
              </a:lnSpc>
              <a:spcBef>
                <a:spcPts val="1000"/>
              </a:spcBef>
              <a:spcAft>
                <a:spcPts val="0"/>
              </a:spcAft>
              <a:buClr>
                <a:srgbClr val="BFBFBF"/>
              </a:buClr>
              <a:buFont typeface="Arial"/>
              <a:buNone/>
              <a:defRPr sz="6000" b="1" i="0" u="none" strike="noStrike" cap="none">
                <a:solidFill>
                  <a:srgbClr val="BFBFBF"/>
                </a:solidFill>
                <a:latin typeface="Questrial"/>
                <a:ea typeface="Questrial"/>
                <a:cs typeface="Questrial"/>
                <a:sym typeface="Questrial"/>
              </a:defRPr>
            </a:lvl1pPr>
            <a:lvl2pPr marL="685783" marR="0" lvl="1" indent="76198"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2971" marR="0" lvl="2" indent="25399"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16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349"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537"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726"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8914"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103"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72" name="Shape 72"/>
          <p:cNvSpPr txBox="1">
            <a:spLocks noGrp="1"/>
          </p:cNvSpPr>
          <p:nvPr>
            <p:ph type="body" idx="4"/>
          </p:nvPr>
        </p:nvSpPr>
        <p:spPr>
          <a:xfrm>
            <a:off x="6190487" y="3429000"/>
            <a:ext cx="2295144" cy="274318"/>
          </a:xfrm>
          <a:prstGeom prst="rect">
            <a:avLst/>
          </a:prstGeom>
          <a:noFill/>
          <a:ln>
            <a:noFill/>
          </a:ln>
        </p:spPr>
        <p:txBody>
          <a:bodyPr lIns="91425" tIns="91425" rIns="91425" bIns="91425" anchor="t" anchorCtr="0"/>
          <a:lstStyle>
            <a:lvl1pPr marL="0" marR="0" lvl="0" indent="0" algn="r" rtl="0">
              <a:lnSpc>
                <a:spcPct val="90000"/>
              </a:lnSpc>
              <a:spcBef>
                <a:spcPts val="1000"/>
              </a:spcBef>
              <a:spcAft>
                <a:spcPts val="0"/>
              </a:spcAft>
              <a:buClr>
                <a:srgbClr val="A5A5A5"/>
              </a:buClr>
              <a:buFont typeface="Arial"/>
              <a:buNone/>
              <a:defRPr sz="1200" b="0" i="0" u="none" strike="noStrike" cap="none">
                <a:solidFill>
                  <a:srgbClr val="A5A5A5"/>
                </a:solidFill>
                <a:latin typeface="Questrial"/>
                <a:ea typeface="Questrial"/>
                <a:cs typeface="Questrial"/>
                <a:sym typeface="Questrial"/>
              </a:defRPr>
            </a:lvl1pPr>
            <a:lvl2pPr marL="685783" marR="0" lvl="1" indent="76198"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2971" marR="0" lvl="2" indent="25399"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16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349"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537"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726"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8914"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103"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Tree>
    <p:extLst>
      <p:ext uri="{BB962C8B-B14F-4D97-AF65-F5344CB8AC3E}">
        <p14:creationId xmlns:p14="http://schemas.microsoft.com/office/powerpoint/2010/main" val="21401264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Top text, Bottom image A">
    <p:spTree>
      <p:nvGrpSpPr>
        <p:cNvPr id="1" name="Shape 73"/>
        <p:cNvGrpSpPr/>
        <p:nvPr/>
      </p:nvGrpSpPr>
      <p:grpSpPr>
        <a:xfrm>
          <a:off x="0" y="0"/>
          <a:ext cx="0" cy="0"/>
          <a:chOff x="0" y="0"/>
          <a:chExt cx="0" cy="0"/>
        </a:xfrm>
      </p:grpSpPr>
      <p:sp>
        <p:nvSpPr>
          <p:cNvPr id="74" name="Shape 74"/>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algn="ctr">
              <a:buClr>
                <a:srgbClr val="000000"/>
              </a:buClr>
              <a:buFont typeface="Arial"/>
              <a:buNone/>
            </a:pPr>
            <a:endParaRPr sz="1800">
              <a:solidFill>
                <a:srgbClr val="FFFFFF"/>
              </a:solidFill>
              <a:latin typeface="Questrial"/>
              <a:ea typeface="Questrial"/>
              <a:cs typeface="Questrial"/>
              <a:sym typeface="Questrial"/>
            </a:endParaRPr>
          </a:p>
        </p:txBody>
      </p:sp>
      <p:sp>
        <p:nvSpPr>
          <p:cNvPr id="75" name="Shape 75"/>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algn="ctr">
              <a:buClr>
                <a:srgbClr val="000000"/>
              </a:buClr>
              <a:buFont typeface="Arial"/>
              <a:buNone/>
            </a:pPr>
            <a:endParaRPr sz="1800">
              <a:solidFill>
                <a:srgbClr val="FFFFFF"/>
              </a:solidFill>
              <a:latin typeface="Questrial"/>
              <a:ea typeface="Questrial"/>
              <a:cs typeface="Questrial"/>
              <a:sym typeface="Questrial"/>
            </a:endParaRPr>
          </a:p>
        </p:txBody>
      </p:sp>
      <p:sp>
        <p:nvSpPr>
          <p:cNvPr id="76" name="Shape 76"/>
          <p:cNvSpPr txBox="1">
            <a:spLocks noGrp="1"/>
          </p:cNvSpPr>
          <p:nvPr>
            <p:ph type="body" idx="1"/>
          </p:nvPr>
        </p:nvSpPr>
        <p:spPr>
          <a:xfrm>
            <a:off x="4581144" y="750018"/>
            <a:ext cx="3977640" cy="1627632"/>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Questrial"/>
                <a:ea typeface="Questrial"/>
                <a:cs typeface="Questrial"/>
                <a:sym typeface="Questrial"/>
              </a:defRPr>
            </a:lvl1pPr>
            <a:lvl2pPr marL="685783" marR="0" lvl="1" indent="76198"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2971" marR="0" lvl="2" indent="25399"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16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349"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537"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726"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8914"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103"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77" name="Shape 77"/>
          <p:cNvSpPr txBox="1">
            <a:spLocks noGrp="1"/>
          </p:cNvSpPr>
          <p:nvPr>
            <p:ph type="body" idx="2"/>
          </p:nvPr>
        </p:nvSpPr>
        <p:spPr>
          <a:xfrm>
            <a:off x="740664" y="675560"/>
            <a:ext cx="3108958" cy="1830106"/>
          </a:xfrm>
          <a:prstGeom prst="rect">
            <a:avLst/>
          </a:prstGeom>
          <a:noFill/>
          <a:ln>
            <a:noFill/>
          </a:ln>
        </p:spPr>
        <p:txBody>
          <a:bodyPr lIns="91425" tIns="91425" rIns="91425" bIns="91425" anchor="t" anchorCtr="0"/>
          <a:lstStyle>
            <a:lvl1pPr marL="0" marR="0" lvl="0" indent="0" algn="r" rtl="0">
              <a:lnSpc>
                <a:spcPct val="90000"/>
              </a:lnSpc>
              <a:spcBef>
                <a:spcPts val="1000"/>
              </a:spcBef>
              <a:spcAft>
                <a:spcPts val="0"/>
              </a:spcAft>
              <a:buClr>
                <a:schemeClr val="accent1"/>
              </a:buClr>
              <a:buFont typeface="Arial"/>
              <a:buNone/>
              <a:defRPr sz="6000" b="1" i="0" u="none" strike="noStrike" cap="none">
                <a:solidFill>
                  <a:schemeClr val="accent1"/>
                </a:solidFill>
                <a:latin typeface="Questrial"/>
                <a:ea typeface="Questrial"/>
                <a:cs typeface="Questrial"/>
                <a:sym typeface="Questrial"/>
              </a:defRPr>
            </a:lvl1pPr>
            <a:lvl2pPr marL="685783" marR="0" lvl="1" indent="533387"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2pPr>
            <a:lvl3pPr marL="1142971" marR="0" lvl="2" indent="533387"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3pPr>
            <a:lvl4pPr marL="1600160" marR="0" lvl="3" indent="533387"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4pPr>
            <a:lvl5pPr marL="2057349" marR="0" lvl="4" indent="533387"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5pPr>
            <a:lvl6pPr marL="2514537"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726"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8914"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103"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78" name="Shape 78"/>
          <p:cNvSpPr>
            <a:spLocks noGrp="1"/>
          </p:cNvSpPr>
          <p:nvPr>
            <p:ph type="pic" idx="3"/>
          </p:nvPr>
        </p:nvSpPr>
        <p:spPr>
          <a:xfrm>
            <a:off x="0" y="3429000"/>
            <a:ext cx="9144000" cy="3429000"/>
          </a:xfrm>
          <a:prstGeom prst="rect">
            <a:avLst/>
          </a:prstGeom>
          <a:noFill/>
          <a:ln>
            <a:noFill/>
          </a:ln>
        </p:spPr>
        <p:txBody>
          <a:bodyPr lIns="91425" tIns="91425" rIns="91425" bIns="91425" anchor="ctr" anchorCtr="0"/>
          <a:lstStyle>
            <a:lvl1pPr marL="0" marR="0" lvl="0" indent="0" algn="ctr" rtl="0">
              <a:lnSpc>
                <a:spcPct val="90000"/>
              </a:lnSpc>
              <a:spcBef>
                <a:spcPts val="1000"/>
              </a:spcBef>
              <a:spcAft>
                <a:spcPts val="0"/>
              </a:spcAft>
              <a:buClr>
                <a:srgbClr val="BFBFBF"/>
              </a:buClr>
              <a:buFont typeface="Arial"/>
              <a:buNone/>
              <a:defRPr sz="6000" b="1" i="0" u="none" strike="noStrike" cap="none">
                <a:solidFill>
                  <a:srgbClr val="BFBFBF"/>
                </a:solidFill>
                <a:latin typeface="Questrial"/>
                <a:ea typeface="Questrial"/>
                <a:cs typeface="Questrial"/>
                <a:sym typeface="Questrial"/>
              </a:defRPr>
            </a:lvl1pPr>
            <a:lvl2pPr marL="685783" marR="0" lvl="1" indent="76198"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2971" marR="0" lvl="2" indent="25399"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16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349"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537"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726"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8914"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103"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79" name="Shape 79"/>
          <p:cNvSpPr txBox="1">
            <a:spLocks noGrp="1"/>
          </p:cNvSpPr>
          <p:nvPr>
            <p:ph type="body" idx="4"/>
          </p:nvPr>
        </p:nvSpPr>
        <p:spPr>
          <a:xfrm>
            <a:off x="6190487" y="3154680"/>
            <a:ext cx="2295144" cy="274318"/>
          </a:xfrm>
          <a:prstGeom prst="rect">
            <a:avLst/>
          </a:prstGeom>
          <a:noFill/>
          <a:ln>
            <a:noFill/>
          </a:ln>
        </p:spPr>
        <p:txBody>
          <a:bodyPr lIns="91425" tIns="91425" rIns="91425" bIns="91425" anchor="t" anchorCtr="0"/>
          <a:lstStyle>
            <a:lvl1pPr marL="0" marR="0" lvl="0" indent="0" algn="r" rtl="0">
              <a:lnSpc>
                <a:spcPct val="90000"/>
              </a:lnSpc>
              <a:spcBef>
                <a:spcPts val="1000"/>
              </a:spcBef>
              <a:spcAft>
                <a:spcPts val="0"/>
              </a:spcAft>
              <a:buClr>
                <a:srgbClr val="A5A5A5"/>
              </a:buClr>
              <a:buFont typeface="Arial"/>
              <a:buNone/>
              <a:defRPr sz="1200" b="0" i="0" u="none" strike="noStrike" cap="none">
                <a:solidFill>
                  <a:srgbClr val="A5A5A5"/>
                </a:solidFill>
                <a:latin typeface="Questrial"/>
                <a:ea typeface="Questrial"/>
                <a:cs typeface="Questrial"/>
                <a:sym typeface="Questrial"/>
              </a:defRPr>
            </a:lvl1pPr>
            <a:lvl2pPr marL="685783" marR="0" lvl="1" indent="76198"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2971" marR="0" lvl="2" indent="25399"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16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349"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537"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726"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8914"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103"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Tree>
    <p:extLst>
      <p:ext uri="{BB962C8B-B14F-4D97-AF65-F5344CB8AC3E}">
        <p14:creationId xmlns:p14="http://schemas.microsoft.com/office/powerpoint/2010/main" val="42352422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Emphasize acronym">
    <p:spTree>
      <p:nvGrpSpPr>
        <p:cNvPr id="1" name="Shape 80"/>
        <p:cNvGrpSpPr/>
        <p:nvPr/>
      </p:nvGrpSpPr>
      <p:grpSpPr>
        <a:xfrm>
          <a:off x="0" y="0"/>
          <a:ext cx="0" cy="0"/>
          <a:chOff x="0" y="0"/>
          <a:chExt cx="0" cy="0"/>
        </a:xfrm>
      </p:grpSpPr>
      <p:sp>
        <p:nvSpPr>
          <p:cNvPr id="81" name="Shape 81"/>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algn="ctr">
              <a:buClr>
                <a:srgbClr val="000000"/>
              </a:buClr>
              <a:buFont typeface="Arial"/>
              <a:buNone/>
            </a:pPr>
            <a:endParaRPr sz="1800">
              <a:solidFill>
                <a:srgbClr val="FFFFFF"/>
              </a:solidFill>
              <a:latin typeface="Questrial"/>
              <a:ea typeface="Questrial"/>
              <a:cs typeface="Questrial"/>
              <a:sym typeface="Questrial"/>
            </a:endParaRPr>
          </a:p>
        </p:txBody>
      </p:sp>
      <p:sp>
        <p:nvSpPr>
          <p:cNvPr id="82" name="Shape 82"/>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algn="ctr">
              <a:buClr>
                <a:srgbClr val="000000"/>
              </a:buClr>
              <a:buFont typeface="Arial"/>
              <a:buNone/>
            </a:pPr>
            <a:endParaRPr sz="1800">
              <a:solidFill>
                <a:srgbClr val="FFFFFF"/>
              </a:solidFill>
              <a:latin typeface="Questrial"/>
              <a:ea typeface="Questrial"/>
              <a:cs typeface="Questrial"/>
              <a:sym typeface="Questrial"/>
            </a:endParaRPr>
          </a:p>
        </p:txBody>
      </p:sp>
      <p:sp>
        <p:nvSpPr>
          <p:cNvPr id="83" name="Shape 83"/>
          <p:cNvSpPr txBox="1">
            <a:spLocks noGrp="1"/>
          </p:cNvSpPr>
          <p:nvPr>
            <p:ph type="body" idx="1"/>
          </p:nvPr>
        </p:nvSpPr>
        <p:spPr>
          <a:xfrm>
            <a:off x="749808" y="2255518"/>
            <a:ext cx="7653528" cy="3706366"/>
          </a:xfrm>
          <a:prstGeom prst="rect">
            <a:avLst/>
          </a:prstGeom>
          <a:noFill/>
          <a:ln>
            <a:noFill/>
          </a:ln>
        </p:spPr>
        <p:txBody>
          <a:bodyPr lIns="91425" tIns="91425" rIns="91425" bIns="91425" anchor="t" anchorCtr="0"/>
          <a:lstStyle>
            <a:lvl1pPr marL="0" marR="0" lvl="0" indent="0" algn="ctr" rtl="0">
              <a:lnSpc>
                <a:spcPct val="90000"/>
              </a:lnSpc>
              <a:spcBef>
                <a:spcPts val="1000"/>
              </a:spcBef>
              <a:spcAft>
                <a:spcPts val="0"/>
              </a:spcAft>
              <a:buClr>
                <a:schemeClr val="dk1"/>
              </a:buClr>
              <a:buFont typeface="Arial"/>
              <a:buNone/>
              <a:defRPr sz="6000" b="0" i="0" u="none" strike="noStrike" cap="none">
                <a:solidFill>
                  <a:schemeClr val="dk1"/>
                </a:solidFill>
                <a:latin typeface="Questrial"/>
                <a:ea typeface="Questrial"/>
                <a:cs typeface="Questrial"/>
                <a:sym typeface="Questrial"/>
              </a:defRPr>
            </a:lvl1pPr>
            <a:lvl2pPr marL="685783" marR="0" lvl="1" indent="76198"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2971" marR="0" lvl="2" indent="25399"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16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349"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537"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726"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8914"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103"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84" name="Shape 84"/>
          <p:cNvSpPr txBox="1">
            <a:spLocks noGrp="1"/>
          </p:cNvSpPr>
          <p:nvPr>
            <p:ph type="body" idx="2"/>
          </p:nvPr>
        </p:nvSpPr>
        <p:spPr>
          <a:xfrm>
            <a:off x="749808" y="779406"/>
            <a:ext cx="7653528" cy="1289303"/>
          </a:xfrm>
          <a:prstGeom prst="rect">
            <a:avLst/>
          </a:prstGeom>
          <a:noFill/>
          <a:ln>
            <a:noFill/>
          </a:ln>
        </p:spPr>
        <p:txBody>
          <a:bodyPr lIns="91425" tIns="91425" rIns="91425" bIns="91425" anchor="t" anchorCtr="0"/>
          <a:lstStyle>
            <a:lvl1pPr marL="0" marR="0" lvl="0" indent="0" algn="ctr" rtl="0">
              <a:lnSpc>
                <a:spcPct val="90000"/>
              </a:lnSpc>
              <a:spcBef>
                <a:spcPts val="1000"/>
              </a:spcBef>
              <a:spcAft>
                <a:spcPts val="0"/>
              </a:spcAft>
              <a:buClr>
                <a:schemeClr val="accent1"/>
              </a:buClr>
              <a:buFont typeface="Arial"/>
              <a:buNone/>
              <a:defRPr sz="9600" b="1" i="0" u="none" strike="noStrike" cap="none">
                <a:solidFill>
                  <a:schemeClr val="accent1"/>
                </a:solidFill>
                <a:latin typeface="Questrial"/>
                <a:ea typeface="Questrial"/>
                <a:cs typeface="Questrial"/>
                <a:sym typeface="Questrial"/>
              </a:defRPr>
            </a:lvl1pPr>
            <a:lvl2pPr marL="685783" marR="0" lvl="1" indent="533387"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2pPr>
            <a:lvl3pPr marL="1142971" marR="0" lvl="2" indent="533387"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3pPr>
            <a:lvl4pPr marL="1600160" marR="0" lvl="3" indent="533387"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4pPr>
            <a:lvl5pPr marL="2057349" marR="0" lvl="4" indent="533387"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5pPr>
            <a:lvl6pPr marL="2514537"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726"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8914"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103"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Tree>
    <p:extLst>
      <p:ext uri="{BB962C8B-B14F-4D97-AF65-F5344CB8AC3E}">
        <p14:creationId xmlns:p14="http://schemas.microsoft.com/office/powerpoint/2010/main" val="11351423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Right text, Left image">
    <p:spTree>
      <p:nvGrpSpPr>
        <p:cNvPr id="1" name="Shape 33"/>
        <p:cNvGrpSpPr/>
        <p:nvPr/>
      </p:nvGrpSpPr>
      <p:grpSpPr>
        <a:xfrm>
          <a:off x="0" y="0"/>
          <a:ext cx="0" cy="0"/>
          <a:chOff x="0" y="0"/>
          <a:chExt cx="0" cy="0"/>
        </a:xfrm>
      </p:grpSpPr>
      <p:sp>
        <p:nvSpPr>
          <p:cNvPr id="34" name="Shape 34"/>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Questrial"/>
              <a:ea typeface="Questrial"/>
              <a:cs typeface="Questrial"/>
              <a:sym typeface="Questrial"/>
            </a:endParaRPr>
          </a:p>
        </p:txBody>
      </p:sp>
      <p:sp>
        <p:nvSpPr>
          <p:cNvPr id="35" name="Shape 35"/>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Questrial"/>
              <a:ea typeface="Questrial"/>
              <a:cs typeface="Questrial"/>
              <a:sym typeface="Questrial"/>
            </a:endParaRPr>
          </a:p>
        </p:txBody>
      </p:sp>
      <p:sp>
        <p:nvSpPr>
          <p:cNvPr id="36" name="Shape 36"/>
          <p:cNvSpPr txBox="1">
            <a:spLocks noGrp="1"/>
          </p:cNvSpPr>
          <p:nvPr>
            <p:ph type="body" idx="1"/>
          </p:nvPr>
        </p:nvSpPr>
        <p:spPr>
          <a:xfrm>
            <a:off x="5102351" y="2130550"/>
            <a:ext cx="3593592" cy="3374134"/>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37" name="Shape 37"/>
          <p:cNvSpPr txBox="1">
            <a:spLocks noGrp="1"/>
          </p:cNvSpPr>
          <p:nvPr>
            <p:ph type="body" idx="2"/>
          </p:nvPr>
        </p:nvSpPr>
        <p:spPr>
          <a:xfrm>
            <a:off x="5102351" y="640079"/>
            <a:ext cx="3566158" cy="1325880"/>
          </a:xfrm>
          <a:prstGeom prst="rect">
            <a:avLst/>
          </a:prstGeom>
          <a:noFill/>
          <a:ln>
            <a:noFill/>
          </a:ln>
        </p:spPr>
        <p:txBody>
          <a:bodyPr lIns="91425" tIns="91425" rIns="91425" bIns="91425" anchor="b" anchorCtr="0"/>
          <a:lstStyle>
            <a:lvl1pPr marL="0" marR="0" lvl="0" indent="0" algn="l" rtl="0">
              <a:lnSpc>
                <a:spcPct val="90000"/>
              </a:lnSpc>
              <a:spcBef>
                <a:spcPts val="1000"/>
              </a:spcBef>
              <a:spcAft>
                <a:spcPts val="0"/>
              </a:spcAft>
              <a:buClr>
                <a:schemeClr val="accent1"/>
              </a:buClr>
              <a:buFont typeface="Arial"/>
              <a:buNone/>
              <a:defRPr sz="4000" b="1" i="0" u="none" strike="noStrike" cap="none">
                <a:solidFill>
                  <a:schemeClr val="accent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38" name="Shape 38"/>
          <p:cNvSpPr>
            <a:spLocks noGrp="1"/>
          </p:cNvSpPr>
          <p:nvPr>
            <p:ph type="pic" idx="3"/>
          </p:nvPr>
        </p:nvSpPr>
        <p:spPr>
          <a:xfrm>
            <a:off x="0" y="0"/>
            <a:ext cx="4572000" cy="6858000"/>
          </a:xfrm>
          <a:prstGeom prst="rect">
            <a:avLst/>
          </a:prstGeom>
          <a:noFill/>
          <a:ln>
            <a:noFill/>
          </a:ln>
        </p:spPr>
        <p:txBody>
          <a:bodyPr lIns="91425" tIns="91425" rIns="91425" bIns="91425" anchor="ctr" anchorCtr="0"/>
          <a:lstStyle>
            <a:lvl1pPr marL="0" marR="0" lvl="0" indent="0" algn="ctr" rtl="0">
              <a:lnSpc>
                <a:spcPct val="90000"/>
              </a:lnSpc>
              <a:spcBef>
                <a:spcPts val="1000"/>
              </a:spcBef>
              <a:spcAft>
                <a:spcPts val="0"/>
              </a:spcAft>
              <a:buClr>
                <a:srgbClr val="BFBFBF"/>
              </a:buClr>
              <a:buFont typeface="Arial"/>
              <a:buNone/>
              <a:defRPr sz="6000" b="1" i="0" u="none" strike="noStrike" cap="none">
                <a:solidFill>
                  <a:srgbClr val="BFBFBF"/>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39" name="Shape 39"/>
          <p:cNvSpPr txBox="1">
            <a:spLocks noGrp="1"/>
          </p:cNvSpPr>
          <p:nvPr>
            <p:ph type="body" idx="4"/>
          </p:nvPr>
        </p:nvSpPr>
        <p:spPr>
          <a:xfrm>
            <a:off x="2578608" y="6583678"/>
            <a:ext cx="1993390" cy="274318"/>
          </a:xfrm>
          <a:prstGeom prst="rect">
            <a:avLst/>
          </a:prstGeom>
          <a:noFill/>
          <a:ln>
            <a:noFill/>
          </a:ln>
        </p:spPr>
        <p:txBody>
          <a:bodyPr lIns="91425" tIns="91425" rIns="91425" bIns="91425" anchor="t" anchorCtr="0"/>
          <a:lstStyle>
            <a:lvl1pPr marL="0" marR="0" lvl="0" indent="0" algn="r" rtl="0">
              <a:lnSpc>
                <a:spcPct val="90000"/>
              </a:lnSpc>
              <a:spcBef>
                <a:spcPts val="1000"/>
              </a:spcBef>
              <a:spcAft>
                <a:spcPts val="0"/>
              </a:spcAft>
              <a:buClr>
                <a:schemeClr val="dk1"/>
              </a:buClr>
              <a:buFont typeface="Arial"/>
              <a:buNone/>
              <a:defRPr sz="12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Bottom text, Top image B">
    <p:spTree>
      <p:nvGrpSpPr>
        <p:cNvPr id="1" name="Shape 40"/>
        <p:cNvGrpSpPr/>
        <p:nvPr/>
      </p:nvGrpSpPr>
      <p:grpSpPr>
        <a:xfrm>
          <a:off x="0" y="0"/>
          <a:ext cx="0" cy="0"/>
          <a:chOff x="0" y="0"/>
          <a:chExt cx="0" cy="0"/>
        </a:xfrm>
      </p:grpSpPr>
      <p:sp>
        <p:nvSpPr>
          <p:cNvPr id="41" name="Shape 41"/>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Questrial"/>
              <a:ea typeface="Questrial"/>
              <a:cs typeface="Questrial"/>
              <a:sym typeface="Questrial"/>
            </a:endParaRPr>
          </a:p>
        </p:txBody>
      </p:sp>
      <p:sp>
        <p:nvSpPr>
          <p:cNvPr id="42" name="Shape 42"/>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Questrial"/>
              <a:ea typeface="Questrial"/>
              <a:cs typeface="Questrial"/>
              <a:sym typeface="Questrial"/>
            </a:endParaRPr>
          </a:p>
        </p:txBody>
      </p:sp>
      <p:sp>
        <p:nvSpPr>
          <p:cNvPr id="43" name="Shape 43"/>
          <p:cNvSpPr txBox="1">
            <a:spLocks noGrp="1"/>
          </p:cNvSpPr>
          <p:nvPr>
            <p:ph type="body" idx="1"/>
          </p:nvPr>
        </p:nvSpPr>
        <p:spPr>
          <a:xfrm>
            <a:off x="576072" y="4814316"/>
            <a:ext cx="7982711" cy="1444752"/>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44" name="Shape 44"/>
          <p:cNvSpPr txBox="1">
            <a:spLocks noGrp="1"/>
          </p:cNvSpPr>
          <p:nvPr>
            <p:ph type="body" idx="2"/>
          </p:nvPr>
        </p:nvSpPr>
        <p:spPr>
          <a:xfrm>
            <a:off x="576072" y="3954780"/>
            <a:ext cx="7982711" cy="704088"/>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accent1"/>
              </a:buClr>
              <a:buFont typeface="Arial"/>
              <a:buNone/>
              <a:defRPr sz="4000" b="1" i="0" u="none" strike="noStrike" cap="none">
                <a:solidFill>
                  <a:schemeClr val="accent1"/>
                </a:solidFill>
                <a:latin typeface="Questrial"/>
                <a:ea typeface="Questrial"/>
                <a:cs typeface="Questrial"/>
                <a:sym typeface="Questrial"/>
              </a:defRPr>
            </a:lvl1pPr>
            <a:lvl2pPr marL="685800" marR="0" lvl="1"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2pPr>
            <a:lvl3pPr marL="1143000" marR="0" lvl="2"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3pPr>
            <a:lvl4pPr marL="1600200" marR="0" lvl="3"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4pPr>
            <a:lvl5pPr marL="2057400" marR="0" lvl="4"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45" name="Shape 45"/>
          <p:cNvSpPr>
            <a:spLocks noGrp="1"/>
          </p:cNvSpPr>
          <p:nvPr>
            <p:ph type="pic" idx="3"/>
          </p:nvPr>
        </p:nvSpPr>
        <p:spPr>
          <a:xfrm>
            <a:off x="0" y="0"/>
            <a:ext cx="9144000" cy="3429000"/>
          </a:xfrm>
          <a:prstGeom prst="rect">
            <a:avLst/>
          </a:prstGeom>
          <a:noFill/>
          <a:ln>
            <a:noFill/>
          </a:ln>
        </p:spPr>
        <p:txBody>
          <a:bodyPr lIns="91425" tIns="91425" rIns="91425" bIns="91425" anchor="ctr" anchorCtr="0"/>
          <a:lstStyle>
            <a:lvl1pPr marL="0" marR="0" lvl="0" indent="0" algn="ctr" rtl="0">
              <a:lnSpc>
                <a:spcPct val="90000"/>
              </a:lnSpc>
              <a:spcBef>
                <a:spcPts val="1000"/>
              </a:spcBef>
              <a:spcAft>
                <a:spcPts val="0"/>
              </a:spcAft>
              <a:buClr>
                <a:srgbClr val="BFBFBF"/>
              </a:buClr>
              <a:buFont typeface="Arial"/>
              <a:buNone/>
              <a:defRPr sz="6000" b="1" i="0" u="none" strike="noStrike" cap="none">
                <a:solidFill>
                  <a:srgbClr val="BFBFBF"/>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46" name="Shape 46"/>
          <p:cNvSpPr txBox="1">
            <a:spLocks noGrp="1"/>
          </p:cNvSpPr>
          <p:nvPr>
            <p:ph type="body" idx="4"/>
          </p:nvPr>
        </p:nvSpPr>
        <p:spPr>
          <a:xfrm>
            <a:off x="6190487" y="3429000"/>
            <a:ext cx="2295144" cy="274318"/>
          </a:xfrm>
          <a:prstGeom prst="rect">
            <a:avLst/>
          </a:prstGeom>
          <a:noFill/>
          <a:ln>
            <a:noFill/>
          </a:ln>
        </p:spPr>
        <p:txBody>
          <a:bodyPr lIns="91425" tIns="91425" rIns="91425" bIns="91425" anchor="t" anchorCtr="0"/>
          <a:lstStyle>
            <a:lvl1pPr marL="0" marR="0" lvl="0" indent="0" algn="r" rtl="0">
              <a:lnSpc>
                <a:spcPct val="90000"/>
              </a:lnSpc>
              <a:spcBef>
                <a:spcPts val="1000"/>
              </a:spcBef>
              <a:spcAft>
                <a:spcPts val="0"/>
              </a:spcAft>
              <a:buClr>
                <a:srgbClr val="A5A5A5"/>
              </a:buClr>
              <a:buFont typeface="Arial"/>
              <a:buNone/>
              <a:defRPr sz="1200" b="0" i="0" u="none" strike="noStrike" cap="none">
                <a:solidFill>
                  <a:srgbClr val="A5A5A5"/>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Emphasize key points">
    <p:spTree>
      <p:nvGrpSpPr>
        <p:cNvPr id="1" name="Shape 47"/>
        <p:cNvGrpSpPr/>
        <p:nvPr/>
      </p:nvGrpSpPr>
      <p:grpSpPr>
        <a:xfrm>
          <a:off x="0" y="0"/>
          <a:ext cx="0" cy="0"/>
          <a:chOff x="0" y="0"/>
          <a:chExt cx="0" cy="0"/>
        </a:xfrm>
      </p:grpSpPr>
      <p:sp>
        <p:nvSpPr>
          <p:cNvPr id="48" name="Shape 48"/>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Questrial"/>
              <a:ea typeface="Questrial"/>
              <a:cs typeface="Questrial"/>
              <a:sym typeface="Questrial"/>
            </a:endParaRPr>
          </a:p>
        </p:txBody>
      </p:sp>
      <p:sp>
        <p:nvSpPr>
          <p:cNvPr id="49" name="Shape 49"/>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Questrial"/>
              <a:ea typeface="Questrial"/>
              <a:cs typeface="Questrial"/>
              <a:sym typeface="Questrial"/>
            </a:endParaRPr>
          </a:p>
        </p:txBody>
      </p:sp>
      <p:sp>
        <p:nvSpPr>
          <p:cNvPr id="50" name="Shape 50"/>
          <p:cNvSpPr txBox="1">
            <a:spLocks noGrp="1"/>
          </p:cNvSpPr>
          <p:nvPr>
            <p:ph type="body" idx="1"/>
          </p:nvPr>
        </p:nvSpPr>
        <p:spPr>
          <a:xfrm>
            <a:off x="4572000" y="4709160"/>
            <a:ext cx="3950206" cy="704088"/>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51" name="Shape 51"/>
          <p:cNvSpPr txBox="1">
            <a:spLocks noGrp="1"/>
          </p:cNvSpPr>
          <p:nvPr>
            <p:ph type="body" idx="2"/>
          </p:nvPr>
        </p:nvSpPr>
        <p:spPr>
          <a:xfrm>
            <a:off x="320038" y="548639"/>
            <a:ext cx="8503920" cy="923544"/>
          </a:xfrm>
          <a:prstGeom prst="rect">
            <a:avLst/>
          </a:prstGeom>
          <a:noFill/>
          <a:ln>
            <a:noFill/>
          </a:ln>
        </p:spPr>
        <p:txBody>
          <a:bodyPr lIns="91425" tIns="91425" rIns="91425" bIns="91425" anchor="b" anchorCtr="0"/>
          <a:lstStyle>
            <a:lvl1pPr marL="0" marR="0" lvl="0" indent="0" algn="ctr" rtl="0">
              <a:lnSpc>
                <a:spcPct val="90000"/>
              </a:lnSpc>
              <a:spcBef>
                <a:spcPts val="1000"/>
              </a:spcBef>
              <a:spcAft>
                <a:spcPts val="0"/>
              </a:spcAft>
              <a:buClr>
                <a:srgbClr val="BFBFBF"/>
              </a:buClr>
              <a:buFont typeface="Arial"/>
              <a:buNone/>
              <a:defRPr sz="5400" b="1" i="0" u="none" strike="noStrike" cap="none">
                <a:solidFill>
                  <a:srgbClr val="BFBFBF"/>
                </a:solidFill>
                <a:latin typeface="Questrial"/>
                <a:ea typeface="Questrial"/>
                <a:cs typeface="Questrial"/>
                <a:sym typeface="Questrial"/>
              </a:defRPr>
            </a:lvl1pPr>
            <a:lvl2pPr marL="685800" marR="0" lvl="1"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2pPr>
            <a:lvl3pPr marL="1143000" marR="0" lvl="2"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3pPr>
            <a:lvl4pPr marL="1600200" marR="0" lvl="3"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4pPr>
            <a:lvl5pPr marL="2057400" marR="0" lvl="4"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52" name="Shape 52"/>
          <p:cNvSpPr txBox="1">
            <a:spLocks noGrp="1"/>
          </p:cNvSpPr>
          <p:nvPr>
            <p:ph type="body" idx="3"/>
          </p:nvPr>
        </p:nvSpPr>
        <p:spPr>
          <a:xfrm>
            <a:off x="594360" y="2115310"/>
            <a:ext cx="3566158" cy="768094"/>
          </a:xfrm>
          <a:prstGeom prst="rect">
            <a:avLst/>
          </a:prstGeom>
          <a:noFill/>
          <a:ln>
            <a:noFill/>
          </a:ln>
        </p:spPr>
        <p:txBody>
          <a:bodyPr lIns="91425" tIns="91425" rIns="91425" bIns="91425" anchor="t" anchorCtr="0"/>
          <a:lstStyle>
            <a:lvl1pPr marL="0" marR="0" lvl="0" indent="0" algn="r" rtl="0">
              <a:lnSpc>
                <a:spcPct val="90000"/>
              </a:lnSpc>
              <a:spcBef>
                <a:spcPts val="1000"/>
              </a:spcBef>
              <a:spcAft>
                <a:spcPts val="0"/>
              </a:spcAft>
              <a:buClr>
                <a:schemeClr val="accent1"/>
              </a:buClr>
              <a:buFont typeface="Arial"/>
              <a:buNone/>
              <a:defRPr sz="4400" b="1" i="0" u="none" strike="noStrike" cap="none">
                <a:solidFill>
                  <a:schemeClr val="accent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53" name="Shape 53"/>
          <p:cNvSpPr txBox="1">
            <a:spLocks noGrp="1"/>
          </p:cNvSpPr>
          <p:nvPr>
            <p:ph type="body" idx="4"/>
          </p:nvPr>
        </p:nvSpPr>
        <p:spPr>
          <a:xfrm>
            <a:off x="4572000" y="2103118"/>
            <a:ext cx="3950206" cy="704088"/>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54" name="Shape 54"/>
          <p:cNvSpPr txBox="1">
            <a:spLocks noGrp="1"/>
          </p:cNvSpPr>
          <p:nvPr>
            <p:ph type="body" idx="5"/>
          </p:nvPr>
        </p:nvSpPr>
        <p:spPr>
          <a:xfrm>
            <a:off x="594360" y="4721351"/>
            <a:ext cx="3566158" cy="768094"/>
          </a:xfrm>
          <a:prstGeom prst="rect">
            <a:avLst/>
          </a:prstGeom>
          <a:noFill/>
          <a:ln>
            <a:noFill/>
          </a:ln>
        </p:spPr>
        <p:txBody>
          <a:bodyPr lIns="91425" tIns="91425" rIns="91425" bIns="91425" anchor="t" anchorCtr="0"/>
          <a:lstStyle>
            <a:lvl1pPr marL="0" marR="0" lvl="0" indent="0" algn="r" rtl="0">
              <a:lnSpc>
                <a:spcPct val="90000"/>
              </a:lnSpc>
              <a:spcBef>
                <a:spcPts val="1000"/>
              </a:spcBef>
              <a:spcAft>
                <a:spcPts val="0"/>
              </a:spcAft>
              <a:buClr>
                <a:schemeClr val="accent1"/>
              </a:buClr>
              <a:buFont typeface="Arial"/>
              <a:buNone/>
              <a:defRPr sz="4400" b="1" i="0" u="none" strike="noStrike" cap="none">
                <a:solidFill>
                  <a:schemeClr val="accent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55" name="Shape 55"/>
          <p:cNvSpPr txBox="1">
            <a:spLocks noGrp="1"/>
          </p:cNvSpPr>
          <p:nvPr>
            <p:ph type="body" idx="6"/>
          </p:nvPr>
        </p:nvSpPr>
        <p:spPr>
          <a:xfrm>
            <a:off x="594360" y="3418332"/>
            <a:ext cx="3566158" cy="768094"/>
          </a:xfrm>
          <a:prstGeom prst="rect">
            <a:avLst/>
          </a:prstGeom>
          <a:noFill/>
          <a:ln>
            <a:noFill/>
          </a:ln>
        </p:spPr>
        <p:txBody>
          <a:bodyPr lIns="91425" tIns="91425" rIns="91425" bIns="91425" anchor="t" anchorCtr="0"/>
          <a:lstStyle>
            <a:lvl1pPr marL="0" marR="0" lvl="0" indent="0" algn="r" rtl="0">
              <a:lnSpc>
                <a:spcPct val="90000"/>
              </a:lnSpc>
              <a:spcBef>
                <a:spcPts val="1000"/>
              </a:spcBef>
              <a:spcAft>
                <a:spcPts val="0"/>
              </a:spcAft>
              <a:buClr>
                <a:schemeClr val="accent1"/>
              </a:buClr>
              <a:buFont typeface="Arial"/>
              <a:buNone/>
              <a:defRPr sz="4400" b="1" i="0" u="none" strike="noStrike" cap="none">
                <a:solidFill>
                  <a:schemeClr val="accent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56" name="Shape 56"/>
          <p:cNvSpPr txBox="1">
            <a:spLocks noGrp="1"/>
          </p:cNvSpPr>
          <p:nvPr>
            <p:ph type="body" idx="7"/>
          </p:nvPr>
        </p:nvSpPr>
        <p:spPr>
          <a:xfrm>
            <a:off x="4572000" y="3406139"/>
            <a:ext cx="3950206" cy="704088"/>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Acknowledgements B">
    <p:spTree>
      <p:nvGrpSpPr>
        <p:cNvPr id="1" name="Shape 57"/>
        <p:cNvGrpSpPr/>
        <p:nvPr/>
      </p:nvGrpSpPr>
      <p:grpSpPr>
        <a:xfrm>
          <a:off x="0" y="0"/>
          <a:ext cx="0" cy="0"/>
          <a:chOff x="0" y="0"/>
          <a:chExt cx="0" cy="0"/>
        </a:xfrm>
      </p:grpSpPr>
      <p:sp>
        <p:nvSpPr>
          <p:cNvPr id="58" name="Shape 58"/>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Questrial"/>
              <a:ea typeface="Questrial"/>
              <a:cs typeface="Questrial"/>
              <a:sym typeface="Questrial"/>
            </a:endParaRPr>
          </a:p>
        </p:txBody>
      </p:sp>
      <p:sp>
        <p:nvSpPr>
          <p:cNvPr id="59" name="Shape 59"/>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Questrial"/>
              <a:ea typeface="Questrial"/>
              <a:cs typeface="Questrial"/>
              <a:sym typeface="Questrial"/>
            </a:endParaRPr>
          </a:p>
        </p:txBody>
      </p:sp>
      <p:sp>
        <p:nvSpPr>
          <p:cNvPr id="60" name="Shape 60"/>
          <p:cNvSpPr txBox="1"/>
          <p:nvPr/>
        </p:nvSpPr>
        <p:spPr>
          <a:xfrm>
            <a:off x="320039" y="242134"/>
            <a:ext cx="8503920" cy="707886"/>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rgbClr val="BFBFBF"/>
              </a:buClr>
              <a:buSzPct val="25000"/>
              <a:buFont typeface="Questrial"/>
              <a:buNone/>
            </a:pPr>
            <a:r>
              <a:rPr lang="en-US" sz="4000" b="1" i="0" u="none" strike="noStrike" cap="none">
                <a:solidFill>
                  <a:srgbClr val="BFBFBF"/>
                </a:solidFill>
                <a:latin typeface="Questrial"/>
                <a:ea typeface="Questrial"/>
                <a:cs typeface="Questrial"/>
                <a:sym typeface="Questrial"/>
              </a:rPr>
              <a:t>Acknowledgements</a:t>
            </a:r>
          </a:p>
        </p:txBody>
      </p:sp>
      <p:sp>
        <p:nvSpPr>
          <p:cNvPr id="61" name="Shape 61"/>
          <p:cNvSpPr txBox="1">
            <a:spLocks noGrp="1"/>
          </p:cNvSpPr>
          <p:nvPr>
            <p:ph type="body" idx="1"/>
          </p:nvPr>
        </p:nvSpPr>
        <p:spPr>
          <a:xfrm>
            <a:off x="571208" y="1421133"/>
            <a:ext cx="8051583" cy="704088"/>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62" name="Shape 62"/>
          <p:cNvSpPr txBox="1">
            <a:spLocks noGrp="1"/>
          </p:cNvSpPr>
          <p:nvPr>
            <p:ph type="body" idx="2"/>
          </p:nvPr>
        </p:nvSpPr>
        <p:spPr>
          <a:xfrm>
            <a:off x="571206" y="3011685"/>
            <a:ext cx="8051583" cy="704088"/>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63" name="Shape 63"/>
          <p:cNvSpPr txBox="1">
            <a:spLocks noGrp="1"/>
          </p:cNvSpPr>
          <p:nvPr>
            <p:ph type="body" idx="3"/>
          </p:nvPr>
        </p:nvSpPr>
        <p:spPr>
          <a:xfrm>
            <a:off x="571208" y="4628567"/>
            <a:ext cx="8051582" cy="704088"/>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64" name="Shape 64"/>
          <p:cNvSpPr/>
          <p:nvPr/>
        </p:nvSpPr>
        <p:spPr>
          <a:xfrm>
            <a:off x="0" y="6579439"/>
            <a:ext cx="9144000" cy="24621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7F7F7F"/>
              </a:buClr>
              <a:buSzPct val="25000"/>
              <a:buFont typeface="Arial"/>
              <a:buNone/>
            </a:pPr>
            <a:r>
              <a:rPr lang="en-US" sz="1000" b="0" i="1" u="none" strike="noStrike" cap="none">
                <a:solidFill>
                  <a:srgbClr val="7F7F7F"/>
                </a:solidFill>
                <a:latin typeface="Arial"/>
                <a:ea typeface="Arial"/>
                <a:cs typeface="Arial"/>
                <a:sym typeface="Arial"/>
              </a:rPr>
              <a:t>This material is based upon work supported by NASA through contract NNL11AA00B and cooperative agreement NNX14AB60A.</a:t>
            </a:r>
          </a:p>
        </p:txBody>
      </p:sp>
      <p:sp>
        <p:nvSpPr>
          <p:cNvPr id="65" name="Shape 65"/>
          <p:cNvSpPr/>
          <p:nvPr/>
        </p:nvSpPr>
        <p:spPr>
          <a:xfrm>
            <a:off x="369281" y="6087110"/>
            <a:ext cx="8273561" cy="461664"/>
          </a:xfrm>
          <a:prstGeom prst="rect">
            <a:avLst/>
          </a:prstGeom>
          <a:noFill/>
          <a:ln>
            <a:noFill/>
          </a:ln>
        </p:spPr>
        <p:txBody>
          <a:bodyPr lIns="91425" tIns="45700" rIns="91425" bIns="45700" anchor="t" anchorCtr="0">
            <a:noAutofit/>
          </a:bodyPr>
          <a:lstStyle/>
          <a:p>
            <a:pPr marL="274320" marR="0" lvl="1" indent="-7620" algn="ctr" rtl="0">
              <a:lnSpc>
                <a:spcPct val="100000"/>
              </a:lnSpc>
              <a:spcBef>
                <a:spcPts val="0"/>
              </a:spcBef>
              <a:spcAft>
                <a:spcPts val="0"/>
              </a:spcAft>
              <a:buClr>
                <a:schemeClr val="dk1"/>
              </a:buClr>
              <a:buSzPct val="25000"/>
              <a:buFont typeface="Questrial"/>
              <a:buNone/>
            </a:pPr>
            <a:r>
              <a:rPr lang="en-US" sz="1200" b="1" i="0" u="none" strike="noStrike" cap="none">
                <a:solidFill>
                  <a:schemeClr val="dk1"/>
                </a:solidFill>
                <a:latin typeface="Questrial"/>
                <a:ea typeface="Questrial"/>
                <a:cs typeface="Questrial"/>
                <a:sym typeface="Questrial"/>
              </a:rPr>
              <a:t>Any opinions, findings, and conclusions or recommendations expressed in this material are those of the author(s) and do not necessarily reflect the views of the National Aeronautics and Space Administration.</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Bottom text, Top image A">
    <p:spTree>
      <p:nvGrpSpPr>
        <p:cNvPr id="1" name="Shape 66"/>
        <p:cNvGrpSpPr/>
        <p:nvPr/>
      </p:nvGrpSpPr>
      <p:grpSpPr>
        <a:xfrm>
          <a:off x="0" y="0"/>
          <a:ext cx="0" cy="0"/>
          <a:chOff x="0" y="0"/>
          <a:chExt cx="0" cy="0"/>
        </a:xfrm>
      </p:grpSpPr>
      <p:sp>
        <p:nvSpPr>
          <p:cNvPr id="67" name="Shape 67"/>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Questrial"/>
              <a:ea typeface="Questrial"/>
              <a:cs typeface="Questrial"/>
              <a:sym typeface="Questrial"/>
            </a:endParaRPr>
          </a:p>
        </p:txBody>
      </p:sp>
      <p:sp>
        <p:nvSpPr>
          <p:cNvPr id="68" name="Shape 68"/>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Questrial"/>
              <a:ea typeface="Questrial"/>
              <a:cs typeface="Questrial"/>
              <a:sym typeface="Questrial"/>
            </a:endParaRPr>
          </a:p>
        </p:txBody>
      </p:sp>
      <p:sp>
        <p:nvSpPr>
          <p:cNvPr id="69" name="Shape 69"/>
          <p:cNvSpPr txBox="1">
            <a:spLocks noGrp="1"/>
          </p:cNvSpPr>
          <p:nvPr>
            <p:ph type="body" idx="1"/>
          </p:nvPr>
        </p:nvSpPr>
        <p:spPr>
          <a:xfrm>
            <a:off x="4581144" y="4123944"/>
            <a:ext cx="3977640" cy="1627632"/>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70" name="Shape 70"/>
          <p:cNvSpPr txBox="1">
            <a:spLocks noGrp="1"/>
          </p:cNvSpPr>
          <p:nvPr>
            <p:ph type="body" idx="2"/>
          </p:nvPr>
        </p:nvSpPr>
        <p:spPr>
          <a:xfrm>
            <a:off x="740664" y="4049485"/>
            <a:ext cx="3108958" cy="1830106"/>
          </a:xfrm>
          <a:prstGeom prst="rect">
            <a:avLst/>
          </a:prstGeom>
          <a:noFill/>
          <a:ln>
            <a:noFill/>
          </a:ln>
        </p:spPr>
        <p:txBody>
          <a:bodyPr lIns="91425" tIns="91425" rIns="91425" bIns="91425" anchor="t" anchorCtr="0"/>
          <a:lstStyle>
            <a:lvl1pPr marL="0" marR="0" lvl="0" indent="0" algn="r" rtl="0">
              <a:lnSpc>
                <a:spcPct val="90000"/>
              </a:lnSpc>
              <a:spcBef>
                <a:spcPts val="1000"/>
              </a:spcBef>
              <a:spcAft>
                <a:spcPts val="0"/>
              </a:spcAft>
              <a:buClr>
                <a:schemeClr val="accent1"/>
              </a:buClr>
              <a:buFont typeface="Arial"/>
              <a:buNone/>
              <a:defRPr sz="6000" b="1" i="0" u="none" strike="noStrike" cap="none">
                <a:solidFill>
                  <a:schemeClr val="accent1"/>
                </a:solidFill>
                <a:latin typeface="Questrial"/>
                <a:ea typeface="Questrial"/>
                <a:cs typeface="Questrial"/>
                <a:sym typeface="Questrial"/>
              </a:defRPr>
            </a:lvl1pPr>
            <a:lvl2pPr marL="685800" marR="0" lvl="1"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2pPr>
            <a:lvl3pPr marL="1143000" marR="0" lvl="2"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3pPr>
            <a:lvl4pPr marL="1600200" marR="0" lvl="3"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4pPr>
            <a:lvl5pPr marL="2057400" marR="0" lvl="4"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71" name="Shape 71"/>
          <p:cNvSpPr>
            <a:spLocks noGrp="1"/>
          </p:cNvSpPr>
          <p:nvPr>
            <p:ph type="pic" idx="3"/>
          </p:nvPr>
        </p:nvSpPr>
        <p:spPr>
          <a:xfrm>
            <a:off x="0" y="0"/>
            <a:ext cx="9144000" cy="3429000"/>
          </a:xfrm>
          <a:prstGeom prst="rect">
            <a:avLst/>
          </a:prstGeom>
          <a:noFill/>
          <a:ln>
            <a:noFill/>
          </a:ln>
        </p:spPr>
        <p:txBody>
          <a:bodyPr lIns="91425" tIns="91425" rIns="91425" bIns="91425" anchor="ctr" anchorCtr="0"/>
          <a:lstStyle>
            <a:lvl1pPr marL="0" marR="0" lvl="0" indent="0" algn="ctr" rtl="0">
              <a:lnSpc>
                <a:spcPct val="90000"/>
              </a:lnSpc>
              <a:spcBef>
                <a:spcPts val="1000"/>
              </a:spcBef>
              <a:spcAft>
                <a:spcPts val="0"/>
              </a:spcAft>
              <a:buClr>
                <a:srgbClr val="BFBFBF"/>
              </a:buClr>
              <a:buFont typeface="Arial"/>
              <a:buNone/>
              <a:defRPr sz="6000" b="1" i="0" u="none" strike="noStrike" cap="none">
                <a:solidFill>
                  <a:srgbClr val="BFBFBF"/>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72" name="Shape 72"/>
          <p:cNvSpPr txBox="1">
            <a:spLocks noGrp="1"/>
          </p:cNvSpPr>
          <p:nvPr>
            <p:ph type="body" idx="4"/>
          </p:nvPr>
        </p:nvSpPr>
        <p:spPr>
          <a:xfrm>
            <a:off x="6190487" y="3429000"/>
            <a:ext cx="2295144" cy="274318"/>
          </a:xfrm>
          <a:prstGeom prst="rect">
            <a:avLst/>
          </a:prstGeom>
          <a:noFill/>
          <a:ln>
            <a:noFill/>
          </a:ln>
        </p:spPr>
        <p:txBody>
          <a:bodyPr lIns="91425" tIns="91425" rIns="91425" bIns="91425" anchor="t" anchorCtr="0"/>
          <a:lstStyle>
            <a:lvl1pPr marL="0" marR="0" lvl="0" indent="0" algn="r" rtl="0">
              <a:lnSpc>
                <a:spcPct val="90000"/>
              </a:lnSpc>
              <a:spcBef>
                <a:spcPts val="1000"/>
              </a:spcBef>
              <a:spcAft>
                <a:spcPts val="0"/>
              </a:spcAft>
              <a:buClr>
                <a:srgbClr val="A5A5A5"/>
              </a:buClr>
              <a:buFont typeface="Arial"/>
              <a:buNone/>
              <a:defRPr sz="1200" b="0" i="0" u="none" strike="noStrike" cap="none">
                <a:solidFill>
                  <a:srgbClr val="A5A5A5"/>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Top text, Bottom image A">
    <p:spTree>
      <p:nvGrpSpPr>
        <p:cNvPr id="1" name="Shape 73"/>
        <p:cNvGrpSpPr/>
        <p:nvPr/>
      </p:nvGrpSpPr>
      <p:grpSpPr>
        <a:xfrm>
          <a:off x="0" y="0"/>
          <a:ext cx="0" cy="0"/>
          <a:chOff x="0" y="0"/>
          <a:chExt cx="0" cy="0"/>
        </a:xfrm>
      </p:grpSpPr>
      <p:sp>
        <p:nvSpPr>
          <p:cNvPr id="74" name="Shape 74"/>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Questrial"/>
              <a:ea typeface="Questrial"/>
              <a:cs typeface="Questrial"/>
              <a:sym typeface="Questrial"/>
            </a:endParaRPr>
          </a:p>
        </p:txBody>
      </p:sp>
      <p:sp>
        <p:nvSpPr>
          <p:cNvPr id="75" name="Shape 75"/>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Questrial"/>
              <a:ea typeface="Questrial"/>
              <a:cs typeface="Questrial"/>
              <a:sym typeface="Questrial"/>
            </a:endParaRPr>
          </a:p>
        </p:txBody>
      </p:sp>
      <p:sp>
        <p:nvSpPr>
          <p:cNvPr id="76" name="Shape 76"/>
          <p:cNvSpPr txBox="1">
            <a:spLocks noGrp="1"/>
          </p:cNvSpPr>
          <p:nvPr>
            <p:ph type="body" idx="1"/>
          </p:nvPr>
        </p:nvSpPr>
        <p:spPr>
          <a:xfrm>
            <a:off x="4581144" y="750018"/>
            <a:ext cx="3977640" cy="1627632"/>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77" name="Shape 77"/>
          <p:cNvSpPr txBox="1">
            <a:spLocks noGrp="1"/>
          </p:cNvSpPr>
          <p:nvPr>
            <p:ph type="body" idx="2"/>
          </p:nvPr>
        </p:nvSpPr>
        <p:spPr>
          <a:xfrm>
            <a:off x="740664" y="675560"/>
            <a:ext cx="3108958" cy="1830106"/>
          </a:xfrm>
          <a:prstGeom prst="rect">
            <a:avLst/>
          </a:prstGeom>
          <a:noFill/>
          <a:ln>
            <a:noFill/>
          </a:ln>
        </p:spPr>
        <p:txBody>
          <a:bodyPr lIns="91425" tIns="91425" rIns="91425" bIns="91425" anchor="t" anchorCtr="0"/>
          <a:lstStyle>
            <a:lvl1pPr marL="0" marR="0" lvl="0" indent="0" algn="r" rtl="0">
              <a:lnSpc>
                <a:spcPct val="90000"/>
              </a:lnSpc>
              <a:spcBef>
                <a:spcPts val="1000"/>
              </a:spcBef>
              <a:spcAft>
                <a:spcPts val="0"/>
              </a:spcAft>
              <a:buClr>
                <a:schemeClr val="accent1"/>
              </a:buClr>
              <a:buFont typeface="Arial"/>
              <a:buNone/>
              <a:defRPr sz="6000" b="1" i="0" u="none" strike="noStrike" cap="none">
                <a:solidFill>
                  <a:schemeClr val="accent1"/>
                </a:solidFill>
                <a:latin typeface="Questrial"/>
                <a:ea typeface="Questrial"/>
                <a:cs typeface="Questrial"/>
                <a:sym typeface="Questrial"/>
              </a:defRPr>
            </a:lvl1pPr>
            <a:lvl2pPr marL="685800" marR="0" lvl="1"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2pPr>
            <a:lvl3pPr marL="1143000" marR="0" lvl="2"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3pPr>
            <a:lvl4pPr marL="1600200" marR="0" lvl="3"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4pPr>
            <a:lvl5pPr marL="2057400" marR="0" lvl="4"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78" name="Shape 78"/>
          <p:cNvSpPr>
            <a:spLocks noGrp="1"/>
          </p:cNvSpPr>
          <p:nvPr>
            <p:ph type="pic" idx="3"/>
          </p:nvPr>
        </p:nvSpPr>
        <p:spPr>
          <a:xfrm>
            <a:off x="0" y="3429000"/>
            <a:ext cx="9144000" cy="3429000"/>
          </a:xfrm>
          <a:prstGeom prst="rect">
            <a:avLst/>
          </a:prstGeom>
          <a:noFill/>
          <a:ln>
            <a:noFill/>
          </a:ln>
        </p:spPr>
        <p:txBody>
          <a:bodyPr lIns="91425" tIns="91425" rIns="91425" bIns="91425" anchor="ctr" anchorCtr="0"/>
          <a:lstStyle>
            <a:lvl1pPr marL="0" marR="0" lvl="0" indent="0" algn="ctr" rtl="0">
              <a:lnSpc>
                <a:spcPct val="90000"/>
              </a:lnSpc>
              <a:spcBef>
                <a:spcPts val="1000"/>
              </a:spcBef>
              <a:spcAft>
                <a:spcPts val="0"/>
              </a:spcAft>
              <a:buClr>
                <a:srgbClr val="BFBFBF"/>
              </a:buClr>
              <a:buFont typeface="Arial"/>
              <a:buNone/>
              <a:defRPr sz="6000" b="1" i="0" u="none" strike="noStrike" cap="none">
                <a:solidFill>
                  <a:srgbClr val="BFBFBF"/>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79" name="Shape 79"/>
          <p:cNvSpPr txBox="1">
            <a:spLocks noGrp="1"/>
          </p:cNvSpPr>
          <p:nvPr>
            <p:ph type="body" idx="4"/>
          </p:nvPr>
        </p:nvSpPr>
        <p:spPr>
          <a:xfrm>
            <a:off x="6190487" y="3154680"/>
            <a:ext cx="2295144" cy="274318"/>
          </a:xfrm>
          <a:prstGeom prst="rect">
            <a:avLst/>
          </a:prstGeom>
          <a:noFill/>
          <a:ln>
            <a:noFill/>
          </a:ln>
        </p:spPr>
        <p:txBody>
          <a:bodyPr lIns="91425" tIns="91425" rIns="91425" bIns="91425" anchor="t" anchorCtr="0"/>
          <a:lstStyle>
            <a:lvl1pPr marL="0" marR="0" lvl="0" indent="0" algn="r" rtl="0">
              <a:lnSpc>
                <a:spcPct val="90000"/>
              </a:lnSpc>
              <a:spcBef>
                <a:spcPts val="1000"/>
              </a:spcBef>
              <a:spcAft>
                <a:spcPts val="0"/>
              </a:spcAft>
              <a:buClr>
                <a:srgbClr val="A5A5A5"/>
              </a:buClr>
              <a:buFont typeface="Arial"/>
              <a:buNone/>
              <a:defRPr sz="1200" b="0" i="0" u="none" strike="noStrike" cap="none">
                <a:solidFill>
                  <a:srgbClr val="A5A5A5"/>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Emphasize acronym">
    <p:spTree>
      <p:nvGrpSpPr>
        <p:cNvPr id="1" name="Shape 80"/>
        <p:cNvGrpSpPr/>
        <p:nvPr/>
      </p:nvGrpSpPr>
      <p:grpSpPr>
        <a:xfrm>
          <a:off x="0" y="0"/>
          <a:ext cx="0" cy="0"/>
          <a:chOff x="0" y="0"/>
          <a:chExt cx="0" cy="0"/>
        </a:xfrm>
      </p:grpSpPr>
      <p:sp>
        <p:nvSpPr>
          <p:cNvPr id="81" name="Shape 81"/>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Questrial"/>
              <a:ea typeface="Questrial"/>
              <a:cs typeface="Questrial"/>
              <a:sym typeface="Questrial"/>
            </a:endParaRPr>
          </a:p>
        </p:txBody>
      </p:sp>
      <p:sp>
        <p:nvSpPr>
          <p:cNvPr id="82" name="Shape 82"/>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Questrial"/>
              <a:ea typeface="Questrial"/>
              <a:cs typeface="Questrial"/>
              <a:sym typeface="Questrial"/>
            </a:endParaRPr>
          </a:p>
        </p:txBody>
      </p:sp>
      <p:sp>
        <p:nvSpPr>
          <p:cNvPr id="83" name="Shape 83"/>
          <p:cNvSpPr txBox="1">
            <a:spLocks noGrp="1"/>
          </p:cNvSpPr>
          <p:nvPr>
            <p:ph type="body" idx="1"/>
          </p:nvPr>
        </p:nvSpPr>
        <p:spPr>
          <a:xfrm>
            <a:off x="749808" y="2255518"/>
            <a:ext cx="7653528" cy="3706366"/>
          </a:xfrm>
          <a:prstGeom prst="rect">
            <a:avLst/>
          </a:prstGeom>
          <a:noFill/>
          <a:ln>
            <a:noFill/>
          </a:ln>
        </p:spPr>
        <p:txBody>
          <a:bodyPr lIns="91425" tIns="91425" rIns="91425" bIns="91425" anchor="t" anchorCtr="0"/>
          <a:lstStyle>
            <a:lvl1pPr marL="0" marR="0" lvl="0" indent="0" algn="ctr" rtl="0">
              <a:lnSpc>
                <a:spcPct val="90000"/>
              </a:lnSpc>
              <a:spcBef>
                <a:spcPts val="1000"/>
              </a:spcBef>
              <a:spcAft>
                <a:spcPts val="0"/>
              </a:spcAft>
              <a:buClr>
                <a:schemeClr val="dk1"/>
              </a:buClr>
              <a:buFont typeface="Arial"/>
              <a:buNone/>
              <a:defRPr sz="6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84" name="Shape 84"/>
          <p:cNvSpPr txBox="1">
            <a:spLocks noGrp="1"/>
          </p:cNvSpPr>
          <p:nvPr>
            <p:ph type="body" idx="2"/>
          </p:nvPr>
        </p:nvSpPr>
        <p:spPr>
          <a:xfrm>
            <a:off x="749808" y="779402"/>
            <a:ext cx="7653528" cy="1289303"/>
          </a:xfrm>
          <a:prstGeom prst="rect">
            <a:avLst/>
          </a:prstGeom>
          <a:noFill/>
          <a:ln>
            <a:noFill/>
          </a:ln>
        </p:spPr>
        <p:txBody>
          <a:bodyPr lIns="91425" tIns="91425" rIns="91425" bIns="91425" anchor="t" anchorCtr="0"/>
          <a:lstStyle>
            <a:lvl1pPr marL="0" marR="0" lvl="0" indent="0" algn="ctr" rtl="0">
              <a:lnSpc>
                <a:spcPct val="90000"/>
              </a:lnSpc>
              <a:spcBef>
                <a:spcPts val="1000"/>
              </a:spcBef>
              <a:spcAft>
                <a:spcPts val="0"/>
              </a:spcAft>
              <a:buClr>
                <a:schemeClr val="accent1"/>
              </a:buClr>
              <a:buFont typeface="Arial"/>
              <a:buNone/>
              <a:defRPr sz="9600" b="1" i="0" u="none" strike="noStrike" cap="none">
                <a:solidFill>
                  <a:schemeClr val="accent1"/>
                </a:solidFill>
                <a:latin typeface="Questrial"/>
                <a:ea typeface="Questrial"/>
                <a:cs typeface="Questrial"/>
                <a:sym typeface="Questrial"/>
              </a:defRPr>
            </a:lvl1pPr>
            <a:lvl2pPr marL="685800" marR="0" lvl="1"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2pPr>
            <a:lvl3pPr marL="1143000" marR="0" lvl="2"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3pPr>
            <a:lvl4pPr marL="1600200" marR="0" lvl="3"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4pPr>
            <a:lvl5pPr marL="2057400" marR="0" lvl="4"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theme" Target="../theme/theme3.xml"/><Relationship Id="rId5" Type="http://schemas.openxmlformats.org/officeDocument/2006/relationships/slideLayout" Target="../slideLayouts/slideLayout25.xml"/><Relationship Id="rId4"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628650" y="365126"/>
            <a:ext cx="7886700" cy="1325562"/>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Clr>
                <a:schemeClr val="dk1"/>
              </a:buClr>
              <a:buFont typeface="Questrial"/>
              <a:buNone/>
              <a:defRPr sz="4400" b="0" i="0" u="none" strike="noStrike" cap="none">
                <a:solidFill>
                  <a:schemeClr val="dk1"/>
                </a:solidFill>
                <a:latin typeface="Questrial"/>
                <a:ea typeface="Questrial"/>
                <a:cs typeface="Questrial"/>
                <a:sym typeface="Questrial"/>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11" name="Shape 11"/>
          <p:cNvSpPr txBox="1">
            <a:spLocks noGrp="1"/>
          </p:cNvSpPr>
          <p:nvPr>
            <p:ph type="body" idx="1"/>
          </p:nvPr>
        </p:nvSpPr>
        <p:spPr>
          <a:xfrm>
            <a:off x="628650" y="1825625"/>
            <a:ext cx="7886700" cy="4351338"/>
          </a:xfrm>
          <a:prstGeom prst="rect">
            <a:avLst/>
          </a:prstGeom>
          <a:noFill/>
          <a:ln>
            <a:noFill/>
          </a:ln>
        </p:spPr>
        <p:txBody>
          <a:bodyPr lIns="91425" tIns="91425" rIns="91425" bIns="91425" anchor="t" anchorCtr="0"/>
          <a:lstStyle>
            <a:lvl1pPr marL="228600" marR="0" lvl="0" indent="127000" algn="l" rtl="0">
              <a:lnSpc>
                <a:spcPct val="90000"/>
              </a:lnSpc>
              <a:spcBef>
                <a:spcPts val="1000"/>
              </a:spcBef>
              <a:spcAft>
                <a:spcPts val="0"/>
              </a:spcAft>
              <a:buClr>
                <a:schemeClr val="dk1"/>
              </a:buClr>
              <a:buSzPct val="100000"/>
              <a:buFont typeface="Arial"/>
              <a:buChar char="•"/>
              <a:defRPr sz="28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12" name="Shape 12"/>
          <p:cNvSpPr txBox="1">
            <a:spLocks noGrp="1"/>
          </p:cNvSpPr>
          <p:nvPr>
            <p:ph type="dt" idx="10"/>
          </p:nvPr>
        </p:nvSpPr>
        <p:spPr>
          <a:xfrm>
            <a:off x="628650" y="6356351"/>
            <a:ext cx="2057400"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A6A3A3"/>
              </a:buClr>
              <a:buFont typeface="Questrial"/>
              <a:buNone/>
              <a:defRPr sz="1200" b="0" i="0" u="none" strike="noStrike" cap="none">
                <a:solidFill>
                  <a:srgbClr val="A6A3A3"/>
                </a:solidFill>
                <a:latin typeface="Questrial"/>
                <a:ea typeface="Questrial"/>
                <a:cs typeface="Questrial"/>
                <a:sym typeface="Questrial"/>
              </a:defRPr>
            </a:lvl1pPr>
            <a:lvl2pPr marL="457200" marR="0" lvl="1"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2pPr>
            <a:lvl3pPr marL="914400" marR="0" lvl="2"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3pPr>
            <a:lvl4pPr marL="1371600" marR="0" lvl="3"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4pPr>
            <a:lvl5pPr marL="1828800" marR="0" lvl="4"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5pPr>
            <a:lvl6pPr marL="2286000" marR="0" lvl="5"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6pPr>
            <a:lvl7pPr marL="2743200" marR="0" lvl="6"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7pPr>
            <a:lvl8pPr marL="3200400" marR="0" lvl="7"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8pPr>
            <a:lvl9pPr marL="3657600" marR="0" lvl="8"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9pPr>
          </a:lstStyle>
          <a:p>
            <a:endParaRPr/>
          </a:p>
        </p:txBody>
      </p:sp>
      <p:sp>
        <p:nvSpPr>
          <p:cNvPr id="13" name="Shape 13"/>
          <p:cNvSpPr txBox="1">
            <a:spLocks noGrp="1"/>
          </p:cNvSpPr>
          <p:nvPr>
            <p:ph type="ftr" idx="11"/>
          </p:nvPr>
        </p:nvSpPr>
        <p:spPr>
          <a:xfrm>
            <a:off x="3028950" y="6356351"/>
            <a:ext cx="3086098"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A6A3A3"/>
              </a:buClr>
              <a:buFont typeface="Questrial"/>
              <a:buNone/>
              <a:defRPr sz="1200" b="0" i="0" u="none" strike="noStrike" cap="none">
                <a:solidFill>
                  <a:srgbClr val="A6A3A3"/>
                </a:solidFill>
                <a:latin typeface="Questrial"/>
                <a:ea typeface="Questrial"/>
                <a:cs typeface="Questrial"/>
                <a:sym typeface="Questrial"/>
              </a:defRPr>
            </a:lvl1pPr>
            <a:lvl2pPr marL="457200" marR="0" lvl="1"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2pPr>
            <a:lvl3pPr marL="914400" marR="0" lvl="2"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3pPr>
            <a:lvl4pPr marL="1371600" marR="0" lvl="3"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4pPr>
            <a:lvl5pPr marL="1828800" marR="0" lvl="4"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5pPr>
            <a:lvl6pPr marL="2286000" marR="0" lvl="5"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6pPr>
            <a:lvl7pPr marL="2743200" marR="0" lvl="6"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7pPr>
            <a:lvl8pPr marL="3200400" marR="0" lvl="7"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8pPr>
            <a:lvl9pPr marL="3657600" marR="0" lvl="8"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9pPr>
          </a:lstStyle>
          <a:p>
            <a:endParaRPr/>
          </a:p>
        </p:txBody>
      </p:sp>
      <p:sp>
        <p:nvSpPr>
          <p:cNvPr id="14" name="Shape 14"/>
          <p:cNvSpPr txBox="1">
            <a:spLocks noGrp="1"/>
          </p:cNvSpPr>
          <p:nvPr>
            <p:ph type="sldNum" idx="12"/>
          </p:nvPr>
        </p:nvSpPr>
        <p:spPr>
          <a:xfrm>
            <a:off x="6457950" y="6356351"/>
            <a:ext cx="2057400"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A6A3A3"/>
              </a:buClr>
              <a:buSzPct val="25000"/>
              <a:buFont typeface="Questrial"/>
              <a:buNone/>
            </a:pPr>
            <a:fld id="{00000000-1234-1234-1234-123412341234}" type="slidenum">
              <a:rPr lang="en-US" sz="1200" b="0" i="0" u="none" strike="noStrike" cap="none">
                <a:solidFill>
                  <a:srgbClr val="A6A3A3"/>
                </a:solidFill>
                <a:latin typeface="Questrial"/>
                <a:ea typeface="Questrial"/>
                <a:cs typeface="Questrial"/>
                <a:sym typeface="Questrial"/>
              </a:rPr>
              <a:t>‹#›</a:t>
            </a:fld>
            <a:endParaRPr lang="en-US" sz="1200" b="0" i="0" u="none" strike="noStrike" cap="none">
              <a:solidFill>
                <a:srgbClr val="A6A3A3"/>
              </a:solidFill>
              <a:latin typeface="Questrial"/>
              <a:ea typeface="Questrial"/>
              <a:cs typeface="Questrial"/>
              <a:sym typeface="Questria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5"/>
        <p:cNvGrpSpPr/>
        <p:nvPr/>
      </p:nvGrpSpPr>
      <p:grpSpPr>
        <a:xfrm>
          <a:off x="0" y="0"/>
          <a:ext cx="0" cy="0"/>
          <a:chOff x="0" y="0"/>
          <a:chExt cx="0" cy="0"/>
        </a:xfrm>
      </p:grpSpPr>
      <p:sp>
        <p:nvSpPr>
          <p:cNvPr id="86" name="Shape 86"/>
          <p:cNvSpPr txBox="1">
            <a:spLocks noGrp="1"/>
          </p:cNvSpPr>
          <p:nvPr>
            <p:ph type="title"/>
          </p:nvPr>
        </p:nvSpPr>
        <p:spPr>
          <a:xfrm>
            <a:off x="628650" y="365126"/>
            <a:ext cx="7886700" cy="1325562"/>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Clr>
                <a:schemeClr val="dk1"/>
              </a:buClr>
              <a:buFont typeface="Questrial"/>
              <a:buNone/>
              <a:defRPr sz="4400" b="0" i="0" u="none" strike="noStrike" cap="none">
                <a:solidFill>
                  <a:schemeClr val="dk1"/>
                </a:solidFill>
                <a:latin typeface="Questrial"/>
                <a:ea typeface="Questrial"/>
                <a:cs typeface="Questrial"/>
                <a:sym typeface="Questrial"/>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87" name="Shape 87"/>
          <p:cNvSpPr txBox="1">
            <a:spLocks noGrp="1"/>
          </p:cNvSpPr>
          <p:nvPr>
            <p:ph type="body" idx="1"/>
          </p:nvPr>
        </p:nvSpPr>
        <p:spPr>
          <a:xfrm>
            <a:off x="628650" y="1825625"/>
            <a:ext cx="7886700" cy="4351338"/>
          </a:xfrm>
          <a:prstGeom prst="rect">
            <a:avLst/>
          </a:prstGeom>
          <a:noFill/>
          <a:ln>
            <a:noFill/>
          </a:ln>
        </p:spPr>
        <p:txBody>
          <a:bodyPr lIns="91425" tIns="91425" rIns="91425" bIns="91425" anchor="t" anchorCtr="0"/>
          <a:lstStyle>
            <a:lvl1pPr marL="228600" marR="0" lvl="0" indent="127000" algn="l" rtl="0">
              <a:lnSpc>
                <a:spcPct val="90000"/>
              </a:lnSpc>
              <a:spcBef>
                <a:spcPts val="1000"/>
              </a:spcBef>
              <a:spcAft>
                <a:spcPts val="0"/>
              </a:spcAft>
              <a:buClr>
                <a:schemeClr val="dk1"/>
              </a:buClr>
              <a:buSzPct val="100000"/>
              <a:buFont typeface="Arial"/>
              <a:buChar char="•"/>
              <a:defRPr sz="28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88" name="Shape 88"/>
          <p:cNvSpPr txBox="1">
            <a:spLocks noGrp="1"/>
          </p:cNvSpPr>
          <p:nvPr>
            <p:ph type="dt" idx="10"/>
          </p:nvPr>
        </p:nvSpPr>
        <p:spPr>
          <a:xfrm>
            <a:off x="628650" y="6356351"/>
            <a:ext cx="2057400"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A6A3A3"/>
              </a:buClr>
              <a:buFont typeface="Questrial"/>
              <a:buNone/>
              <a:defRPr sz="1200" b="0" i="0" u="none" strike="noStrike" cap="none">
                <a:solidFill>
                  <a:srgbClr val="A6A3A3"/>
                </a:solidFill>
                <a:latin typeface="Questrial"/>
                <a:ea typeface="Questrial"/>
                <a:cs typeface="Questrial"/>
                <a:sym typeface="Questrial"/>
              </a:defRPr>
            </a:lvl1pPr>
            <a:lvl2pPr marL="457200" marR="0" lvl="1"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2pPr>
            <a:lvl3pPr marL="914400" marR="0" lvl="2"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3pPr>
            <a:lvl4pPr marL="1371600" marR="0" lvl="3"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4pPr>
            <a:lvl5pPr marL="1828800" marR="0" lvl="4"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5pPr>
            <a:lvl6pPr marL="2286000" marR="0" lvl="5"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6pPr>
            <a:lvl7pPr marL="2743200" marR="0" lvl="6"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7pPr>
            <a:lvl8pPr marL="3200400" marR="0" lvl="7"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8pPr>
            <a:lvl9pPr marL="3657600" marR="0" lvl="8"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9pPr>
          </a:lstStyle>
          <a:p>
            <a:endParaRPr/>
          </a:p>
        </p:txBody>
      </p:sp>
      <p:sp>
        <p:nvSpPr>
          <p:cNvPr id="89" name="Shape 89"/>
          <p:cNvSpPr txBox="1">
            <a:spLocks noGrp="1"/>
          </p:cNvSpPr>
          <p:nvPr>
            <p:ph type="ftr" idx="11"/>
          </p:nvPr>
        </p:nvSpPr>
        <p:spPr>
          <a:xfrm>
            <a:off x="3028950" y="6356351"/>
            <a:ext cx="3086098"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A6A3A3"/>
              </a:buClr>
              <a:buFont typeface="Questrial"/>
              <a:buNone/>
              <a:defRPr sz="1200" b="0" i="0" u="none" strike="noStrike" cap="none">
                <a:solidFill>
                  <a:srgbClr val="A6A3A3"/>
                </a:solidFill>
                <a:latin typeface="Questrial"/>
                <a:ea typeface="Questrial"/>
                <a:cs typeface="Questrial"/>
                <a:sym typeface="Questrial"/>
              </a:defRPr>
            </a:lvl1pPr>
            <a:lvl2pPr marL="457200" marR="0" lvl="1"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2pPr>
            <a:lvl3pPr marL="914400" marR="0" lvl="2"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3pPr>
            <a:lvl4pPr marL="1371600" marR="0" lvl="3"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4pPr>
            <a:lvl5pPr marL="1828800" marR="0" lvl="4"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5pPr>
            <a:lvl6pPr marL="2286000" marR="0" lvl="5"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6pPr>
            <a:lvl7pPr marL="2743200" marR="0" lvl="6"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7pPr>
            <a:lvl8pPr marL="3200400" marR="0" lvl="7"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8pPr>
            <a:lvl9pPr marL="3657600" marR="0" lvl="8"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9pPr>
          </a:lstStyle>
          <a:p>
            <a:endParaRPr/>
          </a:p>
        </p:txBody>
      </p:sp>
      <p:sp>
        <p:nvSpPr>
          <p:cNvPr id="90" name="Shape 90"/>
          <p:cNvSpPr txBox="1">
            <a:spLocks noGrp="1"/>
          </p:cNvSpPr>
          <p:nvPr>
            <p:ph type="sldNum" idx="12"/>
          </p:nvPr>
        </p:nvSpPr>
        <p:spPr>
          <a:xfrm>
            <a:off x="6457950" y="6356351"/>
            <a:ext cx="2057400"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A6A3A3"/>
              </a:buClr>
              <a:buSzPct val="25000"/>
              <a:buFont typeface="Questrial"/>
              <a:buNone/>
            </a:pPr>
            <a:fld id="{00000000-1234-1234-1234-123412341234}" type="slidenum">
              <a:rPr lang="en-US" sz="1200" b="0" i="0" u="none" strike="noStrike" cap="none">
                <a:solidFill>
                  <a:srgbClr val="A6A3A3"/>
                </a:solidFill>
                <a:latin typeface="Questrial"/>
                <a:ea typeface="Questrial"/>
                <a:cs typeface="Questrial"/>
                <a:sym typeface="Questrial"/>
              </a:rPr>
              <a:t>‹#›</a:t>
            </a:fld>
            <a:endParaRPr lang="en-US" sz="1200" b="0" i="0" u="none" strike="noStrike" cap="none">
              <a:solidFill>
                <a:srgbClr val="A6A3A3"/>
              </a:solidFill>
              <a:latin typeface="Questrial"/>
              <a:ea typeface="Questrial"/>
              <a:cs typeface="Questrial"/>
              <a:sym typeface="Questrial"/>
            </a:endParaRPr>
          </a:p>
        </p:txBody>
      </p:sp>
    </p:spTree>
  </p:cSld>
  <p:clrMap bg1="lt1" tx1="dk1" bg2="dk2" tx2="lt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628650" y="365126"/>
            <a:ext cx="7886700" cy="1325562"/>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Clr>
                <a:schemeClr val="dk1"/>
              </a:buClr>
              <a:buFont typeface="Questrial"/>
              <a:buNone/>
              <a:defRPr sz="4400" b="0" i="0" u="none" strike="noStrike" cap="none">
                <a:solidFill>
                  <a:schemeClr val="dk1"/>
                </a:solidFill>
                <a:latin typeface="Questrial"/>
                <a:ea typeface="Questrial"/>
                <a:cs typeface="Questrial"/>
                <a:sym typeface="Questrial"/>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11" name="Shape 11"/>
          <p:cNvSpPr txBox="1">
            <a:spLocks noGrp="1"/>
          </p:cNvSpPr>
          <p:nvPr>
            <p:ph type="body" idx="1"/>
          </p:nvPr>
        </p:nvSpPr>
        <p:spPr>
          <a:xfrm>
            <a:off x="628650" y="1825625"/>
            <a:ext cx="7886700" cy="4351338"/>
          </a:xfrm>
          <a:prstGeom prst="rect">
            <a:avLst/>
          </a:prstGeom>
          <a:noFill/>
          <a:ln>
            <a:noFill/>
          </a:ln>
        </p:spPr>
        <p:txBody>
          <a:bodyPr lIns="91425" tIns="91425" rIns="91425" bIns="91425" anchor="t" anchorCtr="0"/>
          <a:lstStyle>
            <a:lvl1pPr marL="228600" marR="0" lvl="0" indent="127000" algn="l" rtl="0">
              <a:lnSpc>
                <a:spcPct val="90000"/>
              </a:lnSpc>
              <a:spcBef>
                <a:spcPts val="1000"/>
              </a:spcBef>
              <a:spcAft>
                <a:spcPts val="0"/>
              </a:spcAft>
              <a:buClr>
                <a:schemeClr val="dk1"/>
              </a:buClr>
              <a:buSzPct val="100000"/>
              <a:buFont typeface="Arial"/>
              <a:buChar char="•"/>
              <a:defRPr sz="28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12" name="Shape 12"/>
          <p:cNvSpPr txBox="1">
            <a:spLocks noGrp="1"/>
          </p:cNvSpPr>
          <p:nvPr>
            <p:ph type="dt" idx="10"/>
          </p:nvPr>
        </p:nvSpPr>
        <p:spPr>
          <a:xfrm>
            <a:off x="628650" y="6356355"/>
            <a:ext cx="2057400"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A6A3A3"/>
              </a:buClr>
              <a:buFont typeface="Questrial"/>
              <a:buNone/>
              <a:defRPr sz="1200" b="0" i="0" u="none" strike="noStrike" cap="none">
                <a:solidFill>
                  <a:srgbClr val="A6A3A3"/>
                </a:solidFill>
                <a:latin typeface="Questrial"/>
                <a:ea typeface="Questrial"/>
                <a:cs typeface="Questrial"/>
                <a:sym typeface="Questrial"/>
              </a:defRPr>
            </a:lvl1pPr>
            <a:lvl2pPr marL="457189" marR="0" lvl="1"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2pPr>
            <a:lvl3pPr marL="914377" marR="0" lvl="2"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3pPr>
            <a:lvl4pPr marL="1371566" marR="0" lvl="3"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4pPr>
            <a:lvl5pPr marL="1828754" marR="0" lvl="4"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5pPr>
            <a:lvl6pPr marL="2285943" marR="0" lvl="5"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6pPr>
            <a:lvl7pPr marL="2743131" marR="0" lvl="6"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7pPr>
            <a:lvl8pPr marL="3200320" marR="0" lvl="7"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8pPr>
            <a:lvl9pPr marL="3657509" marR="0" lvl="8"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9pPr>
          </a:lstStyle>
          <a:p>
            <a:endParaRPr/>
          </a:p>
        </p:txBody>
      </p:sp>
      <p:sp>
        <p:nvSpPr>
          <p:cNvPr id="13" name="Shape 13"/>
          <p:cNvSpPr txBox="1">
            <a:spLocks noGrp="1"/>
          </p:cNvSpPr>
          <p:nvPr>
            <p:ph type="ftr" idx="11"/>
          </p:nvPr>
        </p:nvSpPr>
        <p:spPr>
          <a:xfrm>
            <a:off x="3028950" y="6356355"/>
            <a:ext cx="3086098"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A6A3A3"/>
              </a:buClr>
              <a:buFont typeface="Questrial"/>
              <a:buNone/>
              <a:defRPr sz="1200" b="0" i="0" u="none" strike="noStrike" cap="none">
                <a:solidFill>
                  <a:srgbClr val="A6A3A3"/>
                </a:solidFill>
                <a:latin typeface="Questrial"/>
                <a:ea typeface="Questrial"/>
                <a:cs typeface="Questrial"/>
                <a:sym typeface="Questrial"/>
              </a:defRPr>
            </a:lvl1pPr>
            <a:lvl2pPr marL="457189" marR="0" lvl="1"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2pPr>
            <a:lvl3pPr marL="914377" marR="0" lvl="2"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3pPr>
            <a:lvl4pPr marL="1371566" marR="0" lvl="3"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4pPr>
            <a:lvl5pPr marL="1828754" marR="0" lvl="4"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5pPr>
            <a:lvl6pPr marL="2285943" marR="0" lvl="5"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6pPr>
            <a:lvl7pPr marL="2743131" marR="0" lvl="6"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7pPr>
            <a:lvl8pPr marL="3200320" marR="0" lvl="7"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8pPr>
            <a:lvl9pPr marL="3657509" marR="0" lvl="8" indent="0" algn="l" rtl="0">
              <a:lnSpc>
                <a:spcPct val="100000"/>
              </a:lnSpc>
              <a:spcBef>
                <a:spcPts val="0"/>
              </a:spcBef>
              <a:spcAft>
                <a:spcPts val="0"/>
              </a:spcAft>
              <a:buClr>
                <a:schemeClr val="dk1"/>
              </a:buClr>
              <a:buFont typeface="Questrial"/>
              <a:buNone/>
              <a:defRPr sz="1800" b="0" i="0" u="none" strike="noStrike" cap="none">
                <a:solidFill>
                  <a:schemeClr val="dk1"/>
                </a:solidFill>
                <a:latin typeface="Questrial"/>
                <a:ea typeface="Questrial"/>
                <a:cs typeface="Questrial"/>
                <a:sym typeface="Questrial"/>
              </a:defRPr>
            </a:lvl9pPr>
          </a:lstStyle>
          <a:p>
            <a:endParaRPr/>
          </a:p>
        </p:txBody>
      </p:sp>
      <p:sp>
        <p:nvSpPr>
          <p:cNvPr id="14" name="Shape 14"/>
          <p:cNvSpPr txBox="1">
            <a:spLocks noGrp="1"/>
          </p:cNvSpPr>
          <p:nvPr>
            <p:ph type="sldNum" idx="12"/>
          </p:nvPr>
        </p:nvSpPr>
        <p:spPr>
          <a:xfrm>
            <a:off x="6457950" y="6356355"/>
            <a:ext cx="2057400" cy="365125"/>
          </a:xfrm>
          <a:prstGeom prst="rect">
            <a:avLst/>
          </a:prstGeom>
          <a:noFill/>
          <a:ln>
            <a:noFill/>
          </a:ln>
        </p:spPr>
        <p:txBody>
          <a:bodyPr lIns="91425" tIns="45700" rIns="91425" bIns="45700" anchor="ctr" anchorCtr="0">
            <a:noAutofit/>
          </a:bodyPr>
          <a:lstStyle/>
          <a:p>
            <a:pPr algn="r">
              <a:buClr>
                <a:srgbClr val="A6A3A3"/>
              </a:buClr>
              <a:buSzPct val="25000"/>
              <a:buFont typeface="Questrial"/>
              <a:buNone/>
            </a:pPr>
            <a:fld id="{00000000-1234-1234-1234-123412341234}" type="slidenum">
              <a:rPr lang="en-US" sz="1200">
                <a:solidFill>
                  <a:srgbClr val="A6A3A3"/>
                </a:solidFill>
                <a:latin typeface="Questrial"/>
                <a:ea typeface="Questrial"/>
                <a:cs typeface="Questrial"/>
                <a:sym typeface="Questrial"/>
              </a:rPr>
              <a:pPr algn="r">
                <a:buClr>
                  <a:srgbClr val="A6A3A3"/>
                </a:buClr>
                <a:buSzPct val="25000"/>
                <a:buFont typeface="Questrial"/>
                <a:buNone/>
              </a:pPr>
              <a:t>‹#›</a:t>
            </a:fld>
            <a:endParaRPr lang="en-US" sz="1200">
              <a:solidFill>
                <a:srgbClr val="A6A3A3"/>
              </a:solidFill>
              <a:latin typeface="Questrial"/>
              <a:ea typeface="Questrial"/>
              <a:cs typeface="Questrial"/>
              <a:sym typeface="Questrial"/>
            </a:endParaRPr>
          </a:p>
        </p:txBody>
      </p:sp>
    </p:spTree>
    <p:extLst>
      <p:ext uri="{BB962C8B-B14F-4D97-AF65-F5344CB8AC3E}">
        <p14:creationId xmlns:p14="http://schemas.microsoft.com/office/powerpoint/2010/main" val="4201251203"/>
      </p:ext>
    </p:extLst>
  </p:cSld>
  <p:clrMap bg1="lt1" tx1="dk1" bg2="dk2" tx2="lt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1.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Shape 181"/>
          <p:cNvSpPr txBox="1">
            <a:spLocks noGrp="1"/>
          </p:cNvSpPr>
          <p:nvPr>
            <p:ph type="body" idx="2"/>
          </p:nvPr>
        </p:nvSpPr>
        <p:spPr>
          <a:xfrm>
            <a:off x="1094933" y="1097643"/>
            <a:ext cx="7820467" cy="903292"/>
          </a:xfrm>
          <a:prstGeom prst="rect">
            <a:avLst/>
          </a:prstGeom>
          <a:noFill/>
          <a:ln>
            <a:noFill/>
          </a:ln>
        </p:spPr>
        <p:txBody>
          <a:bodyPr lIns="91425" tIns="45700" rIns="91425" bIns="45700" anchor="ctr" anchorCtr="0">
            <a:noAutofit/>
          </a:bodyPr>
          <a:lstStyle/>
          <a:p>
            <a:pPr marL="0" marR="0" lvl="0" indent="0" rtl="0">
              <a:lnSpc>
                <a:spcPct val="90000"/>
              </a:lnSpc>
              <a:spcBef>
                <a:spcPts val="0"/>
              </a:spcBef>
              <a:spcAft>
                <a:spcPts val="0"/>
              </a:spcAft>
              <a:buClr>
                <a:schemeClr val="accent1"/>
              </a:buClr>
              <a:buSzPct val="25000"/>
              <a:buFont typeface="Arial"/>
              <a:buNone/>
            </a:pPr>
            <a:r>
              <a:rPr lang="en-US" sz="4000" b="1" i="0" u="none" strike="noStrike" cap="none" dirty="0">
                <a:solidFill>
                  <a:schemeClr val="accent1"/>
                </a:solidFill>
                <a:latin typeface="Century Gothic" panose="020B0502020202020204" pitchFamily="34" charset="0"/>
                <a:sym typeface="Questrial"/>
              </a:rPr>
              <a:t>Arizona Health &amp; Air Quality II</a:t>
            </a:r>
          </a:p>
        </p:txBody>
      </p:sp>
      <p:sp>
        <p:nvSpPr>
          <p:cNvPr id="182" name="Shape 182"/>
          <p:cNvSpPr txBox="1">
            <a:spLocks noGrp="1"/>
          </p:cNvSpPr>
          <p:nvPr>
            <p:ph type="body" idx="1"/>
          </p:nvPr>
        </p:nvSpPr>
        <p:spPr>
          <a:xfrm>
            <a:off x="325662" y="2000935"/>
            <a:ext cx="8679900" cy="740700"/>
          </a:xfrm>
          <a:prstGeom prst="rect">
            <a:avLst/>
          </a:prstGeom>
          <a:noFill/>
          <a:ln>
            <a:noFill/>
          </a:ln>
        </p:spPr>
        <p:txBody>
          <a:bodyPr lIns="91425" tIns="45700" rIns="91425" bIns="45700" anchor="t" anchorCtr="0">
            <a:noAutofit/>
          </a:bodyPr>
          <a:lstStyle/>
          <a:p>
            <a:pPr marL="0" marR="0" lvl="0" indent="0" rtl="0">
              <a:lnSpc>
                <a:spcPct val="90000"/>
              </a:lnSpc>
              <a:spcBef>
                <a:spcPts val="0"/>
              </a:spcBef>
              <a:spcAft>
                <a:spcPts val="0"/>
              </a:spcAft>
              <a:buClr>
                <a:schemeClr val="dk1"/>
              </a:buClr>
              <a:buSzPct val="25000"/>
              <a:buFont typeface="Arial"/>
              <a:buNone/>
            </a:pPr>
            <a:r>
              <a:rPr lang="en-US" sz="2400" b="0" i="1" u="none" strike="noStrike" cap="none" dirty="0">
                <a:solidFill>
                  <a:schemeClr val="dk1"/>
                </a:solidFill>
                <a:latin typeface="Century Gothic" panose="020B0502020202020204" pitchFamily="34" charset="0"/>
                <a:sym typeface="Questrial"/>
              </a:rPr>
              <a:t>Enhancing Extreme Heat Intervention and Prevention Activities in Maricopa County Arizona  with NASA Earth Observations</a:t>
            </a:r>
          </a:p>
        </p:txBody>
      </p:sp>
      <p:sp>
        <p:nvSpPr>
          <p:cNvPr id="183" name="Shape 183"/>
          <p:cNvSpPr txBox="1"/>
          <p:nvPr/>
        </p:nvSpPr>
        <p:spPr>
          <a:xfrm>
            <a:off x="228597" y="3512448"/>
            <a:ext cx="4233231" cy="322965"/>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r>
              <a:rPr lang="en-US" sz="1600" b="0" i="0" u="none" strike="noStrike" cap="none" dirty="0" smtClean="0">
                <a:solidFill>
                  <a:schemeClr val="dk1"/>
                </a:solidFill>
                <a:latin typeface="Century Gothic" panose="020B0502020202020204" pitchFamily="34" charset="0"/>
                <a:ea typeface="Questrial"/>
                <a:cs typeface="Questrial"/>
                <a:sym typeface="Questrial"/>
              </a:rPr>
              <a:t>Daniel </a:t>
            </a:r>
            <a:r>
              <a:rPr lang="en-US" sz="1600" b="0" i="0" u="none" strike="noStrike" cap="none" dirty="0">
                <a:solidFill>
                  <a:schemeClr val="dk1"/>
                </a:solidFill>
                <a:latin typeface="Century Gothic" panose="020B0502020202020204" pitchFamily="34" charset="0"/>
                <a:ea typeface="Questrial"/>
                <a:cs typeface="Questrial"/>
                <a:sym typeface="Questrial"/>
              </a:rPr>
              <a:t>Finnell (Project Lead)</a:t>
            </a:r>
          </a:p>
        </p:txBody>
      </p:sp>
      <p:sp>
        <p:nvSpPr>
          <p:cNvPr id="184" name="Shape 184"/>
          <p:cNvSpPr txBox="1"/>
          <p:nvPr/>
        </p:nvSpPr>
        <p:spPr>
          <a:xfrm>
            <a:off x="228600" y="3901635"/>
            <a:ext cx="4233231" cy="322965"/>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r>
              <a:rPr lang="en-US" sz="1600" b="0" i="0" u="none" strike="noStrike" cap="none" dirty="0">
                <a:solidFill>
                  <a:schemeClr val="dk1"/>
                </a:solidFill>
                <a:latin typeface="Century Gothic" panose="020B0502020202020204" pitchFamily="34" charset="0"/>
                <a:ea typeface="Questrial"/>
                <a:cs typeface="Questrial"/>
                <a:sym typeface="Questrial"/>
              </a:rPr>
              <a:t>Richard Muench</a:t>
            </a:r>
          </a:p>
        </p:txBody>
      </p:sp>
      <p:sp>
        <p:nvSpPr>
          <p:cNvPr id="185" name="Shape 185"/>
          <p:cNvSpPr txBox="1"/>
          <p:nvPr/>
        </p:nvSpPr>
        <p:spPr>
          <a:xfrm>
            <a:off x="4665612" y="3514210"/>
            <a:ext cx="4249788" cy="322965"/>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600" b="0" i="0" u="none" strike="noStrike" cap="none" dirty="0">
                <a:solidFill>
                  <a:schemeClr val="dk1"/>
                </a:solidFill>
                <a:latin typeface="Century Gothic" panose="020B0502020202020204" pitchFamily="34" charset="0"/>
                <a:ea typeface="Questrial"/>
                <a:cs typeface="Questrial"/>
                <a:sym typeface="Questrial"/>
              </a:rPr>
              <a:t>Teresa Fenn</a:t>
            </a:r>
          </a:p>
        </p:txBody>
      </p:sp>
      <p:sp>
        <p:nvSpPr>
          <p:cNvPr id="186" name="Shape 186"/>
          <p:cNvSpPr txBox="1"/>
          <p:nvPr/>
        </p:nvSpPr>
        <p:spPr>
          <a:xfrm>
            <a:off x="4665612" y="3901635"/>
            <a:ext cx="4249788" cy="322965"/>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600" b="0" i="0" u="none" strike="noStrike" cap="none" dirty="0">
                <a:solidFill>
                  <a:schemeClr val="dk1"/>
                </a:solidFill>
                <a:latin typeface="Century Gothic" panose="020B0502020202020204" pitchFamily="34" charset="0"/>
                <a:ea typeface="Questrial"/>
                <a:cs typeface="Questrial"/>
                <a:sym typeface="Questrial"/>
              </a:rPr>
              <a:t>Ashley Brodie</a:t>
            </a:r>
          </a:p>
        </p:txBody>
      </p:sp>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Shape 324"/>
          <p:cNvSpPr txBox="1">
            <a:spLocks noGrp="1"/>
          </p:cNvSpPr>
          <p:nvPr>
            <p:ph type="body" idx="2"/>
          </p:nvPr>
        </p:nvSpPr>
        <p:spPr>
          <a:xfrm>
            <a:off x="2768708" y="326116"/>
            <a:ext cx="3177539" cy="7041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accent1"/>
              </a:buClr>
              <a:buSzPct val="25000"/>
              <a:buFont typeface="Arial"/>
              <a:buNone/>
            </a:pPr>
            <a:r>
              <a:rPr lang="en-US" dirty="0"/>
              <a:t>Future Work</a:t>
            </a:r>
          </a:p>
        </p:txBody>
      </p:sp>
      <p:sp>
        <p:nvSpPr>
          <p:cNvPr id="325" name="Shape 325"/>
          <p:cNvSpPr txBox="1">
            <a:spLocks noGrp="1"/>
          </p:cNvSpPr>
          <p:nvPr>
            <p:ph type="body" idx="1"/>
          </p:nvPr>
        </p:nvSpPr>
        <p:spPr>
          <a:xfrm>
            <a:off x="717993" y="1173155"/>
            <a:ext cx="6970343" cy="1320326"/>
          </a:xfrm>
          <a:prstGeom prst="rect">
            <a:avLst/>
          </a:prstGeom>
          <a:noFill/>
          <a:ln>
            <a:noFill/>
          </a:ln>
        </p:spPr>
        <p:txBody>
          <a:bodyPr lIns="91425" tIns="45700" rIns="91425" bIns="45700" numCol="2" anchor="t" anchorCtr="0">
            <a:noAutofit/>
          </a:bodyPr>
          <a:lstStyle/>
          <a:p>
            <a:pPr marL="342900" lvl="0" indent="-342900">
              <a:spcBef>
                <a:spcPts val="200"/>
              </a:spcBef>
              <a:buClr>
                <a:schemeClr val="accent1"/>
              </a:buClr>
              <a:buFont typeface="Webdings" panose="05030102010509060703" pitchFamily="18" charset="2"/>
              <a:buChar char="4"/>
            </a:pPr>
            <a:r>
              <a:rPr lang="en-US" dirty="0" smtClean="0">
                <a:solidFill>
                  <a:schemeClr val="tx1">
                    <a:lumMod val="50000"/>
                  </a:schemeClr>
                </a:solidFill>
              </a:rPr>
              <a:t>Mask </a:t>
            </a:r>
            <a:r>
              <a:rPr lang="en-US" dirty="0">
                <a:solidFill>
                  <a:schemeClr val="tx1">
                    <a:lumMod val="50000"/>
                  </a:schemeClr>
                </a:solidFill>
              </a:rPr>
              <a:t>for cloud </a:t>
            </a:r>
            <a:r>
              <a:rPr lang="en-US" dirty="0" smtClean="0">
                <a:solidFill>
                  <a:schemeClr val="tx1">
                    <a:lumMod val="50000"/>
                  </a:schemeClr>
                </a:solidFill>
              </a:rPr>
              <a:t>cover</a:t>
            </a:r>
          </a:p>
          <a:p>
            <a:pPr marL="342900" lvl="0" indent="-342900">
              <a:spcBef>
                <a:spcPts val="200"/>
              </a:spcBef>
              <a:buClr>
                <a:schemeClr val="accent1"/>
              </a:buClr>
              <a:buFont typeface="Webdings" panose="05030102010509060703" pitchFamily="18" charset="2"/>
              <a:buChar char="4"/>
            </a:pPr>
            <a:endParaRPr lang="en-US" dirty="0" smtClean="0">
              <a:solidFill>
                <a:schemeClr val="tx1">
                  <a:lumMod val="50000"/>
                </a:schemeClr>
              </a:solidFill>
            </a:endParaRPr>
          </a:p>
          <a:p>
            <a:pPr marL="342900" indent="-342900">
              <a:spcBef>
                <a:spcPts val="200"/>
              </a:spcBef>
              <a:buClr>
                <a:schemeClr val="accent1"/>
              </a:buClr>
              <a:buFont typeface="Webdings" panose="05030102010509060703" pitchFamily="18" charset="2"/>
              <a:buChar char="4"/>
            </a:pPr>
            <a:r>
              <a:rPr lang="en-US" dirty="0" smtClean="0">
                <a:solidFill>
                  <a:schemeClr val="tx1">
                    <a:lumMod val="50000"/>
                  </a:schemeClr>
                </a:solidFill>
              </a:rPr>
              <a:t>Incorporate </a:t>
            </a:r>
            <a:r>
              <a:rPr lang="en-US" dirty="0" err="1" smtClean="0">
                <a:solidFill>
                  <a:schemeClr val="tx1">
                    <a:lumMod val="50000"/>
                  </a:schemeClr>
                </a:solidFill>
              </a:rPr>
              <a:t>OPeNDAP</a:t>
            </a:r>
            <a:endParaRPr lang="en-US" dirty="0" smtClean="0">
              <a:solidFill>
                <a:schemeClr val="tx1">
                  <a:lumMod val="50000"/>
                </a:schemeClr>
              </a:solidFill>
            </a:endParaRPr>
          </a:p>
          <a:p>
            <a:pPr marL="342900" indent="-342900">
              <a:spcBef>
                <a:spcPts val="200"/>
              </a:spcBef>
              <a:buClr>
                <a:schemeClr val="accent1"/>
              </a:buClr>
              <a:buFont typeface="Webdings" panose="05030102010509060703" pitchFamily="18" charset="2"/>
              <a:buChar char="4"/>
            </a:pPr>
            <a:endParaRPr lang="en-US" dirty="0">
              <a:solidFill>
                <a:schemeClr val="tx1">
                  <a:lumMod val="50000"/>
                </a:schemeClr>
              </a:solidFill>
            </a:endParaRPr>
          </a:p>
          <a:p>
            <a:pPr marL="342900" indent="-342900">
              <a:spcBef>
                <a:spcPts val="200"/>
              </a:spcBef>
              <a:buClr>
                <a:schemeClr val="accent1"/>
              </a:buClr>
              <a:buFont typeface="Webdings" panose="05030102010509060703" pitchFamily="18" charset="2"/>
              <a:buChar char="4"/>
            </a:pPr>
            <a:endParaRPr lang="en-US" dirty="0" smtClean="0">
              <a:solidFill>
                <a:schemeClr val="tx1">
                  <a:lumMod val="50000"/>
                </a:schemeClr>
              </a:solidFill>
            </a:endParaRPr>
          </a:p>
          <a:p>
            <a:pPr marL="342900" indent="-342900">
              <a:spcBef>
                <a:spcPts val="200"/>
              </a:spcBef>
              <a:buClr>
                <a:schemeClr val="accent1"/>
              </a:buClr>
              <a:buFont typeface="Webdings" panose="05030102010509060703" pitchFamily="18" charset="2"/>
              <a:buChar char="4"/>
            </a:pPr>
            <a:endParaRPr lang="en-US" dirty="0">
              <a:solidFill>
                <a:schemeClr val="tx1">
                  <a:lumMod val="50000"/>
                </a:schemeClr>
              </a:solidFill>
            </a:endParaRPr>
          </a:p>
          <a:p>
            <a:pPr marL="342900" indent="-342900">
              <a:spcBef>
                <a:spcPts val="200"/>
              </a:spcBef>
              <a:buClr>
                <a:schemeClr val="accent1"/>
              </a:buClr>
              <a:buFont typeface="Webdings" panose="05030102010509060703" pitchFamily="18" charset="2"/>
              <a:buChar char="4"/>
            </a:pPr>
            <a:endParaRPr lang="en-US" dirty="0" smtClean="0">
              <a:solidFill>
                <a:schemeClr val="tx1">
                  <a:lumMod val="50000"/>
                </a:schemeClr>
              </a:solidFill>
            </a:endParaRPr>
          </a:p>
          <a:p>
            <a:pPr marL="342900" indent="-342900">
              <a:spcBef>
                <a:spcPts val="200"/>
              </a:spcBef>
              <a:buClr>
                <a:schemeClr val="accent1"/>
              </a:buClr>
              <a:buFont typeface="Webdings" panose="05030102010509060703" pitchFamily="18" charset="2"/>
              <a:buChar char="4"/>
            </a:pPr>
            <a:endParaRPr lang="en-US" dirty="0">
              <a:solidFill>
                <a:schemeClr val="tx1">
                  <a:lumMod val="50000"/>
                </a:schemeClr>
              </a:solidFill>
            </a:endParaRPr>
          </a:p>
          <a:p>
            <a:pPr marL="342900" indent="-342900">
              <a:spcBef>
                <a:spcPts val="200"/>
              </a:spcBef>
              <a:buClr>
                <a:schemeClr val="accent1"/>
              </a:buClr>
              <a:buFont typeface="Webdings" panose="05030102010509060703" pitchFamily="18" charset="2"/>
              <a:buChar char="4"/>
            </a:pPr>
            <a:endParaRPr lang="en-US" dirty="0" smtClean="0">
              <a:solidFill>
                <a:schemeClr val="tx1">
                  <a:lumMod val="50000"/>
                </a:schemeClr>
              </a:solidFill>
            </a:endParaRPr>
          </a:p>
          <a:p>
            <a:pPr marL="342900" indent="-342900">
              <a:spcBef>
                <a:spcPts val="200"/>
              </a:spcBef>
              <a:buClr>
                <a:schemeClr val="accent1"/>
              </a:buClr>
              <a:buFont typeface="Webdings" panose="05030102010509060703" pitchFamily="18" charset="2"/>
              <a:buChar char="4"/>
            </a:pPr>
            <a:endParaRPr lang="en-US" dirty="0" smtClean="0">
              <a:solidFill>
                <a:schemeClr val="tx1">
                  <a:lumMod val="50000"/>
                </a:schemeClr>
              </a:solidFill>
            </a:endParaRPr>
          </a:p>
          <a:p>
            <a:pPr marL="342900" indent="-342900">
              <a:spcBef>
                <a:spcPts val="200"/>
              </a:spcBef>
              <a:buClr>
                <a:schemeClr val="accent1"/>
              </a:buClr>
              <a:buFont typeface="Webdings" panose="05030102010509060703" pitchFamily="18" charset="2"/>
              <a:buChar char="4"/>
            </a:pPr>
            <a:endParaRPr lang="en-US" dirty="0" smtClean="0">
              <a:solidFill>
                <a:schemeClr val="tx1">
                  <a:lumMod val="50000"/>
                </a:schemeClr>
              </a:solidFill>
            </a:endParaRPr>
          </a:p>
          <a:p>
            <a:pPr marL="342900" lvl="0" indent="-342900">
              <a:spcBef>
                <a:spcPts val="200"/>
              </a:spcBef>
              <a:buClr>
                <a:schemeClr val="accent1"/>
              </a:buClr>
              <a:buFont typeface="Webdings" panose="05030102010509060703" pitchFamily="18" charset="2"/>
              <a:buChar char="4"/>
            </a:pPr>
            <a:r>
              <a:rPr lang="en-US" dirty="0" smtClean="0">
                <a:solidFill>
                  <a:schemeClr val="tx1">
                    <a:lumMod val="50000"/>
                  </a:schemeClr>
                </a:solidFill>
              </a:rPr>
              <a:t>Automate term 1 statistics</a:t>
            </a:r>
          </a:p>
          <a:p>
            <a:pPr marL="342900" lvl="0" indent="-342900">
              <a:spcBef>
                <a:spcPts val="200"/>
              </a:spcBef>
              <a:buClr>
                <a:schemeClr val="accent1"/>
              </a:buClr>
              <a:buFont typeface="Webdings" panose="05030102010509060703" pitchFamily="18" charset="2"/>
              <a:buChar char="4"/>
            </a:pPr>
            <a:endParaRPr lang="en-US" dirty="0">
              <a:solidFill>
                <a:schemeClr val="tx1">
                  <a:lumMod val="50000"/>
                </a:schemeClr>
              </a:solidFill>
            </a:endParaRPr>
          </a:p>
          <a:p>
            <a:pPr marL="342900" indent="-342900">
              <a:spcBef>
                <a:spcPts val="200"/>
              </a:spcBef>
              <a:buClr>
                <a:schemeClr val="accent1"/>
              </a:buClr>
              <a:buFont typeface="Webdings" panose="05030102010509060703" pitchFamily="18" charset="2"/>
              <a:buChar char="4"/>
            </a:pPr>
            <a:r>
              <a:rPr lang="en-US" dirty="0">
                <a:solidFill>
                  <a:schemeClr val="tx1">
                    <a:lumMod val="50000"/>
                  </a:schemeClr>
                </a:solidFill>
              </a:rPr>
              <a:t>Incorporate heat relief centers and survey results</a:t>
            </a:r>
          </a:p>
          <a:p>
            <a:pPr marL="342900" lvl="0" indent="-342900">
              <a:spcBef>
                <a:spcPts val="200"/>
              </a:spcBef>
              <a:buClr>
                <a:schemeClr val="accent1"/>
              </a:buClr>
              <a:buFont typeface="Webdings" panose="05030102010509060703" pitchFamily="18" charset="2"/>
              <a:buChar char="4"/>
            </a:pPr>
            <a:endParaRPr lang="en-US" dirty="0" smtClean="0"/>
          </a:p>
          <a:p>
            <a:pPr marL="342900" indent="-342900">
              <a:spcBef>
                <a:spcPts val="200"/>
              </a:spcBef>
              <a:buClr>
                <a:schemeClr val="accent1"/>
              </a:buClr>
              <a:buFont typeface="Webdings" panose="05030102010509060703" pitchFamily="18" charset="2"/>
              <a:buChar char="4"/>
            </a:pPr>
            <a:endParaRPr lang="en-US" dirty="0" smtClean="0"/>
          </a:p>
          <a:p>
            <a:pPr marL="342900" indent="-342900">
              <a:spcBef>
                <a:spcPts val="200"/>
              </a:spcBef>
              <a:buClr>
                <a:schemeClr val="accent1"/>
              </a:buClr>
              <a:buFont typeface="Webdings" panose="05030102010509060703" pitchFamily="18" charset="2"/>
              <a:buChar char="4"/>
            </a:pPr>
            <a:endParaRPr lang="en-US" dirty="0" smtClean="0"/>
          </a:p>
          <a:p>
            <a:pPr lvl="0" rtl="0">
              <a:spcBef>
                <a:spcPts val="0"/>
              </a:spcBef>
              <a:buNone/>
            </a:pPr>
            <a:endParaRPr dirty="0"/>
          </a:p>
          <a:p>
            <a:pPr lvl="0" rtl="0">
              <a:spcBef>
                <a:spcPts val="0"/>
              </a:spcBef>
              <a:buNone/>
            </a:pPr>
            <a:endParaRPr dirty="0"/>
          </a:p>
          <a:p>
            <a:pPr lvl="0" rtl="0">
              <a:spcBef>
                <a:spcPts val="0"/>
              </a:spcBef>
              <a:buNone/>
            </a:pPr>
            <a:endParaRPr dirty="0"/>
          </a:p>
        </p:txBody>
      </p:sp>
      <p:pic>
        <p:nvPicPr>
          <p:cNvPr id="326" name="Shape 326"/>
          <p:cNvPicPr preferRelativeResize="0"/>
          <p:nvPr/>
        </p:nvPicPr>
        <p:blipFill rotWithShape="1">
          <a:blip r:embed="rId3">
            <a:alphaModFix/>
          </a:blip>
          <a:srcRect l="4468" t="5371" r="3203" b="3892"/>
          <a:stretch/>
        </p:blipFill>
        <p:spPr>
          <a:xfrm>
            <a:off x="1316736" y="2493481"/>
            <a:ext cx="6271016" cy="3958661"/>
          </a:xfrm>
          <a:prstGeom prst="rect">
            <a:avLst/>
          </a:prstGeom>
          <a:noFill/>
          <a:ln>
            <a:noFill/>
          </a:ln>
        </p:spPr>
      </p:pic>
      <p:sp>
        <p:nvSpPr>
          <p:cNvPr id="327" name="Shape 327"/>
          <p:cNvSpPr txBox="1"/>
          <p:nvPr/>
        </p:nvSpPr>
        <p:spPr>
          <a:xfrm>
            <a:off x="2134177" y="6452142"/>
            <a:ext cx="4446600" cy="379700"/>
          </a:xfrm>
          <a:prstGeom prst="rect">
            <a:avLst/>
          </a:prstGeom>
          <a:noFill/>
          <a:ln>
            <a:noFill/>
          </a:ln>
        </p:spPr>
        <p:txBody>
          <a:bodyPr lIns="91425" tIns="91425" rIns="91425" bIns="91425" anchor="t" anchorCtr="0">
            <a:noAutofit/>
          </a:bodyPr>
          <a:lstStyle/>
          <a:p>
            <a:r>
              <a:rPr lang="en-US" dirty="0">
                <a:solidFill>
                  <a:srgbClr val="767171">
                    <a:lumMod val="50000"/>
                  </a:srgbClr>
                </a:solidFill>
              </a:rPr>
              <a:t>Term 1 Results incorporating AC survey results</a:t>
            </a:r>
          </a:p>
        </p:txBody>
      </p:sp>
    </p:spTree>
    <p:extLst>
      <p:ext uri="{BB962C8B-B14F-4D97-AF65-F5344CB8AC3E}">
        <p14:creationId xmlns:p14="http://schemas.microsoft.com/office/powerpoint/2010/main" val="1853911984"/>
      </p:ext>
    </p:extLst>
  </p:cSld>
  <p:clrMapOvr>
    <a:masterClrMapping/>
  </p:clrMapOvr>
  <p:transition spd="slow">
    <p:cu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Shape 335"/>
          <p:cNvSpPr txBox="1">
            <a:spLocks noGrp="1"/>
          </p:cNvSpPr>
          <p:nvPr>
            <p:ph type="body" idx="1"/>
          </p:nvPr>
        </p:nvSpPr>
        <p:spPr>
          <a:xfrm>
            <a:off x="571200" y="1421120"/>
            <a:ext cx="8051700" cy="984600"/>
          </a:xfrm>
          <a:prstGeom prst="rect">
            <a:avLst/>
          </a:prstGeom>
          <a:noFill/>
          <a:ln>
            <a:noFill/>
          </a:ln>
        </p:spPr>
        <p:txBody>
          <a:bodyPr lIns="91425" tIns="45700" rIns="91425" bIns="45700" anchor="t" anchorCtr="0">
            <a:noAutofit/>
          </a:bodyPr>
          <a:lstStyle/>
          <a:p>
            <a:pPr marL="457200" marR="0" lvl="0" indent="-342900" algn="l" rtl="0">
              <a:lnSpc>
                <a:spcPct val="100000"/>
              </a:lnSpc>
              <a:spcBef>
                <a:spcPts val="0"/>
              </a:spcBef>
              <a:spcAft>
                <a:spcPts val="0"/>
              </a:spcAft>
              <a:buClr>
                <a:schemeClr val="accent1"/>
              </a:buClr>
              <a:buSzPct val="100000"/>
              <a:buFont typeface="Webdings" panose="05030102010509060703" pitchFamily="18" charset="2"/>
              <a:buChar char="4"/>
            </a:pPr>
            <a:r>
              <a:rPr lang="en-US" sz="1800" b="0" i="0" u="none" strike="noStrike" cap="none" dirty="0" smtClean="0">
                <a:solidFill>
                  <a:schemeClr val="dk1"/>
                </a:solidFill>
                <a:latin typeface="Century Gothic" panose="020B0502020202020204" pitchFamily="34" charset="0"/>
                <a:sym typeface="Questrial"/>
              </a:rPr>
              <a:t>Dave </a:t>
            </a:r>
            <a:r>
              <a:rPr lang="en-US" sz="1800" b="0" i="0" u="none" strike="noStrike" cap="none" dirty="0">
                <a:solidFill>
                  <a:schemeClr val="dk1"/>
                </a:solidFill>
                <a:latin typeface="Century Gothic" panose="020B0502020202020204" pitchFamily="34" charset="0"/>
                <a:sym typeface="Questrial"/>
              </a:rPr>
              <a:t>Hondula (Arizona State University) </a:t>
            </a:r>
          </a:p>
          <a:p>
            <a:pPr marL="457200" indent="-342900">
              <a:lnSpc>
                <a:spcPct val="100000"/>
              </a:lnSpc>
              <a:spcBef>
                <a:spcPts val="0"/>
              </a:spcBef>
              <a:buClr>
                <a:schemeClr val="accent1"/>
              </a:buClr>
              <a:buFont typeface="Webdings" panose="05030102010509060703" pitchFamily="18" charset="2"/>
              <a:buChar char="4"/>
            </a:pPr>
            <a:r>
              <a:rPr lang="en-US" sz="1800" dirty="0">
                <a:latin typeface="Century Gothic" panose="020B0502020202020204" pitchFamily="34" charset="0"/>
              </a:rPr>
              <a:t>Lance Watkins (Arizona State University</a:t>
            </a:r>
            <a:r>
              <a:rPr lang="en-US" sz="1800" dirty="0" smtClean="0">
                <a:latin typeface="Century Gothic" panose="020B0502020202020204" pitchFamily="34" charset="0"/>
              </a:rPr>
              <a:t>)</a:t>
            </a:r>
            <a:endParaRPr lang="en-US" sz="1800" b="0" i="0" u="none" strike="noStrike" cap="none" dirty="0" smtClean="0">
              <a:solidFill>
                <a:schemeClr val="dk1"/>
              </a:solidFill>
              <a:latin typeface="Century Gothic" panose="020B0502020202020204" pitchFamily="34" charset="0"/>
              <a:sym typeface="Questrial"/>
            </a:endParaRPr>
          </a:p>
          <a:p>
            <a:pPr marL="457200" marR="0" lvl="0" indent="-342900" algn="l" rtl="0">
              <a:lnSpc>
                <a:spcPct val="100000"/>
              </a:lnSpc>
              <a:spcBef>
                <a:spcPts val="0"/>
              </a:spcBef>
              <a:spcAft>
                <a:spcPts val="0"/>
              </a:spcAft>
              <a:buClr>
                <a:schemeClr val="accent1"/>
              </a:buClr>
              <a:buSzPct val="100000"/>
              <a:buFont typeface="Webdings" panose="05030102010509060703" pitchFamily="18" charset="2"/>
              <a:buChar char="4"/>
            </a:pPr>
            <a:r>
              <a:rPr lang="en-US" sz="1800" b="0" i="0" u="none" strike="noStrike" cap="none" dirty="0" smtClean="0">
                <a:solidFill>
                  <a:schemeClr val="dk1"/>
                </a:solidFill>
                <a:latin typeface="Century Gothic" panose="020B0502020202020204" pitchFamily="34" charset="0"/>
                <a:sym typeface="Questrial"/>
              </a:rPr>
              <a:t>Dr</a:t>
            </a:r>
            <a:r>
              <a:rPr lang="en-US" sz="1800" b="0" i="0" u="none" strike="noStrike" cap="none" dirty="0">
                <a:solidFill>
                  <a:schemeClr val="dk1"/>
                </a:solidFill>
                <a:latin typeface="Century Gothic" panose="020B0502020202020204" pitchFamily="34" charset="0"/>
                <a:sym typeface="Questrial"/>
              </a:rPr>
              <a:t>. Kenton Ross (NASA DEVELOP National Program) </a:t>
            </a:r>
          </a:p>
        </p:txBody>
      </p:sp>
      <p:sp>
        <p:nvSpPr>
          <p:cNvPr id="336" name="Shape 336"/>
          <p:cNvSpPr txBox="1">
            <a:spLocks noGrp="1"/>
          </p:cNvSpPr>
          <p:nvPr>
            <p:ph type="body" idx="2"/>
          </p:nvPr>
        </p:nvSpPr>
        <p:spPr>
          <a:xfrm>
            <a:off x="594357" y="3005526"/>
            <a:ext cx="3872745" cy="704100"/>
          </a:xfrm>
          <a:prstGeom prst="rect">
            <a:avLst/>
          </a:prstGeom>
          <a:noFill/>
          <a:ln>
            <a:noFill/>
          </a:ln>
        </p:spPr>
        <p:txBody>
          <a:bodyPr lIns="91425" tIns="45700" rIns="91425" bIns="45700" anchor="t" anchorCtr="0">
            <a:noAutofit/>
          </a:bodyPr>
          <a:lstStyle/>
          <a:p>
            <a:pPr marL="457200" marR="0" lvl="0" indent="-342900" algn="l" rtl="0">
              <a:lnSpc>
                <a:spcPct val="100000"/>
              </a:lnSpc>
              <a:spcBef>
                <a:spcPts val="0"/>
              </a:spcBef>
              <a:spcAft>
                <a:spcPts val="0"/>
              </a:spcAft>
              <a:buClr>
                <a:schemeClr val="accent1"/>
              </a:buClr>
              <a:buSzPct val="100000"/>
              <a:buFont typeface="Webdings" panose="05030102010509060703" pitchFamily="18" charset="2"/>
              <a:buChar char="4"/>
            </a:pPr>
            <a:r>
              <a:rPr lang="en-US" sz="1800" b="0" i="0" u="none" strike="noStrike" cap="none" dirty="0">
                <a:solidFill>
                  <a:schemeClr val="dk1"/>
                </a:solidFill>
                <a:latin typeface="Century Gothic" panose="020B0502020202020204" pitchFamily="34" charset="0"/>
                <a:sym typeface="Questrial"/>
              </a:rPr>
              <a:t>Arizona Department of Health Services (ADHS</a:t>
            </a:r>
            <a:r>
              <a:rPr lang="en-US" sz="1800" b="0" i="0" u="none" strike="noStrike" cap="none" dirty="0" smtClean="0">
                <a:solidFill>
                  <a:schemeClr val="dk1"/>
                </a:solidFill>
                <a:latin typeface="Century Gothic" panose="020B0502020202020204" pitchFamily="34" charset="0"/>
                <a:sym typeface="Questrial"/>
              </a:rPr>
              <a:t>)</a:t>
            </a:r>
          </a:p>
          <a:p>
            <a:pPr marL="457200" marR="0" lvl="0" indent="-342900" algn="l" rtl="0">
              <a:lnSpc>
                <a:spcPct val="100000"/>
              </a:lnSpc>
              <a:spcBef>
                <a:spcPts val="0"/>
              </a:spcBef>
              <a:spcAft>
                <a:spcPts val="0"/>
              </a:spcAft>
              <a:buClr>
                <a:schemeClr val="accent1"/>
              </a:buClr>
              <a:buSzPct val="100000"/>
              <a:buFont typeface="Webdings" panose="05030102010509060703" pitchFamily="18" charset="2"/>
              <a:buChar char="4"/>
            </a:pPr>
            <a:r>
              <a:rPr lang="en-US" sz="1800" dirty="0" smtClean="0">
                <a:latin typeface="Century Gothic" panose="020B0502020202020204" pitchFamily="34" charset="0"/>
              </a:rPr>
              <a:t>Maricopa County Department of Public Health</a:t>
            </a:r>
            <a:endParaRPr lang="en-US" sz="1800" b="0" i="0" u="none" strike="noStrike" cap="none" dirty="0">
              <a:solidFill>
                <a:schemeClr val="dk1"/>
              </a:solidFill>
              <a:latin typeface="Century Gothic" panose="020B0502020202020204" pitchFamily="34" charset="0"/>
              <a:sym typeface="Questrial"/>
            </a:endParaRPr>
          </a:p>
          <a:p>
            <a:pPr marL="457200" marR="0" lvl="0" indent="-342900" algn="l" rtl="0">
              <a:lnSpc>
                <a:spcPct val="100000"/>
              </a:lnSpc>
              <a:spcBef>
                <a:spcPts val="0"/>
              </a:spcBef>
              <a:spcAft>
                <a:spcPts val="0"/>
              </a:spcAft>
              <a:buClr>
                <a:schemeClr val="accent1"/>
              </a:buClr>
              <a:buSzPct val="100000"/>
              <a:buFont typeface="Webdings" panose="05030102010509060703" pitchFamily="18" charset="2"/>
              <a:buChar char="4"/>
            </a:pPr>
            <a:r>
              <a:rPr lang="en-US" sz="1800" b="0" i="0" u="none" strike="noStrike" cap="none" dirty="0">
                <a:solidFill>
                  <a:schemeClr val="dk1"/>
                </a:solidFill>
                <a:latin typeface="Century Gothic" panose="020B0502020202020204" pitchFamily="34" charset="0"/>
                <a:sym typeface="Questrial"/>
              </a:rPr>
              <a:t>Phoenix Heat Relief Network</a:t>
            </a:r>
          </a:p>
        </p:txBody>
      </p:sp>
      <p:sp>
        <p:nvSpPr>
          <p:cNvPr id="337" name="Shape 337"/>
          <p:cNvSpPr txBox="1">
            <a:spLocks noGrp="1"/>
          </p:cNvSpPr>
          <p:nvPr>
            <p:ph type="body" idx="3"/>
          </p:nvPr>
        </p:nvSpPr>
        <p:spPr>
          <a:xfrm>
            <a:off x="571200" y="4839579"/>
            <a:ext cx="8051582" cy="704088"/>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dirty="0">
                <a:latin typeface="Century Gothic" panose="020B0502020202020204" pitchFamily="34" charset="0"/>
              </a:rPr>
              <a:t>Arizona Health and Air Quality I team: </a:t>
            </a:r>
            <a:r>
              <a:rPr lang="en-US" sz="1400" dirty="0">
                <a:latin typeface="Century Gothic" panose="020B0502020202020204" pitchFamily="34" charset="0"/>
                <a:ea typeface="Georgia"/>
                <a:cs typeface="Georgia"/>
                <a:sym typeface="Georgia"/>
              </a:rPr>
              <a:t>Rocky Garcia, Amy Stuyvesant, Emma </a:t>
            </a:r>
            <a:r>
              <a:rPr lang="en-US" sz="1400" dirty="0" err="1">
                <a:latin typeface="Century Gothic" panose="020B0502020202020204" pitchFamily="34" charset="0"/>
                <a:ea typeface="Georgia"/>
                <a:cs typeface="Georgia"/>
                <a:sym typeface="Georgia"/>
              </a:rPr>
              <a:t>Baghel</a:t>
            </a:r>
            <a:r>
              <a:rPr lang="en-US" sz="1400" dirty="0">
                <a:latin typeface="Century Gothic" panose="020B0502020202020204" pitchFamily="34" charset="0"/>
                <a:ea typeface="Georgia"/>
                <a:cs typeface="Georgia"/>
                <a:sym typeface="Georgia"/>
              </a:rPr>
              <a:t>, </a:t>
            </a:r>
            <a:r>
              <a:rPr lang="en-US" sz="1400" dirty="0" err="1">
                <a:latin typeface="Century Gothic" panose="020B0502020202020204" pitchFamily="34" charset="0"/>
                <a:ea typeface="Georgia"/>
                <a:cs typeface="Georgia"/>
                <a:sym typeface="Georgia"/>
              </a:rPr>
              <a:t>Geordi</a:t>
            </a:r>
            <a:r>
              <a:rPr lang="en-US" sz="1400" dirty="0">
                <a:latin typeface="Century Gothic" panose="020B0502020202020204" pitchFamily="34" charset="0"/>
                <a:ea typeface="Georgia"/>
                <a:cs typeface="Georgia"/>
                <a:sym typeface="Georgia"/>
              </a:rPr>
              <a:t> </a:t>
            </a:r>
            <a:r>
              <a:rPr lang="en-US" sz="1400" dirty="0" err="1">
                <a:latin typeface="Century Gothic" panose="020B0502020202020204" pitchFamily="34" charset="0"/>
                <a:ea typeface="Georgia"/>
                <a:cs typeface="Georgia"/>
                <a:sym typeface="Georgia"/>
              </a:rPr>
              <a:t>Alm</a:t>
            </a:r>
            <a:r>
              <a:rPr lang="en-US" sz="1400" dirty="0">
                <a:latin typeface="Century Gothic" panose="020B0502020202020204" pitchFamily="34" charset="0"/>
                <a:ea typeface="Georgia"/>
                <a:cs typeface="Georgia"/>
                <a:sym typeface="Georgia"/>
              </a:rPr>
              <a:t>, April </a:t>
            </a:r>
            <a:r>
              <a:rPr lang="en-US" sz="1400" dirty="0" err="1">
                <a:latin typeface="Century Gothic" panose="020B0502020202020204" pitchFamily="34" charset="0"/>
                <a:ea typeface="Georgia"/>
                <a:cs typeface="Georgia"/>
                <a:sym typeface="Georgia"/>
              </a:rPr>
              <a:t>Rascon</a:t>
            </a:r>
            <a:r>
              <a:rPr lang="en-US" sz="1400" dirty="0">
                <a:latin typeface="Century Gothic" panose="020B0502020202020204" pitchFamily="34" charset="0"/>
                <a:ea typeface="Georgia"/>
                <a:cs typeface="Georgia"/>
                <a:sym typeface="Georgia"/>
              </a:rPr>
              <a:t>, Bernardo </a:t>
            </a:r>
            <a:r>
              <a:rPr lang="en-US" sz="1400" dirty="0" err="1">
                <a:latin typeface="Century Gothic" panose="020B0502020202020204" pitchFamily="34" charset="0"/>
                <a:ea typeface="Georgia"/>
                <a:cs typeface="Georgia"/>
                <a:sym typeface="Georgia"/>
              </a:rPr>
              <a:t>Gracia</a:t>
            </a:r>
            <a:endParaRPr lang="en-US" sz="1400" dirty="0">
              <a:latin typeface="Century Gothic" panose="020B0502020202020204" pitchFamily="34" charset="0"/>
              <a:ea typeface="Georgia"/>
              <a:cs typeface="Georgia"/>
              <a:sym typeface="Georgia"/>
            </a:endParaRPr>
          </a:p>
          <a:p>
            <a:pPr marL="0" marR="0" lvl="0" indent="0" algn="l" rtl="0">
              <a:lnSpc>
                <a:spcPct val="90000"/>
              </a:lnSpc>
              <a:spcBef>
                <a:spcPts val="0"/>
              </a:spcBef>
              <a:spcAft>
                <a:spcPts val="0"/>
              </a:spcAft>
              <a:buClr>
                <a:schemeClr val="dk1"/>
              </a:buClr>
              <a:buSzPct val="25000"/>
              <a:buFont typeface="Arial"/>
              <a:buNone/>
            </a:pPr>
            <a:endParaRPr dirty="0">
              <a:latin typeface="Century Gothic" panose="020B0502020202020204" pitchFamily="34" charset="0"/>
            </a:endParaRPr>
          </a:p>
        </p:txBody>
      </p:sp>
      <p:sp>
        <p:nvSpPr>
          <p:cNvPr id="338" name="Shape 338"/>
          <p:cNvSpPr txBox="1"/>
          <p:nvPr/>
        </p:nvSpPr>
        <p:spPr>
          <a:xfrm>
            <a:off x="594358" y="940212"/>
            <a:ext cx="2577819" cy="52321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accent1"/>
              </a:buClr>
              <a:buSzPct val="25000"/>
              <a:buFont typeface="Questrial"/>
              <a:buNone/>
            </a:pPr>
            <a:r>
              <a:rPr lang="en-US" sz="2800" b="1" i="0" u="none" strike="noStrike" cap="none" dirty="0">
                <a:solidFill>
                  <a:schemeClr val="accent1"/>
                </a:solidFill>
                <a:latin typeface="Century Gothic" panose="020B0502020202020204" pitchFamily="34" charset="0"/>
                <a:ea typeface="Questrial"/>
                <a:cs typeface="Questrial"/>
                <a:sym typeface="Questrial"/>
              </a:rPr>
              <a:t>Advisors</a:t>
            </a:r>
          </a:p>
        </p:txBody>
      </p:sp>
      <p:sp>
        <p:nvSpPr>
          <p:cNvPr id="339" name="Shape 339"/>
          <p:cNvSpPr txBox="1"/>
          <p:nvPr/>
        </p:nvSpPr>
        <p:spPr>
          <a:xfrm>
            <a:off x="594358" y="2547588"/>
            <a:ext cx="2577819" cy="52321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accent1"/>
              </a:buClr>
              <a:buSzPct val="25000"/>
              <a:buFont typeface="Questrial"/>
              <a:buNone/>
            </a:pPr>
            <a:r>
              <a:rPr lang="en-US" sz="2800" b="1" i="0" u="none" strike="noStrike" cap="none" dirty="0">
                <a:solidFill>
                  <a:schemeClr val="accent1"/>
                </a:solidFill>
                <a:latin typeface="Century Gothic" panose="020B0502020202020204" pitchFamily="34" charset="0"/>
                <a:ea typeface="Questrial"/>
                <a:cs typeface="Questrial"/>
                <a:sym typeface="Questrial"/>
              </a:rPr>
              <a:t>Partners</a:t>
            </a:r>
          </a:p>
        </p:txBody>
      </p:sp>
      <p:sp>
        <p:nvSpPr>
          <p:cNvPr id="340" name="Shape 340"/>
          <p:cNvSpPr txBox="1"/>
          <p:nvPr/>
        </p:nvSpPr>
        <p:spPr>
          <a:xfrm>
            <a:off x="571200" y="4386580"/>
            <a:ext cx="2577819" cy="52321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accent1"/>
              </a:buClr>
              <a:buSzPct val="25000"/>
              <a:buFont typeface="Questrial"/>
              <a:buNone/>
            </a:pPr>
            <a:r>
              <a:rPr lang="en-US" sz="2800" b="1" i="0" u="none" strike="noStrike" cap="none" dirty="0">
                <a:solidFill>
                  <a:schemeClr val="accent1"/>
                </a:solidFill>
                <a:latin typeface="Century Gothic" panose="020B0502020202020204" pitchFamily="34" charset="0"/>
                <a:ea typeface="Questrial"/>
                <a:cs typeface="Questrial"/>
                <a:sym typeface="Questrial"/>
              </a:rPr>
              <a:t>Others</a:t>
            </a:r>
          </a:p>
        </p:txBody>
      </p:sp>
      <p:sp>
        <p:nvSpPr>
          <p:cNvPr id="341" name="Shape 341"/>
          <p:cNvSpPr txBox="1"/>
          <p:nvPr/>
        </p:nvSpPr>
        <p:spPr>
          <a:xfrm>
            <a:off x="4467104" y="3005526"/>
            <a:ext cx="3961280" cy="1157099"/>
          </a:xfrm>
          <a:prstGeom prst="rect">
            <a:avLst/>
          </a:prstGeom>
          <a:noFill/>
          <a:ln>
            <a:noFill/>
          </a:ln>
        </p:spPr>
        <p:txBody>
          <a:bodyPr lIns="91425" tIns="91425" rIns="91425" bIns="91425" anchor="ctr" anchorCtr="0">
            <a:noAutofit/>
          </a:bodyPr>
          <a:lstStyle/>
          <a:p>
            <a:pPr marL="457200" marR="0" lvl="0" indent="-342900" algn="l" rtl="0">
              <a:lnSpc>
                <a:spcPct val="100000"/>
              </a:lnSpc>
              <a:spcBef>
                <a:spcPts val="0"/>
              </a:spcBef>
              <a:spcAft>
                <a:spcPts val="0"/>
              </a:spcAft>
              <a:buClr>
                <a:schemeClr val="accent1"/>
              </a:buClr>
              <a:buSzPct val="100000"/>
              <a:buFont typeface="Webdings" panose="05030102010509060703" pitchFamily="18" charset="2"/>
              <a:buChar char="4"/>
            </a:pPr>
            <a:r>
              <a:rPr lang="en-US" sz="1800" b="0" i="0" u="none" strike="noStrike" cap="none" dirty="0">
                <a:solidFill>
                  <a:schemeClr val="dk1"/>
                </a:solidFill>
                <a:latin typeface="Century Gothic" panose="020B0502020202020204" pitchFamily="34" charset="0"/>
                <a:ea typeface="Questrial"/>
                <a:cs typeface="Questrial"/>
                <a:sym typeface="Questrial"/>
              </a:rPr>
              <a:t>National Weather Service Phoenix Forecast Office</a:t>
            </a:r>
          </a:p>
          <a:p>
            <a:pPr marL="457200" marR="0" lvl="0" indent="-342900" algn="l" rtl="0">
              <a:lnSpc>
                <a:spcPct val="100000"/>
              </a:lnSpc>
              <a:spcBef>
                <a:spcPts val="0"/>
              </a:spcBef>
              <a:spcAft>
                <a:spcPts val="0"/>
              </a:spcAft>
              <a:buClr>
                <a:schemeClr val="accent1"/>
              </a:buClr>
              <a:buSzPct val="100000"/>
              <a:buFont typeface="Webdings" panose="05030102010509060703" pitchFamily="18" charset="2"/>
              <a:buChar char="4"/>
            </a:pPr>
            <a:r>
              <a:rPr lang="en-US" sz="1800" b="0" i="0" u="none" strike="noStrike" cap="none" dirty="0">
                <a:solidFill>
                  <a:schemeClr val="dk1"/>
                </a:solidFill>
                <a:latin typeface="Century Gothic" panose="020B0502020202020204" pitchFamily="34" charset="0"/>
                <a:ea typeface="Questrial"/>
                <a:cs typeface="Questrial"/>
                <a:sym typeface="Questrial"/>
              </a:rPr>
              <a:t>Center for Policy Informatics (CPI) at Arizona State University</a:t>
            </a:r>
          </a:p>
        </p:txBody>
      </p:sp>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Shape 192"/>
          <p:cNvSpPr txBox="1">
            <a:spLocks noGrp="1"/>
          </p:cNvSpPr>
          <p:nvPr>
            <p:ph type="body" idx="2"/>
          </p:nvPr>
        </p:nvSpPr>
        <p:spPr>
          <a:xfrm>
            <a:off x="2788951" y="186604"/>
            <a:ext cx="3566099" cy="1326000"/>
          </a:xfrm>
          <a:prstGeom prst="rect">
            <a:avLst/>
          </a:prstGeom>
          <a:noFill/>
          <a:ln>
            <a:noFill/>
          </a:ln>
        </p:spPr>
        <p:txBody>
          <a:bodyPr lIns="91425" tIns="91425" rIns="91425" bIns="91425" anchor="t" anchorCtr="0">
            <a:noAutofit/>
          </a:bodyPr>
          <a:lstStyle/>
          <a:p>
            <a:pPr marL="0" marR="0" lvl="0" indent="0" algn="ctr" rtl="0">
              <a:lnSpc>
                <a:spcPct val="90000"/>
              </a:lnSpc>
              <a:spcBef>
                <a:spcPts val="0"/>
              </a:spcBef>
              <a:spcAft>
                <a:spcPts val="0"/>
              </a:spcAft>
              <a:buClr>
                <a:schemeClr val="accent1"/>
              </a:buClr>
              <a:buSzPct val="25000"/>
              <a:buFont typeface="Arial"/>
              <a:buNone/>
            </a:pPr>
            <a:r>
              <a:rPr lang="en-US" sz="4000" b="1" i="0" u="none" strike="noStrike" cap="none" dirty="0">
                <a:solidFill>
                  <a:schemeClr val="accent1"/>
                </a:solidFill>
                <a:latin typeface="Century Gothic" panose="020B0502020202020204" pitchFamily="34" charset="0"/>
                <a:sym typeface="Questrial"/>
              </a:rPr>
              <a:t>Study Area</a:t>
            </a:r>
          </a:p>
          <a:p>
            <a:pPr marL="0" marR="0" lvl="0" indent="0" algn="ctr" rtl="0">
              <a:lnSpc>
                <a:spcPct val="90000"/>
              </a:lnSpc>
              <a:spcBef>
                <a:spcPts val="0"/>
              </a:spcBef>
              <a:spcAft>
                <a:spcPts val="0"/>
              </a:spcAft>
              <a:buClr>
                <a:schemeClr val="accent1"/>
              </a:buClr>
              <a:buSzPct val="25000"/>
              <a:buFont typeface="Arial"/>
              <a:buNone/>
            </a:pPr>
            <a:r>
              <a:rPr lang="en-US" sz="3000" b="1" i="0" u="none" strike="noStrike" cap="none" dirty="0">
                <a:solidFill>
                  <a:schemeClr val="accent1"/>
                </a:solidFill>
                <a:latin typeface="Century Gothic" panose="020B0502020202020204" pitchFamily="34" charset="0"/>
                <a:sym typeface="Questrial"/>
              </a:rPr>
              <a:t>Maricopa Co, AZ</a:t>
            </a:r>
          </a:p>
        </p:txBody>
      </p:sp>
      <p:pic>
        <p:nvPicPr>
          <p:cNvPr id="193" name="Shape 193"/>
          <p:cNvPicPr preferRelativeResize="0"/>
          <p:nvPr/>
        </p:nvPicPr>
        <p:blipFill rotWithShape="1">
          <a:blip r:embed="rId3">
            <a:alphaModFix/>
          </a:blip>
          <a:srcRect l="8996" t="6761" r="8541" b="38751"/>
          <a:stretch/>
        </p:blipFill>
        <p:spPr>
          <a:xfrm>
            <a:off x="654887" y="1640925"/>
            <a:ext cx="5609475" cy="4796650"/>
          </a:xfrm>
          <a:prstGeom prst="rect">
            <a:avLst/>
          </a:prstGeom>
          <a:noFill/>
          <a:ln>
            <a:noFill/>
          </a:ln>
        </p:spPr>
      </p:pic>
      <p:pic>
        <p:nvPicPr>
          <p:cNvPr id="194" name="Shape 194"/>
          <p:cNvPicPr preferRelativeResize="0"/>
          <p:nvPr/>
        </p:nvPicPr>
        <p:blipFill rotWithShape="1">
          <a:blip r:embed="rId4">
            <a:alphaModFix/>
          </a:blip>
          <a:srcRect/>
          <a:stretch/>
        </p:blipFill>
        <p:spPr>
          <a:xfrm>
            <a:off x="6528025" y="1512600"/>
            <a:ext cx="1967100" cy="1310100"/>
          </a:xfrm>
          <a:prstGeom prst="rect">
            <a:avLst/>
          </a:prstGeom>
          <a:noFill/>
          <a:ln>
            <a:noFill/>
          </a:ln>
        </p:spPr>
      </p:pic>
      <p:pic>
        <p:nvPicPr>
          <p:cNvPr id="195" name="Shape 195"/>
          <p:cNvPicPr preferRelativeResize="0"/>
          <p:nvPr/>
        </p:nvPicPr>
        <p:blipFill rotWithShape="1">
          <a:blip r:embed="rId5">
            <a:alphaModFix/>
          </a:blip>
          <a:srcRect/>
          <a:stretch/>
        </p:blipFill>
        <p:spPr>
          <a:xfrm>
            <a:off x="6528025" y="3319987"/>
            <a:ext cx="1967100" cy="1310100"/>
          </a:xfrm>
          <a:prstGeom prst="rect">
            <a:avLst/>
          </a:prstGeom>
          <a:noFill/>
          <a:ln>
            <a:noFill/>
          </a:ln>
        </p:spPr>
      </p:pic>
      <p:pic>
        <p:nvPicPr>
          <p:cNvPr id="196" name="Shape 196"/>
          <p:cNvPicPr preferRelativeResize="0"/>
          <p:nvPr/>
        </p:nvPicPr>
        <p:blipFill rotWithShape="1">
          <a:blip r:embed="rId6">
            <a:alphaModFix/>
          </a:blip>
          <a:srcRect/>
          <a:stretch/>
        </p:blipFill>
        <p:spPr>
          <a:xfrm>
            <a:off x="6528012" y="5127400"/>
            <a:ext cx="1967100" cy="1310100"/>
          </a:xfrm>
          <a:prstGeom prst="rect">
            <a:avLst/>
          </a:prstGeom>
          <a:noFill/>
          <a:ln>
            <a:noFill/>
          </a:ln>
        </p:spPr>
      </p:pic>
      <p:sp>
        <p:nvSpPr>
          <p:cNvPr id="197" name="Shape 197"/>
          <p:cNvSpPr txBox="1"/>
          <p:nvPr/>
        </p:nvSpPr>
        <p:spPr>
          <a:xfrm>
            <a:off x="6528023" y="6522719"/>
            <a:ext cx="2615975" cy="307777"/>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400" b="0" i="0" u="none" strike="noStrike" cap="none" dirty="0">
                <a:solidFill>
                  <a:srgbClr val="000000"/>
                </a:solidFill>
                <a:latin typeface="Century Gothic" panose="020B0502020202020204" pitchFamily="34" charset="0"/>
                <a:sym typeface="Arial"/>
              </a:rPr>
              <a:t>Image Credit: </a:t>
            </a:r>
            <a:r>
              <a:rPr lang="en-US" sz="1400" b="0" i="0" u="none" strike="noStrike" cap="none" dirty="0" err="1">
                <a:solidFill>
                  <a:srgbClr val="000000"/>
                </a:solidFill>
                <a:latin typeface="Century Gothic" panose="020B0502020202020204" pitchFamily="34" charset="0"/>
                <a:sym typeface="Arial"/>
              </a:rPr>
              <a:t>Geordi</a:t>
            </a:r>
            <a:r>
              <a:rPr lang="en-US" sz="1400" b="0" i="0" u="none" strike="noStrike" cap="none" dirty="0">
                <a:solidFill>
                  <a:srgbClr val="000000"/>
                </a:solidFill>
                <a:latin typeface="Century Gothic" panose="020B0502020202020204" pitchFamily="34" charset="0"/>
                <a:sym typeface="Arial"/>
              </a:rPr>
              <a:t> </a:t>
            </a:r>
            <a:r>
              <a:rPr lang="en-US" sz="1400" b="0" i="0" u="none" strike="noStrike" cap="none" dirty="0" err="1">
                <a:solidFill>
                  <a:srgbClr val="000000"/>
                </a:solidFill>
                <a:latin typeface="Century Gothic" panose="020B0502020202020204" pitchFamily="34" charset="0"/>
                <a:sym typeface="Arial"/>
              </a:rPr>
              <a:t>Alm</a:t>
            </a:r>
            <a:endParaRPr lang="en-US" sz="1400" b="0" i="0" u="none" strike="noStrike" cap="none" dirty="0">
              <a:solidFill>
                <a:srgbClr val="000000"/>
              </a:solidFill>
              <a:latin typeface="Century Gothic" panose="020B0502020202020204" pitchFamily="34" charset="0"/>
              <a:sym typeface="Arial"/>
            </a:endParaRPr>
          </a:p>
        </p:txBody>
      </p:sp>
      <p:pic>
        <p:nvPicPr>
          <p:cNvPr id="198" name="Shape 198"/>
          <p:cNvPicPr preferRelativeResize="0"/>
          <p:nvPr/>
        </p:nvPicPr>
        <p:blipFill>
          <a:blip r:embed="rId7">
            <a:alphaModFix/>
          </a:blip>
          <a:stretch>
            <a:fillRect/>
          </a:stretch>
        </p:blipFill>
        <p:spPr>
          <a:xfrm>
            <a:off x="442824" y="1512600"/>
            <a:ext cx="5821524" cy="4977973"/>
          </a:xfrm>
          <a:prstGeom prst="rect">
            <a:avLst/>
          </a:prstGeom>
          <a:noFill/>
          <a:ln>
            <a:noFill/>
          </a:ln>
        </p:spPr>
      </p:pic>
      <p:pic>
        <p:nvPicPr>
          <p:cNvPr id="199" name="Shape 199"/>
          <p:cNvPicPr preferRelativeResize="0"/>
          <p:nvPr/>
        </p:nvPicPr>
        <p:blipFill>
          <a:blip r:embed="rId8">
            <a:alphaModFix/>
          </a:blip>
          <a:stretch>
            <a:fillRect/>
          </a:stretch>
        </p:blipFill>
        <p:spPr>
          <a:xfrm>
            <a:off x="3648375" y="3936674"/>
            <a:ext cx="2615974" cy="2586050"/>
          </a:xfrm>
          <a:prstGeom prst="rect">
            <a:avLst/>
          </a:prstGeom>
          <a:noFill/>
          <a:ln>
            <a:noFill/>
          </a:ln>
        </p:spPr>
      </p:pic>
      <p:sp>
        <p:nvSpPr>
          <p:cNvPr id="200" name="Shape 200"/>
          <p:cNvSpPr txBox="1"/>
          <p:nvPr/>
        </p:nvSpPr>
        <p:spPr>
          <a:xfrm>
            <a:off x="600400" y="4081675"/>
            <a:ext cx="2752500" cy="938100"/>
          </a:xfrm>
          <a:prstGeom prst="rect">
            <a:avLst/>
          </a:prstGeom>
          <a:noFill/>
          <a:ln>
            <a:noFill/>
          </a:ln>
        </p:spPr>
        <p:txBody>
          <a:bodyPr lIns="91425" tIns="91425" rIns="91425" bIns="91425" anchor="t" anchorCtr="0">
            <a:noAutofit/>
          </a:bodyPr>
          <a:lstStyle/>
          <a:p>
            <a:pPr lvl="0">
              <a:spcBef>
                <a:spcPts val="0"/>
              </a:spcBef>
              <a:buNone/>
            </a:pPr>
            <a:r>
              <a:rPr lang="en-US" sz="2400" dirty="0">
                <a:latin typeface="Century Gothic" panose="020B0502020202020204" pitchFamily="34" charset="0"/>
                <a:ea typeface="Questrial"/>
                <a:cs typeface="Questrial"/>
                <a:sym typeface="Questrial"/>
              </a:rPr>
              <a:t>Maricopa County</a:t>
            </a:r>
          </a:p>
        </p:txBody>
      </p:sp>
      <p:sp>
        <p:nvSpPr>
          <p:cNvPr id="201" name="Shape 201"/>
          <p:cNvSpPr/>
          <p:nvPr/>
        </p:nvSpPr>
        <p:spPr>
          <a:xfrm>
            <a:off x="3352800" y="3127525"/>
            <a:ext cx="295500" cy="252900"/>
          </a:xfrm>
          <a:prstGeom prst="star5">
            <a:avLst>
              <a:gd name="adj" fmla="val 19098"/>
              <a:gd name="hf" fmla="val 105146"/>
              <a:gd name="vf" fmla="val 110557"/>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02" name="Shape 202"/>
          <p:cNvSpPr txBox="1"/>
          <p:nvPr/>
        </p:nvSpPr>
        <p:spPr>
          <a:xfrm>
            <a:off x="2402600" y="3072650"/>
            <a:ext cx="1126500" cy="307800"/>
          </a:xfrm>
          <a:prstGeom prst="rect">
            <a:avLst/>
          </a:prstGeom>
          <a:noFill/>
          <a:ln>
            <a:noFill/>
          </a:ln>
        </p:spPr>
        <p:txBody>
          <a:bodyPr lIns="91425" tIns="91425" rIns="91425" bIns="91425" anchor="t" anchorCtr="0">
            <a:noAutofit/>
          </a:bodyPr>
          <a:lstStyle/>
          <a:p>
            <a:pPr lvl="0">
              <a:spcBef>
                <a:spcPts val="0"/>
              </a:spcBef>
              <a:buNone/>
            </a:pPr>
            <a:r>
              <a:rPr lang="en-US" sz="1800" dirty="0">
                <a:latin typeface="Century Gothic" panose="020B0502020202020204" pitchFamily="34" charset="0"/>
                <a:ea typeface="Questrial"/>
                <a:cs typeface="Questrial"/>
                <a:sym typeface="Questrial"/>
              </a:rPr>
              <a:t>Phoenix</a:t>
            </a:r>
          </a:p>
        </p:txBody>
      </p:sp>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Shape 208"/>
          <p:cNvSpPr txBox="1">
            <a:spLocks noGrp="1"/>
          </p:cNvSpPr>
          <p:nvPr>
            <p:ph type="body" idx="1"/>
          </p:nvPr>
        </p:nvSpPr>
        <p:spPr>
          <a:xfrm>
            <a:off x="484625" y="1246975"/>
            <a:ext cx="8293500" cy="1928100"/>
          </a:xfrm>
          <a:prstGeom prst="rect">
            <a:avLst/>
          </a:prstGeom>
          <a:noFill/>
          <a:ln>
            <a:noFill/>
          </a:ln>
        </p:spPr>
        <p:txBody>
          <a:bodyPr lIns="91425" tIns="45700" rIns="91425" bIns="45700" anchor="t" anchorCtr="0">
            <a:noAutofit/>
          </a:bodyPr>
          <a:lstStyle/>
          <a:p>
            <a:pPr marL="393700" lvl="8" indent="-342900">
              <a:spcBef>
                <a:spcPts val="0"/>
              </a:spcBef>
              <a:buClr>
                <a:schemeClr val="accent1"/>
              </a:buClr>
              <a:buFont typeface="Webdings" panose="05030102010509060703" pitchFamily="18" charset="2"/>
              <a:buChar char="4"/>
            </a:pPr>
            <a:r>
              <a:rPr lang="en-US" sz="2100" dirty="0">
                <a:solidFill>
                  <a:schemeClr val="dk2"/>
                </a:solidFill>
                <a:latin typeface="Century Gothic" panose="020B0502020202020204" pitchFamily="34" charset="0"/>
              </a:rPr>
              <a:t>Urban Heat Island (UHI</a:t>
            </a:r>
            <a:r>
              <a:rPr lang="en-US" sz="2100" dirty="0" smtClean="0">
                <a:solidFill>
                  <a:schemeClr val="dk2"/>
                </a:solidFill>
                <a:latin typeface="Century Gothic" panose="020B0502020202020204" pitchFamily="34" charset="0"/>
              </a:rPr>
              <a:t>)</a:t>
            </a:r>
          </a:p>
          <a:p>
            <a:pPr marL="393700" indent="-342900">
              <a:spcBef>
                <a:spcPts val="0"/>
              </a:spcBef>
              <a:buClr>
                <a:schemeClr val="accent1"/>
              </a:buClr>
              <a:buFont typeface="Webdings" panose="05030102010509060703" pitchFamily="18" charset="2"/>
              <a:buChar char="4"/>
            </a:pPr>
            <a:r>
              <a:rPr lang="en-US" sz="2100" dirty="0" smtClean="0">
                <a:solidFill>
                  <a:schemeClr val="dk2"/>
                </a:solidFill>
                <a:latin typeface="Century Gothic" panose="020B0502020202020204" pitchFamily="34" charset="0"/>
              </a:rPr>
              <a:t>More vulnerable </a:t>
            </a:r>
            <a:r>
              <a:rPr lang="en-US" sz="2100" dirty="0">
                <a:solidFill>
                  <a:schemeClr val="dk2"/>
                </a:solidFill>
                <a:latin typeface="Century Gothic" panose="020B0502020202020204" pitchFamily="34" charset="0"/>
              </a:rPr>
              <a:t>populations </a:t>
            </a:r>
            <a:r>
              <a:rPr lang="en-US" sz="2100" dirty="0" smtClean="0">
                <a:solidFill>
                  <a:schemeClr val="dk2"/>
                </a:solidFill>
                <a:latin typeface="Century Gothic" panose="020B0502020202020204" pitchFamily="34" charset="0"/>
              </a:rPr>
              <a:t>include </a:t>
            </a:r>
            <a:r>
              <a:rPr lang="en-US" sz="2100" dirty="0">
                <a:solidFill>
                  <a:schemeClr val="dk2"/>
                </a:solidFill>
                <a:latin typeface="Century Gothic" panose="020B0502020202020204" pitchFamily="34" charset="0"/>
              </a:rPr>
              <a:t>elderly, poor, homeless, and  socially </a:t>
            </a:r>
            <a:r>
              <a:rPr lang="en-US" sz="2100" dirty="0" smtClean="0">
                <a:solidFill>
                  <a:schemeClr val="dk2"/>
                </a:solidFill>
                <a:latin typeface="Century Gothic" panose="020B0502020202020204" pitchFamily="34" charset="0"/>
              </a:rPr>
              <a:t>isolated</a:t>
            </a:r>
          </a:p>
          <a:p>
            <a:pPr marL="393700" indent="-342900">
              <a:spcBef>
                <a:spcPts val="0"/>
              </a:spcBef>
              <a:buClr>
                <a:schemeClr val="accent1"/>
              </a:buClr>
              <a:buFont typeface="Webdings" panose="05030102010509060703" pitchFamily="18" charset="2"/>
              <a:buChar char="4"/>
            </a:pPr>
            <a:r>
              <a:rPr lang="en-US" sz="2100" b="0" i="0" u="none" strike="noStrike" cap="none" dirty="0" smtClean="0">
                <a:solidFill>
                  <a:schemeClr val="dk2"/>
                </a:solidFill>
                <a:latin typeface="Century Gothic" panose="020B0502020202020204" pitchFamily="34" charset="0"/>
                <a:sym typeface="Questrial"/>
              </a:rPr>
              <a:t>1,050 </a:t>
            </a:r>
            <a:r>
              <a:rPr lang="en-US" sz="2100" dirty="0" smtClean="0">
                <a:solidFill>
                  <a:schemeClr val="dk2"/>
                </a:solidFill>
                <a:latin typeface="Century Gothic" panose="020B0502020202020204" pitchFamily="34" charset="0"/>
              </a:rPr>
              <a:t>d</a:t>
            </a:r>
            <a:r>
              <a:rPr lang="en-US" sz="2100" b="0" i="0" u="none" strike="noStrike" cap="none" dirty="0" smtClean="0">
                <a:solidFill>
                  <a:schemeClr val="dk2"/>
                </a:solidFill>
                <a:latin typeface="Century Gothic" panose="020B0502020202020204" pitchFamily="34" charset="0"/>
                <a:sym typeface="Questrial"/>
              </a:rPr>
              <a:t>eaths due to </a:t>
            </a:r>
            <a:r>
              <a:rPr lang="en-US" sz="2100" dirty="0">
                <a:solidFill>
                  <a:schemeClr val="dk2"/>
                </a:solidFill>
                <a:latin typeface="Century Gothic" panose="020B0502020202020204" pitchFamily="34" charset="0"/>
              </a:rPr>
              <a:t>e</a:t>
            </a:r>
            <a:r>
              <a:rPr lang="en-US" sz="2100" b="0" i="0" u="none" strike="noStrike" cap="none" dirty="0" smtClean="0">
                <a:solidFill>
                  <a:schemeClr val="dk2"/>
                </a:solidFill>
                <a:latin typeface="Century Gothic" panose="020B0502020202020204" pitchFamily="34" charset="0"/>
                <a:sym typeface="Questrial"/>
              </a:rPr>
              <a:t>xtreme heat over a 7 year period</a:t>
            </a:r>
            <a:endParaRPr lang="en-US" sz="2100" b="0" i="0" u="none" strike="noStrike" cap="none" dirty="0">
              <a:solidFill>
                <a:schemeClr val="dk2"/>
              </a:solidFill>
              <a:latin typeface="Century Gothic" panose="020B0502020202020204" pitchFamily="34" charset="0"/>
              <a:sym typeface="Questrial"/>
            </a:endParaRPr>
          </a:p>
          <a:p>
            <a:pPr marL="393700" marR="0" lvl="0" indent="-342900" algn="l" rtl="0">
              <a:lnSpc>
                <a:spcPct val="90000"/>
              </a:lnSpc>
              <a:spcBef>
                <a:spcPts val="1000"/>
              </a:spcBef>
              <a:spcAft>
                <a:spcPts val="0"/>
              </a:spcAft>
              <a:buClr>
                <a:schemeClr val="accent1"/>
              </a:buClr>
              <a:buSzPct val="100000"/>
              <a:buFont typeface="Webdings" panose="05030102010509060703" pitchFamily="18" charset="2"/>
              <a:buChar char="4"/>
            </a:pPr>
            <a:r>
              <a:rPr lang="en-US" sz="2100" b="0" i="0" u="none" strike="noStrike" cap="none" dirty="0">
                <a:solidFill>
                  <a:schemeClr val="dk2"/>
                </a:solidFill>
                <a:latin typeface="Century Gothic" panose="020B0502020202020204" pitchFamily="34" charset="0"/>
                <a:sym typeface="Questrial"/>
              </a:rPr>
              <a:t>Suburban and Urban growth</a:t>
            </a:r>
          </a:p>
          <a:p>
            <a:pPr marL="393700" lvl="8" indent="-342900">
              <a:spcBef>
                <a:spcPts val="1000"/>
              </a:spcBef>
              <a:buClr>
                <a:schemeClr val="accent1"/>
              </a:buClr>
              <a:buFont typeface="Webdings" panose="05030102010509060703" pitchFamily="18" charset="2"/>
              <a:buChar char="4"/>
            </a:pPr>
            <a:r>
              <a:rPr lang="en-US" sz="2100" b="0" i="0" u="none" strike="noStrike" cap="none" dirty="0" smtClean="0">
                <a:solidFill>
                  <a:schemeClr val="dk2"/>
                </a:solidFill>
                <a:latin typeface="Century Gothic" panose="020B0502020202020204" pitchFamily="34" charset="0"/>
                <a:sym typeface="Questrial"/>
              </a:rPr>
              <a:t>Temperatures exceed the NWS  “Danger Zone” of 104°F</a:t>
            </a:r>
            <a:endParaRPr lang="en-US" sz="2100" b="0" i="0" u="none" strike="noStrike" cap="none" dirty="0">
              <a:solidFill>
                <a:schemeClr val="dk2"/>
              </a:solidFill>
              <a:latin typeface="Century Gothic" panose="020B0502020202020204" pitchFamily="34" charset="0"/>
              <a:sym typeface="Questrial"/>
            </a:endParaRPr>
          </a:p>
          <a:p>
            <a:pPr marL="0" marR="0" lvl="0" indent="0" algn="l" rtl="0">
              <a:lnSpc>
                <a:spcPct val="90000"/>
              </a:lnSpc>
              <a:spcBef>
                <a:spcPts val="0"/>
              </a:spcBef>
              <a:spcAft>
                <a:spcPts val="0"/>
              </a:spcAft>
              <a:buClr>
                <a:schemeClr val="accent1"/>
              </a:buClr>
              <a:buSzPct val="25000"/>
              <a:buFont typeface="Arial"/>
              <a:buNone/>
            </a:pPr>
            <a:endParaRPr sz="2000" b="0" i="0" u="none" strike="noStrike" cap="none" dirty="0">
              <a:solidFill>
                <a:schemeClr val="dk1"/>
              </a:solidFill>
              <a:latin typeface="Century Gothic" panose="020B0502020202020204" pitchFamily="34" charset="0"/>
              <a:sym typeface="Questrial"/>
            </a:endParaRPr>
          </a:p>
        </p:txBody>
      </p:sp>
      <p:sp>
        <p:nvSpPr>
          <p:cNvPr id="209" name="Shape 209"/>
          <p:cNvSpPr txBox="1">
            <a:spLocks noGrp="1"/>
          </p:cNvSpPr>
          <p:nvPr>
            <p:ph type="body" idx="2"/>
          </p:nvPr>
        </p:nvSpPr>
        <p:spPr>
          <a:xfrm>
            <a:off x="484631" y="426720"/>
            <a:ext cx="7982700" cy="704099"/>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accent1"/>
              </a:buClr>
              <a:buSzPct val="25000"/>
              <a:buFont typeface="Arial"/>
              <a:buNone/>
            </a:pPr>
            <a:r>
              <a:rPr lang="en-US" sz="4000" b="1" i="0" u="none" strike="noStrike" cap="none" dirty="0">
                <a:solidFill>
                  <a:schemeClr val="accent1"/>
                </a:solidFill>
                <a:latin typeface="Century Gothic" panose="020B0502020202020204" pitchFamily="34" charset="0"/>
                <a:sym typeface="Questrial"/>
              </a:rPr>
              <a:t>Background</a:t>
            </a:r>
          </a:p>
        </p:txBody>
      </p:sp>
      <p:sp>
        <p:nvSpPr>
          <p:cNvPr id="210" name="Shape 210"/>
          <p:cNvSpPr txBox="1">
            <a:spLocks noGrp="1"/>
          </p:cNvSpPr>
          <p:nvPr>
            <p:ph type="body" idx="4"/>
          </p:nvPr>
        </p:nvSpPr>
        <p:spPr>
          <a:xfrm>
            <a:off x="5151119" y="3566160"/>
            <a:ext cx="3334511" cy="274318"/>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spcAft>
                <a:spcPts val="0"/>
              </a:spcAft>
              <a:buClr>
                <a:srgbClr val="A5A5A5"/>
              </a:buClr>
              <a:buSzPct val="25000"/>
              <a:buFont typeface="Arial"/>
              <a:buNone/>
            </a:pPr>
            <a:r>
              <a:rPr lang="en-US" sz="1200" b="0" i="0" u="none" strike="noStrike" cap="none">
                <a:solidFill>
                  <a:srgbClr val="A5A5A5"/>
                </a:solidFill>
                <a:latin typeface="Questrial"/>
                <a:ea typeface="Questrial"/>
                <a:cs typeface="Questrial"/>
                <a:sym typeface="Questrial"/>
              </a:rPr>
              <a:t>Image Credit: Monet</a:t>
            </a:r>
          </a:p>
        </p:txBody>
      </p:sp>
      <p:pic>
        <p:nvPicPr>
          <p:cNvPr id="211" name="Shape 211"/>
          <p:cNvPicPr preferRelativeResize="0">
            <a:picLocks noGrp="1"/>
          </p:cNvPicPr>
          <p:nvPr>
            <p:ph type="pic" idx="3"/>
          </p:nvPr>
        </p:nvPicPr>
        <p:blipFill rotWithShape="1">
          <a:blip r:embed="rId3">
            <a:alphaModFix/>
          </a:blip>
          <a:srcRect t="25921" b="25921"/>
          <a:stretch/>
        </p:blipFill>
        <p:spPr>
          <a:xfrm>
            <a:off x="0" y="3429000"/>
            <a:ext cx="9144000" cy="3429000"/>
          </a:xfrm>
          <a:prstGeom prst="rect">
            <a:avLst/>
          </a:prstGeom>
          <a:noFill/>
          <a:ln>
            <a:noFill/>
          </a:ln>
        </p:spPr>
      </p:pic>
      <p:sp>
        <p:nvSpPr>
          <p:cNvPr id="212" name="Shape 212"/>
          <p:cNvSpPr txBox="1"/>
          <p:nvPr/>
        </p:nvSpPr>
        <p:spPr>
          <a:xfrm>
            <a:off x="6818374" y="149868"/>
            <a:ext cx="2560319" cy="52321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7F7F7F"/>
              </a:buClr>
              <a:buSzPct val="25000"/>
              <a:buFont typeface="Arial"/>
              <a:buNone/>
            </a:pPr>
            <a:r>
              <a:rPr lang="en-US" sz="1400" b="0" i="0" u="none" strike="noStrike" cap="none" dirty="0">
                <a:solidFill>
                  <a:srgbClr val="7F7F7F"/>
                </a:solidFill>
                <a:latin typeface="Century Gothic" panose="020B0502020202020204" pitchFamily="34" charset="0"/>
                <a:sym typeface="Arial"/>
              </a:rPr>
              <a:t>Image Credit: </a:t>
            </a:r>
            <a:r>
              <a:rPr lang="en-US" sz="1400" b="0" i="0" u="none" strike="noStrike" cap="none" dirty="0" err="1">
                <a:solidFill>
                  <a:srgbClr val="7F7F7F"/>
                </a:solidFill>
                <a:latin typeface="Century Gothic" panose="020B0502020202020204" pitchFamily="34" charset="0"/>
                <a:sym typeface="Arial"/>
              </a:rPr>
              <a:t>Dgustafson</a:t>
            </a:r>
            <a:endParaRPr lang="en-US" sz="1400" b="0" i="0" u="none" strike="noStrike" cap="none" dirty="0">
              <a:solidFill>
                <a:srgbClr val="7F7F7F"/>
              </a:solidFill>
              <a:latin typeface="Century Gothic" panose="020B0502020202020204" pitchFamily="34" charset="0"/>
              <a:sym typeface="Arial"/>
            </a:endParaRPr>
          </a:p>
          <a:p>
            <a:pPr marL="0" marR="0" lvl="0" indent="0" algn="l" rtl="0">
              <a:lnSpc>
                <a:spcPct val="100000"/>
              </a:lnSpc>
              <a:spcBef>
                <a:spcPts val="0"/>
              </a:spcBef>
              <a:spcAft>
                <a:spcPts val="0"/>
              </a:spcAft>
              <a:buClr>
                <a:srgbClr val="000000"/>
              </a:buClr>
              <a:buFont typeface="Arial"/>
              <a:buNone/>
            </a:pPr>
            <a:endParaRPr sz="1400" b="0" i="0" u="none" strike="noStrike" cap="none" dirty="0">
              <a:solidFill>
                <a:srgbClr val="000000"/>
              </a:solidFill>
              <a:latin typeface="Century Gothic" panose="020B0502020202020204" pitchFamily="34" charset="0"/>
              <a:sym typeface="Arial"/>
            </a:endParaRPr>
          </a:p>
        </p:txBody>
      </p:sp>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Shape 227"/>
          <p:cNvSpPr txBox="1">
            <a:spLocks noGrp="1"/>
          </p:cNvSpPr>
          <p:nvPr>
            <p:ph type="body" idx="1"/>
          </p:nvPr>
        </p:nvSpPr>
        <p:spPr>
          <a:xfrm>
            <a:off x="0" y="1431897"/>
            <a:ext cx="3593592" cy="3374134"/>
          </a:xfrm>
          <a:prstGeom prst="rect">
            <a:avLst/>
          </a:prstGeom>
          <a:noFill/>
          <a:ln>
            <a:noFill/>
          </a:ln>
        </p:spPr>
        <p:txBody>
          <a:bodyPr lIns="91425" tIns="45700" rIns="91425" bIns="45700" anchor="t" anchorCtr="0">
            <a:noAutofit/>
          </a:bodyPr>
          <a:lstStyle/>
          <a:p>
            <a:pPr marL="444500" lvl="0" indent="-342900" rtl="0">
              <a:spcBef>
                <a:spcPts val="0"/>
              </a:spcBef>
              <a:buClr>
                <a:schemeClr val="accent1"/>
              </a:buClr>
              <a:buSzPct val="100000"/>
              <a:buFont typeface="Webdings" panose="05030102010509060703" pitchFamily="18" charset="2"/>
              <a:buChar char="4"/>
            </a:pPr>
            <a:r>
              <a:rPr lang="en-US" b="1" dirty="0">
                <a:latin typeface="Century Gothic" panose="020B0502020202020204" pitchFamily="34" charset="0"/>
              </a:rPr>
              <a:t>Create</a:t>
            </a:r>
            <a:r>
              <a:rPr lang="en-US" dirty="0">
                <a:latin typeface="Century Gothic" panose="020B0502020202020204" pitchFamily="34" charset="0"/>
              </a:rPr>
              <a:t> a tool to monitor heat severity</a:t>
            </a:r>
          </a:p>
          <a:p>
            <a:pPr marL="342900" lvl="0" indent="-342900" rtl="0">
              <a:spcBef>
                <a:spcPts val="0"/>
              </a:spcBef>
              <a:buClr>
                <a:schemeClr val="accent1"/>
              </a:buClr>
              <a:buFont typeface="Webdings" panose="05030102010509060703" pitchFamily="18" charset="2"/>
              <a:buChar char="4"/>
            </a:pPr>
            <a:endParaRPr b="1" dirty="0">
              <a:latin typeface="Century Gothic" panose="020B0502020202020204" pitchFamily="34" charset="0"/>
            </a:endParaRPr>
          </a:p>
          <a:p>
            <a:pPr marL="444500" marR="0" lvl="0" indent="-342900" algn="l" rtl="0">
              <a:lnSpc>
                <a:spcPct val="90000"/>
              </a:lnSpc>
              <a:spcBef>
                <a:spcPts val="0"/>
              </a:spcBef>
              <a:spcAft>
                <a:spcPts val="0"/>
              </a:spcAft>
              <a:buClr>
                <a:schemeClr val="accent1"/>
              </a:buClr>
              <a:buSzPct val="100000"/>
              <a:buFont typeface="Webdings" panose="05030102010509060703" pitchFamily="18" charset="2"/>
              <a:buChar char="4"/>
            </a:pPr>
            <a:r>
              <a:rPr lang="en-US" b="1" dirty="0">
                <a:latin typeface="Century Gothic" panose="020B0502020202020204" pitchFamily="34" charset="0"/>
              </a:rPr>
              <a:t>Automate</a:t>
            </a:r>
            <a:r>
              <a:rPr lang="en-US" b="1" i="1" dirty="0">
                <a:latin typeface="Century Gothic" panose="020B0502020202020204" pitchFamily="34" charset="0"/>
              </a:rPr>
              <a:t> </a:t>
            </a:r>
            <a:r>
              <a:rPr lang="en-US" dirty="0">
                <a:latin typeface="Century Gothic" panose="020B0502020202020204" pitchFamily="34" charset="0"/>
              </a:rPr>
              <a:t>the creation of heat severity maps in Maricopa County, Arizona.</a:t>
            </a:r>
          </a:p>
          <a:p>
            <a:pPr marL="342900" marR="0" lvl="0" indent="-342900" algn="l" rtl="0">
              <a:lnSpc>
                <a:spcPct val="90000"/>
              </a:lnSpc>
              <a:spcBef>
                <a:spcPts val="0"/>
              </a:spcBef>
              <a:spcAft>
                <a:spcPts val="0"/>
              </a:spcAft>
              <a:buClr>
                <a:schemeClr val="accent1"/>
              </a:buClr>
              <a:buFont typeface="Webdings" panose="05030102010509060703" pitchFamily="18" charset="2"/>
              <a:buChar char="4"/>
            </a:pPr>
            <a:endParaRPr dirty="0">
              <a:latin typeface="Century Gothic" panose="020B0502020202020204" pitchFamily="34" charset="0"/>
            </a:endParaRPr>
          </a:p>
          <a:p>
            <a:pPr marL="444500" marR="0" lvl="0" indent="-342900" algn="l" rtl="0">
              <a:lnSpc>
                <a:spcPct val="90000"/>
              </a:lnSpc>
              <a:spcBef>
                <a:spcPts val="0"/>
              </a:spcBef>
              <a:spcAft>
                <a:spcPts val="0"/>
              </a:spcAft>
              <a:buClr>
                <a:schemeClr val="accent1"/>
              </a:buClr>
              <a:buSzPct val="100000"/>
              <a:buFont typeface="Webdings" panose="05030102010509060703" pitchFamily="18" charset="2"/>
              <a:buChar char="4"/>
            </a:pPr>
            <a:r>
              <a:rPr lang="en-US" b="1" dirty="0">
                <a:latin typeface="Century Gothic" panose="020B0502020202020204" pitchFamily="34" charset="0"/>
              </a:rPr>
              <a:t>Obtain</a:t>
            </a:r>
            <a:r>
              <a:rPr lang="en-US" dirty="0">
                <a:latin typeface="Century Gothic" panose="020B0502020202020204" pitchFamily="34" charset="0"/>
              </a:rPr>
              <a:t> access to near real-time data via </a:t>
            </a:r>
            <a:r>
              <a:rPr lang="en-US" dirty="0" err="1">
                <a:latin typeface="Century Gothic" panose="020B0502020202020204" pitchFamily="34" charset="0"/>
              </a:rPr>
              <a:t>OPeNDAP</a:t>
            </a:r>
            <a:endParaRPr lang="en-US" dirty="0">
              <a:latin typeface="Century Gothic" panose="020B0502020202020204" pitchFamily="34" charset="0"/>
            </a:endParaRPr>
          </a:p>
          <a:p>
            <a:pPr marL="342900" lvl="0" indent="-342900" rtl="0">
              <a:spcBef>
                <a:spcPts val="0"/>
              </a:spcBef>
              <a:buClr>
                <a:schemeClr val="accent1"/>
              </a:buClr>
              <a:buFont typeface="Webdings" panose="05030102010509060703" pitchFamily="18" charset="2"/>
              <a:buChar char="4"/>
            </a:pPr>
            <a:endParaRPr dirty="0">
              <a:latin typeface="Century Gothic" panose="020B0502020202020204" pitchFamily="34" charset="0"/>
            </a:endParaRPr>
          </a:p>
          <a:p>
            <a:pPr lvl="0" rtl="0">
              <a:spcBef>
                <a:spcPts val="0"/>
              </a:spcBef>
              <a:buNone/>
            </a:pPr>
            <a:endParaRPr dirty="0">
              <a:latin typeface="Century Gothic" panose="020B0502020202020204" pitchFamily="34" charset="0"/>
            </a:endParaRPr>
          </a:p>
        </p:txBody>
      </p:sp>
      <p:sp>
        <p:nvSpPr>
          <p:cNvPr id="228" name="Shape 228"/>
          <p:cNvSpPr txBox="1">
            <a:spLocks noGrp="1"/>
          </p:cNvSpPr>
          <p:nvPr>
            <p:ph type="body" idx="2"/>
          </p:nvPr>
        </p:nvSpPr>
        <p:spPr>
          <a:xfrm>
            <a:off x="0" y="106017"/>
            <a:ext cx="3566158" cy="1325880"/>
          </a:xfrm>
          <a:prstGeom prst="rect">
            <a:avLst/>
          </a:prstGeom>
          <a:noFill/>
          <a:ln>
            <a:noFill/>
          </a:ln>
        </p:spPr>
        <p:txBody>
          <a:bodyPr lIns="91425" tIns="45700" rIns="91425" bIns="45700" anchor="b" anchorCtr="0">
            <a:noAutofit/>
          </a:bodyPr>
          <a:lstStyle/>
          <a:p>
            <a:pPr marL="0" marR="0" lvl="0" indent="0" algn="l" rtl="0">
              <a:lnSpc>
                <a:spcPct val="90000"/>
              </a:lnSpc>
              <a:spcBef>
                <a:spcPts val="0"/>
              </a:spcBef>
              <a:spcAft>
                <a:spcPts val="0"/>
              </a:spcAft>
              <a:buClr>
                <a:schemeClr val="accent1"/>
              </a:buClr>
              <a:buSzPct val="25000"/>
              <a:buFont typeface="Arial"/>
              <a:buNone/>
            </a:pPr>
            <a:r>
              <a:rPr lang="en-US" sz="4000" b="1" i="0" u="none" strike="noStrike" cap="none" dirty="0">
                <a:solidFill>
                  <a:schemeClr val="accent1"/>
                </a:solidFill>
                <a:latin typeface="Century Gothic" panose="020B0502020202020204" pitchFamily="34" charset="0"/>
                <a:sym typeface="Questrial"/>
              </a:rPr>
              <a:t>Objectives </a:t>
            </a:r>
          </a:p>
        </p:txBody>
      </p:sp>
      <p:sp>
        <p:nvSpPr>
          <p:cNvPr id="231" name="Shape 231"/>
          <p:cNvSpPr txBox="1"/>
          <p:nvPr/>
        </p:nvSpPr>
        <p:spPr>
          <a:xfrm>
            <a:off x="139336" y="6479176"/>
            <a:ext cx="2551612" cy="307777"/>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400" b="0" i="0" u="none" strike="noStrike" cap="none" dirty="0">
                <a:solidFill>
                  <a:srgbClr val="000000"/>
                </a:solidFill>
                <a:latin typeface="Century Gothic" panose="020B0502020202020204" pitchFamily="34" charset="0"/>
                <a:sym typeface="Arial"/>
              </a:rPr>
              <a:t>Image Credit: </a:t>
            </a:r>
            <a:r>
              <a:rPr lang="en-US" sz="1400" b="0" i="0" u="none" strike="noStrike" cap="none" dirty="0" err="1">
                <a:solidFill>
                  <a:srgbClr val="000000"/>
                </a:solidFill>
                <a:latin typeface="Century Gothic" panose="020B0502020202020204" pitchFamily="34" charset="0"/>
                <a:sym typeface="Arial"/>
              </a:rPr>
              <a:t>Geordi</a:t>
            </a:r>
            <a:r>
              <a:rPr lang="en-US" sz="1400" b="0" i="0" u="none" strike="noStrike" cap="none" dirty="0">
                <a:solidFill>
                  <a:srgbClr val="000000"/>
                </a:solidFill>
                <a:latin typeface="Century Gothic" panose="020B0502020202020204" pitchFamily="34" charset="0"/>
                <a:sym typeface="Arial"/>
              </a:rPr>
              <a:t> </a:t>
            </a:r>
            <a:r>
              <a:rPr lang="en-US" sz="1400" b="0" i="0" u="none" strike="noStrike" cap="none" dirty="0" err="1">
                <a:solidFill>
                  <a:srgbClr val="000000"/>
                </a:solidFill>
                <a:latin typeface="Century Gothic" panose="020B0502020202020204" pitchFamily="34" charset="0"/>
                <a:sym typeface="Arial"/>
              </a:rPr>
              <a:t>Alm</a:t>
            </a:r>
            <a:endParaRPr lang="en-US" sz="1400" b="0" i="0" u="none" strike="noStrike" cap="none" dirty="0">
              <a:solidFill>
                <a:srgbClr val="000000"/>
              </a:solidFill>
              <a:latin typeface="Century Gothic" panose="020B0502020202020204" pitchFamily="34" charset="0"/>
              <a:sym typeface="Arial"/>
            </a:endParaRPr>
          </a:p>
        </p:txBody>
      </p:sp>
      <p:pic>
        <p:nvPicPr>
          <p:cNvPr id="8" name="Picture Placeholder 7"/>
          <p:cNvPicPr>
            <a:picLocks noGrp="1" noChangeAspect="1"/>
          </p:cNvPicPr>
          <p:nvPr>
            <p:ph type="pic" idx="3"/>
          </p:nvPr>
        </p:nvPicPr>
        <p:blipFill rotWithShape="1">
          <a:blip r:embed="rId3">
            <a:extLst>
              <a:ext uri="{28A0092B-C50C-407E-A947-70E740481C1C}">
                <a14:useLocalDpi xmlns:a14="http://schemas.microsoft.com/office/drawing/2010/main" val="0"/>
              </a:ext>
            </a:extLst>
          </a:blip>
          <a:srcRect l="47877" r="-5"/>
          <a:stretch/>
        </p:blipFill>
        <p:spPr>
          <a:xfrm>
            <a:off x="3790121" y="0"/>
            <a:ext cx="5367131" cy="6858000"/>
          </a:xfrm>
        </p:spPr>
      </p:pic>
    </p:spTree>
  </p:cSld>
  <p:clrMapOvr>
    <a:masterClrMapping/>
  </p:clrMapOvr>
  <p:transition spd="slow">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Shape 228"/>
          <p:cNvSpPr txBox="1">
            <a:spLocks noGrp="1"/>
          </p:cNvSpPr>
          <p:nvPr>
            <p:ph type="body" idx="2"/>
          </p:nvPr>
        </p:nvSpPr>
        <p:spPr>
          <a:xfrm>
            <a:off x="212592" y="465506"/>
            <a:ext cx="4975475" cy="704088"/>
          </a:xfrm>
          <a:prstGeom prst="rect">
            <a:avLst/>
          </a:prstGeom>
          <a:noFill/>
          <a:ln>
            <a:noFill/>
          </a:ln>
        </p:spPr>
        <p:txBody>
          <a:bodyPr lIns="91425" tIns="45700" rIns="91425" bIns="45700" anchor="t" anchorCtr="0">
            <a:noAutofit/>
          </a:bodyPr>
          <a:lstStyle/>
          <a:p>
            <a:pPr algn="ctr">
              <a:spcBef>
                <a:spcPts val="0"/>
              </a:spcBef>
              <a:buSzPct val="25000"/>
            </a:pPr>
            <a:r>
              <a:rPr lang="en-US" dirty="0">
                <a:latin typeface="Century Gothic" panose="020B0502020202020204" pitchFamily="34" charset="0"/>
              </a:rPr>
              <a:t>Earth Observations</a:t>
            </a:r>
          </a:p>
        </p:txBody>
      </p:sp>
      <p:pic>
        <p:nvPicPr>
          <p:cNvPr id="229" name="Shape 229"/>
          <p:cNvPicPr preferRelativeResize="0"/>
          <p:nvPr/>
        </p:nvPicPr>
        <p:blipFill rotWithShape="1">
          <a:blip r:embed="rId3">
            <a:alphaModFix/>
          </a:blip>
          <a:srcRect/>
          <a:stretch/>
        </p:blipFill>
        <p:spPr>
          <a:xfrm>
            <a:off x="946009" y="1118022"/>
            <a:ext cx="3172910" cy="1591784"/>
          </a:xfrm>
          <a:prstGeom prst="rect">
            <a:avLst/>
          </a:prstGeom>
          <a:noFill/>
          <a:ln>
            <a:noFill/>
          </a:ln>
        </p:spPr>
      </p:pic>
      <p:sp>
        <p:nvSpPr>
          <p:cNvPr id="230" name="Shape 230"/>
          <p:cNvSpPr txBox="1"/>
          <p:nvPr/>
        </p:nvSpPr>
        <p:spPr>
          <a:xfrm>
            <a:off x="2700329" y="2155841"/>
            <a:ext cx="1838944" cy="307777"/>
          </a:xfrm>
          <a:prstGeom prst="rect">
            <a:avLst/>
          </a:prstGeom>
          <a:noFill/>
          <a:ln>
            <a:noFill/>
          </a:ln>
        </p:spPr>
        <p:txBody>
          <a:bodyPr lIns="91425" tIns="45700" rIns="91425" bIns="45700" anchor="t" anchorCtr="0">
            <a:noAutofit/>
          </a:bodyPr>
          <a:lstStyle/>
          <a:p>
            <a:pPr algn="ctr">
              <a:buClr>
                <a:srgbClr val="000000"/>
              </a:buClr>
              <a:buSzPct val="25000"/>
              <a:buFont typeface="Arial"/>
              <a:buNone/>
            </a:pPr>
            <a:r>
              <a:rPr lang="en-US" dirty="0">
                <a:latin typeface="Century Gothic" panose="020B0502020202020204" pitchFamily="34" charset="0"/>
                <a:ea typeface="+mn-ea"/>
              </a:rPr>
              <a:t>Aqua MODIS</a:t>
            </a:r>
          </a:p>
        </p:txBody>
      </p:sp>
      <p:sp>
        <p:nvSpPr>
          <p:cNvPr id="236" name="Shape 236"/>
          <p:cNvSpPr txBox="1">
            <a:spLocks noGrp="1"/>
          </p:cNvSpPr>
          <p:nvPr>
            <p:ph type="body" idx="2"/>
          </p:nvPr>
        </p:nvSpPr>
        <p:spPr>
          <a:xfrm>
            <a:off x="278757" y="2779014"/>
            <a:ext cx="2483109" cy="704100"/>
          </a:xfrm>
          <a:prstGeom prst="rect">
            <a:avLst/>
          </a:prstGeom>
          <a:noFill/>
          <a:ln>
            <a:noFill/>
          </a:ln>
        </p:spPr>
        <p:txBody>
          <a:bodyPr lIns="91425" tIns="45700" rIns="91425" bIns="45700" anchor="t" anchorCtr="0">
            <a:noAutofit/>
          </a:bodyPr>
          <a:lstStyle/>
          <a:p>
            <a:pPr>
              <a:spcBef>
                <a:spcPts val="0"/>
              </a:spcBef>
              <a:buSzPct val="25000"/>
            </a:pPr>
            <a:r>
              <a:rPr lang="en-US" i="1" dirty="0">
                <a:latin typeface="Century Gothic" panose="020B0502020202020204" pitchFamily="34" charset="0"/>
              </a:rPr>
              <a:t>In situ</a:t>
            </a:r>
          </a:p>
        </p:txBody>
      </p:sp>
      <p:grpSp>
        <p:nvGrpSpPr>
          <p:cNvPr id="7" name="Group 6"/>
          <p:cNvGrpSpPr/>
          <p:nvPr/>
        </p:nvGrpSpPr>
        <p:grpSpPr>
          <a:xfrm>
            <a:off x="7187186" y="585218"/>
            <a:ext cx="1393483" cy="5712995"/>
            <a:chOff x="7275170" y="982955"/>
            <a:chExt cx="1393483" cy="5712995"/>
          </a:xfrm>
        </p:grpSpPr>
        <p:sp>
          <p:nvSpPr>
            <p:cNvPr id="238" name="Shape 238"/>
            <p:cNvSpPr/>
            <p:nvPr/>
          </p:nvSpPr>
          <p:spPr>
            <a:xfrm>
              <a:off x="7275202" y="5302450"/>
              <a:ext cx="1393200" cy="1393500"/>
            </a:xfrm>
            <a:prstGeom prst="ellipse">
              <a:avLst/>
            </a:prstGeom>
            <a:solidFill>
              <a:srgbClr val="BD513F"/>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endParaRPr>
                <a:ea typeface="+mn-ea"/>
              </a:endParaRPr>
            </a:p>
          </p:txBody>
        </p:sp>
        <p:sp>
          <p:nvSpPr>
            <p:cNvPr id="239" name="Shape 239"/>
            <p:cNvSpPr/>
            <p:nvPr/>
          </p:nvSpPr>
          <p:spPr>
            <a:xfrm rot="5400000">
              <a:off x="7321448" y="5349352"/>
              <a:ext cx="1300800" cy="1300500"/>
            </a:xfrm>
            <a:prstGeom prst="ellipse">
              <a:avLst/>
            </a:prstGeom>
            <a:solidFill>
              <a:schemeClr val="lt1">
                <a:alpha val="89800"/>
              </a:schemeClr>
            </a:solidFill>
            <a:ln w="25400" cap="flat" cmpd="sng">
              <a:solidFill>
                <a:srgbClr val="BD513F"/>
              </a:solidFill>
              <a:prstDash val="solid"/>
              <a:round/>
              <a:headEnd type="none" w="med" len="med"/>
              <a:tailEnd type="none" w="med" len="med"/>
            </a:ln>
          </p:spPr>
          <p:txBody>
            <a:bodyPr lIns="91425" tIns="91425" rIns="91425" bIns="91425" anchor="ctr" anchorCtr="0">
              <a:noAutofit/>
            </a:bodyPr>
            <a:lstStyle/>
            <a:p>
              <a:endParaRPr>
                <a:ea typeface="+mn-ea"/>
              </a:endParaRPr>
            </a:p>
          </p:txBody>
        </p:sp>
        <p:sp>
          <p:nvSpPr>
            <p:cNvPr id="240" name="Shape 240"/>
            <p:cNvSpPr txBox="1"/>
            <p:nvPr/>
          </p:nvSpPr>
          <p:spPr>
            <a:xfrm>
              <a:off x="7382950" y="5535175"/>
              <a:ext cx="1175700" cy="928800"/>
            </a:xfrm>
            <a:prstGeom prst="rect">
              <a:avLst/>
            </a:prstGeom>
            <a:noFill/>
            <a:ln>
              <a:noFill/>
            </a:ln>
          </p:spPr>
          <p:txBody>
            <a:bodyPr lIns="12700" tIns="12700" rIns="12700" bIns="12700" anchor="ctr" anchorCtr="0">
              <a:noAutofit/>
            </a:bodyPr>
            <a:lstStyle/>
            <a:p>
              <a:pPr algn="ctr">
                <a:lnSpc>
                  <a:spcPct val="90000"/>
                </a:lnSpc>
                <a:buClr>
                  <a:srgbClr val="000000"/>
                </a:buClr>
                <a:buFont typeface="Questrial"/>
                <a:buNone/>
              </a:pPr>
              <a:r>
                <a:rPr lang="en-US" dirty="0">
                  <a:latin typeface="Century Gothic" panose="020B0502020202020204" pitchFamily="34" charset="0"/>
                  <a:ea typeface="Questrial"/>
                  <a:cs typeface="Questrial"/>
                  <a:sym typeface="Questrial"/>
                </a:rPr>
                <a:t>Statistical Analysis</a:t>
              </a:r>
            </a:p>
          </p:txBody>
        </p:sp>
        <p:grpSp>
          <p:nvGrpSpPr>
            <p:cNvPr id="6" name="Group 5"/>
            <p:cNvGrpSpPr/>
            <p:nvPr/>
          </p:nvGrpSpPr>
          <p:grpSpPr>
            <a:xfrm>
              <a:off x="7275370" y="3856742"/>
              <a:ext cx="1393283" cy="1393283"/>
              <a:chOff x="7275370" y="3856742"/>
              <a:chExt cx="1393283" cy="1393283"/>
            </a:xfrm>
          </p:grpSpPr>
          <p:sp>
            <p:nvSpPr>
              <p:cNvPr id="241" name="Shape 241"/>
              <p:cNvSpPr/>
              <p:nvPr/>
            </p:nvSpPr>
            <p:spPr>
              <a:xfrm rot="8100000">
                <a:off x="7275370" y="3856742"/>
                <a:ext cx="1393283" cy="1393283"/>
              </a:xfrm>
              <a:prstGeom prst="teardrop">
                <a:avLst>
                  <a:gd name="adj" fmla="val 100000"/>
                </a:avLst>
              </a:prstGeom>
              <a:solidFill>
                <a:srgbClr val="BD513F"/>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endParaRPr dirty="0">
                  <a:latin typeface="Century Gothic" panose="020B0502020202020204" pitchFamily="34" charset="0"/>
                  <a:ea typeface="+mn-ea"/>
                </a:endParaRPr>
              </a:p>
            </p:txBody>
          </p:sp>
          <p:sp>
            <p:nvSpPr>
              <p:cNvPr id="242" name="Shape 242"/>
              <p:cNvSpPr/>
              <p:nvPr/>
            </p:nvSpPr>
            <p:spPr>
              <a:xfrm rot="5400000">
                <a:off x="7321448" y="3909472"/>
                <a:ext cx="1300800" cy="1300500"/>
              </a:xfrm>
              <a:prstGeom prst="ellipse">
                <a:avLst/>
              </a:prstGeom>
              <a:solidFill>
                <a:schemeClr val="lt1">
                  <a:alpha val="89800"/>
                </a:schemeClr>
              </a:solidFill>
              <a:ln w="25400" cap="flat" cmpd="sng">
                <a:solidFill>
                  <a:srgbClr val="BD513F"/>
                </a:solidFill>
                <a:prstDash val="solid"/>
                <a:round/>
                <a:headEnd type="none" w="med" len="med"/>
                <a:tailEnd type="none" w="med" len="med"/>
              </a:ln>
            </p:spPr>
            <p:txBody>
              <a:bodyPr lIns="91425" tIns="91425" rIns="91425" bIns="91425" anchor="ctr" anchorCtr="0">
                <a:noAutofit/>
              </a:bodyPr>
              <a:lstStyle/>
              <a:p>
                <a:endParaRPr>
                  <a:ea typeface="+mn-ea"/>
                </a:endParaRPr>
              </a:p>
            </p:txBody>
          </p:sp>
          <p:sp>
            <p:nvSpPr>
              <p:cNvPr id="243" name="Shape 243"/>
              <p:cNvSpPr txBox="1"/>
              <p:nvPr/>
            </p:nvSpPr>
            <p:spPr>
              <a:xfrm>
                <a:off x="7321625" y="4095275"/>
                <a:ext cx="1300500" cy="928800"/>
              </a:xfrm>
              <a:prstGeom prst="rect">
                <a:avLst/>
              </a:prstGeom>
              <a:noFill/>
              <a:ln>
                <a:noFill/>
              </a:ln>
            </p:spPr>
            <p:txBody>
              <a:bodyPr lIns="12700" tIns="12700" rIns="12700" bIns="12700" anchor="ctr" anchorCtr="0">
                <a:noAutofit/>
              </a:bodyPr>
              <a:lstStyle/>
              <a:p>
                <a:pPr algn="ctr">
                  <a:lnSpc>
                    <a:spcPct val="90000"/>
                  </a:lnSpc>
                  <a:buClr>
                    <a:srgbClr val="000000"/>
                  </a:buClr>
                  <a:buFont typeface="Questrial"/>
                  <a:buNone/>
                </a:pPr>
                <a:r>
                  <a:rPr lang="en-US" dirty="0">
                    <a:latin typeface="Century Gothic" panose="020B0502020202020204" pitchFamily="34" charset="0"/>
                    <a:ea typeface="Questrial"/>
                    <a:cs typeface="Questrial"/>
                    <a:sym typeface="Questrial"/>
                  </a:rPr>
                  <a:t>Geodatabase</a:t>
                </a:r>
                <a:r>
                  <a:rPr lang="en-US" b="1" dirty="0">
                    <a:latin typeface="Century Gothic" panose="020B0502020202020204" pitchFamily="34" charset="0"/>
                    <a:ea typeface="Questrial"/>
                    <a:cs typeface="Questrial"/>
                    <a:sym typeface="Questrial"/>
                  </a:rPr>
                  <a:t> </a:t>
                </a:r>
              </a:p>
            </p:txBody>
          </p:sp>
        </p:grpSp>
        <p:grpSp>
          <p:nvGrpSpPr>
            <p:cNvPr id="5" name="Group 4"/>
            <p:cNvGrpSpPr/>
            <p:nvPr/>
          </p:nvGrpSpPr>
          <p:grpSpPr>
            <a:xfrm>
              <a:off x="7275170" y="2433449"/>
              <a:ext cx="1393283" cy="1393283"/>
              <a:chOff x="7275170" y="2433449"/>
              <a:chExt cx="1393283" cy="1393283"/>
            </a:xfrm>
          </p:grpSpPr>
          <p:sp>
            <p:nvSpPr>
              <p:cNvPr id="244" name="Shape 244"/>
              <p:cNvSpPr/>
              <p:nvPr/>
            </p:nvSpPr>
            <p:spPr>
              <a:xfrm rot="8100000">
                <a:off x="7275170" y="2433449"/>
                <a:ext cx="1393283" cy="1393283"/>
              </a:xfrm>
              <a:prstGeom prst="teardrop">
                <a:avLst>
                  <a:gd name="adj" fmla="val 100000"/>
                </a:avLst>
              </a:prstGeom>
              <a:solidFill>
                <a:srgbClr val="BD513F"/>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endParaRPr>
                  <a:ea typeface="+mn-ea"/>
                </a:endParaRPr>
              </a:p>
            </p:txBody>
          </p:sp>
          <p:sp>
            <p:nvSpPr>
              <p:cNvPr id="245" name="Shape 245"/>
              <p:cNvSpPr/>
              <p:nvPr/>
            </p:nvSpPr>
            <p:spPr>
              <a:xfrm rot="5400000">
                <a:off x="7321448" y="2469591"/>
                <a:ext cx="1300800" cy="1300500"/>
              </a:xfrm>
              <a:prstGeom prst="ellipse">
                <a:avLst/>
              </a:prstGeom>
              <a:solidFill>
                <a:schemeClr val="lt1">
                  <a:alpha val="89800"/>
                </a:schemeClr>
              </a:solidFill>
              <a:ln w="25400" cap="flat" cmpd="sng">
                <a:solidFill>
                  <a:srgbClr val="BD513F"/>
                </a:solidFill>
                <a:prstDash val="solid"/>
                <a:round/>
                <a:headEnd type="none" w="med" len="med"/>
                <a:tailEnd type="none" w="med" len="med"/>
              </a:ln>
            </p:spPr>
            <p:txBody>
              <a:bodyPr lIns="91425" tIns="91425" rIns="91425" bIns="91425" anchor="ctr" anchorCtr="0">
                <a:noAutofit/>
              </a:bodyPr>
              <a:lstStyle/>
              <a:p>
                <a:endParaRPr dirty="0">
                  <a:latin typeface="Century Gothic" panose="020B0502020202020204" pitchFamily="34" charset="0"/>
                  <a:ea typeface="+mn-ea"/>
                </a:endParaRPr>
              </a:p>
            </p:txBody>
          </p:sp>
          <p:sp>
            <p:nvSpPr>
              <p:cNvPr id="246" name="Shape 246"/>
              <p:cNvSpPr txBox="1"/>
              <p:nvPr/>
            </p:nvSpPr>
            <p:spPr>
              <a:xfrm>
                <a:off x="7507336" y="2655401"/>
                <a:ext cx="929100" cy="928800"/>
              </a:xfrm>
              <a:prstGeom prst="rect">
                <a:avLst/>
              </a:prstGeom>
              <a:noFill/>
              <a:ln>
                <a:noFill/>
              </a:ln>
            </p:spPr>
            <p:txBody>
              <a:bodyPr lIns="12700" tIns="12700" rIns="12700" bIns="12700" anchor="ctr" anchorCtr="0">
                <a:noAutofit/>
              </a:bodyPr>
              <a:lstStyle/>
              <a:p>
                <a:pPr algn="ctr">
                  <a:lnSpc>
                    <a:spcPct val="90000"/>
                  </a:lnSpc>
                  <a:buClr>
                    <a:srgbClr val="000000"/>
                  </a:buClr>
                  <a:buFont typeface="Arial"/>
                  <a:buNone/>
                </a:pPr>
                <a:r>
                  <a:rPr lang="en-US" dirty="0">
                    <a:latin typeface="Century Gothic" panose="020B0502020202020204" pitchFamily="34" charset="0"/>
                  </a:rPr>
                  <a:t>Python/R</a:t>
                </a:r>
              </a:p>
              <a:p>
                <a:pPr algn="ctr">
                  <a:lnSpc>
                    <a:spcPct val="90000"/>
                  </a:lnSpc>
                  <a:spcBef>
                    <a:spcPts val="351"/>
                  </a:spcBef>
                  <a:buClr>
                    <a:srgbClr val="000000"/>
                  </a:buClr>
                </a:pPr>
                <a:r>
                  <a:rPr lang="en-US" dirty="0">
                    <a:latin typeface="Century Gothic" panose="020B0502020202020204" pitchFamily="34" charset="0"/>
                  </a:rPr>
                  <a:t>Subset </a:t>
                </a:r>
              </a:p>
            </p:txBody>
          </p:sp>
        </p:grpSp>
        <p:grpSp>
          <p:nvGrpSpPr>
            <p:cNvPr id="2" name="Group 1"/>
            <p:cNvGrpSpPr/>
            <p:nvPr/>
          </p:nvGrpSpPr>
          <p:grpSpPr>
            <a:xfrm>
              <a:off x="7275370" y="982955"/>
              <a:ext cx="1393283" cy="1393283"/>
              <a:chOff x="7275370" y="982955"/>
              <a:chExt cx="1393283" cy="1393283"/>
            </a:xfrm>
          </p:grpSpPr>
          <p:sp>
            <p:nvSpPr>
              <p:cNvPr id="247" name="Shape 247"/>
              <p:cNvSpPr/>
              <p:nvPr/>
            </p:nvSpPr>
            <p:spPr>
              <a:xfrm rot="8100000">
                <a:off x="7275370" y="982955"/>
                <a:ext cx="1393283" cy="1393283"/>
              </a:xfrm>
              <a:prstGeom prst="teardrop">
                <a:avLst>
                  <a:gd name="adj" fmla="val 100000"/>
                </a:avLst>
              </a:prstGeom>
              <a:solidFill>
                <a:schemeClr val="accent4"/>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endParaRPr>
                  <a:latin typeface="Century Gothic" panose="020B0502020202020204" pitchFamily="34" charset="0"/>
                  <a:ea typeface="+mn-ea"/>
                </a:endParaRPr>
              </a:p>
            </p:txBody>
          </p:sp>
          <p:sp>
            <p:nvSpPr>
              <p:cNvPr id="248" name="Shape 248"/>
              <p:cNvSpPr/>
              <p:nvPr/>
            </p:nvSpPr>
            <p:spPr>
              <a:xfrm rot="5400000">
                <a:off x="7321448" y="1029709"/>
                <a:ext cx="1300799" cy="1300500"/>
              </a:xfrm>
              <a:prstGeom prst="ellipse">
                <a:avLst/>
              </a:prstGeom>
              <a:solidFill>
                <a:schemeClr val="accent4">
                  <a:lumMod val="20000"/>
                  <a:lumOff val="80000"/>
                  <a:alpha val="89800"/>
                </a:schemeClr>
              </a:solidFill>
              <a:ln w="25400" cap="flat" cmpd="sng">
                <a:solidFill>
                  <a:schemeClr val="accent4"/>
                </a:solidFill>
                <a:prstDash val="solid"/>
                <a:round/>
                <a:headEnd type="none" w="med" len="med"/>
                <a:tailEnd type="none" w="med" len="med"/>
              </a:ln>
            </p:spPr>
            <p:txBody>
              <a:bodyPr lIns="91425" tIns="91425" rIns="91425" bIns="91425" anchor="ctr" anchorCtr="0">
                <a:noAutofit/>
              </a:bodyPr>
              <a:lstStyle/>
              <a:p>
                <a:endParaRPr>
                  <a:latin typeface="Century Gothic" panose="020B0502020202020204" pitchFamily="34" charset="0"/>
                  <a:ea typeface="+mn-ea"/>
                </a:endParaRPr>
              </a:p>
            </p:txBody>
          </p:sp>
          <p:sp>
            <p:nvSpPr>
              <p:cNvPr id="249" name="Shape 249"/>
              <p:cNvSpPr txBox="1"/>
              <p:nvPr/>
            </p:nvSpPr>
            <p:spPr>
              <a:xfrm>
                <a:off x="7338650" y="1201639"/>
                <a:ext cx="1283448" cy="928800"/>
              </a:xfrm>
              <a:prstGeom prst="rect">
                <a:avLst/>
              </a:prstGeom>
              <a:noFill/>
              <a:ln>
                <a:noFill/>
              </a:ln>
            </p:spPr>
            <p:txBody>
              <a:bodyPr lIns="12700" tIns="12700" rIns="12700" bIns="12700" anchor="ctr" anchorCtr="0">
                <a:noAutofit/>
              </a:bodyPr>
              <a:lstStyle/>
              <a:p>
                <a:pPr algn="ctr">
                  <a:lnSpc>
                    <a:spcPct val="90000"/>
                  </a:lnSpc>
                  <a:buClr>
                    <a:srgbClr val="000000"/>
                  </a:buClr>
                  <a:buFont typeface="Arial"/>
                  <a:buNone/>
                </a:pPr>
                <a:r>
                  <a:rPr lang="en-US" sz="1600" b="1" dirty="0">
                    <a:solidFill>
                      <a:srgbClr val="767171">
                        <a:lumMod val="50000"/>
                      </a:srgbClr>
                    </a:solidFill>
                    <a:latin typeface="Century Gothic" panose="020B0502020202020204" pitchFamily="34" charset="0"/>
                    <a:ea typeface="+mn-ea"/>
                  </a:rPr>
                  <a:t>Data</a:t>
                </a:r>
              </a:p>
              <a:p>
                <a:pPr algn="ctr">
                  <a:lnSpc>
                    <a:spcPct val="90000"/>
                  </a:lnSpc>
                  <a:buClr>
                    <a:srgbClr val="000000"/>
                  </a:buClr>
                  <a:buFont typeface="Arial"/>
                  <a:buNone/>
                </a:pPr>
                <a:r>
                  <a:rPr lang="en-US" sz="1600" b="1" dirty="0">
                    <a:solidFill>
                      <a:srgbClr val="767171">
                        <a:lumMod val="50000"/>
                      </a:srgbClr>
                    </a:solidFill>
                    <a:latin typeface="Century Gothic" panose="020B0502020202020204" pitchFamily="34" charset="0"/>
                    <a:ea typeface="+mn-ea"/>
                  </a:rPr>
                  <a:t>Acquisition</a:t>
                </a:r>
                <a:endParaRPr lang="en-US" sz="1200" b="1" dirty="0">
                  <a:solidFill>
                    <a:srgbClr val="767171">
                      <a:lumMod val="50000"/>
                    </a:srgbClr>
                  </a:solidFill>
                  <a:latin typeface="Century Gothic" panose="020B0502020202020204" pitchFamily="34" charset="0"/>
                  <a:ea typeface="+mn-ea"/>
                </a:endParaRPr>
              </a:p>
            </p:txBody>
          </p:sp>
        </p:grpSp>
      </p:grpSp>
      <p:sp>
        <p:nvSpPr>
          <p:cNvPr id="17" name="Rectangle 16"/>
          <p:cNvSpPr/>
          <p:nvPr/>
        </p:nvSpPr>
        <p:spPr>
          <a:xfrm>
            <a:off x="4652432" y="1294844"/>
            <a:ext cx="2415925" cy="1692771"/>
          </a:xfrm>
          <a:prstGeom prst="rect">
            <a:avLst/>
          </a:prstGeom>
        </p:spPr>
        <p:txBody>
          <a:bodyPr wrap="square">
            <a:spAutoFit/>
          </a:bodyPr>
          <a:lstStyle/>
          <a:p>
            <a:pPr algn="ctr">
              <a:lnSpc>
                <a:spcPct val="150000"/>
              </a:lnSpc>
              <a:spcBef>
                <a:spcPts val="200"/>
              </a:spcBef>
              <a:buClr>
                <a:srgbClr val="BE5341"/>
              </a:buClr>
            </a:pPr>
            <a:r>
              <a:rPr lang="en-US" sz="2400" b="1" dirty="0">
                <a:solidFill>
                  <a:srgbClr val="BE5341"/>
                </a:solidFill>
                <a:latin typeface="Century Gothic" panose="020B0502020202020204" pitchFamily="34" charset="0"/>
                <a:ea typeface="+mn-ea"/>
              </a:rPr>
              <a:t>Study Period:</a:t>
            </a:r>
            <a:endParaRPr lang="en-US" sz="2400" dirty="0">
              <a:solidFill>
                <a:srgbClr val="BE5341"/>
              </a:solidFill>
              <a:latin typeface="Century Gothic" panose="020B0502020202020204" pitchFamily="34" charset="0"/>
              <a:ea typeface="+mn-ea"/>
            </a:endParaRPr>
          </a:p>
          <a:p>
            <a:pPr marL="342891" lvl="7" indent="-342891">
              <a:lnSpc>
                <a:spcPct val="150000"/>
              </a:lnSpc>
              <a:spcBef>
                <a:spcPts val="200"/>
              </a:spcBef>
              <a:buClr>
                <a:srgbClr val="BE5341"/>
              </a:buClr>
              <a:buFont typeface="Webdings" panose="05030102010509060703" pitchFamily="18" charset="2"/>
              <a:buChar char="4"/>
            </a:pPr>
            <a:r>
              <a:rPr lang="en-US" sz="1800" b="1" dirty="0">
                <a:latin typeface="Century Gothic" panose="020B0502020202020204" pitchFamily="34" charset="0"/>
                <a:ea typeface="+mn-ea"/>
              </a:rPr>
              <a:t>2006 – 2015</a:t>
            </a:r>
          </a:p>
          <a:p>
            <a:pPr lvl="7">
              <a:spcBef>
                <a:spcPts val="200"/>
              </a:spcBef>
              <a:buClr>
                <a:srgbClr val="BE5341"/>
              </a:buClr>
            </a:pPr>
            <a:endParaRPr lang="en-US" sz="1800" b="1" dirty="0">
              <a:latin typeface="Century Gothic" panose="020B0502020202020204" pitchFamily="34" charset="0"/>
              <a:ea typeface="+mn-ea"/>
            </a:endParaRPr>
          </a:p>
          <a:p>
            <a:pPr marL="342891" lvl="7" indent="-342891">
              <a:spcBef>
                <a:spcPts val="200"/>
              </a:spcBef>
              <a:buClr>
                <a:srgbClr val="BE5341"/>
              </a:buClr>
              <a:buFont typeface="Webdings" panose="05030102010509060703" pitchFamily="18" charset="2"/>
              <a:buChar char="4"/>
            </a:pPr>
            <a:r>
              <a:rPr lang="en-US" sz="1800" b="1" dirty="0">
                <a:latin typeface="Century Gothic" panose="020B0502020202020204" pitchFamily="34" charset="0"/>
                <a:ea typeface="+mn-ea"/>
              </a:rPr>
              <a:t>April – October</a:t>
            </a:r>
          </a:p>
        </p:txBody>
      </p:sp>
      <p:grpSp>
        <p:nvGrpSpPr>
          <p:cNvPr id="16" name="Group 15"/>
          <p:cNvGrpSpPr/>
          <p:nvPr/>
        </p:nvGrpSpPr>
        <p:grpSpPr>
          <a:xfrm>
            <a:off x="539843" y="3269021"/>
            <a:ext cx="6479882" cy="2919851"/>
            <a:chOff x="1283487" y="3677512"/>
            <a:chExt cx="6479883" cy="2919850"/>
          </a:xfrm>
        </p:grpSpPr>
        <p:grpSp>
          <p:nvGrpSpPr>
            <p:cNvPr id="8" name="Group 7"/>
            <p:cNvGrpSpPr/>
            <p:nvPr/>
          </p:nvGrpSpPr>
          <p:grpSpPr>
            <a:xfrm>
              <a:off x="1283487" y="3677512"/>
              <a:ext cx="5000600" cy="2919850"/>
              <a:chOff x="1533712" y="3769802"/>
              <a:chExt cx="5000600" cy="2919850"/>
            </a:xfrm>
          </p:grpSpPr>
          <p:grpSp>
            <p:nvGrpSpPr>
              <p:cNvPr id="3" name="Group 2"/>
              <p:cNvGrpSpPr/>
              <p:nvPr/>
            </p:nvGrpSpPr>
            <p:grpSpPr>
              <a:xfrm>
                <a:off x="2087737" y="3769802"/>
                <a:ext cx="4446575" cy="2919850"/>
                <a:chOff x="2702835" y="3728827"/>
                <a:chExt cx="4446575" cy="2919850"/>
              </a:xfrm>
            </p:grpSpPr>
            <p:pic>
              <p:nvPicPr>
                <p:cNvPr id="231" name="Shape 231"/>
                <p:cNvPicPr preferRelativeResize="0"/>
                <p:nvPr/>
              </p:nvPicPr>
              <p:blipFill>
                <a:blip r:embed="rId4">
                  <a:alphaModFix/>
                </a:blip>
                <a:stretch>
                  <a:fillRect/>
                </a:stretch>
              </p:blipFill>
              <p:spPr>
                <a:xfrm>
                  <a:off x="2702835" y="3728827"/>
                  <a:ext cx="4446575" cy="2919850"/>
                </a:xfrm>
                <a:prstGeom prst="rect">
                  <a:avLst/>
                </a:prstGeom>
                <a:noFill/>
                <a:ln>
                  <a:noFill/>
                </a:ln>
              </p:spPr>
            </p:pic>
            <p:cxnSp>
              <p:nvCxnSpPr>
                <p:cNvPr id="232" name="Shape 232"/>
                <p:cNvCxnSpPr/>
                <p:nvPr/>
              </p:nvCxnSpPr>
              <p:spPr>
                <a:xfrm rot="10800000" flipH="1">
                  <a:off x="4179352" y="4090902"/>
                  <a:ext cx="22200" cy="2178000"/>
                </a:xfrm>
                <a:prstGeom prst="straightConnector1">
                  <a:avLst/>
                </a:prstGeom>
                <a:noFill/>
                <a:ln w="28575" cap="flat" cmpd="sng">
                  <a:solidFill>
                    <a:schemeClr val="dk2"/>
                  </a:solidFill>
                  <a:prstDash val="solid"/>
                  <a:round/>
                  <a:headEnd type="none" w="lg" len="lg"/>
                  <a:tailEnd type="none" w="lg" len="lg"/>
                </a:ln>
              </p:spPr>
            </p:cxnSp>
            <p:cxnSp>
              <p:nvCxnSpPr>
                <p:cNvPr id="233" name="Shape 233"/>
                <p:cNvCxnSpPr/>
                <p:nvPr/>
              </p:nvCxnSpPr>
              <p:spPr>
                <a:xfrm rot="10800000">
                  <a:off x="6357377" y="4113252"/>
                  <a:ext cx="0" cy="2178000"/>
                </a:xfrm>
                <a:prstGeom prst="straightConnector1">
                  <a:avLst/>
                </a:prstGeom>
                <a:noFill/>
                <a:ln w="28575" cap="flat" cmpd="sng">
                  <a:solidFill>
                    <a:schemeClr val="dk2"/>
                  </a:solidFill>
                  <a:prstDash val="solid"/>
                  <a:round/>
                  <a:headEnd type="none" w="lg" len="lg"/>
                  <a:tailEnd type="none" w="lg" len="lg"/>
                </a:ln>
              </p:spPr>
            </p:cxnSp>
            <p:cxnSp>
              <p:nvCxnSpPr>
                <p:cNvPr id="234" name="Shape 234"/>
                <p:cNvCxnSpPr/>
                <p:nvPr/>
              </p:nvCxnSpPr>
              <p:spPr>
                <a:xfrm>
                  <a:off x="3084752" y="4314277"/>
                  <a:ext cx="4009800" cy="22200"/>
                </a:xfrm>
                <a:prstGeom prst="straightConnector1">
                  <a:avLst/>
                </a:prstGeom>
                <a:noFill/>
                <a:ln w="19050" cap="flat" cmpd="sng">
                  <a:solidFill>
                    <a:srgbClr val="CC0000"/>
                  </a:solidFill>
                  <a:prstDash val="dash"/>
                  <a:round/>
                  <a:headEnd type="none" w="lg" len="lg"/>
                  <a:tailEnd type="none" w="lg" len="lg"/>
                </a:ln>
              </p:spPr>
            </p:cxnSp>
            <p:sp>
              <p:nvSpPr>
                <p:cNvPr id="235" name="Shape 235"/>
                <p:cNvSpPr txBox="1"/>
                <p:nvPr/>
              </p:nvSpPr>
              <p:spPr>
                <a:xfrm>
                  <a:off x="3039725" y="4001640"/>
                  <a:ext cx="759685" cy="223225"/>
                </a:xfrm>
                <a:prstGeom prst="rect">
                  <a:avLst/>
                </a:prstGeom>
                <a:noFill/>
                <a:ln w="9525" cap="flat" cmpd="sng">
                  <a:noFill/>
                  <a:prstDash val="solid"/>
                  <a:round/>
                  <a:headEnd type="none" w="med" len="med"/>
                  <a:tailEnd type="none" w="med" len="med"/>
                </a:ln>
              </p:spPr>
              <p:txBody>
                <a:bodyPr lIns="91425" tIns="91425" rIns="91425" bIns="91425" anchor="t" anchorCtr="0">
                  <a:noAutofit/>
                </a:bodyPr>
                <a:lstStyle/>
                <a:p>
                  <a:pPr algn="ctr"/>
                  <a:r>
                    <a:rPr lang="en-US" b="1" dirty="0">
                      <a:solidFill>
                        <a:srgbClr val="CC0000"/>
                      </a:solidFill>
                      <a:latin typeface="Century Gothic" panose="020B0502020202020204" pitchFamily="34" charset="0"/>
                      <a:ea typeface="+mn-ea"/>
                    </a:rPr>
                    <a:t>104 °F</a:t>
                  </a:r>
                </a:p>
              </p:txBody>
            </p:sp>
          </p:grpSp>
          <p:sp>
            <p:nvSpPr>
              <p:cNvPr id="4" name="TextBox 3"/>
              <p:cNvSpPr txBox="1"/>
              <p:nvPr/>
            </p:nvSpPr>
            <p:spPr>
              <a:xfrm rot="16200000">
                <a:off x="984043" y="5042178"/>
                <a:ext cx="1622558" cy="523220"/>
              </a:xfrm>
              <a:prstGeom prst="rect">
                <a:avLst/>
              </a:prstGeom>
              <a:noFill/>
            </p:spPr>
            <p:txBody>
              <a:bodyPr wrap="none" rtlCol="0">
                <a:spAutoFit/>
              </a:bodyPr>
              <a:lstStyle/>
              <a:p>
                <a:pPr algn="ctr"/>
                <a:r>
                  <a:rPr lang="en-US" b="1" kern="1200" dirty="0">
                    <a:solidFill>
                      <a:srgbClr val="767171">
                        <a:lumMod val="50000"/>
                      </a:srgbClr>
                    </a:solidFill>
                    <a:latin typeface="Century Gothic" panose="020B0502020202020204" pitchFamily="34" charset="0"/>
                    <a:ea typeface="+mn-ea"/>
                    <a:cs typeface="+mn-cs"/>
                  </a:rPr>
                  <a:t>Average</a:t>
                </a:r>
              </a:p>
              <a:p>
                <a:pPr algn="ctr"/>
                <a:r>
                  <a:rPr lang="en-US" b="1" kern="1200" dirty="0">
                    <a:solidFill>
                      <a:srgbClr val="767171">
                        <a:lumMod val="50000"/>
                      </a:srgbClr>
                    </a:solidFill>
                    <a:latin typeface="Century Gothic" panose="020B0502020202020204" pitchFamily="34" charset="0"/>
                    <a:ea typeface="+mn-ea"/>
                    <a:cs typeface="+mn-cs"/>
                  </a:rPr>
                  <a:t> Air Temperature</a:t>
                </a:r>
              </a:p>
            </p:txBody>
          </p:sp>
        </p:grpSp>
        <p:grpSp>
          <p:nvGrpSpPr>
            <p:cNvPr id="14" name="Group 13"/>
            <p:cNvGrpSpPr/>
            <p:nvPr/>
          </p:nvGrpSpPr>
          <p:grpSpPr>
            <a:xfrm>
              <a:off x="6284087" y="4539162"/>
              <a:ext cx="1479283" cy="1051948"/>
              <a:chOff x="6284087" y="4285162"/>
              <a:chExt cx="1479283" cy="1051948"/>
            </a:xfrm>
          </p:grpSpPr>
          <p:cxnSp>
            <p:nvCxnSpPr>
              <p:cNvPr id="10" name="Straight Connector 9"/>
              <p:cNvCxnSpPr/>
              <p:nvPr/>
            </p:nvCxnSpPr>
            <p:spPr>
              <a:xfrm>
                <a:off x="6400800" y="4516016"/>
                <a:ext cx="31724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400800" y="5049416"/>
                <a:ext cx="317241"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772394" y="4303707"/>
                <a:ext cx="990976" cy="430887"/>
              </a:xfrm>
              <a:prstGeom prst="rect">
                <a:avLst/>
              </a:prstGeom>
              <a:noFill/>
            </p:spPr>
            <p:txBody>
              <a:bodyPr wrap="none" rtlCol="0">
                <a:spAutoFit/>
              </a:bodyPr>
              <a:lstStyle/>
              <a:p>
                <a:pPr algn="ctr"/>
                <a:r>
                  <a:rPr lang="en-US" sz="1100" kern="1200" dirty="0">
                    <a:solidFill>
                      <a:srgbClr val="767171">
                        <a:lumMod val="50000"/>
                      </a:srgbClr>
                    </a:solidFill>
                    <a:ea typeface="+mn-ea"/>
                    <a:cs typeface="+mn-cs"/>
                  </a:rPr>
                  <a:t>Maximum</a:t>
                </a:r>
              </a:p>
              <a:p>
                <a:pPr algn="ctr"/>
                <a:r>
                  <a:rPr lang="en-US" sz="1100" kern="1200" dirty="0">
                    <a:solidFill>
                      <a:srgbClr val="767171">
                        <a:lumMod val="50000"/>
                      </a:srgbClr>
                    </a:solidFill>
                    <a:ea typeface="+mn-ea"/>
                    <a:cs typeface="+mn-cs"/>
                  </a:rPr>
                  <a:t>Temperature</a:t>
                </a:r>
              </a:p>
            </p:txBody>
          </p:sp>
          <p:sp>
            <p:nvSpPr>
              <p:cNvPr id="35" name="TextBox 34"/>
              <p:cNvSpPr txBox="1"/>
              <p:nvPr/>
            </p:nvSpPr>
            <p:spPr>
              <a:xfrm>
                <a:off x="6773880" y="4830519"/>
                <a:ext cx="984135" cy="430887"/>
              </a:xfrm>
              <a:prstGeom prst="rect">
                <a:avLst/>
              </a:prstGeom>
              <a:noFill/>
            </p:spPr>
            <p:txBody>
              <a:bodyPr wrap="square" rtlCol="0">
                <a:spAutoFit/>
              </a:bodyPr>
              <a:lstStyle/>
              <a:p>
                <a:pPr algn="ctr"/>
                <a:r>
                  <a:rPr lang="en-US" sz="1100" kern="1200" dirty="0">
                    <a:solidFill>
                      <a:srgbClr val="767171">
                        <a:lumMod val="50000"/>
                      </a:srgbClr>
                    </a:solidFill>
                    <a:ea typeface="+mn-ea"/>
                    <a:cs typeface="+mn-cs"/>
                  </a:rPr>
                  <a:t>Minimum Temperature</a:t>
                </a:r>
              </a:p>
            </p:txBody>
          </p:sp>
          <p:sp>
            <p:nvSpPr>
              <p:cNvPr id="12" name="Oval 11"/>
              <p:cNvSpPr/>
              <p:nvPr/>
            </p:nvSpPr>
            <p:spPr>
              <a:xfrm>
                <a:off x="6537960" y="4489704"/>
                <a:ext cx="45719" cy="45719"/>
              </a:xfrm>
              <a:prstGeom prst="ellips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kern="1200">
                  <a:solidFill>
                    <a:srgbClr val="FFFFFF"/>
                  </a:solidFill>
                </a:endParaRPr>
              </a:p>
            </p:txBody>
          </p:sp>
          <p:sp>
            <p:nvSpPr>
              <p:cNvPr id="37" name="Oval 36"/>
              <p:cNvSpPr/>
              <p:nvPr/>
            </p:nvSpPr>
            <p:spPr>
              <a:xfrm>
                <a:off x="6537960" y="5023104"/>
                <a:ext cx="45719" cy="45719"/>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kern="1200">
                  <a:solidFill>
                    <a:srgbClr val="FFFFFF"/>
                  </a:solidFill>
                </a:endParaRPr>
              </a:p>
            </p:txBody>
          </p:sp>
          <p:sp>
            <p:nvSpPr>
              <p:cNvPr id="13" name="Rectangle 12"/>
              <p:cNvSpPr/>
              <p:nvPr/>
            </p:nvSpPr>
            <p:spPr>
              <a:xfrm>
                <a:off x="6284087" y="4285162"/>
                <a:ext cx="1427457" cy="1051948"/>
              </a:xfrm>
              <a:prstGeom prst="rect">
                <a:avLst/>
              </a:prstGeom>
              <a:no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kern="1200">
                  <a:solidFill>
                    <a:srgbClr val="FFFFFF"/>
                  </a:solidFill>
                </a:endParaRPr>
              </a:p>
            </p:txBody>
          </p:sp>
        </p:grpSp>
      </p:grpSp>
    </p:spTree>
    <p:extLst>
      <p:ext uri="{BB962C8B-B14F-4D97-AF65-F5344CB8AC3E}">
        <p14:creationId xmlns:p14="http://schemas.microsoft.com/office/powerpoint/2010/main" val="1716983152"/>
      </p:ext>
    </p:extLst>
  </p:cSld>
  <p:clrMapOvr>
    <a:masterClrMapping/>
  </p:clrMapOvr>
  <p:transition spd="slow">
    <p:cu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Shape 255"/>
          <p:cNvSpPr txBox="1">
            <a:spLocks noGrp="1"/>
          </p:cNvSpPr>
          <p:nvPr>
            <p:ph type="body" idx="2"/>
          </p:nvPr>
        </p:nvSpPr>
        <p:spPr>
          <a:xfrm>
            <a:off x="295657" y="500918"/>
            <a:ext cx="7982700" cy="704100"/>
          </a:xfrm>
          <a:prstGeom prst="rect">
            <a:avLst/>
          </a:prstGeom>
          <a:noFill/>
          <a:ln>
            <a:noFill/>
          </a:ln>
        </p:spPr>
        <p:txBody>
          <a:bodyPr lIns="91425" tIns="45700" rIns="91425" bIns="45700" anchor="t" anchorCtr="0">
            <a:noAutofit/>
          </a:bodyPr>
          <a:lstStyle/>
          <a:p>
            <a:pPr>
              <a:spcBef>
                <a:spcPts val="0"/>
              </a:spcBef>
              <a:buSzPct val="25000"/>
            </a:pPr>
            <a:r>
              <a:rPr lang="en-US" dirty="0">
                <a:latin typeface="Century Gothic" panose="020B0502020202020204" pitchFamily="34" charset="0"/>
              </a:rPr>
              <a:t>Methods: </a:t>
            </a:r>
            <a:r>
              <a:rPr lang="en-US" dirty="0" err="1">
                <a:latin typeface="Century Gothic" panose="020B0502020202020204" pitchFamily="34" charset="0"/>
              </a:rPr>
              <a:t>LaSTMoV</a:t>
            </a:r>
            <a:endParaRPr lang="en-US" dirty="0">
              <a:latin typeface="Century Gothic" panose="020B0502020202020204" pitchFamily="34" charset="0"/>
            </a:endParaRPr>
          </a:p>
        </p:txBody>
      </p:sp>
      <p:grpSp>
        <p:nvGrpSpPr>
          <p:cNvPr id="3" name="Group 2"/>
          <p:cNvGrpSpPr/>
          <p:nvPr/>
        </p:nvGrpSpPr>
        <p:grpSpPr>
          <a:xfrm>
            <a:off x="7188958" y="583933"/>
            <a:ext cx="1393483" cy="5712995"/>
            <a:chOff x="7188956" y="583930"/>
            <a:chExt cx="1393483" cy="5712995"/>
          </a:xfrm>
        </p:grpSpPr>
        <p:sp>
          <p:nvSpPr>
            <p:cNvPr id="266" name="Shape 266"/>
            <p:cNvSpPr/>
            <p:nvPr/>
          </p:nvSpPr>
          <p:spPr>
            <a:xfrm rot="8100000">
              <a:off x="7189156" y="583930"/>
              <a:ext cx="1393283" cy="1393283"/>
            </a:xfrm>
            <a:prstGeom prst="teardrop">
              <a:avLst>
                <a:gd name="adj" fmla="val 100000"/>
              </a:avLst>
            </a:prstGeom>
            <a:solidFill>
              <a:srgbClr val="BD513F"/>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endParaRPr>
                <a:ea typeface="+mn-ea"/>
              </a:endParaRPr>
            </a:p>
          </p:txBody>
        </p:sp>
        <p:sp>
          <p:nvSpPr>
            <p:cNvPr id="257" name="Shape 257"/>
            <p:cNvSpPr/>
            <p:nvPr/>
          </p:nvSpPr>
          <p:spPr>
            <a:xfrm>
              <a:off x="7188988" y="4903425"/>
              <a:ext cx="1393200" cy="1393500"/>
            </a:xfrm>
            <a:prstGeom prst="ellipse">
              <a:avLst/>
            </a:prstGeom>
            <a:solidFill>
              <a:srgbClr val="BD513F"/>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endParaRPr>
                <a:ea typeface="+mn-ea"/>
              </a:endParaRPr>
            </a:p>
          </p:txBody>
        </p:sp>
        <p:sp>
          <p:nvSpPr>
            <p:cNvPr id="258" name="Shape 258"/>
            <p:cNvSpPr/>
            <p:nvPr/>
          </p:nvSpPr>
          <p:spPr>
            <a:xfrm rot="5400000">
              <a:off x="7235234" y="4950327"/>
              <a:ext cx="1300800" cy="1300500"/>
            </a:xfrm>
            <a:prstGeom prst="ellipse">
              <a:avLst/>
            </a:prstGeom>
            <a:solidFill>
              <a:schemeClr val="lt1">
                <a:alpha val="89800"/>
              </a:schemeClr>
            </a:solidFill>
            <a:ln w="25400" cap="flat" cmpd="sng">
              <a:solidFill>
                <a:srgbClr val="BD513F"/>
              </a:solidFill>
              <a:prstDash val="solid"/>
              <a:round/>
              <a:headEnd type="none" w="med" len="med"/>
              <a:tailEnd type="none" w="med" len="med"/>
            </a:ln>
          </p:spPr>
          <p:txBody>
            <a:bodyPr lIns="91425" tIns="91425" rIns="91425" bIns="91425" anchor="ctr" anchorCtr="0">
              <a:noAutofit/>
            </a:bodyPr>
            <a:lstStyle/>
            <a:p>
              <a:endParaRPr>
                <a:ea typeface="+mn-ea"/>
              </a:endParaRPr>
            </a:p>
          </p:txBody>
        </p:sp>
        <p:sp>
          <p:nvSpPr>
            <p:cNvPr id="259" name="Shape 259"/>
            <p:cNvSpPr txBox="1"/>
            <p:nvPr/>
          </p:nvSpPr>
          <p:spPr>
            <a:xfrm>
              <a:off x="7296736" y="5136150"/>
              <a:ext cx="1175700" cy="928800"/>
            </a:xfrm>
            <a:prstGeom prst="rect">
              <a:avLst/>
            </a:prstGeom>
            <a:noFill/>
            <a:ln>
              <a:noFill/>
            </a:ln>
          </p:spPr>
          <p:txBody>
            <a:bodyPr lIns="12700" tIns="12700" rIns="12700" bIns="12700" anchor="ctr" anchorCtr="0">
              <a:noAutofit/>
            </a:bodyPr>
            <a:lstStyle/>
            <a:p>
              <a:pPr algn="ctr">
                <a:lnSpc>
                  <a:spcPct val="90000"/>
                </a:lnSpc>
                <a:buClr>
                  <a:srgbClr val="000000"/>
                </a:buClr>
                <a:buFont typeface="Questrial"/>
                <a:buNone/>
              </a:pPr>
              <a:r>
                <a:rPr lang="en-US" dirty="0">
                  <a:latin typeface="Century Gothic" panose="020B0502020202020204" pitchFamily="34" charset="0"/>
                  <a:ea typeface="Questrial"/>
                  <a:cs typeface="Questrial"/>
                  <a:sym typeface="Questrial"/>
                </a:rPr>
                <a:t>Statistical Analysis</a:t>
              </a:r>
            </a:p>
          </p:txBody>
        </p:sp>
        <p:sp>
          <p:nvSpPr>
            <p:cNvPr id="260" name="Shape 260"/>
            <p:cNvSpPr/>
            <p:nvPr/>
          </p:nvSpPr>
          <p:spPr>
            <a:xfrm rot="8100000">
              <a:off x="7189156" y="3457717"/>
              <a:ext cx="1393283" cy="1393283"/>
            </a:xfrm>
            <a:prstGeom prst="teardrop">
              <a:avLst>
                <a:gd name="adj" fmla="val 100000"/>
              </a:avLst>
            </a:prstGeom>
            <a:solidFill>
              <a:srgbClr val="BD513F"/>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endParaRPr>
                <a:ea typeface="+mn-ea"/>
              </a:endParaRPr>
            </a:p>
          </p:txBody>
        </p:sp>
        <p:sp>
          <p:nvSpPr>
            <p:cNvPr id="261" name="Shape 261"/>
            <p:cNvSpPr/>
            <p:nvPr/>
          </p:nvSpPr>
          <p:spPr>
            <a:xfrm rot="5400000">
              <a:off x="7235234" y="3510447"/>
              <a:ext cx="1300800" cy="1300500"/>
            </a:xfrm>
            <a:prstGeom prst="ellipse">
              <a:avLst/>
            </a:prstGeom>
            <a:solidFill>
              <a:schemeClr val="lt1">
                <a:alpha val="89800"/>
              </a:schemeClr>
            </a:solidFill>
            <a:ln w="25400" cap="flat" cmpd="sng">
              <a:solidFill>
                <a:srgbClr val="BD513F"/>
              </a:solidFill>
              <a:prstDash val="solid"/>
              <a:round/>
              <a:headEnd type="none" w="med" len="med"/>
              <a:tailEnd type="none" w="med" len="med"/>
            </a:ln>
          </p:spPr>
          <p:txBody>
            <a:bodyPr lIns="91425" tIns="91425" rIns="91425" bIns="91425" anchor="ctr" anchorCtr="0">
              <a:noAutofit/>
            </a:bodyPr>
            <a:lstStyle/>
            <a:p>
              <a:endParaRPr>
                <a:ea typeface="+mn-ea"/>
              </a:endParaRPr>
            </a:p>
          </p:txBody>
        </p:sp>
        <p:sp>
          <p:nvSpPr>
            <p:cNvPr id="262" name="Shape 262"/>
            <p:cNvSpPr txBox="1"/>
            <p:nvPr/>
          </p:nvSpPr>
          <p:spPr>
            <a:xfrm>
              <a:off x="7235411" y="3696250"/>
              <a:ext cx="1300500" cy="928800"/>
            </a:xfrm>
            <a:prstGeom prst="rect">
              <a:avLst/>
            </a:prstGeom>
            <a:noFill/>
            <a:ln>
              <a:noFill/>
            </a:ln>
          </p:spPr>
          <p:txBody>
            <a:bodyPr lIns="12700" tIns="12700" rIns="12700" bIns="12700" anchor="ctr" anchorCtr="0">
              <a:noAutofit/>
            </a:bodyPr>
            <a:lstStyle/>
            <a:p>
              <a:pPr algn="ctr">
                <a:lnSpc>
                  <a:spcPct val="90000"/>
                </a:lnSpc>
                <a:buClr>
                  <a:srgbClr val="000000"/>
                </a:buClr>
                <a:buFont typeface="Questrial"/>
                <a:buNone/>
              </a:pPr>
              <a:r>
                <a:rPr lang="en-US" dirty="0">
                  <a:latin typeface="Century Gothic" panose="020B0502020202020204" pitchFamily="34" charset="0"/>
                  <a:ea typeface="Questrial"/>
                  <a:cs typeface="Questrial"/>
                  <a:sym typeface="Questrial"/>
                </a:rPr>
                <a:t>Geodatabase </a:t>
              </a:r>
            </a:p>
          </p:txBody>
        </p:sp>
        <p:sp>
          <p:nvSpPr>
            <p:cNvPr id="263" name="Shape 263"/>
            <p:cNvSpPr/>
            <p:nvPr/>
          </p:nvSpPr>
          <p:spPr>
            <a:xfrm rot="8100000">
              <a:off x="7188956" y="2034424"/>
              <a:ext cx="1393283" cy="1393283"/>
            </a:xfrm>
            <a:prstGeom prst="teardrop">
              <a:avLst>
                <a:gd name="adj" fmla="val 100000"/>
              </a:avLst>
            </a:prstGeom>
            <a:solidFill>
              <a:schemeClr val="accent4"/>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endParaRPr>
                <a:ea typeface="+mn-ea"/>
              </a:endParaRPr>
            </a:p>
          </p:txBody>
        </p:sp>
        <p:sp>
          <p:nvSpPr>
            <p:cNvPr id="264" name="Shape 264"/>
            <p:cNvSpPr/>
            <p:nvPr/>
          </p:nvSpPr>
          <p:spPr>
            <a:xfrm rot="5400000">
              <a:off x="7235234" y="2070566"/>
              <a:ext cx="1300800" cy="1300500"/>
            </a:xfrm>
            <a:prstGeom prst="ellipse">
              <a:avLst/>
            </a:prstGeom>
            <a:solidFill>
              <a:schemeClr val="accent4">
                <a:lumMod val="20000"/>
                <a:lumOff val="80000"/>
                <a:alpha val="89800"/>
              </a:schemeClr>
            </a:solidFill>
            <a:ln w="25400" cap="flat" cmpd="sng">
              <a:solidFill>
                <a:schemeClr val="accent4"/>
              </a:solidFill>
              <a:prstDash val="solid"/>
              <a:round/>
              <a:headEnd type="none" w="med" len="med"/>
              <a:tailEnd type="none" w="med" len="med"/>
            </a:ln>
          </p:spPr>
          <p:txBody>
            <a:bodyPr lIns="91425" tIns="91425" rIns="91425" bIns="91425" anchor="ctr" anchorCtr="0">
              <a:noAutofit/>
            </a:bodyPr>
            <a:lstStyle/>
            <a:p>
              <a:endParaRPr>
                <a:ea typeface="+mn-ea"/>
              </a:endParaRPr>
            </a:p>
          </p:txBody>
        </p:sp>
        <p:sp>
          <p:nvSpPr>
            <p:cNvPr id="265" name="Shape 265"/>
            <p:cNvSpPr txBox="1"/>
            <p:nvPr/>
          </p:nvSpPr>
          <p:spPr>
            <a:xfrm>
              <a:off x="7357843" y="2298876"/>
              <a:ext cx="1053486" cy="928800"/>
            </a:xfrm>
            <a:prstGeom prst="rect">
              <a:avLst/>
            </a:prstGeom>
            <a:noFill/>
            <a:ln>
              <a:noFill/>
            </a:ln>
          </p:spPr>
          <p:txBody>
            <a:bodyPr lIns="12700" tIns="12700" rIns="12700" bIns="12700" anchor="ctr" anchorCtr="0">
              <a:noAutofit/>
            </a:bodyPr>
            <a:lstStyle/>
            <a:p>
              <a:pPr algn="ctr">
                <a:lnSpc>
                  <a:spcPct val="90000"/>
                </a:lnSpc>
                <a:buClr>
                  <a:srgbClr val="000000"/>
                </a:buClr>
                <a:buFont typeface="Arial"/>
                <a:buNone/>
              </a:pPr>
              <a:r>
                <a:rPr lang="en-US" sz="1600" b="1" dirty="0">
                  <a:solidFill>
                    <a:srgbClr val="767171">
                      <a:lumMod val="50000"/>
                    </a:srgbClr>
                  </a:solidFill>
                  <a:latin typeface="Century Gothic" panose="020B0502020202020204" pitchFamily="34" charset="0"/>
                  <a:ea typeface="+mn-ea"/>
                </a:rPr>
                <a:t>Python/R</a:t>
              </a:r>
              <a:endParaRPr lang="en-US" sz="1800" b="1" dirty="0">
                <a:solidFill>
                  <a:srgbClr val="767171">
                    <a:lumMod val="50000"/>
                  </a:srgbClr>
                </a:solidFill>
                <a:latin typeface="Century Gothic" panose="020B0502020202020204" pitchFamily="34" charset="0"/>
                <a:ea typeface="+mn-ea"/>
              </a:endParaRPr>
            </a:p>
            <a:p>
              <a:pPr algn="ctr">
                <a:lnSpc>
                  <a:spcPct val="90000"/>
                </a:lnSpc>
                <a:spcBef>
                  <a:spcPts val="351"/>
                </a:spcBef>
                <a:buClr>
                  <a:srgbClr val="000000"/>
                </a:buClr>
              </a:pPr>
              <a:r>
                <a:rPr lang="en-US" sz="1600" b="1" dirty="0">
                  <a:solidFill>
                    <a:srgbClr val="767171">
                      <a:lumMod val="50000"/>
                    </a:srgbClr>
                  </a:solidFill>
                  <a:latin typeface="Century Gothic" panose="020B0502020202020204" pitchFamily="34" charset="0"/>
                  <a:ea typeface="+mn-ea"/>
                </a:rPr>
                <a:t>Subset</a:t>
              </a:r>
              <a:r>
                <a:rPr lang="en-US" sz="1800" b="1" dirty="0">
                  <a:solidFill>
                    <a:srgbClr val="767171">
                      <a:lumMod val="50000"/>
                    </a:srgbClr>
                  </a:solidFill>
                  <a:latin typeface="Century Gothic" panose="020B0502020202020204" pitchFamily="34" charset="0"/>
                  <a:ea typeface="+mn-ea"/>
                </a:rPr>
                <a:t> </a:t>
              </a:r>
            </a:p>
          </p:txBody>
        </p:sp>
        <p:sp>
          <p:nvSpPr>
            <p:cNvPr id="267" name="Shape 267"/>
            <p:cNvSpPr/>
            <p:nvPr/>
          </p:nvSpPr>
          <p:spPr>
            <a:xfrm rot="5400000">
              <a:off x="7235235" y="630685"/>
              <a:ext cx="1300799" cy="1300500"/>
            </a:xfrm>
            <a:prstGeom prst="ellipse">
              <a:avLst/>
            </a:prstGeom>
            <a:solidFill>
              <a:schemeClr val="lt1">
                <a:alpha val="89800"/>
              </a:schemeClr>
            </a:solidFill>
            <a:ln w="25400" cap="flat" cmpd="sng">
              <a:solidFill>
                <a:srgbClr val="BD513F"/>
              </a:solidFill>
              <a:prstDash val="solid"/>
              <a:round/>
              <a:headEnd type="none" w="med" len="med"/>
              <a:tailEnd type="none" w="med" len="med"/>
            </a:ln>
          </p:spPr>
          <p:txBody>
            <a:bodyPr lIns="91425" tIns="91425" rIns="91425" bIns="91425" anchor="ctr" anchorCtr="0">
              <a:noAutofit/>
            </a:bodyPr>
            <a:lstStyle/>
            <a:p>
              <a:endParaRPr>
                <a:ea typeface="+mn-ea"/>
              </a:endParaRPr>
            </a:p>
          </p:txBody>
        </p:sp>
        <p:sp>
          <p:nvSpPr>
            <p:cNvPr id="268" name="Shape 268"/>
            <p:cNvSpPr txBox="1"/>
            <p:nvPr/>
          </p:nvSpPr>
          <p:spPr>
            <a:xfrm>
              <a:off x="7362193" y="816171"/>
              <a:ext cx="1115038" cy="928800"/>
            </a:xfrm>
            <a:prstGeom prst="rect">
              <a:avLst/>
            </a:prstGeom>
            <a:noFill/>
            <a:ln>
              <a:noFill/>
            </a:ln>
          </p:spPr>
          <p:txBody>
            <a:bodyPr lIns="12700" tIns="12700" rIns="12700" bIns="12700" anchor="ctr" anchorCtr="0">
              <a:noAutofit/>
            </a:bodyPr>
            <a:lstStyle/>
            <a:p>
              <a:pPr algn="ctr">
                <a:lnSpc>
                  <a:spcPct val="90000"/>
                </a:lnSpc>
                <a:buClr>
                  <a:srgbClr val="000000"/>
                </a:buClr>
                <a:buFont typeface="Arial"/>
                <a:buNone/>
              </a:pPr>
              <a:r>
                <a:rPr lang="en-US" dirty="0">
                  <a:latin typeface="Century Gothic" panose="020B0502020202020204" pitchFamily="34" charset="0"/>
                  <a:ea typeface="+mn-ea"/>
                </a:rPr>
                <a:t>Data</a:t>
              </a:r>
            </a:p>
            <a:p>
              <a:pPr algn="ctr">
                <a:lnSpc>
                  <a:spcPct val="90000"/>
                </a:lnSpc>
                <a:buClr>
                  <a:srgbClr val="000000"/>
                </a:buClr>
                <a:buFont typeface="Arial"/>
                <a:buNone/>
              </a:pPr>
              <a:r>
                <a:rPr lang="en-US" dirty="0">
                  <a:latin typeface="Century Gothic" panose="020B0502020202020204" pitchFamily="34" charset="0"/>
                  <a:ea typeface="+mn-ea"/>
                </a:rPr>
                <a:t>Acquisition</a:t>
              </a:r>
            </a:p>
          </p:txBody>
        </p:sp>
      </p:grpSp>
      <p:sp>
        <p:nvSpPr>
          <p:cNvPr id="269" name="Shape 269"/>
          <p:cNvSpPr txBox="1"/>
          <p:nvPr/>
        </p:nvSpPr>
        <p:spPr>
          <a:xfrm>
            <a:off x="608694" y="1151836"/>
            <a:ext cx="7148400" cy="559035"/>
          </a:xfrm>
          <a:prstGeom prst="rect">
            <a:avLst/>
          </a:prstGeom>
          <a:noFill/>
          <a:ln>
            <a:noFill/>
          </a:ln>
        </p:spPr>
        <p:txBody>
          <a:bodyPr lIns="91425" tIns="91425" rIns="91425" bIns="91425" anchor="t" anchorCtr="0">
            <a:noAutofit/>
          </a:bodyPr>
          <a:lstStyle/>
          <a:p>
            <a:r>
              <a:rPr lang="en-US" sz="2000" b="1" u="sng" dirty="0">
                <a:solidFill>
                  <a:srgbClr val="BE5341"/>
                </a:solidFill>
                <a:latin typeface="Century Gothic" panose="020B0502020202020204" pitchFamily="34" charset="0"/>
                <a:ea typeface="+mn-ea"/>
              </a:rPr>
              <a:t>La</a:t>
            </a:r>
            <a:r>
              <a:rPr lang="en-US" sz="2000" u="sng" dirty="0">
                <a:solidFill>
                  <a:srgbClr val="767171">
                    <a:lumMod val="50000"/>
                  </a:srgbClr>
                </a:solidFill>
                <a:latin typeface="Century Gothic" panose="020B0502020202020204" pitchFamily="34" charset="0"/>
                <a:ea typeface="+mn-ea"/>
              </a:rPr>
              <a:t>nd </a:t>
            </a:r>
            <a:r>
              <a:rPr lang="en-US" sz="2000" b="1" u="sng" dirty="0">
                <a:solidFill>
                  <a:srgbClr val="BE5341"/>
                </a:solidFill>
                <a:latin typeface="Century Gothic" panose="020B0502020202020204" pitchFamily="34" charset="0"/>
                <a:ea typeface="+mn-ea"/>
              </a:rPr>
              <a:t>S</a:t>
            </a:r>
            <a:r>
              <a:rPr lang="en-US" sz="2000" u="sng" dirty="0">
                <a:solidFill>
                  <a:srgbClr val="767171">
                    <a:lumMod val="50000"/>
                  </a:srgbClr>
                </a:solidFill>
                <a:latin typeface="Century Gothic" panose="020B0502020202020204" pitchFamily="34" charset="0"/>
                <a:ea typeface="+mn-ea"/>
              </a:rPr>
              <a:t>urface </a:t>
            </a:r>
            <a:r>
              <a:rPr lang="en-US" sz="2000" b="1" u="sng" dirty="0">
                <a:solidFill>
                  <a:srgbClr val="BE5341"/>
                </a:solidFill>
                <a:latin typeface="Century Gothic" panose="020B0502020202020204" pitchFamily="34" charset="0"/>
                <a:ea typeface="+mn-ea"/>
              </a:rPr>
              <a:t>T</a:t>
            </a:r>
            <a:r>
              <a:rPr lang="en-US" sz="2000" u="sng" dirty="0">
                <a:solidFill>
                  <a:srgbClr val="767171">
                    <a:lumMod val="50000"/>
                  </a:srgbClr>
                </a:solidFill>
                <a:latin typeface="Century Gothic" panose="020B0502020202020204" pitchFamily="34" charset="0"/>
                <a:ea typeface="+mn-ea"/>
              </a:rPr>
              <a:t>emperature </a:t>
            </a:r>
            <a:r>
              <a:rPr lang="en-US" sz="2000" b="1" u="sng" dirty="0">
                <a:solidFill>
                  <a:srgbClr val="BE5341"/>
                </a:solidFill>
                <a:latin typeface="Century Gothic" panose="020B0502020202020204" pitchFamily="34" charset="0"/>
                <a:ea typeface="+mn-ea"/>
              </a:rPr>
              <a:t>MO</a:t>
            </a:r>
            <a:r>
              <a:rPr lang="en-US" sz="2000" u="sng" dirty="0">
                <a:solidFill>
                  <a:srgbClr val="767171">
                    <a:lumMod val="50000"/>
                  </a:srgbClr>
                </a:solidFill>
                <a:latin typeface="Century Gothic" panose="020B0502020202020204" pitchFamily="34" charset="0"/>
                <a:ea typeface="+mn-ea"/>
              </a:rPr>
              <a:t>DIS </a:t>
            </a:r>
            <a:r>
              <a:rPr lang="en-US" sz="2000" b="1" u="sng" dirty="0">
                <a:solidFill>
                  <a:srgbClr val="BE5341"/>
                </a:solidFill>
                <a:latin typeface="Century Gothic" panose="020B0502020202020204" pitchFamily="34" charset="0"/>
                <a:ea typeface="+mn-ea"/>
              </a:rPr>
              <a:t>V</a:t>
            </a:r>
            <a:r>
              <a:rPr lang="en-US" sz="2000" u="sng" dirty="0">
                <a:solidFill>
                  <a:srgbClr val="767171">
                    <a:lumMod val="50000"/>
                  </a:srgbClr>
                </a:solidFill>
                <a:latin typeface="Century Gothic" panose="020B0502020202020204" pitchFamily="34" charset="0"/>
                <a:ea typeface="+mn-ea"/>
              </a:rPr>
              <a:t>isualization</a:t>
            </a:r>
          </a:p>
        </p:txBody>
      </p:sp>
      <p:sp>
        <p:nvSpPr>
          <p:cNvPr id="270" name="Shape 270"/>
          <p:cNvSpPr txBox="1"/>
          <p:nvPr/>
        </p:nvSpPr>
        <p:spPr>
          <a:xfrm>
            <a:off x="1323594" y="2155882"/>
            <a:ext cx="6433500" cy="3845865"/>
          </a:xfrm>
          <a:prstGeom prst="rect">
            <a:avLst/>
          </a:prstGeom>
          <a:noFill/>
          <a:ln>
            <a:noFill/>
          </a:ln>
        </p:spPr>
        <p:txBody>
          <a:bodyPr lIns="91425" tIns="91425" rIns="91425" bIns="91425" anchor="t" anchorCtr="0">
            <a:noAutofit/>
          </a:bodyPr>
          <a:lstStyle/>
          <a:p>
            <a:r>
              <a:rPr lang="en-US" b="1" dirty="0">
                <a:solidFill>
                  <a:srgbClr val="767171">
                    <a:lumMod val="50000"/>
                  </a:srgbClr>
                </a:solidFill>
                <a:latin typeface="Century Gothic" panose="020B0502020202020204" pitchFamily="34" charset="0"/>
                <a:ea typeface="+mn-ea"/>
              </a:rPr>
              <a:t>Input:</a:t>
            </a:r>
            <a:r>
              <a:rPr lang="en-US" dirty="0">
                <a:solidFill>
                  <a:srgbClr val="767171">
                    <a:lumMod val="50000"/>
                  </a:srgbClr>
                </a:solidFill>
                <a:latin typeface="Century Gothic" panose="020B0502020202020204" pitchFamily="34" charset="0"/>
                <a:ea typeface="+mn-ea"/>
              </a:rPr>
              <a:t> 	MODIS HDF files for study period</a:t>
            </a:r>
          </a:p>
          <a:p>
            <a:r>
              <a:rPr lang="en-US" dirty="0">
                <a:solidFill>
                  <a:srgbClr val="767171">
                    <a:lumMod val="50000"/>
                  </a:srgbClr>
                </a:solidFill>
                <a:latin typeface="Century Gothic" panose="020B0502020202020204" pitchFamily="34" charset="0"/>
                <a:ea typeface="+mn-ea"/>
              </a:rPr>
              <a:t>	</a:t>
            </a:r>
            <a:r>
              <a:rPr lang="en-US" dirty="0" err="1">
                <a:solidFill>
                  <a:srgbClr val="767171">
                    <a:lumMod val="50000"/>
                  </a:srgbClr>
                </a:solidFill>
                <a:latin typeface="Century Gothic" panose="020B0502020202020204" pitchFamily="34" charset="0"/>
                <a:ea typeface="+mn-ea"/>
              </a:rPr>
              <a:t>Shapefile</a:t>
            </a:r>
            <a:r>
              <a:rPr lang="en-US" dirty="0">
                <a:solidFill>
                  <a:srgbClr val="767171">
                    <a:lumMod val="50000"/>
                  </a:srgbClr>
                </a:solidFill>
                <a:latin typeface="Century Gothic" panose="020B0502020202020204" pitchFamily="34" charset="0"/>
                <a:ea typeface="+mn-ea"/>
              </a:rPr>
              <a:t> of census tracts</a:t>
            </a:r>
          </a:p>
          <a:p>
            <a:r>
              <a:rPr lang="en-US" dirty="0">
                <a:solidFill>
                  <a:srgbClr val="767171">
                    <a:lumMod val="50000"/>
                  </a:srgbClr>
                </a:solidFill>
                <a:latin typeface="Century Gothic" panose="020B0502020202020204" pitchFamily="34" charset="0"/>
                <a:ea typeface="+mn-ea"/>
              </a:rPr>
              <a:t>	 Study period</a:t>
            </a:r>
          </a:p>
          <a:p>
            <a:endParaRPr lang="en-US" b="1" i="1" dirty="0">
              <a:solidFill>
                <a:srgbClr val="767171">
                  <a:lumMod val="50000"/>
                </a:srgbClr>
              </a:solidFill>
              <a:latin typeface="Century Gothic" panose="020B0502020202020204" pitchFamily="34" charset="0"/>
              <a:ea typeface="+mn-ea"/>
            </a:endParaRPr>
          </a:p>
          <a:p>
            <a:pPr marL="342891" lvl="7" indent="-342891">
              <a:lnSpc>
                <a:spcPct val="150000"/>
              </a:lnSpc>
              <a:spcBef>
                <a:spcPts val="200"/>
              </a:spcBef>
              <a:buClr>
                <a:srgbClr val="BE5341"/>
              </a:buClr>
              <a:buFont typeface="Webdings" panose="05030102010509060703" pitchFamily="18" charset="2"/>
              <a:buChar char="4"/>
            </a:pPr>
            <a:r>
              <a:rPr lang="en-US" b="1" i="1" dirty="0">
                <a:solidFill>
                  <a:srgbClr val="767171">
                    <a:lumMod val="50000"/>
                  </a:srgbClr>
                </a:solidFill>
                <a:latin typeface="Century Gothic" panose="020B0502020202020204" pitchFamily="34" charset="0"/>
                <a:ea typeface="+mn-ea"/>
              </a:rPr>
              <a:t>In situ </a:t>
            </a:r>
            <a:r>
              <a:rPr lang="en-US" b="1" dirty="0">
                <a:solidFill>
                  <a:srgbClr val="767171">
                    <a:lumMod val="50000"/>
                  </a:srgbClr>
                </a:solidFill>
                <a:latin typeface="Century Gothic" panose="020B0502020202020204" pitchFamily="34" charset="0"/>
                <a:ea typeface="+mn-ea"/>
              </a:rPr>
              <a:t>air temperature data</a:t>
            </a:r>
          </a:p>
          <a:p>
            <a:r>
              <a:rPr lang="en-US" dirty="0">
                <a:solidFill>
                  <a:srgbClr val="767171">
                    <a:lumMod val="50000"/>
                  </a:srgbClr>
                </a:solidFill>
                <a:latin typeface="Century Gothic" panose="020B0502020202020204" pitchFamily="34" charset="0"/>
                <a:ea typeface="+mn-ea"/>
              </a:rPr>
              <a:t>	Find days over 104 F</a:t>
            </a:r>
          </a:p>
          <a:p>
            <a:r>
              <a:rPr lang="en-US" dirty="0">
                <a:solidFill>
                  <a:srgbClr val="767171">
                    <a:lumMod val="50000"/>
                  </a:srgbClr>
                </a:solidFill>
                <a:latin typeface="Century Gothic" panose="020B0502020202020204" pitchFamily="34" charset="0"/>
                <a:ea typeface="+mn-ea"/>
              </a:rPr>
              <a:t>	Delete MODIS files for days under 104 F</a:t>
            </a:r>
          </a:p>
          <a:p>
            <a:pPr marL="342891" lvl="7" indent="-342891">
              <a:lnSpc>
                <a:spcPct val="150000"/>
              </a:lnSpc>
              <a:spcBef>
                <a:spcPts val="200"/>
              </a:spcBef>
              <a:buClr>
                <a:srgbClr val="BE5341"/>
              </a:buClr>
              <a:buFont typeface="Webdings" panose="05030102010509060703" pitchFamily="18" charset="2"/>
              <a:buChar char="4"/>
            </a:pPr>
            <a:r>
              <a:rPr lang="en-US" b="1" dirty="0">
                <a:solidFill>
                  <a:srgbClr val="767171">
                    <a:lumMod val="50000"/>
                  </a:srgbClr>
                </a:solidFill>
                <a:latin typeface="Century Gothic" panose="020B0502020202020204" pitchFamily="34" charset="0"/>
                <a:ea typeface="+mn-ea"/>
              </a:rPr>
              <a:t>MODIS Processing</a:t>
            </a:r>
          </a:p>
          <a:p>
            <a:pPr marL="685783" lvl="1"/>
            <a:r>
              <a:rPr lang="en-US" dirty="0">
                <a:solidFill>
                  <a:srgbClr val="767171">
                    <a:lumMod val="50000"/>
                  </a:srgbClr>
                </a:solidFill>
                <a:latin typeface="Century Gothic" panose="020B0502020202020204" pitchFamily="34" charset="0"/>
                <a:ea typeface="+mn-ea"/>
              </a:rPr>
              <a:t>	Convert to tiff</a:t>
            </a:r>
          </a:p>
          <a:p>
            <a:pPr marL="685783" lvl="1"/>
            <a:r>
              <a:rPr lang="en-US" dirty="0">
                <a:solidFill>
                  <a:srgbClr val="767171">
                    <a:lumMod val="50000"/>
                  </a:srgbClr>
                </a:solidFill>
                <a:latin typeface="Century Gothic" panose="020B0502020202020204" pitchFamily="34" charset="0"/>
                <a:ea typeface="+mn-ea"/>
              </a:rPr>
              <a:t>	Clip</a:t>
            </a:r>
          </a:p>
          <a:p>
            <a:pPr marL="685783" lvl="1"/>
            <a:r>
              <a:rPr lang="en-US" dirty="0">
                <a:solidFill>
                  <a:srgbClr val="767171">
                    <a:lumMod val="50000"/>
                  </a:srgbClr>
                </a:solidFill>
                <a:latin typeface="Century Gothic" panose="020B0502020202020204" pitchFamily="34" charset="0"/>
                <a:ea typeface="+mn-ea"/>
              </a:rPr>
              <a:t>	Convert to F</a:t>
            </a:r>
            <a:endParaRPr dirty="0">
              <a:solidFill>
                <a:srgbClr val="767171">
                  <a:lumMod val="50000"/>
                </a:srgbClr>
              </a:solidFill>
              <a:latin typeface="Century Gothic" panose="020B0502020202020204" pitchFamily="34" charset="0"/>
              <a:ea typeface="+mn-ea"/>
            </a:endParaRPr>
          </a:p>
          <a:p>
            <a:pPr marL="342891" lvl="7" indent="-342891">
              <a:lnSpc>
                <a:spcPct val="150000"/>
              </a:lnSpc>
              <a:spcBef>
                <a:spcPts val="200"/>
              </a:spcBef>
              <a:buClr>
                <a:srgbClr val="BE5341"/>
              </a:buClr>
              <a:buFont typeface="Webdings" panose="05030102010509060703" pitchFamily="18" charset="2"/>
              <a:buChar char="4"/>
            </a:pPr>
            <a:r>
              <a:rPr lang="en-US" b="1" dirty="0">
                <a:solidFill>
                  <a:srgbClr val="767171">
                    <a:lumMod val="50000"/>
                  </a:srgbClr>
                </a:solidFill>
                <a:latin typeface="Century Gothic" panose="020B0502020202020204" pitchFamily="34" charset="0"/>
                <a:ea typeface="+mn-ea"/>
              </a:rPr>
              <a:t>R subset</a:t>
            </a:r>
          </a:p>
          <a:p>
            <a:pPr marL="685783" lvl="1"/>
            <a:r>
              <a:rPr lang="en-US" dirty="0">
                <a:solidFill>
                  <a:srgbClr val="767171">
                    <a:lumMod val="50000"/>
                  </a:srgbClr>
                </a:solidFill>
                <a:latin typeface="Century Gothic" panose="020B0502020202020204" pitchFamily="34" charset="0"/>
                <a:ea typeface="+mn-ea"/>
              </a:rPr>
              <a:t>	Associate Census Tracts with Temperature Values</a:t>
            </a:r>
          </a:p>
          <a:p>
            <a:pPr marL="685783" lvl="1"/>
            <a:r>
              <a:rPr lang="en-US" dirty="0">
                <a:solidFill>
                  <a:srgbClr val="767171">
                    <a:lumMod val="50000"/>
                  </a:srgbClr>
                </a:solidFill>
                <a:latin typeface="Century Gothic" panose="020B0502020202020204" pitchFamily="34" charset="0"/>
                <a:ea typeface="+mn-ea"/>
              </a:rPr>
              <a:t>	Table of percent cloud cover </a:t>
            </a:r>
          </a:p>
        </p:txBody>
      </p:sp>
      <p:sp>
        <p:nvSpPr>
          <p:cNvPr id="2" name="TextBox 1"/>
          <p:cNvSpPr txBox="1"/>
          <p:nvPr/>
        </p:nvSpPr>
        <p:spPr>
          <a:xfrm>
            <a:off x="1329216" y="1705056"/>
            <a:ext cx="3833101" cy="338554"/>
          </a:xfrm>
          <a:prstGeom prst="rect">
            <a:avLst/>
          </a:prstGeom>
          <a:noFill/>
        </p:spPr>
        <p:txBody>
          <a:bodyPr wrap="none" rtlCol="0">
            <a:spAutoFit/>
          </a:bodyPr>
          <a:lstStyle/>
          <a:p>
            <a:r>
              <a:rPr lang="en-US" sz="1600" b="1" dirty="0">
                <a:solidFill>
                  <a:srgbClr val="767171">
                    <a:lumMod val="50000"/>
                  </a:srgbClr>
                </a:solidFill>
                <a:latin typeface="Century Gothic" panose="020B0502020202020204" pitchFamily="34" charset="0"/>
                <a:ea typeface="+mn-ea"/>
              </a:rPr>
              <a:t>Compiled Python Script with R subset</a:t>
            </a:r>
          </a:p>
        </p:txBody>
      </p:sp>
    </p:spTree>
    <p:extLst>
      <p:ext uri="{BB962C8B-B14F-4D97-AF65-F5344CB8AC3E}">
        <p14:creationId xmlns:p14="http://schemas.microsoft.com/office/powerpoint/2010/main" val="3738664503"/>
      </p:ext>
    </p:extLst>
  </p:cSld>
  <p:clrMapOvr>
    <a:masterClrMapping/>
  </p:clrMapOvr>
  <p:transition spd="slow">
    <p:cu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grpSp>
        <p:nvGrpSpPr>
          <p:cNvPr id="285" name="Shape 285"/>
          <p:cNvGrpSpPr/>
          <p:nvPr/>
        </p:nvGrpSpPr>
        <p:grpSpPr>
          <a:xfrm rot="5400000">
            <a:off x="4971123" y="2432363"/>
            <a:ext cx="6001553" cy="1970600"/>
            <a:chOff x="47264" y="1046786"/>
            <a:chExt cx="6001553" cy="1970600"/>
          </a:xfrm>
        </p:grpSpPr>
        <p:sp>
          <p:nvSpPr>
            <p:cNvPr id="286" name="Shape 286"/>
            <p:cNvSpPr/>
            <p:nvPr/>
          </p:nvSpPr>
          <p:spPr>
            <a:xfrm rot="-5400000">
              <a:off x="4655467" y="1335446"/>
              <a:ext cx="1393200" cy="1393500"/>
            </a:xfrm>
            <a:prstGeom prst="ellipse">
              <a:avLst/>
            </a:prstGeom>
            <a:solidFill>
              <a:srgbClr val="BD513F"/>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87" name="Shape 287"/>
            <p:cNvSpPr/>
            <p:nvPr/>
          </p:nvSpPr>
          <p:spPr>
            <a:xfrm>
              <a:off x="4702069" y="1381900"/>
              <a:ext cx="1300800" cy="1300500"/>
            </a:xfrm>
            <a:prstGeom prst="ellipse">
              <a:avLst/>
            </a:prstGeom>
            <a:solidFill>
              <a:schemeClr val="lt1">
                <a:alpha val="89800"/>
              </a:schemeClr>
            </a:solidFill>
            <a:ln w="25400" cap="flat" cmpd="sng">
              <a:solidFill>
                <a:srgbClr val="BD513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88" name="Shape 288"/>
            <p:cNvSpPr txBox="1"/>
            <p:nvPr/>
          </p:nvSpPr>
          <p:spPr>
            <a:xfrm rot="-5400000">
              <a:off x="4764592" y="1568798"/>
              <a:ext cx="1175700" cy="928800"/>
            </a:xfrm>
            <a:prstGeom prst="rect">
              <a:avLst/>
            </a:prstGeom>
            <a:noFill/>
            <a:ln>
              <a:noFill/>
            </a:ln>
          </p:spPr>
          <p:txBody>
            <a:bodyPr lIns="12700" tIns="12700" rIns="12700" bIns="12700" anchor="ctr" anchorCtr="0">
              <a:noAutofit/>
            </a:bodyPr>
            <a:lstStyle/>
            <a:p>
              <a:pPr marL="0" marR="0" lvl="0" indent="0" algn="ctr" rtl="0">
                <a:lnSpc>
                  <a:spcPct val="90000"/>
                </a:lnSpc>
                <a:spcBef>
                  <a:spcPts val="0"/>
                </a:spcBef>
                <a:spcAft>
                  <a:spcPts val="0"/>
                </a:spcAft>
                <a:buClr>
                  <a:srgbClr val="000000"/>
                </a:buClr>
                <a:buFont typeface="Questrial"/>
                <a:buNone/>
              </a:pPr>
              <a:r>
                <a:rPr lang="en-US" i="0" u="none" strike="noStrike" cap="none" dirty="0" smtClean="0">
                  <a:solidFill>
                    <a:schemeClr val="bg2">
                      <a:lumMod val="50000"/>
                    </a:schemeClr>
                  </a:solidFill>
                  <a:latin typeface="Century Gothic" panose="020B0502020202020204" pitchFamily="34" charset="0"/>
                  <a:ea typeface="Questrial"/>
                  <a:cs typeface="Questrial"/>
                  <a:sym typeface="Questrial"/>
                </a:rPr>
                <a:t>Statistical Analysis</a:t>
              </a:r>
            </a:p>
          </p:txBody>
        </p:sp>
        <p:sp>
          <p:nvSpPr>
            <p:cNvPr id="289" name="Shape 289"/>
            <p:cNvSpPr/>
            <p:nvPr/>
          </p:nvSpPr>
          <p:spPr>
            <a:xfrm rot="2700000">
              <a:off x="3209609" y="1335345"/>
              <a:ext cx="1393283" cy="1393283"/>
            </a:xfrm>
            <a:prstGeom prst="teardrop">
              <a:avLst>
                <a:gd name="adj" fmla="val 100000"/>
              </a:avLst>
            </a:prstGeom>
            <a:solidFill>
              <a:schemeClr val="accent4"/>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solidFill>
                  <a:schemeClr val="accent4"/>
                </a:solidFill>
              </a:endParaRPr>
            </a:p>
          </p:txBody>
        </p:sp>
        <p:sp>
          <p:nvSpPr>
            <p:cNvPr id="290" name="Shape 290"/>
            <p:cNvSpPr/>
            <p:nvPr/>
          </p:nvSpPr>
          <p:spPr>
            <a:xfrm>
              <a:off x="3262189" y="1381900"/>
              <a:ext cx="1300800" cy="1300500"/>
            </a:xfrm>
            <a:prstGeom prst="ellipse">
              <a:avLst/>
            </a:prstGeom>
            <a:solidFill>
              <a:schemeClr val="accent4">
                <a:lumMod val="20000"/>
                <a:lumOff val="80000"/>
                <a:alpha val="89800"/>
              </a:schemeClr>
            </a:solidFill>
            <a:ln w="25400" cap="flat" cmpd="sng">
              <a:solidFill>
                <a:schemeClr val="accent4"/>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91" name="Shape 291"/>
            <p:cNvSpPr txBox="1"/>
            <p:nvPr/>
          </p:nvSpPr>
          <p:spPr>
            <a:xfrm rot="-5400000">
              <a:off x="3262292" y="1567723"/>
              <a:ext cx="1300500" cy="928800"/>
            </a:xfrm>
            <a:prstGeom prst="rect">
              <a:avLst/>
            </a:prstGeom>
            <a:noFill/>
            <a:ln>
              <a:noFill/>
            </a:ln>
          </p:spPr>
          <p:txBody>
            <a:bodyPr lIns="12700" tIns="12700" rIns="12700" bIns="12700" anchor="ctr" anchorCtr="0">
              <a:noAutofit/>
            </a:bodyPr>
            <a:lstStyle/>
            <a:p>
              <a:pPr marL="0" marR="0" lvl="0" indent="0" algn="ctr" rtl="0">
                <a:lnSpc>
                  <a:spcPct val="90000"/>
                </a:lnSpc>
                <a:spcBef>
                  <a:spcPts val="0"/>
                </a:spcBef>
                <a:spcAft>
                  <a:spcPts val="0"/>
                </a:spcAft>
                <a:buClr>
                  <a:srgbClr val="000000"/>
                </a:buClr>
                <a:buFont typeface="Questrial"/>
                <a:buNone/>
              </a:pPr>
              <a:r>
                <a:rPr lang="en-US" b="1" i="0" u="none" strike="noStrike" cap="none" dirty="0">
                  <a:solidFill>
                    <a:schemeClr val="bg2">
                      <a:lumMod val="50000"/>
                    </a:schemeClr>
                  </a:solidFill>
                  <a:latin typeface="Century Gothic" panose="020B0502020202020204" pitchFamily="34" charset="0"/>
                  <a:ea typeface="Questrial"/>
                  <a:cs typeface="Questrial"/>
                  <a:sym typeface="Questrial"/>
                </a:rPr>
                <a:t>Geodatabase </a:t>
              </a:r>
            </a:p>
          </p:txBody>
        </p:sp>
        <p:sp>
          <p:nvSpPr>
            <p:cNvPr id="292" name="Shape 292"/>
            <p:cNvSpPr/>
            <p:nvPr/>
          </p:nvSpPr>
          <p:spPr>
            <a:xfrm rot="2700000">
              <a:off x="1786316" y="1335545"/>
              <a:ext cx="1393283" cy="1393283"/>
            </a:xfrm>
            <a:prstGeom prst="teardrop">
              <a:avLst>
                <a:gd name="adj" fmla="val 100000"/>
              </a:avLst>
            </a:prstGeom>
            <a:solidFill>
              <a:srgbClr val="BD513F"/>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93" name="Shape 293"/>
            <p:cNvSpPr/>
            <p:nvPr/>
          </p:nvSpPr>
          <p:spPr>
            <a:xfrm>
              <a:off x="1822308" y="1381900"/>
              <a:ext cx="1300800" cy="1300500"/>
            </a:xfrm>
            <a:prstGeom prst="ellipse">
              <a:avLst/>
            </a:prstGeom>
            <a:solidFill>
              <a:schemeClr val="lt1">
                <a:alpha val="89800"/>
              </a:schemeClr>
            </a:solidFill>
            <a:ln w="25400" cap="flat" cmpd="sng">
              <a:solidFill>
                <a:srgbClr val="BD513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94" name="Shape 294"/>
            <p:cNvSpPr txBox="1"/>
            <p:nvPr/>
          </p:nvSpPr>
          <p:spPr>
            <a:xfrm rot="-5400000">
              <a:off x="2008118" y="1567712"/>
              <a:ext cx="929100" cy="928800"/>
            </a:xfrm>
            <a:prstGeom prst="rect">
              <a:avLst/>
            </a:prstGeom>
            <a:noFill/>
            <a:ln>
              <a:noFill/>
            </a:ln>
          </p:spPr>
          <p:txBody>
            <a:bodyPr lIns="12700" tIns="12700" rIns="12700" bIns="12700" anchor="ctr" anchorCtr="0">
              <a:noAutofit/>
            </a:bodyPr>
            <a:lstStyle/>
            <a:p>
              <a:pPr marL="0" marR="0" lvl="0" indent="0" algn="ctr" rtl="0">
                <a:lnSpc>
                  <a:spcPct val="90000"/>
                </a:lnSpc>
                <a:spcBef>
                  <a:spcPts val="0"/>
                </a:spcBef>
                <a:spcAft>
                  <a:spcPts val="0"/>
                </a:spcAft>
                <a:buClr>
                  <a:srgbClr val="000000"/>
                </a:buClr>
                <a:buFont typeface="Arial"/>
                <a:buNone/>
              </a:pPr>
              <a:r>
                <a:rPr lang="en-US" i="0" u="none" strike="noStrike" cap="none" dirty="0">
                  <a:solidFill>
                    <a:schemeClr val="bg2">
                      <a:lumMod val="50000"/>
                    </a:schemeClr>
                  </a:solidFill>
                  <a:latin typeface="Century Gothic" panose="020B0502020202020204" pitchFamily="34" charset="0"/>
                  <a:sym typeface="Arial"/>
                </a:rPr>
                <a:t>Python/R</a:t>
              </a:r>
            </a:p>
            <a:p>
              <a:pPr marL="0" marR="0" lvl="0" indent="0" algn="ctr" rtl="0">
                <a:lnSpc>
                  <a:spcPct val="90000"/>
                </a:lnSpc>
                <a:spcBef>
                  <a:spcPts val="350"/>
                </a:spcBef>
                <a:spcAft>
                  <a:spcPts val="0"/>
                </a:spcAft>
                <a:buClr>
                  <a:srgbClr val="000000"/>
                </a:buClr>
                <a:buFont typeface="Arial"/>
                <a:buNone/>
              </a:pPr>
              <a:r>
                <a:rPr lang="en-US" i="0" u="none" strike="noStrike" cap="none" dirty="0">
                  <a:solidFill>
                    <a:schemeClr val="bg2">
                      <a:lumMod val="50000"/>
                    </a:schemeClr>
                  </a:solidFill>
                  <a:latin typeface="Century Gothic" panose="020B0502020202020204" pitchFamily="34" charset="0"/>
                  <a:sym typeface="Arial"/>
                </a:rPr>
                <a:t>Subset </a:t>
              </a:r>
            </a:p>
          </p:txBody>
        </p:sp>
        <p:sp>
          <p:nvSpPr>
            <p:cNvPr id="295" name="Shape 295"/>
            <p:cNvSpPr/>
            <p:nvPr/>
          </p:nvSpPr>
          <p:spPr>
            <a:xfrm rot="2700000">
              <a:off x="335822" y="1335345"/>
              <a:ext cx="1393283" cy="1393283"/>
            </a:xfrm>
            <a:prstGeom prst="teardrop">
              <a:avLst>
                <a:gd name="adj" fmla="val 100000"/>
              </a:avLst>
            </a:prstGeom>
            <a:solidFill>
              <a:srgbClr val="BD513F"/>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96" name="Shape 296"/>
            <p:cNvSpPr/>
            <p:nvPr/>
          </p:nvSpPr>
          <p:spPr>
            <a:xfrm>
              <a:off x="382427" y="1381900"/>
              <a:ext cx="1300799" cy="1300500"/>
            </a:xfrm>
            <a:prstGeom prst="ellipse">
              <a:avLst/>
            </a:prstGeom>
            <a:solidFill>
              <a:schemeClr val="lt1">
                <a:alpha val="89800"/>
              </a:schemeClr>
            </a:solidFill>
            <a:ln w="25400" cap="flat" cmpd="sng">
              <a:solidFill>
                <a:srgbClr val="BD513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97" name="Shape 297"/>
            <p:cNvSpPr txBox="1"/>
            <p:nvPr/>
          </p:nvSpPr>
          <p:spPr>
            <a:xfrm rot="-5400000">
              <a:off x="568237" y="1567712"/>
              <a:ext cx="929100" cy="928800"/>
            </a:xfrm>
            <a:prstGeom prst="rect">
              <a:avLst/>
            </a:prstGeom>
            <a:noFill/>
            <a:ln>
              <a:noFill/>
            </a:ln>
          </p:spPr>
          <p:txBody>
            <a:bodyPr lIns="12700" tIns="12700" rIns="12700" bIns="12700" anchor="ctr" anchorCtr="0">
              <a:noAutofit/>
            </a:bodyPr>
            <a:lstStyle/>
            <a:p>
              <a:pPr marL="0" marR="0" lvl="0" indent="0" algn="ctr" rtl="0">
                <a:lnSpc>
                  <a:spcPct val="90000"/>
                </a:lnSpc>
                <a:spcBef>
                  <a:spcPts val="0"/>
                </a:spcBef>
                <a:spcAft>
                  <a:spcPts val="0"/>
                </a:spcAft>
                <a:buClr>
                  <a:srgbClr val="000000"/>
                </a:buClr>
                <a:buFont typeface="Arial"/>
                <a:buNone/>
              </a:pPr>
              <a:r>
                <a:rPr lang="en-US" i="0" u="none" strike="noStrike" cap="none" dirty="0">
                  <a:solidFill>
                    <a:schemeClr val="bg2">
                      <a:lumMod val="50000"/>
                    </a:schemeClr>
                  </a:solidFill>
                  <a:latin typeface="Century Gothic" panose="020B0502020202020204" pitchFamily="34" charset="0"/>
                  <a:sym typeface="Arial"/>
                </a:rPr>
                <a:t>Satellite Data</a:t>
              </a:r>
            </a:p>
          </p:txBody>
        </p:sp>
      </p:grpSp>
      <p:sp>
        <p:nvSpPr>
          <p:cNvPr id="298" name="Shape 298"/>
          <p:cNvSpPr txBox="1"/>
          <p:nvPr/>
        </p:nvSpPr>
        <p:spPr>
          <a:xfrm>
            <a:off x="329975" y="5984050"/>
            <a:ext cx="5948400" cy="596100"/>
          </a:xfrm>
          <a:prstGeom prst="rect">
            <a:avLst/>
          </a:prstGeom>
          <a:noFill/>
          <a:ln>
            <a:noFill/>
          </a:ln>
        </p:spPr>
        <p:txBody>
          <a:bodyPr lIns="91425" tIns="91425" rIns="91425" bIns="91425" anchor="t" anchorCtr="0">
            <a:noAutofit/>
          </a:bodyPr>
          <a:lstStyle/>
          <a:p>
            <a:pPr lvl="0" rtl="0">
              <a:spcBef>
                <a:spcPts val="0"/>
              </a:spcBef>
              <a:buNone/>
            </a:pPr>
            <a:r>
              <a:rPr lang="en-US" sz="1100" dirty="0"/>
              <a:t>Left: Aqua MODIS Version 5 daily Land Surface temperature at 1 Km resolution</a:t>
            </a:r>
          </a:p>
          <a:p>
            <a:pPr lvl="0" rtl="0">
              <a:spcBef>
                <a:spcPts val="0"/>
              </a:spcBef>
              <a:buNone/>
            </a:pPr>
            <a:r>
              <a:rPr lang="en-US" sz="1100" dirty="0"/>
              <a:t>Right: Mean temperatures by Census tract </a:t>
            </a:r>
          </a:p>
          <a:p>
            <a:pPr lvl="0" rtl="0">
              <a:spcBef>
                <a:spcPts val="0"/>
              </a:spcBef>
              <a:buNone/>
            </a:pPr>
            <a:r>
              <a:rPr lang="en-US" sz="1100" dirty="0"/>
              <a:t>Top: Daytime Layer of August 3, </a:t>
            </a:r>
            <a:r>
              <a:rPr lang="en-US" sz="1100" dirty="0" smtClean="0"/>
              <a:t>2015 Bottom</a:t>
            </a:r>
            <a:r>
              <a:rPr lang="en-US" sz="1100" dirty="0"/>
              <a:t>: Nighttime Layer of August 3, 2015</a:t>
            </a:r>
          </a:p>
        </p:txBody>
      </p:sp>
      <p:pic>
        <p:nvPicPr>
          <p:cNvPr id="299" name="Shape 299"/>
          <p:cNvPicPr preferRelativeResize="0"/>
          <p:nvPr/>
        </p:nvPicPr>
        <p:blipFill>
          <a:blip r:embed="rId3">
            <a:alphaModFix/>
          </a:blip>
          <a:stretch>
            <a:fillRect/>
          </a:stretch>
        </p:blipFill>
        <p:spPr>
          <a:xfrm>
            <a:off x="329975" y="851277"/>
            <a:ext cx="6656625" cy="5132773"/>
          </a:xfrm>
          <a:prstGeom prst="rect">
            <a:avLst/>
          </a:prstGeom>
          <a:noFill/>
          <a:ln>
            <a:noFill/>
          </a:ln>
        </p:spPr>
      </p:pic>
      <p:sp>
        <p:nvSpPr>
          <p:cNvPr id="3" name="TextBox 2"/>
          <p:cNvSpPr txBox="1"/>
          <p:nvPr/>
        </p:nvSpPr>
        <p:spPr>
          <a:xfrm>
            <a:off x="329975" y="121920"/>
            <a:ext cx="6656625" cy="729357"/>
          </a:xfrm>
          <a:prstGeom prst="rect">
            <a:avLst/>
          </a:prstGeom>
          <a:noFill/>
        </p:spPr>
        <p:txBody>
          <a:bodyPr wrap="square" rtlCol="0">
            <a:spAutoFit/>
          </a:bodyPr>
          <a:lstStyle/>
          <a:p>
            <a:r>
              <a:rPr lang="en-US" sz="4000" b="1" dirty="0" smtClean="0">
                <a:solidFill>
                  <a:schemeClr val="accent1"/>
                </a:solidFill>
              </a:rPr>
              <a:t>Outputs</a:t>
            </a:r>
            <a:endParaRPr lang="en-US" sz="4000" b="1" dirty="0">
              <a:solidFill>
                <a:schemeClr val="accent1"/>
              </a:solidFill>
            </a:endParaRPr>
          </a:p>
        </p:txBody>
      </p:sp>
    </p:spTree>
  </p:cSld>
  <p:clrMapOvr>
    <a:masterClrMapping/>
  </p:clrMapOvr>
  <p:transition spd="slow">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Shape 305"/>
          <p:cNvSpPr txBox="1">
            <a:spLocks noGrp="1"/>
          </p:cNvSpPr>
          <p:nvPr>
            <p:ph type="body" idx="2"/>
          </p:nvPr>
        </p:nvSpPr>
        <p:spPr>
          <a:xfrm>
            <a:off x="548649" y="229851"/>
            <a:ext cx="4001625" cy="819000"/>
          </a:xfrm>
          <a:prstGeom prst="rect">
            <a:avLst/>
          </a:prstGeom>
        </p:spPr>
        <p:txBody>
          <a:bodyPr lIns="91425" tIns="91425" rIns="91425" bIns="91425" anchor="t" anchorCtr="0">
            <a:noAutofit/>
          </a:bodyPr>
          <a:lstStyle/>
          <a:p>
            <a:pPr lvl="0">
              <a:spcBef>
                <a:spcPts val="0"/>
              </a:spcBef>
              <a:buNone/>
            </a:pPr>
            <a:r>
              <a:rPr lang="en-US" dirty="0" err="1"/>
              <a:t>Semivariograms</a:t>
            </a:r>
            <a:r>
              <a:rPr lang="en-US" dirty="0"/>
              <a:t> </a:t>
            </a:r>
          </a:p>
        </p:txBody>
      </p:sp>
      <p:pic>
        <p:nvPicPr>
          <p:cNvPr id="306" name="Shape 306"/>
          <p:cNvPicPr preferRelativeResize="0"/>
          <p:nvPr/>
        </p:nvPicPr>
        <p:blipFill>
          <a:blip r:embed="rId3">
            <a:alphaModFix/>
          </a:blip>
          <a:stretch>
            <a:fillRect/>
          </a:stretch>
        </p:blipFill>
        <p:spPr>
          <a:xfrm>
            <a:off x="137833" y="1763697"/>
            <a:ext cx="4412441" cy="3364896"/>
          </a:xfrm>
          <a:prstGeom prst="rect">
            <a:avLst/>
          </a:prstGeom>
          <a:noFill/>
          <a:ln>
            <a:noFill/>
          </a:ln>
        </p:spPr>
      </p:pic>
      <p:pic>
        <p:nvPicPr>
          <p:cNvPr id="308" name="Shape 308"/>
          <p:cNvPicPr preferRelativeResize="0"/>
          <p:nvPr/>
        </p:nvPicPr>
        <p:blipFill>
          <a:blip r:embed="rId4">
            <a:alphaModFix/>
          </a:blip>
          <a:stretch>
            <a:fillRect/>
          </a:stretch>
        </p:blipFill>
        <p:spPr>
          <a:xfrm>
            <a:off x="4646100" y="1763697"/>
            <a:ext cx="4497900" cy="3364896"/>
          </a:xfrm>
          <a:prstGeom prst="rect">
            <a:avLst/>
          </a:prstGeom>
          <a:noFill/>
          <a:ln>
            <a:noFill/>
          </a:ln>
        </p:spPr>
      </p:pic>
      <p:sp>
        <p:nvSpPr>
          <p:cNvPr id="310" name="Shape 310"/>
          <p:cNvSpPr txBox="1"/>
          <p:nvPr/>
        </p:nvSpPr>
        <p:spPr>
          <a:xfrm>
            <a:off x="310111" y="1541697"/>
            <a:ext cx="3322500" cy="222000"/>
          </a:xfrm>
          <a:prstGeom prst="rect">
            <a:avLst/>
          </a:prstGeom>
          <a:noFill/>
          <a:ln>
            <a:noFill/>
          </a:ln>
        </p:spPr>
        <p:txBody>
          <a:bodyPr lIns="91425" tIns="91425" rIns="91425" bIns="91425" anchor="t" anchorCtr="0">
            <a:noAutofit/>
          </a:bodyPr>
          <a:lstStyle/>
          <a:p>
            <a:pPr lvl="0">
              <a:spcBef>
                <a:spcPts val="0"/>
              </a:spcBef>
              <a:buNone/>
            </a:pPr>
            <a:r>
              <a:rPr lang="en-US"/>
              <a:t>August 3, 2015 Daytime </a:t>
            </a:r>
          </a:p>
        </p:txBody>
      </p:sp>
      <p:sp>
        <p:nvSpPr>
          <p:cNvPr id="311" name="Shape 311"/>
          <p:cNvSpPr txBox="1"/>
          <p:nvPr/>
        </p:nvSpPr>
        <p:spPr>
          <a:xfrm>
            <a:off x="4646100" y="1541697"/>
            <a:ext cx="3322500" cy="222000"/>
          </a:xfrm>
          <a:prstGeom prst="rect">
            <a:avLst/>
          </a:prstGeom>
          <a:noFill/>
          <a:ln>
            <a:noFill/>
          </a:ln>
        </p:spPr>
        <p:txBody>
          <a:bodyPr lIns="91425" tIns="91425" rIns="91425" bIns="91425" anchor="t" anchorCtr="0">
            <a:noAutofit/>
          </a:bodyPr>
          <a:lstStyle/>
          <a:p>
            <a:pPr lvl="0" rtl="0">
              <a:spcBef>
                <a:spcPts val="0"/>
              </a:spcBef>
              <a:buNone/>
            </a:pPr>
            <a:r>
              <a:rPr lang="en-US" dirty="0"/>
              <a:t>August 3, 2015 Nighttime </a:t>
            </a:r>
          </a:p>
        </p:txBody>
      </p:sp>
      <p:sp>
        <p:nvSpPr>
          <p:cNvPr id="312" name="Shape 312"/>
          <p:cNvSpPr txBox="1"/>
          <p:nvPr/>
        </p:nvSpPr>
        <p:spPr>
          <a:xfrm>
            <a:off x="1408800" y="5360836"/>
            <a:ext cx="6474600" cy="454800"/>
          </a:xfrm>
          <a:prstGeom prst="rect">
            <a:avLst/>
          </a:prstGeom>
          <a:noFill/>
          <a:ln>
            <a:noFill/>
          </a:ln>
        </p:spPr>
        <p:txBody>
          <a:bodyPr lIns="91425" tIns="91425" rIns="91425" bIns="91425" anchor="t" anchorCtr="0">
            <a:noAutofit/>
          </a:bodyPr>
          <a:lstStyle/>
          <a:p>
            <a:pPr lvl="0">
              <a:spcBef>
                <a:spcPts val="0"/>
              </a:spcBef>
              <a:buNone/>
            </a:pPr>
            <a:r>
              <a:rPr lang="en-US" sz="1600" dirty="0">
                <a:solidFill>
                  <a:schemeClr val="dk1"/>
                </a:solidFill>
              </a:rPr>
              <a:t>There is weaker spatial correlation during the night due to the UHI effect and geographic relief </a:t>
            </a:r>
          </a:p>
        </p:txBody>
      </p:sp>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Shape 315"/>
          <p:cNvSpPr txBox="1">
            <a:spLocks noGrp="1"/>
          </p:cNvSpPr>
          <p:nvPr>
            <p:ph type="body" idx="2"/>
          </p:nvPr>
        </p:nvSpPr>
        <p:spPr>
          <a:xfrm>
            <a:off x="580645" y="583930"/>
            <a:ext cx="7982700" cy="7041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accent1"/>
              </a:buClr>
              <a:buSzPct val="25000"/>
              <a:buFont typeface="Arial"/>
              <a:buNone/>
            </a:pPr>
            <a:r>
              <a:rPr lang="en-US"/>
              <a:t>Errors and Uncertainties</a:t>
            </a:r>
          </a:p>
        </p:txBody>
      </p:sp>
      <p:sp>
        <p:nvSpPr>
          <p:cNvPr id="316" name="Shape 316"/>
          <p:cNvSpPr txBox="1">
            <a:spLocks noGrp="1"/>
          </p:cNvSpPr>
          <p:nvPr>
            <p:ph type="body" idx="1"/>
          </p:nvPr>
        </p:nvSpPr>
        <p:spPr>
          <a:xfrm>
            <a:off x="580650" y="1631950"/>
            <a:ext cx="6409500" cy="4834200"/>
          </a:xfrm>
          <a:prstGeom prst="rect">
            <a:avLst/>
          </a:prstGeom>
          <a:noFill/>
          <a:ln>
            <a:noFill/>
          </a:ln>
        </p:spPr>
        <p:txBody>
          <a:bodyPr lIns="91425" tIns="45700" rIns="91425" bIns="45700" anchor="t" anchorCtr="0">
            <a:noAutofit/>
          </a:bodyPr>
          <a:lstStyle/>
          <a:p>
            <a:pPr marL="342900" indent="-342900">
              <a:spcBef>
                <a:spcPts val="200"/>
              </a:spcBef>
              <a:buClr>
                <a:schemeClr val="accent1"/>
              </a:buClr>
              <a:buFont typeface="Webdings" panose="05030102010509060703" pitchFamily="18" charset="2"/>
              <a:buChar char="4"/>
            </a:pPr>
            <a:r>
              <a:rPr lang="en-US" b="1" dirty="0">
                <a:solidFill>
                  <a:schemeClr val="bg2"/>
                </a:solidFill>
              </a:rPr>
              <a:t>Cloud </a:t>
            </a:r>
            <a:r>
              <a:rPr lang="en-US" b="1" dirty="0" smtClean="0">
                <a:solidFill>
                  <a:schemeClr val="bg2"/>
                </a:solidFill>
              </a:rPr>
              <a:t>cover</a:t>
            </a:r>
          </a:p>
          <a:p>
            <a:pPr marL="342900" indent="-342900">
              <a:spcBef>
                <a:spcPts val="200"/>
              </a:spcBef>
              <a:buClr>
                <a:schemeClr val="accent1"/>
              </a:buClr>
              <a:buFont typeface="Webdings" panose="05030102010509060703" pitchFamily="18" charset="2"/>
              <a:buChar char="4"/>
            </a:pPr>
            <a:endParaRPr lang="en-US" b="1" dirty="0" smtClean="0">
              <a:solidFill>
                <a:schemeClr val="bg2"/>
              </a:solidFill>
            </a:endParaRPr>
          </a:p>
          <a:p>
            <a:pPr marL="342900" indent="-342900">
              <a:spcBef>
                <a:spcPts val="200"/>
              </a:spcBef>
              <a:buClr>
                <a:schemeClr val="accent1"/>
              </a:buClr>
              <a:buFont typeface="Webdings" panose="05030102010509060703" pitchFamily="18" charset="2"/>
              <a:buChar char="4"/>
            </a:pPr>
            <a:r>
              <a:rPr lang="en-US" b="1" dirty="0" smtClean="0">
                <a:solidFill>
                  <a:schemeClr val="bg2"/>
                </a:solidFill>
              </a:rPr>
              <a:t>Near </a:t>
            </a:r>
            <a:r>
              <a:rPr lang="en-US" b="1" dirty="0">
                <a:solidFill>
                  <a:schemeClr val="bg2"/>
                </a:solidFill>
              </a:rPr>
              <a:t>real-time data </a:t>
            </a:r>
            <a:r>
              <a:rPr lang="en-US" b="1" dirty="0" smtClean="0">
                <a:solidFill>
                  <a:schemeClr val="bg2"/>
                </a:solidFill>
              </a:rPr>
              <a:t>unavailable</a:t>
            </a:r>
          </a:p>
          <a:p>
            <a:pPr marL="101600" marR="0" lvl="0" algn="l" rtl="0">
              <a:lnSpc>
                <a:spcPct val="90000"/>
              </a:lnSpc>
              <a:spcBef>
                <a:spcPts val="0"/>
              </a:spcBef>
              <a:spcAft>
                <a:spcPts val="0"/>
              </a:spcAft>
              <a:buClr>
                <a:schemeClr val="dk1"/>
              </a:buClr>
              <a:buSzPct val="100000"/>
            </a:pPr>
            <a:endParaRPr lang="en-US" b="1" dirty="0">
              <a:solidFill>
                <a:schemeClr val="tx1">
                  <a:lumMod val="50000"/>
                </a:schemeClr>
              </a:solidFill>
            </a:endParaRPr>
          </a:p>
          <a:p>
            <a:pPr lvl="0" rtl="0">
              <a:spcBef>
                <a:spcPts val="0"/>
              </a:spcBef>
              <a:buNone/>
            </a:pPr>
            <a:endParaRPr dirty="0"/>
          </a:p>
          <a:p>
            <a:pPr lvl="0" rtl="0">
              <a:spcBef>
                <a:spcPts val="0"/>
              </a:spcBef>
              <a:buNone/>
            </a:pPr>
            <a:endParaRPr dirty="0"/>
          </a:p>
          <a:p>
            <a:pPr lvl="0" rtl="0">
              <a:spcBef>
                <a:spcPts val="0"/>
              </a:spcBef>
              <a:buNone/>
            </a:pPr>
            <a:endParaRPr dirty="0"/>
          </a:p>
        </p:txBody>
      </p:sp>
      <p:sp>
        <p:nvSpPr>
          <p:cNvPr id="318" name="Shape 318"/>
          <p:cNvSpPr txBox="1"/>
          <p:nvPr/>
        </p:nvSpPr>
        <p:spPr>
          <a:xfrm>
            <a:off x="6040500" y="6374500"/>
            <a:ext cx="3103500" cy="396900"/>
          </a:xfrm>
          <a:prstGeom prst="rect">
            <a:avLst/>
          </a:prstGeom>
          <a:noFill/>
          <a:ln>
            <a:noFill/>
          </a:ln>
        </p:spPr>
        <p:txBody>
          <a:bodyPr lIns="91425" tIns="91425" rIns="91425" bIns="91425" anchor="t" anchorCtr="0">
            <a:noAutofit/>
          </a:bodyPr>
          <a:lstStyle/>
          <a:p>
            <a:r>
              <a:rPr lang="en-US" dirty="0"/>
              <a:t>Image Credit: LASZLO ILYES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01335"/>
            <a:ext cx="9144000" cy="2864815"/>
          </a:xfrm>
          <a:prstGeom prst="rect">
            <a:avLst/>
          </a:prstGeom>
        </p:spPr>
      </p:pic>
    </p:spTree>
    <p:extLst>
      <p:ext uri="{BB962C8B-B14F-4D97-AF65-F5344CB8AC3E}">
        <p14:creationId xmlns:p14="http://schemas.microsoft.com/office/powerpoint/2010/main" val="3748876924"/>
      </p:ext>
    </p:extLst>
  </p:cSld>
  <p:clrMapOvr>
    <a:masterClrMapping/>
  </p:clrMapOvr>
  <p:transition spd="slow">
    <p:cut/>
  </p:transition>
  <p:timing>
    <p:tnLst>
      <p:par>
        <p:cTn id="1" dur="indefinite" restart="never" nodeType="tmRoot"/>
      </p:par>
    </p:tnLst>
  </p:timing>
</p:sld>
</file>

<file path=ppt/theme/theme1.xml><?xml version="1.0" encoding="utf-8"?>
<a:theme xmlns:a="http://schemas.openxmlformats.org/drawingml/2006/main" name="Office Theme">
  <a:themeElements>
    <a:clrScheme name="Health &amp; AQ 15">
      <a:dk1>
        <a:srgbClr val="767171"/>
      </a:dk1>
      <a:lt1>
        <a:srgbClr val="FFFFFF"/>
      </a:lt1>
      <a:dk2>
        <a:srgbClr val="767171"/>
      </a:dk2>
      <a:lt2>
        <a:srgbClr val="FFFFFF"/>
      </a:lt2>
      <a:accent1>
        <a:srgbClr val="BE5341"/>
      </a:accent1>
      <a:accent2>
        <a:srgbClr val="D07D56"/>
      </a:accent2>
      <a:accent3>
        <a:srgbClr val="E5AA6F"/>
      </a:accent3>
      <a:accent4>
        <a:srgbClr val="497F8D"/>
      </a:accent4>
      <a:accent5>
        <a:srgbClr val="4C9380"/>
      </a:accent5>
      <a:accent6>
        <a:srgbClr val="51A96D"/>
      </a:accent6>
      <a:hlink>
        <a:srgbClr val="BE5341"/>
      </a:hlink>
      <a:folHlink>
        <a:srgbClr val="BE534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Health &amp; AQ 15">
      <a:dk1>
        <a:srgbClr val="767171"/>
      </a:dk1>
      <a:lt1>
        <a:srgbClr val="FFFFFF"/>
      </a:lt1>
      <a:dk2>
        <a:srgbClr val="767171"/>
      </a:dk2>
      <a:lt2>
        <a:srgbClr val="FFFFFF"/>
      </a:lt2>
      <a:accent1>
        <a:srgbClr val="BE5341"/>
      </a:accent1>
      <a:accent2>
        <a:srgbClr val="D07D56"/>
      </a:accent2>
      <a:accent3>
        <a:srgbClr val="E5AA6F"/>
      </a:accent3>
      <a:accent4>
        <a:srgbClr val="497F8D"/>
      </a:accent4>
      <a:accent5>
        <a:srgbClr val="4C9380"/>
      </a:accent5>
      <a:accent6>
        <a:srgbClr val="51A96D"/>
      </a:accent6>
      <a:hlink>
        <a:srgbClr val="BE5341"/>
      </a:hlink>
      <a:folHlink>
        <a:srgbClr val="BE534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Health &amp; AQ 15">
      <a:dk1>
        <a:srgbClr val="767171"/>
      </a:dk1>
      <a:lt1>
        <a:srgbClr val="FFFFFF"/>
      </a:lt1>
      <a:dk2>
        <a:srgbClr val="767171"/>
      </a:dk2>
      <a:lt2>
        <a:srgbClr val="FFFFFF"/>
      </a:lt2>
      <a:accent1>
        <a:srgbClr val="BE5341"/>
      </a:accent1>
      <a:accent2>
        <a:srgbClr val="D07D56"/>
      </a:accent2>
      <a:accent3>
        <a:srgbClr val="E5AA6F"/>
      </a:accent3>
      <a:accent4>
        <a:srgbClr val="497F8D"/>
      </a:accent4>
      <a:accent5>
        <a:srgbClr val="4C9380"/>
      </a:accent5>
      <a:accent6>
        <a:srgbClr val="51A96D"/>
      </a:accent6>
      <a:hlink>
        <a:srgbClr val="BE5341"/>
      </a:hlink>
      <a:folHlink>
        <a:srgbClr val="BE534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1654</TotalTime>
  <Words>1419</Words>
  <Application>Microsoft Office PowerPoint</Application>
  <PresentationFormat>On-screen Show (4:3)</PresentationFormat>
  <Paragraphs>196</Paragraphs>
  <Slides>11</Slides>
  <Notes>11</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11</vt:i4>
      </vt:variant>
    </vt:vector>
  </HeadingPairs>
  <TitlesOfParts>
    <vt:vector size="21" baseType="lpstr">
      <vt:lpstr>Arial</vt:lpstr>
      <vt:lpstr>Century Gothic</vt:lpstr>
      <vt:lpstr>Helvetica Neue</vt:lpstr>
      <vt:lpstr>Webdings</vt:lpstr>
      <vt:lpstr>Calibri</vt:lpstr>
      <vt:lpstr>Georgia</vt:lpstr>
      <vt:lpstr>Questrial</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Emma Baghel</dc:creator>
  <cp:lastModifiedBy>Emma Baghel</cp:lastModifiedBy>
  <cp:revision>24</cp:revision>
  <dcterms:modified xsi:type="dcterms:W3CDTF">2016-04-04T15:26:31Z</dcterms:modified>
</cp:coreProperties>
</file>