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3" r:id="rId2"/>
  </p:sldIdLst>
  <p:sldSz cx="27432000" cy="36576000"/>
  <p:notesSz cx="6858000" cy="9144000"/>
  <p:defaultTextStyle>
    <a:defPPr>
      <a:defRPr lang="en-US"/>
    </a:defPPr>
    <a:lvl1pPr marL="0" algn="l" defTabSz="3072384" rtl="0" eaLnBrk="1" latinLnBrk="0" hangingPunct="1">
      <a:defRPr sz="6048" kern="1200">
        <a:solidFill>
          <a:schemeClr val="tx1"/>
        </a:solidFill>
        <a:latin typeface="+mn-lt"/>
        <a:ea typeface="+mn-ea"/>
        <a:cs typeface="+mn-cs"/>
      </a:defRPr>
    </a:lvl1pPr>
    <a:lvl2pPr marL="1536192" algn="l" defTabSz="3072384" rtl="0" eaLnBrk="1" latinLnBrk="0" hangingPunct="1">
      <a:defRPr sz="6048" kern="1200">
        <a:solidFill>
          <a:schemeClr val="tx1"/>
        </a:solidFill>
        <a:latin typeface="+mn-lt"/>
        <a:ea typeface="+mn-ea"/>
        <a:cs typeface="+mn-cs"/>
      </a:defRPr>
    </a:lvl2pPr>
    <a:lvl3pPr marL="3072384" algn="l" defTabSz="3072384" rtl="0" eaLnBrk="1" latinLnBrk="0" hangingPunct="1">
      <a:defRPr sz="6048" kern="1200">
        <a:solidFill>
          <a:schemeClr val="tx1"/>
        </a:solidFill>
        <a:latin typeface="+mn-lt"/>
        <a:ea typeface="+mn-ea"/>
        <a:cs typeface="+mn-cs"/>
      </a:defRPr>
    </a:lvl3pPr>
    <a:lvl4pPr marL="4608576" algn="l" defTabSz="3072384" rtl="0" eaLnBrk="1" latinLnBrk="0" hangingPunct="1">
      <a:defRPr sz="6048" kern="1200">
        <a:solidFill>
          <a:schemeClr val="tx1"/>
        </a:solidFill>
        <a:latin typeface="+mn-lt"/>
        <a:ea typeface="+mn-ea"/>
        <a:cs typeface="+mn-cs"/>
      </a:defRPr>
    </a:lvl4pPr>
    <a:lvl5pPr marL="6144768" algn="l" defTabSz="3072384" rtl="0" eaLnBrk="1" latinLnBrk="0" hangingPunct="1">
      <a:defRPr sz="6048" kern="1200">
        <a:solidFill>
          <a:schemeClr val="tx1"/>
        </a:solidFill>
        <a:latin typeface="+mn-lt"/>
        <a:ea typeface="+mn-ea"/>
        <a:cs typeface="+mn-cs"/>
      </a:defRPr>
    </a:lvl5pPr>
    <a:lvl6pPr marL="7680960" algn="l" defTabSz="3072384" rtl="0" eaLnBrk="1" latinLnBrk="0" hangingPunct="1">
      <a:defRPr sz="6048" kern="1200">
        <a:solidFill>
          <a:schemeClr val="tx1"/>
        </a:solidFill>
        <a:latin typeface="+mn-lt"/>
        <a:ea typeface="+mn-ea"/>
        <a:cs typeface="+mn-cs"/>
      </a:defRPr>
    </a:lvl6pPr>
    <a:lvl7pPr marL="9217152" algn="l" defTabSz="3072384" rtl="0" eaLnBrk="1" latinLnBrk="0" hangingPunct="1">
      <a:defRPr sz="6048" kern="1200">
        <a:solidFill>
          <a:schemeClr val="tx1"/>
        </a:solidFill>
        <a:latin typeface="+mn-lt"/>
        <a:ea typeface="+mn-ea"/>
        <a:cs typeface="+mn-cs"/>
      </a:defRPr>
    </a:lvl7pPr>
    <a:lvl8pPr marL="10753344" algn="l" defTabSz="3072384" rtl="0" eaLnBrk="1" latinLnBrk="0" hangingPunct="1">
      <a:defRPr sz="6048" kern="1200">
        <a:solidFill>
          <a:schemeClr val="tx1"/>
        </a:solidFill>
        <a:latin typeface="+mn-lt"/>
        <a:ea typeface="+mn-ea"/>
        <a:cs typeface="+mn-cs"/>
      </a:defRPr>
    </a:lvl8pPr>
    <a:lvl9pPr marL="12289536" algn="l" defTabSz="3072384" rtl="0" eaLnBrk="1" latinLnBrk="0" hangingPunct="1">
      <a:defRPr sz="6048"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113" autoAdjust="0"/>
    <p:restoredTop sz="94660"/>
  </p:normalViewPr>
  <p:slideViewPr>
    <p:cSldViewPr snapToGrid="0">
      <p:cViewPr varScale="1">
        <p:scale>
          <a:sx n="23" d="100"/>
          <a:sy n="23" d="100"/>
        </p:scale>
        <p:origin x="227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5" name="Node Location"/>
          <p:cNvSpPr>
            <a:spLocks noGrp="1"/>
          </p:cNvSpPr>
          <p:nvPr>
            <p:ph type="body" sz="quarter" idx="13" hasCustomPrompt="1"/>
          </p:nvPr>
        </p:nvSpPr>
        <p:spPr>
          <a:xfrm>
            <a:off x="685800" y="35350704"/>
            <a:ext cx="26060400" cy="594360"/>
          </a:xfrm>
          <a:prstGeom prst="rect">
            <a:avLst/>
          </a:prstGeom>
        </p:spPr>
        <p:txBody>
          <a:bodyPr/>
          <a:lstStyle>
            <a:lvl1pPr marL="0" indent="0">
              <a:buNone/>
              <a:defRPr sz="3600" b="1" baseline="0">
                <a:latin typeface="+mj-lt"/>
              </a:defRPr>
            </a:lvl1pPr>
            <a:lvl2pPr>
              <a:defRPr b="1">
                <a:latin typeface="+mj-lt"/>
              </a:defRPr>
            </a:lvl2pPr>
            <a:lvl3pPr>
              <a:defRPr b="1">
                <a:latin typeface="+mj-lt"/>
              </a:defRPr>
            </a:lvl3pPr>
            <a:lvl4pPr>
              <a:defRPr b="1">
                <a:latin typeface="+mj-lt"/>
              </a:defRPr>
            </a:lvl4pPr>
            <a:lvl5pPr>
              <a:defRPr b="1">
                <a:latin typeface="+mj-lt"/>
              </a:defRPr>
            </a:lvl5pPr>
          </a:lstStyle>
          <a:p>
            <a:pPr lvl="0"/>
            <a:r>
              <a:rPr lang="en-US" dirty="0" smtClean="0"/>
              <a:t>DEVELOP Node Location</a:t>
            </a:r>
            <a:endParaRPr lang="en-US" dirty="0"/>
          </a:p>
        </p:txBody>
      </p:sp>
      <p:sp>
        <p:nvSpPr>
          <p:cNvPr id="10" name="Subtitle"/>
          <p:cNvSpPr>
            <a:spLocks noGrp="1"/>
          </p:cNvSpPr>
          <p:nvPr>
            <p:ph type="body" sz="quarter" idx="11" hasCustomPrompt="1"/>
          </p:nvPr>
        </p:nvSpPr>
        <p:spPr>
          <a:xfrm>
            <a:off x="4014216" y="2176272"/>
            <a:ext cx="19412712" cy="1216152"/>
          </a:xfrm>
          <a:prstGeom prst="rect">
            <a:avLst/>
          </a:prstGeom>
        </p:spPr>
        <p:txBody>
          <a:bodyPr/>
          <a:lstStyle>
            <a:lvl1pPr marL="0" indent="0" algn="ctr">
              <a:buNone/>
              <a:defRPr sz="3600" baseline="0">
                <a:latin typeface="+mj-lt"/>
              </a:defRPr>
            </a:lvl1pPr>
            <a:lvl2pPr>
              <a:defRPr sz="4800"/>
            </a:lvl2pPr>
            <a:lvl3pPr>
              <a:defRPr sz="4000"/>
            </a:lvl3pPr>
            <a:lvl4pPr>
              <a:defRPr sz="3600"/>
            </a:lvl4pPr>
            <a:lvl5pPr>
              <a:defRPr sz="3600"/>
            </a:lvl5pPr>
          </a:lstStyle>
          <a:p>
            <a:pPr lvl="0"/>
            <a:r>
              <a:rPr lang="en-US" dirty="0" smtClean="0"/>
              <a:t>Project subtitle [use sentence case]</a:t>
            </a:r>
            <a:endParaRPr lang="en-US" dirty="0"/>
          </a:p>
        </p:txBody>
      </p:sp>
      <p:sp>
        <p:nvSpPr>
          <p:cNvPr id="8" name="Main Title"/>
          <p:cNvSpPr>
            <a:spLocks noGrp="1"/>
          </p:cNvSpPr>
          <p:nvPr>
            <p:ph type="body" sz="quarter" idx="10" hasCustomPrompt="1"/>
          </p:nvPr>
        </p:nvSpPr>
        <p:spPr>
          <a:xfrm>
            <a:off x="4572000" y="914400"/>
            <a:ext cx="18288000" cy="1152144"/>
          </a:xfrm>
          <a:prstGeom prst="rect">
            <a:avLst/>
          </a:prstGeom>
        </p:spPr>
        <p:txBody>
          <a:bodyPr/>
          <a:lstStyle>
            <a:lvl1pPr marL="0" indent="0" algn="ctr">
              <a:buNone/>
              <a:defRPr sz="8400" b="1" baseline="0">
                <a:solidFill>
                  <a:schemeClr val="accent1"/>
                </a:solidFill>
                <a:latin typeface="+mj-lt"/>
              </a:defRPr>
            </a:lvl1pPr>
          </a:lstStyle>
          <a:p>
            <a:pPr lvl="0"/>
            <a:r>
              <a:rPr lang="en-US" dirty="0" smtClean="0"/>
              <a:t>Project Title [Use Title Case]</a:t>
            </a:r>
            <a:endParaRPr lang="en-US" dirty="0"/>
          </a:p>
        </p:txBody>
      </p:sp>
    </p:spTree>
    <p:extLst>
      <p:ext uri="{BB962C8B-B14F-4D97-AF65-F5344CB8AC3E}">
        <p14:creationId xmlns:p14="http://schemas.microsoft.com/office/powerpoint/2010/main" val="341177245"/>
      </p:ext>
    </p:extLst>
  </p:cSld>
  <p:clrMapOvr>
    <a:masterClrMapping/>
  </p:clrMapOvr>
  <p:extLst mod="1">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10" name="footer boundary line"/>
          <p:cNvCxnSpPr/>
          <p:nvPr userDrawn="1"/>
        </p:nvCxnSpPr>
        <p:spPr>
          <a:xfrm>
            <a:off x="685800" y="34978415"/>
            <a:ext cx="26060400" cy="0"/>
          </a:xfrm>
          <a:prstGeom prst="line">
            <a:avLst/>
          </a:prstGeom>
          <a:ln w="101600" cap="rnd">
            <a:solidFill>
              <a:schemeClr val="accent1"/>
            </a:solidFill>
            <a:round/>
          </a:ln>
        </p:spPr>
        <p:style>
          <a:lnRef idx="1">
            <a:schemeClr val="accent1"/>
          </a:lnRef>
          <a:fillRef idx="0">
            <a:schemeClr val="accent1"/>
          </a:fillRef>
          <a:effectRef idx="0">
            <a:schemeClr val="accent1"/>
          </a:effectRef>
          <a:fontRef idx="minor">
            <a:schemeClr val="tx1"/>
          </a:fontRef>
        </p:style>
      </p:cxnSp>
      <p:cxnSp>
        <p:nvCxnSpPr>
          <p:cNvPr id="9" name="header boundary line"/>
          <p:cNvCxnSpPr/>
          <p:nvPr userDrawn="1"/>
        </p:nvCxnSpPr>
        <p:spPr>
          <a:xfrm>
            <a:off x="685800" y="3918857"/>
            <a:ext cx="26060400" cy="0"/>
          </a:xfrm>
          <a:prstGeom prst="line">
            <a:avLst/>
          </a:prstGeom>
          <a:ln w="101600" cap="rnd">
            <a:solidFill>
              <a:schemeClr val="accent1"/>
            </a:solidFill>
            <a:round/>
          </a:ln>
        </p:spPr>
        <p:style>
          <a:lnRef idx="1">
            <a:schemeClr val="accent1"/>
          </a:lnRef>
          <a:fillRef idx="0">
            <a:schemeClr val="accent1"/>
          </a:fillRef>
          <a:effectRef idx="0">
            <a:schemeClr val="accent1"/>
          </a:effectRef>
          <a:fontRef idx="minor">
            <a:schemeClr val="tx1"/>
          </a:fontRef>
        </p:style>
      </p:cxnSp>
      <p:pic>
        <p:nvPicPr>
          <p:cNvPr id="7" name="nasa logo" descr="BnW.psd"/>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4138370" y="948900"/>
            <a:ext cx="2329895" cy="1937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develop logo"/>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944495" y="661797"/>
            <a:ext cx="2158130" cy="25924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ontract info"/>
          <p:cNvSpPr/>
          <p:nvPr userDrawn="1"/>
        </p:nvSpPr>
        <p:spPr>
          <a:xfrm>
            <a:off x="16780043" y="35379524"/>
            <a:ext cx="9966158" cy="738664"/>
          </a:xfrm>
          <a:prstGeom prst="rect">
            <a:avLst/>
          </a:prstGeom>
        </p:spPr>
        <p:txBody>
          <a:bodyPr wrap="square">
            <a:spAutoFit/>
          </a:bodyPr>
          <a:lstStyle/>
          <a:p>
            <a:pPr lvl="0" algn="r">
              <a:buClr>
                <a:schemeClr val="dk1"/>
              </a:buClr>
              <a:buSzPct val="25000"/>
            </a:pPr>
            <a:r>
              <a:rPr lang="en-US" sz="1400" i="1" baseline="0" dirty="0" smtClean="0">
                <a:solidFill>
                  <a:schemeClr val="bg2">
                    <a:lumMod val="50000"/>
                  </a:schemeClr>
                </a:solidFill>
                <a:latin typeface="Arial" panose="020B0604020202020204" pitchFamily="34" charset="0"/>
                <a:ea typeface="Questrial"/>
                <a:cs typeface="Arial" panose="020B0604020202020204" pitchFamily="34" charset="0"/>
                <a:sym typeface="Questrial"/>
              </a:rPr>
              <a:t>Any opinions, findings, and conclusions or recommendations expressed in this material are those of the author(s) and do not necessarily reflect the views of the National Aeronautics and Space Administration or partner organizations. This material is based upon work supported by NASA through contract NNL11AA00B and cooperative agreement NNX14AB60A.</a:t>
            </a:r>
            <a:endParaRPr lang="en-US" sz="1400" i="1" baseline="0" dirty="0">
              <a:solidFill>
                <a:schemeClr val="bg2">
                  <a:lumMod val="50000"/>
                </a:schemeClr>
              </a:solidFill>
              <a:latin typeface="Arial" panose="020B0604020202020204" pitchFamily="34" charset="0"/>
              <a:ea typeface="Questrial"/>
              <a:cs typeface="Arial" panose="020B0604020202020204" pitchFamily="34" charset="0"/>
              <a:sym typeface="Questrial"/>
            </a:endParaRPr>
          </a:p>
        </p:txBody>
      </p:sp>
    </p:spTree>
    <p:extLst>
      <p:ext uri="{BB962C8B-B14F-4D97-AF65-F5344CB8AC3E}">
        <p14:creationId xmlns:p14="http://schemas.microsoft.com/office/powerpoint/2010/main" val="557721729"/>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2743200" rtl="0" eaLnBrk="1" latinLnBrk="0" hangingPunct="1">
        <a:lnSpc>
          <a:spcPct val="90000"/>
        </a:lnSpc>
        <a:spcBef>
          <a:spcPct val="0"/>
        </a:spcBef>
        <a:buNone/>
        <a:defRPr sz="13200" kern="1200">
          <a:solidFill>
            <a:schemeClr val="tx1"/>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8640" userDrawn="1">
          <p15:clr>
            <a:srgbClr val="F26B43"/>
          </p15:clr>
        </p15:guide>
        <p15:guide id="2" orient="horz" pos="11520" userDrawn="1">
          <p15:clr>
            <a:srgbClr val="F26B43"/>
          </p15:clr>
        </p15:guide>
        <p15:guide id="3" pos="576" userDrawn="1">
          <p15:clr>
            <a:srgbClr val="F26B43"/>
          </p15:clr>
        </p15:guide>
        <p15:guide id="4" pos="16704" userDrawn="1">
          <p15:clr>
            <a:srgbClr val="F26B43"/>
          </p15:clr>
        </p15:guide>
        <p15:guide id="5" orient="horz" pos="21888" userDrawn="1">
          <p15:clr>
            <a:srgbClr val="F26B43"/>
          </p15:clr>
        </p15:guide>
        <p15:guide id="6" orient="horz" pos="3456" userDrawn="1">
          <p15:clr>
            <a:srgbClr val="F26B43"/>
          </p15:clr>
        </p15:guide>
        <p15:guide id="7" pos="5760" userDrawn="1">
          <p15:clr>
            <a:srgbClr val="A4A3A4"/>
          </p15:clr>
        </p15:guide>
        <p15:guide id="8" pos="6048" userDrawn="1">
          <p15:clr>
            <a:srgbClr val="A4A3A4"/>
          </p15:clr>
        </p15:guide>
        <p15:guide id="9" pos="11520" userDrawn="1">
          <p15:clr>
            <a:srgbClr val="A4A3A4"/>
          </p15:clr>
        </p15:guide>
        <p15:guide id="10" pos="11232" userDrawn="1">
          <p15:clr>
            <a:srgbClr val="A4A3A4"/>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jp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10" Type="http://schemas.openxmlformats.org/officeDocument/2006/relationships/image" Target="../media/image11.jpg"/><Relationship Id="rId4" Type="http://schemas.openxmlformats.org/officeDocument/2006/relationships/image" Target="../media/image5.png"/><Relationship Id="rId9" Type="http://schemas.openxmlformats.org/officeDocument/2006/relationships/image" Target="../media/image10.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pPr lvl="0">
              <a:spcBef>
                <a:spcPts val="0"/>
              </a:spcBef>
              <a:buClr>
                <a:schemeClr val="dk1"/>
              </a:buClr>
              <a:buSzPct val="25000"/>
            </a:pPr>
            <a:r>
              <a:rPr lang="en-US" dirty="0">
                <a:latin typeface="Century Gothic" panose="020B0502020202020204" pitchFamily="34" charset="0"/>
              </a:rPr>
              <a:t>NASA Goddard Space Flight Center and World Wildlife Fund</a:t>
            </a:r>
            <a:endParaRPr lang="en-US" dirty="0">
              <a:latin typeface="Century Gothic" panose="020B0502020202020204" pitchFamily="34" charset="0"/>
            </a:endParaRPr>
          </a:p>
        </p:txBody>
      </p:sp>
      <p:sp>
        <p:nvSpPr>
          <p:cNvPr id="4" name="Text Placeholder 3"/>
          <p:cNvSpPr>
            <a:spLocks noGrp="1"/>
          </p:cNvSpPr>
          <p:nvPr>
            <p:ph type="body" sz="quarter" idx="11"/>
          </p:nvPr>
        </p:nvSpPr>
        <p:spPr/>
        <p:txBody>
          <a:bodyPr/>
          <a:lstStyle/>
          <a:p>
            <a:pPr lvl="0"/>
            <a:r>
              <a:rPr lang="en-US" dirty="0">
                <a:latin typeface="Century Gothic" panose="020B0502020202020204" pitchFamily="34" charset="0"/>
              </a:rPr>
              <a:t>Identifying Current Areas of Palm Oil Production and Modeling a Risk Map for Future Expansion in Central Kalimantan, Indonesia </a:t>
            </a:r>
          </a:p>
          <a:p>
            <a:endParaRPr lang="en-US" dirty="0"/>
          </a:p>
        </p:txBody>
      </p:sp>
      <p:sp>
        <p:nvSpPr>
          <p:cNvPr id="5" name="Text Placeholder 4"/>
          <p:cNvSpPr>
            <a:spLocks noGrp="1"/>
          </p:cNvSpPr>
          <p:nvPr>
            <p:ph type="body" sz="quarter" idx="10"/>
          </p:nvPr>
        </p:nvSpPr>
        <p:spPr/>
        <p:txBody>
          <a:bodyPr/>
          <a:lstStyle/>
          <a:p>
            <a:pPr lvl="0"/>
            <a:r>
              <a:rPr lang="en-US" dirty="0">
                <a:latin typeface="Century Gothic" panose="020B0502020202020204" pitchFamily="34" charset="0"/>
              </a:rPr>
              <a:t>Indonesia Agriculture</a:t>
            </a:r>
          </a:p>
          <a:p>
            <a:endParaRPr lang="en-US" dirty="0"/>
          </a:p>
        </p:txBody>
      </p:sp>
      <p:sp>
        <p:nvSpPr>
          <p:cNvPr id="10" name="Text Placeholder 16"/>
          <p:cNvSpPr txBox="1">
            <a:spLocks/>
          </p:cNvSpPr>
          <p:nvPr/>
        </p:nvSpPr>
        <p:spPr>
          <a:xfrm>
            <a:off x="9601200" y="28555043"/>
            <a:ext cx="8229600"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World Wildlife Fund</a:t>
            </a:r>
            <a:endParaRPr lang="en-US" dirty="0" smtClean="0"/>
          </a:p>
        </p:txBody>
      </p:sp>
      <p:sp>
        <p:nvSpPr>
          <p:cNvPr id="11" name="Text Placeholder 16"/>
          <p:cNvSpPr txBox="1">
            <a:spLocks/>
          </p:cNvSpPr>
          <p:nvPr/>
        </p:nvSpPr>
        <p:spPr>
          <a:xfrm>
            <a:off x="18288000" y="28555043"/>
            <a:ext cx="8229600"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lvl="0">
              <a:buClr>
                <a:schemeClr val="dk1"/>
              </a:buClr>
              <a:buSzPct val="25000"/>
            </a:pPr>
            <a:r>
              <a:rPr lang="en-US" dirty="0">
                <a:solidFill>
                  <a:schemeClr val="dk1"/>
                </a:solidFill>
                <a:ea typeface="Garamond"/>
                <a:cs typeface="Garamond"/>
                <a:sym typeface="Garamond"/>
              </a:rPr>
              <a:t>Dr. </a:t>
            </a:r>
            <a:r>
              <a:rPr lang="en-US" dirty="0" err="1">
                <a:solidFill>
                  <a:schemeClr val="dk1"/>
                </a:solidFill>
                <a:ea typeface="Garamond"/>
                <a:cs typeface="Garamond"/>
                <a:sym typeface="Garamond"/>
              </a:rPr>
              <a:t>Naikoa</a:t>
            </a:r>
            <a:r>
              <a:rPr lang="en-US" dirty="0">
                <a:solidFill>
                  <a:schemeClr val="dk1"/>
                </a:solidFill>
                <a:ea typeface="Garamond"/>
                <a:cs typeface="Garamond"/>
                <a:sym typeface="Garamond"/>
              </a:rPr>
              <a:t> Aguilar-</a:t>
            </a:r>
            <a:r>
              <a:rPr lang="en-US" dirty="0" err="1">
                <a:solidFill>
                  <a:schemeClr val="dk1"/>
                </a:solidFill>
                <a:ea typeface="Garamond"/>
                <a:cs typeface="Garamond"/>
                <a:sym typeface="Garamond"/>
              </a:rPr>
              <a:t>Amuchastegui</a:t>
            </a:r>
            <a:r>
              <a:rPr lang="en-US" dirty="0">
                <a:solidFill>
                  <a:schemeClr val="dk1"/>
                </a:solidFill>
                <a:ea typeface="Garamond"/>
                <a:cs typeface="Garamond"/>
                <a:sym typeface="Garamond"/>
              </a:rPr>
              <a:t>, WWF (Science Advisor)</a:t>
            </a:r>
          </a:p>
          <a:p>
            <a:pPr lvl="0">
              <a:buClr>
                <a:schemeClr val="dk1"/>
              </a:buClr>
              <a:buSzPct val="25000"/>
            </a:pPr>
            <a:r>
              <a:rPr lang="en-US" dirty="0">
                <a:solidFill>
                  <a:schemeClr val="dk1"/>
                </a:solidFill>
                <a:ea typeface="Garamond"/>
                <a:cs typeface="Garamond"/>
                <a:sym typeface="Garamond"/>
              </a:rPr>
              <a:t>Aakash Ahamed, USRA/GSFC (Science Advisor)</a:t>
            </a:r>
          </a:p>
          <a:p>
            <a:pPr lvl="0">
              <a:buClr>
                <a:schemeClr val="dk1"/>
              </a:buClr>
              <a:buSzPct val="25000"/>
            </a:pPr>
            <a:r>
              <a:rPr lang="en-US" dirty="0">
                <a:solidFill>
                  <a:schemeClr val="dk1"/>
                </a:solidFill>
                <a:ea typeface="Garamond"/>
                <a:cs typeface="Garamond"/>
                <a:sym typeface="Garamond"/>
              </a:rPr>
              <a:t>Sean McCartney, SSAI/GSFC (DEVELOP Center Lead)</a:t>
            </a:r>
          </a:p>
          <a:p>
            <a:endParaRPr lang="en-US" dirty="0" smtClean="0"/>
          </a:p>
        </p:txBody>
      </p:sp>
      <p:sp>
        <p:nvSpPr>
          <p:cNvPr id="8" name="Text Placeholder 16"/>
          <p:cNvSpPr txBox="1">
            <a:spLocks/>
          </p:cNvSpPr>
          <p:nvPr/>
        </p:nvSpPr>
        <p:spPr>
          <a:xfrm>
            <a:off x="914400" y="21547304"/>
            <a:ext cx="16916400"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Use images.</a:t>
            </a:r>
          </a:p>
          <a:p>
            <a:r>
              <a:rPr lang="en-US" dirty="0" smtClean="0"/>
              <a:t>Make sure that it has some sort of flow, that it makes sense.  Show your results in a logical order.</a:t>
            </a:r>
          </a:p>
          <a:p>
            <a:r>
              <a:rPr lang="en-US" dirty="0" smtClean="0"/>
              <a:t>No bullets.</a:t>
            </a:r>
          </a:p>
        </p:txBody>
      </p:sp>
      <p:sp>
        <p:nvSpPr>
          <p:cNvPr id="12" name="Text Placeholder 16"/>
          <p:cNvSpPr txBox="1">
            <a:spLocks/>
          </p:cNvSpPr>
          <p:nvPr/>
        </p:nvSpPr>
        <p:spPr>
          <a:xfrm>
            <a:off x="18288000" y="21547304"/>
            <a:ext cx="8229600" cy="576072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r>
              <a:rPr lang="en-US" dirty="0" smtClean="0"/>
              <a:t>Use bullets.</a:t>
            </a:r>
          </a:p>
          <a:p>
            <a:pPr marL="347663" indent="-347663"/>
            <a:r>
              <a:rPr lang="en-US" dirty="0" smtClean="0"/>
              <a:t>Use complete sentences with periods.</a:t>
            </a:r>
          </a:p>
        </p:txBody>
      </p:sp>
      <p:sp>
        <p:nvSpPr>
          <p:cNvPr id="6" name="Text Placeholder 16"/>
          <p:cNvSpPr txBox="1">
            <a:spLocks/>
          </p:cNvSpPr>
          <p:nvPr/>
        </p:nvSpPr>
        <p:spPr>
          <a:xfrm>
            <a:off x="914400" y="6243411"/>
            <a:ext cx="16916400" cy="5760720"/>
          </a:xfrm>
          <a:prstGeom prst="rect">
            <a:avLst/>
          </a:prstGeom>
        </p:spPr>
        <p:txBody>
          <a:bodyPr numCol="2"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Keep this blank for now.</a:t>
            </a:r>
          </a:p>
          <a:p>
            <a:r>
              <a:rPr lang="en-US" dirty="0" smtClean="0"/>
              <a:t>Body text point size should be at least 24.</a:t>
            </a:r>
          </a:p>
          <a:p>
            <a:r>
              <a:rPr lang="en-US" dirty="0" smtClean="0"/>
              <a:t>Caption text point size should be at least 16.</a:t>
            </a:r>
          </a:p>
          <a:p>
            <a:r>
              <a:rPr lang="en-US" dirty="0" smtClean="0"/>
              <a:t>Feel free to rename, move, and resize sections as needed.</a:t>
            </a:r>
          </a:p>
        </p:txBody>
      </p:sp>
      <p:sp>
        <p:nvSpPr>
          <p:cNvPr id="15" name="Text Placeholder 16"/>
          <p:cNvSpPr txBox="1">
            <a:spLocks/>
          </p:cNvSpPr>
          <p:nvPr/>
        </p:nvSpPr>
        <p:spPr>
          <a:xfrm>
            <a:off x="18288000" y="6243411"/>
            <a:ext cx="8229600" cy="576072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lvl="0" indent="-400050">
              <a:spcBef>
                <a:spcPts val="0"/>
              </a:spcBef>
              <a:buSzPct val="100000"/>
              <a:buFont typeface="Garamond"/>
              <a:buChar char="●"/>
            </a:pPr>
            <a:r>
              <a:rPr lang="en-US" b="1" dirty="0">
                <a:solidFill>
                  <a:schemeClr val="accent1"/>
                </a:solidFill>
                <a:ea typeface="Garamond"/>
                <a:cs typeface="Garamond"/>
                <a:sym typeface="Garamond"/>
              </a:rPr>
              <a:t>Identify </a:t>
            </a:r>
            <a:r>
              <a:rPr lang="en-US" dirty="0">
                <a:solidFill>
                  <a:schemeClr val="dk1"/>
                </a:solidFill>
                <a:ea typeface="Garamond"/>
                <a:cs typeface="Garamond"/>
                <a:sym typeface="Garamond"/>
              </a:rPr>
              <a:t>current palm oil plantations in Central Kalimantan, Indonesia using Maxent </a:t>
            </a:r>
          </a:p>
          <a:p>
            <a:pPr lvl="0" indent="-400050">
              <a:spcBef>
                <a:spcPts val="0"/>
              </a:spcBef>
              <a:buSzPct val="100000"/>
              <a:buFont typeface="Garamond"/>
              <a:buChar char="●"/>
            </a:pPr>
            <a:r>
              <a:rPr lang="en-US" b="1" dirty="0">
                <a:solidFill>
                  <a:schemeClr val="accent1"/>
                </a:solidFill>
                <a:ea typeface="Garamond"/>
                <a:cs typeface="Garamond"/>
                <a:sym typeface="Garamond"/>
              </a:rPr>
              <a:t>Generate </a:t>
            </a:r>
            <a:r>
              <a:rPr lang="en-US" dirty="0">
                <a:solidFill>
                  <a:schemeClr val="dk1"/>
                </a:solidFill>
                <a:ea typeface="Garamond"/>
                <a:cs typeface="Garamond"/>
                <a:sym typeface="Garamond"/>
              </a:rPr>
              <a:t>a risk assessment map of future palm oil plantations based on identified plantations</a:t>
            </a:r>
          </a:p>
          <a:p>
            <a:pPr lvl="0" indent="-400050">
              <a:spcBef>
                <a:spcPts val="0"/>
              </a:spcBef>
              <a:buSzPct val="100000"/>
              <a:buFont typeface="Garamond"/>
              <a:buChar char="●"/>
            </a:pPr>
            <a:r>
              <a:rPr lang="en-US" b="1" dirty="0">
                <a:solidFill>
                  <a:schemeClr val="accent1"/>
                </a:solidFill>
                <a:ea typeface="Garamond"/>
                <a:cs typeface="Garamond"/>
                <a:sym typeface="Garamond"/>
              </a:rPr>
              <a:t>Enhance</a:t>
            </a:r>
            <a:r>
              <a:rPr lang="en-US" dirty="0">
                <a:solidFill>
                  <a:schemeClr val="dk1"/>
                </a:solidFill>
                <a:ea typeface="Garamond"/>
                <a:cs typeface="Garamond"/>
                <a:sym typeface="Garamond"/>
              </a:rPr>
              <a:t> World Wildlife Fund’s ability to combat deforestation using NASA Earth observations</a:t>
            </a:r>
            <a:endParaRPr lang="en-US" dirty="0">
              <a:solidFill>
                <a:schemeClr val="dk1"/>
              </a:solidFill>
              <a:ea typeface="Garamond"/>
              <a:cs typeface="Garamond"/>
              <a:sym typeface="Garamond"/>
            </a:endParaRPr>
          </a:p>
        </p:txBody>
      </p:sp>
      <p:sp>
        <p:nvSpPr>
          <p:cNvPr id="16" name="TextBox 15"/>
          <p:cNvSpPr txBox="1"/>
          <p:nvPr/>
        </p:nvSpPr>
        <p:spPr>
          <a:xfrm>
            <a:off x="914400" y="5510709"/>
            <a:ext cx="16916399"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Abstract</a:t>
            </a:r>
          </a:p>
        </p:txBody>
      </p:sp>
      <p:sp>
        <p:nvSpPr>
          <p:cNvPr id="23" name="TextBox 22"/>
          <p:cNvSpPr txBox="1"/>
          <p:nvPr/>
        </p:nvSpPr>
        <p:spPr>
          <a:xfrm>
            <a:off x="18288000" y="5504988"/>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Objectives</a:t>
            </a:r>
          </a:p>
        </p:txBody>
      </p:sp>
      <p:sp>
        <p:nvSpPr>
          <p:cNvPr id="24" name="TextBox 23"/>
          <p:cNvSpPr txBox="1"/>
          <p:nvPr/>
        </p:nvSpPr>
        <p:spPr>
          <a:xfrm>
            <a:off x="914400" y="12517639"/>
            <a:ext cx="169164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Methodology</a:t>
            </a:r>
          </a:p>
        </p:txBody>
      </p:sp>
      <p:sp>
        <p:nvSpPr>
          <p:cNvPr id="25" name="TextBox 24"/>
          <p:cNvSpPr txBox="1"/>
          <p:nvPr/>
        </p:nvSpPr>
        <p:spPr>
          <a:xfrm>
            <a:off x="18287998" y="10399131"/>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Study Area</a:t>
            </a:r>
          </a:p>
        </p:txBody>
      </p:sp>
      <p:sp>
        <p:nvSpPr>
          <p:cNvPr id="26" name="TextBox 25"/>
          <p:cNvSpPr txBox="1"/>
          <p:nvPr/>
        </p:nvSpPr>
        <p:spPr>
          <a:xfrm>
            <a:off x="18287998" y="16344812"/>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Earth Observations</a:t>
            </a:r>
          </a:p>
        </p:txBody>
      </p:sp>
      <p:sp>
        <p:nvSpPr>
          <p:cNvPr id="27" name="TextBox 26"/>
          <p:cNvSpPr txBox="1"/>
          <p:nvPr/>
        </p:nvSpPr>
        <p:spPr>
          <a:xfrm>
            <a:off x="914401" y="20830504"/>
            <a:ext cx="16916398"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Results</a:t>
            </a:r>
          </a:p>
        </p:txBody>
      </p:sp>
      <p:sp>
        <p:nvSpPr>
          <p:cNvPr id="28" name="TextBox 27"/>
          <p:cNvSpPr txBox="1"/>
          <p:nvPr/>
        </p:nvSpPr>
        <p:spPr>
          <a:xfrm>
            <a:off x="18288000" y="20824783"/>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Conclusions</a:t>
            </a:r>
          </a:p>
        </p:txBody>
      </p:sp>
      <p:sp>
        <p:nvSpPr>
          <p:cNvPr id="29" name="TextBox 28"/>
          <p:cNvSpPr txBox="1"/>
          <p:nvPr/>
        </p:nvSpPr>
        <p:spPr>
          <a:xfrm>
            <a:off x="18288000" y="27843601"/>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Acknowledgements</a:t>
            </a:r>
          </a:p>
        </p:txBody>
      </p:sp>
      <p:sp>
        <p:nvSpPr>
          <p:cNvPr id="30" name="TextBox 29"/>
          <p:cNvSpPr txBox="1"/>
          <p:nvPr/>
        </p:nvSpPr>
        <p:spPr>
          <a:xfrm>
            <a:off x="9601200" y="27843601"/>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Project Partners</a:t>
            </a:r>
          </a:p>
        </p:txBody>
      </p:sp>
      <p:sp>
        <p:nvSpPr>
          <p:cNvPr id="31" name="TextBox 30"/>
          <p:cNvSpPr txBox="1"/>
          <p:nvPr/>
        </p:nvSpPr>
        <p:spPr>
          <a:xfrm>
            <a:off x="914400" y="27843601"/>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Team Members</a:t>
            </a:r>
          </a:p>
        </p:txBody>
      </p:sp>
      <p:sp>
        <p:nvSpPr>
          <p:cNvPr id="32" name="Team Members"/>
          <p:cNvSpPr txBox="1">
            <a:spLocks/>
          </p:cNvSpPr>
          <p:nvPr/>
        </p:nvSpPr>
        <p:spPr>
          <a:xfrm>
            <a:off x="914400" y="4148884"/>
            <a:ext cx="25603200" cy="950976"/>
          </a:xfrm>
          <a:prstGeom prst="rect">
            <a:avLst/>
          </a:prstGeom>
        </p:spPr>
        <p:txBody>
          <a:bodyPr anchor="t"/>
          <a:lstStyle>
            <a:lvl1pPr marL="0" indent="0" algn="ctr" defTabSz="2743200" rtl="0" eaLnBrk="1" latinLnBrk="0" hangingPunct="1">
              <a:lnSpc>
                <a:spcPct val="90000"/>
              </a:lnSpc>
              <a:spcBef>
                <a:spcPts val="0"/>
              </a:spcBef>
              <a:buFont typeface="Arial" panose="020B0604020202020204" pitchFamily="34" charset="0"/>
              <a:buNone/>
              <a:defRPr sz="32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lvl="0">
              <a:buClr>
                <a:schemeClr val="dk1"/>
              </a:buClr>
              <a:buSzPct val="25000"/>
            </a:pPr>
            <a:r>
              <a:rPr lang="en-US" sz="2400" dirty="0">
                <a:solidFill>
                  <a:schemeClr val="dk1"/>
                </a:solidFill>
                <a:ea typeface="Garamond"/>
                <a:cs typeface="Garamond"/>
                <a:sym typeface="Garamond"/>
              </a:rPr>
              <a:t>Kyle T. Peterson (Project Lead), Abigail Childs, Michael Riedman</a:t>
            </a:r>
          </a:p>
          <a:p>
            <a:pPr lvl="0">
              <a:buClr>
                <a:schemeClr val="dk1"/>
              </a:buClr>
              <a:buSzPct val="25000"/>
            </a:pPr>
            <a:r>
              <a:rPr lang="en-US" sz="1800" dirty="0">
                <a:solidFill>
                  <a:schemeClr val="dk1"/>
                </a:solidFill>
                <a:ea typeface="Garamond"/>
                <a:cs typeface="Garamond"/>
                <a:sym typeface="Garamond"/>
              </a:rPr>
              <a:t>DEVELOP National Program at NASA Goddard Space Flight Center</a:t>
            </a:r>
          </a:p>
          <a:p>
            <a:endParaRPr lang="en-US" sz="2400" dirty="0"/>
          </a:p>
        </p:txBody>
      </p:sp>
      <p:pic>
        <p:nvPicPr>
          <p:cNvPr id="33" name="Shape 56"/>
          <p:cNvPicPr preferRelativeResize="0"/>
          <p:nvPr/>
        </p:nvPicPr>
        <p:blipFill>
          <a:blip r:embed="rId2">
            <a:alphaModFix/>
          </a:blip>
          <a:stretch>
            <a:fillRect/>
          </a:stretch>
        </p:blipFill>
        <p:spPr>
          <a:xfrm>
            <a:off x="18287998" y="11227324"/>
            <a:ext cx="6254548" cy="4666915"/>
          </a:xfrm>
          <a:prstGeom prst="rect">
            <a:avLst/>
          </a:prstGeom>
          <a:noFill/>
          <a:ln>
            <a:noFill/>
          </a:ln>
        </p:spPr>
      </p:pic>
      <p:sp>
        <p:nvSpPr>
          <p:cNvPr id="34" name="Shape 42"/>
          <p:cNvSpPr txBox="1"/>
          <p:nvPr/>
        </p:nvSpPr>
        <p:spPr>
          <a:xfrm>
            <a:off x="20284112" y="18643537"/>
            <a:ext cx="1799700" cy="594300"/>
          </a:xfrm>
          <a:prstGeom prst="rect">
            <a:avLst/>
          </a:prstGeom>
          <a:noFill/>
          <a:ln>
            <a:noFill/>
          </a:ln>
        </p:spPr>
        <p:txBody>
          <a:bodyPr lIns="91425" tIns="91425" rIns="91425" bIns="91425" anchor="t" anchorCtr="0">
            <a:noAutofit/>
          </a:bodyPr>
          <a:lstStyle/>
          <a:p>
            <a:pPr lvl="0">
              <a:spcBef>
                <a:spcPts val="0"/>
              </a:spcBef>
              <a:buNone/>
            </a:pPr>
            <a:r>
              <a:rPr lang="en-US" sz="1800" dirty="0"/>
              <a:t>Landsat 8 OLI</a:t>
            </a:r>
          </a:p>
        </p:txBody>
      </p:sp>
      <p:pic>
        <p:nvPicPr>
          <p:cNvPr id="35" name="Shape 43"/>
          <p:cNvPicPr preferRelativeResize="0"/>
          <p:nvPr/>
        </p:nvPicPr>
        <p:blipFill>
          <a:blip r:embed="rId3">
            <a:alphaModFix/>
          </a:blip>
          <a:stretch>
            <a:fillRect/>
          </a:stretch>
        </p:blipFill>
        <p:spPr>
          <a:xfrm>
            <a:off x="20731929" y="19253820"/>
            <a:ext cx="1298369" cy="1105000"/>
          </a:xfrm>
          <a:prstGeom prst="rect">
            <a:avLst/>
          </a:prstGeom>
          <a:noFill/>
          <a:ln>
            <a:noFill/>
          </a:ln>
        </p:spPr>
      </p:pic>
      <p:sp>
        <p:nvSpPr>
          <p:cNvPr id="36" name="Shape 44"/>
          <p:cNvSpPr txBox="1"/>
          <p:nvPr/>
        </p:nvSpPr>
        <p:spPr>
          <a:xfrm>
            <a:off x="20731912" y="20171625"/>
            <a:ext cx="1799700" cy="594300"/>
          </a:xfrm>
          <a:prstGeom prst="rect">
            <a:avLst/>
          </a:prstGeom>
          <a:noFill/>
          <a:ln>
            <a:noFill/>
          </a:ln>
        </p:spPr>
        <p:txBody>
          <a:bodyPr lIns="91425" tIns="91425" rIns="91425" bIns="91425" anchor="t" anchorCtr="0">
            <a:noAutofit/>
          </a:bodyPr>
          <a:lstStyle/>
          <a:p>
            <a:pPr lvl="0" rtl="0">
              <a:spcBef>
                <a:spcPts val="0"/>
              </a:spcBef>
              <a:buNone/>
            </a:pPr>
            <a:r>
              <a:rPr lang="en-US" sz="1800" dirty="0"/>
              <a:t>TRMM</a:t>
            </a:r>
          </a:p>
        </p:txBody>
      </p:sp>
      <p:pic>
        <p:nvPicPr>
          <p:cNvPr id="37" name="Shape 45"/>
          <p:cNvPicPr preferRelativeResize="0"/>
          <p:nvPr/>
        </p:nvPicPr>
        <p:blipFill>
          <a:blip r:embed="rId4">
            <a:alphaModFix/>
          </a:blip>
          <a:stretch>
            <a:fillRect/>
          </a:stretch>
        </p:blipFill>
        <p:spPr>
          <a:xfrm>
            <a:off x="23025025" y="19163475"/>
            <a:ext cx="1469650" cy="1104993"/>
          </a:xfrm>
          <a:prstGeom prst="rect">
            <a:avLst/>
          </a:prstGeom>
          <a:noFill/>
          <a:ln>
            <a:noFill/>
          </a:ln>
        </p:spPr>
      </p:pic>
      <p:sp>
        <p:nvSpPr>
          <p:cNvPr id="38" name="Shape 46"/>
          <p:cNvSpPr txBox="1"/>
          <p:nvPr/>
        </p:nvSpPr>
        <p:spPr>
          <a:xfrm>
            <a:off x="22860000" y="20189021"/>
            <a:ext cx="1799700" cy="407100"/>
          </a:xfrm>
          <a:prstGeom prst="rect">
            <a:avLst/>
          </a:prstGeom>
          <a:noFill/>
          <a:ln>
            <a:noFill/>
          </a:ln>
        </p:spPr>
        <p:txBody>
          <a:bodyPr lIns="91425" tIns="91425" rIns="91425" bIns="91425" anchor="t" anchorCtr="0">
            <a:noAutofit/>
          </a:bodyPr>
          <a:lstStyle/>
          <a:p>
            <a:pPr lvl="0" rtl="0">
              <a:spcBef>
                <a:spcPts val="0"/>
              </a:spcBef>
              <a:buNone/>
            </a:pPr>
            <a:r>
              <a:rPr lang="en-US" sz="1800" dirty="0"/>
              <a:t>Terra</a:t>
            </a:r>
          </a:p>
        </p:txBody>
      </p:sp>
      <p:pic>
        <p:nvPicPr>
          <p:cNvPr id="39" name="Shape 47"/>
          <p:cNvPicPr preferRelativeResize="0"/>
          <p:nvPr/>
        </p:nvPicPr>
        <p:blipFill>
          <a:blip r:embed="rId5">
            <a:alphaModFix/>
          </a:blip>
          <a:stretch>
            <a:fillRect/>
          </a:stretch>
        </p:blipFill>
        <p:spPr>
          <a:xfrm>
            <a:off x="17952953" y="17580725"/>
            <a:ext cx="2002899" cy="1048638"/>
          </a:xfrm>
          <a:prstGeom prst="rect">
            <a:avLst/>
          </a:prstGeom>
          <a:noFill/>
          <a:ln>
            <a:noFill/>
          </a:ln>
        </p:spPr>
      </p:pic>
      <p:sp>
        <p:nvSpPr>
          <p:cNvPr id="40" name="Shape 48"/>
          <p:cNvSpPr txBox="1"/>
          <p:nvPr/>
        </p:nvSpPr>
        <p:spPr>
          <a:xfrm>
            <a:off x="18240125" y="18585800"/>
            <a:ext cx="1799700" cy="594300"/>
          </a:xfrm>
          <a:prstGeom prst="rect">
            <a:avLst/>
          </a:prstGeom>
          <a:noFill/>
          <a:ln>
            <a:noFill/>
          </a:ln>
        </p:spPr>
        <p:txBody>
          <a:bodyPr lIns="91425" tIns="91425" rIns="91425" bIns="91425" anchor="t" anchorCtr="0">
            <a:noAutofit/>
          </a:bodyPr>
          <a:lstStyle/>
          <a:p>
            <a:pPr lvl="0" rtl="0">
              <a:spcBef>
                <a:spcPts val="0"/>
              </a:spcBef>
              <a:buNone/>
            </a:pPr>
            <a:r>
              <a:rPr lang="en-US" sz="1800" dirty="0"/>
              <a:t>Aqua</a:t>
            </a:r>
          </a:p>
        </p:txBody>
      </p:sp>
      <p:pic>
        <p:nvPicPr>
          <p:cNvPr id="41" name="Shape 49"/>
          <p:cNvPicPr preferRelativeResize="0"/>
          <p:nvPr/>
        </p:nvPicPr>
        <p:blipFill>
          <a:blip r:embed="rId6">
            <a:alphaModFix/>
          </a:blip>
          <a:stretch>
            <a:fillRect/>
          </a:stretch>
        </p:blipFill>
        <p:spPr>
          <a:xfrm>
            <a:off x="18043726" y="19163475"/>
            <a:ext cx="1821349" cy="910674"/>
          </a:xfrm>
          <a:prstGeom prst="rect">
            <a:avLst/>
          </a:prstGeom>
          <a:noFill/>
          <a:ln>
            <a:noFill/>
          </a:ln>
        </p:spPr>
      </p:pic>
      <p:sp>
        <p:nvSpPr>
          <p:cNvPr id="42" name="Shape 50"/>
          <p:cNvSpPr txBox="1"/>
          <p:nvPr/>
        </p:nvSpPr>
        <p:spPr>
          <a:xfrm>
            <a:off x="18381512" y="20160150"/>
            <a:ext cx="1799700" cy="407100"/>
          </a:xfrm>
          <a:prstGeom prst="rect">
            <a:avLst/>
          </a:prstGeom>
          <a:noFill/>
          <a:ln>
            <a:noFill/>
          </a:ln>
        </p:spPr>
        <p:txBody>
          <a:bodyPr lIns="91425" tIns="91425" rIns="91425" bIns="91425" anchor="t" anchorCtr="0">
            <a:noAutofit/>
          </a:bodyPr>
          <a:lstStyle/>
          <a:p>
            <a:pPr lvl="0" rtl="0">
              <a:spcBef>
                <a:spcPts val="0"/>
              </a:spcBef>
              <a:buNone/>
            </a:pPr>
            <a:r>
              <a:rPr lang="en-US" sz="1800" dirty="0"/>
              <a:t>GPM</a:t>
            </a:r>
          </a:p>
        </p:txBody>
      </p:sp>
      <p:pic>
        <p:nvPicPr>
          <p:cNvPr id="43" name="Shape 51"/>
          <p:cNvPicPr preferRelativeResize="0"/>
          <p:nvPr/>
        </p:nvPicPr>
        <p:blipFill>
          <a:blip r:embed="rId7">
            <a:alphaModFix/>
          </a:blip>
          <a:stretch>
            <a:fillRect/>
          </a:stretch>
        </p:blipFill>
        <p:spPr>
          <a:xfrm>
            <a:off x="22718460" y="17412537"/>
            <a:ext cx="1100613" cy="1216149"/>
          </a:xfrm>
          <a:prstGeom prst="rect">
            <a:avLst/>
          </a:prstGeom>
          <a:noFill/>
          <a:ln>
            <a:noFill/>
          </a:ln>
        </p:spPr>
      </p:pic>
      <p:sp>
        <p:nvSpPr>
          <p:cNvPr id="44" name="Shape 52"/>
          <p:cNvSpPr txBox="1"/>
          <p:nvPr/>
        </p:nvSpPr>
        <p:spPr>
          <a:xfrm>
            <a:off x="22778962" y="18569162"/>
            <a:ext cx="1799700" cy="594300"/>
          </a:xfrm>
          <a:prstGeom prst="rect">
            <a:avLst/>
          </a:prstGeom>
          <a:noFill/>
          <a:ln>
            <a:noFill/>
          </a:ln>
        </p:spPr>
        <p:txBody>
          <a:bodyPr lIns="91425" tIns="91425" rIns="91425" bIns="91425" anchor="t" anchorCtr="0">
            <a:noAutofit/>
          </a:bodyPr>
          <a:lstStyle/>
          <a:p>
            <a:pPr lvl="0" rtl="0">
              <a:spcBef>
                <a:spcPts val="0"/>
              </a:spcBef>
              <a:buNone/>
            </a:pPr>
            <a:r>
              <a:rPr lang="en-US" sz="1800" dirty="0"/>
              <a:t>SRTM</a:t>
            </a:r>
          </a:p>
        </p:txBody>
      </p:sp>
      <p:pic>
        <p:nvPicPr>
          <p:cNvPr id="45" name="Shape 53"/>
          <p:cNvPicPr preferRelativeResize="0"/>
          <p:nvPr/>
        </p:nvPicPr>
        <p:blipFill>
          <a:blip r:embed="rId8">
            <a:alphaModFix/>
          </a:blip>
          <a:stretch>
            <a:fillRect/>
          </a:stretch>
        </p:blipFill>
        <p:spPr>
          <a:xfrm>
            <a:off x="20449150" y="17447362"/>
            <a:ext cx="1469650" cy="1199704"/>
          </a:xfrm>
          <a:prstGeom prst="rect">
            <a:avLst/>
          </a:prstGeom>
          <a:noFill/>
          <a:ln>
            <a:noFill/>
          </a:ln>
        </p:spPr>
      </p:pic>
      <p:pic>
        <p:nvPicPr>
          <p:cNvPr id="46" name="Shape 55"/>
          <p:cNvPicPr preferRelativeResize="0"/>
          <p:nvPr/>
        </p:nvPicPr>
        <p:blipFill>
          <a:blip r:embed="rId9">
            <a:alphaModFix/>
          </a:blip>
          <a:stretch>
            <a:fillRect/>
          </a:stretch>
        </p:blipFill>
        <p:spPr>
          <a:xfrm>
            <a:off x="742242" y="13385210"/>
            <a:ext cx="11290235" cy="7210911"/>
          </a:xfrm>
          <a:prstGeom prst="rect">
            <a:avLst/>
          </a:prstGeom>
          <a:noFill/>
          <a:ln>
            <a:noFill/>
          </a:ln>
        </p:spPr>
      </p:pic>
      <p:sp>
        <p:nvSpPr>
          <p:cNvPr id="47" name="Shape 22"/>
          <p:cNvSpPr txBox="1"/>
          <p:nvPr/>
        </p:nvSpPr>
        <p:spPr>
          <a:xfrm>
            <a:off x="709151" y="28555044"/>
            <a:ext cx="7449899" cy="5760599"/>
          </a:xfrm>
          <a:prstGeom prst="rect">
            <a:avLst/>
          </a:prstGeom>
          <a:noFill/>
          <a:ln>
            <a:noFill/>
          </a:ln>
        </p:spPr>
        <p:txBody>
          <a:bodyPr lIns="91425" tIns="45700" rIns="91425" bIns="45700" anchor="t" anchorCtr="0">
            <a:noAutofit/>
          </a:bodyPr>
          <a:lstStyle/>
          <a:p>
            <a:pPr marL="0" marR="0" lvl="0" indent="0" algn="l" rtl="0">
              <a:lnSpc>
                <a:spcPct val="90000"/>
              </a:lnSpc>
              <a:spcBef>
                <a:spcPts val="1800"/>
              </a:spcBef>
              <a:spcAft>
                <a:spcPts val="0"/>
              </a:spcAft>
              <a:buClr>
                <a:schemeClr val="dk1"/>
              </a:buClr>
              <a:buFont typeface="Arial"/>
              <a:buNone/>
            </a:pPr>
            <a:endParaRPr dirty="0"/>
          </a:p>
          <a:p>
            <a:pPr marL="0" marR="0" lvl="0" indent="0" algn="l" rtl="0">
              <a:lnSpc>
                <a:spcPct val="90000"/>
              </a:lnSpc>
              <a:spcBef>
                <a:spcPts val="1800"/>
              </a:spcBef>
              <a:buClr>
                <a:schemeClr val="dk1"/>
              </a:buClr>
              <a:buFont typeface="Arial"/>
              <a:buNone/>
            </a:pPr>
            <a:endParaRPr sz="2700" dirty="0">
              <a:solidFill>
                <a:schemeClr val="dk1"/>
              </a:solidFill>
              <a:latin typeface="Garamond"/>
              <a:ea typeface="Garamond"/>
              <a:cs typeface="Garamond"/>
              <a:sym typeface="Garamond"/>
            </a:endParaRPr>
          </a:p>
          <a:p>
            <a:pPr marL="0" marR="0" lvl="0" indent="0" algn="l" rtl="0">
              <a:lnSpc>
                <a:spcPct val="90000"/>
              </a:lnSpc>
              <a:spcBef>
                <a:spcPts val="1800"/>
              </a:spcBef>
              <a:buClr>
                <a:schemeClr val="dk1"/>
              </a:buClr>
              <a:buFont typeface="Arial"/>
              <a:buNone/>
            </a:pPr>
            <a:endParaRPr sz="2700" dirty="0">
              <a:solidFill>
                <a:schemeClr val="dk1"/>
              </a:solidFill>
              <a:latin typeface="Garamond"/>
              <a:ea typeface="Garamond"/>
              <a:cs typeface="Garamond"/>
              <a:sym typeface="Garamond"/>
            </a:endParaRPr>
          </a:p>
          <a:p>
            <a:pPr marL="0" marR="0" lvl="0" indent="0" algn="l" rtl="0">
              <a:lnSpc>
                <a:spcPct val="90000"/>
              </a:lnSpc>
              <a:spcBef>
                <a:spcPts val="1800"/>
              </a:spcBef>
              <a:buClr>
                <a:schemeClr val="dk1"/>
              </a:buClr>
              <a:buFont typeface="Arial"/>
              <a:buNone/>
            </a:pPr>
            <a:endParaRPr sz="2700" dirty="0">
              <a:solidFill>
                <a:schemeClr val="dk1"/>
              </a:solidFill>
              <a:latin typeface="Garamond"/>
              <a:ea typeface="Garamond"/>
              <a:cs typeface="Garamond"/>
              <a:sym typeface="Garamond"/>
            </a:endParaRPr>
          </a:p>
          <a:p>
            <a:pPr marL="0" marR="0" lvl="0" indent="0" algn="l" rtl="0">
              <a:lnSpc>
                <a:spcPct val="90000"/>
              </a:lnSpc>
              <a:spcBef>
                <a:spcPts val="1800"/>
              </a:spcBef>
              <a:buClr>
                <a:schemeClr val="dk1"/>
              </a:buClr>
              <a:buFont typeface="Arial"/>
              <a:buNone/>
            </a:pPr>
            <a:endParaRPr sz="2700" dirty="0">
              <a:solidFill>
                <a:schemeClr val="dk1"/>
              </a:solidFill>
              <a:latin typeface="Garamond"/>
              <a:ea typeface="Garamond"/>
              <a:cs typeface="Garamond"/>
              <a:sym typeface="Garamond"/>
            </a:endParaRPr>
          </a:p>
          <a:p>
            <a:pPr marL="0" marR="0" lvl="0" indent="0" algn="l" rtl="0">
              <a:lnSpc>
                <a:spcPct val="90000"/>
              </a:lnSpc>
              <a:spcBef>
                <a:spcPts val="1800"/>
              </a:spcBef>
              <a:buClr>
                <a:schemeClr val="dk1"/>
              </a:buClr>
              <a:buFont typeface="Arial"/>
              <a:buNone/>
            </a:pPr>
            <a:endParaRPr sz="2700" dirty="0">
              <a:solidFill>
                <a:schemeClr val="dk1"/>
              </a:solidFill>
              <a:latin typeface="Garamond"/>
              <a:ea typeface="Garamond"/>
              <a:cs typeface="Garamond"/>
              <a:sym typeface="Garamond"/>
            </a:endParaRPr>
          </a:p>
          <a:p>
            <a:pPr marL="0" marR="0" lvl="0" indent="0" algn="l" rtl="0">
              <a:lnSpc>
                <a:spcPct val="90000"/>
              </a:lnSpc>
              <a:spcBef>
                <a:spcPts val="1800"/>
              </a:spcBef>
              <a:buClr>
                <a:schemeClr val="dk1"/>
              </a:buClr>
              <a:buFont typeface="Arial"/>
              <a:buNone/>
            </a:pPr>
            <a:endParaRPr sz="2700" dirty="0">
              <a:solidFill>
                <a:schemeClr val="dk1"/>
              </a:solidFill>
              <a:latin typeface="Garamond"/>
              <a:ea typeface="Garamond"/>
              <a:cs typeface="Garamond"/>
              <a:sym typeface="Garamond"/>
            </a:endParaRPr>
          </a:p>
          <a:p>
            <a:pPr marL="0" marR="0" lvl="0" indent="0" algn="l" rtl="0">
              <a:lnSpc>
                <a:spcPct val="90000"/>
              </a:lnSpc>
              <a:spcBef>
                <a:spcPts val="1800"/>
              </a:spcBef>
              <a:buClr>
                <a:schemeClr val="dk1"/>
              </a:buClr>
              <a:buFont typeface="Arial"/>
              <a:buNone/>
            </a:pPr>
            <a:endParaRPr sz="2700" dirty="0">
              <a:solidFill>
                <a:schemeClr val="dk1"/>
              </a:solidFill>
              <a:latin typeface="Garamond"/>
              <a:ea typeface="Garamond"/>
              <a:cs typeface="Garamond"/>
              <a:sym typeface="Garamond"/>
            </a:endParaRPr>
          </a:p>
          <a:p>
            <a:pPr marL="0" marR="0" lvl="0" indent="0" algn="l" rtl="0">
              <a:lnSpc>
                <a:spcPct val="90000"/>
              </a:lnSpc>
              <a:spcBef>
                <a:spcPts val="1800"/>
              </a:spcBef>
              <a:buClr>
                <a:schemeClr val="dk1"/>
              </a:buClr>
              <a:buSzPct val="25000"/>
              <a:buFont typeface="Arial"/>
              <a:buNone/>
            </a:pPr>
            <a:r>
              <a:rPr lang="en-US" sz="1800" dirty="0">
                <a:solidFill>
                  <a:schemeClr val="dk1"/>
                </a:solidFill>
                <a:latin typeface="Garamond"/>
                <a:ea typeface="Garamond"/>
                <a:cs typeface="Garamond"/>
                <a:sym typeface="Garamond"/>
              </a:rPr>
              <a:t>Left to Right: Michael Riedman, Abigail Child, Kyle Peterson (Team Lead)</a:t>
            </a:r>
          </a:p>
        </p:txBody>
      </p:sp>
      <p:pic>
        <p:nvPicPr>
          <p:cNvPr id="48" name="Shape 54"/>
          <p:cNvPicPr preferRelativeResize="0"/>
          <p:nvPr/>
        </p:nvPicPr>
        <p:blipFill rotWithShape="1">
          <a:blip r:embed="rId10">
            <a:alphaModFix/>
          </a:blip>
          <a:srcRect l="2928" t="14332" r="12924"/>
          <a:stretch/>
        </p:blipFill>
        <p:spPr>
          <a:xfrm>
            <a:off x="524549" y="28558166"/>
            <a:ext cx="5997174" cy="4579325"/>
          </a:xfrm>
          <a:prstGeom prst="rect">
            <a:avLst/>
          </a:prstGeom>
          <a:noFill/>
          <a:ln>
            <a:noFill/>
          </a:ln>
        </p:spPr>
      </p:pic>
    </p:spTree>
    <p:extLst>
      <p:ext uri="{BB962C8B-B14F-4D97-AF65-F5344CB8AC3E}">
        <p14:creationId xmlns:p14="http://schemas.microsoft.com/office/powerpoint/2010/main" val="567650982"/>
      </p:ext>
    </p:extLst>
  </p:cSld>
  <p:clrMapOvr>
    <a:masterClrMapping/>
  </p:clrMapOvr>
</p:sld>
</file>

<file path=ppt/theme/theme1.xml><?xml version="1.0" encoding="utf-8"?>
<a:theme xmlns:a="http://schemas.openxmlformats.org/drawingml/2006/main" name="Office Theme">
  <a:themeElements>
    <a:clrScheme name="Agriculture 15">
      <a:dk1>
        <a:srgbClr val="767171"/>
      </a:dk1>
      <a:lt1>
        <a:srgbClr val="FFFFFF"/>
      </a:lt1>
      <a:dk2>
        <a:srgbClr val="767171"/>
      </a:dk2>
      <a:lt2>
        <a:srgbClr val="FFFFFF"/>
      </a:lt2>
      <a:accent1>
        <a:srgbClr val="7EB761"/>
      </a:accent1>
      <a:accent2>
        <a:srgbClr val="638E7C"/>
      </a:accent2>
      <a:accent3>
        <a:srgbClr val="4E6A89"/>
      </a:accent3>
      <a:accent4>
        <a:srgbClr val="D2AB70"/>
      </a:accent4>
      <a:accent5>
        <a:srgbClr val="CA8978"/>
      </a:accent5>
      <a:accent6>
        <a:srgbClr val="C3677B"/>
      </a:accent6>
      <a:hlink>
        <a:srgbClr val="7EB761"/>
      </a:hlink>
      <a:folHlink>
        <a:srgbClr val="7EB761"/>
      </a:folHlink>
    </a:clrScheme>
    <a:fontScheme name="DEVELOP_poster">
      <a:majorFont>
        <a:latin typeface="Century Gothic"/>
        <a:ea typeface=""/>
        <a:cs typeface=""/>
      </a:majorFont>
      <a:minorFont>
        <a:latin typeface="Garamond"/>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1354</TotalTime>
  <Words>236</Words>
  <Application>Microsoft Office PowerPoint</Application>
  <PresentationFormat>Custom</PresentationFormat>
  <Paragraphs>46</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Century Gothic</vt:lpstr>
      <vt:lpstr>Garamond</vt:lpstr>
      <vt:lpstr>Questrial</vt:lpstr>
      <vt:lpstr>Webdings</vt:lpstr>
      <vt:lpstr>Office Theme</vt:lpstr>
      <vt:lpstr>PowerPoint Presentation</vt:lpstr>
    </vt:vector>
  </TitlesOfParts>
  <Company>HPES ACES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McKeel, Christopher A. (LARC-E3)[SSAI DEVELOP]</dc:creator>
  <cp:lastModifiedBy>Peterson, Kyle T. (GSFC-6170)[DEVELOP]</cp:lastModifiedBy>
  <cp:revision>74</cp:revision>
  <dcterms:created xsi:type="dcterms:W3CDTF">2015-06-02T14:58:58Z</dcterms:created>
  <dcterms:modified xsi:type="dcterms:W3CDTF">2016-02-23T16:16:24Z</dcterms:modified>
</cp:coreProperties>
</file>