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handoutMasterIdLst>
    <p:handoutMasterId r:id="rId6"/>
  </p:handoutMasterIdLst>
  <p:sldIdLst>
    <p:sldId id="287" r:id="rId5"/>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632" userDrawn="1">
          <p15:clr>
            <a:srgbClr val="A4A3A4"/>
          </p15:clr>
        </p15:guide>
        <p15:guide id="2" orient="horz" pos="207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D57779-518C-F1DD-9001-6FB5A52BAC21}" name="Abby Sgan" initials="AS" userId="S::abby.sgan@ssaihq.com::2706f5d6-0930-4dc3-a93c-c8cb600691af" providerId="AD"/>
  <p188:author id="{E436C8A9-673A-30C9-DC3C-A7C688FF2D6E}" name="Tallis Monteiro" initials="TM" userId="S::tallis.monteiro@ssaihq.com::48cda132-8078-42c9-be63-cfed8ed61298" providerId="AD"/>
  <p188:author id="{E29EC2B0-3F46-C5E7-0677-9AE486704459}" name="Greta Bolinger" initials="GB" userId="S::greta.bolinger@ssaihq.com::082cd95c-eafa-4dc9-845f-48e600f0f18b" providerId="AD"/>
  <p188:author id="{FE0C74BA-51EA-0BC2-2AC6-D25BBD4D4276}" name="Plott, Laramie D. (LARC-E3)[SSAI DEVELOP]" initials="PLD(ED" userId="S::ldplott@ndc.nasa.gov::12fa7add-6da5-4f07-a1f9-aac8f53d42a1" providerId="AD"/>
  <p188:author id="{9B671DC4-F867-8520-73EF-EAFB98317814}" name="Hunter, Shanise Y. (LARC-E3)[SSAI DEVELOP]" initials="HSY(ED" userId="S::syhunter@ndc.nasa.gov::4313d2d7-74c6-49cc-8409-3769577baa24" providerId="AD"/>
  <p188:author id="{25D407F7-E43F-155B-A3F7-5998938A2966}" name="Katie Caruso" initials="KC" userId="S::katie.caruso@ssaihq.com::b5a78299-8271-4897-8859-8e50d5b2bfd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49" clrIdx="0">
    <p:extLst>
      <p:ext uri="{19B8F6BF-5375-455C-9EA6-DF929625EA0E}">
        <p15:presenceInfo xmlns:p15="http://schemas.microsoft.com/office/powerpoint/2012/main" userId="S-1-5-21-330711430-3775241029-4075259233-879551" providerId="AD"/>
      </p:ext>
    </p:extLst>
  </p:cmAuthor>
  <p:cmAuthor id="2" name="Ross" initials="R" lastIdx="2" clrIdx="1">
    <p:extLst>
      <p:ext uri="{19B8F6BF-5375-455C-9EA6-DF929625EA0E}">
        <p15:presenceInfo xmlns:p15="http://schemas.microsoft.com/office/powerpoint/2012/main" userId="Ross" providerId="None"/>
      </p:ext>
    </p:extLst>
  </p:cmAuthor>
  <p:cmAuthor id="3" name="Brianne Kendall" initials="BK" lastIdx="4" clrIdx="2">
    <p:extLst>
      <p:ext uri="{19B8F6BF-5375-455C-9EA6-DF929625EA0E}">
        <p15:presenceInfo xmlns:p15="http://schemas.microsoft.com/office/powerpoint/2012/main" userId="S::brianne.kendall@ssaihq.com::faea8925-10cf-4dd4-8fc8-020039f0a6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5999"/>
    <a:srgbClr val="8A5A9A"/>
    <a:srgbClr val="7233A3"/>
    <a:srgbClr val="DE9808"/>
    <a:srgbClr val="8A8480"/>
    <a:srgbClr val="C13E2D"/>
    <a:srgbClr val="67A478"/>
    <a:srgbClr val="2E6CA4"/>
    <a:srgbClr val="106198"/>
    <a:srgbClr val="236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DA4A42-5478-456B-8C25-823A9FFD0562}" v="86" dt="2023-07-27T17:15:27.2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9" d="100"/>
          <a:sy n="19" d="100"/>
        </p:scale>
        <p:origin x="2292" y="102"/>
      </p:cViewPr>
      <p:guideLst>
        <p:guide pos="7632"/>
        <p:guide orient="horz" pos="2073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8/10/relationships/authors" Target="authors.xml"/><Relationship Id="rId3" Type="http://schemas.openxmlformats.org/officeDocument/2006/relationships/customXml" Target="../customXml/item3.xml"/><Relationship Id="rId7" Type="http://schemas.openxmlformats.org/officeDocument/2006/relationships/commentAuthors" Target="commentAuthors.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handoutMaster" Target="handoutMasters/handout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A30F95-6DE0-4645-A35B-EBF94E3830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4E4F310-8EDA-4E5B-9D2A-ECDAB675EA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D43FA0-962B-44DB-B485-8C7CB4CC3BEF}" type="datetimeFigureOut">
              <a:rPr lang="en-US" smtClean="0"/>
              <a:t>7/27/2023</a:t>
            </a:fld>
            <a:endParaRPr lang="en-US"/>
          </a:p>
        </p:txBody>
      </p:sp>
      <p:sp>
        <p:nvSpPr>
          <p:cNvPr id="4" name="Footer Placeholder 3">
            <a:extLst>
              <a:ext uri="{FF2B5EF4-FFF2-40B4-BE49-F238E27FC236}">
                <a16:creationId xmlns:a16="http://schemas.microsoft.com/office/drawing/2014/main" id="{AF14E4EB-4AD3-45E9-A4B1-C1A36188A8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5843508-7985-4F58-B93B-78BA1AE70CD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BAB051-B52A-4D88-B681-DCE3F7753CB8}" type="slidenum">
              <a:rPr lang="en-US" smtClean="0"/>
              <a:t>‹#›</a:t>
            </a:fld>
            <a:endParaRPr lang="en-US"/>
          </a:p>
        </p:txBody>
      </p:sp>
    </p:spTree>
    <p:extLst>
      <p:ext uri="{BB962C8B-B14F-4D97-AF65-F5344CB8AC3E}">
        <p14:creationId xmlns:p14="http://schemas.microsoft.com/office/powerpoint/2010/main" val="21139083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Blank - Agriculture &amp; Food Securit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1A9DA32-6BCD-4DA2-BAD7-B02FAD6AC283}"/>
              </a:ext>
            </a:extLst>
          </p:cNvPr>
          <p:cNvGrpSpPr/>
          <p:nvPr userDrawn="1"/>
        </p:nvGrpSpPr>
        <p:grpSpPr>
          <a:xfrm>
            <a:off x="837529" y="32673369"/>
            <a:ext cx="25691924" cy="2877394"/>
            <a:chOff x="837529" y="32673369"/>
            <a:chExt cx="25691924" cy="2877394"/>
          </a:xfrm>
        </p:grpSpPr>
        <p:sp>
          <p:nvSpPr>
            <p:cNvPr id="5" name="Rectangle 4">
              <a:extLst>
                <a:ext uri="{FF2B5EF4-FFF2-40B4-BE49-F238E27FC236}">
                  <a16:creationId xmlns:a16="http://schemas.microsoft.com/office/drawing/2014/main" id="{23D86ECD-70A9-42FC-8B16-62C276B67DD2}"/>
                </a:ext>
              </a:extLst>
            </p:cNvPr>
            <p:cNvSpPr/>
            <p:nvPr userDrawn="1"/>
          </p:nvSpPr>
          <p:spPr>
            <a:xfrm>
              <a:off x="926253" y="34808161"/>
              <a:ext cx="25603200" cy="742602"/>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2796D6D-B6E5-41D4-BC6E-30792D909B38}"/>
                </a:ext>
              </a:extLst>
            </p:cNvPr>
            <p:cNvSpPr txBox="1"/>
            <p:nvPr userDrawn="1"/>
          </p:nvSpPr>
          <p:spPr>
            <a:xfrm>
              <a:off x="1059602" y="35021520"/>
              <a:ext cx="5703147" cy="329187"/>
            </a:xfrm>
            <a:prstGeom prst="rect">
              <a:avLst/>
            </a:prstGeom>
            <a:noFill/>
          </p:spPr>
          <p:txBody>
            <a:bodyPr wrap="square" rtlCol="0" anchor="ctr">
              <a:noAutofit/>
            </a:bodyPr>
            <a:lstStyle/>
            <a:p>
              <a:r>
                <a:rPr lang="en-US" sz="3070" b="1" spc="1950" baseline="0">
                  <a:solidFill>
                    <a:schemeClr val="bg1"/>
                  </a:solidFill>
                </a:rPr>
                <a:t>ANNIVERSARY</a:t>
              </a:r>
            </a:p>
          </p:txBody>
        </p:sp>
        <p:pic>
          <p:nvPicPr>
            <p:cNvPr id="4" name="Picture 3">
              <a:extLst>
                <a:ext uri="{FF2B5EF4-FFF2-40B4-BE49-F238E27FC236}">
                  <a16:creationId xmlns:a16="http://schemas.microsoft.com/office/drawing/2014/main" id="{635D4485-E064-44FD-ACC8-9530F8EA7C8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37529" y="32673369"/>
              <a:ext cx="5669950" cy="2310401"/>
            </a:xfrm>
            <a:prstGeom prst="rect">
              <a:avLst/>
            </a:prstGeom>
          </p:spPr>
        </p:pic>
      </p:grpSp>
      <p:sp>
        <p:nvSpPr>
          <p:cNvPr id="155" name="Rectangle 154"/>
          <p:cNvSpPr/>
          <p:nvPr userDrawn="1"/>
        </p:nvSpPr>
        <p:spPr>
          <a:xfrm>
            <a:off x="893617" y="35583615"/>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pic>
        <p:nvPicPr>
          <p:cNvPr id="3" name="Picture 2">
            <a:extLst>
              <a:ext uri="{FF2B5EF4-FFF2-40B4-BE49-F238E27FC236}">
                <a16:creationId xmlns:a16="http://schemas.microsoft.com/office/drawing/2014/main" id="{AA32E274-E1FA-40EE-A75D-FB9098112B1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14400" y="876300"/>
            <a:ext cx="2195621" cy="2195621"/>
          </a:xfrm>
          <a:prstGeom prst="rect">
            <a:avLst/>
          </a:prstGeom>
        </p:spPr>
      </p:pic>
      <p:sp>
        <p:nvSpPr>
          <p:cNvPr id="30" name="Rectangle 29">
            <a:extLst>
              <a:ext uri="{FF2B5EF4-FFF2-40B4-BE49-F238E27FC236}">
                <a16:creationId xmlns:a16="http://schemas.microsoft.com/office/drawing/2014/main" id="{4A0634BC-36C6-46AA-9873-7192E7C34380}"/>
              </a:ext>
            </a:extLst>
          </p:cNvPr>
          <p:cNvSpPr/>
          <p:nvPr userDrawn="1"/>
        </p:nvSpPr>
        <p:spPr>
          <a:xfrm>
            <a:off x="951596" y="3921870"/>
            <a:ext cx="25577857" cy="80641"/>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p:cNvSpPr txBox="1">
            <a:spLocks/>
          </p:cNvSpPr>
          <p:nvPr userDrawn="1"/>
        </p:nvSpPr>
        <p:spPr>
          <a:xfrm>
            <a:off x="22781935" y="34738741"/>
            <a:ext cx="3756449" cy="896694"/>
          </a:xfrm>
          <a:prstGeom prst="rect">
            <a:avLst/>
          </a:prstGeom>
        </p:spPr>
        <p:txBody>
          <a:bodyPr anchor="ctr">
            <a:normAutofit fontScale="92500"/>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spcBef>
                <a:spcPts val="0"/>
              </a:spcBef>
            </a:pPr>
            <a:r>
              <a:rPr lang="en-US" sz="4000" b="1">
                <a:solidFill>
                  <a:schemeClr val="bg1"/>
                </a:solidFill>
              </a:rPr>
              <a:t>| Summer 2023</a:t>
            </a:r>
          </a:p>
        </p:txBody>
      </p:sp>
    </p:spTree>
    <p:extLst>
      <p:ext uri="{BB962C8B-B14F-4D97-AF65-F5344CB8AC3E}">
        <p14:creationId xmlns:p14="http://schemas.microsoft.com/office/powerpoint/2010/main" val="278383420"/>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608" userDrawn="1">
          <p15:clr>
            <a:srgbClr val="FBAE40"/>
          </p15:clr>
        </p15:guide>
        <p15:guide id="6" orient="horz" pos="22248" userDrawn="1">
          <p15:clr>
            <a:srgbClr val="FBAE40"/>
          </p15:clr>
        </p15:guide>
        <p15:guide id="7" orient="horz" pos="22080" userDrawn="1">
          <p15:clr>
            <a:srgbClr val="FBAE40"/>
          </p15:clr>
        </p15:guide>
        <p15:guide id="11" orient="horz" pos="2928">
          <p15:clr>
            <a:srgbClr val="FBAE40"/>
          </p15:clr>
        </p15:guide>
        <p15:guide id="12" pos="14304" userDrawn="1">
          <p15:clr>
            <a:srgbClr val="FBAE40"/>
          </p15:clr>
        </p15:guide>
        <p15:guide id="13" pos="9216">
          <p15:clr>
            <a:srgbClr val="FBAE40"/>
          </p15:clr>
        </p15:guide>
        <p15:guide id="14" orient="horz" pos="1920">
          <p15:clr>
            <a:srgbClr val="FBAE40"/>
          </p15:clr>
        </p15:guide>
        <p15:guide id="15" orient="horz" pos="1536">
          <p15:clr>
            <a:srgbClr val="FBAE40"/>
          </p15:clr>
        </p15:guide>
        <p15:guide id="16" orient="horz" pos="936" userDrawn="1">
          <p15:clr>
            <a:srgbClr val="FBAE40"/>
          </p15:clr>
        </p15:guide>
        <p15:guide id="17" orient="horz" pos="2448" userDrawn="1">
          <p15:clr>
            <a:srgbClr val="FBAE40"/>
          </p15:clr>
        </p15:guide>
        <p15:guide id="18" orient="horz" pos="22392" userDrawn="1">
          <p15:clr>
            <a:srgbClr val="FBAE40"/>
          </p15:clr>
        </p15:guide>
        <p15:guide id="19" orient="horz" pos="21912" userDrawn="1">
          <p15:clr>
            <a:srgbClr val="FBAE40"/>
          </p15:clr>
        </p15:guide>
        <p15:guide id="20" pos="2136" userDrawn="1">
          <p15:clr>
            <a:srgbClr val="FBAE40"/>
          </p15:clr>
        </p15:guide>
        <p15:guide id="21" pos="87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Blank - Agriculture &amp; Food Security">
    <p:spTree>
      <p:nvGrpSpPr>
        <p:cNvPr id="1" name=""/>
        <p:cNvGrpSpPr/>
        <p:nvPr/>
      </p:nvGrpSpPr>
      <p:grpSpPr>
        <a:xfrm>
          <a:off x="0" y="0"/>
          <a:ext cx="0" cy="0"/>
          <a:chOff x="0" y="0"/>
          <a:chExt cx="0" cy="0"/>
        </a:xfrm>
      </p:grpSpPr>
      <p:pic>
        <p:nvPicPr>
          <p:cNvPr id="6" name="Picture 5" descr="A picture containing text, sign, device, meter&#10;&#10;Description automatically generated">
            <a:extLst>
              <a:ext uri="{FF2B5EF4-FFF2-40B4-BE49-F238E27FC236}">
                <a16:creationId xmlns:a16="http://schemas.microsoft.com/office/drawing/2014/main" id="{3A792E37-F1EC-471A-BFC4-D841DB67E7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0537" y="852853"/>
            <a:ext cx="2439773" cy="2468881"/>
          </a:xfrm>
          <a:prstGeom prst="rect">
            <a:avLst/>
          </a:prstGeom>
        </p:spPr>
      </p:pic>
      <p:sp>
        <p:nvSpPr>
          <p:cNvPr id="5" name="Rectangle 4">
            <a:extLst>
              <a:ext uri="{FF2B5EF4-FFF2-40B4-BE49-F238E27FC236}">
                <a16:creationId xmlns:a16="http://schemas.microsoft.com/office/drawing/2014/main" id="{23D86ECD-70A9-42FC-8B16-62C276B67DD2}"/>
              </a:ext>
            </a:extLst>
          </p:cNvPr>
          <p:cNvSpPr/>
          <p:nvPr userDrawn="1"/>
        </p:nvSpPr>
        <p:spPr>
          <a:xfrm>
            <a:off x="939743" y="34594800"/>
            <a:ext cx="25577857" cy="1066800"/>
          </a:xfrm>
          <a:prstGeom prst="rect">
            <a:avLst/>
          </a:prstGeom>
          <a:solidFill>
            <a:srgbClr val="535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userDrawn="1"/>
        </p:nvSpPr>
        <p:spPr>
          <a:xfrm>
            <a:off x="893617" y="3612653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20" name="Text Placeholder 19"/>
          <p:cNvSpPr>
            <a:spLocks noGrp="1"/>
          </p:cNvSpPr>
          <p:nvPr>
            <p:ph type="body" sz="quarter" idx="11" hasCustomPrompt="1"/>
          </p:nvPr>
        </p:nvSpPr>
        <p:spPr>
          <a:xfrm>
            <a:off x="4704382" y="876300"/>
            <a:ext cx="18023236" cy="2171700"/>
          </a:xfrm>
        </p:spPr>
        <p:txBody>
          <a:bodyPr anchor="ctr">
            <a:normAutofit/>
          </a:bodyPr>
          <a:lstStyle>
            <a:lvl1pPr marL="0" indent="0" algn="ctr">
              <a:buNone/>
              <a:defRPr sz="5400" b="1" baseline="0">
                <a:solidFill>
                  <a:srgbClr val="535456"/>
                </a:solidFill>
              </a:defRPr>
            </a:lvl1pPr>
            <a:lvl2pPr marL="1371600" indent="0">
              <a:buNone/>
              <a:defRPr/>
            </a:lvl2pPr>
            <a:lvl3pPr marL="2743200" indent="0">
              <a:buNone/>
              <a:defRPr/>
            </a:lvl3pPr>
            <a:lvl4pPr marL="4114800" indent="0">
              <a:buNone/>
              <a:defRPr/>
            </a:lvl4pPr>
            <a:lvl5pPr marL="5486400" indent="0">
              <a:buNone/>
              <a:defRPr/>
            </a:lvl5pPr>
          </a:lstStyle>
          <a:p>
            <a:pPr lvl="0"/>
            <a:r>
              <a:rPr lang="en-US"/>
              <a:t>Info</a:t>
            </a:r>
          </a:p>
        </p:txBody>
      </p:sp>
      <p:pic>
        <p:nvPicPr>
          <p:cNvPr id="4" name="Picture 3"/>
          <p:cNvPicPr>
            <a:picLocks noChangeAspect="1"/>
          </p:cNvPicPr>
          <p:nvPr userDrawn="1"/>
        </p:nvPicPr>
        <p:blipFill>
          <a:blip r:embed="rId4" cstate="print">
            <a:biLevel thresh="50000"/>
            <a:extLst>
              <a:ext uri="{28A0092B-C50C-407E-A947-70E740481C1C}">
                <a14:useLocalDpi xmlns:a14="http://schemas.microsoft.com/office/drawing/2010/main" val="0"/>
              </a:ext>
            </a:extLst>
          </a:blip>
          <a:stretch>
            <a:fillRect/>
          </a:stretch>
        </p:blipFill>
        <p:spPr>
          <a:xfrm>
            <a:off x="23008970" y="34898289"/>
            <a:ext cx="3213614" cy="500102"/>
          </a:xfrm>
          <a:prstGeom prst="rect">
            <a:avLst/>
          </a:prstGeom>
        </p:spPr>
      </p:pic>
      <p:sp>
        <p:nvSpPr>
          <p:cNvPr id="15" name="Rectangle 14">
            <a:extLst>
              <a:ext uri="{FF2B5EF4-FFF2-40B4-BE49-F238E27FC236}">
                <a16:creationId xmlns:a16="http://schemas.microsoft.com/office/drawing/2014/main" id="{51C8F42E-C00B-4D4F-A6CA-4F1417C00DA0}"/>
              </a:ext>
            </a:extLst>
          </p:cNvPr>
          <p:cNvSpPr/>
          <p:nvPr userDrawn="1"/>
        </p:nvSpPr>
        <p:spPr>
          <a:xfrm>
            <a:off x="939743" y="3694001"/>
            <a:ext cx="25577857" cy="232517"/>
          </a:xfrm>
          <a:prstGeom prst="rect">
            <a:avLst/>
          </a:prstGeom>
          <a:solidFill>
            <a:srgbClr val="535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6792307"/>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p15:clr>
            <a:srgbClr val="FBAE40"/>
          </p15:clr>
        </p15:guide>
        <p15:guide id="6" orient="horz" pos="22296">
          <p15:clr>
            <a:srgbClr val="FBAE40"/>
          </p15:clr>
        </p15:guide>
        <p15:guide id="7" orient="horz" pos="21792">
          <p15:clr>
            <a:srgbClr val="FBAE40"/>
          </p15:clr>
        </p15:guide>
        <p15:guide id="9" orient="horz" pos="21480">
          <p15:clr>
            <a:srgbClr val="FBAE40"/>
          </p15:clr>
        </p15:guide>
        <p15:guide id="11" orient="horz" pos="2928">
          <p15:clr>
            <a:srgbClr val="FBAE40"/>
          </p15:clr>
        </p15:guide>
        <p15:guide id="14" orient="horz" pos="192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7/27/2023</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18" Type="http://schemas.openxmlformats.org/officeDocument/2006/relationships/image" Target="../media/image22.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6.png"/><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jpeg"/><Relationship Id="rId4" Type="http://schemas.openxmlformats.org/officeDocument/2006/relationships/image" Target="../media/image8.jpeg"/><Relationship Id="rId9" Type="http://schemas.openxmlformats.org/officeDocument/2006/relationships/image" Target="../media/image13.svg"/><Relationship Id="rId1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801940B8-879C-4EC9-A31C-BAD56FDF6A8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17366" y="29404837"/>
            <a:ext cx="2103120" cy="2103120"/>
          </a:xfrm>
          <a:prstGeom prst="rect">
            <a:avLst/>
          </a:prstGeom>
        </p:spPr>
      </p:pic>
      <p:pic>
        <p:nvPicPr>
          <p:cNvPr id="4" name="Picture 5">
            <a:extLst>
              <a:ext uri="{FF2B5EF4-FFF2-40B4-BE49-F238E27FC236}">
                <a16:creationId xmlns:a16="http://schemas.microsoft.com/office/drawing/2014/main" id="{CC7EC20F-51C3-26E2-B189-67192D571F20}"/>
              </a:ext>
            </a:extLst>
          </p:cNvPr>
          <p:cNvPicPr>
            <a:picLocks/>
          </p:cNvPicPr>
          <p:nvPr/>
        </p:nvPicPr>
        <p:blipFill rotWithShape="1">
          <a:blip r:embed="rId3"/>
          <a:srcRect l="5606" t="6716" r="7383" b="6272"/>
          <a:stretch/>
        </p:blipFill>
        <p:spPr>
          <a:xfrm>
            <a:off x="1162072" y="29633437"/>
            <a:ext cx="1645920" cy="1645920"/>
          </a:xfrm>
          <a:prstGeom prst="ellipse">
            <a:avLst/>
          </a:prstGeom>
        </p:spPr>
      </p:pic>
      <p:sp>
        <p:nvSpPr>
          <p:cNvPr id="35" name="Text Placeholder 11">
            <a:extLst>
              <a:ext uri="{FF2B5EF4-FFF2-40B4-BE49-F238E27FC236}">
                <a16:creationId xmlns:a16="http://schemas.microsoft.com/office/drawing/2014/main" id="{B48FFDD2-A348-4FDC-8D32-E61A4ABAD358}"/>
              </a:ext>
            </a:extLst>
          </p:cNvPr>
          <p:cNvSpPr txBox="1">
            <a:spLocks/>
          </p:cNvSpPr>
          <p:nvPr/>
        </p:nvSpPr>
        <p:spPr>
          <a:xfrm>
            <a:off x="16916400" y="34862108"/>
            <a:ext cx="5890364" cy="627419"/>
          </a:xfrm>
          <a:prstGeom prst="rect">
            <a:avLst/>
          </a:prstGeom>
        </p:spPr>
        <p:txBody>
          <a:bodyPr lIns="91440" tIns="45720" rIns="91440" bIns="45720" anchor="t">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4000" b="1" spc="100">
                <a:solidFill>
                  <a:schemeClr val="bg1"/>
                </a:solidFill>
              </a:rPr>
              <a:t>North Carolina – NCEI</a:t>
            </a:r>
            <a:endParaRPr lang="en-US" sz="4000">
              <a:solidFill>
                <a:schemeClr val="bg1"/>
              </a:solidFill>
            </a:endParaRPr>
          </a:p>
          <a:p>
            <a:br>
              <a:rPr lang="en-US"/>
            </a:br>
            <a:endParaRPr lang="en-US"/>
          </a:p>
        </p:txBody>
      </p:sp>
      <p:sp>
        <p:nvSpPr>
          <p:cNvPr id="38" name="Text Placeholder 1">
            <a:extLst>
              <a:ext uri="{FF2B5EF4-FFF2-40B4-BE49-F238E27FC236}">
                <a16:creationId xmlns:a16="http://schemas.microsoft.com/office/drawing/2014/main" id="{25B855BB-5DCD-4018-AEB6-3A1741EC918D}"/>
              </a:ext>
            </a:extLst>
          </p:cNvPr>
          <p:cNvSpPr txBox="1">
            <a:spLocks/>
          </p:cNvSpPr>
          <p:nvPr/>
        </p:nvSpPr>
        <p:spPr>
          <a:xfrm>
            <a:off x="3429000" y="712788"/>
            <a:ext cx="19145250" cy="1290637"/>
          </a:xfrm>
          <a:prstGeom prst="rect">
            <a:avLst/>
          </a:prstGeom>
        </p:spPr>
        <p:txBody>
          <a:bodyPr vert="horz" lIns="91440" tIns="45720" rIns="91440" bIns="45720" rtlCol="0" anchor="t">
            <a:noAutofit/>
          </a:bodyPr>
          <a:lst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defTabSz="457200">
              <a:lnSpc>
                <a:spcPct val="100000"/>
              </a:lnSpc>
              <a:spcBef>
                <a:spcPts val="0"/>
              </a:spcBef>
              <a:buNone/>
              <a:defRPr/>
            </a:pPr>
            <a:r>
              <a:rPr lang="en-US" sz="7500" b="1">
                <a:solidFill>
                  <a:srgbClr val="8A5A9A"/>
                </a:solidFill>
                <a:latin typeface="Century Gothic" panose="020F0302020204030204"/>
              </a:rPr>
              <a:t>Pacific Northwest </a:t>
            </a:r>
            <a:r>
              <a:rPr lang="en-US" sz="7500">
                <a:solidFill>
                  <a:srgbClr val="8A5A9A"/>
                </a:solidFill>
                <a:latin typeface="Century Gothic" panose="020F0302020204030204"/>
              </a:rPr>
              <a:t>Health &amp; Air Quality</a:t>
            </a:r>
          </a:p>
        </p:txBody>
      </p:sp>
      <p:sp>
        <p:nvSpPr>
          <p:cNvPr id="39" name="Text Placeholder 1">
            <a:extLst>
              <a:ext uri="{FF2B5EF4-FFF2-40B4-BE49-F238E27FC236}">
                <a16:creationId xmlns:a16="http://schemas.microsoft.com/office/drawing/2014/main" id="{A8FDEB7F-83BE-468A-A8D9-BB9485219044}"/>
              </a:ext>
            </a:extLst>
          </p:cNvPr>
          <p:cNvSpPr txBox="1">
            <a:spLocks/>
          </p:cNvSpPr>
          <p:nvPr/>
        </p:nvSpPr>
        <p:spPr>
          <a:xfrm>
            <a:off x="3442654" y="1991444"/>
            <a:ext cx="19161577" cy="1528634"/>
          </a:xfrm>
          <a:prstGeom prst="rect">
            <a:avLst/>
          </a:prstGeom>
        </p:spPr>
        <p:txBody>
          <a:bodyPr vert="horz" lIns="91440" tIns="45720" rIns="91440" bIns="45720" rtlCol="0" anchor="t">
            <a:no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6CA47A"/>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z="4800">
                <a:solidFill>
                  <a:srgbClr val="8A5A9A"/>
                </a:solidFill>
              </a:rPr>
              <a:t>Monitoring Trends in Air Quality during a Drought Case Study to Improve Public Health Response to Drought Threats</a:t>
            </a:r>
            <a:endParaRPr lang="en-US" sz="4800"/>
          </a:p>
        </p:txBody>
      </p:sp>
      <p:sp>
        <p:nvSpPr>
          <p:cNvPr id="37" name="Text Placeholder 16">
            <a:extLst>
              <a:ext uri="{FF2B5EF4-FFF2-40B4-BE49-F238E27FC236}">
                <a16:creationId xmlns:a16="http://schemas.microsoft.com/office/drawing/2014/main" id="{4E1640A7-3026-4A70-9BBC-5526EEA1513F}"/>
              </a:ext>
            </a:extLst>
          </p:cNvPr>
          <p:cNvSpPr txBox="1">
            <a:spLocks/>
          </p:cNvSpPr>
          <p:nvPr/>
        </p:nvSpPr>
        <p:spPr>
          <a:xfrm>
            <a:off x="531117" y="31666910"/>
            <a:ext cx="2872251"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a:solidFill>
                  <a:schemeClr val="tx1">
                    <a:lumMod val="75000"/>
                    <a:lumOff val="25000"/>
                  </a:schemeClr>
                </a:solidFill>
                <a:latin typeface="Garamond"/>
              </a:rPr>
              <a:t>Abby </a:t>
            </a:r>
            <a:r>
              <a:rPr lang="en-US" b="1" err="1">
                <a:solidFill>
                  <a:schemeClr val="tx1">
                    <a:lumMod val="75000"/>
                    <a:lumOff val="25000"/>
                  </a:schemeClr>
                </a:solidFill>
                <a:latin typeface="Garamond"/>
              </a:rPr>
              <a:t>Sgan</a:t>
            </a:r>
            <a:endParaRPr lang="en-US" b="1">
              <a:solidFill>
                <a:schemeClr val="tx1">
                  <a:lumMod val="75000"/>
                  <a:lumOff val="25000"/>
                </a:schemeClr>
              </a:solidFill>
              <a:latin typeface="Garamond" panose="02020404030301010803" pitchFamily="18" charset="0"/>
            </a:endParaRPr>
          </a:p>
          <a:p>
            <a:pPr algn="ctr">
              <a:lnSpc>
                <a:spcPct val="100000"/>
              </a:lnSpc>
              <a:spcBef>
                <a:spcPts val="0"/>
              </a:spcBef>
            </a:pPr>
            <a:r>
              <a:rPr lang="en-US" sz="2400">
                <a:solidFill>
                  <a:schemeClr val="tx1">
                    <a:lumMod val="75000"/>
                    <a:lumOff val="25000"/>
                  </a:schemeClr>
                </a:solidFill>
                <a:latin typeface="Garamond"/>
              </a:rPr>
              <a:t>(Project Lead)</a:t>
            </a:r>
          </a:p>
        </p:txBody>
      </p:sp>
      <p:sp>
        <p:nvSpPr>
          <p:cNvPr id="40" name="Text Placeholder 16">
            <a:extLst>
              <a:ext uri="{FF2B5EF4-FFF2-40B4-BE49-F238E27FC236}">
                <a16:creationId xmlns:a16="http://schemas.microsoft.com/office/drawing/2014/main" id="{451061B6-4396-416E-8B36-B223E36600D4}"/>
              </a:ext>
            </a:extLst>
          </p:cNvPr>
          <p:cNvSpPr txBox="1">
            <a:spLocks/>
          </p:cNvSpPr>
          <p:nvPr/>
        </p:nvSpPr>
        <p:spPr>
          <a:xfrm>
            <a:off x="3492336" y="31666910"/>
            <a:ext cx="2872251"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a:rPr>
              <a:t>Greta </a:t>
            </a:r>
            <a:r>
              <a:rPr lang="en-US" b="1" err="1">
                <a:solidFill>
                  <a:schemeClr val="tx1">
                    <a:lumMod val="75000"/>
                    <a:lumOff val="25000"/>
                  </a:schemeClr>
                </a:solidFill>
                <a:latin typeface="Garamond"/>
              </a:rPr>
              <a:t>Bolinger</a:t>
            </a:r>
            <a:endParaRPr lang="en-US" b="1">
              <a:solidFill>
                <a:schemeClr val="tx1">
                  <a:lumMod val="75000"/>
                  <a:lumOff val="25000"/>
                </a:schemeClr>
              </a:solidFill>
              <a:latin typeface="Garamond" panose="02020404030301010803" pitchFamily="18" charset="0"/>
            </a:endParaRPr>
          </a:p>
        </p:txBody>
      </p:sp>
      <p:sp>
        <p:nvSpPr>
          <p:cNvPr id="41" name="Text Placeholder 16">
            <a:extLst>
              <a:ext uri="{FF2B5EF4-FFF2-40B4-BE49-F238E27FC236}">
                <a16:creationId xmlns:a16="http://schemas.microsoft.com/office/drawing/2014/main" id="{40AE4ED3-852D-42FE-BF19-0B27D8ADB0AD}"/>
              </a:ext>
            </a:extLst>
          </p:cNvPr>
          <p:cNvSpPr txBox="1">
            <a:spLocks/>
          </p:cNvSpPr>
          <p:nvPr/>
        </p:nvSpPr>
        <p:spPr>
          <a:xfrm>
            <a:off x="6221329" y="31638156"/>
            <a:ext cx="3002160"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a:rPr>
              <a:t>Tallis Monteiro</a:t>
            </a:r>
            <a:endParaRPr lang="en-US" b="1">
              <a:solidFill>
                <a:schemeClr val="tx1">
                  <a:lumMod val="75000"/>
                  <a:lumOff val="25000"/>
                </a:schemeClr>
              </a:solidFill>
              <a:latin typeface="Garamond" panose="02020404030301010803" pitchFamily="18" charset="0"/>
            </a:endParaRPr>
          </a:p>
        </p:txBody>
      </p:sp>
      <p:sp>
        <p:nvSpPr>
          <p:cNvPr id="42" name="Text Placeholder 16">
            <a:extLst>
              <a:ext uri="{FF2B5EF4-FFF2-40B4-BE49-F238E27FC236}">
                <a16:creationId xmlns:a16="http://schemas.microsoft.com/office/drawing/2014/main" id="{2CD3893E-1486-4F3F-BD01-78F4B29E20A4}"/>
              </a:ext>
            </a:extLst>
          </p:cNvPr>
          <p:cNvSpPr txBox="1">
            <a:spLocks/>
          </p:cNvSpPr>
          <p:nvPr/>
        </p:nvSpPr>
        <p:spPr>
          <a:xfrm>
            <a:off x="9172303" y="31657326"/>
            <a:ext cx="3002160"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a:rPr>
              <a:t>Cristina Villalobos-Heredia</a:t>
            </a:r>
          </a:p>
        </p:txBody>
      </p:sp>
      <p:pic>
        <p:nvPicPr>
          <p:cNvPr id="46" name="Picture 45">
            <a:extLst>
              <a:ext uri="{FF2B5EF4-FFF2-40B4-BE49-F238E27FC236}">
                <a16:creationId xmlns:a16="http://schemas.microsoft.com/office/drawing/2014/main" id="{16079624-2195-46B2-BE83-62CDB5AD04E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621823" y="29404837"/>
            <a:ext cx="2103120" cy="2103120"/>
          </a:xfrm>
          <a:prstGeom prst="rect">
            <a:avLst/>
          </a:prstGeom>
        </p:spPr>
      </p:pic>
      <p:pic>
        <p:nvPicPr>
          <p:cNvPr id="48" name="Picture 47">
            <a:extLst>
              <a:ext uri="{FF2B5EF4-FFF2-40B4-BE49-F238E27FC236}">
                <a16:creationId xmlns:a16="http://schemas.microsoft.com/office/drawing/2014/main" id="{64443C30-FD45-4F1A-AA26-AF0F1C55CC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830164" y="29404837"/>
            <a:ext cx="2103120" cy="2103120"/>
          </a:xfrm>
          <a:prstGeom prst="rect">
            <a:avLst/>
          </a:prstGeom>
        </p:spPr>
      </p:pic>
      <p:pic>
        <p:nvPicPr>
          <p:cNvPr id="49" name="Picture 48">
            <a:extLst>
              <a:ext uri="{FF2B5EF4-FFF2-40B4-BE49-F238E27FC236}">
                <a16:creationId xmlns:a16="http://schemas.microsoft.com/office/drawing/2014/main" id="{54FEFDBE-8DFA-4815-9559-83AA4208117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23792" y="29404837"/>
            <a:ext cx="2103120" cy="2103120"/>
          </a:xfrm>
          <a:prstGeom prst="rect">
            <a:avLst/>
          </a:prstGeom>
        </p:spPr>
      </p:pic>
      <p:sp>
        <p:nvSpPr>
          <p:cNvPr id="50" name="TextBox 49">
            <a:extLst>
              <a:ext uri="{FF2B5EF4-FFF2-40B4-BE49-F238E27FC236}">
                <a16:creationId xmlns:a16="http://schemas.microsoft.com/office/drawing/2014/main" id="{39C19A84-25D1-4DAF-8BD2-358616ACB90C}"/>
              </a:ext>
            </a:extLst>
          </p:cNvPr>
          <p:cNvSpPr txBox="1"/>
          <p:nvPr/>
        </p:nvSpPr>
        <p:spPr>
          <a:xfrm>
            <a:off x="917617" y="28348895"/>
            <a:ext cx="4542503" cy="769441"/>
          </a:xfrm>
          <a:prstGeom prst="rect">
            <a:avLst/>
          </a:prstGeom>
          <a:noFill/>
        </p:spPr>
        <p:txBody>
          <a:bodyPr wrap="square" rtlCol="0">
            <a:spAutoFit/>
          </a:bodyPr>
          <a:lstStyle/>
          <a:p>
            <a:r>
              <a:rPr lang="en-US" sz="4400" b="1">
                <a:solidFill>
                  <a:srgbClr val="8A5A9A"/>
                </a:solidFill>
                <a:latin typeface="Century Gothic" panose="020B0502020202020204" pitchFamily="34" charset="0"/>
              </a:rPr>
              <a:t>Team Members</a:t>
            </a:r>
          </a:p>
        </p:txBody>
      </p:sp>
      <p:sp>
        <p:nvSpPr>
          <p:cNvPr id="53" name="Text Placeholder 16">
            <a:extLst>
              <a:ext uri="{FF2B5EF4-FFF2-40B4-BE49-F238E27FC236}">
                <a16:creationId xmlns:a16="http://schemas.microsoft.com/office/drawing/2014/main" id="{36CC6830-2EB6-4E8C-8334-26D019EBED17}"/>
              </a:ext>
            </a:extLst>
          </p:cNvPr>
          <p:cNvSpPr txBox="1">
            <a:spLocks/>
          </p:cNvSpPr>
          <p:nvPr/>
        </p:nvSpPr>
        <p:spPr>
          <a:xfrm>
            <a:off x="16908082" y="26963519"/>
            <a:ext cx="9628845" cy="2886781"/>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spcBef>
                <a:spcPts val="0"/>
              </a:spcBef>
              <a:spcAft>
                <a:spcPts val="1000"/>
              </a:spcAft>
              <a:buClr>
                <a:srgbClr val="895999"/>
              </a:buClr>
              <a:buFont typeface="Arial" panose="020B0604020202020204" pitchFamily="34" charset="0"/>
              <a:buChar char="•"/>
            </a:pPr>
            <a:r>
              <a:rPr lang="en-US" sz="2800">
                <a:solidFill>
                  <a:schemeClr val="tx1">
                    <a:lumMod val="75000"/>
                    <a:lumOff val="25000"/>
                  </a:schemeClr>
                </a:solidFill>
                <a:latin typeface="Garamond"/>
              </a:rPr>
              <a:t>Oregon Health Authority, Public Health Division </a:t>
            </a:r>
          </a:p>
          <a:p>
            <a:pPr marL="457200" indent="-457200">
              <a:spcBef>
                <a:spcPts val="0"/>
              </a:spcBef>
              <a:spcAft>
                <a:spcPts val="1000"/>
              </a:spcAft>
              <a:buClr>
                <a:srgbClr val="895999"/>
              </a:buClr>
              <a:buFont typeface="Arial" panose="020B0604020202020204" pitchFamily="34" charset="0"/>
              <a:buChar char="•"/>
            </a:pPr>
            <a:r>
              <a:rPr lang="en-US" sz="2800">
                <a:solidFill>
                  <a:schemeClr val="tx1">
                    <a:lumMod val="75000"/>
                    <a:lumOff val="25000"/>
                  </a:schemeClr>
                </a:solidFill>
                <a:latin typeface="Garamond"/>
              </a:rPr>
              <a:t>Washington State Department of Health </a:t>
            </a:r>
          </a:p>
          <a:p>
            <a:pPr marL="457200" indent="-457200">
              <a:spcBef>
                <a:spcPts val="0"/>
              </a:spcBef>
              <a:spcAft>
                <a:spcPts val="1000"/>
              </a:spcAft>
              <a:buClr>
                <a:srgbClr val="895999"/>
              </a:buClr>
              <a:buFont typeface="Arial" panose="020B0604020202020204" pitchFamily="34" charset="0"/>
              <a:buChar char="•"/>
            </a:pPr>
            <a:r>
              <a:rPr lang="en-US" sz="2800">
                <a:solidFill>
                  <a:schemeClr val="tx1">
                    <a:lumMod val="75000"/>
                    <a:lumOff val="25000"/>
                  </a:schemeClr>
                </a:solidFill>
                <a:latin typeface="Garamond"/>
              </a:rPr>
              <a:t>NOAA National Integrated Drought Information System</a:t>
            </a:r>
          </a:p>
          <a:p>
            <a:pPr marL="457200" indent="-457200">
              <a:spcBef>
                <a:spcPts val="0"/>
              </a:spcBef>
              <a:spcAft>
                <a:spcPts val="1000"/>
              </a:spcAft>
              <a:buClr>
                <a:srgbClr val="895999"/>
              </a:buClr>
              <a:buFont typeface="Arial" panose="020B0604020202020204" pitchFamily="34" charset="0"/>
              <a:buChar char="•"/>
            </a:pPr>
            <a:r>
              <a:rPr lang="en-US" sz="2800">
                <a:solidFill>
                  <a:schemeClr val="tx1">
                    <a:lumMod val="75000"/>
                    <a:lumOff val="25000"/>
                  </a:schemeClr>
                </a:solidFill>
                <a:latin typeface="Garamond"/>
              </a:rPr>
              <a:t>University of Nebraska Medical Center Water, Climate, and Health Program</a:t>
            </a:r>
          </a:p>
        </p:txBody>
      </p:sp>
      <p:sp>
        <p:nvSpPr>
          <p:cNvPr id="56" name="TextBox 55">
            <a:extLst>
              <a:ext uri="{FF2B5EF4-FFF2-40B4-BE49-F238E27FC236}">
                <a16:creationId xmlns:a16="http://schemas.microsoft.com/office/drawing/2014/main" id="{483F9FEB-A09F-4445-A03D-AD51815084BE}"/>
              </a:ext>
            </a:extLst>
          </p:cNvPr>
          <p:cNvSpPr txBox="1"/>
          <p:nvPr/>
        </p:nvSpPr>
        <p:spPr>
          <a:xfrm>
            <a:off x="16873451" y="26197827"/>
            <a:ext cx="7288030" cy="769441"/>
          </a:xfrm>
          <a:prstGeom prst="rect">
            <a:avLst/>
          </a:prstGeom>
          <a:noFill/>
        </p:spPr>
        <p:txBody>
          <a:bodyPr wrap="square" rtlCol="0">
            <a:spAutoFit/>
          </a:bodyPr>
          <a:lstStyle/>
          <a:p>
            <a:r>
              <a:rPr lang="en-US" sz="4400" b="1">
                <a:solidFill>
                  <a:srgbClr val="8A5A9A"/>
                </a:solidFill>
                <a:latin typeface="Century Gothic" panose="020B0502020202020204" pitchFamily="34" charset="0"/>
              </a:rPr>
              <a:t>Project Partners</a:t>
            </a:r>
          </a:p>
        </p:txBody>
      </p:sp>
      <p:sp>
        <p:nvSpPr>
          <p:cNvPr id="2" name="Text Placeholder 16">
            <a:extLst>
              <a:ext uri="{FF2B5EF4-FFF2-40B4-BE49-F238E27FC236}">
                <a16:creationId xmlns:a16="http://schemas.microsoft.com/office/drawing/2014/main" id="{01AFDFC4-2FC4-D4EF-1C33-3DB635E4DE56}"/>
              </a:ext>
            </a:extLst>
          </p:cNvPr>
          <p:cNvSpPr txBox="1">
            <a:spLocks/>
          </p:cNvSpPr>
          <p:nvPr/>
        </p:nvSpPr>
        <p:spPr>
          <a:xfrm>
            <a:off x="11990264" y="31638156"/>
            <a:ext cx="3002160"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a:rPr>
              <a:t>Taylor West</a:t>
            </a:r>
            <a:endParaRPr lang="en-US" b="1">
              <a:solidFill>
                <a:schemeClr val="tx1">
                  <a:lumMod val="75000"/>
                  <a:lumOff val="25000"/>
                </a:schemeClr>
              </a:solidFill>
            </a:endParaRPr>
          </a:p>
        </p:txBody>
      </p:sp>
      <p:pic>
        <p:nvPicPr>
          <p:cNvPr id="3" name="Picture 2">
            <a:extLst>
              <a:ext uri="{FF2B5EF4-FFF2-40B4-BE49-F238E27FC236}">
                <a16:creationId xmlns:a16="http://schemas.microsoft.com/office/drawing/2014/main" id="{ACC3B83E-03C2-3740-FBB9-C18C9CF7FD5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454551" y="29404837"/>
            <a:ext cx="2103120" cy="2103120"/>
          </a:xfrm>
          <a:prstGeom prst="rect">
            <a:avLst/>
          </a:prstGeom>
        </p:spPr>
      </p:pic>
      <p:pic>
        <p:nvPicPr>
          <p:cNvPr id="5" name="Picture 5" descr="A picture containing human face, person, tree, clothing&#10;&#10;Description automatically generated">
            <a:extLst>
              <a:ext uri="{FF2B5EF4-FFF2-40B4-BE49-F238E27FC236}">
                <a16:creationId xmlns:a16="http://schemas.microsoft.com/office/drawing/2014/main" id="{E61BFAAF-AB6D-3C2E-E10D-9EF2C06F0F7B}"/>
              </a:ext>
            </a:extLst>
          </p:cNvPr>
          <p:cNvPicPr>
            <a:picLocks noChangeAspect="1"/>
          </p:cNvPicPr>
          <p:nvPr/>
        </p:nvPicPr>
        <p:blipFill rotWithShape="1">
          <a:blip r:embed="rId4"/>
          <a:srcRect l="16667" t="-909" r="3704" b="22727"/>
          <a:stretch/>
        </p:blipFill>
        <p:spPr>
          <a:xfrm>
            <a:off x="6952392" y="29633437"/>
            <a:ext cx="1645920" cy="1645920"/>
          </a:xfrm>
          <a:prstGeom prst="ellipse">
            <a:avLst/>
          </a:prstGeom>
        </p:spPr>
      </p:pic>
      <p:grpSp>
        <p:nvGrpSpPr>
          <p:cNvPr id="151" name="Group 150">
            <a:extLst>
              <a:ext uri="{FF2B5EF4-FFF2-40B4-BE49-F238E27FC236}">
                <a16:creationId xmlns:a16="http://schemas.microsoft.com/office/drawing/2014/main" id="{76561C15-F4CD-0CDA-A3AF-ACF98B552C79}"/>
              </a:ext>
            </a:extLst>
          </p:cNvPr>
          <p:cNvGrpSpPr/>
          <p:nvPr/>
        </p:nvGrpSpPr>
        <p:grpSpPr>
          <a:xfrm>
            <a:off x="17531832" y="4933341"/>
            <a:ext cx="7928235" cy="5121766"/>
            <a:chOff x="19221959" y="4903894"/>
            <a:chExt cx="5905102" cy="3824240"/>
          </a:xfrm>
        </p:grpSpPr>
        <p:sp>
          <p:nvSpPr>
            <p:cNvPr id="10" name="TextBox 9">
              <a:extLst>
                <a:ext uri="{FF2B5EF4-FFF2-40B4-BE49-F238E27FC236}">
                  <a16:creationId xmlns:a16="http://schemas.microsoft.com/office/drawing/2014/main" id="{2E1B1338-F060-9F31-8C2A-5AF98A385D0B}"/>
                </a:ext>
              </a:extLst>
            </p:cNvPr>
            <p:cNvSpPr txBox="1"/>
            <p:nvPr/>
          </p:nvSpPr>
          <p:spPr>
            <a:xfrm>
              <a:off x="19221959" y="4903894"/>
              <a:ext cx="5887751" cy="769441"/>
            </a:xfrm>
            <a:prstGeom prst="rect">
              <a:avLst/>
            </a:prstGeom>
            <a:noFill/>
          </p:spPr>
          <p:txBody>
            <a:bodyPr wrap="square" lIns="91440" tIns="45720" rIns="91440" bIns="45720" rtlCol="0" anchor="t">
              <a:spAutoFit/>
            </a:bodyPr>
            <a:lstStyle/>
            <a:p>
              <a:pPr algn="ctr"/>
              <a:r>
                <a:rPr lang="en-US" sz="4400" b="1">
                  <a:solidFill>
                    <a:srgbClr val="8A5A9A"/>
                  </a:solidFill>
                  <a:latin typeface="Century Gothic"/>
                </a:rPr>
                <a:t>Earth Observations</a:t>
              </a:r>
              <a:endParaRPr lang="en-US" sz="4400" b="1">
                <a:solidFill>
                  <a:srgbClr val="8A5A9A"/>
                </a:solidFill>
                <a:latin typeface="Century Gothic" panose="020B0502020202020204" pitchFamily="34" charset="0"/>
              </a:endParaRPr>
            </a:p>
          </p:txBody>
        </p:sp>
        <p:pic>
          <p:nvPicPr>
            <p:cNvPr id="11" name="Picture 11" descr="A picture containing transport, satellite, space, space station&#10;&#10;Description automatically generated">
              <a:extLst>
                <a:ext uri="{FF2B5EF4-FFF2-40B4-BE49-F238E27FC236}">
                  <a16:creationId xmlns:a16="http://schemas.microsoft.com/office/drawing/2014/main" id="{C9EAE257-0308-583A-9B71-DAC6CA9758CE}"/>
                </a:ext>
              </a:extLst>
            </p:cNvPr>
            <p:cNvPicPr>
              <a:picLocks noChangeAspect="1"/>
            </p:cNvPicPr>
            <p:nvPr/>
          </p:nvPicPr>
          <p:blipFill>
            <a:blip r:embed="rId5"/>
            <a:stretch>
              <a:fillRect/>
            </a:stretch>
          </p:blipFill>
          <p:spPr>
            <a:xfrm>
              <a:off x="22383861" y="6263787"/>
              <a:ext cx="2743200" cy="1437132"/>
            </a:xfrm>
            <a:prstGeom prst="rect">
              <a:avLst/>
            </a:prstGeom>
            <a:ln>
              <a:noFill/>
            </a:ln>
            <a:effectLst/>
          </p:spPr>
        </p:pic>
        <p:pic>
          <p:nvPicPr>
            <p:cNvPr id="12" name="Picture 12">
              <a:extLst>
                <a:ext uri="{FF2B5EF4-FFF2-40B4-BE49-F238E27FC236}">
                  <a16:creationId xmlns:a16="http://schemas.microsoft.com/office/drawing/2014/main" id="{A424B42E-D6AB-B5BF-252D-BB1AB7264AE4}"/>
                </a:ext>
              </a:extLst>
            </p:cNvPr>
            <p:cNvPicPr>
              <a:picLocks noChangeAspect="1"/>
            </p:cNvPicPr>
            <p:nvPr/>
          </p:nvPicPr>
          <p:blipFill>
            <a:blip r:embed="rId6"/>
            <a:stretch>
              <a:fillRect/>
            </a:stretch>
          </p:blipFill>
          <p:spPr>
            <a:xfrm>
              <a:off x="19503037" y="6003315"/>
              <a:ext cx="2074779" cy="1583757"/>
            </a:xfrm>
            <a:prstGeom prst="rect">
              <a:avLst/>
            </a:prstGeom>
            <a:ln>
              <a:noFill/>
            </a:ln>
            <a:effectLst/>
          </p:spPr>
        </p:pic>
        <p:sp>
          <p:nvSpPr>
            <p:cNvPr id="14" name="Text Placeholder 16">
              <a:extLst>
                <a:ext uri="{FF2B5EF4-FFF2-40B4-BE49-F238E27FC236}">
                  <a16:creationId xmlns:a16="http://schemas.microsoft.com/office/drawing/2014/main" id="{0EA5AB32-3C72-7750-7A84-B082B9FB5138}"/>
                </a:ext>
              </a:extLst>
            </p:cNvPr>
            <p:cNvSpPr txBox="1">
              <a:spLocks/>
            </p:cNvSpPr>
            <p:nvPr/>
          </p:nvSpPr>
          <p:spPr>
            <a:xfrm>
              <a:off x="22582506" y="8015328"/>
              <a:ext cx="2345900" cy="712806"/>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b="1">
                  <a:solidFill>
                    <a:schemeClr val="tx1">
                      <a:lumMod val="75000"/>
                      <a:lumOff val="25000"/>
                    </a:schemeClr>
                  </a:solidFill>
                  <a:latin typeface="Garamond"/>
                </a:rPr>
                <a:t>Aqua</a:t>
              </a:r>
              <a:r>
                <a:rPr lang="en-US">
                  <a:solidFill>
                    <a:schemeClr val="tx1">
                      <a:lumMod val="75000"/>
                      <a:lumOff val="25000"/>
                    </a:schemeClr>
                  </a:solidFill>
                  <a:latin typeface="Garamond"/>
                </a:rPr>
                <a:t> MODIS</a:t>
              </a:r>
            </a:p>
          </p:txBody>
        </p:sp>
        <p:sp>
          <p:nvSpPr>
            <p:cNvPr id="15" name="Text Placeholder 16">
              <a:extLst>
                <a:ext uri="{FF2B5EF4-FFF2-40B4-BE49-F238E27FC236}">
                  <a16:creationId xmlns:a16="http://schemas.microsoft.com/office/drawing/2014/main" id="{60F019AC-DB2B-18CA-EFEC-CD2052CAC870}"/>
                </a:ext>
              </a:extLst>
            </p:cNvPr>
            <p:cNvSpPr txBox="1">
              <a:spLocks/>
            </p:cNvSpPr>
            <p:nvPr/>
          </p:nvSpPr>
          <p:spPr>
            <a:xfrm>
              <a:off x="19367476" y="8015328"/>
              <a:ext cx="2345900" cy="54931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b="1">
                  <a:solidFill>
                    <a:schemeClr val="tx1">
                      <a:lumMod val="75000"/>
                      <a:lumOff val="25000"/>
                    </a:schemeClr>
                  </a:solidFill>
                  <a:latin typeface="Garamond"/>
                </a:rPr>
                <a:t>Terra</a:t>
              </a:r>
              <a:r>
                <a:rPr lang="en-US">
                  <a:solidFill>
                    <a:schemeClr val="tx1">
                      <a:lumMod val="75000"/>
                      <a:lumOff val="25000"/>
                    </a:schemeClr>
                  </a:solidFill>
                  <a:latin typeface="Garamond"/>
                </a:rPr>
                <a:t> MODIS</a:t>
              </a:r>
            </a:p>
          </p:txBody>
        </p:sp>
      </p:grpSp>
      <p:pic>
        <p:nvPicPr>
          <p:cNvPr id="7" name="Picture 16" descr="A person smiling at the camera&#10;&#10;Description automatically generated">
            <a:extLst>
              <a:ext uri="{FF2B5EF4-FFF2-40B4-BE49-F238E27FC236}">
                <a16:creationId xmlns:a16="http://schemas.microsoft.com/office/drawing/2014/main" id="{CF67D771-F801-41BE-9476-0777652B3662}"/>
              </a:ext>
            </a:extLst>
          </p:cNvPr>
          <p:cNvPicPr>
            <a:picLocks/>
          </p:cNvPicPr>
          <p:nvPr/>
        </p:nvPicPr>
        <p:blipFill rotWithShape="1">
          <a:blip r:embed="rId7"/>
          <a:srcRect l="7080" t="1935" r="3399" b="8545"/>
          <a:stretch/>
        </p:blipFill>
        <p:spPr>
          <a:xfrm>
            <a:off x="4029643" y="29618877"/>
            <a:ext cx="1704162" cy="1675041"/>
          </a:xfrm>
          <a:prstGeom prst="ellipse">
            <a:avLst/>
          </a:prstGeom>
        </p:spPr>
      </p:pic>
      <p:sp>
        <p:nvSpPr>
          <p:cNvPr id="18" name="TextBox 17">
            <a:extLst>
              <a:ext uri="{FF2B5EF4-FFF2-40B4-BE49-F238E27FC236}">
                <a16:creationId xmlns:a16="http://schemas.microsoft.com/office/drawing/2014/main" id="{3D32A594-6235-A4B9-F5F9-B8FED3B47AE9}"/>
              </a:ext>
            </a:extLst>
          </p:cNvPr>
          <p:cNvSpPr txBox="1"/>
          <p:nvPr/>
        </p:nvSpPr>
        <p:spPr>
          <a:xfrm>
            <a:off x="9026419" y="4893356"/>
            <a:ext cx="7562977" cy="835964"/>
          </a:xfrm>
          <a:prstGeom prst="rect">
            <a:avLst/>
          </a:prstGeom>
          <a:noFill/>
        </p:spPr>
        <p:txBody>
          <a:bodyPr wrap="square" lIns="91440" tIns="45720" rIns="91440" bIns="45720" rtlCol="0" anchor="t">
            <a:spAutoFit/>
          </a:bodyPr>
          <a:lstStyle/>
          <a:p>
            <a:pPr algn="ctr"/>
            <a:r>
              <a:rPr lang="en-US" sz="4400" b="1">
                <a:solidFill>
                  <a:srgbClr val="8A5A9A"/>
                </a:solidFill>
                <a:latin typeface="Century Gothic"/>
              </a:rPr>
              <a:t>Community Concerns</a:t>
            </a:r>
            <a:endParaRPr lang="en-US"/>
          </a:p>
        </p:txBody>
      </p:sp>
      <p:sp>
        <p:nvSpPr>
          <p:cNvPr id="22" name="TextBox 21">
            <a:extLst>
              <a:ext uri="{FF2B5EF4-FFF2-40B4-BE49-F238E27FC236}">
                <a16:creationId xmlns:a16="http://schemas.microsoft.com/office/drawing/2014/main" id="{85847B74-5F88-9D9A-E0C6-06C5D92D1333}"/>
              </a:ext>
            </a:extLst>
          </p:cNvPr>
          <p:cNvSpPr txBox="1"/>
          <p:nvPr/>
        </p:nvSpPr>
        <p:spPr>
          <a:xfrm>
            <a:off x="10103558" y="7570548"/>
            <a:ext cx="540869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rgbClr val="3F3F3F"/>
                </a:solidFill>
              </a:rPr>
              <a:t>Poor air quality exacerbates respiratory illness</a:t>
            </a:r>
          </a:p>
        </p:txBody>
      </p:sp>
      <p:pic>
        <p:nvPicPr>
          <p:cNvPr id="17" name="Graphic 23" descr="City outline">
            <a:extLst>
              <a:ext uri="{FF2B5EF4-FFF2-40B4-BE49-F238E27FC236}">
                <a16:creationId xmlns:a16="http://schemas.microsoft.com/office/drawing/2014/main" id="{40EFE9F2-95A2-1A25-CF62-36A40FA5AD7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578076" y="9017349"/>
            <a:ext cx="2459662" cy="2672233"/>
          </a:xfrm>
          <a:prstGeom prst="rect">
            <a:avLst/>
          </a:prstGeom>
        </p:spPr>
      </p:pic>
      <p:pic>
        <p:nvPicPr>
          <p:cNvPr id="24" name="Graphic 24" descr="Surgical mask outline">
            <a:extLst>
              <a:ext uri="{FF2B5EF4-FFF2-40B4-BE49-F238E27FC236}">
                <a16:creationId xmlns:a16="http://schemas.microsoft.com/office/drawing/2014/main" id="{AB29E7D9-DD0B-575F-5593-5EE06A9DEF1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621342" y="5316404"/>
            <a:ext cx="2373130" cy="2703817"/>
          </a:xfrm>
          <a:prstGeom prst="rect">
            <a:avLst/>
          </a:prstGeom>
        </p:spPr>
      </p:pic>
      <p:sp>
        <p:nvSpPr>
          <p:cNvPr id="20" name="TextBox 19">
            <a:extLst>
              <a:ext uri="{FF2B5EF4-FFF2-40B4-BE49-F238E27FC236}">
                <a16:creationId xmlns:a16="http://schemas.microsoft.com/office/drawing/2014/main" id="{E60F314C-5EB4-BE61-B851-721F573B76CD}"/>
              </a:ext>
            </a:extLst>
          </p:cNvPr>
          <p:cNvSpPr txBox="1"/>
          <p:nvPr/>
        </p:nvSpPr>
        <p:spPr>
          <a:xfrm>
            <a:off x="10109607" y="11427900"/>
            <a:ext cx="539660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rgbClr val="3F3F3F"/>
                </a:solidFill>
              </a:rPr>
              <a:t>Certain populations are more vulnerable to poor air quality</a:t>
            </a:r>
          </a:p>
        </p:txBody>
      </p:sp>
      <p:pic>
        <p:nvPicPr>
          <p:cNvPr id="21" name="Graphic 22" descr="Lungs with virus outline">
            <a:extLst>
              <a:ext uri="{FF2B5EF4-FFF2-40B4-BE49-F238E27FC236}">
                <a16:creationId xmlns:a16="http://schemas.microsoft.com/office/drawing/2014/main" id="{D4B14871-23A8-6503-20A4-612419B4A5A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660226" y="13175891"/>
            <a:ext cx="2295362" cy="2525233"/>
          </a:xfrm>
          <a:prstGeom prst="rect">
            <a:avLst/>
          </a:prstGeom>
        </p:spPr>
      </p:pic>
      <p:sp>
        <p:nvSpPr>
          <p:cNvPr id="23" name="TextBox 22">
            <a:extLst>
              <a:ext uri="{FF2B5EF4-FFF2-40B4-BE49-F238E27FC236}">
                <a16:creationId xmlns:a16="http://schemas.microsoft.com/office/drawing/2014/main" id="{B3F00BD4-BB7C-1E68-CE41-4B8735F21992}"/>
              </a:ext>
            </a:extLst>
          </p:cNvPr>
          <p:cNvSpPr txBox="1"/>
          <p:nvPr/>
        </p:nvSpPr>
        <p:spPr>
          <a:xfrm>
            <a:off x="10109608" y="15549013"/>
            <a:ext cx="539659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rgbClr val="3F3F3F"/>
                </a:solidFill>
              </a:rPr>
              <a:t>Increased mortality rates from higher particulate matter concentrations</a:t>
            </a:r>
          </a:p>
        </p:txBody>
      </p:sp>
      <p:sp>
        <p:nvSpPr>
          <p:cNvPr id="27" name="TextBox 26">
            <a:extLst>
              <a:ext uri="{FF2B5EF4-FFF2-40B4-BE49-F238E27FC236}">
                <a16:creationId xmlns:a16="http://schemas.microsoft.com/office/drawing/2014/main" id="{96810FF8-F42C-2F08-942B-65A8E20208C2}"/>
              </a:ext>
            </a:extLst>
          </p:cNvPr>
          <p:cNvSpPr txBox="1"/>
          <p:nvPr/>
        </p:nvSpPr>
        <p:spPr>
          <a:xfrm>
            <a:off x="18541408" y="10340315"/>
            <a:ext cx="592538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solidFill>
                  <a:srgbClr val="8A5A9A"/>
                </a:solidFill>
              </a:rPr>
              <a:t>Methodology</a:t>
            </a:r>
            <a:endParaRPr lang="en-US" sz="4400">
              <a:solidFill>
                <a:srgbClr val="8A5A9A"/>
              </a:solidFill>
            </a:endParaRPr>
          </a:p>
        </p:txBody>
      </p:sp>
      <p:pic>
        <p:nvPicPr>
          <p:cNvPr id="34" name="Picture 35" descr="A person smiling at camera&#10;&#10;Description automatically generated">
            <a:extLst>
              <a:ext uri="{FF2B5EF4-FFF2-40B4-BE49-F238E27FC236}">
                <a16:creationId xmlns:a16="http://schemas.microsoft.com/office/drawing/2014/main" id="{A21D4365-24E6-EEB5-96C1-2F847E00CE56}"/>
              </a:ext>
            </a:extLst>
          </p:cNvPr>
          <p:cNvPicPr>
            <a:picLocks noChangeAspect="1"/>
          </p:cNvPicPr>
          <p:nvPr/>
        </p:nvPicPr>
        <p:blipFill rotWithShape="1">
          <a:blip r:embed="rId14"/>
          <a:srcRect l="16667" t="24186" r="23708" b="35879"/>
          <a:stretch/>
        </p:blipFill>
        <p:spPr>
          <a:xfrm>
            <a:off x="12683151" y="29633437"/>
            <a:ext cx="1645920" cy="1645920"/>
          </a:xfrm>
          <a:prstGeom prst="ellipse">
            <a:avLst/>
          </a:prstGeom>
        </p:spPr>
      </p:pic>
      <p:sp>
        <p:nvSpPr>
          <p:cNvPr id="36" name="TextBox 1">
            <a:extLst>
              <a:ext uri="{FF2B5EF4-FFF2-40B4-BE49-F238E27FC236}">
                <a16:creationId xmlns:a16="http://schemas.microsoft.com/office/drawing/2014/main" id="{3F8BB78D-42FC-9FC6-6C05-6BA7C4132255}"/>
              </a:ext>
            </a:extLst>
          </p:cNvPr>
          <p:cNvSpPr txBox="1"/>
          <p:nvPr/>
        </p:nvSpPr>
        <p:spPr>
          <a:xfrm>
            <a:off x="16865437" y="29830354"/>
            <a:ext cx="7278066" cy="76944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400" b="1">
                <a:solidFill>
                  <a:srgbClr val="8A5A9A"/>
                </a:solidFill>
                <a:latin typeface="Century Gothic" panose="020B0502020202020204" pitchFamily="34" charset="0"/>
              </a:rPr>
              <a:t>Acknowledgements</a:t>
            </a:r>
          </a:p>
        </p:txBody>
      </p:sp>
      <p:sp>
        <p:nvSpPr>
          <p:cNvPr id="51" name="Text Placeholder 16">
            <a:extLst>
              <a:ext uri="{FF2B5EF4-FFF2-40B4-BE49-F238E27FC236}">
                <a16:creationId xmlns:a16="http://schemas.microsoft.com/office/drawing/2014/main" id="{DCA5B809-78B8-C7B0-7FA8-FF32EBDAD567}"/>
              </a:ext>
            </a:extLst>
          </p:cNvPr>
          <p:cNvSpPr txBox="1">
            <a:spLocks/>
          </p:cNvSpPr>
          <p:nvPr/>
        </p:nvSpPr>
        <p:spPr>
          <a:xfrm>
            <a:off x="16921198" y="30599795"/>
            <a:ext cx="9711655" cy="3916832"/>
          </a:xfrm>
          <a:prstGeom prst="rect">
            <a:avLst/>
          </a:prstGeom>
        </p:spPr>
        <p:txBody>
          <a:bodyPr lIns="91440" tIns="45720" rIns="91440" bIns="45720" numCol="1" spcCol="64008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1000"/>
              </a:spcAft>
            </a:pPr>
            <a:r>
              <a:rPr lang="en-US" sz="2800" b="1">
                <a:solidFill>
                  <a:srgbClr val="8A5A9A"/>
                </a:solidFill>
                <a:latin typeface="Garamond"/>
              </a:rPr>
              <a:t>Advisors</a:t>
            </a:r>
            <a:r>
              <a:rPr lang="en-US" sz="2800">
                <a:solidFill>
                  <a:srgbClr val="8A5A9A"/>
                </a:solidFill>
                <a:latin typeface="Garamond"/>
              </a:rPr>
              <a:t> </a:t>
            </a:r>
            <a:r>
              <a:rPr lang="en-US" sz="2800">
                <a:solidFill>
                  <a:schemeClr val="tx1">
                    <a:lumMod val="75000"/>
                    <a:lumOff val="25000"/>
                  </a:schemeClr>
                </a:solidFill>
                <a:latin typeface="Garamond"/>
              </a:rPr>
              <a:t>– Molly Woloszyn (NOAA NIDIS), Dr. Jesse Berman (UMN School of Public Health), Dr. Babak </a:t>
            </a:r>
            <a:r>
              <a:rPr lang="en-US" sz="2800" err="1">
                <a:solidFill>
                  <a:schemeClr val="tx1">
                    <a:lumMod val="75000"/>
                    <a:lumOff val="25000"/>
                  </a:schemeClr>
                </a:solidFill>
                <a:latin typeface="Garamond"/>
              </a:rPr>
              <a:t>Fard</a:t>
            </a:r>
            <a:r>
              <a:rPr lang="en-US" sz="2800">
                <a:solidFill>
                  <a:schemeClr val="tx1">
                    <a:lumMod val="75000"/>
                    <a:lumOff val="25000"/>
                  </a:schemeClr>
                </a:solidFill>
                <a:latin typeface="Garamond"/>
              </a:rPr>
              <a:t> (UNMC Water, Climate, and Health Program), Ronald Leeper (NOAA NCEI-NCICS), Jared Rennie (NOAA NCEI)</a:t>
            </a:r>
          </a:p>
          <a:p>
            <a:pPr>
              <a:spcAft>
                <a:spcPts val="1000"/>
              </a:spcAft>
            </a:pPr>
            <a:r>
              <a:rPr lang="en-US" sz="2800" b="1">
                <a:solidFill>
                  <a:srgbClr val="8A5A9A"/>
                </a:solidFill>
                <a:latin typeface="Garamond"/>
              </a:rPr>
              <a:t>Fellow </a:t>
            </a:r>
            <a:r>
              <a:rPr lang="en-US" sz="2800">
                <a:solidFill>
                  <a:schemeClr val="tx1">
                    <a:lumMod val="75000"/>
                    <a:lumOff val="25000"/>
                  </a:schemeClr>
                </a:solidFill>
                <a:latin typeface="Garamond"/>
              </a:rPr>
              <a:t>– Katie Caruso</a:t>
            </a:r>
          </a:p>
          <a:p>
            <a:pPr>
              <a:spcAft>
                <a:spcPts val="1000"/>
              </a:spcAft>
            </a:pPr>
            <a:r>
              <a:rPr lang="en-US" sz="2800" b="1">
                <a:solidFill>
                  <a:srgbClr val="8A5A9A"/>
                </a:solidFill>
                <a:latin typeface="Garamond"/>
                <a:ea typeface="+mn-lt"/>
                <a:cs typeface="+mn-lt"/>
              </a:rPr>
              <a:t>Special Thanks –</a:t>
            </a:r>
            <a:r>
              <a:rPr lang="en-US" sz="2800" b="1">
                <a:solidFill>
                  <a:schemeClr val="tx1">
                    <a:lumMod val="75000"/>
                    <a:lumOff val="25000"/>
                  </a:schemeClr>
                </a:solidFill>
                <a:latin typeface="Garamond"/>
                <a:ea typeface="+mn-lt"/>
                <a:cs typeface="+mn-lt"/>
              </a:rPr>
              <a:t> </a:t>
            </a:r>
            <a:r>
              <a:rPr lang="en-US" sz="2800">
                <a:solidFill>
                  <a:schemeClr val="tx1">
                    <a:lumMod val="75000"/>
                    <a:lumOff val="25000"/>
                  </a:schemeClr>
                </a:solidFill>
                <a:latin typeface="Garamond"/>
                <a:ea typeface="+mn-lt"/>
                <a:cs typeface="+mn-lt"/>
              </a:rPr>
              <a:t>Ryan Healey, Britnay Beaudry, Annie Britton, Kristen O'Shea, Steve Ansari, NCICS IT Department, and Dr. Kenton Ross</a:t>
            </a:r>
            <a:endParaRPr lang="en-US" sz="2800" b="1">
              <a:solidFill>
                <a:schemeClr val="tx1">
                  <a:lumMod val="75000"/>
                  <a:lumOff val="25000"/>
                </a:schemeClr>
              </a:solidFill>
              <a:latin typeface="Garamond"/>
              <a:ea typeface="+mn-lt"/>
              <a:cs typeface="+mn-lt"/>
            </a:endParaRPr>
          </a:p>
          <a:p>
            <a:endParaRPr lang="en-US" sz="2800">
              <a:solidFill>
                <a:schemeClr val="tx1">
                  <a:lumMod val="75000"/>
                  <a:lumOff val="25000"/>
                </a:schemeClr>
              </a:solidFill>
              <a:latin typeface="Garamond"/>
            </a:endParaRPr>
          </a:p>
          <a:p>
            <a:endParaRPr lang="en-US" sz="2800">
              <a:solidFill>
                <a:schemeClr val="tx1">
                  <a:lumMod val="75000"/>
                  <a:lumOff val="25000"/>
                </a:schemeClr>
              </a:solidFill>
              <a:latin typeface="Garamond"/>
            </a:endParaRPr>
          </a:p>
        </p:txBody>
      </p:sp>
      <p:pic>
        <p:nvPicPr>
          <p:cNvPr id="25" name="Picture 24" descr="A map of the state of washington&#10;&#10;Description automatically generated">
            <a:extLst>
              <a:ext uri="{FF2B5EF4-FFF2-40B4-BE49-F238E27FC236}">
                <a16:creationId xmlns:a16="http://schemas.microsoft.com/office/drawing/2014/main" id="{BA0C213D-38F0-83B8-C3BD-3928F5EB4ADC}"/>
              </a:ext>
            </a:extLst>
          </p:cNvPr>
          <p:cNvPicPr>
            <a:picLocks noChangeAspect="1"/>
          </p:cNvPicPr>
          <p:nvPr/>
        </p:nvPicPr>
        <p:blipFill rotWithShape="1">
          <a:blip r:embed="rId15"/>
          <a:srcRect r="14013" b="10039"/>
          <a:stretch/>
        </p:blipFill>
        <p:spPr>
          <a:xfrm>
            <a:off x="1725920" y="5748632"/>
            <a:ext cx="6396837" cy="7899773"/>
          </a:xfrm>
          <a:prstGeom prst="rect">
            <a:avLst/>
          </a:prstGeom>
          <a:ln>
            <a:noFill/>
          </a:ln>
          <a:effectLst>
            <a:outerShdw blurRad="292100" dist="139700" dir="2700000" algn="tl" rotWithShape="0">
              <a:srgbClr val="333333">
                <a:alpha val="65000"/>
              </a:srgbClr>
            </a:outerShdw>
          </a:effectLst>
        </p:spPr>
      </p:pic>
      <p:pic>
        <p:nvPicPr>
          <p:cNvPr id="43" name="Picture 42" descr="A map of the united states&#10;&#10;Description automatically generated">
            <a:extLst>
              <a:ext uri="{FF2B5EF4-FFF2-40B4-BE49-F238E27FC236}">
                <a16:creationId xmlns:a16="http://schemas.microsoft.com/office/drawing/2014/main" id="{F5A8F13E-2EF1-C256-E712-8DB32BD7A196}"/>
              </a:ext>
            </a:extLst>
          </p:cNvPr>
          <p:cNvPicPr>
            <a:picLocks noChangeAspect="1"/>
          </p:cNvPicPr>
          <p:nvPr/>
        </p:nvPicPr>
        <p:blipFill rotWithShape="1">
          <a:blip r:embed="rId16"/>
          <a:srcRect t="21644" b="8223"/>
          <a:stretch/>
        </p:blipFill>
        <p:spPr>
          <a:xfrm>
            <a:off x="6213020" y="14022635"/>
            <a:ext cx="3200070" cy="1655987"/>
          </a:xfrm>
          <a:prstGeom prst="rect">
            <a:avLst/>
          </a:prstGeom>
          <a:ln w="12700">
            <a:solidFill>
              <a:schemeClr val="bg1"/>
            </a:solidFill>
          </a:ln>
        </p:spPr>
      </p:pic>
      <p:cxnSp>
        <p:nvCxnSpPr>
          <p:cNvPr id="45" name="Straight Arrow Connector 44">
            <a:extLst>
              <a:ext uri="{FF2B5EF4-FFF2-40B4-BE49-F238E27FC236}">
                <a16:creationId xmlns:a16="http://schemas.microsoft.com/office/drawing/2014/main" id="{AA78365D-249F-3D89-6909-D63058A51608}"/>
              </a:ext>
            </a:extLst>
          </p:cNvPr>
          <p:cNvCxnSpPr>
            <a:cxnSpLocks/>
          </p:cNvCxnSpPr>
          <p:nvPr/>
        </p:nvCxnSpPr>
        <p:spPr>
          <a:xfrm>
            <a:off x="2203860" y="13386062"/>
            <a:ext cx="4160727" cy="1182116"/>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8A3B6E51-DDAC-8DE3-2DDC-71DE2231DAAD}"/>
              </a:ext>
            </a:extLst>
          </p:cNvPr>
          <p:cNvCxnSpPr>
            <a:cxnSpLocks/>
          </p:cNvCxnSpPr>
          <p:nvPr/>
        </p:nvCxnSpPr>
        <p:spPr>
          <a:xfrm flipH="1">
            <a:off x="6723792" y="13410414"/>
            <a:ext cx="812472" cy="114452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84616F96-1B9C-8949-C445-787311DF5E10}"/>
              </a:ext>
            </a:extLst>
          </p:cNvPr>
          <p:cNvGrpSpPr/>
          <p:nvPr/>
        </p:nvGrpSpPr>
        <p:grpSpPr>
          <a:xfrm>
            <a:off x="16040762" y="11322079"/>
            <a:ext cx="10491285" cy="7711718"/>
            <a:chOff x="1012476" y="18395453"/>
            <a:chExt cx="9882208" cy="6466504"/>
          </a:xfrm>
        </p:grpSpPr>
        <p:sp>
          <p:nvSpPr>
            <p:cNvPr id="33" name="Rectangle: Rounded Corners 32">
              <a:extLst>
                <a:ext uri="{FF2B5EF4-FFF2-40B4-BE49-F238E27FC236}">
                  <a16:creationId xmlns:a16="http://schemas.microsoft.com/office/drawing/2014/main" id="{B4D6F183-276A-3812-3555-D8B3B9A05560}"/>
                </a:ext>
              </a:extLst>
            </p:cNvPr>
            <p:cNvSpPr/>
            <p:nvPr/>
          </p:nvSpPr>
          <p:spPr>
            <a:xfrm>
              <a:off x="1208440" y="18634674"/>
              <a:ext cx="3038475" cy="463550"/>
            </a:xfrm>
            <a:prstGeom prst="roundRect">
              <a:avLst/>
            </a:prstGeom>
            <a:solidFill>
              <a:srgbClr val="7233A3"/>
            </a:solidFill>
            <a:ln>
              <a:miter lim="800000"/>
              <a:extLst>
                <a:ext uri="{C807C97D-BFC1-408E-A445-0C87EB9F89A2}">
                  <ask:lineSketchStyleProps xmlns:ask="http://schemas.microsoft.com/office/drawing/2018/sketchyshapes" sd="1219033472">
                    <a:custGeom>
                      <a:avLst/>
                      <a:gdLst>
                        <a:gd name="connsiteX0" fmla="*/ 0 w 3225747"/>
                        <a:gd name="connsiteY0" fmla="*/ 92137 h 552813"/>
                        <a:gd name="connsiteX1" fmla="*/ 92137 w 3225747"/>
                        <a:gd name="connsiteY1" fmla="*/ 0 h 552813"/>
                        <a:gd name="connsiteX2" fmla="*/ 3133610 w 3225747"/>
                        <a:gd name="connsiteY2" fmla="*/ 0 h 552813"/>
                        <a:gd name="connsiteX3" fmla="*/ 3225747 w 3225747"/>
                        <a:gd name="connsiteY3" fmla="*/ 92137 h 552813"/>
                        <a:gd name="connsiteX4" fmla="*/ 3225747 w 3225747"/>
                        <a:gd name="connsiteY4" fmla="*/ 460676 h 552813"/>
                        <a:gd name="connsiteX5" fmla="*/ 3133610 w 3225747"/>
                        <a:gd name="connsiteY5" fmla="*/ 552813 h 552813"/>
                        <a:gd name="connsiteX6" fmla="*/ 92137 w 3225747"/>
                        <a:gd name="connsiteY6" fmla="*/ 552813 h 552813"/>
                        <a:gd name="connsiteX7" fmla="*/ 0 w 3225747"/>
                        <a:gd name="connsiteY7" fmla="*/ 460676 h 552813"/>
                        <a:gd name="connsiteX8" fmla="*/ 0 w 3225747"/>
                        <a:gd name="connsiteY8" fmla="*/ 92137 h 5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5747" h="552813" fill="none" extrusionOk="0">
                          <a:moveTo>
                            <a:pt x="0" y="92137"/>
                          </a:moveTo>
                          <a:cubicBezTo>
                            <a:pt x="-5974" y="40285"/>
                            <a:pt x="42885" y="1337"/>
                            <a:pt x="92137" y="0"/>
                          </a:cubicBezTo>
                          <a:cubicBezTo>
                            <a:pt x="1444892" y="130954"/>
                            <a:pt x="2264132" y="43574"/>
                            <a:pt x="3133610" y="0"/>
                          </a:cubicBezTo>
                          <a:cubicBezTo>
                            <a:pt x="3185781" y="1979"/>
                            <a:pt x="3226732" y="42458"/>
                            <a:pt x="3225747" y="92137"/>
                          </a:cubicBezTo>
                          <a:cubicBezTo>
                            <a:pt x="3195113" y="178556"/>
                            <a:pt x="3194012" y="395632"/>
                            <a:pt x="3225747" y="460676"/>
                          </a:cubicBezTo>
                          <a:cubicBezTo>
                            <a:pt x="3216349" y="513105"/>
                            <a:pt x="3178249" y="548503"/>
                            <a:pt x="3133610" y="552813"/>
                          </a:cubicBezTo>
                          <a:cubicBezTo>
                            <a:pt x="2346462" y="708010"/>
                            <a:pt x="892561" y="715833"/>
                            <a:pt x="92137" y="552813"/>
                          </a:cubicBezTo>
                          <a:cubicBezTo>
                            <a:pt x="41398" y="550823"/>
                            <a:pt x="-2139" y="512811"/>
                            <a:pt x="0" y="460676"/>
                          </a:cubicBezTo>
                          <a:cubicBezTo>
                            <a:pt x="20970" y="296248"/>
                            <a:pt x="-5386" y="203365"/>
                            <a:pt x="0" y="92137"/>
                          </a:cubicBezTo>
                          <a:close/>
                        </a:path>
                        <a:path w="3225747" h="552813" stroke="0" extrusionOk="0">
                          <a:moveTo>
                            <a:pt x="0" y="92137"/>
                          </a:moveTo>
                          <a:cubicBezTo>
                            <a:pt x="-1516" y="40316"/>
                            <a:pt x="40361" y="334"/>
                            <a:pt x="92137" y="0"/>
                          </a:cubicBezTo>
                          <a:cubicBezTo>
                            <a:pt x="504073" y="132882"/>
                            <a:pt x="1627600" y="-84951"/>
                            <a:pt x="3133610" y="0"/>
                          </a:cubicBezTo>
                          <a:cubicBezTo>
                            <a:pt x="3181636" y="2793"/>
                            <a:pt x="3224437" y="48491"/>
                            <a:pt x="3225747" y="92137"/>
                          </a:cubicBezTo>
                          <a:cubicBezTo>
                            <a:pt x="3249363" y="269141"/>
                            <a:pt x="3206155" y="332218"/>
                            <a:pt x="3225747" y="460676"/>
                          </a:cubicBezTo>
                          <a:cubicBezTo>
                            <a:pt x="3234009" y="512542"/>
                            <a:pt x="3186487" y="548716"/>
                            <a:pt x="3133610" y="552813"/>
                          </a:cubicBezTo>
                          <a:cubicBezTo>
                            <a:pt x="2442066" y="640452"/>
                            <a:pt x="698672" y="480134"/>
                            <a:pt x="92137" y="552813"/>
                          </a:cubicBezTo>
                          <a:cubicBezTo>
                            <a:pt x="41049" y="550889"/>
                            <a:pt x="-1751" y="513995"/>
                            <a:pt x="0" y="460676"/>
                          </a:cubicBezTo>
                          <a:cubicBezTo>
                            <a:pt x="-24609" y="279904"/>
                            <a:pt x="-11881" y="132556"/>
                            <a:pt x="0" y="9213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latin typeface="Century Gothic"/>
                  <a:ea typeface="Calibri"/>
                  <a:cs typeface="Calibri"/>
                </a:rPr>
                <a:t>EPA PM2.5 and PM10</a:t>
              </a:r>
              <a:endParaRPr lang="en-US" sz="2000">
                <a:latin typeface="Century Gothic"/>
              </a:endParaRPr>
            </a:p>
          </p:txBody>
        </p:sp>
        <p:sp>
          <p:nvSpPr>
            <p:cNvPr id="74" name="Rectangle: Rounded Corners 73">
              <a:extLst>
                <a:ext uri="{FF2B5EF4-FFF2-40B4-BE49-F238E27FC236}">
                  <a16:creationId xmlns:a16="http://schemas.microsoft.com/office/drawing/2014/main" id="{B00D0C0F-097A-740A-AA50-6DFFA3FF8C52}"/>
                </a:ext>
              </a:extLst>
            </p:cNvPr>
            <p:cNvSpPr/>
            <p:nvPr/>
          </p:nvSpPr>
          <p:spPr>
            <a:xfrm>
              <a:off x="1208440" y="19574080"/>
              <a:ext cx="3038475" cy="463550"/>
            </a:xfrm>
            <a:prstGeom prst="roundRect">
              <a:avLst/>
            </a:prstGeom>
            <a:solidFill>
              <a:schemeClr val="accent1">
                <a:lumMod val="60000"/>
                <a:lumOff val="40000"/>
              </a:schemeClr>
            </a:solidFill>
            <a:ln>
              <a:miter lim="800000"/>
              <a:extLst>
                <a:ext uri="{C807C97D-BFC1-408E-A445-0C87EB9F89A2}">
                  <ask:lineSketchStyleProps xmlns:ask="http://schemas.microsoft.com/office/drawing/2018/sketchyshapes" sd="852854689">
                    <a:custGeom>
                      <a:avLst/>
                      <a:gdLst>
                        <a:gd name="connsiteX0" fmla="*/ 0 w 3225747"/>
                        <a:gd name="connsiteY0" fmla="*/ 92137 h 552813"/>
                        <a:gd name="connsiteX1" fmla="*/ 92137 w 3225747"/>
                        <a:gd name="connsiteY1" fmla="*/ 0 h 552813"/>
                        <a:gd name="connsiteX2" fmla="*/ 3133610 w 3225747"/>
                        <a:gd name="connsiteY2" fmla="*/ 0 h 552813"/>
                        <a:gd name="connsiteX3" fmla="*/ 3225747 w 3225747"/>
                        <a:gd name="connsiteY3" fmla="*/ 92137 h 552813"/>
                        <a:gd name="connsiteX4" fmla="*/ 3225747 w 3225747"/>
                        <a:gd name="connsiteY4" fmla="*/ 460676 h 552813"/>
                        <a:gd name="connsiteX5" fmla="*/ 3133610 w 3225747"/>
                        <a:gd name="connsiteY5" fmla="*/ 552813 h 552813"/>
                        <a:gd name="connsiteX6" fmla="*/ 92137 w 3225747"/>
                        <a:gd name="connsiteY6" fmla="*/ 552813 h 552813"/>
                        <a:gd name="connsiteX7" fmla="*/ 0 w 3225747"/>
                        <a:gd name="connsiteY7" fmla="*/ 460676 h 552813"/>
                        <a:gd name="connsiteX8" fmla="*/ 0 w 3225747"/>
                        <a:gd name="connsiteY8" fmla="*/ 92137 h 5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5747" h="552813" fill="none" extrusionOk="0">
                          <a:moveTo>
                            <a:pt x="0" y="92137"/>
                          </a:moveTo>
                          <a:cubicBezTo>
                            <a:pt x="199" y="46636"/>
                            <a:pt x="43263" y="3377"/>
                            <a:pt x="92137" y="0"/>
                          </a:cubicBezTo>
                          <a:cubicBezTo>
                            <a:pt x="1212031" y="72427"/>
                            <a:pt x="1695182" y="61419"/>
                            <a:pt x="3133610" y="0"/>
                          </a:cubicBezTo>
                          <a:cubicBezTo>
                            <a:pt x="3183126" y="-9431"/>
                            <a:pt x="3224399" y="40843"/>
                            <a:pt x="3225747" y="92137"/>
                          </a:cubicBezTo>
                          <a:cubicBezTo>
                            <a:pt x="3213003" y="138834"/>
                            <a:pt x="3200845" y="364319"/>
                            <a:pt x="3225747" y="460676"/>
                          </a:cubicBezTo>
                          <a:cubicBezTo>
                            <a:pt x="3225887" y="510851"/>
                            <a:pt x="3181369" y="549308"/>
                            <a:pt x="3133610" y="552813"/>
                          </a:cubicBezTo>
                          <a:cubicBezTo>
                            <a:pt x="2752783" y="582640"/>
                            <a:pt x="1542009" y="473507"/>
                            <a:pt x="92137" y="552813"/>
                          </a:cubicBezTo>
                          <a:cubicBezTo>
                            <a:pt x="48366" y="552009"/>
                            <a:pt x="-5456" y="512641"/>
                            <a:pt x="0" y="460676"/>
                          </a:cubicBezTo>
                          <a:cubicBezTo>
                            <a:pt x="10565" y="287480"/>
                            <a:pt x="10575" y="229955"/>
                            <a:pt x="0" y="92137"/>
                          </a:cubicBezTo>
                          <a:close/>
                        </a:path>
                        <a:path w="3225747" h="552813" stroke="0" extrusionOk="0">
                          <a:moveTo>
                            <a:pt x="0" y="92137"/>
                          </a:moveTo>
                          <a:cubicBezTo>
                            <a:pt x="6753" y="43092"/>
                            <a:pt x="45628" y="9120"/>
                            <a:pt x="92137" y="0"/>
                          </a:cubicBezTo>
                          <a:cubicBezTo>
                            <a:pt x="846884" y="123000"/>
                            <a:pt x="2154668" y="-96860"/>
                            <a:pt x="3133610" y="0"/>
                          </a:cubicBezTo>
                          <a:cubicBezTo>
                            <a:pt x="3181560" y="-2238"/>
                            <a:pt x="3226733" y="39264"/>
                            <a:pt x="3225747" y="92137"/>
                          </a:cubicBezTo>
                          <a:cubicBezTo>
                            <a:pt x="3237431" y="129658"/>
                            <a:pt x="3217872" y="302025"/>
                            <a:pt x="3225747" y="460676"/>
                          </a:cubicBezTo>
                          <a:cubicBezTo>
                            <a:pt x="3222166" y="512859"/>
                            <a:pt x="3175792" y="551389"/>
                            <a:pt x="3133610" y="552813"/>
                          </a:cubicBezTo>
                          <a:cubicBezTo>
                            <a:pt x="2457943" y="392106"/>
                            <a:pt x="425406" y="592480"/>
                            <a:pt x="92137" y="552813"/>
                          </a:cubicBezTo>
                          <a:cubicBezTo>
                            <a:pt x="32897" y="551126"/>
                            <a:pt x="-1480" y="510891"/>
                            <a:pt x="0" y="460676"/>
                          </a:cubicBezTo>
                          <a:cubicBezTo>
                            <a:pt x="-12778" y="315689"/>
                            <a:pt x="20798" y="139703"/>
                            <a:pt x="0" y="9213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Century Gothic"/>
                  <a:ea typeface="Calibri"/>
                  <a:cs typeface="Calibri"/>
                </a:rPr>
                <a:t>R-Studio</a:t>
              </a:r>
              <a:endParaRPr lang="en-US">
                <a:latin typeface="Century Gothic"/>
              </a:endParaRPr>
            </a:p>
          </p:txBody>
        </p:sp>
        <p:sp>
          <p:nvSpPr>
            <p:cNvPr id="75" name="Rectangle: Rounded Corners 74">
              <a:extLst>
                <a:ext uri="{FF2B5EF4-FFF2-40B4-BE49-F238E27FC236}">
                  <a16:creationId xmlns:a16="http://schemas.microsoft.com/office/drawing/2014/main" id="{1ABD5A7A-44BA-8D5C-7350-1D8AFB5CAB27}"/>
                </a:ext>
              </a:extLst>
            </p:cNvPr>
            <p:cNvSpPr/>
            <p:nvPr/>
          </p:nvSpPr>
          <p:spPr>
            <a:xfrm>
              <a:off x="1208440" y="20513487"/>
              <a:ext cx="3038475" cy="1041400"/>
            </a:xfrm>
            <a:prstGeom prst="roundRect">
              <a:avLst/>
            </a:prstGeom>
            <a:solidFill>
              <a:schemeClr val="accent1">
                <a:lumMod val="60000"/>
                <a:lumOff val="40000"/>
              </a:schemeClr>
            </a:solidFill>
            <a:ln>
              <a:miter lim="800000"/>
              <a:extLst>
                <a:ext uri="{C807C97D-BFC1-408E-A445-0C87EB9F89A2}">
                  <ask:lineSketchStyleProps xmlns:ask="http://schemas.microsoft.com/office/drawing/2018/sketchyshapes" sd="3794071524">
                    <a:custGeom>
                      <a:avLst/>
                      <a:gdLst>
                        <a:gd name="connsiteX0" fmla="*/ 0 w 3225747"/>
                        <a:gd name="connsiteY0" fmla="*/ 206993 h 1241936"/>
                        <a:gd name="connsiteX1" fmla="*/ 206993 w 3225747"/>
                        <a:gd name="connsiteY1" fmla="*/ 0 h 1241936"/>
                        <a:gd name="connsiteX2" fmla="*/ 3018754 w 3225747"/>
                        <a:gd name="connsiteY2" fmla="*/ 0 h 1241936"/>
                        <a:gd name="connsiteX3" fmla="*/ 3225747 w 3225747"/>
                        <a:gd name="connsiteY3" fmla="*/ 206993 h 1241936"/>
                        <a:gd name="connsiteX4" fmla="*/ 3225747 w 3225747"/>
                        <a:gd name="connsiteY4" fmla="*/ 1034943 h 1241936"/>
                        <a:gd name="connsiteX5" fmla="*/ 3018754 w 3225747"/>
                        <a:gd name="connsiteY5" fmla="*/ 1241936 h 1241936"/>
                        <a:gd name="connsiteX6" fmla="*/ 206993 w 3225747"/>
                        <a:gd name="connsiteY6" fmla="*/ 1241936 h 1241936"/>
                        <a:gd name="connsiteX7" fmla="*/ 0 w 3225747"/>
                        <a:gd name="connsiteY7" fmla="*/ 1034943 h 1241936"/>
                        <a:gd name="connsiteX8" fmla="*/ 0 w 3225747"/>
                        <a:gd name="connsiteY8" fmla="*/ 206993 h 1241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5747" h="1241936" fill="none" extrusionOk="0">
                          <a:moveTo>
                            <a:pt x="0" y="206993"/>
                          </a:moveTo>
                          <a:cubicBezTo>
                            <a:pt x="6834" y="84368"/>
                            <a:pt x="84205" y="-2098"/>
                            <a:pt x="206993" y="0"/>
                          </a:cubicBezTo>
                          <a:cubicBezTo>
                            <a:pt x="1185868" y="18744"/>
                            <a:pt x="2519487" y="-35776"/>
                            <a:pt x="3018754" y="0"/>
                          </a:cubicBezTo>
                          <a:cubicBezTo>
                            <a:pt x="3138832" y="-1115"/>
                            <a:pt x="3224952" y="77503"/>
                            <a:pt x="3225747" y="206993"/>
                          </a:cubicBezTo>
                          <a:cubicBezTo>
                            <a:pt x="3268344" y="487139"/>
                            <a:pt x="3284309" y="835357"/>
                            <a:pt x="3225747" y="1034943"/>
                          </a:cubicBezTo>
                          <a:cubicBezTo>
                            <a:pt x="3226656" y="1139978"/>
                            <a:pt x="3129671" y="1233468"/>
                            <a:pt x="3018754" y="1241936"/>
                          </a:cubicBezTo>
                          <a:cubicBezTo>
                            <a:pt x="1671379" y="1190908"/>
                            <a:pt x="1054715" y="1204857"/>
                            <a:pt x="206993" y="1241936"/>
                          </a:cubicBezTo>
                          <a:cubicBezTo>
                            <a:pt x="86690" y="1246254"/>
                            <a:pt x="18660" y="1159357"/>
                            <a:pt x="0" y="1034943"/>
                          </a:cubicBezTo>
                          <a:cubicBezTo>
                            <a:pt x="-11503" y="678847"/>
                            <a:pt x="32928" y="613847"/>
                            <a:pt x="0" y="206993"/>
                          </a:cubicBezTo>
                          <a:close/>
                        </a:path>
                        <a:path w="3225747" h="1241936" stroke="0" extrusionOk="0">
                          <a:moveTo>
                            <a:pt x="0" y="206993"/>
                          </a:moveTo>
                          <a:cubicBezTo>
                            <a:pt x="-21301" y="84856"/>
                            <a:pt x="92682" y="-4105"/>
                            <a:pt x="206993" y="0"/>
                          </a:cubicBezTo>
                          <a:cubicBezTo>
                            <a:pt x="973764" y="-88310"/>
                            <a:pt x="2609220" y="-77351"/>
                            <a:pt x="3018754" y="0"/>
                          </a:cubicBezTo>
                          <a:cubicBezTo>
                            <a:pt x="3143487" y="2757"/>
                            <a:pt x="3218821" y="96618"/>
                            <a:pt x="3225747" y="206993"/>
                          </a:cubicBezTo>
                          <a:cubicBezTo>
                            <a:pt x="3244152" y="563802"/>
                            <a:pt x="3188579" y="722016"/>
                            <a:pt x="3225747" y="1034943"/>
                          </a:cubicBezTo>
                          <a:cubicBezTo>
                            <a:pt x="3211371" y="1133700"/>
                            <a:pt x="3133324" y="1245897"/>
                            <a:pt x="3018754" y="1241936"/>
                          </a:cubicBezTo>
                          <a:cubicBezTo>
                            <a:pt x="2676211" y="1363335"/>
                            <a:pt x="566165" y="1377481"/>
                            <a:pt x="206993" y="1241936"/>
                          </a:cubicBezTo>
                          <a:cubicBezTo>
                            <a:pt x="111861" y="1237264"/>
                            <a:pt x="863" y="1160303"/>
                            <a:pt x="0" y="1034943"/>
                          </a:cubicBezTo>
                          <a:cubicBezTo>
                            <a:pt x="18174" y="817049"/>
                            <a:pt x="-51764" y="461227"/>
                            <a:pt x="0" y="20699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Century Gothic"/>
                  <a:ea typeface="Calibri" panose="020F0502020204030204"/>
                  <a:cs typeface="Calibri" panose="020F0502020204030204"/>
                </a:rPr>
                <a:t>Cleanup and extract data by counties with available data</a:t>
              </a:r>
              <a:endParaRPr lang="en-US">
                <a:latin typeface="Century Gothic"/>
              </a:endParaRPr>
            </a:p>
          </p:txBody>
        </p:sp>
        <p:sp>
          <p:nvSpPr>
            <p:cNvPr id="77" name="Rectangle: Rounded Corners 76">
              <a:extLst>
                <a:ext uri="{FF2B5EF4-FFF2-40B4-BE49-F238E27FC236}">
                  <a16:creationId xmlns:a16="http://schemas.microsoft.com/office/drawing/2014/main" id="{9DC8525D-5B47-95DE-0AAF-F0CC742F6944}"/>
                </a:ext>
              </a:extLst>
            </p:cNvPr>
            <p:cNvSpPr/>
            <p:nvPr/>
          </p:nvSpPr>
          <p:spPr>
            <a:xfrm>
              <a:off x="1208440" y="22030741"/>
              <a:ext cx="3038475" cy="1041400"/>
            </a:xfrm>
            <a:prstGeom prst="roundRect">
              <a:avLst/>
            </a:prstGeom>
            <a:solidFill>
              <a:schemeClr val="accent1">
                <a:lumMod val="60000"/>
                <a:lumOff val="40000"/>
              </a:schemeClr>
            </a:solidFill>
            <a:ln>
              <a:miter lim="800000"/>
              <a:extLst>
                <a:ext uri="{C807C97D-BFC1-408E-A445-0C87EB9F89A2}">
                  <ask:lineSketchStyleProps xmlns:ask="http://schemas.microsoft.com/office/drawing/2018/sketchyshapes" sd="2173784308">
                    <a:custGeom>
                      <a:avLst/>
                      <a:gdLst>
                        <a:gd name="connsiteX0" fmla="*/ 0 w 3225747"/>
                        <a:gd name="connsiteY0" fmla="*/ 206993 h 1241936"/>
                        <a:gd name="connsiteX1" fmla="*/ 206993 w 3225747"/>
                        <a:gd name="connsiteY1" fmla="*/ 0 h 1241936"/>
                        <a:gd name="connsiteX2" fmla="*/ 3018754 w 3225747"/>
                        <a:gd name="connsiteY2" fmla="*/ 0 h 1241936"/>
                        <a:gd name="connsiteX3" fmla="*/ 3225747 w 3225747"/>
                        <a:gd name="connsiteY3" fmla="*/ 206993 h 1241936"/>
                        <a:gd name="connsiteX4" fmla="*/ 3225747 w 3225747"/>
                        <a:gd name="connsiteY4" fmla="*/ 1034943 h 1241936"/>
                        <a:gd name="connsiteX5" fmla="*/ 3018754 w 3225747"/>
                        <a:gd name="connsiteY5" fmla="*/ 1241936 h 1241936"/>
                        <a:gd name="connsiteX6" fmla="*/ 206993 w 3225747"/>
                        <a:gd name="connsiteY6" fmla="*/ 1241936 h 1241936"/>
                        <a:gd name="connsiteX7" fmla="*/ 0 w 3225747"/>
                        <a:gd name="connsiteY7" fmla="*/ 1034943 h 1241936"/>
                        <a:gd name="connsiteX8" fmla="*/ 0 w 3225747"/>
                        <a:gd name="connsiteY8" fmla="*/ 206993 h 1241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5747" h="1241936" fill="none" extrusionOk="0">
                          <a:moveTo>
                            <a:pt x="0" y="206993"/>
                          </a:moveTo>
                          <a:cubicBezTo>
                            <a:pt x="-322" y="103232"/>
                            <a:pt x="101672" y="-18154"/>
                            <a:pt x="206993" y="0"/>
                          </a:cubicBezTo>
                          <a:cubicBezTo>
                            <a:pt x="671462" y="29483"/>
                            <a:pt x="2643003" y="4220"/>
                            <a:pt x="3018754" y="0"/>
                          </a:cubicBezTo>
                          <a:cubicBezTo>
                            <a:pt x="3150756" y="6661"/>
                            <a:pt x="3212459" y="109919"/>
                            <a:pt x="3225747" y="206993"/>
                          </a:cubicBezTo>
                          <a:cubicBezTo>
                            <a:pt x="3185523" y="334843"/>
                            <a:pt x="3197395" y="736517"/>
                            <a:pt x="3225747" y="1034943"/>
                          </a:cubicBezTo>
                          <a:cubicBezTo>
                            <a:pt x="3238721" y="1156244"/>
                            <a:pt x="3139395" y="1247627"/>
                            <a:pt x="3018754" y="1241936"/>
                          </a:cubicBezTo>
                          <a:cubicBezTo>
                            <a:pt x="2061688" y="1276064"/>
                            <a:pt x="558439" y="1119144"/>
                            <a:pt x="206993" y="1241936"/>
                          </a:cubicBezTo>
                          <a:cubicBezTo>
                            <a:pt x="88047" y="1251156"/>
                            <a:pt x="-4415" y="1156620"/>
                            <a:pt x="0" y="1034943"/>
                          </a:cubicBezTo>
                          <a:cubicBezTo>
                            <a:pt x="46713" y="794078"/>
                            <a:pt x="-39836" y="328703"/>
                            <a:pt x="0" y="206993"/>
                          </a:cubicBezTo>
                          <a:close/>
                        </a:path>
                        <a:path w="3225747" h="1241936" stroke="0" extrusionOk="0">
                          <a:moveTo>
                            <a:pt x="0" y="206993"/>
                          </a:moveTo>
                          <a:cubicBezTo>
                            <a:pt x="-7398" y="105267"/>
                            <a:pt x="107970" y="8265"/>
                            <a:pt x="206993" y="0"/>
                          </a:cubicBezTo>
                          <a:cubicBezTo>
                            <a:pt x="1055937" y="-40312"/>
                            <a:pt x="2248942" y="-70188"/>
                            <a:pt x="3018754" y="0"/>
                          </a:cubicBezTo>
                          <a:cubicBezTo>
                            <a:pt x="3127048" y="-567"/>
                            <a:pt x="3233782" y="77075"/>
                            <a:pt x="3225747" y="206993"/>
                          </a:cubicBezTo>
                          <a:cubicBezTo>
                            <a:pt x="3159479" y="565367"/>
                            <a:pt x="3293216" y="759561"/>
                            <a:pt x="3225747" y="1034943"/>
                          </a:cubicBezTo>
                          <a:cubicBezTo>
                            <a:pt x="3224494" y="1164221"/>
                            <a:pt x="3125078" y="1242054"/>
                            <a:pt x="3018754" y="1241936"/>
                          </a:cubicBezTo>
                          <a:cubicBezTo>
                            <a:pt x="1638473" y="1259287"/>
                            <a:pt x="1371518" y="1365282"/>
                            <a:pt x="206993" y="1241936"/>
                          </a:cubicBezTo>
                          <a:cubicBezTo>
                            <a:pt x="97609" y="1221158"/>
                            <a:pt x="4699" y="1155131"/>
                            <a:pt x="0" y="1034943"/>
                          </a:cubicBezTo>
                          <a:cubicBezTo>
                            <a:pt x="45719" y="950343"/>
                            <a:pt x="-20176" y="421702"/>
                            <a:pt x="0" y="20699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Century Gothic"/>
                  <a:ea typeface="Calibri"/>
                  <a:cs typeface="Calibri"/>
                </a:rPr>
                <a:t>Average PM10 by each monitoring station in each county</a:t>
              </a:r>
              <a:endParaRPr lang="en-US">
                <a:latin typeface="Century Gothic"/>
              </a:endParaRPr>
            </a:p>
          </p:txBody>
        </p:sp>
        <p:grpSp>
          <p:nvGrpSpPr>
            <p:cNvPr id="107" name="Group 106">
              <a:extLst>
                <a:ext uri="{FF2B5EF4-FFF2-40B4-BE49-F238E27FC236}">
                  <a16:creationId xmlns:a16="http://schemas.microsoft.com/office/drawing/2014/main" id="{D50DF307-EE32-D559-10E7-165921496B11}"/>
                </a:ext>
              </a:extLst>
            </p:cNvPr>
            <p:cNvGrpSpPr/>
            <p:nvPr/>
          </p:nvGrpSpPr>
          <p:grpSpPr>
            <a:xfrm>
              <a:off x="1012476" y="18395453"/>
              <a:ext cx="9882208" cy="6466504"/>
              <a:chOff x="1012476" y="18395453"/>
              <a:chExt cx="9882208" cy="6466504"/>
            </a:xfrm>
          </p:grpSpPr>
          <p:grpSp>
            <p:nvGrpSpPr>
              <p:cNvPr id="103" name="Group 102">
                <a:extLst>
                  <a:ext uri="{FF2B5EF4-FFF2-40B4-BE49-F238E27FC236}">
                    <a16:creationId xmlns:a16="http://schemas.microsoft.com/office/drawing/2014/main" id="{B18A1EE8-686E-354D-DF18-0462A7AC5AB4}"/>
                  </a:ext>
                </a:extLst>
              </p:cNvPr>
              <p:cNvGrpSpPr/>
              <p:nvPr/>
            </p:nvGrpSpPr>
            <p:grpSpPr>
              <a:xfrm>
                <a:off x="1088660" y="23990042"/>
                <a:ext cx="8089946" cy="871915"/>
                <a:chOff x="11382848" y="23223249"/>
                <a:chExt cx="8089946" cy="871915"/>
              </a:xfrm>
            </p:grpSpPr>
            <p:sp>
              <p:nvSpPr>
                <p:cNvPr id="78" name="Rectangle: Rounded Corners 77">
                  <a:extLst>
                    <a:ext uri="{FF2B5EF4-FFF2-40B4-BE49-F238E27FC236}">
                      <a16:creationId xmlns:a16="http://schemas.microsoft.com/office/drawing/2014/main" id="{387BB366-5670-9B3A-7F99-41DF15C83795}"/>
                    </a:ext>
                  </a:extLst>
                </p:cNvPr>
                <p:cNvSpPr/>
                <p:nvPr/>
              </p:nvSpPr>
              <p:spPr>
                <a:xfrm>
                  <a:off x="13771481" y="23248324"/>
                  <a:ext cx="3068941" cy="817096"/>
                </a:xfrm>
                <a:prstGeom prst="roundRect">
                  <a:avLst/>
                </a:prstGeom>
                <a:solidFill>
                  <a:srgbClr val="7233A3"/>
                </a:solidFill>
                <a:ln>
                  <a:miter lim="800000"/>
                  <a:extLst>
                    <a:ext uri="{C807C97D-BFC1-408E-A445-0C87EB9F89A2}">
                      <ask:lineSketchStyleProps xmlns:ask="http://schemas.microsoft.com/office/drawing/2018/sketchyshapes" sd="3742799197">
                        <a:custGeom>
                          <a:avLst/>
                          <a:gdLst>
                            <a:gd name="connsiteX0" fmla="*/ 0 w 3258091"/>
                            <a:gd name="connsiteY0" fmla="*/ 162410 h 974439"/>
                            <a:gd name="connsiteX1" fmla="*/ 162410 w 3258091"/>
                            <a:gd name="connsiteY1" fmla="*/ 0 h 974439"/>
                            <a:gd name="connsiteX2" fmla="*/ 3095681 w 3258091"/>
                            <a:gd name="connsiteY2" fmla="*/ 0 h 974439"/>
                            <a:gd name="connsiteX3" fmla="*/ 3258091 w 3258091"/>
                            <a:gd name="connsiteY3" fmla="*/ 162410 h 974439"/>
                            <a:gd name="connsiteX4" fmla="*/ 3258091 w 3258091"/>
                            <a:gd name="connsiteY4" fmla="*/ 812029 h 974439"/>
                            <a:gd name="connsiteX5" fmla="*/ 3095681 w 3258091"/>
                            <a:gd name="connsiteY5" fmla="*/ 974439 h 974439"/>
                            <a:gd name="connsiteX6" fmla="*/ 162410 w 3258091"/>
                            <a:gd name="connsiteY6" fmla="*/ 974439 h 974439"/>
                            <a:gd name="connsiteX7" fmla="*/ 0 w 3258091"/>
                            <a:gd name="connsiteY7" fmla="*/ 812029 h 974439"/>
                            <a:gd name="connsiteX8" fmla="*/ 0 w 3258091"/>
                            <a:gd name="connsiteY8" fmla="*/ 162410 h 97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091" h="974439" fill="none" extrusionOk="0">
                              <a:moveTo>
                                <a:pt x="0" y="162410"/>
                              </a:moveTo>
                              <a:cubicBezTo>
                                <a:pt x="2220" y="77700"/>
                                <a:pt x="77055" y="-11287"/>
                                <a:pt x="162410" y="0"/>
                              </a:cubicBezTo>
                              <a:cubicBezTo>
                                <a:pt x="958954" y="157920"/>
                                <a:pt x="1801536" y="18023"/>
                                <a:pt x="3095681" y="0"/>
                              </a:cubicBezTo>
                              <a:cubicBezTo>
                                <a:pt x="3177901" y="-4033"/>
                                <a:pt x="3254085" y="76191"/>
                                <a:pt x="3258091" y="162410"/>
                              </a:cubicBezTo>
                              <a:cubicBezTo>
                                <a:pt x="3215506" y="281043"/>
                                <a:pt x="3292476" y="710411"/>
                                <a:pt x="3258091" y="812029"/>
                              </a:cubicBezTo>
                              <a:cubicBezTo>
                                <a:pt x="3263265" y="887521"/>
                                <a:pt x="3184525" y="976011"/>
                                <a:pt x="3095681" y="974439"/>
                              </a:cubicBezTo>
                              <a:cubicBezTo>
                                <a:pt x="2113403" y="949473"/>
                                <a:pt x="1573254" y="983712"/>
                                <a:pt x="162410" y="974439"/>
                              </a:cubicBezTo>
                              <a:cubicBezTo>
                                <a:pt x="64984" y="982394"/>
                                <a:pt x="-3905" y="899580"/>
                                <a:pt x="0" y="812029"/>
                              </a:cubicBezTo>
                              <a:cubicBezTo>
                                <a:pt x="57745" y="669758"/>
                                <a:pt x="-54105" y="467209"/>
                                <a:pt x="0" y="162410"/>
                              </a:cubicBezTo>
                              <a:close/>
                            </a:path>
                            <a:path w="3258091" h="974439" stroke="0" extrusionOk="0">
                              <a:moveTo>
                                <a:pt x="0" y="162410"/>
                              </a:moveTo>
                              <a:cubicBezTo>
                                <a:pt x="-3372" y="76108"/>
                                <a:pt x="86715" y="-441"/>
                                <a:pt x="162410" y="0"/>
                              </a:cubicBezTo>
                              <a:cubicBezTo>
                                <a:pt x="1594181" y="116959"/>
                                <a:pt x="2801612" y="-89117"/>
                                <a:pt x="3095681" y="0"/>
                              </a:cubicBezTo>
                              <a:cubicBezTo>
                                <a:pt x="3191042" y="-8843"/>
                                <a:pt x="3267847" y="81143"/>
                                <a:pt x="3258091" y="162410"/>
                              </a:cubicBezTo>
                              <a:cubicBezTo>
                                <a:pt x="3293766" y="382558"/>
                                <a:pt x="3305122" y="651154"/>
                                <a:pt x="3258091" y="812029"/>
                              </a:cubicBezTo>
                              <a:cubicBezTo>
                                <a:pt x="3259338" y="890858"/>
                                <a:pt x="3190874" y="990206"/>
                                <a:pt x="3095681" y="974439"/>
                              </a:cubicBezTo>
                              <a:cubicBezTo>
                                <a:pt x="2085135" y="868751"/>
                                <a:pt x="1320568" y="903741"/>
                                <a:pt x="162410" y="974439"/>
                              </a:cubicBezTo>
                              <a:cubicBezTo>
                                <a:pt x="81128" y="978184"/>
                                <a:pt x="676" y="904232"/>
                                <a:pt x="0" y="812029"/>
                              </a:cubicBezTo>
                              <a:cubicBezTo>
                                <a:pt x="21130" y="525054"/>
                                <a:pt x="-50394" y="288109"/>
                                <a:pt x="0" y="16241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latin typeface="Century Gothic"/>
                      <a:ea typeface="Calibri"/>
                      <a:cs typeface="Calibri"/>
                    </a:rPr>
                    <a:t>Time Series</a:t>
                  </a:r>
                  <a:endParaRPr lang="en-US" sz="2400">
                    <a:latin typeface="Century Gothic"/>
                  </a:endParaRPr>
                </a:p>
              </p:txBody>
            </p:sp>
            <p:sp>
              <p:nvSpPr>
                <p:cNvPr id="79" name="Rectangle: Rounded Corners 78">
                  <a:extLst>
                    <a:ext uri="{FF2B5EF4-FFF2-40B4-BE49-F238E27FC236}">
                      <a16:creationId xmlns:a16="http://schemas.microsoft.com/office/drawing/2014/main" id="{7DB6ABD9-FF0D-F391-0749-D826A45EE23F}"/>
                    </a:ext>
                  </a:extLst>
                </p:cNvPr>
                <p:cNvSpPr/>
                <p:nvPr/>
              </p:nvSpPr>
              <p:spPr>
                <a:xfrm>
                  <a:off x="17240191" y="23236587"/>
                  <a:ext cx="2232603" cy="850643"/>
                </a:xfrm>
                <a:prstGeom prst="roundRect">
                  <a:avLst/>
                </a:prstGeom>
                <a:solidFill>
                  <a:srgbClr val="7233A3"/>
                </a:solidFill>
                <a:ln>
                  <a:miter lim="800000"/>
                  <a:extLst>
                    <a:ext uri="{C807C97D-BFC1-408E-A445-0C87EB9F89A2}">
                      <ask:lineSketchStyleProps xmlns:ask="http://schemas.microsoft.com/office/drawing/2018/sketchyshapes" sd="4082911482">
                        <a:custGeom>
                          <a:avLst/>
                          <a:gdLst>
                            <a:gd name="connsiteX0" fmla="*/ 0 w 2370206"/>
                            <a:gd name="connsiteY0" fmla="*/ 169078 h 1014446"/>
                            <a:gd name="connsiteX1" fmla="*/ 169078 w 2370206"/>
                            <a:gd name="connsiteY1" fmla="*/ 0 h 1014446"/>
                            <a:gd name="connsiteX2" fmla="*/ 2201128 w 2370206"/>
                            <a:gd name="connsiteY2" fmla="*/ 0 h 1014446"/>
                            <a:gd name="connsiteX3" fmla="*/ 2370206 w 2370206"/>
                            <a:gd name="connsiteY3" fmla="*/ 169078 h 1014446"/>
                            <a:gd name="connsiteX4" fmla="*/ 2370206 w 2370206"/>
                            <a:gd name="connsiteY4" fmla="*/ 845368 h 1014446"/>
                            <a:gd name="connsiteX5" fmla="*/ 2201128 w 2370206"/>
                            <a:gd name="connsiteY5" fmla="*/ 1014446 h 1014446"/>
                            <a:gd name="connsiteX6" fmla="*/ 169078 w 2370206"/>
                            <a:gd name="connsiteY6" fmla="*/ 1014446 h 1014446"/>
                            <a:gd name="connsiteX7" fmla="*/ 0 w 2370206"/>
                            <a:gd name="connsiteY7" fmla="*/ 845368 h 1014446"/>
                            <a:gd name="connsiteX8" fmla="*/ 0 w 2370206"/>
                            <a:gd name="connsiteY8" fmla="*/ 169078 h 10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0206" h="1014446" fill="none" extrusionOk="0">
                              <a:moveTo>
                                <a:pt x="0" y="169078"/>
                              </a:moveTo>
                              <a:cubicBezTo>
                                <a:pt x="-4216" y="75486"/>
                                <a:pt x="80120" y="936"/>
                                <a:pt x="169078" y="0"/>
                              </a:cubicBezTo>
                              <a:cubicBezTo>
                                <a:pt x="778538" y="-20428"/>
                                <a:pt x="1247348" y="-58449"/>
                                <a:pt x="2201128" y="0"/>
                              </a:cubicBezTo>
                              <a:cubicBezTo>
                                <a:pt x="2305909" y="9661"/>
                                <a:pt x="2368489" y="76185"/>
                                <a:pt x="2370206" y="169078"/>
                              </a:cubicBezTo>
                              <a:cubicBezTo>
                                <a:pt x="2389861" y="388566"/>
                                <a:pt x="2321725" y="649772"/>
                                <a:pt x="2370206" y="845368"/>
                              </a:cubicBezTo>
                              <a:cubicBezTo>
                                <a:pt x="2368673" y="947270"/>
                                <a:pt x="2292949" y="1032776"/>
                                <a:pt x="2201128" y="1014446"/>
                              </a:cubicBezTo>
                              <a:cubicBezTo>
                                <a:pt x="1916664" y="996870"/>
                                <a:pt x="682534" y="1145551"/>
                                <a:pt x="169078" y="1014446"/>
                              </a:cubicBezTo>
                              <a:cubicBezTo>
                                <a:pt x="63237" y="1003885"/>
                                <a:pt x="-1737" y="955988"/>
                                <a:pt x="0" y="845368"/>
                              </a:cubicBezTo>
                              <a:cubicBezTo>
                                <a:pt x="-7605" y="538442"/>
                                <a:pt x="-39997" y="483553"/>
                                <a:pt x="0" y="169078"/>
                              </a:cubicBezTo>
                              <a:close/>
                            </a:path>
                            <a:path w="2370206" h="1014446" stroke="0" extrusionOk="0">
                              <a:moveTo>
                                <a:pt x="0" y="169078"/>
                              </a:moveTo>
                              <a:cubicBezTo>
                                <a:pt x="6206" y="59172"/>
                                <a:pt x="85278" y="417"/>
                                <a:pt x="169078" y="0"/>
                              </a:cubicBezTo>
                              <a:cubicBezTo>
                                <a:pt x="862234" y="-61894"/>
                                <a:pt x="1546413" y="-120946"/>
                                <a:pt x="2201128" y="0"/>
                              </a:cubicBezTo>
                              <a:cubicBezTo>
                                <a:pt x="2291854" y="-2107"/>
                                <a:pt x="2379605" y="87908"/>
                                <a:pt x="2370206" y="169078"/>
                              </a:cubicBezTo>
                              <a:cubicBezTo>
                                <a:pt x="2341830" y="385133"/>
                                <a:pt x="2371681" y="569576"/>
                                <a:pt x="2370206" y="845368"/>
                              </a:cubicBezTo>
                              <a:cubicBezTo>
                                <a:pt x="2374314" y="933282"/>
                                <a:pt x="2291884" y="1000346"/>
                                <a:pt x="2201128" y="1014446"/>
                              </a:cubicBezTo>
                              <a:cubicBezTo>
                                <a:pt x="1598864" y="996755"/>
                                <a:pt x="1027820" y="1170851"/>
                                <a:pt x="169078" y="1014446"/>
                              </a:cubicBezTo>
                              <a:cubicBezTo>
                                <a:pt x="83575" y="1014843"/>
                                <a:pt x="-510" y="923094"/>
                                <a:pt x="0" y="845368"/>
                              </a:cubicBezTo>
                              <a:cubicBezTo>
                                <a:pt x="18307" y="712478"/>
                                <a:pt x="52645" y="447364"/>
                                <a:pt x="0" y="169078"/>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latin typeface="Century Gothic"/>
                      <a:ea typeface="Calibri"/>
                      <a:cs typeface="Calibri"/>
                    </a:rPr>
                    <a:t>Maps</a:t>
                  </a:r>
                  <a:endParaRPr lang="en-US" sz="2400">
                    <a:latin typeface="Century Gothic"/>
                  </a:endParaRPr>
                </a:p>
              </p:txBody>
            </p:sp>
            <p:sp>
              <p:nvSpPr>
                <p:cNvPr id="80" name="Rectangle: Rounded Corners 79">
                  <a:extLst>
                    <a:ext uri="{FF2B5EF4-FFF2-40B4-BE49-F238E27FC236}">
                      <a16:creationId xmlns:a16="http://schemas.microsoft.com/office/drawing/2014/main" id="{2C51CBBB-3C64-1801-1E73-8AF8A3A8F340}"/>
                    </a:ext>
                  </a:extLst>
                </p:cNvPr>
                <p:cNvSpPr/>
                <p:nvPr/>
              </p:nvSpPr>
              <p:spPr>
                <a:xfrm>
                  <a:off x="11382848" y="23223249"/>
                  <a:ext cx="2103936" cy="871915"/>
                </a:xfrm>
                <a:prstGeom prst="roundRect">
                  <a:avLst/>
                </a:prstGeom>
                <a:solidFill>
                  <a:srgbClr val="7233A3"/>
                </a:solidFill>
                <a:ln>
                  <a:miter lim="800000"/>
                  <a:extLst>
                    <a:ext uri="{C807C97D-BFC1-408E-A445-0C87EB9F89A2}">
                      <ask:lineSketchStyleProps xmlns:ask="http://schemas.microsoft.com/office/drawing/2018/sketchyshapes" sd="1780230171">
                        <a:custGeom>
                          <a:avLst/>
                          <a:gdLst>
                            <a:gd name="connsiteX0" fmla="*/ 0 w 2233609"/>
                            <a:gd name="connsiteY0" fmla="*/ 173306 h 1039814"/>
                            <a:gd name="connsiteX1" fmla="*/ 173306 w 2233609"/>
                            <a:gd name="connsiteY1" fmla="*/ 0 h 1039814"/>
                            <a:gd name="connsiteX2" fmla="*/ 2060303 w 2233609"/>
                            <a:gd name="connsiteY2" fmla="*/ 0 h 1039814"/>
                            <a:gd name="connsiteX3" fmla="*/ 2233609 w 2233609"/>
                            <a:gd name="connsiteY3" fmla="*/ 173306 h 1039814"/>
                            <a:gd name="connsiteX4" fmla="*/ 2233609 w 2233609"/>
                            <a:gd name="connsiteY4" fmla="*/ 866508 h 1039814"/>
                            <a:gd name="connsiteX5" fmla="*/ 2060303 w 2233609"/>
                            <a:gd name="connsiteY5" fmla="*/ 1039814 h 1039814"/>
                            <a:gd name="connsiteX6" fmla="*/ 173306 w 2233609"/>
                            <a:gd name="connsiteY6" fmla="*/ 1039814 h 1039814"/>
                            <a:gd name="connsiteX7" fmla="*/ 0 w 2233609"/>
                            <a:gd name="connsiteY7" fmla="*/ 866508 h 1039814"/>
                            <a:gd name="connsiteX8" fmla="*/ 0 w 2233609"/>
                            <a:gd name="connsiteY8" fmla="*/ 173306 h 103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3609" h="1039814" fill="none" extrusionOk="0">
                              <a:moveTo>
                                <a:pt x="0" y="173306"/>
                              </a:moveTo>
                              <a:cubicBezTo>
                                <a:pt x="-10738" y="72113"/>
                                <a:pt x="78441" y="-2078"/>
                                <a:pt x="173306" y="0"/>
                              </a:cubicBezTo>
                              <a:cubicBezTo>
                                <a:pt x="634749" y="-108834"/>
                                <a:pt x="1272374" y="128426"/>
                                <a:pt x="2060303" y="0"/>
                              </a:cubicBezTo>
                              <a:cubicBezTo>
                                <a:pt x="2157833" y="1612"/>
                                <a:pt x="2222986" y="69379"/>
                                <a:pt x="2233609" y="173306"/>
                              </a:cubicBezTo>
                              <a:cubicBezTo>
                                <a:pt x="2179300" y="513720"/>
                                <a:pt x="2265390" y="749047"/>
                                <a:pt x="2233609" y="866508"/>
                              </a:cubicBezTo>
                              <a:cubicBezTo>
                                <a:pt x="2226297" y="956037"/>
                                <a:pt x="2158475" y="1055021"/>
                                <a:pt x="2060303" y="1039814"/>
                              </a:cubicBezTo>
                              <a:cubicBezTo>
                                <a:pt x="1617612" y="1172160"/>
                                <a:pt x="881666" y="1119723"/>
                                <a:pt x="173306" y="1039814"/>
                              </a:cubicBezTo>
                              <a:cubicBezTo>
                                <a:pt x="95133" y="1043154"/>
                                <a:pt x="-2451" y="970879"/>
                                <a:pt x="0" y="866508"/>
                              </a:cubicBezTo>
                              <a:cubicBezTo>
                                <a:pt x="12507" y="670237"/>
                                <a:pt x="-31390" y="474934"/>
                                <a:pt x="0" y="173306"/>
                              </a:cubicBezTo>
                              <a:close/>
                            </a:path>
                            <a:path w="2233609" h="1039814" stroke="0" extrusionOk="0">
                              <a:moveTo>
                                <a:pt x="0" y="173306"/>
                              </a:moveTo>
                              <a:cubicBezTo>
                                <a:pt x="-7434" y="86639"/>
                                <a:pt x="71910" y="1536"/>
                                <a:pt x="173306" y="0"/>
                              </a:cubicBezTo>
                              <a:cubicBezTo>
                                <a:pt x="444331" y="-17679"/>
                                <a:pt x="1866822" y="-136088"/>
                                <a:pt x="2060303" y="0"/>
                              </a:cubicBezTo>
                              <a:cubicBezTo>
                                <a:pt x="2155166" y="-6323"/>
                                <a:pt x="2235784" y="78466"/>
                                <a:pt x="2233609" y="173306"/>
                              </a:cubicBezTo>
                              <a:cubicBezTo>
                                <a:pt x="2242580" y="300156"/>
                                <a:pt x="2208295" y="657886"/>
                                <a:pt x="2233609" y="866508"/>
                              </a:cubicBezTo>
                              <a:cubicBezTo>
                                <a:pt x="2234698" y="961659"/>
                                <a:pt x="2143603" y="1026965"/>
                                <a:pt x="2060303" y="1039814"/>
                              </a:cubicBezTo>
                              <a:cubicBezTo>
                                <a:pt x="1288592" y="1102235"/>
                                <a:pt x="393041" y="1126493"/>
                                <a:pt x="173306" y="1039814"/>
                              </a:cubicBezTo>
                              <a:cubicBezTo>
                                <a:pt x="68744" y="1045225"/>
                                <a:pt x="1254" y="961347"/>
                                <a:pt x="0" y="866508"/>
                              </a:cubicBezTo>
                              <a:cubicBezTo>
                                <a:pt x="-13415" y="560876"/>
                                <a:pt x="-60839" y="322768"/>
                                <a:pt x="0" y="173306"/>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latin typeface="Century Gothic"/>
                      <a:ea typeface="Calibri"/>
                      <a:cs typeface="Calibri"/>
                    </a:rPr>
                    <a:t>Statistics</a:t>
                  </a:r>
                </a:p>
              </p:txBody>
            </p:sp>
          </p:grpSp>
          <p:sp>
            <p:nvSpPr>
              <p:cNvPr id="29" name="Rectangle: Rounded Corners 28">
                <a:extLst>
                  <a:ext uri="{FF2B5EF4-FFF2-40B4-BE49-F238E27FC236}">
                    <a16:creationId xmlns:a16="http://schemas.microsoft.com/office/drawing/2014/main" id="{48C09B7D-CFB1-109D-CCB0-66A0F26E0307}"/>
                  </a:ext>
                </a:extLst>
              </p:cNvPr>
              <p:cNvSpPr/>
              <p:nvPr/>
            </p:nvSpPr>
            <p:spPr>
              <a:xfrm>
                <a:off x="1012476" y="18395453"/>
                <a:ext cx="3434686" cy="4899542"/>
              </a:xfrm>
              <a:prstGeom prst="roundRect">
                <a:avLst/>
              </a:prstGeom>
              <a:noFill/>
              <a:ln w="12700">
                <a:solidFill>
                  <a:srgbClr val="7233A3"/>
                </a:solidFill>
                <a:miter lim="800000"/>
                <a:extLst>
                  <a:ext uri="{C807C97D-BFC1-408E-A445-0C87EB9F89A2}">
                    <ask:lineSketchStyleProps xmlns:ask="http://schemas.microsoft.com/office/drawing/2018/sketchyshapes" sd="2231570451">
                      <a:custGeom>
                        <a:avLst/>
                        <a:gdLst>
                          <a:gd name="connsiteX0" fmla="*/ 0 w 3646378"/>
                          <a:gd name="connsiteY0" fmla="*/ 607742 h 5377803"/>
                          <a:gd name="connsiteX1" fmla="*/ 607742 w 3646378"/>
                          <a:gd name="connsiteY1" fmla="*/ 0 h 5377803"/>
                          <a:gd name="connsiteX2" fmla="*/ 3038636 w 3646378"/>
                          <a:gd name="connsiteY2" fmla="*/ 0 h 5377803"/>
                          <a:gd name="connsiteX3" fmla="*/ 3646378 w 3646378"/>
                          <a:gd name="connsiteY3" fmla="*/ 607742 h 5377803"/>
                          <a:gd name="connsiteX4" fmla="*/ 3646378 w 3646378"/>
                          <a:gd name="connsiteY4" fmla="*/ 4770061 h 5377803"/>
                          <a:gd name="connsiteX5" fmla="*/ 3038636 w 3646378"/>
                          <a:gd name="connsiteY5" fmla="*/ 5377803 h 5377803"/>
                          <a:gd name="connsiteX6" fmla="*/ 607742 w 3646378"/>
                          <a:gd name="connsiteY6" fmla="*/ 5377803 h 5377803"/>
                          <a:gd name="connsiteX7" fmla="*/ 0 w 3646378"/>
                          <a:gd name="connsiteY7" fmla="*/ 4770061 h 5377803"/>
                          <a:gd name="connsiteX8" fmla="*/ 0 w 3646378"/>
                          <a:gd name="connsiteY8" fmla="*/ 607742 h 537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6378" h="5377803" extrusionOk="0">
                            <a:moveTo>
                              <a:pt x="0" y="607742"/>
                            </a:moveTo>
                            <a:cubicBezTo>
                              <a:pt x="-45957" y="252310"/>
                              <a:pt x="324746" y="11595"/>
                              <a:pt x="607742" y="0"/>
                            </a:cubicBezTo>
                            <a:cubicBezTo>
                              <a:pt x="995356" y="143736"/>
                              <a:pt x="2705905" y="123650"/>
                              <a:pt x="3038636" y="0"/>
                            </a:cubicBezTo>
                            <a:cubicBezTo>
                              <a:pt x="3321991" y="397"/>
                              <a:pt x="3648325" y="277304"/>
                              <a:pt x="3646378" y="607742"/>
                            </a:cubicBezTo>
                            <a:cubicBezTo>
                              <a:pt x="3761314" y="1408420"/>
                              <a:pt x="3543568" y="3478192"/>
                              <a:pt x="3646378" y="4770061"/>
                            </a:cubicBezTo>
                            <a:cubicBezTo>
                              <a:pt x="3651618" y="5039185"/>
                              <a:pt x="3414701" y="5424579"/>
                              <a:pt x="3038636" y="5377803"/>
                            </a:cubicBezTo>
                            <a:cubicBezTo>
                              <a:pt x="2029448" y="5436571"/>
                              <a:pt x="852757" y="5395519"/>
                              <a:pt x="607742" y="5377803"/>
                            </a:cubicBezTo>
                            <a:cubicBezTo>
                              <a:pt x="267785" y="5377929"/>
                              <a:pt x="-30053" y="5107931"/>
                              <a:pt x="0" y="4770061"/>
                            </a:cubicBezTo>
                            <a:cubicBezTo>
                              <a:pt x="-37311" y="3952591"/>
                              <a:pt x="915" y="1222360"/>
                              <a:pt x="0" y="607742"/>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02" name="Group 101">
                <a:extLst>
                  <a:ext uri="{FF2B5EF4-FFF2-40B4-BE49-F238E27FC236}">
                    <a16:creationId xmlns:a16="http://schemas.microsoft.com/office/drawing/2014/main" id="{8783CD11-70E1-F004-B46C-1E3A92A73AC9}"/>
                  </a:ext>
                </a:extLst>
              </p:cNvPr>
              <p:cNvGrpSpPr/>
              <p:nvPr/>
            </p:nvGrpSpPr>
            <p:grpSpPr>
              <a:xfrm>
                <a:off x="2598914" y="18395774"/>
                <a:ext cx="8295770" cy="4898897"/>
                <a:chOff x="2598914" y="18395774"/>
                <a:chExt cx="8295770" cy="4898897"/>
              </a:xfrm>
            </p:grpSpPr>
            <p:sp>
              <p:nvSpPr>
                <p:cNvPr id="72" name="Rectangle: Rounded Corners 71">
                  <a:extLst>
                    <a:ext uri="{FF2B5EF4-FFF2-40B4-BE49-F238E27FC236}">
                      <a16:creationId xmlns:a16="http://schemas.microsoft.com/office/drawing/2014/main" id="{C5192641-F12C-079B-6A99-1963B86C77FB}"/>
                    </a:ext>
                  </a:extLst>
                </p:cNvPr>
                <p:cNvSpPr/>
                <p:nvPr/>
              </p:nvSpPr>
              <p:spPr>
                <a:xfrm>
                  <a:off x="4679863" y="18395774"/>
                  <a:ext cx="6214821" cy="4898897"/>
                </a:xfrm>
                <a:prstGeom prst="roundRect">
                  <a:avLst/>
                </a:prstGeom>
                <a:noFill/>
                <a:ln w="12700">
                  <a:solidFill>
                    <a:srgbClr val="7233A3"/>
                  </a:solidFill>
                  <a:miter lim="800000"/>
                  <a:extLst>
                    <a:ext uri="{C807C97D-BFC1-408E-A445-0C87EB9F89A2}">
                      <ask:lineSketchStyleProps xmlns:ask="http://schemas.microsoft.com/office/drawing/2018/sketchyshapes" sd="1465879357">
                        <a:custGeom>
                          <a:avLst/>
                          <a:gdLst>
                            <a:gd name="connsiteX0" fmla="*/ 0 w 6597862"/>
                            <a:gd name="connsiteY0" fmla="*/ 973727 h 5842247"/>
                            <a:gd name="connsiteX1" fmla="*/ 973727 w 6597862"/>
                            <a:gd name="connsiteY1" fmla="*/ 0 h 5842247"/>
                            <a:gd name="connsiteX2" fmla="*/ 5624135 w 6597862"/>
                            <a:gd name="connsiteY2" fmla="*/ 0 h 5842247"/>
                            <a:gd name="connsiteX3" fmla="*/ 6597862 w 6597862"/>
                            <a:gd name="connsiteY3" fmla="*/ 973727 h 5842247"/>
                            <a:gd name="connsiteX4" fmla="*/ 6597862 w 6597862"/>
                            <a:gd name="connsiteY4" fmla="*/ 4868520 h 5842247"/>
                            <a:gd name="connsiteX5" fmla="*/ 5624135 w 6597862"/>
                            <a:gd name="connsiteY5" fmla="*/ 5842247 h 5842247"/>
                            <a:gd name="connsiteX6" fmla="*/ 973727 w 6597862"/>
                            <a:gd name="connsiteY6" fmla="*/ 5842247 h 5842247"/>
                            <a:gd name="connsiteX7" fmla="*/ 0 w 6597862"/>
                            <a:gd name="connsiteY7" fmla="*/ 4868520 h 5842247"/>
                            <a:gd name="connsiteX8" fmla="*/ 0 w 6597862"/>
                            <a:gd name="connsiteY8" fmla="*/ 973727 h 584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97862" h="5842247" extrusionOk="0">
                              <a:moveTo>
                                <a:pt x="0" y="973727"/>
                              </a:moveTo>
                              <a:cubicBezTo>
                                <a:pt x="-13190" y="443760"/>
                                <a:pt x="443025" y="98336"/>
                                <a:pt x="973727" y="0"/>
                              </a:cubicBezTo>
                              <a:cubicBezTo>
                                <a:pt x="1960970" y="134982"/>
                                <a:pt x="4992415" y="132514"/>
                                <a:pt x="5624135" y="0"/>
                              </a:cubicBezTo>
                              <a:cubicBezTo>
                                <a:pt x="6180103" y="-19339"/>
                                <a:pt x="6566358" y="474068"/>
                                <a:pt x="6597862" y="973727"/>
                              </a:cubicBezTo>
                              <a:cubicBezTo>
                                <a:pt x="6701614" y="2161456"/>
                                <a:pt x="6580516" y="4007984"/>
                                <a:pt x="6597862" y="4868520"/>
                              </a:cubicBezTo>
                              <a:cubicBezTo>
                                <a:pt x="6632594" y="5339969"/>
                                <a:pt x="6168724" y="5858578"/>
                                <a:pt x="5624135" y="5842247"/>
                              </a:cubicBezTo>
                              <a:cubicBezTo>
                                <a:pt x="3679352" y="5818628"/>
                                <a:pt x="1974644" y="5924178"/>
                                <a:pt x="973727" y="5842247"/>
                              </a:cubicBezTo>
                              <a:cubicBezTo>
                                <a:pt x="481562" y="5824099"/>
                                <a:pt x="-8285" y="5411225"/>
                                <a:pt x="0" y="4868520"/>
                              </a:cubicBezTo>
                              <a:cubicBezTo>
                                <a:pt x="-150866" y="2943818"/>
                                <a:pt x="-32614" y="2127094"/>
                                <a:pt x="0" y="97372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7" name="Arrow: Down 86">
                  <a:extLst>
                    <a:ext uri="{FF2B5EF4-FFF2-40B4-BE49-F238E27FC236}">
                      <a16:creationId xmlns:a16="http://schemas.microsoft.com/office/drawing/2014/main" id="{1FC6F125-0F68-2B97-517C-60E46D69A750}"/>
                    </a:ext>
                  </a:extLst>
                </p:cNvPr>
                <p:cNvSpPr/>
                <p:nvPr/>
              </p:nvSpPr>
              <p:spPr>
                <a:xfrm>
                  <a:off x="6090740" y="19078831"/>
                  <a:ext cx="261257" cy="420914"/>
                </a:xfrm>
                <a:prstGeom prst="downArrow">
                  <a:avLst/>
                </a:prstGeom>
                <a:ln>
                  <a:miter lim="800000"/>
                  <a:extLst>
                    <a:ext uri="{C807C97D-BFC1-408E-A445-0C87EB9F89A2}">
                      <ask:lineSketchStyleProps xmlns:ask="http://schemas.microsoft.com/office/drawing/2018/sketchyshapes" sd="4028546018">
                        <a:custGeom>
                          <a:avLst/>
                          <a:gdLst>
                            <a:gd name="connsiteX0" fmla="*/ 0 w 277359"/>
                            <a:gd name="connsiteY0" fmla="*/ 363288 h 501967"/>
                            <a:gd name="connsiteX1" fmla="*/ 69340 w 277359"/>
                            <a:gd name="connsiteY1" fmla="*/ 363288 h 501967"/>
                            <a:gd name="connsiteX2" fmla="*/ 69340 w 277359"/>
                            <a:gd name="connsiteY2" fmla="*/ 0 h 501967"/>
                            <a:gd name="connsiteX3" fmla="*/ 208019 w 277359"/>
                            <a:gd name="connsiteY3" fmla="*/ 0 h 501967"/>
                            <a:gd name="connsiteX4" fmla="*/ 208019 w 277359"/>
                            <a:gd name="connsiteY4" fmla="*/ 363288 h 501967"/>
                            <a:gd name="connsiteX5" fmla="*/ 277359 w 277359"/>
                            <a:gd name="connsiteY5" fmla="*/ 363288 h 501967"/>
                            <a:gd name="connsiteX6" fmla="*/ 138680 w 277359"/>
                            <a:gd name="connsiteY6" fmla="*/ 501967 h 501967"/>
                            <a:gd name="connsiteX7" fmla="*/ 0 w 277359"/>
                            <a:gd name="connsiteY7" fmla="*/ 363288 h 50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359" h="501967" fill="none" extrusionOk="0">
                              <a:moveTo>
                                <a:pt x="0" y="363288"/>
                              </a:moveTo>
                              <a:cubicBezTo>
                                <a:pt x="18224" y="367610"/>
                                <a:pt x="55740" y="366754"/>
                                <a:pt x="69340" y="363288"/>
                              </a:cubicBezTo>
                              <a:cubicBezTo>
                                <a:pt x="81533" y="186003"/>
                                <a:pt x="57694" y="177246"/>
                                <a:pt x="69340" y="0"/>
                              </a:cubicBezTo>
                              <a:cubicBezTo>
                                <a:pt x="112481" y="9427"/>
                                <a:pt x="172524" y="1858"/>
                                <a:pt x="208019" y="0"/>
                              </a:cubicBezTo>
                              <a:cubicBezTo>
                                <a:pt x="219024" y="175343"/>
                                <a:pt x="221125" y="256871"/>
                                <a:pt x="208019" y="363288"/>
                              </a:cubicBezTo>
                              <a:cubicBezTo>
                                <a:pt x="219727" y="357256"/>
                                <a:pt x="264500" y="357439"/>
                                <a:pt x="277359" y="363288"/>
                              </a:cubicBezTo>
                              <a:cubicBezTo>
                                <a:pt x="237655" y="400033"/>
                                <a:pt x="193615" y="436126"/>
                                <a:pt x="138680" y="501967"/>
                              </a:cubicBezTo>
                              <a:cubicBezTo>
                                <a:pt x="89461" y="453868"/>
                                <a:pt x="21735" y="373840"/>
                                <a:pt x="0" y="363288"/>
                              </a:cubicBezTo>
                              <a:close/>
                            </a:path>
                            <a:path w="277359" h="501967" stroke="0" extrusionOk="0">
                              <a:moveTo>
                                <a:pt x="0" y="363288"/>
                              </a:moveTo>
                              <a:cubicBezTo>
                                <a:pt x="19731" y="368224"/>
                                <a:pt x="43433" y="357626"/>
                                <a:pt x="69340" y="363288"/>
                              </a:cubicBezTo>
                              <a:cubicBezTo>
                                <a:pt x="39119" y="281674"/>
                                <a:pt x="37931" y="90737"/>
                                <a:pt x="69340" y="0"/>
                              </a:cubicBezTo>
                              <a:cubicBezTo>
                                <a:pt x="100158" y="8973"/>
                                <a:pt x="148784" y="9858"/>
                                <a:pt x="208019" y="0"/>
                              </a:cubicBezTo>
                              <a:cubicBezTo>
                                <a:pt x="178826" y="58711"/>
                                <a:pt x="189286" y="231109"/>
                                <a:pt x="208019" y="363288"/>
                              </a:cubicBezTo>
                              <a:cubicBezTo>
                                <a:pt x="236121" y="364605"/>
                                <a:pt x="259453" y="358521"/>
                                <a:pt x="277359" y="363288"/>
                              </a:cubicBezTo>
                              <a:cubicBezTo>
                                <a:pt x="259583" y="385516"/>
                                <a:pt x="165751" y="454628"/>
                                <a:pt x="138680" y="501967"/>
                              </a:cubicBezTo>
                              <a:cubicBezTo>
                                <a:pt x="84119" y="448508"/>
                                <a:pt x="41478" y="387252"/>
                                <a:pt x="0" y="363288"/>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9" name="Arrow: Down 88">
                  <a:extLst>
                    <a:ext uri="{FF2B5EF4-FFF2-40B4-BE49-F238E27FC236}">
                      <a16:creationId xmlns:a16="http://schemas.microsoft.com/office/drawing/2014/main" id="{B4D8E8D7-1888-A1BD-3799-C4F0CE9A3A20}"/>
                    </a:ext>
                  </a:extLst>
                </p:cNvPr>
                <p:cNvSpPr/>
                <p:nvPr/>
              </p:nvSpPr>
              <p:spPr>
                <a:xfrm>
                  <a:off x="8992736" y="19078830"/>
                  <a:ext cx="261257" cy="420914"/>
                </a:xfrm>
                <a:prstGeom prst="downArrow">
                  <a:avLst/>
                </a:prstGeom>
                <a:ln>
                  <a:miter lim="800000"/>
                  <a:extLst>
                    <a:ext uri="{C807C97D-BFC1-408E-A445-0C87EB9F89A2}">
                      <ask:lineSketchStyleProps xmlns:ask="http://schemas.microsoft.com/office/drawing/2018/sketchyshapes" sd="1842296364">
                        <a:custGeom>
                          <a:avLst/>
                          <a:gdLst>
                            <a:gd name="connsiteX0" fmla="*/ 0 w 277359"/>
                            <a:gd name="connsiteY0" fmla="*/ 363288 h 501967"/>
                            <a:gd name="connsiteX1" fmla="*/ 69340 w 277359"/>
                            <a:gd name="connsiteY1" fmla="*/ 363288 h 501967"/>
                            <a:gd name="connsiteX2" fmla="*/ 69340 w 277359"/>
                            <a:gd name="connsiteY2" fmla="*/ 0 h 501967"/>
                            <a:gd name="connsiteX3" fmla="*/ 208019 w 277359"/>
                            <a:gd name="connsiteY3" fmla="*/ 0 h 501967"/>
                            <a:gd name="connsiteX4" fmla="*/ 208019 w 277359"/>
                            <a:gd name="connsiteY4" fmla="*/ 363288 h 501967"/>
                            <a:gd name="connsiteX5" fmla="*/ 277359 w 277359"/>
                            <a:gd name="connsiteY5" fmla="*/ 363288 h 501967"/>
                            <a:gd name="connsiteX6" fmla="*/ 138680 w 277359"/>
                            <a:gd name="connsiteY6" fmla="*/ 501967 h 501967"/>
                            <a:gd name="connsiteX7" fmla="*/ 0 w 277359"/>
                            <a:gd name="connsiteY7" fmla="*/ 363288 h 50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359" h="501967" fill="none" extrusionOk="0">
                              <a:moveTo>
                                <a:pt x="0" y="363288"/>
                              </a:moveTo>
                              <a:cubicBezTo>
                                <a:pt x="15643" y="361239"/>
                                <a:pt x="37427" y="358047"/>
                                <a:pt x="69340" y="363288"/>
                              </a:cubicBezTo>
                              <a:cubicBezTo>
                                <a:pt x="66903" y="216743"/>
                                <a:pt x="68580" y="153948"/>
                                <a:pt x="69340" y="0"/>
                              </a:cubicBezTo>
                              <a:cubicBezTo>
                                <a:pt x="136403" y="-2829"/>
                                <a:pt x="167581" y="10724"/>
                                <a:pt x="208019" y="0"/>
                              </a:cubicBezTo>
                              <a:cubicBezTo>
                                <a:pt x="180875" y="160320"/>
                                <a:pt x="214066" y="308086"/>
                                <a:pt x="208019" y="363288"/>
                              </a:cubicBezTo>
                              <a:cubicBezTo>
                                <a:pt x="238192" y="367547"/>
                                <a:pt x="257292" y="367569"/>
                                <a:pt x="277359" y="363288"/>
                              </a:cubicBezTo>
                              <a:cubicBezTo>
                                <a:pt x="243566" y="394085"/>
                                <a:pt x="207403" y="434702"/>
                                <a:pt x="138680" y="501967"/>
                              </a:cubicBezTo>
                              <a:cubicBezTo>
                                <a:pt x="87279" y="446848"/>
                                <a:pt x="6772" y="386486"/>
                                <a:pt x="0" y="363288"/>
                              </a:cubicBezTo>
                              <a:close/>
                            </a:path>
                            <a:path w="277359" h="501967" stroke="0" extrusionOk="0">
                              <a:moveTo>
                                <a:pt x="0" y="363288"/>
                              </a:moveTo>
                              <a:cubicBezTo>
                                <a:pt x="31237" y="360324"/>
                                <a:pt x="54144" y="365171"/>
                                <a:pt x="69340" y="363288"/>
                              </a:cubicBezTo>
                              <a:cubicBezTo>
                                <a:pt x="38676" y="263433"/>
                                <a:pt x="55733" y="90892"/>
                                <a:pt x="69340" y="0"/>
                              </a:cubicBezTo>
                              <a:cubicBezTo>
                                <a:pt x="120123" y="11125"/>
                                <a:pt x="182207" y="-383"/>
                                <a:pt x="208019" y="0"/>
                              </a:cubicBezTo>
                              <a:cubicBezTo>
                                <a:pt x="233512" y="157522"/>
                                <a:pt x="239921" y="235366"/>
                                <a:pt x="208019" y="363288"/>
                              </a:cubicBezTo>
                              <a:cubicBezTo>
                                <a:pt x="241528" y="357376"/>
                                <a:pt x="245520" y="369506"/>
                                <a:pt x="277359" y="363288"/>
                              </a:cubicBezTo>
                              <a:cubicBezTo>
                                <a:pt x="236049" y="418178"/>
                                <a:pt x="199596" y="432764"/>
                                <a:pt x="138680" y="501967"/>
                              </a:cubicBezTo>
                              <a:cubicBezTo>
                                <a:pt x="101949" y="460665"/>
                                <a:pt x="51426" y="412723"/>
                                <a:pt x="0" y="363288"/>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1" name="Arrow: Down 90">
                  <a:extLst>
                    <a:ext uri="{FF2B5EF4-FFF2-40B4-BE49-F238E27FC236}">
                      <a16:creationId xmlns:a16="http://schemas.microsoft.com/office/drawing/2014/main" id="{DF21FB38-0B74-A954-6816-406EBE02C135}"/>
                    </a:ext>
                  </a:extLst>
                </p:cNvPr>
                <p:cNvSpPr/>
                <p:nvPr/>
              </p:nvSpPr>
              <p:spPr>
                <a:xfrm>
                  <a:off x="8992736" y="21004906"/>
                  <a:ext cx="261257" cy="383376"/>
                </a:xfrm>
                <a:prstGeom prst="downArrow">
                  <a:avLst/>
                </a:prstGeom>
                <a:ln>
                  <a:miter lim="800000"/>
                  <a:extLst>
                    <a:ext uri="{C807C97D-BFC1-408E-A445-0C87EB9F89A2}">
                      <ask:lineSketchStyleProps xmlns:ask="http://schemas.microsoft.com/office/drawing/2018/sketchyshapes" sd="2757182423">
                        <a:custGeom>
                          <a:avLst/>
                          <a:gdLst>
                            <a:gd name="connsiteX0" fmla="*/ 0 w 277359"/>
                            <a:gd name="connsiteY0" fmla="*/ 363288 h 501967"/>
                            <a:gd name="connsiteX1" fmla="*/ 69340 w 277359"/>
                            <a:gd name="connsiteY1" fmla="*/ 363288 h 501967"/>
                            <a:gd name="connsiteX2" fmla="*/ 69340 w 277359"/>
                            <a:gd name="connsiteY2" fmla="*/ 0 h 501967"/>
                            <a:gd name="connsiteX3" fmla="*/ 208019 w 277359"/>
                            <a:gd name="connsiteY3" fmla="*/ 0 h 501967"/>
                            <a:gd name="connsiteX4" fmla="*/ 208019 w 277359"/>
                            <a:gd name="connsiteY4" fmla="*/ 363288 h 501967"/>
                            <a:gd name="connsiteX5" fmla="*/ 277359 w 277359"/>
                            <a:gd name="connsiteY5" fmla="*/ 363288 h 501967"/>
                            <a:gd name="connsiteX6" fmla="*/ 138680 w 277359"/>
                            <a:gd name="connsiteY6" fmla="*/ 501967 h 501967"/>
                            <a:gd name="connsiteX7" fmla="*/ 0 w 277359"/>
                            <a:gd name="connsiteY7" fmla="*/ 363288 h 50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359" h="501967" fill="none" extrusionOk="0">
                              <a:moveTo>
                                <a:pt x="0" y="363288"/>
                              </a:moveTo>
                              <a:cubicBezTo>
                                <a:pt x="10153" y="364790"/>
                                <a:pt x="39289" y="365519"/>
                                <a:pt x="69340" y="363288"/>
                              </a:cubicBezTo>
                              <a:cubicBezTo>
                                <a:pt x="77829" y="204674"/>
                                <a:pt x="70034" y="83092"/>
                                <a:pt x="69340" y="0"/>
                              </a:cubicBezTo>
                              <a:cubicBezTo>
                                <a:pt x="95548" y="-9019"/>
                                <a:pt x="167711" y="-8692"/>
                                <a:pt x="208019" y="0"/>
                              </a:cubicBezTo>
                              <a:cubicBezTo>
                                <a:pt x="211794" y="72997"/>
                                <a:pt x="233756" y="246720"/>
                                <a:pt x="208019" y="363288"/>
                              </a:cubicBezTo>
                              <a:cubicBezTo>
                                <a:pt x="241245" y="366650"/>
                                <a:pt x="254404" y="358209"/>
                                <a:pt x="277359" y="363288"/>
                              </a:cubicBezTo>
                              <a:cubicBezTo>
                                <a:pt x="243754" y="413507"/>
                                <a:pt x="203571" y="452541"/>
                                <a:pt x="138680" y="501967"/>
                              </a:cubicBezTo>
                              <a:cubicBezTo>
                                <a:pt x="109456" y="448124"/>
                                <a:pt x="24821" y="388591"/>
                                <a:pt x="0" y="363288"/>
                              </a:cubicBezTo>
                              <a:close/>
                            </a:path>
                            <a:path w="277359" h="501967" stroke="0" extrusionOk="0">
                              <a:moveTo>
                                <a:pt x="0" y="363288"/>
                              </a:moveTo>
                              <a:cubicBezTo>
                                <a:pt x="12017" y="369036"/>
                                <a:pt x="61303" y="367002"/>
                                <a:pt x="69340" y="363288"/>
                              </a:cubicBezTo>
                              <a:cubicBezTo>
                                <a:pt x="50871" y="214580"/>
                                <a:pt x="40294" y="140920"/>
                                <a:pt x="69340" y="0"/>
                              </a:cubicBezTo>
                              <a:cubicBezTo>
                                <a:pt x="123972" y="2406"/>
                                <a:pt x="183836" y="-8399"/>
                                <a:pt x="208019" y="0"/>
                              </a:cubicBezTo>
                              <a:cubicBezTo>
                                <a:pt x="218770" y="98252"/>
                                <a:pt x="239483" y="283413"/>
                                <a:pt x="208019" y="363288"/>
                              </a:cubicBezTo>
                              <a:cubicBezTo>
                                <a:pt x="217963" y="361045"/>
                                <a:pt x="253787" y="363718"/>
                                <a:pt x="277359" y="363288"/>
                              </a:cubicBezTo>
                              <a:cubicBezTo>
                                <a:pt x="250627" y="396686"/>
                                <a:pt x="191283" y="432807"/>
                                <a:pt x="138680" y="501967"/>
                              </a:cubicBezTo>
                              <a:cubicBezTo>
                                <a:pt x="133673" y="472925"/>
                                <a:pt x="75227" y="417231"/>
                                <a:pt x="0" y="363288"/>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3" name="Arrow: Down 92">
                  <a:extLst>
                    <a:ext uri="{FF2B5EF4-FFF2-40B4-BE49-F238E27FC236}">
                      <a16:creationId xmlns:a16="http://schemas.microsoft.com/office/drawing/2014/main" id="{2C6827E7-A6E6-6044-8894-D72A72CF4682}"/>
                    </a:ext>
                  </a:extLst>
                </p:cNvPr>
                <p:cNvSpPr/>
                <p:nvPr/>
              </p:nvSpPr>
              <p:spPr>
                <a:xfrm>
                  <a:off x="6090740" y="22016568"/>
                  <a:ext cx="261257" cy="420914"/>
                </a:xfrm>
                <a:prstGeom prst="downArrow">
                  <a:avLst/>
                </a:prstGeom>
                <a:ln>
                  <a:miter lim="800000"/>
                  <a:extLst>
                    <a:ext uri="{C807C97D-BFC1-408E-A445-0C87EB9F89A2}">
                      <ask:lineSketchStyleProps xmlns:ask="http://schemas.microsoft.com/office/drawing/2018/sketchyshapes" sd="3066298653">
                        <a:custGeom>
                          <a:avLst/>
                          <a:gdLst>
                            <a:gd name="connsiteX0" fmla="*/ 0 w 277359"/>
                            <a:gd name="connsiteY0" fmla="*/ 363288 h 501967"/>
                            <a:gd name="connsiteX1" fmla="*/ 69340 w 277359"/>
                            <a:gd name="connsiteY1" fmla="*/ 363288 h 501967"/>
                            <a:gd name="connsiteX2" fmla="*/ 69340 w 277359"/>
                            <a:gd name="connsiteY2" fmla="*/ 0 h 501967"/>
                            <a:gd name="connsiteX3" fmla="*/ 208019 w 277359"/>
                            <a:gd name="connsiteY3" fmla="*/ 0 h 501967"/>
                            <a:gd name="connsiteX4" fmla="*/ 208019 w 277359"/>
                            <a:gd name="connsiteY4" fmla="*/ 363288 h 501967"/>
                            <a:gd name="connsiteX5" fmla="*/ 277359 w 277359"/>
                            <a:gd name="connsiteY5" fmla="*/ 363288 h 501967"/>
                            <a:gd name="connsiteX6" fmla="*/ 138680 w 277359"/>
                            <a:gd name="connsiteY6" fmla="*/ 501967 h 501967"/>
                            <a:gd name="connsiteX7" fmla="*/ 0 w 277359"/>
                            <a:gd name="connsiteY7" fmla="*/ 363288 h 50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359" h="501967" fill="none" extrusionOk="0">
                              <a:moveTo>
                                <a:pt x="0" y="363288"/>
                              </a:moveTo>
                              <a:cubicBezTo>
                                <a:pt x="26073" y="367853"/>
                                <a:pt x="54593" y="364579"/>
                                <a:pt x="69340" y="363288"/>
                              </a:cubicBezTo>
                              <a:cubicBezTo>
                                <a:pt x="100590" y="255312"/>
                                <a:pt x="93372" y="166289"/>
                                <a:pt x="69340" y="0"/>
                              </a:cubicBezTo>
                              <a:cubicBezTo>
                                <a:pt x="105038" y="6978"/>
                                <a:pt x="145495" y="8183"/>
                                <a:pt x="208019" y="0"/>
                              </a:cubicBezTo>
                              <a:cubicBezTo>
                                <a:pt x="202372" y="158495"/>
                                <a:pt x="216322" y="295290"/>
                                <a:pt x="208019" y="363288"/>
                              </a:cubicBezTo>
                              <a:cubicBezTo>
                                <a:pt x="216401" y="363995"/>
                                <a:pt x="258334" y="359201"/>
                                <a:pt x="277359" y="363288"/>
                              </a:cubicBezTo>
                              <a:cubicBezTo>
                                <a:pt x="230825" y="385064"/>
                                <a:pt x="176258" y="449434"/>
                                <a:pt x="138680" y="501967"/>
                              </a:cubicBezTo>
                              <a:cubicBezTo>
                                <a:pt x="95268" y="446890"/>
                                <a:pt x="10252" y="395463"/>
                                <a:pt x="0" y="363288"/>
                              </a:cubicBezTo>
                              <a:close/>
                            </a:path>
                            <a:path w="277359" h="501967" stroke="0" extrusionOk="0">
                              <a:moveTo>
                                <a:pt x="0" y="363288"/>
                              </a:moveTo>
                              <a:cubicBezTo>
                                <a:pt x="23207" y="366374"/>
                                <a:pt x="53809" y="358072"/>
                                <a:pt x="69340" y="363288"/>
                              </a:cubicBezTo>
                              <a:cubicBezTo>
                                <a:pt x="69656" y="207758"/>
                                <a:pt x="63014" y="171091"/>
                                <a:pt x="69340" y="0"/>
                              </a:cubicBezTo>
                              <a:cubicBezTo>
                                <a:pt x="107353" y="10317"/>
                                <a:pt x="157937" y="12041"/>
                                <a:pt x="208019" y="0"/>
                              </a:cubicBezTo>
                              <a:cubicBezTo>
                                <a:pt x="240526" y="127664"/>
                                <a:pt x="185331" y="233603"/>
                                <a:pt x="208019" y="363288"/>
                              </a:cubicBezTo>
                              <a:cubicBezTo>
                                <a:pt x="240704" y="364185"/>
                                <a:pt x="264732" y="362396"/>
                                <a:pt x="277359" y="363288"/>
                              </a:cubicBezTo>
                              <a:cubicBezTo>
                                <a:pt x="225994" y="392128"/>
                                <a:pt x="179381" y="483602"/>
                                <a:pt x="138680" y="501967"/>
                              </a:cubicBezTo>
                              <a:cubicBezTo>
                                <a:pt x="108389" y="485678"/>
                                <a:pt x="46099" y="403514"/>
                                <a:pt x="0" y="363288"/>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4" name="Arrow: Down 93">
                  <a:extLst>
                    <a:ext uri="{FF2B5EF4-FFF2-40B4-BE49-F238E27FC236}">
                      <a16:creationId xmlns:a16="http://schemas.microsoft.com/office/drawing/2014/main" id="{A2FDDA81-9513-6EEE-8F76-819743E18E9D}"/>
                    </a:ext>
                  </a:extLst>
                </p:cNvPr>
                <p:cNvSpPr/>
                <p:nvPr/>
              </p:nvSpPr>
              <p:spPr>
                <a:xfrm>
                  <a:off x="8992736" y="22020650"/>
                  <a:ext cx="261257" cy="420914"/>
                </a:xfrm>
                <a:prstGeom prst="downArrow">
                  <a:avLst/>
                </a:prstGeom>
                <a:ln>
                  <a:miter lim="800000"/>
                  <a:extLst>
                    <a:ext uri="{C807C97D-BFC1-408E-A445-0C87EB9F89A2}">
                      <ask:lineSketchStyleProps xmlns:ask="http://schemas.microsoft.com/office/drawing/2018/sketchyshapes" sd="3647264935">
                        <a:custGeom>
                          <a:avLst/>
                          <a:gdLst>
                            <a:gd name="connsiteX0" fmla="*/ 0 w 277359"/>
                            <a:gd name="connsiteY0" fmla="*/ 363288 h 501967"/>
                            <a:gd name="connsiteX1" fmla="*/ 69340 w 277359"/>
                            <a:gd name="connsiteY1" fmla="*/ 363288 h 501967"/>
                            <a:gd name="connsiteX2" fmla="*/ 69340 w 277359"/>
                            <a:gd name="connsiteY2" fmla="*/ 0 h 501967"/>
                            <a:gd name="connsiteX3" fmla="*/ 208019 w 277359"/>
                            <a:gd name="connsiteY3" fmla="*/ 0 h 501967"/>
                            <a:gd name="connsiteX4" fmla="*/ 208019 w 277359"/>
                            <a:gd name="connsiteY4" fmla="*/ 363288 h 501967"/>
                            <a:gd name="connsiteX5" fmla="*/ 277359 w 277359"/>
                            <a:gd name="connsiteY5" fmla="*/ 363288 h 501967"/>
                            <a:gd name="connsiteX6" fmla="*/ 138680 w 277359"/>
                            <a:gd name="connsiteY6" fmla="*/ 501967 h 501967"/>
                            <a:gd name="connsiteX7" fmla="*/ 0 w 277359"/>
                            <a:gd name="connsiteY7" fmla="*/ 363288 h 50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359" h="501967" fill="none" extrusionOk="0">
                              <a:moveTo>
                                <a:pt x="0" y="363288"/>
                              </a:moveTo>
                              <a:cubicBezTo>
                                <a:pt x="21144" y="359654"/>
                                <a:pt x="43292" y="364254"/>
                                <a:pt x="69340" y="363288"/>
                              </a:cubicBezTo>
                              <a:cubicBezTo>
                                <a:pt x="101949" y="204813"/>
                                <a:pt x="52319" y="90290"/>
                                <a:pt x="69340" y="0"/>
                              </a:cubicBezTo>
                              <a:cubicBezTo>
                                <a:pt x="116865" y="1961"/>
                                <a:pt x="174767" y="-9263"/>
                                <a:pt x="208019" y="0"/>
                              </a:cubicBezTo>
                              <a:cubicBezTo>
                                <a:pt x="195888" y="52142"/>
                                <a:pt x="180224" y="322245"/>
                                <a:pt x="208019" y="363288"/>
                              </a:cubicBezTo>
                              <a:cubicBezTo>
                                <a:pt x="229833" y="361093"/>
                                <a:pt x="247161" y="363172"/>
                                <a:pt x="277359" y="363288"/>
                              </a:cubicBezTo>
                              <a:cubicBezTo>
                                <a:pt x="234096" y="409063"/>
                                <a:pt x="174658" y="475311"/>
                                <a:pt x="138680" y="501967"/>
                              </a:cubicBezTo>
                              <a:cubicBezTo>
                                <a:pt x="93292" y="460357"/>
                                <a:pt x="32813" y="385010"/>
                                <a:pt x="0" y="363288"/>
                              </a:cubicBezTo>
                              <a:close/>
                            </a:path>
                            <a:path w="277359" h="501967" stroke="0" extrusionOk="0">
                              <a:moveTo>
                                <a:pt x="0" y="363288"/>
                              </a:moveTo>
                              <a:cubicBezTo>
                                <a:pt x="21578" y="361668"/>
                                <a:pt x="41421" y="358705"/>
                                <a:pt x="69340" y="363288"/>
                              </a:cubicBezTo>
                              <a:cubicBezTo>
                                <a:pt x="91652" y="204388"/>
                                <a:pt x="70154" y="132965"/>
                                <a:pt x="69340" y="0"/>
                              </a:cubicBezTo>
                              <a:cubicBezTo>
                                <a:pt x="133305" y="-12306"/>
                                <a:pt x="153082" y="-11397"/>
                                <a:pt x="208019" y="0"/>
                              </a:cubicBezTo>
                              <a:cubicBezTo>
                                <a:pt x="177453" y="156284"/>
                                <a:pt x="205291" y="209466"/>
                                <a:pt x="208019" y="363288"/>
                              </a:cubicBezTo>
                              <a:cubicBezTo>
                                <a:pt x="224539" y="363267"/>
                                <a:pt x="257533" y="360889"/>
                                <a:pt x="277359" y="363288"/>
                              </a:cubicBezTo>
                              <a:cubicBezTo>
                                <a:pt x="228906" y="413936"/>
                                <a:pt x="191226" y="455824"/>
                                <a:pt x="138680" y="501967"/>
                              </a:cubicBezTo>
                              <a:cubicBezTo>
                                <a:pt x="130145" y="478770"/>
                                <a:pt x="30573" y="403759"/>
                                <a:pt x="0" y="363288"/>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6" name="Arrow: Down 95">
                  <a:extLst>
                    <a:ext uri="{FF2B5EF4-FFF2-40B4-BE49-F238E27FC236}">
                      <a16:creationId xmlns:a16="http://schemas.microsoft.com/office/drawing/2014/main" id="{4BE04389-E248-4D3C-67BD-412B6454D188}"/>
                    </a:ext>
                  </a:extLst>
                </p:cNvPr>
                <p:cNvSpPr/>
                <p:nvPr/>
              </p:nvSpPr>
              <p:spPr>
                <a:xfrm>
                  <a:off x="2598914" y="19125695"/>
                  <a:ext cx="261257" cy="420914"/>
                </a:xfrm>
                <a:prstGeom prst="downArrow">
                  <a:avLst/>
                </a:prstGeom>
                <a:ln>
                  <a:miter lim="800000"/>
                  <a:extLst>
                    <a:ext uri="{C807C97D-BFC1-408E-A445-0C87EB9F89A2}">
                      <ask:lineSketchStyleProps xmlns:ask="http://schemas.microsoft.com/office/drawing/2018/sketchyshapes" sd="2966755612">
                        <a:custGeom>
                          <a:avLst/>
                          <a:gdLst>
                            <a:gd name="connsiteX0" fmla="*/ 0 w 277359"/>
                            <a:gd name="connsiteY0" fmla="*/ 363288 h 501967"/>
                            <a:gd name="connsiteX1" fmla="*/ 69340 w 277359"/>
                            <a:gd name="connsiteY1" fmla="*/ 363288 h 501967"/>
                            <a:gd name="connsiteX2" fmla="*/ 69340 w 277359"/>
                            <a:gd name="connsiteY2" fmla="*/ 0 h 501967"/>
                            <a:gd name="connsiteX3" fmla="*/ 208019 w 277359"/>
                            <a:gd name="connsiteY3" fmla="*/ 0 h 501967"/>
                            <a:gd name="connsiteX4" fmla="*/ 208019 w 277359"/>
                            <a:gd name="connsiteY4" fmla="*/ 363288 h 501967"/>
                            <a:gd name="connsiteX5" fmla="*/ 277359 w 277359"/>
                            <a:gd name="connsiteY5" fmla="*/ 363288 h 501967"/>
                            <a:gd name="connsiteX6" fmla="*/ 138680 w 277359"/>
                            <a:gd name="connsiteY6" fmla="*/ 501967 h 501967"/>
                            <a:gd name="connsiteX7" fmla="*/ 0 w 277359"/>
                            <a:gd name="connsiteY7" fmla="*/ 363288 h 50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359" h="501967" fill="none" extrusionOk="0">
                              <a:moveTo>
                                <a:pt x="0" y="363288"/>
                              </a:moveTo>
                              <a:cubicBezTo>
                                <a:pt x="20931" y="359803"/>
                                <a:pt x="52798" y="367847"/>
                                <a:pt x="69340" y="363288"/>
                              </a:cubicBezTo>
                              <a:cubicBezTo>
                                <a:pt x="95098" y="287110"/>
                                <a:pt x="58416" y="61930"/>
                                <a:pt x="69340" y="0"/>
                              </a:cubicBezTo>
                              <a:cubicBezTo>
                                <a:pt x="105647" y="-623"/>
                                <a:pt x="173619" y="3270"/>
                                <a:pt x="208019" y="0"/>
                              </a:cubicBezTo>
                              <a:cubicBezTo>
                                <a:pt x="196078" y="108673"/>
                                <a:pt x="183384" y="212888"/>
                                <a:pt x="208019" y="363288"/>
                              </a:cubicBezTo>
                              <a:cubicBezTo>
                                <a:pt x="234712" y="359304"/>
                                <a:pt x="267979" y="365681"/>
                                <a:pt x="277359" y="363288"/>
                              </a:cubicBezTo>
                              <a:cubicBezTo>
                                <a:pt x="263601" y="380466"/>
                                <a:pt x="188426" y="465310"/>
                                <a:pt x="138680" y="501967"/>
                              </a:cubicBezTo>
                              <a:cubicBezTo>
                                <a:pt x="89762" y="469557"/>
                                <a:pt x="67136" y="409142"/>
                                <a:pt x="0" y="363288"/>
                              </a:cubicBezTo>
                              <a:close/>
                            </a:path>
                            <a:path w="277359" h="501967" stroke="0" extrusionOk="0">
                              <a:moveTo>
                                <a:pt x="0" y="363288"/>
                              </a:moveTo>
                              <a:cubicBezTo>
                                <a:pt x="10950" y="363576"/>
                                <a:pt x="58923" y="361477"/>
                                <a:pt x="69340" y="363288"/>
                              </a:cubicBezTo>
                              <a:cubicBezTo>
                                <a:pt x="54701" y="227765"/>
                                <a:pt x="79927" y="46125"/>
                                <a:pt x="69340" y="0"/>
                              </a:cubicBezTo>
                              <a:cubicBezTo>
                                <a:pt x="130653" y="-1624"/>
                                <a:pt x="186810" y="6619"/>
                                <a:pt x="208019" y="0"/>
                              </a:cubicBezTo>
                              <a:cubicBezTo>
                                <a:pt x="181017" y="79452"/>
                                <a:pt x="215768" y="250170"/>
                                <a:pt x="208019" y="363288"/>
                              </a:cubicBezTo>
                              <a:cubicBezTo>
                                <a:pt x="234892" y="362093"/>
                                <a:pt x="266035" y="366489"/>
                                <a:pt x="277359" y="363288"/>
                              </a:cubicBezTo>
                              <a:cubicBezTo>
                                <a:pt x="246854" y="393791"/>
                                <a:pt x="161013" y="460033"/>
                                <a:pt x="138680" y="501967"/>
                              </a:cubicBezTo>
                              <a:cubicBezTo>
                                <a:pt x="80881" y="433609"/>
                                <a:pt x="19399" y="387195"/>
                                <a:pt x="0" y="363288"/>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7" name="Arrow: Down 96">
                  <a:extLst>
                    <a:ext uri="{FF2B5EF4-FFF2-40B4-BE49-F238E27FC236}">
                      <a16:creationId xmlns:a16="http://schemas.microsoft.com/office/drawing/2014/main" id="{92880C1E-8003-86DF-0340-7C62DFC59035}"/>
                    </a:ext>
                  </a:extLst>
                </p:cNvPr>
                <p:cNvSpPr/>
                <p:nvPr/>
              </p:nvSpPr>
              <p:spPr>
                <a:xfrm>
                  <a:off x="2598914" y="20065101"/>
                  <a:ext cx="261257" cy="420914"/>
                </a:xfrm>
                <a:prstGeom prst="downArrow">
                  <a:avLst/>
                </a:prstGeom>
                <a:ln>
                  <a:miter lim="800000"/>
                  <a:extLst>
                    <a:ext uri="{C807C97D-BFC1-408E-A445-0C87EB9F89A2}">
                      <ask:lineSketchStyleProps xmlns:ask="http://schemas.microsoft.com/office/drawing/2018/sketchyshapes" sd="1480736476">
                        <a:custGeom>
                          <a:avLst/>
                          <a:gdLst>
                            <a:gd name="connsiteX0" fmla="*/ 0 w 277359"/>
                            <a:gd name="connsiteY0" fmla="*/ 363288 h 501967"/>
                            <a:gd name="connsiteX1" fmla="*/ 69340 w 277359"/>
                            <a:gd name="connsiteY1" fmla="*/ 363288 h 501967"/>
                            <a:gd name="connsiteX2" fmla="*/ 69340 w 277359"/>
                            <a:gd name="connsiteY2" fmla="*/ 0 h 501967"/>
                            <a:gd name="connsiteX3" fmla="*/ 208019 w 277359"/>
                            <a:gd name="connsiteY3" fmla="*/ 0 h 501967"/>
                            <a:gd name="connsiteX4" fmla="*/ 208019 w 277359"/>
                            <a:gd name="connsiteY4" fmla="*/ 363288 h 501967"/>
                            <a:gd name="connsiteX5" fmla="*/ 277359 w 277359"/>
                            <a:gd name="connsiteY5" fmla="*/ 363288 h 501967"/>
                            <a:gd name="connsiteX6" fmla="*/ 138680 w 277359"/>
                            <a:gd name="connsiteY6" fmla="*/ 501967 h 501967"/>
                            <a:gd name="connsiteX7" fmla="*/ 0 w 277359"/>
                            <a:gd name="connsiteY7" fmla="*/ 363288 h 50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359" h="501967" fill="none" extrusionOk="0">
                              <a:moveTo>
                                <a:pt x="0" y="363288"/>
                              </a:moveTo>
                              <a:cubicBezTo>
                                <a:pt x="30114" y="359678"/>
                                <a:pt x="56617" y="367937"/>
                                <a:pt x="69340" y="363288"/>
                              </a:cubicBezTo>
                              <a:cubicBezTo>
                                <a:pt x="67614" y="260595"/>
                                <a:pt x="41759" y="168089"/>
                                <a:pt x="69340" y="0"/>
                              </a:cubicBezTo>
                              <a:cubicBezTo>
                                <a:pt x="105626" y="-3343"/>
                                <a:pt x="169013" y="-12000"/>
                                <a:pt x="208019" y="0"/>
                              </a:cubicBezTo>
                              <a:cubicBezTo>
                                <a:pt x="226882" y="135240"/>
                                <a:pt x="184054" y="204072"/>
                                <a:pt x="208019" y="363288"/>
                              </a:cubicBezTo>
                              <a:cubicBezTo>
                                <a:pt x="219567" y="365933"/>
                                <a:pt x="263753" y="364910"/>
                                <a:pt x="277359" y="363288"/>
                              </a:cubicBezTo>
                              <a:cubicBezTo>
                                <a:pt x="254442" y="393500"/>
                                <a:pt x="187900" y="431536"/>
                                <a:pt x="138680" y="501967"/>
                              </a:cubicBezTo>
                              <a:cubicBezTo>
                                <a:pt x="79969" y="455990"/>
                                <a:pt x="33693" y="375962"/>
                                <a:pt x="0" y="363288"/>
                              </a:cubicBezTo>
                              <a:close/>
                            </a:path>
                            <a:path w="277359" h="501967" stroke="0" extrusionOk="0">
                              <a:moveTo>
                                <a:pt x="0" y="363288"/>
                              </a:moveTo>
                              <a:cubicBezTo>
                                <a:pt x="17793" y="368345"/>
                                <a:pt x="53267" y="361756"/>
                                <a:pt x="69340" y="363288"/>
                              </a:cubicBezTo>
                              <a:cubicBezTo>
                                <a:pt x="86369" y="292909"/>
                                <a:pt x="40658" y="55220"/>
                                <a:pt x="69340" y="0"/>
                              </a:cubicBezTo>
                              <a:cubicBezTo>
                                <a:pt x="105444" y="2899"/>
                                <a:pt x="191011" y="6773"/>
                                <a:pt x="208019" y="0"/>
                              </a:cubicBezTo>
                              <a:cubicBezTo>
                                <a:pt x="192091" y="128362"/>
                                <a:pt x="240553" y="193738"/>
                                <a:pt x="208019" y="363288"/>
                              </a:cubicBezTo>
                              <a:cubicBezTo>
                                <a:pt x="230276" y="359748"/>
                                <a:pt x="264648" y="361933"/>
                                <a:pt x="277359" y="363288"/>
                              </a:cubicBezTo>
                              <a:cubicBezTo>
                                <a:pt x="244880" y="375474"/>
                                <a:pt x="197381" y="454972"/>
                                <a:pt x="138680" y="501967"/>
                              </a:cubicBezTo>
                              <a:cubicBezTo>
                                <a:pt x="106998" y="456173"/>
                                <a:pt x="60287" y="399252"/>
                                <a:pt x="0" y="363288"/>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8" name="Arrow: Down 97">
                  <a:extLst>
                    <a:ext uri="{FF2B5EF4-FFF2-40B4-BE49-F238E27FC236}">
                      <a16:creationId xmlns:a16="http://schemas.microsoft.com/office/drawing/2014/main" id="{CF37E890-284D-F404-FCF0-AF34941A366D}"/>
                    </a:ext>
                  </a:extLst>
                </p:cNvPr>
                <p:cNvSpPr/>
                <p:nvPr/>
              </p:nvSpPr>
              <p:spPr>
                <a:xfrm>
                  <a:off x="2598915" y="21582358"/>
                  <a:ext cx="261257" cy="420914"/>
                </a:xfrm>
                <a:prstGeom prst="downArrow">
                  <a:avLst/>
                </a:prstGeom>
                <a:ln>
                  <a:miter lim="800000"/>
                  <a:extLst>
                    <a:ext uri="{C807C97D-BFC1-408E-A445-0C87EB9F89A2}">
                      <ask:lineSketchStyleProps xmlns:ask="http://schemas.microsoft.com/office/drawing/2018/sketchyshapes" sd="2089939831">
                        <a:custGeom>
                          <a:avLst/>
                          <a:gdLst>
                            <a:gd name="connsiteX0" fmla="*/ 0 w 277359"/>
                            <a:gd name="connsiteY0" fmla="*/ 363288 h 501967"/>
                            <a:gd name="connsiteX1" fmla="*/ 69340 w 277359"/>
                            <a:gd name="connsiteY1" fmla="*/ 363288 h 501967"/>
                            <a:gd name="connsiteX2" fmla="*/ 69340 w 277359"/>
                            <a:gd name="connsiteY2" fmla="*/ 0 h 501967"/>
                            <a:gd name="connsiteX3" fmla="*/ 208019 w 277359"/>
                            <a:gd name="connsiteY3" fmla="*/ 0 h 501967"/>
                            <a:gd name="connsiteX4" fmla="*/ 208019 w 277359"/>
                            <a:gd name="connsiteY4" fmla="*/ 363288 h 501967"/>
                            <a:gd name="connsiteX5" fmla="*/ 277359 w 277359"/>
                            <a:gd name="connsiteY5" fmla="*/ 363288 h 501967"/>
                            <a:gd name="connsiteX6" fmla="*/ 138680 w 277359"/>
                            <a:gd name="connsiteY6" fmla="*/ 501967 h 501967"/>
                            <a:gd name="connsiteX7" fmla="*/ 0 w 277359"/>
                            <a:gd name="connsiteY7" fmla="*/ 363288 h 50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359" h="501967" fill="none" extrusionOk="0">
                              <a:moveTo>
                                <a:pt x="0" y="363288"/>
                              </a:moveTo>
                              <a:cubicBezTo>
                                <a:pt x="23757" y="367387"/>
                                <a:pt x="59673" y="366006"/>
                                <a:pt x="69340" y="363288"/>
                              </a:cubicBezTo>
                              <a:cubicBezTo>
                                <a:pt x="77198" y="184608"/>
                                <a:pt x="75113" y="66076"/>
                                <a:pt x="69340" y="0"/>
                              </a:cubicBezTo>
                              <a:cubicBezTo>
                                <a:pt x="106735" y="5991"/>
                                <a:pt x="164543" y="7750"/>
                                <a:pt x="208019" y="0"/>
                              </a:cubicBezTo>
                              <a:cubicBezTo>
                                <a:pt x="199840" y="124941"/>
                                <a:pt x="215115" y="216101"/>
                                <a:pt x="208019" y="363288"/>
                              </a:cubicBezTo>
                              <a:cubicBezTo>
                                <a:pt x="219066" y="360430"/>
                                <a:pt x="250558" y="359212"/>
                                <a:pt x="277359" y="363288"/>
                              </a:cubicBezTo>
                              <a:cubicBezTo>
                                <a:pt x="225517" y="426639"/>
                                <a:pt x="183100" y="456084"/>
                                <a:pt x="138680" y="501967"/>
                              </a:cubicBezTo>
                              <a:cubicBezTo>
                                <a:pt x="128993" y="473767"/>
                                <a:pt x="52803" y="404258"/>
                                <a:pt x="0" y="363288"/>
                              </a:cubicBezTo>
                              <a:close/>
                            </a:path>
                            <a:path w="277359" h="501967" stroke="0" extrusionOk="0">
                              <a:moveTo>
                                <a:pt x="0" y="363288"/>
                              </a:moveTo>
                              <a:cubicBezTo>
                                <a:pt x="19530" y="367529"/>
                                <a:pt x="54872" y="369508"/>
                                <a:pt x="69340" y="363288"/>
                              </a:cubicBezTo>
                              <a:cubicBezTo>
                                <a:pt x="66262" y="210156"/>
                                <a:pt x="68754" y="126392"/>
                                <a:pt x="69340" y="0"/>
                              </a:cubicBezTo>
                              <a:cubicBezTo>
                                <a:pt x="119269" y="2595"/>
                                <a:pt x="152067" y="-9776"/>
                                <a:pt x="208019" y="0"/>
                              </a:cubicBezTo>
                              <a:cubicBezTo>
                                <a:pt x="182496" y="158017"/>
                                <a:pt x="222585" y="251080"/>
                                <a:pt x="208019" y="363288"/>
                              </a:cubicBezTo>
                              <a:cubicBezTo>
                                <a:pt x="219837" y="361458"/>
                                <a:pt x="250166" y="366153"/>
                                <a:pt x="277359" y="363288"/>
                              </a:cubicBezTo>
                              <a:cubicBezTo>
                                <a:pt x="245826" y="374019"/>
                                <a:pt x="164251" y="462800"/>
                                <a:pt x="138680" y="501967"/>
                              </a:cubicBezTo>
                              <a:cubicBezTo>
                                <a:pt x="80658" y="442120"/>
                                <a:pt x="28025" y="372666"/>
                                <a:pt x="0" y="363288"/>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9" name="Arrow: Down 98">
                  <a:extLst>
                    <a:ext uri="{FF2B5EF4-FFF2-40B4-BE49-F238E27FC236}">
                      <a16:creationId xmlns:a16="http://schemas.microsoft.com/office/drawing/2014/main" id="{5FFA51F4-B2AD-30FC-2103-1DEC16333F60}"/>
                    </a:ext>
                  </a:extLst>
                </p:cNvPr>
                <p:cNvSpPr/>
                <p:nvPr/>
              </p:nvSpPr>
              <p:spPr>
                <a:xfrm>
                  <a:off x="6090740" y="21004906"/>
                  <a:ext cx="261257" cy="383376"/>
                </a:xfrm>
                <a:prstGeom prst="downArrow">
                  <a:avLst/>
                </a:prstGeom>
                <a:ln>
                  <a:miter lim="800000"/>
                  <a:extLst>
                    <a:ext uri="{C807C97D-BFC1-408E-A445-0C87EB9F89A2}">
                      <ask:lineSketchStyleProps xmlns:ask="http://schemas.microsoft.com/office/drawing/2018/sketchyshapes" sd="3922618400">
                        <a:custGeom>
                          <a:avLst/>
                          <a:gdLst>
                            <a:gd name="connsiteX0" fmla="*/ 0 w 277359"/>
                            <a:gd name="connsiteY0" fmla="*/ 363288 h 501967"/>
                            <a:gd name="connsiteX1" fmla="*/ 69340 w 277359"/>
                            <a:gd name="connsiteY1" fmla="*/ 363288 h 501967"/>
                            <a:gd name="connsiteX2" fmla="*/ 69340 w 277359"/>
                            <a:gd name="connsiteY2" fmla="*/ 0 h 501967"/>
                            <a:gd name="connsiteX3" fmla="*/ 208019 w 277359"/>
                            <a:gd name="connsiteY3" fmla="*/ 0 h 501967"/>
                            <a:gd name="connsiteX4" fmla="*/ 208019 w 277359"/>
                            <a:gd name="connsiteY4" fmla="*/ 363288 h 501967"/>
                            <a:gd name="connsiteX5" fmla="*/ 277359 w 277359"/>
                            <a:gd name="connsiteY5" fmla="*/ 363288 h 501967"/>
                            <a:gd name="connsiteX6" fmla="*/ 138680 w 277359"/>
                            <a:gd name="connsiteY6" fmla="*/ 501967 h 501967"/>
                            <a:gd name="connsiteX7" fmla="*/ 0 w 277359"/>
                            <a:gd name="connsiteY7" fmla="*/ 363288 h 50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359" h="501967" fill="none" extrusionOk="0">
                              <a:moveTo>
                                <a:pt x="0" y="363288"/>
                              </a:moveTo>
                              <a:cubicBezTo>
                                <a:pt x="33928" y="358351"/>
                                <a:pt x="45910" y="360300"/>
                                <a:pt x="69340" y="363288"/>
                              </a:cubicBezTo>
                              <a:cubicBezTo>
                                <a:pt x="66843" y="289839"/>
                                <a:pt x="40347" y="117273"/>
                                <a:pt x="69340" y="0"/>
                              </a:cubicBezTo>
                              <a:cubicBezTo>
                                <a:pt x="116370" y="5961"/>
                                <a:pt x="161793" y="-6843"/>
                                <a:pt x="208019" y="0"/>
                              </a:cubicBezTo>
                              <a:cubicBezTo>
                                <a:pt x="177167" y="42301"/>
                                <a:pt x="232584" y="240757"/>
                                <a:pt x="208019" y="363288"/>
                              </a:cubicBezTo>
                              <a:cubicBezTo>
                                <a:pt x="215604" y="369134"/>
                                <a:pt x="250399" y="366563"/>
                                <a:pt x="277359" y="363288"/>
                              </a:cubicBezTo>
                              <a:cubicBezTo>
                                <a:pt x="254564" y="373385"/>
                                <a:pt x="183641" y="452001"/>
                                <a:pt x="138680" y="501967"/>
                              </a:cubicBezTo>
                              <a:cubicBezTo>
                                <a:pt x="73581" y="449920"/>
                                <a:pt x="33546" y="414556"/>
                                <a:pt x="0" y="363288"/>
                              </a:cubicBezTo>
                              <a:close/>
                            </a:path>
                            <a:path w="277359" h="501967" stroke="0" extrusionOk="0">
                              <a:moveTo>
                                <a:pt x="0" y="363288"/>
                              </a:moveTo>
                              <a:cubicBezTo>
                                <a:pt x="30063" y="358343"/>
                                <a:pt x="36416" y="359695"/>
                                <a:pt x="69340" y="363288"/>
                              </a:cubicBezTo>
                              <a:cubicBezTo>
                                <a:pt x="94146" y="224304"/>
                                <a:pt x="39779" y="84881"/>
                                <a:pt x="69340" y="0"/>
                              </a:cubicBezTo>
                              <a:cubicBezTo>
                                <a:pt x="99904" y="10228"/>
                                <a:pt x="156129" y="-4936"/>
                                <a:pt x="208019" y="0"/>
                              </a:cubicBezTo>
                              <a:cubicBezTo>
                                <a:pt x="201170" y="71864"/>
                                <a:pt x="217236" y="190704"/>
                                <a:pt x="208019" y="363288"/>
                              </a:cubicBezTo>
                              <a:cubicBezTo>
                                <a:pt x="238046" y="368093"/>
                                <a:pt x="258049" y="360386"/>
                                <a:pt x="277359" y="363288"/>
                              </a:cubicBezTo>
                              <a:cubicBezTo>
                                <a:pt x="222625" y="412643"/>
                                <a:pt x="172580" y="475976"/>
                                <a:pt x="138680" y="501967"/>
                              </a:cubicBezTo>
                              <a:cubicBezTo>
                                <a:pt x="84025" y="436902"/>
                                <a:pt x="55608" y="442646"/>
                                <a:pt x="0" y="363288"/>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0" name="Arrow: Down 99">
                  <a:extLst>
                    <a:ext uri="{FF2B5EF4-FFF2-40B4-BE49-F238E27FC236}">
                      <a16:creationId xmlns:a16="http://schemas.microsoft.com/office/drawing/2014/main" id="{56D0729D-7F8E-0705-99E3-EE94E22F87B6}"/>
                    </a:ext>
                  </a:extLst>
                </p:cNvPr>
                <p:cNvSpPr/>
                <p:nvPr/>
              </p:nvSpPr>
              <p:spPr>
                <a:xfrm>
                  <a:off x="7557852" y="20039290"/>
                  <a:ext cx="261257" cy="306701"/>
                </a:xfrm>
                <a:prstGeom prst="downArrow">
                  <a:avLst/>
                </a:prstGeom>
                <a:ln>
                  <a:miter lim="800000"/>
                  <a:extLst>
                    <a:ext uri="{C807C97D-BFC1-408E-A445-0C87EB9F89A2}">
                      <ask:lineSketchStyleProps xmlns:ask="http://schemas.microsoft.com/office/drawing/2018/sketchyshapes" sd="2902207677">
                        <a:custGeom>
                          <a:avLst/>
                          <a:gdLst>
                            <a:gd name="connsiteX0" fmla="*/ 0 w 277359"/>
                            <a:gd name="connsiteY0" fmla="*/ 363288 h 501967"/>
                            <a:gd name="connsiteX1" fmla="*/ 69340 w 277359"/>
                            <a:gd name="connsiteY1" fmla="*/ 363288 h 501967"/>
                            <a:gd name="connsiteX2" fmla="*/ 69340 w 277359"/>
                            <a:gd name="connsiteY2" fmla="*/ 0 h 501967"/>
                            <a:gd name="connsiteX3" fmla="*/ 208019 w 277359"/>
                            <a:gd name="connsiteY3" fmla="*/ 0 h 501967"/>
                            <a:gd name="connsiteX4" fmla="*/ 208019 w 277359"/>
                            <a:gd name="connsiteY4" fmla="*/ 363288 h 501967"/>
                            <a:gd name="connsiteX5" fmla="*/ 277359 w 277359"/>
                            <a:gd name="connsiteY5" fmla="*/ 363288 h 501967"/>
                            <a:gd name="connsiteX6" fmla="*/ 138680 w 277359"/>
                            <a:gd name="connsiteY6" fmla="*/ 501967 h 501967"/>
                            <a:gd name="connsiteX7" fmla="*/ 0 w 277359"/>
                            <a:gd name="connsiteY7" fmla="*/ 363288 h 50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359" h="501967" fill="none" extrusionOk="0">
                              <a:moveTo>
                                <a:pt x="0" y="363288"/>
                              </a:moveTo>
                              <a:cubicBezTo>
                                <a:pt x="9374" y="358992"/>
                                <a:pt x="45176" y="366405"/>
                                <a:pt x="69340" y="363288"/>
                              </a:cubicBezTo>
                              <a:cubicBezTo>
                                <a:pt x="41711" y="307684"/>
                                <a:pt x="42061" y="43272"/>
                                <a:pt x="69340" y="0"/>
                              </a:cubicBezTo>
                              <a:cubicBezTo>
                                <a:pt x="136077" y="1121"/>
                                <a:pt x="179479" y="-12069"/>
                                <a:pt x="208019" y="0"/>
                              </a:cubicBezTo>
                              <a:cubicBezTo>
                                <a:pt x="224226" y="102512"/>
                                <a:pt x="231797" y="314832"/>
                                <a:pt x="208019" y="363288"/>
                              </a:cubicBezTo>
                              <a:cubicBezTo>
                                <a:pt x="224619" y="369352"/>
                                <a:pt x="255631" y="360055"/>
                                <a:pt x="277359" y="363288"/>
                              </a:cubicBezTo>
                              <a:cubicBezTo>
                                <a:pt x="223482" y="422112"/>
                                <a:pt x="173394" y="442555"/>
                                <a:pt x="138680" y="501967"/>
                              </a:cubicBezTo>
                              <a:cubicBezTo>
                                <a:pt x="110870" y="470329"/>
                                <a:pt x="33193" y="384409"/>
                                <a:pt x="0" y="363288"/>
                              </a:cubicBezTo>
                              <a:close/>
                            </a:path>
                            <a:path w="277359" h="501967" stroke="0" extrusionOk="0">
                              <a:moveTo>
                                <a:pt x="0" y="363288"/>
                              </a:moveTo>
                              <a:cubicBezTo>
                                <a:pt x="28413" y="358884"/>
                                <a:pt x="43030" y="367304"/>
                                <a:pt x="69340" y="363288"/>
                              </a:cubicBezTo>
                              <a:cubicBezTo>
                                <a:pt x="38768" y="318655"/>
                                <a:pt x="73931" y="53856"/>
                                <a:pt x="69340" y="0"/>
                              </a:cubicBezTo>
                              <a:cubicBezTo>
                                <a:pt x="102267" y="4862"/>
                                <a:pt x="177766" y="-11820"/>
                                <a:pt x="208019" y="0"/>
                              </a:cubicBezTo>
                              <a:cubicBezTo>
                                <a:pt x="227999" y="125078"/>
                                <a:pt x="184162" y="249622"/>
                                <a:pt x="208019" y="363288"/>
                              </a:cubicBezTo>
                              <a:cubicBezTo>
                                <a:pt x="236258" y="358555"/>
                                <a:pt x="261167" y="368738"/>
                                <a:pt x="277359" y="363288"/>
                              </a:cubicBezTo>
                              <a:cubicBezTo>
                                <a:pt x="241429" y="409746"/>
                                <a:pt x="186349" y="440020"/>
                                <a:pt x="138680" y="501967"/>
                              </a:cubicBezTo>
                              <a:cubicBezTo>
                                <a:pt x="88172" y="446188"/>
                                <a:pt x="69742" y="427314"/>
                                <a:pt x="0" y="363288"/>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1" name="Arrow: Down 100">
                  <a:extLst>
                    <a:ext uri="{FF2B5EF4-FFF2-40B4-BE49-F238E27FC236}">
                      <a16:creationId xmlns:a16="http://schemas.microsoft.com/office/drawing/2014/main" id="{7E27BF60-0E7A-5396-AF7D-2023FCF78438}"/>
                    </a:ext>
                  </a:extLst>
                </p:cNvPr>
                <p:cNvSpPr/>
                <p:nvPr/>
              </p:nvSpPr>
              <p:spPr>
                <a:xfrm rot="16200000">
                  <a:off x="7316873" y="22413610"/>
                  <a:ext cx="319871" cy="653571"/>
                </a:xfrm>
                <a:prstGeom prst="downArrow">
                  <a:avLst/>
                </a:prstGeom>
                <a:ln>
                  <a:miter lim="800000"/>
                  <a:extLst>
                    <a:ext uri="{C807C97D-BFC1-408E-A445-0C87EB9F89A2}">
                      <ask:lineSketchStyleProps xmlns:ask="http://schemas.microsoft.com/office/drawing/2018/sketchyshapes" sd="60476666">
                        <a:custGeom>
                          <a:avLst/>
                          <a:gdLst>
                            <a:gd name="connsiteX0" fmla="*/ 0 w 381467"/>
                            <a:gd name="connsiteY0" fmla="*/ 401321 h 592054"/>
                            <a:gd name="connsiteX1" fmla="*/ 95367 w 381467"/>
                            <a:gd name="connsiteY1" fmla="*/ 401321 h 592054"/>
                            <a:gd name="connsiteX2" fmla="*/ 95367 w 381467"/>
                            <a:gd name="connsiteY2" fmla="*/ 0 h 592054"/>
                            <a:gd name="connsiteX3" fmla="*/ 286100 w 381467"/>
                            <a:gd name="connsiteY3" fmla="*/ 0 h 592054"/>
                            <a:gd name="connsiteX4" fmla="*/ 286100 w 381467"/>
                            <a:gd name="connsiteY4" fmla="*/ 401321 h 592054"/>
                            <a:gd name="connsiteX5" fmla="*/ 381467 w 381467"/>
                            <a:gd name="connsiteY5" fmla="*/ 401321 h 592054"/>
                            <a:gd name="connsiteX6" fmla="*/ 190734 w 381467"/>
                            <a:gd name="connsiteY6" fmla="*/ 592054 h 592054"/>
                            <a:gd name="connsiteX7" fmla="*/ 0 w 381467"/>
                            <a:gd name="connsiteY7" fmla="*/ 401321 h 59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467" h="592054" fill="none" extrusionOk="0">
                              <a:moveTo>
                                <a:pt x="0" y="401321"/>
                              </a:moveTo>
                              <a:cubicBezTo>
                                <a:pt x="31391" y="405467"/>
                                <a:pt x="52062" y="405909"/>
                                <a:pt x="95367" y="401321"/>
                              </a:cubicBezTo>
                              <a:cubicBezTo>
                                <a:pt x="124556" y="261591"/>
                                <a:pt x="83841" y="156799"/>
                                <a:pt x="95367" y="0"/>
                              </a:cubicBezTo>
                              <a:cubicBezTo>
                                <a:pt x="152073" y="17014"/>
                                <a:pt x="191842" y="-12415"/>
                                <a:pt x="286100" y="0"/>
                              </a:cubicBezTo>
                              <a:cubicBezTo>
                                <a:pt x="264773" y="184795"/>
                                <a:pt x="272214" y="277849"/>
                                <a:pt x="286100" y="401321"/>
                              </a:cubicBezTo>
                              <a:cubicBezTo>
                                <a:pt x="309076" y="405508"/>
                                <a:pt x="370187" y="404347"/>
                                <a:pt x="381467" y="401321"/>
                              </a:cubicBezTo>
                              <a:cubicBezTo>
                                <a:pt x="289231" y="485502"/>
                                <a:pt x="223091" y="547259"/>
                                <a:pt x="190734" y="592054"/>
                              </a:cubicBezTo>
                              <a:cubicBezTo>
                                <a:pt x="150235" y="585037"/>
                                <a:pt x="48556" y="476326"/>
                                <a:pt x="0" y="401321"/>
                              </a:cubicBezTo>
                              <a:close/>
                            </a:path>
                            <a:path w="381467" h="592054" stroke="0" extrusionOk="0">
                              <a:moveTo>
                                <a:pt x="0" y="401321"/>
                              </a:moveTo>
                              <a:cubicBezTo>
                                <a:pt x="41274" y="402260"/>
                                <a:pt x="64723" y="402552"/>
                                <a:pt x="95367" y="401321"/>
                              </a:cubicBezTo>
                              <a:cubicBezTo>
                                <a:pt x="106380" y="318639"/>
                                <a:pt x="59839" y="120797"/>
                                <a:pt x="95367" y="0"/>
                              </a:cubicBezTo>
                              <a:cubicBezTo>
                                <a:pt x="184507" y="-1392"/>
                                <a:pt x="215260" y="14592"/>
                                <a:pt x="286100" y="0"/>
                              </a:cubicBezTo>
                              <a:cubicBezTo>
                                <a:pt x="275854" y="196120"/>
                                <a:pt x="300069" y="239824"/>
                                <a:pt x="286100" y="401321"/>
                              </a:cubicBezTo>
                              <a:cubicBezTo>
                                <a:pt x="327468" y="400581"/>
                                <a:pt x="350305" y="399791"/>
                                <a:pt x="381467" y="401321"/>
                              </a:cubicBezTo>
                              <a:cubicBezTo>
                                <a:pt x="290868" y="457819"/>
                                <a:pt x="286643" y="522697"/>
                                <a:pt x="190734" y="592054"/>
                              </a:cubicBezTo>
                              <a:cubicBezTo>
                                <a:pt x="106013" y="539723"/>
                                <a:pt x="56644" y="425236"/>
                                <a:pt x="0" y="401321"/>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6" name="Rectangle: Rounded Corners 65">
                  <a:extLst>
                    <a:ext uri="{FF2B5EF4-FFF2-40B4-BE49-F238E27FC236}">
                      <a16:creationId xmlns:a16="http://schemas.microsoft.com/office/drawing/2014/main" id="{E3300860-55DF-A147-2FFC-3ED096009C1A}"/>
                    </a:ext>
                  </a:extLst>
                </p:cNvPr>
                <p:cNvSpPr/>
                <p:nvPr/>
              </p:nvSpPr>
              <p:spPr>
                <a:xfrm>
                  <a:off x="5282357" y="18634674"/>
                  <a:ext cx="1894891" cy="450638"/>
                </a:xfrm>
                <a:prstGeom prst="roundRect">
                  <a:avLst/>
                </a:prstGeom>
                <a:solidFill>
                  <a:srgbClr val="7233A3"/>
                </a:solidFill>
                <a:ln>
                  <a:miter lim="800000"/>
                  <a:extLst>
                    <a:ext uri="{C807C97D-BFC1-408E-A445-0C87EB9F89A2}">
                      <ask:lineSketchStyleProps xmlns:ask="http://schemas.microsoft.com/office/drawing/2018/sketchyshapes" sd="2091633160">
                        <a:custGeom>
                          <a:avLst/>
                          <a:gdLst>
                            <a:gd name="connsiteX0" fmla="*/ 0 w 1867360"/>
                            <a:gd name="connsiteY0" fmla="*/ 89571 h 537415"/>
                            <a:gd name="connsiteX1" fmla="*/ 89571 w 1867360"/>
                            <a:gd name="connsiteY1" fmla="*/ 0 h 537415"/>
                            <a:gd name="connsiteX2" fmla="*/ 1777789 w 1867360"/>
                            <a:gd name="connsiteY2" fmla="*/ 0 h 537415"/>
                            <a:gd name="connsiteX3" fmla="*/ 1867360 w 1867360"/>
                            <a:gd name="connsiteY3" fmla="*/ 89571 h 537415"/>
                            <a:gd name="connsiteX4" fmla="*/ 1867360 w 1867360"/>
                            <a:gd name="connsiteY4" fmla="*/ 447844 h 537415"/>
                            <a:gd name="connsiteX5" fmla="*/ 1777789 w 1867360"/>
                            <a:gd name="connsiteY5" fmla="*/ 537415 h 537415"/>
                            <a:gd name="connsiteX6" fmla="*/ 89571 w 1867360"/>
                            <a:gd name="connsiteY6" fmla="*/ 537415 h 537415"/>
                            <a:gd name="connsiteX7" fmla="*/ 0 w 1867360"/>
                            <a:gd name="connsiteY7" fmla="*/ 447844 h 537415"/>
                            <a:gd name="connsiteX8" fmla="*/ 0 w 1867360"/>
                            <a:gd name="connsiteY8" fmla="*/ 89571 h 53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7360" h="537415" fill="none" extrusionOk="0">
                              <a:moveTo>
                                <a:pt x="0" y="89571"/>
                              </a:moveTo>
                              <a:cubicBezTo>
                                <a:pt x="-1051" y="37134"/>
                                <a:pt x="45393" y="2466"/>
                                <a:pt x="89571" y="0"/>
                              </a:cubicBezTo>
                              <a:cubicBezTo>
                                <a:pt x="731534" y="-142249"/>
                                <a:pt x="1040136" y="-69137"/>
                                <a:pt x="1777789" y="0"/>
                              </a:cubicBezTo>
                              <a:cubicBezTo>
                                <a:pt x="1825387" y="-127"/>
                                <a:pt x="1865105" y="39452"/>
                                <a:pt x="1867360" y="89571"/>
                              </a:cubicBezTo>
                              <a:cubicBezTo>
                                <a:pt x="1896589" y="178360"/>
                                <a:pt x="1869262" y="310223"/>
                                <a:pt x="1867360" y="447844"/>
                              </a:cubicBezTo>
                              <a:cubicBezTo>
                                <a:pt x="1861839" y="498990"/>
                                <a:pt x="1828595" y="531344"/>
                                <a:pt x="1777789" y="537415"/>
                              </a:cubicBezTo>
                              <a:cubicBezTo>
                                <a:pt x="1068170" y="430707"/>
                                <a:pt x="508739" y="479846"/>
                                <a:pt x="89571" y="537415"/>
                              </a:cubicBezTo>
                              <a:cubicBezTo>
                                <a:pt x="42600" y="543656"/>
                                <a:pt x="-4661" y="491938"/>
                                <a:pt x="0" y="447844"/>
                              </a:cubicBezTo>
                              <a:cubicBezTo>
                                <a:pt x="31449" y="321589"/>
                                <a:pt x="24413" y="247770"/>
                                <a:pt x="0" y="89571"/>
                              </a:cubicBezTo>
                              <a:close/>
                            </a:path>
                            <a:path w="1867360" h="537415" stroke="0" extrusionOk="0">
                              <a:moveTo>
                                <a:pt x="0" y="89571"/>
                              </a:moveTo>
                              <a:cubicBezTo>
                                <a:pt x="9" y="49021"/>
                                <a:pt x="40044" y="4829"/>
                                <a:pt x="89571" y="0"/>
                              </a:cubicBezTo>
                              <a:cubicBezTo>
                                <a:pt x="752654" y="57608"/>
                                <a:pt x="1483728" y="135665"/>
                                <a:pt x="1777789" y="0"/>
                              </a:cubicBezTo>
                              <a:cubicBezTo>
                                <a:pt x="1825689" y="-1294"/>
                                <a:pt x="1869199" y="43415"/>
                                <a:pt x="1867360" y="89571"/>
                              </a:cubicBezTo>
                              <a:cubicBezTo>
                                <a:pt x="1850140" y="261402"/>
                                <a:pt x="1885031" y="381795"/>
                                <a:pt x="1867360" y="447844"/>
                              </a:cubicBezTo>
                              <a:cubicBezTo>
                                <a:pt x="1872087" y="498749"/>
                                <a:pt x="1831911" y="535446"/>
                                <a:pt x="1777789" y="537415"/>
                              </a:cubicBezTo>
                              <a:cubicBezTo>
                                <a:pt x="1519037" y="503206"/>
                                <a:pt x="594568" y="567741"/>
                                <a:pt x="89571" y="537415"/>
                              </a:cubicBezTo>
                              <a:cubicBezTo>
                                <a:pt x="47782" y="534645"/>
                                <a:pt x="-3286" y="492629"/>
                                <a:pt x="0" y="447844"/>
                              </a:cubicBezTo>
                              <a:cubicBezTo>
                                <a:pt x="-13027" y="365715"/>
                                <a:pt x="-27641" y="191883"/>
                                <a:pt x="0" y="89571"/>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latin typeface="Century Gothic"/>
                      <a:ea typeface="Calibri"/>
                      <a:cs typeface="Calibri"/>
                    </a:rPr>
                    <a:t>MODIS AOD</a:t>
                  </a:r>
                  <a:endParaRPr lang="en-US" sz="2000">
                    <a:latin typeface="Century Gothic"/>
                  </a:endParaRPr>
                </a:p>
              </p:txBody>
            </p:sp>
            <p:sp>
              <p:nvSpPr>
                <p:cNvPr id="69" name="Rectangle: Rounded Corners 68">
                  <a:extLst>
                    <a:ext uri="{FF2B5EF4-FFF2-40B4-BE49-F238E27FC236}">
                      <a16:creationId xmlns:a16="http://schemas.microsoft.com/office/drawing/2014/main" id="{72AD3830-28B8-B4A8-620B-3EACE1CA3CEB}"/>
                    </a:ext>
                  </a:extLst>
                </p:cNvPr>
                <p:cNvSpPr/>
                <p:nvPr/>
              </p:nvSpPr>
              <p:spPr>
                <a:xfrm>
                  <a:off x="8191002" y="18634674"/>
                  <a:ext cx="1894891" cy="450638"/>
                </a:xfrm>
                <a:prstGeom prst="roundRect">
                  <a:avLst/>
                </a:prstGeom>
                <a:solidFill>
                  <a:srgbClr val="7233A3"/>
                </a:solidFill>
                <a:ln>
                  <a:miter lim="800000"/>
                  <a:extLst>
                    <a:ext uri="{C807C97D-BFC1-408E-A445-0C87EB9F89A2}">
                      <ask:lineSketchStyleProps xmlns:ask="http://schemas.microsoft.com/office/drawing/2018/sketchyshapes" sd="2989037913">
                        <a:custGeom>
                          <a:avLst/>
                          <a:gdLst>
                            <a:gd name="connsiteX0" fmla="*/ 0 w 1867360"/>
                            <a:gd name="connsiteY0" fmla="*/ 89571 h 537415"/>
                            <a:gd name="connsiteX1" fmla="*/ 89571 w 1867360"/>
                            <a:gd name="connsiteY1" fmla="*/ 0 h 537415"/>
                            <a:gd name="connsiteX2" fmla="*/ 1777789 w 1867360"/>
                            <a:gd name="connsiteY2" fmla="*/ 0 h 537415"/>
                            <a:gd name="connsiteX3" fmla="*/ 1867360 w 1867360"/>
                            <a:gd name="connsiteY3" fmla="*/ 89571 h 537415"/>
                            <a:gd name="connsiteX4" fmla="*/ 1867360 w 1867360"/>
                            <a:gd name="connsiteY4" fmla="*/ 447844 h 537415"/>
                            <a:gd name="connsiteX5" fmla="*/ 1777789 w 1867360"/>
                            <a:gd name="connsiteY5" fmla="*/ 537415 h 537415"/>
                            <a:gd name="connsiteX6" fmla="*/ 89571 w 1867360"/>
                            <a:gd name="connsiteY6" fmla="*/ 537415 h 537415"/>
                            <a:gd name="connsiteX7" fmla="*/ 0 w 1867360"/>
                            <a:gd name="connsiteY7" fmla="*/ 447844 h 537415"/>
                            <a:gd name="connsiteX8" fmla="*/ 0 w 1867360"/>
                            <a:gd name="connsiteY8" fmla="*/ 89571 h 53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7360" h="537415" fill="none" extrusionOk="0">
                              <a:moveTo>
                                <a:pt x="0" y="89571"/>
                              </a:moveTo>
                              <a:cubicBezTo>
                                <a:pt x="-3737" y="34467"/>
                                <a:pt x="40521" y="481"/>
                                <a:pt x="89571" y="0"/>
                              </a:cubicBezTo>
                              <a:cubicBezTo>
                                <a:pt x="450772" y="-4424"/>
                                <a:pt x="1371005" y="-143671"/>
                                <a:pt x="1777789" y="0"/>
                              </a:cubicBezTo>
                              <a:cubicBezTo>
                                <a:pt x="1821251" y="-5012"/>
                                <a:pt x="1871372" y="35518"/>
                                <a:pt x="1867360" y="89571"/>
                              </a:cubicBezTo>
                              <a:cubicBezTo>
                                <a:pt x="1882870" y="188712"/>
                                <a:pt x="1873129" y="378814"/>
                                <a:pt x="1867360" y="447844"/>
                              </a:cubicBezTo>
                              <a:cubicBezTo>
                                <a:pt x="1868675" y="497494"/>
                                <a:pt x="1825087" y="543263"/>
                                <a:pt x="1777789" y="537415"/>
                              </a:cubicBezTo>
                              <a:cubicBezTo>
                                <a:pt x="1210373" y="534901"/>
                                <a:pt x="406946" y="620520"/>
                                <a:pt x="89571" y="537415"/>
                              </a:cubicBezTo>
                              <a:cubicBezTo>
                                <a:pt x="36964" y="537881"/>
                                <a:pt x="-1185" y="497547"/>
                                <a:pt x="0" y="447844"/>
                              </a:cubicBezTo>
                              <a:cubicBezTo>
                                <a:pt x="31222" y="409936"/>
                                <a:pt x="-16096" y="248037"/>
                                <a:pt x="0" y="89571"/>
                              </a:cubicBezTo>
                              <a:close/>
                            </a:path>
                            <a:path w="1867360" h="537415" stroke="0" extrusionOk="0">
                              <a:moveTo>
                                <a:pt x="0" y="89571"/>
                              </a:moveTo>
                              <a:cubicBezTo>
                                <a:pt x="905" y="40638"/>
                                <a:pt x="36344" y="-629"/>
                                <a:pt x="89571" y="0"/>
                              </a:cubicBezTo>
                              <a:cubicBezTo>
                                <a:pt x="398733" y="122895"/>
                                <a:pt x="1132870" y="147763"/>
                                <a:pt x="1777789" y="0"/>
                              </a:cubicBezTo>
                              <a:cubicBezTo>
                                <a:pt x="1826664" y="497"/>
                                <a:pt x="1860994" y="44508"/>
                                <a:pt x="1867360" y="89571"/>
                              </a:cubicBezTo>
                              <a:cubicBezTo>
                                <a:pt x="1895390" y="128911"/>
                                <a:pt x="1897565" y="304974"/>
                                <a:pt x="1867360" y="447844"/>
                              </a:cubicBezTo>
                              <a:cubicBezTo>
                                <a:pt x="1865046" y="499959"/>
                                <a:pt x="1830759" y="530536"/>
                                <a:pt x="1777789" y="537415"/>
                              </a:cubicBezTo>
                              <a:cubicBezTo>
                                <a:pt x="1427593" y="465084"/>
                                <a:pt x="474477" y="562691"/>
                                <a:pt x="89571" y="537415"/>
                              </a:cubicBezTo>
                              <a:cubicBezTo>
                                <a:pt x="43279" y="546038"/>
                                <a:pt x="-8415" y="497893"/>
                                <a:pt x="0" y="447844"/>
                              </a:cubicBezTo>
                              <a:cubicBezTo>
                                <a:pt x="18824" y="338627"/>
                                <a:pt x="9723" y="155753"/>
                                <a:pt x="0" y="89571"/>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latin typeface="Century Gothic"/>
                      <a:cs typeface="Calibri"/>
                    </a:rPr>
                    <a:t>GRIDMET SPEI</a:t>
                  </a:r>
                  <a:endParaRPr lang="en-US" sz="2000">
                    <a:latin typeface="Century Gothic"/>
                  </a:endParaRPr>
                </a:p>
              </p:txBody>
            </p:sp>
            <p:sp>
              <p:nvSpPr>
                <p:cNvPr id="83" name="Rectangle: Rounded Corners 82">
                  <a:extLst>
                    <a:ext uri="{FF2B5EF4-FFF2-40B4-BE49-F238E27FC236}">
                      <a16:creationId xmlns:a16="http://schemas.microsoft.com/office/drawing/2014/main" id="{7F445DAE-977B-0740-6E25-C7AD5C6B3CA7}"/>
                    </a:ext>
                  </a:extLst>
                </p:cNvPr>
                <p:cNvSpPr/>
                <p:nvPr/>
              </p:nvSpPr>
              <p:spPr>
                <a:xfrm>
                  <a:off x="6051983" y="19521658"/>
                  <a:ext cx="3272994" cy="598488"/>
                </a:xfrm>
                <a:prstGeom prst="roundRect">
                  <a:avLst/>
                </a:prstGeom>
                <a:solidFill>
                  <a:schemeClr val="accent1">
                    <a:lumMod val="60000"/>
                    <a:lumOff val="40000"/>
                  </a:schemeClr>
                </a:solidFill>
                <a:ln>
                  <a:miter lim="800000"/>
                  <a:extLst>
                    <a:ext uri="{C807C97D-BFC1-408E-A445-0C87EB9F89A2}">
                      <ask:lineSketchStyleProps xmlns:ask="http://schemas.microsoft.com/office/drawing/2018/sketchyshapes" sd="2749236743">
                        <a:custGeom>
                          <a:avLst/>
                          <a:gdLst>
                            <a:gd name="connsiteX0" fmla="*/ 0 w 3219328"/>
                            <a:gd name="connsiteY0" fmla="*/ 118958 h 713735"/>
                            <a:gd name="connsiteX1" fmla="*/ 118958 w 3219328"/>
                            <a:gd name="connsiteY1" fmla="*/ 0 h 713735"/>
                            <a:gd name="connsiteX2" fmla="*/ 3100370 w 3219328"/>
                            <a:gd name="connsiteY2" fmla="*/ 0 h 713735"/>
                            <a:gd name="connsiteX3" fmla="*/ 3219328 w 3219328"/>
                            <a:gd name="connsiteY3" fmla="*/ 118958 h 713735"/>
                            <a:gd name="connsiteX4" fmla="*/ 3219328 w 3219328"/>
                            <a:gd name="connsiteY4" fmla="*/ 594777 h 713735"/>
                            <a:gd name="connsiteX5" fmla="*/ 3100370 w 3219328"/>
                            <a:gd name="connsiteY5" fmla="*/ 713735 h 713735"/>
                            <a:gd name="connsiteX6" fmla="*/ 118958 w 3219328"/>
                            <a:gd name="connsiteY6" fmla="*/ 713735 h 713735"/>
                            <a:gd name="connsiteX7" fmla="*/ 0 w 3219328"/>
                            <a:gd name="connsiteY7" fmla="*/ 594777 h 713735"/>
                            <a:gd name="connsiteX8" fmla="*/ 0 w 3219328"/>
                            <a:gd name="connsiteY8" fmla="*/ 118958 h 71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9328" h="713735" fill="none" extrusionOk="0">
                              <a:moveTo>
                                <a:pt x="0" y="118958"/>
                              </a:moveTo>
                              <a:cubicBezTo>
                                <a:pt x="-3669" y="57314"/>
                                <a:pt x="59997" y="-3785"/>
                                <a:pt x="118958" y="0"/>
                              </a:cubicBezTo>
                              <a:cubicBezTo>
                                <a:pt x="1044873" y="-93223"/>
                                <a:pt x="2769305" y="-138469"/>
                                <a:pt x="3100370" y="0"/>
                              </a:cubicBezTo>
                              <a:cubicBezTo>
                                <a:pt x="3155774" y="-5084"/>
                                <a:pt x="3216731" y="59746"/>
                                <a:pt x="3219328" y="118958"/>
                              </a:cubicBezTo>
                              <a:cubicBezTo>
                                <a:pt x="3183344" y="273251"/>
                                <a:pt x="3255829" y="525746"/>
                                <a:pt x="3219328" y="594777"/>
                              </a:cubicBezTo>
                              <a:cubicBezTo>
                                <a:pt x="3223008" y="659815"/>
                                <a:pt x="3167553" y="720342"/>
                                <a:pt x="3100370" y="713735"/>
                              </a:cubicBezTo>
                              <a:cubicBezTo>
                                <a:pt x="2430409" y="864763"/>
                                <a:pt x="1152806" y="592129"/>
                                <a:pt x="118958" y="713735"/>
                              </a:cubicBezTo>
                              <a:cubicBezTo>
                                <a:pt x="47483" y="706437"/>
                                <a:pt x="-7896" y="665379"/>
                                <a:pt x="0" y="594777"/>
                              </a:cubicBezTo>
                              <a:cubicBezTo>
                                <a:pt x="-9885" y="366045"/>
                                <a:pt x="-6159" y="253150"/>
                                <a:pt x="0" y="118958"/>
                              </a:cubicBezTo>
                              <a:close/>
                            </a:path>
                            <a:path w="3219328" h="713735" stroke="0" extrusionOk="0">
                              <a:moveTo>
                                <a:pt x="0" y="118958"/>
                              </a:moveTo>
                              <a:cubicBezTo>
                                <a:pt x="-564" y="58682"/>
                                <a:pt x="56694" y="-4383"/>
                                <a:pt x="118958" y="0"/>
                              </a:cubicBezTo>
                              <a:cubicBezTo>
                                <a:pt x="535133" y="154619"/>
                                <a:pt x="2543547" y="168631"/>
                                <a:pt x="3100370" y="0"/>
                              </a:cubicBezTo>
                              <a:cubicBezTo>
                                <a:pt x="3169379" y="7578"/>
                                <a:pt x="3226832" y="43048"/>
                                <a:pt x="3219328" y="118958"/>
                              </a:cubicBezTo>
                              <a:cubicBezTo>
                                <a:pt x="3196568" y="350453"/>
                                <a:pt x="3261119" y="454427"/>
                                <a:pt x="3219328" y="594777"/>
                              </a:cubicBezTo>
                              <a:cubicBezTo>
                                <a:pt x="3218292" y="648584"/>
                                <a:pt x="3161369" y="720874"/>
                                <a:pt x="3100370" y="713735"/>
                              </a:cubicBezTo>
                              <a:cubicBezTo>
                                <a:pt x="2268970" y="654348"/>
                                <a:pt x="558000" y="778481"/>
                                <a:pt x="118958" y="713735"/>
                              </a:cubicBezTo>
                              <a:cubicBezTo>
                                <a:pt x="57810" y="709629"/>
                                <a:pt x="-2377" y="659932"/>
                                <a:pt x="0" y="594777"/>
                              </a:cubicBezTo>
                              <a:cubicBezTo>
                                <a:pt x="1219" y="463587"/>
                                <a:pt x="-27161" y="279282"/>
                                <a:pt x="0" y="118958"/>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Century Gothic"/>
                      <a:ea typeface="Calibri"/>
                      <a:cs typeface="Calibri"/>
                    </a:rPr>
                    <a:t>Google Earth Engine </a:t>
                  </a:r>
                  <a:endParaRPr lang="en-US">
                    <a:latin typeface="Century Gothic"/>
                  </a:endParaRPr>
                </a:p>
              </p:txBody>
            </p:sp>
            <p:sp>
              <p:nvSpPr>
                <p:cNvPr id="84" name="Rectangle: Rounded Corners 83">
                  <a:extLst>
                    <a:ext uri="{FF2B5EF4-FFF2-40B4-BE49-F238E27FC236}">
                      <a16:creationId xmlns:a16="http://schemas.microsoft.com/office/drawing/2014/main" id="{9D869404-6435-5E0C-B36E-6239ED897467}"/>
                    </a:ext>
                  </a:extLst>
                </p:cNvPr>
                <p:cNvSpPr/>
                <p:nvPr/>
              </p:nvSpPr>
              <p:spPr>
                <a:xfrm>
                  <a:off x="7803593" y="22441529"/>
                  <a:ext cx="2670074" cy="630612"/>
                </a:xfrm>
                <a:prstGeom prst="roundRect">
                  <a:avLst/>
                </a:prstGeom>
                <a:solidFill>
                  <a:schemeClr val="accent1">
                    <a:lumMod val="60000"/>
                    <a:lumOff val="40000"/>
                  </a:schemeClr>
                </a:solidFill>
                <a:ln>
                  <a:miter lim="800000"/>
                  <a:extLst>
                    <a:ext uri="{C807C97D-BFC1-408E-A445-0C87EB9F89A2}">
                      <ask:lineSketchStyleProps xmlns:ask="http://schemas.microsoft.com/office/drawing/2018/sketchyshapes" sd="3559674419">
                        <a:custGeom>
                          <a:avLst/>
                          <a:gdLst>
                            <a:gd name="connsiteX0" fmla="*/ 0 w 3138552"/>
                            <a:gd name="connsiteY0" fmla="*/ 125343 h 752045"/>
                            <a:gd name="connsiteX1" fmla="*/ 125343 w 3138552"/>
                            <a:gd name="connsiteY1" fmla="*/ 0 h 752045"/>
                            <a:gd name="connsiteX2" fmla="*/ 3013209 w 3138552"/>
                            <a:gd name="connsiteY2" fmla="*/ 0 h 752045"/>
                            <a:gd name="connsiteX3" fmla="*/ 3138552 w 3138552"/>
                            <a:gd name="connsiteY3" fmla="*/ 125343 h 752045"/>
                            <a:gd name="connsiteX4" fmla="*/ 3138552 w 3138552"/>
                            <a:gd name="connsiteY4" fmla="*/ 626702 h 752045"/>
                            <a:gd name="connsiteX5" fmla="*/ 3013209 w 3138552"/>
                            <a:gd name="connsiteY5" fmla="*/ 752045 h 752045"/>
                            <a:gd name="connsiteX6" fmla="*/ 125343 w 3138552"/>
                            <a:gd name="connsiteY6" fmla="*/ 752045 h 752045"/>
                            <a:gd name="connsiteX7" fmla="*/ 0 w 3138552"/>
                            <a:gd name="connsiteY7" fmla="*/ 626702 h 752045"/>
                            <a:gd name="connsiteX8" fmla="*/ 0 w 3138552"/>
                            <a:gd name="connsiteY8" fmla="*/ 125343 h 75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8552" h="752045" fill="none" extrusionOk="0">
                              <a:moveTo>
                                <a:pt x="0" y="125343"/>
                              </a:moveTo>
                              <a:cubicBezTo>
                                <a:pt x="-10381" y="49885"/>
                                <a:pt x="44798" y="5860"/>
                                <a:pt x="125343" y="0"/>
                              </a:cubicBezTo>
                              <a:cubicBezTo>
                                <a:pt x="1150863" y="38376"/>
                                <a:pt x="2323911" y="138224"/>
                                <a:pt x="3013209" y="0"/>
                              </a:cubicBezTo>
                              <a:cubicBezTo>
                                <a:pt x="3079103" y="614"/>
                                <a:pt x="3150650" y="50225"/>
                                <a:pt x="3138552" y="125343"/>
                              </a:cubicBezTo>
                              <a:cubicBezTo>
                                <a:pt x="3138580" y="222930"/>
                                <a:pt x="3155640" y="537450"/>
                                <a:pt x="3138552" y="626702"/>
                              </a:cubicBezTo>
                              <a:cubicBezTo>
                                <a:pt x="3148577" y="699922"/>
                                <a:pt x="3079389" y="746102"/>
                                <a:pt x="3013209" y="752045"/>
                              </a:cubicBezTo>
                              <a:cubicBezTo>
                                <a:pt x="2087706" y="697234"/>
                                <a:pt x="795114" y="601128"/>
                                <a:pt x="125343" y="752045"/>
                              </a:cubicBezTo>
                              <a:cubicBezTo>
                                <a:pt x="68892" y="753973"/>
                                <a:pt x="857" y="694087"/>
                                <a:pt x="0" y="626702"/>
                              </a:cubicBezTo>
                              <a:cubicBezTo>
                                <a:pt x="-4652" y="570372"/>
                                <a:pt x="21477" y="331825"/>
                                <a:pt x="0" y="125343"/>
                              </a:cubicBezTo>
                              <a:close/>
                            </a:path>
                            <a:path w="3138552" h="752045" stroke="0" extrusionOk="0">
                              <a:moveTo>
                                <a:pt x="0" y="125343"/>
                              </a:moveTo>
                              <a:cubicBezTo>
                                <a:pt x="-652" y="51326"/>
                                <a:pt x="57191" y="-2494"/>
                                <a:pt x="125343" y="0"/>
                              </a:cubicBezTo>
                              <a:cubicBezTo>
                                <a:pt x="1371685" y="-137249"/>
                                <a:pt x="1581673" y="-93794"/>
                                <a:pt x="3013209" y="0"/>
                              </a:cubicBezTo>
                              <a:cubicBezTo>
                                <a:pt x="3073476" y="-9331"/>
                                <a:pt x="3139154" y="54320"/>
                                <a:pt x="3138552" y="125343"/>
                              </a:cubicBezTo>
                              <a:cubicBezTo>
                                <a:pt x="3178460" y="314557"/>
                                <a:pt x="3161637" y="523384"/>
                                <a:pt x="3138552" y="626702"/>
                              </a:cubicBezTo>
                              <a:cubicBezTo>
                                <a:pt x="3135511" y="697285"/>
                                <a:pt x="3086632" y="746336"/>
                                <a:pt x="3013209" y="752045"/>
                              </a:cubicBezTo>
                              <a:cubicBezTo>
                                <a:pt x="2472650" y="662346"/>
                                <a:pt x="1282756" y="768135"/>
                                <a:pt x="125343" y="752045"/>
                              </a:cubicBezTo>
                              <a:cubicBezTo>
                                <a:pt x="56235" y="757525"/>
                                <a:pt x="574" y="697183"/>
                                <a:pt x="0" y="626702"/>
                              </a:cubicBezTo>
                              <a:cubicBezTo>
                                <a:pt x="38636" y="482422"/>
                                <a:pt x="37342" y="181856"/>
                                <a:pt x="0" y="12534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Century Gothic"/>
                      <a:ea typeface="Calibri"/>
                      <a:cs typeface="Calibri"/>
                    </a:rPr>
                    <a:t>Create timeseries and download as a CSV</a:t>
                  </a:r>
                  <a:endParaRPr lang="en-US">
                    <a:latin typeface="Century Gothic"/>
                  </a:endParaRPr>
                </a:p>
              </p:txBody>
            </p:sp>
            <p:sp>
              <p:nvSpPr>
                <p:cNvPr id="85" name="Rectangle: Rounded Corners 84">
                  <a:extLst>
                    <a:ext uri="{FF2B5EF4-FFF2-40B4-BE49-F238E27FC236}">
                      <a16:creationId xmlns:a16="http://schemas.microsoft.com/office/drawing/2014/main" id="{1B31E49E-800B-48FA-C827-7E5F00231603}"/>
                    </a:ext>
                  </a:extLst>
                </p:cNvPr>
                <p:cNvSpPr/>
                <p:nvPr/>
              </p:nvSpPr>
              <p:spPr>
                <a:xfrm>
                  <a:off x="6051983" y="20367853"/>
                  <a:ext cx="3272994" cy="639019"/>
                </a:xfrm>
                <a:prstGeom prst="roundRect">
                  <a:avLst/>
                </a:prstGeom>
                <a:solidFill>
                  <a:schemeClr val="accent1">
                    <a:lumMod val="60000"/>
                    <a:lumOff val="40000"/>
                  </a:schemeClr>
                </a:solidFill>
                <a:ln>
                  <a:miter lim="800000"/>
                  <a:extLst>
                    <a:ext uri="{C807C97D-BFC1-408E-A445-0C87EB9F89A2}">
                      <ask:lineSketchStyleProps xmlns:ask="http://schemas.microsoft.com/office/drawing/2018/sketchyshapes" sd="1065166171">
                        <a:custGeom>
                          <a:avLst/>
                          <a:gdLst>
                            <a:gd name="connsiteX0" fmla="*/ 0 w 3219328"/>
                            <a:gd name="connsiteY0" fmla="*/ 127014 h 762071"/>
                            <a:gd name="connsiteX1" fmla="*/ 127014 w 3219328"/>
                            <a:gd name="connsiteY1" fmla="*/ 0 h 762071"/>
                            <a:gd name="connsiteX2" fmla="*/ 3092314 w 3219328"/>
                            <a:gd name="connsiteY2" fmla="*/ 0 h 762071"/>
                            <a:gd name="connsiteX3" fmla="*/ 3219328 w 3219328"/>
                            <a:gd name="connsiteY3" fmla="*/ 127014 h 762071"/>
                            <a:gd name="connsiteX4" fmla="*/ 3219328 w 3219328"/>
                            <a:gd name="connsiteY4" fmla="*/ 635057 h 762071"/>
                            <a:gd name="connsiteX5" fmla="*/ 3092314 w 3219328"/>
                            <a:gd name="connsiteY5" fmla="*/ 762071 h 762071"/>
                            <a:gd name="connsiteX6" fmla="*/ 127014 w 3219328"/>
                            <a:gd name="connsiteY6" fmla="*/ 762071 h 762071"/>
                            <a:gd name="connsiteX7" fmla="*/ 0 w 3219328"/>
                            <a:gd name="connsiteY7" fmla="*/ 635057 h 762071"/>
                            <a:gd name="connsiteX8" fmla="*/ 0 w 3219328"/>
                            <a:gd name="connsiteY8" fmla="*/ 127014 h 76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9328" h="762071" fill="none" extrusionOk="0">
                              <a:moveTo>
                                <a:pt x="0" y="127014"/>
                              </a:moveTo>
                              <a:cubicBezTo>
                                <a:pt x="-4213" y="61425"/>
                                <a:pt x="55717" y="-1574"/>
                                <a:pt x="127014" y="0"/>
                              </a:cubicBezTo>
                              <a:cubicBezTo>
                                <a:pt x="1009644" y="-131931"/>
                                <a:pt x="2185446" y="-61767"/>
                                <a:pt x="3092314" y="0"/>
                              </a:cubicBezTo>
                              <a:cubicBezTo>
                                <a:pt x="3166032" y="-168"/>
                                <a:pt x="3223579" y="59316"/>
                                <a:pt x="3219328" y="127014"/>
                              </a:cubicBezTo>
                              <a:cubicBezTo>
                                <a:pt x="3245792" y="278451"/>
                                <a:pt x="3179110" y="432469"/>
                                <a:pt x="3219328" y="635057"/>
                              </a:cubicBezTo>
                              <a:cubicBezTo>
                                <a:pt x="3221481" y="697814"/>
                                <a:pt x="3167486" y="752728"/>
                                <a:pt x="3092314" y="762071"/>
                              </a:cubicBezTo>
                              <a:cubicBezTo>
                                <a:pt x="2245103" y="793888"/>
                                <a:pt x="681285" y="719741"/>
                                <a:pt x="127014" y="762071"/>
                              </a:cubicBezTo>
                              <a:cubicBezTo>
                                <a:pt x="54430" y="758620"/>
                                <a:pt x="-4906" y="707859"/>
                                <a:pt x="0" y="635057"/>
                              </a:cubicBezTo>
                              <a:cubicBezTo>
                                <a:pt x="-45375" y="423832"/>
                                <a:pt x="-8362" y="304334"/>
                                <a:pt x="0" y="127014"/>
                              </a:cubicBezTo>
                              <a:close/>
                            </a:path>
                            <a:path w="3219328" h="762071" stroke="0" extrusionOk="0">
                              <a:moveTo>
                                <a:pt x="0" y="127014"/>
                              </a:moveTo>
                              <a:cubicBezTo>
                                <a:pt x="-1530" y="50448"/>
                                <a:pt x="54190" y="-42"/>
                                <a:pt x="127014" y="0"/>
                              </a:cubicBezTo>
                              <a:cubicBezTo>
                                <a:pt x="1351602" y="103221"/>
                                <a:pt x="1768461" y="-130241"/>
                                <a:pt x="3092314" y="0"/>
                              </a:cubicBezTo>
                              <a:cubicBezTo>
                                <a:pt x="3167092" y="2424"/>
                                <a:pt x="3214426" y="58312"/>
                                <a:pt x="3219328" y="127014"/>
                              </a:cubicBezTo>
                              <a:cubicBezTo>
                                <a:pt x="3194076" y="341141"/>
                                <a:pt x="3212402" y="568637"/>
                                <a:pt x="3219328" y="635057"/>
                              </a:cubicBezTo>
                              <a:cubicBezTo>
                                <a:pt x="3223605" y="705624"/>
                                <a:pt x="3166554" y="765411"/>
                                <a:pt x="3092314" y="762071"/>
                              </a:cubicBezTo>
                              <a:cubicBezTo>
                                <a:pt x="2299581" y="682257"/>
                                <a:pt x="1092946" y="808921"/>
                                <a:pt x="127014" y="762071"/>
                              </a:cubicBezTo>
                              <a:cubicBezTo>
                                <a:pt x="57406" y="759991"/>
                                <a:pt x="6431" y="706462"/>
                                <a:pt x="0" y="635057"/>
                              </a:cubicBezTo>
                              <a:cubicBezTo>
                                <a:pt x="-39916" y="388386"/>
                                <a:pt x="-41791" y="338191"/>
                                <a:pt x="0" y="12701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Century Gothic"/>
                      <a:cs typeface="Calibri"/>
                    </a:rPr>
                    <a:t>Filter to study period date and study area site</a:t>
                  </a:r>
                </a:p>
              </p:txBody>
            </p:sp>
            <p:sp>
              <p:nvSpPr>
                <p:cNvPr id="86" name="Rectangle: Rounded Corners 85">
                  <a:extLst>
                    <a:ext uri="{FF2B5EF4-FFF2-40B4-BE49-F238E27FC236}">
                      <a16:creationId xmlns:a16="http://schemas.microsoft.com/office/drawing/2014/main" id="{71829CC2-0D24-672A-26EF-677DD3A43D66}"/>
                    </a:ext>
                  </a:extLst>
                </p:cNvPr>
                <p:cNvSpPr/>
                <p:nvPr/>
              </p:nvSpPr>
              <p:spPr>
                <a:xfrm>
                  <a:off x="7729350" y="21392020"/>
                  <a:ext cx="2788028" cy="644344"/>
                </a:xfrm>
                <a:prstGeom prst="roundRect">
                  <a:avLst/>
                </a:prstGeom>
                <a:solidFill>
                  <a:schemeClr val="accent1">
                    <a:lumMod val="60000"/>
                    <a:lumOff val="40000"/>
                  </a:schemeClr>
                </a:solidFill>
                <a:ln>
                  <a:miter lim="800000"/>
                  <a:extLst>
                    <a:ext uri="{C807C97D-BFC1-408E-A445-0C87EB9F89A2}">
                      <ask:lineSketchStyleProps xmlns:ask="http://schemas.microsoft.com/office/drawing/2018/sketchyshapes" sd="516374523">
                        <a:custGeom>
                          <a:avLst/>
                          <a:gdLst>
                            <a:gd name="connsiteX0" fmla="*/ 0 w 2959864"/>
                            <a:gd name="connsiteY0" fmla="*/ 128073 h 768421"/>
                            <a:gd name="connsiteX1" fmla="*/ 128073 w 2959864"/>
                            <a:gd name="connsiteY1" fmla="*/ 0 h 768421"/>
                            <a:gd name="connsiteX2" fmla="*/ 2831791 w 2959864"/>
                            <a:gd name="connsiteY2" fmla="*/ 0 h 768421"/>
                            <a:gd name="connsiteX3" fmla="*/ 2959864 w 2959864"/>
                            <a:gd name="connsiteY3" fmla="*/ 128073 h 768421"/>
                            <a:gd name="connsiteX4" fmla="*/ 2959864 w 2959864"/>
                            <a:gd name="connsiteY4" fmla="*/ 640348 h 768421"/>
                            <a:gd name="connsiteX5" fmla="*/ 2831791 w 2959864"/>
                            <a:gd name="connsiteY5" fmla="*/ 768421 h 768421"/>
                            <a:gd name="connsiteX6" fmla="*/ 128073 w 2959864"/>
                            <a:gd name="connsiteY6" fmla="*/ 768421 h 768421"/>
                            <a:gd name="connsiteX7" fmla="*/ 0 w 2959864"/>
                            <a:gd name="connsiteY7" fmla="*/ 640348 h 768421"/>
                            <a:gd name="connsiteX8" fmla="*/ 0 w 2959864"/>
                            <a:gd name="connsiteY8" fmla="*/ 128073 h 76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9864" h="768421" fill="none" extrusionOk="0">
                              <a:moveTo>
                                <a:pt x="0" y="128073"/>
                              </a:moveTo>
                              <a:cubicBezTo>
                                <a:pt x="6770" y="45182"/>
                                <a:pt x="47119" y="-2968"/>
                                <a:pt x="128073" y="0"/>
                              </a:cubicBezTo>
                              <a:cubicBezTo>
                                <a:pt x="871537" y="-26128"/>
                                <a:pt x="2203355" y="101124"/>
                                <a:pt x="2831791" y="0"/>
                              </a:cubicBezTo>
                              <a:cubicBezTo>
                                <a:pt x="2894707" y="640"/>
                                <a:pt x="2970883" y="56189"/>
                                <a:pt x="2959864" y="128073"/>
                              </a:cubicBezTo>
                              <a:cubicBezTo>
                                <a:pt x="2966970" y="367135"/>
                                <a:pt x="3002915" y="413411"/>
                                <a:pt x="2959864" y="640348"/>
                              </a:cubicBezTo>
                              <a:cubicBezTo>
                                <a:pt x="2952362" y="716120"/>
                                <a:pt x="2900385" y="760216"/>
                                <a:pt x="2831791" y="768421"/>
                              </a:cubicBezTo>
                              <a:cubicBezTo>
                                <a:pt x="2354076" y="915330"/>
                                <a:pt x="595738" y="810387"/>
                                <a:pt x="128073" y="768421"/>
                              </a:cubicBezTo>
                              <a:cubicBezTo>
                                <a:pt x="69925" y="772516"/>
                                <a:pt x="-1114" y="703109"/>
                                <a:pt x="0" y="640348"/>
                              </a:cubicBezTo>
                              <a:cubicBezTo>
                                <a:pt x="16640" y="552694"/>
                                <a:pt x="28290" y="338989"/>
                                <a:pt x="0" y="128073"/>
                              </a:cubicBezTo>
                              <a:close/>
                            </a:path>
                            <a:path w="2959864" h="768421" stroke="0" extrusionOk="0">
                              <a:moveTo>
                                <a:pt x="0" y="128073"/>
                              </a:moveTo>
                              <a:cubicBezTo>
                                <a:pt x="882" y="57535"/>
                                <a:pt x="69016" y="2593"/>
                                <a:pt x="128073" y="0"/>
                              </a:cubicBezTo>
                              <a:cubicBezTo>
                                <a:pt x="885468" y="-25936"/>
                                <a:pt x="1549570" y="6899"/>
                                <a:pt x="2831791" y="0"/>
                              </a:cubicBezTo>
                              <a:cubicBezTo>
                                <a:pt x="2901628" y="-5528"/>
                                <a:pt x="2958191" y="49414"/>
                                <a:pt x="2959864" y="128073"/>
                              </a:cubicBezTo>
                              <a:cubicBezTo>
                                <a:pt x="2921814" y="207741"/>
                                <a:pt x="2929713" y="412413"/>
                                <a:pt x="2959864" y="640348"/>
                              </a:cubicBezTo>
                              <a:cubicBezTo>
                                <a:pt x="2968060" y="714768"/>
                                <a:pt x="2901184" y="767058"/>
                                <a:pt x="2831791" y="768421"/>
                              </a:cubicBezTo>
                              <a:cubicBezTo>
                                <a:pt x="1667444" y="907215"/>
                                <a:pt x="847501" y="644090"/>
                                <a:pt x="128073" y="768421"/>
                              </a:cubicBezTo>
                              <a:cubicBezTo>
                                <a:pt x="61868" y="770373"/>
                                <a:pt x="7487" y="708523"/>
                                <a:pt x="0" y="640348"/>
                              </a:cubicBezTo>
                              <a:cubicBezTo>
                                <a:pt x="-15724" y="526468"/>
                                <a:pt x="-11422" y="227179"/>
                                <a:pt x="0" y="12807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Century Gothic"/>
                      <a:cs typeface="Calibri"/>
                    </a:rPr>
                    <a:t>Select SPEI band from </a:t>
                  </a:r>
                  <a:r>
                    <a:rPr lang="en-US" err="1">
                      <a:latin typeface="Century Gothic"/>
                      <a:cs typeface="Calibri"/>
                    </a:rPr>
                    <a:t>gridMET</a:t>
                  </a:r>
                  <a:r>
                    <a:rPr lang="en-US">
                      <a:latin typeface="Century Gothic"/>
                      <a:cs typeface="Calibri"/>
                    </a:rPr>
                    <a:t> dataset</a:t>
                  </a:r>
                </a:p>
              </p:txBody>
            </p:sp>
            <p:sp>
              <p:nvSpPr>
                <p:cNvPr id="92" name="Rectangle: Rounded Corners 91">
                  <a:extLst>
                    <a:ext uri="{FF2B5EF4-FFF2-40B4-BE49-F238E27FC236}">
                      <a16:creationId xmlns:a16="http://schemas.microsoft.com/office/drawing/2014/main" id="{AC3CFC28-BA73-A412-AA1A-84736B13C4C0}"/>
                    </a:ext>
                  </a:extLst>
                </p:cNvPr>
                <p:cNvSpPr/>
                <p:nvPr/>
              </p:nvSpPr>
              <p:spPr>
                <a:xfrm>
                  <a:off x="5281632" y="22440532"/>
                  <a:ext cx="1879474" cy="631609"/>
                </a:xfrm>
                <a:prstGeom prst="roundRect">
                  <a:avLst/>
                </a:prstGeom>
                <a:solidFill>
                  <a:schemeClr val="accent1">
                    <a:lumMod val="60000"/>
                    <a:lumOff val="40000"/>
                  </a:schemeClr>
                </a:solidFill>
                <a:ln>
                  <a:miter lim="800000"/>
                  <a:extLst>
                    <a:ext uri="{C807C97D-BFC1-408E-A445-0C87EB9F89A2}">
                      <ask:lineSketchStyleProps xmlns:ask="http://schemas.microsoft.com/office/drawing/2018/sketchyshapes" sd="2308163756">
                        <a:custGeom>
                          <a:avLst/>
                          <a:gdLst>
                            <a:gd name="connsiteX0" fmla="*/ 0 w 1995313"/>
                            <a:gd name="connsiteY0" fmla="*/ 125542 h 753234"/>
                            <a:gd name="connsiteX1" fmla="*/ 125542 w 1995313"/>
                            <a:gd name="connsiteY1" fmla="*/ 0 h 753234"/>
                            <a:gd name="connsiteX2" fmla="*/ 1869771 w 1995313"/>
                            <a:gd name="connsiteY2" fmla="*/ 0 h 753234"/>
                            <a:gd name="connsiteX3" fmla="*/ 1995313 w 1995313"/>
                            <a:gd name="connsiteY3" fmla="*/ 125542 h 753234"/>
                            <a:gd name="connsiteX4" fmla="*/ 1995313 w 1995313"/>
                            <a:gd name="connsiteY4" fmla="*/ 627692 h 753234"/>
                            <a:gd name="connsiteX5" fmla="*/ 1869771 w 1995313"/>
                            <a:gd name="connsiteY5" fmla="*/ 753234 h 753234"/>
                            <a:gd name="connsiteX6" fmla="*/ 125542 w 1995313"/>
                            <a:gd name="connsiteY6" fmla="*/ 753234 h 753234"/>
                            <a:gd name="connsiteX7" fmla="*/ 0 w 1995313"/>
                            <a:gd name="connsiteY7" fmla="*/ 627692 h 753234"/>
                            <a:gd name="connsiteX8" fmla="*/ 0 w 1995313"/>
                            <a:gd name="connsiteY8" fmla="*/ 125542 h 75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5313" h="753234" fill="none" extrusionOk="0">
                              <a:moveTo>
                                <a:pt x="0" y="125542"/>
                              </a:moveTo>
                              <a:cubicBezTo>
                                <a:pt x="-8896" y="53334"/>
                                <a:pt x="54493" y="-512"/>
                                <a:pt x="125542" y="0"/>
                              </a:cubicBezTo>
                              <a:cubicBezTo>
                                <a:pt x="661873" y="44620"/>
                                <a:pt x="1027009" y="35545"/>
                                <a:pt x="1869771" y="0"/>
                              </a:cubicBezTo>
                              <a:cubicBezTo>
                                <a:pt x="1943025" y="5158"/>
                                <a:pt x="1991333" y="48460"/>
                                <a:pt x="1995313" y="125542"/>
                              </a:cubicBezTo>
                              <a:cubicBezTo>
                                <a:pt x="1951030" y="307649"/>
                                <a:pt x="1959036" y="438897"/>
                                <a:pt x="1995313" y="627692"/>
                              </a:cubicBezTo>
                              <a:cubicBezTo>
                                <a:pt x="1994337" y="698437"/>
                                <a:pt x="1927336" y="752640"/>
                                <a:pt x="1869771" y="753234"/>
                              </a:cubicBezTo>
                              <a:cubicBezTo>
                                <a:pt x="1234702" y="657998"/>
                                <a:pt x="458964" y="838104"/>
                                <a:pt x="125542" y="753234"/>
                              </a:cubicBezTo>
                              <a:cubicBezTo>
                                <a:pt x="60724" y="743453"/>
                                <a:pt x="-7484" y="696200"/>
                                <a:pt x="0" y="627692"/>
                              </a:cubicBezTo>
                              <a:cubicBezTo>
                                <a:pt x="1210" y="513832"/>
                                <a:pt x="-40020" y="234517"/>
                                <a:pt x="0" y="125542"/>
                              </a:cubicBezTo>
                              <a:close/>
                            </a:path>
                            <a:path w="1995313" h="753234" stroke="0" extrusionOk="0">
                              <a:moveTo>
                                <a:pt x="0" y="125542"/>
                              </a:moveTo>
                              <a:cubicBezTo>
                                <a:pt x="3346" y="60578"/>
                                <a:pt x="55238" y="2796"/>
                                <a:pt x="125542" y="0"/>
                              </a:cubicBezTo>
                              <a:cubicBezTo>
                                <a:pt x="862824" y="-97815"/>
                                <a:pt x="1035120" y="-94051"/>
                                <a:pt x="1869771" y="0"/>
                              </a:cubicBezTo>
                              <a:cubicBezTo>
                                <a:pt x="1929414" y="4480"/>
                                <a:pt x="1997757" y="47960"/>
                                <a:pt x="1995313" y="125542"/>
                              </a:cubicBezTo>
                              <a:cubicBezTo>
                                <a:pt x="1973641" y="219496"/>
                                <a:pt x="2018014" y="397784"/>
                                <a:pt x="1995313" y="627692"/>
                              </a:cubicBezTo>
                              <a:cubicBezTo>
                                <a:pt x="2001421" y="699880"/>
                                <a:pt x="1939930" y="753913"/>
                                <a:pt x="1869771" y="753234"/>
                              </a:cubicBezTo>
                              <a:cubicBezTo>
                                <a:pt x="1051366" y="730808"/>
                                <a:pt x="499052" y="747252"/>
                                <a:pt x="125542" y="753234"/>
                              </a:cubicBezTo>
                              <a:cubicBezTo>
                                <a:pt x="53426" y="749789"/>
                                <a:pt x="-10269" y="699572"/>
                                <a:pt x="0" y="627692"/>
                              </a:cubicBezTo>
                              <a:cubicBezTo>
                                <a:pt x="-39623" y="490637"/>
                                <a:pt x="-6153" y="193439"/>
                                <a:pt x="0" y="125542"/>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Century Gothic"/>
                      <a:cs typeface="Calibri"/>
                    </a:rPr>
                    <a:t>Mask clouds</a:t>
                  </a:r>
                </a:p>
              </p:txBody>
            </p:sp>
            <p:sp>
              <p:nvSpPr>
                <p:cNvPr id="95" name="Rectangle: Rounded Corners 94">
                  <a:extLst>
                    <a:ext uri="{FF2B5EF4-FFF2-40B4-BE49-F238E27FC236}">
                      <a16:creationId xmlns:a16="http://schemas.microsoft.com/office/drawing/2014/main" id="{D54CCACE-28EF-0A6E-6E93-93AF913F36C0}"/>
                    </a:ext>
                  </a:extLst>
                </p:cNvPr>
                <p:cNvSpPr/>
                <p:nvPr/>
              </p:nvSpPr>
              <p:spPr>
                <a:xfrm>
                  <a:off x="4851692" y="21392292"/>
                  <a:ext cx="2739353" cy="644071"/>
                </a:xfrm>
                <a:prstGeom prst="roundRect">
                  <a:avLst/>
                </a:prstGeom>
                <a:solidFill>
                  <a:schemeClr val="accent1">
                    <a:lumMod val="60000"/>
                    <a:lumOff val="40000"/>
                  </a:schemeClr>
                </a:solidFill>
                <a:ln>
                  <a:miter lim="800000"/>
                  <a:extLst>
                    <a:ext uri="{C807C97D-BFC1-408E-A445-0C87EB9F89A2}">
                      <ask:lineSketchStyleProps xmlns:ask="http://schemas.microsoft.com/office/drawing/2018/sketchyshapes" sd="3731091107">
                        <a:custGeom>
                          <a:avLst/>
                          <a:gdLst>
                            <a:gd name="connsiteX0" fmla="*/ 0 w 2908189"/>
                            <a:gd name="connsiteY0" fmla="*/ 138376 h 830239"/>
                            <a:gd name="connsiteX1" fmla="*/ 138376 w 2908189"/>
                            <a:gd name="connsiteY1" fmla="*/ 0 h 830239"/>
                            <a:gd name="connsiteX2" fmla="*/ 2769813 w 2908189"/>
                            <a:gd name="connsiteY2" fmla="*/ 0 h 830239"/>
                            <a:gd name="connsiteX3" fmla="*/ 2908189 w 2908189"/>
                            <a:gd name="connsiteY3" fmla="*/ 138376 h 830239"/>
                            <a:gd name="connsiteX4" fmla="*/ 2908189 w 2908189"/>
                            <a:gd name="connsiteY4" fmla="*/ 691863 h 830239"/>
                            <a:gd name="connsiteX5" fmla="*/ 2769813 w 2908189"/>
                            <a:gd name="connsiteY5" fmla="*/ 830239 h 830239"/>
                            <a:gd name="connsiteX6" fmla="*/ 138376 w 2908189"/>
                            <a:gd name="connsiteY6" fmla="*/ 830239 h 830239"/>
                            <a:gd name="connsiteX7" fmla="*/ 0 w 2908189"/>
                            <a:gd name="connsiteY7" fmla="*/ 691863 h 830239"/>
                            <a:gd name="connsiteX8" fmla="*/ 0 w 2908189"/>
                            <a:gd name="connsiteY8" fmla="*/ 138376 h 83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8189" h="830239" fill="none" extrusionOk="0">
                              <a:moveTo>
                                <a:pt x="0" y="138376"/>
                              </a:moveTo>
                              <a:cubicBezTo>
                                <a:pt x="2093" y="66246"/>
                                <a:pt x="50516" y="-4497"/>
                                <a:pt x="138376" y="0"/>
                              </a:cubicBezTo>
                              <a:cubicBezTo>
                                <a:pt x="1179060" y="-137554"/>
                                <a:pt x="1709364" y="23312"/>
                                <a:pt x="2769813" y="0"/>
                              </a:cubicBezTo>
                              <a:cubicBezTo>
                                <a:pt x="2859125" y="1331"/>
                                <a:pt x="2911884" y="61872"/>
                                <a:pt x="2908189" y="138376"/>
                              </a:cubicBezTo>
                              <a:cubicBezTo>
                                <a:pt x="2922572" y="239431"/>
                                <a:pt x="2883567" y="557962"/>
                                <a:pt x="2908189" y="691863"/>
                              </a:cubicBezTo>
                              <a:cubicBezTo>
                                <a:pt x="2903554" y="758428"/>
                                <a:pt x="2844390" y="830937"/>
                                <a:pt x="2769813" y="830239"/>
                              </a:cubicBezTo>
                              <a:cubicBezTo>
                                <a:pt x="2010477" y="894629"/>
                                <a:pt x="1022889" y="797655"/>
                                <a:pt x="138376" y="830239"/>
                              </a:cubicBezTo>
                              <a:cubicBezTo>
                                <a:pt x="61581" y="836945"/>
                                <a:pt x="-10018" y="772823"/>
                                <a:pt x="0" y="691863"/>
                              </a:cubicBezTo>
                              <a:cubicBezTo>
                                <a:pt x="-41492" y="521036"/>
                                <a:pt x="-6118" y="400940"/>
                                <a:pt x="0" y="138376"/>
                              </a:cubicBezTo>
                              <a:close/>
                            </a:path>
                            <a:path w="2908189" h="830239" stroke="0" extrusionOk="0">
                              <a:moveTo>
                                <a:pt x="0" y="138376"/>
                              </a:moveTo>
                              <a:cubicBezTo>
                                <a:pt x="-5391" y="53281"/>
                                <a:pt x="48901" y="-6540"/>
                                <a:pt x="138376" y="0"/>
                              </a:cubicBezTo>
                              <a:cubicBezTo>
                                <a:pt x="1405578" y="48150"/>
                                <a:pt x="1825478" y="59956"/>
                                <a:pt x="2769813" y="0"/>
                              </a:cubicBezTo>
                              <a:cubicBezTo>
                                <a:pt x="2835239" y="4311"/>
                                <a:pt x="2903415" y="60006"/>
                                <a:pt x="2908189" y="138376"/>
                              </a:cubicBezTo>
                              <a:cubicBezTo>
                                <a:pt x="2890124" y="413424"/>
                                <a:pt x="2876192" y="474119"/>
                                <a:pt x="2908189" y="691863"/>
                              </a:cubicBezTo>
                              <a:cubicBezTo>
                                <a:pt x="2912404" y="766693"/>
                                <a:pt x="2846630" y="833032"/>
                                <a:pt x="2769813" y="830239"/>
                              </a:cubicBezTo>
                              <a:cubicBezTo>
                                <a:pt x="1634443" y="802711"/>
                                <a:pt x="707180" y="910939"/>
                                <a:pt x="138376" y="830239"/>
                              </a:cubicBezTo>
                              <a:cubicBezTo>
                                <a:pt x="59762" y="828986"/>
                                <a:pt x="-642" y="770178"/>
                                <a:pt x="0" y="691863"/>
                              </a:cubicBezTo>
                              <a:cubicBezTo>
                                <a:pt x="743" y="487281"/>
                                <a:pt x="-7560" y="230252"/>
                                <a:pt x="0" y="138376"/>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Century Gothic"/>
                      <a:cs typeface="Calibri"/>
                    </a:rPr>
                    <a:t>Select AOD band from MODIS dataset</a:t>
                  </a:r>
                </a:p>
              </p:txBody>
            </p:sp>
          </p:grpSp>
        </p:grpSp>
      </p:grpSp>
      <p:grpSp>
        <p:nvGrpSpPr>
          <p:cNvPr id="52" name="Group 51">
            <a:extLst>
              <a:ext uri="{FF2B5EF4-FFF2-40B4-BE49-F238E27FC236}">
                <a16:creationId xmlns:a16="http://schemas.microsoft.com/office/drawing/2014/main" id="{C668AF31-41E4-8B8B-0C0D-8D927A5A8259}"/>
              </a:ext>
            </a:extLst>
          </p:cNvPr>
          <p:cNvGrpSpPr/>
          <p:nvPr/>
        </p:nvGrpSpPr>
        <p:grpSpPr>
          <a:xfrm>
            <a:off x="2175461" y="13724053"/>
            <a:ext cx="469032" cy="700830"/>
            <a:chOff x="10831391" y="5354603"/>
            <a:chExt cx="413405" cy="406493"/>
          </a:xfrm>
        </p:grpSpPr>
        <p:pic>
          <p:nvPicPr>
            <p:cNvPr id="57" name="Picture 56" descr="A close up of a logo&#10;&#10;Description automatically generated">
              <a:extLst>
                <a:ext uri="{FF2B5EF4-FFF2-40B4-BE49-F238E27FC236}">
                  <a16:creationId xmlns:a16="http://schemas.microsoft.com/office/drawing/2014/main" id="{3CD57AE1-129C-AB54-BBE5-2E531E0E3D38}"/>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876986" y="5544825"/>
              <a:ext cx="322216" cy="216271"/>
            </a:xfrm>
            <a:prstGeom prst="rect">
              <a:avLst/>
            </a:prstGeom>
          </p:spPr>
        </p:pic>
        <p:sp>
          <p:nvSpPr>
            <p:cNvPr id="58" name="TextBox 8">
              <a:extLst>
                <a:ext uri="{FF2B5EF4-FFF2-40B4-BE49-F238E27FC236}">
                  <a16:creationId xmlns:a16="http://schemas.microsoft.com/office/drawing/2014/main" id="{E12713E9-3515-28F0-F9B9-A360FA3F2D05}"/>
                </a:ext>
              </a:extLst>
            </p:cNvPr>
            <p:cNvSpPr txBox="1"/>
            <p:nvPr/>
          </p:nvSpPr>
          <p:spPr>
            <a:xfrm>
              <a:off x="10831391" y="5354603"/>
              <a:ext cx="413405" cy="196367"/>
            </a:xfrm>
            <a:prstGeom prst="rect">
              <a:avLst/>
            </a:prstGeom>
            <a:noFill/>
          </p:spPr>
          <p:txBody>
            <a:bodyPr wrap="square"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chemeClr val="tx1">
                      <a:lumMod val="75000"/>
                      <a:lumOff val="25000"/>
                    </a:schemeClr>
                  </a:solidFill>
                  <a:latin typeface="Century Gothic" panose="020B0502020202020204" pitchFamily="34" charset="0"/>
                </a:rPr>
                <a:t>N</a:t>
              </a:r>
            </a:p>
          </p:txBody>
        </p:sp>
      </p:grpSp>
      <p:grpSp>
        <p:nvGrpSpPr>
          <p:cNvPr id="114" name="Group 113">
            <a:extLst>
              <a:ext uri="{FF2B5EF4-FFF2-40B4-BE49-F238E27FC236}">
                <a16:creationId xmlns:a16="http://schemas.microsoft.com/office/drawing/2014/main" id="{B4B33FCE-82FD-9EF1-8994-2B28C75CEC06}"/>
              </a:ext>
            </a:extLst>
          </p:cNvPr>
          <p:cNvGrpSpPr/>
          <p:nvPr/>
        </p:nvGrpSpPr>
        <p:grpSpPr>
          <a:xfrm>
            <a:off x="1936418" y="15245148"/>
            <a:ext cx="5137014" cy="1167628"/>
            <a:chOff x="1231771" y="16008583"/>
            <a:chExt cx="5137014" cy="1167628"/>
          </a:xfrm>
        </p:grpSpPr>
        <p:grpSp>
          <p:nvGrpSpPr>
            <p:cNvPr id="16" name="Group 15">
              <a:extLst>
                <a:ext uri="{FF2B5EF4-FFF2-40B4-BE49-F238E27FC236}">
                  <a16:creationId xmlns:a16="http://schemas.microsoft.com/office/drawing/2014/main" id="{8E7E8453-D003-AEC0-A909-96E84BD3659D}"/>
                </a:ext>
              </a:extLst>
            </p:cNvPr>
            <p:cNvGrpSpPr/>
            <p:nvPr/>
          </p:nvGrpSpPr>
          <p:grpSpPr>
            <a:xfrm>
              <a:off x="1231771" y="16008583"/>
              <a:ext cx="4119330" cy="756244"/>
              <a:chOff x="7682133" y="5798777"/>
              <a:chExt cx="3630778" cy="438634"/>
            </a:xfrm>
          </p:grpSpPr>
          <p:sp>
            <p:nvSpPr>
              <p:cNvPr id="60" name="TextBox 9">
                <a:extLst>
                  <a:ext uri="{FF2B5EF4-FFF2-40B4-BE49-F238E27FC236}">
                    <a16:creationId xmlns:a16="http://schemas.microsoft.com/office/drawing/2014/main" id="{8BEE5FF7-57EE-B876-1C6B-331BD8789897}"/>
                  </a:ext>
                </a:extLst>
              </p:cNvPr>
              <p:cNvSpPr txBox="1"/>
              <p:nvPr/>
            </p:nvSpPr>
            <p:spPr>
              <a:xfrm>
                <a:off x="7963735" y="5798777"/>
                <a:ext cx="1892333" cy="196367"/>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ea typeface="Calibri"/>
                    <a:cs typeface="Calibri"/>
                  </a:rPr>
                  <a:t>Counties of Interest</a:t>
                </a:r>
                <a:endParaRPr lang="en-US" sz="1600">
                  <a:solidFill>
                    <a:schemeClr val="tx1">
                      <a:lumMod val="75000"/>
                      <a:lumOff val="25000"/>
                    </a:schemeClr>
                  </a:solidFill>
                  <a:ea typeface="Calibri"/>
                  <a:cs typeface="Calibri"/>
                </a:endParaRPr>
              </a:p>
            </p:txBody>
          </p:sp>
          <p:sp>
            <p:nvSpPr>
              <p:cNvPr id="62" name="TextBox 10">
                <a:extLst>
                  <a:ext uri="{FF2B5EF4-FFF2-40B4-BE49-F238E27FC236}">
                    <a16:creationId xmlns:a16="http://schemas.microsoft.com/office/drawing/2014/main" id="{122F7249-22F9-F958-A356-59E914BE413B}"/>
                  </a:ext>
                </a:extLst>
              </p:cNvPr>
              <p:cNvSpPr txBox="1"/>
              <p:nvPr/>
            </p:nvSpPr>
            <p:spPr>
              <a:xfrm>
                <a:off x="7963735" y="6041044"/>
                <a:ext cx="3349176" cy="196367"/>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ea typeface="Calibri"/>
                    <a:cs typeface="Calibri"/>
                  </a:rPr>
                  <a:t>County Boundaries</a:t>
                </a:r>
                <a:endParaRPr lang="en-US" sz="1600">
                  <a:solidFill>
                    <a:schemeClr val="tx1">
                      <a:lumMod val="75000"/>
                      <a:lumOff val="25000"/>
                    </a:schemeClr>
                  </a:solidFill>
                  <a:ea typeface="Calibri"/>
                  <a:cs typeface="Calibri"/>
                </a:endParaRPr>
              </a:p>
            </p:txBody>
          </p:sp>
          <p:sp>
            <p:nvSpPr>
              <p:cNvPr id="63" name="Rectangle 62">
                <a:extLst>
                  <a:ext uri="{FF2B5EF4-FFF2-40B4-BE49-F238E27FC236}">
                    <a16:creationId xmlns:a16="http://schemas.microsoft.com/office/drawing/2014/main" id="{A35DD952-6056-C767-B2FB-448CFA2D04DE}"/>
                  </a:ext>
                </a:extLst>
              </p:cNvPr>
              <p:cNvSpPr/>
              <p:nvPr/>
            </p:nvSpPr>
            <p:spPr>
              <a:xfrm>
                <a:off x="7682133" y="5830406"/>
                <a:ext cx="286853" cy="130567"/>
              </a:xfrm>
              <a:prstGeom prst="rect">
                <a:avLst/>
              </a:prstGeom>
              <a:solidFill>
                <a:srgbClr val="67A0E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4" name="Rectangle 63">
                <a:extLst>
                  <a:ext uri="{FF2B5EF4-FFF2-40B4-BE49-F238E27FC236}">
                    <a16:creationId xmlns:a16="http://schemas.microsoft.com/office/drawing/2014/main" id="{30452BF9-DB4C-BF7F-6481-5A79906E43E1}"/>
                  </a:ext>
                </a:extLst>
              </p:cNvPr>
              <p:cNvSpPr/>
              <p:nvPr/>
            </p:nvSpPr>
            <p:spPr>
              <a:xfrm>
                <a:off x="7682133" y="6070716"/>
                <a:ext cx="286853" cy="13056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54" name="TextBox 5">
              <a:extLst>
                <a:ext uri="{FF2B5EF4-FFF2-40B4-BE49-F238E27FC236}">
                  <a16:creationId xmlns:a16="http://schemas.microsoft.com/office/drawing/2014/main" id="{F08BA84D-E945-707D-4540-673FEE5ED7A0}"/>
                </a:ext>
              </a:extLst>
            </p:cNvPr>
            <p:cNvSpPr txBox="1"/>
            <p:nvPr/>
          </p:nvSpPr>
          <p:spPr>
            <a:xfrm>
              <a:off x="1555463" y="16837657"/>
              <a:ext cx="4813322" cy="338554"/>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ea typeface="Calibri"/>
                  <a:cs typeface="Calibri"/>
                </a:rPr>
                <a:t>Washington &amp; Oregon State Boundaries</a:t>
              </a:r>
              <a:endParaRPr lang="en-US" sz="1600">
                <a:solidFill>
                  <a:schemeClr val="tx1">
                    <a:lumMod val="75000"/>
                    <a:lumOff val="25000"/>
                  </a:schemeClr>
                </a:solidFill>
                <a:ea typeface="Calibri"/>
                <a:cs typeface="Calibri"/>
              </a:endParaRPr>
            </a:p>
          </p:txBody>
        </p:sp>
        <p:sp>
          <p:nvSpPr>
            <p:cNvPr id="55" name="Rectangle 54">
              <a:extLst>
                <a:ext uri="{FF2B5EF4-FFF2-40B4-BE49-F238E27FC236}">
                  <a16:creationId xmlns:a16="http://schemas.microsoft.com/office/drawing/2014/main" id="{DD711DE6-BFCA-E345-872C-D38D9ACBB0AC}"/>
                </a:ext>
              </a:extLst>
            </p:cNvPr>
            <p:cNvSpPr/>
            <p:nvPr/>
          </p:nvSpPr>
          <p:spPr>
            <a:xfrm>
              <a:off x="1231771" y="16894165"/>
              <a:ext cx="325452" cy="225109"/>
            </a:xfrm>
            <a:prstGeom prst="rect">
              <a:avLst/>
            </a:prstGeom>
            <a:no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9" name="TextBox 8">
            <a:extLst>
              <a:ext uri="{FF2B5EF4-FFF2-40B4-BE49-F238E27FC236}">
                <a16:creationId xmlns:a16="http://schemas.microsoft.com/office/drawing/2014/main" id="{A0FC0DA2-F61A-C950-CF09-4B1FD7918109}"/>
              </a:ext>
            </a:extLst>
          </p:cNvPr>
          <p:cNvSpPr txBox="1"/>
          <p:nvPr/>
        </p:nvSpPr>
        <p:spPr>
          <a:xfrm>
            <a:off x="1156475" y="4816676"/>
            <a:ext cx="7592957" cy="769441"/>
          </a:xfrm>
          <a:prstGeom prst="rect">
            <a:avLst/>
          </a:prstGeom>
          <a:noFill/>
        </p:spPr>
        <p:txBody>
          <a:bodyPr wrap="square" lIns="91440" tIns="45720" rIns="91440" bIns="45720" rtlCol="0" anchor="t">
            <a:spAutoFit/>
          </a:bodyPr>
          <a:lstStyle/>
          <a:p>
            <a:pPr algn="ctr"/>
            <a:r>
              <a:rPr lang="en-US" sz="4400" b="1">
                <a:solidFill>
                  <a:srgbClr val="8A5A9A"/>
                </a:solidFill>
                <a:latin typeface="Century Gothic"/>
              </a:rPr>
              <a:t>Study Area</a:t>
            </a:r>
            <a:endParaRPr lang="en-US" sz="4400"/>
          </a:p>
        </p:txBody>
      </p:sp>
      <p:sp>
        <p:nvSpPr>
          <p:cNvPr id="6" name="TextBox 5">
            <a:extLst>
              <a:ext uri="{FF2B5EF4-FFF2-40B4-BE49-F238E27FC236}">
                <a16:creationId xmlns:a16="http://schemas.microsoft.com/office/drawing/2014/main" id="{ABE5E73B-E02C-087C-2D8E-F194021B8DE5}"/>
              </a:ext>
            </a:extLst>
          </p:cNvPr>
          <p:cNvSpPr txBox="1"/>
          <p:nvPr/>
        </p:nvSpPr>
        <p:spPr>
          <a:xfrm>
            <a:off x="40389833" y="11829210"/>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79" name="TextBox 178">
            <a:extLst>
              <a:ext uri="{FF2B5EF4-FFF2-40B4-BE49-F238E27FC236}">
                <a16:creationId xmlns:a16="http://schemas.microsoft.com/office/drawing/2014/main" id="{6C4DCD01-1951-2A6F-E2A9-3CC4FA883231}"/>
              </a:ext>
            </a:extLst>
          </p:cNvPr>
          <p:cNvSpPr txBox="1"/>
          <p:nvPr/>
        </p:nvSpPr>
        <p:spPr>
          <a:xfrm>
            <a:off x="17707871" y="19571882"/>
            <a:ext cx="7562977" cy="769441"/>
          </a:xfrm>
          <a:prstGeom prst="rect">
            <a:avLst/>
          </a:prstGeom>
          <a:noFill/>
        </p:spPr>
        <p:txBody>
          <a:bodyPr wrap="square" lIns="91440" tIns="45720" rIns="91440" bIns="45720" rtlCol="0" anchor="t">
            <a:spAutoFit/>
          </a:bodyPr>
          <a:lstStyle/>
          <a:p>
            <a:pPr algn="ctr"/>
            <a:r>
              <a:rPr lang="en-US" sz="4400" b="1">
                <a:solidFill>
                  <a:srgbClr val="8A5A9A"/>
                </a:solidFill>
                <a:latin typeface="Century Gothic"/>
              </a:rPr>
              <a:t>Takeaways</a:t>
            </a:r>
            <a:endParaRPr lang="en-US"/>
          </a:p>
        </p:txBody>
      </p:sp>
      <p:cxnSp>
        <p:nvCxnSpPr>
          <p:cNvPr id="129" name="Connector: Elbow 35">
            <a:extLst>
              <a:ext uri="{FF2B5EF4-FFF2-40B4-BE49-F238E27FC236}">
                <a16:creationId xmlns:a16="http://schemas.microsoft.com/office/drawing/2014/main" id="{B971D25E-830D-DB70-4039-9F27F160B6E9}"/>
              </a:ext>
            </a:extLst>
          </p:cNvPr>
          <p:cNvCxnSpPr>
            <a:cxnSpLocks/>
            <a:endCxn id="80" idx="0"/>
          </p:cNvCxnSpPr>
          <p:nvPr/>
        </p:nvCxnSpPr>
        <p:spPr>
          <a:xfrm rot="10800000" flipV="1">
            <a:off x="17238446" y="17318015"/>
            <a:ext cx="9388190" cy="675965"/>
          </a:xfrm>
          <a:prstGeom prst="bentConnector2">
            <a:avLst/>
          </a:prstGeom>
          <a:ln w="50800">
            <a:solidFill>
              <a:srgbClr val="7233A3"/>
            </a:solidFill>
            <a:tailEnd type="triangle"/>
          </a:ln>
        </p:spPr>
        <p:style>
          <a:lnRef idx="1">
            <a:schemeClr val="accent6"/>
          </a:lnRef>
          <a:fillRef idx="0">
            <a:schemeClr val="accent6"/>
          </a:fillRef>
          <a:effectRef idx="0">
            <a:schemeClr val="accent6"/>
          </a:effectRef>
          <a:fontRef idx="minor">
            <a:schemeClr val="tx1"/>
          </a:fontRef>
        </p:style>
      </p:cxnSp>
      <p:cxnSp>
        <p:nvCxnSpPr>
          <p:cNvPr id="130" name="Connector: Elbow 37">
            <a:extLst>
              <a:ext uri="{FF2B5EF4-FFF2-40B4-BE49-F238E27FC236}">
                <a16:creationId xmlns:a16="http://schemas.microsoft.com/office/drawing/2014/main" id="{D250016E-CE8A-239B-2E2D-918293EA3617}"/>
              </a:ext>
            </a:extLst>
          </p:cNvPr>
          <p:cNvCxnSpPr>
            <a:cxnSpLocks/>
            <a:endCxn id="80" idx="0"/>
          </p:cNvCxnSpPr>
          <p:nvPr/>
        </p:nvCxnSpPr>
        <p:spPr>
          <a:xfrm>
            <a:off x="16031933" y="17318015"/>
            <a:ext cx="1206513" cy="675966"/>
          </a:xfrm>
          <a:prstGeom prst="bentConnector2">
            <a:avLst/>
          </a:prstGeom>
          <a:ln w="50800">
            <a:solidFill>
              <a:srgbClr val="7233A3"/>
            </a:solidFill>
            <a:tailEnd type="triangle"/>
          </a:ln>
        </p:spPr>
        <p:style>
          <a:lnRef idx="1">
            <a:schemeClr val="accent6"/>
          </a:lnRef>
          <a:fillRef idx="0">
            <a:schemeClr val="accent6"/>
          </a:fillRef>
          <a:effectRef idx="0">
            <a:schemeClr val="accent6"/>
          </a:effectRef>
          <a:fontRef idx="minor">
            <a:schemeClr val="tx1"/>
          </a:fontRef>
        </p:style>
      </p:cxnSp>
      <p:cxnSp>
        <p:nvCxnSpPr>
          <p:cNvPr id="192" name="Elbow Connector 191">
            <a:extLst>
              <a:ext uri="{FF2B5EF4-FFF2-40B4-BE49-F238E27FC236}">
                <a16:creationId xmlns:a16="http://schemas.microsoft.com/office/drawing/2014/main" id="{79F6EAC9-0273-66F3-BDCD-6338BA75024C}"/>
              </a:ext>
            </a:extLst>
          </p:cNvPr>
          <p:cNvCxnSpPr>
            <a:cxnSpLocks/>
            <a:endCxn id="78" idx="0"/>
          </p:cNvCxnSpPr>
          <p:nvPr/>
        </p:nvCxnSpPr>
        <p:spPr>
          <a:xfrm rot="10800000" flipV="1">
            <a:off x="20286540" y="17318017"/>
            <a:ext cx="1133942" cy="705868"/>
          </a:xfrm>
          <a:prstGeom prst="bentConnector2">
            <a:avLst/>
          </a:prstGeom>
          <a:ln w="50800">
            <a:solidFill>
              <a:srgbClr val="7233A3"/>
            </a:solidFill>
            <a:tailEnd type="triangle"/>
          </a:ln>
        </p:spPr>
        <p:style>
          <a:lnRef idx="1">
            <a:schemeClr val="accent1"/>
          </a:lnRef>
          <a:fillRef idx="0">
            <a:schemeClr val="accent1"/>
          </a:fillRef>
          <a:effectRef idx="0">
            <a:schemeClr val="accent1"/>
          </a:effectRef>
          <a:fontRef idx="minor">
            <a:schemeClr val="tx1"/>
          </a:fontRef>
        </p:style>
      </p:cxnSp>
      <p:cxnSp>
        <p:nvCxnSpPr>
          <p:cNvPr id="203" name="Connector: Elbow 35">
            <a:extLst>
              <a:ext uri="{FF2B5EF4-FFF2-40B4-BE49-F238E27FC236}">
                <a16:creationId xmlns:a16="http://schemas.microsoft.com/office/drawing/2014/main" id="{6C5341FD-2E97-CAD5-4AD9-BE5972438E32}"/>
              </a:ext>
            </a:extLst>
          </p:cNvPr>
          <p:cNvCxnSpPr>
            <a:cxnSpLocks/>
            <a:endCxn id="79" idx="0"/>
          </p:cNvCxnSpPr>
          <p:nvPr/>
        </p:nvCxnSpPr>
        <p:spPr>
          <a:xfrm rot="10800000" flipV="1">
            <a:off x="23525097" y="17318017"/>
            <a:ext cx="3011831" cy="691870"/>
          </a:xfrm>
          <a:prstGeom prst="bentConnector2">
            <a:avLst/>
          </a:prstGeom>
          <a:ln w="50800">
            <a:solidFill>
              <a:srgbClr val="7233A3"/>
            </a:solidFill>
            <a:tailEnd type="triangle"/>
          </a:ln>
        </p:spPr>
        <p:style>
          <a:lnRef idx="1">
            <a:schemeClr val="accent6"/>
          </a:lnRef>
          <a:fillRef idx="0">
            <a:schemeClr val="accent6"/>
          </a:fillRef>
          <a:effectRef idx="0">
            <a:schemeClr val="accent6"/>
          </a:effectRef>
          <a:fontRef idx="minor">
            <a:schemeClr val="tx1"/>
          </a:fontRef>
        </p:style>
      </p:cxnSp>
      <p:grpSp>
        <p:nvGrpSpPr>
          <p:cNvPr id="30" name="Group 29">
            <a:extLst>
              <a:ext uri="{FF2B5EF4-FFF2-40B4-BE49-F238E27FC236}">
                <a16:creationId xmlns:a16="http://schemas.microsoft.com/office/drawing/2014/main" id="{C7FBC9D1-FDE6-645C-1A82-737F0C1CD6EA}"/>
              </a:ext>
            </a:extLst>
          </p:cNvPr>
          <p:cNvGrpSpPr/>
          <p:nvPr/>
        </p:nvGrpSpPr>
        <p:grpSpPr>
          <a:xfrm>
            <a:off x="1963380" y="14556584"/>
            <a:ext cx="1578857" cy="473788"/>
            <a:chOff x="5357439" y="5447777"/>
            <a:chExt cx="2064934" cy="396913"/>
          </a:xfrm>
        </p:grpSpPr>
        <p:sp>
          <p:nvSpPr>
            <p:cNvPr id="31" name="Rectangle 412">
              <a:extLst>
                <a:ext uri="{FF2B5EF4-FFF2-40B4-BE49-F238E27FC236}">
                  <a16:creationId xmlns:a16="http://schemas.microsoft.com/office/drawing/2014/main" id="{4C3445FE-1715-EB29-8367-42A97B2D144F}"/>
                </a:ext>
              </a:extLst>
            </p:cNvPr>
            <p:cNvSpPr>
              <a:spLocks noChangeArrowheads="1"/>
            </p:cNvSpPr>
            <p:nvPr/>
          </p:nvSpPr>
          <p:spPr bwMode="auto">
            <a:xfrm>
              <a:off x="7036614" y="5447789"/>
              <a:ext cx="385759" cy="206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a:solidFill>
                    <a:schemeClr val="tx1">
                      <a:lumMod val="75000"/>
                      <a:lumOff val="25000"/>
                    </a:schemeClr>
                  </a:solidFill>
                  <a:latin typeface="Century Gothic" panose="020B0502020202020204" pitchFamily="34" charset="0"/>
                </a:rPr>
                <a:t>km</a:t>
              </a:r>
              <a:endParaRPr kumimoji="0" lang="en-US" altLang="en-US" sz="1600" b="0" i="0" u="none" strike="noStrike" cap="none" normalizeH="0" baseline="0">
                <a:ln>
                  <a:noFill/>
                </a:ln>
                <a:solidFill>
                  <a:schemeClr val="tx1">
                    <a:lumMod val="75000"/>
                    <a:lumOff val="25000"/>
                  </a:schemeClr>
                </a:solidFill>
                <a:effectLst/>
                <a:latin typeface="Century Gothic" panose="020B0502020202020204" pitchFamily="34" charset="0"/>
              </a:endParaRPr>
            </a:p>
          </p:txBody>
        </p:sp>
        <p:sp>
          <p:nvSpPr>
            <p:cNvPr id="32" name="Line 413">
              <a:extLst>
                <a:ext uri="{FF2B5EF4-FFF2-40B4-BE49-F238E27FC236}">
                  <a16:creationId xmlns:a16="http://schemas.microsoft.com/office/drawing/2014/main" id="{316C8ACE-8976-6B7C-1AD4-83CE87059DBD}"/>
                </a:ext>
              </a:extLst>
            </p:cNvPr>
            <p:cNvSpPr>
              <a:spLocks noChangeShapeType="1"/>
            </p:cNvSpPr>
            <p:nvPr/>
          </p:nvSpPr>
          <p:spPr bwMode="auto">
            <a:xfrm flipV="1">
              <a:off x="5413260" y="5664807"/>
              <a:ext cx="0" cy="77951"/>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Line 414">
              <a:extLst>
                <a:ext uri="{FF2B5EF4-FFF2-40B4-BE49-F238E27FC236}">
                  <a16:creationId xmlns:a16="http://schemas.microsoft.com/office/drawing/2014/main" id="{D474104D-460C-890D-FF4C-2F51E6E8A730}"/>
                </a:ext>
              </a:extLst>
            </p:cNvPr>
            <p:cNvSpPr>
              <a:spLocks noChangeShapeType="1"/>
            </p:cNvSpPr>
            <p:nvPr/>
          </p:nvSpPr>
          <p:spPr bwMode="auto">
            <a:xfrm flipV="1">
              <a:off x="5977809" y="5664807"/>
              <a:ext cx="0" cy="77951"/>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Line 415">
              <a:extLst>
                <a:ext uri="{FF2B5EF4-FFF2-40B4-BE49-F238E27FC236}">
                  <a16:creationId xmlns:a16="http://schemas.microsoft.com/office/drawing/2014/main" id="{ADD50698-F2F3-E472-6DB6-B752AB07C699}"/>
                </a:ext>
              </a:extLst>
            </p:cNvPr>
            <p:cNvSpPr>
              <a:spLocks noChangeShapeType="1"/>
            </p:cNvSpPr>
            <p:nvPr/>
          </p:nvSpPr>
          <p:spPr bwMode="auto">
            <a:xfrm flipV="1">
              <a:off x="6544896" y="5664807"/>
              <a:ext cx="0" cy="77951"/>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Line 416">
              <a:extLst>
                <a:ext uri="{FF2B5EF4-FFF2-40B4-BE49-F238E27FC236}">
                  <a16:creationId xmlns:a16="http://schemas.microsoft.com/office/drawing/2014/main" id="{B9896D6A-B9D2-997E-A8F9-3E5E99E7BE66}"/>
                </a:ext>
              </a:extLst>
            </p:cNvPr>
            <p:cNvSpPr>
              <a:spLocks noChangeShapeType="1"/>
            </p:cNvSpPr>
            <p:nvPr/>
          </p:nvSpPr>
          <p:spPr bwMode="auto">
            <a:xfrm flipV="1">
              <a:off x="5696169" y="5688316"/>
              <a:ext cx="0" cy="54442"/>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Line 417">
              <a:extLst>
                <a:ext uri="{FF2B5EF4-FFF2-40B4-BE49-F238E27FC236}">
                  <a16:creationId xmlns:a16="http://schemas.microsoft.com/office/drawing/2014/main" id="{18DF7928-CF9C-372D-475E-7E7F02BCEFE9}"/>
                </a:ext>
              </a:extLst>
            </p:cNvPr>
            <p:cNvSpPr>
              <a:spLocks noChangeShapeType="1"/>
            </p:cNvSpPr>
            <p:nvPr/>
          </p:nvSpPr>
          <p:spPr bwMode="auto">
            <a:xfrm flipV="1">
              <a:off x="6261987" y="5688316"/>
              <a:ext cx="0" cy="54442"/>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Line 418">
              <a:extLst>
                <a:ext uri="{FF2B5EF4-FFF2-40B4-BE49-F238E27FC236}">
                  <a16:creationId xmlns:a16="http://schemas.microsoft.com/office/drawing/2014/main" id="{C0F849BE-66D8-F184-8DA3-C82663520F2E}"/>
                </a:ext>
              </a:extLst>
            </p:cNvPr>
            <p:cNvSpPr>
              <a:spLocks noChangeShapeType="1"/>
            </p:cNvSpPr>
            <p:nvPr/>
          </p:nvSpPr>
          <p:spPr bwMode="auto">
            <a:xfrm>
              <a:off x="5413260" y="5742758"/>
              <a:ext cx="1131636" cy="0"/>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 name="Rectangle 419">
              <a:extLst>
                <a:ext uri="{FF2B5EF4-FFF2-40B4-BE49-F238E27FC236}">
                  <a16:creationId xmlns:a16="http://schemas.microsoft.com/office/drawing/2014/main" id="{C43F57F9-281A-CE0B-DC57-3575E5B4A5FB}"/>
                </a:ext>
              </a:extLst>
            </p:cNvPr>
            <p:cNvSpPr>
              <a:spLocks noChangeArrowheads="1"/>
            </p:cNvSpPr>
            <p:nvPr/>
          </p:nvSpPr>
          <p:spPr bwMode="auto">
            <a:xfrm>
              <a:off x="5357439" y="5447785"/>
              <a:ext cx="148854" cy="206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lumMod val="75000"/>
                      <a:lumOff val="25000"/>
                    </a:schemeClr>
                  </a:solidFill>
                  <a:effectLst/>
                  <a:latin typeface="Century Gothic" panose="020B0502020202020204" pitchFamily="34" charset="0"/>
                </a:rPr>
                <a:t>0</a:t>
              </a:r>
            </a:p>
          </p:txBody>
        </p:sp>
        <p:sp>
          <p:nvSpPr>
            <p:cNvPr id="109" name="Rectangle 420">
              <a:extLst>
                <a:ext uri="{FF2B5EF4-FFF2-40B4-BE49-F238E27FC236}">
                  <a16:creationId xmlns:a16="http://schemas.microsoft.com/office/drawing/2014/main" id="{09579C75-AB2D-9666-3681-D40CC0EE8AD6}"/>
                </a:ext>
              </a:extLst>
            </p:cNvPr>
            <p:cNvSpPr>
              <a:spLocks noChangeArrowheads="1"/>
            </p:cNvSpPr>
            <p:nvPr/>
          </p:nvSpPr>
          <p:spPr bwMode="auto">
            <a:xfrm>
              <a:off x="5901389" y="5501466"/>
              <a:ext cx="41" cy="343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lumMod val="75000"/>
                    <a:lumOff val="25000"/>
                  </a:schemeClr>
                </a:solidFill>
                <a:effectLst/>
                <a:latin typeface="Century Gothic" panose="020B0502020202020204" pitchFamily="34" charset="0"/>
              </a:endParaRPr>
            </a:p>
          </p:txBody>
        </p:sp>
        <p:sp>
          <p:nvSpPr>
            <p:cNvPr id="110" name="Rectangle 421">
              <a:extLst>
                <a:ext uri="{FF2B5EF4-FFF2-40B4-BE49-F238E27FC236}">
                  <a16:creationId xmlns:a16="http://schemas.microsoft.com/office/drawing/2014/main" id="{22BB45EF-F8C9-BC89-7DE7-8B469563523D}"/>
                </a:ext>
              </a:extLst>
            </p:cNvPr>
            <p:cNvSpPr>
              <a:spLocks noChangeArrowheads="1"/>
            </p:cNvSpPr>
            <p:nvPr/>
          </p:nvSpPr>
          <p:spPr bwMode="auto">
            <a:xfrm>
              <a:off x="6468477" y="5447777"/>
              <a:ext cx="446558" cy="206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a:solidFill>
                    <a:schemeClr val="tx1">
                      <a:lumMod val="75000"/>
                      <a:lumOff val="25000"/>
                    </a:schemeClr>
                  </a:solidFill>
                  <a:latin typeface="Century Gothic" panose="020B0502020202020204" pitchFamily="34" charset="0"/>
                </a:rPr>
                <a:t>100</a:t>
              </a:r>
              <a:endParaRPr kumimoji="0" lang="en-US" altLang="en-US" sz="1600" b="0" i="0" u="none" strike="noStrike" cap="none" normalizeH="0" baseline="0">
                <a:ln>
                  <a:noFill/>
                </a:ln>
                <a:solidFill>
                  <a:schemeClr val="tx1">
                    <a:lumMod val="75000"/>
                    <a:lumOff val="25000"/>
                  </a:schemeClr>
                </a:solidFill>
                <a:effectLst/>
                <a:latin typeface="Century Gothic" panose="020B0502020202020204" pitchFamily="34" charset="0"/>
              </a:endParaRPr>
            </a:p>
          </p:txBody>
        </p:sp>
      </p:grpSp>
      <p:grpSp>
        <p:nvGrpSpPr>
          <p:cNvPr id="193" name="Group 192">
            <a:extLst>
              <a:ext uri="{FF2B5EF4-FFF2-40B4-BE49-F238E27FC236}">
                <a16:creationId xmlns:a16="http://schemas.microsoft.com/office/drawing/2014/main" id="{B78401D5-6071-C021-31F4-A900B887E0F8}"/>
              </a:ext>
            </a:extLst>
          </p:cNvPr>
          <p:cNvGrpSpPr/>
          <p:nvPr/>
        </p:nvGrpSpPr>
        <p:grpSpPr>
          <a:xfrm>
            <a:off x="1072214" y="17422437"/>
            <a:ext cx="14473425" cy="10516199"/>
            <a:chOff x="1263912" y="17422437"/>
            <a:chExt cx="14473425" cy="10516199"/>
          </a:xfrm>
        </p:grpSpPr>
        <p:pic>
          <p:nvPicPr>
            <p:cNvPr id="121" name="Picture 120" descr="A graph of a number of years&#10;&#10;Description automatically generated">
              <a:extLst>
                <a:ext uri="{FF2B5EF4-FFF2-40B4-BE49-F238E27FC236}">
                  <a16:creationId xmlns:a16="http://schemas.microsoft.com/office/drawing/2014/main" id="{887FE082-64CF-61E7-C18E-1DE385418152}"/>
                </a:ext>
              </a:extLst>
            </p:cNvPr>
            <p:cNvPicPr>
              <a:picLocks noChangeAspect="1"/>
            </p:cNvPicPr>
            <p:nvPr/>
          </p:nvPicPr>
          <p:blipFill rotWithShape="1">
            <a:blip r:embed="rId18"/>
            <a:srcRect l="15818" t="11043" r="15614" b="11292"/>
            <a:stretch/>
          </p:blipFill>
          <p:spPr>
            <a:xfrm>
              <a:off x="1505844" y="17970591"/>
              <a:ext cx="13991188" cy="9968045"/>
            </a:xfrm>
            <a:prstGeom prst="rect">
              <a:avLst/>
            </a:prstGeom>
          </p:spPr>
        </p:pic>
        <p:sp>
          <p:nvSpPr>
            <p:cNvPr id="122" name="TextBox 3">
              <a:extLst>
                <a:ext uri="{FF2B5EF4-FFF2-40B4-BE49-F238E27FC236}">
                  <a16:creationId xmlns:a16="http://schemas.microsoft.com/office/drawing/2014/main" id="{FF111038-5423-2608-737B-F35ADD2B9D3D}"/>
                </a:ext>
              </a:extLst>
            </p:cNvPr>
            <p:cNvSpPr txBox="1"/>
            <p:nvPr/>
          </p:nvSpPr>
          <p:spPr>
            <a:xfrm rot="16200000">
              <a:off x="15326740" y="19490303"/>
              <a:ext cx="575410" cy="245785"/>
            </a:xfrm>
            <a:prstGeom prst="rect">
              <a:avLst/>
            </a:prstGeom>
            <a:solidFill>
              <a:schemeClr val="bg1"/>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solidFill>
                  <a:schemeClr val="tx1">
                    <a:lumMod val="75000"/>
                    <a:lumOff val="25000"/>
                  </a:schemeClr>
                </a:solidFill>
                <a:latin typeface="Century Gothic"/>
              </a:endParaRPr>
            </a:p>
          </p:txBody>
        </p:sp>
        <p:sp>
          <p:nvSpPr>
            <p:cNvPr id="123" name="TextBox 4">
              <a:extLst>
                <a:ext uri="{FF2B5EF4-FFF2-40B4-BE49-F238E27FC236}">
                  <a16:creationId xmlns:a16="http://schemas.microsoft.com/office/drawing/2014/main" id="{90B5C453-B18E-8FDD-0FCC-5E5F10556DBF}"/>
                </a:ext>
              </a:extLst>
            </p:cNvPr>
            <p:cNvSpPr txBox="1"/>
            <p:nvPr/>
          </p:nvSpPr>
          <p:spPr>
            <a:xfrm rot="16200000">
              <a:off x="15326740" y="20149317"/>
              <a:ext cx="575410" cy="245785"/>
            </a:xfrm>
            <a:prstGeom prst="rect">
              <a:avLst/>
            </a:prstGeom>
            <a:solidFill>
              <a:schemeClr val="bg1"/>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solidFill>
                  <a:schemeClr val="tx1">
                    <a:lumMod val="75000"/>
                    <a:lumOff val="25000"/>
                  </a:schemeClr>
                </a:solidFill>
                <a:latin typeface="Century Gothic"/>
              </a:endParaRPr>
            </a:p>
          </p:txBody>
        </p:sp>
        <p:sp>
          <p:nvSpPr>
            <p:cNvPr id="124" name="TextBox 5">
              <a:extLst>
                <a:ext uri="{FF2B5EF4-FFF2-40B4-BE49-F238E27FC236}">
                  <a16:creationId xmlns:a16="http://schemas.microsoft.com/office/drawing/2014/main" id="{BE3A55DD-2318-FD73-0938-21E7EF21E45F}"/>
                </a:ext>
              </a:extLst>
            </p:cNvPr>
            <p:cNvSpPr txBox="1"/>
            <p:nvPr/>
          </p:nvSpPr>
          <p:spPr>
            <a:xfrm flipH="1">
              <a:off x="15563381" y="19771104"/>
              <a:ext cx="147023" cy="263317"/>
            </a:xfrm>
            <a:prstGeom prst="rect">
              <a:avLst/>
            </a:prstGeom>
            <a:solidFill>
              <a:schemeClr val="bg1"/>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solidFill>
                  <a:schemeClr val="tx1">
                    <a:lumMod val="75000"/>
                    <a:lumOff val="25000"/>
                  </a:schemeClr>
                </a:solidFill>
                <a:latin typeface="Century Gothic"/>
              </a:endParaRPr>
            </a:p>
          </p:txBody>
        </p:sp>
        <p:sp>
          <p:nvSpPr>
            <p:cNvPr id="125" name="TextBox 6">
              <a:extLst>
                <a:ext uri="{FF2B5EF4-FFF2-40B4-BE49-F238E27FC236}">
                  <a16:creationId xmlns:a16="http://schemas.microsoft.com/office/drawing/2014/main" id="{6058987F-2925-1840-E483-65590DDCCBCB}"/>
                </a:ext>
              </a:extLst>
            </p:cNvPr>
            <p:cNvSpPr txBox="1"/>
            <p:nvPr/>
          </p:nvSpPr>
          <p:spPr>
            <a:xfrm rot="16200000">
              <a:off x="2076265" y="22037686"/>
              <a:ext cx="453148" cy="400111"/>
            </a:xfrm>
            <a:prstGeom prst="rect">
              <a:avLst/>
            </a:prstGeom>
            <a:solidFill>
              <a:schemeClr val="bg1"/>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a:rPr>
                <a:t>0</a:t>
              </a:r>
            </a:p>
          </p:txBody>
        </p:sp>
        <p:sp>
          <p:nvSpPr>
            <p:cNvPr id="126" name="TextBox 7">
              <a:extLst>
                <a:ext uri="{FF2B5EF4-FFF2-40B4-BE49-F238E27FC236}">
                  <a16:creationId xmlns:a16="http://schemas.microsoft.com/office/drawing/2014/main" id="{C343C76B-C2F7-7477-1C6A-22BA2443A620}"/>
                </a:ext>
              </a:extLst>
            </p:cNvPr>
            <p:cNvSpPr txBox="1"/>
            <p:nvPr/>
          </p:nvSpPr>
          <p:spPr>
            <a:xfrm rot="16200000">
              <a:off x="1811482" y="19270157"/>
              <a:ext cx="963913" cy="400111"/>
            </a:xfrm>
            <a:prstGeom prst="rect">
              <a:avLst/>
            </a:prstGeom>
            <a:solidFill>
              <a:schemeClr val="bg1"/>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a:rPr>
                <a:t>500</a:t>
              </a:r>
              <a:endParaRPr lang="en-US" sz="2000"/>
            </a:p>
          </p:txBody>
        </p:sp>
        <p:sp>
          <p:nvSpPr>
            <p:cNvPr id="127" name="TextBox 8">
              <a:extLst>
                <a:ext uri="{FF2B5EF4-FFF2-40B4-BE49-F238E27FC236}">
                  <a16:creationId xmlns:a16="http://schemas.microsoft.com/office/drawing/2014/main" id="{978BBF8A-8B69-D20C-BC82-4F2037748442}"/>
                </a:ext>
              </a:extLst>
            </p:cNvPr>
            <p:cNvSpPr txBox="1"/>
            <p:nvPr/>
          </p:nvSpPr>
          <p:spPr>
            <a:xfrm rot="16200000">
              <a:off x="1889355" y="21529823"/>
              <a:ext cx="817571" cy="400111"/>
            </a:xfrm>
            <a:prstGeom prst="rect">
              <a:avLst/>
            </a:prstGeom>
            <a:solidFill>
              <a:schemeClr val="bg1"/>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a:rPr>
                <a:t>100</a:t>
              </a:r>
              <a:endParaRPr lang="en-US" sz="2000"/>
            </a:p>
          </p:txBody>
        </p:sp>
        <p:sp>
          <p:nvSpPr>
            <p:cNvPr id="128" name="TextBox 9">
              <a:extLst>
                <a:ext uri="{FF2B5EF4-FFF2-40B4-BE49-F238E27FC236}">
                  <a16:creationId xmlns:a16="http://schemas.microsoft.com/office/drawing/2014/main" id="{FEE47A81-DAED-A9B8-7FA2-F09E0C542AF4}"/>
                </a:ext>
              </a:extLst>
            </p:cNvPr>
            <p:cNvSpPr txBox="1"/>
            <p:nvPr/>
          </p:nvSpPr>
          <p:spPr>
            <a:xfrm rot="16200000">
              <a:off x="1773142" y="20336190"/>
              <a:ext cx="963913" cy="400111"/>
            </a:xfrm>
            <a:prstGeom prst="rect">
              <a:avLst/>
            </a:prstGeom>
            <a:solidFill>
              <a:schemeClr val="bg1"/>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a:rPr>
                <a:t>300</a:t>
              </a:r>
            </a:p>
          </p:txBody>
        </p:sp>
        <p:sp>
          <p:nvSpPr>
            <p:cNvPr id="131" name="TextBox 10">
              <a:extLst>
                <a:ext uri="{FF2B5EF4-FFF2-40B4-BE49-F238E27FC236}">
                  <a16:creationId xmlns:a16="http://schemas.microsoft.com/office/drawing/2014/main" id="{BF0D877E-DD81-E0E6-1B04-1D3A4B5C59CA}"/>
                </a:ext>
              </a:extLst>
            </p:cNvPr>
            <p:cNvSpPr txBox="1"/>
            <p:nvPr/>
          </p:nvSpPr>
          <p:spPr>
            <a:xfrm rot="16200000">
              <a:off x="1811482" y="18210647"/>
              <a:ext cx="963913" cy="400111"/>
            </a:xfrm>
            <a:prstGeom prst="rect">
              <a:avLst/>
            </a:prstGeom>
            <a:solidFill>
              <a:schemeClr val="bg1"/>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a:rPr>
                <a:t>700</a:t>
              </a:r>
              <a:endParaRPr lang="en-US" sz="2000"/>
            </a:p>
          </p:txBody>
        </p:sp>
        <p:sp>
          <p:nvSpPr>
            <p:cNvPr id="132" name="TextBox 11">
              <a:extLst>
                <a:ext uri="{FF2B5EF4-FFF2-40B4-BE49-F238E27FC236}">
                  <a16:creationId xmlns:a16="http://schemas.microsoft.com/office/drawing/2014/main" id="{7B9C0B44-3F22-534C-0D87-BE30D8EFF0B2}"/>
                </a:ext>
              </a:extLst>
            </p:cNvPr>
            <p:cNvSpPr txBox="1"/>
            <p:nvPr/>
          </p:nvSpPr>
          <p:spPr>
            <a:xfrm rot="16200000">
              <a:off x="55756" y="19935794"/>
              <a:ext cx="3124198" cy="400110"/>
            </a:xfrm>
            <a:prstGeom prst="rect">
              <a:avLst/>
            </a:prstGeom>
            <a:solidFill>
              <a:schemeClr val="bg1"/>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chemeClr val="tx1">
                      <a:lumMod val="75000"/>
                      <a:lumOff val="25000"/>
                    </a:schemeClr>
                  </a:solidFill>
                  <a:latin typeface="Century Gothic"/>
                </a:rPr>
                <a:t>Aerosol Optical Depth</a:t>
              </a:r>
            </a:p>
          </p:txBody>
        </p:sp>
        <p:sp>
          <p:nvSpPr>
            <p:cNvPr id="133" name="TextBox 12">
              <a:extLst>
                <a:ext uri="{FF2B5EF4-FFF2-40B4-BE49-F238E27FC236}">
                  <a16:creationId xmlns:a16="http://schemas.microsoft.com/office/drawing/2014/main" id="{7C65682E-6C40-9B2B-3DD0-09747D4EC743}"/>
                </a:ext>
              </a:extLst>
            </p:cNvPr>
            <p:cNvSpPr txBox="1"/>
            <p:nvPr/>
          </p:nvSpPr>
          <p:spPr>
            <a:xfrm>
              <a:off x="14438257" y="22525909"/>
              <a:ext cx="982268" cy="400110"/>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a:ea typeface="Calibri"/>
                  <a:cs typeface="Calibri"/>
                </a:rPr>
                <a:t>2023</a:t>
              </a:r>
            </a:p>
          </p:txBody>
        </p:sp>
        <p:sp>
          <p:nvSpPr>
            <p:cNvPr id="152" name="TextBox 13">
              <a:extLst>
                <a:ext uri="{FF2B5EF4-FFF2-40B4-BE49-F238E27FC236}">
                  <a16:creationId xmlns:a16="http://schemas.microsoft.com/office/drawing/2014/main" id="{3C842FDA-7A64-DCC0-25CC-B23F7D1484AC}"/>
                </a:ext>
              </a:extLst>
            </p:cNvPr>
            <p:cNvSpPr txBox="1"/>
            <p:nvPr/>
          </p:nvSpPr>
          <p:spPr>
            <a:xfrm>
              <a:off x="6539825" y="22525909"/>
              <a:ext cx="982268" cy="400110"/>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a:ea typeface="Calibri"/>
                  <a:cs typeface="Calibri"/>
                </a:rPr>
                <a:t>2021</a:t>
              </a:r>
            </a:p>
          </p:txBody>
        </p:sp>
        <p:sp>
          <p:nvSpPr>
            <p:cNvPr id="165" name="TextBox 14">
              <a:extLst>
                <a:ext uri="{FF2B5EF4-FFF2-40B4-BE49-F238E27FC236}">
                  <a16:creationId xmlns:a16="http://schemas.microsoft.com/office/drawing/2014/main" id="{1210B020-87C0-C908-4266-49CFC58A6605}"/>
                </a:ext>
              </a:extLst>
            </p:cNvPr>
            <p:cNvSpPr txBox="1"/>
            <p:nvPr/>
          </p:nvSpPr>
          <p:spPr>
            <a:xfrm>
              <a:off x="2593869" y="22525909"/>
              <a:ext cx="982268" cy="400110"/>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a:ea typeface="Calibri"/>
                  <a:cs typeface="Calibri"/>
                </a:rPr>
                <a:t>2020</a:t>
              </a:r>
              <a:endParaRPr lang="en-US" sz="2000">
                <a:solidFill>
                  <a:schemeClr val="tx1">
                    <a:lumMod val="75000"/>
                    <a:lumOff val="25000"/>
                  </a:schemeClr>
                </a:solidFill>
                <a:cs typeface="Calibri" panose="020F0502020204030204"/>
              </a:endParaRPr>
            </a:p>
          </p:txBody>
        </p:sp>
        <p:sp>
          <p:nvSpPr>
            <p:cNvPr id="178" name="TextBox 15">
              <a:extLst>
                <a:ext uri="{FF2B5EF4-FFF2-40B4-BE49-F238E27FC236}">
                  <a16:creationId xmlns:a16="http://schemas.microsoft.com/office/drawing/2014/main" id="{1DECADEB-5930-0305-2C1F-E507F24365CB}"/>
                </a:ext>
              </a:extLst>
            </p:cNvPr>
            <p:cNvSpPr txBox="1"/>
            <p:nvPr/>
          </p:nvSpPr>
          <p:spPr>
            <a:xfrm>
              <a:off x="10475418" y="22525909"/>
              <a:ext cx="982268" cy="400110"/>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a:ea typeface="Calibri"/>
                  <a:cs typeface="Calibri"/>
                </a:rPr>
                <a:t>2022</a:t>
              </a:r>
              <a:endParaRPr lang="en-US" sz="2000">
                <a:solidFill>
                  <a:schemeClr val="tx1">
                    <a:lumMod val="75000"/>
                    <a:lumOff val="25000"/>
                  </a:schemeClr>
                </a:solidFill>
              </a:endParaRPr>
            </a:p>
          </p:txBody>
        </p:sp>
        <p:sp>
          <p:nvSpPr>
            <p:cNvPr id="180" name="TextBox 16">
              <a:extLst>
                <a:ext uri="{FF2B5EF4-FFF2-40B4-BE49-F238E27FC236}">
                  <a16:creationId xmlns:a16="http://schemas.microsoft.com/office/drawing/2014/main" id="{D13F58A3-D20A-BA1E-E4FA-45F66851CB92}"/>
                </a:ext>
              </a:extLst>
            </p:cNvPr>
            <p:cNvSpPr txBox="1"/>
            <p:nvPr/>
          </p:nvSpPr>
          <p:spPr>
            <a:xfrm>
              <a:off x="7045772" y="17422437"/>
              <a:ext cx="3883901" cy="523220"/>
            </a:xfrm>
            <a:prstGeom prst="rect">
              <a:avLst/>
            </a:prstGeom>
            <a:solidFill>
              <a:schemeClr val="bg1"/>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a:solidFill>
                    <a:srgbClr val="3F3F3F"/>
                  </a:solidFill>
                  <a:latin typeface="Century Gothic"/>
                </a:rPr>
                <a:t>Yakima County, WA</a:t>
              </a:r>
              <a:endParaRPr lang="en-US" sz="2800">
                <a:solidFill>
                  <a:srgbClr val="3F3F3F"/>
                </a:solidFill>
              </a:endParaRPr>
            </a:p>
          </p:txBody>
        </p:sp>
        <p:sp>
          <p:nvSpPr>
            <p:cNvPr id="181" name="TextBox 17">
              <a:extLst>
                <a:ext uri="{FF2B5EF4-FFF2-40B4-BE49-F238E27FC236}">
                  <a16:creationId xmlns:a16="http://schemas.microsoft.com/office/drawing/2014/main" id="{134393BB-2134-91CA-0AC9-4D529D591522}"/>
                </a:ext>
              </a:extLst>
            </p:cNvPr>
            <p:cNvSpPr txBox="1"/>
            <p:nvPr/>
          </p:nvSpPr>
          <p:spPr>
            <a:xfrm rot="16200000">
              <a:off x="-439546" y="24830155"/>
              <a:ext cx="4114801" cy="707886"/>
            </a:xfrm>
            <a:prstGeom prst="rect">
              <a:avLst/>
            </a:prstGeom>
            <a:solidFill>
              <a:schemeClr val="bg1"/>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chemeClr val="tx1">
                      <a:lumMod val="75000"/>
                      <a:lumOff val="25000"/>
                    </a:schemeClr>
                  </a:solidFill>
                  <a:latin typeface="Century Gothic"/>
                </a:rPr>
                <a:t>Standardized Precipitation-Evapotranspiration Index</a:t>
              </a:r>
              <a:endParaRPr lang="en-US" sz="2000" b="1">
                <a:solidFill>
                  <a:schemeClr val="tx1">
                    <a:lumMod val="75000"/>
                    <a:lumOff val="25000"/>
                  </a:schemeClr>
                </a:solidFill>
              </a:endParaRPr>
            </a:p>
          </p:txBody>
        </p:sp>
        <p:sp>
          <p:nvSpPr>
            <p:cNvPr id="182" name="TextBox 18">
              <a:extLst>
                <a:ext uri="{FF2B5EF4-FFF2-40B4-BE49-F238E27FC236}">
                  <a16:creationId xmlns:a16="http://schemas.microsoft.com/office/drawing/2014/main" id="{B130D249-EADB-8413-CF05-9E3188B593B1}"/>
                </a:ext>
              </a:extLst>
            </p:cNvPr>
            <p:cNvSpPr txBox="1"/>
            <p:nvPr/>
          </p:nvSpPr>
          <p:spPr>
            <a:xfrm rot="16200000">
              <a:off x="1815321" y="23872225"/>
              <a:ext cx="766741" cy="400110"/>
            </a:xfrm>
            <a:prstGeom prst="rect">
              <a:avLst/>
            </a:prstGeom>
            <a:solidFill>
              <a:schemeClr val="bg1"/>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a:rPr>
                <a:t>0.0</a:t>
              </a:r>
            </a:p>
          </p:txBody>
        </p:sp>
        <p:sp>
          <p:nvSpPr>
            <p:cNvPr id="183" name="TextBox 19">
              <a:extLst>
                <a:ext uri="{FF2B5EF4-FFF2-40B4-BE49-F238E27FC236}">
                  <a16:creationId xmlns:a16="http://schemas.microsoft.com/office/drawing/2014/main" id="{5B8E8060-4D94-FC97-8991-C2C7BD939521}"/>
                </a:ext>
              </a:extLst>
            </p:cNvPr>
            <p:cNvSpPr txBox="1"/>
            <p:nvPr/>
          </p:nvSpPr>
          <p:spPr>
            <a:xfrm>
              <a:off x="14457058" y="27501599"/>
              <a:ext cx="982268" cy="400110"/>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a:ea typeface="Calibri"/>
                  <a:cs typeface="Calibri"/>
                </a:rPr>
                <a:t>2023</a:t>
              </a:r>
            </a:p>
          </p:txBody>
        </p:sp>
        <p:sp>
          <p:nvSpPr>
            <p:cNvPr id="184" name="TextBox 20">
              <a:extLst>
                <a:ext uri="{FF2B5EF4-FFF2-40B4-BE49-F238E27FC236}">
                  <a16:creationId xmlns:a16="http://schemas.microsoft.com/office/drawing/2014/main" id="{57BD9064-1D37-A721-0512-87C6F647A2AD}"/>
                </a:ext>
              </a:extLst>
            </p:cNvPr>
            <p:cNvSpPr txBox="1"/>
            <p:nvPr/>
          </p:nvSpPr>
          <p:spPr>
            <a:xfrm>
              <a:off x="6558624" y="27501599"/>
              <a:ext cx="982268" cy="400110"/>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a:ea typeface="Calibri"/>
                  <a:cs typeface="Calibri"/>
                </a:rPr>
                <a:t>2021</a:t>
              </a:r>
            </a:p>
          </p:txBody>
        </p:sp>
        <p:sp>
          <p:nvSpPr>
            <p:cNvPr id="185" name="TextBox 21">
              <a:extLst>
                <a:ext uri="{FF2B5EF4-FFF2-40B4-BE49-F238E27FC236}">
                  <a16:creationId xmlns:a16="http://schemas.microsoft.com/office/drawing/2014/main" id="{7E37CF31-1E6E-E542-3B27-84EF4B1B0DFC}"/>
                </a:ext>
              </a:extLst>
            </p:cNvPr>
            <p:cNvSpPr txBox="1"/>
            <p:nvPr/>
          </p:nvSpPr>
          <p:spPr>
            <a:xfrm>
              <a:off x="2612669" y="27501599"/>
              <a:ext cx="982268" cy="400110"/>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a:ea typeface="Calibri"/>
                  <a:cs typeface="Calibri"/>
                </a:rPr>
                <a:t>2020</a:t>
              </a:r>
              <a:endParaRPr lang="en-US" sz="2000">
                <a:solidFill>
                  <a:schemeClr val="tx1">
                    <a:lumMod val="75000"/>
                    <a:lumOff val="25000"/>
                  </a:schemeClr>
                </a:solidFill>
                <a:cs typeface="Calibri" panose="020F0502020204030204"/>
              </a:endParaRPr>
            </a:p>
          </p:txBody>
        </p:sp>
        <p:sp>
          <p:nvSpPr>
            <p:cNvPr id="186" name="TextBox 22">
              <a:extLst>
                <a:ext uri="{FF2B5EF4-FFF2-40B4-BE49-F238E27FC236}">
                  <a16:creationId xmlns:a16="http://schemas.microsoft.com/office/drawing/2014/main" id="{A9CA52AC-A150-41F1-AE1C-58C841BC202D}"/>
                </a:ext>
              </a:extLst>
            </p:cNvPr>
            <p:cNvSpPr txBox="1"/>
            <p:nvPr/>
          </p:nvSpPr>
          <p:spPr>
            <a:xfrm>
              <a:off x="10494217" y="27501599"/>
              <a:ext cx="982268" cy="400110"/>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a:ea typeface="Calibri"/>
                  <a:cs typeface="Calibri"/>
                </a:rPr>
                <a:t>2022</a:t>
              </a:r>
              <a:endParaRPr lang="en-US">
                <a:solidFill>
                  <a:schemeClr val="tx1">
                    <a:lumMod val="75000"/>
                    <a:lumOff val="25000"/>
                  </a:schemeClr>
                </a:solidFill>
              </a:endParaRPr>
            </a:p>
          </p:txBody>
        </p:sp>
        <p:sp>
          <p:nvSpPr>
            <p:cNvPr id="187" name="TextBox 23">
              <a:extLst>
                <a:ext uri="{FF2B5EF4-FFF2-40B4-BE49-F238E27FC236}">
                  <a16:creationId xmlns:a16="http://schemas.microsoft.com/office/drawing/2014/main" id="{4690F769-38A3-63C3-D012-E179E31D0979}"/>
                </a:ext>
              </a:extLst>
            </p:cNvPr>
            <p:cNvSpPr txBox="1"/>
            <p:nvPr/>
          </p:nvSpPr>
          <p:spPr>
            <a:xfrm rot="16200000">
              <a:off x="1815320" y="23109145"/>
              <a:ext cx="766741" cy="400110"/>
            </a:xfrm>
            <a:prstGeom prst="rect">
              <a:avLst/>
            </a:prstGeom>
            <a:solidFill>
              <a:schemeClr val="bg1"/>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a:rPr>
                <a:t>0.5</a:t>
              </a:r>
            </a:p>
          </p:txBody>
        </p:sp>
        <p:sp>
          <p:nvSpPr>
            <p:cNvPr id="188" name="TextBox 24">
              <a:extLst>
                <a:ext uri="{FF2B5EF4-FFF2-40B4-BE49-F238E27FC236}">
                  <a16:creationId xmlns:a16="http://schemas.microsoft.com/office/drawing/2014/main" id="{0E6E74B5-BB56-3133-F379-41095F87AC81}"/>
                </a:ext>
              </a:extLst>
            </p:cNvPr>
            <p:cNvSpPr txBox="1"/>
            <p:nvPr/>
          </p:nvSpPr>
          <p:spPr>
            <a:xfrm rot="16200000">
              <a:off x="1700335" y="24614395"/>
              <a:ext cx="996708" cy="400110"/>
            </a:xfrm>
            <a:prstGeom prst="rect">
              <a:avLst/>
            </a:prstGeom>
            <a:solidFill>
              <a:schemeClr val="bg1"/>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a:rPr>
                <a:t>-0.5</a:t>
              </a:r>
            </a:p>
          </p:txBody>
        </p:sp>
        <p:sp>
          <p:nvSpPr>
            <p:cNvPr id="189" name="TextBox 25">
              <a:extLst>
                <a:ext uri="{FF2B5EF4-FFF2-40B4-BE49-F238E27FC236}">
                  <a16:creationId xmlns:a16="http://schemas.microsoft.com/office/drawing/2014/main" id="{309EA08F-B898-1A20-435A-C978686A281A}"/>
                </a:ext>
              </a:extLst>
            </p:cNvPr>
            <p:cNvSpPr txBox="1"/>
            <p:nvPr/>
          </p:nvSpPr>
          <p:spPr>
            <a:xfrm rot="16200000">
              <a:off x="1789187" y="25382701"/>
              <a:ext cx="819005" cy="400110"/>
            </a:xfrm>
            <a:prstGeom prst="rect">
              <a:avLst/>
            </a:prstGeom>
            <a:solidFill>
              <a:schemeClr val="bg1"/>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a:rPr>
                <a:t>-1.0</a:t>
              </a:r>
            </a:p>
          </p:txBody>
        </p:sp>
        <p:sp>
          <p:nvSpPr>
            <p:cNvPr id="190" name="TextBox 26">
              <a:extLst>
                <a:ext uri="{FF2B5EF4-FFF2-40B4-BE49-F238E27FC236}">
                  <a16:creationId xmlns:a16="http://schemas.microsoft.com/office/drawing/2014/main" id="{99CD9EE3-FEDD-7F26-C41D-FBD7A711F01C}"/>
                </a:ext>
              </a:extLst>
            </p:cNvPr>
            <p:cNvSpPr txBox="1"/>
            <p:nvPr/>
          </p:nvSpPr>
          <p:spPr>
            <a:xfrm rot="16200000">
              <a:off x="1789185" y="26093514"/>
              <a:ext cx="819005" cy="400110"/>
            </a:xfrm>
            <a:prstGeom prst="rect">
              <a:avLst/>
            </a:prstGeom>
            <a:solidFill>
              <a:schemeClr val="bg1"/>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a:rPr>
                <a:t>-1.5</a:t>
              </a:r>
            </a:p>
          </p:txBody>
        </p:sp>
        <p:sp>
          <p:nvSpPr>
            <p:cNvPr id="191" name="TextBox 27">
              <a:extLst>
                <a:ext uri="{FF2B5EF4-FFF2-40B4-BE49-F238E27FC236}">
                  <a16:creationId xmlns:a16="http://schemas.microsoft.com/office/drawing/2014/main" id="{FB863B1B-FD4A-7856-570E-4B04BEE63AA7}"/>
                </a:ext>
              </a:extLst>
            </p:cNvPr>
            <p:cNvSpPr txBox="1"/>
            <p:nvPr/>
          </p:nvSpPr>
          <p:spPr>
            <a:xfrm rot="16200000">
              <a:off x="1789184" y="26908857"/>
              <a:ext cx="819005" cy="400110"/>
            </a:xfrm>
            <a:prstGeom prst="rect">
              <a:avLst/>
            </a:prstGeom>
            <a:solidFill>
              <a:schemeClr val="bg1"/>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a:rPr>
                <a:t>-2.0</a:t>
              </a:r>
            </a:p>
          </p:txBody>
        </p:sp>
      </p:grpSp>
      <p:sp>
        <p:nvSpPr>
          <p:cNvPr id="112" name="TextBox 5">
            <a:extLst>
              <a:ext uri="{FF2B5EF4-FFF2-40B4-BE49-F238E27FC236}">
                <a16:creationId xmlns:a16="http://schemas.microsoft.com/office/drawing/2014/main" id="{B79B2DEE-5671-3EF1-AF2F-D6591120A906}"/>
              </a:ext>
            </a:extLst>
          </p:cNvPr>
          <p:cNvSpPr txBox="1"/>
          <p:nvPr/>
        </p:nvSpPr>
        <p:spPr>
          <a:xfrm>
            <a:off x="4899003" y="13657194"/>
            <a:ext cx="4813322" cy="230832"/>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err="1">
                <a:solidFill>
                  <a:schemeClr val="tx1">
                    <a:lumMod val="75000"/>
                    <a:lumOff val="25000"/>
                  </a:schemeClr>
                </a:solidFill>
                <a:latin typeface="Century Gothic"/>
                <a:ea typeface="Calibri"/>
                <a:cs typeface="Calibri"/>
              </a:rPr>
              <a:t>Basemap</a:t>
            </a:r>
            <a:r>
              <a:rPr lang="en-US" sz="900">
                <a:solidFill>
                  <a:schemeClr val="tx1">
                    <a:lumMod val="75000"/>
                    <a:lumOff val="25000"/>
                  </a:schemeClr>
                </a:solidFill>
                <a:latin typeface="Century Gothic"/>
                <a:ea typeface="Calibri"/>
                <a:cs typeface="Calibri"/>
              </a:rPr>
              <a:t> credit: Earthstar Geographics </a:t>
            </a:r>
            <a:endParaRPr lang="en-US" sz="900">
              <a:solidFill>
                <a:schemeClr val="tx1">
                  <a:lumMod val="75000"/>
                  <a:lumOff val="25000"/>
                </a:schemeClr>
              </a:solidFill>
              <a:ea typeface="Calibri"/>
              <a:cs typeface="Calibri"/>
            </a:endParaRPr>
          </a:p>
        </p:txBody>
      </p:sp>
      <p:pic>
        <p:nvPicPr>
          <p:cNvPr id="115" name="Picture 114" descr="A picture containing outdoor, ground, tree, person&#10;&#10;Description automatically generated">
            <a:extLst>
              <a:ext uri="{FF2B5EF4-FFF2-40B4-BE49-F238E27FC236}">
                <a16:creationId xmlns:a16="http://schemas.microsoft.com/office/drawing/2014/main" id="{AAC6A4AE-F201-AE6B-3999-26D7AAEC7772}"/>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2082" t="28340" r="23351" b="45805"/>
          <a:stretch/>
        </p:blipFill>
        <p:spPr>
          <a:xfrm>
            <a:off x="9848166" y="29633437"/>
            <a:ext cx="1650435" cy="1645920"/>
          </a:xfrm>
          <a:prstGeom prst="ellipse">
            <a:avLst/>
          </a:prstGeom>
        </p:spPr>
      </p:pic>
      <p:sp>
        <p:nvSpPr>
          <p:cNvPr id="8" name="Rectangle: Rounded Corners 7">
            <a:extLst>
              <a:ext uri="{FF2B5EF4-FFF2-40B4-BE49-F238E27FC236}">
                <a16:creationId xmlns:a16="http://schemas.microsoft.com/office/drawing/2014/main" id="{7B2382BA-4877-4D30-BA3D-BE3C800CBE42}"/>
              </a:ext>
            </a:extLst>
          </p:cNvPr>
          <p:cNvSpPr/>
          <p:nvPr/>
        </p:nvSpPr>
        <p:spPr>
          <a:xfrm>
            <a:off x="16490434" y="20536245"/>
            <a:ext cx="4740899" cy="2414384"/>
          </a:xfrm>
          <a:prstGeom prst="roundRect">
            <a:avLst/>
          </a:prstGeom>
          <a:solidFill>
            <a:schemeClr val="bg1"/>
          </a:solidFill>
          <a:ln w="76200">
            <a:solidFill>
              <a:srgbClr val="895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r>
              <a:rPr lang="en-US" sz="2800">
                <a:solidFill>
                  <a:schemeClr val="tx1">
                    <a:lumMod val="75000"/>
                    <a:lumOff val="25000"/>
                  </a:schemeClr>
                </a:solidFill>
                <a:latin typeface="Century Gothic" panose="020F0302020204030204"/>
              </a:rPr>
              <a:t>Earth observations demonstrate spatiotemporal trends in air quality</a:t>
            </a:r>
            <a:endParaRPr lang="en-US" sz="2800">
              <a:solidFill>
                <a:schemeClr val="tx1">
                  <a:lumMod val="75000"/>
                  <a:lumOff val="25000"/>
                </a:schemeClr>
              </a:solidFill>
            </a:endParaRPr>
          </a:p>
        </p:txBody>
      </p:sp>
      <p:sp>
        <p:nvSpPr>
          <p:cNvPr id="134" name="Rectangle: Rounded Corners 133">
            <a:extLst>
              <a:ext uri="{FF2B5EF4-FFF2-40B4-BE49-F238E27FC236}">
                <a16:creationId xmlns:a16="http://schemas.microsoft.com/office/drawing/2014/main" id="{A8CE88E6-835B-46D4-9860-5D8CBA961032}"/>
              </a:ext>
            </a:extLst>
          </p:cNvPr>
          <p:cNvSpPr/>
          <p:nvPr/>
        </p:nvSpPr>
        <p:spPr>
          <a:xfrm>
            <a:off x="21596041" y="20536245"/>
            <a:ext cx="4740899" cy="2414384"/>
          </a:xfrm>
          <a:prstGeom prst="roundRect">
            <a:avLst/>
          </a:prstGeom>
          <a:solidFill>
            <a:schemeClr val="bg1"/>
          </a:solidFill>
          <a:ln w="76200">
            <a:solidFill>
              <a:srgbClr val="895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r>
              <a:rPr lang="en-US" sz="2800">
                <a:solidFill>
                  <a:schemeClr val="tx1">
                    <a:lumMod val="75000"/>
                    <a:lumOff val="25000"/>
                  </a:schemeClr>
                </a:solidFill>
                <a:latin typeface="Century Gothic" panose="020F0302020204030204"/>
              </a:rPr>
              <a:t>Dataset trend comparisons</a:t>
            </a:r>
          </a:p>
        </p:txBody>
      </p:sp>
      <p:sp>
        <p:nvSpPr>
          <p:cNvPr id="135" name="Rectangle: Rounded Corners 134">
            <a:extLst>
              <a:ext uri="{FF2B5EF4-FFF2-40B4-BE49-F238E27FC236}">
                <a16:creationId xmlns:a16="http://schemas.microsoft.com/office/drawing/2014/main" id="{0DF2F387-C037-48C3-AF51-4142FA046848}"/>
              </a:ext>
            </a:extLst>
          </p:cNvPr>
          <p:cNvSpPr/>
          <p:nvPr/>
        </p:nvSpPr>
        <p:spPr>
          <a:xfrm>
            <a:off x="16490434" y="23260639"/>
            <a:ext cx="4740899" cy="2414384"/>
          </a:xfrm>
          <a:prstGeom prst="roundRect">
            <a:avLst/>
          </a:prstGeom>
          <a:solidFill>
            <a:schemeClr val="bg1"/>
          </a:solidFill>
          <a:ln w="76200">
            <a:solidFill>
              <a:srgbClr val="895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r>
              <a:rPr lang="en-US" sz="2800">
                <a:solidFill>
                  <a:schemeClr val="tx1">
                    <a:lumMod val="75000"/>
                    <a:lumOff val="25000"/>
                  </a:schemeClr>
                </a:solidFill>
                <a:latin typeface="Century Gothic" panose="020F0302020204030204"/>
              </a:rPr>
              <a:t>Seasonal trends</a:t>
            </a:r>
          </a:p>
        </p:txBody>
      </p:sp>
      <p:sp>
        <p:nvSpPr>
          <p:cNvPr id="136" name="Rectangle: Rounded Corners 135">
            <a:extLst>
              <a:ext uri="{FF2B5EF4-FFF2-40B4-BE49-F238E27FC236}">
                <a16:creationId xmlns:a16="http://schemas.microsoft.com/office/drawing/2014/main" id="{980EB857-23ED-4E52-9F2D-1D085CF16A3B}"/>
              </a:ext>
            </a:extLst>
          </p:cNvPr>
          <p:cNvSpPr/>
          <p:nvPr/>
        </p:nvSpPr>
        <p:spPr>
          <a:xfrm>
            <a:off x="21596041" y="23260639"/>
            <a:ext cx="4740899" cy="2414384"/>
          </a:xfrm>
          <a:prstGeom prst="roundRect">
            <a:avLst/>
          </a:prstGeom>
          <a:solidFill>
            <a:schemeClr val="bg1"/>
          </a:solidFill>
          <a:ln w="76200">
            <a:solidFill>
              <a:srgbClr val="895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r>
              <a:rPr lang="en-US" sz="2800">
                <a:solidFill>
                  <a:schemeClr val="tx1">
                    <a:lumMod val="75000"/>
                    <a:lumOff val="25000"/>
                  </a:schemeClr>
                </a:solidFill>
                <a:latin typeface="Century Gothic" panose="020F0302020204030204"/>
              </a:rPr>
              <a:t>Statistical analyses can show further correlation</a:t>
            </a:r>
          </a:p>
        </p:txBody>
      </p:sp>
    </p:spTree>
    <p:extLst>
      <p:ext uri="{BB962C8B-B14F-4D97-AF65-F5344CB8AC3E}">
        <p14:creationId xmlns:p14="http://schemas.microsoft.com/office/powerpoint/2010/main" val="218118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Cecil Byles</DisplayName>
        <AccountId>28</AccountId>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7" ma:contentTypeDescription="Create a new document." ma:contentTypeScope="" ma:versionID="2c01c13aa372864e7e19c07066c172b6">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e693c12e0984b68e55d89c50d98f500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90CFEE1-6CF9-48A4-847C-73FF7C6846BA}">
  <ds:schemaRefs>
    <ds:schemaRef ds:uri="http://schemas.microsoft.com/sharepoint/v3/contenttype/forms"/>
  </ds:schemaRefs>
</ds:datastoreItem>
</file>

<file path=customXml/itemProps2.xml><?xml version="1.0" encoding="utf-8"?>
<ds:datastoreItem xmlns:ds="http://schemas.openxmlformats.org/officeDocument/2006/customXml" ds:itemID="{EA19850C-B132-4F9E-91AE-B86D28DA0AF3}">
  <ds:schemaRefs>
    <ds:schemaRef ds:uri="http://purl.org/dc/elements/1.1/"/>
    <ds:schemaRef ds:uri="http://schemas.openxmlformats.org/package/2006/metadata/core-properties"/>
    <ds:schemaRef ds:uri="http://schemas.microsoft.com/office/2006/metadata/properties"/>
    <ds:schemaRef ds:uri="http://purl.org/dc/terms/"/>
    <ds:schemaRef ds:uri="http://schemas.microsoft.com/office/infopath/2007/PartnerControls"/>
    <ds:schemaRef ds:uri="http://schemas.microsoft.com/office/2006/documentManagement/types"/>
    <ds:schemaRef ds:uri="http://www.w3.org/XML/1998/namespace"/>
    <ds:schemaRef ds:uri="3cb15ddf-dbe9-47ea-851d-c70642058130"/>
    <ds:schemaRef ds:uri="4817ca35-7031-43a6-bda2-0d9832ef6347"/>
    <ds:schemaRef ds:uri="http://purl.org/dc/dcmitype/"/>
  </ds:schemaRefs>
</ds:datastoreItem>
</file>

<file path=customXml/itemProps3.xml><?xml version="1.0" encoding="utf-8"?>
<ds:datastoreItem xmlns:ds="http://schemas.openxmlformats.org/officeDocument/2006/customXml" ds:itemID="{34483290-303C-4050-B6BF-E12641ED6359}"/>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Office Theme</Template>
  <TotalTime>0</TotalTime>
  <Words>324</Words>
  <Application>Microsoft Office PowerPoint</Application>
  <PresentationFormat>Custom</PresentationFormat>
  <Paragraphs>79</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Century Gothic</vt:lpstr>
      <vt:lpstr>Garamond</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Childs, Lauren M. (LARC-E3)[DEVELOP]</cp:lastModifiedBy>
  <cp:revision>1</cp:revision>
  <dcterms:created xsi:type="dcterms:W3CDTF">2019-02-05T16:32:03Z</dcterms:created>
  <dcterms:modified xsi:type="dcterms:W3CDTF">2023-07-27T17:15:27Z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MediaServiceImageTags">
    <vt:lpwstr/>
  </property>
  <property fmtid="{D5CDD505-2E9C-101B-9397-08002B2CF9AE}" pid="4" name="Order">
    <vt:lpwstr>42500.0000000000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