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8"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20797-A6DD-7CD1-A93C-8C4DA14C1713}" name="Daniel Marsden" initials="DM" userId="S::daniel.marsden@ssaihq.com::38d52694-59cd-4bba-a976-f9232ba67602" providerId="AD"/>
  <p188:author id="{578D43AE-0DB0-37EF-4A2F-FEF9EE7D5066}" name="Ian" initials="I" userId="S::ian.lee@ssaihq.com::5552ffec-7654-4e0b-93ea-f3c8543fa18a" providerId="AD"/>
  <p188:author id="{FE0C74BA-51EA-0BC2-2AC6-D25BBD4D4276}" name="Plott, Laramie D. (LARC-E3)[SSAI DEVELOP]" initials="PLD(ED" userId="S::ldplott@ndc.nasa.gov::12fa7add-6da5-4f07-a1f9-aac8f53d42a1" providerId="AD"/>
  <p188:author id="{3CE3A2C0-3F1B-8A68-2171-FFF72EBC9290}" name="Daniel Marsden" initials="DM" userId="S::MarsdenD23@hsc.edu::bc179ada-2680-4bdc-8803-d6e5ff999671" providerId="AD"/>
  <p188:author id="{9B671DC4-F867-8520-73EF-EAFB98317814}" name="Hunter, Shanise Y. (LARC-E3)[SSAI DEVELOP]" initials="HSY(ED" userId="S::syhunter@ndc.nasa.gov::4313d2d7-74c6-49cc-8409-3769577baa24" providerId="AD"/>
  <p188:author id="{7F4275DE-2440-E45B-055C-2B15834B4F77}" name="Clara Maxwell" initials="CM" userId="S::clara.maxwell@ssaihq.com::fe7aa9c8-4155-4b87-a322-cc0f4b3aee85" providerId="AD"/>
  <p188:author id="{187A59E1-34AD-20BF-D391-94DEC6FC2AAF}" name="Allsbrook, Karen N. (LARC-E3)" initials="A(" userId="S::klivesay@ndc.nasa.gov::ec7b9486-b2a5-4c9b-8220-77a115ac1d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498D"/>
    <a:srgbClr val="AA0707"/>
    <a:srgbClr val="5372B3"/>
    <a:srgbClr val="75488D"/>
    <a:srgbClr val="2E6CA4"/>
    <a:srgbClr val="67A478"/>
    <a:srgbClr val="FF9B2D"/>
    <a:srgbClr val="F89426"/>
    <a:srgbClr val="003399"/>
    <a:srgbClr val="E09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3E152-10B3-F099-7A36-C2CC4E7619E3}" v="9" dt="2023-07-27T14:27:48.119"/>
    <p1510:client id="{EC72F128-EE73-4F96-839B-26288F8E9EF0}" v="33" dt="2023-07-27T17:17:50.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20" d="100"/>
          <a:sy n="20" d="100"/>
        </p:scale>
        <p:origin x="2202" y="114"/>
      </p:cViewPr>
      <p:guideLst>
        <p:guide pos="7632"/>
        <p:guide orient="horz" pos="2073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7/27/2023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E9E7-0F77-4FC0-8A9B-B323FDA0A1D7}" type="datetimeFigureOut">
              <a:t>7/27/2023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01BDA-1F0D-4501-A14E-01F14814220D}" type="slidenum">
              <a:t>‹#›</a:t>
            </a:fld>
            <a:endParaRPr lang="en-US"/>
          </a:p>
        </p:txBody>
      </p:sp>
    </p:spTree>
    <p:extLst>
      <p:ext uri="{BB962C8B-B14F-4D97-AF65-F5344CB8AC3E}">
        <p14:creationId xmlns:p14="http://schemas.microsoft.com/office/powerpoint/2010/main" val="114629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13C5FF-8EC6-482A-BAED-B38E7C5A80A6}" type="slidenum">
              <a:rPr lang="en-US" smtClean="0"/>
              <a:t>1</a:t>
            </a:fld>
            <a:endParaRPr lang="en-US"/>
          </a:p>
        </p:txBody>
      </p:sp>
    </p:spTree>
    <p:extLst>
      <p:ext uri="{BB962C8B-B14F-4D97-AF65-F5344CB8AC3E}">
        <p14:creationId xmlns:p14="http://schemas.microsoft.com/office/powerpoint/2010/main" val="4124910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0"/>
            </a:xfrm>
            <a:prstGeom prst="rect">
              <a:avLst/>
            </a:prstGeom>
          </p:spPr>
        </p:pic>
      </p:grpSp>
      <p:sp>
        <p:nvSpPr>
          <p:cNvPr id="155" name="Rectangle 154"/>
          <p:cNvSpPr/>
          <p:nvPr userDrawn="1"/>
        </p:nvSpPr>
        <p:spPr>
          <a:xfrm>
            <a:off x="926253" y="35583348"/>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fontScale="92500"/>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Summer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7/27/2023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Flowchart: Alternate Process 1819">
            <a:extLst>
              <a:ext uri="{FF2B5EF4-FFF2-40B4-BE49-F238E27FC236}">
                <a16:creationId xmlns:a16="http://schemas.microsoft.com/office/drawing/2014/main" id="{7ADA6FEE-8F35-2363-B72C-0CEA239DAF2E}"/>
              </a:ext>
            </a:extLst>
          </p:cNvPr>
          <p:cNvSpPr/>
          <p:nvPr/>
        </p:nvSpPr>
        <p:spPr>
          <a:xfrm>
            <a:off x="14161760" y="10230637"/>
            <a:ext cx="5638430" cy="2095824"/>
          </a:xfrm>
          <a:prstGeom prst="flowChartAlternateProcess">
            <a:avLst/>
          </a:prstGeom>
          <a:solidFill>
            <a:schemeClr val="bg1"/>
          </a:solidFill>
          <a:ln w="38100">
            <a:solidFill>
              <a:srgbClr val="AA0707"/>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19805" tIns="119805" rIns="119805" bIns="119805"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rgbClr val="AA0707"/>
                </a:solidFill>
              </a:rPr>
              <a:t>Permafrost Analysis</a:t>
            </a:r>
          </a:p>
        </p:txBody>
      </p:sp>
      <p:sp>
        <p:nvSpPr>
          <p:cNvPr id="1821" name="Flowchart: Alternate Process 1820">
            <a:extLst>
              <a:ext uri="{FF2B5EF4-FFF2-40B4-BE49-F238E27FC236}">
                <a16:creationId xmlns:a16="http://schemas.microsoft.com/office/drawing/2014/main" id="{21226711-6884-AF34-85B3-944BB7FF5C88}"/>
              </a:ext>
            </a:extLst>
          </p:cNvPr>
          <p:cNvSpPr/>
          <p:nvPr/>
        </p:nvSpPr>
        <p:spPr>
          <a:xfrm>
            <a:off x="14228553" y="12840022"/>
            <a:ext cx="5638430" cy="2095824"/>
          </a:xfrm>
          <a:prstGeom prst="flowChartAlternateProcess">
            <a:avLst/>
          </a:prstGeom>
          <a:solidFill>
            <a:schemeClr val="bg1">
              <a:alpha val="90000"/>
            </a:schemeClr>
          </a:solidFill>
          <a:ln w="12700">
            <a:solidFill>
              <a:srgbClr val="AA0707"/>
            </a:solidFill>
          </a:ln>
        </p:spPr>
        <p:style>
          <a:lnRef idx="2">
            <a:scrgbClr r="0" g="0" b="0"/>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565" tIns="104565" rIns="104565" bIns="104565"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AA0707"/>
                </a:solidFill>
                <a:latin typeface="Garamond" panose="02020404030301010803" pitchFamily="18" charset="0"/>
              </a:rPr>
              <a:t>Generate summer subsidence maps from Interferometric Synthetic Aperture Radar (</a:t>
            </a:r>
            <a:r>
              <a:rPr lang="en-US" sz="3400" b="1" kern="1200" dirty="0" err="1">
                <a:solidFill>
                  <a:srgbClr val="AA0707"/>
                </a:solidFill>
                <a:latin typeface="Garamond" panose="02020404030301010803" pitchFamily="18" charset="0"/>
              </a:rPr>
              <a:t>InSAR</a:t>
            </a:r>
            <a:r>
              <a:rPr lang="en-US" sz="3400" b="1" kern="1200" dirty="0">
                <a:solidFill>
                  <a:srgbClr val="AA0707"/>
                </a:solidFill>
                <a:latin typeface="Garamond" panose="02020404030301010803" pitchFamily="18" charset="0"/>
              </a:rPr>
              <a:t>)</a:t>
            </a:r>
          </a:p>
        </p:txBody>
      </p:sp>
      <p:sp>
        <p:nvSpPr>
          <p:cNvPr id="1822" name="Flowchart: Alternate Process 1821">
            <a:extLst>
              <a:ext uri="{FF2B5EF4-FFF2-40B4-BE49-F238E27FC236}">
                <a16:creationId xmlns:a16="http://schemas.microsoft.com/office/drawing/2014/main" id="{F51A2447-1DD5-64EB-456B-23AA7D5D49F1}"/>
              </a:ext>
            </a:extLst>
          </p:cNvPr>
          <p:cNvSpPr/>
          <p:nvPr/>
        </p:nvSpPr>
        <p:spPr>
          <a:xfrm>
            <a:off x="14161760" y="15442781"/>
            <a:ext cx="5638430" cy="2095824"/>
          </a:xfrm>
          <a:prstGeom prst="flowChartAlternateProcess">
            <a:avLst/>
          </a:prstGeom>
          <a:solidFill>
            <a:schemeClr val="bg1">
              <a:alpha val="90000"/>
            </a:schemeClr>
          </a:solidFill>
          <a:ln>
            <a:solidFill>
              <a:srgbClr val="AA0707"/>
            </a:solidFill>
          </a:ln>
        </p:spPr>
        <p:style>
          <a:lnRef idx="2">
            <a:scrgbClr r="0" g="0" b="0"/>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565" tIns="104565" rIns="104565" bIns="104565"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AA0707"/>
                </a:solidFill>
                <a:latin typeface="Garamond" panose="02020404030301010803" pitchFamily="18" charset="0"/>
              </a:rPr>
              <a:t>Visualize subsidence over time; time-series analysis</a:t>
            </a:r>
          </a:p>
        </p:txBody>
      </p:sp>
      <p:sp>
        <p:nvSpPr>
          <p:cNvPr id="1823" name="Arrow: Pentagon 1822">
            <a:extLst>
              <a:ext uri="{FF2B5EF4-FFF2-40B4-BE49-F238E27FC236}">
                <a16:creationId xmlns:a16="http://schemas.microsoft.com/office/drawing/2014/main" id="{AB822738-10FE-0354-CD02-AB85E12BB4BF}"/>
              </a:ext>
            </a:extLst>
          </p:cNvPr>
          <p:cNvSpPr/>
          <p:nvPr/>
        </p:nvSpPr>
        <p:spPr>
          <a:xfrm rot="5400000">
            <a:off x="16813640" y="11966339"/>
            <a:ext cx="334670" cy="1237169"/>
          </a:xfrm>
          <a:prstGeom prst="homePlate">
            <a:avLst/>
          </a:prstGeom>
          <a:solidFill>
            <a:srgbClr val="AA0707"/>
          </a:solidFill>
          <a:ln>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A0707"/>
              </a:solidFill>
            </a:endParaRPr>
          </a:p>
        </p:txBody>
      </p:sp>
      <p:sp>
        <p:nvSpPr>
          <p:cNvPr id="1824" name="Arrow: Pentagon 1823">
            <a:extLst>
              <a:ext uri="{FF2B5EF4-FFF2-40B4-BE49-F238E27FC236}">
                <a16:creationId xmlns:a16="http://schemas.microsoft.com/office/drawing/2014/main" id="{3C5AC7D2-940F-378E-E76C-87CF436959D8}"/>
              </a:ext>
            </a:extLst>
          </p:cNvPr>
          <p:cNvSpPr/>
          <p:nvPr/>
        </p:nvSpPr>
        <p:spPr>
          <a:xfrm rot="5400000">
            <a:off x="16813640" y="14603428"/>
            <a:ext cx="334670" cy="1237169"/>
          </a:xfrm>
          <a:prstGeom prst="homePlate">
            <a:avLst/>
          </a:prstGeom>
          <a:solidFill>
            <a:srgbClr val="AA0707"/>
          </a:solidFill>
          <a:ln>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A0707"/>
              </a:solidFill>
            </a:endParaRPr>
          </a:p>
        </p:txBody>
      </p:sp>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6896945" y="34862108"/>
            <a:ext cx="5890364" cy="627419"/>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baseline="0">
                <a:solidFill>
                  <a:schemeClr val="bg1"/>
                </a:solidFill>
              </a:rPr>
              <a:t>Athens – Georgia</a:t>
            </a:r>
            <a:endParaRPr lang="en-US" sz="4000" b="1">
              <a:solidFill>
                <a:schemeClr val="bg1"/>
              </a:solidFill>
            </a:endParaRPr>
          </a:p>
        </p:txBody>
      </p:sp>
      <p:sp>
        <p:nvSpPr>
          <p:cNvPr id="38" name="Text Placeholder 1">
            <a:extLst>
              <a:ext uri="{FF2B5EF4-FFF2-40B4-BE49-F238E27FC236}">
                <a16:creationId xmlns:a16="http://schemas.microsoft.com/office/drawing/2014/main" id="{25B855BB-5DCD-4018-AEB6-3A1741EC918D}"/>
              </a:ext>
            </a:extLst>
          </p:cNvPr>
          <p:cNvSpPr txBox="1">
            <a:spLocks/>
          </p:cNvSpPr>
          <p:nvPr/>
        </p:nvSpPr>
        <p:spPr>
          <a:xfrm>
            <a:off x="3429000" y="712788"/>
            <a:ext cx="19145250" cy="1290637"/>
          </a:xfrm>
          <a:prstGeom prst="rect">
            <a:avLst/>
          </a:prstGeom>
        </p:spPr>
        <p:txBody>
          <a:bodyPr vert="horz" lIns="91440" tIns="45720" rIns="91440" bIns="45720" rtlCol="0" anchor="t">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None/>
              <a:defRPr/>
            </a:pPr>
            <a:r>
              <a:rPr lang="en-US" sz="8000" b="1">
                <a:solidFill>
                  <a:srgbClr val="5372B3"/>
                </a:solidFill>
                <a:latin typeface="Century Gothic" panose="020F0302020204030204"/>
              </a:rPr>
              <a:t>Unalakleet </a:t>
            </a:r>
            <a:r>
              <a:rPr lang="en-US" sz="8000">
                <a:solidFill>
                  <a:srgbClr val="5372B3"/>
                </a:solidFill>
                <a:latin typeface="Century Gothic" panose="020F0302020204030204"/>
              </a:rPr>
              <a:t>Climate</a:t>
            </a:r>
          </a:p>
        </p:txBody>
      </p:sp>
      <p:sp>
        <p:nvSpPr>
          <p:cNvPr id="39" name="Text Placeholder 1">
            <a:extLst>
              <a:ext uri="{FF2B5EF4-FFF2-40B4-BE49-F238E27FC236}">
                <a16:creationId xmlns:a16="http://schemas.microsoft.com/office/drawing/2014/main" id="{A8FDEB7F-83BE-468A-A8D9-BB9485219044}"/>
              </a:ext>
            </a:extLst>
          </p:cNvPr>
          <p:cNvSpPr txBox="1">
            <a:spLocks/>
          </p:cNvSpPr>
          <p:nvPr/>
        </p:nvSpPr>
        <p:spPr>
          <a:xfrm>
            <a:off x="3444137" y="1897151"/>
            <a:ext cx="19472686" cy="1695901"/>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800" dirty="0">
                <a:solidFill>
                  <a:srgbClr val="5372B3"/>
                </a:solidFill>
              </a:rPr>
              <a:t>Analyzing Permafrost Degradation and Drainage Networks in Unalakleet, Alaska</a:t>
            </a:r>
          </a:p>
        </p:txBody>
      </p:sp>
      <p:sp>
        <p:nvSpPr>
          <p:cNvPr id="24" name="Text Placeholder 16">
            <a:extLst>
              <a:ext uri="{FF2B5EF4-FFF2-40B4-BE49-F238E27FC236}">
                <a16:creationId xmlns:a16="http://schemas.microsoft.com/office/drawing/2014/main" id="{2D64F336-A855-A96F-9D60-0D4AA4140151}"/>
              </a:ext>
            </a:extLst>
          </p:cNvPr>
          <p:cNvSpPr txBox="1">
            <a:spLocks/>
          </p:cNvSpPr>
          <p:nvPr/>
        </p:nvSpPr>
        <p:spPr>
          <a:xfrm>
            <a:off x="14721279" y="30785126"/>
            <a:ext cx="12024631" cy="386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600"/>
              </a:spcAft>
              <a:buClr>
                <a:srgbClr val="7DB761"/>
              </a:buClr>
              <a:buSzTx/>
              <a:buFontTx/>
              <a:buNone/>
              <a:tabLst/>
              <a:defRPr/>
            </a:pPr>
            <a:r>
              <a:rPr lang="en-US" sz="3100" b="0" i="0" u="none" strike="noStrike" dirty="0">
                <a:solidFill>
                  <a:schemeClr val="tx1">
                    <a:lumMod val="75000"/>
                    <a:lumOff val="25000"/>
                  </a:schemeClr>
                </a:solidFill>
                <a:effectLst/>
                <a:latin typeface="Garamond" panose="02020404030301010803" pitchFamily="18" charset="0"/>
              </a:rPr>
              <a:t>The team would like to thank everyone who made this project possible:​</a:t>
            </a:r>
            <a:r>
              <a:rPr lang="en-US" sz="3100" b="0" i="0" dirty="0">
                <a:solidFill>
                  <a:schemeClr val="tx1">
                    <a:lumMod val="75000"/>
                    <a:lumOff val="25000"/>
                  </a:schemeClr>
                </a:solidFill>
                <a:effectLst/>
                <a:latin typeface="Garamond" panose="02020404030301010803" pitchFamily="18" charset="0"/>
              </a:rPr>
              <a:t>​</a:t>
            </a:r>
            <a:endParaRPr kumimoji="0" lang="en-US" sz="3100" b="1" i="0" u="none" strike="noStrike" kern="1200" cap="none" spc="0" normalizeH="0" baseline="0" noProof="0" dirty="0">
              <a:ln>
                <a:noFill/>
              </a:ln>
              <a:solidFill>
                <a:schemeClr val="tx1">
                  <a:lumMod val="75000"/>
                  <a:lumOff val="25000"/>
                </a:schemeClr>
              </a:solidFill>
              <a:effectLst/>
              <a:uLnTx/>
              <a:uFillTx/>
              <a:latin typeface="Garamond"/>
              <a:ea typeface="+mn-ea"/>
              <a:cs typeface="+mn-cs"/>
            </a:endParaRPr>
          </a:p>
          <a:p>
            <a:pPr marL="0" marR="0" lvl="0" indent="0" defTabSz="457200" rtl="0" eaLnBrk="1" fontAlgn="auto" latinLnBrk="0" hangingPunct="1">
              <a:lnSpc>
                <a:spcPct val="100000"/>
              </a:lnSpc>
              <a:spcBef>
                <a:spcPts val="0"/>
              </a:spcBef>
              <a:buClr>
                <a:srgbClr val="7DB761"/>
              </a:buClr>
              <a:buSzTx/>
              <a:buFontTx/>
              <a:buNone/>
              <a:tabLst/>
              <a:defRPr/>
            </a:pPr>
            <a:r>
              <a:rPr kumimoji="0" lang="en-US" sz="3100" b="1" i="0" u="none" strike="noStrike" kern="1200" cap="none" spc="0" normalizeH="0" baseline="0" noProof="0" dirty="0">
                <a:ln>
                  <a:noFill/>
                </a:ln>
                <a:solidFill>
                  <a:srgbClr val="5372B3"/>
                </a:solidFill>
                <a:effectLst/>
                <a:uLnTx/>
                <a:uFillTx/>
                <a:latin typeface="Garamond"/>
                <a:ea typeface="+mn-ea"/>
                <a:cs typeface="+mn-cs"/>
              </a:rPr>
              <a:t>Partners: </a:t>
            </a:r>
            <a:r>
              <a:rPr lang="en-US" sz="3100" dirty="0">
                <a:solidFill>
                  <a:schemeClr val="tx1">
                    <a:lumMod val="75000"/>
                    <a:lumOff val="25000"/>
                  </a:schemeClr>
                </a:solidFill>
                <a:latin typeface="Garamond"/>
              </a:rPr>
              <a:t>Georgina Davis and </a:t>
            </a:r>
            <a:r>
              <a:rPr kumimoji="0" lang="en-US" sz="3100" i="0" u="none" strike="noStrike" kern="1200" cap="none" spc="0" normalizeH="0" baseline="0" noProof="0" dirty="0">
                <a:ln>
                  <a:noFill/>
                </a:ln>
                <a:solidFill>
                  <a:schemeClr val="tx1">
                    <a:lumMod val="75000"/>
                    <a:lumOff val="25000"/>
                  </a:schemeClr>
                </a:solidFill>
                <a:effectLst/>
                <a:uLnTx/>
                <a:uFillTx/>
                <a:latin typeface="Garamond"/>
                <a:ea typeface="+mn-ea"/>
                <a:cs typeface="+mn-cs"/>
              </a:rPr>
              <a:t>Aaron Cooke (NREL)</a:t>
            </a:r>
            <a:endParaRPr lang="en-US" sz="3100" dirty="0">
              <a:solidFill>
                <a:schemeClr val="tx1">
                  <a:lumMod val="75000"/>
                  <a:lumOff val="25000"/>
                </a:schemeClr>
              </a:solidFill>
              <a:latin typeface="Garamond"/>
            </a:endParaRPr>
          </a:p>
          <a:p>
            <a:pPr marL="0" marR="0" lvl="0" indent="0" defTabSz="457200" rtl="0" eaLnBrk="1" fontAlgn="auto" latinLnBrk="0" hangingPunct="1">
              <a:lnSpc>
                <a:spcPct val="100000"/>
              </a:lnSpc>
              <a:spcBef>
                <a:spcPts val="0"/>
              </a:spcBef>
              <a:spcAft>
                <a:spcPts val="600"/>
              </a:spcAft>
              <a:buClr>
                <a:srgbClr val="7DB761"/>
              </a:buClr>
              <a:buSzTx/>
              <a:buFontTx/>
              <a:buNone/>
              <a:tabLst/>
              <a:defRPr/>
            </a:pPr>
            <a:r>
              <a:rPr lang="en-US" sz="3100" b="1" dirty="0">
                <a:solidFill>
                  <a:srgbClr val="5372B3"/>
                </a:solidFill>
                <a:latin typeface="Garamond"/>
              </a:rPr>
              <a:t>Advisors: </a:t>
            </a:r>
            <a:r>
              <a:rPr lang="en-US" sz="3100" dirty="0">
                <a:solidFill>
                  <a:schemeClr val="tx1">
                    <a:lumMod val="75000"/>
                    <a:lumOff val="25000"/>
                  </a:schemeClr>
                </a:solidFill>
                <a:latin typeface="Garamond"/>
              </a:rPr>
              <a:t>Dr. Marguerite Madden (University of Georgia), Dr. Simon Zwieback and Dr. Franz Meyer (University of Alaska Fairbanks), Dr. Anna </a:t>
            </a:r>
            <a:r>
              <a:rPr lang="en-US" sz="3100" dirty="0" err="1">
                <a:solidFill>
                  <a:schemeClr val="tx1">
                    <a:lumMod val="75000"/>
                    <a:lumOff val="25000"/>
                  </a:schemeClr>
                </a:solidFill>
                <a:latin typeface="Garamond"/>
              </a:rPr>
              <a:t>Liljedahl</a:t>
            </a:r>
            <a:r>
              <a:rPr lang="en-US" sz="3100" dirty="0">
                <a:solidFill>
                  <a:schemeClr val="tx1">
                    <a:lumMod val="75000"/>
                    <a:lumOff val="25000"/>
                  </a:schemeClr>
                </a:solidFill>
                <a:latin typeface="Garamond"/>
              </a:rPr>
              <a:t> (</a:t>
            </a:r>
            <a:r>
              <a:rPr lang="en-US" sz="3100" dirty="0" err="1">
                <a:solidFill>
                  <a:schemeClr val="tx1">
                    <a:lumMod val="75000"/>
                    <a:lumOff val="25000"/>
                  </a:schemeClr>
                </a:solidFill>
                <a:latin typeface="Garamond"/>
              </a:rPr>
              <a:t>Woodwell</a:t>
            </a:r>
            <a:r>
              <a:rPr lang="en-US" sz="3100" dirty="0">
                <a:solidFill>
                  <a:schemeClr val="tx1">
                    <a:lumMod val="75000"/>
                    <a:lumOff val="25000"/>
                  </a:schemeClr>
                </a:solidFill>
                <a:latin typeface="Garamond"/>
              </a:rPr>
              <a:t> Climate Research Center), Dr. </a:t>
            </a:r>
            <a:r>
              <a:rPr lang="en-US" sz="3100" dirty="0" err="1">
                <a:solidFill>
                  <a:schemeClr val="tx1">
                    <a:lumMod val="75000"/>
                    <a:lumOff val="25000"/>
                  </a:schemeClr>
                </a:solidFill>
                <a:latin typeface="Garamond"/>
              </a:rPr>
              <a:t>Chandi</a:t>
            </a:r>
            <a:r>
              <a:rPr lang="en-US" sz="3100" dirty="0">
                <a:solidFill>
                  <a:schemeClr val="tx1">
                    <a:lumMod val="75000"/>
                    <a:lumOff val="25000"/>
                  </a:schemeClr>
                </a:solidFill>
                <a:latin typeface="Garamond"/>
              </a:rPr>
              <a:t> </a:t>
            </a:r>
            <a:r>
              <a:rPr lang="en-US" sz="3100" dirty="0" err="1">
                <a:solidFill>
                  <a:schemeClr val="tx1">
                    <a:lumMod val="75000"/>
                    <a:lumOff val="25000"/>
                  </a:schemeClr>
                </a:solidFill>
                <a:latin typeface="Garamond"/>
              </a:rPr>
              <a:t>Witharana</a:t>
            </a:r>
            <a:r>
              <a:rPr lang="en-US" sz="3100" dirty="0">
                <a:solidFill>
                  <a:schemeClr val="tx1">
                    <a:lumMod val="75000"/>
                    <a:lumOff val="25000"/>
                  </a:schemeClr>
                </a:solidFill>
                <a:latin typeface="Garamond"/>
              </a:rPr>
              <a:t> (University of Connecticut)</a:t>
            </a:r>
          </a:p>
          <a:p>
            <a:pPr marL="0" marR="0" lvl="0" indent="0" defTabSz="457200" rtl="0" eaLnBrk="1" fontAlgn="auto" latinLnBrk="0" hangingPunct="1">
              <a:lnSpc>
                <a:spcPct val="100000"/>
              </a:lnSpc>
              <a:spcBef>
                <a:spcPts val="0"/>
              </a:spcBef>
              <a:spcAft>
                <a:spcPts val="600"/>
              </a:spcAft>
              <a:buClr>
                <a:srgbClr val="7DB761"/>
              </a:buClr>
              <a:buSzTx/>
              <a:buFontTx/>
              <a:buNone/>
              <a:tabLst/>
              <a:defRPr/>
            </a:pPr>
            <a:r>
              <a:rPr lang="en-US" sz="3100" b="1" i="0" dirty="0">
                <a:solidFill>
                  <a:srgbClr val="5372B3"/>
                </a:solidFill>
                <a:effectLst/>
                <a:latin typeface="Garamond"/>
              </a:rPr>
              <a:t>Fellow:</a:t>
            </a:r>
            <a:r>
              <a:rPr lang="en-US" sz="3100" i="0" dirty="0">
                <a:solidFill>
                  <a:srgbClr val="5372B3"/>
                </a:solidFill>
                <a:effectLst/>
                <a:latin typeface="Garamond"/>
              </a:rPr>
              <a:t> </a:t>
            </a:r>
            <a:r>
              <a:rPr lang="en-US" sz="3100" i="0" dirty="0">
                <a:solidFill>
                  <a:schemeClr val="tx1">
                    <a:lumMod val="75000"/>
                    <a:lumOff val="25000"/>
                  </a:schemeClr>
                </a:solidFill>
                <a:effectLst/>
                <a:latin typeface="Garamond"/>
              </a:rPr>
              <a:t>Sarah Payne (NASA DEVELOP at Georgia – Athens)</a:t>
            </a:r>
          </a:p>
          <a:p>
            <a:pPr marL="0" marR="0" lvl="0" indent="0" defTabSz="457200" rtl="0" eaLnBrk="1" fontAlgn="auto" latinLnBrk="0" hangingPunct="1">
              <a:lnSpc>
                <a:spcPct val="100000"/>
              </a:lnSpc>
              <a:spcBef>
                <a:spcPts val="0"/>
              </a:spcBef>
              <a:spcAft>
                <a:spcPts val="600"/>
              </a:spcAft>
              <a:buClr>
                <a:srgbClr val="7DB761"/>
              </a:buClr>
              <a:buSzTx/>
              <a:buFontTx/>
              <a:buNone/>
              <a:tabLst/>
              <a:defRPr/>
            </a:pPr>
            <a:endParaRPr lang="en-US" sz="3100" b="1" dirty="0">
              <a:solidFill>
                <a:srgbClr val="5372B3"/>
              </a:solidFill>
              <a:latin typeface="Garamond"/>
            </a:endParaRPr>
          </a:p>
        </p:txBody>
      </p:sp>
      <p:sp>
        <p:nvSpPr>
          <p:cNvPr id="31" name="TextBox 30">
            <a:extLst>
              <a:ext uri="{FF2B5EF4-FFF2-40B4-BE49-F238E27FC236}">
                <a16:creationId xmlns:a16="http://schemas.microsoft.com/office/drawing/2014/main" id="{B52D16FA-7D92-A38B-1CBA-C95C9FBE8DE5}"/>
              </a:ext>
            </a:extLst>
          </p:cNvPr>
          <p:cNvSpPr txBox="1"/>
          <p:nvPr/>
        </p:nvSpPr>
        <p:spPr>
          <a:xfrm rot="20028308">
            <a:off x="5703452" y="30724208"/>
            <a:ext cx="1426712" cy="457200"/>
          </a:xfrm>
          <a:prstGeom prst="rect">
            <a:avLst/>
          </a:prstGeom>
        </p:spPr>
        <p:txBody>
          <a:bodyPr wrap="square" numCol="1" spcCol="640080" rtlCol="0">
            <a:spAutoFit/>
          </a:bodyPr>
          <a:lstStyle/>
          <a:p>
            <a:pPr algn="just"/>
            <a:r>
              <a:rPr lang="en-US" sz="2000" b="1">
                <a:solidFill>
                  <a:schemeClr val="bg1"/>
                </a:solidFill>
              </a:rPr>
              <a:t>EXAMPLE</a:t>
            </a:r>
          </a:p>
        </p:txBody>
      </p:sp>
      <p:grpSp>
        <p:nvGrpSpPr>
          <p:cNvPr id="1792" name="Group 1791">
            <a:extLst>
              <a:ext uri="{FF2B5EF4-FFF2-40B4-BE49-F238E27FC236}">
                <a16:creationId xmlns:a16="http://schemas.microsoft.com/office/drawing/2014/main" id="{C9032B7F-882D-4A2F-AFCA-6EA4F63352BF}"/>
              </a:ext>
            </a:extLst>
          </p:cNvPr>
          <p:cNvGrpSpPr/>
          <p:nvPr/>
        </p:nvGrpSpPr>
        <p:grpSpPr>
          <a:xfrm>
            <a:off x="4348741" y="29992935"/>
            <a:ext cx="2374843" cy="2592933"/>
            <a:chOff x="5168182" y="29992935"/>
            <a:chExt cx="2374843" cy="2592933"/>
          </a:xfrm>
        </p:grpSpPr>
        <p:sp>
          <p:nvSpPr>
            <p:cNvPr id="28" name="Text Placeholder 16">
              <a:extLst>
                <a:ext uri="{FF2B5EF4-FFF2-40B4-BE49-F238E27FC236}">
                  <a16:creationId xmlns:a16="http://schemas.microsoft.com/office/drawing/2014/main" id="{1B81F0EB-2DBB-B8F2-372E-44D20F81C467}"/>
                </a:ext>
              </a:extLst>
            </p:cNvPr>
            <p:cNvSpPr txBox="1">
              <a:spLocks/>
            </p:cNvSpPr>
            <p:nvPr/>
          </p:nvSpPr>
          <p:spPr>
            <a:xfrm>
              <a:off x="5168182" y="32062648"/>
              <a:ext cx="2374843" cy="52322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a:solidFill>
                    <a:schemeClr val="tx1">
                      <a:lumMod val="75000"/>
                      <a:lumOff val="25000"/>
                    </a:schemeClr>
                  </a:solidFill>
                  <a:latin typeface="Garamond" panose="02020404030301010803" pitchFamily="18" charset="0"/>
                </a:rPr>
                <a:t>Clara Maxwell</a:t>
              </a:r>
            </a:p>
          </p:txBody>
        </p:sp>
        <p:grpSp>
          <p:nvGrpSpPr>
            <p:cNvPr id="11" name="Group 10">
              <a:extLst>
                <a:ext uri="{FF2B5EF4-FFF2-40B4-BE49-F238E27FC236}">
                  <a16:creationId xmlns:a16="http://schemas.microsoft.com/office/drawing/2014/main" id="{968A1A6D-0003-47BE-B3D2-D9EDE9CAB7E7}"/>
                </a:ext>
              </a:extLst>
            </p:cNvPr>
            <p:cNvGrpSpPr/>
            <p:nvPr/>
          </p:nvGrpSpPr>
          <p:grpSpPr>
            <a:xfrm>
              <a:off x="5340582" y="29992935"/>
              <a:ext cx="2103120" cy="2103120"/>
              <a:chOff x="6322050" y="30641655"/>
              <a:chExt cx="2103120" cy="2103120"/>
            </a:xfrm>
          </p:grpSpPr>
          <p:pic>
            <p:nvPicPr>
              <p:cNvPr id="59" name="Picture 58">
                <a:extLst>
                  <a:ext uri="{FF2B5EF4-FFF2-40B4-BE49-F238E27FC236}">
                    <a16:creationId xmlns:a16="http://schemas.microsoft.com/office/drawing/2014/main" id="{EE70DFA9-A9B3-B339-83FB-A29B090058D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6322050" y="30641655"/>
                <a:ext cx="2103120" cy="2103120"/>
              </a:xfrm>
              <a:prstGeom prst="rect">
                <a:avLst/>
              </a:prstGeom>
            </p:spPr>
          </p:pic>
          <p:pic>
            <p:nvPicPr>
              <p:cNvPr id="32" name="Picture 2">
                <a:extLst>
                  <a:ext uri="{FF2B5EF4-FFF2-40B4-BE49-F238E27FC236}">
                    <a16:creationId xmlns:a16="http://schemas.microsoft.com/office/drawing/2014/main" id="{A8ADE6BA-B734-12EB-2A16-0C2B3CAB51B7}"/>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5364" t="1010" r="19566" b="1363"/>
              <a:stretch/>
            </p:blipFill>
            <p:spPr bwMode="auto">
              <a:xfrm>
                <a:off x="6550650" y="30870255"/>
                <a:ext cx="1645920" cy="1645920"/>
              </a:xfrm>
              <a:prstGeom prst="ellipse">
                <a:avLst/>
              </a:prstGeom>
              <a:noFill/>
              <a:extLst>
                <a:ext uri="{909E8E84-426E-40DD-AFC4-6F175D3DCCD1}">
                  <a14:hiddenFill xmlns:a14="http://schemas.microsoft.com/office/drawing/2010/main">
                    <a:solidFill>
                      <a:srgbClr val="FFFFFF"/>
                    </a:solidFill>
                  </a14:hiddenFill>
                </a:ext>
              </a:extLst>
            </p:spPr>
          </p:pic>
        </p:grpSp>
      </p:grpSp>
      <p:grpSp>
        <p:nvGrpSpPr>
          <p:cNvPr id="1795" name="Group 1794">
            <a:extLst>
              <a:ext uri="{FF2B5EF4-FFF2-40B4-BE49-F238E27FC236}">
                <a16:creationId xmlns:a16="http://schemas.microsoft.com/office/drawing/2014/main" id="{0873DABA-6F52-4584-AB37-401B2CA2C9F6}"/>
              </a:ext>
            </a:extLst>
          </p:cNvPr>
          <p:cNvGrpSpPr/>
          <p:nvPr/>
        </p:nvGrpSpPr>
        <p:grpSpPr>
          <a:xfrm>
            <a:off x="10524119" y="29992935"/>
            <a:ext cx="2643591" cy="2592933"/>
            <a:chOff x="10407739" y="29992935"/>
            <a:chExt cx="2643591" cy="2592933"/>
          </a:xfrm>
        </p:grpSpPr>
        <p:sp>
          <p:nvSpPr>
            <p:cNvPr id="27" name="Text Placeholder 16">
              <a:extLst>
                <a:ext uri="{FF2B5EF4-FFF2-40B4-BE49-F238E27FC236}">
                  <a16:creationId xmlns:a16="http://schemas.microsoft.com/office/drawing/2014/main" id="{91334B9D-9C7B-9C34-9C25-A4AFBC9119DC}"/>
                </a:ext>
              </a:extLst>
            </p:cNvPr>
            <p:cNvSpPr txBox="1">
              <a:spLocks/>
            </p:cNvSpPr>
            <p:nvPr/>
          </p:nvSpPr>
          <p:spPr>
            <a:xfrm>
              <a:off x="10407739" y="32062648"/>
              <a:ext cx="2643591" cy="52322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err="1">
                  <a:solidFill>
                    <a:schemeClr val="tx1">
                      <a:lumMod val="75000"/>
                      <a:lumOff val="25000"/>
                    </a:schemeClr>
                  </a:solidFill>
                  <a:latin typeface="Garamond" panose="02020404030301010803" pitchFamily="18" charset="0"/>
                </a:rPr>
                <a:t>Jaweed</a:t>
              </a:r>
              <a:r>
                <a:rPr lang="en-US" sz="2800" b="1" dirty="0">
                  <a:solidFill>
                    <a:schemeClr val="tx1">
                      <a:lumMod val="75000"/>
                      <a:lumOff val="25000"/>
                    </a:schemeClr>
                  </a:solidFill>
                  <a:latin typeface="Garamond" panose="02020404030301010803" pitchFamily="18" charset="0"/>
                </a:rPr>
                <a:t> </a:t>
              </a:r>
              <a:r>
                <a:rPr lang="en-US" sz="2800" b="1" dirty="0" err="1">
                  <a:solidFill>
                    <a:schemeClr val="tx1">
                      <a:lumMod val="75000"/>
                      <a:lumOff val="25000"/>
                    </a:schemeClr>
                  </a:solidFill>
                  <a:latin typeface="Garamond" panose="02020404030301010803" pitchFamily="18" charset="0"/>
                </a:rPr>
                <a:t>Nazary</a:t>
              </a:r>
              <a:endParaRPr lang="en-US" sz="2800" b="1" dirty="0">
                <a:solidFill>
                  <a:schemeClr val="tx1">
                    <a:lumMod val="75000"/>
                    <a:lumOff val="25000"/>
                  </a:schemeClr>
                </a:solidFill>
                <a:latin typeface="Garamond" panose="02020404030301010803" pitchFamily="18" charset="0"/>
              </a:endParaRPr>
            </a:p>
          </p:txBody>
        </p:sp>
        <p:grpSp>
          <p:nvGrpSpPr>
            <p:cNvPr id="19" name="Group 18">
              <a:extLst>
                <a:ext uri="{FF2B5EF4-FFF2-40B4-BE49-F238E27FC236}">
                  <a16:creationId xmlns:a16="http://schemas.microsoft.com/office/drawing/2014/main" id="{799324CE-297D-4CE9-8147-1ACAB6DE7117}"/>
                </a:ext>
              </a:extLst>
            </p:cNvPr>
            <p:cNvGrpSpPr/>
            <p:nvPr/>
          </p:nvGrpSpPr>
          <p:grpSpPr>
            <a:xfrm>
              <a:off x="10650018" y="29992935"/>
              <a:ext cx="2103120" cy="2103120"/>
              <a:chOff x="11631486" y="30641655"/>
              <a:chExt cx="2103120" cy="2103120"/>
            </a:xfrm>
          </p:grpSpPr>
          <p:pic>
            <p:nvPicPr>
              <p:cNvPr id="61" name="Picture 60">
                <a:extLst>
                  <a:ext uri="{FF2B5EF4-FFF2-40B4-BE49-F238E27FC236}">
                    <a16:creationId xmlns:a16="http://schemas.microsoft.com/office/drawing/2014/main" id="{EBDB5CB8-724A-5A9C-34A8-3E8585D4A7B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631486" y="30641655"/>
                <a:ext cx="2103120" cy="2103120"/>
              </a:xfrm>
              <a:prstGeom prst="rect">
                <a:avLst/>
              </a:prstGeom>
            </p:spPr>
          </p:pic>
          <p:pic>
            <p:nvPicPr>
              <p:cNvPr id="33" name="Picture 8">
                <a:extLst>
                  <a:ext uri="{FF2B5EF4-FFF2-40B4-BE49-F238E27FC236}">
                    <a16:creationId xmlns:a16="http://schemas.microsoft.com/office/drawing/2014/main" id="{A2F2CEC8-305E-96F2-A043-852F85370DE0}"/>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1209" t="1210" r="1209" b="1210"/>
              <a:stretch/>
            </p:blipFill>
            <p:spPr bwMode="auto">
              <a:xfrm>
                <a:off x="11860086" y="30870255"/>
                <a:ext cx="1645920" cy="1645920"/>
              </a:xfrm>
              <a:prstGeom prst="ellipse">
                <a:avLst/>
              </a:prstGeom>
              <a:noFill/>
              <a:extLst>
                <a:ext uri="{909E8E84-426E-40DD-AFC4-6F175D3DCCD1}">
                  <a14:hiddenFill xmlns:a14="http://schemas.microsoft.com/office/drawing/2010/main">
                    <a:solidFill>
                      <a:srgbClr val="FFFFFF"/>
                    </a:solidFill>
                  </a14:hiddenFill>
                </a:ext>
              </a:extLst>
            </p:spPr>
          </p:pic>
        </p:grpSp>
      </p:grpSp>
      <p:grpSp>
        <p:nvGrpSpPr>
          <p:cNvPr id="1793" name="Group 1792">
            <a:extLst>
              <a:ext uri="{FF2B5EF4-FFF2-40B4-BE49-F238E27FC236}">
                <a16:creationId xmlns:a16="http://schemas.microsoft.com/office/drawing/2014/main" id="{FF1C8CC7-5346-4DAA-8B7A-976337841C55}"/>
              </a:ext>
            </a:extLst>
          </p:cNvPr>
          <p:cNvGrpSpPr/>
          <p:nvPr/>
        </p:nvGrpSpPr>
        <p:grpSpPr>
          <a:xfrm>
            <a:off x="7302056" y="29992935"/>
            <a:ext cx="2643591" cy="2592933"/>
            <a:chOff x="7771832" y="29992935"/>
            <a:chExt cx="2643591" cy="2592933"/>
          </a:xfrm>
        </p:grpSpPr>
        <p:sp>
          <p:nvSpPr>
            <p:cNvPr id="26" name="Text Placeholder 16">
              <a:extLst>
                <a:ext uri="{FF2B5EF4-FFF2-40B4-BE49-F238E27FC236}">
                  <a16:creationId xmlns:a16="http://schemas.microsoft.com/office/drawing/2014/main" id="{20850146-0DB0-E337-EFBB-49DD94C26B9F}"/>
                </a:ext>
              </a:extLst>
            </p:cNvPr>
            <p:cNvSpPr txBox="1">
              <a:spLocks/>
            </p:cNvSpPr>
            <p:nvPr/>
          </p:nvSpPr>
          <p:spPr>
            <a:xfrm>
              <a:off x="7771832" y="32062648"/>
              <a:ext cx="2643591" cy="52322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a:solidFill>
                    <a:schemeClr val="tx1">
                      <a:lumMod val="75000"/>
                      <a:lumOff val="25000"/>
                    </a:schemeClr>
                  </a:solidFill>
                  <a:latin typeface="Garamond" panose="02020404030301010803" pitchFamily="18" charset="0"/>
                </a:rPr>
                <a:t>Daniel Marsden</a:t>
              </a:r>
            </a:p>
          </p:txBody>
        </p:sp>
        <p:grpSp>
          <p:nvGrpSpPr>
            <p:cNvPr id="12" name="Group 11">
              <a:extLst>
                <a:ext uri="{FF2B5EF4-FFF2-40B4-BE49-F238E27FC236}">
                  <a16:creationId xmlns:a16="http://schemas.microsoft.com/office/drawing/2014/main" id="{5349CD04-7A0C-4145-AD59-AA4E8804E5E2}"/>
                </a:ext>
              </a:extLst>
            </p:cNvPr>
            <p:cNvGrpSpPr/>
            <p:nvPr/>
          </p:nvGrpSpPr>
          <p:grpSpPr>
            <a:xfrm>
              <a:off x="8044962" y="29992935"/>
              <a:ext cx="2103120" cy="2103120"/>
              <a:chOff x="9026430" y="30641655"/>
              <a:chExt cx="2103120" cy="2103120"/>
            </a:xfrm>
          </p:grpSpPr>
          <p:pic>
            <p:nvPicPr>
              <p:cNvPr id="63" name="Picture 62">
                <a:extLst>
                  <a:ext uri="{FF2B5EF4-FFF2-40B4-BE49-F238E27FC236}">
                    <a16:creationId xmlns:a16="http://schemas.microsoft.com/office/drawing/2014/main" id="{0C443D44-E6A3-BB35-BA4C-05383A333E2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9026430" y="30641655"/>
                <a:ext cx="2103120" cy="2103120"/>
              </a:xfrm>
              <a:prstGeom prst="rect">
                <a:avLst/>
              </a:prstGeom>
            </p:spPr>
          </p:pic>
          <p:pic>
            <p:nvPicPr>
              <p:cNvPr id="34" name="Picture 33" descr="A person in a suit and tie&#10;&#10;Description automatically generated with medium confidence">
                <a:extLst>
                  <a:ext uri="{FF2B5EF4-FFF2-40B4-BE49-F238E27FC236}">
                    <a16:creationId xmlns:a16="http://schemas.microsoft.com/office/drawing/2014/main" id="{2DA0B975-C9AD-F5D9-041B-AD4D389FB5FF}"/>
                  </a:ext>
                </a:extLst>
              </p:cNvPr>
              <p:cNvPicPr>
                <a:picLocks/>
              </p:cNvPicPr>
              <p:nvPr/>
            </p:nvPicPr>
            <p:blipFill rotWithShape="1">
              <a:blip r:embed="rId6" cstate="print">
                <a:extLst>
                  <a:ext uri="{28A0092B-C50C-407E-A947-70E740481C1C}">
                    <a14:useLocalDpi xmlns:a14="http://schemas.microsoft.com/office/drawing/2010/main" val="0"/>
                  </a:ext>
                </a:extLst>
              </a:blip>
              <a:srcRect l="26015" t="1140" r="21310" b="19846"/>
              <a:stretch/>
            </p:blipFill>
            <p:spPr>
              <a:xfrm>
                <a:off x="9255030" y="30870255"/>
                <a:ext cx="1645920" cy="1645920"/>
              </a:xfrm>
              <a:prstGeom prst="ellipse">
                <a:avLst/>
              </a:prstGeom>
            </p:spPr>
          </p:pic>
        </p:grpSp>
      </p:grpSp>
      <p:grpSp>
        <p:nvGrpSpPr>
          <p:cNvPr id="60" name="Group 59">
            <a:extLst>
              <a:ext uri="{FF2B5EF4-FFF2-40B4-BE49-F238E27FC236}">
                <a16:creationId xmlns:a16="http://schemas.microsoft.com/office/drawing/2014/main" id="{31286A42-2449-4C10-8A0A-1C4F48DBCDB9}"/>
              </a:ext>
            </a:extLst>
          </p:cNvPr>
          <p:cNvGrpSpPr/>
          <p:nvPr/>
        </p:nvGrpSpPr>
        <p:grpSpPr>
          <a:xfrm>
            <a:off x="1667149" y="29992935"/>
            <a:ext cx="2103120" cy="2962265"/>
            <a:chOff x="2490109" y="29992935"/>
            <a:chExt cx="2103120" cy="2962265"/>
          </a:xfrm>
        </p:grpSpPr>
        <p:sp>
          <p:nvSpPr>
            <p:cNvPr id="25" name="Text Placeholder 16">
              <a:extLst>
                <a:ext uri="{FF2B5EF4-FFF2-40B4-BE49-F238E27FC236}">
                  <a16:creationId xmlns:a16="http://schemas.microsoft.com/office/drawing/2014/main" id="{574E23DF-7EC0-DCA6-6B1E-6C8DCAE848EA}"/>
                </a:ext>
              </a:extLst>
            </p:cNvPr>
            <p:cNvSpPr txBox="1">
              <a:spLocks/>
            </p:cNvSpPr>
            <p:nvPr/>
          </p:nvSpPr>
          <p:spPr>
            <a:xfrm>
              <a:off x="2527458" y="32062648"/>
              <a:ext cx="2028423" cy="892552"/>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800" b="1" dirty="0">
                  <a:solidFill>
                    <a:schemeClr val="tx1">
                      <a:lumMod val="75000"/>
                      <a:lumOff val="25000"/>
                    </a:schemeClr>
                  </a:solidFill>
                  <a:latin typeface="Garamond" panose="02020404030301010803" pitchFamily="18" charset="0"/>
                </a:rPr>
                <a:t>Ian Lee</a:t>
              </a:r>
            </a:p>
            <a:p>
              <a:pPr algn="ctr">
                <a:lnSpc>
                  <a:spcPct val="100000"/>
                </a:lnSpc>
                <a:spcBef>
                  <a:spcPts val="0"/>
                </a:spcBef>
              </a:pPr>
              <a:r>
                <a:rPr lang="en-US" sz="2400" dirty="0">
                  <a:solidFill>
                    <a:schemeClr val="tx1">
                      <a:lumMod val="75000"/>
                      <a:lumOff val="25000"/>
                    </a:schemeClr>
                  </a:solidFill>
                  <a:latin typeface="Garamond" panose="02020404030301010803" pitchFamily="18" charset="0"/>
                </a:rPr>
                <a:t>(Project Lead)</a:t>
              </a:r>
            </a:p>
          </p:txBody>
        </p:sp>
        <p:grpSp>
          <p:nvGrpSpPr>
            <p:cNvPr id="8" name="Group 7">
              <a:extLst>
                <a:ext uri="{FF2B5EF4-FFF2-40B4-BE49-F238E27FC236}">
                  <a16:creationId xmlns:a16="http://schemas.microsoft.com/office/drawing/2014/main" id="{E67BCD09-B439-4EB0-A4DD-34DCF830E459}"/>
                </a:ext>
              </a:extLst>
            </p:cNvPr>
            <p:cNvGrpSpPr/>
            <p:nvPr/>
          </p:nvGrpSpPr>
          <p:grpSpPr>
            <a:xfrm>
              <a:off x="2490109" y="29992935"/>
              <a:ext cx="2103120" cy="2103120"/>
              <a:chOff x="3471577" y="30641655"/>
              <a:chExt cx="2103120" cy="2103120"/>
            </a:xfrm>
          </p:grpSpPr>
          <p:pic>
            <p:nvPicPr>
              <p:cNvPr id="58" name="Picture 57">
                <a:extLst>
                  <a:ext uri="{FF2B5EF4-FFF2-40B4-BE49-F238E27FC236}">
                    <a16:creationId xmlns:a16="http://schemas.microsoft.com/office/drawing/2014/main" id="{3EC02AF2-3C8F-2977-7BFD-A1B5FED9990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3471577" y="30641655"/>
                <a:ext cx="2103120" cy="2103120"/>
              </a:xfrm>
              <a:prstGeom prst="rect">
                <a:avLst/>
              </a:prstGeom>
            </p:spPr>
          </p:pic>
          <p:pic>
            <p:nvPicPr>
              <p:cNvPr id="57" name="Picture 56" descr="A person in a suit and glasses&#10;&#10;Description automatically generated with low confidence">
                <a:extLst>
                  <a:ext uri="{FF2B5EF4-FFF2-40B4-BE49-F238E27FC236}">
                    <a16:creationId xmlns:a16="http://schemas.microsoft.com/office/drawing/2014/main" id="{938C2AAE-1A27-24D1-7D6E-0751511E62C5}"/>
                  </a:ext>
                </a:extLst>
              </p:cNvPr>
              <p:cNvPicPr>
                <a:picLocks/>
              </p:cNvPicPr>
              <p:nvPr/>
            </p:nvPicPr>
            <p:blipFill rotWithShape="1">
              <a:blip r:embed="rId7" cstate="print">
                <a:extLst>
                  <a:ext uri="{28A0092B-C50C-407E-A947-70E740481C1C}">
                    <a14:useLocalDpi xmlns:a14="http://schemas.microsoft.com/office/drawing/2010/main" val="0"/>
                  </a:ext>
                </a:extLst>
              </a:blip>
              <a:srcRect l="-214" t="1279" r="214" b="23721"/>
              <a:stretch/>
            </p:blipFill>
            <p:spPr>
              <a:xfrm>
                <a:off x="3700177" y="30870255"/>
                <a:ext cx="1645920" cy="1645920"/>
              </a:xfrm>
              <a:prstGeom prst="ellipse">
                <a:avLst/>
              </a:prstGeom>
            </p:spPr>
          </p:pic>
        </p:grpSp>
      </p:grpSp>
      <p:sp>
        <p:nvSpPr>
          <p:cNvPr id="5" name="TextBox 4">
            <a:extLst>
              <a:ext uri="{FF2B5EF4-FFF2-40B4-BE49-F238E27FC236}">
                <a16:creationId xmlns:a16="http://schemas.microsoft.com/office/drawing/2014/main" id="{34145866-8FB4-EE98-ADFD-2CBAADACAAE9}"/>
              </a:ext>
            </a:extLst>
          </p:cNvPr>
          <p:cNvSpPr txBox="1"/>
          <p:nvPr/>
        </p:nvSpPr>
        <p:spPr>
          <a:xfrm>
            <a:off x="945519" y="4375104"/>
            <a:ext cx="9618784" cy="938719"/>
          </a:xfrm>
          <a:prstGeom prst="rect">
            <a:avLst/>
          </a:prstGeom>
          <a:noFill/>
        </p:spPr>
        <p:txBody>
          <a:bodyPr wrap="square" rtlCol="0">
            <a:spAutoFit/>
          </a:bodyPr>
          <a:lstStyle/>
          <a:p>
            <a:r>
              <a:rPr lang="en-US" sz="5500" b="1" dirty="0">
                <a:solidFill>
                  <a:srgbClr val="5372B3"/>
                </a:solidFill>
                <a:latin typeface="Century Gothic" panose="020B0502020202020204" pitchFamily="34" charset="0"/>
              </a:rPr>
              <a:t>Background</a:t>
            </a:r>
          </a:p>
        </p:txBody>
      </p:sp>
      <p:sp>
        <p:nvSpPr>
          <p:cNvPr id="14" name="TextBox 13">
            <a:extLst>
              <a:ext uri="{FF2B5EF4-FFF2-40B4-BE49-F238E27FC236}">
                <a16:creationId xmlns:a16="http://schemas.microsoft.com/office/drawing/2014/main" id="{C56BC18C-E1EB-4B64-B38A-601DF2360D71}"/>
              </a:ext>
            </a:extLst>
          </p:cNvPr>
          <p:cNvSpPr txBox="1"/>
          <p:nvPr/>
        </p:nvSpPr>
        <p:spPr>
          <a:xfrm>
            <a:off x="14158954" y="9153254"/>
            <a:ext cx="10496163" cy="938719"/>
          </a:xfrm>
          <a:prstGeom prst="rect">
            <a:avLst/>
          </a:prstGeom>
          <a:noFill/>
        </p:spPr>
        <p:txBody>
          <a:bodyPr wrap="square" rtlCol="0">
            <a:spAutoFit/>
          </a:bodyPr>
          <a:lstStyle/>
          <a:p>
            <a:r>
              <a:rPr lang="en-US" sz="5500" b="1">
                <a:solidFill>
                  <a:srgbClr val="5372B3"/>
                </a:solidFill>
                <a:latin typeface="Century Gothic" panose="020B0502020202020204" pitchFamily="34" charset="0"/>
              </a:rPr>
              <a:t>Methodology</a:t>
            </a:r>
          </a:p>
        </p:txBody>
      </p:sp>
      <p:sp>
        <p:nvSpPr>
          <p:cNvPr id="16" name="TextBox 15">
            <a:extLst>
              <a:ext uri="{FF2B5EF4-FFF2-40B4-BE49-F238E27FC236}">
                <a16:creationId xmlns:a16="http://schemas.microsoft.com/office/drawing/2014/main" id="{44199656-44DD-3663-0E90-23CF33FF2538}"/>
              </a:ext>
            </a:extLst>
          </p:cNvPr>
          <p:cNvSpPr txBox="1"/>
          <p:nvPr/>
        </p:nvSpPr>
        <p:spPr>
          <a:xfrm>
            <a:off x="963020" y="5243099"/>
            <a:ext cx="12368356" cy="3016210"/>
          </a:xfrm>
          <a:prstGeom prst="rect">
            <a:avLst/>
          </a:prstGeom>
          <a:noFill/>
        </p:spPr>
        <p:txBody>
          <a:bodyPr wrap="square" lIns="91440" tIns="45720" rIns="91440" bIns="45720" anchor="t">
            <a:spAutoFit/>
          </a:bodyPr>
          <a:lstStyle/>
          <a:p>
            <a:r>
              <a:rPr lang="en-US" sz="3800" dirty="0">
                <a:solidFill>
                  <a:schemeClr val="tx1">
                    <a:lumMod val="75000"/>
                    <a:lumOff val="25000"/>
                  </a:schemeClr>
                </a:solidFill>
                <a:latin typeface="Garamond"/>
              </a:rPr>
              <a:t>Our team partnered </a:t>
            </a:r>
            <a:r>
              <a:rPr lang="en-US" sz="3800" b="0" i="0" u="none" strike="noStrike" dirty="0">
                <a:solidFill>
                  <a:schemeClr val="tx1">
                    <a:lumMod val="75000"/>
                    <a:lumOff val="25000"/>
                  </a:schemeClr>
                </a:solidFill>
                <a:effectLst/>
                <a:latin typeface="Garamond"/>
              </a:rPr>
              <a:t>with the National Renewable Energy Lab (NREL) to provide remote sensing support </a:t>
            </a:r>
            <a:r>
              <a:rPr lang="en-US" sz="3800" dirty="0">
                <a:solidFill>
                  <a:schemeClr val="tx1">
                    <a:lumMod val="75000"/>
                    <a:lumOff val="25000"/>
                  </a:schemeClr>
                </a:solidFill>
                <a:latin typeface="Garamond"/>
              </a:rPr>
              <a:t>to aid the planned inland relocation of </a:t>
            </a:r>
            <a:r>
              <a:rPr lang="en-US" sz="3800" b="0" i="0" u="none" strike="noStrike" dirty="0">
                <a:solidFill>
                  <a:schemeClr val="tx1">
                    <a:lumMod val="75000"/>
                    <a:lumOff val="25000"/>
                  </a:schemeClr>
                </a:solidFill>
                <a:effectLst/>
                <a:latin typeface="Garamond"/>
              </a:rPr>
              <a:t>Unalakleet</a:t>
            </a:r>
            <a:r>
              <a:rPr lang="en-US" sz="3800" dirty="0">
                <a:solidFill>
                  <a:schemeClr val="tx1">
                    <a:lumMod val="75000"/>
                    <a:lumOff val="25000"/>
                  </a:schemeClr>
                </a:solidFill>
                <a:latin typeface="Garamond"/>
              </a:rPr>
              <a:t> village</a:t>
            </a:r>
            <a:r>
              <a:rPr lang="en-US" sz="3800" b="0" i="0" u="none" strike="noStrike" dirty="0">
                <a:solidFill>
                  <a:schemeClr val="tx1">
                    <a:lumMod val="75000"/>
                    <a:lumOff val="25000"/>
                  </a:schemeClr>
                </a:solidFill>
                <a:effectLst/>
                <a:latin typeface="Garamond"/>
              </a:rPr>
              <a:t>. The town is experiencing severe coastal </a:t>
            </a:r>
            <a:r>
              <a:rPr lang="en-US" sz="3800" dirty="0">
                <a:solidFill>
                  <a:schemeClr val="tx1">
                    <a:lumMod val="75000"/>
                    <a:lumOff val="25000"/>
                  </a:schemeClr>
                </a:solidFill>
                <a:latin typeface="Garamond"/>
              </a:rPr>
              <a:t>&amp;</a:t>
            </a:r>
            <a:r>
              <a:rPr lang="en-US" sz="3800" b="0" i="0" u="none" strike="noStrike" dirty="0">
                <a:solidFill>
                  <a:schemeClr val="tx1">
                    <a:lumMod val="75000"/>
                    <a:lumOff val="25000"/>
                  </a:schemeClr>
                </a:solidFill>
                <a:effectLst/>
                <a:latin typeface="Garamond"/>
              </a:rPr>
              <a:t> riverine erosion, melting-induced flooding, and permafrost degradation.</a:t>
            </a:r>
          </a:p>
        </p:txBody>
      </p:sp>
      <p:sp>
        <p:nvSpPr>
          <p:cNvPr id="1794" name="Rectangle 1793">
            <a:extLst>
              <a:ext uri="{FF2B5EF4-FFF2-40B4-BE49-F238E27FC236}">
                <a16:creationId xmlns:a16="http://schemas.microsoft.com/office/drawing/2014/main" id="{050A3941-C839-2400-8FE3-01239B879368}"/>
              </a:ext>
            </a:extLst>
          </p:cNvPr>
          <p:cNvSpPr/>
          <p:nvPr/>
        </p:nvSpPr>
        <p:spPr>
          <a:xfrm>
            <a:off x="14163071" y="10208695"/>
            <a:ext cx="12068035" cy="7356177"/>
          </a:xfrm>
          <a:prstGeom prst="rect">
            <a:avLst/>
          </a:prstGeom>
          <a:noFill/>
          <a:ln w="12700">
            <a:noFill/>
          </a:ln>
        </p:spPr>
        <p:txBody>
          <a:bodyPr/>
          <a:lstStyle/>
          <a:p>
            <a:endParaRPr lang="en-US"/>
          </a:p>
        </p:txBody>
      </p:sp>
      <p:pic>
        <p:nvPicPr>
          <p:cNvPr id="1801" name="Picture 1800">
            <a:extLst>
              <a:ext uri="{FF2B5EF4-FFF2-40B4-BE49-F238E27FC236}">
                <a16:creationId xmlns:a16="http://schemas.microsoft.com/office/drawing/2014/main" id="{49EE94D0-15DC-A9CC-3C3C-892D491F76F3}"/>
              </a:ext>
            </a:extLst>
          </p:cNvPr>
          <p:cNvPicPr>
            <a:picLocks noChangeAspect="1"/>
          </p:cNvPicPr>
          <p:nvPr/>
        </p:nvPicPr>
        <p:blipFill rotWithShape="1">
          <a:blip r:embed="rId8"/>
          <a:srcRect t="13566" b="14417"/>
          <a:stretch/>
        </p:blipFill>
        <p:spPr>
          <a:xfrm rot="2033803">
            <a:off x="14293464" y="5498479"/>
            <a:ext cx="3584692" cy="2581590"/>
          </a:xfrm>
          <a:prstGeom prst="rect">
            <a:avLst/>
          </a:prstGeom>
        </p:spPr>
      </p:pic>
      <p:pic>
        <p:nvPicPr>
          <p:cNvPr id="1802" name="Picture 1801" descr="A picture containing transport, satellite, spacecraft&#10;&#10;Description automatically generated">
            <a:extLst>
              <a:ext uri="{FF2B5EF4-FFF2-40B4-BE49-F238E27FC236}">
                <a16:creationId xmlns:a16="http://schemas.microsoft.com/office/drawing/2014/main" id="{CB2AFFD3-D78A-5617-246E-BDAF301BE4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745937">
            <a:off x="19572684" y="5600541"/>
            <a:ext cx="1751696" cy="2356370"/>
          </a:xfrm>
          <a:prstGeom prst="rect">
            <a:avLst/>
          </a:prstGeom>
        </p:spPr>
      </p:pic>
      <p:pic>
        <p:nvPicPr>
          <p:cNvPr id="1803" name="Picture 1802" descr="A satellite in space&#10;&#10;Description automatically generated with low confidence">
            <a:extLst>
              <a:ext uri="{FF2B5EF4-FFF2-40B4-BE49-F238E27FC236}">
                <a16:creationId xmlns:a16="http://schemas.microsoft.com/office/drawing/2014/main" id="{A6FFA872-C384-49A8-EA71-2BC277D667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227171">
            <a:off x="23718004" y="5360044"/>
            <a:ext cx="2239974" cy="1878248"/>
          </a:xfrm>
          <a:prstGeom prst="rect">
            <a:avLst/>
          </a:prstGeom>
        </p:spPr>
      </p:pic>
      <p:sp>
        <p:nvSpPr>
          <p:cNvPr id="1805" name="Rectangle: Rounded Corners 1804">
            <a:extLst>
              <a:ext uri="{FF2B5EF4-FFF2-40B4-BE49-F238E27FC236}">
                <a16:creationId xmlns:a16="http://schemas.microsoft.com/office/drawing/2014/main" id="{CDEB16C1-CFA8-2D2F-8A5D-A0517CF35F70}"/>
              </a:ext>
            </a:extLst>
          </p:cNvPr>
          <p:cNvSpPr/>
          <p:nvPr/>
        </p:nvSpPr>
        <p:spPr>
          <a:xfrm>
            <a:off x="14184468" y="4425143"/>
            <a:ext cx="12052432" cy="10530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500" b="1" dirty="0">
                <a:solidFill>
                  <a:srgbClr val="5372B3"/>
                </a:solidFill>
                <a:latin typeface="+mj-lt"/>
              </a:rPr>
              <a:t>Earth Observations</a:t>
            </a:r>
          </a:p>
        </p:txBody>
      </p:sp>
      <p:sp>
        <p:nvSpPr>
          <p:cNvPr id="1806" name="Rectangle: Rounded Corners 1805">
            <a:extLst>
              <a:ext uri="{FF2B5EF4-FFF2-40B4-BE49-F238E27FC236}">
                <a16:creationId xmlns:a16="http://schemas.microsoft.com/office/drawing/2014/main" id="{634F70CD-675D-7C9B-D44D-9DABB0077F08}"/>
              </a:ext>
            </a:extLst>
          </p:cNvPr>
          <p:cNvSpPr/>
          <p:nvPr/>
        </p:nvSpPr>
        <p:spPr>
          <a:xfrm>
            <a:off x="23376423" y="7406417"/>
            <a:ext cx="2729060" cy="10774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100" b="1">
                <a:solidFill>
                  <a:schemeClr val="tx1">
                    <a:lumMod val="75000"/>
                    <a:lumOff val="25000"/>
                  </a:schemeClr>
                </a:solidFill>
                <a:latin typeface="Garamond" panose="02020404030301010803" pitchFamily="18" charset="0"/>
              </a:rPr>
              <a:t>WorldView-3</a:t>
            </a:r>
            <a:endParaRPr lang="en-US">
              <a:solidFill>
                <a:schemeClr val="tx1">
                  <a:lumMod val="75000"/>
                  <a:lumOff val="25000"/>
                </a:schemeClr>
              </a:solidFill>
              <a:latin typeface="Garamond" panose="02020404030301010803" pitchFamily="18" charset="0"/>
            </a:endParaRPr>
          </a:p>
        </p:txBody>
      </p:sp>
      <p:sp>
        <p:nvSpPr>
          <p:cNvPr id="1807" name="Rectangle: Rounded Corners 1806">
            <a:extLst>
              <a:ext uri="{FF2B5EF4-FFF2-40B4-BE49-F238E27FC236}">
                <a16:creationId xmlns:a16="http://schemas.microsoft.com/office/drawing/2014/main" id="{706B0033-C45B-170F-03F1-E0ED9AD28B70}"/>
              </a:ext>
            </a:extLst>
          </p:cNvPr>
          <p:cNvSpPr/>
          <p:nvPr/>
        </p:nvSpPr>
        <p:spPr>
          <a:xfrm>
            <a:off x="19257460" y="7412575"/>
            <a:ext cx="2729060" cy="107746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100" b="1">
                <a:solidFill>
                  <a:schemeClr val="tx1">
                    <a:lumMod val="75000"/>
                    <a:lumOff val="25000"/>
                  </a:schemeClr>
                </a:solidFill>
                <a:latin typeface="Garamond" panose="02020404030301010803" pitchFamily="18" charset="0"/>
              </a:rPr>
              <a:t>WorldView-2</a:t>
            </a:r>
          </a:p>
        </p:txBody>
      </p:sp>
      <p:sp>
        <p:nvSpPr>
          <p:cNvPr id="1808" name="Rectangle: Rounded Corners 1807">
            <a:extLst>
              <a:ext uri="{FF2B5EF4-FFF2-40B4-BE49-F238E27FC236}">
                <a16:creationId xmlns:a16="http://schemas.microsoft.com/office/drawing/2014/main" id="{3D3939EE-098C-CB09-E8F1-2197B4C739F4}"/>
              </a:ext>
            </a:extLst>
          </p:cNvPr>
          <p:cNvSpPr/>
          <p:nvPr/>
        </p:nvSpPr>
        <p:spPr>
          <a:xfrm>
            <a:off x="14721279" y="7406417"/>
            <a:ext cx="2729060" cy="108362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100" b="1">
                <a:solidFill>
                  <a:schemeClr val="tx1">
                    <a:lumMod val="75000"/>
                    <a:lumOff val="25000"/>
                  </a:schemeClr>
                </a:solidFill>
                <a:latin typeface="Garamond" panose="02020404030301010803" pitchFamily="18" charset="0"/>
              </a:rPr>
              <a:t>Sentinel-1 C-SAR</a:t>
            </a:r>
          </a:p>
        </p:txBody>
      </p:sp>
      <p:sp>
        <p:nvSpPr>
          <p:cNvPr id="1810" name="Rectangle: Rounded Corners 1809">
            <a:extLst>
              <a:ext uri="{FF2B5EF4-FFF2-40B4-BE49-F238E27FC236}">
                <a16:creationId xmlns:a16="http://schemas.microsoft.com/office/drawing/2014/main" id="{FEBFE480-8A2B-A7CC-6505-73D1E8AB3B43}"/>
              </a:ext>
            </a:extLst>
          </p:cNvPr>
          <p:cNvSpPr/>
          <p:nvPr/>
        </p:nvSpPr>
        <p:spPr>
          <a:xfrm>
            <a:off x="1064603" y="8597334"/>
            <a:ext cx="12489187" cy="211134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500" b="1" dirty="0">
                <a:solidFill>
                  <a:srgbClr val="75498D"/>
                </a:solidFill>
              </a:rPr>
              <a:t>Our work serves to provide guidance on construction and future expansion in the community</a:t>
            </a:r>
          </a:p>
        </p:txBody>
      </p:sp>
      <p:sp>
        <p:nvSpPr>
          <p:cNvPr id="1832" name="Oval 1831">
            <a:extLst>
              <a:ext uri="{FF2B5EF4-FFF2-40B4-BE49-F238E27FC236}">
                <a16:creationId xmlns:a16="http://schemas.microsoft.com/office/drawing/2014/main" id="{02DA85D0-0FFB-6520-6ADA-CADCE48914C1}"/>
              </a:ext>
            </a:extLst>
          </p:cNvPr>
          <p:cNvSpPr>
            <a:spLocks noChangeAspect="1"/>
          </p:cNvSpPr>
          <p:nvPr/>
        </p:nvSpPr>
        <p:spPr>
          <a:xfrm>
            <a:off x="704368" y="12326412"/>
            <a:ext cx="5486400" cy="5486400"/>
          </a:xfrm>
          <a:prstGeom prst="ellipse">
            <a:avLst/>
          </a:prstGeom>
          <a:solidFill>
            <a:schemeClr val="bg1"/>
          </a:solidFill>
          <a:ln w="50800">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8000" b="1" dirty="0">
                <a:solidFill>
                  <a:srgbClr val="5372B3"/>
                </a:solidFill>
                <a:latin typeface="+mj-lt"/>
              </a:rPr>
              <a:t>$105M</a:t>
            </a:r>
          </a:p>
          <a:p>
            <a:pPr algn="ctr"/>
            <a:r>
              <a:rPr lang="en-US" sz="3600" b="1" dirty="0">
                <a:solidFill>
                  <a:srgbClr val="5372B3"/>
                </a:solidFill>
                <a:latin typeface="+mj-lt"/>
              </a:rPr>
              <a:t>Estimated in erosion damages in next 50 years</a:t>
            </a:r>
            <a:endParaRPr lang="en-US" sz="2800" dirty="0">
              <a:solidFill>
                <a:srgbClr val="5372B3"/>
              </a:solidFill>
            </a:endParaRPr>
          </a:p>
        </p:txBody>
      </p:sp>
      <p:sp>
        <p:nvSpPr>
          <p:cNvPr id="1833" name="Oval 1832">
            <a:extLst>
              <a:ext uri="{FF2B5EF4-FFF2-40B4-BE49-F238E27FC236}">
                <a16:creationId xmlns:a16="http://schemas.microsoft.com/office/drawing/2014/main" id="{58DDA734-073E-4A34-DA8E-F0D45CCBAE02}"/>
              </a:ext>
            </a:extLst>
          </p:cNvPr>
          <p:cNvSpPr>
            <a:spLocks noChangeAspect="1"/>
          </p:cNvSpPr>
          <p:nvPr/>
        </p:nvSpPr>
        <p:spPr>
          <a:xfrm>
            <a:off x="9934358" y="12867808"/>
            <a:ext cx="3657600" cy="3657600"/>
          </a:xfrm>
          <a:prstGeom prst="ellipse">
            <a:avLst/>
          </a:prstGeom>
          <a:solidFill>
            <a:schemeClr val="bg1"/>
          </a:solidFill>
          <a:ln w="50800">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b="1" dirty="0">
                <a:solidFill>
                  <a:srgbClr val="5372B3"/>
                </a:solidFill>
                <a:latin typeface="+mj-lt"/>
              </a:rPr>
              <a:t> </a:t>
            </a:r>
            <a:r>
              <a:rPr lang="en-US" sz="13800" b="1" dirty="0">
                <a:solidFill>
                  <a:srgbClr val="5372B3"/>
                </a:solidFill>
                <a:latin typeface="+mj-lt"/>
              </a:rPr>
              <a:t>2</a:t>
            </a:r>
            <a:r>
              <a:rPr lang="en-US" sz="13800" b="1" baseline="30000" dirty="0">
                <a:solidFill>
                  <a:srgbClr val="5372B3"/>
                </a:solidFill>
                <a:latin typeface="+mj-lt"/>
              </a:rPr>
              <a:t>ft</a:t>
            </a:r>
            <a:r>
              <a:rPr lang="en-US" sz="9600" b="1" dirty="0">
                <a:solidFill>
                  <a:srgbClr val="5372B3"/>
                </a:solidFill>
                <a:latin typeface="+mj-lt"/>
              </a:rPr>
              <a:t> </a:t>
            </a:r>
            <a:r>
              <a:rPr lang="en-US" sz="2800" b="1" dirty="0">
                <a:solidFill>
                  <a:srgbClr val="5372B3"/>
                </a:solidFill>
                <a:latin typeface="+mj-lt"/>
              </a:rPr>
              <a:t>Erosion per year</a:t>
            </a:r>
            <a:endParaRPr lang="en-US" sz="3100" b="1" dirty="0">
              <a:solidFill>
                <a:srgbClr val="5372B3"/>
              </a:solidFill>
              <a:latin typeface="+mj-lt"/>
            </a:endParaRPr>
          </a:p>
        </p:txBody>
      </p:sp>
      <p:sp>
        <p:nvSpPr>
          <p:cNvPr id="52" name="Oval 51">
            <a:extLst>
              <a:ext uri="{FF2B5EF4-FFF2-40B4-BE49-F238E27FC236}">
                <a16:creationId xmlns:a16="http://schemas.microsoft.com/office/drawing/2014/main" id="{AF47CD32-7E05-626D-C185-BD22901BDDB1}"/>
              </a:ext>
            </a:extLst>
          </p:cNvPr>
          <p:cNvSpPr>
            <a:spLocks/>
          </p:cNvSpPr>
          <p:nvPr/>
        </p:nvSpPr>
        <p:spPr>
          <a:xfrm>
            <a:off x="6501833" y="15018401"/>
            <a:ext cx="3657600" cy="3657600"/>
          </a:xfrm>
          <a:prstGeom prst="ellipse">
            <a:avLst/>
          </a:prstGeom>
          <a:solidFill>
            <a:schemeClr val="bg1"/>
          </a:solidFill>
          <a:ln w="50800">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400" b="1" dirty="0">
                <a:solidFill>
                  <a:srgbClr val="5372B3"/>
                </a:solidFill>
                <a:latin typeface="+mj-lt"/>
              </a:rPr>
              <a:t>6</a:t>
            </a:r>
            <a:r>
              <a:rPr lang="en-US" sz="14400" b="1" baseline="30000" dirty="0">
                <a:solidFill>
                  <a:srgbClr val="5372B3"/>
                </a:solidFill>
                <a:latin typeface="+mj-lt"/>
              </a:rPr>
              <a:t>th </a:t>
            </a:r>
            <a:r>
              <a:rPr lang="en-US" sz="2800" b="1" dirty="0">
                <a:solidFill>
                  <a:srgbClr val="5372B3"/>
                </a:solidFill>
                <a:latin typeface="+mj-lt"/>
              </a:rPr>
              <a:t>Worst erosion in Alaska</a:t>
            </a:r>
            <a:endParaRPr lang="en-US" sz="3100" b="1" dirty="0">
              <a:solidFill>
                <a:srgbClr val="5372B3"/>
              </a:solidFill>
              <a:latin typeface="+mj-lt"/>
            </a:endParaRPr>
          </a:p>
        </p:txBody>
      </p:sp>
      <p:sp>
        <p:nvSpPr>
          <p:cNvPr id="4" name="Oval 3">
            <a:extLst>
              <a:ext uri="{FF2B5EF4-FFF2-40B4-BE49-F238E27FC236}">
                <a16:creationId xmlns:a16="http://schemas.microsoft.com/office/drawing/2014/main" id="{932B0195-DFE8-AB5E-693C-E37A16580D4C}"/>
              </a:ext>
            </a:extLst>
          </p:cNvPr>
          <p:cNvSpPr>
            <a:spLocks noChangeAspect="1"/>
          </p:cNvSpPr>
          <p:nvPr/>
        </p:nvSpPr>
        <p:spPr>
          <a:xfrm>
            <a:off x="6086959" y="11049086"/>
            <a:ext cx="3749040" cy="3749040"/>
          </a:xfrm>
          <a:prstGeom prst="ellipse">
            <a:avLst/>
          </a:prstGeom>
          <a:solidFill>
            <a:schemeClr val="bg1"/>
          </a:solidFill>
          <a:ln w="50800">
            <a:solidFill>
              <a:srgbClr val="AA07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0" b="1" dirty="0">
                <a:solidFill>
                  <a:srgbClr val="5372B3"/>
                </a:solidFill>
                <a:latin typeface="+mj-lt"/>
              </a:rPr>
              <a:t>8th</a:t>
            </a:r>
            <a:r>
              <a:rPr lang="en-US" sz="4000" b="1" dirty="0">
                <a:solidFill>
                  <a:srgbClr val="5372B3"/>
                </a:solidFill>
                <a:latin typeface="+mj-lt"/>
              </a:rPr>
              <a:t> </a:t>
            </a:r>
            <a:r>
              <a:rPr lang="en-US" sz="2800" b="1" dirty="0">
                <a:solidFill>
                  <a:srgbClr val="5372B3"/>
                </a:solidFill>
                <a:latin typeface="+mj-lt"/>
              </a:rPr>
              <a:t>Most at-risk Alaskan community</a:t>
            </a:r>
          </a:p>
        </p:txBody>
      </p:sp>
      <p:grpSp>
        <p:nvGrpSpPr>
          <p:cNvPr id="3" name="Group 3">
            <a:extLst>
              <a:ext uri="{FF2B5EF4-FFF2-40B4-BE49-F238E27FC236}">
                <a16:creationId xmlns:a16="http://schemas.microsoft.com/office/drawing/2014/main" id="{06F5ABE1-DA4B-BD98-8784-594DF57C9AA9}"/>
              </a:ext>
            </a:extLst>
          </p:cNvPr>
          <p:cNvGrpSpPr>
            <a:grpSpLocks noChangeAspect="1"/>
          </p:cNvGrpSpPr>
          <p:nvPr/>
        </p:nvGrpSpPr>
        <p:grpSpPr>
          <a:xfrm rot="687110">
            <a:off x="12353920" y="18487648"/>
            <a:ext cx="15620032" cy="9982709"/>
            <a:chOff x="442242" y="915016"/>
            <a:chExt cx="6807257" cy="4366553"/>
          </a:xfrm>
        </p:grpSpPr>
        <p:sp>
          <p:nvSpPr>
            <p:cNvPr id="6" name="TextBox 2">
              <a:extLst>
                <a:ext uri="{FF2B5EF4-FFF2-40B4-BE49-F238E27FC236}">
                  <a16:creationId xmlns:a16="http://schemas.microsoft.com/office/drawing/2014/main" id="{7E5DBD14-0621-5B2C-098F-A9DB3B21293A}"/>
                </a:ext>
              </a:extLst>
            </p:cNvPr>
            <p:cNvSpPr txBox="1"/>
            <p:nvPr/>
          </p:nvSpPr>
          <p:spPr>
            <a:xfrm rot="20912890">
              <a:off x="5078542" y="915016"/>
              <a:ext cx="1048725" cy="3096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latin typeface="+mj-lt"/>
                </a:rPr>
                <a:t>186 m</a:t>
              </a:r>
            </a:p>
          </p:txBody>
        </p:sp>
        <p:grpSp>
          <p:nvGrpSpPr>
            <p:cNvPr id="7" name="Group 6">
              <a:extLst>
                <a:ext uri="{FF2B5EF4-FFF2-40B4-BE49-F238E27FC236}">
                  <a16:creationId xmlns:a16="http://schemas.microsoft.com/office/drawing/2014/main" id="{E388E50A-6D37-622E-12DE-6FF1F003B4A1}"/>
                </a:ext>
              </a:extLst>
            </p:cNvPr>
            <p:cNvGrpSpPr/>
            <p:nvPr/>
          </p:nvGrpSpPr>
          <p:grpSpPr>
            <a:xfrm>
              <a:off x="442242" y="939957"/>
              <a:ext cx="6807257" cy="4341612"/>
              <a:chOff x="442242" y="939957"/>
              <a:chExt cx="6807257" cy="4341612"/>
            </a:xfrm>
          </p:grpSpPr>
          <p:pic>
            <p:nvPicPr>
              <p:cNvPr id="9" name="Picture 8" descr="A map of a mountain range&#10;&#10;Description automatically generated">
                <a:extLst>
                  <a:ext uri="{FF2B5EF4-FFF2-40B4-BE49-F238E27FC236}">
                    <a16:creationId xmlns:a16="http://schemas.microsoft.com/office/drawing/2014/main" id="{35055B92-C467-420E-D39E-4F72C99AFE89}"/>
                  </a:ext>
                </a:extLst>
              </p:cNvPr>
              <p:cNvPicPr>
                <a:picLocks noChangeAspect="1"/>
              </p:cNvPicPr>
              <p:nvPr/>
            </p:nvPicPr>
            <p:blipFill>
              <a:blip r:embed="rId11"/>
              <a:stretch>
                <a:fillRect/>
              </a:stretch>
            </p:blipFill>
            <p:spPr>
              <a:xfrm rot="53478">
                <a:off x="442242" y="939957"/>
                <a:ext cx="5582450" cy="4341612"/>
              </a:xfrm>
              <a:prstGeom prst="rect">
                <a:avLst/>
              </a:prstGeom>
            </p:spPr>
          </p:pic>
          <p:sp>
            <p:nvSpPr>
              <p:cNvPr id="10" name="TextBox 5">
                <a:extLst>
                  <a:ext uri="{FF2B5EF4-FFF2-40B4-BE49-F238E27FC236}">
                    <a16:creationId xmlns:a16="http://schemas.microsoft.com/office/drawing/2014/main" id="{196086CF-7F0D-C432-19E6-AB04E61BFB62}"/>
                  </a:ext>
                </a:extLst>
              </p:cNvPr>
              <p:cNvSpPr txBox="1"/>
              <p:nvPr/>
            </p:nvSpPr>
            <p:spPr>
              <a:xfrm rot="20912890">
                <a:off x="5534558" y="3486756"/>
                <a:ext cx="1714941" cy="20193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mj-lt"/>
                  </a:rPr>
                  <a:t>Current Town</a:t>
                </a:r>
              </a:p>
            </p:txBody>
          </p:sp>
          <p:sp>
            <p:nvSpPr>
              <p:cNvPr id="15" name="Rectangle 14">
                <a:extLst>
                  <a:ext uri="{FF2B5EF4-FFF2-40B4-BE49-F238E27FC236}">
                    <a16:creationId xmlns:a16="http://schemas.microsoft.com/office/drawing/2014/main" id="{81953D61-98CA-8105-37D8-EF943835130B}"/>
                  </a:ext>
                </a:extLst>
              </p:cNvPr>
              <p:cNvSpPr/>
              <p:nvPr/>
            </p:nvSpPr>
            <p:spPr>
              <a:xfrm rot="20912890">
                <a:off x="5182007" y="3695141"/>
                <a:ext cx="347708" cy="223398"/>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19050">
                    <a:solidFill>
                      <a:schemeClr val="tx1">
                        <a:lumMod val="50000"/>
                        <a:lumOff val="50000"/>
                      </a:schemeClr>
                    </a:solidFill>
                  </a:ln>
                  <a:solidFill>
                    <a:schemeClr val="accent3">
                      <a:lumMod val="40000"/>
                      <a:lumOff val="60000"/>
                    </a:schemeClr>
                  </a:solidFill>
                </a:endParaRPr>
              </a:p>
            </p:txBody>
          </p:sp>
          <p:sp>
            <p:nvSpPr>
              <p:cNvPr id="18" name="Rectangle 17">
                <a:extLst>
                  <a:ext uri="{FF2B5EF4-FFF2-40B4-BE49-F238E27FC236}">
                    <a16:creationId xmlns:a16="http://schemas.microsoft.com/office/drawing/2014/main" id="{645E40FC-06A6-AC56-E3F2-81D5CA36E1B9}"/>
                  </a:ext>
                </a:extLst>
              </p:cNvPr>
              <p:cNvSpPr/>
              <p:nvPr/>
            </p:nvSpPr>
            <p:spPr>
              <a:xfrm rot="20912890">
                <a:off x="5248041" y="4065912"/>
                <a:ext cx="348422" cy="4571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8">
                <a:extLst>
                  <a:ext uri="{FF2B5EF4-FFF2-40B4-BE49-F238E27FC236}">
                    <a16:creationId xmlns:a16="http://schemas.microsoft.com/office/drawing/2014/main" id="{17A7B13D-614F-7D83-FBF0-A07B741118CA}"/>
                  </a:ext>
                </a:extLst>
              </p:cNvPr>
              <p:cNvSpPr txBox="1"/>
              <p:nvPr/>
            </p:nvSpPr>
            <p:spPr>
              <a:xfrm rot="20912890">
                <a:off x="5610463" y="3795663"/>
                <a:ext cx="1480251" cy="20193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latin typeface="+mj-lt"/>
                  </a:rPr>
                  <a:t>Roads</a:t>
                </a:r>
              </a:p>
            </p:txBody>
          </p:sp>
          <p:grpSp>
            <p:nvGrpSpPr>
              <p:cNvPr id="21" name="Group 20">
                <a:extLst>
                  <a:ext uri="{FF2B5EF4-FFF2-40B4-BE49-F238E27FC236}">
                    <a16:creationId xmlns:a16="http://schemas.microsoft.com/office/drawing/2014/main" id="{B8520476-DCB2-5573-D56B-6C65DC714BD8}"/>
                  </a:ext>
                </a:extLst>
              </p:cNvPr>
              <p:cNvGrpSpPr/>
              <p:nvPr/>
            </p:nvGrpSpPr>
            <p:grpSpPr>
              <a:xfrm rot="20885970">
                <a:off x="1601539" y="4799742"/>
                <a:ext cx="5122880" cy="321406"/>
                <a:chOff x="386479" y="6200834"/>
                <a:chExt cx="6259246" cy="321406"/>
              </a:xfrm>
            </p:grpSpPr>
            <p:pic>
              <p:nvPicPr>
                <p:cNvPr id="37" name="Picture 36" descr="A line on a white background&#10;&#10;Description automatically generated">
                  <a:extLst>
                    <a:ext uri="{FF2B5EF4-FFF2-40B4-BE49-F238E27FC236}">
                      <a16:creationId xmlns:a16="http://schemas.microsoft.com/office/drawing/2014/main" id="{FE2A5F0D-B518-A511-BCC6-4000A02EA03F}"/>
                    </a:ext>
                  </a:extLst>
                </p:cNvPr>
                <p:cNvPicPr>
                  <a:picLocks noChangeAspect="1"/>
                </p:cNvPicPr>
                <p:nvPr/>
              </p:nvPicPr>
              <p:blipFill rotWithShape="1">
                <a:blip r:embed="rId12"/>
                <a:srcRect l="22206" t="39487" r="35376" b="53896"/>
                <a:stretch/>
              </p:blipFill>
              <p:spPr>
                <a:xfrm rot="26920">
                  <a:off x="386479" y="6243398"/>
                  <a:ext cx="4607461" cy="278842"/>
                </a:xfrm>
                <a:prstGeom prst="rect">
                  <a:avLst/>
                </a:prstGeom>
              </p:spPr>
            </p:pic>
            <p:sp>
              <p:nvSpPr>
                <p:cNvPr id="46" name="TextBox 16">
                  <a:extLst>
                    <a:ext uri="{FF2B5EF4-FFF2-40B4-BE49-F238E27FC236}">
                      <a16:creationId xmlns:a16="http://schemas.microsoft.com/office/drawing/2014/main" id="{B46C1011-4088-0633-B218-65546AABF355}"/>
                    </a:ext>
                  </a:extLst>
                </p:cNvPr>
                <p:cNvSpPr txBox="1"/>
                <p:nvPr/>
              </p:nvSpPr>
              <p:spPr>
                <a:xfrm>
                  <a:off x="674734" y="6200834"/>
                  <a:ext cx="451811" cy="1750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chemeClr val="tx1">
                          <a:lumMod val="75000"/>
                          <a:lumOff val="25000"/>
                        </a:schemeClr>
                      </a:solidFill>
                      <a:latin typeface="+mj-lt"/>
                      <a:cs typeface="Calibri"/>
                    </a:rPr>
                    <a:t>0</a:t>
                  </a:r>
                </a:p>
              </p:txBody>
            </p:sp>
            <p:sp>
              <p:nvSpPr>
                <p:cNvPr id="47" name="TextBox 17">
                  <a:extLst>
                    <a:ext uri="{FF2B5EF4-FFF2-40B4-BE49-F238E27FC236}">
                      <a16:creationId xmlns:a16="http://schemas.microsoft.com/office/drawing/2014/main" id="{FE5EA218-0313-CC56-D99A-3437D52C7F4C}"/>
                    </a:ext>
                  </a:extLst>
                </p:cNvPr>
                <p:cNvSpPr txBox="1"/>
                <p:nvPr/>
              </p:nvSpPr>
              <p:spPr>
                <a:xfrm>
                  <a:off x="2610248" y="6207292"/>
                  <a:ext cx="451811" cy="1750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latin typeface="+mj-lt"/>
                      <a:cs typeface="Calibri"/>
                    </a:rPr>
                    <a:t>4</a:t>
                  </a:r>
                </a:p>
              </p:txBody>
            </p:sp>
            <p:sp>
              <p:nvSpPr>
                <p:cNvPr id="48" name="TextBox 18">
                  <a:extLst>
                    <a:ext uri="{FF2B5EF4-FFF2-40B4-BE49-F238E27FC236}">
                      <a16:creationId xmlns:a16="http://schemas.microsoft.com/office/drawing/2014/main" id="{7E8D9193-AE14-1E81-22A8-EAC8E387BCBD}"/>
                    </a:ext>
                  </a:extLst>
                </p:cNvPr>
                <p:cNvSpPr txBox="1"/>
                <p:nvPr/>
              </p:nvSpPr>
              <p:spPr>
                <a:xfrm>
                  <a:off x="4572696" y="6225909"/>
                  <a:ext cx="2073029" cy="1750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cs typeface="Calibri"/>
                    </a:rPr>
                    <a:t>8 km</a:t>
                  </a:r>
                </a:p>
              </p:txBody>
            </p:sp>
          </p:grpSp>
          <p:pic>
            <p:nvPicPr>
              <p:cNvPr id="22" name="Picture 21">
                <a:extLst>
                  <a:ext uri="{FF2B5EF4-FFF2-40B4-BE49-F238E27FC236}">
                    <a16:creationId xmlns:a16="http://schemas.microsoft.com/office/drawing/2014/main" id="{53E3ED59-396C-C8D1-7C37-A9153466CCF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6516" t="25742" r="62311" b="23282"/>
              <a:stretch/>
            </p:blipFill>
            <p:spPr>
              <a:xfrm rot="20907248">
                <a:off x="4892377" y="1157632"/>
                <a:ext cx="234715" cy="2062759"/>
              </a:xfrm>
              <a:prstGeom prst="rect">
                <a:avLst/>
              </a:prstGeom>
              <a:ln>
                <a:solidFill>
                  <a:schemeClr val="bg1">
                    <a:lumMod val="50000"/>
                  </a:schemeClr>
                </a:solidFill>
              </a:ln>
            </p:spPr>
          </p:pic>
          <p:sp>
            <p:nvSpPr>
              <p:cNvPr id="23" name="TextBox 11">
                <a:extLst>
                  <a:ext uri="{FF2B5EF4-FFF2-40B4-BE49-F238E27FC236}">
                    <a16:creationId xmlns:a16="http://schemas.microsoft.com/office/drawing/2014/main" id="{549F11EB-E5A3-21BA-A63A-4DE520BFD82D}"/>
                  </a:ext>
                </a:extLst>
              </p:cNvPr>
              <p:cNvSpPr txBox="1"/>
              <p:nvPr/>
            </p:nvSpPr>
            <p:spPr>
              <a:xfrm rot="20912890">
                <a:off x="5353560" y="2864702"/>
                <a:ext cx="1033843" cy="2288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latin typeface="+mj-lt"/>
                  </a:rPr>
                  <a:t>0 m</a:t>
                </a:r>
              </a:p>
            </p:txBody>
          </p:sp>
          <p:pic>
            <p:nvPicPr>
              <p:cNvPr id="29" name="Picture 28">
                <a:extLst>
                  <a:ext uri="{FF2B5EF4-FFF2-40B4-BE49-F238E27FC236}">
                    <a16:creationId xmlns:a16="http://schemas.microsoft.com/office/drawing/2014/main" id="{E4CF7F8B-31FA-D948-2935-5CA20E58145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20024" y="1477819"/>
                <a:ext cx="1776926" cy="1373079"/>
              </a:xfrm>
              <a:prstGeom prst="rect">
                <a:avLst/>
              </a:prstGeom>
            </p:spPr>
          </p:pic>
          <p:sp>
            <p:nvSpPr>
              <p:cNvPr id="30" name="Rectangle 29">
                <a:extLst>
                  <a:ext uri="{FF2B5EF4-FFF2-40B4-BE49-F238E27FC236}">
                    <a16:creationId xmlns:a16="http://schemas.microsoft.com/office/drawing/2014/main" id="{683ADC95-364F-73EB-633C-795D1A614B44}"/>
                  </a:ext>
                </a:extLst>
              </p:cNvPr>
              <p:cNvSpPr/>
              <p:nvPr/>
            </p:nvSpPr>
            <p:spPr>
              <a:xfrm rot="20912890">
                <a:off x="5112134" y="3358067"/>
                <a:ext cx="347708" cy="223398"/>
              </a:xfrm>
              <a:prstGeom prst="rect">
                <a:avLst/>
              </a:prstGeom>
              <a:solidFill>
                <a:srgbClr val="E7F06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19050">
                    <a:solidFill>
                      <a:schemeClr val="tx1">
                        <a:lumMod val="50000"/>
                        <a:lumOff val="50000"/>
                      </a:schemeClr>
                    </a:solidFill>
                  </a:ln>
                  <a:solidFill>
                    <a:schemeClr val="accent3">
                      <a:lumMod val="40000"/>
                      <a:lumOff val="60000"/>
                    </a:schemeClr>
                  </a:solidFill>
                </a:endParaRPr>
              </a:p>
            </p:txBody>
          </p:sp>
          <p:sp>
            <p:nvSpPr>
              <p:cNvPr id="36" name="TextBox 14">
                <a:extLst>
                  <a:ext uri="{FF2B5EF4-FFF2-40B4-BE49-F238E27FC236}">
                    <a16:creationId xmlns:a16="http://schemas.microsoft.com/office/drawing/2014/main" id="{E165B2F8-D0BA-91AD-29D2-F4BC86E06923}"/>
                  </a:ext>
                </a:extLst>
              </p:cNvPr>
              <p:cNvSpPr txBox="1"/>
              <p:nvPr/>
            </p:nvSpPr>
            <p:spPr>
              <a:xfrm rot="20912890">
                <a:off x="5452245" y="3168598"/>
                <a:ext cx="1664091" cy="2086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dirty="0">
                    <a:solidFill>
                      <a:schemeClr val="tx1">
                        <a:lumMod val="75000"/>
                        <a:lumOff val="25000"/>
                      </a:schemeClr>
                    </a:solidFill>
                    <a:latin typeface="+mj-lt"/>
                  </a:rPr>
                  <a:t>Foothills Subdivision</a:t>
                </a:r>
              </a:p>
            </p:txBody>
          </p:sp>
        </p:grpSp>
      </p:grpSp>
      <p:sp>
        <p:nvSpPr>
          <p:cNvPr id="1812" name="TextBox 1811">
            <a:extLst>
              <a:ext uri="{FF2B5EF4-FFF2-40B4-BE49-F238E27FC236}">
                <a16:creationId xmlns:a16="http://schemas.microsoft.com/office/drawing/2014/main" id="{A0E2C48E-3879-EB2E-684B-61EA5065B8DD}"/>
              </a:ext>
            </a:extLst>
          </p:cNvPr>
          <p:cNvSpPr txBox="1"/>
          <p:nvPr/>
        </p:nvSpPr>
        <p:spPr>
          <a:xfrm>
            <a:off x="14463384" y="17900348"/>
            <a:ext cx="12023264" cy="938719"/>
          </a:xfrm>
          <a:prstGeom prst="rect">
            <a:avLst/>
          </a:prstGeom>
          <a:noFill/>
        </p:spPr>
        <p:txBody>
          <a:bodyPr wrap="square" lIns="91440" tIns="45720" rIns="91440" bIns="45720" rtlCol="0" anchor="t">
            <a:spAutoFit/>
          </a:bodyPr>
          <a:lstStyle/>
          <a:p>
            <a:r>
              <a:rPr lang="en-US" sz="5500" b="1">
                <a:solidFill>
                  <a:srgbClr val="5372B3"/>
                </a:solidFill>
                <a:latin typeface="Century Gothic"/>
              </a:rPr>
              <a:t>Height Above Drainage Areas</a:t>
            </a:r>
            <a:endParaRPr lang="en-US" sz="5500" b="1">
              <a:solidFill>
                <a:srgbClr val="5372B3"/>
              </a:solidFill>
              <a:latin typeface="Century Gothic" panose="020B0502020202020204" pitchFamily="34" charset="0"/>
            </a:endParaRPr>
          </a:p>
        </p:txBody>
      </p:sp>
      <p:sp>
        <p:nvSpPr>
          <p:cNvPr id="1814" name="Rectangle: Rounded Corners 1813">
            <a:extLst>
              <a:ext uri="{FF2B5EF4-FFF2-40B4-BE49-F238E27FC236}">
                <a16:creationId xmlns:a16="http://schemas.microsoft.com/office/drawing/2014/main" id="{2D285C4D-0C28-D7BA-6570-97CBCE8A0612}"/>
              </a:ext>
            </a:extLst>
          </p:cNvPr>
          <p:cNvSpPr/>
          <p:nvPr/>
        </p:nvSpPr>
        <p:spPr>
          <a:xfrm>
            <a:off x="14228553" y="28316145"/>
            <a:ext cx="12423440" cy="211134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b="1" dirty="0">
                <a:solidFill>
                  <a:srgbClr val="75488D"/>
                </a:solidFill>
                <a:latin typeface="Garamond" panose="02020404030301010803" pitchFamily="18" charset="0"/>
              </a:rPr>
              <a:t>Darker blue values indicate areas that are more likely to experience flooding and erosion. As you move away from the darker blue areas in the drainage, there is less risk for potential damage and instability to building infrastructure.</a:t>
            </a:r>
          </a:p>
        </p:txBody>
      </p:sp>
      <p:sp>
        <p:nvSpPr>
          <p:cNvPr id="1815" name="Rectangle: Rounded Corners 1814">
            <a:extLst>
              <a:ext uri="{FF2B5EF4-FFF2-40B4-BE49-F238E27FC236}">
                <a16:creationId xmlns:a16="http://schemas.microsoft.com/office/drawing/2014/main" id="{2046AFC2-0B64-FB33-6BE6-07C79D091024}"/>
              </a:ext>
            </a:extLst>
          </p:cNvPr>
          <p:cNvSpPr/>
          <p:nvPr/>
        </p:nvSpPr>
        <p:spPr>
          <a:xfrm>
            <a:off x="800789" y="26049202"/>
            <a:ext cx="12878796" cy="39437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b="1" dirty="0">
                <a:solidFill>
                  <a:srgbClr val="AA0707"/>
                </a:solidFill>
                <a:latin typeface="Garamond" panose="02020404030301010803" pitchFamily="18" charset="0"/>
              </a:rPr>
              <a:t>The left and right maps show summer subsidence (in cm) in 2019 and 2022, respectively. The foothills subdivision, current town, and roads are marked in dark grey. Darker red areas indicate regions of greater subsidence and regions of active freeze-thaw, with a higher risk for building infrastructure. Note that the subsidence values over an area are an average. Summer 2019 was an exceptionally warm season and shows the extent of subsidence that can occur as the climate warms.</a:t>
            </a:r>
          </a:p>
        </p:txBody>
      </p:sp>
      <p:sp>
        <p:nvSpPr>
          <p:cNvPr id="13" name="TextBox 11">
            <a:extLst>
              <a:ext uri="{FF2B5EF4-FFF2-40B4-BE49-F238E27FC236}">
                <a16:creationId xmlns:a16="http://schemas.microsoft.com/office/drawing/2014/main" id="{74A2458D-30E1-C6F9-EFC5-CB95ACB6E698}"/>
              </a:ext>
            </a:extLst>
          </p:cNvPr>
          <p:cNvSpPr txBox="1"/>
          <p:nvPr/>
        </p:nvSpPr>
        <p:spPr>
          <a:xfrm>
            <a:off x="23508053" y="19471299"/>
            <a:ext cx="2372272" cy="52322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latin typeface="+mj-lt"/>
              </a:rPr>
              <a:t>186 m</a:t>
            </a:r>
          </a:p>
        </p:txBody>
      </p:sp>
      <p:sp>
        <p:nvSpPr>
          <p:cNvPr id="17" name="TextBox 16">
            <a:extLst>
              <a:ext uri="{FF2B5EF4-FFF2-40B4-BE49-F238E27FC236}">
                <a16:creationId xmlns:a16="http://schemas.microsoft.com/office/drawing/2014/main" id="{322AA683-FA64-8AC0-F5E1-A5F3122484EF}"/>
              </a:ext>
            </a:extLst>
          </p:cNvPr>
          <p:cNvSpPr txBox="1"/>
          <p:nvPr/>
        </p:nvSpPr>
        <p:spPr>
          <a:xfrm>
            <a:off x="904567" y="18966333"/>
            <a:ext cx="13039674" cy="938719"/>
          </a:xfrm>
          <a:prstGeom prst="rect">
            <a:avLst/>
          </a:prstGeom>
          <a:noFill/>
        </p:spPr>
        <p:txBody>
          <a:bodyPr wrap="square" lIns="91440" tIns="45720" rIns="91440" bIns="45720" rtlCol="0" anchor="t">
            <a:spAutoFit/>
          </a:bodyPr>
          <a:lstStyle/>
          <a:p>
            <a:pPr algn="ctr"/>
            <a:r>
              <a:rPr lang="en-US" sz="5500" b="1">
                <a:solidFill>
                  <a:srgbClr val="2E6CA4"/>
                </a:solidFill>
                <a:latin typeface="+mj-lt"/>
              </a:rPr>
              <a:t>Subsidence Gradient Contour Maps</a:t>
            </a:r>
          </a:p>
        </p:txBody>
      </p:sp>
      <p:pic>
        <p:nvPicPr>
          <p:cNvPr id="41" name="Picture 41" descr="A map of a mountain range&#10;&#10;Description automatically generated">
            <a:extLst>
              <a:ext uri="{FF2B5EF4-FFF2-40B4-BE49-F238E27FC236}">
                <a16:creationId xmlns:a16="http://schemas.microsoft.com/office/drawing/2014/main" id="{754F3D8E-1623-CB9C-316B-36CC6012F5A6}"/>
              </a:ext>
            </a:extLst>
          </p:cNvPr>
          <p:cNvPicPr>
            <a:picLocks noChangeAspect="1"/>
          </p:cNvPicPr>
          <p:nvPr/>
        </p:nvPicPr>
        <p:blipFill>
          <a:blip r:embed="rId15"/>
          <a:stretch>
            <a:fillRect/>
          </a:stretch>
        </p:blipFill>
        <p:spPr>
          <a:xfrm>
            <a:off x="7503459" y="20101281"/>
            <a:ext cx="5547871" cy="5421386"/>
          </a:xfrm>
          <a:prstGeom prst="rect">
            <a:avLst/>
          </a:prstGeom>
        </p:spPr>
      </p:pic>
      <p:pic>
        <p:nvPicPr>
          <p:cNvPr id="42" name="Picture 42" descr="A map of a mountain range&#10;&#10;Description automatically generated">
            <a:extLst>
              <a:ext uri="{FF2B5EF4-FFF2-40B4-BE49-F238E27FC236}">
                <a16:creationId xmlns:a16="http://schemas.microsoft.com/office/drawing/2014/main" id="{1AB67E01-2293-EAEF-7EF1-399D800A84E7}"/>
              </a:ext>
            </a:extLst>
          </p:cNvPr>
          <p:cNvPicPr>
            <a:picLocks noChangeAspect="1"/>
          </p:cNvPicPr>
          <p:nvPr/>
        </p:nvPicPr>
        <p:blipFill>
          <a:blip r:embed="rId16"/>
          <a:stretch>
            <a:fillRect/>
          </a:stretch>
        </p:blipFill>
        <p:spPr>
          <a:xfrm>
            <a:off x="1375442" y="20113154"/>
            <a:ext cx="5490241" cy="5416852"/>
          </a:xfrm>
          <a:prstGeom prst="rect">
            <a:avLst/>
          </a:prstGeom>
        </p:spPr>
      </p:pic>
      <p:pic>
        <p:nvPicPr>
          <p:cNvPr id="40" name="Picture 39">
            <a:extLst>
              <a:ext uri="{FF2B5EF4-FFF2-40B4-BE49-F238E27FC236}">
                <a16:creationId xmlns:a16="http://schemas.microsoft.com/office/drawing/2014/main" id="{27CAFFFD-C6DB-B2E6-FF36-1BCF723B9E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87110">
            <a:off x="10489313" y="19840313"/>
            <a:ext cx="3273912" cy="2520536"/>
          </a:xfrm>
          <a:prstGeom prst="rect">
            <a:avLst/>
          </a:prstGeom>
        </p:spPr>
      </p:pic>
      <p:pic>
        <p:nvPicPr>
          <p:cNvPr id="43" name="Picture 42" descr="A black background with a black square&#10;&#10;Description automatically generated">
            <a:extLst>
              <a:ext uri="{FF2B5EF4-FFF2-40B4-BE49-F238E27FC236}">
                <a16:creationId xmlns:a16="http://schemas.microsoft.com/office/drawing/2014/main" id="{4BD0D4E7-A35E-8690-9EEF-A4BFA438B2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87110">
            <a:off x="4534186" y="19877452"/>
            <a:ext cx="3273912" cy="2520536"/>
          </a:xfrm>
          <a:prstGeom prst="rect">
            <a:avLst/>
          </a:prstGeom>
        </p:spPr>
      </p:pic>
      <p:pic>
        <p:nvPicPr>
          <p:cNvPr id="44" name="Picture 43" descr="A line on a white background&#10;&#10;Description automatically generated">
            <a:extLst>
              <a:ext uri="{FF2B5EF4-FFF2-40B4-BE49-F238E27FC236}">
                <a16:creationId xmlns:a16="http://schemas.microsoft.com/office/drawing/2014/main" id="{B0F72724-F62A-E3BE-9EB8-94AB35F74EDE}"/>
              </a:ext>
            </a:extLst>
          </p:cNvPr>
          <p:cNvPicPr>
            <a:picLocks noChangeAspect="1"/>
          </p:cNvPicPr>
          <p:nvPr/>
        </p:nvPicPr>
        <p:blipFill rotWithShape="1">
          <a:blip r:embed="rId12"/>
          <a:srcRect l="22206" t="39487" r="35376" b="53896"/>
          <a:stretch/>
        </p:blipFill>
        <p:spPr>
          <a:xfrm>
            <a:off x="1066402" y="25674721"/>
            <a:ext cx="6185298" cy="445648"/>
          </a:xfrm>
          <a:prstGeom prst="rect">
            <a:avLst/>
          </a:prstGeom>
        </p:spPr>
      </p:pic>
      <p:pic>
        <p:nvPicPr>
          <p:cNvPr id="45" name="Picture 44" descr="A line on a white background&#10;&#10;Description automatically generated">
            <a:extLst>
              <a:ext uri="{FF2B5EF4-FFF2-40B4-BE49-F238E27FC236}">
                <a16:creationId xmlns:a16="http://schemas.microsoft.com/office/drawing/2014/main" id="{C3024DED-BBE2-C43E-C9F3-CE1506294C1B}"/>
              </a:ext>
            </a:extLst>
          </p:cNvPr>
          <p:cNvPicPr>
            <a:picLocks noChangeAspect="1"/>
          </p:cNvPicPr>
          <p:nvPr/>
        </p:nvPicPr>
        <p:blipFill rotWithShape="1">
          <a:blip r:embed="rId12"/>
          <a:srcRect l="22206" t="39487" r="35376" b="53896"/>
          <a:stretch/>
        </p:blipFill>
        <p:spPr>
          <a:xfrm>
            <a:off x="7169627" y="25665969"/>
            <a:ext cx="6185298" cy="445648"/>
          </a:xfrm>
          <a:prstGeom prst="rect">
            <a:avLst/>
          </a:prstGeom>
        </p:spPr>
      </p:pic>
      <p:sp>
        <p:nvSpPr>
          <p:cNvPr id="49" name="TextBox 18">
            <a:extLst>
              <a:ext uri="{FF2B5EF4-FFF2-40B4-BE49-F238E27FC236}">
                <a16:creationId xmlns:a16="http://schemas.microsoft.com/office/drawing/2014/main" id="{E58F9B8F-4AEA-3F3A-02C1-A35BFF8EAB7F}"/>
              </a:ext>
            </a:extLst>
          </p:cNvPr>
          <p:cNvSpPr txBox="1"/>
          <p:nvPr/>
        </p:nvSpPr>
        <p:spPr>
          <a:xfrm rot="21573080">
            <a:off x="12585579" y="25528388"/>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8 km</a:t>
            </a:r>
          </a:p>
        </p:txBody>
      </p:sp>
      <p:sp>
        <p:nvSpPr>
          <p:cNvPr id="50" name="TextBox 18">
            <a:extLst>
              <a:ext uri="{FF2B5EF4-FFF2-40B4-BE49-F238E27FC236}">
                <a16:creationId xmlns:a16="http://schemas.microsoft.com/office/drawing/2014/main" id="{9E05BE22-054A-8B13-2192-508F10DE19B9}"/>
              </a:ext>
            </a:extLst>
          </p:cNvPr>
          <p:cNvSpPr txBox="1"/>
          <p:nvPr/>
        </p:nvSpPr>
        <p:spPr>
          <a:xfrm rot="21573080">
            <a:off x="6570597" y="25554552"/>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8 km</a:t>
            </a:r>
          </a:p>
        </p:txBody>
      </p:sp>
      <p:sp>
        <p:nvSpPr>
          <p:cNvPr id="51" name="TextBox 18">
            <a:extLst>
              <a:ext uri="{FF2B5EF4-FFF2-40B4-BE49-F238E27FC236}">
                <a16:creationId xmlns:a16="http://schemas.microsoft.com/office/drawing/2014/main" id="{44A5F044-40EE-7EED-72AA-9FCDAAD8CD4B}"/>
              </a:ext>
            </a:extLst>
          </p:cNvPr>
          <p:cNvSpPr txBox="1"/>
          <p:nvPr/>
        </p:nvSpPr>
        <p:spPr>
          <a:xfrm rot="21573080">
            <a:off x="10130557" y="25561646"/>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4</a:t>
            </a:r>
          </a:p>
        </p:txBody>
      </p:sp>
      <p:sp>
        <p:nvSpPr>
          <p:cNvPr id="53" name="TextBox 18">
            <a:extLst>
              <a:ext uri="{FF2B5EF4-FFF2-40B4-BE49-F238E27FC236}">
                <a16:creationId xmlns:a16="http://schemas.microsoft.com/office/drawing/2014/main" id="{B4EB3878-BB01-01CA-9EE0-4963264F11CD}"/>
              </a:ext>
            </a:extLst>
          </p:cNvPr>
          <p:cNvSpPr txBox="1"/>
          <p:nvPr/>
        </p:nvSpPr>
        <p:spPr>
          <a:xfrm rot="21573080">
            <a:off x="4025989" y="25561269"/>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4</a:t>
            </a:r>
          </a:p>
        </p:txBody>
      </p:sp>
      <p:sp>
        <p:nvSpPr>
          <p:cNvPr id="54" name="TextBox 18">
            <a:extLst>
              <a:ext uri="{FF2B5EF4-FFF2-40B4-BE49-F238E27FC236}">
                <a16:creationId xmlns:a16="http://schemas.microsoft.com/office/drawing/2014/main" id="{8DFF0BC7-AEAE-1A4D-3F94-578E2F8A8443}"/>
              </a:ext>
            </a:extLst>
          </p:cNvPr>
          <p:cNvSpPr txBox="1"/>
          <p:nvPr/>
        </p:nvSpPr>
        <p:spPr>
          <a:xfrm rot="21573080">
            <a:off x="7523359" y="25580724"/>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0</a:t>
            </a:r>
          </a:p>
        </p:txBody>
      </p:sp>
      <p:sp>
        <p:nvSpPr>
          <p:cNvPr id="55" name="TextBox 18">
            <a:extLst>
              <a:ext uri="{FF2B5EF4-FFF2-40B4-BE49-F238E27FC236}">
                <a16:creationId xmlns:a16="http://schemas.microsoft.com/office/drawing/2014/main" id="{29C547B8-F823-5A6B-93B2-B4E058722CE1}"/>
              </a:ext>
            </a:extLst>
          </p:cNvPr>
          <p:cNvSpPr txBox="1"/>
          <p:nvPr/>
        </p:nvSpPr>
        <p:spPr>
          <a:xfrm rot="21573080">
            <a:off x="1428599" y="25576382"/>
            <a:ext cx="98349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lumMod val="75000"/>
                    <a:lumOff val="25000"/>
                  </a:schemeClr>
                </a:solidFill>
                <a:latin typeface="+mj-lt"/>
                <a:cs typeface="Calibri"/>
              </a:rPr>
              <a:t>0</a:t>
            </a:r>
          </a:p>
        </p:txBody>
      </p:sp>
      <p:sp>
        <p:nvSpPr>
          <p:cNvPr id="2" name="Flowchart: Alternate Process 1">
            <a:extLst>
              <a:ext uri="{FF2B5EF4-FFF2-40B4-BE49-F238E27FC236}">
                <a16:creationId xmlns:a16="http://schemas.microsoft.com/office/drawing/2014/main" id="{4C55D8DD-550C-30B0-81A7-47489120AA44}"/>
              </a:ext>
            </a:extLst>
          </p:cNvPr>
          <p:cNvSpPr/>
          <p:nvPr/>
        </p:nvSpPr>
        <p:spPr>
          <a:xfrm>
            <a:off x="20591778" y="10235153"/>
            <a:ext cx="5638430" cy="2095824"/>
          </a:xfrm>
          <a:prstGeom prst="flowChartAlternateProcess">
            <a:avLst/>
          </a:prstGeom>
          <a:solidFill>
            <a:schemeClr val="bg1"/>
          </a:solidFill>
          <a:ln w="12700">
            <a:solidFill>
              <a:schemeClr val="accent5">
                <a:lumMod val="60000"/>
                <a:lumOff val="40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19805" tIns="119805" rIns="119805" bIns="119805" numCol="1" spcCol="1270" anchor="ctr" anchorCtr="0">
            <a:noAutofit/>
          </a:bodyPr>
          <a:lstStyle/>
          <a:p>
            <a:pPr marL="0" lvl="0" indent="0" algn="ctr" defTabSz="2044700">
              <a:lnSpc>
                <a:spcPct val="90000"/>
              </a:lnSpc>
              <a:spcBef>
                <a:spcPct val="0"/>
              </a:spcBef>
              <a:spcAft>
                <a:spcPct val="35000"/>
              </a:spcAft>
              <a:buNone/>
            </a:pPr>
            <a:r>
              <a:rPr lang="en-US" sz="4600" b="1" kern="1200">
                <a:solidFill>
                  <a:schemeClr val="accent5">
                    <a:lumMod val="60000"/>
                    <a:lumOff val="40000"/>
                  </a:schemeClr>
                </a:solidFill>
              </a:rPr>
              <a:t>Permafrost Analysis</a:t>
            </a:r>
          </a:p>
        </p:txBody>
      </p:sp>
      <p:sp>
        <p:nvSpPr>
          <p:cNvPr id="62" name="Arrow: Pentagon 61">
            <a:extLst>
              <a:ext uri="{FF2B5EF4-FFF2-40B4-BE49-F238E27FC236}">
                <a16:creationId xmlns:a16="http://schemas.microsoft.com/office/drawing/2014/main" id="{960F3D8D-6203-3380-664A-0154C77BA88A}"/>
              </a:ext>
            </a:extLst>
          </p:cNvPr>
          <p:cNvSpPr/>
          <p:nvPr/>
        </p:nvSpPr>
        <p:spPr>
          <a:xfrm rot="5400000">
            <a:off x="23243658" y="11966338"/>
            <a:ext cx="334670" cy="1237169"/>
          </a:xfrm>
          <a:prstGeom prst="homePlat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4" name="Arrow: Pentagon 1803">
            <a:extLst>
              <a:ext uri="{FF2B5EF4-FFF2-40B4-BE49-F238E27FC236}">
                <a16:creationId xmlns:a16="http://schemas.microsoft.com/office/drawing/2014/main" id="{82F78A58-DD38-E941-16C7-4B30469A692A}"/>
              </a:ext>
            </a:extLst>
          </p:cNvPr>
          <p:cNvSpPr/>
          <p:nvPr/>
        </p:nvSpPr>
        <p:spPr>
          <a:xfrm rot="5400000">
            <a:off x="23243658" y="14592963"/>
            <a:ext cx="334670" cy="1237169"/>
          </a:xfrm>
          <a:prstGeom prst="homePlat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5" name="Flowchart: Alternate Process 1824">
            <a:extLst>
              <a:ext uri="{FF2B5EF4-FFF2-40B4-BE49-F238E27FC236}">
                <a16:creationId xmlns:a16="http://schemas.microsoft.com/office/drawing/2014/main" id="{68B4C9E7-81A8-ED3E-16FF-72FF12B48FC3}"/>
              </a:ext>
            </a:extLst>
          </p:cNvPr>
          <p:cNvSpPr/>
          <p:nvPr/>
        </p:nvSpPr>
        <p:spPr>
          <a:xfrm>
            <a:off x="20592227" y="10235153"/>
            <a:ext cx="5638430" cy="2095824"/>
          </a:xfrm>
          <a:prstGeom prst="flowChartAlternateProcess">
            <a:avLst/>
          </a:prstGeom>
          <a:solidFill>
            <a:schemeClr val="bg1"/>
          </a:solidFill>
          <a:ln w="38100">
            <a:solidFill>
              <a:srgbClr val="75488D"/>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19805" tIns="119805" rIns="119805" bIns="119805"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rgbClr val="75488D"/>
                </a:solidFill>
              </a:rPr>
              <a:t>Drainage Network Analysis</a:t>
            </a:r>
          </a:p>
        </p:txBody>
      </p:sp>
      <p:sp>
        <p:nvSpPr>
          <p:cNvPr id="1826" name="Flowchart: Alternate Process 1825">
            <a:extLst>
              <a:ext uri="{FF2B5EF4-FFF2-40B4-BE49-F238E27FC236}">
                <a16:creationId xmlns:a16="http://schemas.microsoft.com/office/drawing/2014/main" id="{2929D0C3-A2D4-59A9-A115-C7AAE1C0F0E6}"/>
              </a:ext>
            </a:extLst>
          </p:cNvPr>
          <p:cNvSpPr/>
          <p:nvPr/>
        </p:nvSpPr>
        <p:spPr>
          <a:xfrm>
            <a:off x="20598470" y="12839586"/>
            <a:ext cx="5638430" cy="2095824"/>
          </a:xfrm>
          <a:prstGeom prst="flowChartAlternateProcess">
            <a:avLst/>
          </a:prstGeom>
          <a:solidFill>
            <a:schemeClr val="bg1">
              <a:alpha val="90000"/>
            </a:schemeClr>
          </a:solidFill>
          <a:ln>
            <a:solidFill>
              <a:srgbClr val="75488D"/>
            </a:solidFill>
          </a:ln>
        </p:spPr>
        <p:style>
          <a:lnRef idx="2">
            <a:scrgbClr r="0" g="0" b="0"/>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565" tIns="104565" rIns="104565" bIns="104565"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75488D"/>
                </a:solidFill>
                <a:latin typeface="Garamond" panose="02020404030301010803" pitchFamily="18" charset="0"/>
              </a:rPr>
              <a:t>Obtain Alaska Digital Elevation Model (DEM)</a:t>
            </a:r>
          </a:p>
        </p:txBody>
      </p:sp>
      <p:sp>
        <p:nvSpPr>
          <p:cNvPr id="1827" name="Flowchart: Alternate Process 1826">
            <a:extLst>
              <a:ext uri="{FF2B5EF4-FFF2-40B4-BE49-F238E27FC236}">
                <a16:creationId xmlns:a16="http://schemas.microsoft.com/office/drawing/2014/main" id="{A1458E22-1507-95E0-274D-1353A1DDE9CE}"/>
              </a:ext>
            </a:extLst>
          </p:cNvPr>
          <p:cNvSpPr/>
          <p:nvPr/>
        </p:nvSpPr>
        <p:spPr>
          <a:xfrm>
            <a:off x="20499863" y="15488770"/>
            <a:ext cx="5638430" cy="2095824"/>
          </a:xfrm>
          <a:prstGeom prst="flowChartAlternateProcess">
            <a:avLst/>
          </a:prstGeom>
          <a:solidFill>
            <a:schemeClr val="bg1">
              <a:alpha val="90000"/>
            </a:schemeClr>
          </a:solidFill>
          <a:ln w="12700">
            <a:solidFill>
              <a:srgbClr val="75488D"/>
            </a:solidFill>
          </a:ln>
        </p:spPr>
        <p:style>
          <a:lnRef idx="2">
            <a:scrgbClr r="0" g="0" b="0"/>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4565" tIns="104565" rIns="104565" bIns="104565"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75488D"/>
                </a:solidFill>
                <a:latin typeface="Garamond" panose="02020404030301010803" pitchFamily="18" charset="0"/>
              </a:rPr>
              <a:t>Apply Height Above Nearest Drainage (HAND) algorithm to DEM</a:t>
            </a:r>
          </a:p>
        </p:txBody>
      </p:sp>
      <p:sp>
        <p:nvSpPr>
          <p:cNvPr id="1828" name="Arrow: Pentagon 1827">
            <a:extLst>
              <a:ext uri="{FF2B5EF4-FFF2-40B4-BE49-F238E27FC236}">
                <a16:creationId xmlns:a16="http://schemas.microsoft.com/office/drawing/2014/main" id="{59DAA46D-B035-9E29-42A8-A3FDAB7BCBDC}"/>
              </a:ext>
            </a:extLst>
          </p:cNvPr>
          <p:cNvSpPr/>
          <p:nvPr/>
        </p:nvSpPr>
        <p:spPr>
          <a:xfrm rot="5400000">
            <a:off x="23244106" y="11966338"/>
            <a:ext cx="334670" cy="1237169"/>
          </a:xfrm>
          <a:prstGeom prst="homePlate">
            <a:avLst/>
          </a:prstGeom>
          <a:solidFill>
            <a:srgbClr val="75498D"/>
          </a:solidFill>
          <a:ln>
            <a:solidFill>
              <a:srgbClr val="7548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9" name="Arrow: Pentagon 1828">
            <a:extLst>
              <a:ext uri="{FF2B5EF4-FFF2-40B4-BE49-F238E27FC236}">
                <a16:creationId xmlns:a16="http://schemas.microsoft.com/office/drawing/2014/main" id="{15DAFDBD-CFE8-6B71-6842-8A9F9784F311}"/>
              </a:ext>
            </a:extLst>
          </p:cNvPr>
          <p:cNvSpPr/>
          <p:nvPr/>
        </p:nvSpPr>
        <p:spPr>
          <a:xfrm rot="5400000">
            <a:off x="23244106" y="14592963"/>
            <a:ext cx="334670" cy="1237169"/>
          </a:xfrm>
          <a:prstGeom prst="homePlate">
            <a:avLst/>
          </a:prstGeom>
          <a:solidFill>
            <a:srgbClr val="75498D"/>
          </a:solidFill>
          <a:ln>
            <a:solidFill>
              <a:srgbClr val="7548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1316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Lisa Tanh</DisplayName>
        <AccountId>12</AccountId>
        <AccountType/>
      </UserInfo>
    </SharedWithUsers>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7" ma:contentTypeDescription="Create a new document." ma:contentTypeScope="" ma:versionID="2c01c13aa372864e7e19c07066c172b6">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e693c12e0984b68e55d89c50d98f500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3cb15ddf-dbe9-47ea-851d-c70642058130"/>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4817ca35-7031-43a6-bda2-0d9832ef6347"/>
    <ds:schemaRef ds:uri="http://purl.org/dc/elements/1.1/"/>
  </ds:schemaRefs>
</ds:datastoreItem>
</file>

<file path=customXml/itemProps3.xml><?xml version="1.0" encoding="utf-8"?>
<ds:datastoreItem xmlns:ds="http://schemas.openxmlformats.org/officeDocument/2006/customXml" ds:itemID="{F953E954-0AFD-4895-95CE-E2A9D0929D33}"/>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76</TotalTime>
  <Words>407</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Childs, Lauren M. (LARC-E3)[DEVELOP]</cp:lastModifiedBy>
  <cp:revision>5</cp:revision>
  <dcterms:created xsi:type="dcterms:W3CDTF">2019-02-05T16:32:03Z</dcterms:created>
  <dcterms:modified xsi:type="dcterms:W3CDTF">2023-07-27T17:17:50Z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lpwstr>42500.0000000000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ContentTypeId">
    <vt:lpwstr>0x010100AA137B7158B5884495B75C774E6EAA67</vt:lpwstr>
  </property>
</Properties>
</file>