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3"/>
  </p:notesMasterIdLst>
  <p:sldIdLst>
    <p:sldId id="321" r:id="rId5"/>
    <p:sldId id="352" r:id="rId6"/>
    <p:sldId id="376" r:id="rId7"/>
    <p:sldId id="357" r:id="rId8"/>
    <p:sldId id="355" r:id="rId9"/>
    <p:sldId id="383" r:id="rId10"/>
    <p:sldId id="324" r:id="rId11"/>
    <p:sldId id="327" r:id="rId12"/>
    <p:sldId id="392" r:id="rId13"/>
    <p:sldId id="328" r:id="rId14"/>
    <p:sldId id="354" r:id="rId15"/>
    <p:sldId id="363" r:id="rId16"/>
    <p:sldId id="375" r:id="rId17"/>
    <p:sldId id="381" r:id="rId18"/>
    <p:sldId id="390" r:id="rId19"/>
    <p:sldId id="391" r:id="rId20"/>
    <p:sldId id="344" r:id="rId21"/>
    <p:sldId id="331" r:id="rId22"/>
    <p:sldId id="330" r:id="rId23"/>
    <p:sldId id="346" r:id="rId24"/>
    <p:sldId id="308" r:id="rId25"/>
    <p:sldId id="356" r:id="rId26"/>
    <p:sldId id="389" r:id="rId27"/>
    <p:sldId id="387" r:id="rId28"/>
    <p:sldId id="388" r:id="rId29"/>
    <p:sldId id="340" r:id="rId30"/>
    <p:sldId id="348" r:id="rId31"/>
    <p:sldId id="34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obert Alward" initials="RA [2]" lastIdx="1" clrIdx="6">
    <p:extLst>
      <p:ext uri="{19B8F6BF-5375-455C-9EA6-DF929625EA0E}">
        <p15:presenceInfo xmlns:p15="http://schemas.microsoft.com/office/powerpoint/2012/main" userId="Robert Alward" providerId="None"/>
      </p:ext>
    </p:extLst>
  </p:cmAuthor>
  <p:cmAuthor id="1" name="Vanesaa Machuca" initials="VM" lastIdx="120" clrIdx="0">
    <p:extLst>
      <p:ext uri="{19B8F6BF-5375-455C-9EA6-DF929625EA0E}">
        <p15:presenceInfo xmlns:p15="http://schemas.microsoft.com/office/powerpoint/2012/main" userId="S::vanesaa.machuca@ssaihq.com::27ddf80d-735b-4a89-b36b-d85a25e74389" providerId="AD"/>
      </p:ext>
    </p:extLst>
  </p:cmAuthor>
  <p:cmAuthor id="8" name="Cecil Byles" initials="CB" lastIdx="21" clrIdx="7">
    <p:extLst>
      <p:ext uri="{19B8F6BF-5375-455C-9EA6-DF929625EA0E}">
        <p15:presenceInfo xmlns:p15="http://schemas.microsoft.com/office/powerpoint/2012/main" userId="Cecil Byles" providerId="None"/>
      </p:ext>
    </p:extLst>
  </p:cmAuthor>
  <p:cmAuthor id="2" name="Carolina Rosales" initials="CR" lastIdx="10" clrIdx="1">
    <p:extLst>
      <p:ext uri="{19B8F6BF-5375-455C-9EA6-DF929625EA0E}">
        <p15:presenceInfo xmlns:p15="http://schemas.microsoft.com/office/powerpoint/2012/main" userId="S::carolina.rosales@ssaihq.com::84179cfe-3453-49d1-8920-c552ae028dc5" providerId="AD"/>
      </p:ext>
    </p:extLst>
  </p:cmAuthor>
  <p:cmAuthor id="9" name="Sophia Skoglund" initials="SS" lastIdx="7" clrIdx="8">
    <p:extLst>
      <p:ext uri="{19B8F6BF-5375-455C-9EA6-DF929625EA0E}">
        <p15:presenceInfo xmlns:p15="http://schemas.microsoft.com/office/powerpoint/2012/main" userId="S::sophia.skoglund@ssaihq.com::e785ee75-321d-4883-8c8f-abbe80df506e" providerId="AD"/>
      </p:ext>
    </p:extLst>
  </p:cmAuthor>
  <p:cmAuthor id="3" name="Katherine Howell" initials="KH" lastIdx="19" clrIdx="2">
    <p:extLst>
      <p:ext uri="{19B8F6BF-5375-455C-9EA6-DF929625EA0E}">
        <p15:presenceInfo xmlns:p15="http://schemas.microsoft.com/office/powerpoint/2012/main" userId="S::katherine.howell@ssaihq.com::988f5b31-0ca8-411a-ba35-984d164ff53a" providerId="AD"/>
      </p:ext>
    </p:extLst>
  </p:cmAuthor>
  <p:cmAuthor id="4" name="Kjirsten Coleman" initials="KC" lastIdx="14" clrIdx="3">
    <p:extLst>
      <p:ext uri="{19B8F6BF-5375-455C-9EA6-DF929625EA0E}">
        <p15:presenceInfo xmlns:p15="http://schemas.microsoft.com/office/powerpoint/2012/main" userId="S::kjirsten.coleman@ssaihq.com::fffabcf9-13f6-4860-aeb7-770627db39b9" providerId="AD"/>
      </p:ext>
    </p:extLst>
  </p:cmAuthor>
  <p:cmAuthor id="5" name="Erica Carcelen" initials="EC" lastIdx="46" clrIdx="4">
    <p:extLst>
      <p:ext uri="{19B8F6BF-5375-455C-9EA6-DF929625EA0E}">
        <p15:presenceInfo xmlns:p15="http://schemas.microsoft.com/office/powerpoint/2012/main" userId="S::erica.carcelen@ssaihq.com::689eb818-d3c0-4002-8cbb-11fcc823a76b" providerId="AD"/>
      </p:ext>
    </p:extLst>
  </p:cmAuthor>
  <p:cmAuthor id="6" name="Robert Alward" initials="RA" lastIdx="5" clrIdx="5">
    <p:extLst>
      <p:ext uri="{19B8F6BF-5375-455C-9EA6-DF929625EA0E}">
        <p15:presenceInfo xmlns:p15="http://schemas.microsoft.com/office/powerpoint/2012/main" userId="S::robert.alward@ssaihq.com::fb2354f9-9c78-4a4f-8764-6fff9ed374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99A"/>
    <a:srgbClr val="858585"/>
    <a:srgbClr val="BCBCBC"/>
    <a:srgbClr val="A4A4A4"/>
    <a:srgbClr val="8A8A8A"/>
    <a:srgbClr val="000000"/>
    <a:srgbClr val="835D96"/>
    <a:srgbClr val="755499"/>
    <a:srgbClr val="FFFFFF"/>
    <a:srgbClr val="351B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6F6B3-A0F8-4BFF-9223-331207EB17D6}" v="49" dt="2021-11-04T20:18:28.656"/>
    <p1510:client id="{1F867C1B-6C5C-416C-8BB2-0AB265FCDD91}" v="4" dt="2021-11-04T14:51:36.505"/>
    <p1510:client id="{23C2DC25-C36D-89CD-6B02-ED35FB9DF009}" v="18" dt="2021-11-04T20:01:23.814"/>
    <p1510:client id="{2F83D9E2-FDD3-45A5-A2F3-EC6FE1E345F1}" v="6" dt="2021-11-04T23:29:44.982"/>
    <p1510:client id="{332D21F4-D9F1-4805-9D94-F7DF1170AE14}" v="181" dt="2021-11-04T23:49:15.587"/>
    <p1510:client id="{40311D0D-7468-8B38-C374-0ABCAAD20779}" v="317" dt="2021-11-04T23:47:03.197"/>
    <p1510:client id="{4132C248-52A4-4544-956F-E79F8AE14CB2}" v="32" dt="2021-11-04T14:02:03.965"/>
    <p1510:client id="{43F9B5D7-3C89-4047-A541-7069BE7A6A84}" v="190" dt="2021-11-03T20:49:43.138"/>
    <p1510:client id="{67CFDC44-F39A-48E1-96D4-A6D2D4A7CC03}" v="629" dt="2021-11-04T23:08:45.909"/>
    <p1510:client id="{6B38374B-ADA9-44F6-8168-499CF81B4EC3}" v="2" dt="2021-11-04T14:47:58.457"/>
    <p1510:client id="{850F2D9F-15C6-47AE-BF5E-958A55965785}" v="38" dt="2021-11-04T19:20:31.535"/>
    <p1510:client id="{899213D0-4010-4006-8EB6-20623BD906C3}" v="68" dt="2021-11-04T21:18:03.647"/>
    <p1510:client id="{8E7BF28D-9792-42FB-BC92-EF043ADBC089}" v="52" dt="2021-11-04T21:23:41.865"/>
    <p1510:client id="{A334D0F0-A457-449B-A072-E952D3668A37}" v="1111" dt="2021-11-04T16:45:19.384"/>
    <p1510:client id="{A34DC000-4696-446D-9AF8-350FC3C51A0F}" v="194" dt="2021-11-04T20:04:14.672"/>
    <p1510:client id="{AC4A4F29-872E-4DA6-8C45-4DC70938E7BE}" v="516" dt="2021-11-04T15:59:03.190"/>
    <p1510:client id="{BE4AEB42-42CC-4000-9BF1-25C4C239AFE3}" v="196" dt="2021-11-04T16:26:42.805"/>
    <p1510:client id="{C6F21F71-E958-4F33-BBB6-7376B3029C44}" v="756" dt="2021-11-04T19:16:52.555"/>
    <p1510:client id="{CFB7F1B9-01F8-4079-B1F3-EF49BB808F64}" v="20" dt="2021-11-04T16:55:05.949"/>
    <p1510:client id="{D4C03648-F2CD-4832-B258-2CB6B1A1CBED}" v="11" dt="2021-11-04T14:16:14.822"/>
    <p1510:client id="{D8EED958-7597-4319-B55D-0CBA7D44B3C8}" v="6160" dt="2021-11-04T19:10:02.718"/>
    <p1510:client id="{DD438DB0-5520-CB46-828E-3C9CAEE5A28B}" v="3272" dt="2021-11-04T18:59:01.326"/>
    <p1510:client id="{E288E695-3CC1-42BE-97B6-E3ECECEC6914}" v="113" dt="2021-11-04T21:37:27.230"/>
    <p1510:client id="{E31F01D4-5C88-4784-B3EF-ACDB01F95A7B}" v="71" dt="2021-11-04T17:27:19.199"/>
    <p1510:client id="{E648BD5B-7346-41BA-AD72-1FB03819833E}" v="166" dt="2021-11-04T21:00:12.353"/>
    <p1510:client id="{F1F66A87-2702-4DB8-BCE5-F4A71A966C0D}" v="13" dt="2021-11-04T16:16:27.350"/>
    <p1510:client id="{FEB6C35A-3A59-4FEE-8911-0D21050200D9}" v="114" dt="2021-11-04T14:55:33.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488" autoAdjust="0"/>
  </p:normalViewPr>
  <p:slideViewPr>
    <p:cSldViewPr snapToGrid="0">
      <p:cViewPr varScale="1">
        <p:scale>
          <a:sx n="55" d="100"/>
          <a:sy n="55" d="100"/>
        </p:scale>
        <p:origin x="931"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11/10/2021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mages.nasa.gov/details-STS103-501-10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mages.nasa.gov/details-s39-85-02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mages.nasa.gov/details-iss042e013697"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esa.int/ESA_Multimedia/Videos/2017/07/Sentinel-5P" TargetMode="External"/><Relationship Id="rId4" Type="http://schemas.openxmlformats.org/officeDocument/2006/relationships/hyperlink" Target="https://www.usgs.gov/media/images/landsat-8"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everyone and thank you for joining us for our Fall Closeout. My name is Carolina Rosales and I am joined by Kate Howell, Kjirsten Coleman, Robert Alward and Vanessa Machuca. We are the Oklahoma Health and Air Quality Team and have spent the past 10 weeks working on Mapping Air Quality Using NASA Earth Observations to Investigate Recent Increases in Ozone Concentrations in Oklahoma.</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We used the Hybrid Single-Particle Lagrangian Integrated Trajectory – or HYSPLIT – Model to generate back-trajectories of the ozone particles on spike days. HYSPLIT uses </a:t>
            </a:r>
            <a:r>
              <a:rPr lang="en-US" dirty="0"/>
              <a:t>Lagrangian equations of motion paired with archived meteorological data to simulate where a particle on a given day and place traveled from. The model takes in a starting point, a starting date, and the back-trajectory length – how many days back we want the simulation to go. We ran HYSPLIT for five of the ten spike days identified by the DEQ. </a:t>
            </a:r>
          </a:p>
          <a:p>
            <a:endParaRPr lang="en-US" dirty="0"/>
          </a:p>
          <a:p>
            <a:r>
              <a:rPr lang="en-US" dirty="0"/>
              <a:t>For each spike we</a:t>
            </a:r>
            <a:endParaRPr lang="en-US" dirty="0">
              <a:cs typeface="Calibri" panose="020F0502020204030204"/>
            </a:endParaRPr>
          </a:p>
          <a:p>
            <a:pPr marL="171450" indent="-171450">
              <a:buFont typeface="Arial"/>
              <a:buChar char="•"/>
            </a:pPr>
            <a:r>
              <a:rPr lang="en-US" dirty="0">
                <a:cs typeface="Calibri" panose="020F0502020204030204"/>
              </a:rPr>
              <a:t>Input meteorological data (GDAS 0.5 degree 3Hourly data) for the spike date and 4 days prior</a:t>
            </a:r>
          </a:p>
          <a:p>
            <a:pPr marL="171450" indent="-171450">
              <a:buFont typeface="Arial"/>
              <a:buChar char="•"/>
            </a:pPr>
            <a:r>
              <a:rPr lang="en-US" dirty="0">
                <a:cs typeface="Calibri" panose="020F0502020204030204"/>
              </a:rPr>
              <a:t>Choose Seiling as the starting point, and chose 100m as the target height. 1000m was the top of the model.</a:t>
            </a:r>
          </a:p>
          <a:p>
            <a:pPr marL="171450" indent="-171450">
              <a:buFont typeface="Arial"/>
              <a:buChar char="•"/>
            </a:pPr>
            <a:r>
              <a:rPr lang="en-US" dirty="0">
                <a:cs typeface="Calibri" panose="020F0502020204030204"/>
              </a:rPr>
              <a:t>Choose -96 hours for the trajectory length </a:t>
            </a:r>
          </a:p>
          <a:p>
            <a:pPr marL="171450" indent="-171450">
              <a:buFont typeface="Arial"/>
              <a:buChar char="•"/>
            </a:pPr>
            <a:r>
              <a:rPr lang="en-US" dirty="0">
                <a:cs typeface="Calibri" panose="020F0502020204030204"/>
              </a:rPr>
              <a:t>Produced a back trajectory output </a:t>
            </a:r>
          </a:p>
          <a:p>
            <a:endParaRPr lang="en-US" dirty="0">
              <a:cs typeface="Calibri" panose="020F0502020204030204"/>
            </a:endParaRPr>
          </a:p>
          <a:p>
            <a:r>
              <a:rPr lang="en-US" dirty="0">
                <a:cs typeface="Calibri" panose="020F0502020204030204"/>
              </a:rPr>
              <a:t>These simulations were key to determining possible sources and causes of the ozone spikes, thus fulfilling objective 1. </a:t>
            </a:r>
          </a:p>
          <a:p>
            <a:endParaRPr lang="en-US" dirty="0"/>
          </a:p>
          <a:p>
            <a:r>
              <a:rPr lang="en-US" dirty="0"/>
              <a:t>------------------------------Image Information Below ------------------------------</a:t>
            </a:r>
            <a:endParaRPr lang="en-US" dirty="0">
              <a:cs typeface="Calibri"/>
            </a:endParaRPr>
          </a:p>
          <a:p>
            <a:r>
              <a:rPr lang="en-US" dirty="0"/>
              <a:t>Clipart provided by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959834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Finally, we developed models using earth observations and other factors to predict ground ozone concentrations for the entire study area, and for Seiling in particular.</a:t>
            </a:r>
            <a:endParaRPr lang="en-US" dirty="0"/>
          </a:p>
          <a:p>
            <a:endParaRPr lang="en-US" dirty="0"/>
          </a:p>
          <a:p>
            <a:r>
              <a:rPr lang="en-US" dirty="0">
                <a:cs typeface="Calibri"/>
              </a:rPr>
              <a:t>We had two goals in generating and analyzing these models.</a:t>
            </a:r>
            <a:endParaRPr lang="en-US" dirty="0"/>
          </a:p>
          <a:p>
            <a:pPr marL="228600" indent="-228600">
              <a:buAutoNum type="arabicPeriod"/>
            </a:pPr>
            <a:r>
              <a:rPr lang="en-US" dirty="0"/>
              <a:t>To understand what factors contributed the most ground level ozone concentrations</a:t>
            </a:r>
            <a:endParaRPr lang="en-US" dirty="0">
              <a:cs typeface="Calibri"/>
            </a:endParaRPr>
          </a:p>
          <a:p>
            <a:pPr marL="228600" indent="-228600">
              <a:buAutoNum type="arabicPeriod"/>
            </a:pPr>
            <a:r>
              <a:rPr lang="en-US" dirty="0"/>
              <a:t>To create a foundation for future efforts to potentially build tools or perform more detailed analysis. This might help identify days in which there is likely to be high ozone, and justify the necessary response. </a:t>
            </a:r>
            <a:endParaRPr lang="en-US" dirty="0">
              <a:cs typeface="Calibri"/>
            </a:endParaRPr>
          </a:p>
          <a:p>
            <a:pPr marL="228600" indent="-228600">
              <a:buFontTx/>
              <a:buAutoNum type="arabicPeriod"/>
            </a:pPr>
            <a:endParaRPr lang="en-US" dirty="0">
              <a:cs typeface="Calibri"/>
            </a:endParaRPr>
          </a:p>
          <a:p>
            <a:r>
              <a:rPr lang="en-US" dirty="0">
                <a:cs typeface="Calibri"/>
              </a:rPr>
              <a:t>To build these models, we </a:t>
            </a:r>
          </a:p>
          <a:p>
            <a:pPr marL="228600" indent="-228600">
              <a:buAutoNum type="arabicPeriod"/>
            </a:pPr>
            <a:r>
              <a:rPr lang="en-US" dirty="0">
                <a:cs typeface="Calibri"/>
              </a:rPr>
              <a:t>Collected</a:t>
            </a:r>
            <a:r>
              <a:rPr lang="en-US" dirty="0"/>
              <a:t> our variables</a:t>
            </a:r>
            <a:endParaRPr lang="en-US" dirty="0">
              <a:cs typeface="Calibri"/>
            </a:endParaRPr>
          </a:p>
          <a:p>
            <a:pPr marL="228600" indent="-228600">
              <a:buAutoNum type="arabicPeriod"/>
            </a:pPr>
            <a:r>
              <a:rPr lang="en-US" dirty="0"/>
              <a:t>Set up the models for Seiling and the study area </a:t>
            </a:r>
          </a:p>
          <a:p>
            <a:pPr marL="228600" indent="-228600">
              <a:buAutoNum type="arabicPeriod"/>
            </a:pPr>
            <a:r>
              <a:rPr lang="en-US" dirty="0"/>
              <a:t>Interpreted and drew conclusions from our work</a:t>
            </a:r>
            <a:endParaRPr lang="en-US" dirty="0">
              <a:cs typeface="Calibri"/>
            </a:endParaRPr>
          </a:p>
          <a:p>
            <a:pPr marL="228600" indent="-228600">
              <a:buAutoNum type="arabicPeriod"/>
            </a:pPr>
            <a:endParaRPr lang="en-US" dirty="0"/>
          </a:p>
          <a:p>
            <a:r>
              <a:rPr lang="en-US" dirty="0"/>
              <a:t>We used both statistical and machine learning models.</a:t>
            </a:r>
            <a:endParaRPr lang="en-US" dirty="0">
              <a:cs typeface="Calibri"/>
            </a:endParaRPr>
          </a:p>
          <a:p>
            <a:endParaRPr lang="en-US" dirty="0">
              <a:cs typeface="Calibri"/>
            </a:endParaRPr>
          </a:p>
          <a:p>
            <a:r>
              <a:rPr lang="en-US" dirty="0"/>
              <a:t>W utilized open and accessible earth observation and land use data that based on literature review had been identified to be predictive of ground level ozone. Our explanatory variables included</a:t>
            </a:r>
            <a:endParaRPr lang="en-US" dirty="0">
              <a:cs typeface="Calibri"/>
            </a:endParaRPr>
          </a:p>
          <a:p>
            <a:pPr marL="171450" indent="-171450">
              <a:buFont typeface="Arial"/>
              <a:buChar char="•"/>
            </a:pPr>
            <a:r>
              <a:rPr lang="en-US" dirty="0">
                <a:cs typeface="Calibri"/>
              </a:rPr>
              <a:t>Proximity to human activity like power plants, petroleum refineries, and natural gas plants.</a:t>
            </a:r>
          </a:p>
          <a:p>
            <a:pPr marL="171450" indent="-171450">
              <a:buFont typeface="Arial"/>
              <a:buChar char="•"/>
            </a:pPr>
            <a:r>
              <a:rPr lang="en-US" dirty="0">
                <a:cs typeface="Calibri"/>
              </a:rPr>
              <a:t>Proximity to burned areas, indicative of recent wildfires and agricultural fires</a:t>
            </a:r>
          </a:p>
          <a:p>
            <a:pPr marL="171450" indent="-171450">
              <a:buFont typeface="Arial"/>
              <a:buChar char="•"/>
            </a:pPr>
            <a:r>
              <a:rPr lang="en-US" dirty="0">
                <a:cs typeface="Calibri"/>
              </a:rPr>
              <a:t>Landcover, quantified using NDVI</a:t>
            </a:r>
          </a:p>
          <a:p>
            <a:pPr marL="171450" indent="-171450">
              <a:buFont typeface="Arial"/>
              <a:buChar char="•"/>
            </a:pPr>
            <a:r>
              <a:rPr lang="en-US" dirty="0">
                <a:cs typeface="Calibri"/>
              </a:rPr>
              <a:t>Pollutants: NO2, AOD (a proxy for PM2.5), CO, and CH4</a:t>
            </a:r>
          </a:p>
          <a:p>
            <a:pPr marL="171450" indent="-171450">
              <a:buFont typeface="Arial"/>
              <a:buChar char="•"/>
            </a:pPr>
            <a:r>
              <a:rPr lang="en-US" dirty="0">
                <a:cs typeface="Calibri"/>
              </a:rPr>
              <a:t>Meteorological factors: humidity, wind speed, temperature, pressure</a:t>
            </a:r>
          </a:p>
          <a:p>
            <a:r>
              <a:rPr lang="en-US" dirty="0"/>
              <a:t>The value of this data is the replicability of this study as it uses no proprietary data, the foundational chemistry and research behind the variables chosen and then ability to use information about a certain location to determine the predicted levels of ozone.</a:t>
            </a:r>
            <a:endParaRPr lang="en-US" dirty="0">
              <a:cs typeface="Calibri"/>
            </a:endParaRPr>
          </a:p>
          <a:p>
            <a:endParaRPr lang="en-US" dirty="0">
              <a:cs typeface="Calibri"/>
            </a:endParaRPr>
          </a:p>
          <a:p>
            <a:r>
              <a:rPr lang="en-US" dirty="0"/>
              <a:t>For the response variables, we modeled all of the ground ozone monitors in the study area (Model 1) as well as independently modeling Seiling (Model). We did this to understand the general predictors in and surrounding Oklahoma and to understand if Seiling offered specific differences compared to the general area. </a:t>
            </a:r>
            <a:endParaRPr lang="en-US" dirty="0">
              <a:cs typeface="Calibri"/>
            </a:endParaRPr>
          </a:p>
          <a:p>
            <a:pPr marL="0" indent="0">
              <a:buFontTx/>
              <a:buNone/>
            </a:pPr>
            <a:endParaRPr lang="en-US" dirty="0"/>
          </a:p>
          <a:p>
            <a:r>
              <a:rPr lang="en-US" dirty="0"/>
              <a:t>We used both statistical models and machine learning based trees and boosting methods. This enabled us to view the statistical significance of the variables in the statistical models and feature importance in the machine learning models. Additionally we assessed the performance of the models using the mean square error of the predicted values vs. the actual response values for the test set. In this way, we assessed which models were most accurate, and determined which explanatory variables most influenced the response variables.</a:t>
            </a:r>
            <a:endParaRPr lang="en-US" dirty="0">
              <a:cs typeface="Calibri"/>
            </a:endParaRPr>
          </a:p>
          <a:p>
            <a:endParaRPr lang="en-US" dirty="0">
              <a:cs typeface="Calibri"/>
            </a:endParaRPr>
          </a:p>
          <a:p>
            <a:r>
              <a:rPr lang="en-US" dirty="0">
                <a:cs typeface="Calibri"/>
              </a:rPr>
              <a:t>In this way, we addressed objective 2, linking ground data to earth observations.</a:t>
            </a:r>
          </a:p>
          <a:p>
            <a:endParaRPr lang="en-US" dirty="0"/>
          </a:p>
          <a:p>
            <a:r>
              <a:rPr lang="en-US" dirty="0"/>
              <a:t>------------------------------Image Information Below ------------------------------</a:t>
            </a:r>
            <a:endParaRPr lang="en-US" dirty="0">
              <a:cs typeface="Calibri"/>
            </a:endParaRPr>
          </a:p>
          <a:p>
            <a:r>
              <a:rPr lang="en-US" dirty="0"/>
              <a:t>Clipart provided by PowerPoint</a:t>
            </a:r>
            <a:endParaRPr lang="en-US" dirty="0">
              <a:cs typeface="Calibri"/>
            </a:endParaRPr>
          </a:p>
          <a:p>
            <a:endParaRPr lang="en-US" dirty="0">
              <a:cs typeface="Calibri"/>
            </a:endParaRPr>
          </a:p>
          <a:p>
            <a:r>
              <a:rPr lang="en-US" dirty="0"/>
              <a:t>Basemap Credit: ESRI</a:t>
            </a:r>
            <a:endParaRPr lang="en-US" dirty="0">
              <a:cs typeface="Calibri"/>
            </a:endParaRPr>
          </a:p>
          <a:p>
            <a:r>
              <a:rPr lang="en-US" dirty="0"/>
              <a:t>Basemap Source: ArcPro version 2.8</a:t>
            </a:r>
            <a:endParaRPr lang="en-US" dirty="0">
              <a:cs typeface="Calibri"/>
            </a:endParaRPr>
          </a:p>
          <a:p>
            <a:endParaRPr lang="en-US" dirty="0"/>
          </a:p>
          <a:p>
            <a:pPr>
              <a:spcBef>
                <a:spcPts val="1000"/>
              </a:spcBef>
              <a:spcAft>
                <a:spcPts val="600"/>
              </a:spcAft>
            </a:pPr>
            <a:r>
              <a:rPr lang="en-US" dirty="0"/>
              <a:t>Image Credit: Google Earth</a:t>
            </a:r>
            <a:endParaRPr lang="en-US" dirty="0">
              <a:cs typeface="Calibri"/>
            </a:endParaRPr>
          </a:p>
          <a:p>
            <a:pPr>
              <a:spcBef>
                <a:spcPts val="1000"/>
              </a:spcBef>
              <a:spcAft>
                <a:spcPts val="600"/>
              </a:spcAft>
            </a:pPr>
            <a:r>
              <a:rPr lang="en-US" dirty="0"/>
              <a:t>Image Source: NASA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463725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generating the models described before, we needed to prepare one main dataset containing our explanatory and response variables. </a:t>
            </a:r>
          </a:p>
          <a:p>
            <a:pPr marL="171450" indent="-171450">
              <a:buFont typeface="Arial"/>
              <a:buChar char="•"/>
            </a:pPr>
            <a:r>
              <a:rPr lang="en-US" dirty="0"/>
              <a:t>We used the EPA AQS ground daily ozone values from May 10</a:t>
            </a:r>
            <a:r>
              <a:rPr lang="en-US" baseline="30000" dirty="0"/>
              <a:t>th</a:t>
            </a:r>
            <a:r>
              <a:rPr lang="en-US" dirty="0"/>
              <a:t> – August 10</a:t>
            </a:r>
            <a:r>
              <a:rPr lang="en-US" baseline="30000" dirty="0"/>
              <a:t>th</a:t>
            </a:r>
            <a:r>
              <a:rPr lang="en-US" dirty="0"/>
              <a:t> 2018</a:t>
            </a:r>
            <a:endParaRPr lang="en-US" dirty="0">
              <a:cs typeface="Calibri"/>
            </a:endParaRPr>
          </a:p>
          <a:p>
            <a:pPr marL="171450" indent="-171450">
              <a:buFont typeface="Arial"/>
              <a:buChar char="•"/>
            </a:pPr>
            <a:r>
              <a:rPr lang="en-US" dirty="0"/>
              <a:t>First we selected all the AQS ozone monitors in our study area, as defined previously</a:t>
            </a:r>
            <a:endParaRPr lang="en-US" dirty="0">
              <a:cs typeface="Calibri"/>
            </a:endParaRPr>
          </a:p>
          <a:p>
            <a:pPr marL="171450" indent="-171450">
              <a:buFont typeface="Arial"/>
              <a:buChar char="•"/>
            </a:pPr>
            <a:r>
              <a:rPr lang="en-US" dirty="0"/>
              <a:t>Next, we collocated each EO product with the ground monitors on each day in our study time frame. </a:t>
            </a:r>
            <a:endParaRPr lang="en-US" dirty="0">
              <a:cs typeface="Calibri"/>
            </a:endParaRPr>
          </a:p>
          <a:p>
            <a:pPr marL="628650" lvl="1" indent="-171450">
              <a:buFont typeface="Arial"/>
              <a:buChar char="•"/>
            </a:pPr>
            <a:r>
              <a:rPr lang="en-US" dirty="0"/>
              <a:t>Spatially join the average EO pollutant concentration across pixels whose centers fall within an 11km x 11km (0.1deg x 0.1 deg) box around the sensor</a:t>
            </a:r>
            <a:endParaRPr lang="en-US" dirty="0">
              <a:cs typeface="Calibri"/>
            </a:endParaRPr>
          </a:p>
          <a:p>
            <a:pPr marL="628650" lvl="1" indent="-171450">
              <a:buFont typeface="Arial"/>
              <a:buChar char="•"/>
            </a:pPr>
            <a:r>
              <a:rPr lang="en-US" dirty="0"/>
              <a:t>Due to the lower resolution (0.25 deg) of weather data from GLDAS, avg weather variables were selected using the same process, but using 22km x 22km box. </a:t>
            </a: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Clipart provided by PowerPoint</a:t>
            </a:r>
            <a:endParaRPr lang="en-US" dirty="0">
              <a:cs typeface="Calibri"/>
            </a:endParaRPr>
          </a:p>
          <a:p>
            <a:r>
              <a:rPr lang="en-US" dirty="0">
                <a:cs typeface="Calibri"/>
              </a:rPr>
              <a:t>Map created by DEVELOP team</a:t>
            </a:r>
          </a:p>
          <a:p>
            <a:r>
              <a:rPr lang="en-US" dirty="0">
                <a:cs typeface="Calibri"/>
              </a:rPr>
              <a:t>Basemap credit: ESRI</a:t>
            </a:r>
          </a:p>
          <a:p>
            <a:r>
              <a:rPr lang="en-US" dirty="0">
                <a:cs typeface="Calibri"/>
              </a:rPr>
              <a:t>Basemap source: ArcPro version 2.8</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462246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selected a subset of 5 spike days for our investigation that occurred in the summer of 2018. For each date we ran the HYSPLIT back-trajectory model.  We then visualized the EO pollutant data for each date and the 5 days preceding, and we visually compared our results.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652847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investigate the spike days which were identified by the DEQ and shown in the previous slide, we used the HYSPLIT software to model the back-trajectory of particles based on meteorological data inputs. </a:t>
            </a:r>
          </a:p>
          <a:p>
            <a:endParaRPr lang="en-US" dirty="0"/>
          </a:p>
          <a:p>
            <a:r>
              <a:rPr lang="en-US" dirty="0"/>
              <a:t>##### CLICK TO ANIMATE ##### </a:t>
            </a:r>
            <a:endParaRPr lang="en-US" dirty="0">
              <a:cs typeface="Calibri" panose="020F0502020204030204"/>
            </a:endParaRPr>
          </a:p>
          <a:p>
            <a:endParaRPr lang="en-US" dirty="0"/>
          </a:p>
          <a:p>
            <a:r>
              <a:rPr lang="en-US" dirty="0"/>
              <a:t>Here are the results for each spike day beginning with May 26th. </a:t>
            </a:r>
            <a:endParaRPr lang="en-US" dirty="0">
              <a:cs typeface="Calibri"/>
            </a:endParaRPr>
          </a:p>
          <a:p>
            <a:endParaRPr lang="en-US" dirty="0"/>
          </a:p>
          <a:p>
            <a:r>
              <a:rPr lang="en-US" dirty="0"/>
              <a:t>##### CLICK TO ANIMATE ##### </a:t>
            </a:r>
            <a:endParaRPr lang="en-US" dirty="0">
              <a:cs typeface="Calibri" panose="020F0502020204030204"/>
            </a:endParaRPr>
          </a:p>
          <a:p>
            <a:endParaRPr lang="en-US" dirty="0"/>
          </a:p>
          <a:p>
            <a:r>
              <a:rPr lang="en-US" dirty="0"/>
              <a:t>The animation shows particles moving backward toward their theoretical origin for four days. </a:t>
            </a:r>
            <a:endParaRPr lang="en-US" dirty="0">
              <a:cs typeface="Calibri" panose="020F0502020204030204"/>
            </a:endParaRPr>
          </a:p>
          <a:p>
            <a:endParaRPr lang="en-US" dirty="0"/>
          </a:p>
          <a:p>
            <a:r>
              <a:rPr lang="en-US" dirty="0"/>
              <a:t>##### CLICK TO ANIMATE ##### </a:t>
            </a:r>
            <a:endParaRPr lang="en-US" dirty="0">
              <a:cs typeface="Calibri" panose="020F0502020204030204"/>
            </a:endParaRPr>
          </a:p>
          <a:p>
            <a:endParaRPr lang="en-US" dirty="0"/>
          </a:p>
          <a:p>
            <a:r>
              <a:rPr lang="en-US" dirty="0"/>
              <a:t>Here is the still image from the previous 12 hours before the particles passed through Seiling. We can compare it to the particle trajectories from other spike days. </a:t>
            </a:r>
            <a:endParaRPr lang="en-US" dirty="0">
              <a:cs typeface="Calibri"/>
            </a:endParaRPr>
          </a:p>
          <a:p>
            <a:endParaRPr lang="en-US" dirty="0"/>
          </a:p>
          <a:p>
            <a:r>
              <a:rPr lang="en-US" dirty="0"/>
              <a:t>##### CLICK TO ANIMATE ##### </a:t>
            </a:r>
            <a:endParaRPr lang="en-US" dirty="0">
              <a:cs typeface="Calibri" panose="020F0502020204030204"/>
            </a:endParaRPr>
          </a:p>
          <a:p>
            <a:endParaRPr lang="en-US" dirty="0"/>
          </a:p>
          <a:p>
            <a:r>
              <a:rPr lang="en-US" dirty="0"/>
              <a:t>Here we have the June 5th spike day. </a:t>
            </a:r>
            <a:endParaRPr lang="en-US" dirty="0">
              <a:cs typeface="Calibri"/>
            </a:endParaRPr>
          </a:p>
          <a:p>
            <a:endParaRPr lang="en-US" dirty="0"/>
          </a:p>
          <a:p>
            <a:r>
              <a:rPr lang="en-US" dirty="0"/>
              <a:t>##### CLICK TO ANIMATE ##### </a:t>
            </a:r>
            <a:endParaRPr lang="en-US" dirty="0">
              <a:cs typeface="Calibri" panose="020F0502020204030204"/>
            </a:endParaRPr>
          </a:p>
          <a:p>
            <a:endParaRPr lang="en-US" dirty="0"/>
          </a:p>
          <a:p>
            <a:r>
              <a:rPr lang="en-US" dirty="0"/>
              <a:t>We can see the particle back-trajectory. </a:t>
            </a:r>
            <a:endParaRPr lang="en-US" dirty="0">
              <a:cs typeface="Calibri" panose="020F0502020204030204"/>
            </a:endParaRPr>
          </a:p>
          <a:p>
            <a:endParaRPr lang="en-US" dirty="0"/>
          </a:p>
          <a:p>
            <a:r>
              <a:rPr lang="en-US" dirty="0"/>
              <a:t>##### CLICK TO ANIMATE ##### </a:t>
            </a:r>
            <a:endParaRPr lang="en-US" dirty="0">
              <a:cs typeface="Calibri" panose="020F0502020204030204"/>
            </a:endParaRPr>
          </a:p>
          <a:p>
            <a:endParaRPr lang="en-US" dirty="0"/>
          </a:p>
          <a:p>
            <a:r>
              <a:rPr lang="en-US" dirty="0"/>
              <a:t>Now we can have a look at July 19th </a:t>
            </a:r>
            <a:endParaRPr lang="en-US" dirty="0">
              <a:cs typeface="Calibri"/>
            </a:endParaRPr>
          </a:p>
          <a:p>
            <a:endParaRPr lang="en-US" dirty="0"/>
          </a:p>
          <a:p>
            <a:r>
              <a:rPr lang="en-US" dirty="0"/>
              <a:t>##### CLICK TO ANIMATE ##### </a:t>
            </a:r>
            <a:endParaRPr lang="en-US" dirty="0">
              <a:cs typeface="Calibri" panose="020F0502020204030204"/>
            </a:endParaRPr>
          </a:p>
          <a:p>
            <a:endParaRPr lang="en-US" dirty="0"/>
          </a:p>
          <a:p>
            <a:r>
              <a:rPr lang="en-US" dirty="0"/>
              <a:t>and the back trajectory </a:t>
            </a:r>
            <a:endParaRPr lang="en-US" dirty="0">
              <a:cs typeface="Calibri"/>
            </a:endParaRPr>
          </a:p>
          <a:p>
            <a:endParaRPr lang="en-US" dirty="0"/>
          </a:p>
          <a:p>
            <a:r>
              <a:rPr lang="en-US" dirty="0"/>
              <a:t>##### CLICK TO ANIMATE ##### </a:t>
            </a:r>
            <a:endParaRPr lang="en-US" dirty="0">
              <a:cs typeface="Calibri" panose="020F0502020204030204"/>
            </a:endParaRPr>
          </a:p>
          <a:p>
            <a:endParaRPr lang="en-US" dirty="0"/>
          </a:p>
          <a:p>
            <a:r>
              <a:rPr lang="en-US" dirty="0"/>
              <a:t>(pause for animation and describe) </a:t>
            </a:r>
            <a:endParaRPr lang="en-US" dirty="0">
              <a:cs typeface="Calibri"/>
            </a:endParaRPr>
          </a:p>
          <a:p>
            <a:endParaRPr lang="en-US" dirty="0"/>
          </a:p>
          <a:p>
            <a:r>
              <a:rPr lang="en-US" dirty="0"/>
              <a:t>##### CLICK TO ANIMATE ##### </a:t>
            </a:r>
            <a:endParaRPr lang="en-US" dirty="0">
              <a:cs typeface="Calibri" panose="020F0502020204030204"/>
            </a:endParaRPr>
          </a:p>
          <a:p>
            <a:endParaRPr lang="en-US" dirty="0"/>
          </a:p>
          <a:p>
            <a:r>
              <a:rPr lang="en-US" dirty="0"/>
              <a:t>Moving on to July 28th </a:t>
            </a:r>
            <a:endParaRPr lang="en-US" dirty="0">
              <a:cs typeface="Calibri"/>
            </a:endParaRPr>
          </a:p>
          <a:p>
            <a:endParaRPr lang="en-US" dirty="0"/>
          </a:p>
          <a:p>
            <a:r>
              <a:rPr lang="en-US" dirty="0"/>
              <a:t>##### CLICK TO ANIMATE ##### </a:t>
            </a:r>
            <a:endParaRPr lang="en-US" dirty="0">
              <a:cs typeface="Calibri" panose="020F0502020204030204"/>
            </a:endParaRPr>
          </a:p>
          <a:p>
            <a:endParaRPr lang="en-US" dirty="0"/>
          </a:p>
          <a:p>
            <a:r>
              <a:rPr lang="en-US" dirty="0"/>
              <a:t>The results of the back-trajectory model </a:t>
            </a:r>
            <a:endParaRPr lang="en-US" dirty="0">
              <a:cs typeface="Calibri"/>
            </a:endParaRPr>
          </a:p>
          <a:p>
            <a:endParaRPr lang="en-US" dirty="0"/>
          </a:p>
          <a:p>
            <a:r>
              <a:rPr lang="en-US" dirty="0"/>
              <a:t>##### CLICK TO ANIMATE ##### </a:t>
            </a:r>
            <a:endParaRPr lang="en-US" dirty="0">
              <a:cs typeface="Calibri" panose="020F0502020204030204"/>
            </a:endParaRPr>
          </a:p>
          <a:p>
            <a:endParaRPr lang="en-US" dirty="0"/>
          </a:p>
          <a:p>
            <a:r>
              <a:rPr lang="en-US" dirty="0"/>
              <a:t>(pause for animation and describe) </a:t>
            </a:r>
            <a:endParaRPr lang="en-US" dirty="0">
              <a:cs typeface="Calibri"/>
            </a:endParaRPr>
          </a:p>
          <a:p>
            <a:endParaRPr lang="en-US" dirty="0"/>
          </a:p>
          <a:p>
            <a:r>
              <a:rPr lang="en-US" dirty="0"/>
              <a:t>##### CLICK TO ANIMATE ##### </a:t>
            </a:r>
            <a:endParaRPr lang="en-US" dirty="0">
              <a:cs typeface="Calibri" panose="020F0502020204030204"/>
            </a:endParaRPr>
          </a:p>
          <a:p>
            <a:endParaRPr lang="en-US" dirty="0"/>
          </a:p>
          <a:p>
            <a:r>
              <a:rPr lang="en-US" dirty="0"/>
              <a:t>And finally we come to the August 3rd spike </a:t>
            </a:r>
            <a:endParaRPr lang="en-US" dirty="0">
              <a:cs typeface="Calibri"/>
            </a:endParaRPr>
          </a:p>
          <a:p>
            <a:endParaRPr lang="en-US" dirty="0"/>
          </a:p>
          <a:p>
            <a:r>
              <a:rPr lang="en-US" dirty="0"/>
              <a:t>##### CLICK TO ANIMATE ##### </a:t>
            </a:r>
            <a:endParaRPr lang="en-US" dirty="0">
              <a:cs typeface="Calibri" panose="020F0502020204030204"/>
            </a:endParaRPr>
          </a:p>
          <a:p>
            <a:endParaRPr lang="en-US" dirty="0"/>
          </a:p>
          <a:p>
            <a:r>
              <a:rPr lang="en-US" dirty="0"/>
              <a:t>(pause for animation and describe). </a:t>
            </a:r>
            <a:endParaRPr lang="en-US" dirty="0">
              <a:cs typeface="Calibri" panose="020F0502020204030204"/>
            </a:endParaRPr>
          </a:p>
          <a:p>
            <a:endParaRPr lang="en-US" dirty="0"/>
          </a:p>
          <a:p>
            <a:r>
              <a:rPr lang="en-US" dirty="0"/>
              <a:t>##### CLICK TO ANIMATE ##### </a:t>
            </a:r>
            <a:endParaRPr lang="en-US" dirty="0">
              <a:cs typeface="Calibri"/>
            </a:endParaRPr>
          </a:p>
          <a:p>
            <a:endParaRPr lang="en-US" dirty="0"/>
          </a:p>
          <a:p>
            <a:r>
              <a:rPr lang="en-US" dirty="0"/>
              <a:t>Now taking a look at all of the results together. The back-trajectories were varied for each spike day, however in the final 12 to 24 hours of particle movement we see a similar trajectory which is seen here. Most of the particles pass through a region of Oklahoma and Texas, roughly between Oklahoma City, Dallas, and Amarillo, which is known for oil and gas activity. This result aligns with our understanding of ozone precursors being generated by anthropogenic sources, particularly nitrogen dioxide. To understand this result we further investigated the atmospheric EO data corresponding to these geographic areas which I will discuss on the next slide.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751E009-F0F6-4497-8754-0D873812EE94}" type="slidenum">
              <a:rPr lang="en-US" smtClean="0"/>
              <a:t>14</a:t>
            </a:fld>
            <a:endParaRPr lang="en-US" dirty="0"/>
          </a:p>
        </p:txBody>
      </p:sp>
    </p:spTree>
    <p:extLst>
      <p:ext uri="{BB962C8B-B14F-4D97-AF65-F5344CB8AC3E}">
        <p14:creationId xmlns:p14="http://schemas.microsoft.com/office/powerpoint/2010/main" val="102218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take a closer look at July 18 and 19. On the bottom left is the concentration plot of particles and to the right are the EO visualizations of ozone, nitrogen dioxide, and carbon monoxide. </a:t>
            </a:r>
          </a:p>
          <a:p>
            <a:endParaRPr lang="en-US" dirty="0"/>
          </a:p>
          <a:p>
            <a:r>
              <a:rPr lang="en-US" dirty="0"/>
              <a:t>##### CLICK TO ANIMATE ##### </a:t>
            </a:r>
            <a:endParaRPr lang="en-US" dirty="0">
              <a:cs typeface="Calibri"/>
            </a:endParaRPr>
          </a:p>
          <a:p>
            <a:endParaRPr lang="en-US" dirty="0">
              <a:cs typeface="Calibri"/>
            </a:endParaRPr>
          </a:p>
          <a:p>
            <a:r>
              <a:rPr lang="en-US" dirty="0">
                <a:cs typeface="Calibri"/>
              </a:rPr>
              <a:t>Notice the ozone hot spot in northern Texas in the top left earth observation visualization. This aligns quite well with the HYSPLIT visualization in the bottom left corner, where we see high </a:t>
            </a:r>
            <a:r>
              <a:rPr lang="en-US" b="1" dirty="0">
                <a:cs typeface="Calibri"/>
              </a:rPr>
              <a:t>particle</a:t>
            </a:r>
            <a:r>
              <a:rPr lang="en-US" dirty="0">
                <a:cs typeface="Calibri"/>
              </a:rPr>
              <a:t> concentration in northern Texas on July 18. </a:t>
            </a:r>
          </a:p>
          <a:p>
            <a:endParaRPr lang="en-US" dirty="0">
              <a:cs typeface="Calibri"/>
            </a:endParaRPr>
          </a:p>
          <a:p>
            <a:r>
              <a:rPr lang="en-US" dirty="0"/>
              <a:t>##### CLICK TO ANIMATE ##### </a:t>
            </a:r>
            <a:endParaRPr lang="en-US" dirty="0">
              <a:cs typeface="Calibri"/>
            </a:endParaRPr>
          </a:p>
          <a:p>
            <a:endParaRPr lang="en-US" dirty="0">
              <a:cs typeface="Calibri"/>
            </a:endParaRPr>
          </a:p>
          <a:p>
            <a:r>
              <a:rPr lang="en-US" dirty="0">
                <a:cs typeface="Calibri"/>
              </a:rPr>
              <a:t>There are also persistent nitrogen dioxide spikes around large cities like Dallas and Oklahoma city. The carbon monoxide visualizations, though, is less conclusive on this date. However, on other spike dates, there were more interesting results.</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127147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take a look at the results from another spike day, July 19th.</a:t>
            </a:r>
            <a:r>
              <a:rPr lang="en-US" dirty="0"/>
              <a:t> On the bottom left is the concentration plot of particles and to the right are the EO visualizations of ozone, nitrogen dioxide, and carbon monoxide. </a:t>
            </a:r>
            <a:r>
              <a:rPr lang="en-US" dirty="0">
                <a:cs typeface="Calibri"/>
              </a:rPr>
              <a:t>Here the ozone concentration has significantly decreased from the study area (is a lighter orange) while the NO2 visual still shows a concentration of the precursor in the metropolitan areas of Dallas and Oklahoma City, although lower than the previous date. The carbon dioxide visualization is also more conclusive on this date, depicting constant levels of the gas in Oklahoma and surrounding states.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893913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Overall the machine learning models were more accurate than the statistical models due to their ability to infer complex interactions and non-linear relationships between the variables. </a:t>
            </a:r>
          </a:p>
          <a:p>
            <a:pPr marL="171450" indent="-171450">
              <a:buFont typeface="Arial"/>
              <a:buChar char="•"/>
            </a:pPr>
            <a:r>
              <a:rPr lang="en-US" dirty="0">
                <a:cs typeface="Calibri"/>
              </a:rPr>
              <a:t>The Random Forest Model in particular was most accurate, with an MSE of 0.38 (83% lower than the worst model). </a:t>
            </a:r>
          </a:p>
          <a:p>
            <a:pPr marL="171450" indent="-171450">
              <a:buFont typeface="Arial"/>
              <a:buChar char="•"/>
            </a:pPr>
            <a:r>
              <a:rPr lang="en-US" dirty="0">
                <a:cs typeface="Calibri"/>
              </a:rPr>
              <a:t>The second best model was the XG boost with an MSE of 0.53. </a:t>
            </a:r>
          </a:p>
          <a:p>
            <a:pPr marL="171450" indent="-171450">
              <a:buFont typeface="Arial"/>
              <a:buChar char="•"/>
            </a:pPr>
            <a:r>
              <a:rPr lang="en-US" dirty="0">
                <a:cs typeface="Calibri"/>
              </a:rPr>
              <a:t>Within the statistical models, robust linear regression had the lowest MSE due to its reduction of outlier influence.</a:t>
            </a:r>
          </a:p>
          <a:p>
            <a:endParaRPr lang="en-US" dirty="0">
              <a:solidFill>
                <a:srgbClr val="000000"/>
              </a:solidFill>
              <a:latin typeface="Calibri"/>
              <a:cs typeface="Calibri"/>
            </a:endParaRPr>
          </a:p>
          <a:p>
            <a:r>
              <a:rPr lang="en-US" dirty="0">
                <a:solidFill>
                  <a:srgbClr val="000000"/>
                </a:solidFill>
                <a:latin typeface="Calibri"/>
                <a:cs typeface="Calibri"/>
              </a:rPr>
              <a:t>In the forest model and XG boost models</a:t>
            </a:r>
          </a:p>
          <a:p>
            <a:pPr marL="171450" indent="-171450">
              <a:buFont typeface="Arial"/>
              <a:buChar char="•"/>
            </a:pPr>
            <a:r>
              <a:rPr lang="en-US" dirty="0">
                <a:solidFill>
                  <a:srgbClr val="000000"/>
                </a:solidFill>
                <a:latin typeface="Calibri"/>
                <a:cs typeface="Calibri"/>
              </a:rPr>
              <a:t>Humidity was the most important feature</a:t>
            </a:r>
          </a:p>
          <a:p>
            <a:pPr marL="171450" indent="-171450">
              <a:buFont typeface="Arial"/>
              <a:buChar char="•"/>
            </a:pPr>
            <a:r>
              <a:rPr lang="en-US" dirty="0">
                <a:cs typeface="Calibri"/>
              </a:rPr>
              <a:t>Longitude, date, and earth observations (other pollutant concentrations) were the next most predictive</a:t>
            </a:r>
          </a:p>
          <a:p>
            <a:endParaRPr lang="en-US" dirty="0">
              <a:solidFill>
                <a:srgbClr val="000000"/>
              </a:solidFill>
              <a:latin typeface="Calibri"/>
              <a:cs typeface="Calibri"/>
            </a:endParaRPr>
          </a:p>
          <a:p>
            <a:r>
              <a:rPr lang="en-US" dirty="0">
                <a:solidFill>
                  <a:srgbClr val="000000"/>
                </a:solidFill>
                <a:latin typeface="Calibri"/>
                <a:cs typeface="Calibri"/>
              </a:rPr>
              <a:t>Across all models</a:t>
            </a:r>
          </a:p>
          <a:p>
            <a:pPr marL="171450" indent="-171450">
              <a:buFont typeface="Arial"/>
              <a:buChar char="•"/>
            </a:pPr>
            <a:r>
              <a:rPr lang="en-US" dirty="0">
                <a:solidFill>
                  <a:srgbClr val="000000"/>
                </a:solidFill>
                <a:latin typeface="Calibri"/>
                <a:cs typeface="Calibri"/>
              </a:rPr>
              <a:t>The most statistically significant terms were temperature, humidity, and the interaction between ozone and humidity (ozone x humidity)</a:t>
            </a:r>
          </a:p>
          <a:p>
            <a:pPr marL="171450" indent="-171450">
              <a:buFont typeface="Arial"/>
              <a:buChar char="•"/>
            </a:pPr>
            <a:r>
              <a:rPr lang="en-US" dirty="0">
                <a:solidFill>
                  <a:srgbClr val="000000"/>
                </a:solidFill>
                <a:latin typeface="Calibri"/>
                <a:cs typeface="Calibri"/>
              </a:rPr>
              <a:t>Earth observations (other pollutant concentrations) were also significant predictors ozone, which makes sense given how ozone is formed</a:t>
            </a:r>
          </a:p>
          <a:p>
            <a:pPr marL="171450" indent="-171450">
              <a:buFont typeface="Arial"/>
              <a:buChar char="•"/>
            </a:pPr>
            <a:r>
              <a:rPr lang="en-US" dirty="0">
                <a:solidFill>
                  <a:srgbClr val="000000"/>
                </a:solidFill>
                <a:latin typeface="Calibri"/>
                <a:cs typeface="Calibri"/>
              </a:rPr>
              <a:t>Fire predictors, windspeed, and land did not contribute to variance significantly, which would be due to lack of fire predictors and data.</a:t>
            </a:r>
          </a:p>
          <a:p>
            <a:endParaRPr lang="en-US" dirty="0">
              <a:solidFill>
                <a:srgbClr val="000000"/>
              </a:solidFill>
              <a:latin typeface="Calibri"/>
              <a:cs typeface="Calibri"/>
            </a:endParaRPr>
          </a:p>
          <a:p>
            <a:r>
              <a:rPr lang="en-US" dirty="0"/>
              <a:t>------------------------------Image Information Below ------------------------------</a:t>
            </a:r>
            <a:endParaRPr lang="en-US" dirty="0">
              <a:cs typeface="Calibri"/>
            </a:endParaRPr>
          </a:p>
          <a:p>
            <a:r>
              <a:rPr lang="en-US" dirty="0"/>
              <a:t>Image Credit: NASA</a:t>
            </a:r>
            <a:endParaRPr lang="en-US" dirty="0">
              <a:cs typeface="Calibri" panose="020F0502020204030204"/>
            </a:endParaRPr>
          </a:p>
          <a:p>
            <a:r>
              <a:rPr lang="en-US" dirty="0">
                <a:cs typeface="Calibri" panose="020F0502020204030204"/>
              </a:rPr>
              <a:t>Image Source: </a:t>
            </a:r>
            <a:r>
              <a:rPr lang="en-US" dirty="0">
                <a:hlinkClick r:id="rId3"/>
              </a:rPr>
              <a:t>https://images.nasa.gov/details-STS103-501-104</a:t>
            </a:r>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2286492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conclusion, we were able to identify possible causes and sources of the ozone spike seen in Seiling during the summer of 2018. These included:</a:t>
            </a:r>
          </a:p>
          <a:p>
            <a:pPr marL="171450" indent="-171450">
              <a:buFont typeface="Arial"/>
              <a:buChar char="•"/>
            </a:pPr>
            <a:r>
              <a:rPr lang="en-US" dirty="0">
                <a:cs typeface="Calibri"/>
              </a:rPr>
              <a:t>NO2 generated in Oklahoma City</a:t>
            </a:r>
          </a:p>
          <a:p>
            <a:pPr marL="171450" indent="-171450">
              <a:buFont typeface="Arial"/>
              <a:buChar char="•"/>
            </a:pPr>
            <a:r>
              <a:rPr lang="en-US" dirty="0">
                <a:cs typeface="Calibri"/>
              </a:rPr>
              <a:t>Particles transported from Texas oil and gas activity by wind</a:t>
            </a:r>
          </a:p>
          <a:p>
            <a:pPr marL="171450" indent="-171450">
              <a:buFont typeface="Arial"/>
              <a:buChar char="•"/>
            </a:pPr>
            <a:r>
              <a:rPr lang="en-US" dirty="0">
                <a:cs typeface="Calibri"/>
              </a:rPr>
              <a:t>Nearby wild fires</a:t>
            </a:r>
          </a:p>
          <a:p>
            <a:pPr marL="171450" indent="-171450">
              <a:buFont typeface="Arial"/>
              <a:buChar char="•"/>
            </a:pPr>
            <a:r>
              <a:rPr lang="en-US" dirty="0">
                <a:cs typeface="Calibri"/>
              </a:rPr>
              <a:t>Certain days exhibit an unfortunate combination of transported particles and environmental conditions ideal for ozone formation</a:t>
            </a:r>
          </a:p>
          <a:p>
            <a:endParaRPr lang="en-US" dirty="0">
              <a:cs typeface="Calibri"/>
            </a:endParaRPr>
          </a:p>
          <a:p>
            <a:endParaRPr lang="en-US" dirty="0">
              <a:cs typeface="Calibri"/>
            </a:endParaRPr>
          </a:p>
          <a:p>
            <a:r>
              <a:rPr lang="en-US" dirty="0">
                <a:cs typeface="Calibri"/>
              </a:rPr>
              <a:t>We linked satellite and ground data by created models to predict ground ozone using earth observations and other datasets. These models yielded some informative results:</a:t>
            </a:r>
          </a:p>
          <a:p>
            <a:pPr marL="171450" indent="-171450">
              <a:buFont typeface="Arial"/>
              <a:buChar char="•"/>
            </a:pPr>
            <a:r>
              <a:rPr lang="en-US" dirty="0">
                <a:cs typeface="Calibri"/>
              </a:rPr>
              <a:t>Be warry of days with low humidity</a:t>
            </a:r>
          </a:p>
          <a:p>
            <a:pPr marL="171450" indent="-171450">
              <a:buFont typeface="Arial"/>
              <a:buChar char="•"/>
            </a:pPr>
            <a:r>
              <a:rPr lang="en-US" dirty="0">
                <a:cs typeface="Calibri"/>
              </a:rPr>
              <a:t>Higher latitude = higher ozone</a:t>
            </a:r>
          </a:p>
          <a:p>
            <a:pPr marL="171450" indent="-171450">
              <a:buFont typeface="Arial"/>
              <a:buChar char="•"/>
            </a:pPr>
            <a:r>
              <a:rPr lang="en-US" dirty="0">
                <a:cs typeface="Calibri"/>
              </a:rPr>
              <a:t>EO products that show higher levels indicate there will also be higher levels of ozone </a:t>
            </a:r>
          </a:p>
          <a:p>
            <a:pPr lvl="1" indent="-171450">
              <a:buFont typeface="Arial"/>
              <a:buChar char="•"/>
            </a:pPr>
            <a:r>
              <a:rPr lang="en-US" dirty="0">
                <a:cs typeface="Calibri"/>
              </a:rPr>
              <a:t>Often due to precursors</a:t>
            </a:r>
          </a:p>
          <a:p>
            <a:pPr marL="285750" lvl="1"/>
            <a:endParaRPr lang="en-US" dirty="0">
              <a:cs typeface="Calibri"/>
            </a:endParaRPr>
          </a:p>
          <a:p>
            <a:r>
              <a:rPr lang="en-US" dirty="0">
                <a:cs typeface="Calibri"/>
              </a:rPr>
              <a:t>Based on our findings, we have some recommendations for new air quality monitor locations</a:t>
            </a:r>
          </a:p>
          <a:p>
            <a:pPr marL="171450" indent="-171450">
              <a:buFont typeface="Arial"/>
              <a:buChar char="•"/>
            </a:pPr>
            <a:r>
              <a:rPr lang="en-US" dirty="0">
                <a:cs typeface="Calibri"/>
              </a:rPr>
              <a:t>NO2, O3, and CO monitors to the Southeast of Seiling</a:t>
            </a:r>
          </a:p>
          <a:p>
            <a:pPr marL="171450" indent="-171450">
              <a:buFont typeface="Arial"/>
              <a:buChar char="•"/>
            </a:pPr>
            <a:r>
              <a:rPr lang="en-US" dirty="0">
                <a:cs typeface="Calibri"/>
              </a:rPr>
              <a:t>An emphasis on NO2, since it has a long a lifespan (whereas CO dissipates within hours)</a:t>
            </a:r>
          </a:p>
          <a:p>
            <a:endParaRPr lang="en-US" dirty="0"/>
          </a:p>
          <a:p>
            <a:r>
              <a:rPr lang="en-US" dirty="0"/>
              <a:t>We also have some big picture takeaways on earth observations in general.</a:t>
            </a:r>
            <a:endParaRPr lang="en-US" dirty="0">
              <a:cs typeface="Calibri"/>
            </a:endParaRPr>
          </a:p>
          <a:p>
            <a:pPr marL="171450" indent="-171450">
              <a:buFont typeface="Arial"/>
              <a:buChar char="•"/>
            </a:pPr>
            <a:r>
              <a:rPr lang="en-US" dirty="0">
                <a:cs typeface="Calibri"/>
              </a:rPr>
              <a:t>Establishing more geostationary satellites to monitor air quality would be quite useful for capturing a more detailed pictures of pollutant movement, particularly given how quickly conditions can change. This is especially true for pollutants that dissipate within hours, like CO.</a:t>
            </a:r>
          </a:p>
          <a:p>
            <a:pPr marL="171450" indent="-171450">
              <a:buFont typeface="Arial"/>
              <a:buChar char="•"/>
            </a:pPr>
            <a:r>
              <a:rPr lang="en-US" dirty="0">
                <a:cs typeface="Calibri"/>
              </a:rPr>
              <a:t>EO values , specifically NO2, show high levels qualitatively with ozone on ground – these two species are, as we already know, highly linked.</a:t>
            </a:r>
          </a:p>
          <a:p>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Google Earth</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3293356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r>
              <a:rPr lang="en-US" dirty="0">
                <a:cs typeface="Calibri"/>
              </a:rPr>
              <a:t>We encountered three main limitations and uncertainties in our work.</a:t>
            </a:r>
          </a:p>
          <a:p>
            <a:pPr marL="228600" indent="-228600">
              <a:spcBef>
                <a:spcPts val="1000"/>
              </a:spcBef>
              <a:spcAft>
                <a:spcPts val="600"/>
              </a:spcAft>
              <a:buAutoNum type="arabicPeriod"/>
            </a:pPr>
            <a:r>
              <a:rPr lang="en-US" dirty="0">
                <a:cs typeface="Calibri"/>
              </a:rPr>
              <a:t>The earth observation and ground data all were of low temporal resolution, making more detailed analysis challenging. This is particularly notable in air quality work where we are dealing with rapidly changing conditions in a fluid medium.</a:t>
            </a:r>
          </a:p>
          <a:p>
            <a:pPr marL="228600" indent="-228600">
              <a:spcBef>
                <a:spcPts val="1000"/>
              </a:spcBef>
              <a:spcAft>
                <a:spcPts val="600"/>
              </a:spcAft>
              <a:buAutoNum type="arabicPeriod"/>
            </a:pPr>
            <a:r>
              <a:rPr lang="en-US" dirty="0">
                <a:cs typeface="Calibri"/>
              </a:rPr>
              <a:t>The earth observation data captures ozone concentration across all levels of the atmosphere – termed total column ozone. That data is then processed using atmospheric models to infer tropospheric ozone. As we discussed in the background slide, it is </a:t>
            </a:r>
            <a:r>
              <a:rPr lang="en-US" i="1" dirty="0">
                <a:cs typeface="Calibri"/>
              </a:rPr>
              <a:t>tropospheric </a:t>
            </a:r>
            <a:r>
              <a:rPr lang="en-US" dirty="0">
                <a:cs typeface="Calibri"/>
              </a:rPr>
              <a:t>ozone that we are most concerned with – in particular, surface ozone. The ground monitors are measuring surface ozone. Translating total column ozone to tropospheric and, further, to surface ozone is a challenge in air quality work. </a:t>
            </a:r>
          </a:p>
          <a:p>
            <a:pPr marL="228600" indent="-228600">
              <a:spcBef>
                <a:spcPts val="1000"/>
              </a:spcBef>
              <a:spcAft>
                <a:spcPts val="600"/>
              </a:spcAft>
              <a:buAutoNum type="arabicPeriod"/>
            </a:pPr>
            <a:r>
              <a:rPr lang="en-US" dirty="0">
                <a:cs typeface="Calibri"/>
              </a:rPr>
              <a:t>Early on in the project, we compared time series graphs of ground ozone measurement to those to earth observations and found a time lag between the two. We ran analyses to quantify that time lag. There was great uncertainty in the exact value of that time lag. In the interest of time, we did not investigate this further.</a:t>
            </a:r>
          </a:p>
          <a:p>
            <a:pPr>
              <a:spcBef>
                <a:spcPts val="1000"/>
              </a:spcBef>
              <a:spcAft>
                <a:spcPts val="600"/>
              </a:spcAft>
            </a:pPr>
            <a:endParaRPr lang="en-US" dirty="0"/>
          </a:p>
          <a:p>
            <a:pPr>
              <a:spcBef>
                <a:spcPts val="1000"/>
              </a:spcBef>
              <a:spcAft>
                <a:spcPts val="600"/>
              </a:spcAft>
            </a:pPr>
            <a:endParaRPr lang="en-US" dirty="0"/>
          </a:p>
          <a:p>
            <a:r>
              <a:rPr lang="en-US" dirty="0"/>
              <a:t>------------------------------Image Information Below ------------------------------</a:t>
            </a:r>
            <a:endParaRPr lang="en-US" dirty="0">
              <a:cs typeface="Calibri"/>
            </a:endParaRPr>
          </a:p>
          <a:p>
            <a:r>
              <a:rPr lang="en-US" dirty="0"/>
              <a:t>Clipart provided by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296058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r>
              <a:rPr lang="en-US" dirty="0">
                <a:cs typeface="Calibri"/>
              </a:rPr>
              <a:t>In the summer of 2018, an air quality monitor in the small town of Seiling, Oklahoma recorded spikes in ozone concentrations.</a:t>
            </a:r>
          </a:p>
          <a:p>
            <a:pPr>
              <a:spcBef>
                <a:spcPts val="1000"/>
              </a:spcBef>
              <a:spcAft>
                <a:spcPts val="600"/>
              </a:spcAft>
            </a:pPr>
            <a:endParaRPr lang="en-US" dirty="0">
              <a:cs typeface="Calibri"/>
            </a:endParaRPr>
          </a:p>
          <a:p>
            <a:pPr>
              <a:spcBef>
                <a:spcPts val="1000"/>
              </a:spcBef>
              <a:spcAft>
                <a:spcPts val="600"/>
              </a:spcAft>
            </a:pPr>
            <a:r>
              <a:rPr lang="en-US" dirty="0"/>
              <a:t>##### CLICK TO ANIMATE ##### </a:t>
            </a:r>
            <a:endParaRPr lang="en-US" dirty="0">
              <a:cs typeface="Calibri"/>
            </a:endParaRPr>
          </a:p>
          <a:p>
            <a:pPr>
              <a:spcBef>
                <a:spcPts val="1000"/>
              </a:spcBef>
              <a:spcAft>
                <a:spcPts val="600"/>
              </a:spcAft>
            </a:pPr>
            <a:r>
              <a:rPr lang="en-US" dirty="0">
                <a:cs typeface="Calibri"/>
              </a:rPr>
              <a:t>These spikes were surprising.</a:t>
            </a:r>
            <a:endParaRPr lang="en-US" dirty="0"/>
          </a:p>
          <a:p>
            <a:pPr marL="171450" indent="-171450">
              <a:spcBef>
                <a:spcPts val="1000"/>
              </a:spcBef>
              <a:spcAft>
                <a:spcPts val="600"/>
              </a:spcAft>
              <a:buFont typeface="Arial"/>
              <a:buChar char="•"/>
            </a:pPr>
            <a:r>
              <a:rPr lang="en-US" dirty="0">
                <a:cs typeface="Calibri"/>
              </a:rPr>
              <a:t>Ozone spikes in urban areas like Oklahoma City and Tulsa are to be expected, but these high levels of pollution are rather surprising in rural Seiling. </a:t>
            </a:r>
            <a:endParaRPr lang="en-US" dirty="0"/>
          </a:p>
          <a:p>
            <a:pPr marL="171450" indent="-171450">
              <a:spcBef>
                <a:spcPts val="1000"/>
              </a:spcBef>
              <a:spcAft>
                <a:spcPts val="600"/>
              </a:spcAft>
              <a:buFont typeface="Arial"/>
              <a:buChar char="•"/>
            </a:pPr>
            <a:r>
              <a:rPr lang="en-US" dirty="0"/>
              <a:t>Seiling is a small agricultural community located 2 hours northwest of bustling Oklahoma City. </a:t>
            </a:r>
            <a:r>
              <a:rPr lang="en-US" dirty="0">
                <a:cs typeface="Calibri"/>
              </a:rPr>
              <a:t> </a:t>
            </a:r>
          </a:p>
          <a:p>
            <a:pPr marL="171450" indent="-171450">
              <a:spcBef>
                <a:spcPts val="1000"/>
              </a:spcBef>
              <a:spcAft>
                <a:spcPts val="600"/>
              </a:spcAft>
              <a:buFont typeface="Arial"/>
              <a:buChar char="•"/>
            </a:pPr>
            <a:r>
              <a:rPr lang="en-US" dirty="0">
                <a:cs typeface="Calibri"/>
              </a:rPr>
              <a:t>In fact, the Seiling air quality monitor is considered a "background" monitor" meant to help policymakers and scientists in Oklahoma identify baseline ozone and particulate matter levels. </a:t>
            </a:r>
          </a:p>
          <a:p>
            <a:pPr>
              <a:spcBef>
                <a:spcPts val="1000"/>
              </a:spcBef>
              <a:spcAft>
                <a:spcPts val="600"/>
              </a:spcAft>
            </a:pPr>
            <a:endParaRPr lang="en-US" dirty="0">
              <a:cs typeface="Calibri"/>
            </a:endParaRPr>
          </a:p>
          <a:p>
            <a:pPr>
              <a:spcBef>
                <a:spcPts val="1000"/>
              </a:spcBef>
              <a:spcAft>
                <a:spcPts val="600"/>
              </a:spcAft>
            </a:pPr>
            <a:r>
              <a:rPr lang="en-US" dirty="0"/>
              <a:t>##### CLICK TO ANIMATE ##### </a:t>
            </a:r>
            <a:endParaRPr lang="en-US" dirty="0">
              <a:cs typeface="Calibri"/>
            </a:endParaRPr>
          </a:p>
          <a:p>
            <a:pPr>
              <a:spcBef>
                <a:spcPts val="1000"/>
              </a:spcBef>
              <a:spcAft>
                <a:spcPts val="600"/>
              </a:spcAft>
            </a:pPr>
            <a:endParaRPr lang="en-US" dirty="0">
              <a:cs typeface="Calibri"/>
            </a:endParaRPr>
          </a:p>
          <a:p>
            <a:pPr>
              <a:spcBef>
                <a:spcPts val="1000"/>
              </a:spcBef>
              <a:spcAft>
                <a:spcPts val="600"/>
              </a:spcAft>
            </a:pPr>
            <a:r>
              <a:rPr lang="en-US" dirty="0">
                <a:cs typeface="Calibri"/>
              </a:rPr>
              <a:t>Similar elevations in ozone concentrations occurred in 2011, but the state was able to pinpoint a strong drought as the cause. In the case of the 2018 spikes, state officials were left puzzled. </a:t>
            </a:r>
          </a:p>
          <a:p>
            <a:pPr>
              <a:spcBef>
                <a:spcPts val="1000"/>
              </a:spcBef>
              <a:spcAft>
                <a:spcPts val="600"/>
              </a:spcAft>
            </a:pPr>
            <a:endParaRPr lang="en-US" dirty="0">
              <a:cs typeface="Calibri"/>
            </a:endParaRPr>
          </a:p>
          <a:p>
            <a:pPr>
              <a:spcBef>
                <a:spcPts val="1000"/>
              </a:spcBef>
              <a:spcAft>
                <a:spcPts val="600"/>
              </a:spcAft>
            </a:pPr>
            <a:r>
              <a:rPr lang="en-US" dirty="0"/>
              <a:t>##### CLICK TO ANIMATE ##### </a:t>
            </a:r>
            <a:endParaRPr lang="en-US" dirty="0">
              <a:cs typeface="Calibri"/>
            </a:endParaRPr>
          </a:p>
          <a:p>
            <a:pPr>
              <a:spcBef>
                <a:spcPts val="1000"/>
              </a:spcBef>
              <a:spcAft>
                <a:spcPts val="600"/>
              </a:spcAft>
            </a:pPr>
            <a:r>
              <a:rPr lang="en-US" dirty="0">
                <a:cs typeface="Calibri"/>
              </a:rPr>
              <a:t>While there are air quality monitors elsewhere in Oklahoma monitoring pollutants like ozone, NO2, and CO, there are considerable gaps in this air monitoring network. Data from these monitors was not enough to determine possible causes for these spikes.</a:t>
            </a:r>
            <a:endParaRPr lang="en-US" dirty="0"/>
          </a:p>
          <a:p>
            <a:pPr>
              <a:spcBef>
                <a:spcPts val="1000"/>
              </a:spcBef>
              <a:spcAft>
                <a:spcPts val="600"/>
              </a:spcAft>
            </a:pPr>
            <a:endParaRPr lang="en-US" dirty="0">
              <a:cs typeface="Calibri"/>
            </a:endParaRPr>
          </a:p>
          <a:p>
            <a:pPr>
              <a:spcBef>
                <a:spcPts val="1000"/>
              </a:spcBef>
              <a:spcAft>
                <a:spcPts val="600"/>
              </a:spcAft>
            </a:pPr>
            <a:r>
              <a:rPr lang="en-US" dirty="0">
                <a:cs typeface="Calibri"/>
              </a:rPr>
              <a:t>----------Image Information Below</a:t>
            </a:r>
            <a:r>
              <a:rPr lang="en-US" dirty="0"/>
              <a:t>----------</a:t>
            </a:r>
            <a:endParaRPr lang="en-US" dirty="0">
              <a:cs typeface="Calibri"/>
            </a:endParaRPr>
          </a:p>
          <a:p>
            <a:pPr>
              <a:spcBef>
                <a:spcPts val="1000"/>
              </a:spcBef>
              <a:spcAft>
                <a:spcPts val="600"/>
              </a:spcAft>
            </a:pPr>
            <a:r>
              <a:rPr lang="en-US" dirty="0">
                <a:cs typeface="Calibri"/>
              </a:rPr>
              <a:t>Image Credit: Google Earth</a:t>
            </a:r>
          </a:p>
          <a:p>
            <a:pPr>
              <a:spcBef>
                <a:spcPts val="1000"/>
              </a:spcBef>
              <a:spcAft>
                <a:spcPts val="600"/>
              </a:spcAft>
            </a:pPr>
            <a:r>
              <a:rPr lang="en-US" dirty="0">
                <a:cs typeface="Calibri"/>
              </a:rPr>
              <a:t>Image Source: NASA DEVELOP Team</a:t>
            </a:r>
          </a:p>
          <a:p>
            <a:pPr>
              <a:spcBef>
                <a:spcPts val="1000"/>
              </a:spcBef>
              <a:spcAft>
                <a:spcPts val="600"/>
              </a:spcAft>
            </a:pPr>
            <a:endParaRPr lang="en-US" dirty="0">
              <a:cs typeface="Calibri"/>
            </a:endParaRPr>
          </a:p>
          <a:p>
            <a:pPr>
              <a:spcBef>
                <a:spcPts val="1000"/>
              </a:spcBef>
              <a:spcAft>
                <a:spcPts val="600"/>
              </a:spcAft>
            </a:pPr>
            <a:endParaRPr lang="en-US" dirty="0">
              <a:cs typeface="Calibri"/>
            </a:endParaRPr>
          </a:p>
          <a:p>
            <a:pPr>
              <a:spcBef>
                <a:spcPts val="1000"/>
              </a:spcBef>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468194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multiple directions that future work could go in.</a:t>
            </a:r>
            <a:endParaRPr lang="en-US" dirty="0"/>
          </a:p>
          <a:p>
            <a:pPr marL="171450" indent="-171450">
              <a:buFont typeface="Arial"/>
              <a:buChar char="•"/>
            </a:pPr>
            <a:r>
              <a:rPr lang="en-US" dirty="0">
                <a:cs typeface="Calibri"/>
              </a:rPr>
              <a:t>Correlations with other ground monitors with time delays would enable not only EO data to be predictive but also include other ground level ozone and pollution levels</a:t>
            </a:r>
          </a:p>
          <a:p>
            <a:pPr marL="171450" indent="-171450">
              <a:buFont typeface="Arial"/>
              <a:buChar char="•"/>
            </a:pPr>
            <a:r>
              <a:rPr lang="en-US" dirty="0">
                <a:cs typeface="Calibri"/>
              </a:rPr>
              <a:t>Determining optimal observation time lag  could improve model performance. This could improve alignment with meteorological data, and thus to provide better predictive ability</a:t>
            </a:r>
          </a:p>
          <a:p>
            <a:pPr marL="171450" indent="-171450">
              <a:buFont typeface="Arial"/>
              <a:buChar char="•"/>
            </a:pPr>
            <a:r>
              <a:rPr lang="en-US" dirty="0">
                <a:cs typeface="Calibri"/>
              </a:rPr>
              <a:t>Emission transport analysis with chemical decomposing would also better represent the true lifetimes and movements of the specific pollutants</a:t>
            </a:r>
          </a:p>
          <a:p>
            <a:pPr marL="171450" indent="-171450">
              <a:buFont typeface="Arial"/>
              <a:buChar char="•"/>
            </a:pPr>
            <a:r>
              <a:rPr lang="en-US" dirty="0">
                <a:cs typeface="Calibri"/>
              </a:rPr>
              <a:t>Develop a model that can capture spatiotemporal variation. Ex: current model assesses value of weather, EO pollutant concentrations, etc. in predicting ground ozone in the same location. Autoregressive models would help assess the value of prior days concentrations, weather, etc. in predicting ground ozone in the same location. A spatial autoregressive model would allow us to investigate how nearby pollutant concentrations on prior days affect ground ozone in a specific location.</a:t>
            </a:r>
            <a:endParaRPr lang="en-US" dirty="0"/>
          </a:p>
          <a:p>
            <a:pPr marL="171450" indent="-171450">
              <a:buFontTx/>
              <a:buChar char="-"/>
            </a:pPr>
            <a:endParaRPr lang="en-US" dirty="0"/>
          </a:p>
          <a:p>
            <a:r>
              <a:rPr lang="en-US" dirty="0"/>
              <a:t>------------------------------Image Information Below ------------------------------</a:t>
            </a:r>
            <a:endParaRPr lang="en-US" dirty="0">
              <a:cs typeface="Calibri" panose="020F0502020204030204"/>
            </a:endParaRPr>
          </a:p>
          <a:p>
            <a:r>
              <a:rPr lang="en-US" dirty="0"/>
              <a:t>Clipart provided by PowerPoint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1192554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take a look at the results from one spike day, July 19th. On the left is the concentration plot of particles and to the right are the EO visualizations of ozone, nitrogen dioxide, and carbon monoxide. We can see a few trends here particularly with the location of ozone on July 18 and the persistence of nitrogen dioxide spikes around large cities like Dallas and Oklahoma city. The carbon monoxide visualizations are less conclusive on the date, however on other spike dates there were more interesting results.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1395161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 Robert</a:t>
            </a:r>
          </a:p>
          <a:p>
            <a:endParaRPr lang="en-US" dirty="0"/>
          </a:p>
          <a:p>
            <a:pPr marL="171450" indent="-171450">
              <a:buFontTx/>
              <a:buChar char="-"/>
            </a:pPr>
            <a:r>
              <a:rPr lang="en-US" dirty="0"/>
              <a:t>What are we seeing in this model</a:t>
            </a:r>
          </a:p>
          <a:p>
            <a:pPr marL="171450" indent="-171450">
              <a:buFontTx/>
              <a:buChar char="-"/>
            </a:pPr>
            <a:r>
              <a:rPr lang="en-US" dirty="0"/>
              <a:t>What does that mean</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4192142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174806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r>
              <a:rPr lang="en-US" dirty="0">
                <a:cs typeface="Calibri" panose="020F0502020204030204"/>
              </a:rPr>
              <a:t>Ozone occurs naturally throughout Earth's atmosphere. But ozone in the troposphere – the part of the atmosphere closest the surface – is primarily formed by the interaction between </a:t>
            </a:r>
          </a:p>
          <a:p>
            <a:pPr>
              <a:spcBef>
                <a:spcPts val="1000"/>
              </a:spcBef>
              <a:spcAft>
                <a:spcPts val="600"/>
              </a:spcAft>
            </a:pPr>
            <a:endParaRPr lang="en-US" dirty="0">
              <a:cs typeface="Calibri" panose="020F0502020204030204"/>
            </a:endParaRPr>
          </a:p>
          <a:p>
            <a:pPr>
              <a:spcBef>
                <a:spcPts val="1000"/>
              </a:spcBef>
              <a:spcAft>
                <a:spcPts val="600"/>
              </a:spcAft>
            </a:pPr>
            <a:r>
              <a:rPr lang="en-US" dirty="0"/>
              <a:t>##### CLICK TO ANIMATE ##### </a:t>
            </a:r>
            <a:endParaRPr lang="en-US" dirty="0">
              <a:cs typeface="Calibri" panose="020F0502020204030204"/>
            </a:endParaRPr>
          </a:p>
          <a:p>
            <a:pPr>
              <a:spcBef>
                <a:spcPts val="1000"/>
              </a:spcBef>
              <a:spcAft>
                <a:spcPts val="600"/>
              </a:spcAft>
            </a:pPr>
            <a:endParaRPr lang="en-US" dirty="0">
              <a:cs typeface="Calibri" panose="020F0502020204030204"/>
            </a:endParaRPr>
          </a:p>
          <a:p>
            <a:pPr>
              <a:spcBef>
                <a:spcPts val="1000"/>
              </a:spcBef>
              <a:spcAft>
                <a:spcPts val="600"/>
              </a:spcAft>
            </a:pPr>
            <a:r>
              <a:rPr lang="en-US" dirty="0">
                <a:cs typeface="Calibri" panose="020F0502020204030204"/>
              </a:rPr>
              <a:t>pollutants and environmental factors like sunlight. These pollutants – known as ozone precursors -, including carbon monoxide (CO), nitrogen oxides (NOx), and volatile organic compounds (VOCs), can arise in many ways:</a:t>
            </a:r>
          </a:p>
          <a:p>
            <a:pPr marL="171450" indent="-171450">
              <a:spcBef>
                <a:spcPts val="1000"/>
              </a:spcBef>
              <a:spcAft>
                <a:spcPts val="600"/>
              </a:spcAft>
              <a:buFont typeface="Arial,Sans-Serif"/>
              <a:buChar char="•"/>
            </a:pPr>
            <a:r>
              <a:rPr lang="en-US" dirty="0"/>
              <a:t>Mobile sources like cars and cargo ships</a:t>
            </a:r>
            <a:endParaRPr lang="en-US" dirty="0">
              <a:cs typeface="Calibri"/>
            </a:endParaRPr>
          </a:p>
          <a:p>
            <a:pPr marL="171450" indent="-171450">
              <a:spcBef>
                <a:spcPts val="1000"/>
              </a:spcBef>
              <a:spcAft>
                <a:spcPts val="600"/>
              </a:spcAft>
              <a:buFont typeface="Arial,Sans-Serif"/>
              <a:buChar char="•"/>
            </a:pPr>
            <a:r>
              <a:rPr lang="en-US" dirty="0"/>
              <a:t>Plants releasing volatile organic compounds</a:t>
            </a:r>
            <a:endParaRPr lang="en-US" dirty="0">
              <a:cs typeface="Calibri"/>
            </a:endParaRPr>
          </a:p>
          <a:p>
            <a:pPr marL="171450" indent="-171450">
              <a:spcBef>
                <a:spcPts val="1000"/>
              </a:spcBef>
              <a:spcAft>
                <a:spcPts val="600"/>
              </a:spcAft>
              <a:buFont typeface="Arial,Sans-Serif"/>
              <a:buChar char="•"/>
            </a:pPr>
            <a:r>
              <a:rPr lang="en-US" dirty="0"/>
              <a:t>Energy sector activity, like oil refineries and power plants</a:t>
            </a:r>
            <a:endParaRPr lang="en-US" dirty="0">
              <a:cs typeface="Calibri"/>
            </a:endParaRPr>
          </a:p>
          <a:p>
            <a:pPr marL="171450" indent="-171450">
              <a:spcBef>
                <a:spcPts val="1000"/>
              </a:spcBef>
              <a:spcAft>
                <a:spcPts val="600"/>
              </a:spcAft>
              <a:buFont typeface="Arial,Sans-Serif"/>
              <a:buChar char="•"/>
            </a:pPr>
            <a:r>
              <a:rPr lang="en-US" dirty="0"/>
              <a:t>Emissions from fires, including agricultural and wild fires</a:t>
            </a:r>
            <a:endParaRPr lang="en-US" dirty="0">
              <a:cs typeface="Calibri" panose="020F0502020204030204"/>
            </a:endParaRPr>
          </a:p>
          <a:p>
            <a:pPr marL="171450" indent="-171450">
              <a:spcBef>
                <a:spcPts val="1000"/>
              </a:spcBef>
              <a:spcAft>
                <a:spcPts val="600"/>
              </a:spcAft>
              <a:buFont typeface="Arial,Sans-Serif"/>
              <a:buChar char="•"/>
            </a:pPr>
            <a:r>
              <a:rPr lang="en-US" dirty="0"/>
              <a:t>In this summertime, ozone spikes are likely to occur when emissions and ultraviolet light are at their peak.</a:t>
            </a:r>
            <a:endParaRPr lang="en-US" dirty="0">
              <a:cs typeface="Calibri" panose="020F0502020204030204"/>
            </a:endParaRPr>
          </a:p>
          <a:p>
            <a:pPr marL="171450" indent="-171450">
              <a:spcBef>
                <a:spcPts val="1000"/>
              </a:spcBef>
              <a:spcAft>
                <a:spcPts val="600"/>
              </a:spcAft>
              <a:buFont typeface="Arial,Sans-Serif"/>
              <a:buChar char="•"/>
            </a:pPr>
            <a:endParaRPr lang="en-US" dirty="0">
              <a:cs typeface="Calibri" panose="020F0502020204030204"/>
            </a:endParaRPr>
          </a:p>
          <a:p>
            <a:pPr>
              <a:spcBef>
                <a:spcPts val="1000"/>
              </a:spcBef>
              <a:spcAft>
                <a:spcPts val="600"/>
              </a:spcAft>
            </a:pPr>
            <a:endParaRPr lang="en-US" dirty="0"/>
          </a:p>
          <a:p>
            <a:pPr>
              <a:spcBef>
                <a:spcPts val="1000"/>
              </a:spcBef>
              <a:spcAft>
                <a:spcPts val="600"/>
              </a:spcAft>
            </a:pPr>
            <a:r>
              <a:rPr lang="en-US" dirty="0"/>
              <a:t>##### CLICK TO ANIMATE ##### </a:t>
            </a:r>
            <a:endParaRPr lang="en-US" dirty="0">
              <a:cs typeface="Calibri"/>
            </a:endParaRPr>
          </a:p>
          <a:p>
            <a:pPr>
              <a:spcBef>
                <a:spcPts val="1000"/>
              </a:spcBef>
              <a:spcAft>
                <a:spcPts val="600"/>
              </a:spcAft>
            </a:pPr>
            <a:endParaRPr lang="en-US" dirty="0">
              <a:cs typeface="Calibri"/>
            </a:endParaRPr>
          </a:p>
          <a:p>
            <a:pPr>
              <a:spcBef>
                <a:spcPts val="1000"/>
              </a:spcBef>
              <a:spcAft>
                <a:spcPts val="600"/>
              </a:spcAft>
            </a:pPr>
            <a:r>
              <a:rPr lang="en-US" dirty="0">
                <a:cs typeface="Calibri"/>
              </a:rPr>
              <a:t>Given the variety of ways that ozone precursors can be generated, pinpointing the exact cause of a rise in ozone concentration can be a challenge. In the case of Seiling, possible causes include:</a:t>
            </a:r>
          </a:p>
          <a:p>
            <a:pPr marL="171450" indent="-171450">
              <a:spcBef>
                <a:spcPts val="1000"/>
              </a:spcBef>
              <a:spcAft>
                <a:spcPts val="600"/>
              </a:spcAft>
              <a:buFont typeface="Arial"/>
              <a:buChar char="•"/>
            </a:pPr>
            <a:r>
              <a:rPr lang="en-US" dirty="0">
                <a:cs typeface="Calibri"/>
              </a:rPr>
              <a:t>Traffic in nearby Oklahoma City</a:t>
            </a:r>
          </a:p>
          <a:p>
            <a:pPr marL="171450" indent="-171450">
              <a:spcBef>
                <a:spcPts val="1000"/>
              </a:spcBef>
              <a:spcAft>
                <a:spcPts val="600"/>
              </a:spcAft>
              <a:buFont typeface="Arial"/>
              <a:buChar char="•"/>
            </a:pPr>
            <a:r>
              <a:rPr lang="en-US" dirty="0">
                <a:cs typeface="Calibri"/>
              </a:rPr>
              <a:t>Oil, gas, and power plant activity, perhaps in Texas or in Southern Oklahoma</a:t>
            </a:r>
            <a:endParaRPr lang="en-US" dirty="0"/>
          </a:p>
          <a:p>
            <a:pPr marL="171450" indent="-171450">
              <a:spcBef>
                <a:spcPts val="1000"/>
              </a:spcBef>
              <a:spcAft>
                <a:spcPts val="600"/>
              </a:spcAft>
              <a:buFont typeface="Arial"/>
              <a:buChar char="•"/>
            </a:pPr>
            <a:r>
              <a:rPr lang="en-US" dirty="0">
                <a:cs typeface="Calibri" panose="020F0502020204030204"/>
              </a:rPr>
              <a:t>Fires, perhaps in New Mexico or Colorado. These could be wild fires, prescribed burns, or other types of fire events. </a:t>
            </a:r>
          </a:p>
          <a:p>
            <a:pPr>
              <a:spcBef>
                <a:spcPts val="1000"/>
              </a:spcBef>
              <a:spcAft>
                <a:spcPts val="600"/>
              </a:spcAft>
            </a:pPr>
            <a:endParaRPr lang="en-US" dirty="0">
              <a:cs typeface="Calibri" panose="020F0502020204030204"/>
            </a:endParaRPr>
          </a:p>
          <a:p>
            <a:pPr>
              <a:spcBef>
                <a:spcPts val="1000"/>
              </a:spcBef>
              <a:spcAft>
                <a:spcPts val="600"/>
              </a:spcAft>
            </a:pPr>
            <a:r>
              <a:rPr lang="en-US" dirty="0"/>
              <a:t>##### CLICK TO ANIMATE ##### </a:t>
            </a:r>
            <a:endParaRPr lang="en-US" dirty="0">
              <a:cs typeface="Calibri" panose="020F0502020204030204"/>
            </a:endParaRPr>
          </a:p>
          <a:p>
            <a:pPr>
              <a:spcBef>
                <a:spcPts val="1000"/>
              </a:spcBef>
              <a:spcAft>
                <a:spcPts val="600"/>
              </a:spcAft>
            </a:pPr>
            <a:endParaRPr lang="en-US" dirty="0">
              <a:cs typeface="Calibri" panose="020F0502020204030204"/>
            </a:endParaRPr>
          </a:p>
          <a:p>
            <a:pPr>
              <a:spcBef>
                <a:spcPts val="1000"/>
              </a:spcBef>
              <a:spcAft>
                <a:spcPts val="600"/>
              </a:spcAft>
            </a:pPr>
            <a:r>
              <a:rPr lang="en-US" dirty="0">
                <a:cs typeface="Calibri" panose="020F0502020204030204"/>
              </a:rPr>
              <a:t>Ozone in the troposphere is considered harmful to human health in concentrations above 0.07 parts per million (ppm). Ozone at these concentrations is associated with increased rates in lung cancer, asthma, and other lung-related diseases, as well as impaired cognitive function. It is crucial, then, to determine sources of ozone spikes and regulate them.</a:t>
            </a:r>
          </a:p>
          <a:p>
            <a:pPr>
              <a:spcBef>
                <a:spcPts val="1000"/>
              </a:spcBef>
              <a:spcAft>
                <a:spcPts val="600"/>
              </a:spcAft>
            </a:pPr>
            <a:endParaRPr lang="en-US" dirty="0">
              <a:cs typeface="Calibri" panose="020F0502020204030204"/>
            </a:endParaRPr>
          </a:p>
          <a:p>
            <a:pPr>
              <a:spcBef>
                <a:spcPts val="1000"/>
              </a:spcBef>
              <a:spcAft>
                <a:spcPts val="600"/>
              </a:spcAft>
            </a:pPr>
            <a:endParaRPr lang="en-US" dirty="0">
              <a:cs typeface="Calibri" panose="020F0502020204030204"/>
            </a:endParaRPr>
          </a:p>
          <a:p>
            <a:pPr>
              <a:spcBef>
                <a:spcPts val="1000"/>
              </a:spcBef>
              <a:spcAft>
                <a:spcPts val="600"/>
              </a:spcAft>
            </a:pPr>
            <a:endParaRPr lang="en-US" dirty="0">
              <a:cs typeface="Calibri" panose="020F0502020204030204"/>
            </a:endParaRPr>
          </a:p>
          <a:p>
            <a:r>
              <a:rPr lang="en-US" dirty="0"/>
              <a:t>------------------------------Image Information Below ------------------------------</a:t>
            </a:r>
            <a:endParaRPr lang="en-US" dirty="0">
              <a:cs typeface="Calibri"/>
            </a:endParaRPr>
          </a:p>
          <a:p>
            <a:r>
              <a:rPr lang="en-US" dirty="0"/>
              <a:t>Clipart provided by PowerPoint</a:t>
            </a:r>
            <a:endParaRPr lang="en-US" dirty="0">
              <a:cs typeface="Calibri"/>
            </a:endParaRPr>
          </a:p>
          <a:p>
            <a:pPr>
              <a:spcBef>
                <a:spcPts val="1000"/>
              </a:spcBef>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31799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While these ozone spikes occurred in Seiling, we needed to expand out study area outside of the town to investigate possible spike causes.</a:t>
            </a:r>
            <a:endParaRPr lang="en-US" dirty="0"/>
          </a:p>
          <a:p>
            <a:pPr marL="171450" indent="-171450">
              <a:buFont typeface="Arial"/>
              <a:buChar char="•"/>
            </a:pPr>
            <a:r>
              <a:rPr lang="en-US" dirty="0"/>
              <a:t>Pollutants, like emissions from traffic and fires, often travel across large distances and may interact with the environment and other molecules to form new pollutants, such as ozone.</a:t>
            </a:r>
            <a:endParaRPr lang="en-US" dirty="0">
              <a:cs typeface="Calibri"/>
            </a:endParaRPr>
          </a:p>
          <a:p>
            <a:pPr marL="171450" indent="-171450">
              <a:buFont typeface="Arial"/>
              <a:buChar char="•"/>
            </a:pPr>
            <a:r>
              <a:rPr lang="en-US" dirty="0"/>
              <a:t>In order to discern the sources of these pollutants, our study area includes Oklahoma and the seven surrounding states: Texas, New Mexico, Colorado, Kansas, Missouri, Arkansas, and Louisiana. </a:t>
            </a:r>
            <a:endParaRPr lang="en-US" dirty="0">
              <a:cs typeface="Calibri"/>
            </a:endParaRPr>
          </a:p>
          <a:p>
            <a:pPr marL="171450" indent="-171450">
              <a:buFont typeface="Arial"/>
              <a:buChar char="•"/>
            </a:pPr>
            <a:r>
              <a:rPr lang="en-US" dirty="0">
                <a:cs typeface="Calibri"/>
              </a:rPr>
              <a:t>Our total study area is shaded in green in the US map. Seiling is indicated in red and its immediate area indicated in orange. </a:t>
            </a:r>
          </a:p>
          <a:p>
            <a:pPr marL="171450" indent="-171450">
              <a:buFont typeface="Arial"/>
              <a:buChar char="•"/>
            </a:pPr>
            <a:r>
              <a:rPr lang="en-US" dirty="0"/>
              <a:t>Seiling is a small agricultural community located 2 hours northwest of bustling Oklahoma City.   </a:t>
            </a:r>
            <a:endParaRPr lang="en-US" dirty="0">
              <a:cs typeface="Calibri" panose="020F0502020204030204"/>
            </a:endParaRPr>
          </a:p>
          <a:p>
            <a:endParaRPr lang="en-US" dirty="0"/>
          </a:p>
          <a:p>
            <a:r>
              <a:rPr lang="en-US" dirty="0"/>
              <a:t>------------------------------Image Information Below ------------------------------</a:t>
            </a:r>
            <a:endParaRPr lang="en-US" dirty="0">
              <a:cs typeface="Calibri"/>
            </a:endParaRPr>
          </a:p>
          <a:p>
            <a:r>
              <a:rPr lang="en-US" dirty="0"/>
              <a:t>Basemap Credit: Landsat 8</a:t>
            </a:r>
            <a:endParaRPr lang="en-US" dirty="0">
              <a:cs typeface="Calibri"/>
            </a:endParaRPr>
          </a:p>
          <a:p>
            <a:r>
              <a:rPr lang="en-US" dirty="0"/>
              <a:t>Basemap Sources: NASA/USGS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53328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partnered with the air quality division at the Oklahoma Department of Environmental Quality, or DEQ, for this project.</a:t>
            </a:r>
            <a:endParaRPr lang="en-US" dirty="0"/>
          </a:p>
          <a:p>
            <a:endParaRPr lang="en-US" dirty="0">
              <a:cs typeface="Calibri"/>
            </a:endParaRPr>
          </a:p>
          <a:p>
            <a:r>
              <a:rPr lang="en-US" dirty="0">
                <a:cs typeface="Calibri"/>
              </a:rPr>
              <a:t>##### CLICK TO ANIMATE </a:t>
            </a:r>
            <a:r>
              <a:rPr lang="en-US" dirty="0"/>
              <a:t>##### </a:t>
            </a:r>
          </a:p>
          <a:p>
            <a:r>
              <a:rPr lang="en-US" dirty="0">
                <a:cs typeface="Calibri"/>
              </a:rPr>
              <a:t>The Oklahoma DEQ collects air quality measurements at ground stations throughout the state.  Specifically, the air quality division is responsible for carrying out the </a:t>
            </a:r>
            <a:r>
              <a:rPr lang="en-US" dirty="0"/>
              <a:t>state's regulatory duties under state and federal law. Through the use of its programs and requirements, the air quality division aims to achieve the department's mission and make Oklahoma "an attractive place to live, work and play."</a:t>
            </a:r>
            <a:endParaRPr lang="en-US" dirty="0">
              <a:cs typeface="Calibri"/>
            </a:endParaRPr>
          </a:p>
          <a:p>
            <a:endParaRPr lang="en-US" dirty="0"/>
          </a:p>
          <a:p>
            <a:r>
              <a:rPr lang="en-US" dirty="0"/>
              <a:t>------------------------------Image Information Below ------------------------------</a:t>
            </a:r>
            <a:endParaRPr lang="en-US" dirty="0">
              <a:cs typeface="Calibri"/>
            </a:endParaRPr>
          </a:p>
          <a:p>
            <a:r>
              <a:rPr lang="en-US" dirty="0">
                <a:cs typeface="Calibri"/>
              </a:rPr>
              <a:t>Image Credit: NASA </a:t>
            </a:r>
            <a:endParaRPr lang="en-US" dirty="0"/>
          </a:p>
          <a:p>
            <a:r>
              <a:rPr lang="en-US" dirty="0">
                <a:cs typeface="Calibri"/>
              </a:rPr>
              <a:t>Image Source: </a:t>
            </a:r>
            <a:r>
              <a:rPr lang="en-US" dirty="0">
                <a:hlinkClick r:id="rId3"/>
              </a:rPr>
              <a:t>https://images.nasa.gov/details-s39-85-029</a:t>
            </a:r>
            <a:r>
              <a:rPr lang="en-US" dirty="0"/>
              <a:t>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374699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period shown is May through August of 2018. This encompasses the ten dates on which the levels of ozone detected by ground monitoring stations in Seiling were elevated.</a:t>
            </a:r>
            <a:endParaRPr lang="en-US" dirty="0">
              <a:cs typeface="Calibri"/>
            </a:endParaRPr>
          </a:p>
          <a:p>
            <a:endParaRPr lang="en-US" dirty="0">
              <a:cs typeface="Calibri"/>
            </a:endParaRPr>
          </a:p>
          <a:p>
            <a:r>
              <a:rPr lang="en-US" dirty="0"/>
              <a:t>##### CLICK TO ANIMATE #####</a:t>
            </a:r>
            <a:endParaRPr lang="en-US" dirty="0">
              <a:cs typeface="Calibri" panose="020F0502020204030204"/>
            </a:endParaRPr>
          </a:p>
          <a:p>
            <a:endParaRPr lang="en-US" dirty="0"/>
          </a:p>
          <a:p>
            <a:r>
              <a:rPr lang="en-US" dirty="0">
                <a:cs typeface="Calibri"/>
              </a:rPr>
              <a:t>These were days when the 8-hr rolling average ozone concentration exceeded the EPA-set limit of 0.07 parts per million. Concentrations above this threshold are considered a public health risk. The graphic in red depicts the spike quantities and is overlayed on top of the study period to help visualize the spike number with respect to the EPA limit.</a:t>
            </a:r>
            <a:endParaRPr lang="en-US" dirty="0"/>
          </a:p>
          <a:p>
            <a:endParaRPr lang="en-US" dirty="0"/>
          </a:p>
          <a:p>
            <a:r>
              <a:rPr lang="en-US" dirty="0"/>
              <a:t>------------------------------Image Information Below ------------------------------</a:t>
            </a:r>
            <a:endParaRPr lang="en-US" dirty="0">
              <a:cs typeface="Calibri"/>
            </a:endParaRPr>
          </a:p>
          <a:p>
            <a:r>
              <a:rPr lang="en-US" dirty="0"/>
              <a:t>Clipart provided by PowerPoint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2622331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a:t>
            </a:r>
            <a:r>
              <a:rPr lang="en-US" dirty="0"/>
              <a:t> had three project objectives that we set out to accomplish.</a:t>
            </a:r>
          </a:p>
          <a:p>
            <a:endParaRPr lang="en-US" dirty="0"/>
          </a:p>
          <a:p>
            <a:r>
              <a:rPr lang="en-US" dirty="0"/>
              <a:t>##### CLICK TO ANIMATE ##### </a:t>
            </a:r>
          </a:p>
          <a:p>
            <a:r>
              <a:rPr lang="en-US" dirty="0"/>
              <a:t>The first objective is to identify potential causes for ozone spikes in Seiling, Oklahoma, in the summer of 2018</a:t>
            </a:r>
            <a:endParaRPr lang="en-US" dirty="0">
              <a:cs typeface="Calibri"/>
            </a:endParaRPr>
          </a:p>
          <a:p>
            <a:endParaRPr lang="en-US" dirty="0"/>
          </a:p>
          <a:p>
            <a:r>
              <a:rPr lang="en-US" dirty="0"/>
              <a:t>##### CLICK TO ANIMATE ##### </a:t>
            </a:r>
            <a:endParaRPr lang="en-US" dirty="0">
              <a:cs typeface="Calibri"/>
            </a:endParaRPr>
          </a:p>
          <a:p>
            <a:r>
              <a:rPr lang="en-US" dirty="0"/>
              <a:t>The second objective is to compare and link in-situ  and satellite-based air quality monitoring approaches.</a:t>
            </a:r>
            <a:endParaRPr lang="en-US" i="1" dirty="0">
              <a:cs typeface="Calibri"/>
            </a:endParaRPr>
          </a:p>
          <a:p>
            <a:endParaRPr lang="en-US" dirty="0"/>
          </a:p>
          <a:p>
            <a:r>
              <a:rPr lang="en-US" dirty="0"/>
              <a:t>##### CLICK TO ANIMATE ##### </a:t>
            </a:r>
            <a:endParaRPr lang="en-US" dirty="0">
              <a:cs typeface="Calibri"/>
            </a:endParaRPr>
          </a:p>
          <a:p>
            <a:r>
              <a:rPr lang="en-US" dirty="0"/>
              <a:t>The final objective is to determine pollutant hotspots across Oklahoma and pinpoint gaps in the state's ground monitoring network. </a:t>
            </a:r>
            <a:endParaRPr lang="en-US" dirty="0">
              <a:cs typeface="Calibri"/>
            </a:endParaRPr>
          </a:p>
          <a:p>
            <a:endParaRPr lang="en-US" dirty="0"/>
          </a:p>
          <a:p>
            <a:r>
              <a:rPr lang="en-US" dirty="0"/>
              <a:t>------------------------------Image Information Below ------------------------------</a:t>
            </a:r>
            <a:endParaRPr lang="en-US" dirty="0">
              <a:cs typeface="Calibri"/>
            </a:endParaRPr>
          </a:p>
          <a:p>
            <a:r>
              <a:rPr lang="en-US" dirty="0"/>
              <a:t>Clipart provided by PowerPoint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68312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To investigate these ground ozone spikes, we used Earth observation data from three satellites. Pollutant data for ozone, nitrogen dioxide, carbon monoxide, formaldehyde and methane was derived from the Tropospheric Ozone Monitoring Instrument or TROPOMI on board the Sentinel-5P satellite. Aerosol optical depth and the burn product were derived from the Moderate Resolution Imaging Spectroradiometer or MODIS on board the Terra and Aqua satellites. Finally, the Operational Land Imager (OLI) on board Landsat 8 provided data to produce the normalizes difference vegetation index or NDVI.</a:t>
            </a:r>
          </a:p>
          <a:p>
            <a:endParaRPr lang="en-US" dirty="0">
              <a:cs typeface="Calibri" panose="020F0502020204030204"/>
            </a:endParaRPr>
          </a:p>
          <a:p>
            <a:r>
              <a:rPr lang="en-US" dirty="0"/>
              <a:t>------------------------------Image Information Below ------------------------------</a:t>
            </a:r>
            <a:endParaRPr lang="en-US" dirty="0">
              <a:cs typeface="Calibri"/>
            </a:endParaRPr>
          </a:p>
          <a:p>
            <a:r>
              <a:rPr lang="en-US" dirty="0"/>
              <a:t>Image Credit: NASA </a:t>
            </a:r>
            <a:endParaRPr lang="en-US" dirty="0">
              <a:cs typeface="Calibri"/>
            </a:endParaRPr>
          </a:p>
          <a:p>
            <a:r>
              <a:rPr lang="en-US" dirty="0"/>
              <a:t>Image Source: </a:t>
            </a:r>
            <a:r>
              <a:rPr lang="en-US" dirty="0">
                <a:hlinkClick r:id="rId3"/>
              </a:rPr>
              <a:t>https://images.nasa.gov/details-iss042e013697</a:t>
            </a:r>
            <a:r>
              <a:rPr lang="en-US" dirty="0"/>
              <a:t> </a:t>
            </a:r>
            <a:endParaRPr lang="en-US" dirty="0">
              <a:cs typeface="Calibri"/>
            </a:endParaRPr>
          </a:p>
          <a:p>
            <a:endParaRPr lang="en-US" u="sng" dirty="0">
              <a:cs typeface="Calibri"/>
            </a:endParaRPr>
          </a:p>
          <a:p>
            <a:r>
              <a:rPr lang="en-US" u="sng" dirty="0">
                <a:cs typeface="Calibri"/>
              </a:rPr>
              <a:t>Terra and Aqua</a:t>
            </a:r>
            <a:r>
              <a:rPr lang="en-US" u="sng" dirty="0"/>
              <a:t> satellite images:</a:t>
            </a:r>
            <a:endParaRPr lang="en-US" dirty="0">
              <a:cs typeface="Calibri" panose="020F0502020204030204"/>
            </a:endParaRPr>
          </a:p>
          <a:p>
            <a:r>
              <a:rPr lang="en-US" dirty="0"/>
              <a:t>Image Credit: NASA</a:t>
            </a:r>
            <a:endParaRPr lang="en-US" dirty="0">
              <a:cs typeface="Calibri"/>
            </a:endParaRPr>
          </a:p>
          <a:p>
            <a:r>
              <a:rPr lang="en-US" dirty="0"/>
              <a:t>Image Source: DEVELOPedia</a:t>
            </a:r>
            <a:endParaRPr lang="en-US" dirty="0">
              <a:cs typeface="Calibri"/>
            </a:endParaRPr>
          </a:p>
          <a:p>
            <a:endParaRPr lang="en-US" dirty="0">
              <a:cs typeface="Calibri"/>
            </a:endParaRPr>
          </a:p>
          <a:p>
            <a:r>
              <a:rPr lang="en-US" u="sng" dirty="0"/>
              <a:t>Landsat 8 satellite image:</a:t>
            </a:r>
            <a:endParaRPr lang="en-US" dirty="0"/>
          </a:p>
          <a:p>
            <a:r>
              <a:rPr lang="en-US" dirty="0"/>
              <a:t>Image credit: USGS, NASA/Goddard Space Flight Center Conceptual Image Lab</a:t>
            </a:r>
            <a:endParaRPr lang="en-US" dirty="0">
              <a:cs typeface="Calibri"/>
            </a:endParaRPr>
          </a:p>
          <a:p>
            <a:r>
              <a:rPr lang="en-US" dirty="0"/>
              <a:t>Image Source: </a:t>
            </a:r>
            <a:r>
              <a:rPr lang="en-US" dirty="0">
                <a:hlinkClick r:id="rId4"/>
              </a:rPr>
              <a:t>https://www.usgs.gov/media/images/landsat-8</a:t>
            </a:r>
            <a:r>
              <a:rPr lang="en-US" dirty="0"/>
              <a:t> </a:t>
            </a:r>
            <a:endParaRPr lang="en-US" dirty="0">
              <a:cs typeface="Calibri"/>
            </a:endParaRPr>
          </a:p>
          <a:p>
            <a:endParaRPr lang="en-US" dirty="0">
              <a:cs typeface="Calibri"/>
            </a:endParaRPr>
          </a:p>
          <a:p>
            <a:r>
              <a:rPr lang="en-US" u="sng" dirty="0">
                <a:cs typeface="Calibri"/>
              </a:rPr>
              <a:t>Sentinel-5P satellite image:</a:t>
            </a:r>
            <a:endParaRPr lang="en-US" dirty="0">
              <a:cs typeface="Calibri"/>
            </a:endParaRPr>
          </a:p>
          <a:p>
            <a:r>
              <a:rPr lang="en-US" dirty="0">
                <a:cs typeface="Calibri"/>
              </a:rPr>
              <a:t>Image Credit: ESA </a:t>
            </a:r>
          </a:p>
          <a:p>
            <a:r>
              <a:rPr lang="en-US" dirty="0">
                <a:cs typeface="Calibri"/>
              </a:rPr>
              <a:t>Image Source:  </a:t>
            </a:r>
            <a:r>
              <a:rPr lang="en-US" dirty="0">
                <a:hlinkClick r:id="rId5"/>
              </a:rPr>
              <a:t>https://www.esa.int/ESA_Multimedia/Videos/2017/07/Sentinel-5P</a:t>
            </a:r>
            <a:r>
              <a:rPr lang="en-US" dirty="0"/>
              <a:t> </a:t>
            </a:r>
            <a:endParaRPr lang="en-US" dirty="0">
              <a:cs typeface="Calibri"/>
            </a:endParaRPr>
          </a:p>
          <a:p>
            <a:endParaRPr lang="en-US" dirty="0">
              <a:cs typeface="Calibri"/>
            </a:endParaRPr>
          </a:p>
          <a:p>
            <a:endParaRPr lang="en-US" u="sng"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4104676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visualized these 4 TROPOMI products as well as MODIS AOD and Landsat NDVI, using the same methodology:</a:t>
            </a:r>
            <a:endParaRPr lang="en-US" dirty="0"/>
          </a:p>
          <a:p>
            <a:pPr marL="171450" indent="-171450">
              <a:buFont typeface="Arial"/>
              <a:buChar char="•"/>
            </a:pPr>
            <a:r>
              <a:rPr lang="en-US" dirty="0">
                <a:cs typeface="Calibri"/>
              </a:rPr>
              <a:t>Files were downloaded from NASA earth data portal or Google Earth Engine</a:t>
            </a:r>
          </a:p>
          <a:p>
            <a:pPr marL="171450" indent="-171450">
              <a:buFont typeface="Arial"/>
              <a:buChar char="•"/>
            </a:pPr>
            <a:r>
              <a:rPr lang="en-US" dirty="0">
                <a:cs typeface="Calibri"/>
              </a:rPr>
              <a:t>For a given day, missing values were filtered out of each swath</a:t>
            </a:r>
          </a:p>
          <a:p>
            <a:pPr marL="171450" indent="-171450">
              <a:buFont typeface="Arial"/>
              <a:buChar char="•"/>
            </a:pPr>
            <a:r>
              <a:rPr lang="en-US" dirty="0">
                <a:cs typeface="Calibri"/>
              </a:rPr>
              <a:t>Swaths were then clipped to match the study area, and plotted next to each other on a base map</a:t>
            </a:r>
          </a:p>
          <a:p>
            <a:pPr marL="171450" indent="-171450">
              <a:buFont typeface="Arial"/>
              <a:buChar char="•"/>
            </a:pPr>
            <a:r>
              <a:rPr lang="en-US" dirty="0">
                <a:cs typeface="Calibri"/>
              </a:rPr>
              <a:t>Color bars are centered on the global mean of pollutant concentrations across all pixels for every day in the study period</a:t>
            </a:r>
          </a:p>
          <a:p>
            <a:pPr marL="171450" indent="-171450">
              <a:buFont typeface="Arial"/>
              <a:buChar char="•"/>
            </a:pPr>
            <a:r>
              <a:rPr lang="en-US" dirty="0">
                <a:cs typeface="Calibri"/>
              </a:rPr>
              <a:t>Still images were generated for each day, and then still images were animated in ascending time order</a:t>
            </a:r>
          </a:p>
          <a:p>
            <a:endParaRPr lang="en-US" dirty="0"/>
          </a:p>
          <a:p>
            <a:r>
              <a:rPr lang="en-US" b="1" dirty="0"/>
              <a:t>Shown is an example of these visualizations. On top is an image of total column ozone on July 1, 2018. Below that is an animation of ozone across all days in July, 2018.</a:t>
            </a:r>
            <a:endParaRPr lang="en-US" b="1" dirty="0">
              <a:cs typeface="Calibri"/>
            </a:endParaRPr>
          </a:p>
          <a:p>
            <a:endParaRPr lang="en-US" dirty="0">
              <a:cs typeface="Calibri"/>
            </a:endParaRPr>
          </a:p>
          <a:p>
            <a:r>
              <a:rPr lang="en-US" dirty="0">
                <a:cs typeface="Calibri"/>
              </a:rPr>
              <a:t>These visualizations allowed us to qualitatively asses the paths of pollutants leading up to ozone spike days. These contributed to objectives 1 and 3, as they illuminated possible sources of ozone and its precursors and gave a glimpse of what pollutant emissions were like between the spatial gaps in the Oklahoma air monitoring network.</a:t>
            </a:r>
          </a:p>
          <a:p>
            <a:endParaRPr lang="en-US" dirty="0"/>
          </a:p>
          <a:p>
            <a:r>
              <a:rPr lang="en-US" dirty="0"/>
              <a:t>------------------------------Image Information Below ------------------------------</a:t>
            </a:r>
            <a:endParaRPr lang="en-US" dirty="0">
              <a:cs typeface="Calibri"/>
            </a:endParaRPr>
          </a:p>
          <a:p>
            <a:r>
              <a:rPr lang="en-US" dirty="0"/>
              <a:t>Clipart provided by PowerPoint</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075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3A5AE97C-027A-4874-AC28-85EF6BDC2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327" t="3746" r="25471" b="3947"/>
          <a:stretch/>
        </p:blipFill>
        <p:spPr>
          <a:xfrm>
            <a:off x="-1251" y="0"/>
            <a:ext cx="5569395" cy="6126480"/>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A599A"/>
                </a:solidFill>
                <a:latin typeface="Century Gothic" panose="020B0502020202020204" pitchFamily="34" charset="0"/>
              </a:rPr>
              <a:t>| </a:t>
            </a:r>
            <a:r>
              <a:rPr lang="en-US" sz="1600" spc="100" baseline="0" dirty="0">
                <a:solidFill>
                  <a:srgbClr val="8A599A"/>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5.png"/><Relationship Id="rId18" Type="http://schemas.openxmlformats.org/officeDocument/2006/relationships/image" Target="../media/image9.png"/><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22.svg"/><Relationship Id="rId17" Type="http://schemas.openxmlformats.org/officeDocument/2006/relationships/image" Target="../media/image67.png"/><Relationship Id="rId2" Type="http://schemas.openxmlformats.org/officeDocument/2006/relationships/notesSlide" Target="../notesSlides/notesSlide11.xml"/><Relationship Id="rId16" Type="http://schemas.openxmlformats.org/officeDocument/2006/relationships/image" Target="../media/image46.svg"/><Relationship Id="rId1" Type="http://schemas.openxmlformats.org/officeDocument/2006/relationships/slideLayout" Target="../slideLayouts/slideLayout8.xml"/><Relationship Id="rId6" Type="http://schemas.openxmlformats.org/officeDocument/2006/relationships/image" Target="../media/image17.svg"/><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45.png"/><Relationship Id="rId10" Type="http://schemas.openxmlformats.org/officeDocument/2006/relationships/image" Target="../media/image64.svg"/><Relationship Id="rId4" Type="http://schemas.openxmlformats.org/officeDocument/2006/relationships/image" Target="../media/image60.svg"/><Relationship Id="rId9" Type="http://schemas.openxmlformats.org/officeDocument/2006/relationships/image" Target="../media/image63.png"/><Relationship Id="rId14" Type="http://schemas.openxmlformats.org/officeDocument/2006/relationships/image" Target="../media/image66.svg"/></Relationships>
</file>

<file path=ppt/slides/_rels/slide1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45.png"/><Relationship Id="rId7"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46.sv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gif"/><Relationship Id="rId7" Type="http://schemas.openxmlformats.org/officeDocument/2006/relationships/image" Target="../media/image76.gif"/><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73.gif"/></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media/image80.pn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47.png"/><Relationship Id="rId7"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7.svg"/><Relationship Id="rId4" Type="http://schemas.openxmlformats.org/officeDocument/2006/relationships/image" Target="../media/image48.svg"/><Relationship Id="rId9" Type="http://schemas.openxmlformats.org/officeDocument/2006/relationships/image" Target="../media/image9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3.png"/><Relationship Id="rId7"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80.png"/><Relationship Id="rId11" Type="http://schemas.openxmlformats.org/officeDocument/2006/relationships/image" Target="../media/image82.png"/><Relationship Id="rId5" Type="http://schemas.openxmlformats.org/officeDocument/2006/relationships/image" Target="../media/image86.png"/><Relationship Id="rId10" Type="http://schemas.openxmlformats.org/officeDocument/2006/relationships/image" Target="../media/image85.png"/><Relationship Id="rId4" Type="http://schemas.openxmlformats.org/officeDocument/2006/relationships/image" Target="../media/image78.png"/><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79.png"/><Relationship Id="rId9"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118.gif"/><Relationship Id="rId4" Type="http://schemas.openxmlformats.org/officeDocument/2006/relationships/image" Target="../media/image117.jpe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sv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svg"/><Relationship Id="rId25"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svg"/><Relationship Id="rId5" Type="http://schemas.openxmlformats.org/officeDocument/2006/relationships/image" Target="../media/image12.png"/><Relationship Id="rId15" Type="http://schemas.openxmlformats.org/officeDocument/2006/relationships/image" Target="../media/image22.svg"/><Relationship Id="rId23" Type="http://schemas.openxmlformats.org/officeDocument/2006/relationships/image" Target="../media/image30.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image" Target="../media/image49.png"/><Relationship Id="rId7" Type="http://schemas.openxmlformats.org/officeDocument/2006/relationships/image" Target="../media/image56.gi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50633" y="5756043"/>
            <a:ext cx="1728358" cy="338554"/>
          </a:xfrm>
          <a:prstGeom prst="rect">
            <a:avLst/>
          </a:prstGeom>
        </p:spPr>
        <p:txBody>
          <a:bodyPr wrap="none" lIns="91440" tIns="45720" rIns="91440" bIns="45720" anchor="t">
            <a:spAutoFit/>
          </a:bodyPr>
          <a:lstStyle/>
          <a:p>
            <a:r>
              <a:rPr lang="en-US" sz="1600" dirty="0">
                <a:solidFill>
                  <a:srgbClr val="8A599A"/>
                </a:solidFill>
                <a:latin typeface="Century Gothic" panose="020B0502020202020204" pitchFamily="34" charset="0"/>
                <a:cs typeface="Calibri"/>
              </a:rPr>
              <a:t>California – JPL</a:t>
            </a:r>
            <a:endParaRPr lang="en-US" sz="1600" dirty="0">
              <a:solidFill>
                <a:srgbClr val="8A599A"/>
              </a:solidFill>
              <a:latin typeface="Century Gothic" panose="020B0502020202020204" pitchFamily="34" charset="0"/>
            </a:endParaRPr>
          </a:p>
        </p:txBody>
      </p:sp>
      <p:sp>
        <p:nvSpPr>
          <p:cNvPr id="3" name="Title 1"/>
          <p:cNvSpPr txBox="1">
            <a:spLocks/>
          </p:cNvSpPr>
          <p:nvPr/>
        </p:nvSpPr>
        <p:spPr>
          <a:xfrm>
            <a:off x="6102086" y="1837942"/>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8A599A"/>
                </a:solidFill>
                <a:latin typeface="Century Gothic"/>
              </a:rPr>
              <a:t>OKLAHOMA</a:t>
            </a:r>
            <a:endParaRPr lang="en-US" sz="3700" spc="0" baseline="0" dirty="0">
              <a:solidFill>
                <a:srgbClr val="8A599A"/>
              </a:solidFill>
            </a:endParaRPr>
          </a:p>
          <a:p>
            <a:pPr algn="l"/>
            <a:r>
              <a:rPr lang="en-US" sz="2800" b="0" spc="0" dirty="0">
                <a:solidFill>
                  <a:srgbClr val="8A599A"/>
                </a:solidFill>
              </a:rPr>
              <a:t>Health &amp; Air Quality</a:t>
            </a:r>
            <a:endParaRPr lang="en-US" sz="2800" b="0" spc="0" baseline="0" dirty="0">
              <a:solidFill>
                <a:srgbClr val="8A599A"/>
              </a:solidFill>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Mapping Air Quality Using NASA Earth Observations to Investigate Recent Increases in Ozone Concentrations</a:t>
            </a:r>
          </a:p>
          <a:p>
            <a:pPr algn="l"/>
            <a:endParaRPr lang="en-US" sz="2800" dirty="0">
              <a:solidFill>
                <a:schemeClr val="tx1">
                  <a:lumMod val="75000"/>
                  <a:lumOff val="25000"/>
                </a:schemeClr>
              </a:solidFill>
            </a:endParaRPr>
          </a:p>
        </p:txBody>
      </p:sp>
      <p:sp>
        <p:nvSpPr>
          <p:cNvPr id="5" name="TextBox 4"/>
          <p:cNvSpPr txBox="1"/>
          <p:nvPr/>
        </p:nvSpPr>
        <p:spPr>
          <a:xfrm>
            <a:off x="6102086" y="4960968"/>
            <a:ext cx="4738095"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Carolina Rosales, Katherine Howell, Kjirsten Coleman, Robert Alward, &amp; Vanessa Machuca</a:t>
            </a:r>
            <a:endParaRPr lang="en-US" dirty="0">
              <a:solidFill>
                <a:schemeClr val="tx1">
                  <a:lumMod val="75000"/>
                  <a:lumOff val="25000"/>
                </a:schemeClr>
              </a:solidFill>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F1283D5-7D2C-4119-AB30-59A18BDC6EE7}"/>
              </a:ext>
            </a:extLst>
          </p:cNvPr>
          <p:cNvSpPr/>
          <p:nvPr/>
        </p:nvSpPr>
        <p:spPr>
          <a:xfrm>
            <a:off x="4419518" y="2371485"/>
            <a:ext cx="3502637" cy="3080015"/>
          </a:xfrm>
          <a:prstGeom prst="round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EF542728-2270-486F-A62A-26E95CF2552B}"/>
              </a:ext>
            </a:extLst>
          </p:cNvPr>
          <p:cNvSpPr/>
          <p:nvPr/>
        </p:nvSpPr>
        <p:spPr>
          <a:xfrm>
            <a:off x="315516" y="2320259"/>
            <a:ext cx="3625539" cy="3129176"/>
          </a:xfrm>
          <a:prstGeom prst="roundRect">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Methodology </a:t>
            </a:r>
          </a:p>
        </p:txBody>
      </p:sp>
      <p:sp>
        <p:nvSpPr>
          <p:cNvPr id="8" name="Text Placeholder 3">
            <a:extLst>
              <a:ext uri="{FF2B5EF4-FFF2-40B4-BE49-F238E27FC236}">
                <a16:creationId xmlns:a16="http://schemas.microsoft.com/office/drawing/2014/main" id="{6B0EA7D8-D8E2-4B75-AB9E-101642B18846}"/>
              </a:ext>
            </a:extLst>
          </p:cNvPr>
          <p:cNvSpPr txBox="1">
            <a:spLocks/>
          </p:cNvSpPr>
          <p:nvPr/>
        </p:nvSpPr>
        <p:spPr>
          <a:xfrm>
            <a:off x="494300" y="926010"/>
            <a:ext cx="11443339" cy="54473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2400" b="1" i="1" dirty="0">
                <a:solidFill>
                  <a:srgbClr val="8A599A"/>
                </a:solidFill>
                <a:latin typeface="Century Gothic" panose="020F0302020204030204"/>
              </a:rPr>
              <a:t>Track Ozone Spike Sources</a:t>
            </a:r>
          </a:p>
          <a:p>
            <a:pPr marL="0" indent="0">
              <a:lnSpc>
                <a:spcPct val="100000"/>
              </a:lnSpc>
              <a:spcAft>
                <a:spcPts val="600"/>
              </a:spcAft>
              <a:buNone/>
            </a:pPr>
            <a:endParaRPr lang="en-US" sz="2000" dirty="0">
              <a:solidFill>
                <a:schemeClr val="tx1">
                  <a:lumMod val="75000"/>
                  <a:lumOff val="25000"/>
                </a:schemeClr>
              </a:solidFill>
              <a:latin typeface="Century Gothic" panose="020F0302020204030204"/>
            </a:endParaRPr>
          </a:p>
        </p:txBody>
      </p:sp>
      <p:sp>
        <p:nvSpPr>
          <p:cNvPr id="14" name="TextBox 13">
            <a:extLst>
              <a:ext uri="{FF2B5EF4-FFF2-40B4-BE49-F238E27FC236}">
                <a16:creationId xmlns:a16="http://schemas.microsoft.com/office/drawing/2014/main" id="{45B54C36-C119-44FF-BC08-3B6305414C78}"/>
              </a:ext>
            </a:extLst>
          </p:cNvPr>
          <p:cNvSpPr txBox="1"/>
          <p:nvPr/>
        </p:nvSpPr>
        <p:spPr>
          <a:xfrm>
            <a:off x="427504" y="2525645"/>
            <a:ext cx="3453971" cy="255454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rgbClr val="FFFFFF"/>
                </a:solidFill>
                <a:latin typeface="Century Gothic"/>
                <a:cs typeface="Calibri"/>
              </a:rPr>
              <a:t>Simulation Input</a:t>
            </a:r>
          </a:p>
          <a:p>
            <a:pPr algn="ctr"/>
            <a:endParaRPr lang="en-US" sz="2000" b="1" u="sng" dirty="0">
              <a:solidFill>
                <a:srgbClr val="FFFFFF"/>
              </a:solidFill>
              <a:latin typeface="Century Gothic"/>
              <a:cs typeface="Calibri"/>
            </a:endParaRPr>
          </a:p>
          <a:p>
            <a:pPr marL="285750" indent="-285750">
              <a:buFont typeface="Arial" panose="020B0604020202020204" pitchFamily="34" charset="0"/>
              <a:buChar char="•"/>
            </a:pPr>
            <a:r>
              <a:rPr lang="en-US" sz="2000" dirty="0">
                <a:solidFill>
                  <a:srgbClr val="FFFFFF"/>
                </a:solidFill>
                <a:latin typeface="Century Gothic"/>
                <a:cs typeface="Calibri"/>
              </a:rPr>
              <a:t>Meteorological data</a:t>
            </a:r>
          </a:p>
          <a:p>
            <a:pPr marL="285750" indent="-285750">
              <a:buFont typeface="Arial" panose="020B0604020202020204" pitchFamily="34" charset="0"/>
              <a:buChar char="•"/>
            </a:pPr>
            <a:r>
              <a:rPr lang="en-US" sz="2000" dirty="0">
                <a:solidFill>
                  <a:srgbClr val="FFFFFF"/>
                </a:solidFill>
                <a:latin typeface="Century Gothic"/>
                <a:cs typeface="Calibri"/>
              </a:rPr>
              <a:t>Particle number and size</a:t>
            </a:r>
          </a:p>
          <a:p>
            <a:pPr marL="285750" indent="-285750">
              <a:buFont typeface="Arial" panose="020B0604020202020204" pitchFamily="34" charset="0"/>
              <a:buChar char="•"/>
            </a:pPr>
            <a:r>
              <a:rPr lang="en-US" sz="2000" dirty="0">
                <a:solidFill>
                  <a:srgbClr val="FFFFFF"/>
                </a:solidFill>
                <a:latin typeface="Century Gothic"/>
                <a:cs typeface="Calibri"/>
              </a:rPr>
              <a:t>Starting point (place, time)</a:t>
            </a:r>
          </a:p>
          <a:p>
            <a:pPr marL="285750" indent="-285750">
              <a:buFont typeface="Arial" panose="020B0604020202020204" pitchFamily="34" charset="0"/>
              <a:buChar char="•"/>
            </a:pPr>
            <a:r>
              <a:rPr lang="en-US" sz="2000" dirty="0">
                <a:solidFill>
                  <a:srgbClr val="FFFFFF"/>
                </a:solidFill>
                <a:latin typeface="Century Gothic"/>
                <a:cs typeface="Calibri"/>
              </a:rPr>
              <a:t>Back-trajectory length</a:t>
            </a:r>
          </a:p>
        </p:txBody>
      </p:sp>
      <p:sp>
        <p:nvSpPr>
          <p:cNvPr id="16" name="TextBox 15">
            <a:extLst>
              <a:ext uri="{FF2B5EF4-FFF2-40B4-BE49-F238E27FC236}">
                <a16:creationId xmlns:a16="http://schemas.microsoft.com/office/drawing/2014/main" id="{7F45C16D-BFB5-46E5-B2CC-F45829D8CB19}"/>
              </a:ext>
            </a:extLst>
          </p:cNvPr>
          <p:cNvSpPr txBox="1"/>
          <p:nvPr/>
        </p:nvSpPr>
        <p:spPr>
          <a:xfrm>
            <a:off x="4461621" y="3338870"/>
            <a:ext cx="3453971" cy="10156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3F3F3F"/>
                </a:solidFill>
                <a:latin typeface="Century Gothic"/>
                <a:cs typeface="Calibri"/>
              </a:rPr>
              <a:t>Hybrid Single-Particle Lagrangian Integrated Trajectory (HYSPLIT) Model</a:t>
            </a:r>
            <a:endParaRPr lang="en-US" sz="2000" b="1" u="sng" dirty="0">
              <a:solidFill>
                <a:srgbClr val="3F3F3F"/>
              </a:solidFill>
              <a:latin typeface="Century Gothic"/>
              <a:cs typeface="Calibri"/>
            </a:endParaRPr>
          </a:p>
        </p:txBody>
      </p:sp>
      <p:sp>
        <p:nvSpPr>
          <p:cNvPr id="22" name="Rectangle: Rounded Corners 21">
            <a:extLst>
              <a:ext uri="{FF2B5EF4-FFF2-40B4-BE49-F238E27FC236}">
                <a16:creationId xmlns:a16="http://schemas.microsoft.com/office/drawing/2014/main" id="{1F2FA496-E1B5-4E1C-BA1D-405FF574F539}"/>
              </a:ext>
            </a:extLst>
          </p:cNvPr>
          <p:cNvSpPr/>
          <p:nvPr/>
        </p:nvSpPr>
        <p:spPr>
          <a:xfrm>
            <a:off x="8379892" y="2371484"/>
            <a:ext cx="3502637" cy="3080015"/>
          </a:xfrm>
          <a:prstGeom prst="roundRect">
            <a:avLst/>
          </a:prstGeom>
          <a:solidFill>
            <a:srgbClr val="8A599A"/>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EAF04E2-EDA0-4908-BC1F-C3F3CA2A906F}"/>
              </a:ext>
            </a:extLst>
          </p:cNvPr>
          <p:cNvSpPr txBox="1"/>
          <p:nvPr/>
        </p:nvSpPr>
        <p:spPr>
          <a:xfrm>
            <a:off x="8534158" y="2525643"/>
            <a:ext cx="3345575"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dirty="0">
                <a:solidFill>
                  <a:srgbClr val="FFFFFF"/>
                </a:solidFill>
                <a:latin typeface="Century Gothic"/>
                <a:cs typeface="Calibri"/>
              </a:rPr>
              <a:t>Simulation Output</a:t>
            </a:r>
          </a:p>
        </p:txBody>
      </p:sp>
      <p:sp>
        <p:nvSpPr>
          <p:cNvPr id="23" name="Arrow: Left 22">
            <a:extLst>
              <a:ext uri="{FF2B5EF4-FFF2-40B4-BE49-F238E27FC236}">
                <a16:creationId xmlns:a16="http://schemas.microsoft.com/office/drawing/2014/main" id="{EEA3095C-6FD4-4152-B05E-E858163771E3}"/>
              </a:ext>
            </a:extLst>
          </p:cNvPr>
          <p:cNvSpPr/>
          <p:nvPr/>
        </p:nvSpPr>
        <p:spPr>
          <a:xfrm flipH="1">
            <a:off x="3947683" y="3625713"/>
            <a:ext cx="473850" cy="467446"/>
          </a:xfrm>
          <a:prstGeom prst="lef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Left 23">
            <a:extLst>
              <a:ext uri="{FF2B5EF4-FFF2-40B4-BE49-F238E27FC236}">
                <a16:creationId xmlns:a16="http://schemas.microsoft.com/office/drawing/2014/main" id="{75587EA9-7E37-4B87-8966-5069AE31FA6A}"/>
              </a:ext>
            </a:extLst>
          </p:cNvPr>
          <p:cNvSpPr/>
          <p:nvPr/>
        </p:nvSpPr>
        <p:spPr>
          <a:xfrm flipH="1">
            <a:off x="7915218" y="3625712"/>
            <a:ext cx="473850" cy="467446"/>
          </a:xfrm>
          <a:prstGeom prst="lef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90E069E9-73B8-4F4F-9274-73A04E25097E}"/>
              </a:ext>
            </a:extLst>
          </p:cNvPr>
          <p:cNvGrpSpPr/>
          <p:nvPr/>
        </p:nvGrpSpPr>
        <p:grpSpPr>
          <a:xfrm>
            <a:off x="11242670" y="227282"/>
            <a:ext cx="850356" cy="786951"/>
            <a:chOff x="1025610" y="1797907"/>
            <a:chExt cx="2121243" cy="1915297"/>
          </a:xfrm>
        </p:grpSpPr>
        <p:sp>
          <p:nvSpPr>
            <p:cNvPr id="25" name="Rectangle: Diagonal Corners Rounded 24">
              <a:extLst>
                <a:ext uri="{FF2B5EF4-FFF2-40B4-BE49-F238E27FC236}">
                  <a16:creationId xmlns:a16="http://schemas.microsoft.com/office/drawing/2014/main" id="{CB653D1D-E15E-488E-83C8-8FF94140FF57}"/>
                </a:ext>
              </a:extLst>
            </p:cNvPr>
            <p:cNvSpPr/>
            <p:nvPr/>
          </p:nvSpPr>
          <p:spPr>
            <a:xfrm>
              <a:off x="1025610" y="1797907"/>
              <a:ext cx="2121243" cy="1915297"/>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60" descr="Magnifying glass with solid fill">
              <a:extLst>
                <a:ext uri="{FF2B5EF4-FFF2-40B4-BE49-F238E27FC236}">
                  <a16:creationId xmlns:a16="http://schemas.microsoft.com/office/drawing/2014/main" id="{2EF9D489-2EEE-46DA-B025-89945B303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3076" y="2073036"/>
              <a:ext cx="1375610" cy="1368926"/>
            </a:xfrm>
            <a:prstGeom prst="rect">
              <a:avLst/>
            </a:prstGeom>
          </p:spPr>
        </p:pic>
      </p:grpSp>
      <p:pic>
        <p:nvPicPr>
          <p:cNvPr id="5" name="Picture 4" descr="Map&#10;&#10;Description automatically generated">
            <a:extLst>
              <a:ext uri="{FF2B5EF4-FFF2-40B4-BE49-F238E27FC236}">
                <a16:creationId xmlns:a16="http://schemas.microsoft.com/office/drawing/2014/main" id="{54135733-97BF-E045-8111-6F344FD99A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73" t="31634" r="18427" b="7586"/>
          <a:stretch/>
        </p:blipFill>
        <p:spPr>
          <a:xfrm>
            <a:off x="8768858" y="3079912"/>
            <a:ext cx="2606894" cy="2067593"/>
          </a:xfrm>
          <a:prstGeom prst="rect">
            <a:avLst/>
          </a:prstGeom>
        </p:spPr>
      </p:pic>
    </p:spTree>
    <p:extLst>
      <p:ext uri="{BB962C8B-B14F-4D97-AF65-F5344CB8AC3E}">
        <p14:creationId xmlns:p14="http://schemas.microsoft.com/office/powerpoint/2010/main" val="3542458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Arrow Connector 44">
            <a:extLst>
              <a:ext uri="{FF2B5EF4-FFF2-40B4-BE49-F238E27FC236}">
                <a16:creationId xmlns:a16="http://schemas.microsoft.com/office/drawing/2014/main" id="{E1A0A393-13B5-4038-B136-F498CA995420}"/>
              </a:ext>
            </a:extLst>
          </p:cNvPr>
          <p:cNvCxnSpPr>
            <a:cxnSpLocks/>
          </p:cNvCxnSpPr>
          <p:nvPr/>
        </p:nvCxnSpPr>
        <p:spPr>
          <a:xfrm>
            <a:off x="7564315" y="3894991"/>
            <a:ext cx="1113688" cy="18317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F9C7EF1-C99E-445A-9D13-9A297D8B5FB2}"/>
              </a:ext>
            </a:extLst>
          </p:cNvPr>
          <p:cNvCxnSpPr>
            <a:cxnSpLocks/>
          </p:cNvCxnSpPr>
          <p:nvPr/>
        </p:nvCxnSpPr>
        <p:spPr>
          <a:xfrm flipV="1">
            <a:off x="7507163" y="4922224"/>
            <a:ext cx="1160585" cy="130419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E4133BC-18DC-42AA-A6FD-71E9EBA09FAB}"/>
              </a:ext>
            </a:extLst>
          </p:cNvPr>
          <p:cNvSpPr/>
          <p:nvPr/>
        </p:nvSpPr>
        <p:spPr>
          <a:xfrm>
            <a:off x="6772275" y="2780567"/>
            <a:ext cx="920261" cy="2872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Arrow Connector 42">
            <a:extLst>
              <a:ext uri="{FF2B5EF4-FFF2-40B4-BE49-F238E27FC236}">
                <a16:creationId xmlns:a16="http://schemas.microsoft.com/office/drawing/2014/main" id="{9AFB2098-999B-478A-94D7-832D2B53C43C}"/>
              </a:ext>
            </a:extLst>
          </p:cNvPr>
          <p:cNvCxnSpPr>
            <a:cxnSpLocks/>
          </p:cNvCxnSpPr>
          <p:nvPr/>
        </p:nvCxnSpPr>
        <p:spPr>
          <a:xfrm>
            <a:off x="3387969" y="6167805"/>
            <a:ext cx="1418111" cy="3478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6F2033B-83EF-458D-8758-8B4ECC2C8052}"/>
              </a:ext>
            </a:extLst>
          </p:cNvPr>
          <p:cNvCxnSpPr>
            <a:cxnSpLocks/>
          </p:cNvCxnSpPr>
          <p:nvPr/>
        </p:nvCxnSpPr>
        <p:spPr>
          <a:xfrm>
            <a:off x="3398226" y="4938346"/>
            <a:ext cx="1409697" cy="53046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729A7B0-9034-48A9-AF63-B208183981E3}"/>
              </a:ext>
            </a:extLst>
          </p:cNvPr>
          <p:cNvCxnSpPr/>
          <p:nvPr/>
        </p:nvCxnSpPr>
        <p:spPr>
          <a:xfrm>
            <a:off x="3278066" y="2601058"/>
            <a:ext cx="1512274" cy="611062"/>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FD42227-DA16-42C6-90E9-75EA2684545C}"/>
              </a:ext>
            </a:extLst>
          </p:cNvPr>
          <p:cNvCxnSpPr>
            <a:cxnSpLocks/>
          </p:cNvCxnSpPr>
          <p:nvPr/>
        </p:nvCxnSpPr>
        <p:spPr>
          <a:xfrm>
            <a:off x="3377096" y="3386448"/>
            <a:ext cx="1430829" cy="252337"/>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993924-6643-4A14-AA27-8DC9027CB54B}"/>
              </a:ext>
            </a:extLst>
          </p:cNvPr>
          <p:cNvCxnSpPr>
            <a:cxnSpLocks/>
          </p:cNvCxnSpPr>
          <p:nvPr/>
        </p:nvCxnSpPr>
        <p:spPr>
          <a:xfrm flipV="1">
            <a:off x="3412880" y="4051788"/>
            <a:ext cx="1387717" cy="1464"/>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BF2302D-7A71-4B8B-8F31-A3B72D538A52}"/>
              </a:ext>
            </a:extLst>
          </p:cNvPr>
          <p:cNvCxnSpPr>
            <a:cxnSpLocks/>
          </p:cNvCxnSpPr>
          <p:nvPr/>
        </p:nvCxnSpPr>
        <p:spPr>
          <a:xfrm flipV="1">
            <a:off x="3379176" y="4355125"/>
            <a:ext cx="1415560" cy="56710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37A2939-06C6-44F2-91A1-7E70AA757837}"/>
              </a:ext>
            </a:extLst>
          </p:cNvPr>
          <p:cNvCxnSpPr>
            <a:cxnSpLocks/>
          </p:cNvCxnSpPr>
          <p:nvPr/>
        </p:nvCxnSpPr>
        <p:spPr>
          <a:xfrm flipV="1">
            <a:off x="3344008" y="4627684"/>
            <a:ext cx="1443398" cy="153425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E9660CA-40D2-4C3A-86BB-144454B7E664}"/>
              </a:ext>
            </a:extLst>
          </p:cNvPr>
          <p:cNvSpPr/>
          <p:nvPr/>
        </p:nvSpPr>
        <p:spPr>
          <a:xfrm>
            <a:off x="1833052" y="2172447"/>
            <a:ext cx="1576293" cy="4392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Methodology </a:t>
            </a:r>
          </a:p>
        </p:txBody>
      </p:sp>
      <p:sp>
        <p:nvSpPr>
          <p:cNvPr id="3" name="Text Placeholder 3">
            <a:extLst>
              <a:ext uri="{FF2B5EF4-FFF2-40B4-BE49-F238E27FC236}">
                <a16:creationId xmlns:a16="http://schemas.microsoft.com/office/drawing/2014/main" id="{AF9F3BF1-BFFA-466D-B383-1643AB689FD6}"/>
              </a:ext>
            </a:extLst>
          </p:cNvPr>
          <p:cNvSpPr txBox="1">
            <a:spLocks/>
          </p:cNvSpPr>
          <p:nvPr/>
        </p:nvSpPr>
        <p:spPr>
          <a:xfrm>
            <a:off x="495300" y="904769"/>
            <a:ext cx="11443339" cy="54473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2400" b="1" i="1" dirty="0">
                <a:solidFill>
                  <a:srgbClr val="8A599A"/>
                </a:solidFill>
                <a:latin typeface="Century Gothic" panose="020F0302020204030204"/>
              </a:rPr>
              <a:t>Modeling Ground Ozone </a:t>
            </a:r>
            <a:endParaRPr lang="en-US" sz="2400" b="1" dirty="0">
              <a:solidFill>
                <a:srgbClr val="8A599A"/>
              </a:solidFill>
              <a:latin typeface="Century Gothic" panose="020F0302020204030204"/>
            </a:endParaRPr>
          </a:p>
        </p:txBody>
      </p:sp>
      <p:sp>
        <p:nvSpPr>
          <p:cNvPr id="16" name="Text Placeholder 3">
            <a:extLst>
              <a:ext uri="{FF2B5EF4-FFF2-40B4-BE49-F238E27FC236}">
                <a16:creationId xmlns:a16="http://schemas.microsoft.com/office/drawing/2014/main" id="{A1EC4844-A5CB-4C09-B2A7-740439D2E441}"/>
              </a:ext>
            </a:extLst>
          </p:cNvPr>
          <p:cNvSpPr txBox="1">
            <a:spLocks/>
          </p:cNvSpPr>
          <p:nvPr/>
        </p:nvSpPr>
        <p:spPr>
          <a:xfrm>
            <a:off x="8730337" y="3198861"/>
            <a:ext cx="3071656" cy="2200602"/>
          </a:xfrm>
          <a:prstGeom prst="rect">
            <a:avLst/>
          </a:prstGeom>
          <a:solidFill>
            <a:srgbClr val="835D96">
              <a:alpha val="50000"/>
            </a:srgbClr>
          </a:solidFill>
          <a:ln>
            <a:noFill/>
          </a:ln>
        </p:spPr>
        <p:style>
          <a:lnRef idx="1">
            <a:schemeClr val="accent5"/>
          </a:lnRef>
          <a:fillRef idx="2">
            <a:schemeClr val="accent5"/>
          </a:fillRef>
          <a:effectRef idx="1">
            <a:schemeClr val="accent5"/>
          </a:effectRef>
          <a:fontRef idx="minor">
            <a:schemeClr val="dk1"/>
          </a:fontRef>
        </p:style>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Aft>
                <a:spcPts val="600"/>
              </a:spcAft>
              <a:buNone/>
            </a:pPr>
            <a:r>
              <a:rPr lang="en-US" sz="2000" b="1" dirty="0">
                <a:solidFill>
                  <a:schemeClr val="tx1">
                    <a:lumMod val="75000"/>
                    <a:lumOff val="25000"/>
                  </a:schemeClr>
                </a:solidFill>
                <a:latin typeface="Century Gothic" panose="020F0302020204030204"/>
              </a:rPr>
              <a:t>Model Results</a:t>
            </a:r>
            <a:endParaRPr lang="en-US" dirty="0">
              <a:solidFill>
                <a:schemeClr val="tx1">
                  <a:lumMod val="75000"/>
                  <a:lumOff val="25000"/>
                </a:schemeClr>
              </a:solidFill>
            </a:endParaRPr>
          </a:p>
        </p:txBody>
      </p:sp>
      <p:pic>
        <p:nvPicPr>
          <p:cNvPr id="2" name="Graphic 4" descr="Fire with solid fill">
            <a:extLst>
              <a:ext uri="{FF2B5EF4-FFF2-40B4-BE49-F238E27FC236}">
                <a16:creationId xmlns:a16="http://schemas.microsoft.com/office/drawing/2014/main" id="{D2711C1C-ED05-42DF-A25B-523A5D1F7B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5367" y="3052392"/>
            <a:ext cx="374482" cy="374482"/>
          </a:xfrm>
          <a:prstGeom prst="rect">
            <a:avLst/>
          </a:prstGeom>
        </p:spPr>
      </p:pic>
      <p:pic>
        <p:nvPicPr>
          <p:cNvPr id="5" name="Graphic 5" descr="Factory with solid fill">
            <a:extLst>
              <a:ext uri="{FF2B5EF4-FFF2-40B4-BE49-F238E27FC236}">
                <a16:creationId xmlns:a16="http://schemas.microsoft.com/office/drawing/2014/main" id="{4C9C1ED7-D0F2-4822-AB9F-78F4D45092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2197" y="4446285"/>
            <a:ext cx="410127" cy="410127"/>
          </a:xfrm>
          <a:prstGeom prst="rect">
            <a:avLst/>
          </a:prstGeom>
        </p:spPr>
      </p:pic>
      <p:pic>
        <p:nvPicPr>
          <p:cNvPr id="6" name="Graphic 6" descr="Windy with solid fill">
            <a:extLst>
              <a:ext uri="{FF2B5EF4-FFF2-40B4-BE49-F238E27FC236}">
                <a16:creationId xmlns:a16="http://schemas.microsoft.com/office/drawing/2014/main" id="{B4C18456-0D9E-48C2-B540-A1BF12A5FB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47451" y="5622544"/>
            <a:ext cx="326311" cy="326311"/>
          </a:xfrm>
          <a:prstGeom prst="rect">
            <a:avLst/>
          </a:prstGeom>
        </p:spPr>
      </p:pic>
      <p:pic>
        <p:nvPicPr>
          <p:cNvPr id="11" name="Graphic 11" descr="Oil Rig with solid fill">
            <a:extLst>
              <a:ext uri="{FF2B5EF4-FFF2-40B4-BE49-F238E27FC236}">
                <a16:creationId xmlns:a16="http://schemas.microsoft.com/office/drawing/2014/main" id="{6F8F5852-9781-446A-B340-3ED22B3E22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98543" y="2150473"/>
            <a:ext cx="429073" cy="429073"/>
          </a:xfrm>
          <a:prstGeom prst="rect">
            <a:avLst/>
          </a:prstGeom>
        </p:spPr>
      </p:pic>
      <p:sp>
        <p:nvSpPr>
          <p:cNvPr id="13" name="TextBox 12">
            <a:extLst>
              <a:ext uri="{FF2B5EF4-FFF2-40B4-BE49-F238E27FC236}">
                <a16:creationId xmlns:a16="http://schemas.microsoft.com/office/drawing/2014/main" id="{1E419295-2A1E-4B53-85BE-04A57ED39008}"/>
              </a:ext>
            </a:extLst>
          </p:cNvPr>
          <p:cNvSpPr txBox="1"/>
          <p:nvPr/>
        </p:nvSpPr>
        <p:spPr>
          <a:xfrm>
            <a:off x="403416" y="1639644"/>
            <a:ext cx="3013075" cy="379413"/>
          </a:xfrm>
          <a:prstGeom prst="rect">
            <a:avLst/>
          </a:prstGeom>
          <a:noFill/>
          <a:ln w="28575">
            <a:solidFill>
              <a:schemeClr val="tx1">
                <a:lumMod val="75000"/>
                <a:lumOff val="25000"/>
              </a:schemeClr>
            </a:solidFill>
          </a:ln>
        </p:spPr>
        <p:txBody>
          <a:bodyPr wrap="square" lIns="91440" tIns="45720" rIns="91440" bIns="45720" rtlCol="0" anchor="t">
            <a:spAutoFit/>
          </a:bodyPr>
          <a:lstStyle/>
          <a:p>
            <a:r>
              <a:rPr lang="en-US" sz="2000" b="1" dirty="0">
                <a:solidFill>
                  <a:schemeClr val="tx1">
                    <a:lumMod val="75000"/>
                    <a:lumOff val="25000"/>
                  </a:schemeClr>
                </a:solidFill>
                <a:latin typeface="Century Gothic" panose="020F0302020204030204"/>
              </a:rPr>
              <a:t>Explanatory Variables</a:t>
            </a:r>
          </a:p>
        </p:txBody>
      </p:sp>
      <p:sp>
        <p:nvSpPr>
          <p:cNvPr id="15" name="TextBox 14">
            <a:extLst>
              <a:ext uri="{FF2B5EF4-FFF2-40B4-BE49-F238E27FC236}">
                <a16:creationId xmlns:a16="http://schemas.microsoft.com/office/drawing/2014/main" id="{787A1FC3-0684-43AD-90DB-F48BF5711668}"/>
              </a:ext>
            </a:extLst>
          </p:cNvPr>
          <p:cNvSpPr txBox="1"/>
          <p:nvPr/>
        </p:nvSpPr>
        <p:spPr>
          <a:xfrm>
            <a:off x="4838933" y="1637715"/>
            <a:ext cx="3025363" cy="1092607"/>
          </a:xfrm>
          <a:prstGeom prst="rect">
            <a:avLst/>
          </a:prstGeom>
          <a:noFill/>
          <a:ln w="28575">
            <a:solidFill>
              <a:schemeClr val="tx1">
                <a:lumMod val="75000"/>
                <a:lumOff val="25000"/>
              </a:schemeClr>
            </a:solidFill>
          </a:ln>
        </p:spPr>
        <p:txBody>
          <a:bodyPr wrap="square" lIns="91440" tIns="45720" rIns="91440" bIns="45720" rtlCol="0" anchor="t">
            <a:spAutoFit/>
          </a:bodyPr>
          <a:lstStyle/>
          <a:p>
            <a:pPr marL="0" indent="0">
              <a:lnSpc>
                <a:spcPct val="100000"/>
              </a:lnSpc>
              <a:spcAft>
                <a:spcPts val="600"/>
              </a:spcAft>
              <a:buClr>
                <a:srgbClr val="8A599A"/>
              </a:buClr>
              <a:buNone/>
            </a:pPr>
            <a:r>
              <a:rPr lang="en-US" sz="2000" b="1" dirty="0">
                <a:solidFill>
                  <a:schemeClr val="tx1">
                    <a:lumMod val="75000"/>
                    <a:lumOff val="25000"/>
                  </a:schemeClr>
                </a:solidFill>
                <a:latin typeface="Century Gothic" panose="020F0302020204030204"/>
              </a:rPr>
              <a:t>Response Variable</a:t>
            </a:r>
            <a:endParaRPr lang="en-US" dirty="0">
              <a:solidFill>
                <a:schemeClr val="tx1">
                  <a:lumMod val="75000"/>
                  <a:lumOff val="25000"/>
                </a:schemeClr>
              </a:solidFill>
            </a:endParaRPr>
          </a:p>
          <a:p>
            <a:r>
              <a:rPr lang="en-US" sz="2000" i="1" dirty="0">
                <a:solidFill>
                  <a:schemeClr val="tx1">
                    <a:lumMod val="75000"/>
                    <a:lumOff val="25000"/>
                  </a:schemeClr>
                </a:solidFill>
                <a:latin typeface="Century Gothic" panose="020F0302020204030204"/>
              </a:rPr>
              <a:t>In-situ </a:t>
            </a:r>
            <a:r>
              <a:rPr lang="en-US" sz="2000" dirty="0">
                <a:solidFill>
                  <a:schemeClr val="tx1">
                    <a:lumMod val="75000"/>
                    <a:lumOff val="25000"/>
                  </a:schemeClr>
                </a:solidFill>
                <a:latin typeface="Century Gothic" panose="020F0302020204030204"/>
              </a:rPr>
              <a:t>ozone </a:t>
            </a:r>
            <a:endParaRPr lang="en-US" sz="2000" dirty="0">
              <a:solidFill>
                <a:schemeClr val="tx1">
                  <a:lumMod val="75000"/>
                  <a:lumOff val="25000"/>
                </a:schemeClr>
              </a:solidFill>
              <a:ea typeface="+mn-lt"/>
              <a:cs typeface="+mn-lt"/>
            </a:endParaRPr>
          </a:p>
          <a:p>
            <a:r>
              <a:rPr lang="en-US" sz="2000" dirty="0">
                <a:solidFill>
                  <a:schemeClr val="tx1">
                    <a:lumMod val="75000"/>
                    <a:lumOff val="25000"/>
                  </a:schemeClr>
                </a:solidFill>
                <a:latin typeface="Century Gothic" panose="020F0302020204030204"/>
              </a:rPr>
              <a:t>measurements in:</a:t>
            </a:r>
            <a:endParaRPr lang="en-US" sz="2000" dirty="0">
              <a:solidFill>
                <a:schemeClr val="tx1">
                  <a:lumMod val="75000"/>
                  <a:lumOff val="25000"/>
                </a:schemeClr>
              </a:solidFill>
              <a:ea typeface="+mn-lt"/>
              <a:cs typeface="+mn-lt"/>
            </a:endParaRPr>
          </a:p>
        </p:txBody>
      </p:sp>
      <p:pic>
        <p:nvPicPr>
          <p:cNvPr id="7" name="Graphic 7" descr="Deciduous tree with solid fill">
            <a:extLst>
              <a:ext uri="{FF2B5EF4-FFF2-40B4-BE49-F238E27FC236}">
                <a16:creationId xmlns:a16="http://schemas.microsoft.com/office/drawing/2014/main" id="{9DB2115C-2291-4AAE-B169-9947BD7599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2385" y="3864886"/>
            <a:ext cx="325927" cy="333470"/>
          </a:xfrm>
          <a:prstGeom prst="rect">
            <a:avLst/>
          </a:prstGeom>
        </p:spPr>
      </p:pic>
      <p:sp>
        <p:nvSpPr>
          <p:cNvPr id="14" name="TextBox 13">
            <a:extLst>
              <a:ext uri="{FF2B5EF4-FFF2-40B4-BE49-F238E27FC236}">
                <a16:creationId xmlns:a16="http://schemas.microsoft.com/office/drawing/2014/main" id="{23EE135A-5725-44EA-9796-0D620AAE1E7D}"/>
              </a:ext>
            </a:extLst>
          </p:cNvPr>
          <p:cNvSpPr txBox="1"/>
          <p:nvPr/>
        </p:nvSpPr>
        <p:spPr>
          <a:xfrm>
            <a:off x="396875" y="5584704"/>
            <a:ext cx="3014663" cy="969963"/>
          </a:xfrm>
          <a:prstGeom prst="rect">
            <a:avLst/>
          </a:prstGeom>
          <a:solidFill>
            <a:srgbClr val="755499">
              <a:alpha val="49804"/>
            </a:srgbClr>
          </a:solidFill>
          <a:ln>
            <a:solidFill>
              <a:schemeClr val="bg1"/>
            </a:solidFill>
          </a:ln>
        </p:spPr>
        <p:txBody>
          <a:bodyPr wrap="square" lIns="91440" tIns="45720" rIns="91440" bIns="45720" rtlCol="0" anchor="t">
            <a:spAutoFit/>
          </a:bodyPr>
          <a:lstStyle/>
          <a:p>
            <a:pPr>
              <a:spcAft>
                <a:spcPts val="600"/>
              </a:spcAft>
              <a:buClr>
                <a:srgbClr val="8A599A"/>
              </a:buClr>
            </a:pPr>
            <a:r>
              <a:rPr lang="en-US" sz="2000" b="1" dirty="0">
                <a:solidFill>
                  <a:schemeClr val="tx1">
                    <a:lumMod val="75000"/>
                    <a:lumOff val="25000"/>
                  </a:schemeClr>
                </a:solidFill>
                <a:latin typeface="Century Gothic" panose="020F0302020204030204"/>
              </a:rPr>
              <a:t>Meteorological data</a:t>
            </a:r>
            <a:endParaRPr lang="en-US" dirty="0">
              <a:solidFill>
                <a:schemeClr val="tx1">
                  <a:lumMod val="75000"/>
                  <a:lumOff val="25000"/>
                </a:schemeClr>
              </a:solidFill>
              <a:latin typeface="Calibri" panose="020F0502020204030204"/>
              <a:cs typeface="Calibri" panose="020F0502020204030204"/>
            </a:endParaRPr>
          </a:p>
          <a:p>
            <a:pPr>
              <a:lnSpc>
                <a:spcPct val="100000"/>
              </a:lnSpc>
              <a:spcAft>
                <a:spcPts val="600"/>
              </a:spcAft>
            </a:pPr>
            <a:r>
              <a:rPr lang="en-US" sz="1500" dirty="0">
                <a:solidFill>
                  <a:schemeClr val="tx1">
                    <a:lumMod val="75000"/>
                    <a:lumOff val="25000"/>
                  </a:schemeClr>
                </a:solidFill>
                <a:latin typeface="Century Gothic" panose="020F0302020204030204"/>
              </a:rPr>
              <a:t>humidity, wind speed, temperature, air pressure</a:t>
            </a:r>
            <a:endParaRPr lang="en-US" sz="1500"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538D6EAF-622D-421A-BF37-73FD655F266F}"/>
              </a:ext>
            </a:extLst>
          </p:cNvPr>
          <p:cNvSpPr txBox="1"/>
          <p:nvPr/>
        </p:nvSpPr>
        <p:spPr>
          <a:xfrm>
            <a:off x="396875" y="4430591"/>
            <a:ext cx="3014663" cy="969963"/>
          </a:xfrm>
          <a:prstGeom prst="rect">
            <a:avLst/>
          </a:prstGeom>
          <a:solidFill>
            <a:srgbClr val="755499">
              <a:alpha val="50196"/>
            </a:srgbClr>
          </a:solidFill>
          <a:ln>
            <a:solidFill>
              <a:schemeClr val="bg1"/>
            </a:solidFill>
          </a:ln>
        </p:spPr>
        <p:txBody>
          <a:bodyPr wrap="square" lIns="91440" tIns="45720" rIns="91440" bIns="45720" rtlCol="0" anchor="t">
            <a:spAutoFit/>
          </a:bodyPr>
          <a:lstStyle/>
          <a:p>
            <a:pPr>
              <a:spcAft>
                <a:spcPts val="600"/>
              </a:spcAft>
              <a:buClr>
                <a:srgbClr val="8A599A"/>
              </a:buClr>
            </a:pPr>
            <a:r>
              <a:rPr lang="en-US" sz="2000" b="1" dirty="0">
                <a:solidFill>
                  <a:schemeClr val="tx1">
                    <a:lumMod val="75000"/>
                    <a:lumOff val="25000"/>
                  </a:schemeClr>
                </a:solidFill>
                <a:latin typeface="Century Gothic" panose="020F0302020204030204"/>
              </a:rPr>
              <a:t>Pollutants</a:t>
            </a:r>
            <a:endParaRPr lang="en-US" dirty="0">
              <a:solidFill>
                <a:schemeClr val="tx1">
                  <a:lumMod val="75000"/>
                  <a:lumOff val="25000"/>
                </a:schemeClr>
              </a:solidFill>
              <a:latin typeface="Calibri" panose="020F0502020204030204"/>
              <a:cs typeface="Calibri" panose="020F0502020204030204"/>
            </a:endParaRPr>
          </a:p>
          <a:p>
            <a:pPr>
              <a:lnSpc>
                <a:spcPct val="100000"/>
              </a:lnSpc>
              <a:spcAft>
                <a:spcPts val="600"/>
              </a:spcAft>
            </a:pPr>
            <a:r>
              <a:rPr lang="en-US" sz="1500" dirty="0">
                <a:solidFill>
                  <a:schemeClr val="tx1">
                    <a:lumMod val="75000"/>
                    <a:lumOff val="25000"/>
                  </a:schemeClr>
                </a:solidFill>
                <a:latin typeface="Century Gothic" panose="020F0302020204030204"/>
              </a:rPr>
              <a:t>NO</a:t>
            </a:r>
            <a:r>
              <a:rPr lang="en-US" sz="1500" baseline="-25000" dirty="0">
                <a:solidFill>
                  <a:schemeClr val="tx1">
                    <a:lumMod val="75000"/>
                    <a:lumOff val="25000"/>
                  </a:schemeClr>
                </a:solidFill>
                <a:latin typeface="Century Gothic" panose="020F0302020204030204"/>
              </a:rPr>
              <a:t>2</a:t>
            </a:r>
            <a:r>
              <a:rPr lang="en-US" sz="1500" dirty="0">
                <a:solidFill>
                  <a:schemeClr val="tx1">
                    <a:lumMod val="75000"/>
                    <a:lumOff val="25000"/>
                  </a:schemeClr>
                </a:solidFill>
                <a:latin typeface="Century Gothic" panose="020F0302020204030204"/>
              </a:rPr>
              <a:t>, AOD (PM2.5 proxy), CO, CH</a:t>
            </a:r>
            <a:r>
              <a:rPr lang="en-US" sz="1500" baseline="-25000" dirty="0">
                <a:solidFill>
                  <a:schemeClr val="tx1">
                    <a:lumMod val="75000"/>
                    <a:lumOff val="25000"/>
                  </a:schemeClr>
                </a:solidFill>
                <a:latin typeface="Century Gothic" panose="020F0302020204030204"/>
              </a:rPr>
              <a:t>4</a:t>
            </a:r>
            <a:endParaRPr lang="en-US" sz="1500" baseline="-25000" dirty="0">
              <a:solidFill>
                <a:schemeClr val="tx1">
                  <a:lumMod val="75000"/>
                  <a:lumOff val="25000"/>
                </a:schemeClr>
              </a:solidFill>
              <a:cs typeface="Calibri"/>
            </a:endParaRPr>
          </a:p>
        </p:txBody>
      </p:sp>
      <p:sp>
        <p:nvSpPr>
          <p:cNvPr id="18" name="TextBox 17">
            <a:extLst>
              <a:ext uri="{FF2B5EF4-FFF2-40B4-BE49-F238E27FC236}">
                <a16:creationId xmlns:a16="http://schemas.microsoft.com/office/drawing/2014/main" id="{A195A9E1-7EBB-4E17-B192-E637372DF529}"/>
              </a:ext>
            </a:extLst>
          </p:cNvPr>
          <p:cNvSpPr txBox="1"/>
          <p:nvPr/>
        </p:nvSpPr>
        <p:spPr>
          <a:xfrm>
            <a:off x="395654" y="2149476"/>
            <a:ext cx="3017838" cy="707886"/>
          </a:xfrm>
          <a:prstGeom prst="rect">
            <a:avLst/>
          </a:prstGeom>
          <a:solidFill>
            <a:srgbClr val="755499">
              <a:alpha val="49804"/>
            </a:srgbClr>
          </a:solidFill>
          <a:ln>
            <a:solidFill>
              <a:schemeClr val="bg1"/>
            </a:solidFill>
          </a:ln>
        </p:spPr>
        <p:txBody>
          <a:bodyPr wrap="square" lIns="91440" tIns="45720" rIns="91440" bIns="45720" rtlCol="0" anchor="t">
            <a:spAutoFit/>
          </a:bodyPr>
          <a:lstStyle/>
          <a:p>
            <a:pPr>
              <a:spcAft>
                <a:spcPts val="600"/>
              </a:spcAft>
              <a:buClr>
                <a:srgbClr val="8A599A"/>
              </a:buClr>
            </a:pPr>
            <a:r>
              <a:rPr lang="en-US" sz="2000" b="1" dirty="0">
                <a:solidFill>
                  <a:schemeClr val="tx1">
                    <a:lumMod val="75000"/>
                    <a:lumOff val="25000"/>
                  </a:schemeClr>
                </a:solidFill>
                <a:latin typeface="Century Gothic" panose="020F0302020204030204"/>
              </a:rPr>
              <a:t>Human activities</a:t>
            </a:r>
            <a:endParaRPr lang="en-US" dirty="0">
              <a:solidFill>
                <a:schemeClr val="tx1">
                  <a:lumMod val="75000"/>
                  <a:lumOff val="25000"/>
                </a:schemeClr>
              </a:solidFill>
              <a:latin typeface="Calibri" panose="020F0502020204030204"/>
              <a:cs typeface="Calibri" panose="020F0502020204030204"/>
            </a:endParaRPr>
          </a:p>
          <a:p>
            <a:pPr>
              <a:spcAft>
                <a:spcPts val="600"/>
              </a:spcAft>
            </a:pPr>
            <a:r>
              <a:rPr lang="en-US" sz="1500" dirty="0">
                <a:solidFill>
                  <a:schemeClr val="tx1">
                    <a:lumMod val="75000"/>
                    <a:lumOff val="25000"/>
                  </a:schemeClr>
                </a:solidFill>
                <a:latin typeface="Century Gothic" panose="020F0302020204030204"/>
              </a:rPr>
              <a:t>oil/gas activity, power plants </a:t>
            </a:r>
            <a:endParaRPr lang="en-US" sz="1500" dirty="0">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id="{360428F1-79B1-451F-9702-C2479552C83B}"/>
              </a:ext>
            </a:extLst>
          </p:cNvPr>
          <p:cNvSpPr txBox="1"/>
          <p:nvPr/>
        </p:nvSpPr>
        <p:spPr>
          <a:xfrm>
            <a:off x="396875" y="3058873"/>
            <a:ext cx="3014663" cy="600164"/>
          </a:xfrm>
          <a:prstGeom prst="rect">
            <a:avLst/>
          </a:prstGeom>
          <a:solidFill>
            <a:srgbClr val="755499">
              <a:alpha val="49804"/>
            </a:srgbClr>
          </a:solidFill>
          <a:ln>
            <a:solidFill>
              <a:schemeClr val="bg1"/>
            </a:solidFill>
          </a:ln>
        </p:spPr>
        <p:txBody>
          <a:bodyPr wrap="square" lIns="91440" tIns="45720" rIns="91440" bIns="45720" rtlCol="0" anchor="t">
            <a:spAutoFit/>
          </a:bodyPr>
          <a:lstStyle/>
          <a:p>
            <a:r>
              <a:rPr lang="en-US" b="1" dirty="0">
                <a:solidFill>
                  <a:schemeClr val="tx1">
                    <a:lumMod val="75000"/>
                    <a:lumOff val="25000"/>
                  </a:schemeClr>
                </a:solidFill>
                <a:latin typeface="Century Gothic"/>
              </a:rPr>
              <a:t>Burned area</a:t>
            </a:r>
          </a:p>
          <a:p>
            <a:r>
              <a:rPr lang="en-US" sz="1500" dirty="0">
                <a:solidFill>
                  <a:schemeClr val="tx1">
                    <a:lumMod val="75000"/>
                    <a:lumOff val="25000"/>
                  </a:schemeClr>
                </a:solidFill>
                <a:latin typeface="Century Gothic"/>
              </a:rPr>
              <a:t>wildfires, agricultural fires</a:t>
            </a:r>
          </a:p>
        </p:txBody>
      </p:sp>
      <p:sp>
        <p:nvSpPr>
          <p:cNvPr id="20" name="TextBox 19">
            <a:extLst>
              <a:ext uri="{FF2B5EF4-FFF2-40B4-BE49-F238E27FC236}">
                <a16:creationId xmlns:a16="http://schemas.microsoft.com/office/drawing/2014/main" id="{2947832C-0FA7-4DA6-A91D-642108A1A2E1}"/>
              </a:ext>
            </a:extLst>
          </p:cNvPr>
          <p:cNvSpPr txBox="1"/>
          <p:nvPr/>
        </p:nvSpPr>
        <p:spPr>
          <a:xfrm>
            <a:off x="396875" y="3847237"/>
            <a:ext cx="3014663" cy="379413"/>
          </a:xfrm>
          <a:prstGeom prst="rect">
            <a:avLst/>
          </a:prstGeom>
          <a:solidFill>
            <a:srgbClr val="755499">
              <a:alpha val="49804"/>
            </a:srgbClr>
          </a:solidFill>
          <a:ln>
            <a:solidFill>
              <a:schemeClr val="bg1"/>
            </a:solidFill>
          </a:ln>
        </p:spPr>
        <p:txBody>
          <a:bodyPr wrap="square" lIns="91440" tIns="45720" rIns="91440" bIns="45720" rtlCol="0" anchor="t">
            <a:spAutoFit/>
          </a:bodyPr>
          <a:lstStyle/>
          <a:p>
            <a:r>
              <a:rPr lang="en-US" sz="1800" b="1" dirty="0">
                <a:solidFill>
                  <a:schemeClr val="tx1">
                    <a:lumMod val="75000"/>
                    <a:lumOff val="25000"/>
                  </a:schemeClr>
                </a:solidFill>
                <a:latin typeface="Century Gothic" panose="020F0302020204030204"/>
              </a:rPr>
              <a:t>Landcover</a:t>
            </a:r>
            <a:r>
              <a:rPr lang="en-US" b="1" dirty="0">
                <a:solidFill>
                  <a:schemeClr val="tx1">
                    <a:lumMod val="75000"/>
                    <a:lumOff val="25000"/>
                  </a:schemeClr>
                </a:solidFill>
                <a:latin typeface="Century Gothic" panose="020F0302020204030204"/>
              </a:rPr>
              <a:t>, NDVI</a:t>
            </a:r>
            <a:endParaRPr lang="en-US" b="1" dirty="0">
              <a:solidFill>
                <a:schemeClr val="tx1">
                  <a:lumMod val="75000"/>
                  <a:lumOff val="25000"/>
                </a:schemeClr>
              </a:solidFill>
            </a:endParaRPr>
          </a:p>
        </p:txBody>
      </p:sp>
      <p:pic>
        <p:nvPicPr>
          <p:cNvPr id="23" name="Graphic 20" descr="Bar chart with solid fill">
            <a:extLst>
              <a:ext uri="{FF2B5EF4-FFF2-40B4-BE49-F238E27FC236}">
                <a16:creationId xmlns:a16="http://schemas.microsoft.com/office/drawing/2014/main" id="{D6F4B2B3-1B4A-430D-A545-A54B585F33C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19284" y="3599403"/>
            <a:ext cx="1691053" cy="1691053"/>
          </a:xfrm>
          <a:prstGeom prst="rect">
            <a:avLst/>
          </a:prstGeom>
        </p:spPr>
      </p:pic>
      <p:grpSp>
        <p:nvGrpSpPr>
          <p:cNvPr id="24" name="Group 23">
            <a:extLst>
              <a:ext uri="{FF2B5EF4-FFF2-40B4-BE49-F238E27FC236}">
                <a16:creationId xmlns:a16="http://schemas.microsoft.com/office/drawing/2014/main" id="{6D82D088-D764-4F6C-8563-4B4296756322}"/>
              </a:ext>
            </a:extLst>
          </p:cNvPr>
          <p:cNvGrpSpPr/>
          <p:nvPr/>
        </p:nvGrpSpPr>
        <p:grpSpPr>
          <a:xfrm>
            <a:off x="11225179" y="240603"/>
            <a:ext cx="847691" cy="787617"/>
            <a:chOff x="4986637" y="1797907"/>
            <a:chExt cx="2121243" cy="1915297"/>
          </a:xfrm>
        </p:grpSpPr>
        <p:sp>
          <p:nvSpPr>
            <p:cNvPr id="37" name="Rectangle: Diagonal Corners Rounded 36">
              <a:extLst>
                <a:ext uri="{FF2B5EF4-FFF2-40B4-BE49-F238E27FC236}">
                  <a16:creationId xmlns:a16="http://schemas.microsoft.com/office/drawing/2014/main" id="{33E9A7AD-1013-486A-B801-0D388CBD01F6}"/>
                </a:ext>
              </a:extLst>
            </p:cNvPr>
            <p:cNvSpPr/>
            <p:nvPr/>
          </p:nvSpPr>
          <p:spPr>
            <a:xfrm>
              <a:off x="4986637" y="1797907"/>
              <a:ext cx="2121243" cy="1915297"/>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59" descr="Satellite with solid fill">
              <a:extLst>
                <a:ext uri="{FF2B5EF4-FFF2-40B4-BE49-F238E27FC236}">
                  <a16:creationId xmlns:a16="http://schemas.microsoft.com/office/drawing/2014/main" id="{729FF019-7017-42C3-B82F-B3606450B92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409011" y="2073771"/>
              <a:ext cx="1367148" cy="1367455"/>
            </a:xfrm>
            <a:prstGeom prst="rect">
              <a:avLst/>
            </a:prstGeom>
          </p:spPr>
        </p:pic>
      </p:grpSp>
      <p:sp>
        <p:nvSpPr>
          <p:cNvPr id="30" name="Rectangle 29">
            <a:extLst>
              <a:ext uri="{FF2B5EF4-FFF2-40B4-BE49-F238E27FC236}">
                <a16:creationId xmlns:a16="http://schemas.microsoft.com/office/drawing/2014/main" id="{FACEF07B-B754-4C71-99CE-1216F737A0B2}"/>
              </a:ext>
            </a:extLst>
          </p:cNvPr>
          <p:cNvSpPr/>
          <p:nvPr/>
        </p:nvSpPr>
        <p:spPr>
          <a:xfrm>
            <a:off x="4840898" y="2862194"/>
            <a:ext cx="3030416" cy="202223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b="1" dirty="0">
                <a:solidFill>
                  <a:schemeClr val="tx1">
                    <a:lumMod val="75000"/>
                    <a:lumOff val="25000"/>
                  </a:schemeClr>
                </a:solidFill>
                <a:latin typeface="Century Gothic"/>
              </a:rPr>
              <a:t>Model 1:</a:t>
            </a:r>
            <a:r>
              <a:rPr lang="en-US" sz="2000" dirty="0">
                <a:solidFill>
                  <a:schemeClr val="tx1">
                    <a:lumMod val="75000"/>
                    <a:lumOff val="25000"/>
                  </a:schemeClr>
                </a:solidFill>
                <a:latin typeface="Century Gothic"/>
              </a:rPr>
              <a:t> Study Area</a:t>
            </a:r>
            <a:endParaRPr lang="en-US" sz="2000" dirty="0">
              <a:solidFill>
                <a:schemeClr val="tx1">
                  <a:lumMod val="75000"/>
                  <a:lumOff val="25000"/>
                </a:schemeClr>
              </a:solidFill>
            </a:endParaRPr>
          </a:p>
        </p:txBody>
      </p:sp>
      <p:pic>
        <p:nvPicPr>
          <p:cNvPr id="22" name="Picture 4" descr="Map&#10;&#10;Description automatically generated">
            <a:extLst>
              <a:ext uri="{FF2B5EF4-FFF2-40B4-BE49-F238E27FC236}">
                <a16:creationId xmlns:a16="http://schemas.microsoft.com/office/drawing/2014/main" id="{5BC0ACC7-6141-45D9-92FE-E2773F83FF94}"/>
              </a:ext>
            </a:extLst>
          </p:cNvPr>
          <p:cNvPicPr>
            <a:picLocks noChangeAspect="1"/>
          </p:cNvPicPr>
          <p:nvPr/>
        </p:nvPicPr>
        <p:blipFill rotWithShape="1">
          <a:blip r:embed="rId17"/>
          <a:srcRect l="30731" t="42193" r="39001" b="9876"/>
          <a:stretch/>
        </p:blipFill>
        <p:spPr>
          <a:xfrm>
            <a:off x="5620401" y="3413164"/>
            <a:ext cx="1448122" cy="1314988"/>
          </a:xfrm>
          <a:prstGeom prst="rect">
            <a:avLst/>
          </a:prstGeom>
          <a:ln w="28575">
            <a:noFill/>
          </a:ln>
        </p:spPr>
      </p:pic>
      <p:sp>
        <p:nvSpPr>
          <p:cNvPr id="48" name="Rectangle 47">
            <a:extLst>
              <a:ext uri="{FF2B5EF4-FFF2-40B4-BE49-F238E27FC236}">
                <a16:creationId xmlns:a16="http://schemas.microsoft.com/office/drawing/2014/main" id="{64F0823E-F8FA-423E-A344-0BCAA0224BF3}"/>
              </a:ext>
            </a:extLst>
          </p:cNvPr>
          <p:cNvSpPr/>
          <p:nvPr/>
        </p:nvSpPr>
        <p:spPr>
          <a:xfrm>
            <a:off x="4846759" y="5005021"/>
            <a:ext cx="3030416" cy="15240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b="1" dirty="0">
                <a:solidFill>
                  <a:schemeClr val="tx1">
                    <a:lumMod val="75000"/>
                    <a:lumOff val="25000"/>
                  </a:schemeClr>
                </a:solidFill>
                <a:latin typeface="Century Gothic"/>
              </a:rPr>
              <a:t>Model 2:</a:t>
            </a:r>
            <a:r>
              <a:rPr lang="en-US" sz="2000" dirty="0">
                <a:solidFill>
                  <a:schemeClr val="tx1">
                    <a:lumMod val="75000"/>
                    <a:lumOff val="25000"/>
                  </a:schemeClr>
                </a:solidFill>
                <a:latin typeface="Century Gothic"/>
              </a:rPr>
              <a:t> Seiling</a:t>
            </a:r>
            <a:endParaRPr lang="en-US" sz="2000" dirty="0">
              <a:solidFill>
                <a:schemeClr val="tx1">
                  <a:lumMod val="75000"/>
                  <a:lumOff val="25000"/>
                </a:schemeClr>
              </a:solidFill>
            </a:endParaRPr>
          </a:p>
        </p:txBody>
      </p:sp>
      <p:pic>
        <p:nvPicPr>
          <p:cNvPr id="8" name="Picture 4" descr="A picture containing outdoor, bedclothes, several&#10;&#10;Description automatically generated">
            <a:extLst>
              <a:ext uri="{FF2B5EF4-FFF2-40B4-BE49-F238E27FC236}">
                <a16:creationId xmlns:a16="http://schemas.microsoft.com/office/drawing/2014/main" id="{FC8D974A-BC1E-40E2-83BA-97030B88F3B1}"/>
              </a:ext>
            </a:extLst>
          </p:cNvPr>
          <p:cNvPicPr>
            <a:picLocks noChangeAspect="1"/>
          </p:cNvPicPr>
          <p:nvPr/>
        </p:nvPicPr>
        <p:blipFill>
          <a:blip r:embed="rId18"/>
          <a:stretch>
            <a:fillRect/>
          </a:stretch>
        </p:blipFill>
        <p:spPr>
          <a:xfrm>
            <a:off x="5627459" y="5494681"/>
            <a:ext cx="1443710" cy="816009"/>
          </a:xfrm>
          <a:prstGeom prst="rect">
            <a:avLst/>
          </a:prstGeom>
          <a:ln w="28575">
            <a:noFill/>
          </a:ln>
        </p:spPr>
      </p:pic>
      <p:cxnSp>
        <p:nvCxnSpPr>
          <p:cNvPr id="41" name="Straight Arrow Connector 40">
            <a:extLst>
              <a:ext uri="{FF2B5EF4-FFF2-40B4-BE49-F238E27FC236}">
                <a16:creationId xmlns:a16="http://schemas.microsoft.com/office/drawing/2014/main" id="{FDA79B78-8EAB-4D45-BA42-F1B33D456659}"/>
              </a:ext>
            </a:extLst>
          </p:cNvPr>
          <p:cNvCxnSpPr>
            <a:cxnSpLocks/>
          </p:cNvCxnSpPr>
          <p:nvPr/>
        </p:nvCxnSpPr>
        <p:spPr>
          <a:xfrm>
            <a:off x="3442187" y="4117731"/>
            <a:ext cx="1380390" cy="111661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941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91EE15-2033-478C-84CE-DC1629C2193C}"/>
              </a:ext>
            </a:extLst>
          </p:cNvPr>
          <p:cNvSpPr/>
          <p:nvPr/>
        </p:nvSpPr>
        <p:spPr>
          <a:xfrm>
            <a:off x="1374396" y="2298656"/>
            <a:ext cx="3456493" cy="3472203"/>
          </a:xfrm>
          <a:prstGeom prst="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Methodology </a:t>
            </a:r>
          </a:p>
        </p:txBody>
      </p:sp>
      <p:sp>
        <p:nvSpPr>
          <p:cNvPr id="3" name="Text Placeholder 3">
            <a:extLst>
              <a:ext uri="{FF2B5EF4-FFF2-40B4-BE49-F238E27FC236}">
                <a16:creationId xmlns:a16="http://schemas.microsoft.com/office/drawing/2014/main" id="{AF9F3BF1-BFFA-466D-B383-1643AB689FD6}"/>
              </a:ext>
            </a:extLst>
          </p:cNvPr>
          <p:cNvSpPr txBox="1">
            <a:spLocks/>
          </p:cNvSpPr>
          <p:nvPr/>
        </p:nvSpPr>
        <p:spPr>
          <a:xfrm>
            <a:off x="495300" y="904769"/>
            <a:ext cx="11443339" cy="54473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2400" b="1" i="1" dirty="0">
                <a:solidFill>
                  <a:srgbClr val="8A599A"/>
                </a:solidFill>
                <a:latin typeface="Century Gothic" panose="020F0302020204030204"/>
              </a:rPr>
              <a:t>Modeling Ground Ozone – Data Preparation</a:t>
            </a:r>
            <a:endParaRPr lang="en-US" sz="2400" b="1" dirty="0">
              <a:solidFill>
                <a:srgbClr val="8A599A"/>
              </a:solidFill>
              <a:latin typeface="Century Gothic" panose="020F0302020204030204"/>
            </a:endParaRPr>
          </a:p>
        </p:txBody>
      </p:sp>
      <p:grpSp>
        <p:nvGrpSpPr>
          <p:cNvPr id="24" name="Group 23">
            <a:extLst>
              <a:ext uri="{FF2B5EF4-FFF2-40B4-BE49-F238E27FC236}">
                <a16:creationId xmlns:a16="http://schemas.microsoft.com/office/drawing/2014/main" id="{6D82D088-D764-4F6C-8563-4B4296756322}"/>
              </a:ext>
            </a:extLst>
          </p:cNvPr>
          <p:cNvGrpSpPr/>
          <p:nvPr/>
        </p:nvGrpSpPr>
        <p:grpSpPr>
          <a:xfrm>
            <a:off x="11225179" y="240603"/>
            <a:ext cx="847691" cy="787617"/>
            <a:chOff x="4986637" y="1797907"/>
            <a:chExt cx="2121243" cy="1915297"/>
          </a:xfrm>
        </p:grpSpPr>
        <p:sp>
          <p:nvSpPr>
            <p:cNvPr id="37" name="Rectangle: Diagonal Corners Rounded 36">
              <a:extLst>
                <a:ext uri="{FF2B5EF4-FFF2-40B4-BE49-F238E27FC236}">
                  <a16:creationId xmlns:a16="http://schemas.microsoft.com/office/drawing/2014/main" id="{33E9A7AD-1013-486A-B801-0D388CBD01F6}"/>
                </a:ext>
              </a:extLst>
            </p:cNvPr>
            <p:cNvSpPr/>
            <p:nvPr/>
          </p:nvSpPr>
          <p:spPr>
            <a:xfrm>
              <a:off x="4986637" y="1797907"/>
              <a:ext cx="2121243" cy="1915297"/>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59" descr="Satellite with solid fill">
              <a:extLst>
                <a:ext uri="{FF2B5EF4-FFF2-40B4-BE49-F238E27FC236}">
                  <a16:creationId xmlns:a16="http://schemas.microsoft.com/office/drawing/2014/main" id="{729FF019-7017-42C3-B82F-B3606450B9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9011" y="2073771"/>
              <a:ext cx="1367148" cy="1367455"/>
            </a:xfrm>
            <a:prstGeom prst="rect">
              <a:avLst/>
            </a:prstGeom>
          </p:spPr>
        </p:pic>
      </p:grpSp>
      <p:graphicFrame>
        <p:nvGraphicFramePr>
          <p:cNvPr id="21" name="Table 26">
            <a:extLst>
              <a:ext uri="{FF2B5EF4-FFF2-40B4-BE49-F238E27FC236}">
                <a16:creationId xmlns:a16="http://schemas.microsoft.com/office/drawing/2014/main" id="{CF714272-CE5F-42CC-A07D-2218D07FE0D7}"/>
              </a:ext>
            </a:extLst>
          </p:cNvPr>
          <p:cNvGraphicFramePr>
            <a:graphicFrameLocks noGrp="1"/>
          </p:cNvGraphicFramePr>
          <p:nvPr>
            <p:extLst>
              <p:ext uri="{D42A27DB-BD31-4B8C-83A1-F6EECF244321}">
                <p14:modId xmlns:p14="http://schemas.microsoft.com/office/powerpoint/2010/main" val="1158935022"/>
              </p:ext>
            </p:extLst>
          </p:nvPr>
        </p:nvGraphicFramePr>
        <p:xfrm>
          <a:off x="1381276" y="2289183"/>
          <a:ext cx="3440312" cy="3500672"/>
        </p:xfrm>
        <a:graphic>
          <a:graphicData uri="http://schemas.openxmlformats.org/drawingml/2006/table">
            <a:tbl>
              <a:tblPr bandRow="1">
                <a:tableStyleId>{5C22544A-7EE6-4342-B048-85BDC9FD1C3A}</a:tableStyleId>
              </a:tblPr>
              <a:tblGrid>
                <a:gridCol w="430039">
                  <a:extLst>
                    <a:ext uri="{9D8B030D-6E8A-4147-A177-3AD203B41FA5}">
                      <a16:colId xmlns:a16="http://schemas.microsoft.com/office/drawing/2014/main" val="1129409971"/>
                    </a:ext>
                  </a:extLst>
                </a:gridCol>
                <a:gridCol w="430039">
                  <a:extLst>
                    <a:ext uri="{9D8B030D-6E8A-4147-A177-3AD203B41FA5}">
                      <a16:colId xmlns:a16="http://schemas.microsoft.com/office/drawing/2014/main" val="4259154651"/>
                    </a:ext>
                  </a:extLst>
                </a:gridCol>
                <a:gridCol w="430039">
                  <a:extLst>
                    <a:ext uri="{9D8B030D-6E8A-4147-A177-3AD203B41FA5}">
                      <a16:colId xmlns:a16="http://schemas.microsoft.com/office/drawing/2014/main" val="3949326593"/>
                    </a:ext>
                  </a:extLst>
                </a:gridCol>
                <a:gridCol w="430039">
                  <a:extLst>
                    <a:ext uri="{9D8B030D-6E8A-4147-A177-3AD203B41FA5}">
                      <a16:colId xmlns:a16="http://schemas.microsoft.com/office/drawing/2014/main" val="3779735722"/>
                    </a:ext>
                  </a:extLst>
                </a:gridCol>
                <a:gridCol w="430039">
                  <a:extLst>
                    <a:ext uri="{9D8B030D-6E8A-4147-A177-3AD203B41FA5}">
                      <a16:colId xmlns:a16="http://schemas.microsoft.com/office/drawing/2014/main" val="2452409382"/>
                    </a:ext>
                  </a:extLst>
                </a:gridCol>
                <a:gridCol w="430039">
                  <a:extLst>
                    <a:ext uri="{9D8B030D-6E8A-4147-A177-3AD203B41FA5}">
                      <a16:colId xmlns:a16="http://schemas.microsoft.com/office/drawing/2014/main" val="981383543"/>
                    </a:ext>
                  </a:extLst>
                </a:gridCol>
                <a:gridCol w="430039">
                  <a:extLst>
                    <a:ext uri="{9D8B030D-6E8A-4147-A177-3AD203B41FA5}">
                      <a16:colId xmlns:a16="http://schemas.microsoft.com/office/drawing/2014/main" val="97996339"/>
                    </a:ext>
                  </a:extLst>
                </a:gridCol>
                <a:gridCol w="430039">
                  <a:extLst>
                    <a:ext uri="{9D8B030D-6E8A-4147-A177-3AD203B41FA5}">
                      <a16:colId xmlns:a16="http://schemas.microsoft.com/office/drawing/2014/main" val="1904402823"/>
                    </a:ext>
                  </a:extLst>
                </a:gridCol>
              </a:tblGrid>
              <a:tr h="437584">
                <a:tc>
                  <a:txBody>
                    <a:bodyPr/>
                    <a:lstStyle/>
                    <a:p>
                      <a:endParaRPr lang="en-US" dirty="0"/>
                    </a:p>
                  </a:txBody>
                  <a:tcPr>
                    <a:lnL w="0">
                      <a:noFill/>
                    </a:lnL>
                    <a:lnR w="12700">
                      <a:solidFill>
                        <a:schemeClr val="tx1"/>
                      </a:solidFill>
                    </a:lnR>
                    <a:lnT w="0">
                      <a:no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0">
                      <a:noFill/>
                    </a:lnT>
                    <a:lnB w="12700">
                      <a:solidFill>
                        <a:schemeClr val="tx1"/>
                      </a:solidFill>
                    </a:lnB>
                    <a:noFill/>
                  </a:tcPr>
                </a:tc>
                <a:tc>
                  <a:txBody>
                    <a:bodyPr/>
                    <a:lstStyle/>
                    <a:p>
                      <a:endParaRPr lang="en-US" dirty="0"/>
                    </a:p>
                  </a:txBody>
                  <a:tcPr>
                    <a:lnL w="12700">
                      <a:solidFill>
                        <a:schemeClr val="tx1"/>
                      </a:solidFill>
                    </a:lnL>
                    <a:lnR w="12700">
                      <a:solidFill>
                        <a:schemeClr val="tx1"/>
                      </a:solidFill>
                    </a:lnR>
                    <a:lnT w="0">
                      <a:no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0">
                      <a:noFill/>
                    </a:lnT>
                    <a:lnB w="12700">
                      <a:solidFill>
                        <a:schemeClr val="tx1"/>
                      </a:solidFill>
                    </a:lnB>
                    <a:noFill/>
                  </a:tcPr>
                </a:tc>
                <a:tc>
                  <a:txBody>
                    <a:bodyPr/>
                    <a:lstStyle/>
                    <a:p>
                      <a:endParaRPr lang="en-US" dirty="0"/>
                    </a:p>
                  </a:txBody>
                  <a:tcPr>
                    <a:lnL w="12700">
                      <a:solidFill>
                        <a:schemeClr val="tx1"/>
                      </a:solidFill>
                    </a:lnL>
                    <a:lnR w="12700">
                      <a:solidFill>
                        <a:schemeClr val="tx1"/>
                      </a:solidFill>
                    </a:lnR>
                    <a:lnT w="0">
                      <a:no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0">
                      <a:noFill/>
                    </a:lnT>
                    <a:lnB w="12700">
                      <a:solidFill>
                        <a:schemeClr val="tx1"/>
                      </a:solidFill>
                    </a:lnB>
                    <a:noFill/>
                  </a:tcPr>
                </a:tc>
                <a:tc>
                  <a:txBody>
                    <a:bodyPr/>
                    <a:lstStyle/>
                    <a:p>
                      <a:endParaRPr lang="en-US" dirty="0"/>
                    </a:p>
                  </a:txBody>
                  <a:tcPr>
                    <a:lnL w="12700">
                      <a:solidFill>
                        <a:schemeClr val="tx1"/>
                      </a:solidFill>
                    </a:lnL>
                    <a:lnR w="12700" cap="flat" cmpd="sng" algn="ctr">
                      <a:solidFill>
                        <a:schemeClr val="tx1"/>
                      </a:solidFill>
                      <a:prstDash val="solid"/>
                      <a:round/>
                      <a:headEnd type="none" w="med" len="med"/>
                      <a:tailEnd type="none" w="med" len="med"/>
                    </a:lnR>
                    <a:lnT w="0">
                      <a:noFill/>
                    </a:lnT>
                    <a:lnB w="12700">
                      <a:solidFill>
                        <a:schemeClr val="tx1"/>
                      </a:solidFill>
                    </a:lnB>
                    <a:noFill/>
                  </a:tcPr>
                </a:tc>
                <a:tc>
                  <a:txBody>
                    <a:bodyPr/>
                    <a:lstStyle/>
                    <a:p>
                      <a:pPr lvl="0">
                        <a:buNone/>
                      </a:pPr>
                      <a:endParaRPr lang="en-US" dirty="0"/>
                    </a:p>
                  </a:txBody>
                  <a:tcPr>
                    <a:lnL w="12700">
                      <a:solidFill>
                        <a:schemeClr val="tx1"/>
                      </a:solidFill>
                    </a:lnL>
                    <a:lnR w="0">
                      <a:noFill/>
                    </a:lnR>
                    <a:lnT w="0">
                      <a:noFill/>
                    </a:lnT>
                    <a:lnB w="12700">
                      <a:solidFill>
                        <a:schemeClr val="tx1"/>
                      </a:solidFill>
                    </a:lnB>
                    <a:noFill/>
                  </a:tcPr>
                </a:tc>
                <a:extLst>
                  <a:ext uri="{0D108BD9-81ED-4DB2-BD59-A6C34878D82A}">
                    <a16:rowId xmlns:a16="http://schemas.microsoft.com/office/drawing/2014/main" val="3800086340"/>
                  </a:ext>
                </a:extLst>
              </a:tr>
              <a:tr h="437584">
                <a:tc>
                  <a:txBody>
                    <a:bodyPr/>
                    <a:lstStyle/>
                    <a:p>
                      <a:pPr lvl="0">
                        <a:buNone/>
                      </a:pPr>
                      <a:endParaRPr lang="en-US" dirty="0"/>
                    </a:p>
                  </a:txBody>
                  <a:tcPr>
                    <a:lnL w="0">
                      <a:no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0">
                      <a:noFill/>
                    </a:lnR>
                    <a:lnT w="12700">
                      <a:solidFill>
                        <a:schemeClr val="tx1"/>
                      </a:solidFill>
                    </a:lnT>
                    <a:lnB w="12700">
                      <a:solidFill>
                        <a:schemeClr val="tx1"/>
                      </a:solidFill>
                    </a:lnB>
                    <a:noFill/>
                  </a:tcPr>
                </a:tc>
                <a:extLst>
                  <a:ext uri="{0D108BD9-81ED-4DB2-BD59-A6C34878D82A}">
                    <a16:rowId xmlns:a16="http://schemas.microsoft.com/office/drawing/2014/main" val="999396725"/>
                  </a:ext>
                </a:extLst>
              </a:tr>
              <a:tr h="437584">
                <a:tc>
                  <a:txBody>
                    <a:bodyPr/>
                    <a:lstStyle/>
                    <a:p>
                      <a:endParaRPr lang="en-US" dirty="0"/>
                    </a:p>
                  </a:txBody>
                  <a:tcPr>
                    <a:lnL w="0">
                      <a:no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US" dirty="0"/>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US" dirty="0"/>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a:solidFill>
                        <a:schemeClr val="tx1"/>
                      </a:solidFill>
                    </a:lnT>
                    <a:lnB w="12700">
                      <a:solidFill>
                        <a:schemeClr val="tx1"/>
                      </a:solidFill>
                    </a:lnB>
                    <a:noFill/>
                  </a:tcPr>
                </a:tc>
                <a:extLst>
                  <a:ext uri="{0D108BD9-81ED-4DB2-BD59-A6C34878D82A}">
                    <a16:rowId xmlns:a16="http://schemas.microsoft.com/office/drawing/2014/main" val="3060480704"/>
                  </a:ext>
                </a:extLst>
              </a:tr>
              <a:tr h="437584">
                <a:tc>
                  <a:txBody>
                    <a:bodyPr/>
                    <a:lstStyle/>
                    <a:p>
                      <a:pPr lvl="0">
                        <a:buNone/>
                      </a:pPr>
                      <a:endParaRPr lang="en-US" dirty="0"/>
                    </a:p>
                  </a:txBody>
                  <a:tcPr>
                    <a:lnL w="0">
                      <a:no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a:solidFill>
                        <a:schemeClr val="tx1"/>
                      </a:solidFill>
                    </a:lnT>
                    <a:lnB w="12700">
                      <a:solidFill>
                        <a:schemeClr val="tx1"/>
                      </a:solidFill>
                    </a:lnB>
                    <a:noFill/>
                  </a:tcPr>
                </a:tc>
                <a:extLst>
                  <a:ext uri="{0D108BD9-81ED-4DB2-BD59-A6C34878D82A}">
                    <a16:rowId xmlns:a16="http://schemas.microsoft.com/office/drawing/2014/main" val="3336364677"/>
                  </a:ext>
                </a:extLst>
              </a:tr>
              <a:tr h="437584">
                <a:tc>
                  <a:txBody>
                    <a:bodyPr/>
                    <a:lstStyle/>
                    <a:p>
                      <a:endParaRPr lang="en-US" dirty="0"/>
                    </a:p>
                  </a:txBody>
                  <a:tcPr>
                    <a:lnL w="0">
                      <a:no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US" dirty="0"/>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US" dirty="0"/>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a:solidFill>
                        <a:schemeClr val="tx1"/>
                      </a:solidFill>
                    </a:lnT>
                    <a:lnB w="12700">
                      <a:solidFill>
                        <a:schemeClr val="tx1"/>
                      </a:solidFill>
                    </a:lnB>
                    <a:noFill/>
                  </a:tcPr>
                </a:tc>
                <a:extLst>
                  <a:ext uri="{0D108BD9-81ED-4DB2-BD59-A6C34878D82A}">
                    <a16:rowId xmlns:a16="http://schemas.microsoft.com/office/drawing/2014/main" val="3563172032"/>
                  </a:ext>
                </a:extLst>
              </a:tr>
              <a:tr h="437584">
                <a:tc>
                  <a:txBody>
                    <a:bodyPr/>
                    <a:lstStyle/>
                    <a:p>
                      <a:pPr lvl="0">
                        <a:buNone/>
                      </a:pPr>
                      <a:endParaRPr lang="en-US" dirty="0"/>
                    </a:p>
                  </a:txBody>
                  <a:tcPr>
                    <a:lnL w="0">
                      <a:no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US" dirty="0"/>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a:solidFill>
                        <a:schemeClr val="tx1"/>
                      </a:solidFill>
                    </a:lnT>
                    <a:lnB w="12700">
                      <a:solidFill>
                        <a:schemeClr val="tx1"/>
                      </a:solidFill>
                    </a:lnB>
                    <a:noFill/>
                  </a:tcPr>
                </a:tc>
                <a:extLst>
                  <a:ext uri="{0D108BD9-81ED-4DB2-BD59-A6C34878D82A}">
                    <a16:rowId xmlns:a16="http://schemas.microsoft.com/office/drawing/2014/main" val="1988710874"/>
                  </a:ext>
                </a:extLst>
              </a:tr>
              <a:tr h="437584">
                <a:tc>
                  <a:txBody>
                    <a:bodyPr/>
                    <a:lstStyle/>
                    <a:p>
                      <a:endParaRPr lang="en-US" dirty="0"/>
                    </a:p>
                  </a:txBody>
                  <a:tcPr>
                    <a:lnL w="0">
                      <a:no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buNone/>
                      </a:pPr>
                      <a:endParaRPr lang="en-US" dirty="0"/>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9689070"/>
                  </a:ext>
                </a:extLst>
              </a:tr>
              <a:tr h="437584">
                <a:tc>
                  <a:txBody>
                    <a:bodyPr/>
                    <a:lstStyle/>
                    <a:p>
                      <a:pPr lvl="0">
                        <a:buNone/>
                      </a:pPr>
                      <a:endParaRPr lang="en-US" dirty="0"/>
                    </a:p>
                  </a:txBody>
                  <a:tcPr>
                    <a:lnL w="0">
                      <a:noFill/>
                    </a:lnL>
                    <a:lnR w="12700">
                      <a:solidFill>
                        <a:schemeClr val="tx1"/>
                      </a:solidFill>
                    </a:lnR>
                    <a:lnT w="12700">
                      <a:solidFill>
                        <a:schemeClr val="tx1"/>
                      </a:solidFill>
                    </a:lnT>
                    <a:lnB w="0">
                      <a:noFill/>
                    </a:lnB>
                    <a:noFill/>
                  </a:tcPr>
                </a:tc>
                <a:tc>
                  <a:txBody>
                    <a:bodyPr/>
                    <a:lstStyle/>
                    <a:p>
                      <a:pPr lvl="0">
                        <a:buNone/>
                      </a:pPr>
                      <a:endParaRPr lang="en-US" dirty="0"/>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0">
                      <a:noFill/>
                    </a:lnB>
                    <a:noFill/>
                  </a:tcPr>
                </a:tc>
                <a:tc>
                  <a:txBody>
                    <a:bodyPr/>
                    <a:lstStyle/>
                    <a:p>
                      <a:pPr lvl="0">
                        <a:buNone/>
                      </a:pPr>
                      <a:endParaRPr lang="en-US" dirty="0"/>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0">
                      <a:noFill/>
                    </a:lnB>
                    <a:noFill/>
                  </a:tcPr>
                </a:tc>
                <a:tc>
                  <a:txBody>
                    <a:bodyPr/>
                    <a:lstStyle/>
                    <a:p>
                      <a:pPr lvl="0">
                        <a:buNone/>
                      </a:pPr>
                      <a:endParaRPr lang="en-US" dirty="0"/>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buNone/>
                      </a:pPr>
                      <a:endParaRPr lang="en-US" dirty="0"/>
                    </a:p>
                  </a:txBody>
                  <a:tcPr>
                    <a:lnL w="12700">
                      <a:solidFill>
                        <a:schemeClr val="tx1"/>
                      </a:solidFill>
                    </a:lnL>
                    <a:lnR w="12700">
                      <a:solidFill>
                        <a:schemeClr val="tx1"/>
                      </a:solidFill>
                    </a:lnR>
                    <a:lnT w="12700">
                      <a:solidFill>
                        <a:schemeClr val="tx1"/>
                      </a:solidFill>
                    </a:lnT>
                    <a:lnB w="0">
                      <a:noFill/>
                    </a:lnB>
                    <a:noFill/>
                  </a:tcPr>
                </a:tc>
                <a:tc>
                  <a:txBody>
                    <a:bodyPr/>
                    <a:lstStyle/>
                    <a:p>
                      <a:pPr lvl="0">
                        <a:buNone/>
                      </a:pPr>
                      <a:endParaRPr lang="en-US" dirty="0"/>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873862772"/>
                  </a:ext>
                </a:extLst>
              </a:tr>
            </a:tbl>
          </a:graphicData>
        </a:graphic>
      </p:graphicFrame>
      <p:sp>
        <p:nvSpPr>
          <p:cNvPr id="27" name="Rectangle 26">
            <a:extLst>
              <a:ext uri="{FF2B5EF4-FFF2-40B4-BE49-F238E27FC236}">
                <a16:creationId xmlns:a16="http://schemas.microsoft.com/office/drawing/2014/main" id="{D80AA10E-CD24-4138-9CCE-E23A8EF47DE3}"/>
              </a:ext>
            </a:extLst>
          </p:cNvPr>
          <p:cNvSpPr/>
          <p:nvPr/>
        </p:nvSpPr>
        <p:spPr>
          <a:xfrm>
            <a:off x="2239848" y="3179451"/>
            <a:ext cx="1733946" cy="1739579"/>
          </a:xfrm>
          <a:prstGeom prst="rect">
            <a:avLst/>
          </a:prstGeom>
          <a:solidFill>
            <a:srgbClr val="0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Connector 9">
            <a:extLst>
              <a:ext uri="{FF2B5EF4-FFF2-40B4-BE49-F238E27FC236}">
                <a16:creationId xmlns:a16="http://schemas.microsoft.com/office/drawing/2014/main" id="{1D783D10-DE33-4CA7-96C7-CAF925888615}"/>
              </a:ext>
            </a:extLst>
          </p:cNvPr>
          <p:cNvSpPr/>
          <p:nvPr/>
        </p:nvSpPr>
        <p:spPr>
          <a:xfrm>
            <a:off x="2845369" y="3803895"/>
            <a:ext cx="455628" cy="455628"/>
          </a:xfrm>
          <a:prstGeom prst="flowChartConnec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7CB9E2E-DE42-47E7-BE9E-44269D7BA04E}"/>
              </a:ext>
            </a:extLst>
          </p:cNvPr>
          <p:cNvSpPr txBox="1"/>
          <p:nvPr/>
        </p:nvSpPr>
        <p:spPr>
          <a:xfrm>
            <a:off x="2499829" y="4363461"/>
            <a:ext cx="1177683" cy="307777"/>
          </a:xfrm>
          <a:prstGeom prst="rect">
            <a:avLst/>
          </a:prstGeom>
          <a:noFill/>
          <a:ln w="28575">
            <a:noFill/>
          </a:ln>
        </p:spPr>
        <p:txBody>
          <a:bodyPr wrap="square" lIns="91440" tIns="45720" rIns="91440" bIns="45720" rtlCol="0" anchor="t">
            <a:spAutoFit/>
          </a:bodyPr>
          <a:lstStyle/>
          <a:p>
            <a:pPr algn="ctr">
              <a:spcAft>
                <a:spcPts val="600"/>
              </a:spcAft>
            </a:pPr>
            <a:r>
              <a:rPr lang="en-US" sz="1400" b="1" dirty="0">
                <a:solidFill>
                  <a:srgbClr val="FFFFFF"/>
                </a:solidFill>
                <a:latin typeface="Century Gothic"/>
              </a:rPr>
              <a:t>AQ monitor</a:t>
            </a:r>
            <a:endParaRPr lang="en-US" sz="1400" dirty="0">
              <a:solidFill>
                <a:srgbClr val="FFFFFF"/>
              </a:solidFill>
              <a:latin typeface="Century Gothic"/>
              <a:cs typeface="Calibri" panose="020F0502020204030204"/>
            </a:endParaRPr>
          </a:p>
        </p:txBody>
      </p:sp>
      <p:sp>
        <p:nvSpPr>
          <p:cNvPr id="13" name="TextBox 12">
            <a:extLst>
              <a:ext uri="{FF2B5EF4-FFF2-40B4-BE49-F238E27FC236}">
                <a16:creationId xmlns:a16="http://schemas.microsoft.com/office/drawing/2014/main" id="{0B2B9EBD-5F1B-401A-9A97-4EB7CB94EEB6}"/>
              </a:ext>
            </a:extLst>
          </p:cNvPr>
          <p:cNvSpPr txBox="1"/>
          <p:nvPr/>
        </p:nvSpPr>
        <p:spPr>
          <a:xfrm>
            <a:off x="2631613" y="2310341"/>
            <a:ext cx="939996" cy="400110"/>
          </a:xfrm>
          <a:prstGeom prst="rect">
            <a:avLst/>
          </a:prstGeom>
          <a:noFill/>
          <a:ln w="28575">
            <a:noFill/>
          </a:ln>
        </p:spPr>
        <p:txBody>
          <a:bodyPr wrap="square" lIns="91440" tIns="45720" rIns="91440" bIns="45720" rtlCol="0" anchor="t">
            <a:spAutoFit/>
          </a:bodyPr>
          <a:lstStyle/>
          <a:p>
            <a:pPr algn="ctr">
              <a:spcAft>
                <a:spcPts val="600"/>
              </a:spcAft>
            </a:pPr>
            <a:r>
              <a:rPr lang="en-US" sz="2000" b="1" dirty="0">
                <a:solidFill>
                  <a:schemeClr val="bg1"/>
                </a:solidFill>
                <a:latin typeface="Century Gothic" panose="020F0302020204030204"/>
              </a:rPr>
              <a:t>11 km</a:t>
            </a:r>
            <a:endParaRPr lang="en-US" dirty="0"/>
          </a:p>
        </p:txBody>
      </p:sp>
      <p:sp>
        <p:nvSpPr>
          <p:cNvPr id="14" name="TextBox 13">
            <a:extLst>
              <a:ext uri="{FF2B5EF4-FFF2-40B4-BE49-F238E27FC236}">
                <a16:creationId xmlns:a16="http://schemas.microsoft.com/office/drawing/2014/main" id="{EBA089FE-AA07-4994-AA9F-127FF086A210}"/>
              </a:ext>
            </a:extLst>
          </p:cNvPr>
          <p:cNvSpPr txBox="1"/>
          <p:nvPr/>
        </p:nvSpPr>
        <p:spPr>
          <a:xfrm rot="5400000">
            <a:off x="4148068" y="3834340"/>
            <a:ext cx="939996" cy="400110"/>
          </a:xfrm>
          <a:prstGeom prst="rect">
            <a:avLst/>
          </a:prstGeom>
          <a:noFill/>
          <a:ln w="28575">
            <a:noFill/>
          </a:ln>
        </p:spPr>
        <p:txBody>
          <a:bodyPr wrap="square" lIns="91440" tIns="45720" rIns="91440" bIns="45720" rtlCol="0" anchor="t">
            <a:spAutoFit/>
          </a:bodyPr>
          <a:lstStyle/>
          <a:p>
            <a:pPr algn="ctr">
              <a:spcAft>
                <a:spcPts val="600"/>
              </a:spcAft>
            </a:pPr>
            <a:r>
              <a:rPr lang="en-US" sz="2000" b="1" dirty="0">
                <a:solidFill>
                  <a:schemeClr val="bg1"/>
                </a:solidFill>
                <a:latin typeface="Century Gothic" panose="020F0302020204030204"/>
              </a:rPr>
              <a:t>11 km</a:t>
            </a:r>
            <a:endParaRPr lang="en-US" dirty="0"/>
          </a:p>
        </p:txBody>
      </p:sp>
      <p:pic>
        <p:nvPicPr>
          <p:cNvPr id="7" name="Picture 7">
            <a:extLst>
              <a:ext uri="{FF2B5EF4-FFF2-40B4-BE49-F238E27FC236}">
                <a16:creationId xmlns:a16="http://schemas.microsoft.com/office/drawing/2014/main" id="{3C8BF96E-44EB-4332-9C3D-4AEC0C9D8E0F}"/>
              </a:ext>
            </a:extLst>
          </p:cNvPr>
          <p:cNvPicPr>
            <a:picLocks noChangeAspect="1"/>
          </p:cNvPicPr>
          <p:nvPr/>
        </p:nvPicPr>
        <p:blipFill>
          <a:blip r:embed="rId5"/>
          <a:stretch>
            <a:fillRect/>
          </a:stretch>
        </p:blipFill>
        <p:spPr>
          <a:xfrm>
            <a:off x="2034183" y="2790213"/>
            <a:ext cx="2123631" cy="364405"/>
          </a:xfrm>
          <a:prstGeom prst="rect">
            <a:avLst/>
          </a:prstGeom>
        </p:spPr>
      </p:pic>
      <p:pic>
        <p:nvPicPr>
          <p:cNvPr id="20" name="Picture 7">
            <a:extLst>
              <a:ext uri="{FF2B5EF4-FFF2-40B4-BE49-F238E27FC236}">
                <a16:creationId xmlns:a16="http://schemas.microsoft.com/office/drawing/2014/main" id="{49744998-3956-4887-9ED3-AF2A5FA45211}"/>
              </a:ext>
            </a:extLst>
          </p:cNvPr>
          <p:cNvPicPr>
            <a:picLocks noChangeAspect="1"/>
          </p:cNvPicPr>
          <p:nvPr/>
        </p:nvPicPr>
        <p:blipFill>
          <a:blip r:embed="rId5"/>
          <a:stretch>
            <a:fillRect/>
          </a:stretch>
        </p:blipFill>
        <p:spPr>
          <a:xfrm rot="5400000">
            <a:off x="3102406" y="3858436"/>
            <a:ext cx="2123631" cy="364405"/>
          </a:xfrm>
          <a:prstGeom prst="rect">
            <a:avLst/>
          </a:prstGeom>
        </p:spPr>
      </p:pic>
      <p:pic>
        <p:nvPicPr>
          <p:cNvPr id="2" name="Picture 4" descr="Map&#10;&#10;Description automatically generated">
            <a:extLst>
              <a:ext uri="{FF2B5EF4-FFF2-40B4-BE49-F238E27FC236}">
                <a16:creationId xmlns:a16="http://schemas.microsoft.com/office/drawing/2014/main" id="{BC86D178-58D2-403B-8F70-5D65C59D9536}"/>
              </a:ext>
            </a:extLst>
          </p:cNvPr>
          <p:cNvPicPr>
            <a:picLocks noChangeAspect="1"/>
          </p:cNvPicPr>
          <p:nvPr/>
        </p:nvPicPr>
        <p:blipFill>
          <a:blip r:embed="rId6"/>
          <a:stretch>
            <a:fillRect/>
          </a:stretch>
        </p:blipFill>
        <p:spPr>
          <a:xfrm>
            <a:off x="5648864" y="1767892"/>
            <a:ext cx="4940300" cy="3248891"/>
          </a:xfrm>
          <a:prstGeom prst="rect">
            <a:avLst/>
          </a:prstGeom>
        </p:spPr>
      </p:pic>
      <p:sp>
        <p:nvSpPr>
          <p:cNvPr id="5" name="Rectangle 4">
            <a:extLst>
              <a:ext uri="{FF2B5EF4-FFF2-40B4-BE49-F238E27FC236}">
                <a16:creationId xmlns:a16="http://schemas.microsoft.com/office/drawing/2014/main" id="{ABEA3798-3067-410D-A082-FEC13EADAB6B}"/>
              </a:ext>
            </a:extLst>
          </p:cNvPr>
          <p:cNvSpPr/>
          <p:nvPr/>
        </p:nvSpPr>
        <p:spPr>
          <a:xfrm>
            <a:off x="7553864" y="2973237"/>
            <a:ext cx="152400" cy="1524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635747B6-F50E-4572-AE05-A0752FD13AAD}"/>
              </a:ext>
            </a:extLst>
          </p:cNvPr>
          <p:cNvCxnSpPr/>
          <p:nvPr/>
        </p:nvCxnSpPr>
        <p:spPr>
          <a:xfrm flipH="1" flipV="1">
            <a:off x="4813839" y="2290612"/>
            <a:ext cx="2730500" cy="69850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9CCDBE9-2A8D-41D0-BD90-0542F3E8D7AF}"/>
              </a:ext>
            </a:extLst>
          </p:cNvPr>
          <p:cNvCxnSpPr>
            <a:cxnSpLocks/>
          </p:cNvCxnSpPr>
          <p:nvPr/>
        </p:nvCxnSpPr>
        <p:spPr>
          <a:xfrm flipH="1">
            <a:off x="4851939" y="3128811"/>
            <a:ext cx="2705100" cy="2603500"/>
          </a:xfrm>
          <a:prstGeom prst="straightConnector1">
            <a:avLst/>
          </a:prstGeom>
        </p:spPr>
        <p:style>
          <a:lnRef idx="1">
            <a:schemeClr val="dk1"/>
          </a:lnRef>
          <a:fillRef idx="0">
            <a:schemeClr val="dk1"/>
          </a:fillRef>
          <a:effectRef idx="0">
            <a:schemeClr val="dk1"/>
          </a:effectRef>
          <a:fontRef idx="minor">
            <a:schemeClr val="tx1"/>
          </a:fontRef>
        </p:style>
      </p:cxnSp>
      <p:pic>
        <p:nvPicPr>
          <p:cNvPr id="11" name="Picture 11" descr="Shape&#10;&#10;Description automatically generated">
            <a:extLst>
              <a:ext uri="{FF2B5EF4-FFF2-40B4-BE49-F238E27FC236}">
                <a16:creationId xmlns:a16="http://schemas.microsoft.com/office/drawing/2014/main" id="{D0627526-20A6-4D63-A355-1CA926F49ADA}"/>
              </a:ext>
            </a:extLst>
          </p:cNvPr>
          <p:cNvPicPr>
            <a:picLocks noChangeAspect="1"/>
          </p:cNvPicPr>
          <p:nvPr/>
        </p:nvPicPr>
        <p:blipFill>
          <a:blip r:embed="rId7"/>
          <a:stretch>
            <a:fillRect/>
          </a:stretch>
        </p:blipFill>
        <p:spPr>
          <a:xfrm>
            <a:off x="6071139" y="5020238"/>
            <a:ext cx="463550" cy="1079500"/>
          </a:xfrm>
          <a:prstGeom prst="rect">
            <a:avLst/>
          </a:prstGeom>
        </p:spPr>
      </p:pic>
      <p:pic>
        <p:nvPicPr>
          <p:cNvPr id="12" name="Picture 14" descr="Graphical user interface, text, application, email&#10;&#10;Description automatically generated">
            <a:extLst>
              <a:ext uri="{FF2B5EF4-FFF2-40B4-BE49-F238E27FC236}">
                <a16:creationId xmlns:a16="http://schemas.microsoft.com/office/drawing/2014/main" id="{808BD8A8-A323-4817-B63E-89AD71ECEDD5}"/>
              </a:ext>
            </a:extLst>
          </p:cNvPr>
          <p:cNvPicPr>
            <a:picLocks noChangeAspect="1"/>
          </p:cNvPicPr>
          <p:nvPr/>
        </p:nvPicPr>
        <p:blipFill>
          <a:blip r:embed="rId8"/>
          <a:stretch>
            <a:fillRect/>
          </a:stretch>
        </p:blipFill>
        <p:spPr>
          <a:xfrm>
            <a:off x="6537864" y="4984209"/>
            <a:ext cx="2171700" cy="1134256"/>
          </a:xfrm>
          <a:prstGeom prst="rect">
            <a:avLst/>
          </a:prstGeom>
        </p:spPr>
      </p:pic>
      <p:pic>
        <p:nvPicPr>
          <p:cNvPr id="15" name="Picture 15">
            <a:extLst>
              <a:ext uri="{FF2B5EF4-FFF2-40B4-BE49-F238E27FC236}">
                <a16:creationId xmlns:a16="http://schemas.microsoft.com/office/drawing/2014/main" id="{3B729BBD-EA20-4357-A85C-2D9561AD225C}"/>
              </a:ext>
            </a:extLst>
          </p:cNvPr>
          <p:cNvPicPr>
            <a:picLocks noChangeAspect="1"/>
          </p:cNvPicPr>
          <p:nvPr/>
        </p:nvPicPr>
        <p:blipFill>
          <a:blip r:embed="rId9"/>
          <a:stretch>
            <a:fillRect/>
          </a:stretch>
        </p:blipFill>
        <p:spPr>
          <a:xfrm>
            <a:off x="8917527" y="5206850"/>
            <a:ext cx="282575" cy="892175"/>
          </a:xfrm>
          <a:prstGeom prst="rect">
            <a:avLst/>
          </a:prstGeom>
        </p:spPr>
      </p:pic>
      <p:sp>
        <p:nvSpPr>
          <p:cNvPr id="17" name="Text Placeholder 3">
            <a:extLst>
              <a:ext uri="{FF2B5EF4-FFF2-40B4-BE49-F238E27FC236}">
                <a16:creationId xmlns:a16="http://schemas.microsoft.com/office/drawing/2014/main" id="{7B1E173C-54C5-42D1-9122-E1C0885302A1}"/>
              </a:ext>
            </a:extLst>
          </p:cNvPr>
          <p:cNvSpPr txBox="1">
            <a:spLocks/>
          </p:cNvSpPr>
          <p:nvPr/>
        </p:nvSpPr>
        <p:spPr>
          <a:xfrm>
            <a:off x="9268454" y="5080916"/>
            <a:ext cx="1842556" cy="964195"/>
          </a:xfrm>
          <a:prstGeom prst="rect">
            <a:avLst/>
          </a:prstGeom>
          <a:ln w="28575">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spcAft>
                <a:spcPts val="100"/>
              </a:spcAft>
              <a:buNone/>
            </a:pPr>
            <a:r>
              <a:rPr lang="en-US" sz="1050" b="1" u="sng" dirty="0">
                <a:solidFill>
                  <a:schemeClr val="tx1">
                    <a:lumMod val="75000"/>
                    <a:lumOff val="25000"/>
                  </a:schemeClr>
                </a:solidFill>
                <a:latin typeface="Century Gothic"/>
                <a:cs typeface="Calibri"/>
              </a:rPr>
              <a:t>Spatial Reference</a:t>
            </a:r>
          </a:p>
          <a:p>
            <a:pPr marL="0" indent="0">
              <a:lnSpc>
                <a:spcPct val="100000"/>
              </a:lnSpc>
              <a:spcBef>
                <a:spcPts val="100"/>
              </a:spcBef>
              <a:spcAft>
                <a:spcPts val="100"/>
              </a:spcAft>
              <a:buNone/>
            </a:pPr>
            <a:r>
              <a:rPr lang="en-US" sz="1050" b="1" dirty="0">
                <a:solidFill>
                  <a:schemeClr val="tx1">
                    <a:lumMod val="75000"/>
                    <a:lumOff val="25000"/>
                  </a:schemeClr>
                </a:solidFill>
                <a:latin typeface="Century Gothic"/>
                <a:cs typeface="Calibri"/>
              </a:rPr>
              <a:t>Name:</a:t>
            </a:r>
            <a:r>
              <a:rPr lang="en-US" sz="1050" dirty="0">
                <a:solidFill>
                  <a:schemeClr val="tx1">
                    <a:lumMod val="75000"/>
                    <a:lumOff val="25000"/>
                  </a:schemeClr>
                </a:solidFill>
                <a:latin typeface="Century Gothic"/>
                <a:cs typeface="Calibri"/>
              </a:rPr>
              <a:t> GCS WGS 1984</a:t>
            </a:r>
          </a:p>
          <a:p>
            <a:pPr marL="0" indent="0">
              <a:lnSpc>
                <a:spcPct val="100000"/>
              </a:lnSpc>
              <a:spcBef>
                <a:spcPts val="100"/>
              </a:spcBef>
              <a:spcAft>
                <a:spcPts val="100"/>
              </a:spcAft>
              <a:buNone/>
            </a:pPr>
            <a:r>
              <a:rPr lang="en-US" sz="1050" b="1" dirty="0">
                <a:solidFill>
                  <a:schemeClr val="tx1">
                    <a:lumMod val="75000"/>
                    <a:lumOff val="25000"/>
                  </a:schemeClr>
                </a:solidFill>
                <a:latin typeface="Century Gothic"/>
                <a:cs typeface="Calibri"/>
              </a:rPr>
              <a:t>GCS:</a:t>
            </a:r>
            <a:r>
              <a:rPr lang="en-US" sz="1050" dirty="0">
                <a:solidFill>
                  <a:schemeClr val="tx1">
                    <a:lumMod val="75000"/>
                    <a:lumOff val="25000"/>
                  </a:schemeClr>
                </a:solidFill>
                <a:latin typeface="Century Gothic"/>
                <a:cs typeface="Calibri"/>
              </a:rPr>
              <a:t> GCS WGS 1984</a:t>
            </a:r>
            <a:endParaRPr lang="en-US" sz="1050" dirty="0">
              <a:solidFill>
                <a:schemeClr val="tx1">
                  <a:lumMod val="75000"/>
                  <a:lumOff val="25000"/>
                </a:schemeClr>
              </a:solidFill>
              <a:cs typeface="Calibri"/>
            </a:endParaRPr>
          </a:p>
          <a:p>
            <a:pPr marL="0" indent="0">
              <a:lnSpc>
                <a:spcPct val="100000"/>
              </a:lnSpc>
              <a:spcBef>
                <a:spcPts val="100"/>
              </a:spcBef>
              <a:spcAft>
                <a:spcPts val="100"/>
              </a:spcAft>
              <a:buNone/>
            </a:pPr>
            <a:r>
              <a:rPr lang="en-US" sz="1050" b="1" dirty="0">
                <a:solidFill>
                  <a:schemeClr val="tx1">
                    <a:lumMod val="75000"/>
                    <a:lumOff val="25000"/>
                  </a:schemeClr>
                </a:solidFill>
                <a:latin typeface="Century Gothic"/>
                <a:cs typeface="Calibri"/>
              </a:rPr>
              <a:t>Datum: </a:t>
            </a:r>
            <a:r>
              <a:rPr lang="en-US" sz="1050" dirty="0">
                <a:solidFill>
                  <a:schemeClr val="tx1">
                    <a:lumMod val="75000"/>
                    <a:lumOff val="25000"/>
                  </a:schemeClr>
                </a:solidFill>
                <a:latin typeface="Century Gothic"/>
                <a:cs typeface="Calibri"/>
              </a:rPr>
              <a:t>WGS 1984</a:t>
            </a:r>
          </a:p>
          <a:p>
            <a:pPr marL="0" indent="0">
              <a:lnSpc>
                <a:spcPct val="100000"/>
              </a:lnSpc>
              <a:spcBef>
                <a:spcPts val="100"/>
              </a:spcBef>
              <a:spcAft>
                <a:spcPts val="100"/>
              </a:spcAft>
              <a:buNone/>
            </a:pPr>
            <a:r>
              <a:rPr lang="en-US" sz="1050" b="1" dirty="0">
                <a:solidFill>
                  <a:schemeClr val="tx1">
                    <a:lumMod val="75000"/>
                    <a:lumOff val="25000"/>
                  </a:schemeClr>
                </a:solidFill>
                <a:latin typeface="Century Gothic"/>
                <a:cs typeface="Calibri"/>
              </a:rPr>
              <a:t>Map Units: </a:t>
            </a:r>
            <a:r>
              <a:rPr lang="en-US" sz="1050" dirty="0">
                <a:solidFill>
                  <a:schemeClr val="tx1">
                    <a:lumMod val="75000"/>
                    <a:lumOff val="25000"/>
                  </a:schemeClr>
                </a:solidFill>
                <a:latin typeface="Century Gothic"/>
                <a:cs typeface="Calibri"/>
              </a:rPr>
              <a:t>Degree</a:t>
            </a:r>
            <a:endParaRPr lang="en-US" sz="1050" dirty="0">
              <a:solidFill>
                <a:schemeClr val="tx1">
                  <a:lumMod val="75000"/>
                  <a:lumOff val="25000"/>
                </a:schemeClr>
              </a:solidFill>
              <a:cs typeface="Calibri"/>
            </a:endParaRPr>
          </a:p>
          <a:p>
            <a:pPr marL="0" indent="0">
              <a:lnSpc>
                <a:spcPct val="100000"/>
              </a:lnSpc>
              <a:spcBef>
                <a:spcPts val="0"/>
              </a:spcBef>
              <a:spcAft>
                <a:spcPts val="600"/>
              </a:spcAft>
              <a:buNone/>
            </a:pPr>
            <a:endParaRPr lang="en-US" sz="105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2872416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Spike Day Investigations</a:t>
            </a:r>
          </a:p>
        </p:txBody>
      </p:sp>
      <p:grpSp>
        <p:nvGrpSpPr>
          <p:cNvPr id="3" name="Group 2">
            <a:extLst>
              <a:ext uri="{FF2B5EF4-FFF2-40B4-BE49-F238E27FC236}">
                <a16:creationId xmlns:a16="http://schemas.microsoft.com/office/drawing/2014/main" id="{28E116A9-7C94-4D3B-8D7A-576E8E2F5AE0}"/>
              </a:ext>
            </a:extLst>
          </p:cNvPr>
          <p:cNvGrpSpPr/>
          <p:nvPr/>
        </p:nvGrpSpPr>
        <p:grpSpPr>
          <a:xfrm>
            <a:off x="495716" y="1465619"/>
            <a:ext cx="11089501" cy="2651178"/>
            <a:chOff x="440154" y="1735494"/>
            <a:chExt cx="11089501" cy="2651178"/>
          </a:xfrm>
        </p:grpSpPr>
        <p:grpSp>
          <p:nvGrpSpPr>
            <p:cNvPr id="4" name="Group 3">
              <a:extLst>
                <a:ext uri="{FF2B5EF4-FFF2-40B4-BE49-F238E27FC236}">
                  <a16:creationId xmlns:a16="http://schemas.microsoft.com/office/drawing/2014/main" id="{561D783C-0EB6-4C3C-AABC-254C613BB60E}"/>
                </a:ext>
              </a:extLst>
            </p:cNvPr>
            <p:cNvGrpSpPr/>
            <p:nvPr/>
          </p:nvGrpSpPr>
          <p:grpSpPr>
            <a:xfrm>
              <a:off x="440154" y="2413485"/>
              <a:ext cx="11089501" cy="1973187"/>
              <a:chOff x="1102031" y="2440834"/>
              <a:chExt cx="11089501" cy="1973187"/>
            </a:xfrm>
          </p:grpSpPr>
          <p:grpSp>
            <p:nvGrpSpPr>
              <p:cNvPr id="7" name="Group 6">
                <a:extLst>
                  <a:ext uri="{FF2B5EF4-FFF2-40B4-BE49-F238E27FC236}">
                    <a16:creationId xmlns:a16="http://schemas.microsoft.com/office/drawing/2014/main" id="{CE326CA3-6F6F-4374-A025-C6F6FCC33167}"/>
                  </a:ext>
                </a:extLst>
              </p:cNvPr>
              <p:cNvGrpSpPr/>
              <p:nvPr/>
            </p:nvGrpSpPr>
            <p:grpSpPr>
              <a:xfrm>
                <a:off x="1102031" y="2440834"/>
                <a:ext cx="11089501" cy="1973187"/>
                <a:chOff x="490922" y="4010101"/>
                <a:chExt cx="11089501" cy="1973187"/>
              </a:xfrm>
            </p:grpSpPr>
            <p:pic>
              <p:nvPicPr>
                <p:cNvPr id="2" name="Picture 3" descr="Icon&#10;&#10;Description automatically generated">
                  <a:extLst>
                    <a:ext uri="{FF2B5EF4-FFF2-40B4-BE49-F238E27FC236}">
                      <a16:creationId xmlns:a16="http://schemas.microsoft.com/office/drawing/2014/main" id="{4EDCA2A7-8727-439E-80DB-801C17AE41C9}"/>
                    </a:ext>
                  </a:extLst>
                </p:cNvPr>
                <p:cNvPicPr>
                  <a:picLocks noChangeAspect="1"/>
                </p:cNvPicPr>
                <p:nvPr/>
              </p:nvPicPr>
              <p:blipFill>
                <a:blip r:embed="rId3"/>
                <a:stretch>
                  <a:fillRect/>
                </a:stretch>
              </p:blipFill>
              <p:spPr>
                <a:xfrm rot="10800000" flipH="1">
                  <a:off x="490922" y="4551137"/>
                  <a:ext cx="11089501" cy="682041"/>
                </a:xfrm>
                <a:prstGeom prst="rect">
                  <a:avLst/>
                </a:prstGeom>
              </p:spPr>
            </p:pic>
            <p:cxnSp>
              <p:nvCxnSpPr>
                <p:cNvPr id="10" name="Straight Arrow Connector 9">
                  <a:extLst>
                    <a:ext uri="{FF2B5EF4-FFF2-40B4-BE49-F238E27FC236}">
                      <a16:creationId xmlns:a16="http://schemas.microsoft.com/office/drawing/2014/main" id="{3000B649-702D-48B1-8CCF-ACF8B441DCD5}"/>
                    </a:ext>
                  </a:extLst>
                </p:cNvPr>
                <p:cNvCxnSpPr>
                  <a:cxnSpLocks/>
                </p:cNvCxnSpPr>
                <p:nvPr/>
              </p:nvCxnSpPr>
              <p:spPr>
                <a:xfrm>
                  <a:off x="3204249" y="4490996"/>
                  <a:ext cx="11723" cy="744470"/>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671ED70-D165-457F-9F03-7CB764391F13}"/>
                    </a:ext>
                  </a:extLst>
                </p:cNvPr>
                <p:cNvCxnSpPr>
                  <a:cxnSpLocks/>
                </p:cNvCxnSpPr>
                <p:nvPr/>
              </p:nvCxnSpPr>
              <p:spPr>
                <a:xfrm>
                  <a:off x="4053991" y="4494702"/>
                  <a:ext cx="0" cy="752014"/>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3BB1DB9-56DC-45DD-AFC1-5746D619D53A}"/>
                    </a:ext>
                  </a:extLst>
                </p:cNvPr>
                <p:cNvCxnSpPr>
                  <a:cxnSpLocks/>
                </p:cNvCxnSpPr>
                <p:nvPr/>
              </p:nvCxnSpPr>
              <p:spPr>
                <a:xfrm flipH="1">
                  <a:off x="7555948" y="4476240"/>
                  <a:ext cx="0" cy="755380"/>
                </a:xfrm>
                <a:prstGeom prst="straightConnector1">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CDBF893-CE18-4DA5-8A59-493ADEA60216}"/>
                    </a:ext>
                  </a:extLst>
                </p:cNvPr>
                <p:cNvCxnSpPr>
                  <a:cxnSpLocks/>
                </p:cNvCxnSpPr>
                <p:nvPr/>
              </p:nvCxnSpPr>
              <p:spPr>
                <a:xfrm>
                  <a:off x="7937644" y="4477630"/>
                  <a:ext cx="1" cy="751202"/>
                </a:xfrm>
                <a:prstGeom prst="straightConnector1">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E778ABE-7230-4B0C-90AC-5AF9D832BAD2}"/>
                    </a:ext>
                  </a:extLst>
                </p:cNvPr>
                <p:cNvCxnSpPr>
                  <a:cxnSpLocks/>
                </p:cNvCxnSpPr>
                <p:nvPr/>
              </p:nvCxnSpPr>
              <p:spPr>
                <a:xfrm flipH="1">
                  <a:off x="8430176" y="4474092"/>
                  <a:ext cx="7544" cy="762925"/>
                </a:xfrm>
                <a:prstGeom prst="straightConnector1">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13FF0AD-C093-4517-995B-BD482B027B72}"/>
                    </a:ext>
                  </a:extLst>
                </p:cNvPr>
                <p:cNvCxnSpPr>
                  <a:cxnSpLocks/>
                </p:cNvCxnSpPr>
                <p:nvPr/>
              </p:nvCxnSpPr>
              <p:spPr>
                <a:xfrm>
                  <a:off x="9150405" y="4476053"/>
                  <a:ext cx="0" cy="757934"/>
                </a:xfrm>
                <a:prstGeom prst="straightConnector1">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5D7286-B86C-4BE8-8B30-9880272295E5}"/>
                    </a:ext>
                  </a:extLst>
                </p:cNvPr>
                <p:cNvCxnSpPr>
                  <a:cxnSpLocks/>
                </p:cNvCxnSpPr>
                <p:nvPr/>
              </p:nvCxnSpPr>
              <p:spPr>
                <a:xfrm>
                  <a:off x="9475726" y="4481377"/>
                  <a:ext cx="4179" cy="762112"/>
                </a:xfrm>
                <a:prstGeom prst="straightConnector1">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F9B0EA19-F594-4B61-ACBC-130BBB0ECC0D}"/>
                    </a:ext>
                  </a:extLst>
                </p:cNvPr>
                <p:cNvSpPr txBox="1">
                  <a:spLocks/>
                </p:cNvSpPr>
                <p:nvPr/>
              </p:nvSpPr>
              <p:spPr>
                <a:xfrm>
                  <a:off x="1804988" y="5599113"/>
                  <a:ext cx="931863" cy="3841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2000" b="1" dirty="0">
                      <a:solidFill>
                        <a:schemeClr val="accent5"/>
                      </a:solidFill>
                      <a:latin typeface="Century Gothic" panose="020F0302020204030204"/>
                    </a:rPr>
                    <a:t>May</a:t>
                  </a:r>
                  <a:endParaRPr lang="en-US" sz="2000" b="1" dirty="0">
                    <a:solidFill>
                      <a:schemeClr val="accent5"/>
                    </a:solidFill>
                    <a:cs typeface="Calibri" panose="020F0502020204030204"/>
                  </a:endParaRPr>
                </a:p>
                <a:p>
                  <a:pPr>
                    <a:lnSpc>
                      <a:spcPct val="100000"/>
                    </a:lnSpc>
                    <a:spcAft>
                      <a:spcPts val="600"/>
                    </a:spcAft>
                    <a:buClr>
                      <a:srgbClr val="8A599A"/>
                    </a:buClr>
                  </a:pPr>
                  <a:endParaRPr lang="en-US"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24" name="Text Placeholder 3">
                  <a:extLst>
                    <a:ext uri="{FF2B5EF4-FFF2-40B4-BE49-F238E27FC236}">
                      <a16:creationId xmlns:a16="http://schemas.microsoft.com/office/drawing/2014/main" id="{DC03700E-D81F-4D3F-9305-8218DD17FAA6}"/>
                    </a:ext>
                  </a:extLst>
                </p:cNvPr>
                <p:cNvSpPr txBox="1">
                  <a:spLocks/>
                </p:cNvSpPr>
                <p:nvPr/>
              </p:nvSpPr>
              <p:spPr>
                <a:xfrm>
                  <a:off x="4240213" y="5599113"/>
                  <a:ext cx="931863" cy="3841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2000" b="1" dirty="0">
                      <a:solidFill>
                        <a:schemeClr val="accent2"/>
                      </a:solidFill>
                      <a:latin typeface="Century Gothic" panose="020F0302020204030204"/>
                    </a:rPr>
                    <a:t>June</a:t>
                  </a:r>
                  <a:endParaRPr lang="en-US" sz="2000" b="1" dirty="0">
                    <a:solidFill>
                      <a:schemeClr val="accent2"/>
                    </a:solidFill>
                    <a:cs typeface="Calibri" panose="020F0502020204030204"/>
                  </a:endParaRPr>
                </a:p>
              </p:txBody>
            </p:sp>
            <p:sp>
              <p:nvSpPr>
                <p:cNvPr id="28" name="Text Placeholder 3">
                  <a:extLst>
                    <a:ext uri="{FF2B5EF4-FFF2-40B4-BE49-F238E27FC236}">
                      <a16:creationId xmlns:a16="http://schemas.microsoft.com/office/drawing/2014/main" id="{7511ADA4-8AA8-462C-816A-0CB3991FC243}"/>
                    </a:ext>
                  </a:extLst>
                </p:cNvPr>
                <p:cNvSpPr txBox="1">
                  <a:spLocks/>
                </p:cNvSpPr>
                <p:nvPr/>
              </p:nvSpPr>
              <p:spPr>
                <a:xfrm>
                  <a:off x="6675438" y="5599113"/>
                  <a:ext cx="931863" cy="3841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2000" b="1" dirty="0">
                      <a:solidFill>
                        <a:schemeClr val="accent4"/>
                      </a:solidFill>
                      <a:latin typeface="Century Gothic" panose="020F0302020204030204"/>
                    </a:rPr>
                    <a:t>July</a:t>
                  </a:r>
                  <a:endParaRPr lang="en-US" sz="2000" b="1" dirty="0">
                    <a:solidFill>
                      <a:schemeClr val="accent4"/>
                    </a:solidFill>
                    <a:cs typeface="Calibri" panose="020F0502020204030204"/>
                  </a:endParaRPr>
                </a:p>
                <a:p>
                  <a:pPr>
                    <a:lnSpc>
                      <a:spcPct val="100000"/>
                    </a:lnSpc>
                    <a:spcAft>
                      <a:spcPts val="600"/>
                    </a:spcAft>
                    <a:buClr>
                      <a:srgbClr val="8A599A"/>
                    </a:buClr>
                  </a:pPr>
                  <a:endParaRPr lang="en-US"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6" name="Text Placeholder 3">
                  <a:extLst>
                    <a:ext uri="{FF2B5EF4-FFF2-40B4-BE49-F238E27FC236}">
                      <a16:creationId xmlns:a16="http://schemas.microsoft.com/office/drawing/2014/main" id="{2153A123-98FA-4E49-8C3F-E96FCBE40C59}"/>
                    </a:ext>
                  </a:extLst>
                </p:cNvPr>
                <p:cNvSpPr txBox="1">
                  <a:spLocks/>
                </p:cNvSpPr>
                <p:nvPr/>
              </p:nvSpPr>
              <p:spPr>
                <a:xfrm>
                  <a:off x="8981760" y="4166505"/>
                  <a:ext cx="321056" cy="31099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2</a:t>
                  </a:r>
                </a:p>
              </p:txBody>
            </p:sp>
            <p:sp>
              <p:nvSpPr>
                <p:cNvPr id="27" name="Text Placeholder 3">
                  <a:extLst>
                    <a:ext uri="{FF2B5EF4-FFF2-40B4-BE49-F238E27FC236}">
                      <a16:creationId xmlns:a16="http://schemas.microsoft.com/office/drawing/2014/main" id="{CB41590B-AC04-4946-A963-3BDA55963ED3}"/>
                    </a:ext>
                  </a:extLst>
                </p:cNvPr>
                <p:cNvSpPr txBox="1">
                  <a:spLocks/>
                </p:cNvSpPr>
                <p:nvPr/>
              </p:nvSpPr>
              <p:spPr>
                <a:xfrm>
                  <a:off x="9314737" y="4166504"/>
                  <a:ext cx="321056" cy="31099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panose="020F0302020204030204"/>
                    </a:rPr>
                    <a:t>3</a:t>
                  </a:r>
                  <a:endParaRPr lang="en-US" sz="1400" b="1" dirty="0">
                    <a:solidFill>
                      <a:schemeClr val="tx1">
                        <a:lumMod val="75000"/>
                        <a:lumOff val="25000"/>
                      </a:schemeClr>
                    </a:solidFill>
                    <a:cs typeface="Calibri" panose="020F0502020204030204"/>
                  </a:endParaRPr>
                </a:p>
              </p:txBody>
            </p:sp>
            <p:sp>
              <p:nvSpPr>
                <p:cNvPr id="32" name="Text Placeholder 3">
                  <a:extLst>
                    <a:ext uri="{FF2B5EF4-FFF2-40B4-BE49-F238E27FC236}">
                      <a16:creationId xmlns:a16="http://schemas.microsoft.com/office/drawing/2014/main" id="{B4EF54C6-F600-485A-91D2-DCFCED302826}"/>
                    </a:ext>
                  </a:extLst>
                </p:cNvPr>
                <p:cNvSpPr txBox="1">
                  <a:spLocks/>
                </p:cNvSpPr>
                <p:nvPr/>
              </p:nvSpPr>
              <p:spPr>
                <a:xfrm>
                  <a:off x="9110663" y="5599113"/>
                  <a:ext cx="1468438" cy="3841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None/>
                  </a:pPr>
                  <a:r>
                    <a:rPr lang="en-US" sz="2000" b="1" dirty="0">
                      <a:solidFill>
                        <a:schemeClr val="accent6"/>
                      </a:solidFill>
                      <a:latin typeface="Century Gothic" panose="020F0302020204030204"/>
                    </a:rPr>
                    <a:t>August</a:t>
                  </a:r>
                </a:p>
              </p:txBody>
            </p:sp>
            <p:sp>
              <p:nvSpPr>
                <p:cNvPr id="33" name="Text Placeholder 3">
                  <a:extLst>
                    <a:ext uri="{FF2B5EF4-FFF2-40B4-BE49-F238E27FC236}">
                      <a16:creationId xmlns:a16="http://schemas.microsoft.com/office/drawing/2014/main" id="{AFAEB23B-56CE-4DF3-AE5B-8006599E2A59}"/>
                    </a:ext>
                  </a:extLst>
                </p:cNvPr>
                <p:cNvSpPr txBox="1">
                  <a:spLocks/>
                </p:cNvSpPr>
                <p:nvPr/>
              </p:nvSpPr>
              <p:spPr>
                <a:xfrm>
                  <a:off x="8203652" y="4167520"/>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28</a:t>
                  </a:r>
                </a:p>
              </p:txBody>
            </p:sp>
            <p:sp>
              <p:nvSpPr>
                <p:cNvPr id="34" name="Text Placeholder 3">
                  <a:extLst>
                    <a:ext uri="{FF2B5EF4-FFF2-40B4-BE49-F238E27FC236}">
                      <a16:creationId xmlns:a16="http://schemas.microsoft.com/office/drawing/2014/main" id="{91580D0E-6785-40FA-BD27-5B39408DB35E}"/>
                    </a:ext>
                  </a:extLst>
                </p:cNvPr>
                <p:cNvSpPr txBox="1">
                  <a:spLocks/>
                </p:cNvSpPr>
                <p:nvPr/>
              </p:nvSpPr>
              <p:spPr>
                <a:xfrm>
                  <a:off x="7706728" y="4166502"/>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22</a:t>
                  </a:r>
                </a:p>
              </p:txBody>
            </p:sp>
            <p:sp>
              <p:nvSpPr>
                <p:cNvPr id="35" name="Text Placeholder 3">
                  <a:extLst>
                    <a:ext uri="{FF2B5EF4-FFF2-40B4-BE49-F238E27FC236}">
                      <a16:creationId xmlns:a16="http://schemas.microsoft.com/office/drawing/2014/main" id="{DAFD51C7-89A0-4594-AB01-B8B0FEC3689F}"/>
                    </a:ext>
                  </a:extLst>
                </p:cNvPr>
                <p:cNvSpPr txBox="1">
                  <a:spLocks/>
                </p:cNvSpPr>
                <p:nvPr/>
              </p:nvSpPr>
              <p:spPr>
                <a:xfrm>
                  <a:off x="7326025" y="4167520"/>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19</a:t>
                  </a:r>
                </a:p>
              </p:txBody>
            </p:sp>
            <p:cxnSp>
              <p:nvCxnSpPr>
                <p:cNvPr id="38" name="Straight Arrow Connector 37">
                  <a:extLst>
                    <a:ext uri="{FF2B5EF4-FFF2-40B4-BE49-F238E27FC236}">
                      <a16:creationId xmlns:a16="http://schemas.microsoft.com/office/drawing/2014/main" id="{EAC102A9-F89E-49FE-B2C0-75B9926610C6}"/>
                    </a:ext>
                  </a:extLst>
                </p:cNvPr>
                <p:cNvCxnSpPr>
                  <a:cxnSpLocks/>
                </p:cNvCxnSpPr>
                <p:nvPr/>
              </p:nvCxnSpPr>
              <p:spPr>
                <a:xfrm flipH="1">
                  <a:off x="7156086" y="4476239"/>
                  <a:ext cx="0" cy="755380"/>
                </a:xfrm>
                <a:prstGeom prst="straightConnector1">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E007F62-AC29-4795-8A3A-1D55F7B3D73F}"/>
                    </a:ext>
                  </a:extLst>
                </p:cNvPr>
                <p:cNvCxnSpPr>
                  <a:cxnSpLocks/>
                </p:cNvCxnSpPr>
                <p:nvPr/>
              </p:nvCxnSpPr>
              <p:spPr>
                <a:xfrm flipH="1">
                  <a:off x="7352245" y="4483785"/>
                  <a:ext cx="0" cy="755380"/>
                </a:xfrm>
                <a:prstGeom prst="straightConnector1">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0" name="Text Placeholder 3">
                  <a:extLst>
                    <a:ext uri="{FF2B5EF4-FFF2-40B4-BE49-F238E27FC236}">
                      <a16:creationId xmlns:a16="http://schemas.microsoft.com/office/drawing/2014/main" id="{A1256792-B828-4853-981E-96830B0B1DFB}"/>
                    </a:ext>
                  </a:extLst>
                </p:cNvPr>
                <p:cNvSpPr txBox="1">
                  <a:spLocks/>
                </p:cNvSpPr>
                <p:nvPr/>
              </p:nvSpPr>
              <p:spPr>
                <a:xfrm>
                  <a:off x="7089092" y="4010101"/>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18</a:t>
                  </a:r>
                </a:p>
              </p:txBody>
            </p:sp>
            <p:sp>
              <p:nvSpPr>
                <p:cNvPr id="41" name="Text Placeholder 3">
                  <a:extLst>
                    <a:ext uri="{FF2B5EF4-FFF2-40B4-BE49-F238E27FC236}">
                      <a16:creationId xmlns:a16="http://schemas.microsoft.com/office/drawing/2014/main" id="{75E8E213-B784-41B6-9927-D0B3BA9E540F}"/>
                    </a:ext>
                  </a:extLst>
                </p:cNvPr>
                <p:cNvSpPr txBox="1">
                  <a:spLocks/>
                </p:cNvSpPr>
                <p:nvPr/>
              </p:nvSpPr>
              <p:spPr>
                <a:xfrm>
                  <a:off x="6885389" y="4169554"/>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17</a:t>
                  </a:r>
                </a:p>
              </p:txBody>
            </p:sp>
            <p:sp>
              <p:nvSpPr>
                <p:cNvPr id="42" name="Text Placeholder 3">
                  <a:extLst>
                    <a:ext uri="{FF2B5EF4-FFF2-40B4-BE49-F238E27FC236}">
                      <a16:creationId xmlns:a16="http://schemas.microsoft.com/office/drawing/2014/main" id="{9372C0D8-EFCB-490B-A139-42DBDFB52627}"/>
                    </a:ext>
                  </a:extLst>
                </p:cNvPr>
                <p:cNvSpPr txBox="1">
                  <a:spLocks/>
                </p:cNvSpPr>
                <p:nvPr/>
              </p:nvSpPr>
              <p:spPr>
                <a:xfrm>
                  <a:off x="3845951" y="4165485"/>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5</a:t>
                  </a:r>
                </a:p>
              </p:txBody>
            </p:sp>
            <p:sp>
              <p:nvSpPr>
                <p:cNvPr id="43" name="Text Placeholder 3">
                  <a:extLst>
                    <a:ext uri="{FF2B5EF4-FFF2-40B4-BE49-F238E27FC236}">
                      <a16:creationId xmlns:a16="http://schemas.microsoft.com/office/drawing/2014/main" id="{A05F4EE5-3C8D-4583-8AAE-2EDD0ABC20C9}"/>
                    </a:ext>
                  </a:extLst>
                </p:cNvPr>
                <p:cNvSpPr txBox="1">
                  <a:spLocks/>
                </p:cNvSpPr>
                <p:nvPr/>
              </p:nvSpPr>
              <p:spPr>
                <a:xfrm>
                  <a:off x="2985872" y="4165486"/>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30</a:t>
                  </a:r>
                </a:p>
              </p:txBody>
            </p:sp>
            <p:sp>
              <p:nvSpPr>
                <p:cNvPr id="44" name="Text Placeholder 3">
                  <a:extLst>
                    <a:ext uri="{FF2B5EF4-FFF2-40B4-BE49-F238E27FC236}">
                      <a16:creationId xmlns:a16="http://schemas.microsoft.com/office/drawing/2014/main" id="{D58C9FB3-A851-4771-B12E-6D7596BDF057}"/>
                    </a:ext>
                  </a:extLst>
                </p:cNvPr>
                <p:cNvSpPr txBox="1">
                  <a:spLocks/>
                </p:cNvSpPr>
                <p:nvPr/>
              </p:nvSpPr>
              <p:spPr>
                <a:xfrm>
                  <a:off x="2518109" y="4169554"/>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26</a:t>
                  </a:r>
                </a:p>
              </p:txBody>
            </p:sp>
          </p:grpSp>
          <p:cxnSp>
            <p:nvCxnSpPr>
              <p:cNvPr id="36" name="Straight Arrow Connector 35">
                <a:extLst>
                  <a:ext uri="{FF2B5EF4-FFF2-40B4-BE49-F238E27FC236}">
                    <a16:creationId xmlns:a16="http://schemas.microsoft.com/office/drawing/2014/main" id="{55074190-6404-45AF-AA2D-21EBCF08B9D6}"/>
                  </a:ext>
                </a:extLst>
              </p:cNvPr>
              <p:cNvCxnSpPr>
                <a:cxnSpLocks/>
              </p:cNvCxnSpPr>
              <p:nvPr/>
            </p:nvCxnSpPr>
            <p:spPr>
              <a:xfrm>
                <a:off x="3325999" y="2914185"/>
                <a:ext cx="11723" cy="744470"/>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5" name="Arrow: Down 4">
              <a:extLst>
                <a:ext uri="{FF2B5EF4-FFF2-40B4-BE49-F238E27FC236}">
                  <a16:creationId xmlns:a16="http://schemas.microsoft.com/office/drawing/2014/main" id="{2F80E29D-5A38-4BCF-AE61-862449CBCDF7}"/>
                </a:ext>
              </a:extLst>
            </p:cNvPr>
            <p:cNvSpPr/>
            <p:nvPr/>
          </p:nvSpPr>
          <p:spPr>
            <a:xfrm>
              <a:off x="9273409" y="1735496"/>
              <a:ext cx="286693" cy="6790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Arrow: Down 36">
              <a:extLst>
                <a:ext uri="{FF2B5EF4-FFF2-40B4-BE49-F238E27FC236}">
                  <a16:creationId xmlns:a16="http://schemas.microsoft.com/office/drawing/2014/main" id="{AD0814EA-C9C3-4A6E-8BA0-3FE8184DAF15}"/>
                </a:ext>
              </a:extLst>
            </p:cNvPr>
            <p:cNvSpPr/>
            <p:nvPr/>
          </p:nvSpPr>
          <p:spPr>
            <a:xfrm>
              <a:off x="8300161" y="1735495"/>
              <a:ext cx="286693" cy="6790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Arrow: Down 44">
              <a:extLst>
                <a:ext uri="{FF2B5EF4-FFF2-40B4-BE49-F238E27FC236}">
                  <a16:creationId xmlns:a16="http://schemas.microsoft.com/office/drawing/2014/main" id="{8D6F4BE4-23B1-408C-8F39-A3AC0661C1C7}"/>
                </a:ext>
              </a:extLst>
            </p:cNvPr>
            <p:cNvSpPr/>
            <p:nvPr/>
          </p:nvSpPr>
          <p:spPr>
            <a:xfrm>
              <a:off x="2555194" y="1735494"/>
              <a:ext cx="286693" cy="6790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Arrow: Down 45">
              <a:extLst>
                <a:ext uri="{FF2B5EF4-FFF2-40B4-BE49-F238E27FC236}">
                  <a16:creationId xmlns:a16="http://schemas.microsoft.com/office/drawing/2014/main" id="{D236FFE0-A187-4F8B-8EC2-BBDEC6EC974A}"/>
                </a:ext>
              </a:extLst>
            </p:cNvPr>
            <p:cNvSpPr/>
            <p:nvPr/>
          </p:nvSpPr>
          <p:spPr>
            <a:xfrm>
              <a:off x="3882273" y="1735495"/>
              <a:ext cx="286693" cy="6790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Arrow: Down 46">
              <a:extLst>
                <a:ext uri="{FF2B5EF4-FFF2-40B4-BE49-F238E27FC236}">
                  <a16:creationId xmlns:a16="http://schemas.microsoft.com/office/drawing/2014/main" id="{82D233D8-15C9-4861-A055-A7EA44DDB799}"/>
                </a:ext>
              </a:extLst>
            </p:cNvPr>
            <p:cNvSpPr/>
            <p:nvPr/>
          </p:nvSpPr>
          <p:spPr>
            <a:xfrm>
              <a:off x="7366924" y="1735494"/>
              <a:ext cx="286693" cy="6790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Rounded Corners 13">
            <a:extLst>
              <a:ext uri="{FF2B5EF4-FFF2-40B4-BE49-F238E27FC236}">
                <a16:creationId xmlns:a16="http://schemas.microsoft.com/office/drawing/2014/main" id="{F3265E05-206D-4205-9B8A-71875F3321ED}"/>
              </a:ext>
            </a:extLst>
          </p:cNvPr>
          <p:cNvSpPr/>
          <p:nvPr/>
        </p:nvSpPr>
        <p:spPr>
          <a:xfrm>
            <a:off x="1117351" y="4900780"/>
            <a:ext cx="2497524" cy="921353"/>
          </a:xfrm>
          <a:prstGeom prst="roundRect">
            <a:avLst/>
          </a:prstGeom>
          <a:solidFill>
            <a:srgbClr val="835D9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panose="020F0502020204030204"/>
              </a:rPr>
              <a:t>Run HYSPLIT for target spike day</a:t>
            </a:r>
          </a:p>
        </p:txBody>
      </p:sp>
      <p:sp>
        <p:nvSpPr>
          <p:cNvPr id="15" name="Rectangle: Rounded Corners 14">
            <a:extLst>
              <a:ext uri="{FF2B5EF4-FFF2-40B4-BE49-F238E27FC236}">
                <a16:creationId xmlns:a16="http://schemas.microsoft.com/office/drawing/2014/main" id="{78BBA0AD-3A7C-4181-88BC-EF03CD828953}"/>
              </a:ext>
            </a:extLst>
          </p:cNvPr>
          <p:cNvSpPr/>
          <p:nvPr/>
        </p:nvSpPr>
        <p:spPr>
          <a:xfrm>
            <a:off x="4514601" y="4900780"/>
            <a:ext cx="4069149" cy="921353"/>
          </a:xfrm>
          <a:prstGeom prst="roundRect">
            <a:avLst/>
          </a:prstGeom>
          <a:solidFill>
            <a:srgbClr val="835D9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panose="020F0502020204030204"/>
              </a:rPr>
              <a:t>Visualize O</a:t>
            </a:r>
            <a:r>
              <a:rPr lang="en-US" sz="2000" baseline="-25000" dirty="0">
                <a:solidFill>
                  <a:schemeClr val="tx1">
                    <a:lumMod val="75000"/>
                    <a:lumOff val="25000"/>
                  </a:schemeClr>
                </a:solidFill>
                <a:latin typeface="Century Gothic"/>
                <a:cs typeface="Calibri" panose="020F0502020204030204"/>
              </a:rPr>
              <a:t>3</a:t>
            </a:r>
            <a:r>
              <a:rPr lang="en-US" sz="2000" dirty="0">
                <a:solidFill>
                  <a:schemeClr val="tx1">
                    <a:lumMod val="75000"/>
                    <a:lumOff val="25000"/>
                  </a:schemeClr>
                </a:solidFill>
                <a:latin typeface="Century Gothic"/>
                <a:cs typeface="Calibri" panose="020F0502020204030204"/>
              </a:rPr>
              <a:t>, NO</a:t>
            </a:r>
            <a:r>
              <a:rPr lang="en-US" sz="2000" baseline="-25000" dirty="0">
                <a:solidFill>
                  <a:schemeClr val="tx1">
                    <a:lumMod val="75000"/>
                    <a:lumOff val="25000"/>
                  </a:schemeClr>
                </a:solidFill>
                <a:latin typeface="Century Gothic"/>
                <a:cs typeface="Calibri" panose="020F0502020204030204"/>
              </a:rPr>
              <a:t>2</a:t>
            </a:r>
            <a:r>
              <a:rPr lang="en-US" sz="2000" dirty="0">
                <a:solidFill>
                  <a:schemeClr val="tx1">
                    <a:lumMod val="75000"/>
                    <a:lumOff val="25000"/>
                  </a:schemeClr>
                </a:solidFill>
                <a:latin typeface="Century Gothic"/>
                <a:cs typeface="Calibri" panose="020F0502020204030204"/>
              </a:rPr>
              <a:t>, HCHO, and CO along back trajectory</a:t>
            </a:r>
          </a:p>
        </p:txBody>
      </p:sp>
      <p:sp>
        <p:nvSpPr>
          <p:cNvPr id="16" name="Rectangle: Rounded Corners 15">
            <a:extLst>
              <a:ext uri="{FF2B5EF4-FFF2-40B4-BE49-F238E27FC236}">
                <a16:creationId xmlns:a16="http://schemas.microsoft.com/office/drawing/2014/main" id="{F7167CD7-602E-4420-B2C1-12BEAC11B750}"/>
              </a:ext>
            </a:extLst>
          </p:cNvPr>
          <p:cNvSpPr/>
          <p:nvPr/>
        </p:nvSpPr>
        <p:spPr>
          <a:xfrm>
            <a:off x="9483476" y="4900781"/>
            <a:ext cx="1624399" cy="921353"/>
          </a:xfrm>
          <a:prstGeom prst="roundRect">
            <a:avLst/>
          </a:prstGeom>
          <a:solidFill>
            <a:srgbClr val="835D9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panose="020F0502020204030204"/>
              </a:rPr>
              <a:t>Compare</a:t>
            </a:r>
          </a:p>
        </p:txBody>
      </p:sp>
      <p:sp>
        <p:nvSpPr>
          <p:cNvPr id="22" name="Arrow: Down 21">
            <a:extLst>
              <a:ext uri="{FF2B5EF4-FFF2-40B4-BE49-F238E27FC236}">
                <a16:creationId xmlns:a16="http://schemas.microsoft.com/office/drawing/2014/main" id="{BC23DAF3-9314-4118-871F-E4B7E14A2F8C}"/>
              </a:ext>
            </a:extLst>
          </p:cNvPr>
          <p:cNvSpPr/>
          <p:nvPr/>
        </p:nvSpPr>
        <p:spPr>
          <a:xfrm rot="-5400000">
            <a:off x="3948280" y="5019984"/>
            <a:ext cx="286693" cy="679010"/>
          </a:xfrm>
          <a:prstGeom prst="down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Arrow: Down 55">
            <a:extLst>
              <a:ext uri="{FF2B5EF4-FFF2-40B4-BE49-F238E27FC236}">
                <a16:creationId xmlns:a16="http://schemas.microsoft.com/office/drawing/2014/main" id="{14E7A067-7B41-4DD4-95B1-32C15FBA78C6}"/>
              </a:ext>
            </a:extLst>
          </p:cNvPr>
          <p:cNvSpPr/>
          <p:nvPr/>
        </p:nvSpPr>
        <p:spPr>
          <a:xfrm rot="-5400000">
            <a:off x="8933029" y="5019983"/>
            <a:ext cx="286693" cy="679010"/>
          </a:xfrm>
          <a:prstGeom prst="down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3385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1436F1-B270-874A-AC20-13EC22B0CD6E}"/>
              </a:ext>
            </a:extLst>
          </p:cNvPr>
          <p:cNvSpPr txBox="1"/>
          <p:nvPr/>
        </p:nvSpPr>
        <p:spPr>
          <a:xfrm>
            <a:off x="379073" y="197617"/>
            <a:ext cx="11088414" cy="646331"/>
          </a:xfrm>
          <a:prstGeom prst="rect">
            <a:avLst/>
          </a:prstGeom>
          <a:noFill/>
        </p:spPr>
        <p:txBody>
          <a:bodyPr wrap="square" lIns="91440" tIns="45720" rIns="91440" bIns="45720" rtlCol="0" anchor="t">
            <a:spAutoFit/>
          </a:bodyPr>
          <a:lstStyle/>
          <a:p>
            <a:r>
              <a:rPr lang="en-US" sz="3600" b="1" dirty="0">
                <a:solidFill>
                  <a:srgbClr val="8A599A"/>
                </a:solidFill>
                <a:latin typeface="Century Gothic" panose="020B0502020202020204" pitchFamily="34" charset="0"/>
              </a:rPr>
              <a:t>Results – HYSPLIT Spike days</a:t>
            </a:r>
          </a:p>
        </p:txBody>
      </p:sp>
      <p:pic>
        <p:nvPicPr>
          <p:cNvPr id="3" name="Picture 2">
            <a:extLst>
              <a:ext uri="{FF2B5EF4-FFF2-40B4-BE49-F238E27FC236}">
                <a16:creationId xmlns:a16="http://schemas.microsoft.com/office/drawing/2014/main" id="{AE713D27-72D7-A148-925D-A3A1B850CDE6}"/>
              </a:ext>
            </a:extLst>
          </p:cNvPr>
          <p:cNvPicPr>
            <a:picLocks noChangeAspect="1"/>
          </p:cNvPicPr>
          <p:nvPr/>
        </p:nvPicPr>
        <p:blipFill rotWithShape="1">
          <a:blip r:embed="rId3"/>
          <a:srcRect l="7117" t="22319" r="38826" b="10928"/>
          <a:stretch/>
        </p:blipFill>
        <p:spPr>
          <a:xfrm>
            <a:off x="4659481" y="1136078"/>
            <a:ext cx="2522443" cy="2411198"/>
          </a:xfrm>
          <a:prstGeom prst="rect">
            <a:avLst/>
          </a:prstGeom>
        </p:spPr>
      </p:pic>
      <p:pic>
        <p:nvPicPr>
          <p:cNvPr id="5" name="Picture 4" descr="Diagram&#10;&#10;Description automatically generated">
            <a:extLst>
              <a:ext uri="{FF2B5EF4-FFF2-40B4-BE49-F238E27FC236}">
                <a16:creationId xmlns:a16="http://schemas.microsoft.com/office/drawing/2014/main" id="{A65BBD27-07AC-AF42-A228-E5EC291309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67" t="19850" r="38534" b="10538"/>
          <a:stretch/>
        </p:blipFill>
        <p:spPr>
          <a:xfrm>
            <a:off x="1788364" y="4172095"/>
            <a:ext cx="2522443" cy="2514436"/>
          </a:xfrm>
          <a:prstGeom prst="rect">
            <a:avLst/>
          </a:prstGeom>
        </p:spPr>
      </p:pic>
      <p:sp>
        <p:nvSpPr>
          <p:cNvPr id="10" name="TextBox 9">
            <a:extLst>
              <a:ext uri="{FF2B5EF4-FFF2-40B4-BE49-F238E27FC236}">
                <a16:creationId xmlns:a16="http://schemas.microsoft.com/office/drawing/2014/main" id="{78A3C2DC-3934-DA4F-8E5B-838307BC44E0}"/>
              </a:ext>
            </a:extLst>
          </p:cNvPr>
          <p:cNvSpPr txBox="1"/>
          <p:nvPr/>
        </p:nvSpPr>
        <p:spPr>
          <a:xfrm>
            <a:off x="4669373" y="801669"/>
            <a:ext cx="2245360" cy="369332"/>
          </a:xfrm>
          <a:prstGeom prst="rect">
            <a:avLst/>
          </a:prstGeom>
          <a:noFill/>
        </p:spPr>
        <p:txBody>
          <a:bodyPr wrap="square" lIns="91440" tIns="45720" rIns="91440" bIns="45720" rtlCol="0" anchor="t">
            <a:spAutoFit/>
          </a:bodyPr>
          <a:lstStyle/>
          <a:p>
            <a:pPr algn="ctr"/>
            <a:r>
              <a:rPr lang="en-US" b="1" dirty="0">
                <a:solidFill>
                  <a:srgbClr val="8A599A"/>
                </a:solidFill>
                <a:latin typeface="Century Gothic"/>
              </a:rPr>
              <a:t>Jul 19th – July 15th</a:t>
            </a:r>
          </a:p>
        </p:txBody>
      </p:sp>
      <p:pic>
        <p:nvPicPr>
          <p:cNvPr id="12" name="Picture 11" descr="Diagram&#10;&#10;Description automatically generated">
            <a:extLst>
              <a:ext uri="{FF2B5EF4-FFF2-40B4-BE49-F238E27FC236}">
                <a16:creationId xmlns:a16="http://schemas.microsoft.com/office/drawing/2014/main" id="{D159236E-37AD-CB41-96C5-3C362A163A50}"/>
              </a:ext>
            </a:extLst>
          </p:cNvPr>
          <p:cNvPicPr>
            <a:picLocks noChangeAspect="1"/>
          </p:cNvPicPr>
          <p:nvPr/>
        </p:nvPicPr>
        <p:blipFill rotWithShape="1">
          <a:blip r:embed="rId5">
            <a:extLst>
              <a:ext uri="{28A0092B-C50C-407E-A947-70E740481C1C}">
                <a14:useLocalDpi xmlns:a14="http://schemas.microsoft.com/office/drawing/2010/main" val="0"/>
              </a:ext>
            </a:extLst>
          </a:blip>
          <a:srcRect l="7162" t="21158" r="37121" b="10757"/>
          <a:stretch/>
        </p:blipFill>
        <p:spPr>
          <a:xfrm>
            <a:off x="8456236" y="1341936"/>
            <a:ext cx="2847563" cy="2787719"/>
          </a:xfrm>
          <a:prstGeom prst="rect">
            <a:avLst/>
          </a:prstGeom>
        </p:spPr>
      </p:pic>
      <p:sp>
        <p:nvSpPr>
          <p:cNvPr id="13" name="TextBox 12">
            <a:extLst>
              <a:ext uri="{FF2B5EF4-FFF2-40B4-BE49-F238E27FC236}">
                <a16:creationId xmlns:a16="http://schemas.microsoft.com/office/drawing/2014/main" id="{56A4942C-5AAC-2740-99BE-F016D5A41A04}"/>
              </a:ext>
            </a:extLst>
          </p:cNvPr>
          <p:cNvSpPr txBox="1"/>
          <p:nvPr/>
        </p:nvSpPr>
        <p:spPr>
          <a:xfrm>
            <a:off x="8658376" y="955826"/>
            <a:ext cx="2245360" cy="369332"/>
          </a:xfrm>
          <a:prstGeom prst="rect">
            <a:avLst/>
          </a:prstGeom>
          <a:noFill/>
        </p:spPr>
        <p:txBody>
          <a:bodyPr wrap="square" lIns="91440" tIns="45720" rIns="91440" bIns="45720" rtlCol="0" anchor="t">
            <a:spAutoFit/>
          </a:bodyPr>
          <a:lstStyle/>
          <a:p>
            <a:pPr algn="ctr"/>
            <a:r>
              <a:rPr lang="en-US" b="1" dirty="0">
                <a:solidFill>
                  <a:srgbClr val="8A599A"/>
                </a:solidFill>
                <a:latin typeface="Century Gothic"/>
              </a:rPr>
              <a:t>Aug 3rd – Jul 30th</a:t>
            </a:r>
          </a:p>
        </p:txBody>
      </p:sp>
      <p:pic>
        <p:nvPicPr>
          <p:cNvPr id="15" name="Picture 14" descr="Diagram, map&#10;&#10;Description automatically generated">
            <a:extLst>
              <a:ext uri="{FF2B5EF4-FFF2-40B4-BE49-F238E27FC236}">
                <a16:creationId xmlns:a16="http://schemas.microsoft.com/office/drawing/2014/main" id="{64319950-11AE-1D42-BFAE-4BC532F3C6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6" t="2797" r="3414" b="5288"/>
          <a:stretch/>
        </p:blipFill>
        <p:spPr>
          <a:xfrm>
            <a:off x="374469" y="1137004"/>
            <a:ext cx="2458321" cy="2411199"/>
          </a:xfrm>
          <a:prstGeom prst="rect">
            <a:avLst/>
          </a:prstGeom>
        </p:spPr>
      </p:pic>
      <p:sp>
        <p:nvSpPr>
          <p:cNvPr id="17" name="Rectangle 16">
            <a:extLst>
              <a:ext uri="{FF2B5EF4-FFF2-40B4-BE49-F238E27FC236}">
                <a16:creationId xmlns:a16="http://schemas.microsoft.com/office/drawing/2014/main" id="{45E6C0A3-762E-634F-BF79-8BDB07BB99D4}"/>
              </a:ext>
            </a:extLst>
          </p:cNvPr>
          <p:cNvSpPr/>
          <p:nvPr/>
        </p:nvSpPr>
        <p:spPr>
          <a:xfrm>
            <a:off x="376297" y="801669"/>
            <a:ext cx="2563522" cy="369332"/>
          </a:xfrm>
          <a:prstGeom prst="rect">
            <a:avLst/>
          </a:prstGeom>
        </p:spPr>
        <p:txBody>
          <a:bodyPr wrap="none">
            <a:spAutoFit/>
          </a:bodyPr>
          <a:lstStyle/>
          <a:p>
            <a:pPr algn="ctr"/>
            <a:r>
              <a:rPr lang="en-US" b="1" dirty="0">
                <a:solidFill>
                  <a:srgbClr val="8A599A"/>
                </a:solidFill>
                <a:latin typeface="Century Gothic" panose="020B0502020202020204" pitchFamily="34" charset="0"/>
              </a:rPr>
              <a:t>May 26th – May 22nd</a:t>
            </a:r>
          </a:p>
        </p:txBody>
      </p:sp>
      <p:pic>
        <p:nvPicPr>
          <p:cNvPr id="19" name="Picture 18" descr="A picture containing engineering drawing&#10;&#10;Description automatically generated">
            <a:extLst>
              <a:ext uri="{FF2B5EF4-FFF2-40B4-BE49-F238E27FC236}">
                <a16:creationId xmlns:a16="http://schemas.microsoft.com/office/drawing/2014/main" id="{3B2CAC5C-D052-DE46-A8B8-3D2DF012A7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22" t="2835" r="4225" b="5404"/>
          <a:stretch/>
        </p:blipFill>
        <p:spPr>
          <a:xfrm>
            <a:off x="5301972" y="3989285"/>
            <a:ext cx="2660648" cy="2646503"/>
          </a:xfrm>
          <a:prstGeom prst="rect">
            <a:avLst/>
          </a:prstGeom>
        </p:spPr>
      </p:pic>
      <p:sp>
        <p:nvSpPr>
          <p:cNvPr id="4" name="Rectangle 3">
            <a:extLst>
              <a:ext uri="{FF2B5EF4-FFF2-40B4-BE49-F238E27FC236}">
                <a16:creationId xmlns:a16="http://schemas.microsoft.com/office/drawing/2014/main" id="{756165DD-6C67-4260-A596-3B832E1E6EE9}"/>
              </a:ext>
            </a:extLst>
          </p:cNvPr>
          <p:cNvSpPr/>
          <p:nvPr/>
        </p:nvSpPr>
        <p:spPr>
          <a:xfrm>
            <a:off x="374072" y="1091539"/>
            <a:ext cx="2850077" cy="246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01CF139-6368-45D3-B74D-5BC36C4B6137}"/>
              </a:ext>
            </a:extLst>
          </p:cNvPr>
          <p:cNvSpPr/>
          <p:nvPr/>
        </p:nvSpPr>
        <p:spPr>
          <a:xfrm>
            <a:off x="1555667" y="4123706"/>
            <a:ext cx="2978726" cy="2592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B122E46-1108-4971-B6BC-3DB7059A39B8}"/>
              </a:ext>
            </a:extLst>
          </p:cNvPr>
          <p:cNvSpPr/>
          <p:nvPr/>
        </p:nvSpPr>
        <p:spPr>
          <a:xfrm>
            <a:off x="4544290" y="1115290"/>
            <a:ext cx="2850077" cy="246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CA5545-8ABE-48DB-89D9-4394E7B9CA7C}"/>
              </a:ext>
            </a:extLst>
          </p:cNvPr>
          <p:cNvSpPr/>
          <p:nvPr/>
        </p:nvSpPr>
        <p:spPr>
          <a:xfrm>
            <a:off x="5138057" y="3935679"/>
            <a:ext cx="3028206" cy="2780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AB19E4-5D73-4BAB-8255-504E9E58BB01}"/>
              </a:ext>
            </a:extLst>
          </p:cNvPr>
          <p:cNvSpPr/>
          <p:nvPr/>
        </p:nvSpPr>
        <p:spPr>
          <a:xfrm>
            <a:off x="8354290" y="1323108"/>
            <a:ext cx="3028206" cy="2968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2F2EF88D-EF95-4C83-A41D-DB1F743D2C4E}"/>
              </a:ext>
            </a:extLst>
          </p:cNvPr>
          <p:cNvPicPr>
            <a:picLocks noChangeAspect="1"/>
          </p:cNvPicPr>
          <p:nvPr/>
        </p:nvPicPr>
        <p:blipFill rotWithShape="1">
          <a:blip r:embed="rId3"/>
          <a:srcRect l="7117" t="22319" r="38826" b="10928"/>
          <a:stretch/>
        </p:blipFill>
        <p:spPr>
          <a:xfrm>
            <a:off x="4461559" y="1171132"/>
            <a:ext cx="2660988" cy="2510159"/>
          </a:xfrm>
          <a:prstGeom prst="rect">
            <a:avLst/>
          </a:prstGeom>
          <a:effectLst>
            <a:outerShdw blurRad="50800" dist="38100" dir="2700000" algn="tl" rotWithShape="0">
              <a:prstClr val="black">
                <a:alpha val="40000"/>
              </a:prstClr>
            </a:outerShdw>
          </a:effectLst>
        </p:spPr>
      </p:pic>
      <p:pic>
        <p:nvPicPr>
          <p:cNvPr id="23" name="Picture 22" descr="Diagram&#10;&#10;Description automatically generated">
            <a:extLst>
              <a:ext uri="{FF2B5EF4-FFF2-40B4-BE49-F238E27FC236}">
                <a16:creationId xmlns:a16="http://schemas.microsoft.com/office/drawing/2014/main" id="{054A33F1-9E20-4E5F-A194-D0DA5A6E40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67" t="19850" r="38534" b="10538"/>
          <a:stretch/>
        </p:blipFill>
        <p:spPr>
          <a:xfrm>
            <a:off x="1659715" y="4102823"/>
            <a:ext cx="2562027" cy="2544124"/>
          </a:xfrm>
          <a:prstGeom prst="rect">
            <a:avLst/>
          </a:prstGeom>
          <a:effectLst>
            <a:outerShdw blurRad="50800" dist="38100" dir="2700000" algn="tl" rotWithShape="0">
              <a:prstClr val="black">
                <a:alpha val="40000"/>
              </a:prstClr>
            </a:outerShdw>
          </a:effectLst>
        </p:spPr>
      </p:pic>
      <p:pic>
        <p:nvPicPr>
          <p:cNvPr id="24" name="Picture 23" descr="Diagram, map&#10;&#10;Description automatically generated">
            <a:extLst>
              <a:ext uri="{FF2B5EF4-FFF2-40B4-BE49-F238E27FC236}">
                <a16:creationId xmlns:a16="http://schemas.microsoft.com/office/drawing/2014/main" id="{6BC3EBBD-3A01-4519-A090-19212870C3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6" t="2797" r="3414" b="5288"/>
          <a:stretch/>
        </p:blipFill>
        <p:spPr>
          <a:xfrm>
            <a:off x="428898" y="1166691"/>
            <a:ext cx="2563743" cy="2514600"/>
          </a:xfrm>
          <a:prstGeom prst="rect">
            <a:avLst/>
          </a:prstGeom>
          <a:effectLst>
            <a:outerShdw blurRad="50800" dist="38100" dir="2700000" algn="tl" rotWithShape="0">
              <a:prstClr val="black">
                <a:alpha val="40000"/>
              </a:prstClr>
            </a:outerShdw>
          </a:effectLst>
        </p:spPr>
      </p:pic>
      <p:pic>
        <p:nvPicPr>
          <p:cNvPr id="25" name="Picture 24" descr="A picture containing engineering drawing&#10;&#10;Description automatically generated">
            <a:extLst>
              <a:ext uri="{FF2B5EF4-FFF2-40B4-BE49-F238E27FC236}">
                <a16:creationId xmlns:a16="http://schemas.microsoft.com/office/drawing/2014/main" id="{6223AE69-A128-41C0-A42C-F52D25B643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22" t="2835" r="4225" b="5404"/>
          <a:stretch/>
        </p:blipFill>
        <p:spPr>
          <a:xfrm>
            <a:off x="5203011" y="4104915"/>
            <a:ext cx="2555619" cy="2542032"/>
          </a:xfrm>
          <a:prstGeom prst="rect">
            <a:avLst/>
          </a:prstGeom>
          <a:effectLst>
            <a:outerShdw blurRad="50800" dist="38100" dir="2700000" algn="tl" rotWithShape="0">
              <a:prstClr val="black">
                <a:alpha val="40000"/>
              </a:prstClr>
            </a:outerShdw>
          </a:effectLst>
        </p:spPr>
      </p:pic>
      <p:pic>
        <p:nvPicPr>
          <p:cNvPr id="26" name="Picture 25" descr="Diagram&#10;&#10;Description automatically generated">
            <a:extLst>
              <a:ext uri="{FF2B5EF4-FFF2-40B4-BE49-F238E27FC236}">
                <a16:creationId xmlns:a16="http://schemas.microsoft.com/office/drawing/2014/main" id="{3306CB26-0CBE-4443-8D1D-4557DB2F3A17}"/>
              </a:ext>
            </a:extLst>
          </p:cNvPr>
          <p:cNvPicPr>
            <a:picLocks noChangeAspect="1"/>
          </p:cNvPicPr>
          <p:nvPr/>
        </p:nvPicPr>
        <p:blipFill rotWithShape="1">
          <a:blip r:embed="rId5">
            <a:extLst>
              <a:ext uri="{28A0092B-C50C-407E-A947-70E740481C1C}">
                <a14:useLocalDpi xmlns:a14="http://schemas.microsoft.com/office/drawing/2010/main" val="0"/>
              </a:ext>
            </a:extLst>
          </a:blip>
          <a:srcRect l="7162" t="21158" r="37121" b="10757"/>
          <a:stretch/>
        </p:blipFill>
        <p:spPr>
          <a:xfrm>
            <a:off x="8357275" y="1322143"/>
            <a:ext cx="2847563" cy="2787719"/>
          </a:xfrm>
          <a:prstGeom prst="rect">
            <a:avLst/>
          </a:prstGeom>
          <a:effectLst>
            <a:outerShdw blurRad="50800" dist="38100" dir="2700000" algn="tl" rotWithShape="0">
              <a:prstClr val="black">
                <a:alpha val="40000"/>
              </a:prstClr>
            </a:outerShdw>
          </a:effectLst>
        </p:spPr>
      </p:pic>
      <p:grpSp>
        <p:nvGrpSpPr>
          <p:cNvPr id="32" name="Group 31">
            <a:extLst>
              <a:ext uri="{FF2B5EF4-FFF2-40B4-BE49-F238E27FC236}">
                <a16:creationId xmlns:a16="http://schemas.microsoft.com/office/drawing/2014/main" id="{F747C9D2-6BA0-4198-89CA-67766B5C5C54}"/>
              </a:ext>
            </a:extLst>
          </p:cNvPr>
          <p:cNvGrpSpPr/>
          <p:nvPr/>
        </p:nvGrpSpPr>
        <p:grpSpPr>
          <a:xfrm>
            <a:off x="8696096" y="4468243"/>
            <a:ext cx="2304173" cy="1567662"/>
            <a:chOff x="9631059" y="242042"/>
            <a:chExt cx="1179546" cy="1790188"/>
          </a:xfrm>
        </p:grpSpPr>
        <p:pic>
          <p:nvPicPr>
            <p:cNvPr id="28" name="Picture 27" descr="Text&#10;&#10;Description automatically generated">
              <a:extLst>
                <a:ext uri="{FF2B5EF4-FFF2-40B4-BE49-F238E27FC236}">
                  <a16:creationId xmlns:a16="http://schemas.microsoft.com/office/drawing/2014/main" id="{34A986DF-2DD8-43FF-9D5E-ABB58BC66CE4}"/>
                </a:ext>
              </a:extLst>
            </p:cNvPr>
            <p:cNvPicPr>
              <a:picLocks noChangeAspect="1"/>
            </p:cNvPicPr>
            <p:nvPr/>
          </p:nvPicPr>
          <p:blipFill rotWithShape="1">
            <a:blip r:embed="rId8"/>
            <a:srcRect l="5422" t="741" r="67908" b="35330"/>
            <a:stretch/>
          </p:blipFill>
          <p:spPr>
            <a:xfrm>
              <a:off x="9694339" y="737617"/>
              <a:ext cx="322549" cy="1034157"/>
            </a:xfrm>
            <a:prstGeom prst="rect">
              <a:avLst/>
            </a:prstGeom>
            <a:ln>
              <a:noFill/>
            </a:ln>
          </p:spPr>
        </p:pic>
        <p:sp>
          <p:nvSpPr>
            <p:cNvPr id="29" name="TextBox 28">
              <a:extLst>
                <a:ext uri="{FF2B5EF4-FFF2-40B4-BE49-F238E27FC236}">
                  <a16:creationId xmlns:a16="http://schemas.microsoft.com/office/drawing/2014/main" id="{13642F0E-4FFD-41FB-AED4-444C6757EBA0}"/>
                </a:ext>
              </a:extLst>
            </p:cNvPr>
            <p:cNvSpPr txBox="1"/>
            <p:nvPr/>
          </p:nvSpPr>
          <p:spPr>
            <a:xfrm>
              <a:off x="9631059" y="294280"/>
              <a:ext cx="1179546" cy="324151"/>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cs typeface="Calibri" panose="020F0502020204030204"/>
                </a:rPr>
                <a:t>Particle Concentration</a:t>
              </a:r>
              <a:endParaRPr lang="en-US" sz="1400" dirty="0">
                <a:solidFill>
                  <a:schemeClr val="tx1">
                    <a:lumMod val="75000"/>
                    <a:lumOff val="25000"/>
                  </a:schemeClr>
                </a:solidFill>
              </a:endParaRPr>
            </a:p>
          </p:txBody>
        </p:sp>
        <p:sp>
          <p:nvSpPr>
            <p:cNvPr id="30" name="Text Placeholder 3">
              <a:extLst>
                <a:ext uri="{FF2B5EF4-FFF2-40B4-BE49-F238E27FC236}">
                  <a16:creationId xmlns:a16="http://schemas.microsoft.com/office/drawing/2014/main" id="{705535DE-3E81-4C73-9D54-02897D2C1E33}"/>
                </a:ext>
              </a:extLst>
            </p:cNvPr>
            <p:cNvSpPr txBox="1">
              <a:spLocks/>
            </p:cNvSpPr>
            <p:nvPr/>
          </p:nvSpPr>
          <p:spPr>
            <a:xfrm>
              <a:off x="10001264" y="705013"/>
              <a:ext cx="681799" cy="10596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spcAft>
                  <a:spcPts val="110"/>
                </a:spcAft>
                <a:buClr>
                  <a:srgbClr val="8A599A"/>
                </a:buClr>
                <a:buNone/>
              </a:pPr>
              <a:r>
                <a:rPr lang="en-US" sz="1400" dirty="0">
                  <a:solidFill>
                    <a:schemeClr val="tx1">
                      <a:lumMod val="75000"/>
                      <a:lumOff val="25000"/>
                    </a:schemeClr>
                  </a:solidFill>
                  <a:latin typeface="Century Gothic"/>
                  <a:cs typeface="Calibri" panose="020F0502020204030204"/>
                </a:rPr>
                <a:t>&gt;1.0E-14 /m</a:t>
              </a:r>
              <a:r>
                <a:rPr lang="en-US" sz="1400" baseline="30000" dirty="0">
                  <a:solidFill>
                    <a:schemeClr val="tx1">
                      <a:lumMod val="75000"/>
                      <a:lumOff val="25000"/>
                    </a:schemeClr>
                  </a:solidFill>
                  <a:latin typeface="Century Gothic"/>
                  <a:cs typeface="Calibri" panose="020F0502020204030204"/>
                </a:rPr>
                <a:t>3</a:t>
              </a:r>
            </a:p>
            <a:p>
              <a:pPr marL="0" indent="0">
                <a:lnSpc>
                  <a:spcPct val="100000"/>
                </a:lnSpc>
                <a:spcBef>
                  <a:spcPts val="100"/>
                </a:spcBef>
                <a:spcAft>
                  <a:spcPts val="110"/>
                </a:spcAft>
                <a:buNone/>
              </a:pPr>
              <a:r>
                <a:rPr lang="en-US" sz="1400" dirty="0">
                  <a:solidFill>
                    <a:schemeClr val="tx1">
                      <a:lumMod val="75000"/>
                      <a:lumOff val="25000"/>
                    </a:schemeClr>
                  </a:solidFill>
                  <a:latin typeface="Century Gothic" panose="020F0302020204030204"/>
                  <a:cs typeface="Calibri"/>
                </a:rPr>
                <a:t>&gt;1.0E-16 /m</a:t>
              </a:r>
              <a:r>
                <a:rPr lang="en-US" sz="1400" baseline="30000" dirty="0">
                  <a:solidFill>
                    <a:schemeClr val="tx1">
                      <a:lumMod val="75000"/>
                      <a:lumOff val="25000"/>
                    </a:schemeClr>
                  </a:solidFill>
                  <a:latin typeface="Century Gothic" panose="020F0302020204030204"/>
                  <a:cs typeface="Calibri"/>
                </a:rPr>
                <a:t>3</a:t>
              </a:r>
              <a:endParaRPr lang="en-US" baseline="30000" dirty="0">
                <a:solidFill>
                  <a:schemeClr val="tx1">
                    <a:lumMod val="75000"/>
                    <a:lumOff val="25000"/>
                  </a:schemeClr>
                </a:solidFill>
                <a:cs typeface="Calibri" panose="020F0502020204030204"/>
              </a:endParaRPr>
            </a:p>
            <a:p>
              <a:pPr marL="0" indent="0">
                <a:lnSpc>
                  <a:spcPct val="100000"/>
                </a:lnSpc>
                <a:spcBef>
                  <a:spcPts val="100"/>
                </a:spcBef>
                <a:spcAft>
                  <a:spcPts val="110"/>
                </a:spcAft>
                <a:buNone/>
              </a:pPr>
              <a:r>
                <a:rPr lang="en-US" sz="1400" dirty="0">
                  <a:solidFill>
                    <a:schemeClr val="tx1">
                      <a:lumMod val="75000"/>
                      <a:lumOff val="25000"/>
                    </a:schemeClr>
                  </a:solidFill>
                  <a:latin typeface="Century Gothic" panose="020F0302020204030204"/>
                  <a:cs typeface="Calibri"/>
                </a:rPr>
                <a:t>&gt;1.0E-18 /m</a:t>
              </a:r>
              <a:r>
                <a:rPr lang="en-US" sz="1400" baseline="30000" dirty="0">
                  <a:solidFill>
                    <a:schemeClr val="tx1">
                      <a:lumMod val="75000"/>
                      <a:lumOff val="25000"/>
                    </a:schemeClr>
                  </a:solidFill>
                  <a:latin typeface="Century Gothic" panose="020F0302020204030204"/>
                  <a:cs typeface="Calibri"/>
                </a:rPr>
                <a:t>3</a:t>
              </a:r>
              <a:endParaRPr lang="en-US" baseline="30000" dirty="0">
                <a:solidFill>
                  <a:schemeClr val="tx1">
                    <a:lumMod val="75000"/>
                    <a:lumOff val="25000"/>
                  </a:schemeClr>
                </a:solidFill>
                <a:cs typeface="Calibri" panose="020F0502020204030204"/>
              </a:endParaRPr>
            </a:p>
            <a:p>
              <a:pPr marL="0" indent="0">
                <a:lnSpc>
                  <a:spcPct val="100000"/>
                </a:lnSpc>
                <a:spcBef>
                  <a:spcPts val="100"/>
                </a:spcBef>
                <a:spcAft>
                  <a:spcPts val="110"/>
                </a:spcAft>
                <a:buNone/>
              </a:pPr>
              <a:r>
                <a:rPr lang="en-US" sz="1400" dirty="0">
                  <a:solidFill>
                    <a:schemeClr val="tx1">
                      <a:lumMod val="75000"/>
                      <a:lumOff val="25000"/>
                    </a:schemeClr>
                  </a:solidFill>
                  <a:latin typeface="Century Gothic" panose="020F0302020204030204"/>
                </a:rPr>
                <a:t>&gt;1.0E-20 /m</a:t>
              </a:r>
              <a:r>
                <a:rPr lang="en-US" sz="1400" baseline="30000" dirty="0">
                  <a:solidFill>
                    <a:schemeClr val="tx1">
                      <a:lumMod val="75000"/>
                      <a:lumOff val="25000"/>
                    </a:schemeClr>
                  </a:solidFill>
                  <a:latin typeface="Century Gothic" panose="020F0302020204030204"/>
                </a:rPr>
                <a:t>3</a:t>
              </a:r>
              <a:endParaRPr lang="en-US" baseline="30000" dirty="0">
                <a:solidFill>
                  <a:schemeClr val="tx1">
                    <a:lumMod val="75000"/>
                    <a:lumOff val="25000"/>
                  </a:schemeClr>
                </a:solidFill>
                <a:cs typeface="Calibri" panose="020F05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31" name="Rectangle 30">
              <a:extLst>
                <a:ext uri="{FF2B5EF4-FFF2-40B4-BE49-F238E27FC236}">
                  <a16:creationId xmlns:a16="http://schemas.microsoft.com/office/drawing/2014/main" id="{4748F336-6C1F-44A0-82A1-1147DBDDEEF8}"/>
                </a:ext>
              </a:extLst>
            </p:cNvPr>
            <p:cNvSpPr/>
            <p:nvPr/>
          </p:nvSpPr>
          <p:spPr>
            <a:xfrm>
              <a:off x="9641605" y="242042"/>
              <a:ext cx="1080995" cy="1790188"/>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2">
            <a:extLst>
              <a:ext uri="{FF2B5EF4-FFF2-40B4-BE49-F238E27FC236}">
                <a16:creationId xmlns:a16="http://schemas.microsoft.com/office/drawing/2014/main" id="{404FCA3B-02C6-4A6E-9A5F-331E68E86F41}"/>
              </a:ext>
            </a:extLst>
          </p:cNvPr>
          <p:cNvSpPr txBox="1"/>
          <p:nvPr/>
        </p:nvSpPr>
        <p:spPr>
          <a:xfrm>
            <a:off x="6726222" y="373128"/>
            <a:ext cx="5319168" cy="3693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8A599A"/>
              </a:buClr>
            </a:pPr>
            <a:r>
              <a:rPr lang="en-US" b="1" i="1" dirty="0">
                <a:solidFill>
                  <a:srgbClr val="8A599A"/>
                </a:solidFill>
                <a:latin typeface="Century Gothic" panose="020F0302020204030204"/>
              </a:rPr>
              <a:t>1000 Particle Backward Trajectory Simulation</a:t>
            </a:r>
          </a:p>
        </p:txBody>
      </p:sp>
      <p:sp>
        <p:nvSpPr>
          <p:cNvPr id="6" name="TextBox 5">
            <a:extLst>
              <a:ext uri="{FF2B5EF4-FFF2-40B4-BE49-F238E27FC236}">
                <a16:creationId xmlns:a16="http://schemas.microsoft.com/office/drawing/2014/main" id="{3E39F6DD-9CEB-6D49-9CCE-504EE5CC9404}"/>
              </a:ext>
            </a:extLst>
          </p:cNvPr>
          <p:cNvSpPr txBox="1"/>
          <p:nvPr/>
        </p:nvSpPr>
        <p:spPr>
          <a:xfrm>
            <a:off x="1818048" y="3805467"/>
            <a:ext cx="2245360" cy="369332"/>
          </a:xfrm>
          <a:prstGeom prst="rect">
            <a:avLst/>
          </a:prstGeom>
          <a:noFill/>
        </p:spPr>
        <p:txBody>
          <a:bodyPr wrap="square" lIns="91440" tIns="45720" rIns="91440" bIns="45720" rtlCol="0" anchor="t">
            <a:spAutoFit/>
          </a:bodyPr>
          <a:lstStyle/>
          <a:p>
            <a:pPr algn="ctr"/>
            <a:r>
              <a:rPr lang="en-US" b="1" dirty="0">
                <a:solidFill>
                  <a:srgbClr val="8A599A"/>
                </a:solidFill>
                <a:latin typeface="Century Gothic"/>
              </a:rPr>
              <a:t>Jun 5th – Jun 1st</a:t>
            </a:r>
          </a:p>
        </p:txBody>
      </p:sp>
      <p:sp>
        <p:nvSpPr>
          <p:cNvPr id="20" name="Rectangle 19">
            <a:extLst>
              <a:ext uri="{FF2B5EF4-FFF2-40B4-BE49-F238E27FC236}">
                <a16:creationId xmlns:a16="http://schemas.microsoft.com/office/drawing/2014/main" id="{F8251B9C-BB34-134C-BB3B-E2722B503F1C}"/>
              </a:ext>
            </a:extLst>
          </p:cNvPr>
          <p:cNvSpPr/>
          <p:nvPr/>
        </p:nvSpPr>
        <p:spPr>
          <a:xfrm>
            <a:off x="5484009" y="3805467"/>
            <a:ext cx="2098651" cy="369332"/>
          </a:xfrm>
          <a:prstGeom prst="rect">
            <a:avLst/>
          </a:prstGeom>
        </p:spPr>
        <p:txBody>
          <a:bodyPr wrap="square">
            <a:spAutoFit/>
          </a:bodyPr>
          <a:lstStyle/>
          <a:p>
            <a:pPr algn="ctr"/>
            <a:r>
              <a:rPr lang="en-US" b="1" dirty="0">
                <a:solidFill>
                  <a:srgbClr val="8A599A"/>
                </a:solidFill>
                <a:latin typeface="Century Gothic" panose="020B0502020202020204" pitchFamily="34" charset="0"/>
              </a:rPr>
              <a:t>Jul 28th – Jul 24th</a:t>
            </a:r>
          </a:p>
        </p:txBody>
      </p:sp>
    </p:spTree>
    <p:extLst>
      <p:ext uri="{BB962C8B-B14F-4D97-AF65-F5344CB8AC3E}">
        <p14:creationId xmlns:p14="http://schemas.microsoft.com/office/powerpoint/2010/main" val="158788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P spid="4" grpId="0" animBg="1"/>
      <p:bldP spid="7" grpId="0" animBg="1"/>
      <p:bldP spid="8" grpId="0" animBg="1"/>
      <p:bldP spid="9" grpId="0" animBg="1"/>
      <p:bldP spid="11" grpId="0" animBg="1"/>
      <p:bldP spid="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8E14749-2BDD-4D81-8293-A24CA4D23E3A}"/>
              </a:ext>
            </a:extLst>
          </p:cNvPr>
          <p:cNvSpPr txBox="1">
            <a:spLocks/>
          </p:cNvSpPr>
          <p:nvPr/>
        </p:nvSpPr>
        <p:spPr>
          <a:xfrm>
            <a:off x="510389" y="383092"/>
            <a:ext cx="10444967" cy="49454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July 18</a:t>
            </a:r>
          </a:p>
        </p:txBody>
      </p:sp>
      <p:pic>
        <p:nvPicPr>
          <p:cNvPr id="3" name="Picture 3">
            <a:extLst>
              <a:ext uri="{FF2B5EF4-FFF2-40B4-BE49-F238E27FC236}">
                <a16:creationId xmlns:a16="http://schemas.microsoft.com/office/drawing/2014/main" id="{C8B786CA-BF58-4B58-B53D-3BBF310D77D0}"/>
              </a:ext>
            </a:extLst>
          </p:cNvPr>
          <p:cNvPicPr>
            <a:picLocks noChangeAspect="1"/>
          </p:cNvPicPr>
          <p:nvPr/>
        </p:nvPicPr>
        <p:blipFill rotWithShape="1">
          <a:blip r:embed="rId3"/>
          <a:srcRect l="6599" t="16045" r="31501" b="2917"/>
          <a:stretch/>
        </p:blipFill>
        <p:spPr>
          <a:xfrm>
            <a:off x="397838" y="4592610"/>
            <a:ext cx="1844624" cy="1841427"/>
          </a:xfrm>
          <a:prstGeom prst="rect">
            <a:avLst/>
          </a:prstGeom>
        </p:spPr>
      </p:pic>
      <p:sp>
        <p:nvSpPr>
          <p:cNvPr id="10" name="TextBox 9">
            <a:extLst>
              <a:ext uri="{FF2B5EF4-FFF2-40B4-BE49-F238E27FC236}">
                <a16:creationId xmlns:a16="http://schemas.microsoft.com/office/drawing/2014/main" id="{8BEBB608-5441-4084-A634-E2BFB860CCFC}"/>
              </a:ext>
            </a:extLst>
          </p:cNvPr>
          <p:cNvSpPr txBox="1"/>
          <p:nvPr/>
        </p:nvSpPr>
        <p:spPr>
          <a:xfrm>
            <a:off x="615139" y="113624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O</a:t>
            </a:r>
            <a:r>
              <a:rPr lang="en-US" b="1" baseline="-25000" dirty="0">
                <a:solidFill>
                  <a:schemeClr val="tx1">
                    <a:lumMod val="75000"/>
                    <a:lumOff val="25000"/>
                  </a:schemeClr>
                </a:solidFill>
                <a:latin typeface="Century Gothic"/>
              </a:rPr>
              <a:t>3</a:t>
            </a:r>
          </a:p>
        </p:txBody>
      </p:sp>
      <p:sp>
        <p:nvSpPr>
          <p:cNvPr id="11" name="TextBox 10">
            <a:extLst>
              <a:ext uri="{FF2B5EF4-FFF2-40B4-BE49-F238E27FC236}">
                <a16:creationId xmlns:a16="http://schemas.microsoft.com/office/drawing/2014/main" id="{A6D558D3-7122-448A-B630-D975D8B41AD5}"/>
              </a:ext>
            </a:extLst>
          </p:cNvPr>
          <p:cNvSpPr txBox="1"/>
          <p:nvPr/>
        </p:nvSpPr>
        <p:spPr>
          <a:xfrm>
            <a:off x="4614634" y="120282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NO</a:t>
            </a:r>
            <a:r>
              <a:rPr lang="en-US" b="1" baseline="-25000" dirty="0">
                <a:solidFill>
                  <a:schemeClr val="tx1">
                    <a:lumMod val="75000"/>
                    <a:lumOff val="25000"/>
                  </a:schemeClr>
                </a:solidFill>
                <a:latin typeface="Century Gothic"/>
              </a:rPr>
              <a:t>2</a:t>
            </a:r>
          </a:p>
        </p:txBody>
      </p:sp>
      <p:sp>
        <p:nvSpPr>
          <p:cNvPr id="13" name="TextBox 12">
            <a:extLst>
              <a:ext uri="{FF2B5EF4-FFF2-40B4-BE49-F238E27FC236}">
                <a16:creationId xmlns:a16="http://schemas.microsoft.com/office/drawing/2014/main" id="{877EC6F8-6499-4629-9841-05811D6436A5}"/>
              </a:ext>
            </a:extLst>
          </p:cNvPr>
          <p:cNvSpPr txBox="1"/>
          <p:nvPr/>
        </p:nvSpPr>
        <p:spPr>
          <a:xfrm>
            <a:off x="8581745" y="113443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CO</a:t>
            </a:r>
          </a:p>
        </p:txBody>
      </p:sp>
      <p:sp>
        <p:nvSpPr>
          <p:cNvPr id="6" name="Text Placeholder 3">
            <a:extLst>
              <a:ext uri="{FF2B5EF4-FFF2-40B4-BE49-F238E27FC236}">
                <a16:creationId xmlns:a16="http://schemas.microsoft.com/office/drawing/2014/main" id="{096E2996-A598-44D3-85F5-EA423B43E8E7}"/>
              </a:ext>
            </a:extLst>
          </p:cNvPr>
          <p:cNvSpPr txBox="1">
            <a:spLocks/>
          </p:cNvSpPr>
          <p:nvPr/>
        </p:nvSpPr>
        <p:spPr>
          <a:xfrm rot="16200000">
            <a:off x="10503174" y="2846575"/>
            <a:ext cx="2780095" cy="452710"/>
          </a:xfrm>
          <a:prstGeom prst="rect">
            <a:avLst/>
          </a:prstGeom>
        </p:spPr>
        <p:txBody>
          <a:bodyPr lIns="91440" tIns="45720" rIns="91440" bIns="4572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Pollutant Concentration [mol/m2 ]</a:t>
            </a:r>
          </a:p>
          <a:p>
            <a:pPr algn="ctr">
              <a:lnSpc>
                <a:spcPct val="100000"/>
              </a:lnSpc>
              <a:spcAft>
                <a:spcPts val="600"/>
              </a:spcAft>
              <a:buClr>
                <a:srgbClr val="8A599A"/>
              </a:buClr>
            </a:pPr>
            <a:endParaRPr lang="en-US" sz="1400" dirty="0">
              <a:solidFill>
                <a:schemeClr val="tx1">
                  <a:lumMod val="75000"/>
                  <a:lumOff val="25000"/>
                </a:schemeClr>
              </a:solidFill>
              <a:latin typeface="Century Gothic" panose="020F0302020204030204"/>
            </a:endParaRPr>
          </a:p>
          <a:p>
            <a:pPr marL="342900" indent="-342900" algn="ctr">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endParaRPr>
          </a:p>
        </p:txBody>
      </p:sp>
      <p:grpSp>
        <p:nvGrpSpPr>
          <p:cNvPr id="37" name="Group 36">
            <a:extLst>
              <a:ext uri="{FF2B5EF4-FFF2-40B4-BE49-F238E27FC236}">
                <a16:creationId xmlns:a16="http://schemas.microsoft.com/office/drawing/2014/main" id="{E9F462B6-64FF-4180-B3E0-82F2551DB2F8}"/>
              </a:ext>
            </a:extLst>
          </p:cNvPr>
          <p:cNvGrpSpPr/>
          <p:nvPr/>
        </p:nvGrpSpPr>
        <p:grpSpPr>
          <a:xfrm>
            <a:off x="337798" y="1602432"/>
            <a:ext cx="3836273" cy="2933673"/>
            <a:chOff x="3278334" y="4147317"/>
            <a:chExt cx="2683503" cy="2083750"/>
          </a:xfrm>
        </p:grpSpPr>
        <p:pic>
          <p:nvPicPr>
            <p:cNvPr id="15" name="Picture 15" descr="A picture containing graphical user interface&#10;&#10;Description automatically generated">
              <a:extLst>
                <a:ext uri="{FF2B5EF4-FFF2-40B4-BE49-F238E27FC236}">
                  <a16:creationId xmlns:a16="http://schemas.microsoft.com/office/drawing/2014/main" id="{94E36D77-C07E-4EBB-AEB4-EF7E175F4D2F}"/>
                </a:ext>
              </a:extLst>
            </p:cNvPr>
            <p:cNvPicPr>
              <a:picLocks noChangeAspect="1"/>
            </p:cNvPicPr>
            <p:nvPr/>
          </p:nvPicPr>
          <p:blipFill rotWithShape="1">
            <a:blip r:embed="rId4"/>
            <a:srcRect l="11415" t="13442" r="13630" b="18637"/>
            <a:stretch/>
          </p:blipFill>
          <p:spPr>
            <a:xfrm>
              <a:off x="3278334" y="4147317"/>
              <a:ext cx="2200257" cy="1982887"/>
            </a:xfrm>
            <a:prstGeom prst="rect">
              <a:avLst/>
            </a:prstGeom>
          </p:spPr>
        </p:pic>
        <p:pic>
          <p:nvPicPr>
            <p:cNvPr id="30" name="Picture 14">
              <a:extLst>
                <a:ext uri="{FF2B5EF4-FFF2-40B4-BE49-F238E27FC236}">
                  <a16:creationId xmlns:a16="http://schemas.microsoft.com/office/drawing/2014/main" id="{56C3A91E-FEF4-42D5-8719-FE0048AD2BD5}"/>
                </a:ext>
              </a:extLst>
            </p:cNvPr>
            <p:cNvPicPr>
              <a:picLocks noChangeAspect="1"/>
            </p:cNvPicPr>
            <p:nvPr/>
          </p:nvPicPr>
          <p:blipFill>
            <a:blip r:embed="rId5"/>
            <a:stretch>
              <a:fillRect/>
            </a:stretch>
          </p:blipFill>
          <p:spPr>
            <a:xfrm flipH="1">
              <a:off x="5449589" y="4274463"/>
              <a:ext cx="154215" cy="1824420"/>
            </a:xfrm>
            <a:prstGeom prst="rect">
              <a:avLst/>
            </a:prstGeom>
          </p:spPr>
        </p:pic>
        <p:sp>
          <p:nvSpPr>
            <p:cNvPr id="36" name="Text Placeholder 3">
              <a:extLst>
                <a:ext uri="{FF2B5EF4-FFF2-40B4-BE49-F238E27FC236}">
                  <a16:creationId xmlns:a16="http://schemas.microsoft.com/office/drawing/2014/main" id="{32275892-56D7-4958-9F80-BCD5E40C0FF4}"/>
                </a:ext>
              </a:extLst>
            </p:cNvPr>
            <p:cNvSpPr txBox="1">
              <a:spLocks/>
            </p:cNvSpPr>
            <p:nvPr/>
          </p:nvSpPr>
          <p:spPr>
            <a:xfrm>
              <a:off x="5523654" y="4274976"/>
              <a:ext cx="438183" cy="195609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000" b="1" dirty="0">
                  <a:solidFill>
                    <a:schemeClr val="tx1">
                      <a:lumMod val="75000"/>
                      <a:lumOff val="25000"/>
                    </a:schemeClr>
                  </a:solidFill>
                  <a:latin typeface="Century Gothic" panose="020F0302020204030204"/>
                  <a:cs typeface="Calibri"/>
                </a:rPr>
                <a:t>0.145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0.135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0.125</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cs typeface="Calibri"/>
              </a:endParaRPr>
            </a:p>
          </p:txBody>
        </p:sp>
      </p:grpSp>
      <p:grpSp>
        <p:nvGrpSpPr>
          <p:cNvPr id="49" name="Group 48">
            <a:extLst>
              <a:ext uri="{FF2B5EF4-FFF2-40B4-BE49-F238E27FC236}">
                <a16:creationId xmlns:a16="http://schemas.microsoft.com/office/drawing/2014/main" id="{21900BC7-A45B-46E5-A4CF-277AD48A4608}"/>
              </a:ext>
            </a:extLst>
          </p:cNvPr>
          <p:cNvGrpSpPr/>
          <p:nvPr/>
        </p:nvGrpSpPr>
        <p:grpSpPr>
          <a:xfrm>
            <a:off x="4169670" y="1600067"/>
            <a:ext cx="3831491" cy="3023960"/>
            <a:chOff x="5693670" y="4144951"/>
            <a:chExt cx="2825261" cy="2115422"/>
          </a:xfrm>
        </p:grpSpPr>
        <p:pic>
          <p:nvPicPr>
            <p:cNvPr id="18" name="Picture 18" descr="A picture containing application&#10;&#10;Description automatically generated">
              <a:extLst>
                <a:ext uri="{FF2B5EF4-FFF2-40B4-BE49-F238E27FC236}">
                  <a16:creationId xmlns:a16="http://schemas.microsoft.com/office/drawing/2014/main" id="{78D5ADC4-E30F-4208-A6CC-22D117DD1613}"/>
                </a:ext>
              </a:extLst>
            </p:cNvPr>
            <p:cNvPicPr>
              <a:picLocks noChangeAspect="1"/>
            </p:cNvPicPr>
            <p:nvPr/>
          </p:nvPicPr>
          <p:blipFill rotWithShape="1">
            <a:blip r:embed="rId6"/>
            <a:srcRect l="10160" t="12541" r="13591" b="18933"/>
            <a:stretch/>
          </p:blipFill>
          <p:spPr>
            <a:xfrm>
              <a:off x="5693670" y="4144951"/>
              <a:ext cx="2245519" cy="2011684"/>
            </a:xfrm>
            <a:prstGeom prst="rect">
              <a:avLst/>
            </a:prstGeom>
          </p:spPr>
        </p:pic>
        <p:grpSp>
          <p:nvGrpSpPr>
            <p:cNvPr id="48" name="Group 47">
              <a:extLst>
                <a:ext uri="{FF2B5EF4-FFF2-40B4-BE49-F238E27FC236}">
                  <a16:creationId xmlns:a16="http://schemas.microsoft.com/office/drawing/2014/main" id="{C4DF0FE7-6CB6-4608-8B06-D7008248C914}"/>
                </a:ext>
              </a:extLst>
            </p:cNvPr>
            <p:cNvGrpSpPr/>
            <p:nvPr/>
          </p:nvGrpSpPr>
          <p:grpSpPr>
            <a:xfrm>
              <a:off x="7931950" y="4296956"/>
              <a:ext cx="586981" cy="1963417"/>
              <a:chOff x="12679796" y="3432380"/>
              <a:chExt cx="586981" cy="1963417"/>
            </a:xfrm>
          </p:grpSpPr>
          <p:pic>
            <p:nvPicPr>
              <p:cNvPr id="32" name="Picture 14">
                <a:extLst>
                  <a:ext uri="{FF2B5EF4-FFF2-40B4-BE49-F238E27FC236}">
                    <a16:creationId xmlns:a16="http://schemas.microsoft.com/office/drawing/2014/main" id="{776C8B00-0D04-4444-9BE2-A3707CCD6740}"/>
                  </a:ext>
                </a:extLst>
              </p:cNvPr>
              <p:cNvPicPr>
                <a:picLocks noChangeAspect="1"/>
              </p:cNvPicPr>
              <p:nvPr/>
            </p:nvPicPr>
            <p:blipFill>
              <a:blip r:embed="rId5"/>
              <a:stretch>
                <a:fillRect/>
              </a:stretch>
            </p:blipFill>
            <p:spPr>
              <a:xfrm flipH="1">
                <a:off x="12679796" y="3437728"/>
                <a:ext cx="154215" cy="1824420"/>
              </a:xfrm>
              <a:prstGeom prst="rect">
                <a:avLst/>
              </a:prstGeom>
            </p:spPr>
          </p:pic>
          <p:sp>
            <p:nvSpPr>
              <p:cNvPr id="47" name="Text Placeholder 3">
                <a:extLst>
                  <a:ext uri="{FF2B5EF4-FFF2-40B4-BE49-F238E27FC236}">
                    <a16:creationId xmlns:a16="http://schemas.microsoft.com/office/drawing/2014/main" id="{E0BCD9F5-C2B4-4A0E-9C96-71BDAB600588}"/>
                  </a:ext>
                </a:extLst>
              </p:cNvPr>
              <p:cNvSpPr txBox="1">
                <a:spLocks/>
              </p:cNvSpPr>
              <p:nvPr/>
            </p:nvSpPr>
            <p:spPr>
              <a:xfrm>
                <a:off x="12755325" y="3432380"/>
                <a:ext cx="511452" cy="196341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000" b="1" dirty="0">
                    <a:solidFill>
                      <a:schemeClr val="tx1">
                        <a:lumMod val="75000"/>
                        <a:lumOff val="25000"/>
                      </a:schemeClr>
                    </a:solidFill>
                    <a:latin typeface="Century Gothic" panose="020F0302020204030204"/>
                    <a:cs typeface="Calibri"/>
                  </a:rPr>
                  <a:t>4.5e-5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3.0e-5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1.5e-5</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cs typeface="Calibri"/>
                </a:endParaRPr>
              </a:p>
            </p:txBody>
          </p:sp>
        </p:grpSp>
      </p:grpSp>
      <p:grpSp>
        <p:nvGrpSpPr>
          <p:cNvPr id="61" name="Group 60">
            <a:extLst>
              <a:ext uri="{FF2B5EF4-FFF2-40B4-BE49-F238E27FC236}">
                <a16:creationId xmlns:a16="http://schemas.microsoft.com/office/drawing/2014/main" id="{82E5B5BB-F3A4-4E70-AFB4-FA99F5AFDF4D}"/>
              </a:ext>
            </a:extLst>
          </p:cNvPr>
          <p:cNvGrpSpPr/>
          <p:nvPr/>
        </p:nvGrpSpPr>
        <p:grpSpPr>
          <a:xfrm>
            <a:off x="8065106" y="1575335"/>
            <a:ext cx="3773897" cy="3076533"/>
            <a:chOff x="8595087" y="4151970"/>
            <a:chExt cx="2699282" cy="2099610"/>
          </a:xfrm>
        </p:grpSpPr>
        <p:pic>
          <p:nvPicPr>
            <p:cNvPr id="19" name="Picture 19" descr="A picture containing map&#10;&#10;Description automatically generated">
              <a:extLst>
                <a:ext uri="{FF2B5EF4-FFF2-40B4-BE49-F238E27FC236}">
                  <a16:creationId xmlns:a16="http://schemas.microsoft.com/office/drawing/2014/main" id="{B41A04E8-A7B9-4E01-9C1D-8AED97DAD29F}"/>
                </a:ext>
              </a:extLst>
            </p:cNvPr>
            <p:cNvPicPr>
              <a:picLocks noChangeAspect="1"/>
            </p:cNvPicPr>
            <p:nvPr/>
          </p:nvPicPr>
          <p:blipFill rotWithShape="1">
            <a:blip r:embed="rId7"/>
            <a:srcRect l="11765" t="13380" r="13827" b="18984"/>
            <a:stretch/>
          </p:blipFill>
          <p:spPr>
            <a:xfrm>
              <a:off x="8595087" y="4151970"/>
              <a:ext cx="2173064" cy="1972627"/>
            </a:xfrm>
            <a:prstGeom prst="rect">
              <a:avLst/>
            </a:prstGeom>
          </p:spPr>
        </p:pic>
        <p:grpSp>
          <p:nvGrpSpPr>
            <p:cNvPr id="56" name="Group 55">
              <a:extLst>
                <a:ext uri="{FF2B5EF4-FFF2-40B4-BE49-F238E27FC236}">
                  <a16:creationId xmlns:a16="http://schemas.microsoft.com/office/drawing/2014/main" id="{2915D997-4AE7-420D-B701-312030CA38E4}"/>
                </a:ext>
              </a:extLst>
            </p:cNvPr>
            <p:cNvGrpSpPr/>
            <p:nvPr/>
          </p:nvGrpSpPr>
          <p:grpSpPr>
            <a:xfrm>
              <a:off x="10746953" y="4274462"/>
              <a:ext cx="547416" cy="1977118"/>
              <a:chOff x="8050646" y="1775982"/>
              <a:chExt cx="547416" cy="1977118"/>
            </a:xfrm>
          </p:grpSpPr>
          <p:pic>
            <p:nvPicPr>
              <p:cNvPr id="57" name="Picture 14">
                <a:extLst>
                  <a:ext uri="{FF2B5EF4-FFF2-40B4-BE49-F238E27FC236}">
                    <a16:creationId xmlns:a16="http://schemas.microsoft.com/office/drawing/2014/main" id="{78E5C81A-3194-405D-AD29-C33FEA36F86D}"/>
                  </a:ext>
                </a:extLst>
              </p:cNvPr>
              <p:cNvPicPr>
                <a:picLocks noChangeAspect="1"/>
              </p:cNvPicPr>
              <p:nvPr/>
            </p:nvPicPr>
            <p:blipFill>
              <a:blip r:embed="rId5"/>
              <a:stretch>
                <a:fillRect/>
              </a:stretch>
            </p:blipFill>
            <p:spPr>
              <a:xfrm flipH="1">
                <a:off x="8050646" y="1775982"/>
                <a:ext cx="154215" cy="1824420"/>
              </a:xfrm>
              <a:prstGeom prst="rect">
                <a:avLst/>
              </a:prstGeom>
            </p:spPr>
          </p:pic>
          <p:sp>
            <p:nvSpPr>
              <p:cNvPr id="58" name="Text Placeholder 3">
                <a:extLst>
                  <a:ext uri="{FF2B5EF4-FFF2-40B4-BE49-F238E27FC236}">
                    <a16:creationId xmlns:a16="http://schemas.microsoft.com/office/drawing/2014/main" id="{943A26B1-E048-4F04-B599-9C4F0F7E50CD}"/>
                  </a:ext>
                </a:extLst>
              </p:cNvPr>
              <p:cNvSpPr txBox="1">
                <a:spLocks/>
              </p:cNvSpPr>
              <p:nvPr/>
            </p:nvSpPr>
            <p:spPr>
              <a:xfrm>
                <a:off x="8130571" y="1782357"/>
                <a:ext cx="467491" cy="197074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0.050</a:t>
                </a:r>
                <a:endParaRPr lang="en-US" dirty="0"/>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0.035</a:t>
                </a:r>
                <a:endParaRPr lang="en-US" dirty="0"/>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0.020</a:t>
                </a:r>
                <a:endParaRPr lang="en-US" dirty="0"/>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cs typeface="Calibri"/>
                </a:endParaRPr>
              </a:p>
            </p:txBody>
          </p:sp>
        </p:grpSp>
      </p:grpSp>
      <p:sp>
        <p:nvSpPr>
          <p:cNvPr id="2" name="Text Placeholder 3">
            <a:extLst>
              <a:ext uri="{FF2B5EF4-FFF2-40B4-BE49-F238E27FC236}">
                <a16:creationId xmlns:a16="http://schemas.microsoft.com/office/drawing/2014/main" id="{3049F82D-26AB-4DC4-B1DD-B900D47F9A68}"/>
              </a:ext>
            </a:extLst>
          </p:cNvPr>
          <p:cNvSpPr txBox="1">
            <a:spLocks/>
          </p:cNvSpPr>
          <p:nvPr/>
        </p:nvSpPr>
        <p:spPr>
          <a:xfrm>
            <a:off x="3191326" y="5149588"/>
            <a:ext cx="8132892" cy="94618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2400" dirty="0">
                <a:solidFill>
                  <a:schemeClr val="tx1">
                    <a:lumMod val="75000"/>
                    <a:lumOff val="25000"/>
                  </a:schemeClr>
                </a:solidFill>
                <a:latin typeface="Century Gothic" panose="020F0302020204030204"/>
              </a:rPr>
              <a:t>Ozone hotspot in Northern Texas, and persistent NO</a:t>
            </a:r>
            <a:r>
              <a:rPr lang="en-US" sz="2400" baseline="-25000" dirty="0">
                <a:solidFill>
                  <a:schemeClr val="tx1">
                    <a:lumMod val="75000"/>
                    <a:lumOff val="25000"/>
                  </a:schemeClr>
                </a:solidFill>
                <a:latin typeface="Century Gothic" panose="020F0302020204030204"/>
              </a:rPr>
              <a:t>2</a:t>
            </a:r>
            <a:r>
              <a:rPr lang="en-US" sz="2400" dirty="0">
                <a:solidFill>
                  <a:schemeClr val="tx1">
                    <a:lumMod val="75000"/>
                    <a:lumOff val="25000"/>
                  </a:schemeClr>
                </a:solidFill>
                <a:latin typeface="Century Gothic" panose="020F0302020204030204"/>
              </a:rPr>
              <a:t> hotspots in cities like Dallas and Oklahoma City</a:t>
            </a: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4" name="Oval 3">
            <a:extLst>
              <a:ext uri="{FF2B5EF4-FFF2-40B4-BE49-F238E27FC236}">
                <a16:creationId xmlns:a16="http://schemas.microsoft.com/office/drawing/2014/main" id="{67064D98-3FF3-4B43-8010-5B02B3FA9555}"/>
              </a:ext>
            </a:extLst>
          </p:cNvPr>
          <p:cNvSpPr/>
          <p:nvPr/>
        </p:nvSpPr>
        <p:spPr>
          <a:xfrm>
            <a:off x="1250064" y="2441293"/>
            <a:ext cx="1475772" cy="8488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3C1EB130-E2CD-4CA2-A086-C21CF09B4A83}"/>
              </a:ext>
            </a:extLst>
          </p:cNvPr>
          <p:cNvGrpSpPr/>
          <p:nvPr/>
        </p:nvGrpSpPr>
        <p:grpSpPr>
          <a:xfrm>
            <a:off x="6000691" y="2428307"/>
            <a:ext cx="310238" cy="523090"/>
            <a:chOff x="7693210" y="713807"/>
            <a:chExt cx="310238" cy="523090"/>
          </a:xfrm>
        </p:grpSpPr>
        <p:sp>
          <p:nvSpPr>
            <p:cNvPr id="25" name="Oval 24">
              <a:extLst>
                <a:ext uri="{FF2B5EF4-FFF2-40B4-BE49-F238E27FC236}">
                  <a16:creationId xmlns:a16="http://schemas.microsoft.com/office/drawing/2014/main" id="{DAE83E9F-AB15-4858-90DB-830C98F8EE1B}"/>
                </a:ext>
              </a:extLst>
            </p:cNvPr>
            <p:cNvSpPr/>
            <p:nvPr/>
          </p:nvSpPr>
          <p:spPr>
            <a:xfrm>
              <a:off x="7788461" y="1021539"/>
              <a:ext cx="214987" cy="2153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E6B7D65F-89F1-4E5C-B4A9-A4F28C15ABD6}"/>
                </a:ext>
              </a:extLst>
            </p:cNvPr>
            <p:cNvSpPr/>
            <p:nvPr/>
          </p:nvSpPr>
          <p:spPr>
            <a:xfrm>
              <a:off x="7693210" y="713807"/>
              <a:ext cx="214987" cy="2153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7651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8E14749-2BDD-4D81-8293-A24CA4D23E3A}"/>
              </a:ext>
            </a:extLst>
          </p:cNvPr>
          <p:cNvSpPr txBox="1">
            <a:spLocks/>
          </p:cNvSpPr>
          <p:nvPr/>
        </p:nvSpPr>
        <p:spPr>
          <a:xfrm>
            <a:off x="510389" y="383092"/>
            <a:ext cx="10444967" cy="49454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July 19</a:t>
            </a:r>
          </a:p>
        </p:txBody>
      </p:sp>
      <p:pic>
        <p:nvPicPr>
          <p:cNvPr id="2" name="Picture 2" descr="Diagram&#10;&#10;Description automatically generated">
            <a:extLst>
              <a:ext uri="{FF2B5EF4-FFF2-40B4-BE49-F238E27FC236}">
                <a16:creationId xmlns:a16="http://schemas.microsoft.com/office/drawing/2014/main" id="{B5CCDE1E-4D6A-44C6-A26B-7A50F3EC22E5}"/>
              </a:ext>
            </a:extLst>
          </p:cNvPr>
          <p:cNvPicPr>
            <a:picLocks noChangeAspect="1"/>
          </p:cNvPicPr>
          <p:nvPr/>
        </p:nvPicPr>
        <p:blipFill rotWithShape="1">
          <a:blip r:embed="rId3"/>
          <a:srcRect l="5852" t="17324" r="32014" b="4167"/>
          <a:stretch/>
        </p:blipFill>
        <p:spPr>
          <a:xfrm>
            <a:off x="421982" y="4731827"/>
            <a:ext cx="1844527" cy="1838509"/>
          </a:xfrm>
          <a:prstGeom prst="rect">
            <a:avLst/>
          </a:prstGeom>
        </p:spPr>
      </p:pic>
      <p:sp>
        <p:nvSpPr>
          <p:cNvPr id="10" name="TextBox 9">
            <a:extLst>
              <a:ext uri="{FF2B5EF4-FFF2-40B4-BE49-F238E27FC236}">
                <a16:creationId xmlns:a16="http://schemas.microsoft.com/office/drawing/2014/main" id="{8BEBB608-5441-4084-A634-E2BFB860CCFC}"/>
              </a:ext>
            </a:extLst>
          </p:cNvPr>
          <p:cNvSpPr txBox="1"/>
          <p:nvPr/>
        </p:nvSpPr>
        <p:spPr>
          <a:xfrm>
            <a:off x="691835" y="113624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a:rPr>
              <a:t>O</a:t>
            </a:r>
            <a:r>
              <a:rPr lang="en-US" b="1" baseline="-25000" dirty="0">
                <a:latin typeface="Century Gothic"/>
              </a:rPr>
              <a:t>3</a:t>
            </a:r>
          </a:p>
        </p:txBody>
      </p:sp>
      <p:sp>
        <p:nvSpPr>
          <p:cNvPr id="11" name="TextBox 10">
            <a:extLst>
              <a:ext uri="{FF2B5EF4-FFF2-40B4-BE49-F238E27FC236}">
                <a16:creationId xmlns:a16="http://schemas.microsoft.com/office/drawing/2014/main" id="{A6D558D3-7122-448A-B630-D975D8B41AD5}"/>
              </a:ext>
            </a:extLst>
          </p:cNvPr>
          <p:cNvSpPr txBox="1"/>
          <p:nvPr/>
        </p:nvSpPr>
        <p:spPr>
          <a:xfrm>
            <a:off x="4557186" y="113443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a:rPr>
              <a:t>NO</a:t>
            </a:r>
            <a:r>
              <a:rPr lang="en-US" b="1" baseline="-25000" dirty="0">
                <a:latin typeface="Century Gothic"/>
              </a:rPr>
              <a:t>2</a:t>
            </a:r>
          </a:p>
        </p:txBody>
      </p:sp>
      <p:sp>
        <p:nvSpPr>
          <p:cNvPr id="13" name="TextBox 12">
            <a:extLst>
              <a:ext uri="{FF2B5EF4-FFF2-40B4-BE49-F238E27FC236}">
                <a16:creationId xmlns:a16="http://schemas.microsoft.com/office/drawing/2014/main" id="{877EC6F8-6499-4629-9841-05811D6436A5}"/>
              </a:ext>
            </a:extLst>
          </p:cNvPr>
          <p:cNvSpPr txBox="1"/>
          <p:nvPr/>
        </p:nvSpPr>
        <p:spPr>
          <a:xfrm>
            <a:off x="8206432" y="117993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a:rPr>
              <a:t>CO</a:t>
            </a:r>
          </a:p>
        </p:txBody>
      </p:sp>
      <p:sp>
        <p:nvSpPr>
          <p:cNvPr id="6" name="Text Placeholder 3">
            <a:extLst>
              <a:ext uri="{FF2B5EF4-FFF2-40B4-BE49-F238E27FC236}">
                <a16:creationId xmlns:a16="http://schemas.microsoft.com/office/drawing/2014/main" id="{096E2996-A598-44D3-85F5-EA423B43E8E7}"/>
              </a:ext>
            </a:extLst>
          </p:cNvPr>
          <p:cNvSpPr txBox="1">
            <a:spLocks/>
          </p:cNvSpPr>
          <p:nvPr/>
        </p:nvSpPr>
        <p:spPr>
          <a:xfrm rot="16200000">
            <a:off x="10571413" y="2892068"/>
            <a:ext cx="2780095" cy="452710"/>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Pollutant Concentration mol/m</a:t>
            </a:r>
            <a:r>
              <a:rPr lang="en-US" sz="1400" b="1" baseline="30000" dirty="0">
                <a:solidFill>
                  <a:schemeClr val="tx1">
                    <a:lumMod val="75000"/>
                    <a:lumOff val="25000"/>
                  </a:schemeClr>
                </a:solidFill>
                <a:latin typeface="Century Gothic"/>
                <a:cs typeface="Calibri" panose="020F0502020204030204"/>
              </a:rPr>
              <a:t>2</a:t>
            </a:r>
          </a:p>
          <a:p>
            <a:pPr algn="ctr">
              <a:lnSpc>
                <a:spcPct val="100000"/>
              </a:lnSpc>
              <a:spcAft>
                <a:spcPts val="600"/>
              </a:spcAft>
              <a:buClr>
                <a:srgbClr val="8A599A"/>
              </a:buClr>
            </a:pPr>
            <a:endParaRPr lang="en-US" sz="1400" dirty="0">
              <a:solidFill>
                <a:schemeClr val="tx1">
                  <a:lumMod val="75000"/>
                  <a:lumOff val="25000"/>
                </a:schemeClr>
              </a:solidFill>
              <a:latin typeface="Century Gothic" panose="020F0302020204030204"/>
            </a:endParaRPr>
          </a:p>
          <a:p>
            <a:pPr marL="342900" indent="-342900" algn="ctr">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endParaRPr>
          </a:p>
        </p:txBody>
      </p:sp>
      <p:sp>
        <p:nvSpPr>
          <p:cNvPr id="25" name="TextBox 24">
            <a:extLst>
              <a:ext uri="{FF2B5EF4-FFF2-40B4-BE49-F238E27FC236}">
                <a16:creationId xmlns:a16="http://schemas.microsoft.com/office/drawing/2014/main" id="{CDC347C0-7304-4B47-88B2-A5ABB6A91606}"/>
              </a:ext>
            </a:extLst>
          </p:cNvPr>
          <p:cNvSpPr txBox="1"/>
          <p:nvPr/>
        </p:nvSpPr>
        <p:spPr>
          <a:xfrm>
            <a:off x="-1926" y="5324323"/>
            <a:ext cx="17425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b="1" dirty="0">
              <a:solidFill>
                <a:srgbClr val="8A599A"/>
              </a:solidFill>
              <a:latin typeface="Century Gothic"/>
            </a:endParaRPr>
          </a:p>
        </p:txBody>
      </p:sp>
      <p:grpSp>
        <p:nvGrpSpPr>
          <p:cNvPr id="60" name="Group 59">
            <a:extLst>
              <a:ext uri="{FF2B5EF4-FFF2-40B4-BE49-F238E27FC236}">
                <a16:creationId xmlns:a16="http://schemas.microsoft.com/office/drawing/2014/main" id="{AB323436-F5DC-4BFC-932D-FC1BDFE4C715}"/>
              </a:ext>
            </a:extLst>
          </p:cNvPr>
          <p:cNvGrpSpPr/>
          <p:nvPr/>
        </p:nvGrpSpPr>
        <p:grpSpPr>
          <a:xfrm>
            <a:off x="4010117" y="998768"/>
            <a:ext cx="3840270" cy="3599226"/>
            <a:chOff x="4374932" y="1097298"/>
            <a:chExt cx="3840270" cy="3599226"/>
          </a:xfrm>
        </p:grpSpPr>
        <p:pic>
          <p:nvPicPr>
            <p:cNvPr id="17" name="Picture 17" descr="A picture containing text, picture frame&#10;&#10;Description automatically generated">
              <a:extLst>
                <a:ext uri="{FF2B5EF4-FFF2-40B4-BE49-F238E27FC236}">
                  <a16:creationId xmlns:a16="http://schemas.microsoft.com/office/drawing/2014/main" id="{EBDDD885-5946-4020-A4DE-57D2B66F5748}"/>
                </a:ext>
              </a:extLst>
            </p:cNvPr>
            <p:cNvPicPr>
              <a:picLocks noChangeAspect="1"/>
            </p:cNvPicPr>
            <p:nvPr/>
          </p:nvPicPr>
          <p:blipFill rotWithShape="1">
            <a:blip r:embed="rId4"/>
            <a:srcRect l="12134" r="14706" b="18992"/>
            <a:stretch/>
          </p:blipFill>
          <p:spPr>
            <a:xfrm>
              <a:off x="4374932" y="1097298"/>
              <a:ext cx="3146217" cy="3433022"/>
            </a:xfrm>
            <a:prstGeom prst="rect">
              <a:avLst/>
            </a:prstGeom>
          </p:spPr>
        </p:pic>
        <p:grpSp>
          <p:nvGrpSpPr>
            <p:cNvPr id="52" name="Group 51">
              <a:extLst>
                <a:ext uri="{FF2B5EF4-FFF2-40B4-BE49-F238E27FC236}">
                  <a16:creationId xmlns:a16="http://schemas.microsoft.com/office/drawing/2014/main" id="{9C5B43C2-779C-4155-987C-E015BB7E52ED}"/>
                </a:ext>
              </a:extLst>
            </p:cNvPr>
            <p:cNvGrpSpPr/>
            <p:nvPr/>
          </p:nvGrpSpPr>
          <p:grpSpPr>
            <a:xfrm>
              <a:off x="7464601" y="1862374"/>
              <a:ext cx="750601" cy="2834150"/>
              <a:chOff x="7618466" y="1730489"/>
              <a:chExt cx="750601" cy="2834150"/>
            </a:xfrm>
          </p:grpSpPr>
          <p:pic>
            <p:nvPicPr>
              <p:cNvPr id="12" name="Picture 14">
                <a:extLst>
                  <a:ext uri="{FF2B5EF4-FFF2-40B4-BE49-F238E27FC236}">
                    <a16:creationId xmlns:a16="http://schemas.microsoft.com/office/drawing/2014/main" id="{0BE2633A-EF0A-4ABF-A892-9AEBB32216D1}"/>
                  </a:ext>
                </a:extLst>
              </p:cNvPr>
              <p:cNvPicPr>
                <a:picLocks noChangeAspect="1"/>
              </p:cNvPicPr>
              <p:nvPr/>
            </p:nvPicPr>
            <p:blipFill>
              <a:blip r:embed="rId5"/>
              <a:stretch>
                <a:fillRect/>
              </a:stretch>
            </p:blipFill>
            <p:spPr>
              <a:xfrm flipH="1">
                <a:off x="7618466" y="1730489"/>
                <a:ext cx="211080" cy="2597792"/>
              </a:xfrm>
              <a:prstGeom prst="rect">
                <a:avLst/>
              </a:prstGeom>
            </p:spPr>
          </p:pic>
          <p:sp>
            <p:nvSpPr>
              <p:cNvPr id="51" name="Text Placeholder 3">
                <a:extLst>
                  <a:ext uri="{FF2B5EF4-FFF2-40B4-BE49-F238E27FC236}">
                    <a16:creationId xmlns:a16="http://schemas.microsoft.com/office/drawing/2014/main" id="{26E5CDA0-6AE4-4AE1-A4EE-770654D64848}"/>
                  </a:ext>
                </a:extLst>
              </p:cNvPr>
              <p:cNvSpPr txBox="1">
                <a:spLocks/>
              </p:cNvSpPr>
              <p:nvPr/>
            </p:nvSpPr>
            <p:spPr>
              <a:xfrm>
                <a:off x="7743884" y="1816476"/>
                <a:ext cx="625183" cy="274816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000" b="1" dirty="0">
                    <a:solidFill>
                      <a:schemeClr val="tx1">
                        <a:lumMod val="75000"/>
                        <a:lumOff val="25000"/>
                      </a:schemeClr>
                    </a:solidFill>
                    <a:latin typeface="Century Gothic" panose="020F0302020204030204"/>
                    <a:cs typeface="Calibri"/>
                  </a:rPr>
                  <a:t>4.5e-5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3.0e-5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1.5e-5</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cs typeface="Calibri"/>
                </a:endParaRPr>
              </a:p>
            </p:txBody>
          </p:sp>
        </p:grpSp>
      </p:grpSp>
      <p:grpSp>
        <p:nvGrpSpPr>
          <p:cNvPr id="59" name="Group 58">
            <a:extLst>
              <a:ext uri="{FF2B5EF4-FFF2-40B4-BE49-F238E27FC236}">
                <a16:creationId xmlns:a16="http://schemas.microsoft.com/office/drawing/2014/main" id="{58DF95FF-BAF5-4543-A7E1-2DB9BA114493}"/>
              </a:ext>
            </a:extLst>
          </p:cNvPr>
          <p:cNvGrpSpPr/>
          <p:nvPr/>
        </p:nvGrpSpPr>
        <p:grpSpPr>
          <a:xfrm>
            <a:off x="7906539" y="1602761"/>
            <a:ext cx="3815780" cy="2989653"/>
            <a:chOff x="7797037" y="1517354"/>
            <a:chExt cx="3815780" cy="2989653"/>
          </a:xfrm>
        </p:grpSpPr>
        <p:pic>
          <p:nvPicPr>
            <p:cNvPr id="20" name="Picture 20" descr="A picture containing text, monitor, screen, screenshot&#10;&#10;Description automatically generated">
              <a:extLst>
                <a:ext uri="{FF2B5EF4-FFF2-40B4-BE49-F238E27FC236}">
                  <a16:creationId xmlns:a16="http://schemas.microsoft.com/office/drawing/2014/main" id="{36889BDB-6977-4F6F-918C-4183B4DE3D63}"/>
                </a:ext>
              </a:extLst>
            </p:cNvPr>
            <p:cNvPicPr>
              <a:picLocks noChangeAspect="1"/>
            </p:cNvPicPr>
            <p:nvPr/>
          </p:nvPicPr>
          <p:blipFill rotWithShape="1">
            <a:blip r:embed="rId6"/>
            <a:srcRect l="11863" t="13862" r="14171" b="19188"/>
            <a:stretch/>
          </p:blipFill>
          <p:spPr>
            <a:xfrm>
              <a:off x="7797037" y="1517354"/>
              <a:ext cx="3141520" cy="2790608"/>
            </a:xfrm>
            <a:prstGeom prst="rect">
              <a:avLst/>
            </a:prstGeom>
          </p:spPr>
        </p:pic>
        <p:grpSp>
          <p:nvGrpSpPr>
            <p:cNvPr id="53" name="Group 52">
              <a:extLst>
                <a:ext uri="{FF2B5EF4-FFF2-40B4-BE49-F238E27FC236}">
                  <a16:creationId xmlns:a16="http://schemas.microsoft.com/office/drawing/2014/main" id="{448A6657-7600-4189-AFFD-BE7D655170AE}"/>
                </a:ext>
              </a:extLst>
            </p:cNvPr>
            <p:cNvGrpSpPr/>
            <p:nvPr/>
          </p:nvGrpSpPr>
          <p:grpSpPr>
            <a:xfrm>
              <a:off x="10845265" y="1688277"/>
              <a:ext cx="767552" cy="2818730"/>
              <a:chOff x="8141631" y="1673624"/>
              <a:chExt cx="767552" cy="2818730"/>
            </a:xfrm>
          </p:grpSpPr>
          <p:pic>
            <p:nvPicPr>
              <p:cNvPr id="54" name="Picture 14">
                <a:extLst>
                  <a:ext uri="{FF2B5EF4-FFF2-40B4-BE49-F238E27FC236}">
                    <a16:creationId xmlns:a16="http://schemas.microsoft.com/office/drawing/2014/main" id="{26EEC9E7-7050-4E5E-891E-3D921032E626}"/>
                  </a:ext>
                </a:extLst>
              </p:cNvPr>
              <p:cNvPicPr>
                <a:picLocks noChangeAspect="1"/>
              </p:cNvPicPr>
              <p:nvPr/>
            </p:nvPicPr>
            <p:blipFill>
              <a:blip r:embed="rId5"/>
              <a:stretch>
                <a:fillRect/>
              </a:stretch>
            </p:blipFill>
            <p:spPr>
              <a:xfrm flipH="1">
                <a:off x="8141631" y="1673624"/>
                <a:ext cx="211080" cy="2643286"/>
              </a:xfrm>
              <a:prstGeom prst="rect">
                <a:avLst/>
              </a:prstGeom>
            </p:spPr>
          </p:pic>
          <p:sp>
            <p:nvSpPr>
              <p:cNvPr id="55" name="Text Placeholder 3">
                <a:extLst>
                  <a:ext uri="{FF2B5EF4-FFF2-40B4-BE49-F238E27FC236}">
                    <a16:creationId xmlns:a16="http://schemas.microsoft.com/office/drawing/2014/main" id="{2A64703E-F431-4A35-BBCC-CE6DD953CFC0}"/>
                  </a:ext>
                </a:extLst>
              </p:cNvPr>
              <p:cNvSpPr txBox="1">
                <a:spLocks/>
              </p:cNvSpPr>
              <p:nvPr/>
            </p:nvSpPr>
            <p:spPr>
              <a:xfrm>
                <a:off x="8289796" y="1736865"/>
                <a:ext cx="619387" cy="275548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000" b="1" dirty="0">
                    <a:solidFill>
                      <a:schemeClr val="tx1">
                        <a:lumMod val="75000"/>
                        <a:lumOff val="25000"/>
                      </a:schemeClr>
                    </a:solidFill>
                    <a:latin typeface="Century Gothic" panose="020F0302020204030204"/>
                    <a:cs typeface="Calibri"/>
                  </a:rPr>
                  <a:t>0.050</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0.035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0.020</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cs typeface="Calibri"/>
                </a:endParaRPr>
              </a:p>
            </p:txBody>
          </p:sp>
        </p:grpSp>
      </p:grpSp>
      <p:grpSp>
        <p:nvGrpSpPr>
          <p:cNvPr id="14" name="Group 13">
            <a:extLst>
              <a:ext uri="{FF2B5EF4-FFF2-40B4-BE49-F238E27FC236}">
                <a16:creationId xmlns:a16="http://schemas.microsoft.com/office/drawing/2014/main" id="{49CDFCE5-AC86-4EF0-A8BA-1E6399F84DA9}"/>
              </a:ext>
            </a:extLst>
          </p:cNvPr>
          <p:cNvGrpSpPr/>
          <p:nvPr/>
        </p:nvGrpSpPr>
        <p:grpSpPr>
          <a:xfrm>
            <a:off x="244851" y="1601775"/>
            <a:ext cx="3811555" cy="3038081"/>
            <a:chOff x="3300870" y="1647268"/>
            <a:chExt cx="3811555" cy="3038081"/>
          </a:xfrm>
        </p:grpSpPr>
        <p:grpSp>
          <p:nvGrpSpPr>
            <p:cNvPr id="41" name="Group 40">
              <a:extLst>
                <a:ext uri="{FF2B5EF4-FFF2-40B4-BE49-F238E27FC236}">
                  <a16:creationId xmlns:a16="http://schemas.microsoft.com/office/drawing/2014/main" id="{CA00160C-AB32-4875-809A-D1DA20977F0F}"/>
                </a:ext>
              </a:extLst>
            </p:cNvPr>
            <p:cNvGrpSpPr/>
            <p:nvPr/>
          </p:nvGrpSpPr>
          <p:grpSpPr>
            <a:xfrm>
              <a:off x="3300870" y="1647268"/>
              <a:ext cx="3301188" cy="2785270"/>
              <a:chOff x="3300870" y="1647268"/>
              <a:chExt cx="3301188" cy="2785270"/>
            </a:xfrm>
          </p:grpSpPr>
          <p:pic>
            <p:nvPicPr>
              <p:cNvPr id="43" name="Picture 16" descr="A picture containing calendar&#10;&#10;Description automatically generated">
                <a:extLst>
                  <a:ext uri="{FF2B5EF4-FFF2-40B4-BE49-F238E27FC236}">
                    <a16:creationId xmlns:a16="http://schemas.microsoft.com/office/drawing/2014/main" id="{9910D5B3-FAA0-4341-BD9A-D512906ED586}"/>
                  </a:ext>
                </a:extLst>
              </p:cNvPr>
              <p:cNvPicPr>
                <a:picLocks noChangeAspect="1"/>
              </p:cNvPicPr>
              <p:nvPr/>
            </p:nvPicPr>
            <p:blipFill rotWithShape="1">
              <a:blip r:embed="rId7"/>
              <a:srcRect l="12085" t="13848" r="14608" b="19840"/>
              <a:stretch/>
            </p:blipFill>
            <p:spPr>
              <a:xfrm>
                <a:off x="3300870" y="1647268"/>
                <a:ext cx="3148285" cy="2785270"/>
              </a:xfrm>
              <a:prstGeom prst="rect">
                <a:avLst/>
              </a:prstGeom>
            </p:spPr>
          </p:pic>
          <p:pic>
            <p:nvPicPr>
              <p:cNvPr id="44" name="Picture 14">
                <a:extLst>
                  <a:ext uri="{FF2B5EF4-FFF2-40B4-BE49-F238E27FC236}">
                    <a16:creationId xmlns:a16="http://schemas.microsoft.com/office/drawing/2014/main" id="{D1DB9077-FAC9-4537-A71B-3C2767A62738}"/>
                  </a:ext>
                </a:extLst>
              </p:cNvPr>
              <p:cNvPicPr>
                <a:picLocks noChangeAspect="1"/>
              </p:cNvPicPr>
              <p:nvPr/>
            </p:nvPicPr>
            <p:blipFill>
              <a:blip r:embed="rId5"/>
              <a:stretch>
                <a:fillRect/>
              </a:stretch>
            </p:blipFill>
            <p:spPr>
              <a:xfrm flipH="1">
                <a:off x="6390978" y="1868432"/>
                <a:ext cx="211080" cy="2552300"/>
              </a:xfrm>
              <a:prstGeom prst="rect">
                <a:avLst/>
              </a:prstGeom>
            </p:spPr>
          </p:pic>
        </p:grpSp>
        <p:sp>
          <p:nvSpPr>
            <p:cNvPr id="42" name="Text Placeholder 3">
              <a:extLst>
                <a:ext uri="{FF2B5EF4-FFF2-40B4-BE49-F238E27FC236}">
                  <a16:creationId xmlns:a16="http://schemas.microsoft.com/office/drawing/2014/main" id="{E9F8B2DE-58DD-4C1D-A52D-6F05C1639A58}"/>
                </a:ext>
              </a:extLst>
            </p:cNvPr>
            <p:cNvSpPr txBox="1">
              <a:spLocks/>
            </p:cNvSpPr>
            <p:nvPr/>
          </p:nvSpPr>
          <p:spPr>
            <a:xfrm>
              <a:off x="6491834" y="1933139"/>
              <a:ext cx="620591" cy="275221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000" b="1" dirty="0">
                  <a:solidFill>
                    <a:schemeClr val="tx1">
                      <a:lumMod val="75000"/>
                      <a:lumOff val="25000"/>
                    </a:schemeClr>
                  </a:solidFill>
                  <a:latin typeface="Century Gothic" panose="020F0302020204030204"/>
                  <a:cs typeface="Calibri"/>
                </a:rPr>
                <a:t>0.145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0.135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0.125</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cs typeface="Calibri"/>
              </a:endParaRPr>
            </a:p>
          </p:txBody>
        </p:sp>
      </p:grpSp>
      <p:sp>
        <p:nvSpPr>
          <p:cNvPr id="4" name="Text Placeholder 3">
            <a:extLst>
              <a:ext uri="{FF2B5EF4-FFF2-40B4-BE49-F238E27FC236}">
                <a16:creationId xmlns:a16="http://schemas.microsoft.com/office/drawing/2014/main" id="{20891956-68FA-4FE6-91E2-D3C74F249444}"/>
              </a:ext>
            </a:extLst>
          </p:cNvPr>
          <p:cNvSpPr txBox="1">
            <a:spLocks/>
          </p:cNvSpPr>
          <p:nvPr/>
        </p:nvSpPr>
        <p:spPr>
          <a:xfrm>
            <a:off x="3191326" y="5149588"/>
            <a:ext cx="8132892" cy="946187"/>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2400" dirty="0">
                <a:solidFill>
                  <a:schemeClr val="tx1">
                    <a:lumMod val="75000"/>
                    <a:lumOff val="25000"/>
                  </a:schemeClr>
                </a:solidFill>
                <a:latin typeface="Century Gothic" panose="020F0302020204030204"/>
              </a:rPr>
              <a:t>Ozone decrease in Texas, persistent NO</a:t>
            </a:r>
            <a:r>
              <a:rPr lang="en-US" sz="2400" baseline="-25000" dirty="0">
                <a:solidFill>
                  <a:schemeClr val="tx1">
                    <a:lumMod val="75000"/>
                    <a:lumOff val="25000"/>
                  </a:schemeClr>
                </a:solidFill>
                <a:latin typeface="Century Gothic" panose="020F0302020204030204"/>
              </a:rPr>
              <a:t>2</a:t>
            </a:r>
            <a:r>
              <a:rPr lang="en-US" sz="2400" dirty="0">
                <a:solidFill>
                  <a:schemeClr val="tx1">
                    <a:lumMod val="75000"/>
                    <a:lumOff val="25000"/>
                  </a:schemeClr>
                </a:solidFill>
                <a:latin typeface="Century Gothic" panose="020F0302020204030204"/>
              </a:rPr>
              <a:t> hotspots in Dallas and Oklahoma City, constant CO levels in study area</a:t>
            </a:r>
            <a:endParaRPr lang="en-US" sz="2400" dirty="0">
              <a:solidFill>
                <a:schemeClr val="tx1">
                  <a:lumMod val="75000"/>
                  <a:lumOff val="25000"/>
                </a:schemeClr>
              </a:solidFill>
              <a:ea typeface="+mn-lt"/>
              <a:cs typeface="+mn-lt"/>
            </a:endParaRPr>
          </a:p>
          <a:p>
            <a:pPr marL="0" indent="0">
              <a:lnSpc>
                <a:spcPct val="100000"/>
              </a:lnSpc>
              <a:spcAft>
                <a:spcPts val="600"/>
              </a:spcAft>
              <a:buNone/>
            </a:pPr>
            <a:endParaRPr lang="en-US" sz="2400" dirty="0">
              <a:solidFill>
                <a:schemeClr val="tx1">
                  <a:lumMod val="75000"/>
                  <a:lumOff val="25000"/>
                </a:schemeClr>
              </a:solidFill>
              <a:latin typeface="Century Gothic" panose="020F0302020204030204"/>
            </a:endParaRP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grpSp>
        <p:nvGrpSpPr>
          <p:cNvPr id="5" name="Group 4">
            <a:extLst>
              <a:ext uri="{FF2B5EF4-FFF2-40B4-BE49-F238E27FC236}">
                <a16:creationId xmlns:a16="http://schemas.microsoft.com/office/drawing/2014/main" id="{4121B6F7-F106-4E41-AAE2-08C35447A204}"/>
              </a:ext>
            </a:extLst>
          </p:cNvPr>
          <p:cNvGrpSpPr/>
          <p:nvPr/>
        </p:nvGrpSpPr>
        <p:grpSpPr>
          <a:xfrm>
            <a:off x="5890256" y="2362046"/>
            <a:ext cx="310238" cy="523090"/>
            <a:chOff x="7693210" y="713807"/>
            <a:chExt cx="310238" cy="523090"/>
          </a:xfrm>
        </p:grpSpPr>
        <p:sp>
          <p:nvSpPr>
            <p:cNvPr id="28" name="Oval 27">
              <a:extLst>
                <a:ext uri="{FF2B5EF4-FFF2-40B4-BE49-F238E27FC236}">
                  <a16:creationId xmlns:a16="http://schemas.microsoft.com/office/drawing/2014/main" id="{634AABCD-1669-44F7-828D-2EEFD98C3F83}"/>
                </a:ext>
              </a:extLst>
            </p:cNvPr>
            <p:cNvSpPr/>
            <p:nvPr/>
          </p:nvSpPr>
          <p:spPr>
            <a:xfrm>
              <a:off x="7788461" y="1021539"/>
              <a:ext cx="214987" cy="2153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8F29DBF-59D0-4C2F-B3E0-6844C365ED3E}"/>
                </a:ext>
              </a:extLst>
            </p:cNvPr>
            <p:cNvSpPr/>
            <p:nvPr/>
          </p:nvSpPr>
          <p:spPr>
            <a:xfrm>
              <a:off x="7693210" y="713807"/>
              <a:ext cx="214987" cy="2153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346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5964503" cy="122343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Ground Ozone Model</a:t>
            </a:r>
          </a:p>
        </p:txBody>
      </p:sp>
      <p:sp>
        <p:nvSpPr>
          <p:cNvPr id="3" name="Text Placeholder 3">
            <a:extLst>
              <a:ext uri="{FF2B5EF4-FFF2-40B4-BE49-F238E27FC236}">
                <a16:creationId xmlns:a16="http://schemas.microsoft.com/office/drawing/2014/main" id="{61468C7B-03C3-47AF-8CE6-6207AD3D6CC7}"/>
              </a:ext>
            </a:extLst>
          </p:cNvPr>
          <p:cNvSpPr txBox="1">
            <a:spLocks/>
          </p:cNvSpPr>
          <p:nvPr/>
        </p:nvSpPr>
        <p:spPr>
          <a:xfrm>
            <a:off x="510667" y="1765540"/>
            <a:ext cx="6142775" cy="1402577"/>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A599A"/>
              </a:buClr>
            </a:pPr>
            <a:r>
              <a:rPr lang="en-US" sz="2200" dirty="0">
                <a:solidFill>
                  <a:schemeClr val="tx1">
                    <a:lumMod val="75000"/>
                    <a:lumOff val="25000"/>
                  </a:schemeClr>
                </a:solidFill>
                <a:latin typeface="Century Gothic" panose="020F0302020204030204"/>
              </a:rPr>
              <a:t>The </a:t>
            </a:r>
            <a:r>
              <a:rPr lang="en-US" sz="2200" b="1" dirty="0">
                <a:solidFill>
                  <a:schemeClr val="tx1">
                    <a:lumMod val="75000"/>
                    <a:lumOff val="25000"/>
                  </a:schemeClr>
                </a:solidFill>
                <a:latin typeface="Century Gothic" panose="020F0302020204030204"/>
              </a:rPr>
              <a:t>Random Forest model</a:t>
            </a:r>
            <a:r>
              <a:rPr lang="en-US" sz="2200" dirty="0">
                <a:solidFill>
                  <a:schemeClr val="tx1">
                    <a:lumMod val="75000"/>
                    <a:lumOff val="25000"/>
                  </a:schemeClr>
                </a:solidFill>
                <a:latin typeface="Century Gothic" panose="020F0302020204030204"/>
              </a:rPr>
              <a:t> was the most accurate </a:t>
            </a:r>
            <a:endParaRPr lang="en-US" sz="2200" dirty="0">
              <a:solidFill>
                <a:schemeClr val="tx1">
                  <a:lumMod val="75000"/>
                  <a:lumOff val="25000"/>
                </a:schemeClr>
              </a:solidFill>
              <a:cs typeface="Calibri"/>
            </a:endParaRPr>
          </a:p>
          <a:p>
            <a:pPr lvl="1">
              <a:lnSpc>
                <a:spcPct val="100000"/>
              </a:lnSpc>
              <a:spcBef>
                <a:spcPts val="0"/>
              </a:spcBef>
              <a:spcAft>
                <a:spcPts val="600"/>
              </a:spcAft>
              <a:buClr>
                <a:srgbClr val="8A599A"/>
              </a:buClr>
            </a:pPr>
            <a:r>
              <a:rPr lang="en-US" sz="2200" dirty="0">
                <a:solidFill>
                  <a:schemeClr val="tx1">
                    <a:lumMod val="75000"/>
                    <a:lumOff val="25000"/>
                  </a:schemeClr>
                </a:solidFill>
                <a:latin typeface="Century Gothic" panose="020F0302020204030204"/>
              </a:rPr>
              <a:t>MSE of .38 (83% lower than worst model)</a:t>
            </a:r>
            <a:endParaRPr lang="en-US" sz="2200" dirty="0">
              <a:solidFill>
                <a:schemeClr val="tx1">
                  <a:lumMod val="75000"/>
                  <a:lumOff val="25000"/>
                </a:schemeClr>
              </a:solidFill>
              <a:cs typeface="Calibri"/>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2" name="Picture 3">
            <a:extLst>
              <a:ext uri="{FF2B5EF4-FFF2-40B4-BE49-F238E27FC236}">
                <a16:creationId xmlns:a16="http://schemas.microsoft.com/office/drawing/2014/main" id="{C340212F-09DE-4E23-A85C-1BEC81511AA2}"/>
              </a:ext>
            </a:extLst>
          </p:cNvPr>
          <p:cNvPicPr>
            <a:picLocks noChangeAspect="1"/>
          </p:cNvPicPr>
          <p:nvPr/>
        </p:nvPicPr>
        <p:blipFill>
          <a:blip r:embed="rId3"/>
          <a:stretch>
            <a:fillRect/>
          </a:stretch>
        </p:blipFill>
        <p:spPr>
          <a:xfrm>
            <a:off x="6865219" y="100809"/>
            <a:ext cx="5329604" cy="6615036"/>
          </a:xfrm>
          <a:prstGeom prst="rect">
            <a:avLst/>
          </a:prstGeom>
        </p:spPr>
      </p:pic>
      <p:sp>
        <p:nvSpPr>
          <p:cNvPr id="8" name="TextBox 1">
            <a:extLst>
              <a:ext uri="{FF2B5EF4-FFF2-40B4-BE49-F238E27FC236}">
                <a16:creationId xmlns:a16="http://schemas.microsoft.com/office/drawing/2014/main" id="{703582B5-20D5-4135-846B-0FE83CB73795}"/>
              </a:ext>
            </a:extLst>
          </p:cNvPr>
          <p:cNvSpPr txBox="1"/>
          <p:nvPr/>
        </p:nvSpPr>
        <p:spPr>
          <a:xfrm>
            <a:off x="7177123" y="6443990"/>
            <a:ext cx="50148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dirty="0">
                <a:solidFill>
                  <a:srgbClr val="FFFFFF"/>
                </a:solidFill>
                <a:latin typeface="Century Gothic"/>
                <a:ea typeface="+mn-lt"/>
                <a:cs typeface="+mn-lt"/>
              </a:rPr>
              <a:t>Image Credit: NASA</a:t>
            </a:r>
            <a:endParaRPr lang="en-US" sz="1050" dirty="0">
              <a:solidFill>
                <a:srgbClr val="FFFFFF"/>
              </a:solidFill>
              <a:latin typeface="Century Gothic"/>
              <a:cs typeface="Calibri"/>
            </a:endParaRPr>
          </a:p>
        </p:txBody>
      </p:sp>
      <p:sp>
        <p:nvSpPr>
          <p:cNvPr id="6" name="Text Placeholder 3">
            <a:extLst>
              <a:ext uri="{FF2B5EF4-FFF2-40B4-BE49-F238E27FC236}">
                <a16:creationId xmlns:a16="http://schemas.microsoft.com/office/drawing/2014/main" id="{667337F1-DD11-46B7-A3BA-BFDF06C1185D}"/>
              </a:ext>
            </a:extLst>
          </p:cNvPr>
          <p:cNvSpPr txBox="1">
            <a:spLocks/>
          </p:cNvSpPr>
          <p:nvPr/>
        </p:nvSpPr>
        <p:spPr>
          <a:xfrm>
            <a:off x="510666" y="3016369"/>
            <a:ext cx="6459076" cy="1330691"/>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A599A"/>
              </a:buClr>
            </a:pPr>
            <a:r>
              <a:rPr lang="en-US" sz="2400" dirty="0">
                <a:solidFill>
                  <a:schemeClr val="tx1">
                    <a:lumMod val="75000"/>
                    <a:lumOff val="25000"/>
                  </a:schemeClr>
                </a:solidFill>
                <a:latin typeface="Century Gothic" panose="020F0302020204030204"/>
              </a:rPr>
              <a:t>The most statistically significant terms from the models were </a:t>
            </a:r>
            <a:r>
              <a:rPr lang="en-US" sz="2400" b="1" dirty="0">
                <a:solidFill>
                  <a:schemeClr val="tx1">
                    <a:lumMod val="75000"/>
                    <a:lumOff val="25000"/>
                  </a:schemeClr>
                </a:solidFill>
                <a:latin typeface="Century Gothic" panose="020F0302020204030204"/>
              </a:rPr>
              <a:t>latitude</a:t>
            </a:r>
            <a:r>
              <a:rPr lang="en-US" sz="2400" dirty="0">
                <a:solidFill>
                  <a:schemeClr val="tx1">
                    <a:lumMod val="75000"/>
                    <a:lumOff val="25000"/>
                  </a:schemeClr>
                </a:solidFill>
                <a:latin typeface="Century Gothic" panose="020F0302020204030204"/>
              </a:rPr>
              <a:t>, </a:t>
            </a:r>
            <a:r>
              <a:rPr lang="en-US" sz="2400" b="1" dirty="0">
                <a:solidFill>
                  <a:schemeClr val="tx1">
                    <a:lumMod val="75000"/>
                    <a:lumOff val="25000"/>
                  </a:schemeClr>
                </a:solidFill>
                <a:latin typeface="Century Gothic" panose="020F0302020204030204"/>
              </a:rPr>
              <a:t>temperature</a:t>
            </a:r>
            <a:r>
              <a:rPr lang="en-US" sz="2400" dirty="0">
                <a:solidFill>
                  <a:schemeClr val="tx1">
                    <a:lumMod val="75000"/>
                    <a:lumOff val="25000"/>
                  </a:schemeClr>
                </a:solidFill>
                <a:latin typeface="Century Gothic" panose="020F0302020204030204"/>
              </a:rPr>
              <a:t>, </a:t>
            </a:r>
            <a:r>
              <a:rPr lang="en-US" sz="2400" b="1" dirty="0">
                <a:solidFill>
                  <a:schemeClr val="tx1">
                    <a:lumMod val="75000"/>
                    <a:lumOff val="25000"/>
                  </a:schemeClr>
                </a:solidFill>
                <a:latin typeface="Century Gothic" panose="020F0302020204030204"/>
              </a:rPr>
              <a:t>humidity</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ozone x humidity</a:t>
            </a:r>
            <a:endParaRPr lang="en-US" dirty="0">
              <a:solidFill>
                <a:schemeClr val="tx1">
                  <a:lumMod val="75000"/>
                  <a:lumOff val="25000"/>
                </a:schemeClr>
              </a:solidFill>
              <a:cs typeface="Calibri"/>
            </a:endParaRPr>
          </a:p>
          <a:p>
            <a:pPr>
              <a:lnSpc>
                <a:spcPct val="100000"/>
              </a:lnSpc>
              <a:spcAft>
                <a:spcPts val="600"/>
              </a:spcAft>
              <a:buClr>
                <a:srgbClr val="8A599A"/>
              </a:buClr>
            </a:pPr>
            <a:endParaRPr lang="en-US" sz="2400" b="1" dirty="0">
              <a:solidFill>
                <a:schemeClr val="tx1">
                  <a:lumMod val="75000"/>
                  <a:lumOff val="25000"/>
                </a:schemeClr>
              </a:solidFill>
              <a:latin typeface="Century Gothic" panose="020F0302020204030204"/>
            </a:endParaRP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p:txBody>
      </p:sp>
      <p:sp>
        <p:nvSpPr>
          <p:cNvPr id="10" name="Text Placeholder 3">
            <a:extLst>
              <a:ext uri="{FF2B5EF4-FFF2-40B4-BE49-F238E27FC236}">
                <a16:creationId xmlns:a16="http://schemas.microsoft.com/office/drawing/2014/main" id="{5F8A27BF-EE26-41C3-8B31-542E7DC6818D}"/>
              </a:ext>
            </a:extLst>
          </p:cNvPr>
          <p:cNvSpPr txBox="1">
            <a:spLocks/>
          </p:cNvSpPr>
          <p:nvPr/>
        </p:nvSpPr>
        <p:spPr>
          <a:xfrm>
            <a:off x="510666" y="4339084"/>
            <a:ext cx="6142775" cy="88499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A599A"/>
              </a:buClr>
            </a:pPr>
            <a:r>
              <a:rPr lang="en-US" sz="2200" b="1" dirty="0">
                <a:solidFill>
                  <a:schemeClr val="tx1">
                    <a:lumMod val="75000"/>
                    <a:lumOff val="25000"/>
                  </a:schemeClr>
                </a:solidFill>
                <a:latin typeface="Century Gothic" panose="020F0302020204030204"/>
              </a:rPr>
              <a:t>EO data</a:t>
            </a:r>
            <a:r>
              <a:rPr lang="en-US" sz="2200" dirty="0">
                <a:solidFill>
                  <a:schemeClr val="tx1">
                    <a:lumMod val="75000"/>
                    <a:lumOff val="25000"/>
                  </a:schemeClr>
                </a:solidFill>
                <a:latin typeface="Century Gothic" panose="020F0302020204030204"/>
              </a:rPr>
              <a:t> were significant predictors in the majority of models</a:t>
            </a:r>
            <a:endParaRPr lang="en-US" sz="2200" dirty="0">
              <a:solidFill>
                <a:schemeClr val="tx1">
                  <a:lumMod val="75000"/>
                  <a:lumOff val="25000"/>
                </a:schemeClr>
              </a:solidFill>
              <a:latin typeface="Century Gothic"/>
              <a:ea typeface="+mn-lt"/>
              <a:cs typeface="+mn-lt"/>
            </a:endParaRPr>
          </a:p>
        </p:txBody>
      </p:sp>
      <p:sp>
        <p:nvSpPr>
          <p:cNvPr id="4" name="Text Placeholder 3">
            <a:extLst>
              <a:ext uri="{FF2B5EF4-FFF2-40B4-BE49-F238E27FC236}">
                <a16:creationId xmlns:a16="http://schemas.microsoft.com/office/drawing/2014/main" id="{38DE19EE-115A-48AA-9690-00C0AF1EBDF2}"/>
              </a:ext>
            </a:extLst>
          </p:cNvPr>
          <p:cNvSpPr txBox="1">
            <a:spLocks/>
          </p:cNvSpPr>
          <p:nvPr/>
        </p:nvSpPr>
        <p:spPr>
          <a:xfrm>
            <a:off x="504916" y="5210354"/>
            <a:ext cx="6142776" cy="138819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A599A"/>
              </a:buClr>
            </a:pPr>
            <a:r>
              <a:rPr lang="en-US" sz="2200" b="1" dirty="0">
                <a:solidFill>
                  <a:schemeClr val="tx1">
                    <a:lumMod val="75000"/>
                    <a:lumOff val="25000"/>
                  </a:schemeClr>
                </a:solidFill>
                <a:latin typeface="Century Gothic" panose="020F0302020204030204"/>
              </a:rPr>
              <a:t>Fire predictors, windspeed, and dominant land cover </a:t>
            </a:r>
            <a:r>
              <a:rPr lang="en-US" sz="2200" dirty="0">
                <a:solidFill>
                  <a:schemeClr val="tx1">
                    <a:lumMod val="75000"/>
                    <a:lumOff val="25000"/>
                  </a:schemeClr>
                </a:solidFill>
                <a:latin typeface="Century Gothic" panose="020F0302020204030204"/>
              </a:rPr>
              <a:t>type to not contribute to variance significantly</a:t>
            </a:r>
            <a:endParaRPr lang="en-US" sz="2200" dirty="0">
              <a:solidFill>
                <a:schemeClr val="tx1">
                  <a:lumMod val="75000"/>
                  <a:lumOff val="25000"/>
                </a:schemeClr>
              </a:solidFill>
              <a:latin typeface="Century Gothic"/>
              <a:ea typeface="+mn-lt"/>
              <a:cs typeface="+mn-lt"/>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118612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4" descr="A picture containing outdoor, bedclothes&#10;&#10;Description automatically generated">
            <a:extLst>
              <a:ext uri="{FF2B5EF4-FFF2-40B4-BE49-F238E27FC236}">
                <a16:creationId xmlns:a16="http://schemas.microsoft.com/office/drawing/2014/main" id="{BB39B8CE-B1E4-4097-A470-E87BC432569D}"/>
              </a:ext>
            </a:extLst>
          </p:cNvPr>
          <p:cNvPicPr>
            <a:picLocks noChangeAspect="1"/>
          </p:cNvPicPr>
          <p:nvPr/>
        </p:nvPicPr>
        <p:blipFill rotWithShape="1">
          <a:blip r:embed="rId3"/>
          <a:srcRect l="13513" r="8939" b="1"/>
          <a:stretch/>
        </p:blipFill>
        <p:spPr>
          <a:xfrm>
            <a:off x="-602432"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7531610" y="502422"/>
            <a:ext cx="3822189" cy="9388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8A599A"/>
                </a:solidFill>
                <a:latin typeface="Century Gothic"/>
              </a:rPr>
              <a:t>Conclusions</a:t>
            </a:r>
          </a:p>
        </p:txBody>
      </p:sp>
      <p:sp>
        <p:nvSpPr>
          <p:cNvPr id="3" name="Text Placeholder 3">
            <a:extLst>
              <a:ext uri="{FF2B5EF4-FFF2-40B4-BE49-F238E27FC236}">
                <a16:creationId xmlns:a16="http://schemas.microsoft.com/office/drawing/2014/main" id="{6D5223F9-6CD5-4411-9DEA-A35685A67912}"/>
              </a:ext>
            </a:extLst>
          </p:cNvPr>
          <p:cNvSpPr txBox="1">
            <a:spLocks/>
          </p:cNvSpPr>
          <p:nvPr/>
        </p:nvSpPr>
        <p:spPr>
          <a:xfrm>
            <a:off x="6777318" y="1715995"/>
            <a:ext cx="5163544" cy="49896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8A599A"/>
              </a:buClr>
            </a:pPr>
            <a:r>
              <a:rPr lang="en-US" sz="2200" dirty="0">
                <a:solidFill>
                  <a:schemeClr val="tx1">
                    <a:lumMod val="75000"/>
                    <a:lumOff val="25000"/>
                  </a:schemeClr>
                </a:solidFill>
                <a:latin typeface="Century Gothic"/>
              </a:rPr>
              <a:t>Possible spike </a:t>
            </a:r>
            <a:r>
              <a:rPr lang="en-US" sz="2200" b="1" dirty="0">
                <a:solidFill>
                  <a:schemeClr val="tx1">
                    <a:lumMod val="75000"/>
                    <a:lumOff val="25000"/>
                  </a:schemeClr>
                </a:solidFill>
                <a:latin typeface="Century Gothic"/>
              </a:rPr>
              <a:t>causes and sources</a:t>
            </a:r>
            <a:r>
              <a:rPr lang="en-US" sz="2200" dirty="0">
                <a:solidFill>
                  <a:schemeClr val="tx1">
                    <a:lumMod val="75000"/>
                    <a:lumOff val="25000"/>
                  </a:schemeClr>
                </a:solidFill>
                <a:latin typeface="Century Gothic"/>
              </a:rPr>
              <a:t> identified</a:t>
            </a:r>
          </a:p>
          <a:p>
            <a:pPr lvl="1">
              <a:lnSpc>
                <a:spcPct val="100000"/>
              </a:lnSpc>
              <a:spcBef>
                <a:spcPts val="0"/>
              </a:spcBef>
              <a:spcAft>
                <a:spcPts val="600"/>
              </a:spcAft>
              <a:buClr>
                <a:srgbClr val="8A599A"/>
              </a:buClr>
            </a:pPr>
            <a:r>
              <a:rPr lang="en-US" sz="1800" dirty="0">
                <a:solidFill>
                  <a:schemeClr val="tx1">
                    <a:lumMod val="75000"/>
                    <a:lumOff val="25000"/>
                  </a:schemeClr>
                </a:solidFill>
                <a:latin typeface="Century Gothic"/>
              </a:rPr>
              <a:t>Sources outside of OK boundaries</a:t>
            </a:r>
          </a:p>
          <a:p>
            <a:pPr>
              <a:spcAft>
                <a:spcPts val="600"/>
              </a:spcAft>
              <a:buClr>
                <a:srgbClr val="8A599A"/>
              </a:buClr>
            </a:pPr>
            <a:r>
              <a:rPr lang="en-US" sz="2200" dirty="0">
                <a:solidFill>
                  <a:schemeClr val="tx1">
                    <a:lumMod val="75000"/>
                    <a:lumOff val="25000"/>
                  </a:schemeClr>
                </a:solidFill>
                <a:latin typeface="Century Gothic"/>
              </a:rPr>
              <a:t>Satellite and ground data </a:t>
            </a:r>
            <a:r>
              <a:rPr lang="en-US" sz="2200" b="1" dirty="0">
                <a:solidFill>
                  <a:schemeClr val="tx1">
                    <a:lumMod val="75000"/>
                    <a:lumOff val="25000"/>
                  </a:schemeClr>
                </a:solidFill>
                <a:latin typeface="Century Gothic"/>
              </a:rPr>
              <a:t>linked</a:t>
            </a:r>
          </a:p>
          <a:p>
            <a:pPr lvl="1">
              <a:spcBef>
                <a:spcPts val="0"/>
              </a:spcBef>
              <a:spcAft>
                <a:spcPts val="600"/>
              </a:spcAft>
              <a:buClr>
                <a:srgbClr val="8A599A"/>
              </a:buClr>
            </a:pPr>
            <a:r>
              <a:rPr lang="en-US" sz="1800" dirty="0">
                <a:solidFill>
                  <a:schemeClr val="tx1">
                    <a:lumMod val="75000"/>
                    <a:lumOff val="25000"/>
                  </a:schemeClr>
                </a:solidFill>
                <a:latin typeface="Century Gothic"/>
              </a:rPr>
              <a:t>Atmospheric pollutants and low humidity most contribute to ozone levels in Oklahoma</a:t>
            </a:r>
            <a:endParaRPr lang="en-US" sz="1800" b="1" dirty="0">
              <a:solidFill>
                <a:schemeClr val="tx1">
                  <a:lumMod val="75000"/>
                  <a:lumOff val="25000"/>
                </a:schemeClr>
              </a:solidFill>
              <a:latin typeface="Century Gothic"/>
            </a:endParaRPr>
          </a:p>
          <a:p>
            <a:pPr>
              <a:spcAft>
                <a:spcPts val="600"/>
              </a:spcAft>
              <a:buClr>
                <a:srgbClr val="8A599A"/>
              </a:buClr>
            </a:pPr>
            <a:r>
              <a:rPr lang="en-US" sz="2200" dirty="0">
                <a:solidFill>
                  <a:schemeClr val="tx1">
                    <a:lumMod val="75000"/>
                    <a:lumOff val="25000"/>
                  </a:schemeClr>
                </a:solidFill>
                <a:latin typeface="Century Gothic"/>
              </a:rPr>
              <a:t>Potential new monitor locations </a:t>
            </a:r>
            <a:r>
              <a:rPr lang="en-US" sz="2200" b="1" dirty="0">
                <a:solidFill>
                  <a:schemeClr val="tx1">
                    <a:lumMod val="75000"/>
                    <a:lumOff val="25000"/>
                  </a:schemeClr>
                </a:solidFill>
                <a:latin typeface="Century Gothic"/>
              </a:rPr>
              <a:t>determined</a:t>
            </a:r>
          </a:p>
          <a:p>
            <a:pPr lvl="1">
              <a:spcBef>
                <a:spcPts val="0"/>
              </a:spcBef>
              <a:spcAft>
                <a:spcPts val="600"/>
              </a:spcAft>
              <a:buClr>
                <a:srgbClr val="8A599A"/>
              </a:buClr>
            </a:pPr>
            <a:r>
              <a:rPr lang="en-US" sz="1800" dirty="0">
                <a:solidFill>
                  <a:schemeClr val="tx1">
                    <a:lumMod val="75000"/>
                    <a:lumOff val="25000"/>
                  </a:schemeClr>
                </a:solidFill>
                <a:latin typeface="Century Gothic"/>
              </a:rPr>
              <a:t>NO</a:t>
            </a:r>
            <a:r>
              <a:rPr lang="en-US" sz="1800" baseline="-25000" dirty="0">
                <a:solidFill>
                  <a:schemeClr val="tx1">
                    <a:lumMod val="75000"/>
                    <a:lumOff val="25000"/>
                  </a:schemeClr>
                </a:solidFill>
                <a:latin typeface="Century Gothic"/>
              </a:rPr>
              <a:t>2 </a:t>
            </a:r>
            <a:r>
              <a:rPr lang="en-US" sz="1800" dirty="0">
                <a:solidFill>
                  <a:schemeClr val="tx1">
                    <a:lumMod val="75000"/>
                    <a:lumOff val="25000"/>
                  </a:schemeClr>
                </a:solidFill>
                <a:latin typeface="Century Gothic"/>
              </a:rPr>
              <a:t> O3, and CO monitors to the Southeast of Seiling</a:t>
            </a:r>
          </a:p>
          <a:p>
            <a:pPr>
              <a:spcAft>
                <a:spcPts val="600"/>
              </a:spcAft>
              <a:buClr>
                <a:srgbClr val="8A599A"/>
              </a:buClr>
            </a:pPr>
            <a:r>
              <a:rPr lang="en-US" sz="2000" dirty="0">
                <a:solidFill>
                  <a:schemeClr val="tx1">
                    <a:lumMod val="75000"/>
                    <a:lumOff val="25000"/>
                  </a:schemeClr>
                </a:solidFill>
                <a:latin typeface="Century Gothic"/>
                <a:cs typeface="Calibri" panose="020F0502020204030204"/>
              </a:rPr>
              <a:t>The value of a </a:t>
            </a:r>
            <a:r>
              <a:rPr lang="en-US" sz="2000" b="1" dirty="0">
                <a:solidFill>
                  <a:schemeClr val="tx1">
                    <a:lumMod val="75000"/>
                    <a:lumOff val="25000"/>
                  </a:schemeClr>
                </a:solidFill>
                <a:latin typeface="Century Gothic"/>
                <a:cs typeface="Calibri" panose="020F0502020204030204"/>
              </a:rPr>
              <a:t>geostationary satellite</a:t>
            </a:r>
            <a:r>
              <a:rPr lang="en-US" sz="2000" dirty="0">
                <a:solidFill>
                  <a:schemeClr val="tx1">
                    <a:lumMod val="75000"/>
                    <a:lumOff val="25000"/>
                  </a:schemeClr>
                </a:solidFill>
                <a:latin typeface="Century Gothic"/>
                <a:cs typeface="Calibri" panose="020F0502020204030204"/>
              </a:rPr>
              <a:t> for monitoring air quality</a:t>
            </a:r>
          </a:p>
          <a:p>
            <a:pPr marL="342900">
              <a:spcAft>
                <a:spcPts val="600"/>
              </a:spcAft>
              <a:buClr>
                <a:srgbClr val="7EB761"/>
              </a:buClr>
            </a:pPr>
            <a:endParaRPr lang="en-US" sz="2000" dirty="0">
              <a:solidFill>
                <a:schemeClr val="tx1">
                  <a:lumMod val="75000"/>
                  <a:lumOff val="25000"/>
                </a:schemeClr>
              </a:solidFill>
              <a:cs typeface="Calibri" panose="020F0502020204030204"/>
            </a:endParaRPr>
          </a:p>
        </p:txBody>
      </p:sp>
      <p:sp>
        <p:nvSpPr>
          <p:cNvPr id="4" name="TextBox 3">
            <a:extLst>
              <a:ext uri="{FF2B5EF4-FFF2-40B4-BE49-F238E27FC236}">
                <a16:creationId xmlns:a16="http://schemas.microsoft.com/office/drawing/2014/main" id="{608E04B6-3E34-47DB-A89A-35B14610787A}"/>
              </a:ext>
            </a:extLst>
          </p:cNvPr>
          <p:cNvSpPr txBox="1"/>
          <p:nvPr/>
        </p:nvSpPr>
        <p:spPr>
          <a:xfrm>
            <a:off x="7183" y="6580991"/>
            <a:ext cx="292078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FFFFFF"/>
                </a:solidFill>
                <a:latin typeface="Century Gothic"/>
                <a:ea typeface="+mn-lt"/>
                <a:cs typeface="+mn-lt"/>
              </a:rPr>
              <a:t>Image Credit: Google Earth</a:t>
            </a:r>
            <a:endParaRPr lang="en-US" sz="1050" dirty="0">
              <a:solidFill>
                <a:srgbClr val="FFFFFF"/>
              </a:solidFill>
              <a:cs typeface="Calibri"/>
            </a:endParaRPr>
          </a:p>
        </p:txBody>
      </p:sp>
    </p:spTree>
    <p:extLst>
      <p:ext uri="{BB962C8B-B14F-4D97-AF65-F5344CB8AC3E}">
        <p14:creationId xmlns:p14="http://schemas.microsoft.com/office/powerpoint/2010/main" val="2390436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Uncertainties and Limitations</a:t>
            </a:r>
          </a:p>
        </p:txBody>
      </p:sp>
      <p:sp>
        <p:nvSpPr>
          <p:cNvPr id="2" name="Text Placeholder 3">
            <a:extLst>
              <a:ext uri="{FF2B5EF4-FFF2-40B4-BE49-F238E27FC236}">
                <a16:creationId xmlns:a16="http://schemas.microsoft.com/office/drawing/2014/main" id="{507DAEC9-D31A-456D-8E62-CEB1723B2D7B}"/>
              </a:ext>
            </a:extLst>
          </p:cNvPr>
          <p:cNvSpPr txBox="1">
            <a:spLocks/>
          </p:cNvSpPr>
          <p:nvPr/>
        </p:nvSpPr>
        <p:spPr>
          <a:xfrm>
            <a:off x="502590" y="1147769"/>
            <a:ext cx="11034385"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Aft>
                <a:spcPts val="600"/>
              </a:spcAft>
              <a:buClr>
                <a:srgbClr val="8A599A"/>
              </a:buClr>
            </a:pPr>
            <a:endParaRPr lang="en-US" sz="2000" dirty="0">
              <a:latin typeface="Century Gothic"/>
              <a:cs typeface="Calibri"/>
            </a:endParaRPr>
          </a:p>
          <a:p>
            <a:pPr marL="457200" indent="-457200">
              <a:lnSpc>
                <a:spcPct val="100000"/>
              </a:lnSpc>
              <a:spcAft>
                <a:spcPts val="600"/>
              </a:spcAft>
              <a:buClr>
                <a:srgbClr val="8A599A"/>
              </a:buClr>
            </a:pPr>
            <a:endParaRPr lang="en-US" sz="2000" dirty="0">
              <a:solidFill>
                <a:srgbClr val="000000"/>
              </a:solidFill>
              <a:latin typeface="Century Gothic" panose="020F0302020204030204"/>
              <a:cs typeface="Calibri"/>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12" name="Rectangle: Diagonal Corners Rounded 11">
            <a:extLst>
              <a:ext uri="{FF2B5EF4-FFF2-40B4-BE49-F238E27FC236}">
                <a16:creationId xmlns:a16="http://schemas.microsoft.com/office/drawing/2014/main" id="{27B12E0F-AB42-4D4F-9A5C-BE86E934D839}"/>
              </a:ext>
            </a:extLst>
          </p:cNvPr>
          <p:cNvSpPr/>
          <p:nvPr/>
        </p:nvSpPr>
        <p:spPr>
          <a:xfrm>
            <a:off x="819664" y="1269313"/>
            <a:ext cx="1475947" cy="1352379"/>
          </a:xfrm>
          <a:prstGeom prst="round2DiagRect">
            <a:avLst/>
          </a:prstGeom>
          <a:solidFill>
            <a:srgbClr val="835D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Diagonal Corners Rounded 14">
            <a:extLst>
              <a:ext uri="{FF2B5EF4-FFF2-40B4-BE49-F238E27FC236}">
                <a16:creationId xmlns:a16="http://schemas.microsoft.com/office/drawing/2014/main" id="{EDCF4DEF-74DD-4F97-83AD-7C139DF5B09B}"/>
              </a:ext>
            </a:extLst>
          </p:cNvPr>
          <p:cNvSpPr/>
          <p:nvPr/>
        </p:nvSpPr>
        <p:spPr>
          <a:xfrm>
            <a:off x="820008" y="3060143"/>
            <a:ext cx="1476375" cy="1352550"/>
          </a:xfrm>
          <a:prstGeom prst="round2DiagRect">
            <a:avLst/>
          </a:prstGeom>
          <a:solidFill>
            <a:srgbClr val="835D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Diagonal Corners Rounded 16">
            <a:extLst>
              <a:ext uri="{FF2B5EF4-FFF2-40B4-BE49-F238E27FC236}">
                <a16:creationId xmlns:a16="http://schemas.microsoft.com/office/drawing/2014/main" id="{BFD9D1F2-0777-4887-9DBC-648E096DE59A}"/>
              </a:ext>
            </a:extLst>
          </p:cNvPr>
          <p:cNvSpPr/>
          <p:nvPr/>
        </p:nvSpPr>
        <p:spPr>
          <a:xfrm>
            <a:off x="819664" y="4852772"/>
            <a:ext cx="1475947" cy="1352379"/>
          </a:xfrm>
          <a:prstGeom prst="round2DiagRect">
            <a:avLst/>
          </a:prstGeom>
          <a:solidFill>
            <a:srgbClr val="835D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6" descr="Connected with solid fill">
            <a:extLst>
              <a:ext uri="{FF2B5EF4-FFF2-40B4-BE49-F238E27FC236}">
                <a16:creationId xmlns:a16="http://schemas.microsoft.com/office/drawing/2014/main" id="{04E36716-7EE6-41A6-BFAD-5E532C030C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4260" y="3280719"/>
            <a:ext cx="914400" cy="914400"/>
          </a:xfrm>
          <a:prstGeom prst="rect">
            <a:avLst/>
          </a:prstGeom>
        </p:spPr>
      </p:pic>
      <p:pic>
        <p:nvPicPr>
          <p:cNvPr id="8" name="Graphic 21" descr="Stopwatch with solid fill">
            <a:extLst>
              <a:ext uri="{FF2B5EF4-FFF2-40B4-BE49-F238E27FC236}">
                <a16:creationId xmlns:a16="http://schemas.microsoft.com/office/drawing/2014/main" id="{FF12B2F8-3D41-4D26-B3EE-97FCE5603D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59" y="5072449"/>
            <a:ext cx="914400" cy="914400"/>
          </a:xfrm>
          <a:prstGeom prst="rect">
            <a:avLst/>
          </a:prstGeom>
        </p:spPr>
      </p:pic>
      <p:sp>
        <p:nvSpPr>
          <p:cNvPr id="22" name="Rectangle: Rounded Corners 21">
            <a:extLst>
              <a:ext uri="{FF2B5EF4-FFF2-40B4-BE49-F238E27FC236}">
                <a16:creationId xmlns:a16="http://schemas.microsoft.com/office/drawing/2014/main" id="{397ADE8E-C789-4FF3-AC8A-36C7EB76060A}"/>
              </a:ext>
            </a:extLst>
          </p:cNvPr>
          <p:cNvSpPr/>
          <p:nvPr/>
        </p:nvSpPr>
        <p:spPr>
          <a:xfrm>
            <a:off x="2598420" y="1509581"/>
            <a:ext cx="7913788" cy="87870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cs typeface="Calibri" panose="020F0502020204030204"/>
              </a:rPr>
              <a:t>Low temporal resolution of earth observation and ground data</a:t>
            </a:r>
            <a:endParaRPr lang="en-US" sz="2000" b="1" dirty="0">
              <a:solidFill>
                <a:schemeClr val="tx1">
                  <a:lumMod val="75000"/>
                  <a:lumOff val="25000"/>
                </a:schemeClr>
              </a:solidFill>
              <a:latin typeface="Calibri"/>
              <a:cs typeface="Calibri" panose="020F0502020204030204"/>
            </a:endParaRPr>
          </a:p>
        </p:txBody>
      </p:sp>
      <p:sp>
        <p:nvSpPr>
          <p:cNvPr id="27" name="Rectangle: Rounded Corners 26">
            <a:extLst>
              <a:ext uri="{FF2B5EF4-FFF2-40B4-BE49-F238E27FC236}">
                <a16:creationId xmlns:a16="http://schemas.microsoft.com/office/drawing/2014/main" id="{C7B4D61C-CC81-4788-B752-AE276AAF2990}"/>
              </a:ext>
            </a:extLst>
          </p:cNvPr>
          <p:cNvSpPr/>
          <p:nvPr/>
        </p:nvSpPr>
        <p:spPr>
          <a:xfrm>
            <a:off x="2598421" y="3170880"/>
            <a:ext cx="7920653" cy="87870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cs typeface="Calibri" panose="020F0502020204030204"/>
              </a:rPr>
              <a:t>Translation between total column ozone and surface ozone</a:t>
            </a:r>
            <a:endParaRPr lang="en-US" sz="2000" b="1" dirty="0">
              <a:solidFill>
                <a:schemeClr val="tx1">
                  <a:lumMod val="75000"/>
                  <a:lumOff val="25000"/>
                </a:schemeClr>
              </a:solidFill>
              <a:cs typeface="Calibri" panose="020F0502020204030204"/>
            </a:endParaRPr>
          </a:p>
        </p:txBody>
      </p:sp>
      <p:sp>
        <p:nvSpPr>
          <p:cNvPr id="28" name="Rectangle: Rounded Corners 27">
            <a:extLst>
              <a:ext uri="{FF2B5EF4-FFF2-40B4-BE49-F238E27FC236}">
                <a16:creationId xmlns:a16="http://schemas.microsoft.com/office/drawing/2014/main" id="{BC494DE8-B920-4384-B3BB-9E80093886CF}"/>
              </a:ext>
            </a:extLst>
          </p:cNvPr>
          <p:cNvSpPr/>
          <p:nvPr/>
        </p:nvSpPr>
        <p:spPr>
          <a:xfrm>
            <a:off x="2598421" y="5079313"/>
            <a:ext cx="7921185" cy="90669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chemeClr val="tx1">
                    <a:lumMod val="75000"/>
                    <a:lumOff val="25000"/>
                  </a:schemeClr>
                </a:solidFill>
                <a:latin typeface="Century Gothic"/>
                <a:cs typeface="Calibri" panose="020F0502020204030204"/>
              </a:rPr>
              <a:t>Uncertainty in time lag between EO and ground data</a:t>
            </a:r>
            <a:endParaRPr lang="en-US" sz="2000" b="1" dirty="0">
              <a:solidFill>
                <a:schemeClr val="tx1">
                  <a:lumMod val="75000"/>
                  <a:lumOff val="25000"/>
                </a:schemeClr>
              </a:solidFill>
              <a:cs typeface="Calibri" panose="020F0502020204030204"/>
            </a:endParaRPr>
          </a:p>
        </p:txBody>
      </p:sp>
      <p:pic>
        <p:nvPicPr>
          <p:cNvPr id="3" name="Graphic 3" descr="Route (Two Pins With A Path) with solid fill">
            <a:extLst>
              <a:ext uri="{FF2B5EF4-FFF2-40B4-BE49-F238E27FC236}">
                <a16:creationId xmlns:a16="http://schemas.microsoft.com/office/drawing/2014/main" id="{13F19181-2886-4E97-934E-6F98844C84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208" y="1477392"/>
            <a:ext cx="914400" cy="914400"/>
          </a:xfrm>
          <a:prstGeom prst="rect">
            <a:avLst/>
          </a:prstGeom>
        </p:spPr>
      </p:pic>
    </p:spTree>
    <p:extLst>
      <p:ext uri="{BB962C8B-B14F-4D97-AF65-F5344CB8AC3E}">
        <p14:creationId xmlns:p14="http://schemas.microsoft.com/office/powerpoint/2010/main" val="1273160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1205803"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Community Concerns </a:t>
            </a:r>
          </a:p>
        </p:txBody>
      </p:sp>
      <p:sp>
        <p:nvSpPr>
          <p:cNvPr id="12" name="TextBox 11">
            <a:extLst>
              <a:ext uri="{FF2B5EF4-FFF2-40B4-BE49-F238E27FC236}">
                <a16:creationId xmlns:a16="http://schemas.microsoft.com/office/drawing/2014/main" id="{4A560B02-D145-4FC4-B1C0-E9C688492D27}"/>
              </a:ext>
            </a:extLst>
          </p:cNvPr>
          <p:cNvSpPr txBox="1"/>
          <p:nvPr/>
        </p:nvSpPr>
        <p:spPr>
          <a:xfrm>
            <a:off x="349949" y="5776009"/>
            <a:ext cx="292078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ea typeface="+mn-lt"/>
                <a:cs typeface="+mn-lt"/>
              </a:rPr>
              <a:t>Image Credit: Google Earth</a:t>
            </a:r>
            <a:endParaRPr lang="en-US" sz="1050" dirty="0">
              <a:solidFill>
                <a:schemeClr val="tx1">
                  <a:lumMod val="75000"/>
                  <a:lumOff val="25000"/>
                </a:schemeClr>
              </a:solidFill>
              <a:cs typeface="Calibri"/>
            </a:endParaRPr>
          </a:p>
        </p:txBody>
      </p:sp>
      <p:grpSp>
        <p:nvGrpSpPr>
          <p:cNvPr id="4" name="Group 3">
            <a:extLst>
              <a:ext uri="{FF2B5EF4-FFF2-40B4-BE49-F238E27FC236}">
                <a16:creationId xmlns:a16="http://schemas.microsoft.com/office/drawing/2014/main" id="{761D5DDA-0028-456A-94AA-D1A1D3179DC7}"/>
              </a:ext>
            </a:extLst>
          </p:cNvPr>
          <p:cNvGrpSpPr/>
          <p:nvPr/>
        </p:nvGrpSpPr>
        <p:grpSpPr>
          <a:xfrm>
            <a:off x="445173" y="1375717"/>
            <a:ext cx="6875071" cy="4354892"/>
            <a:chOff x="596200" y="1327594"/>
            <a:chExt cx="6875071" cy="4354892"/>
          </a:xfrm>
        </p:grpSpPr>
        <p:grpSp>
          <p:nvGrpSpPr>
            <p:cNvPr id="3" name="Group 2">
              <a:extLst>
                <a:ext uri="{FF2B5EF4-FFF2-40B4-BE49-F238E27FC236}">
                  <a16:creationId xmlns:a16="http://schemas.microsoft.com/office/drawing/2014/main" id="{3EA015C1-F713-4938-9EFB-640407A0FFBA}"/>
                </a:ext>
              </a:extLst>
            </p:cNvPr>
            <p:cNvGrpSpPr/>
            <p:nvPr/>
          </p:nvGrpSpPr>
          <p:grpSpPr>
            <a:xfrm>
              <a:off x="596200" y="1327594"/>
              <a:ext cx="6875071" cy="4354892"/>
              <a:chOff x="739547" y="1191792"/>
              <a:chExt cx="6875071" cy="4354892"/>
            </a:xfrm>
          </p:grpSpPr>
          <p:pic>
            <p:nvPicPr>
              <p:cNvPr id="11" name="Picture 10">
                <a:extLst>
                  <a:ext uri="{FF2B5EF4-FFF2-40B4-BE49-F238E27FC236}">
                    <a16:creationId xmlns:a16="http://schemas.microsoft.com/office/drawing/2014/main" id="{55F5B7BF-786E-467C-8A73-82A24AFF5E3C}"/>
                  </a:ext>
                </a:extLst>
              </p:cNvPr>
              <p:cNvPicPr>
                <a:picLocks noChangeAspect="1"/>
              </p:cNvPicPr>
              <p:nvPr/>
            </p:nvPicPr>
            <p:blipFill rotWithShape="1">
              <a:blip r:embed="rId3"/>
              <a:srcRect l="5698" r="7787" b="558"/>
              <a:stretch/>
            </p:blipFill>
            <p:spPr>
              <a:xfrm>
                <a:off x="739547" y="1191792"/>
                <a:ext cx="6875071" cy="4354892"/>
              </a:xfrm>
              <a:prstGeom prst="rect">
                <a:avLst/>
              </a:prstGeom>
              <a:ln w="28575">
                <a:solidFill>
                  <a:schemeClr val="tx1">
                    <a:lumMod val="75000"/>
                    <a:lumOff val="25000"/>
                  </a:schemeClr>
                </a:solidFill>
              </a:ln>
            </p:spPr>
          </p:pic>
          <p:sp>
            <p:nvSpPr>
              <p:cNvPr id="13" name="Star: 5 Points 12">
                <a:extLst>
                  <a:ext uri="{FF2B5EF4-FFF2-40B4-BE49-F238E27FC236}">
                    <a16:creationId xmlns:a16="http://schemas.microsoft.com/office/drawing/2014/main" id="{F2388750-6952-46E7-8BB1-B18DFBDCCB4C}"/>
                  </a:ext>
                </a:extLst>
              </p:cNvPr>
              <p:cNvSpPr/>
              <p:nvPr/>
            </p:nvSpPr>
            <p:spPr>
              <a:xfrm>
                <a:off x="2250792" y="2726428"/>
                <a:ext cx="299063" cy="305927"/>
              </a:xfrm>
              <a:prstGeom prst="star5">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2" name="Group 1">
                <a:extLst>
                  <a:ext uri="{FF2B5EF4-FFF2-40B4-BE49-F238E27FC236}">
                    <a16:creationId xmlns:a16="http://schemas.microsoft.com/office/drawing/2014/main" id="{EA687C70-23E7-4627-B290-97C66A4EC942}"/>
                  </a:ext>
                </a:extLst>
              </p:cNvPr>
              <p:cNvGrpSpPr/>
              <p:nvPr/>
            </p:nvGrpSpPr>
            <p:grpSpPr>
              <a:xfrm>
                <a:off x="854126" y="2022828"/>
                <a:ext cx="2292344" cy="459943"/>
                <a:chOff x="989928" y="2279343"/>
                <a:chExt cx="2292344" cy="459943"/>
              </a:xfrm>
            </p:grpSpPr>
            <p:sp>
              <p:nvSpPr>
                <p:cNvPr id="15" name="Rectangle: Rounded Corners 14">
                  <a:extLst>
                    <a:ext uri="{FF2B5EF4-FFF2-40B4-BE49-F238E27FC236}">
                      <a16:creationId xmlns:a16="http://schemas.microsoft.com/office/drawing/2014/main" id="{F01D988F-C793-4401-96C0-C717770131AE}"/>
                    </a:ext>
                  </a:extLst>
                </p:cNvPr>
                <p:cNvSpPr/>
                <p:nvPr/>
              </p:nvSpPr>
              <p:spPr>
                <a:xfrm>
                  <a:off x="1117696" y="2279343"/>
                  <a:ext cx="2011405" cy="4599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Text Placeholder 3">
                  <a:extLst>
                    <a:ext uri="{FF2B5EF4-FFF2-40B4-BE49-F238E27FC236}">
                      <a16:creationId xmlns:a16="http://schemas.microsoft.com/office/drawing/2014/main" id="{0519C312-4288-4A71-8779-808393D55D7D}"/>
                    </a:ext>
                  </a:extLst>
                </p:cNvPr>
                <p:cNvSpPr txBox="1">
                  <a:spLocks/>
                </p:cNvSpPr>
                <p:nvPr/>
              </p:nvSpPr>
              <p:spPr>
                <a:xfrm>
                  <a:off x="989928" y="2311534"/>
                  <a:ext cx="2292344" cy="336450"/>
                </a:xfrm>
                <a:prstGeom prst="rect">
                  <a:avLst/>
                </a:prstGeom>
                <a:noFill/>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buClr>
                      <a:srgbClr val="8A599A"/>
                    </a:buClr>
                  </a:pPr>
                  <a:r>
                    <a:rPr lang="en-US" sz="2000" b="1" dirty="0">
                      <a:solidFill>
                        <a:srgbClr val="FF0000"/>
                      </a:solidFill>
                      <a:latin typeface="Century Gothic"/>
                      <a:cs typeface="Calibri" panose="020F0502020204030204"/>
                    </a:rPr>
                    <a:t>Ozone monitor</a:t>
                  </a:r>
                  <a:endParaRPr lang="en-US" sz="2000" b="1" dirty="0">
                    <a:solidFill>
                      <a:srgbClr val="FF0000"/>
                    </a:solidFill>
                    <a:cs typeface="Calibri"/>
                  </a:endParaRPr>
                </a:p>
                <a:p>
                  <a:pPr marL="342900" indent="-342900" algn="ctr">
                    <a:lnSpc>
                      <a:spcPct val="100000"/>
                    </a:lnSpc>
                    <a:spcAft>
                      <a:spcPts val="600"/>
                    </a:spcAft>
                    <a:buClr>
                      <a:srgbClr val="7EB761"/>
                    </a:buClr>
                    <a:buFont typeface="Webdings" panose="05030102010509060703" pitchFamily="18" charset="2"/>
                    <a:buChar char=""/>
                  </a:pPr>
                  <a:endParaRPr lang="en-US" dirty="0">
                    <a:solidFill>
                      <a:srgbClr val="FFFFFF"/>
                    </a:solidFill>
                    <a:latin typeface="Century Gothic" panose="020F0302020204030204"/>
                  </a:endParaRPr>
                </a:p>
              </p:txBody>
            </p:sp>
          </p:grpSp>
        </p:grpSp>
        <p:sp>
          <p:nvSpPr>
            <p:cNvPr id="14" name="Text Placeholder 3">
              <a:extLst>
                <a:ext uri="{FF2B5EF4-FFF2-40B4-BE49-F238E27FC236}">
                  <a16:creationId xmlns:a16="http://schemas.microsoft.com/office/drawing/2014/main" id="{5212F1FD-59A1-47BA-A0E0-69BDC5314B19}"/>
                </a:ext>
              </a:extLst>
            </p:cNvPr>
            <p:cNvSpPr txBox="1">
              <a:spLocks/>
            </p:cNvSpPr>
            <p:nvPr/>
          </p:nvSpPr>
          <p:spPr>
            <a:xfrm>
              <a:off x="4593571" y="5096220"/>
              <a:ext cx="2659649" cy="49434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lnSpc>
                  <a:spcPct val="100000"/>
                </a:lnSpc>
                <a:spcAft>
                  <a:spcPts val="600"/>
                </a:spcAft>
                <a:buClr>
                  <a:srgbClr val="8A599A"/>
                </a:buClr>
                <a:buNone/>
              </a:pPr>
              <a:r>
                <a:rPr lang="en-US" sz="2000" b="1" dirty="0">
                  <a:solidFill>
                    <a:srgbClr val="FFFFFF"/>
                  </a:solidFill>
                  <a:latin typeface="Century Gothic"/>
                  <a:cs typeface="Calibri" panose="020F0502020204030204"/>
                </a:rPr>
                <a:t>Seiling, Oklahoma</a:t>
              </a:r>
              <a:endParaRPr lang="en-US" sz="2000" b="1" dirty="0">
                <a:solidFill>
                  <a:srgbClr val="FFFFFF"/>
                </a:solidFill>
                <a:cs typeface="Calibri"/>
              </a:endParaRPr>
            </a:p>
            <a:p>
              <a:pPr>
                <a:lnSpc>
                  <a:spcPct val="100000"/>
                </a:lnSpc>
                <a:spcAft>
                  <a:spcPts val="600"/>
                </a:spcAft>
                <a:buClr>
                  <a:srgbClr val="8A599A"/>
                </a:buClr>
              </a:pPr>
              <a:endParaRPr lang="en-US" dirty="0">
                <a:solidFill>
                  <a:srgbClr val="FFFFFF"/>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rgbClr val="FFFFFF"/>
                </a:solidFill>
                <a:latin typeface="Century Gothic" panose="020F0302020204030204"/>
              </a:endParaRPr>
            </a:p>
          </p:txBody>
        </p:sp>
      </p:grpSp>
      <p:sp>
        <p:nvSpPr>
          <p:cNvPr id="5" name="Text Placeholder 3">
            <a:extLst>
              <a:ext uri="{FF2B5EF4-FFF2-40B4-BE49-F238E27FC236}">
                <a16:creationId xmlns:a16="http://schemas.microsoft.com/office/drawing/2014/main" id="{93DD8FEB-FF85-4476-8559-15B09A03A25F}"/>
              </a:ext>
            </a:extLst>
          </p:cNvPr>
          <p:cNvSpPr txBox="1">
            <a:spLocks/>
          </p:cNvSpPr>
          <p:nvPr/>
        </p:nvSpPr>
        <p:spPr>
          <a:xfrm>
            <a:off x="7545354" y="1605055"/>
            <a:ext cx="4380402" cy="91743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2400" dirty="0">
                <a:solidFill>
                  <a:schemeClr val="tx1">
                    <a:lumMod val="75000"/>
                    <a:lumOff val="25000"/>
                  </a:schemeClr>
                </a:solidFill>
                <a:latin typeface="Century Gothic" panose="020F0302020204030204"/>
              </a:rPr>
              <a:t>Ozone spikes in Seiling, OK, in the summer of 2018</a:t>
            </a:r>
            <a:endParaRPr lang="en-US" dirty="0"/>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ABE4044A-1CA6-408B-9EF1-0514A2E8A7F6}"/>
              </a:ext>
            </a:extLst>
          </p:cNvPr>
          <p:cNvSpPr txBox="1"/>
          <p:nvPr/>
        </p:nvSpPr>
        <p:spPr>
          <a:xfrm>
            <a:off x="7541703" y="2718034"/>
            <a:ext cx="407145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rPr>
              <a:t>2011 spikes caused by drought – no obvious cause for 2018 spikes</a:t>
            </a:r>
            <a:endParaRPr lang="en-US" sz="2400" dirty="0">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275EB84D-F572-4DE1-B2C7-251A8C2043C4}"/>
              </a:ext>
            </a:extLst>
          </p:cNvPr>
          <p:cNvSpPr txBox="1"/>
          <p:nvPr/>
        </p:nvSpPr>
        <p:spPr>
          <a:xfrm>
            <a:off x="7544762" y="4706485"/>
            <a:ext cx="37358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rPr>
              <a:t>Gaps in/sparse air quality monitoring network</a:t>
            </a:r>
            <a:endParaRPr lang="en-US" sz="2400" dirty="0">
              <a:solidFill>
                <a:schemeClr val="tx1">
                  <a:lumMod val="75000"/>
                  <a:lumOff val="25000"/>
                </a:schemeClr>
              </a:solidFill>
              <a:cs typeface="Calibri"/>
            </a:endParaRPr>
          </a:p>
        </p:txBody>
      </p:sp>
    </p:spTree>
    <p:extLst>
      <p:ext uri="{BB962C8B-B14F-4D97-AF65-F5344CB8AC3E}">
        <p14:creationId xmlns:p14="http://schemas.microsoft.com/office/powerpoint/2010/main" val="358155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Future Work</a:t>
            </a:r>
          </a:p>
        </p:txBody>
      </p:sp>
      <p:sp>
        <p:nvSpPr>
          <p:cNvPr id="2" name="Text Placeholder 3">
            <a:extLst>
              <a:ext uri="{FF2B5EF4-FFF2-40B4-BE49-F238E27FC236}">
                <a16:creationId xmlns:a16="http://schemas.microsoft.com/office/drawing/2014/main" id="{3344496C-0BF9-4198-972B-07181CE2579F}"/>
              </a:ext>
            </a:extLst>
          </p:cNvPr>
          <p:cNvSpPr txBox="1">
            <a:spLocks/>
          </p:cNvSpPr>
          <p:nvPr/>
        </p:nvSpPr>
        <p:spPr>
          <a:xfrm>
            <a:off x="625862" y="1618947"/>
            <a:ext cx="6629400" cy="380913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A599A"/>
              </a:buClr>
            </a:pPr>
            <a:endParaRPr lang="en-US" dirty="0">
              <a:solidFill>
                <a:schemeClr val="tx1">
                  <a:lumMod val="75000"/>
                  <a:lumOff val="25000"/>
                </a:schemeClr>
              </a:solidFill>
              <a:latin typeface="Century Gothic"/>
            </a:endParaRPr>
          </a:p>
          <a:p>
            <a:pPr>
              <a:lnSpc>
                <a:spcPct val="100000"/>
              </a:lnSpc>
              <a:spcAft>
                <a:spcPts val="600"/>
              </a:spcAft>
              <a:buClr>
                <a:srgbClr val="8A599A"/>
              </a:buClr>
            </a:pPr>
            <a:endParaRPr lang="en-US" dirty="0">
              <a:solidFill>
                <a:schemeClr val="tx1">
                  <a:lumMod val="75000"/>
                  <a:lumOff val="25000"/>
                </a:schemeClr>
              </a:solidFill>
              <a:latin typeface="Century Gothic"/>
            </a:endParaRPr>
          </a:p>
        </p:txBody>
      </p:sp>
      <p:sp>
        <p:nvSpPr>
          <p:cNvPr id="3" name="Rectangle: Diagonal Corners Rounded 2">
            <a:extLst>
              <a:ext uri="{FF2B5EF4-FFF2-40B4-BE49-F238E27FC236}">
                <a16:creationId xmlns:a16="http://schemas.microsoft.com/office/drawing/2014/main" id="{7E123F46-6E3D-44E1-A905-D64C78D22966}"/>
              </a:ext>
            </a:extLst>
          </p:cNvPr>
          <p:cNvSpPr/>
          <p:nvPr/>
        </p:nvSpPr>
        <p:spPr>
          <a:xfrm>
            <a:off x="1024403" y="2207054"/>
            <a:ext cx="1530350" cy="1489075"/>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Diagonal Corners Rounded 9">
            <a:extLst>
              <a:ext uri="{FF2B5EF4-FFF2-40B4-BE49-F238E27FC236}">
                <a16:creationId xmlns:a16="http://schemas.microsoft.com/office/drawing/2014/main" id="{B0154380-71FE-4820-AF12-63E2CE1A71C4}"/>
              </a:ext>
            </a:extLst>
          </p:cNvPr>
          <p:cNvSpPr/>
          <p:nvPr/>
        </p:nvSpPr>
        <p:spPr>
          <a:xfrm>
            <a:off x="3898986" y="2208642"/>
            <a:ext cx="1530350" cy="1489075"/>
          </a:xfrm>
          <a:prstGeom prst="round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Diagonal Corners Rounded 10">
            <a:extLst>
              <a:ext uri="{FF2B5EF4-FFF2-40B4-BE49-F238E27FC236}">
                <a16:creationId xmlns:a16="http://schemas.microsoft.com/office/drawing/2014/main" id="{989C7EDD-3DAF-4549-8775-74880BECF6E0}"/>
              </a:ext>
            </a:extLst>
          </p:cNvPr>
          <p:cNvSpPr/>
          <p:nvPr/>
        </p:nvSpPr>
        <p:spPr>
          <a:xfrm>
            <a:off x="6764424" y="2208642"/>
            <a:ext cx="1530350" cy="1489075"/>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Diagonal Corners Rounded 11">
            <a:extLst>
              <a:ext uri="{FF2B5EF4-FFF2-40B4-BE49-F238E27FC236}">
                <a16:creationId xmlns:a16="http://schemas.microsoft.com/office/drawing/2014/main" id="{3DC53231-7BDE-4381-8A5A-C5515961F2AF}"/>
              </a:ext>
            </a:extLst>
          </p:cNvPr>
          <p:cNvSpPr/>
          <p:nvPr/>
        </p:nvSpPr>
        <p:spPr>
          <a:xfrm>
            <a:off x="9629861" y="2208642"/>
            <a:ext cx="1530350" cy="1489075"/>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3">
            <a:extLst>
              <a:ext uri="{FF2B5EF4-FFF2-40B4-BE49-F238E27FC236}">
                <a16:creationId xmlns:a16="http://schemas.microsoft.com/office/drawing/2014/main" id="{4917044F-21A7-48F7-AE35-02C2F5B4C9AE}"/>
              </a:ext>
            </a:extLst>
          </p:cNvPr>
          <p:cNvSpPr txBox="1">
            <a:spLocks/>
          </p:cNvSpPr>
          <p:nvPr/>
        </p:nvSpPr>
        <p:spPr>
          <a:xfrm>
            <a:off x="627027" y="4084034"/>
            <a:ext cx="2532190" cy="9874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7EB761"/>
              </a:buClr>
              <a:buNone/>
            </a:pPr>
            <a:r>
              <a:rPr lang="en-US" sz="2400" dirty="0">
                <a:solidFill>
                  <a:schemeClr val="tx1">
                    <a:lumMod val="75000"/>
                    <a:lumOff val="25000"/>
                  </a:schemeClr>
                </a:solidFill>
                <a:latin typeface="Century Gothic" panose="020F0302020204030204"/>
              </a:rPr>
              <a:t>Spatiotemporal model to predict spikes</a:t>
            </a:r>
            <a:endParaRPr lang="en-US" sz="2400" b="1" dirty="0">
              <a:solidFill>
                <a:schemeClr val="tx1">
                  <a:lumMod val="75000"/>
                  <a:lumOff val="25000"/>
                </a:schemeClr>
              </a:solidFill>
              <a:latin typeface="Century Gothic" panose="020F0302020204030204"/>
            </a:endParaRPr>
          </a:p>
        </p:txBody>
      </p:sp>
      <p:sp>
        <p:nvSpPr>
          <p:cNvPr id="16" name="Text Placeholder 3">
            <a:extLst>
              <a:ext uri="{FF2B5EF4-FFF2-40B4-BE49-F238E27FC236}">
                <a16:creationId xmlns:a16="http://schemas.microsoft.com/office/drawing/2014/main" id="{276635C7-DFB5-4B86-8041-691BE2FECC05}"/>
              </a:ext>
            </a:extLst>
          </p:cNvPr>
          <p:cNvSpPr txBox="1">
            <a:spLocks/>
          </p:cNvSpPr>
          <p:nvPr/>
        </p:nvSpPr>
        <p:spPr>
          <a:xfrm>
            <a:off x="3400432" y="4084034"/>
            <a:ext cx="2532190" cy="9874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7EB761"/>
              </a:buClr>
              <a:buNone/>
            </a:pPr>
            <a:r>
              <a:rPr lang="en-US" sz="2400" dirty="0">
                <a:solidFill>
                  <a:schemeClr val="tx1">
                    <a:lumMod val="75000"/>
                    <a:lumOff val="25000"/>
                  </a:schemeClr>
                </a:solidFill>
                <a:latin typeface="Century Gothic" panose="020F0302020204030204"/>
              </a:rPr>
              <a:t>Correlations</a:t>
            </a:r>
            <a:endParaRPr lang="en-US" dirty="0"/>
          </a:p>
        </p:txBody>
      </p:sp>
      <p:sp>
        <p:nvSpPr>
          <p:cNvPr id="17" name="Text Placeholder 3">
            <a:extLst>
              <a:ext uri="{FF2B5EF4-FFF2-40B4-BE49-F238E27FC236}">
                <a16:creationId xmlns:a16="http://schemas.microsoft.com/office/drawing/2014/main" id="{299BE96D-4E07-45B2-A2EB-D87A2343F1EA}"/>
              </a:ext>
            </a:extLst>
          </p:cNvPr>
          <p:cNvSpPr txBox="1">
            <a:spLocks/>
          </p:cNvSpPr>
          <p:nvPr/>
        </p:nvSpPr>
        <p:spPr>
          <a:xfrm>
            <a:off x="6263081" y="3987926"/>
            <a:ext cx="2532190" cy="9874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7EB761"/>
              </a:buClr>
              <a:buNone/>
            </a:pPr>
            <a:r>
              <a:rPr lang="en-US" sz="2400" dirty="0">
                <a:solidFill>
                  <a:schemeClr val="tx1">
                    <a:lumMod val="75000"/>
                    <a:lumOff val="25000"/>
                  </a:schemeClr>
                </a:solidFill>
                <a:latin typeface="Century Gothic" panose="020F0302020204030204"/>
              </a:rPr>
              <a:t>Determine optimal lag time</a:t>
            </a:r>
            <a:endParaRPr lang="en-US" dirty="0">
              <a:solidFill>
                <a:schemeClr val="tx1">
                  <a:lumMod val="75000"/>
                  <a:lumOff val="25000"/>
                </a:schemeClr>
              </a:solidFill>
            </a:endParaRPr>
          </a:p>
        </p:txBody>
      </p:sp>
      <p:sp>
        <p:nvSpPr>
          <p:cNvPr id="18" name="Text Placeholder 3">
            <a:extLst>
              <a:ext uri="{FF2B5EF4-FFF2-40B4-BE49-F238E27FC236}">
                <a16:creationId xmlns:a16="http://schemas.microsoft.com/office/drawing/2014/main" id="{5C019F62-941F-4CC0-B830-76240F7F7E14}"/>
              </a:ext>
            </a:extLst>
          </p:cNvPr>
          <p:cNvSpPr txBox="1">
            <a:spLocks/>
          </p:cNvSpPr>
          <p:nvPr/>
        </p:nvSpPr>
        <p:spPr>
          <a:xfrm>
            <a:off x="9022757" y="3987925"/>
            <a:ext cx="2738135" cy="12208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7EB761"/>
              </a:buClr>
              <a:buNone/>
            </a:pPr>
            <a:r>
              <a:rPr lang="en-US" sz="2400" dirty="0">
                <a:solidFill>
                  <a:schemeClr val="tx1">
                    <a:lumMod val="75000"/>
                    <a:lumOff val="25000"/>
                  </a:schemeClr>
                </a:solidFill>
                <a:latin typeface="Century Gothic" panose="020F0302020204030204"/>
              </a:rPr>
              <a:t>Emissions transport analysis automation </a:t>
            </a:r>
            <a:endParaRPr lang="en-US" dirty="0">
              <a:solidFill>
                <a:schemeClr val="tx1">
                  <a:lumMod val="75000"/>
                  <a:lumOff val="25000"/>
                </a:schemeClr>
              </a:solidFill>
            </a:endParaRPr>
          </a:p>
        </p:txBody>
      </p:sp>
      <p:pic>
        <p:nvPicPr>
          <p:cNvPr id="19" name="Graphic 19" descr="Magnifying glass with solid fill">
            <a:extLst>
              <a:ext uri="{FF2B5EF4-FFF2-40B4-BE49-F238E27FC236}">
                <a16:creationId xmlns:a16="http://schemas.microsoft.com/office/drawing/2014/main" id="{86272EE7-1676-4A18-B8D9-274188E4DC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4756" y="2494503"/>
            <a:ext cx="914400" cy="914400"/>
          </a:xfrm>
          <a:prstGeom prst="rect">
            <a:avLst/>
          </a:prstGeom>
        </p:spPr>
      </p:pic>
      <p:pic>
        <p:nvPicPr>
          <p:cNvPr id="20" name="Graphic 20" descr="Bar chart with solid fill">
            <a:extLst>
              <a:ext uri="{FF2B5EF4-FFF2-40B4-BE49-F238E27FC236}">
                <a16:creationId xmlns:a16="http://schemas.microsoft.com/office/drawing/2014/main" id="{649D785E-C785-47AE-A98F-44C16BAC49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6910" y="2494503"/>
            <a:ext cx="914400" cy="914400"/>
          </a:xfrm>
          <a:prstGeom prst="rect">
            <a:avLst/>
          </a:prstGeom>
        </p:spPr>
      </p:pic>
      <p:pic>
        <p:nvPicPr>
          <p:cNvPr id="21" name="Graphic 21" descr="Stopwatch with solid fill">
            <a:extLst>
              <a:ext uri="{FF2B5EF4-FFF2-40B4-BE49-F238E27FC236}">
                <a16:creationId xmlns:a16="http://schemas.microsoft.com/office/drawing/2014/main" id="{EE8ACF0D-872E-44DC-BF14-EE8AE36546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66692" y="2518719"/>
            <a:ext cx="914400" cy="914400"/>
          </a:xfrm>
          <a:prstGeom prst="rect">
            <a:avLst/>
          </a:prstGeom>
        </p:spPr>
      </p:pic>
      <p:pic>
        <p:nvPicPr>
          <p:cNvPr id="22" name="Graphic 22" descr="Truck with solid fill">
            <a:extLst>
              <a:ext uri="{FF2B5EF4-FFF2-40B4-BE49-F238E27FC236}">
                <a16:creationId xmlns:a16="http://schemas.microsoft.com/office/drawing/2014/main" id="{18D9ED3E-3280-4CB3-8115-D322000F40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36205" y="2518719"/>
            <a:ext cx="914400" cy="914400"/>
          </a:xfrm>
          <a:prstGeom prst="rect">
            <a:avLst/>
          </a:prstGeom>
        </p:spPr>
      </p:pic>
    </p:spTree>
    <p:extLst>
      <p:ext uri="{BB962C8B-B14F-4D97-AF65-F5344CB8AC3E}">
        <p14:creationId xmlns:p14="http://schemas.microsoft.com/office/powerpoint/2010/main" val="3975047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C9113B1-974A-4A3A-94B8-FF75037EB9D8}"/>
              </a:ext>
            </a:extLst>
          </p:cNvPr>
          <p:cNvSpPr txBox="1">
            <a:spLocks/>
          </p:cNvSpPr>
          <p:nvPr/>
        </p:nvSpPr>
        <p:spPr>
          <a:xfrm>
            <a:off x="383452" y="1148768"/>
            <a:ext cx="5669549" cy="4940905"/>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2000" b="1" dirty="0">
                <a:solidFill>
                  <a:srgbClr val="8A599A"/>
                </a:solidFill>
                <a:latin typeface="Century Gothic"/>
              </a:rPr>
              <a:t>Partners</a:t>
            </a:r>
          </a:p>
          <a:p>
            <a:pPr>
              <a:lnSpc>
                <a:spcPct val="100000"/>
              </a:lnSpc>
              <a:spcAft>
                <a:spcPts val="600"/>
              </a:spcAft>
              <a:buClr>
                <a:srgbClr val="8A599A"/>
              </a:buClr>
            </a:pPr>
            <a:r>
              <a:rPr lang="en-US" sz="2000" b="1" dirty="0">
                <a:solidFill>
                  <a:schemeClr val="tx1">
                    <a:lumMod val="75000"/>
                    <a:lumOff val="25000"/>
                  </a:schemeClr>
                </a:solidFill>
                <a:latin typeface="Century Gothic"/>
              </a:rPr>
              <a:t>Carrie Schroeder</a:t>
            </a:r>
            <a:r>
              <a:rPr lang="en-US" sz="2000" dirty="0">
                <a:solidFill>
                  <a:schemeClr val="tx1">
                    <a:lumMod val="75000"/>
                    <a:lumOff val="25000"/>
                  </a:schemeClr>
                </a:solidFill>
                <a:latin typeface="Century Gothic"/>
              </a:rPr>
              <a:t>, Emissions Inventory Section Manager </a:t>
            </a:r>
            <a:endParaRPr lang="en-US" dirty="0">
              <a:solidFill>
                <a:schemeClr val="tx1">
                  <a:lumMod val="75000"/>
                  <a:lumOff val="25000"/>
                </a:schemeClr>
              </a:solidFill>
            </a:endParaRPr>
          </a:p>
          <a:p>
            <a:pPr>
              <a:lnSpc>
                <a:spcPct val="100000"/>
              </a:lnSpc>
              <a:spcAft>
                <a:spcPts val="600"/>
              </a:spcAft>
              <a:buClr>
                <a:srgbClr val="8A599A"/>
              </a:buClr>
            </a:pPr>
            <a:r>
              <a:rPr lang="en-US" sz="2000" b="1" dirty="0">
                <a:solidFill>
                  <a:schemeClr val="tx1">
                    <a:lumMod val="75000"/>
                    <a:lumOff val="25000"/>
                  </a:schemeClr>
                </a:solidFill>
                <a:latin typeface="Century Gothic"/>
              </a:rPr>
              <a:t>Grant Loney</a:t>
            </a:r>
            <a:r>
              <a:rPr lang="en-US" sz="2000" dirty="0">
                <a:solidFill>
                  <a:schemeClr val="tx1">
                    <a:lumMod val="75000"/>
                    <a:lumOff val="25000"/>
                  </a:schemeClr>
                </a:solidFill>
                <a:latin typeface="Century Gothic"/>
              </a:rPr>
              <a:t>, Emissions Inventory Section, Environmental Programs Specialist </a:t>
            </a:r>
          </a:p>
          <a:p>
            <a:pPr>
              <a:lnSpc>
                <a:spcPct val="100000"/>
              </a:lnSpc>
              <a:spcAft>
                <a:spcPts val="600"/>
              </a:spcAft>
              <a:buClr>
                <a:srgbClr val="8A599A"/>
              </a:buClr>
            </a:pPr>
            <a:r>
              <a:rPr lang="en-US" sz="2000" b="1" dirty="0">
                <a:solidFill>
                  <a:schemeClr val="tx1">
                    <a:lumMod val="75000"/>
                    <a:lumOff val="25000"/>
                  </a:schemeClr>
                </a:solidFill>
                <a:latin typeface="Century Gothic"/>
              </a:rPr>
              <a:t>Thomas Richardson</a:t>
            </a:r>
            <a:r>
              <a:rPr lang="en-US" sz="2000" dirty="0">
                <a:solidFill>
                  <a:schemeClr val="tx1">
                    <a:lumMod val="75000"/>
                    <a:lumOff val="25000"/>
                  </a:schemeClr>
                </a:solidFill>
                <a:latin typeface="Century Gothic"/>
              </a:rPr>
              <a:t>, </a:t>
            </a:r>
            <a:r>
              <a:rPr lang="en-US" sz="2000" b="1" dirty="0">
                <a:solidFill>
                  <a:schemeClr val="tx1">
                    <a:lumMod val="75000"/>
                    <a:lumOff val="25000"/>
                  </a:schemeClr>
                </a:solidFill>
                <a:latin typeface="Century Gothic"/>
              </a:rPr>
              <a:t>P.E</a:t>
            </a:r>
            <a:r>
              <a:rPr lang="en-US" sz="2000" dirty="0">
                <a:solidFill>
                  <a:schemeClr val="tx1">
                    <a:lumMod val="75000"/>
                    <a:lumOff val="25000"/>
                  </a:schemeClr>
                </a:solidFill>
                <a:latin typeface="Century Gothic"/>
              </a:rPr>
              <a:t>., Rules &amp; Planning Section, Professional Engineer </a:t>
            </a:r>
          </a:p>
          <a:p>
            <a:pPr>
              <a:lnSpc>
                <a:spcPct val="100000"/>
              </a:lnSpc>
              <a:spcAft>
                <a:spcPts val="600"/>
              </a:spcAft>
              <a:buClr>
                <a:srgbClr val="8A599A"/>
              </a:buClr>
            </a:pPr>
            <a:r>
              <a:rPr lang="en-US" sz="2000" b="1" dirty="0">
                <a:solidFill>
                  <a:schemeClr val="tx1">
                    <a:lumMod val="75000"/>
                    <a:lumOff val="25000"/>
                  </a:schemeClr>
                </a:solidFill>
                <a:latin typeface="Century Gothic"/>
              </a:rPr>
              <a:t>Cecelia Kleman</a:t>
            </a:r>
            <a:r>
              <a:rPr lang="en-US" sz="2000" dirty="0">
                <a:solidFill>
                  <a:schemeClr val="tx1">
                    <a:lumMod val="75000"/>
                    <a:lumOff val="25000"/>
                  </a:schemeClr>
                </a:solidFill>
                <a:latin typeface="Century Gothic"/>
              </a:rPr>
              <a:t>, Technical Resources &amp; Projects Section, Environmental Programs Specialist </a:t>
            </a:r>
          </a:p>
          <a:p>
            <a:pPr>
              <a:lnSpc>
                <a:spcPct val="100000"/>
              </a:lnSpc>
              <a:spcAft>
                <a:spcPts val="600"/>
              </a:spcAft>
              <a:buClr>
                <a:srgbClr val="8A599A"/>
              </a:buClr>
            </a:pPr>
            <a:r>
              <a:rPr lang="en-US" sz="2000" b="1" dirty="0">
                <a:solidFill>
                  <a:schemeClr val="tx1">
                    <a:lumMod val="75000"/>
                    <a:lumOff val="25000"/>
                  </a:schemeClr>
                </a:solidFill>
                <a:latin typeface="Century Gothic"/>
              </a:rPr>
              <a:t>Camas Frey</a:t>
            </a:r>
            <a:r>
              <a:rPr lang="en-US" sz="2000" dirty="0">
                <a:solidFill>
                  <a:schemeClr val="tx1">
                    <a:lumMod val="75000"/>
                    <a:lumOff val="25000"/>
                  </a:schemeClr>
                </a:solidFill>
                <a:latin typeface="Century Gothic"/>
              </a:rPr>
              <a:t>, Enforcement Section Manager </a:t>
            </a:r>
          </a:p>
          <a:p>
            <a:pPr>
              <a:lnSpc>
                <a:spcPct val="100000"/>
              </a:lnSpc>
              <a:spcAft>
                <a:spcPts val="600"/>
              </a:spcAft>
              <a:buClr>
                <a:srgbClr val="8A599A"/>
              </a:buClr>
            </a:pPr>
            <a:r>
              <a:rPr lang="en-US" sz="2000" b="1" dirty="0">
                <a:solidFill>
                  <a:schemeClr val="tx1">
                    <a:lumMod val="75000"/>
                    <a:lumOff val="25000"/>
                  </a:schemeClr>
                </a:solidFill>
                <a:latin typeface="Century Gothic"/>
              </a:rPr>
              <a:t>Daniel Ross</a:t>
            </a:r>
            <a:r>
              <a:rPr lang="en-US" sz="2000" dirty="0">
                <a:solidFill>
                  <a:schemeClr val="tx1">
                    <a:lumMod val="75000"/>
                    <a:lumOff val="25000"/>
                  </a:schemeClr>
                </a:solidFill>
                <a:latin typeface="Century Gothic"/>
              </a:rPr>
              <a:t>, Monitoring Section West, Environmental Programs Specialist</a:t>
            </a:r>
            <a:r>
              <a:rPr lang="en-US" sz="2000" dirty="0">
                <a:solidFill>
                  <a:schemeClr val="tx1">
                    <a:lumMod val="75000"/>
                    <a:lumOff val="25000"/>
                  </a:schemeClr>
                </a:solidFill>
                <a:latin typeface="Century Gothic"/>
                <a:ea typeface="Garamond"/>
                <a:cs typeface="Garamond"/>
              </a:rPr>
              <a:t> </a:t>
            </a:r>
            <a:endParaRPr lang="en-US" sz="2000" dirty="0">
              <a:solidFill>
                <a:schemeClr val="tx1">
                  <a:lumMod val="75000"/>
                  <a:lumOff val="25000"/>
                </a:schemeClr>
              </a:solidFill>
              <a:latin typeface="Century Gothic"/>
            </a:endParaRPr>
          </a:p>
        </p:txBody>
      </p:sp>
      <p:sp>
        <p:nvSpPr>
          <p:cNvPr id="5" name="Text Placeholder 3">
            <a:extLst>
              <a:ext uri="{FF2B5EF4-FFF2-40B4-BE49-F238E27FC236}">
                <a16:creationId xmlns:a16="http://schemas.microsoft.com/office/drawing/2014/main" id="{6A797B4E-6DE5-419D-A00D-09D3BD6F8ECA}"/>
              </a:ext>
            </a:extLst>
          </p:cNvPr>
          <p:cNvSpPr txBox="1">
            <a:spLocks/>
          </p:cNvSpPr>
          <p:nvPr/>
        </p:nvSpPr>
        <p:spPr>
          <a:xfrm>
            <a:off x="6264332" y="1152140"/>
            <a:ext cx="5505426" cy="411480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2000" b="1" dirty="0">
                <a:solidFill>
                  <a:srgbClr val="8A599A"/>
                </a:solidFill>
                <a:latin typeface="Century Gothic"/>
              </a:rPr>
              <a:t>Advisors</a:t>
            </a:r>
          </a:p>
          <a:p>
            <a:pPr>
              <a:lnSpc>
                <a:spcPct val="100000"/>
              </a:lnSpc>
              <a:spcAft>
                <a:spcPts val="600"/>
              </a:spcAft>
              <a:buClr>
                <a:srgbClr val="8A599A"/>
              </a:buClr>
            </a:pPr>
            <a:r>
              <a:rPr lang="en-US" sz="1900" b="1" dirty="0">
                <a:solidFill>
                  <a:schemeClr val="tx1">
                    <a:lumMod val="75000"/>
                    <a:lumOff val="25000"/>
                  </a:schemeClr>
                </a:solidFill>
                <a:latin typeface="Century Gothic"/>
              </a:rPr>
              <a:t>Dr. Le Kuai</a:t>
            </a:r>
            <a:r>
              <a:rPr lang="en-US" sz="1900" dirty="0">
                <a:solidFill>
                  <a:schemeClr val="tx1">
                    <a:lumMod val="75000"/>
                    <a:lumOff val="25000"/>
                  </a:schemeClr>
                </a:solidFill>
                <a:latin typeface="Century Gothic"/>
              </a:rPr>
              <a:t>, NASA Jet Propulsion Laboratory, California Institute of Technology</a:t>
            </a:r>
          </a:p>
          <a:p>
            <a:pPr>
              <a:lnSpc>
                <a:spcPct val="100000"/>
              </a:lnSpc>
              <a:spcAft>
                <a:spcPts val="600"/>
              </a:spcAft>
              <a:buClr>
                <a:srgbClr val="8A599A"/>
              </a:buClr>
            </a:pPr>
            <a:r>
              <a:rPr lang="en-US" sz="1900" b="1" dirty="0">
                <a:solidFill>
                  <a:schemeClr val="tx1">
                    <a:lumMod val="75000"/>
                    <a:lumOff val="25000"/>
                  </a:schemeClr>
                </a:solidFill>
                <a:latin typeface="Century Gothic"/>
              </a:rPr>
              <a:t>Dr. Heidar Thrastarson</a:t>
            </a:r>
            <a:r>
              <a:rPr lang="en-US" sz="1900" dirty="0">
                <a:solidFill>
                  <a:schemeClr val="tx1">
                    <a:lumMod val="75000"/>
                    <a:lumOff val="25000"/>
                  </a:schemeClr>
                </a:solidFill>
                <a:latin typeface="Century Gothic"/>
              </a:rPr>
              <a:t>, NASA Jet Propulsion Laboratory, California Institute of Technology</a:t>
            </a:r>
          </a:p>
          <a:p>
            <a:pPr>
              <a:lnSpc>
                <a:spcPct val="100000"/>
              </a:lnSpc>
              <a:spcAft>
                <a:spcPts val="600"/>
              </a:spcAft>
              <a:buClr>
                <a:srgbClr val="8A599A"/>
              </a:buClr>
            </a:pPr>
            <a:r>
              <a:rPr lang="en-US" sz="1900" b="1" dirty="0">
                <a:solidFill>
                  <a:schemeClr val="tx1">
                    <a:lumMod val="75000"/>
                    <a:lumOff val="25000"/>
                  </a:schemeClr>
                </a:solidFill>
                <a:latin typeface="Century Gothic"/>
              </a:rPr>
              <a:t>Ben Holt</a:t>
            </a:r>
            <a:r>
              <a:rPr lang="en-US" sz="1900" dirty="0">
                <a:solidFill>
                  <a:schemeClr val="tx1">
                    <a:lumMod val="75000"/>
                    <a:lumOff val="25000"/>
                  </a:schemeClr>
                </a:solidFill>
                <a:latin typeface="Century Gothic"/>
              </a:rPr>
              <a:t>, NASA Jet Propulsion Laboratory, California Institute of Technology</a:t>
            </a:r>
          </a:p>
          <a:p>
            <a:pPr marL="0" indent="0">
              <a:lnSpc>
                <a:spcPct val="100000"/>
              </a:lnSpc>
              <a:spcAft>
                <a:spcPts val="600"/>
              </a:spcAft>
              <a:buClr>
                <a:srgbClr val="8A599A"/>
              </a:buClr>
              <a:buNone/>
            </a:pPr>
            <a:r>
              <a:rPr lang="en-US" sz="2000" b="1" dirty="0">
                <a:solidFill>
                  <a:srgbClr val="8A599A"/>
                </a:solidFill>
                <a:latin typeface="Century Gothic"/>
              </a:rPr>
              <a:t>NASA DEVELOP</a:t>
            </a:r>
          </a:p>
          <a:p>
            <a:pPr>
              <a:lnSpc>
                <a:spcPct val="100000"/>
              </a:lnSpc>
              <a:spcAft>
                <a:spcPts val="600"/>
              </a:spcAft>
              <a:buClr>
                <a:srgbClr val="8A599A"/>
              </a:buClr>
            </a:pPr>
            <a:r>
              <a:rPr lang="en-US" sz="1800" b="1" dirty="0">
                <a:solidFill>
                  <a:schemeClr val="tx1">
                    <a:lumMod val="75000"/>
                    <a:lumOff val="25000"/>
                  </a:schemeClr>
                </a:solidFill>
                <a:latin typeface="Century Gothic"/>
              </a:rPr>
              <a:t>Erica Carcelén</a:t>
            </a:r>
            <a:r>
              <a:rPr lang="en-US" sz="1800" dirty="0">
                <a:solidFill>
                  <a:schemeClr val="tx1">
                    <a:lumMod val="75000"/>
                    <a:lumOff val="25000"/>
                  </a:schemeClr>
                </a:solidFill>
                <a:latin typeface="Century Gothic"/>
              </a:rPr>
              <a:t>, NASA DEVELOP Fellow</a:t>
            </a:r>
          </a:p>
        </p:txBody>
      </p:sp>
      <p:sp>
        <p:nvSpPr>
          <p:cNvPr id="4" name="Text Placeholder 1">
            <a:extLst>
              <a:ext uri="{FF2B5EF4-FFF2-40B4-BE49-F238E27FC236}">
                <a16:creationId xmlns:a16="http://schemas.microsoft.com/office/drawing/2014/main" id="{07B25DFA-554F-4D7E-BC58-BF2A3A69B395}"/>
              </a:ext>
            </a:extLst>
          </p:cNvPr>
          <p:cNvSpPr txBox="1">
            <a:spLocks/>
          </p:cNvSpPr>
          <p:nvPr/>
        </p:nvSpPr>
        <p:spPr>
          <a:xfrm>
            <a:off x="6264332" y="5266940"/>
            <a:ext cx="5356168" cy="5947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defRPr/>
            </a:pPr>
            <a:r>
              <a:rPr kumimoji="0" lang="en-US" sz="1200" b="0" i="1" u="none" strike="noStrike" kern="1200" cap="none" spc="0" normalizeH="0" baseline="0" noProof="0" dirty="0">
                <a:ln>
                  <a:noFill/>
                </a:ln>
                <a:solidFill>
                  <a:srgbClr val="8A599A"/>
                </a:solidFill>
                <a:effectLst/>
                <a:uLnTx/>
                <a:uFillTx/>
                <a:latin typeface="Century Gothic"/>
              </a:rPr>
              <a:t>This material contains modified Copernicus Sentinel data </a:t>
            </a:r>
            <a:r>
              <a:rPr lang="en-US" sz="1200" i="1" dirty="0">
                <a:solidFill>
                  <a:srgbClr val="8A599A"/>
                </a:solidFill>
                <a:latin typeface="Century Gothic"/>
              </a:rPr>
              <a:t>2018,</a:t>
            </a:r>
            <a:r>
              <a:rPr kumimoji="0" lang="en-US" sz="1200" b="0" i="1" u="none" strike="noStrike" kern="1200" cap="none" spc="0" normalizeH="0" baseline="0" noProof="0" dirty="0">
                <a:ln>
                  <a:noFill/>
                </a:ln>
                <a:solidFill>
                  <a:srgbClr val="8A599A"/>
                </a:solidFill>
                <a:effectLst/>
                <a:uLnTx/>
                <a:uFillTx/>
                <a:latin typeface="Century Gothic"/>
              </a:rPr>
              <a:t> processed by ESA.</a:t>
            </a:r>
            <a:r>
              <a:rPr lang="en-US" sz="1200" i="1" dirty="0">
                <a:solidFill>
                  <a:srgbClr val="8A599A"/>
                </a:solidFill>
                <a:latin typeface="Century Gothic"/>
              </a:rPr>
              <a:t> </a:t>
            </a:r>
            <a:endParaRPr lang="en-US" sz="1200" b="0" i="1" u="none" strike="noStrike" kern="1200" cap="none" spc="0" normalizeH="0" baseline="0" noProof="0" dirty="0">
              <a:ln>
                <a:noFill/>
              </a:ln>
              <a:solidFill>
                <a:srgbClr val="8A599A"/>
              </a:solidFill>
              <a:effectLst/>
              <a:uLnTx/>
              <a:uFillTx/>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97F5933A-884F-402D-9B15-2622FCC1BBA1}"/>
              </a:ext>
            </a:extLst>
          </p:cNvPr>
          <p:cNvSpPr txBox="1">
            <a:spLocks/>
          </p:cNvSpPr>
          <p:nvPr/>
        </p:nvSpPr>
        <p:spPr>
          <a:xfrm>
            <a:off x="3004970" y="2985945"/>
            <a:ext cx="6187888" cy="673496"/>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400" b="1" dirty="0">
                <a:solidFill>
                  <a:schemeClr val="tx1">
                    <a:lumMod val="75000"/>
                    <a:lumOff val="25000"/>
                  </a:schemeClr>
                </a:solidFill>
                <a:latin typeface="Century Gothic"/>
              </a:rPr>
              <a:t>Appendix/ Backup Slides</a:t>
            </a:r>
          </a:p>
        </p:txBody>
      </p:sp>
    </p:spTree>
    <p:extLst>
      <p:ext uri="{BB962C8B-B14F-4D97-AF65-F5344CB8AC3E}">
        <p14:creationId xmlns:p14="http://schemas.microsoft.com/office/powerpoint/2010/main" val="590414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8E14749-2BDD-4D81-8293-A24CA4D23E3A}"/>
              </a:ext>
            </a:extLst>
          </p:cNvPr>
          <p:cNvSpPr txBox="1">
            <a:spLocks/>
          </p:cNvSpPr>
          <p:nvPr/>
        </p:nvSpPr>
        <p:spPr>
          <a:xfrm>
            <a:off x="510389" y="383092"/>
            <a:ext cx="10444967" cy="49454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July 18-19</a:t>
            </a:r>
          </a:p>
        </p:txBody>
      </p:sp>
      <p:pic>
        <p:nvPicPr>
          <p:cNvPr id="2" name="Picture 2" descr="Diagram&#10;&#10;Description automatically generated">
            <a:extLst>
              <a:ext uri="{FF2B5EF4-FFF2-40B4-BE49-F238E27FC236}">
                <a16:creationId xmlns:a16="http://schemas.microsoft.com/office/drawing/2014/main" id="{B5CCDE1E-4D6A-44C6-A26B-7A50F3EC22E5}"/>
              </a:ext>
            </a:extLst>
          </p:cNvPr>
          <p:cNvPicPr>
            <a:picLocks noChangeAspect="1"/>
          </p:cNvPicPr>
          <p:nvPr/>
        </p:nvPicPr>
        <p:blipFill rotWithShape="1">
          <a:blip r:embed="rId3"/>
          <a:srcRect l="5852" t="17324" r="32014" b="4167"/>
          <a:stretch/>
        </p:blipFill>
        <p:spPr>
          <a:xfrm>
            <a:off x="1297714" y="1797559"/>
            <a:ext cx="1844527" cy="1815763"/>
          </a:xfrm>
          <a:prstGeom prst="rect">
            <a:avLst/>
          </a:prstGeom>
        </p:spPr>
      </p:pic>
      <p:pic>
        <p:nvPicPr>
          <p:cNvPr id="3" name="Picture 3">
            <a:extLst>
              <a:ext uri="{FF2B5EF4-FFF2-40B4-BE49-F238E27FC236}">
                <a16:creationId xmlns:a16="http://schemas.microsoft.com/office/drawing/2014/main" id="{C8B786CA-BF58-4B58-B53D-3BBF310D77D0}"/>
              </a:ext>
            </a:extLst>
          </p:cNvPr>
          <p:cNvPicPr>
            <a:picLocks noChangeAspect="1"/>
          </p:cNvPicPr>
          <p:nvPr/>
        </p:nvPicPr>
        <p:blipFill rotWithShape="1">
          <a:blip r:embed="rId4"/>
          <a:srcRect l="6599" t="16045" r="31501" b="2917"/>
          <a:stretch/>
        </p:blipFill>
        <p:spPr>
          <a:xfrm>
            <a:off x="1297714" y="4279442"/>
            <a:ext cx="1844624" cy="1841427"/>
          </a:xfrm>
          <a:prstGeom prst="rect">
            <a:avLst/>
          </a:prstGeom>
        </p:spPr>
      </p:pic>
      <p:sp>
        <p:nvSpPr>
          <p:cNvPr id="10" name="TextBox 9">
            <a:extLst>
              <a:ext uri="{FF2B5EF4-FFF2-40B4-BE49-F238E27FC236}">
                <a16:creationId xmlns:a16="http://schemas.microsoft.com/office/drawing/2014/main" id="{8BEBB608-5441-4084-A634-E2BFB860CCFC}"/>
              </a:ext>
            </a:extLst>
          </p:cNvPr>
          <p:cNvSpPr txBox="1"/>
          <p:nvPr/>
        </p:nvSpPr>
        <p:spPr>
          <a:xfrm>
            <a:off x="3057447" y="113624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O</a:t>
            </a:r>
            <a:r>
              <a:rPr lang="en-US" b="1" baseline="-25000" dirty="0">
                <a:solidFill>
                  <a:schemeClr val="tx1">
                    <a:lumMod val="75000"/>
                    <a:lumOff val="25000"/>
                  </a:schemeClr>
                </a:solidFill>
                <a:latin typeface="Century Gothic"/>
              </a:rPr>
              <a:t>3</a:t>
            </a:r>
          </a:p>
        </p:txBody>
      </p:sp>
      <p:sp>
        <p:nvSpPr>
          <p:cNvPr id="11" name="TextBox 10">
            <a:extLst>
              <a:ext uri="{FF2B5EF4-FFF2-40B4-BE49-F238E27FC236}">
                <a16:creationId xmlns:a16="http://schemas.microsoft.com/office/drawing/2014/main" id="{A6D558D3-7122-448A-B630-D975D8B41AD5}"/>
              </a:ext>
            </a:extLst>
          </p:cNvPr>
          <p:cNvSpPr txBox="1"/>
          <p:nvPr/>
        </p:nvSpPr>
        <p:spPr>
          <a:xfrm>
            <a:off x="5865096" y="113443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NO</a:t>
            </a:r>
            <a:r>
              <a:rPr lang="en-US" b="1" baseline="-25000" dirty="0">
                <a:solidFill>
                  <a:schemeClr val="tx1">
                    <a:lumMod val="75000"/>
                    <a:lumOff val="25000"/>
                  </a:schemeClr>
                </a:solidFill>
                <a:latin typeface="Century Gothic"/>
              </a:rPr>
              <a:t>2</a:t>
            </a:r>
          </a:p>
        </p:txBody>
      </p:sp>
      <p:sp>
        <p:nvSpPr>
          <p:cNvPr id="13" name="TextBox 12">
            <a:extLst>
              <a:ext uri="{FF2B5EF4-FFF2-40B4-BE49-F238E27FC236}">
                <a16:creationId xmlns:a16="http://schemas.microsoft.com/office/drawing/2014/main" id="{877EC6F8-6499-4629-9841-05811D6436A5}"/>
              </a:ext>
            </a:extLst>
          </p:cNvPr>
          <p:cNvSpPr txBox="1"/>
          <p:nvPr/>
        </p:nvSpPr>
        <p:spPr>
          <a:xfrm>
            <a:off x="8581745" y="113443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CO</a:t>
            </a:r>
          </a:p>
        </p:txBody>
      </p:sp>
      <p:grpSp>
        <p:nvGrpSpPr>
          <p:cNvPr id="9" name="Group 8">
            <a:extLst>
              <a:ext uri="{FF2B5EF4-FFF2-40B4-BE49-F238E27FC236}">
                <a16:creationId xmlns:a16="http://schemas.microsoft.com/office/drawing/2014/main" id="{8AA95EBB-6AC4-4D63-9695-D7586DC6D639}"/>
              </a:ext>
            </a:extLst>
          </p:cNvPr>
          <p:cNvGrpSpPr/>
          <p:nvPr/>
        </p:nvGrpSpPr>
        <p:grpSpPr>
          <a:xfrm>
            <a:off x="3349716" y="1647268"/>
            <a:ext cx="2867585" cy="2094111"/>
            <a:chOff x="3300870" y="1647268"/>
            <a:chExt cx="2867585" cy="2094111"/>
          </a:xfrm>
        </p:grpSpPr>
        <p:grpSp>
          <p:nvGrpSpPr>
            <p:cNvPr id="7" name="Group 6">
              <a:extLst>
                <a:ext uri="{FF2B5EF4-FFF2-40B4-BE49-F238E27FC236}">
                  <a16:creationId xmlns:a16="http://schemas.microsoft.com/office/drawing/2014/main" id="{14CD60D3-9464-4CB3-BF1E-62B3648CCA41}"/>
                </a:ext>
              </a:extLst>
            </p:cNvPr>
            <p:cNvGrpSpPr/>
            <p:nvPr/>
          </p:nvGrpSpPr>
          <p:grpSpPr>
            <a:xfrm>
              <a:off x="3300870" y="1647268"/>
              <a:ext cx="2311726" cy="1955032"/>
              <a:chOff x="3300870" y="1647268"/>
              <a:chExt cx="2311726" cy="1955032"/>
            </a:xfrm>
          </p:grpSpPr>
          <p:pic>
            <p:nvPicPr>
              <p:cNvPr id="16" name="Picture 16" descr="A picture containing calendar&#10;&#10;Description automatically generated">
                <a:extLst>
                  <a:ext uri="{FF2B5EF4-FFF2-40B4-BE49-F238E27FC236}">
                    <a16:creationId xmlns:a16="http://schemas.microsoft.com/office/drawing/2014/main" id="{510FCA3C-E355-4F11-BD5B-FD0CF408F121}"/>
                  </a:ext>
                </a:extLst>
              </p:cNvPr>
              <p:cNvPicPr>
                <a:picLocks noChangeAspect="1"/>
              </p:cNvPicPr>
              <p:nvPr/>
            </p:nvPicPr>
            <p:blipFill rotWithShape="1">
              <a:blip r:embed="rId5"/>
              <a:srcRect l="12085" t="13848" r="14608" b="19840"/>
              <a:stretch/>
            </p:blipFill>
            <p:spPr>
              <a:xfrm>
                <a:off x="3300870" y="1647268"/>
                <a:ext cx="2158823" cy="1955032"/>
              </a:xfrm>
              <a:prstGeom prst="rect">
                <a:avLst/>
              </a:prstGeom>
            </p:spPr>
          </p:pic>
          <p:pic>
            <p:nvPicPr>
              <p:cNvPr id="4" name="Picture 14">
                <a:extLst>
                  <a:ext uri="{FF2B5EF4-FFF2-40B4-BE49-F238E27FC236}">
                    <a16:creationId xmlns:a16="http://schemas.microsoft.com/office/drawing/2014/main" id="{FB2AE762-B7F1-474E-9ABF-34568FDB00DF}"/>
                  </a:ext>
                </a:extLst>
              </p:cNvPr>
              <p:cNvPicPr>
                <a:picLocks noChangeAspect="1"/>
              </p:cNvPicPr>
              <p:nvPr/>
            </p:nvPicPr>
            <p:blipFill>
              <a:blip r:embed="rId6"/>
              <a:stretch>
                <a:fillRect/>
              </a:stretch>
            </p:blipFill>
            <p:spPr>
              <a:xfrm flipH="1">
                <a:off x="5458381" y="1777447"/>
                <a:ext cx="154215" cy="1824420"/>
              </a:xfrm>
              <a:prstGeom prst="rect">
                <a:avLst/>
              </a:prstGeom>
            </p:spPr>
          </p:pic>
        </p:grpSp>
        <p:sp>
          <p:nvSpPr>
            <p:cNvPr id="5" name="Text Placeholder 3">
              <a:extLst>
                <a:ext uri="{FF2B5EF4-FFF2-40B4-BE49-F238E27FC236}">
                  <a16:creationId xmlns:a16="http://schemas.microsoft.com/office/drawing/2014/main" id="{303E4721-93EB-4715-9BE7-BF2525765DF5}"/>
                </a:ext>
              </a:extLst>
            </p:cNvPr>
            <p:cNvSpPr txBox="1">
              <a:spLocks/>
            </p:cNvSpPr>
            <p:nvPr/>
          </p:nvSpPr>
          <p:spPr>
            <a:xfrm>
              <a:off x="5525118" y="1785288"/>
              <a:ext cx="643337" cy="1956091"/>
            </a:xfrm>
            <a:prstGeom prst="rect">
              <a:avLst/>
            </a:prstGeom>
          </p:spPr>
          <p:txBody>
            <a:bodyPr lIns="91440" tIns="45720" rIns="91440" bIns="4572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000" b="1" dirty="0">
                  <a:solidFill>
                    <a:schemeClr val="tx1">
                      <a:lumMod val="75000"/>
                      <a:lumOff val="25000"/>
                    </a:schemeClr>
                  </a:solidFill>
                  <a:latin typeface="Century Gothic" panose="020F0302020204030204"/>
                  <a:cs typeface="Calibri"/>
                </a:rPr>
                <a:t>0.145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0.135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0.125</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cs typeface="Calibri"/>
              </a:endParaRPr>
            </a:p>
          </p:txBody>
        </p:sp>
      </p:grpSp>
      <p:sp>
        <p:nvSpPr>
          <p:cNvPr id="6" name="Text Placeholder 3">
            <a:extLst>
              <a:ext uri="{FF2B5EF4-FFF2-40B4-BE49-F238E27FC236}">
                <a16:creationId xmlns:a16="http://schemas.microsoft.com/office/drawing/2014/main" id="{096E2996-A598-44D3-85F5-EA423B43E8E7}"/>
              </a:ext>
            </a:extLst>
          </p:cNvPr>
          <p:cNvSpPr txBox="1">
            <a:spLocks/>
          </p:cNvSpPr>
          <p:nvPr/>
        </p:nvSpPr>
        <p:spPr>
          <a:xfrm rot="16200000">
            <a:off x="10434935" y="3585829"/>
            <a:ext cx="2780095" cy="452710"/>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Pollutant Concentration mol/m</a:t>
            </a:r>
            <a:r>
              <a:rPr lang="en-US" sz="1400" b="1" baseline="30000" dirty="0">
                <a:solidFill>
                  <a:schemeClr val="tx1">
                    <a:lumMod val="75000"/>
                    <a:lumOff val="25000"/>
                  </a:schemeClr>
                </a:solidFill>
                <a:latin typeface="Century Gothic"/>
                <a:cs typeface="Calibri" panose="020F0502020204030204"/>
              </a:rPr>
              <a:t>2</a:t>
            </a:r>
          </a:p>
          <a:p>
            <a:pPr algn="ctr">
              <a:lnSpc>
                <a:spcPct val="100000"/>
              </a:lnSpc>
              <a:spcAft>
                <a:spcPts val="600"/>
              </a:spcAft>
              <a:buClr>
                <a:srgbClr val="8A599A"/>
              </a:buClr>
            </a:pPr>
            <a:endParaRPr lang="en-US" sz="1400" dirty="0">
              <a:solidFill>
                <a:schemeClr val="tx1">
                  <a:lumMod val="75000"/>
                  <a:lumOff val="25000"/>
                </a:schemeClr>
              </a:solidFill>
              <a:latin typeface="Century Gothic" panose="020F0302020204030204"/>
            </a:endParaRPr>
          </a:p>
          <a:p>
            <a:pPr marL="342900" indent="-342900" algn="ctr">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endParaRPr>
          </a:p>
        </p:txBody>
      </p:sp>
      <p:sp>
        <p:nvSpPr>
          <p:cNvPr id="24" name="TextBox 23">
            <a:extLst>
              <a:ext uri="{FF2B5EF4-FFF2-40B4-BE49-F238E27FC236}">
                <a16:creationId xmlns:a16="http://schemas.microsoft.com/office/drawing/2014/main" id="{595DE1A8-D6D2-4344-921B-7C662974351E}"/>
              </a:ext>
            </a:extLst>
          </p:cNvPr>
          <p:cNvSpPr txBox="1"/>
          <p:nvPr/>
        </p:nvSpPr>
        <p:spPr>
          <a:xfrm>
            <a:off x="-324" y="2500761"/>
            <a:ext cx="1277816" cy="409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8A599A"/>
                </a:solidFill>
                <a:latin typeface="Century Gothic"/>
              </a:rPr>
              <a:t>July 19</a:t>
            </a:r>
          </a:p>
        </p:txBody>
      </p:sp>
      <p:sp>
        <p:nvSpPr>
          <p:cNvPr id="25" name="TextBox 24">
            <a:extLst>
              <a:ext uri="{FF2B5EF4-FFF2-40B4-BE49-F238E27FC236}">
                <a16:creationId xmlns:a16="http://schemas.microsoft.com/office/drawing/2014/main" id="{CDC347C0-7304-4B47-88B2-A5ABB6A91606}"/>
              </a:ext>
            </a:extLst>
          </p:cNvPr>
          <p:cNvSpPr txBox="1"/>
          <p:nvPr/>
        </p:nvSpPr>
        <p:spPr>
          <a:xfrm>
            <a:off x="9447" y="5062741"/>
            <a:ext cx="12875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8A599A"/>
                </a:solidFill>
                <a:latin typeface="Century Gothic"/>
              </a:rPr>
              <a:t>July 18</a:t>
            </a:r>
          </a:p>
        </p:txBody>
      </p:sp>
      <p:grpSp>
        <p:nvGrpSpPr>
          <p:cNvPr id="37" name="Group 36">
            <a:extLst>
              <a:ext uri="{FF2B5EF4-FFF2-40B4-BE49-F238E27FC236}">
                <a16:creationId xmlns:a16="http://schemas.microsoft.com/office/drawing/2014/main" id="{E9F462B6-64FF-4180-B3E0-82F2551DB2F8}"/>
              </a:ext>
            </a:extLst>
          </p:cNvPr>
          <p:cNvGrpSpPr/>
          <p:nvPr/>
        </p:nvGrpSpPr>
        <p:grpSpPr>
          <a:xfrm>
            <a:off x="3356488" y="4161971"/>
            <a:ext cx="2683503" cy="2083750"/>
            <a:chOff x="3278334" y="4147317"/>
            <a:chExt cx="2683503" cy="2083750"/>
          </a:xfrm>
        </p:grpSpPr>
        <p:pic>
          <p:nvPicPr>
            <p:cNvPr id="15" name="Picture 15" descr="A picture containing graphical user interface&#10;&#10;Description automatically generated">
              <a:extLst>
                <a:ext uri="{FF2B5EF4-FFF2-40B4-BE49-F238E27FC236}">
                  <a16:creationId xmlns:a16="http://schemas.microsoft.com/office/drawing/2014/main" id="{94E36D77-C07E-4EBB-AEB4-EF7E175F4D2F}"/>
                </a:ext>
              </a:extLst>
            </p:cNvPr>
            <p:cNvPicPr>
              <a:picLocks noChangeAspect="1"/>
            </p:cNvPicPr>
            <p:nvPr/>
          </p:nvPicPr>
          <p:blipFill rotWithShape="1">
            <a:blip r:embed="rId7"/>
            <a:srcRect l="11415" t="13442" r="13630" b="18637"/>
            <a:stretch/>
          </p:blipFill>
          <p:spPr>
            <a:xfrm>
              <a:off x="3278334" y="4147317"/>
              <a:ext cx="2200257" cy="1982887"/>
            </a:xfrm>
            <a:prstGeom prst="rect">
              <a:avLst/>
            </a:prstGeom>
          </p:spPr>
        </p:pic>
        <p:pic>
          <p:nvPicPr>
            <p:cNvPr id="30" name="Picture 14">
              <a:extLst>
                <a:ext uri="{FF2B5EF4-FFF2-40B4-BE49-F238E27FC236}">
                  <a16:creationId xmlns:a16="http://schemas.microsoft.com/office/drawing/2014/main" id="{56C3A91E-FEF4-42D5-8719-FE0048AD2BD5}"/>
                </a:ext>
              </a:extLst>
            </p:cNvPr>
            <p:cNvPicPr>
              <a:picLocks noChangeAspect="1"/>
            </p:cNvPicPr>
            <p:nvPr/>
          </p:nvPicPr>
          <p:blipFill>
            <a:blip r:embed="rId6"/>
            <a:stretch>
              <a:fillRect/>
            </a:stretch>
          </p:blipFill>
          <p:spPr>
            <a:xfrm flipH="1">
              <a:off x="5449589" y="4274463"/>
              <a:ext cx="154215" cy="1824420"/>
            </a:xfrm>
            <a:prstGeom prst="rect">
              <a:avLst/>
            </a:prstGeom>
          </p:spPr>
        </p:pic>
        <p:sp>
          <p:nvSpPr>
            <p:cNvPr id="36" name="Text Placeholder 3">
              <a:extLst>
                <a:ext uri="{FF2B5EF4-FFF2-40B4-BE49-F238E27FC236}">
                  <a16:creationId xmlns:a16="http://schemas.microsoft.com/office/drawing/2014/main" id="{32275892-56D7-4958-9F80-BCD5E40C0FF4}"/>
                </a:ext>
              </a:extLst>
            </p:cNvPr>
            <p:cNvSpPr txBox="1">
              <a:spLocks/>
            </p:cNvSpPr>
            <p:nvPr/>
          </p:nvSpPr>
          <p:spPr>
            <a:xfrm>
              <a:off x="5523654" y="4274976"/>
              <a:ext cx="438183" cy="1956091"/>
            </a:xfrm>
            <a:prstGeom prst="rect">
              <a:avLst/>
            </a:prstGeom>
          </p:spPr>
          <p:txBody>
            <a:bodyPr lIns="91440" tIns="45720" rIns="91440" bIns="4572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000" b="1" dirty="0">
                  <a:solidFill>
                    <a:schemeClr val="tx1">
                      <a:lumMod val="75000"/>
                      <a:lumOff val="25000"/>
                    </a:schemeClr>
                  </a:solidFill>
                  <a:latin typeface="Century Gothic" panose="020F0302020204030204"/>
                  <a:cs typeface="Calibri"/>
                </a:rPr>
                <a:t>0.145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0.135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0.125</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cs typeface="Calibri"/>
              </a:endParaRPr>
            </a:p>
          </p:txBody>
        </p:sp>
      </p:grpSp>
      <p:grpSp>
        <p:nvGrpSpPr>
          <p:cNvPr id="49" name="Group 48">
            <a:extLst>
              <a:ext uri="{FF2B5EF4-FFF2-40B4-BE49-F238E27FC236}">
                <a16:creationId xmlns:a16="http://schemas.microsoft.com/office/drawing/2014/main" id="{21900BC7-A45B-46E5-A4CF-277AD48A4608}"/>
              </a:ext>
            </a:extLst>
          </p:cNvPr>
          <p:cNvGrpSpPr/>
          <p:nvPr/>
        </p:nvGrpSpPr>
        <p:grpSpPr>
          <a:xfrm>
            <a:off x="6074670" y="4159605"/>
            <a:ext cx="2825261" cy="2115422"/>
            <a:chOff x="5693670" y="4144951"/>
            <a:chExt cx="2825261" cy="2115422"/>
          </a:xfrm>
        </p:grpSpPr>
        <p:pic>
          <p:nvPicPr>
            <p:cNvPr id="18" name="Picture 18" descr="A picture containing application&#10;&#10;Description automatically generated">
              <a:extLst>
                <a:ext uri="{FF2B5EF4-FFF2-40B4-BE49-F238E27FC236}">
                  <a16:creationId xmlns:a16="http://schemas.microsoft.com/office/drawing/2014/main" id="{78D5ADC4-E30F-4208-A6CC-22D117DD1613}"/>
                </a:ext>
              </a:extLst>
            </p:cNvPr>
            <p:cNvPicPr>
              <a:picLocks noChangeAspect="1"/>
            </p:cNvPicPr>
            <p:nvPr/>
          </p:nvPicPr>
          <p:blipFill rotWithShape="1">
            <a:blip r:embed="rId8"/>
            <a:srcRect l="10160" t="12541" r="13591" b="18933"/>
            <a:stretch/>
          </p:blipFill>
          <p:spPr>
            <a:xfrm>
              <a:off x="5693670" y="4144951"/>
              <a:ext cx="2245519" cy="2011684"/>
            </a:xfrm>
            <a:prstGeom prst="rect">
              <a:avLst/>
            </a:prstGeom>
          </p:spPr>
        </p:pic>
        <p:grpSp>
          <p:nvGrpSpPr>
            <p:cNvPr id="48" name="Group 47">
              <a:extLst>
                <a:ext uri="{FF2B5EF4-FFF2-40B4-BE49-F238E27FC236}">
                  <a16:creationId xmlns:a16="http://schemas.microsoft.com/office/drawing/2014/main" id="{C4DF0FE7-6CB6-4608-8B06-D7008248C914}"/>
                </a:ext>
              </a:extLst>
            </p:cNvPr>
            <p:cNvGrpSpPr/>
            <p:nvPr/>
          </p:nvGrpSpPr>
          <p:grpSpPr>
            <a:xfrm>
              <a:off x="7931950" y="4296956"/>
              <a:ext cx="586981" cy="1963417"/>
              <a:chOff x="12679796" y="3432380"/>
              <a:chExt cx="586981" cy="1963417"/>
            </a:xfrm>
          </p:grpSpPr>
          <p:pic>
            <p:nvPicPr>
              <p:cNvPr id="32" name="Picture 14">
                <a:extLst>
                  <a:ext uri="{FF2B5EF4-FFF2-40B4-BE49-F238E27FC236}">
                    <a16:creationId xmlns:a16="http://schemas.microsoft.com/office/drawing/2014/main" id="{776C8B00-0D04-4444-9BE2-A3707CCD6740}"/>
                  </a:ext>
                </a:extLst>
              </p:cNvPr>
              <p:cNvPicPr>
                <a:picLocks noChangeAspect="1"/>
              </p:cNvPicPr>
              <p:nvPr/>
            </p:nvPicPr>
            <p:blipFill>
              <a:blip r:embed="rId6"/>
              <a:stretch>
                <a:fillRect/>
              </a:stretch>
            </p:blipFill>
            <p:spPr>
              <a:xfrm flipH="1">
                <a:off x="12679796" y="3437728"/>
                <a:ext cx="154215" cy="1824420"/>
              </a:xfrm>
              <a:prstGeom prst="rect">
                <a:avLst/>
              </a:prstGeom>
            </p:spPr>
          </p:pic>
          <p:sp>
            <p:nvSpPr>
              <p:cNvPr id="47" name="Text Placeholder 3">
                <a:extLst>
                  <a:ext uri="{FF2B5EF4-FFF2-40B4-BE49-F238E27FC236}">
                    <a16:creationId xmlns:a16="http://schemas.microsoft.com/office/drawing/2014/main" id="{E0BCD9F5-C2B4-4A0E-9C96-71BDAB600588}"/>
                  </a:ext>
                </a:extLst>
              </p:cNvPr>
              <p:cNvSpPr txBox="1">
                <a:spLocks/>
              </p:cNvSpPr>
              <p:nvPr/>
            </p:nvSpPr>
            <p:spPr>
              <a:xfrm>
                <a:off x="12755325" y="3432380"/>
                <a:ext cx="511452" cy="1963417"/>
              </a:xfrm>
              <a:prstGeom prst="rect">
                <a:avLst/>
              </a:prstGeom>
            </p:spPr>
            <p:txBody>
              <a:bodyPr lIns="91440" tIns="45720" rIns="91440" bIns="4572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000" b="1" dirty="0">
                    <a:solidFill>
                      <a:schemeClr val="tx1">
                        <a:lumMod val="75000"/>
                        <a:lumOff val="25000"/>
                      </a:schemeClr>
                    </a:solidFill>
                    <a:latin typeface="Century Gothic" panose="020F0302020204030204"/>
                    <a:cs typeface="Calibri"/>
                  </a:rPr>
                  <a:t>4.5e-5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3.0e-5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1.5e-5</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cs typeface="Calibri"/>
                </a:endParaRPr>
              </a:p>
            </p:txBody>
          </p:sp>
        </p:grpSp>
      </p:grpSp>
      <p:grpSp>
        <p:nvGrpSpPr>
          <p:cNvPr id="60" name="Group 59">
            <a:extLst>
              <a:ext uri="{FF2B5EF4-FFF2-40B4-BE49-F238E27FC236}">
                <a16:creationId xmlns:a16="http://schemas.microsoft.com/office/drawing/2014/main" id="{AB323436-F5DC-4BFC-932D-FC1BDFE4C715}"/>
              </a:ext>
            </a:extLst>
          </p:cNvPr>
          <p:cNvGrpSpPr/>
          <p:nvPr/>
        </p:nvGrpSpPr>
        <p:grpSpPr>
          <a:xfrm>
            <a:off x="6080028" y="1260349"/>
            <a:ext cx="2759823" cy="2507406"/>
            <a:chOff x="5728335" y="1370253"/>
            <a:chExt cx="2759823" cy="2507406"/>
          </a:xfrm>
        </p:grpSpPr>
        <p:pic>
          <p:nvPicPr>
            <p:cNvPr id="17" name="Picture 17" descr="A picture containing text, picture frame&#10;&#10;Description automatically generated">
              <a:extLst>
                <a:ext uri="{FF2B5EF4-FFF2-40B4-BE49-F238E27FC236}">
                  <a16:creationId xmlns:a16="http://schemas.microsoft.com/office/drawing/2014/main" id="{EBDDD885-5946-4020-A4DE-57D2B66F5748}"/>
                </a:ext>
              </a:extLst>
            </p:cNvPr>
            <p:cNvPicPr>
              <a:picLocks noChangeAspect="1"/>
            </p:cNvPicPr>
            <p:nvPr/>
          </p:nvPicPr>
          <p:blipFill rotWithShape="1">
            <a:blip r:embed="rId9"/>
            <a:srcRect l="12134" r="14706" b="18992"/>
            <a:stretch/>
          </p:blipFill>
          <p:spPr>
            <a:xfrm>
              <a:off x="5728335" y="1370253"/>
              <a:ext cx="2168129" cy="2398068"/>
            </a:xfrm>
            <a:prstGeom prst="rect">
              <a:avLst/>
            </a:prstGeom>
          </p:spPr>
        </p:pic>
        <p:grpSp>
          <p:nvGrpSpPr>
            <p:cNvPr id="52" name="Group 51">
              <a:extLst>
                <a:ext uri="{FF2B5EF4-FFF2-40B4-BE49-F238E27FC236}">
                  <a16:creationId xmlns:a16="http://schemas.microsoft.com/office/drawing/2014/main" id="{9C5B43C2-779C-4155-987C-E015BB7E52ED}"/>
                </a:ext>
              </a:extLst>
            </p:cNvPr>
            <p:cNvGrpSpPr/>
            <p:nvPr/>
          </p:nvGrpSpPr>
          <p:grpSpPr>
            <a:xfrm>
              <a:off x="7896781" y="1907867"/>
              <a:ext cx="591377" cy="1969792"/>
              <a:chOff x="8050646" y="1775982"/>
              <a:chExt cx="591377" cy="1969792"/>
            </a:xfrm>
          </p:grpSpPr>
          <p:pic>
            <p:nvPicPr>
              <p:cNvPr id="12" name="Picture 14">
                <a:extLst>
                  <a:ext uri="{FF2B5EF4-FFF2-40B4-BE49-F238E27FC236}">
                    <a16:creationId xmlns:a16="http://schemas.microsoft.com/office/drawing/2014/main" id="{0BE2633A-EF0A-4ABF-A892-9AEBB32216D1}"/>
                  </a:ext>
                </a:extLst>
              </p:cNvPr>
              <p:cNvPicPr>
                <a:picLocks noChangeAspect="1"/>
              </p:cNvPicPr>
              <p:nvPr/>
            </p:nvPicPr>
            <p:blipFill>
              <a:blip r:embed="rId6"/>
              <a:stretch>
                <a:fillRect/>
              </a:stretch>
            </p:blipFill>
            <p:spPr>
              <a:xfrm flipH="1">
                <a:off x="8050646" y="1775982"/>
                <a:ext cx="154215" cy="1824420"/>
              </a:xfrm>
              <a:prstGeom prst="rect">
                <a:avLst/>
              </a:prstGeom>
            </p:spPr>
          </p:pic>
          <p:sp>
            <p:nvSpPr>
              <p:cNvPr id="51" name="Text Placeholder 3">
                <a:extLst>
                  <a:ext uri="{FF2B5EF4-FFF2-40B4-BE49-F238E27FC236}">
                    <a16:creationId xmlns:a16="http://schemas.microsoft.com/office/drawing/2014/main" id="{26E5CDA0-6AE4-4AE1-A4EE-770654D64848}"/>
                  </a:ext>
                </a:extLst>
              </p:cNvPr>
              <p:cNvSpPr txBox="1">
                <a:spLocks/>
              </p:cNvSpPr>
              <p:nvPr/>
            </p:nvSpPr>
            <p:spPr>
              <a:xfrm>
                <a:off x="8130571" y="1782357"/>
                <a:ext cx="511452" cy="1963417"/>
              </a:xfrm>
              <a:prstGeom prst="rect">
                <a:avLst/>
              </a:prstGeom>
            </p:spPr>
            <p:txBody>
              <a:bodyPr lIns="91440" tIns="45720" rIns="91440" bIns="4572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000" b="1" dirty="0">
                    <a:solidFill>
                      <a:schemeClr val="tx1">
                        <a:lumMod val="75000"/>
                        <a:lumOff val="25000"/>
                      </a:schemeClr>
                    </a:solidFill>
                    <a:latin typeface="Century Gothic" panose="020F0302020204030204"/>
                    <a:cs typeface="Calibri"/>
                  </a:rPr>
                  <a:t>4.5e-5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3.0e-5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1.5e-5</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cs typeface="Calibri"/>
                </a:endParaRPr>
              </a:p>
            </p:txBody>
          </p:sp>
        </p:grpSp>
      </p:grpSp>
      <p:grpSp>
        <p:nvGrpSpPr>
          <p:cNvPr id="59" name="Group 58">
            <a:extLst>
              <a:ext uri="{FF2B5EF4-FFF2-40B4-BE49-F238E27FC236}">
                <a16:creationId xmlns:a16="http://schemas.microsoft.com/office/drawing/2014/main" id="{58DF95FF-BAF5-4543-A7E1-2DB9BA114493}"/>
              </a:ext>
            </a:extLst>
          </p:cNvPr>
          <p:cNvGrpSpPr/>
          <p:nvPr/>
        </p:nvGrpSpPr>
        <p:grpSpPr>
          <a:xfrm>
            <a:off x="8873256" y="1705119"/>
            <a:ext cx="2723959" cy="2113922"/>
            <a:chOff x="8570410" y="1653831"/>
            <a:chExt cx="2723959" cy="2113922"/>
          </a:xfrm>
        </p:grpSpPr>
        <p:pic>
          <p:nvPicPr>
            <p:cNvPr id="20" name="Picture 20" descr="A picture containing text, monitor, screen, screenshot&#10;&#10;Description automatically generated">
              <a:extLst>
                <a:ext uri="{FF2B5EF4-FFF2-40B4-BE49-F238E27FC236}">
                  <a16:creationId xmlns:a16="http://schemas.microsoft.com/office/drawing/2014/main" id="{36889BDB-6977-4F6F-918C-4183B4DE3D63}"/>
                </a:ext>
              </a:extLst>
            </p:cNvPr>
            <p:cNvPicPr>
              <a:picLocks noChangeAspect="1"/>
            </p:cNvPicPr>
            <p:nvPr/>
          </p:nvPicPr>
          <p:blipFill rotWithShape="1">
            <a:blip r:embed="rId10"/>
            <a:srcRect l="11863" t="13862" r="14171" b="19188"/>
            <a:stretch/>
          </p:blipFill>
          <p:spPr>
            <a:xfrm>
              <a:off x="8570410" y="1653831"/>
              <a:ext cx="2197550" cy="1983116"/>
            </a:xfrm>
            <a:prstGeom prst="rect">
              <a:avLst/>
            </a:prstGeom>
          </p:spPr>
        </p:pic>
        <p:grpSp>
          <p:nvGrpSpPr>
            <p:cNvPr id="53" name="Group 52">
              <a:extLst>
                <a:ext uri="{FF2B5EF4-FFF2-40B4-BE49-F238E27FC236}">
                  <a16:creationId xmlns:a16="http://schemas.microsoft.com/office/drawing/2014/main" id="{448A6657-7600-4189-AFFD-BE7D655170AE}"/>
                </a:ext>
              </a:extLst>
            </p:cNvPr>
            <p:cNvGrpSpPr/>
            <p:nvPr/>
          </p:nvGrpSpPr>
          <p:grpSpPr>
            <a:xfrm>
              <a:off x="10754280" y="1790635"/>
              <a:ext cx="540089" cy="1977118"/>
              <a:chOff x="8050646" y="1775982"/>
              <a:chExt cx="540089" cy="1977118"/>
            </a:xfrm>
          </p:grpSpPr>
          <p:pic>
            <p:nvPicPr>
              <p:cNvPr id="54" name="Picture 14">
                <a:extLst>
                  <a:ext uri="{FF2B5EF4-FFF2-40B4-BE49-F238E27FC236}">
                    <a16:creationId xmlns:a16="http://schemas.microsoft.com/office/drawing/2014/main" id="{26EEC9E7-7050-4E5E-891E-3D921032E626}"/>
                  </a:ext>
                </a:extLst>
              </p:cNvPr>
              <p:cNvPicPr>
                <a:picLocks noChangeAspect="1"/>
              </p:cNvPicPr>
              <p:nvPr/>
            </p:nvPicPr>
            <p:blipFill>
              <a:blip r:embed="rId6"/>
              <a:stretch>
                <a:fillRect/>
              </a:stretch>
            </p:blipFill>
            <p:spPr>
              <a:xfrm flipH="1">
                <a:off x="8050646" y="1775982"/>
                <a:ext cx="154215" cy="1824420"/>
              </a:xfrm>
              <a:prstGeom prst="rect">
                <a:avLst/>
              </a:prstGeom>
            </p:spPr>
          </p:pic>
          <p:sp>
            <p:nvSpPr>
              <p:cNvPr id="55" name="Text Placeholder 3">
                <a:extLst>
                  <a:ext uri="{FF2B5EF4-FFF2-40B4-BE49-F238E27FC236}">
                    <a16:creationId xmlns:a16="http://schemas.microsoft.com/office/drawing/2014/main" id="{2A64703E-F431-4A35-BBCC-CE6DD953CFC0}"/>
                  </a:ext>
                </a:extLst>
              </p:cNvPr>
              <p:cNvSpPr txBox="1">
                <a:spLocks/>
              </p:cNvSpPr>
              <p:nvPr/>
            </p:nvSpPr>
            <p:spPr>
              <a:xfrm>
                <a:off x="8130571" y="1782357"/>
                <a:ext cx="460164" cy="1970743"/>
              </a:xfrm>
              <a:prstGeom prst="rect">
                <a:avLst/>
              </a:prstGeom>
            </p:spPr>
            <p:txBody>
              <a:bodyPr lIns="91440" tIns="45720" rIns="91440" bIns="4572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000" b="1" dirty="0">
                    <a:solidFill>
                      <a:schemeClr val="tx1">
                        <a:lumMod val="75000"/>
                        <a:lumOff val="25000"/>
                      </a:schemeClr>
                    </a:solidFill>
                    <a:latin typeface="Century Gothic" panose="020F0302020204030204"/>
                    <a:cs typeface="Calibri"/>
                  </a:rPr>
                  <a:t>0.050</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0.035</a:t>
                </a: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0.020</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cs typeface="Calibri"/>
                </a:endParaRPr>
              </a:p>
            </p:txBody>
          </p:sp>
        </p:grpSp>
      </p:grpSp>
      <p:grpSp>
        <p:nvGrpSpPr>
          <p:cNvPr id="61" name="Group 60">
            <a:extLst>
              <a:ext uri="{FF2B5EF4-FFF2-40B4-BE49-F238E27FC236}">
                <a16:creationId xmlns:a16="http://schemas.microsoft.com/office/drawing/2014/main" id="{82E5B5BB-F3A4-4E70-AFB4-FA99F5AFDF4D}"/>
              </a:ext>
            </a:extLst>
          </p:cNvPr>
          <p:cNvGrpSpPr/>
          <p:nvPr/>
        </p:nvGrpSpPr>
        <p:grpSpPr>
          <a:xfrm>
            <a:off x="8875952" y="4173951"/>
            <a:ext cx="2699282" cy="2099610"/>
            <a:chOff x="8595087" y="4151970"/>
            <a:chExt cx="2699282" cy="2099610"/>
          </a:xfrm>
        </p:grpSpPr>
        <p:pic>
          <p:nvPicPr>
            <p:cNvPr id="19" name="Picture 19" descr="A picture containing map&#10;&#10;Description automatically generated">
              <a:extLst>
                <a:ext uri="{FF2B5EF4-FFF2-40B4-BE49-F238E27FC236}">
                  <a16:creationId xmlns:a16="http://schemas.microsoft.com/office/drawing/2014/main" id="{B41A04E8-A7B9-4E01-9C1D-8AED97DAD29F}"/>
                </a:ext>
              </a:extLst>
            </p:cNvPr>
            <p:cNvPicPr>
              <a:picLocks noChangeAspect="1"/>
            </p:cNvPicPr>
            <p:nvPr/>
          </p:nvPicPr>
          <p:blipFill rotWithShape="1">
            <a:blip r:embed="rId11"/>
            <a:srcRect l="11765" t="13380" r="13827" b="18984"/>
            <a:stretch/>
          </p:blipFill>
          <p:spPr>
            <a:xfrm>
              <a:off x="8595087" y="4151970"/>
              <a:ext cx="2173064" cy="1972627"/>
            </a:xfrm>
            <a:prstGeom prst="rect">
              <a:avLst/>
            </a:prstGeom>
          </p:spPr>
        </p:pic>
        <p:grpSp>
          <p:nvGrpSpPr>
            <p:cNvPr id="56" name="Group 55">
              <a:extLst>
                <a:ext uri="{FF2B5EF4-FFF2-40B4-BE49-F238E27FC236}">
                  <a16:creationId xmlns:a16="http://schemas.microsoft.com/office/drawing/2014/main" id="{2915D997-4AE7-420D-B701-312030CA38E4}"/>
                </a:ext>
              </a:extLst>
            </p:cNvPr>
            <p:cNvGrpSpPr/>
            <p:nvPr/>
          </p:nvGrpSpPr>
          <p:grpSpPr>
            <a:xfrm>
              <a:off x="10746953" y="4274462"/>
              <a:ext cx="547416" cy="1977118"/>
              <a:chOff x="8050646" y="1775982"/>
              <a:chExt cx="547416" cy="1977118"/>
            </a:xfrm>
          </p:grpSpPr>
          <p:pic>
            <p:nvPicPr>
              <p:cNvPr id="57" name="Picture 14">
                <a:extLst>
                  <a:ext uri="{FF2B5EF4-FFF2-40B4-BE49-F238E27FC236}">
                    <a16:creationId xmlns:a16="http://schemas.microsoft.com/office/drawing/2014/main" id="{78E5C81A-3194-405D-AD29-C33FEA36F86D}"/>
                  </a:ext>
                </a:extLst>
              </p:cNvPr>
              <p:cNvPicPr>
                <a:picLocks noChangeAspect="1"/>
              </p:cNvPicPr>
              <p:nvPr/>
            </p:nvPicPr>
            <p:blipFill>
              <a:blip r:embed="rId6"/>
              <a:stretch>
                <a:fillRect/>
              </a:stretch>
            </p:blipFill>
            <p:spPr>
              <a:xfrm flipH="1">
                <a:off x="8050646" y="1775982"/>
                <a:ext cx="154215" cy="1824420"/>
              </a:xfrm>
              <a:prstGeom prst="rect">
                <a:avLst/>
              </a:prstGeom>
            </p:spPr>
          </p:pic>
          <p:sp>
            <p:nvSpPr>
              <p:cNvPr id="58" name="Text Placeholder 3">
                <a:extLst>
                  <a:ext uri="{FF2B5EF4-FFF2-40B4-BE49-F238E27FC236}">
                    <a16:creationId xmlns:a16="http://schemas.microsoft.com/office/drawing/2014/main" id="{943A26B1-E048-4F04-B599-9C4F0F7E50CD}"/>
                  </a:ext>
                </a:extLst>
              </p:cNvPr>
              <p:cNvSpPr txBox="1">
                <a:spLocks/>
              </p:cNvSpPr>
              <p:nvPr/>
            </p:nvSpPr>
            <p:spPr>
              <a:xfrm>
                <a:off x="8130571" y="1782357"/>
                <a:ext cx="467491" cy="1970743"/>
              </a:xfrm>
              <a:prstGeom prst="rect">
                <a:avLst/>
              </a:prstGeom>
            </p:spPr>
            <p:txBody>
              <a:bodyPr lIns="91440" tIns="45720" rIns="91440" bIns="4572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0.050</a:t>
                </a:r>
                <a:endParaRPr lang="en-US" dirty="0"/>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0.035</a:t>
                </a:r>
                <a:endParaRPr lang="en-US" dirty="0"/>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endParaRPr lang="en-US" sz="1000" b="1" dirty="0">
                  <a:solidFill>
                    <a:schemeClr val="tx1">
                      <a:lumMod val="75000"/>
                      <a:lumOff val="25000"/>
                    </a:schemeClr>
                  </a:solidFill>
                  <a:latin typeface="Century Gothic" panose="020F0302020204030204"/>
                  <a:cs typeface="Calibri"/>
                </a:endParaRPr>
              </a:p>
              <a:p>
                <a:pPr marL="0" indent="0">
                  <a:lnSpc>
                    <a:spcPct val="100000"/>
                  </a:lnSpc>
                  <a:spcAft>
                    <a:spcPts val="600"/>
                  </a:spcAft>
                  <a:buNone/>
                </a:pPr>
                <a:r>
                  <a:rPr lang="en-US" sz="1000" b="1" dirty="0">
                    <a:solidFill>
                      <a:schemeClr val="tx1">
                        <a:lumMod val="75000"/>
                        <a:lumOff val="25000"/>
                      </a:schemeClr>
                    </a:solidFill>
                    <a:latin typeface="Century Gothic" panose="020F0302020204030204"/>
                    <a:cs typeface="Calibri"/>
                  </a:rPr>
                  <a:t>0.020</a:t>
                </a:r>
                <a:endParaRPr lang="en-US" dirty="0"/>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cs typeface="Calibri"/>
                </a:endParaRPr>
              </a:p>
            </p:txBody>
          </p:sp>
        </p:grpSp>
      </p:grpSp>
    </p:spTree>
    <p:extLst>
      <p:ext uri="{BB962C8B-B14F-4D97-AF65-F5344CB8AC3E}">
        <p14:creationId xmlns:p14="http://schemas.microsoft.com/office/powerpoint/2010/main" val="3762447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41B84B-B120-41D4-BF20-D491E869189A}"/>
              </a:ext>
            </a:extLst>
          </p:cNvPr>
          <p:cNvSpPr txBox="1">
            <a:spLocks/>
          </p:cNvSpPr>
          <p:nvPr/>
        </p:nvSpPr>
        <p:spPr>
          <a:xfrm>
            <a:off x="510389" y="383092"/>
            <a:ext cx="10444967" cy="49454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July 18-17</a:t>
            </a:r>
          </a:p>
        </p:txBody>
      </p:sp>
      <p:pic>
        <p:nvPicPr>
          <p:cNvPr id="4" name="Picture 4">
            <a:extLst>
              <a:ext uri="{FF2B5EF4-FFF2-40B4-BE49-F238E27FC236}">
                <a16:creationId xmlns:a16="http://schemas.microsoft.com/office/drawing/2014/main" id="{D10A2A7F-A06B-4DD5-81DB-6001C5A99BAA}"/>
              </a:ext>
            </a:extLst>
          </p:cNvPr>
          <p:cNvPicPr>
            <a:picLocks noChangeAspect="1"/>
          </p:cNvPicPr>
          <p:nvPr/>
        </p:nvPicPr>
        <p:blipFill>
          <a:blip r:embed="rId2"/>
          <a:stretch>
            <a:fillRect/>
          </a:stretch>
        </p:blipFill>
        <p:spPr>
          <a:xfrm>
            <a:off x="266700" y="4013340"/>
            <a:ext cx="2781300" cy="2196819"/>
          </a:xfrm>
          <a:prstGeom prst="rect">
            <a:avLst/>
          </a:prstGeom>
        </p:spPr>
      </p:pic>
      <p:pic>
        <p:nvPicPr>
          <p:cNvPr id="8" name="Picture 4" descr="Diagram, map&#10;&#10;Description automatically generated">
            <a:extLst>
              <a:ext uri="{FF2B5EF4-FFF2-40B4-BE49-F238E27FC236}">
                <a16:creationId xmlns:a16="http://schemas.microsoft.com/office/drawing/2014/main" id="{430EF673-265A-47B0-B976-12DF3E72569B}"/>
              </a:ext>
            </a:extLst>
          </p:cNvPr>
          <p:cNvPicPr>
            <a:picLocks noChangeAspect="1"/>
          </p:cNvPicPr>
          <p:nvPr/>
        </p:nvPicPr>
        <p:blipFill>
          <a:blip r:embed="rId3"/>
          <a:stretch>
            <a:fillRect/>
          </a:stretch>
        </p:blipFill>
        <p:spPr>
          <a:xfrm>
            <a:off x="268037" y="1449430"/>
            <a:ext cx="2903753" cy="2247083"/>
          </a:xfrm>
          <a:prstGeom prst="rect">
            <a:avLst/>
          </a:prstGeom>
        </p:spPr>
      </p:pic>
      <p:sp>
        <p:nvSpPr>
          <p:cNvPr id="14" name="TextBox 13">
            <a:extLst>
              <a:ext uri="{FF2B5EF4-FFF2-40B4-BE49-F238E27FC236}">
                <a16:creationId xmlns:a16="http://schemas.microsoft.com/office/drawing/2014/main" id="{8C9AA438-E216-4A16-BF29-75FFC7A8FDFD}"/>
              </a:ext>
            </a:extLst>
          </p:cNvPr>
          <p:cNvSpPr txBox="1"/>
          <p:nvPr/>
        </p:nvSpPr>
        <p:spPr>
          <a:xfrm>
            <a:off x="3207990" y="113624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O3</a:t>
            </a:r>
          </a:p>
        </p:txBody>
      </p:sp>
      <p:sp>
        <p:nvSpPr>
          <p:cNvPr id="16" name="TextBox 15">
            <a:extLst>
              <a:ext uri="{FF2B5EF4-FFF2-40B4-BE49-F238E27FC236}">
                <a16:creationId xmlns:a16="http://schemas.microsoft.com/office/drawing/2014/main" id="{408605AF-77D2-474C-BBAD-9D298A4C8C7C}"/>
              </a:ext>
            </a:extLst>
          </p:cNvPr>
          <p:cNvSpPr txBox="1"/>
          <p:nvPr/>
        </p:nvSpPr>
        <p:spPr>
          <a:xfrm>
            <a:off x="5997862" y="113443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NO2</a:t>
            </a:r>
          </a:p>
        </p:txBody>
      </p:sp>
      <p:sp>
        <p:nvSpPr>
          <p:cNvPr id="18" name="TextBox 17">
            <a:extLst>
              <a:ext uri="{FF2B5EF4-FFF2-40B4-BE49-F238E27FC236}">
                <a16:creationId xmlns:a16="http://schemas.microsoft.com/office/drawing/2014/main" id="{20BF84DB-60AE-4AB9-A5C0-38A760F57436}"/>
              </a:ext>
            </a:extLst>
          </p:cNvPr>
          <p:cNvSpPr txBox="1"/>
          <p:nvPr/>
        </p:nvSpPr>
        <p:spPr>
          <a:xfrm>
            <a:off x="8876352" y="113443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CO</a:t>
            </a:r>
          </a:p>
        </p:txBody>
      </p:sp>
      <p:pic>
        <p:nvPicPr>
          <p:cNvPr id="7" name="Picture 15" descr="A picture containing graphical user interface&#10;&#10;Description automatically generated">
            <a:extLst>
              <a:ext uri="{FF2B5EF4-FFF2-40B4-BE49-F238E27FC236}">
                <a16:creationId xmlns:a16="http://schemas.microsoft.com/office/drawing/2014/main" id="{5AC91DC3-821B-4091-A4A1-5DFFA47CDB4D}"/>
              </a:ext>
            </a:extLst>
          </p:cNvPr>
          <p:cNvPicPr>
            <a:picLocks noChangeAspect="1"/>
          </p:cNvPicPr>
          <p:nvPr/>
        </p:nvPicPr>
        <p:blipFill>
          <a:blip r:embed="rId4"/>
          <a:stretch>
            <a:fillRect/>
          </a:stretch>
        </p:blipFill>
        <p:spPr>
          <a:xfrm>
            <a:off x="3116379" y="1282591"/>
            <a:ext cx="2743200" cy="2743200"/>
          </a:xfrm>
          <a:prstGeom prst="rect">
            <a:avLst/>
          </a:prstGeom>
        </p:spPr>
      </p:pic>
      <p:pic>
        <p:nvPicPr>
          <p:cNvPr id="9" name="Picture 9" descr="A picture containing text, screen&#10;&#10;Description automatically generated">
            <a:extLst>
              <a:ext uri="{FF2B5EF4-FFF2-40B4-BE49-F238E27FC236}">
                <a16:creationId xmlns:a16="http://schemas.microsoft.com/office/drawing/2014/main" id="{512DDF5C-99F9-4048-BCDB-C54CBDCBC58E}"/>
              </a:ext>
            </a:extLst>
          </p:cNvPr>
          <p:cNvPicPr>
            <a:picLocks noChangeAspect="1"/>
          </p:cNvPicPr>
          <p:nvPr/>
        </p:nvPicPr>
        <p:blipFill>
          <a:blip r:embed="rId5"/>
          <a:stretch>
            <a:fillRect/>
          </a:stretch>
        </p:blipFill>
        <p:spPr>
          <a:xfrm>
            <a:off x="3113988" y="3801359"/>
            <a:ext cx="2743200" cy="2743200"/>
          </a:xfrm>
          <a:prstGeom prst="rect">
            <a:avLst/>
          </a:prstGeom>
        </p:spPr>
      </p:pic>
      <p:pic>
        <p:nvPicPr>
          <p:cNvPr id="10" name="Picture 10" descr="A picture containing text, screen, different, display&#10;&#10;Description automatically generated">
            <a:extLst>
              <a:ext uri="{FF2B5EF4-FFF2-40B4-BE49-F238E27FC236}">
                <a16:creationId xmlns:a16="http://schemas.microsoft.com/office/drawing/2014/main" id="{D53E560C-E334-400E-B147-114BF12F4DE5}"/>
              </a:ext>
            </a:extLst>
          </p:cNvPr>
          <p:cNvPicPr>
            <a:picLocks noChangeAspect="1"/>
          </p:cNvPicPr>
          <p:nvPr/>
        </p:nvPicPr>
        <p:blipFill>
          <a:blip r:embed="rId6"/>
          <a:stretch>
            <a:fillRect/>
          </a:stretch>
        </p:blipFill>
        <p:spPr>
          <a:xfrm>
            <a:off x="5737781" y="3801359"/>
            <a:ext cx="2743200" cy="2743200"/>
          </a:xfrm>
          <a:prstGeom prst="rect">
            <a:avLst/>
          </a:prstGeom>
        </p:spPr>
      </p:pic>
      <p:pic>
        <p:nvPicPr>
          <p:cNvPr id="11" name="Picture 11" descr="A picture containing graphical user interface&#10;&#10;Description automatically generated">
            <a:extLst>
              <a:ext uri="{FF2B5EF4-FFF2-40B4-BE49-F238E27FC236}">
                <a16:creationId xmlns:a16="http://schemas.microsoft.com/office/drawing/2014/main" id="{AA8B5176-8AF9-4D14-9064-28E43CADF3A8}"/>
              </a:ext>
            </a:extLst>
          </p:cNvPr>
          <p:cNvPicPr>
            <a:picLocks noChangeAspect="1"/>
          </p:cNvPicPr>
          <p:nvPr/>
        </p:nvPicPr>
        <p:blipFill>
          <a:blip r:embed="rId7"/>
          <a:stretch>
            <a:fillRect/>
          </a:stretch>
        </p:blipFill>
        <p:spPr>
          <a:xfrm>
            <a:off x="8487266" y="3848493"/>
            <a:ext cx="2743200" cy="2743200"/>
          </a:xfrm>
          <a:prstGeom prst="rect">
            <a:avLst/>
          </a:prstGeom>
        </p:spPr>
      </p:pic>
      <p:pic>
        <p:nvPicPr>
          <p:cNvPr id="12" name="Picture 18" descr="A picture containing application&#10;&#10;Description automatically generated">
            <a:extLst>
              <a:ext uri="{FF2B5EF4-FFF2-40B4-BE49-F238E27FC236}">
                <a16:creationId xmlns:a16="http://schemas.microsoft.com/office/drawing/2014/main" id="{71EA9120-D96C-4019-A80F-0C634D25A81D}"/>
              </a:ext>
            </a:extLst>
          </p:cNvPr>
          <p:cNvPicPr>
            <a:picLocks noChangeAspect="1"/>
          </p:cNvPicPr>
          <p:nvPr/>
        </p:nvPicPr>
        <p:blipFill>
          <a:blip r:embed="rId8"/>
          <a:stretch>
            <a:fillRect/>
          </a:stretch>
        </p:blipFill>
        <p:spPr>
          <a:xfrm>
            <a:off x="5926318" y="1318968"/>
            <a:ext cx="2743200" cy="2743200"/>
          </a:xfrm>
          <a:prstGeom prst="rect">
            <a:avLst/>
          </a:prstGeom>
        </p:spPr>
      </p:pic>
      <p:pic>
        <p:nvPicPr>
          <p:cNvPr id="13" name="Picture 19" descr="A picture containing map&#10;&#10;Description automatically generated">
            <a:extLst>
              <a:ext uri="{FF2B5EF4-FFF2-40B4-BE49-F238E27FC236}">
                <a16:creationId xmlns:a16="http://schemas.microsoft.com/office/drawing/2014/main" id="{C1D1E20B-88F7-47EE-B420-C7AF607B318F}"/>
              </a:ext>
            </a:extLst>
          </p:cNvPr>
          <p:cNvPicPr>
            <a:picLocks noChangeAspect="1"/>
          </p:cNvPicPr>
          <p:nvPr/>
        </p:nvPicPr>
        <p:blipFill>
          <a:blip r:embed="rId9"/>
          <a:stretch>
            <a:fillRect/>
          </a:stretch>
        </p:blipFill>
        <p:spPr>
          <a:xfrm>
            <a:off x="8738647" y="1271833"/>
            <a:ext cx="2743200" cy="2743200"/>
          </a:xfrm>
          <a:prstGeom prst="rect">
            <a:avLst/>
          </a:prstGeom>
        </p:spPr>
      </p:pic>
    </p:spTree>
    <p:extLst>
      <p:ext uri="{BB962C8B-B14F-4D97-AF65-F5344CB8AC3E}">
        <p14:creationId xmlns:p14="http://schemas.microsoft.com/office/powerpoint/2010/main" val="1764665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 map&#10;&#10;Description automatically generated">
            <a:extLst>
              <a:ext uri="{FF2B5EF4-FFF2-40B4-BE49-F238E27FC236}">
                <a16:creationId xmlns:a16="http://schemas.microsoft.com/office/drawing/2014/main" id="{66949864-C7BE-42E0-9554-0CF222455C55}"/>
              </a:ext>
            </a:extLst>
          </p:cNvPr>
          <p:cNvPicPr>
            <a:picLocks noChangeAspect="1"/>
          </p:cNvPicPr>
          <p:nvPr/>
        </p:nvPicPr>
        <p:blipFill>
          <a:blip r:embed="rId2"/>
          <a:stretch>
            <a:fillRect/>
          </a:stretch>
        </p:blipFill>
        <p:spPr>
          <a:xfrm>
            <a:off x="268110" y="3931654"/>
            <a:ext cx="2920828" cy="2235103"/>
          </a:xfrm>
          <a:prstGeom prst="rect">
            <a:avLst/>
          </a:prstGeom>
        </p:spPr>
      </p:pic>
      <p:pic>
        <p:nvPicPr>
          <p:cNvPr id="4" name="Picture 6" descr="Diagram, map&#10;&#10;Description automatically generated">
            <a:extLst>
              <a:ext uri="{FF2B5EF4-FFF2-40B4-BE49-F238E27FC236}">
                <a16:creationId xmlns:a16="http://schemas.microsoft.com/office/drawing/2014/main" id="{CDBCF00E-3B90-4B88-831B-75CD1876B1A3}"/>
              </a:ext>
            </a:extLst>
          </p:cNvPr>
          <p:cNvPicPr>
            <a:picLocks noChangeAspect="1"/>
          </p:cNvPicPr>
          <p:nvPr/>
        </p:nvPicPr>
        <p:blipFill>
          <a:blip r:embed="rId3"/>
          <a:stretch>
            <a:fillRect/>
          </a:stretch>
        </p:blipFill>
        <p:spPr>
          <a:xfrm>
            <a:off x="268108" y="1496324"/>
            <a:ext cx="2917300" cy="2233259"/>
          </a:xfrm>
          <a:prstGeom prst="rect">
            <a:avLst/>
          </a:prstGeom>
        </p:spPr>
      </p:pic>
      <p:sp>
        <p:nvSpPr>
          <p:cNvPr id="8" name="Title 1">
            <a:extLst>
              <a:ext uri="{FF2B5EF4-FFF2-40B4-BE49-F238E27FC236}">
                <a16:creationId xmlns:a16="http://schemas.microsoft.com/office/drawing/2014/main" id="{D91B8C13-4CE4-426E-B9F8-C826637DB7C5}"/>
              </a:ext>
            </a:extLst>
          </p:cNvPr>
          <p:cNvSpPr txBox="1">
            <a:spLocks/>
          </p:cNvSpPr>
          <p:nvPr/>
        </p:nvSpPr>
        <p:spPr>
          <a:xfrm>
            <a:off x="510389" y="383092"/>
            <a:ext cx="10444967" cy="49454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July 17-15</a:t>
            </a:r>
          </a:p>
        </p:txBody>
      </p:sp>
      <p:pic>
        <p:nvPicPr>
          <p:cNvPr id="11" name="Picture 11" descr="Map&#10;&#10;Description automatically generated">
            <a:extLst>
              <a:ext uri="{FF2B5EF4-FFF2-40B4-BE49-F238E27FC236}">
                <a16:creationId xmlns:a16="http://schemas.microsoft.com/office/drawing/2014/main" id="{8D2006E0-2A5D-46E0-843C-EE3EE1993C4E}"/>
              </a:ext>
            </a:extLst>
          </p:cNvPr>
          <p:cNvPicPr>
            <a:picLocks noChangeAspect="1"/>
          </p:cNvPicPr>
          <p:nvPr/>
        </p:nvPicPr>
        <p:blipFill>
          <a:blip r:embed="rId4"/>
          <a:stretch>
            <a:fillRect/>
          </a:stretch>
        </p:blipFill>
        <p:spPr>
          <a:xfrm>
            <a:off x="3316874" y="4071018"/>
            <a:ext cx="2723277" cy="2099711"/>
          </a:xfrm>
          <a:prstGeom prst="rect">
            <a:avLst/>
          </a:prstGeom>
        </p:spPr>
      </p:pic>
      <p:sp>
        <p:nvSpPr>
          <p:cNvPr id="13" name="TextBox 12">
            <a:extLst>
              <a:ext uri="{FF2B5EF4-FFF2-40B4-BE49-F238E27FC236}">
                <a16:creationId xmlns:a16="http://schemas.microsoft.com/office/drawing/2014/main" id="{BACF6E19-B9B9-4C99-B507-A0B6A2E49984}"/>
              </a:ext>
            </a:extLst>
          </p:cNvPr>
          <p:cNvSpPr txBox="1"/>
          <p:nvPr/>
        </p:nvSpPr>
        <p:spPr>
          <a:xfrm>
            <a:off x="3115171" y="113624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panose="020B0502020202020204" pitchFamily="34" charset="0"/>
              </a:rPr>
              <a:t>O3</a:t>
            </a:r>
          </a:p>
        </p:txBody>
      </p:sp>
      <p:sp>
        <p:nvSpPr>
          <p:cNvPr id="15" name="TextBox 14">
            <a:extLst>
              <a:ext uri="{FF2B5EF4-FFF2-40B4-BE49-F238E27FC236}">
                <a16:creationId xmlns:a16="http://schemas.microsoft.com/office/drawing/2014/main" id="{413CF0FC-9596-4413-B1E4-6134E24AB6F2}"/>
              </a:ext>
            </a:extLst>
          </p:cNvPr>
          <p:cNvSpPr txBox="1"/>
          <p:nvPr/>
        </p:nvSpPr>
        <p:spPr>
          <a:xfrm>
            <a:off x="6035496" y="114693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panose="020B0502020202020204" pitchFamily="34" charset="0"/>
              </a:rPr>
              <a:t>NO2</a:t>
            </a:r>
          </a:p>
        </p:txBody>
      </p:sp>
      <p:pic>
        <p:nvPicPr>
          <p:cNvPr id="16" name="Picture 16" descr="Map&#10;&#10;Description automatically generated">
            <a:extLst>
              <a:ext uri="{FF2B5EF4-FFF2-40B4-BE49-F238E27FC236}">
                <a16:creationId xmlns:a16="http://schemas.microsoft.com/office/drawing/2014/main" id="{FFF7E934-944F-430A-BB1D-116ABDF68601}"/>
              </a:ext>
            </a:extLst>
          </p:cNvPr>
          <p:cNvPicPr>
            <a:picLocks noChangeAspect="1"/>
          </p:cNvPicPr>
          <p:nvPr/>
        </p:nvPicPr>
        <p:blipFill>
          <a:blip r:embed="rId5"/>
          <a:stretch>
            <a:fillRect/>
          </a:stretch>
        </p:blipFill>
        <p:spPr>
          <a:xfrm>
            <a:off x="6209197" y="4009350"/>
            <a:ext cx="2743201" cy="2160239"/>
          </a:xfrm>
          <a:prstGeom prst="rect">
            <a:avLst/>
          </a:prstGeom>
        </p:spPr>
      </p:pic>
      <p:sp>
        <p:nvSpPr>
          <p:cNvPr id="18" name="TextBox 17">
            <a:extLst>
              <a:ext uri="{FF2B5EF4-FFF2-40B4-BE49-F238E27FC236}">
                <a16:creationId xmlns:a16="http://schemas.microsoft.com/office/drawing/2014/main" id="{D926A44C-918C-4E4E-838F-905AA6470F52}"/>
              </a:ext>
            </a:extLst>
          </p:cNvPr>
          <p:cNvSpPr txBox="1"/>
          <p:nvPr/>
        </p:nvSpPr>
        <p:spPr>
          <a:xfrm>
            <a:off x="8951935" y="113443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panose="020B0502020202020204" pitchFamily="34" charset="0"/>
              </a:rPr>
              <a:t>CO</a:t>
            </a:r>
          </a:p>
        </p:txBody>
      </p:sp>
      <p:pic>
        <p:nvPicPr>
          <p:cNvPr id="20" name="Picture 10" descr="Map&#10;&#10;Description automatically generated">
            <a:extLst>
              <a:ext uri="{FF2B5EF4-FFF2-40B4-BE49-F238E27FC236}">
                <a16:creationId xmlns:a16="http://schemas.microsoft.com/office/drawing/2014/main" id="{6416B80E-88FB-4FCF-9167-CE2CB41DEC94}"/>
              </a:ext>
            </a:extLst>
          </p:cNvPr>
          <p:cNvPicPr>
            <a:picLocks noChangeAspect="1"/>
          </p:cNvPicPr>
          <p:nvPr/>
        </p:nvPicPr>
        <p:blipFill>
          <a:blip r:embed="rId6"/>
          <a:stretch>
            <a:fillRect/>
          </a:stretch>
        </p:blipFill>
        <p:spPr>
          <a:xfrm>
            <a:off x="3304382" y="1659847"/>
            <a:ext cx="2735768" cy="2098747"/>
          </a:xfrm>
          <a:prstGeom prst="rect">
            <a:avLst/>
          </a:prstGeom>
        </p:spPr>
      </p:pic>
      <p:pic>
        <p:nvPicPr>
          <p:cNvPr id="22" name="Picture 12" descr="Map&#10;&#10;Description automatically generated">
            <a:extLst>
              <a:ext uri="{FF2B5EF4-FFF2-40B4-BE49-F238E27FC236}">
                <a16:creationId xmlns:a16="http://schemas.microsoft.com/office/drawing/2014/main" id="{B8242DF6-6457-47EE-BBC6-708C5C5A2C75}"/>
              </a:ext>
            </a:extLst>
          </p:cNvPr>
          <p:cNvPicPr>
            <a:picLocks noChangeAspect="1"/>
          </p:cNvPicPr>
          <p:nvPr/>
        </p:nvPicPr>
        <p:blipFill>
          <a:blip r:embed="rId7"/>
          <a:stretch>
            <a:fillRect/>
          </a:stretch>
        </p:blipFill>
        <p:spPr>
          <a:xfrm>
            <a:off x="6206312" y="1518701"/>
            <a:ext cx="2752846" cy="2239865"/>
          </a:xfrm>
          <a:prstGeom prst="rect">
            <a:avLst/>
          </a:prstGeom>
        </p:spPr>
      </p:pic>
      <p:pic>
        <p:nvPicPr>
          <p:cNvPr id="23" name="Picture 23" descr="Map&#10;&#10;Description automatically generated">
            <a:extLst>
              <a:ext uri="{FF2B5EF4-FFF2-40B4-BE49-F238E27FC236}">
                <a16:creationId xmlns:a16="http://schemas.microsoft.com/office/drawing/2014/main" id="{A32A9951-7B98-4596-B3DE-1D917CDC167B}"/>
              </a:ext>
            </a:extLst>
          </p:cNvPr>
          <p:cNvPicPr>
            <a:picLocks noChangeAspect="1"/>
          </p:cNvPicPr>
          <p:nvPr/>
        </p:nvPicPr>
        <p:blipFill>
          <a:blip r:embed="rId8"/>
          <a:stretch>
            <a:fillRect/>
          </a:stretch>
        </p:blipFill>
        <p:spPr>
          <a:xfrm>
            <a:off x="9179772" y="1495096"/>
            <a:ext cx="2743674" cy="2243762"/>
          </a:xfrm>
          <a:prstGeom prst="rect">
            <a:avLst/>
          </a:prstGeom>
        </p:spPr>
      </p:pic>
      <p:pic>
        <p:nvPicPr>
          <p:cNvPr id="24" name="Picture 24" descr="Map&#10;&#10;Description automatically generated">
            <a:extLst>
              <a:ext uri="{FF2B5EF4-FFF2-40B4-BE49-F238E27FC236}">
                <a16:creationId xmlns:a16="http://schemas.microsoft.com/office/drawing/2014/main" id="{4078E12E-B579-4737-BDD5-7BDE782C6265}"/>
              </a:ext>
            </a:extLst>
          </p:cNvPr>
          <p:cNvPicPr>
            <a:picLocks noChangeAspect="1"/>
          </p:cNvPicPr>
          <p:nvPr/>
        </p:nvPicPr>
        <p:blipFill>
          <a:blip r:embed="rId9"/>
          <a:stretch>
            <a:fillRect/>
          </a:stretch>
        </p:blipFill>
        <p:spPr>
          <a:xfrm>
            <a:off x="9140556" y="4005930"/>
            <a:ext cx="2832856" cy="2243183"/>
          </a:xfrm>
          <a:prstGeom prst="rect">
            <a:avLst/>
          </a:prstGeom>
        </p:spPr>
      </p:pic>
    </p:spTree>
    <p:extLst>
      <p:ext uri="{BB962C8B-B14F-4D97-AF65-F5344CB8AC3E}">
        <p14:creationId xmlns:p14="http://schemas.microsoft.com/office/powerpoint/2010/main" val="1190133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10389" y="383092"/>
            <a:ext cx="4966805" cy="49454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HYSPLIT</a:t>
            </a:r>
          </a:p>
        </p:txBody>
      </p:sp>
      <p:sp>
        <p:nvSpPr>
          <p:cNvPr id="8" name="TextBox 7">
            <a:extLst>
              <a:ext uri="{FF2B5EF4-FFF2-40B4-BE49-F238E27FC236}">
                <a16:creationId xmlns:a16="http://schemas.microsoft.com/office/drawing/2014/main" id="{2C45497D-A1B8-430A-840A-1444457DC90A}"/>
              </a:ext>
            </a:extLst>
          </p:cNvPr>
          <p:cNvSpPr txBox="1"/>
          <p:nvPr/>
        </p:nvSpPr>
        <p:spPr>
          <a:xfrm>
            <a:off x="-572082" y="7988451"/>
            <a:ext cx="1089182" cy="895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11" name="TextBox 1">
            <a:extLst>
              <a:ext uri="{FF2B5EF4-FFF2-40B4-BE49-F238E27FC236}">
                <a16:creationId xmlns:a16="http://schemas.microsoft.com/office/drawing/2014/main" id="{9AB8A4E1-C44C-40B6-899D-466DF4A316F9}"/>
              </a:ext>
            </a:extLst>
          </p:cNvPr>
          <p:cNvSpPr txBox="1"/>
          <p:nvPr/>
        </p:nvSpPr>
        <p:spPr>
          <a:xfrm>
            <a:off x="3307602" y="6005813"/>
            <a:ext cx="996439" cy="3693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buClr>
                <a:srgbClr val="8A599A"/>
              </a:buClr>
            </a:pPr>
            <a:r>
              <a:rPr lang="en-US" b="1" dirty="0">
                <a:solidFill>
                  <a:schemeClr val="tx1">
                    <a:lumMod val="75000"/>
                    <a:lumOff val="25000"/>
                  </a:schemeClr>
                </a:solidFill>
                <a:latin typeface="Century Gothic"/>
                <a:cs typeface="Calibri" panose="020F0502020204030204"/>
              </a:rPr>
              <a:t>July 27</a:t>
            </a:r>
            <a:endParaRPr lang="en-US" dirty="0">
              <a:solidFill>
                <a:schemeClr val="tx1">
                  <a:lumMod val="75000"/>
                  <a:lumOff val="25000"/>
                </a:schemeClr>
              </a:solidFill>
              <a:cs typeface="Calibri" panose="020F0502020204030204"/>
            </a:endParaRPr>
          </a:p>
        </p:txBody>
      </p:sp>
      <p:sp>
        <p:nvSpPr>
          <p:cNvPr id="12" name="TextBox 2">
            <a:extLst>
              <a:ext uri="{FF2B5EF4-FFF2-40B4-BE49-F238E27FC236}">
                <a16:creationId xmlns:a16="http://schemas.microsoft.com/office/drawing/2014/main" id="{538187F5-E718-4739-84BB-88180ABA4E4F}"/>
              </a:ext>
            </a:extLst>
          </p:cNvPr>
          <p:cNvSpPr txBox="1"/>
          <p:nvPr/>
        </p:nvSpPr>
        <p:spPr>
          <a:xfrm>
            <a:off x="495300" y="847806"/>
            <a:ext cx="7173368"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8A599A"/>
              </a:buClr>
            </a:pPr>
            <a:r>
              <a:rPr lang="en-US" sz="2400" b="1" i="1" dirty="0">
                <a:solidFill>
                  <a:srgbClr val="8A599A"/>
                </a:solidFill>
                <a:latin typeface="Century Gothic" panose="020F0302020204030204"/>
              </a:rPr>
              <a:t>1000 Particle Backward Trajectory Simulation</a:t>
            </a:r>
          </a:p>
        </p:txBody>
      </p:sp>
      <p:pic>
        <p:nvPicPr>
          <p:cNvPr id="13" name="Picture 12">
            <a:extLst>
              <a:ext uri="{FF2B5EF4-FFF2-40B4-BE49-F238E27FC236}">
                <a16:creationId xmlns:a16="http://schemas.microsoft.com/office/drawing/2014/main" id="{386C722C-3846-4CF9-A8C6-2EDC569A6510}"/>
              </a:ext>
            </a:extLst>
          </p:cNvPr>
          <p:cNvPicPr>
            <a:picLocks noChangeAspect="1"/>
          </p:cNvPicPr>
          <p:nvPr/>
        </p:nvPicPr>
        <p:blipFill>
          <a:blip r:embed="rId3"/>
          <a:stretch>
            <a:fillRect/>
          </a:stretch>
        </p:blipFill>
        <p:spPr>
          <a:xfrm>
            <a:off x="313422" y="4528629"/>
            <a:ext cx="2138205" cy="1249086"/>
          </a:xfrm>
          <a:prstGeom prst="rect">
            <a:avLst/>
          </a:prstGeom>
          <a:ln w="28575">
            <a:solidFill>
              <a:schemeClr val="tx1">
                <a:lumMod val="75000"/>
                <a:lumOff val="25000"/>
              </a:schemeClr>
            </a:solidFill>
          </a:ln>
        </p:spPr>
      </p:pic>
      <p:pic>
        <p:nvPicPr>
          <p:cNvPr id="14" name="Picture 13">
            <a:extLst>
              <a:ext uri="{FF2B5EF4-FFF2-40B4-BE49-F238E27FC236}">
                <a16:creationId xmlns:a16="http://schemas.microsoft.com/office/drawing/2014/main" id="{12EBE876-827A-443C-8446-D1491DE10A3B}"/>
              </a:ext>
            </a:extLst>
          </p:cNvPr>
          <p:cNvPicPr>
            <a:picLocks noChangeAspect="1"/>
          </p:cNvPicPr>
          <p:nvPr/>
        </p:nvPicPr>
        <p:blipFill>
          <a:blip r:embed="rId4"/>
          <a:stretch>
            <a:fillRect/>
          </a:stretch>
        </p:blipFill>
        <p:spPr>
          <a:xfrm>
            <a:off x="2735044" y="3627131"/>
            <a:ext cx="2138205" cy="2155256"/>
          </a:xfrm>
          <a:prstGeom prst="rect">
            <a:avLst/>
          </a:prstGeom>
          <a:ln w="28575">
            <a:solidFill>
              <a:schemeClr val="tx1">
                <a:lumMod val="75000"/>
                <a:lumOff val="25000"/>
              </a:schemeClr>
            </a:solidFill>
          </a:ln>
        </p:spPr>
      </p:pic>
      <p:pic>
        <p:nvPicPr>
          <p:cNvPr id="15" name="Picture 14">
            <a:extLst>
              <a:ext uri="{FF2B5EF4-FFF2-40B4-BE49-F238E27FC236}">
                <a16:creationId xmlns:a16="http://schemas.microsoft.com/office/drawing/2014/main" id="{6D3DEF00-2924-4F68-B4FA-A1F755A672F7}"/>
              </a:ext>
            </a:extLst>
          </p:cNvPr>
          <p:cNvPicPr>
            <a:picLocks noChangeAspect="1"/>
          </p:cNvPicPr>
          <p:nvPr/>
        </p:nvPicPr>
        <p:blipFill>
          <a:blip r:embed="rId5"/>
          <a:stretch>
            <a:fillRect/>
          </a:stretch>
        </p:blipFill>
        <p:spPr>
          <a:xfrm>
            <a:off x="5156666" y="3104063"/>
            <a:ext cx="3017354" cy="2678324"/>
          </a:xfrm>
          <a:prstGeom prst="rect">
            <a:avLst/>
          </a:prstGeom>
          <a:ln w="28575">
            <a:solidFill>
              <a:schemeClr val="tx1">
                <a:lumMod val="75000"/>
                <a:lumOff val="25000"/>
              </a:schemeClr>
            </a:solidFill>
          </a:ln>
        </p:spPr>
      </p:pic>
      <p:pic>
        <p:nvPicPr>
          <p:cNvPr id="16" name="Picture 15">
            <a:extLst>
              <a:ext uri="{FF2B5EF4-FFF2-40B4-BE49-F238E27FC236}">
                <a16:creationId xmlns:a16="http://schemas.microsoft.com/office/drawing/2014/main" id="{3949F98D-FB3A-4ECC-BEC6-20235E28D86B}"/>
              </a:ext>
            </a:extLst>
          </p:cNvPr>
          <p:cNvPicPr>
            <a:picLocks noChangeAspect="1"/>
          </p:cNvPicPr>
          <p:nvPr/>
        </p:nvPicPr>
        <p:blipFill>
          <a:blip r:embed="rId6"/>
          <a:stretch>
            <a:fillRect/>
          </a:stretch>
        </p:blipFill>
        <p:spPr>
          <a:xfrm>
            <a:off x="8458821" y="2481335"/>
            <a:ext cx="3409533" cy="3310596"/>
          </a:xfrm>
          <a:prstGeom prst="rect">
            <a:avLst/>
          </a:prstGeom>
          <a:ln w="28575">
            <a:solidFill>
              <a:schemeClr val="tx1">
                <a:lumMod val="75000"/>
                <a:lumOff val="25000"/>
              </a:schemeClr>
            </a:solidFill>
          </a:ln>
        </p:spPr>
      </p:pic>
      <p:grpSp>
        <p:nvGrpSpPr>
          <p:cNvPr id="6" name="Group 5">
            <a:extLst>
              <a:ext uri="{FF2B5EF4-FFF2-40B4-BE49-F238E27FC236}">
                <a16:creationId xmlns:a16="http://schemas.microsoft.com/office/drawing/2014/main" id="{6E2F8B59-9B9C-4928-A009-7C734E6C5655}"/>
              </a:ext>
            </a:extLst>
          </p:cNvPr>
          <p:cNvGrpSpPr/>
          <p:nvPr/>
        </p:nvGrpSpPr>
        <p:grpSpPr>
          <a:xfrm>
            <a:off x="315841" y="2611340"/>
            <a:ext cx="2298578" cy="1632874"/>
            <a:chOff x="9626885" y="294280"/>
            <a:chExt cx="1183720" cy="1719746"/>
          </a:xfrm>
        </p:grpSpPr>
        <p:pic>
          <p:nvPicPr>
            <p:cNvPr id="2" name="Picture 2" descr="Text&#10;&#10;Description automatically generated">
              <a:extLst>
                <a:ext uri="{FF2B5EF4-FFF2-40B4-BE49-F238E27FC236}">
                  <a16:creationId xmlns:a16="http://schemas.microsoft.com/office/drawing/2014/main" id="{507F5BB2-E70B-486A-96C6-34554D68D6D8}"/>
                </a:ext>
              </a:extLst>
            </p:cNvPr>
            <p:cNvPicPr>
              <a:picLocks noChangeAspect="1"/>
            </p:cNvPicPr>
            <p:nvPr/>
          </p:nvPicPr>
          <p:blipFill rotWithShape="1">
            <a:blip r:embed="rId7"/>
            <a:srcRect l="5422" t="741" r="67908" b="35330"/>
            <a:stretch/>
          </p:blipFill>
          <p:spPr>
            <a:xfrm>
              <a:off x="9694339" y="737617"/>
              <a:ext cx="322549" cy="1034157"/>
            </a:xfrm>
            <a:prstGeom prst="rect">
              <a:avLst/>
            </a:prstGeom>
            <a:ln>
              <a:noFill/>
            </a:ln>
          </p:spPr>
        </p:pic>
        <p:sp>
          <p:nvSpPr>
            <p:cNvPr id="3" name="TextBox 2">
              <a:extLst>
                <a:ext uri="{FF2B5EF4-FFF2-40B4-BE49-F238E27FC236}">
                  <a16:creationId xmlns:a16="http://schemas.microsoft.com/office/drawing/2014/main" id="{D98F12DF-59EE-407B-A5D4-21B71A12C22F}"/>
                </a:ext>
              </a:extLst>
            </p:cNvPr>
            <p:cNvSpPr txBox="1"/>
            <p:nvPr/>
          </p:nvSpPr>
          <p:spPr>
            <a:xfrm>
              <a:off x="9631059" y="294280"/>
              <a:ext cx="1179546" cy="324151"/>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cs typeface="Calibri" panose="020F0502020204030204"/>
                </a:rPr>
                <a:t>Particle Concentration</a:t>
              </a:r>
              <a:endParaRPr lang="en-US" sz="14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7350AA22-8A01-4A47-AA81-33666D6409CE}"/>
                </a:ext>
              </a:extLst>
            </p:cNvPr>
            <p:cNvSpPr txBox="1">
              <a:spLocks/>
            </p:cNvSpPr>
            <p:nvPr/>
          </p:nvSpPr>
          <p:spPr>
            <a:xfrm>
              <a:off x="10001264" y="705013"/>
              <a:ext cx="681335" cy="10596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spcAft>
                  <a:spcPts val="110"/>
                </a:spcAft>
                <a:buClr>
                  <a:srgbClr val="8A599A"/>
                </a:buClr>
                <a:buNone/>
              </a:pPr>
              <a:r>
                <a:rPr lang="en-US" sz="1400" dirty="0">
                  <a:solidFill>
                    <a:schemeClr val="tx1">
                      <a:lumMod val="75000"/>
                      <a:lumOff val="25000"/>
                    </a:schemeClr>
                  </a:solidFill>
                  <a:latin typeface="Century Gothic"/>
                  <a:cs typeface="Calibri" panose="020F0502020204030204"/>
                </a:rPr>
                <a:t>&gt;1.0E-14 /m</a:t>
              </a:r>
              <a:r>
                <a:rPr lang="en-US" sz="1400" baseline="30000" dirty="0">
                  <a:solidFill>
                    <a:schemeClr val="tx1">
                      <a:lumMod val="75000"/>
                      <a:lumOff val="25000"/>
                    </a:schemeClr>
                  </a:solidFill>
                  <a:latin typeface="Century Gothic"/>
                  <a:cs typeface="Calibri" panose="020F0502020204030204"/>
                </a:rPr>
                <a:t>3</a:t>
              </a:r>
            </a:p>
            <a:p>
              <a:pPr marL="0" indent="0">
                <a:lnSpc>
                  <a:spcPct val="100000"/>
                </a:lnSpc>
                <a:spcBef>
                  <a:spcPts val="100"/>
                </a:spcBef>
                <a:spcAft>
                  <a:spcPts val="110"/>
                </a:spcAft>
                <a:buNone/>
              </a:pPr>
              <a:r>
                <a:rPr lang="en-US" sz="1400" dirty="0">
                  <a:solidFill>
                    <a:schemeClr val="tx1">
                      <a:lumMod val="75000"/>
                      <a:lumOff val="25000"/>
                    </a:schemeClr>
                  </a:solidFill>
                  <a:latin typeface="Century Gothic" panose="020F0302020204030204"/>
                  <a:cs typeface="Calibri"/>
                </a:rPr>
                <a:t>&gt;1.0E-16 /m</a:t>
              </a:r>
              <a:r>
                <a:rPr lang="en-US" sz="1400" baseline="30000" dirty="0">
                  <a:solidFill>
                    <a:schemeClr val="tx1">
                      <a:lumMod val="75000"/>
                      <a:lumOff val="25000"/>
                    </a:schemeClr>
                  </a:solidFill>
                  <a:latin typeface="Century Gothic" panose="020F0302020204030204"/>
                  <a:cs typeface="Calibri"/>
                </a:rPr>
                <a:t>3</a:t>
              </a:r>
              <a:endParaRPr lang="en-US" baseline="30000" dirty="0">
                <a:solidFill>
                  <a:schemeClr val="tx1">
                    <a:lumMod val="75000"/>
                    <a:lumOff val="25000"/>
                  </a:schemeClr>
                </a:solidFill>
                <a:cs typeface="Calibri" panose="020F0502020204030204"/>
              </a:endParaRPr>
            </a:p>
            <a:p>
              <a:pPr marL="0" indent="0">
                <a:lnSpc>
                  <a:spcPct val="100000"/>
                </a:lnSpc>
                <a:spcBef>
                  <a:spcPts val="100"/>
                </a:spcBef>
                <a:spcAft>
                  <a:spcPts val="110"/>
                </a:spcAft>
                <a:buNone/>
              </a:pPr>
              <a:r>
                <a:rPr lang="en-US" sz="1400" dirty="0">
                  <a:solidFill>
                    <a:schemeClr val="tx1">
                      <a:lumMod val="75000"/>
                      <a:lumOff val="25000"/>
                    </a:schemeClr>
                  </a:solidFill>
                  <a:latin typeface="Century Gothic" panose="020F0302020204030204"/>
                  <a:cs typeface="Calibri"/>
                </a:rPr>
                <a:t>&gt;1.0E-18 /m</a:t>
              </a:r>
              <a:r>
                <a:rPr lang="en-US" sz="1400" baseline="30000" dirty="0">
                  <a:solidFill>
                    <a:schemeClr val="tx1">
                      <a:lumMod val="75000"/>
                      <a:lumOff val="25000"/>
                    </a:schemeClr>
                  </a:solidFill>
                  <a:latin typeface="Century Gothic" panose="020F0302020204030204"/>
                  <a:cs typeface="Calibri"/>
                </a:rPr>
                <a:t>3</a:t>
              </a:r>
              <a:endParaRPr lang="en-US" baseline="30000" dirty="0">
                <a:solidFill>
                  <a:schemeClr val="tx1">
                    <a:lumMod val="75000"/>
                    <a:lumOff val="25000"/>
                  </a:schemeClr>
                </a:solidFill>
                <a:cs typeface="Calibri" panose="020F0502020204030204"/>
              </a:endParaRPr>
            </a:p>
            <a:p>
              <a:pPr marL="0" indent="0">
                <a:lnSpc>
                  <a:spcPct val="100000"/>
                </a:lnSpc>
                <a:spcBef>
                  <a:spcPts val="100"/>
                </a:spcBef>
                <a:spcAft>
                  <a:spcPts val="110"/>
                </a:spcAft>
                <a:buNone/>
              </a:pPr>
              <a:r>
                <a:rPr lang="en-US" sz="1400" dirty="0">
                  <a:solidFill>
                    <a:schemeClr val="tx1">
                      <a:lumMod val="75000"/>
                      <a:lumOff val="25000"/>
                    </a:schemeClr>
                  </a:solidFill>
                  <a:latin typeface="Century Gothic" panose="020F0302020204030204"/>
                </a:rPr>
                <a:t>&gt;1.0E-20 /m</a:t>
              </a:r>
              <a:r>
                <a:rPr lang="en-US" sz="1400" baseline="30000" dirty="0">
                  <a:solidFill>
                    <a:schemeClr val="tx1">
                      <a:lumMod val="75000"/>
                      <a:lumOff val="25000"/>
                    </a:schemeClr>
                  </a:solidFill>
                  <a:latin typeface="Century Gothic" panose="020F0302020204030204"/>
                </a:rPr>
                <a:t>3</a:t>
              </a:r>
              <a:endParaRPr lang="en-US" baseline="30000" dirty="0">
                <a:solidFill>
                  <a:schemeClr val="tx1">
                    <a:lumMod val="75000"/>
                    <a:lumOff val="25000"/>
                  </a:schemeClr>
                </a:solidFill>
                <a:cs typeface="Calibri" panose="020F0502020204030204"/>
              </a:endParaRP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5" name="Rectangle 4">
              <a:extLst>
                <a:ext uri="{FF2B5EF4-FFF2-40B4-BE49-F238E27FC236}">
                  <a16:creationId xmlns:a16="http://schemas.microsoft.com/office/drawing/2014/main" id="{33088D38-9CE4-4EAB-BF16-C09AAB3DD25A}"/>
                </a:ext>
              </a:extLst>
            </p:cNvPr>
            <p:cNvSpPr/>
            <p:nvPr/>
          </p:nvSpPr>
          <p:spPr>
            <a:xfrm>
              <a:off x="9626885" y="294280"/>
              <a:ext cx="1095715" cy="1719746"/>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Rounded Corners 6">
            <a:extLst>
              <a:ext uri="{FF2B5EF4-FFF2-40B4-BE49-F238E27FC236}">
                <a16:creationId xmlns:a16="http://schemas.microsoft.com/office/drawing/2014/main" id="{D024EC77-A43C-4920-8C6C-EDCBE54A05A2}"/>
              </a:ext>
            </a:extLst>
          </p:cNvPr>
          <p:cNvSpPr/>
          <p:nvPr/>
        </p:nvSpPr>
        <p:spPr>
          <a:xfrm>
            <a:off x="3345352" y="1752815"/>
            <a:ext cx="4847024" cy="921353"/>
          </a:xfrm>
          <a:prstGeom prst="roundRect">
            <a:avLst/>
          </a:prstGeom>
          <a:solidFill>
            <a:srgbClr val="835D9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dirty="0">
                <a:solidFill>
                  <a:schemeClr val="tx1">
                    <a:lumMod val="75000"/>
                    <a:lumOff val="25000"/>
                  </a:schemeClr>
                </a:solidFill>
                <a:latin typeface="Century Gothic"/>
                <a:cs typeface="Calibri" panose="020F0502020204030204"/>
              </a:rPr>
              <a:t>HYSPLIT simulation of the backwards spread of particles from Seiling, OK</a:t>
            </a:r>
            <a:endParaRPr lang="en-US" dirty="0">
              <a:solidFill>
                <a:schemeClr val="tx1">
                  <a:lumMod val="75000"/>
                  <a:lumOff val="25000"/>
                </a:schemeClr>
              </a:solidFill>
            </a:endParaRPr>
          </a:p>
        </p:txBody>
      </p:sp>
      <p:sp>
        <p:nvSpPr>
          <p:cNvPr id="17" name="TextBox 1">
            <a:extLst>
              <a:ext uri="{FF2B5EF4-FFF2-40B4-BE49-F238E27FC236}">
                <a16:creationId xmlns:a16="http://schemas.microsoft.com/office/drawing/2014/main" id="{12D64062-9839-412A-A381-33517C14E5C9}"/>
              </a:ext>
            </a:extLst>
          </p:cNvPr>
          <p:cNvSpPr txBox="1"/>
          <p:nvPr/>
        </p:nvSpPr>
        <p:spPr>
          <a:xfrm>
            <a:off x="581335" y="5921146"/>
            <a:ext cx="1606039"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buClr>
                <a:srgbClr val="8A599A"/>
              </a:buClr>
            </a:pPr>
            <a:r>
              <a:rPr lang="en-US" b="1" dirty="0">
                <a:solidFill>
                  <a:schemeClr val="tx1">
                    <a:lumMod val="75000"/>
                    <a:lumOff val="25000"/>
                  </a:schemeClr>
                </a:solidFill>
                <a:latin typeface="Century Gothic"/>
                <a:cs typeface="Calibri" panose="020F0502020204030204"/>
              </a:rPr>
              <a:t>July 28	</a:t>
            </a:r>
            <a:r>
              <a:rPr lang="en-US" dirty="0">
                <a:solidFill>
                  <a:schemeClr val="tx1">
                    <a:lumMod val="75000"/>
                    <a:lumOff val="25000"/>
                  </a:schemeClr>
                </a:solidFill>
                <a:latin typeface="Century Gothic"/>
                <a:cs typeface="Calibri" panose="020F0502020204030204"/>
              </a:rPr>
              <a:t>		</a:t>
            </a:r>
          </a:p>
        </p:txBody>
      </p:sp>
      <p:sp>
        <p:nvSpPr>
          <p:cNvPr id="18" name="TextBox 1">
            <a:extLst>
              <a:ext uri="{FF2B5EF4-FFF2-40B4-BE49-F238E27FC236}">
                <a16:creationId xmlns:a16="http://schemas.microsoft.com/office/drawing/2014/main" id="{228858D0-F6C7-4E9E-9360-21607F707B17}"/>
              </a:ext>
            </a:extLst>
          </p:cNvPr>
          <p:cNvSpPr txBox="1"/>
          <p:nvPr/>
        </p:nvSpPr>
        <p:spPr>
          <a:xfrm>
            <a:off x="9606802" y="6005813"/>
            <a:ext cx="1114973" cy="3693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buClr>
                <a:srgbClr val="8A599A"/>
              </a:buClr>
            </a:pPr>
            <a:r>
              <a:rPr lang="en-US" b="1" dirty="0">
                <a:solidFill>
                  <a:schemeClr val="tx1">
                    <a:lumMod val="75000"/>
                    <a:lumOff val="25000"/>
                  </a:schemeClr>
                </a:solidFill>
                <a:latin typeface="Century Gothic"/>
                <a:cs typeface="Calibri" panose="020F0502020204030204"/>
              </a:rPr>
              <a:t>July 25</a:t>
            </a:r>
          </a:p>
        </p:txBody>
      </p:sp>
      <p:sp>
        <p:nvSpPr>
          <p:cNvPr id="19" name="TextBox 1">
            <a:extLst>
              <a:ext uri="{FF2B5EF4-FFF2-40B4-BE49-F238E27FC236}">
                <a16:creationId xmlns:a16="http://schemas.microsoft.com/office/drawing/2014/main" id="{CF59E50A-FFAD-409C-9A41-D46112509245}"/>
              </a:ext>
            </a:extLst>
          </p:cNvPr>
          <p:cNvSpPr txBox="1"/>
          <p:nvPr/>
        </p:nvSpPr>
        <p:spPr>
          <a:xfrm>
            <a:off x="6059267" y="6005812"/>
            <a:ext cx="1216573" cy="3693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buClr>
                <a:srgbClr val="8A599A"/>
              </a:buClr>
            </a:pPr>
            <a:r>
              <a:rPr lang="en-US" b="1" dirty="0">
                <a:solidFill>
                  <a:schemeClr val="tx1">
                    <a:lumMod val="75000"/>
                    <a:lumOff val="25000"/>
                  </a:schemeClr>
                </a:solidFill>
                <a:latin typeface="Century Gothic"/>
                <a:cs typeface="Calibri" panose="020F0502020204030204"/>
              </a:rPr>
              <a:t>July 26</a:t>
            </a:r>
            <a:endParaRPr lang="en-US"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4205584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AAA479-BE06-4599-81BE-EB98EF5D13F0}"/>
              </a:ext>
            </a:extLst>
          </p:cNvPr>
          <p:cNvSpPr txBox="1"/>
          <p:nvPr/>
        </p:nvSpPr>
        <p:spPr>
          <a:xfrm>
            <a:off x="518950" y="220720"/>
            <a:ext cx="94202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8A599A"/>
                </a:solidFill>
                <a:latin typeface="Century Gothic"/>
              </a:rPr>
              <a:t>Results: EO Visualizations</a:t>
            </a:r>
            <a:endParaRPr lang="en-US" sz="4000" dirty="0">
              <a:cs typeface="Calibri"/>
            </a:endParaRPr>
          </a:p>
        </p:txBody>
      </p:sp>
      <p:grpSp>
        <p:nvGrpSpPr>
          <p:cNvPr id="19" name="Group 18">
            <a:extLst>
              <a:ext uri="{FF2B5EF4-FFF2-40B4-BE49-F238E27FC236}">
                <a16:creationId xmlns:a16="http://schemas.microsoft.com/office/drawing/2014/main" id="{2FA460A2-B196-4F0E-8905-2AC6C346723B}"/>
              </a:ext>
            </a:extLst>
          </p:cNvPr>
          <p:cNvGrpSpPr/>
          <p:nvPr/>
        </p:nvGrpSpPr>
        <p:grpSpPr>
          <a:xfrm>
            <a:off x="1684282" y="1249497"/>
            <a:ext cx="8438065" cy="3731027"/>
            <a:chOff x="832172" y="1349715"/>
            <a:chExt cx="7407552" cy="3150456"/>
          </a:xfrm>
        </p:grpSpPr>
        <p:pic>
          <p:nvPicPr>
            <p:cNvPr id="6" name="Picture 6">
              <a:extLst>
                <a:ext uri="{FF2B5EF4-FFF2-40B4-BE49-F238E27FC236}">
                  <a16:creationId xmlns:a16="http://schemas.microsoft.com/office/drawing/2014/main" id="{01DB7C21-10E3-4BBC-B6FE-C3C673976EEA}"/>
                </a:ext>
              </a:extLst>
            </p:cNvPr>
            <p:cNvPicPr>
              <a:picLocks noChangeAspect="1"/>
            </p:cNvPicPr>
            <p:nvPr/>
          </p:nvPicPr>
          <p:blipFill>
            <a:blip r:embed="rId2"/>
            <a:stretch>
              <a:fillRect/>
            </a:stretch>
          </p:blipFill>
          <p:spPr>
            <a:xfrm>
              <a:off x="7094538" y="1921782"/>
              <a:ext cx="325210" cy="2484664"/>
            </a:xfrm>
            <a:prstGeom prst="rect">
              <a:avLst/>
            </a:prstGeom>
          </p:spPr>
        </p:pic>
        <p:sp>
          <p:nvSpPr>
            <p:cNvPr id="8" name="Text Placeholder 3">
              <a:extLst>
                <a:ext uri="{FF2B5EF4-FFF2-40B4-BE49-F238E27FC236}">
                  <a16:creationId xmlns:a16="http://schemas.microsoft.com/office/drawing/2014/main" id="{34C8357D-9688-49CF-BEEF-5C58864FE0F3}"/>
                </a:ext>
              </a:extLst>
            </p:cNvPr>
            <p:cNvSpPr txBox="1">
              <a:spLocks/>
            </p:cNvSpPr>
            <p:nvPr/>
          </p:nvSpPr>
          <p:spPr>
            <a:xfrm>
              <a:off x="832172" y="1349715"/>
              <a:ext cx="6156479" cy="49434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8A599A"/>
                </a:buClr>
                <a:buNone/>
              </a:pPr>
              <a:r>
                <a:rPr lang="en-US" sz="2400" b="1" dirty="0">
                  <a:solidFill>
                    <a:schemeClr val="tx1">
                      <a:lumMod val="75000"/>
                      <a:lumOff val="25000"/>
                    </a:schemeClr>
                  </a:solidFill>
                  <a:latin typeface="Century Gothic"/>
                  <a:cs typeface="Calibri" panose="020F0502020204030204"/>
                </a:rPr>
                <a:t>Tropospheric NO</a:t>
              </a:r>
              <a:r>
                <a:rPr lang="en-US" sz="2400" b="1" baseline="-25000" dirty="0">
                  <a:solidFill>
                    <a:schemeClr val="tx1">
                      <a:lumMod val="75000"/>
                      <a:lumOff val="25000"/>
                    </a:schemeClr>
                  </a:solidFill>
                  <a:latin typeface="Century Gothic"/>
                  <a:cs typeface="Calibri" panose="020F0502020204030204"/>
                </a:rPr>
                <a:t>2</a:t>
              </a:r>
              <a:r>
                <a:rPr lang="en-US" sz="2400" b="1" dirty="0">
                  <a:solidFill>
                    <a:schemeClr val="tx1">
                      <a:lumMod val="75000"/>
                      <a:lumOff val="25000"/>
                    </a:schemeClr>
                  </a:solidFill>
                  <a:latin typeface="Century Gothic"/>
                  <a:cs typeface="Calibri" panose="020F0502020204030204"/>
                </a:rPr>
                <a:t> July _ 2018</a:t>
              </a:r>
              <a:endParaRPr lang="en-US" sz="2400" b="1" baseline="-25000" dirty="0">
                <a:solidFill>
                  <a:schemeClr val="tx1">
                    <a:lumMod val="75000"/>
                    <a:lumOff val="25000"/>
                  </a:schemeClr>
                </a:solidFill>
                <a:latin typeface="Century Gothic"/>
                <a:cs typeface="Calibri" panose="020F0502020204030204"/>
              </a:endParaRP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9" name="Text Placeholder 3">
              <a:extLst>
                <a:ext uri="{FF2B5EF4-FFF2-40B4-BE49-F238E27FC236}">
                  <a16:creationId xmlns:a16="http://schemas.microsoft.com/office/drawing/2014/main" id="{497A2991-89A0-4951-9924-CB1EAC0A7303}"/>
                </a:ext>
              </a:extLst>
            </p:cNvPr>
            <p:cNvSpPr txBox="1">
              <a:spLocks/>
            </p:cNvSpPr>
            <p:nvPr/>
          </p:nvSpPr>
          <p:spPr>
            <a:xfrm>
              <a:off x="7305543" y="4209028"/>
              <a:ext cx="532194" cy="2911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- 1</a:t>
              </a: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12" name="Text Placeholder 3">
              <a:extLst>
                <a:ext uri="{FF2B5EF4-FFF2-40B4-BE49-F238E27FC236}">
                  <a16:creationId xmlns:a16="http://schemas.microsoft.com/office/drawing/2014/main" id="{AB9AE45F-0B77-4D83-B01A-1C830BE867FB}"/>
                </a:ext>
              </a:extLst>
            </p:cNvPr>
            <p:cNvSpPr txBox="1">
              <a:spLocks/>
            </p:cNvSpPr>
            <p:nvPr/>
          </p:nvSpPr>
          <p:spPr>
            <a:xfrm>
              <a:off x="7305542" y="3722799"/>
              <a:ext cx="532194" cy="2911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- 2</a:t>
              </a: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13" name="Text Placeholder 3">
              <a:extLst>
                <a:ext uri="{FF2B5EF4-FFF2-40B4-BE49-F238E27FC236}">
                  <a16:creationId xmlns:a16="http://schemas.microsoft.com/office/drawing/2014/main" id="{4ED72B3E-E6D6-4929-8065-66A6618A89DA}"/>
                </a:ext>
              </a:extLst>
            </p:cNvPr>
            <p:cNvSpPr txBox="1">
              <a:spLocks/>
            </p:cNvSpPr>
            <p:nvPr/>
          </p:nvSpPr>
          <p:spPr>
            <a:xfrm>
              <a:off x="7305542" y="3236571"/>
              <a:ext cx="532194" cy="2911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- 3</a:t>
              </a: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14" name="Text Placeholder 3">
              <a:extLst>
                <a:ext uri="{FF2B5EF4-FFF2-40B4-BE49-F238E27FC236}">
                  <a16:creationId xmlns:a16="http://schemas.microsoft.com/office/drawing/2014/main" id="{0A8B0AEE-B732-47FF-9210-DB6E2776FF37}"/>
                </a:ext>
              </a:extLst>
            </p:cNvPr>
            <p:cNvSpPr txBox="1">
              <a:spLocks/>
            </p:cNvSpPr>
            <p:nvPr/>
          </p:nvSpPr>
          <p:spPr>
            <a:xfrm>
              <a:off x="7305542" y="2750342"/>
              <a:ext cx="532194" cy="2911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- 4</a:t>
              </a: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15" name="Text Placeholder 3">
              <a:extLst>
                <a:ext uri="{FF2B5EF4-FFF2-40B4-BE49-F238E27FC236}">
                  <a16:creationId xmlns:a16="http://schemas.microsoft.com/office/drawing/2014/main" id="{A88A5DBF-904C-4871-B003-3A9FE4B27DBC}"/>
                </a:ext>
              </a:extLst>
            </p:cNvPr>
            <p:cNvSpPr txBox="1">
              <a:spLocks/>
            </p:cNvSpPr>
            <p:nvPr/>
          </p:nvSpPr>
          <p:spPr>
            <a:xfrm>
              <a:off x="7305543" y="2264114"/>
              <a:ext cx="532194" cy="2911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- 5</a:t>
              </a: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16" name="Text Placeholder 3">
              <a:extLst>
                <a:ext uri="{FF2B5EF4-FFF2-40B4-BE49-F238E27FC236}">
                  <a16:creationId xmlns:a16="http://schemas.microsoft.com/office/drawing/2014/main" id="{5B6C345D-B0EB-47E6-A3F7-20979B97939F}"/>
                </a:ext>
              </a:extLst>
            </p:cNvPr>
            <p:cNvSpPr txBox="1">
              <a:spLocks/>
            </p:cNvSpPr>
            <p:nvPr/>
          </p:nvSpPr>
          <p:spPr>
            <a:xfrm>
              <a:off x="7305543" y="1777885"/>
              <a:ext cx="532194" cy="2911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- 6</a:t>
              </a: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17" name="Text Placeholder 3">
              <a:extLst>
                <a:ext uri="{FF2B5EF4-FFF2-40B4-BE49-F238E27FC236}">
                  <a16:creationId xmlns:a16="http://schemas.microsoft.com/office/drawing/2014/main" id="{5AA9B7C3-9CED-496E-A27C-32FFD996866D}"/>
                </a:ext>
              </a:extLst>
            </p:cNvPr>
            <p:cNvSpPr txBox="1">
              <a:spLocks/>
            </p:cNvSpPr>
            <p:nvPr/>
          </p:nvSpPr>
          <p:spPr>
            <a:xfrm>
              <a:off x="6964458" y="1552913"/>
              <a:ext cx="677336" cy="2911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1e-5</a:t>
              </a: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18" name="Text Placeholder 3">
              <a:extLst>
                <a:ext uri="{FF2B5EF4-FFF2-40B4-BE49-F238E27FC236}">
                  <a16:creationId xmlns:a16="http://schemas.microsoft.com/office/drawing/2014/main" id="{F981C792-5DF5-4AAE-A7C8-72A4418D3EB4}"/>
                </a:ext>
              </a:extLst>
            </p:cNvPr>
            <p:cNvSpPr txBox="1">
              <a:spLocks/>
            </p:cNvSpPr>
            <p:nvPr/>
          </p:nvSpPr>
          <p:spPr>
            <a:xfrm rot="-5400000">
              <a:off x="6728598" y="2928142"/>
              <a:ext cx="2564195" cy="45805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Tropospheric NO</a:t>
              </a:r>
              <a:r>
                <a:rPr lang="en-US" sz="1400" b="1" baseline="-25000" dirty="0">
                  <a:solidFill>
                    <a:schemeClr val="tx1">
                      <a:lumMod val="75000"/>
                      <a:lumOff val="25000"/>
                    </a:schemeClr>
                  </a:solidFill>
                  <a:latin typeface="Century Gothic"/>
                  <a:cs typeface="Calibri" panose="020F0502020204030204"/>
                </a:rPr>
                <a:t>2</a:t>
              </a:r>
              <a:r>
                <a:rPr lang="en-US" sz="1400" b="1" dirty="0">
                  <a:solidFill>
                    <a:schemeClr val="tx1">
                      <a:lumMod val="75000"/>
                      <a:lumOff val="25000"/>
                    </a:schemeClr>
                  </a:solidFill>
                  <a:latin typeface="Century Gothic"/>
                  <a:cs typeface="Calibri" panose="020F0502020204030204"/>
                </a:rPr>
                <a:t> mo/m</a:t>
              </a:r>
              <a:r>
                <a:rPr lang="en-US" sz="1400" b="1" baseline="30000" dirty="0">
                  <a:solidFill>
                    <a:schemeClr val="tx1">
                      <a:lumMod val="75000"/>
                      <a:lumOff val="25000"/>
                    </a:schemeClr>
                  </a:solidFill>
                  <a:latin typeface="Century Gothic"/>
                  <a:cs typeface="Calibri" panose="020F0502020204030204"/>
                </a:rPr>
                <a:t>2</a:t>
              </a:r>
            </a:p>
            <a:p>
              <a:pPr algn="ct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gn="ctr">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grpSp>
      <p:sp>
        <p:nvSpPr>
          <p:cNvPr id="21" name="Text Placeholder 3">
            <a:extLst>
              <a:ext uri="{FF2B5EF4-FFF2-40B4-BE49-F238E27FC236}">
                <a16:creationId xmlns:a16="http://schemas.microsoft.com/office/drawing/2014/main" id="{520012EC-CDEB-4778-8489-48DD7702C001}"/>
              </a:ext>
            </a:extLst>
          </p:cNvPr>
          <p:cNvSpPr txBox="1">
            <a:spLocks/>
          </p:cNvSpPr>
          <p:nvPr/>
        </p:nvSpPr>
        <p:spPr>
          <a:xfrm>
            <a:off x="1684282" y="5543077"/>
            <a:ext cx="7098331" cy="9474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2400" dirty="0">
                <a:solidFill>
                  <a:schemeClr val="tx1">
                    <a:lumMod val="75000"/>
                    <a:lumOff val="25000"/>
                  </a:schemeClr>
                </a:solidFill>
                <a:latin typeface="Century Gothic"/>
                <a:cs typeface="Calibri" panose="020F0502020204030204"/>
              </a:rPr>
              <a:t>Corresponding with an NO</a:t>
            </a:r>
            <a:r>
              <a:rPr lang="en-US" sz="2400" baseline="-25000" dirty="0">
                <a:solidFill>
                  <a:schemeClr val="tx1">
                    <a:lumMod val="75000"/>
                    <a:lumOff val="25000"/>
                  </a:schemeClr>
                </a:solidFill>
                <a:latin typeface="Century Gothic"/>
                <a:cs typeface="Calibri" panose="020F0502020204030204"/>
              </a:rPr>
              <a:t>2</a:t>
            </a:r>
            <a:r>
              <a:rPr lang="en-US" sz="2400" dirty="0">
                <a:solidFill>
                  <a:schemeClr val="tx1">
                    <a:lumMod val="75000"/>
                    <a:lumOff val="25000"/>
                  </a:schemeClr>
                </a:solidFill>
                <a:latin typeface="Century Gothic"/>
                <a:cs typeface="Calibri" panose="020F0502020204030204"/>
              </a:rPr>
              <a:t> plume in </a:t>
            </a:r>
            <a:r>
              <a:rPr lang="en-US" sz="2400" b="1" dirty="0">
                <a:solidFill>
                  <a:schemeClr val="tx1">
                    <a:lumMod val="75000"/>
                    <a:lumOff val="25000"/>
                  </a:schemeClr>
                </a:solidFill>
                <a:latin typeface="Century Gothic"/>
                <a:cs typeface="Calibri" panose="020F0502020204030204"/>
              </a:rPr>
              <a:t>mid-July</a:t>
            </a:r>
            <a:r>
              <a:rPr lang="en-US" sz="2400" dirty="0">
                <a:solidFill>
                  <a:schemeClr val="tx1">
                    <a:lumMod val="75000"/>
                    <a:lumOff val="25000"/>
                  </a:schemeClr>
                </a:solidFill>
                <a:latin typeface="Century Gothic"/>
                <a:cs typeface="Calibri" panose="020F0502020204030204"/>
              </a:rPr>
              <a:t>, starting in </a:t>
            </a:r>
            <a:r>
              <a:rPr lang="en-US" sz="2400" b="1" dirty="0">
                <a:solidFill>
                  <a:schemeClr val="tx1">
                    <a:lumMod val="75000"/>
                    <a:lumOff val="25000"/>
                  </a:schemeClr>
                </a:solidFill>
                <a:latin typeface="Century Gothic"/>
                <a:cs typeface="Calibri" panose="020F0502020204030204"/>
              </a:rPr>
              <a:t>Northern Missouri</a:t>
            </a: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3" name="Rectangle 2">
            <a:extLst>
              <a:ext uri="{FF2B5EF4-FFF2-40B4-BE49-F238E27FC236}">
                <a16:creationId xmlns:a16="http://schemas.microsoft.com/office/drawing/2014/main" id="{7204B172-4D25-4C40-9206-E43A8F182422}"/>
              </a:ext>
            </a:extLst>
          </p:cNvPr>
          <p:cNvSpPr/>
          <p:nvPr/>
        </p:nvSpPr>
        <p:spPr>
          <a:xfrm>
            <a:off x="1588281" y="1188672"/>
            <a:ext cx="8729376" cy="4117594"/>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B04D408-385C-3F40-BF43-C5DFCE5F4F77}"/>
              </a:ext>
            </a:extLst>
          </p:cNvPr>
          <p:cNvPicPr>
            <a:picLocks noChangeAspect="1"/>
          </p:cNvPicPr>
          <p:nvPr/>
        </p:nvPicPr>
        <p:blipFill rotWithShape="1">
          <a:blip r:embed="rId3">
            <a:extLst>
              <a:ext uri="{28A0092B-C50C-407E-A947-70E740481C1C}">
                <a14:useLocalDpi xmlns:a14="http://schemas.microsoft.com/office/drawing/2010/main" val="0"/>
              </a:ext>
            </a:extLst>
          </a:blip>
          <a:srcRect l="14229" t="35607" r="15371" b="36011"/>
          <a:stretch/>
        </p:blipFill>
        <p:spPr>
          <a:xfrm>
            <a:off x="1688076" y="1909410"/>
            <a:ext cx="7090741" cy="2858604"/>
          </a:xfrm>
          <a:prstGeom prst="rect">
            <a:avLst/>
          </a:prstGeom>
        </p:spPr>
      </p:pic>
    </p:spTree>
    <p:extLst>
      <p:ext uri="{BB962C8B-B14F-4D97-AF65-F5344CB8AC3E}">
        <p14:creationId xmlns:p14="http://schemas.microsoft.com/office/powerpoint/2010/main" val="1206213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13662"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Results: EO Visualizations</a:t>
            </a:r>
          </a:p>
        </p:txBody>
      </p:sp>
      <p:grpSp>
        <p:nvGrpSpPr>
          <p:cNvPr id="24" name="Group 23">
            <a:extLst>
              <a:ext uri="{FF2B5EF4-FFF2-40B4-BE49-F238E27FC236}">
                <a16:creationId xmlns:a16="http://schemas.microsoft.com/office/drawing/2014/main" id="{AF83A900-58E6-47AF-BB8D-C48723AFF631}"/>
              </a:ext>
            </a:extLst>
          </p:cNvPr>
          <p:cNvGrpSpPr/>
          <p:nvPr/>
        </p:nvGrpSpPr>
        <p:grpSpPr>
          <a:xfrm>
            <a:off x="119657" y="1741376"/>
            <a:ext cx="7889662" cy="3387863"/>
            <a:chOff x="3978964" y="1548948"/>
            <a:chExt cx="7889662" cy="3387863"/>
          </a:xfrm>
        </p:grpSpPr>
        <p:grpSp>
          <p:nvGrpSpPr>
            <p:cNvPr id="2" name="Group 1">
              <a:extLst>
                <a:ext uri="{FF2B5EF4-FFF2-40B4-BE49-F238E27FC236}">
                  <a16:creationId xmlns:a16="http://schemas.microsoft.com/office/drawing/2014/main" id="{189202B1-86F5-4D4F-978C-3F13304D7225}"/>
                </a:ext>
              </a:extLst>
            </p:cNvPr>
            <p:cNvGrpSpPr/>
            <p:nvPr/>
          </p:nvGrpSpPr>
          <p:grpSpPr>
            <a:xfrm>
              <a:off x="3978964" y="1548948"/>
              <a:ext cx="7574055" cy="3387863"/>
              <a:chOff x="7630561" y="3801229"/>
              <a:chExt cx="4299923" cy="1840870"/>
            </a:xfrm>
          </p:grpSpPr>
          <p:sp>
            <p:nvSpPr>
              <p:cNvPr id="8" name="Frame 7">
                <a:extLst>
                  <a:ext uri="{FF2B5EF4-FFF2-40B4-BE49-F238E27FC236}">
                    <a16:creationId xmlns:a16="http://schemas.microsoft.com/office/drawing/2014/main" id="{BBDC1DC8-479F-48A6-9063-FE16D4282FD6}"/>
                  </a:ext>
                </a:extLst>
              </p:cNvPr>
              <p:cNvSpPr/>
              <p:nvPr/>
            </p:nvSpPr>
            <p:spPr>
              <a:xfrm>
                <a:off x="7630561" y="3825174"/>
                <a:ext cx="4058967" cy="1747725"/>
              </a:xfrm>
              <a:prstGeom prst="fram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Rectangle 9">
                <a:extLst>
                  <a:ext uri="{FF2B5EF4-FFF2-40B4-BE49-F238E27FC236}">
                    <a16:creationId xmlns:a16="http://schemas.microsoft.com/office/drawing/2014/main" id="{0C31FBE4-7DF0-49A2-962E-C4CF3399F9A7}"/>
                  </a:ext>
                </a:extLst>
              </p:cNvPr>
              <p:cNvSpPr/>
              <p:nvPr/>
            </p:nvSpPr>
            <p:spPr>
              <a:xfrm>
                <a:off x="11319377" y="3801229"/>
                <a:ext cx="611107" cy="1840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 Placeholder 3">
              <a:extLst>
                <a:ext uri="{FF2B5EF4-FFF2-40B4-BE49-F238E27FC236}">
                  <a16:creationId xmlns:a16="http://schemas.microsoft.com/office/drawing/2014/main" id="{50766CD5-4D88-44B8-BF80-11D872E6D74E}"/>
                </a:ext>
              </a:extLst>
            </p:cNvPr>
            <p:cNvSpPr txBox="1">
              <a:spLocks/>
            </p:cNvSpPr>
            <p:nvPr/>
          </p:nvSpPr>
          <p:spPr>
            <a:xfrm>
              <a:off x="10744616" y="4286124"/>
              <a:ext cx="606701" cy="314863"/>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0.120</a:t>
              </a:r>
            </a:p>
            <a:p>
              <a:pPr>
                <a:lnSpc>
                  <a:spcPct val="100000"/>
                </a:lnSpc>
                <a:spcAft>
                  <a:spcPts val="600"/>
                </a:spcAft>
                <a:buClr>
                  <a:srgbClr val="8A599A"/>
                </a:buClr>
              </a:pPr>
              <a:endParaRPr lang="en-US" sz="1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endParaRPr>
            </a:p>
          </p:txBody>
        </p:sp>
        <p:sp>
          <p:nvSpPr>
            <p:cNvPr id="13" name="Text Placeholder 3">
              <a:extLst>
                <a:ext uri="{FF2B5EF4-FFF2-40B4-BE49-F238E27FC236}">
                  <a16:creationId xmlns:a16="http://schemas.microsoft.com/office/drawing/2014/main" id="{DF5409DC-4177-4E91-B1D7-7A497C1D8236}"/>
                </a:ext>
              </a:extLst>
            </p:cNvPr>
            <p:cNvSpPr txBox="1">
              <a:spLocks/>
            </p:cNvSpPr>
            <p:nvPr/>
          </p:nvSpPr>
          <p:spPr>
            <a:xfrm>
              <a:off x="4601248" y="1571924"/>
              <a:ext cx="5777893" cy="470589"/>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8A599A"/>
                </a:buClr>
                <a:buNone/>
              </a:pPr>
              <a:r>
                <a:rPr lang="en-US" sz="2400" b="1" dirty="0">
                  <a:solidFill>
                    <a:schemeClr val="tx1">
                      <a:lumMod val="75000"/>
                      <a:lumOff val="25000"/>
                    </a:schemeClr>
                  </a:solidFill>
                  <a:latin typeface="Century Gothic"/>
                  <a:cs typeface="Calibri" panose="020F0502020204030204"/>
                </a:rPr>
                <a:t>Total Column Ozone July 1 – July 23, 2018</a:t>
              </a:r>
            </a:p>
            <a:p>
              <a:pPr>
                <a:lnSpc>
                  <a:spcPct val="100000"/>
                </a:lnSpc>
                <a:spcAft>
                  <a:spcPts val="600"/>
                </a:spcAft>
                <a:buClr>
                  <a:srgbClr val="8A599A"/>
                </a:buClr>
              </a:pPr>
              <a:endParaRPr lang="en-US"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4" name="Picture 14">
              <a:extLst>
                <a:ext uri="{FF2B5EF4-FFF2-40B4-BE49-F238E27FC236}">
                  <a16:creationId xmlns:a16="http://schemas.microsoft.com/office/drawing/2014/main" id="{A7E0B0BD-8AA8-4A50-A999-3689583D30F4}"/>
                </a:ext>
              </a:extLst>
            </p:cNvPr>
            <p:cNvPicPr>
              <a:picLocks noChangeAspect="1"/>
            </p:cNvPicPr>
            <p:nvPr/>
          </p:nvPicPr>
          <p:blipFill>
            <a:blip r:embed="rId3"/>
            <a:stretch>
              <a:fillRect/>
            </a:stretch>
          </p:blipFill>
          <p:spPr>
            <a:xfrm>
              <a:off x="10424401" y="1951363"/>
              <a:ext cx="351345" cy="2395921"/>
            </a:xfrm>
            <a:prstGeom prst="rect">
              <a:avLst/>
            </a:prstGeom>
          </p:spPr>
        </p:pic>
        <p:sp>
          <p:nvSpPr>
            <p:cNvPr id="16" name="Text Placeholder 3">
              <a:extLst>
                <a:ext uri="{FF2B5EF4-FFF2-40B4-BE49-F238E27FC236}">
                  <a16:creationId xmlns:a16="http://schemas.microsoft.com/office/drawing/2014/main" id="{96359D38-210C-4D09-BE70-99B73F8B47B4}"/>
                </a:ext>
              </a:extLst>
            </p:cNvPr>
            <p:cNvSpPr txBox="1">
              <a:spLocks/>
            </p:cNvSpPr>
            <p:nvPr/>
          </p:nvSpPr>
          <p:spPr>
            <a:xfrm>
              <a:off x="10754560" y="3813413"/>
              <a:ext cx="606701" cy="314863"/>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0.125</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endParaRPr>
            </a:p>
          </p:txBody>
        </p:sp>
        <p:sp>
          <p:nvSpPr>
            <p:cNvPr id="17" name="Text Placeholder 3">
              <a:extLst>
                <a:ext uri="{FF2B5EF4-FFF2-40B4-BE49-F238E27FC236}">
                  <a16:creationId xmlns:a16="http://schemas.microsoft.com/office/drawing/2014/main" id="{A2B084F5-585A-45C2-9013-EAA28A3F7983}"/>
                </a:ext>
              </a:extLst>
            </p:cNvPr>
            <p:cNvSpPr txBox="1">
              <a:spLocks/>
            </p:cNvSpPr>
            <p:nvPr/>
          </p:nvSpPr>
          <p:spPr>
            <a:xfrm>
              <a:off x="10753455" y="3339526"/>
              <a:ext cx="606701" cy="314863"/>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0.130</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endParaRPr>
            </a:p>
          </p:txBody>
        </p:sp>
        <p:sp>
          <p:nvSpPr>
            <p:cNvPr id="18" name="Text Placeholder 3">
              <a:extLst>
                <a:ext uri="{FF2B5EF4-FFF2-40B4-BE49-F238E27FC236}">
                  <a16:creationId xmlns:a16="http://schemas.microsoft.com/office/drawing/2014/main" id="{252CF76F-2D1F-4710-B6B4-98934871062F}"/>
                </a:ext>
              </a:extLst>
            </p:cNvPr>
            <p:cNvSpPr txBox="1">
              <a:spLocks/>
            </p:cNvSpPr>
            <p:nvPr/>
          </p:nvSpPr>
          <p:spPr>
            <a:xfrm>
              <a:off x="10751246" y="2869165"/>
              <a:ext cx="606701" cy="314863"/>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0.135</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endParaRPr>
            </a:p>
          </p:txBody>
        </p:sp>
        <p:sp>
          <p:nvSpPr>
            <p:cNvPr id="19" name="Text Placeholder 3">
              <a:extLst>
                <a:ext uri="{FF2B5EF4-FFF2-40B4-BE49-F238E27FC236}">
                  <a16:creationId xmlns:a16="http://schemas.microsoft.com/office/drawing/2014/main" id="{7382067B-EA91-4640-B101-095EFD56C61E}"/>
                </a:ext>
              </a:extLst>
            </p:cNvPr>
            <p:cNvSpPr txBox="1">
              <a:spLocks/>
            </p:cNvSpPr>
            <p:nvPr/>
          </p:nvSpPr>
          <p:spPr>
            <a:xfrm>
              <a:off x="10752351" y="2392928"/>
              <a:ext cx="606701" cy="314863"/>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0.140</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endParaRPr>
            </a:p>
          </p:txBody>
        </p:sp>
        <p:sp>
          <p:nvSpPr>
            <p:cNvPr id="20" name="Text Placeholder 3">
              <a:extLst>
                <a:ext uri="{FF2B5EF4-FFF2-40B4-BE49-F238E27FC236}">
                  <a16:creationId xmlns:a16="http://schemas.microsoft.com/office/drawing/2014/main" id="{92D3EEAF-9AA9-451B-91C0-CD2EE4DD2E38}"/>
                </a:ext>
              </a:extLst>
            </p:cNvPr>
            <p:cNvSpPr txBox="1">
              <a:spLocks/>
            </p:cNvSpPr>
            <p:nvPr/>
          </p:nvSpPr>
          <p:spPr>
            <a:xfrm>
              <a:off x="10754561" y="1922568"/>
              <a:ext cx="606701" cy="314863"/>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0.145</a:t>
              </a:r>
            </a:p>
            <a:p>
              <a:pPr marL="342900" indent="-342900">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endParaRPr>
            </a:p>
          </p:txBody>
        </p:sp>
        <p:sp>
          <p:nvSpPr>
            <p:cNvPr id="21" name="Text Placeholder 3">
              <a:extLst>
                <a:ext uri="{FF2B5EF4-FFF2-40B4-BE49-F238E27FC236}">
                  <a16:creationId xmlns:a16="http://schemas.microsoft.com/office/drawing/2014/main" id="{7375611F-6009-4D8A-B37A-F77502A919D8}"/>
                </a:ext>
              </a:extLst>
            </p:cNvPr>
            <p:cNvSpPr txBox="1">
              <a:spLocks/>
            </p:cNvSpPr>
            <p:nvPr/>
          </p:nvSpPr>
          <p:spPr>
            <a:xfrm rot="16200000">
              <a:off x="10252223" y="2961113"/>
              <a:ext cx="2780095" cy="45271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8A599A"/>
                </a:buClr>
                <a:buNone/>
              </a:pPr>
              <a:r>
                <a:rPr lang="en-US" sz="1400" b="1" dirty="0">
                  <a:solidFill>
                    <a:schemeClr val="tx1">
                      <a:lumMod val="75000"/>
                      <a:lumOff val="25000"/>
                    </a:schemeClr>
                  </a:solidFill>
                  <a:latin typeface="Century Gothic"/>
                  <a:cs typeface="Calibri" panose="020F0502020204030204"/>
                </a:rPr>
                <a:t>Total Column Ozone mo/m</a:t>
              </a:r>
              <a:r>
                <a:rPr lang="en-US" sz="1400" b="1" baseline="30000" dirty="0">
                  <a:solidFill>
                    <a:schemeClr val="tx1">
                      <a:lumMod val="75000"/>
                      <a:lumOff val="25000"/>
                    </a:schemeClr>
                  </a:solidFill>
                  <a:latin typeface="Century Gothic"/>
                  <a:cs typeface="Calibri" panose="020F0502020204030204"/>
                </a:rPr>
                <a:t>2</a:t>
              </a:r>
            </a:p>
            <a:p>
              <a:pPr algn="ctr">
                <a:lnSpc>
                  <a:spcPct val="100000"/>
                </a:lnSpc>
                <a:spcAft>
                  <a:spcPts val="600"/>
                </a:spcAft>
                <a:buClr>
                  <a:srgbClr val="8A599A"/>
                </a:buClr>
              </a:pPr>
              <a:endParaRPr lang="en-US" sz="1400" dirty="0">
                <a:solidFill>
                  <a:schemeClr val="tx1">
                    <a:lumMod val="75000"/>
                    <a:lumOff val="25000"/>
                  </a:schemeClr>
                </a:solidFill>
                <a:latin typeface="Century Gothic" panose="020F0302020204030204"/>
              </a:endParaRPr>
            </a:p>
            <a:p>
              <a:pPr marL="342900" indent="-342900" algn="ctr">
                <a:lnSpc>
                  <a:spcPct val="100000"/>
                </a:lnSpc>
                <a:spcAft>
                  <a:spcPts val="600"/>
                </a:spcAft>
                <a:buClr>
                  <a:srgbClr val="7EB761"/>
                </a:buClr>
                <a:buFont typeface="Webdings" panose="05030102010509060703" pitchFamily="18" charset="2"/>
                <a:buChar char=""/>
              </a:pPr>
              <a:endParaRPr lang="en-US" sz="1400" dirty="0">
                <a:solidFill>
                  <a:schemeClr val="tx1">
                    <a:lumMod val="75000"/>
                    <a:lumOff val="25000"/>
                  </a:schemeClr>
                </a:solidFill>
                <a:latin typeface="Century Gothic" panose="020F0302020204030204"/>
              </a:endParaRPr>
            </a:p>
          </p:txBody>
        </p:sp>
      </p:grpSp>
      <p:grpSp>
        <p:nvGrpSpPr>
          <p:cNvPr id="34" name="Group 33">
            <a:extLst>
              <a:ext uri="{FF2B5EF4-FFF2-40B4-BE49-F238E27FC236}">
                <a16:creationId xmlns:a16="http://schemas.microsoft.com/office/drawing/2014/main" id="{9BC76F2E-8B33-400B-B8DA-316D067AC794}"/>
              </a:ext>
            </a:extLst>
          </p:cNvPr>
          <p:cNvGrpSpPr/>
          <p:nvPr/>
        </p:nvGrpSpPr>
        <p:grpSpPr>
          <a:xfrm>
            <a:off x="8227764" y="4413174"/>
            <a:ext cx="3653926" cy="2019758"/>
            <a:chOff x="8062511" y="4312186"/>
            <a:chExt cx="3653926" cy="2019758"/>
          </a:xfrm>
        </p:grpSpPr>
        <p:pic>
          <p:nvPicPr>
            <p:cNvPr id="25" name="Picture 25" descr="Chart&#10;&#10;Description automatically generated">
              <a:extLst>
                <a:ext uri="{FF2B5EF4-FFF2-40B4-BE49-F238E27FC236}">
                  <a16:creationId xmlns:a16="http://schemas.microsoft.com/office/drawing/2014/main" id="{F5C89B7A-70EC-468A-8773-61BF02290E51}"/>
                </a:ext>
              </a:extLst>
            </p:cNvPr>
            <p:cNvPicPr>
              <a:picLocks noChangeAspect="1"/>
            </p:cNvPicPr>
            <p:nvPr/>
          </p:nvPicPr>
          <p:blipFill rotWithShape="1">
            <a:blip r:embed="rId4"/>
            <a:srcRect l="15369" t="24528" r="17695" b="24865"/>
            <a:stretch/>
          </p:blipFill>
          <p:spPr>
            <a:xfrm>
              <a:off x="8176352" y="4788558"/>
              <a:ext cx="3450734" cy="1396647"/>
            </a:xfrm>
            <a:prstGeom prst="rect">
              <a:avLst/>
            </a:prstGeom>
          </p:spPr>
        </p:pic>
        <p:sp>
          <p:nvSpPr>
            <p:cNvPr id="27" name="Text Placeholder 3">
              <a:extLst>
                <a:ext uri="{FF2B5EF4-FFF2-40B4-BE49-F238E27FC236}">
                  <a16:creationId xmlns:a16="http://schemas.microsoft.com/office/drawing/2014/main" id="{941D6F8C-92B0-4368-95E1-8D694A8E3421}"/>
                </a:ext>
              </a:extLst>
            </p:cNvPr>
            <p:cNvSpPr txBox="1">
              <a:spLocks/>
            </p:cNvSpPr>
            <p:nvPr/>
          </p:nvSpPr>
          <p:spPr>
            <a:xfrm>
              <a:off x="9224315" y="4379528"/>
              <a:ext cx="1418438" cy="53106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Clr>
                  <a:srgbClr val="8A599A"/>
                </a:buClr>
                <a:buNone/>
              </a:pPr>
              <a:r>
                <a:rPr lang="en-US" sz="2000" b="1" dirty="0">
                  <a:solidFill>
                    <a:schemeClr val="tx1">
                      <a:lumMod val="75000"/>
                      <a:lumOff val="25000"/>
                    </a:schemeClr>
                  </a:solidFill>
                  <a:latin typeface="Century Gothic"/>
                  <a:cs typeface="Calibri" panose="020F0502020204030204"/>
                </a:rPr>
                <a:t>July 31</a:t>
              </a:r>
            </a:p>
            <a:p>
              <a:pPr algn="ctr">
                <a:lnSpc>
                  <a:spcPct val="100000"/>
                </a:lnSpc>
                <a:spcAft>
                  <a:spcPts val="600"/>
                </a:spcAft>
                <a:buClr>
                  <a:srgbClr val="8A599A"/>
                </a:buClr>
              </a:pPr>
              <a:endParaRPr lang="en-US" sz="2000" b="1" dirty="0">
                <a:solidFill>
                  <a:schemeClr val="tx1">
                    <a:lumMod val="75000"/>
                    <a:lumOff val="25000"/>
                  </a:schemeClr>
                </a:solidFill>
                <a:latin typeface="Century Gothic" panose="020F0302020204030204"/>
              </a:endParaRPr>
            </a:p>
            <a:p>
              <a:pPr marL="342900" indent="-342900" algn="ctr">
                <a:lnSpc>
                  <a:spcPct val="100000"/>
                </a:lnSpc>
                <a:spcAft>
                  <a:spcPts val="600"/>
                </a:spcAft>
                <a:buClr>
                  <a:srgbClr val="7EB761"/>
                </a:buClr>
                <a:buFont typeface="Webdings" panose="05030102010509060703" pitchFamily="18" charset="2"/>
                <a:buChar char=""/>
              </a:pPr>
              <a:endParaRPr lang="en-US" sz="2000" b="1" dirty="0">
                <a:solidFill>
                  <a:schemeClr val="tx1">
                    <a:lumMod val="75000"/>
                    <a:lumOff val="25000"/>
                  </a:schemeClr>
                </a:solidFill>
                <a:latin typeface="Century Gothic" panose="020F0302020204030204"/>
              </a:endParaRPr>
            </a:p>
          </p:txBody>
        </p:sp>
        <p:sp>
          <p:nvSpPr>
            <p:cNvPr id="28" name="Rectangle 27">
              <a:extLst>
                <a:ext uri="{FF2B5EF4-FFF2-40B4-BE49-F238E27FC236}">
                  <a16:creationId xmlns:a16="http://schemas.microsoft.com/office/drawing/2014/main" id="{DD9CD679-C5F1-49D3-A772-CF4CAEED8760}"/>
                </a:ext>
              </a:extLst>
            </p:cNvPr>
            <p:cNvSpPr/>
            <p:nvPr/>
          </p:nvSpPr>
          <p:spPr>
            <a:xfrm>
              <a:off x="8062511" y="4312186"/>
              <a:ext cx="3653926" cy="2019758"/>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Rectangle 30">
            <a:extLst>
              <a:ext uri="{FF2B5EF4-FFF2-40B4-BE49-F238E27FC236}">
                <a16:creationId xmlns:a16="http://schemas.microsoft.com/office/drawing/2014/main" id="{C3FD3F25-144D-457D-A265-D60609EC01AE}"/>
              </a:ext>
            </a:extLst>
          </p:cNvPr>
          <p:cNvSpPr/>
          <p:nvPr/>
        </p:nvSpPr>
        <p:spPr>
          <a:xfrm>
            <a:off x="432380" y="1465633"/>
            <a:ext cx="7473106" cy="3369324"/>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Arrow: Bent-Up 32">
            <a:extLst>
              <a:ext uri="{FF2B5EF4-FFF2-40B4-BE49-F238E27FC236}">
                <a16:creationId xmlns:a16="http://schemas.microsoft.com/office/drawing/2014/main" id="{58D9D763-76E8-4A09-BA0B-93AC7BE78E2A}"/>
              </a:ext>
            </a:extLst>
          </p:cNvPr>
          <p:cNvSpPr/>
          <p:nvPr/>
        </p:nvSpPr>
        <p:spPr>
          <a:xfrm rot="5400000">
            <a:off x="5281655" y="3343411"/>
            <a:ext cx="936433" cy="3929348"/>
          </a:xfrm>
          <a:prstGeom prst="bentUp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3">
            <a:extLst>
              <a:ext uri="{FF2B5EF4-FFF2-40B4-BE49-F238E27FC236}">
                <a16:creationId xmlns:a16="http://schemas.microsoft.com/office/drawing/2014/main" id="{5998915D-A5F2-4152-AFB6-4D1E9587B6A7}"/>
              </a:ext>
            </a:extLst>
          </p:cNvPr>
          <p:cNvSpPr txBox="1">
            <a:spLocks/>
          </p:cNvSpPr>
          <p:nvPr/>
        </p:nvSpPr>
        <p:spPr>
          <a:xfrm>
            <a:off x="8371641" y="2010221"/>
            <a:ext cx="3600389" cy="154253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sz="2400" dirty="0">
                <a:solidFill>
                  <a:schemeClr val="tx1">
                    <a:lumMod val="75000"/>
                    <a:lumOff val="25000"/>
                  </a:schemeClr>
                </a:solidFill>
                <a:latin typeface="Century Gothic"/>
                <a:cs typeface="Calibri" panose="020F0502020204030204"/>
              </a:rPr>
              <a:t>large ozone plume observed in </a:t>
            </a:r>
            <a:r>
              <a:rPr lang="en-US" sz="2400" b="1" dirty="0">
                <a:solidFill>
                  <a:schemeClr val="tx1">
                    <a:lumMod val="75000"/>
                    <a:lumOff val="25000"/>
                  </a:schemeClr>
                </a:solidFill>
                <a:latin typeface="Century Gothic"/>
                <a:cs typeface="Calibri" panose="020F0502020204030204"/>
              </a:rPr>
              <a:t>late July</a:t>
            </a:r>
            <a:r>
              <a:rPr lang="en-US" sz="2400" dirty="0">
                <a:solidFill>
                  <a:schemeClr val="tx1">
                    <a:lumMod val="75000"/>
                    <a:lumOff val="25000"/>
                  </a:schemeClr>
                </a:solidFill>
                <a:latin typeface="Century Gothic"/>
                <a:cs typeface="Calibri" panose="020F0502020204030204"/>
              </a:rPr>
              <a:t> coming in from the </a:t>
            </a:r>
            <a:r>
              <a:rPr lang="en-US" sz="2400" b="1" dirty="0">
                <a:solidFill>
                  <a:schemeClr val="tx1">
                    <a:lumMod val="75000"/>
                    <a:lumOff val="25000"/>
                  </a:schemeClr>
                </a:solidFill>
                <a:latin typeface="Century Gothic"/>
                <a:cs typeface="Calibri" panose="020F0502020204030204"/>
              </a:rPr>
              <a:t>Northeast</a:t>
            </a:r>
          </a:p>
          <a:p>
            <a:pPr>
              <a:lnSpc>
                <a:spcPct val="100000"/>
              </a:lnSpc>
              <a:spcAft>
                <a:spcPts val="600"/>
              </a:spcAft>
              <a:buClr>
                <a:srgbClr val="8A599A"/>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pic>
        <p:nvPicPr>
          <p:cNvPr id="26" name="Picture 25">
            <a:extLst>
              <a:ext uri="{FF2B5EF4-FFF2-40B4-BE49-F238E27FC236}">
                <a16:creationId xmlns:a16="http://schemas.microsoft.com/office/drawing/2014/main" id="{CAD89902-4127-7343-94C5-714006969F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078" t="35961" r="17861" b="36507"/>
          <a:stretch/>
        </p:blipFill>
        <p:spPr>
          <a:xfrm>
            <a:off x="715965" y="2178495"/>
            <a:ext cx="5678597" cy="2395921"/>
          </a:xfrm>
          <a:prstGeom prst="rect">
            <a:avLst/>
          </a:prstGeom>
        </p:spPr>
      </p:pic>
    </p:spTree>
    <p:extLst>
      <p:ext uri="{BB962C8B-B14F-4D97-AF65-F5344CB8AC3E}">
        <p14:creationId xmlns:p14="http://schemas.microsoft.com/office/powerpoint/2010/main" val="129542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6" descr="Dim (Smaller Sun) with solid fill">
            <a:extLst>
              <a:ext uri="{FF2B5EF4-FFF2-40B4-BE49-F238E27FC236}">
                <a16:creationId xmlns:a16="http://schemas.microsoft.com/office/drawing/2014/main" id="{0D5BD8CB-5F3F-4AA8-BA2F-C3DD714CCC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17903" y="143799"/>
            <a:ext cx="1906724" cy="1907525"/>
          </a:xfrm>
          <a:prstGeom prst="rect">
            <a:avLst/>
          </a:prstGeom>
        </p:spPr>
      </p:pic>
      <p:pic>
        <p:nvPicPr>
          <p:cNvPr id="17" name="Picture 17" descr="Shape, rectangle&#10;&#10;Description automatically generated">
            <a:extLst>
              <a:ext uri="{FF2B5EF4-FFF2-40B4-BE49-F238E27FC236}">
                <a16:creationId xmlns:a16="http://schemas.microsoft.com/office/drawing/2014/main" id="{08F63E85-D5A3-432F-BBA6-7FB1989BD434}"/>
              </a:ext>
            </a:extLst>
          </p:cNvPr>
          <p:cNvPicPr>
            <a:picLocks noChangeAspect="1"/>
          </p:cNvPicPr>
          <p:nvPr/>
        </p:nvPicPr>
        <p:blipFill>
          <a:blip r:embed="rId5"/>
          <a:stretch>
            <a:fillRect/>
          </a:stretch>
        </p:blipFill>
        <p:spPr>
          <a:xfrm flipH="1">
            <a:off x="-8239" y="6448856"/>
            <a:ext cx="4677721" cy="269101"/>
          </a:xfrm>
          <a:prstGeom prst="rect">
            <a:avLst/>
          </a:prstGeom>
        </p:spPr>
      </p:pic>
      <p:pic>
        <p:nvPicPr>
          <p:cNvPr id="15" name="Picture 15" descr="A picture containing silhouette&#10;&#10;Description automatically generated">
            <a:extLst>
              <a:ext uri="{FF2B5EF4-FFF2-40B4-BE49-F238E27FC236}">
                <a16:creationId xmlns:a16="http://schemas.microsoft.com/office/drawing/2014/main" id="{ED91F53D-82E9-4698-88AB-8A00261A0AA1}"/>
              </a:ext>
            </a:extLst>
          </p:cNvPr>
          <p:cNvPicPr>
            <a:picLocks noChangeAspect="1"/>
          </p:cNvPicPr>
          <p:nvPr/>
        </p:nvPicPr>
        <p:blipFill>
          <a:blip r:embed="rId6"/>
          <a:stretch>
            <a:fillRect/>
          </a:stretch>
        </p:blipFill>
        <p:spPr>
          <a:xfrm flipH="1">
            <a:off x="-8240" y="6126880"/>
            <a:ext cx="5432855" cy="599989"/>
          </a:xfrm>
          <a:prstGeom prst="rect">
            <a:avLst/>
          </a:prstGeom>
        </p:spPr>
      </p:pic>
      <p:sp>
        <p:nvSpPr>
          <p:cNvPr id="9" name="Title 1"/>
          <p:cNvSpPr txBox="1">
            <a:spLocks/>
          </p:cNvSpPr>
          <p:nvPr/>
        </p:nvSpPr>
        <p:spPr>
          <a:xfrm>
            <a:off x="495300" y="383092"/>
            <a:ext cx="11205803"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Background Information</a:t>
            </a:r>
          </a:p>
        </p:txBody>
      </p:sp>
      <p:pic>
        <p:nvPicPr>
          <p:cNvPr id="3" name="Graphic 3" descr="City with solid fill">
            <a:extLst>
              <a:ext uri="{FF2B5EF4-FFF2-40B4-BE49-F238E27FC236}">
                <a16:creationId xmlns:a16="http://schemas.microsoft.com/office/drawing/2014/main" id="{1ACECEF9-7BB7-44F1-9530-9C125003F3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6018" y="4514542"/>
            <a:ext cx="1212986" cy="1591566"/>
          </a:xfrm>
          <a:prstGeom prst="rect">
            <a:avLst/>
          </a:prstGeom>
        </p:spPr>
      </p:pic>
      <p:pic>
        <p:nvPicPr>
          <p:cNvPr id="4" name="Graphic 4" descr="Factory with solid fill">
            <a:extLst>
              <a:ext uri="{FF2B5EF4-FFF2-40B4-BE49-F238E27FC236}">
                <a16:creationId xmlns:a16="http://schemas.microsoft.com/office/drawing/2014/main" id="{3ED0DD44-454B-496E-9C32-0C02983F5D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53662" y="5029105"/>
            <a:ext cx="968148" cy="1214545"/>
          </a:xfrm>
          <a:prstGeom prst="rect">
            <a:avLst/>
          </a:prstGeom>
        </p:spPr>
      </p:pic>
      <p:pic>
        <p:nvPicPr>
          <p:cNvPr id="7" name="Graphic 7" descr="Take Off with solid fill">
            <a:extLst>
              <a:ext uri="{FF2B5EF4-FFF2-40B4-BE49-F238E27FC236}">
                <a16:creationId xmlns:a16="http://schemas.microsoft.com/office/drawing/2014/main" id="{4FE35AA1-26E9-43BD-A15E-E1F178E7257E}"/>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16661" r="-267" b="42836"/>
          <a:stretch/>
        </p:blipFill>
        <p:spPr>
          <a:xfrm flipH="1">
            <a:off x="11055225" y="3922943"/>
            <a:ext cx="825370" cy="367608"/>
          </a:xfrm>
          <a:prstGeom prst="rect">
            <a:avLst/>
          </a:prstGeom>
        </p:spPr>
      </p:pic>
      <p:pic>
        <p:nvPicPr>
          <p:cNvPr id="2" name="Picture 5">
            <a:extLst>
              <a:ext uri="{FF2B5EF4-FFF2-40B4-BE49-F238E27FC236}">
                <a16:creationId xmlns:a16="http://schemas.microsoft.com/office/drawing/2014/main" id="{F8A173D9-9AF7-4587-8C88-B035472D055D}"/>
              </a:ext>
            </a:extLst>
          </p:cNvPr>
          <p:cNvPicPr>
            <a:picLocks noChangeAspect="1"/>
          </p:cNvPicPr>
          <p:nvPr/>
        </p:nvPicPr>
        <p:blipFill>
          <a:blip r:embed="rId13"/>
          <a:stretch>
            <a:fillRect/>
          </a:stretch>
        </p:blipFill>
        <p:spPr>
          <a:xfrm flipH="1">
            <a:off x="2871685" y="5812772"/>
            <a:ext cx="9325755" cy="905809"/>
          </a:xfrm>
          <a:prstGeom prst="rect">
            <a:avLst/>
          </a:prstGeom>
        </p:spPr>
      </p:pic>
      <p:pic>
        <p:nvPicPr>
          <p:cNvPr id="19" name="Graphic 19" descr="Deciduous tree with solid fill">
            <a:extLst>
              <a:ext uri="{FF2B5EF4-FFF2-40B4-BE49-F238E27FC236}">
                <a16:creationId xmlns:a16="http://schemas.microsoft.com/office/drawing/2014/main" id="{2DD81D72-197F-43E0-B7C2-5405EA6D40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8518386" y="5104668"/>
            <a:ext cx="801816" cy="914400"/>
          </a:xfrm>
          <a:prstGeom prst="rect">
            <a:avLst/>
          </a:prstGeom>
        </p:spPr>
      </p:pic>
      <p:pic>
        <p:nvPicPr>
          <p:cNvPr id="20" name="Graphic 19" descr="Deciduous tree with solid fill">
            <a:extLst>
              <a:ext uri="{FF2B5EF4-FFF2-40B4-BE49-F238E27FC236}">
                <a16:creationId xmlns:a16="http://schemas.microsoft.com/office/drawing/2014/main" id="{052DD80B-59A3-4F31-886E-5D32686635C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5386649" y="5559854"/>
            <a:ext cx="616464" cy="694724"/>
          </a:xfrm>
          <a:prstGeom prst="rect">
            <a:avLst/>
          </a:prstGeom>
        </p:spPr>
      </p:pic>
      <p:pic>
        <p:nvPicPr>
          <p:cNvPr id="21" name="Graphic 19" descr="Deciduous tree with solid fill">
            <a:extLst>
              <a:ext uri="{FF2B5EF4-FFF2-40B4-BE49-F238E27FC236}">
                <a16:creationId xmlns:a16="http://schemas.microsoft.com/office/drawing/2014/main" id="{976D40F9-71AD-4CF8-A5D9-600F8F59543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7888042" y="5480125"/>
            <a:ext cx="465437" cy="536833"/>
          </a:xfrm>
          <a:prstGeom prst="rect">
            <a:avLst/>
          </a:prstGeom>
        </p:spPr>
      </p:pic>
      <p:pic>
        <p:nvPicPr>
          <p:cNvPr id="22" name="Graphic 22" descr="Cruise ship with solid fill">
            <a:extLst>
              <a:ext uri="{FF2B5EF4-FFF2-40B4-BE49-F238E27FC236}">
                <a16:creationId xmlns:a16="http://schemas.microsoft.com/office/drawing/2014/main" id="{5AFC4014-42C6-4617-A3B1-BC5BDFC1240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1467356" y="5679277"/>
            <a:ext cx="801816" cy="914400"/>
          </a:xfrm>
          <a:prstGeom prst="rect">
            <a:avLst/>
          </a:prstGeom>
        </p:spPr>
      </p:pic>
      <p:cxnSp>
        <p:nvCxnSpPr>
          <p:cNvPr id="32" name="Straight Arrow Connector 31">
            <a:extLst>
              <a:ext uri="{FF2B5EF4-FFF2-40B4-BE49-F238E27FC236}">
                <a16:creationId xmlns:a16="http://schemas.microsoft.com/office/drawing/2014/main" id="{46E0566E-4B90-40AD-BFD1-CE00152FD87E}"/>
              </a:ext>
            </a:extLst>
          </p:cNvPr>
          <p:cNvCxnSpPr/>
          <p:nvPr/>
        </p:nvCxnSpPr>
        <p:spPr>
          <a:xfrm flipV="1">
            <a:off x="33848" y="2165536"/>
            <a:ext cx="12173183" cy="56443"/>
          </a:xfrm>
          <a:prstGeom prst="straightConnector1">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3" descr="A picture containing text, gauge, device&#10;&#10;Description automatically generated">
            <a:extLst>
              <a:ext uri="{FF2B5EF4-FFF2-40B4-BE49-F238E27FC236}">
                <a16:creationId xmlns:a16="http://schemas.microsoft.com/office/drawing/2014/main" id="{B23ADBFD-E8E9-4CE6-BF4C-524EBA2468A4}"/>
              </a:ext>
            </a:extLst>
          </p:cNvPr>
          <p:cNvPicPr>
            <a:picLocks noChangeAspect="1"/>
          </p:cNvPicPr>
          <p:nvPr/>
        </p:nvPicPr>
        <p:blipFill>
          <a:blip r:embed="rId18"/>
          <a:stretch>
            <a:fillRect/>
          </a:stretch>
        </p:blipFill>
        <p:spPr>
          <a:xfrm rot="-120000">
            <a:off x="3407903" y="1670983"/>
            <a:ext cx="1050717" cy="987201"/>
          </a:xfrm>
          <a:prstGeom prst="rect">
            <a:avLst/>
          </a:prstGeom>
        </p:spPr>
      </p:pic>
      <p:sp>
        <p:nvSpPr>
          <p:cNvPr id="23" name="Rectangle: Rounded Corners 22">
            <a:extLst>
              <a:ext uri="{FF2B5EF4-FFF2-40B4-BE49-F238E27FC236}">
                <a16:creationId xmlns:a16="http://schemas.microsoft.com/office/drawing/2014/main" id="{AB7FE843-ADE7-4696-9F0D-E4EC4840ABA2}"/>
              </a:ext>
            </a:extLst>
          </p:cNvPr>
          <p:cNvSpPr/>
          <p:nvPr/>
        </p:nvSpPr>
        <p:spPr>
          <a:xfrm>
            <a:off x="10366608" y="2258687"/>
            <a:ext cx="1810731" cy="405809"/>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2000" b="1" dirty="0">
                <a:solidFill>
                  <a:srgbClr val="BFBFBF"/>
                </a:solidFill>
                <a:latin typeface="Century Gothic"/>
                <a:cs typeface="Calibri"/>
              </a:rPr>
              <a:t>troposphere</a:t>
            </a:r>
          </a:p>
        </p:txBody>
      </p:sp>
      <p:sp>
        <p:nvSpPr>
          <p:cNvPr id="26" name="Rectangle: Rounded Corners 25">
            <a:extLst>
              <a:ext uri="{FF2B5EF4-FFF2-40B4-BE49-F238E27FC236}">
                <a16:creationId xmlns:a16="http://schemas.microsoft.com/office/drawing/2014/main" id="{0D5395A1-D593-4BDB-A847-1C9578FC43E2}"/>
              </a:ext>
            </a:extLst>
          </p:cNvPr>
          <p:cNvSpPr/>
          <p:nvPr/>
        </p:nvSpPr>
        <p:spPr>
          <a:xfrm>
            <a:off x="10367965" y="1640926"/>
            <a:ext cx="1824461" cy="412674"/>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2000" b="1" dirty="0">
                <a:solidFill>
                  <a:srgbClr val="BFBFBF"/>
                </a:solidFill>
                <a:latin typeface="Century Gothic"/>
                <a:cs typeface="Calibri"/>
              </a:rPr>
              <a:t>stratosphere</a:t>
            </a:r>
            <a:endParaRPr lang="en-US" dirty="0"/>
          </a:p>
        </p:txBody>
      </p:sp>
      <p:sp>
        <p:nvSpPr>
          <p:cNvPr id="27" name="Text Placeholder 3">
            <a:extLst>
              <a:ext uri="{FF2B5EF4-FFF2-40B4-BE49-F238E27FC236}">
                <a16:creationId xmlns:a16="http://schemas.microsoft.com/office/drawing/2014/main" id="{3DADF5F9-6866-4DD2-91FA-2EE8441A1B3E}"/>
              </a:ext>
            </a:extLst>
          </p:cNvPr>
          <p:cNvSpPr txBox="1">
            <a:spLocks/>
          </p:cNvSpPr>
          <p:nvPr/>
        </p:nvSpPr>
        <p:spPr>
          <a:xfrm>
            <a:off x="8051250" y="2823133"/>
            <a:ext cx="619351" cy="37585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000" b="1" dirty="0">
                <a:solidFill>
                  <a:srgbClr val="5B9BD5"/>
                </a:solidFill>
                <a:latin typeface="Century Gothic"/>
                <a:cs typeface="Calibri" panose="020F0502020204030204"/>
              </a:rPr>
              <a:t>CO</a:t>
            </a:r>
            <a:endParaRPr lang="en-US" sz="2000" b="1" baseline="-25000" dirty="0">
              <a:solidFill>
                <a:srgbClr val="5B9BD5"/>
              </a:solidFill>
              <a:latin typeface="Century Gothic"/>
              <a:cs typeface="Calibri" panose="020F0502020204030204"/>
            </a:endParaRPr>
          </a:p>
          <a:p>
            <a:pPr>
              <a:lnSpc>
                <a:spcPct val="100000"/>
              </a:lnSpc>
              <a:spcAft>
                <a:spcPts val="600"/>
              </a:spcAft>
              <a:buClr>
                <a:srgbClr val="8A599A"/>
              </a:buClr>
              <a:buNone/>
            </a:pPr>
            <a:endParaRPr lang="en-US" sz="2000" dirty="0">
              <a:solidFill>
                <a:srgbClr val="5B9BD5"/>
              </a:solidFill>
              <a:latin typeface="Century Gothic" panose="020F0302020204030204"/>
            </a:endParaRPr>
          </a:p>
          <a:p>
            <a:pPr marL="342900" indent="-342900">
              <a:lnSpc>
                <a:spcPct val="100000"/>
              </a:lnSpc>
              <a:spcAft>
                <a:spcPts val="600"/>
              </a:spcAft>
              <a:buClr>
                <a:srgbClr val="7EB761"/>
              </a:buClr>
              <a:buNone/>
            </a:pPr>
            <a:endParaRPr lang="en-US" sz="2000" dirty="0">
              <a:solidFill>
                <a:srgbClr val="5B9BD5"/>
              </a:solidFill>
              <a:latin typeface="Century Gothic" panose="020F0302020204030204"/>
            </a:endParaRPr>
          </a:p>
        </p:txBody>
      </p:sp>
      <p:sp>
        <p:nvSpPr>
          <p:cNvPr id="29" name="Text Placeholder 3">
            <a:extLst>
              <a:ext uri="{FF2B5EF4-FFF2-40B4-BE49-F238E27FC236}">
                <a16:creationId xmlns:a16="http://schemas.microsoft.com/office/drawing/2014/main" id="{B0EE4E6B-A773-4069-AE81-6944C6C42B9D}"/>
              </a:ext>
            </a:extLst>
          </p:cNvPr>
          <p:cNvSpPr txBox="1">
            <a:spLocks/>
          </p:cNvSpPr>
          <p:nvPr/>
        </p:nvSpPr>
        <p:spPr>
          <a:xfrm>
            <a:off x="2738534" y="1538620"/>
            <a:ext cx="742918" cy="5131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b="1" dirty="0">
                <a:solidFill>
                  <a:srgbClr val="FF0000"/>
                </a:solidFill>
                <a:latin typeface="Century Gothic"/>
                <a:cs typeface="Calibri" panose="020F0502020204030204"/>
              </a:rPr>
              <a:t>O</a:t>
            </a:r>
            <a:r>
              <a:rPr lang="en-US" sz="2400" b="1" baseline="-25000" dirty="0">
                <a:solidFill>
                  <a:srgbClr val="FF0000"/>
                </a:solidFill>
                <a:latin typeface="Century Gothic"/>
                <a:cs typeface="Calibri" panose="020F0502020204030204"/>
              </a:rPr>
              <a:t>3</a:t>
            </a:r>
            <a:endParaRPr lang="en-US" sz="2400" b="1" baseline="-25000" dirty="0">
              <a:solidFill>
                <a:srgbClr val="FF0000"/>
              </a:solidFill>
              <a:cs typeface="Calibri" panose="020F0502020204030204"/>
            </a:endParaRPr>
          </a:p>
          <a:p>
            <a:pPr>
              <a:lnSpc>
                <a:spcPct val="100000"/>
              </a:lnSpc>
              <a:spcAft>
                <a:spcPts val="600"/>
              </a:spcAft>
              <a:buClr>
                <a:srgbClr val="8A599A"/>
              </a:buClr>
              <a:buNone/>
            </a:pPr>
            <a:endParaRPr lang="en-US"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None/>
            </a:pPr>
            <a:endParaRPr lang="en-US" dirty="0">
              <a:solidFill>
                <a:schemeClr val="tx1">
                  <a:lumMod val="75000"/>
                  <a:lumOff val="25000"/>
                </a:schemeClr>
              </a:solidFill>
              <a:latin typeface="Century Gothic" panose="020F0302020204030204"/>
            </a:endParaRPr>
          </a:p>
        </p:txBody>
      </p:sp>
      <p:sp>
        <p:nvSpPr>
          <p:cNvPr id="34" name="Text Placeholder 3">
            <a:extLst>
              <a:ext uri="{FF2B5EF4-FFF2-40B4-BE49-F238E27FC236}">
                <a16:creationId xmlns:a16="http://schemas.microsoft.com/office/drawing/2014/main" id="{4325F685-2B47-43D9-B7A6-2DC25A19315D}"/>
              </a:ext>
            </a:extLst>
          </p:cNvPr>
          <p:cNvSpPr txBox="1">
            <a:spLocks/>
          </p:cNvSpPr>
          <p:nvPr/>
        </p:nvSpPr>
        <p:spPr>
          <a:xfrm>
            <a:off x="7478129" y="3247520"/>
            <a:ext cx="749784" cy="4376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000" b="1" dirty="0">
                <a:solidFill>
                  <a:srgbClr val="5B9BD5"/>
                </a:solidFill>
                <a:latin typeface="Century Gothic"/>
                <a:cs typeface="Calibri" panose="020F0502020204030204"/>
              </a:rPr>
              <a:t>NO</a:t>
            </a:r>
            <a:r>
              <a:rPr lang="en-US" sz="2000" b="1" baseline="-25000" dirty="0">
                <a:solidFill>
                  <a:srgbClr val="5B9BD5"/>
                </a:solidFill>
                <a:latin typeface="Century Gothic"/>
                <a:cs typeface="Calibri" panose="020F0502020204030204"/>
              </a:rPr>
              <a:t>x</a:t>
            </a:r>
          </a:p>
          <a:p>
            <a:pPr>
              <a:lnSpc>
                <a:spcPct val="100000"/>
              </a:lnSpc>
              <a:spcAft>
                <a:spcPts val="600"/>
              </a:spcAft>
              <a:buClr>
                <a:srgbClr val="8A599A"/>
              </a:buClr>
              <a:buNone/>
            </a:pPr>
            <a:endParaRPr lang="en-US" sz="2000" dirty="0">
              <a:solidFill>
                <a:srgbClr val="5B9BD5"/>
              </a:solidFill>
              <a:latin typeface="Century Gothic" panose="020F0302020204030204"/>
            </a:endParaRPr>
          </a:p>
          <a:p>
            <a:pPr marL="342900" indent="-342900">
              <a:lnSpc>
                <a:spcPct val="100000"/>
              </a:lnSpc>
              <a:spcAft>
                <a:spcPts val="600"/>
              </a:spcAft>
              <a:buClr>
                <a:srgbClr val="7EB761"/>
              </a:buClr>
              <a:buNone/>
            </a:pPr>
            <a:endParaRPr lang="en-US" sz="2000" dirty="0">
              <a:solidFill>
                <a:srgbClr val="5B9BD5"/>
              </a:solidFill>
              <a:latin typeface="Century Gothic" panose="020F0302020204030204"/>
            </a:endParaRPr>
          </a:p>
        </p:txBody>
      </p:sp>
      <p:sp>
        <p:nvSpPr>
          <p:cNvPr id="36" name="Text Placeholder 3">
            <a:extLst>
              <a:ext uri="{FF2B5EF4-FFF2-40B4-BE49-F238E27FC236}">
                <a16:creationId xmlns:a16="http://schemas.microsoft.com/office/drawing/2014/main" id="{06A0F30B-38C0-4E73-9081-905F50E2A54D}"/>
              </a:ext>
            </a:extLst>
          </p:cNvPr>
          <p:cNvSpPr txBox="1">
            <a:spLocks/>
          </p:cNvSpPr>
          <p:nvPr/>
        </p:nvSpPr>
        <p:spPr>
          <a:xfrm>
            <a:off x="6599992" y="2594699"/>
            <a:ext cx="921404" cy="37585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000" b="1" dirty="0">
                <a:solidFill>
                  <a:srgbClr val="5B9BD5"/>
                </a:solidFill>
                <a:latin typeface="Century Gothic"/>
                <a:cs typeface="Calibri" panose="020F0502020204030204"/>
              </a:rPr>
              <a:t>VOCs</a:t>
            </a:r>
          </a:p>
          <a:p>
            <a:pPr marL="342900" indent="-342900">
              <a:lnSpc>
                <a:spcPct val="100000"/>
              </a:lnSpc>
              <a:spcAft>
                <a:spcPts val="600"/>
              </a:spcAft>
              <a:buClr>
                <a:srgbClr val="7EB761"/>
              </a:buClr>
              <a:buNone/>
            </a:pPr>
            <a:endParaRPr lang="en-US" sz="2000" dirty="0">
              <a:solidFill>
                <a:srgbClr val="5B9BD5"/>
              </a:solidFill>
              <a:latin typeface="Century Gothic" panose="020F0302020204030204"/>
            </a:endParaRPr>
          </a:p>
        </p:txBody>
      </p:sp>
      <p:pic>
        <p:nvPicPr>
          <p:cNvPr id="13" name="Picture 13" descr="A picture containing background pattern&#10;&#10;Description automatically generated">
            <a:extLst>
              <a:ext uri="{FF2B5EF4-FFF2-40B4-BE49-F238E27FC236}">
                <a16:creationId xmlns:a16="http://schemas.microsoft.com/office/drawing/2014/main" id="{DE595D3A-6008-45E6-855E-C01C6E5AC713}"/>
              </a:ext>
            </a:extLst>
          </p:cNvPr>
          <p:cNvPicPr>
            <a:picLocks noChangeAspect="1"/>
          </p:cNvPicPr>
          <p:nvPr/>
        </p:nvPicPr>
        <p:blipFill>
          <a:blip r:embed="rId19"/>
          <a:stretch>
            <a:fillRect/>
          </a:stretch>
        </p:blipFill>
        <p:spPr>
          <a:xfrm flipH="1">
            <a:off x="4710800" y="2616509"/>
            <a:ext cx="1496567" cy="330922"/>
          </a:xfrm>
          <a:prstGeom prst="rect">
            <a:avLst/>
          </a:prstGeom>
        </p:spPr>
      </p:pic>
      <p:sp>
        <p:nvSpPr>
          <p:cNvPr id="37" name="Text Placeholder 3">
            <a:extLst>
              <a:ext uri="{FF2B5EF4-FFF2-40B4-BE49-F238E27FC236}">
                <a16:creationId xmlns:a16="http://schemas.microsoft.com/office/drawing/2014/main" id="{E78FCFD6-7079-4FF3-8DF1-22E1BF206615}"/>
              </a:ext>
            </a:extLst>
          </p:cNvPr>
          <p:cNvSpPr txBox="1">
            <a:spLocks/>
          </p:cNvSpPr>
          <p:nvPr/>
        </p:nvSpPr>
        <p:spPr>
          <a:xfrm flipH="1">
            <a:off x="4042617" y="2557288"/>
            <a:ext cx="636919" cy="5131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b="1" dirty="0">
                <a:solidFill>
                  <a:srgbClr val="FF0000"/>
                </a:solidFill>
                <a:latin typeface="Century Gothic"/>
                <a:cs typeface="Calibri" panose="020F0502020204030204"/>
              </a:rPr>
              <a:t>O</a:t>
            </a:r>
            <a:r>
              <a:rPr lang="en-US" sz="2400" b="1" baseline="-25000" dirty="0">
                <a:solidFill>
                  <a:srgbClr val="FF0000"/>
                </a:solidFill>
                <a:latin typeface="Century Gothic"/>
                <a:cs typeface="Calibri" panose="020F0502020204030204"/>
              </a:rPr>
              <a:t>3</a:t>
            </a:r>
            <a:endParaRPr lang="en-US" sz="2400" b="1" baseline="-25000" dirty="0">
              <a:solidFill>
                <a:srgbClr val="FF0000"/>
              </a:solidFill>
              <a:cs typeface="Calibri" panose="020F0502020204030204"/>
            </a:endParaRPr>
          </a:p>
        </p:txBody>
      </p:sp>
      <p:pic>
        <p:nvPicPr>
          <p:cNvPr id="6" name="Graphic 7" descr="Car with solid fill">
            <a:extLst>
              <a:ext uri="{FF2B5EF4-FFF2-40B4-BE49-F238E27FC236}">
                <a16:creationId xmlns:a16="http://schemas.microsoft.com/office/drawing/2014/main" id="{BCEE1683-5711-4FB0-80DE-03A12F1AD01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H="1">
            <a:off x="9706825" y="5416236"/>
            <a:ext cx="594511" cy="574896"/>
          </a:xfrm>
          <a:prstGeom prst="rect">
            <a:avLst/>
          </a:prstGeom>
        </p:spPr>
      </p:pic>
      <p:grpSp>
        <p:nvGrpSpPr>
          <p:cNvPr id="18" name="Group 17">
            <a:extLst>
              <a:ext uri="{FF2B5EF4-FFF2-40B4-BE49-F238E27FC236}">
                <a16:creationId xmlns:a16="http://schemas.microsoft.com/office/drawing/2014/main" id="{E34088E8-9BCF-41F3-ABF8-FDB370957918}"/>
              </a:ext>
            </a:extLst>
          </p:cNvPr>
          <p:cNvGrpSpPr/>
          <p:nvPr/>
        </p:nvGrpSpPr>
        <p:grpSpPr>
          <a:xfrm>
            <a:off x="291974" y="1319541"/>
            <a:ext cx="10272075" cy="3782334"/>
            <a:chOff x="291974" y="1319541"/>
            <a:chExt cx="10272075" cy="3782334"/>
          </a:xfrm>
        </p:grpSpPr>
        <p:grpSp>
          <p:nvGrpSpPr>
            <p:cNvPr id="16" name="Group 15">
              <a:extLst>
                <a:ext uri="{FF2B5EF4-FFF2-40B4-BE49-F238E27FC236}">
                  <a16:creationId xmlns:a16="http://schemas.microsoft.com/office/drawing/2014/main" id="{E1561FAD-BB9B-4F86-B354-5215ECCD3B36}"/>
                </a:ext>
              </a:extLst>
            </p:cNvPr>
            <p:cNvGrpSpPr/>
            <p:nvPr/>
          </p:nvGrpSpPr>
          <p:grpSpPr>
            <a:xfrm>
              <a:off x="6246510" y="1319541"/>
              <a:ext cx="4317539" cy="3572606"/>
              <a:chOff x="6246510" y="1319541"/>
              <a:chExt cx="4317539" cy="3572606"/>
            </a:xfrm>
          </p:grpSpPr>
          <p:grpSp>
            <p:nvGrpSpPr>
              <p:cNvPr id="10" name="Group 9">
                <a:extLst>
                  <a:ext uri="{FF2B5EF4-FFF2-40B4-BE49-F238E27FC236}">
                    <a16:creationId xmlns:a16="http://schemas.microsoft.com/office/drawing/2014/main" id="{36A51F0A-6186-43AF-AD29-246FF8261196}"/>
                  </a:ext>
                </a:extLst>
              </p:cNvPr>
              <p:cNvGrpSpPr/>
              <p:nvPr/>
            </p:nvGrpSpPr>
            <p:grpSpPr>
              <a:xfrm>
                <a:off x="6246510" y="3052952"/>
                <a:ext cx="4317539" cy="1839195"/>
                <a:chOff x="6246510" y="3052952"/>
                <a:chExt cx="4317539" cy="1839195"/>
              </a:xfrm>
            </p:grpSpPr>
            <p:sp>
              <p:nvSpPr>
                <p:cNvPr id="24" name="Rectangle: Rounded Corners 23">
                  <a:extLst>
                    <a:ext uri="{FF2B5EF4-FFF2-40B4-BE49-F238E27FC236}">
                      <a16:creationId xmlns:a16="http://schemas.microsoft.com/office/drawing/2014/main" id="{E2F3F249-9D6D-4DB3-B5D5-F7FE71EBA0F4}"/>
                    </a:ext>
                  </a:extLst>
                </p:cNvPr>
                <p:cNvSpPr/>
                <p:nvPr/>
              </p:nvSpPr>
              <p:spPr>
                <a:xfrm>
                  <a:off x="6246510" y="4389552"/>
                  <a:ext cx="4317539" cy="502595"/>
                </a:xfrm>
                <a:prstGeom prst="round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anthropogenic &amp; natural sources</a:t>
                  </a:r>
                </a:p>
              </p:txBody>
            </p:sp>
            <p:pic>
              <p:nvPicPr>
                <p:cNvPr id="11" name="Picture 11" descr="Icon&#10;&#10;Description automatically generated">
                  <a:extLst>
                    <a:ext uri="{FF2B5EF4-FFF2-40B4-BE49-F238E27FC236}">
                      <a16:creationId xmlns:a16="http://schemas.microsoft.com/office/drawing/2014/main" id="{8B3F64D0-CE02-451B-BDD9-22B19CDB0061}"/>
                    </a:ext>
                  </a:extLst>
                </p:cNvPr>
                <p:cNvPicPr>
                  <a:picLocks noChangeAspect="1"/>
                </p:cNvPicPr>
                <p:nvPr/>
              </p:nvPicPr>
              <p:blipFill>
                <a:blip r:embed="rId22"/>
                <a:stretch>
                  <a:fillRect/>
                </a:stretch>
              </p:blipFill>
              <p:spPr>
                <a:xfrm rot="16200000" flipV="1">
                  <a:off x="8602395" y="3001337"/>
                  <a:ext cx="1137521" cy="1240751"/>
                </a:xfrm>
                <a:prstGeom prst="rect">
                  <a:avLst/>
                </a:prstGeom>
              </p:spPr>
            </p:pic>
          </p:grpSp>
          <p:cxnSp>
            <p:nvCxnSpPr>
              <p:cNvPr id="8" name="Straight Arrow Connector 7">
                <a:extLst>
                  <a:ext uri="{FF2B5EF4-FFF2-40B4-BE49-F238E27FC236}">
                    <a16:creationId xmlns:a16="http://schemas.microsoft.com/office/drawing/2014/main" id="{61C2487A-BDDB-4EBB-B778-0D35E9E5F9E8}"/>
                  </a:ext>
                </a:extLst>
              </p:cNvPr>
              <p:cNvCxnSpPr/>
              <p:nvPr/>
            </p:nvCxnSpPr>
            <p:spPr>
              <a:xfrm flipH="1">
                <a:off x="8114922" y="1734492"/>
                <a:ext cx="783125" cy="786143"/>
              </a:xfrm>
              <a:prstGeom prst="straightConnector1">
                <a:avLst/>
              </a:prstGeom>
              <a:ln w="5715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9D7C837-F99A-4D8E-9359-0389C5B79239}"/>
                  </a:ext>
                </a:extLst>
              </p:cNvPr>
              <p:cNvCxnSpPr>
                <a:cxnSpLocks/>
              </p:cNvCxnSpPr>
              <p:nvPr/>
            </p:nvCxnSpPr>
            <p:spPr>
              <a:xfrm flipH="1">
                <a:off x="8952366" y="1862748"/>
                <a:ext cx="436076" cy="1012480"/>
              </a:xfrm>
              <a:prstGeom prst="straightConnector1">
                <a:avLst/>
              </a:prstGeom>
              <a:ln w="5715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4E20721-F497-4F99-9D4A-A33A1C84EB47}"/>
                  </a:ext>
                </a:extLst>
              </p:cNvPr>
              <p:cNvCxnSpPr>
                <a:cxnSpLocks/>
              </p:cNvCxnSpPr>
              <p:nvPr/>
            </p:nvCxnSpPr>
            <p:spPr>
              <a:xfrm flipH="1">
                <a:off x="7073774" y="1319541"/>
                <a:ext cx="1718649" cy="1027568"/>
              </a:xfrm>
              <a:prstGeom prst="straightConnector1">
                <a:avLst/>
              </a:prstGeom>
              <a:ln w="5715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2" name="Rectangle: Rounded Corners 11">
              <a:extLst>
                <a:ext uri="{FF2B5EF4-FFF2-40B4-BE49-F238E27FC236}">
                  <a16:creationId xmlns:a16="http://schemas.microsoft.com/office/drawing/2014/main" id="{53858F95-442B-490C-BA71-7CF87ED8DFD0}"/>
                </a:ext>
              </a:extLst>
            </p:cNvPr>
            <p:cNvSpPr/>
            <p:nvPr/>
          </p:nvSpPr>
          <p:spPr>
            <a:xfrm>
              <a:off x="291974" y="2900526"/>
              <a:ext cx="3173925" cy="2201349"/>
            </a:xfrm>
            <a:prstGeom prst="roundRect">
              <a:avLst/>
            </a:prstGeom>
            <a:solidFill>
              <a:srgbClr val="835D9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chemeClr val="tx1">
                      <a:lumMod val="75000"/>
                      <a:lumOff val="25000"/>
                    </a:schemeClr>
                  </a:solidFill>
                  <a:latin typeface="Century Gothic"/>
                  <a:cs typeface="Calibri"/>
                </a:rPr>
                <a:t>Tropospheric O</a:t>
              </a:r>
              <a:r>
                <a:rPr lang="en-US" sz="2000" b="1" baseline="-25000" dirty="0">
                  <a:solidFill>
                    <a:schemeClr val="tx1">
                      <a:lumMod val="75000"/>
                      <a:lumOff val="25000"/>
                    </a:schemeClr>
                  </a:solidFill>
                  <a:latin typeface="Century Gothic"/>
                  <a:cs typeface="Calibri"/>
                </a:rPr>
                <a:t>3</a:t>
              </a:r>
              <a:r>
                <a:rPr lang="en-US" sz="2000" dirty="0">
                  <a:solidFill>
                    <a:schemeClr val="tx1">
                      <a:lumMod val="75000"/>
                      <a:lumOff val="25000"/>
                    </a:schemeClr>
                  </a:solidFill>
                  <a:latin typeface="Century Gothic"/>
                  <a:cs typeface="Calibri"/>
                </a:rPr>
                <a:t> is primarily generated by the interaction of anthropogenic and natural emissions, and environmental factors</a:t>
              </a:r>
            </a:p>
          </p:txBody>
        </p:sp>
      </p:grpSp>
      <p:pic>
        <p:nvPicPr>
          <p:cNvPr id="25" name="Graphic 27" descr="Cloud outline">
            <a:extLst>
              <a:ext uri="{FF2B5EF4-FFF2-40B4-BE49-F238E27FC236}">
                <a16:creationId xmlns:a16="http://schemas.microsoft.com/office/drawing/2014/main" id="{DC3EE649-07F3-4634-B3DC-56D9FA10AFD5}"/>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t="14368" r="-546" b="13069"/>
          <a:stretch/>
        </p:blipFill>
        <p:spPr>
          <a:xfrm>
            <a:off x="6250074" y="2994613"/>
            <a:ext cx="1224233" cy="941080"/>
          </a:xfrm>
          <a:prstGeom prst="rect">
            <a:avLst/>
          </a:prstGeom>
        </p:spPr>
      </p:pic>
      <p:pic>
        <p:nvPicPr>
          <p:cNvPr id="14" name="Picture 15" descr="Background pattern, rectangle&#10;&#10;Description automatically generated">
            <a:extLst>
              <a:ext uri="{FF2B5EF4-FFF2-40B4-BE49-F238E27FC236}">
                <a16:creationId xmlns:a16="http://schemas.microsoft.com/office/drawing/2014/main" id="{78FA9F1B-9E22-468C-AB47-35F7C272C331}"/>
              </a:ext>
            </a:extLst>
          </p:cNvPr>
          <p:cNvPicPr>
            <a:picLocks noChangeAspect="1"/>
          </p:cNvPicPr>
          <p:nvPr/>
        </p:nvPicPr>
        <p:blipFill>
          <a:blip r:embed="rId25"/>
          <a:stretch>
            <a:fillRect/>
          </a:stretch>
        </p:blipFill>
        <p:spPr>
          <a:xfrm rot="5400000">
            <a:off x="3601592" y="3689187"/>
            <a:ext cx="1475204" cy="355673"/>
          </a:xfrm>
          <a:prstGeom prst="rect">
            <a:avLst/>
          </a:prstGeom>
        </p:spPr>
      </p:pic>
      <p:grpSp>
        <p:nvGrpSpPr>
          <p:cNvPr id="42" name="Group 41">
            <a:extLst>
              <a:ext uri="{FF2B5EF4-FFF2-40B4-BE49-F238E27FC236}">
                <a16:creationId xmlns:a16="http://schemas.microsoft.com/office/drawing/2014/main" id="{306DB2A2-72A0-41B0-A5FE-E72F253AA0B3}"/>
              </a:ext>
            </a:extLst>
          </p:cNvPr>
          <p:cNvGrpSpPr/>
          <p:nvPr/>
        </p:nvGrpSpPr>
        <p:grpSpPr>
          <a:xfrm>
            <a:off x="3746361" y="4386943"/>
            <a:ext cx="1224225" cy="1232598"/>
            <a:chOff x="3779855" y="4278086"/>
            <a:chExt cx="1224225" cy="1232598"/>
          </a:xfrm>
        </p:grpSpPr>
        <p:pic>
          <p:nvPicPr>
            <p:cNvPr id="40" name="Graphic 40" descr="Dim (Medium Sun) with solid fill">
              <a:extLst>
                <a:ext uri="{FF2B5EF4-FFF2-40B4-BE49-F238E27FC236}">
                  <a16:creationId xmlns:a16="http://schemas.microsoft.com/office/drawing/2014/main" id="{B3433E7E-D978-4334-951D-CF3FA1521B2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779855" y="4278086"/>
              <a:ext cx="1224225" cy="1232598"/>
            </a:xfrm>
            <a:prstGeom prst="rect">
              <a:avLst/>
            </a:prstGeom>
          </p:spPr>
        </p:pic>
        <p:sp>
          <p:nvSpPr>
            <p:cNvPr id="41" name="Oval 40">
              <a:extLst>
                <a:ext uri="{FF2B5EF4-FFF2-40B4-BE49-F238E27FC236}">
                  <a16:creationId xmlns:a16="http://schemas.microsoft.com/office/drawing/2014/main" id="{BF5E4168-3B34-4A70-9910-F412A0D963BA}"/>
                </a:ext>
              </a:extLst>
            </p:cNvPr>
            <p:cNvSpPr/>
            <p:nvPr/>
          </p:nvSpPr>
          <p:spPr>
            <a:xfrm>
              <a:off x="4148817" y="4655421"/>
              <a:ext cx="485670" cy="485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latin typeface="Century Gothic"/>
                <a:cs typeface="Calibri"/>
              </a:endParaRPr>
            </a:p>
          </p:txBody>
        </p:sp>
      </p:grpSp>
      <p:sp>
        <p:nvSpPr>
          <p:cNvPr id="30" name="Text Placeholder 3">
            <a:extLst>
              <a:ext uri="{FF2B5EF4-FFF2-40B4-BE49-F238E27FC236}">
                <a16:creationId xmlns:a16="http://schemas.microsoft.com/office/drawing/2014/main" id="{7CF9F6D5-DE7D-4C0E-B0A7-715901CB5395}"/>
              </a:ext>
            </a:extLst>
          </p:cNvPr>
          <p:cNvSpPr txBox="1">
            <a:spLocks/>
          </p:cNvSpPr>
          <p:nvPr/>
        </p:nvSpPr>
        <p:spPr>
          <a:xfrm>
            <a:off x="4024842" y="4738787"/>
            <a:ext cx="742918" cy="5131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b="1" dirty="0">
                <a:solidFill>
                  <a:srgbClr val="FF0000"/>
                </a:solidFill>
                <a:latin typeface="Century Gothic"/>
                <a:cs typeface="Calibri" panose="020F0502020204030204"/>
              </a:rPr>
              <a:t>O</a:t>
            </a:r>
            <a:r>
              <a:rPr lang="en-US" sz="2400" b="1" baseline="-25000" dirty="0">
                <a:solidFill>
                  <a:srgbClr val="FF0000"/>
                </a:solidFill>
                <a:latin typeface="Century Gothic"/>
                <a:cs typeface="Calibri" panose="020F0502020204030204"/>
              </a:rPr>
              <a:t>3</a:t>
            </a:r>
            <a:endParaRPr lang="en-US" sz="2400" b="1" baseline="-25000" dirty="0">
              <a:solidFill>
                <a:srgbClr val="FF0000"/>
              </a:solidFill>
              <a:cs typeface="Calibri" panose="020F0502020204030204"/>
            </a:endParaRPr>
          </a:p>
          <a:p>
            <a:pPr>
              <a:lnSpc>
                <a:spcPct val="100000"/>
              </a:lnSpc>
              <a:spcAft>
                <a:spcPts val="600"/>
              </a:spcAft>
              <a:buClr>
                <a:srgbClr val="8A599A"/>
              </a:buClr>
              <a:buNone/>
            </a:pPr>
            <a:endParaRPr lang="en-US"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None/>
            </a:pPr>
            <a:endParaRPr lang="en-US" dirty="0">
              <a:solidFill>
                <a:schemeClr val="tx1">
                  <a:lumMod val="75000"/>
                  <a:lumOff val="25000"/>
                </a:schemeClr>
              </a:solidFill>
              <a:latin typeface="Century Gothic" panose="020F0302020204030204"/>
            </a:endParaRPr>
          </a:p>
        </p:txBody>
      </p:sp>
      <p:sp>
        <p:nvSpPr>
          <p:cNvPr id="28" name="Rectangle: Rounded Corners 27">
            <a:extLst>
              <a:ext uri="{FF2B5EF4-FFF2-40B4-BE49-F238E27FC236}">
                <a16:creationId xmlns:a16="http://schemas.microsoft.com/office/drawing/2014/main" id="{A7FDB9B9-D13E-4D9A-B8B4-A70ED9D7BAAD}"/>
              </a:ext>
            </a:extLst>
          </p:cNvPr>
          <p:cNvSpPr/>
          <p:nvPr/>
        </p:nvSpPr>
        <p:spPr>
          <a:xfrm>
            <a:off x="6251858" y="4381531"/>
            <a:ext cx="4317539" cy="5025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282279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8" descr="Map&#10;&#10;Description automatically generated">
            <a:extLst>
              <a:ext uri="{FF2B5EF4-FFF2-40B4-BE49-F238E27FC236}">
                <a16:creationId xmlns:a16="http://schemas.microsoft.com/office/drawing/2014/main" id="{9A116673-C198-491B-9EB6-18F6C075115C}"/>
              </a:ext>
            </a:extLst>
          </p:cNvPr>
          <p:cNvPicPr>
            <a:picLocks noChangeAspect="1"/>
          </p:cNvPicPr>
          <p:nvPr/>
        </p:nvPicPr>
        <p:blipFill>
          <a:blip r:embed="rId3"/>
          <a:stretch>
            <a:fillRect/>
          </a:stretch>
        </p:blipFill>
        <p:spPr>
          <a:xfrm>
            <a:off x="560266" y="1135304"/>
            <a:ext cx="3107103" cy="2557833"/>
          </a:xfrm>
          <a:prstGeom prst="rect">
            <a:avLst/>
          </a:prstGeom>
        </p:spPr>
      </p:pic>
      <p:sp>
        <p:nvSpPr>
          <p:cNvPr id="4" name="Title 1">
            <a:extLst>
              <a:ext uri="{FF2B5EF4-FFF2-40B4-BE49-F238E27FC236}">
                <a16:creationId xmlns:a16="http://schemas.microsoft.com/office/drawing/2014/main" id="{43828D9A-98AC-4B5F-8AB9-54127B194F18}"/>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Study Area  </a:t>
            </a:r>
          </a:p>
        </p:txBody>
      </p:sp>
      <p:grpSp>
        <p:nvGrpSpPr>
          <p:cNvPr id="24" name="Group 23">
            <a:extLst>
              <a:ext uri="{FF2B5EF4-FFF2-40B4-BE49-F238E27FC236}">
                <a16:creationId xmlns:a16="http://schemas.microsoft.com/office/drawing/2014/main" id="{EBD015B1-EEB0-4561-9A7C-BC6B6E59F7A5}"/>
              </a:ext>
            </a:extLst>
          </p:cNvPr>
          <p:cNvGrpSpPr/>
          <p:nvPr/>
        </p:nvGrpSpPr>
        <p:grpSpPr>
          <a:xfrm>
            <a:off x="4477697" y="2675583"/>
            <a:ext cx="495120" cy="612283"/>
            <a:chOff x="8260476" y="4115930"/>
            <a:chExt cx="711014" cy="865825"/>
          </a:xfrm>
        </p:grpSpPr>
        <p:pic>
          <p:nvPicPr>
            <p:cNvPr id="25" name="Graphic 8" descr="Map compass with solid fill">
              <a:extLst>
                <a:ext uri="{FF2B5EF4-FFF2-40B4-BE49-F238E27FC236}">
                  <a16:creationId xmlns:a16="http://schemas.microsoft.com/office/drawing/2014/main" id="{7B34A9C5-04EA-4C66-9ABE-70C9610B3E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8939" y="4410785"/>
              <a:ext cx="577458" cy="570970"/>
            </a:xfrm>
            <a:prstGeom prst="rect">
              <a:avLst/>
            </a:prstGeom>
          </p:spPr>
        </p:pic>
        <p:sp>
          <p:nvSpPr>
            <p:cNvPr id="26" name="Text Placeholder 3">
              <a:extLst>
                <a:ext uri="{FF2B5EF4-FFF2-40B4-BE49-F238E27FC236}">
                  <a16:creationId xmlns:a16="http://schemas.microsoft.com/office/drawing/2014/main" id="{4B655163-A5BE-4445-93B0-1CDC2B08863D}"/>
                </a:ext>
              </a:extLst>
            </p:cNvPr>
            <p:cNvSpPr txBox="1">
              <a:spLocks/>
            </p:cNvSpPr>
            <p:nvPr/>
          </p:nvSpPr>
          <p:spPr>
            <a:xfrm>
              <a:off x="8260476" y="4115930"/>
              <a:ext cx="711014" cy="551795"/>
            </a:xfrm>
            <a:prstGeom prst="rect">
              <a:avLst/>
            </a:prstGeom>
            <a:ln w="28575">
              <a:noFill/>
            </a:ln>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8A599A"/>
                </a:buClr>
                <a:buNone/>
              </a:pPr>
              <a:r>
                <a:rPr lang="en-US" sz="900" b="1" dirty="0">
                  <a:solidFill>
                    <a:srgbClr val="FFFFFF"/>
                  </a:solidFill>
                  <a:latin typeface="Century Gothic"/>
                  <a:cs typeface="Calibri"/>
                </a:rPr>
                <a:t>N</a:t>
              </a:r>
            </a:p>
          </p:txBody>
        </p:sp>
      </p:grpSp>
      <p:sp>
        <p:nvSpPr>
          <p:cNvPr id="38" name="Text Placeholder 3">
            <a:extLst>
              <a:ext uri="{FF2B5EF4-FFF2-40B4-BE49-F238E27FC236}">
                <a16:creationId xmlns:a16="http://schemas.microsoft.com/office/drawing/2014/main" id="{D53759B3-9A59-4BB8-A9FE-AD6BDAB48C52}"/>
              </a:ext>
            </a:extLst>
          </p:cNvPr>
          <p:cNvSpPr txBox="1">
            <a:spLocks/>
          </p:cNvSpPr>
          <p:nvPr/>
        </p:nvSpPr>
        <p:spPr>
          <a:xfrm>
            <a:off x="7336457" y="4860943"/>
            <a:ext cx="2134656" cy="1345195"/>
          </a:xfrm>
          <a:prstGeom prst="rect">
            <a:avLst/>
          </a:prstGeom>
          <a:ln w="28575">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spcAft>
                <a:spcPts val="100"/>
              </a:spcAft>
              <a:buNone/>
            </a:pPr>
            <a:r>
              <a:rPr lang="en-US" sz="1400" b="1" u="sng" dirty="0">
                <a:solidFill>
                  <a:schemeClr val="tx1">
                    <a:lumMod val="75000"/>
                    <a:lumOff val="25000"/>
                  </a:schemeClr>
                </a:solidFill>
                <a:latin typeface="Century Gothic"/>
                <a:cs typeface="Calibri"/>
              </a:rPr>
              <a:t>Spatial Reference</a:t>
            </a:r>
          </a:p>
          <a:p>
            <a:pPr marL="0" indent="0">
              <a:lnSpc>
                <a:spcPct val="100000"/>
              </a:lnSpc>
              <a:spcBef>
                <a:spcPts val="100"/>
              </a:spcBef>
              <a:spcAft>
                <a:spcPts val="100"/>
              </a:spcAft>
              <a:buNone/>
            </a:pPr>
            <a:r>
              <a:rPr lang="en-US" sz="1400" b="1" dirty="0">
                <a:solidFill>
                  <a:schemeClr val="tx1">
                    <a:lumMod val="75000"/>
                    <a:lumOff val="25000"/>
                  </a:schemeClr>
                </a:solidFill>
                <a:latin typeface="Century Gothic"/>
                <a:cs typeface="Calibri"/>
              </a:rPr>
              <a:t>Name:</a:t>
            </a:r>
            <a:r>
              <a:rPr lang="en-US" sz="1400" dirty="0">
                <a:solidFill>
                  <a:schemeClr val="tx1">
                    <a:lumMod val="75000"/>
                    <a:lumOff val="25000"/>
                  </a:schemeClr>
                </a:solidFill>
                <a:latin typeface="Century Gothic"/>
                <a:cs typeface="Calibri"/>
              </a:rPr>
              <a:t> GCS WGS 1984</a:t>
            </a:r>
          </a:p>
          <a:p>
            <a:pPr marL="0" indent="0">
              <a:lnSpc>
                <a:spcPct val="100000"/>
              </a:lnSpc>
              <a:spcBef>
                <a:spcPts val="100"/>
              </a:spcBef>
              <a:spcAft>
                <a:spcPts val="100"/>
              </a:spcAft>
              <a:buNone/>
            </a:pPr>
            <a:r>
              <a:rPr lang="en-US" sz="1400" b="1" dirty="0">
                <a:solidFill>
                  <a:schemeClr val="tx1">
                    <a:lumMod val="75000"/>
                    <a:lumOff val="25000"/>
                  </a:schemeClr>
                </a:solidFill>
                <a:latin typeface="Century Gothic"/>
                <a:cs typeface="Calibri"/>
              </a:rPr>
              <a:t>GCS:</a:t>
            </a:r>
            <a:r>
              <a:rPr lang="en-US" sz="1400" dirty="0">
                <a:solidFill>
                  <a:schemeClr val="tx1">
                    <a:lumMod val="75000"/>
                    <a:lumOff val="25000"/>
                  </a:schemeClr>
                </a:solidFill>
                <a:latin typeface="Century Gothic"/>
                <a:cs typeface="Calibri"/>
              </a:rPr>
              <a:t> GCS WGS 1984</a:t>
            </a:r>
            <a:endParaRPr lang="en-US" dirty="0">
              <a:solidFill>
                <a:schemeClr val="tx1">
                  <a:lumMod val="75000"/>
                  <a:lumOff val="25000"/>
                </a:schemeClr>
              </a:solidFill>
            </a:endParaRPr>
          </a:p>
          <a:p>
            <a:pPr marL="0" indent="0">
              <a:lnSpc>
                <a:spcPct val="100000"/>
              </a:lnSpc>
              <a:spcBef>
                <a:spcPts val="100"/>
              </a:spcBef>
              <a:spcAft>
                <a:spcPts val="100"/>
              </a:spcAft>
              <a:buNone/>
            </a:pPr>
            <a:r>
              <a:rPr lang="en-US" sz="1400" b="1" dirty="0">
                <a:solidFill>
                  <a:schemeClr val="tx1">
                    <a:lumMod val="75000"/>
                    <a:lumOff val="25000"/>
                  </a:schemeClr>
                </a:solidFill>
                <a:latin typeface="Century Gothic"/>
                <a:cs typeface="Calibri"/>
              </a:rPr>
              <a:t>Datum: </a:t>
            </a:r>
            <a:r>
              <a:rPr lang="en-US" sz="1400" dirty="0">
                <a:solidFill>
                  <a:schemeClr val="tx1">
                    <a:lumMod val="75000"/>
                    <a:lumOff val="25000"/>
                  </a:schemeClr>
                </a:solidFill>
                <a:latin typeface="Century Gothic"/>
                <a:cs typeface="Calibri"/>
              </a:rPr>
              <a:t>WGS 1984</a:t>
            </a:r>
          </a:p>
          <a:p>
            <a:pPr marL="0" indent="0">
              <a:lnSpc>
                <a:spcPct val="100000"/>
              </a:lnSpc>
              <a:spcBef>
                <a:spcPts val="100"/>
              </a:spcBef>
              <a:spcAft>
                <a:spcPts val="100"/>
              </a:spcAft>
              <a:buNone/>
            </a:pPr>
            <a:r>
              <a:rPr lang="en-US" sz="1400" b="1" dirty="0">
                <a:solidFill>
                  <a:schemeClr val="tx1">
                    <a:lumMod val="75000"/>
                    <a:lumOff val="25000"/>
                  </a:schemeClr>
                </a:solidFill>
                <a:latin typeface="Century Gothic"/>
                <a:cs typeface="Calibri"/>
              </a:rPr>
              <a:t>Map Units: </a:t>
            </a:r>
            <a:r>
              <a:rPr lang="en-US" sz="1400" dirty="0">
                <a:solidFill>
                  <a:schemeClr val="tx1">
                    <a:lumMod val="75000"/>
                    <a:lumOff val="25000"/>
                  </a:schemeClr>
                </a:solidFill>
                <a:latin typeface="Century Gothic"/>
                <a:cs typeface="Calibri"/>
              </a:rPr>
              <a:t>Degree</a:t>
            </a:r>
            <a:endParaRPr lang="en-US" dirty="0">
              <a:solidFill>
                <a:schemeClr val="tx1">
                  <a:lumMod val="75000"/>
                  <a:lumOff val="25000"/>
                </a:schemeClr>
              </a:solidFill>
            </a:endParaRPr>
          </a:p>
          <a:p>
            <a:pPr marL="0" indent="0">
              <a:lnSpc>
                <a:spcPct val="100000"/>
              </a:lnSpc>
              <a:spcBef>
                <a:spcPts val="0"/>
              </a:spcBef>
              <a:spcAft>
                <a:spcPts val="600"/>
              </a:spcAft>
              <a:buNone/>
            </a:pPr>
            <a:endParaRPr lang="en-US" sz="1400" dirty="0">
              <a:solidFill>
                <a:schemeClr val="tx1">
                  <a:lumMod val="75000"/>
                  <a:lumOff val="25000"/>
                </a:schemeClr>
              </a:solidFill>
              <a:latin typeface="Century Gothic"/>
              <a:cs typeface="Calibri"/>
            </a:endParaRPr>
          </a:p>
        </p:txBody>
      </p:sp>
      <p:grpSp>
        <p:nvGrpSpPr>
          <p:cNvPr id="3" name="Group 2">
            <a:extLst>
              <a:ext uri="{FF2B5EF4-FFF2-40B4-BE49-F238E27FC236}">
                <a16:creationId xmlns:a16="http://schemas.microsoft.com/office/drawing/2014/main" id="{23BA0A6E-95F9-4C49-B061-1F23A3D9F45B}"/>
              </a:ext>
            </a:extLst>
          </p:cNvPr>
          <p:cNvGrpSpPr/>
          <p:nvPr/>
        </p:nvGrpSpPr>
        <p:grpSpPr>
          <a:xfrm>
            <a:off x="9521950" y="4444048"/>
            <a:ext cx="2190750" cy="1721036"/>
            <a:chOff x="8682378" y="4378106"/>
            <a:chExt cx="2190750" cy="1721036"/>
          </a:xfrm>
        </p:grpSpPr>
        <p:pic>
          <p:nvPicPr>
            <p:cNvPr id="16" name="Picture 16" descr="A picture containing shape&#10;&#10;Description automatically generated">
              <a:extLst>
                <a:ext uri="{FF2B5EF4-FFF2-40B4-BE49-F238E27FC236}">
                  <a16:creationId xmlns:a16="http://schemas.microsoft.com/office/drawing/2014/main" id="{78D0AAAC-E28A-4165-A600-2B3FB628111F}"/>
                </a:ext>
              </a:extLst>
            </p:cNvPr>
            <p:cNvPicPr>
              <a:picLocks noChangeAspect="1"/>
            </p:cNvPicPr>
            <p:nvPr/>
          </p:nvPicPr>
          <p:blipFill rotWithShape="1">
            <a:blip r:embed="rId6"/>
            <a:srcRect t="25336" r="1124" b="-268"/>
            <a:stretch/>
          </p:blipFill>
          <p:spPr>
            <a:xfrm>
              <a:off x="8805112" y="4926756"/>
              <a:ext cx="642851" cy="1155267"/>
            </a:xfrm>
            <a:prstGeom prst="rect">
              <a:avLst/>
            </a:prstGeom>
          </p:spPr>
        </p:pic>
        <p:sp>
          <p:nvSpPr>
            <p:cNvPr id="31" name="Text Placeholder 3">
              <a:extLst>
                <a:ext uri="{FF2B5EF4-FFF2-40B4-BE49-F238E27FC236}">
                  <a16:creationId xmlns:a16="http://schemas.microsoft.com/office/drawing/2014/main" id="{AA6B992E-3668-4FD6-AC73-AB43CFEA7EF1}"/>
                </a:ext>
              </a:extLst>
            </p:cNvPr>
            <p:cNvSpPr txBox="1">
              <a:spLocks/>
            </p:cNvSpPr>
            <p:nvPr/>
          </p:nvSpPr>
          <p:spPr>
            <a:xfrm>
              <a:off x="9423248" y="4861501"/>
              <a:ext cx="1394626" cy="1142682"/>
            </a:xfrm>
            <a:prstGeom prst="rect">
              <a:avLst/>
            </a:prstGeom>
            <a:ln w="28575">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Clr>
                  <a:srgbClr val="8A599A"/>
                </a:buClr>
                <a:buNone/>
              </a:pPr>
              <a:r>
                <a:rPr lang="en-US" sz="1400" dirty="0">
                  <a:solidFill>
                    <a:schemeClr val="tx1">
                      <a:lumMod val="75000"/>
                      <a:lumOff val="25000"/>
                    </a:schemeClr>
                  </a:solidFill>
                  <a:latin typeface="Century Gothic"/>
                  <a:cs typeface="Calibri"/>
                </a:rPr>
                <a:t>United States</a:t>
              </a:r>
            </a:p>
            <a:p>
              <a:pPr marL="0" indent="0">
                <a:lnSpc>
                  <a:spcPct val="150000"/>
                </a:lnSpc>
                <a:spcBef>
                  <a:spcPts val="0"/>
                </a:spcBef>
                <a:spcAft>
                  <a:spcPts val="600"/>
                </a:spcAft>
                <a:buNone/>
              </a:pPr>
              <a:r>
                <a:rPr lang="en-US" sz="1400" dirty="0">
                  <a:solidFill>
                    <a:schemeClr val="tx1">
                      <a:lumMod val="75000"/>
                      <a:lumOff val="25000"/>
                    </a:schemeClr>
                  </a:solidFill>
                  <a:latin typeface="Century Gothic"/>
                  <a:cs typeface="Calibri"/>
                </a:rPr>
                <a:t>Major cities</a:t>
              </a:r>
            </a:p>
            <a:p>
              <a:pPr marL="0" indent="0">
                <a:lnSpc>
                  <a:spcPct val="150000"/>
                </a:lnSpc>
                <a:spcBef>
                  <a:spcPts val="0"/>
                </a:spcBef>
                <a:spcAft>
                  <a:spcPts val="600"/>
                </a:spcAft>
                <a:buNone/>
              </a:pPr>
              <a:r>
                <a:rPr lang="en-US" sz="1400" dirty="0">
                  <a:solidFill>
                    <a:schemeClr val="tx1">
                      <a:lumMod val="75000"/>
                      <a:lumOff val="25000"/>
                    </a:schemeClr>
                  </a:solidFill>
                  <a:latin typeface="Century Gothic"/>
                  <a:cs typeface="Calibri"/>
                </a:rPr>
                <a:t>Study area</a:t>
              </a:r>
            </a:p>
          </p:txBody>
        </p:sp>
        <p:sp>
          <p:nvSpPr>
            <p:cNvPr id="39" name="Text Placeholder 3">
              <a:extLst>
                <a:ext uri="{FF2B5EF4-FFF2-40B4-BE49-F238E27FC236}">
                  <a16:creationId xmlns:a16="http://schemas.microsoft.com/office/drawing/2014/main" id="{9640062E-814D-4D9F-98C5-D7C5BEDDD1CB}"/>
                </a:ext>
              </a:extLst>
            </p:cNvPr>
            <p:cNvSpPr txBox="1">
              <a:spLocks/>
            </p:cNvSpPr>
            <p:nvPr/>
          </p:nvSpPr>
          <p:spPr>
            <a:xfrm>
              <a:off x="9165617" y="4452646"/>
              <a:ext cx="1229141" cy="384114"/>
            </a:xfrm>
            <a:prstGeom prst="rect">
              <a:avLst/>
            </a:prstGeom>
            <a:ln w="28575">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None/>
              </a:pPr>
              <a:r>
                <a:rPr lang="en-US" sz="1800" b="1" dirty="0">
                  <a:solidFill>
                    <a:schemeClr val="tx1">
                      <a:lumMod val="75000"/>
                      <a:lumOff val="25000"/>
                    </a:schemeClr>
                  </a:solidFill>
                  <a:latin typeface="Century Gothic"/>
                  <a:cs typeface="Calibri"/>
                </a:rPr>
                <a:t>Legend</a:t>
              </a:r>
              <a:endParaRPr lang="en-US" sz="1800" b="1" dirty="0">
                <a:solidFill>
                  <a:schemeClr val="tx1">
                    <a:lumMod val="75000"/>
                    <a:lumOff val="25000"/>
                  </a:schemeClr>
                </a:solidFill>
                <a:cs typeface="Calibri" panose="020F0502020204030204"/>
              </a:endParaRPr>
            </a:p>
            <a:p>
              <a:pPr marL="0" indent="0">
                <a:lnSpc>
                  <a:spcPct val="100000"/>
                </a:lnSpc>
                <a:spcBef>
                  <a:spcPts val="0"/>
                </a:spcBef>
                <a:spcAft>
                  <a:spcPts val="600"/>
                </a:spcAft>
                <a:buNone/>
              </a:pPr>
              <a:endParaRPr lang="en-US" sz="1400" dirty="0">
                <a:solidFill>
                  <a:schemeClr val="tx1">
                    <a:lumMod val="75000"/>
                    <a:lumOff val="25000"/>
                  </a:schemeClr>
                </a:solidFill>
                <a:latin typeface="Century Gothic"/>
                <a:cs typeface="Calibri"/>
              </a:endParaRPr>
            </a:p>
          </p:txBody>
        </p:sp>
        <p:sp>
          <p:nvSpPr>
            <p:cNvPr id="13" name="Rectangle 12">
              <a:extLst>
                <a:ext uri="{FF2B5EF4-FFF2-40B4-BE49-F238E27FC236}">
                  <a16:creationId xmlns:a16="http://schemas.microsoft.com/office/drawing/2014/main" id="{140187D6-5D4D-4D9F-ACF2-830A41F19DBC}"/>
                </a:ext>
              </a:extLst>
            </p:cNvPr>
            <p:cNvSpPr/>
            <p:nvPr/>
          </p:nvSpPr>
          <p:spPr>
            <a:xfrm>
              <a:off x="8682378" y="4378106"/>
              <a:ext cx="2190750" cy="1721036"/>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Rectangle: Rounded Corners 39">
            <a:extLst>
              <a:ext uri="{FF2B5EF4-FFF2-40B4-BE49-F238E27FC236}">
                <a16:creationId xmlns:a16="http://schemas.microsoft.com/office/drawing/2014/main" id="{17455D3C-EF44-41D0-B1F7-745D8D6A91AC}"/>
              </a:ext>
            </a:extLst>
          </p:cNvPr>
          <p:cNvSpPr/>
          <p:nvPr/>
        </p:nvSpPr>
        <p:spPr>
          <a:xfrm>
            <a:off x="709118" y="4560625"/>
            <a:ext cx="5169242" cy="133178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Aft>
                <a:spcPts val="600"/>
              </a:spcAft>
            </a:pPr>
            <a:r>
              <a:rPr lang="en-US" sz="2400" dirty="0">
                <a:solidFill>
                  <a:schemeClr val="tx1">
                    <a:lumMod val="75000"/>
                    <a:lumOff val="25000"/>
                  </a:schemeClr>
                </a:solidFill>
                <a:latin typeface="Century Gothic"/>
              </a:rPr>
              <a:t>Oklahoma and bordering states</a:t>
            </a:r>
            <a:endParaRPr lang="en-US" sz="2400" dirty="0">
              <a:solidFill>
                <a:schemeClr val="tx1">
                  <a:lumMod val="75000"/>
                  <a:lumOff val="25000"/>
                </a:schemeClr>
              </a:solidFill>
              <a:ea typeface="+mn-lt"/>
              <a:cs typeface="+mn-lt"/>
            </a:endParaRPr>
          </a:p>
          <a:p>
            <a:pPr>
              <a:spcAft>
                <a:spcPts val="600"/>
              </a:spcAft>
            </a:pPr>
            <a:r>
              <a:rPr lang="en-US" sz="2000" dirty="0">
                <a:solidFill>
                  <a:schemeClr val="tx1">
                    <a:lumMod val="75000"/>
                    <a:lumOff val="25000"/>
                  </a:schemeClr>
                </a:solidFill>
                <a:latin typeface="Century Gothic"/>
              </a:rPr>
              <a:t>Texas, New Mexico, Colorado, Kansas, Arkansas, Louisiana, Missouri</a:t>
            </a:r>
            <a:endParaRPr lang="en-US" sz="2000" dirty="0">
              <a:solidFill>
                <a:schemeClr val="tx1">
                  <a:lumMod val="75000"/>
                  <a:lumOff val="25000"/>
                </a:schemeClr>
              </a:solidFill>
            </a:endParaRPr>
          </a:p>
        </p:txBody>
      </p:sp>
      <p:pic>
        <p:nvPicPr>
          <p:cNvPr id="22" name="Picture 22" descr="Diagram, map&#10;&#10;Description automatically generated">
            <a:extLst>
              <a:ext uri="{FF2B5EF4-FFF2-40B4-BE49-F238E27FC236}">
                <a16:creationId xmlns:a16="http://schemas.microsoft.com/office/drawing/2014/main" id="{0F0DE842-F803-40AC-A38E-D7A072F84DF4}"/>
              </a:ext>
            </a:extLst>
          </p:cNvPr>
          <p:cNvPicPr>
            <a:picLocks noChangeAspect="1"/>
          </p:cNvPicPr>
          <p:nvPr/>
        </p:nvPicPr>
        <p:blipFill rotWithShape="1">
          <a:blip r:embed="rId7"/>
          <a:srcRect l="986" t="537" r="631" b="8601"/>
          <a:stretch/>
        </p:blipFill>
        <p:spPr>
          <a:xfrm>
            <a:off x="4376470" y="1138697"/>
            <a:ext cx="3127169" cy="2234108"/>
          </a:xfrm>
          <a:prstGeom prst="rect">
            <a:avLst/>
          </a:prstGeom>
          <a:ln w="28575">
            <a:solidFill>
              <a:schemeClr val="accent2"/>
            </a:solidFill>
          </a:ln>
        </p:spPr>
      </p:pic>
      <p:sp>
        <p:nvSpPr>
          <p:cNvPr id="5" name="Rectangle 4">
            <a:extLst>
              <a:ext uri="{FF2B5EF4-FFF2-40B4-BE49-F238E27FC236}">
                <a16:creationId xmlns:a16="http://schemas.microsoft.com/office/drawing/2014/main" id="{B811DC4D-E3D5-493D-85F8-8063EE7E3C4F}"/>
              </a:ext>
            </a:extLst>
          </p:cNvPr>
          <p:cNvSpPr/>
          <p:nvPr/>
        </p:nvSpPr>
        <p:spPr>
          <a:xfrm>
            <a:off x="5879900" y="1879843"/>
            <a:ext cx="163802" cy="108195"/>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F65B537D-3F42-4015-A5A3-AFFFF31BFB71}"/>
              </a:ext>
            </a:extLst>
          </p:cNvPr>
          <p:cNvCxnSpPr>
            <a:cxnSpLocks/>
          </p:cNvCxnSpPr>
          <p:nvPr/>
        </p:nvCxnSpPr>
        <p:spPr>
          <a:xfrm flipV="1">
            <a:off x="6036240" y="1122296"/>
            <a:ext cx="2236593" cy="774488"/>
          </a:xfrm>
          <a:prstGeom prst="straightConnector1">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62499085-8B77-42D5-9388-5B967ACCC641}"/>
              </a:ext>
            </a:extLst>
          </p:cNvPr>
          <p:cNvCxnSpPr>
            <a:cxnSpLocks/>
          </p:cNvCxnSpPr>
          <p:nvPr/>
        </p:nvCxnSpPr>
        <p:spPr>
          <a:xfrm>
            <a:off x="6043785" y="1979064"/>
            <a:ext cx="2221504" cy="1413430"/>
          </a:xfrm>
          <a:prstGeom prst="straightConnector1">
            <a:avLst/>
          </a:prstGeom>
          <a:ln w="28575">
            <a:solidFill>
              <a:srgbClr val="C00000"/>
            </a:solidFill>
          </a:ln>
        </p:spPr>
        <p:style>
          <a:lnRef idx="1">
            <a:schemeClr val="dk1"/>
          </a:lnRef>
          <a:fillRef idx="0">
            <a:schemeClr val="dk1"/>
          </a:fillRef>
          <a:effectRef idx="0">
            <a:schemeClr val="dk1"/>
          </a:effectRef>
          <a:fontRef idx="minor">
            <a:schemeClr val="tx1"/>
          </a:fontRef>
        </p:style>
      </p:cxnSp>
      <p:pic>
        <p:nvPicPr>
          <p:cNvPr id="21" name="Picture 21" descr="Map&#10;&#10;Description automatically generated">
            <a:extLst>
              <a:ext uri="{FF2B5EF4-FFF2-40B4-BE49-F238E27FC236}">
                <a16:creationId xmlns:a16="http://schemas.microsoft.com/office/drawing/2014/main" id="{FB8F8523-F84E-447A-8738-B7F94DC8CD1A}"/>
              </a:ext>
            </a:extLst>
          </p:cNvPr>
          <p:cNvPicPr>
            <a:picLocks noChangeAspect="1"/>
          </p:cNvPicPr>
          <p:nvPr/>
        </p:nvPicPr>
        <p:blipFill rotWithShape="1">
          <a:blip r:embed="rId8"/>
          <a:srcRect l="880" t="777" r="1126" b="10825"/>
          <a:stretch/>
        </p:blipFill>
        <p:spPr>
          <a:xfrm>
            <a:off x="8287490" y="1136157"/>
            <a:ext cx="3425319" cy="2239308"/>
          </a:xfrm>
          <a:prstGeom prst="rect">
            <a:avLst/>
          </a:prstGeom>
          <a:ln w="28575">
            <a:solidFill>
              <a:srgbClr val="C00000"/>
            </a:solidFill>
          </a:ln>
        </p:spPr>
      </p:pic>
      <p:pic>
        <p:nvPicPr>
          <p:cNvPr id="33" name="Picture 21" descr="Map&#10;&#10;Description automatically generated">
            <a:extLst>
              <a:ext uri="{FF2B5EF4-FFF2-40B4-BE49-F238E27FC236}">
                <a16:creationId xmlns:a16="http://schemas.microsoft.com/office/drawing/2014/main" id="{B99CF35B-B67C-425E-88E4-94C372977712}"/>
              </a:ext>
            </a:extLst>
          </p:cNvPr>
          <p:cNvPicPr>
            <a:picLocks noChangeAspect="1"/>
          </p:cNvPicPr>
          <p:nvPr/>
        </p:nvPicPr>
        <p:blipFill rotWithShape="1">
          <a:blip r:embed="rId8"/>
          <a:srcRect l="272" t="90977" r="58311" b="282"/>
          <a:stretch/>
        </p:blipFill>
        <p:spPr>
          <a:xfrm>
            <a:off x="8273717" y="3438478"/>
            <a:ext cx="1865349" cy="294700"/>
          </a:xfrm>
          <a:prstGeom prst="rect">
            <a:avLst/>
          </a:prstGeom>
        </p:spPr>
      </p:pic>
      <p:grpSp>
        <p:nvGrpSpPr>
          <p:cNvPr id="9" name="Group 8">
            <a:extLst>
              <a:ext uri="{FF2B5EF4-FFF2-40B4-BE49-F238E27FC236}">
                <a16:creationId xmlns:a16="http://schemas.microsoft.com/office/drawing/2014/main" id="{E02E7FF9-ACC2-4247-BF9D-ECFD6A9E3130}"/>
              </a:ext>
            </a:extLst>
          </p:cNvPr>
          <p:cNvGrpSpPr/>
          <p:nvPr/>
        </p:nvGrpSpPr>
        <p:grpSpPr>
          <a:xfrm>
            <a:off x="4397098" y="3447655"/>
            <a:ext cx="1410221" cy="305148"/>
            <a:chOff x="2595408" y="5346425"/>
            <a:chExt cx="5624667" cy="1152874"/>
          </a:xfrm>
        </p:grpSpPr>
        <p:pic>
          <p:nvPicPr>
            <p:cNvPr id="32" name="Picture 22" descr="Diagram, map&#10;&#10;Description automatically generated">
              <a:extLst>
                <a:ext uri="{FF2B5EF4-FFF2-40B4-BE49-F238E27FC236}">
                  <a16:creationId xmlns:a16="http://schemas.microsoft.com/office/drawing/2014/main" id="{3ABEC88B-7B28-4295-B845-AC0A75CF50F6}"/>
                </a:ext>
              </a:extLst>
            </p:cNvPr>
            <p:cNvPicPr>
              <a:picLocks noChangeAspect="1"/>
            </p:cNvPicPr>
            <p:nvPr/>
          </p:nvPicPr>
          <p:blipFill rotWithShape="1">
            <a:blip r:embed="rId7"/>
            <a:srcRect l="307" t="91424" r="69434" b="563"/>
            <a:stretch/>
          </p:blipFill>
          <p:spPr>
            <a:xfrm>
              <a:off x="2595408" y="5346425"/>
              <a:ext cx="5624639" cy="1152874"/>
            </a:xfrm>
            <a:prstGeom prst="rect">
              <a:avLst/>
            </a:prstGeom>
            <a:ln>
              <a:noFill/>
            </a:ln>
          </p:spPr>
        </p:pic>
        <p:sp>
          <p:nvSpPr>
            <p:cNvPr id="2" name="Rectangle 1">
              <a:extLst>
                <a:ext uri="{FF2B5EF4-FFF2-40B4-BE49-F238E27FC236}">
                  <a16:creationId xmlns:a16="http://schemas.microsoft.com/office/drawing/2014/main" id="{6342F125-2E3F-46D0-AAFF-97C75F6D80CD}"/>
                </a:ext>
              </a:extLst>
            </p:cNvPr>
            <p:cNvSpPr/>
            <p:nvPr/>
          </p:nvSpPr>
          <p:spPr>
            <a:xfrm>
              <a:off x="7762875" y="5857875"/>
              <a:ext cx="457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D97777EF-3065-4AAC-9EF1-3770D34AEDB7}"/>
              </a:ext>
            </a:extLst>
          </p:cNvPr>
          <p:cNvSpPr/>
          <p:nvPr/>
        </p:nvSpPr>
        <p:spPr>
          <a:xfrm>
            <a:off x="1985800" y="2092464"/>
            <a:ext cx="608874" cy="374585"/>
          </a:xfrm>
          <a:prstGeom prst="rect">
            <a:avLst/>
          </a:prstGeom>
          <a:noFill/>
          <a:ln w="2857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6604B4BE-9232-4220-8A02-6EC4302FE59C}"/>
              </a:ext>
            </a:extLst>
          </p:cNvPr>
          <p:cNvCxnSpPr>
            <a:cxnSpLocks/>
          </p:cNvCxnSpPr>
          <p:nvPr/>
        </p:nvCxnSpPr>
        <p:spPr>
          <a:xfrm flipV="1">
            <a:off x="2590919" y="1118149"/>
            <a:ext cx="1781381" cy="999286"/>
          </a:xfrm>
          <a:prstGeom prst="straightConnector1">
            <a:avLst/>
          </a:prstGeom>
          <a:ln w="28575">
            <a:solidFill>
              <a:schemeClr val="accent2"/>
            </a:solidFill>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0304AA55-DB75-4ADD-961F-192C9A5FC0C2}"/>
              </a:ext>
            </a:extLst>
          </p:cNvPr>
          <p:cNvCxnSpPr>
            <a:cxnSpLocks/>
          </p:cNvCxnSpPr>
          <p:nvPr/>
        </p:nvCxnSpPr>
        <p:spPr>
          <a:xfrm>
            <a:off x="2605573" y="2466486"/>
            <a:ext cx="1770103" cy="888008"/>
          </a:xfrm>
          <a:prstGeom prst="straightConnector1">
            <a:avLst/>
          </a:prstGeom>
          <a:ln w="28575">
            <a:solidFill>
              <a:schemeClr val="accent2"/>
            </a:solidFill>
          </a:ln>
        </p:spPr>
        <p:style>
          <a:lnRef idx="1">
            <a:schemeClr val="dk1"/>
          </a:lnRef>
          <a:fillRef idx="0">
            <a:schemeClr val="dk1"/>
          </a:fillRef>
          <a:effectRef idx="0">
            <a:schemeClr val="dk1"/>
          </a:effectRef>
          <a:fontRef idx="minor">
            <a:schemeClr val="tx1"/>
          </a:fontRef>
        </p:style>
      </p:cxnSp>
      <p:sp>
        <p:nvSpPr>
          <p:cNvPr id="41" name="Text Placeholder 3">
            <a:extLst>
              <a:ext uri="{FF2B5EF4-FFF2-40B4-BE49-F238E27FC236}">
                <a16:creationId xmlns:a16="http://schemas.microsoft.com/office/drawing/2014/main" id="{4E666890-F29A-49F5-B6D6-C27A5C4CE78A}"/>
              </a:ext>
            </a:extLst>
          </p:cNvPr>
          <p:cNvSpPr txBox="1">
            <a:spLocks/>
          </p:cNvSpPr>
          <p:nvPr/>
        </p:nvSpPr>
        <p:spPr>
          <a:xfrm>
            <a:off x="10067360" y="3433082"/>
            <a:ext cx="525651" cy="323531"/>
          </a:xfrm>
          <a:prstGeom prst="rect">
            <a:avLst/>
          </a:prstGeom>
          <a:ln w="28575">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None/>
            </a:pPr>
            <a:r>
              <a:rPr lang="en-US" sz="1400" dirty="0">
                <a:solidFill>
                  <a:schemeClr val="tx1">
                    <a:lumMod val="75000"/>
                    <a:lumOff val="25000"/>
                  </a:schemeClr>
                </a:solidFill>
                <a:latin typeface="Century Gothic"/>
                <a:cs typeface="Calibri"/>
              </a:rPr>
              <a:t>km</a:t>
            </a:r>
            <a:endParaRPr lang="en-US" sz="1400" dirty="0">
              <a:solidFill>
                <a:schemeClr val="tx1">
                  <a:lumMod val="75000"/>
                  <a:lumOff val="25000"/>
                </a:schemeClr>
              </a:solidFill>
            </a:endParaRPr>
          </a:p>
        </p:txBody>
      </p:sp>
      <p:sp>
        <p:nvSpPr>
          <p:cNvPr id="36" name="Text Placeholder 3">
            <a:extLst>
              <a:ext uri="{FF2B5EF4-FFF2-40B4-BE49-F238E27FC236}">
                <a16:creationId xmlns:a16="http://schemas.microsoft.com/office/drawing/2014/main" id="{FE2D589C-213B-413F-B860-47A6FA44B12C}"/>
              </a:ext>
            </a:extLst>
          </p:cNvPr>
          <p:cNvSpPr txBox="1">
            <a:spLocks/>
          </p:cNvSpPr>
          <p:nvPr/>
        </p:nvSpPr>
        <p:spPr>
          <a:xfrm>
            <a:off x="5641899" y="3447737"/>
            <a:ext cx="525651" cy="323531"/>
          </a:xfrm>
          <a:prstGeom prst="rect">
            <a:avLst/>
          </a:prstGeom>
          <a:ln w="28575">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600"/>
              </a:spcAft>
              <a:buNone/>
            </a:pPr>
            <a:r>
              <a:rPr lang="en-US" sz="1400" dirty="0">
                <a:solidFill>
                  <a:schemeClr val="tx1">
                    <a:lumMod val="75000"/>
                    <a:lumOff val="25000"/>
                  </a:schemeClr>
                </a:solidFill>
                <a:latin typeface="Century Gothic"/>
                <a:cs typeface="Calibri"/>
              </a:rPr>
              <a:t>km</a:t>
            </a:r>
            <a:endParaRPr lang="en-US" sz="1400" dirty="0">
              <a:solidFill>
                <a:schemeClr val="tx1">
                  <a:lumMod val="75000"/>
                  <a:lumOff val="25000"/>
                </a:schemeClr>
              </a:solidFill>
            </a:endParaRPr>
          </a:p>
        </p:txBody>
      </p:sp>
      <p:pic>
        <p:nvPicPr>
          <p:cNvPr id="10" name="Picture 15">
            <a:extLst>
              <a:ext uri="{FF2B5EF4-FFF2-40B4-BE49-F238E27FC236}">
                <a16:creationId xmlns:a16="http://schemas.microsoft.com/office/drawing/2014/main" id="{2421E861-F7EF-4957-AFA1-EABC2CB57C8D}"/>
              </a:ext>
            </a:extLst>
          </p:cNvPr>
          <p:cNvPicPr>
            <a:picLocks noChangeAspect="1"/>
          </p:cNvPicPr>
          <p:nvPr/>
        </p:nvPicPr>
        <p:blipFill>
          <a:blip r:embed="rId9"/>
          <a:stretch>
            <a:fillRect/>
          </a:stretch>
        </p:blipFill>
        <p:spPr>
          <a:xfrm>
            <a:off x="6961339" y="5091113"/>
            <a:ext cx="282575" cy="892175"/>
          </a:xfrm>
          <a:prstGeom prst="rect">
            <a:avLst/>
          </a:prstGeom>
        </p:spPr>
      </p:pic>
    </p:spTree>
    <p:extLst>
      <p:ext uri="{BB962C8B-B14F-4D97-AF65-F5344CB8AC3E}">
        <p14:creationId xmlns:p14="http://schemas.microsoft.com/office/powerpoint/2010/main" val="3812310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outdoor, soil&#10;&#10;Description automatically generated">
            <a:extLst>
              <a:ext uri="{FF2B5EF4-FFF2-40B4-BE49-F238E27FC236}">
                <a16:creationId xmlns:a16="http://schemas.microsoft.com/office/drawing/2014/main" id="{34E4F74A-B12C-4A84-AA56-1BD40E129FAB}"/>
              </a:ext>
            </a:extLst>
          </p:cNvPr>
          <p:cNvPicPr>
            <a:picLocks noChangeAspect="1"/>
          </p:cNvPicPr>
          <p:nvPr/>
        </p:nvPicPr>
        <p:blipFill rotWithShape="1">
          <a:blip r:embed="rId3"/>
          <a:srcRect l="13696" t="-1522" r="9348" b="-435"/>
          <a:stretch/>
        </p:blipFill>
        <p:spPr>
          <a:xfrm>
            <a:off x="7099585" y="668"/>
            <a:ext cx="5093214" cy="6747372"/>
          </a:xfrm>
          <a:prstGeom prst="rect">
            <a:avLst/>
          </a:prstGeom>
        </p:spPr>
      </p:pic>
      <p:sp>
        <p:nvSpPr>
          <p:cNvPr id="10" name="TextBox 9">
            <a:extLst>
              <a:ext uri="{FF2B5EF4-FFF2-40B4-BE49-F238E27FC236}">
                <a16:creationId xmlns:a16="http://schemas.microsoft.com/office/drawing/2014/main" id="{EB9E61FE-4120-4A11-B608-B2D4C4A88CA7}"/>
              </a:ext>
            </a:extLst>
          </p:cNvPr>
          <p:cNvSpPr txBox="1"/>
          <p:nvPr/>
        </p:nvSpPr>
        <p:spPr>
          <a:xfrm>
            <a:off x="8499851" y="6454748"/>
            <a:ext cx="361505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rgbClr val="FFFFFF"/>
                </a:solidFill>
                <a:latin typeface="Century Gothic"/>
                <a:ea typeface="+mn-lt"/>
                <a:cs typeface="+mn-lt"/>
              </a:rPr>
              <a:t>Image Credit: NASA Image Gallery</a:t>
            </a:r>
            <a:endParaRPr lang="en-US" sz="1050" dirty="0">
              <a:solidFill>
                <a:srgbClr val="FFFFFF"/>
              </a:solidFill>
              <a:cs typeface="Calibri"/>
            </a:endParaRPr>
          </a:p>
        </p:txBody>
      </p:sp>
      <p:sp>
        <p:nvSpPr>
          <p:cNvPr id="2" name="TextBox 1">
            <a:extLst>
              <a:ext uri="{FF2B5EF4-FFF2-40B4-BE49-F238E27FC236}">
                <a16:creationId xmlns:a16="http://schemas.microsoft.com/office/drawing/2014/main" id="{B54D4FAE-30B6-4B53-B76B-67818AF2E2AD}"/>
              </a:ext>
            </a:extLst>
          </p:cNvPr>
          <p:cNvSpPr txBox="1"/>
          <p:nvPr/>
        </p:nvSpPr>
        <p:spPr>
          <a:xfrm>
            <a:off x="493293" y="1207889"/>
            <a:ext cx="628885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ea typeface="+mn-lt"/>
                <a:cs typeface="+mn-lt"/>
              </a:rPr>
              <a:t>Oklahoma Department of Environmental Quality (DEQ)</a:t>
            </a:r>
            <a:endParaRPr lang="en-US" b="1" dirty="0">
              <a:solidFill>
                <a:schemeClr val="tx1">
                  <a:lumMod val="75000"/>
                  <a:lumOff val="25000"/>
                </a:schemeClr>
              </a:solidFill>
            </a:endParaRPr>
          </a:p>
          <a:p>
            <a:pPr algn="ctr"/>
            <a:endParaRPr lang="en-US" sz="2400" dirty="0">
              <a:solidFill>
                <a:schemeClr val="tx1">
                  <a:lumMod val="75000"/>
                  <a:lumOff val="25000"/>
                </a:schemeClr>
              </a:solidFill>
              <a:latin typeface="Century Gothic"/>
              <a:ea typeface="+mn-lt"/>
              <a:cs typeface="+mn-lt"/>
            </a:endParaRPr>
          </a:p>
          <a:p>
            <a:pPr algn="ctr"/>
            <a:r>
              <a:rPr lang="en-US" sz="2400" dirty="0">
                <a:solidFill>
                  <a:schemeClr val="tx1">
                    <a:lumMod val="75000"/>
                    <a:lumOff val="25000"/>
                  </a:schemeClr>
                </a:solidFill>
                <a:latin typeface="Century Gothic"/>
                <a:ea typeface="+mn-lt"/>
                <a:cs typeface="+mn-lt"/>
              </a:rPr>
              <a:t>Mission- </a:t>
            </a:r>
            <a:r>
              <a:rPr lang="en-US" sz="2400" i="1" dirty="0">
                <a:solidFill>
                  <a:schemeClr val="tx1">
                    <a:lumMod val="75000"/>
                    <a:lumOff val="25000"/>
                  </a:schemeClr>
                </a:solidFill>
                <a:latin typeface="Century Gothic"/>
                <a:ea typeface="+mn-lt"/>
                <a:cs typeface="+mn-lt"/>
              </a:rPr>
              <a:t>“to protect and improve public health and our environment”</a:t>
            </a:r>
            <a:endParaRPr lang="en-US" dirty="0">
              <a:solidFill>
                <a:schemeClr val="tx1">
                  <a:lumMod val="75000"/>
                  <a:lumOff val="25000"/>
                </a:schemeClr>
              </a:solidFill>
              <a:latin typeface="Century Gothic"/>
              <a:ea typeface="+mn-lt"/>
              <a:cs typeface="+mn-lt"/>
            </a:endParaRPr>
          </a:p>
        </p:txBody>
      </p:sp>
      <p:sp>
        <p:nvSpPr>
          <p:cNvPr id="5" name="Title 1">
            <a:extLst>
              <a:ext uri="{FF2B5EF4-FFF2-40B4-BE49-F238E27FC236}">
                <a16:creationId xmlns:a16="http://schemas.microsoft.com/office/drawing/2014/main" id="{E37DD5D2-C862-4BA6-9774-57DE253DB134}"/>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Partner </a:t>
            </a:r>
          </a:p>
        </p:txBody>
      </p:sp>
      <p:sp>
        <p:nvSpPr>
          <p:cNvPr id="3" name="Text Placeholder 3">
            <a:extLst>
              <a:ext uri="{FF2B5EF4-FFF2-40B4-BE49-F238E27FC236}">
                <a16:creationId xmlns:a16="http://schemas.microsoft.com/office/drawing/2014/main" id="{CE86349C-F755-4AAD-BDC3-6C45D4A9D4CB}"/>
              </a:ext>
            </a:extLst>
          </p:cNvPr>
          <p:cNvSpPr txBox="1">
            <a:spLocks/>
          </p:cNvSpPr>
          <p:nvPr/>
        </p:nvSpPr>
        <p:spPr>
          <a:xfrm>
            <a:off x="617841" y="3033170"/>
            <a:ext cx="6165725" cy="3577159"/>
          </a:xfrm>
          <a:prstGeom prst="rect">
            <a:avLst/>
          </a:prstGeom>
          <a:ln w="28575">
            <a:noFill/>
          </a:ln>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99A"/>
              </a:buClr>
              <a:buNone/>
            </a:pPr>
            <a:r>
              <a:rPr lang="en-US" sz="2400" dirty="0">
                <a:solidFill>
                  <a:schemeClr val="tx1">
                    <a:lumMod val="75000"/>
                    <a:lumOff val="25000"/>
                  </a:schemeClr>
                </a:solidFill>
                <a:latin typeface="Century Gothic" panose="020F0302020204030204"/>
              </a:rPr>
              <a:t>Air Quality Division</a:t>
            </a:r>
          </a:p>
          <a:p>
            <a:pPr marL="0" indent="0">
              <a:lnSpc>
                <a:spcPct val="100000"/>
              </a:lnSpc>
              <a:spcBef>
                <a:spcPts val="0"/>
              </a:spcBef>
              <a:spcAft>
                <a:spcPts val="600"/>
              </a:spcAft>
              <a:buNone/>
            </a:pPr>
            <a:r>
              <a:rPr lang="en-US" sz="2400" u="sng" dirty="0">
                <a:solidFill>
                  <a:schemeClr val="tx1">
                    <a:lumMod val="75000"/>
                    <a:lumOff val="25000"/>
                  </a:schemeClr>
                </a:solidFill>
                <a:latin typeface="Century Gothic" panose="020F0302020204030204"/>
              </a:rPr>
              <a:t>Responsibilities</a:t>
            </a:r>
          </a:p>
          <a:p>
            <a:pPr marL="285750" indent="-285750">
              <a:lnSpc>
                <a:spcPct val="100000"/>
              </a:lnSpc>
              <a:spcBef>
                <a:spcPts val="0"/>
              </a:spcBef>
              <a:spcAft>
                <a:spcPts val="600"/>
              </a:spcAft>
              <a:buClr>
                <a:srgbClr val="8A599A"/>
              </a:buClr>
              <a:buFont typeface="Arial,Sans-Serif" panose="020B0604020202020204" pitchFamily="34" charset="0"/>
            </a:pPr>
            <a:r>
              <a:rPr lang="en-US" sz="2400" dirty="0">
                <a:solidFill>
                  <a:schemeClr val="tx1">
                    <a:lumMod val="75000"/>
                    <a:lumOff val="25000"/>
                  </a:schemeClr>
                </a:solidFill>
                <a:latin typeface="Century Gothic" panose="020F0302020204030204"/>
              </a:rPr>
              <a:t>Air monitoring</a:t>
            </a:r>
            <a:endParaRPr lang="en-US" sz="2400" dirty="0">
              <a:solidFill>
                <a:schemeClr val="tx1">
                  <a:lumMod val="75000"/>
                  <a:lumOff val="25000"/>
                </a:schemeClr>
              </a:solidFill>
              <a:latin typeface="Century Gothic"/>
              <a:ea typeface="+mn-lt"/>
              <a:cs typeface="+mn-lt"/>
            </a:endParaRPr>
          </a:p>
          <a:p>
            <a:pPr marL="285750" indent="-285750">
              <a:lnSpc>
                <a:spcPct val="100000"/>
              </a:lnSpc>
              <a:spcBef>
                <a:spcPts val="0"/>
              </a:spcBef>
              <a:spcAft>
                <a:spcPts val="600"/>
              </a:spcAft>
              <a:buClr>
                <a:srgbClr val="8A599A"/>
              </a:buClr>
              <a:buFont typeface="Arial,Sans-Serif" panose="020B0604020202020204" pitchFamily="34" charset="0"/>
            </a:pPr>
            <a:r>
              <a:rPr lang="en-US" sz="2400" dirty="0">
                <a:solidFill>
                  <a:schemeClr val="tx1">
                    <a:lumMod val="75000"/>
                    <a:lumOff val="25000"/>
                  </a:schemeClr>
                </a:solidFill>
                <a:latin typeface="Century Gothic"/>
                <a:cs typeface="Calibri"/>
              </a:rPr>
              <a:t>Air permits</a:t>
            </a:r>
          </a:p>
          <a:p>
            <a:pPr marL="285750" indent="-285750">
              <a:lnSpc>
                <a:spcPct val="100000"/>
              </a:lnSpc>
              <a:spcBef>
                <a:spcPts val="0"/>
              </a:spcBef>
              <a:spcAft>
                <a:spcPts val="600"/>
              </a:spcAft>
              <a:buClr>
                <a:srgbClr val="8A599A"/>
              </a:buClr>
              <a:buFont typeface="Arial,Sans-Serif" panose="020B0604020202020204" pitchFamily="34" charset="0"/>
            </a:pPr>
            <a:r>
              <a:rPr lang="en-US" sz="2400" dirty="0">
                <a:solidFill>
                  <a:schemeClr val="tx1">
                    <a:lumMod val="75000"/>
                    <a:lumOff val="25000"/>
                  </a:schemeClr>
                </a:solidFill>
                <a:latin typeface="Century Gothic"/>
                <a:cs typeface="Calibri"/>
              </a:rPr>
              <a:t>Emissions inventory</a:t>
            </a:r>
          </a:p>
          <a:p>
            <a:pPr marL="285750" indent="-285750">
              <a:lnSpc>
                <a:spcPct val="100000"/>
              </a:lnSpc>
              <a:spcBef>
                <a:spcPts val="0"/>
              </a:spcBef>
              <a:spcAft>
                <a:spcPts val="600"/>
              </a:spcAft>
              <a:buClr>
                <a:srgbClr val="8A599A"/>
              </a:buClr>
              <a:buFont typeface="Arial,Sans-Serif" panose="020B0604020202020204" pitchFamily="34" charset="0"/>
            </a:pPr>
            <a:r>
              <a:rPr lang="en-US" sz="2400" dirty="0">
                <a:solidFill>
                  <a:schemeClr val="tx1">
                    <a:lumMod val="75000"/>
                    <a:lumOff val="25000"/>
                  </a:schemeClr>
                </a:solidFill>
                <a:latin typeface="Century Gothic"/>
                <a:cs typeface="Calibri"/>
              </a:rPr>
              <a:t>Compliance and enforcement</a:t>
            </a:r>
          </a:p>
          <a:p>
            <a:pPr marL="285750" indent="-285750">
              <a:lnSpc>
                <a:spcPct val="100000"/>
              </a:lnSpc>
              <a:spcBef>
                <a:spcPts val="0"/>
              </a:spcBef>
              <a:spcAft>
                <a:spcPts val="600"/>
              </a:spcAft>
              <a:buClr>
                <a:srgbClr val="8A599A"/>
              </a:buClr>
              <a:buFont typeface="Arial,Sans-Serif" panose="020B0604020202020204" pitchFamily="34" charset="0"/>
            </a:pPr>
            <a:r>
              <a:rPr lang="en-US" sz="2400" dirty="0">
                <a:solidFill>
                  <a:schemeClr val="tx1">
                    <a:lumMod val="75000"/>
                    <a:lumOff val="25000"/>
                  </a:schemeClr>
                </a:solidFill>
                <a:latin typeface="Century Gothic"/>
                <a:cs typeface="Calibri"/>
              </a:rPr>
              <a:t>Rules and planning</a:t>
            </a:r>
          </a:p>
        </p:txBody>
      </p:sp>
    </p:spTree>
    <p:extLst>
      <p:ext uri="{BB962C8B-B14F-4D97-AF65-F5344CB8AC3E}">
        <p14:creationId xmlns:p14="http://schemas.microsoft.com/office/powerpoint/2010/main" val="326677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hart&#10;&#10;Description automatically generated with medium confidence">
            <a:extLst>
              <a:ext uri="{FF2B5EF4-FFF2-40B4-BE49-F238E27FC236}">
                <a16:creationId xmlns:a16="http://schemas.microsoft.com/office/drawing/2014/main" id="{78262A4A-B993-B747-A49B-D61737A79A03}"/>
              </a:ext>
            </a:extLst>
          </p:cNvPr>
          <p:cNvPicPr>
            <a:picLocks noChangeAspect="1"/>
          </p:cNvPicPr>
          <p:nvPr/>
        </p:nvPicPr>
        <p:blipFill rotWithShape="1">
          <a:blip r:embed="rId3">
            <a:extLst>
              <a:ext uri="{28A0092B-C50C-407E-A947-70E740481C1C}">
                <a14:useLocalDpi xmlns:a14="http://schemas.microsoft.com/office/drawing/2010/main" val="0"/>
              </a:ext>
            </a:extLst>
          </a:blip>
          <a:srcRect l="13697" t="15134" r="11230" b="14731"/>
          <a:stretch/>
        </p:blipFill>
        <p:spPr>
          <a:xfrm>
            <a:off x="1909416" y="1300604"/>
            <a:ext cx="8246404" cy="3317896"/>
          </a:xfrm>
          <a:prstGeom prst="rect">
            <a:avLst/>
          </a:prstGeom>
        </p:spPr>
      </p:pic>
      <p:sp>
        <p:nvSpPr>
          <p:cNvPr id="9" name="Title 1"/>
          <p:cNvSpPr txBox="1">
            <a:spLocks/>
          </p:cNvSpPr>
          <p:nvPr/>
        </p:nvSpPr>
        <p:spPr>
          <a:xfrm>
            <a:off x="148584" y="358725"/>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Study Period</a:t>
            </a:r>
          </a:p>
        </p:txBody>
      </p:sp>
      <p:sp>
        <p:nvSpPr>
          <p:cNvPr id="6" name="TextBox 5">
            <a:extLst>
              <a:ext uri="{FF2B5EF4-FFF2-40B4-BE49-F238E27FC236}">
                <a16:creationId xmlns:a16="http://schemas.microsoft.com/office/drawing/2014/main" id="{41FF3023-505C-1A4B-BF5B-380F42EB9C5A}"/>
              </a:ext>
            </a:extLst>
          </p:cNvPr>
          <p:cNvSpPr txBox="1"/>
          <p:nvPr/>
        </p:nvSpPr>
        <p:spPr>
          <a:xfrm>
            <a:off x="67964" y="1549392"/>
            <a:ext cx="1072156" cy="307777"/>
          </a:xfrm>
          <a:prstGeom prst="rect">
            <a:avLst/>
          </a:prstGeom>
          <a:noFill/>
        </p:spPr>
        <p:txBody>
          <a:bodyPr wrap="square" lIns="91440" tIns="45720" rIns="91440" bIns="45720" rtlCol="0" anchor="t">
            <a:spAutoFit/>
          </a:bodyPr>
          <a:lstStyle/>
          <a:p>
            <a:r>
              <a:rPr lang="en-US" sz="1400" b="1" dirty="0">
                <a:solidFill>
                  <a:schemeClr val="tx1">
                    <a:lumMod val="75000"/>
                    <a:lumOff val="25000"/>
                  </a:schemeClr>
                </a:solidFill>
                <a:latin typeface="Century Gothic"/>
              </a:rPr>
              <a:t>0.070ppm</a:t>
            </a:r>
          </a:p>
        </p:txBody>
      </p:sp>
      <p:sp>
        <p:nvSpPr>
          <p:cNvPr id="3" name="Text Placeholder 3">
            <a:extLst>
              <a:ext uri="{FF2B5EF4-FFF2-40B4-BE49-F238E27FC236}">
                <a16:creationId xmlns:a16="http://schemas.microsoft.com/office/drawing/2014/main" id="{A1585A87-D2DE-4C09-B40C-F2BA449935BE}"/>
              </a:ext>
            </a:extLst>
          </p:cNvPr>
          <p:cNvSpPr txBox="1">
            <a:spLocks/>
          </p:cNvSpPr>
          <p:nvPr/>
        </p:nvSpPr>
        <p:spPr>
          <a:xfrm>
            <a:off x="4135498" y="6062687"/>
            <a:ext cx="3643465" cy="627588"/>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400" b="1" dirty="0">
                <a:solidFill>
                  <a:schemeClr val="tx1">
                    <a:lumMod val="75000"/>
                    <a:lumOff val="25000"/>
                  </a:schemeClr>
                </a:solidFill>
                <a:latin typeface="Century Gothic"/>
                <a:ea typeface="+mn-lt"/>
                <a:cs typeface="+mn-lt"/>
              </a:rPr>
              <a:t>Summer 2018</a:t>
            </a:r>
          </a:p>
        </p:txBody>
      </p:sp>
      <p:cxnSp>
        <p:nvCxnSpPr>
          <p:cNvPr id="4" name="Straight Connector 3">
            <a:extLst>
              <a:ext uri="{FF2B5EF4-FFF2-40B4-BE49-F238E27FC236}">
                <a16:creationId xmlns:a16="http://schemas.microsoft.com/office/drawing/2014/main" id="{85610AF5-F5A5-8046-872F-332A7913F8CB}"/>
              </a:ext>
            </a:extLst>
          </p:cNvPr>
          <p:cNvCxnSpPr>
            <a:cxnSpLocks/>
          </p:cNvCxnSpPr>
          <p:nvPr/>
        </p:nvCxnSpPr>
        <p:spPr>
          <a:xfrm flipV="1">
            <a:off x="1145114" y="1742108"/>
            <a:ext cx="11046886" cy="8107"/>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4105F3F-5FBE-44A9-9694-054157EF387F}"/>
              </a:ext>
            </a:extLst>
          </p:cNvPr>
          <p:cNvGrpSpPr/>
          <p:nvPr/>
        </p:nvGrpSpPr>
        <p:grpSpPr>
          <a:xfrm>
            <a:off x="-67057" y="4243163"/>
            <a:ext cx="12322286" cy="1665145"/>
            <a:chOff x="-67057" y="4243163"/>
            <a:chExt cx="12322286" cy="1665145"/>
          </a:xfrm>
        </p:grpSpPr>
        <p:grpSp>
          <p:nvGrpSpPr>
            <p:cNvPr id="13" name="Group 12">
              <a:extLst>
                <a:ext uri="{FF2B5EF4-FFF2-40B4-BE49-F238E27FC236}">
                  <a16:creationId xmlns:a16="http://schemas.microsoft.com/office/drawing/2014/main" id="{9D99373D-8091-416C-ACD2-A290FE7AE475}"/>
                </a:ext>
              </a:extLst>
            </p:cNvPr>
            <p:cNvGrpSpPr/>
            <p:nvPr/>
          </p:nvGrpSpPr>
          <p:grpSpPr>
            <a:xfrm>
              <a:off x="1789189" y="4243163"/>
              <a:ext cx="9049445" cy="1665145"/>
              <a:chOff x="2399884" y="2440834"/>
              <a:chExt cx="8887603" cy="1665145"/>
            </a:xfrm>
          </p:grpSpPr>
          <p:grpSp>
            <p:nvGrpSpPr>
              <p:cNvPr id="156" name="Group 155">
                <a:extLst>
                  <a:ext uri="{FF2B5EF4-FFF2-40B4-BE49-F238E27FC236}">
                    <a16:creationId xmlns:a16="http://schemas.microsoft.com/office/drawing/2014/main" id="{B6695775-06F4-4295-84A6-84940701589E}"/>
                  </a:ext>
                </a:extLst>
              </p:cNvPr>
              <p:cNvGrpSpPr/>
              <p:nvPr/>
            </p:nvGrpSpPr>
            <p:grpSpPr>
              <a:xfrm>
                <a:off x="2399884" y="2440834"/>
                <a:ext cx="8887603" cy="1665145"/>
                <a:chOff x="1788775" y="4010101"/>
                <a:chExt cx="8887603" cy="1665145"/>
              </a:xfrm>
            </p:grpSpPr>
            <p:cxnSp>
              <p:nvCxnSpPr>
                <p:cNvPr id="160" name="Straight Arrow Connector 159">
                  <a:extLst>
                    <a:ext uri="{FF2B5EF4-FFF2-40B4-BE49-F238E27FC236}">
                      <a16:creationId xmlns:a16="http://schemas.microsoft.com/office/drawing/2014/main" id="{371228D4-F4EF-4FFD-8B0B-C07C99270AC9}"/>
                    </a:ext>
                  </a:extLst>
                </p:cNvPr>
                <p:cNvCxnSpPr>
                  <a:cxnSpLocks/>
                </p:cNvCxnSpPr>
                <p:nvPr/>
              </p:nvCxnSpPr>
              <p:spPr>
                <a:xfrm>
                  <a:off x="3043281" y="4490996"/>
                  <a:ext cx="11723" cy="744470"/>
                </a:xfrm>
                <a:prstGeom prst="straightConnector1">
                  <a:avLst/>
                </a:prstGeom>
                <a:ln w="5715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9D085E2E-5D02-4024-AA79-D38885A17BA6}"/>
                    </a:ext>
                  </a:extLst>
                </p:cNvPr>
                <p:cNvCxnSpPr>
                  <a:cxnSpLocks/>
                </p:cNvCxnSpPr>
                <p:nvPr/>
              </p:nvCxnSpPr>
              <p:spPr>
                <a:xfrm>
                  <a:off x="3700209" y="4494702"/>
                  <a:ext cx="0" cy="752014"/>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11E6D6E-E0DE-4B91-9095-773CE501B429}"/>
                    </a:ext>
                  </a:extLst>
                </p:cNvPr>
                <p:cNvCxnSpPr>
                  <a:cxnSpLocks/>
                </p:cNvCxnSpPr>
                <p:nvPr/>
              </p:nvCxnSpPr>
              <p:spPr>
                <a:xfrm flipH="1">
                  <a:off x="7795949" y="4476240"/>
                  <a:ext cx="0" cy="755380"/>
                </a:xfrm>
                <a:prstGeom prst="straightConnector1">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5391CBD-4836-4172-802F-90B86181357B}"/>
                    </a:ext>
                  </a:extLst>
                </p:cNvPr>
                <p:cNvCxnSpPr>
                  <a:cxnSpLocks/>
                </p:cNvCxnSpPr>
                <p:nvPr/>
              </p:nvCxnSpPr>
              <p:spPr>
                <a:xfrm>
                  <a:off x="8112794" y="4477630"/>
                  <a:ext cx="1" cy="751202"/>
                </a:xfrm>
                <a:prstGeom prst="straightConnector1">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F2ECE9EC-CCB5-43C2-B247-5916E1E89ED0}"/>
                    </a:ext>
                  </a:extLst>
                </p:cNvPr>
                <p:cNvCxnSpPr>
                  <a:cxnSpLocks/>
                </p:cNvCxnSpPr>
                <p:nvPr/>
              </p:nvCxnSpPr>
              <p:spPr>
                <a:xfrm flipH="1">
                  <a:off x="8572321" y="4474092"/>
                  <a:ext cx="7544" cy="762925"/>
                </a:xfrm>
                <a:prstGeom prst="straightConnector1">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C610F725-E077-4AA8-946F-EAC89EC6843C}"/>
                    </a:ext>
                  </a:extLst>
                </p:cNvPr>
                <p:cNvCxnSpPr>
                  <a:cxnSpLocks/>
                </p:cNvCxnSpPr>
                <p:nvPr/>
              </p:nvCxnSpPr>
              <p:spPr>
                <a:xfrm>
                  <a:off x="9032911" y="4476053"/>
                  <a:ext cx="0" cy="757934"/>
                </a:xfrm>
                <a:prstGeom prst="straightConnector1">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4AD2B8D2-B19C-4A2C-BB00-353733F5AECF}"/>
                    </a:ext>
                  </a:extLst>
                </p:cNvPr>
                <p:cNvCxnSpPr>
                  <a:cxnSpLocks/>
                </p:cNvCxnSpPr>
                <p:nvPr/>
              </p:nvCxnSpPr>
              <p:spPr>
                <a:xfrm>
                  <a:off x="9260665" y="4465164"/>
                  <a:ext cx="4179" cy="762112"/>
                </a:xfrm>
                <a:prstGeom prst="straightConnector1">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7" name="Text Placeholder 3">
                  <a:extLst>
                    <a:ext uri="{FF2B5EF4-FFF2-40B4-BE49-F238E27FC236}">
                      <a16:creationId xmlns:a16="http://schemas.microsoft.com/office/drawing/2014/main" id="{948029C4-631D-464A-ADE3-648E517B40EB}"/>
                    </a:ext>
                  </a:extLst>
                </p:cNvPr>
                <p:cNvSpPr txBox="1">
                  <a:spLocks/>
                </p:cNvSpPr>
                <p:nvPr/>
              </p:nvSpPr>
              <p:spPr>
                <a:xfrm>
                  <a:off x="1788775" y="5291071"/>
                  <a:ext cx="931863" cy="3841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2000" b="1" dirty="0">
                      <a:solidFill>
                        <a:schemeClr val="accent5"/>
                      </a:solidFill>
                      <a:latin typeface="Century Gothic" panose="020F0302020204030204"/>
                    </a:rPr>
                    <a:t>May</a:t>
                  </a:r>
                  <a:endParaRPr lang="en-US" sz="2000" b="1" dirty="0">
                    <a:solidFill>
                      <a:schemeClr val="accent5"/>
                    </a:solidFill>
                    <a:cs typeface="Calibri" panose="020F0502020204030204"/>
                  </a:endParaRPr>
                </a:p>
                <a:p>
                  <a:pPr>
                    <a:lnSpc>
                      <a:spcPct val="100000"/>
                    </a:lnSpc>
                    <a:spcAft>
                      <a:spcPts val="600"/>
                    </a:spcAft>
                    <a:buClr>
                      <a:srgbClr val="8A599A"/>
                    </a:buClr>
                  </a:pPr>
                  <a:endParaRPr lang="en-US"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168" name="Text Placeholder 3">
                  <a:extLst>
                    <a:ext uri="{FF2B5EF4-FFF2-40B4-BE49-F238E27FC236}">
                      <a16:creationId xmlns:a16="http://schemas.microsoft.com/office/drawing/2014/main" id="{A4BD0B91-8946-40CF-B3AC-88795E56C178}"/>
                    </a:ext>
                  </a:extLst>
                </p:cNvPr>
                <p:cNvSpPr txBox="1">
                  <a:spLocks/>
                </p:cNvSpPr>
                <p:nvPr/>
              </p:nvSpPr>
              <p:spPr>
                <a:xfrm>
                  <a:off x="4256426" y="5291071"/>
                  <a:ext cx="931863" cy="3841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2000" b="1" dirty="0">
                      <a:solidFill>
                        <a:schemeClr val="accent2"/>
                      </a:solidFill>
                      <a:latin typeface="Century Gothic" panose="020F0302020204030204"/>
                    </a:rPr>
                    <a:t>June</a:t>
                  </a:r>
                  <a:endParaRPr lang="en-US" sz="2000" b="1" dirty="0">
                    <a:solidFill>
                      <a:schemeClr val="accent2"/>
                    </a:solidFill>
                    <a:cs typeface="Calibri" panose="020F0502020204030204"/>
                  </a:endParaRPr>
                </a:p>
              </p:txBody>
            </p:sp>
            <p:sp>
              <p:nvSpPr>
                <p:cNvPr id="169" name="Text Placeholder 3">
                  <a:extLst>
                    <a:ext uri="{FF2B5EF4-FFF2-40B4-BE49-F238E27FC236}">
                      <a16:creationId xmlns:a16="http://schemas.microsoft.com/office/drawing/2014/main" id="{B1B0B096-709A-4C0F-AA18-CBB14B660268}"/>
                    </a:ext>
                  </a:extLst>
                </p:cNvPr>
                <p:cNvSpPr txBox="1">
                  <a:spLocks/>
                </p:cNvSpPr>
                <p:nvPr/>
              </p:nvSpPr>
              <p:spPr>
                <a:xfrm>
                  <a:off x="6869991" y="5291071"/>
                  <a:ext cx="931863" cy="3841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2000" b="1" dirty="0">
                      <a:solidFill>
                        <a:schemeClr val="accent4"/>
                      </a:solidFill>
                      <a:latin typeface="Century Gothic" panose="020F0302020204030204"/>
                    </a:rPr>
                    <a:t>July</a:t>
                  </a:r>
                  <a:endParaRPr lang="en-US" sz="2000" b="1" dirty="0">
                    <a:solidFill>
                      <a:schemeClr val="accent4"/>
                    </a:solidFill>
                    <a:cs typeface="Calibri" panose="020F0502020204030204"/>
                  </a:endParaRPr>
                </a:p>
                <a:p>
                  <a:pPr>
                    <a:lnSpc>
                      <a:spcPct val="100000"/>
                    </a:lnSpc>
                    <a:spcAft>
                      <a:spcPts val="600"/>
                    </a:spcAft>
                    <a:buClr>
                      <a:srgbClr val="8A599A"/>
                    </a:buClr>
                  </a:pPr>
                  <a:endParaRPr lang="en-US"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170" name="Text Placeholder 3">
                  <a:extLst>
                    <a:ext uri="{FF2B5EF4-FFF2-40B4-BE49-F238E27FC236}">
                      <a16:creationId xmlns:a16="http://schemas.microsoft.com/office/drawing/2014/main" id="{C59FB7B3-CF24-46A3-BCEC-2712339A51E5}"/>
                    </a:ext>
                  </a:extLst>
                </p:cNvPr>
                <p:cNvSpPr txBox="1">
                  <a:spLocks/>
                </p:cNvSpPr>
                <p:nvPr/>
              </p:nvSpPr>
              <p:spPr>
                <a:xfrm>
                  <a:off x="8883034" y="4166505"/>
                  <a:ext cx="321056" cy="31099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2</a:t>
                  </a:r>
                </a:p>
              </p:txBody>
            </p:sp>
            <p:sp>
              <p:nvSpPr>
                <p:cNvPr id="171" name="Text Placeholder 3">
                  <a:extLst>
                    <a:ext uri="{FF2B5EF4-FFF2-40B4-BE49-F238E27FC236}">
                      <a16:creationId xmlns:a16="http://schemas.microsoft.com/office/drawing/2014/main" id="{BD341A50-F5FC-486B-A467-6AC5062A289A}"/>
                    </a:ext>
                  </a:extLst>
                </p:cNvPr>
                <p:cNvSpPr txBox="1">
                  <a:spLocks/>
                </p:cNvSpPr>
                <p:nvPr/>
              </p:nvSpPr>
              <p:spPr>
                <a:xfrm>
                  <a:off x="9102521" y="4158397"/>
                  <a:ext cx="321056" cy="31099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panose="020F0302020204030204"/>
                    </a:rPr>
                    <a:t>3</a:t>
                  </a:r>
                  <a:endParaRPr lang="en-US" sz="1400" b="1" dirty="0">
                    <a:solidFill>
                      <a:schemeClr val="tx1">
                        <a:lumMod val="75000"/>
                        <a:lumOff val="25000"/>
                      </a:schemeClr>
                    </a:solidFill>
                    <a:cs typeface="Calibri" panose="020F0502020204030204"/>
                  </a:endParaRPr>
                </a:p>
              </p:txBody>
            </p:sp>
            <p:sp>
              <p:nvSpPr>
                <p:cNvPr id="172" name="Text Placeholder 3">
                  <a:extLst>
                    <a:ext uri="{FF2B5EF4-FFF2-40B4-BE49-F238E27FC236}">
                      <a16:creationId xmlns:a16="http://schemas.microsoft.com/office/drawing/2014/main" id="{135B63BC-BFE8-42FC-8801-CE86080BE481}"/>
                    </a:ext>
                  </a:extLst>
                </p:cNvPr>
                <p:cNvSpPr txBox="1">
                  <a:spLocks/>
                </p:cNvSpPr>
                <p:nvPr/>
              </p:nvSpPr>
              <p:spPr>
                <a:xfrm>
                  <a:off x="9207940" y="5274858"/>
                  <a:ext cx="1468438" cy="3841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None/>
                  </a:pPr>
                  <a:r>
                    <a:rPr lang="en-US" sz="2000" b="1" dirty="0">
                      <a:solidFill>
                        <a:schemeClr val="accent6"/>
                      </a:solidFill>
                      <a:latin typeface="Century Gothic" panose="020F0302020204030204"/>
                    </a:rPr>
                    <a:t>August</a:t>
                  </a:r>
                </a:p>
              </p:txBody>
            </p:sp>
            <p:sp>
              <p:nvSpPr>
                <p:cNvPr id="173" name="Text Placeholder 3">
                  <a:extLst>
                    <a:ext uri="{FF2B5EF4-FFF2-40B4-BE49-F238E27FC236}">
                      <a16:creationId xmlns:a16="http://schemas.microsoft.com/office/drawing/2014/main" id="{447B0BFC-0FC2-4CEB-89C7-E16F8B3F1584}"/>
                    </a:ext>
                  </a:extLst>
                </p:cNvPr>
                <p:cNvSpPr txBox="1">
                  <a:spLocks/>
                </p:cNvSpPr>
                <p:nvPr/>
              </p:nvSpPr>
              <p:spPr>
                <a:xfrm>
                  <a:off x="8345797" y="4167520"/>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28</a:t>
                  </a:r>
                </a:p>
              </p:txBody>
            </p:sp>
            <p:sp>
              <p:nvSpPr>
                <p:cNvPr id="174" name="Text Placeholder 3">
                  <a:extLst>
                    <a:ext uri="{FF2B5EF4-FFF2-40B4-BE49-F238E27FC236}">
                      <a16:creationId xmlns:a16="http://schemas.microsoft.com/office/drawing/2014/main" id="{5EE638BC-7D1A-4EBA-938D-F8C12A419FAD}"/>
                    </a:ext>
                  </a:extLst>
                </p:cNvPr>
                <p:cNvSpPr txBox="1">
                  <a:spLocks/>
                </p:cNvSpPr>
                <p:nvPr/>
              </p:nvSpPr>
              <p:spPr>
                <a:xfrm>
                  <a:off x="7881878" y="4166502"/>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22</a:t>
                  </a:r>
                </a:p>
              </p:txBody>
            </p:sp>
            <p:sp>
              <p:nvSpPr>
                <p:cNvPr id="175" name="Text Placeholder 3">
                  <a:extLst>
                    <a:ext uri="{FF2B5EF4-FFF2-40B4-BE49-F238E27FC236}">
                      <a16:creationId xmlns:a16="http://schemas.microsoft.com/office/drawing/2014/main" id="{42BDF2C8-CAF7-44F9-AB9D-A6E1E6A1F5A3}"/>
                    </a:ext>
                  </a:extLst>
                </p:cNvPr>
                <p:cNvSpPr txBox="1">
                  <a:spLocks/>
                </p:cNvSpPr>
                <p:nvPr/>
              </p:nvSpPr>
              <p:spPr>
                <a:xfrm>
                  <a:off x="7549813" y="4167520"/>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19</a:t>
                  </a:r>
                </a:p>
              </p:txBody>
            </p:sp>
            <p:cxnSp>
              <p:nvCxnSpPr>
                <p:cNvPr id="176" name="Straight Arrow Connector 175">
                  <a:extLst>
                    <a:ext uri="{FF2B5EF4-FFF2-40B4-BE49-F238E27FC236}">
                      <a16:creationId xmlns:a16="http://schemas.microsoft.com/office/drawing/2014/main" id="{CE1FAEBF-920C-4196-93D6-2EB4924E88B2}"/>
                    </a:ext>
                  </a:extLst>
                </p:cNvPr>
                <p:cNvCxnSpPr>
                  <a:cxnSpLocks/>
                </p:cNvCxnSpPr>
                <p:nvPr/>
              </p:nvCxnSpPr>
              <p:spPr>
                <a:xfrm flipH="1">
                  <a:off x="7396088" y="4476239"/>
                  <a:ext cx="0" cy="755380"/>
                </a:xfrm>
                <a:prstGeom prst="straightConnector1">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32D04137-652D-4B99-9CF1-0B462A2FD8F5}"/>
                    </a:ext>
                  </a:extLst>
                </p:cNvPr>
                <p:cNvCxnSpPr>
                  <a:cxnSpLocks/>
                </p:cNvCxnSpPr>
                <p:nvPr/>
              </p:nvCxnSpPr>
              <p:spPr>
                <a:xfrm flipH="1">
                  <a:off x="7592246" y="4483123"/>
                  <a:ext cx="0" cy="755380"/>
                </a:xfrm>
                <a:prstGeom prst="straightConnector1">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8" name="Text Placeholder 3">
                  <a:extLst>
                    <a:ext uri="{FF2B5EF4-FFF2-40B4-BE49-F238E27FC236}">
                      <a16:creationId xmlns:a16="http://schemas.microsoft.com/office/drawing/2014/main" id="{310503BB-A0E1-4E1F-8C9A-B92A502B4FA1}"/>
                    </a:ext>
                  </a:extLst>
                </p:cNvPr>
                <p:cNvSpPr txBox="1">
                  <a:spLocks/>
                </p:cNvSpPr>
                <p:nvPr/>
              </p:nvSpPr>
              <p:spPr>
                <a:xfrm>
                  <a:off x="7353703" y="4010101"/>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18</a:t>
                  </a:r>
                </a:p>
              </p:txBody>
            </p:sp>
            <p:sp>
              <p:nvSpPr>
                <p:cNvPr id="179" name="Text Placeholder 3">
                  <a:extLst>
                    <a:ext uri="{FF2B5EF4-FFF2-40B4-BE49-F238E27FC236}">
                      <a16:creationId xmlns:a16="http://schemas.microsoft.com/office/drawing/2014/main" id="{A744ABFE-3943-4793-A5B7-F665FCD577BC}"/>
                    </a:ext>
                  </a:extLst>
                </p:cNvPr>
                <p:cNvSpPr txBox="1">
                  <a:spLocks/>
                </p:cNvSpPr>
                <p:nvPr/>
              </p:nvSpPr>
              <p:spPr>
                <a:xfrm>
                  <a:off x="7190241" y="4169554"/>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17</a:t>
                  </a:r>
                </a:p>
              </p:txBody>
            </p:sp>
            <p:sp>
              <p:nvSpPr>
                <p:cNvPr id="180" name="Text Placeholder 3">
                  <a:extLst>
                    <a:ext uri="{FF2B5EF4-FFF2-40B4-BE49-F238E27FC236}">
                      <a16:creationId xmlns:a16="http://schemas.microsoft.com/office/drawing/2014/main" id="{D91B35DB-B285-438D-B716-201372DBA7AC}"/>
                    </a:ext>
                  </a:extLst>
                </p:cNvPr>
                <p:cNvSpPr txBox="1">
                  <a:spLocks/>
                </p:cNvSpPr>
                <p:nvPr/>
              </p:nvSpPr>
              <p:spPr>
                <a:xfrm>
                  <a:off x="3475957" y="4197911"/>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5</a:t>
                  </a:r>
                </a:p>
              </p:txBody>
            </p:sp>
            <p:sp>
              <p:nvSpPr>
                <p:cNvPr id="181" name="Text Placeholder 3">
                  <a:extLst>
                    <a:ext uri="{FF2B5EF4-FFF2-40B4-BE49-F238E27FC236}">
                      <a16:creationId xmlns:a16="http://schemas.microsoft.com/office/drawing/2014/main" id="{67E9BD2A-5AAD-4B9E-A169-9841178B057D}"/>
                    </a:ext>
                  </a:extLst>
                </p:cNvPr>
                <p:cNvSpPr txBox="1">
                  <a:spLocks/>
                </p:cNvSpPr>
                <p:nvPr/>
              </p:nvSpPr>
              <p:spPr>
                <a:xfrm>
                  <a:off x="2824614" y="4197912"/>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30</a:t>
                  </a:r>
                </a:p>
              </p:txBody>
            </p:sp>
            <p:sp>
              <p:nvSpPr>
                <p:cNvPr id="182" name="Text Placeholder 3">
                  <a:extLst>
                    <a:ext uri="{FF2B5EF4-FFF2-40B4-BE49-F238E27FC236}">
                      <a16:creationId xmlns:a16="http://schemas.microsoft.com/office/drawing/2014/main" id="{B05DBCA5-8B8A-493E-B859-1A203A6BDDEE}"/>
                    </a:ext>
                  </a:extLst>
                </p:cNvPr>
                <p:cNvSpPr txBox="1">
                  <a:spLocks/>
                </p:cNvSpPr>
                <p:nvPr/>
              </p:nvSpPr>
              <p:spPr>
                <a:xfrm>
                  <a:off x="2470340" y="4169554"/>
                  <a:ext cx="471947" cy="30345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1400" b="1" dirty="0">
                      <a:solidFill>
                        <a:schemeClr val="tx1">
                          <a:lumMod val="75000"/>
                          <a:lumOff val="25000"/>
                        </a:schemeClr>
                      </a:solidFill>
                      <a:latin typeface="Century Gothic"/>
                      <a:cs typeface="Calibri" panose="020F0502020204030204"/>
                    </a:rPr>
                    <a:t>26</a:t>
                  </a:r>
                </a:p>
              </p:txBody>
            </p:sp>
          </p:grpSp>
          <p:cxnSp>
            <p:nvCxnSpPr>
              <p:cNvPr id="157" name="Straight Arrow Connector 156">
                <a:extLst>
                  <a:ext uri="{FF2B5EF4-FFF2-40B4-BE49-F238E27FC236}">
                    <a16:creationId xmlns:a16="http://schemas.microsoft.com/office/drawing/2014/main" id="{71498AE0-5F38-49EF-882F-7D532988959E}"/>
                  </a:ext>
                </a:extLst>
              </p:cNvPr>
              <p:cNvCxnSpPr>
                <a:cxnSpLocks/>
              </p:cNvCxnSpPr>
              <p:nvPr/>
            </p:nvCxnSpPr>
            <p:spPr>
              <a:xfrm>
                <a:off x="3310656" y="2914185"/>
                <a:ext cx="11723" cy="744470"/>
              </a:xfrm>
              <a:prstGeom prst="straightConnector1">
                <a:avLst/>
              </a:prstGeom>
              <a:ln w="57150">
                <a:solidFill>
                  <a:srgbClr val="4472C4"/>
                </a:solidFill>
              </a:ln>
            </p:spPr>
            <p:style>
              <a:lnRef idx="1">
                <a:schemeClr val="accent1"/>
              </a:lnRef>
              <a:fillRef idx="0">
                <a:schemeClr val="accent1"/>
              </a:fillRef>
              <a:effectRef idx="0">
                <a:schemeClr val="accent1"/>
              </a:effectRef>
              <a:fontRef idx="minor">
                <a:schemeClr val="tx1"/>
              </a:fontRef>
            </p:style>
          </p:cxnSp>
        </p:grpSp>
        <p:pic>
          <p:nvPicPr>
            <p:cNvPr id="2" name="Picture 3" descr="Icon&#10;&#10;Description automatically generated">
              <a:extLst>
                <a:ext uri="{FF2B5EF4-FFF2-40B4-BE49-F238E27FC236}">
                  <a16:creationId xmlns:a16="http://schemas.microsoft.com/office/drawing/2014/main" id="{28BC034E-6E3E-4135-B91B-87132D7F9A32}"/>
                </a:ext>
              </a:extLst>
            </p:cNvPr>
            <p:cNvPicPr>
              <a:picLocks noChangeAspect="1"/>
            </p:cNvPicPr>
            <p:nvPr/>
          </p:nvPicPr>
          <p:blipFill>
            <a:blip r:embed="rId4"/>
            <a:stretch>
              <a:fillRect/>
            </a:stretch>
          </p:blipFill>
          <p:spPr>
            <a:xfrm rot="10800000" flipH="1">
              <a:off x="-67057" y="4713762"/>
              <a:ext cx="12322286" cy="725173"/>
            </a:xfrm>
            <a:prstGeom prst="rect">
              <a:avLst/>
            </a:prstGeom>
          </p:spPr>
        </p:pic>
      </p:grpSp>
    </p:spTree>
    <p:extLst>
      <p:ext uri="{BB962C8B-B14F-4D97-AF65-F5344CB8AC3E}">
        <p14:creationId xmlns:p14="http://schemas.microsoft.com/office/powerpoint/2010/main" val="1060591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691317"/>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Objectives</a:t>
            </a:r>
            <a:endParaRPr lang="en-US" dirty="0"/>
          </a:p>
        </p:txBody>
      </p:sp>
      <p:sp>
        <p:nvSpPr>
          <p:cNvPr id="20" name="Text Placeholder 3">
            <a:extLst>
              <a:ext uri="{FF2B5EF4-FFF2-40B4-BE49-F238E27FC236}">
                <a16:creationId xmlns:a16="http://schemas.microsoft.com/office/drawing/2014/main" id="{3219B9B0-897F-437E-B8A8-F4211BB66895}"/>
              </a:ext>
            </a:extLst>
          </p:cNvPr>
          <p:cNvSpPr txBox="1">
            <a:spLocks/>
          </p:cNvSpPr>
          <p:nvPr/>
        </p:nvSpPr>
        <p:spPr>
          <a:xfrm>
            <a:off x="496364" y="4156108"/>
            <a:ext cx="3653361" cy="225054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400" b="1" dirty="0">
                <a:solidFill>
                  <a:schemeClr val="tx1">
                    <a:lumMod val="75000"/>
                    <a:lumOff val="25000"/>
                  </a:schemeClr>
                </a:solidFill>
                <a:latin typeface="Century Gothic"/>
                <a:ea typeface="+mn-lt"/>
                <a:cs typeface="+mn-lt"/>
              </a:rPr>
              <a:t>Identify</a:t>
            </a:r>
            <a:r>
              <a:rPr lang="en-US" sz="2400" dirty="0">
                <a:solidFill>
                  <a:schemeClr val="tx1">
                    <a:lumMod val="75000"/>
                    <a:lumOff val="25000"/>
                  </a:schemeClr>
                </a:solidFill>
                <a:latin typeface="Century Gothic"/>
                <a:ea typeface="+mn-lt"/>
                <a:cs typeface="+mn-lt"/>
              </a:rPr>
              <a:t> potential causes for ozone spikes in Seiling, Oklahoma, in the summer of 2018.</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grpSp>
        <p:nvGrpSpPr>
          <p:cNvPr id="6" name="Group 5">
            <a:extLst>
              <a:ext uri="{FF2B5EF4-FFF2-40B4-BE49-F238E27FC236}">
                <a16:creationId xmlns:a16="http://schemas.microsoft.com/office/drawing/2014/main" id="{06995142-9A21-4CB2-BFAA-023BB9E33942}"/>
              </a:ext>
            </a:extLst>
          </p:cNvPr>
          <p:cNvGrpSpPr/>
          <p:nvPr/>
        </p:nvGrpSpPr>
        <p:grpSpPr>
          <a:xfrm>
            <a:off x="4513410" y="1797907"/>
            <a:ext cx="3652798" cy="4011506"/>
            <a:chOff x="4513410" y="1797907"/>
            <a:chExt cx="3652798" cy="4011506"/>
          </a:xfrm>
        </p:grpSpPr>
        <p:sp>
          <p:nvSpPr>
            <p:cNvPr id="24" name="Text Placeholder 3">
              <a:extLst>
                <a:ext uri="{FF2B5EF4-FFF2-40B4-BE49-F238E27FC236}">
                  <a16:creationId xmlns:a16="http://schemas.microsoft.com/office/drawing/2014/main" id="{FFA32FC9-26B3-4960-99CB-2B89E1940FB9}"/>
                </a:ext>
              </a:extLst>
            </p:cNvPr>
            <p:cNvSpPr txBox="1">
              <a:spLocks/>
            </p:cNvSpPr>
            <p:nvPr/>
          </p:nvSpPr>
          <p:spPr>
            <a:xfrm>
              <a:off x="4513410" y="4156107"/>
              <a:ext cx="3652798" cy="165330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400" b="1" dirty="0">
                  <a:solidFill>
                    <a:schemeClr val="tx1">
                      <a:lumMod val="75000"/>
                      <a:lumOff val="25000"/>
                    </a:schemeClr>
                  </a:solidFill>
                  <a:latin typeface="Century Gothic"/>
                  <a:ea typeface="+mn-lt"/>
                  <a:cs typeface="+mn-lt"/>
                </a:rPr>
                <a:t>Compare</a:t>
              </a:r>
              <a:r>
                <a:rPr lang="en-US" sz="2400" dirty="0">
                  <a:solidFill>
                    <a:schemeClr val="tx1">
                      <a:lumMod val="75000"/>
                      <a:lumOff val="25000"/>
                    </a:schemeClr>
                  </a:solidFill>
                  <a:latin typeface="Century Gothic"/>
                  <a:ea typeface="+mn-lt"/>
                  <a:cs typeface="+mn-lt"/>
                </a:rPr>
                <a:t> and link </a:t>
              </a:r>
              <a:r>
                <a:rPr lang="en-US" sz="2400" i="1" dirty="0">
                  <a:solidFill>
                    <a:schemeClr val="tx1">
                      <a:lumMod val="75000"/>
                      <a:lumOff val="25000"/>
                    </a:schemeClr>
                  </a:solidFill>
                  <a:latin typeface="Century Gothic"/>
                  <a:ea typeface="+mn-lt"/>
                  <a:cs typeface="+mn-lt"/>
                </a:rPr>
                <a:t>in-situ</a:t>
              </a:r>
              <a:r>
                <a:rPr lang="en-US" sz="2400" dirty="0">
                  <a:solidFill>
                    <a:schemeClr val="tx1">
                      <a:lumMod val="75000"/>
                      <a:lumOff val="25000"/>
                    </a:schemeClr>
                  </a:solidFill>
                  <a:latin typeface="Century Gothic"/>
                  <a:ea typeface="+mn-lt"/>
                  <a:cs typeface="+mn-lt"/>
                </a:rPr>
                <a:t> and satellite-based air quality monitoring approaches.</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grpSp>
          <p:nvGrpSpPr>
            <p:cNvPr id="2" name="Group 1">
              <a:extLst>
                <a:ext uri="{FF2B5EF4-FFF2-40B4-BE49-F238E27FC236}">
                  <a16:creationId xmlns:a16="http://schemas.microsoft.com/office/drawing/2014/main" id="{7B42E661-D745-4C8F-ACB5-8B65510C5F76}"/>
                </a:ext>
              </a:extLst>
            </p:cNvPr>
            <p:cNvGrpSpPr/>
            <p:nvPr/>
          </p:nvGrpSpPr>
          <p:grpSpPr>
            <a:xfrm>
              <a:off x="4986637" y="1797907"/>
              <a:ext cx="2121243" cy="1915297"/>
              <a:chOff x="4986637" y="1797907"/>
              <a:chExt cx="2121243" cy="1915297"/>
            </a:xfrm>
          </p:grpSpPr>
          <p:sp>
            <p:nvSpPr>
              <p:cNvPr id="13" name="Rectangle: Diagonal Corners Rounded 12">
                <a:extLst>
                  <a:ext uri="{FF2B5EF4-FFF2-40B4-BE49-F238E27FC236}">
                    <a16:creationId xmlns:a16="http://schemas.microsoft.com/office/drawing/2014/main" id="{F6B1DB56-FE73-40AD-8100-554A485F4B0A}"/>
                  </a:ext>
                </a:extLst>
              </p:cNvPr>
              <p:cNvSpPr/>
              <p:nvPr/>
            </p:nvSpPr>
            <p:spPr>
              <a:xfrm>
                <a:off x="4986637" y="1797907"/>
                <a:ext cx="2121243" cy="1915297"/>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59" name="Graphic 59" descr="Satellite with solid fill">
                <a:extLst>
                  <a:ext uri="{FF2B5EF4-FFF2-40B4-BE49-F238E27FC236}">
                    <a16:creationId xmlns:a16="http://schemas.microsoft.com/office/drawing/2014/main" id="{7BAD47D8-696F-4BFD-AD7D-DEDCC75A37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9011" y="2073771"/>
                <a:ext cx="1367148" cy="1367455"/>
              </a:xfrm>
              <a:prstGeom prst="rect">
                <a:avLst/>
              </a:prstGeom>
            </p:spPr>
          </p:pic>
        </p:grpSp>
      </p:grpSp>
      <p:grpSp>
        <p:nvGrpSpPr>
          <p:cNvPr id="5" name="Group 4">
            <a:extLst>
              <a:ext uri="{FF2B5EF4-FFF2-40B4-BE49-F238E27FC236}">
                <a16:creationId xmlns:a16="http://schemas.microsoft.com/office/drawing/2014/main" id="{31C81455-346B-4C6D-85BC-EECE12FD8F5E}"/>
              </a:ext>
            </a:extLst>
          </p:cNvPr>
          <p:cNvGrpSpPr/>
          <p:nvPr/>
        </p:nvGrpSpPr>
        <p:grpSpPr>
          <a:xfrm>
            <a:off x="1025610" y="1797907"/>
            <a:ext cx="2121243" cy="1915297"/>
            <a:chOff x="1025610" y="1797907"/>
            <a:chExt cx="2121243" cy="1915297"/>
          </a:xfrm>
        </p:grpSpPr>
        <p:sp>
          <p:nvSpPr>
            <p:cNvPr id="3" name="Rectangle: Diagonal Corners Rounded 2">
              <a:extLst>
                <a:ext uri="{FF2B5EF4-FFF2-40B4-BE49-F238E27FC236}">
                  <a16:creationId xmlns:a16="http://schemas.microsoft.com/office/drawing/2014/main" id="{B1B3A733-5AC0-4BCC-9124-923D0BB4AC2A}"/>
                </a:ext>
              </a:extLst>
            </p:cNvPr>
            <p:cNvSpPr/>
            <p:nvPr/>
          </p:nvSpPr>
          <p:spPr>
            <a:xfrm>
              <a:off x="1025610" y="1797907"/>
              <a:ext cx="2121243" cy="1915297"/>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Graphic 60" descr="Magnifying glass with solid fill">
              <a:extLst>
                <a:ext uri="{FF2B5EF4-FFF2-40B4-BE49-F238E27FC236}">
                  <a16:creationId xmlns:a16="http://schemas.microsoft.com/office/drawing/2014/main" id="{0EFD52D3-8ECF-4738-9D71-8DAF304CF2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6174" y="2073036"/>
              <a:ext cx="1375611" cy="1368926"/>
            </a:xfrm>
            <a:prstGeom prst="rect">
              <a:avLst/>
            </a:prstGeom>
          </p:spPr>
        </p:pic>
      </p:grpSp>
      <p:grpSp>
        <p:nvGrpSpPr>
          <p:cNvPr id="7" name="Group 6">
            <a:extLst>
              <a:ext uri="{FF2B5EF4-FFF2-40B4-BE49-F238E27FC236}">
                <a16:creationId xmlns:a16="http://schemas.microsoft.com/office/drawing/2014/main" id="{EB555439-54B1-406A-856F-8451637305D3}"/>
              </a:ext>
            </a:extLst>
          </p:cNvPr>
          <p:cNvGrpSpPr/>
          <p:nvPr/>
        </p:nvGrpSpPr>
        <p:grpSpPr>
          <a:xfrm>
            <a:off x="8537322" y="1797907"/>
            <a:ext cx="3655110" cy="4802338"/>
            <a:chOff x="8537322" y="1797907"/>
            <a:chExt cx="3655110" cy="4802338"/>
          </a:xfrm>
        </p:grpSpPr>
        <p:sp>
          <p:nvSpPr>
            <p:cNvPr id="25" name="Text Placeholder 3">
              <a:extLst>
                <a:ext uri="{FF2B5EF4-FFF2-40B4-BE49-F238E27FC236}">
                  <a16:creationId xmlns:a16="http://schemas.microsoft.com/office/drawing/2014/main" id="{9B78D06E-DC67-43F8-AA5F-15DFDAC19EAE}"/>
                </a:ext>
              </a:extLst>
            </p:cNvPr>
            <p:cNvSpPr txBox="1">
              <a:spLocks/>
            </p:cNvSpPr>
            <p:nvPr/>
          </p:nvSpPr>
          <p:spPr>
            <a:xfrm>
              <a:off x="8537322" y="4156107"/>
              <a:ext cx="3655110" cy="244413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400" b="1" dirty="0">
                  <a:solidFill>
                    <a:schemeClr val="tx1">
                      <a:lumMod val="75000"/>
                      <a:lumOff val="25000"/>
                    </a:schemeClr>
                  </a:solidFill>
                  <a:latin typeface="Century Gothic"/>
                  <a:ea typeface="+mn-lt"/>
                  <a:cs typeface="+mn-lt"/>
                </a:rPr>
                <a:t>Determine</a:t>
              </a:r>
              <a:r>
                <a:rPr lang="en-US" sz="2400" dirty="0">
                  <a:solidFill>
                    <a:schemeClr val="tx1">
                      <a:lumMod val="75000"/>
                      <a:lumOff val="25000"/>
                    </a:schemeClr>
                  </a:solidFill>
                  <a:latin typeface="Century Gothic"/>
                  <a:ea typeface="+mn-lt"/>
                  <a:cs typeface="+mn-lt"/>
                </a:rPr>
                <a:t> pollutant hotspots across Oklahoma and pinpoint gaps in the state’s ground monitoring network.</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grpSp>
          <p:nvGrpSpPr>
            <p:cNvPr id="4" name="Group 3">
              <a:extLst>
                <a:ext uri="{FF2B5EF4-FFF2-40B4-BE49-F238E27FC236}">
                  <a16:creationId xmlns:a16="http://schemas.microsoft.com/office/drawing/2014/main" id="{0EC1168C-D150-4AE7-B36F-3BEE45CA4502}"/>
                </a:ext>
              </a:extLst>
            </p:cNvPr>
            <p:cNvGrpSpPr/>
            <p:nvPr/>
          </p:nvGrpSpPr>
          <p:grpSpPr>
            <a:xfrm>
              <a:off x="8947664" y="1797907"/>
              <a:ext cx="2121243" cy="1915297"/>
              <a:chOff x="8947664" y="1797907"/>
              <a:chExt cx="2121243" cy="1915297"/>
            </a:xfrm>
          </p:grpSpPr>
          <p:sp>
            <p:nvSpPr>
              <p:cNvPr id="14" name="Rectangle: Diagonal Corners Rounded 13">
                <a:extLst>
                  <a:ext uri="{FF2B5EF4-FFF2-40B4-BE49-F238E27FC236}">
                    <a16:creationId xmlns:a16="http://schemas.microsoft.com/office/drawing/2014/main" id="{7E3C6317-50A3-457F-B688-623DCBF0FB33}"/>
                  </a:ext>
                </a:extLst>
              </p:cNvPr>
              <p:cNvSpPr/>
              <p:nvPr/>
            </p:nvSpPr>
            <p:spPr>
              <a:xfrm>
                <a:off x="8947664" y="1797907"/>
                <a:ext cx="2121243" cy="1915297"/>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61" name="Graphic 61" descr="Marker with solid fill">
                <a:extLst>
                  <a:ext uri="{FF2B5EF4-FFF2-40B4-BE49-F238E27FC236}">
                    <a16:creationId xmlns:a16="http://schemas.microsoft.com/office/drawing/2014/main" id="{8592D3B5-5197-476E-8DC5-C274EFDA38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70032" y="2074139"/>
                <a:ext cx="1373218" cy="1365921"/>
              </a:xfrm>
              <a:prstGeom prst="rect">
                <a:avLst/>
              </a:prstGeom>
            </p:spPr>
          </p:pic>
        </p:grpSp>
      </p:grpSp>
    </p:spTree>
    <p:extLst>
      <p:ext uri="{BB962C8B-B14F-4D97-AF65-F5344CB8AC3E}">
        <p14:creationId xmlns:p14="http://schemas.microsoft.com/office/powerpoint/2010/main" val="34114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3F3565-0333-4BCB-8A08-F4361B9519D4}"/>
              </a:ext>
            </a:extLst>
          </p:cNvPr>
          <p:cNvSpPr/>
          <p:nvPr/>
        </p:nvSpPr>
        <p:spPr>
          <a:xfrm>
            <a:off x="0" y="112059"/>
            <a:ext cx="12183035" cy="13626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5">
            <a:extLst>
              <a:ext uri="{FF2B5EF4-FFF2-40B4-BE49-F238E27FC236}">
                <a16:creationId xmlns:a16="http://schemas.microsoft.com/office/drawing/2014/main" id="{E96515C5-1A29-4699-8349-68382883D9B4}"/>
              </a:ext>
            </a:extLst>
          </p:cNvPr>
          <p:cNvPicPr>
            <a:picLocks noChangeAspect="1"/>
          </p:cNvPicPr>
          <p:nvPr/>
        </p:nvPicPr>
        <p:blipFill rotWithShape="1">
          <a:blip r:embed="rId3"/>
          <a:srcRect b="33825"/>
          <a:stretch/>
        </p:blipFill>
        <p:spPr>
          <a:xfrm>
            <a:off x="0" y="1327874"/>
            <a:ext cx="12194930" cy="5390686"/>
          </a:xfrm>
          <a:prstGeom prst="rect">
            <a:avLst/>
          </a:prstGeom>
        </p:spPr>
      </p:pic>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FFFF"/>
                </a:solidFill>
                <a:latin typeface="Century Gothic" panose="020F0302020204030204"/>
              </a:rPr>
              <a:t>Satellites and Sensors </a:t>
            </a:r>
          </a:p>
        </p:txBody>
      </p:sp>
      <p:pic>
        <p:nvPicPr>
          <p:cNvPr id="3" name="Picture 3">
            <a:extLst>
              <a:ext uri="{FF2B5EF4-FFF2-40B4-BE49-F238E27FC236}">
                <a16:creationId xmlns:a16="http://schemas.microsoft.com/office/drawing/2014/main" id="{DA17173A-BD4C-4301-A517-EE4C07099108}"/>
              </a:ext>
            </a:extLst>
          </p:cNvPr>
          <p:cNvPicPr>
            <a:picLocks noChangeAspect="1"/>
          </p:cNvPicPr>
          <p:nvPr/>
        </p:nvPicPr>
        <p:blipFill>
          <a:blip r:embed="rId4"/>
          <a:stretch>
            <a:fillRect/>
          </a:stretch>
        </p:blipFill>
        <p:spPr>
          <a:xfrm>
            <a:off x="6660569" y="3170451"/>
            <a:ext cx="2009955" cy="1092076"/>
          </a:xfrm>
          <a:prstGeom prst="rect">
            <a:avLst/>
          </a:prstGeom>
        </p:spPr>
      </p:pic>
      <p:pic>
        <p:nvPicPr>
          <p:cNvPr id="4" name="Picture 4" descr="A picture containing transport, satellite&#10;&#10;Description automatically generated">
            <a:extLst>
              <a:ext uri="{FF2B5EF4-FFF2-40B4-BE49-F238E27FC236}">
                <a16:creationId xmlns:a16="http://schemas.microsoft.com/office/drawing/2014/main" id="{EC6B33C9-03CD-4611-A79A-5A9A03743173}"/>
              </a:ext>
            </a:extLst>
          </p:cNvPr>
          <p:cNvPicPr>
            <a:picLocks noChangeAspect="1"/>
          </p:cNvPicPr>
          <p:nvPr/>
        </p:nvPicPr>
        <p:blipFill>
          <a:blip r:embed="rId5"/>
          <a:stretch>
            <a:fillRect/>
          </a:stretch>
        </p:blipFill>
        <p:spPr>
          <a:xfrm>
            <a:off x="3810555" y="1377480"/>
            <a:ext cx="1736785" cy="1274266"/>
          </a:xfrm>
          <a:prstGeom prst="rect">
            <a:avLst/>
          </a:prstGeom>
        </p:spPr>
      </p:pic>
      <p:grpSp>
        <p:nvGrpSpPr>
          <p:cNvPr id="8" name="Group 7">
            <a:extLst>
              <a:ext uri="{FF2B5EF4-FFF2-40B4-BE49-F238E27FC236}">
                <a16:creationId xmlns:a16="http://schemas.microsoft.com/office/drawing/2014/main" id="{69A5B47F-9BBF-4360-B982-DEF6CED41BF2}"/>
              </a:ext>
            </a:extLst>
          </p:cNvPr>
          <p:cNvGrpSpPr/>
          <p:nvPr/>
        </p:nvGrpSpPr>
        <p:grpSpPr>
          <a:xfrm>
            <a:off x="3542149" y="3072713"/>
            <a:ext cx="2277033" cy="1075765"/>
            <a:chOff x="492498" y="2738156"/>
            <a:chExt cx="2277033" cy="1075765"/>
          </a:xfrm>
        </p:grpSpPr>
        <p:sp>
          <p:nvSpPr>
            <p:cNvPr id="7" name="Rectangle: Rounded Corners 6">
              <a:extLst>
                <a:ext uri="{FF2B5EF4-FFF2-40B4-BE49-F238E27FC236}">
                  <a16:creationId xmlns:a16="http://schemas.microsoft.com/office/drawing/2014/main" id="{6CB1B973-DF3E-42E2-9D08-EDC70D5C1962}"/>
                </a:ext>
              </a:extLst>
            </p:cNvPr>
            <p:cNvSpPr/>
            <p:nvPr/>
          </p:nvSpPr>
          <p:spPr>
            <a:xfrm>
              <a:off x="492498" y="2738156"/>
              <a:ext cx="2277033" cy="1075765"/>
            </a:xfrm>
            <a:prstGeom prst="roundRect">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3">
              <a:extLst>
                <a:ext uri="{FF2B5EF4-FFF2-40B4-BE49-F238E27FC236}">
                  <a16:creationId xmlns:a16="http://schemas.microsoft.com/office/drawing/2014/main" id="{42FF489A-43E6-47E3-B10A-AD0F6090F2DD}"/>
                </a:ext>
              </a:extLst>
            </p:cNvPr>
            <p:cNvSpPr txBox="1">
              <a:spLocks/>
            </p:cNvSpPr>
            <p:nvPr/>
          </p:nvSpPr>
          <p:spPr>
            <a:xfrm>
              <a:off x="612872" y="2903182"/>
              <a:ext cx="1988621" cy="77812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2000" b="1" dirty="0">
                  <a:solidFill>
                    <a:schemeClr val="tx1">
                      <a:lumMod val="75000"/>
                      <a:lumOff val="25000"/>
                    </a:schemeClr>
                  </a:solidFill>
                  <a:latin typeface="Century Gothic" panose="020F0302020204030204"/>
                </a:rPr>
                <a:t>Terra </a:t>
              </a:r>
              <a:endParaRPr lang="en-US" sz="2000" b="1" dirty="0">
                <a:solidFill>
                  <a:schemeClr val="tx1">
                    <a:lumMod val="75000"/>
                    <a:lumOff val="25000"/>
                  </a:schemeClr>
                </a:solidFill>
                <a:cs typeface="Calibri" panose="020F0502020204030204"/>
              </a:endParaRPr>
            </a:p>
            <a:p>
              <a:pPr marL="0" indent="0" algn="ctr">
                <a:lnSpc>
                  <a:spcPct val="100000"/>
                </a:lnSpc>
                <a:spcBef>
                  <a:spcPts val="100"/>
                </a:spcBef>
                <a:spcAft>
                  <a:spcPts val="100"/>
                </a:spcAft>
                <a:buNone/>
              </a:pPr>
              <a:r>
                <a:rPr lang="en-US" sz="2000" dirty="0">
                  <a:solidFill>
                    <a:schemeClr val="tx1">
                      <a:lumMod val="75000"/>
                      <a:lumOff val="25000"/>
                    </a:schemeClr>
                  </a:solidFill>
                  <a:latin typeface="Century Gothic" panose="020F0302020204030204"/>
                </a:rPr>
                <a:t>MODIS</a:t>
              </a:r>
              <a:endParaRPr lang="en-US" sz="2000" b="1" dirty="0">
                <a:solidFill>
                  <a:schemeClr val="tx1">
                    <a:lumMod val="75000"/>
                    <a:lumOff val="25000"/>
                  </a:schemeClr>
                </a:solidFill>
                <a:latin typeface="Century Gothic" panose="020F0302020204030204"/>
              </a:endParaRPr>
            </a:p>
            <a:p>
              <a:pPr marL="0" indent="0" algn="ctr">
                <a:lnSpc>
                  <a:spcPct val="100000"/>
                </a:lnSpc>
                <a:spcBef>
                  <a:spcPts val="100"/>
                </a:spcBef>
                <a:spcAft>
                  <a:spcPts val="100"/>
                </a:spcAft>
                <a:buNone/>
              </a:pPr>
              <a:endParaRPr lang="en-US" sz="2000" dirty="0">
                <a:solidFill>
                  <a:schemeClr val="tx1">
                    <a:lumMod val="75000"/>
                    <a:lumOff val="25000"/>
                  </a:schemeClr>
                </a:solidFill>
                <a:latin typeface="Century Gothic" panose="020F0302020204030204"/>
              </a:endParaRPr>
            </a:p>
            <a:p>
              <a:pPr marL="0" indent="0" algn="ctr">
                <a:lnSpc>
                  <a:spcPct val="100000"/>
                </a:lnSpc>
                <a:spcBef>
                  <a:spcPts val="100"/>
                </a:spcBef>
                <a:spcAft>
                  <a:spcPts val="100"/>
                </a:spcAft>
                <a:buNone/>
              </a:pPr>
              <a:endParaRPr lang="en-US" sz="1400" b="1" dirty="0">
                <a:solidFill>
                  <a:schemeClr val="tx1">
                    <a:lumMod val="75000"/>
                    <a:lumOff val="25000"/>
                  </a:schemeClr>
                </a:solidFill>
                <a:latin typeface="Century Gothic" panose="020F0302020204030204"/>
              </a:endParaRPr>
            </a:p>
            <a:p>
              <a:pPr algn="ctr">
                <a:lnSpc>
                  <a:spcPct val="100000"/>
                </a:lnSpc>
                <a:spcAft>
                  <a:spcPts val="600"/>
                </a:spcAft>
                <a:buClr>
                  <a:srgbClr val="8A599A"/>
                </a:buClr>
              </a:pPr>
              <a:endParaRPr lang="en-US" dirty="0">
                <a:solidFill>
                  <a:schemeClr val="tx1">
                    <a:lumMod val="75000"/>
                    <a:lumOff val="25000"/>
                  </a:schemeClr>
                </a:solidFill>
                <a:latin typeface="Century Gothic" panose="020F0302020204030204"/>
              </a:endParaRPr>
            </a:p>
            <a:p>
              <a:pPr marL="342900" indent="-342900" algn="ctr">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grpSp>
      <p:grpSp>
        <p:nvGrpSpPr>
          <p:cNvPr id="20" name="Group 19">
            <a:extLst>
              <a:ext uri="{FF2B5EF4-FFF2-40B4-BE49-F238E27FC236}">
                <a16:creationId xmlns:a16="http://schemas.microsoft.com/office/drawing/2014/main" id="{1DF0AA22-1D99-41F5-8DB0-072FFB34ACC8}"/>
              </a:ext>
            </a:extLst>
          </p:cNvPr>
          <p:cNvGrpSpPr/>
          <p:nvPr/>
        </p:nvGrpSpPr>
        <p:grpSpPr>
          <a:xfrm>
            <a:off x="6533997" y="4682646"/>
            <a:ext cx="2277033" cy="1075765"/>
            <a:chOff x="492498" y="2738156"/>
            <a:chExt cx="2277033" cy="1075765"/>
          </a:xfrm>
        </p:grpSpPr>
        <p:sp>
          <p:nvSpPr>
            <p:cNvPr id="21" name="Rectangle: Rounded Corners 20">
              <a:extLst>
                <a:ext uri="{FF2B5EF4-FFF2-40B4-BE49-F238E27FC236}">
                  <a16:creationId xmlns:a16="http://schemas.microsoft.com/office/drawing/2014/main" id="{4E70A929-0EC0-4087-979C-77BDF27F0620}"/>
                </a:ext>
              </a:extLst>
            </p:cNvPr>
            <p:cNvSpPr/>
            <p:nvPr/>
          </p:nvSpPr>
          <p:spPr>
            <a:xfrm>
              <a:off x="492498" y="2738156"/>
              <a:ext cx="2277033" cy="1075765"/>
            </a:xfrm>
            <a:prstGeom prst="roundRect">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3">
              <a:extLst>
                <a:ext uri="{FF2B5EF4-FFF2-40B4-BE49-F238E27FC236}">
                  <a16:creationId xmlns:a16="http://schemas.microsoft.com/office/drawing/2014/main" id="{589BA1C3-E246-499E-99C9-FDD800B20763}"/>
                </a:ext>
              </a:extLst>
            </p:cNvPr>
            <p:cNvSpPr txBox="1">
              <a:spLocks/>
            </p:cNvSpPr>
            <p:nvPr/>
          </p:nvSpPr>
          <p:spPr>
            <a:xfrm>
              <a:off x="612872" y="2903182"/>
              <a:ext cx="1988621" cy="77812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2000" b="1" dirty="0">
                  <a:solidFill>
                    <a:schemeClr val="tx1">
                      <a:lumMod val="75000"/>
                      <a:lumOff val="25000"/>
                    </a:schemeClr>
                  </a:solidFill>
                  <a:latin typeface="Century Gothic" panose="020F0302020204030204"/>
                </a:rPr>
                <a:t>Aqua </a:t>
              </a:r>
              <a:endParaRPr lang="en-US" sz="2000" b="1" dirty="0">
                <a:solidFill>
                  <a:schemeClr val="tx1">
                    <a:lumMod val="75000"/>
                    <a:lumOff val="25000"/>
                  </a:schemeClr>
                </a:solidFill>
                <a:latin typeface="Calibri" panose="020F0502020204030204"/>
                <a:cs typeface="Calibri" panose="020F0502020204030204"/>
              </a:endParaRPr>
            </a:p>
            <a:p>
              <a:pPr marL="0" indent="0" algn="ctr">
                <a:lnSpc>
                  <a:spcPct val="100000"/>
                </a:lnSpc>
                <a:spcBef>
                  <a:spcPts val="100"/>
                </a:spcBef>
                <a:spcAft>
                  <a:spcPts val="100"/>
                </a:spcAft>
                <a:buNone/>
              </a:pPr>
              <a:r>
                <a:rPr lang="en-US" sz="2000" dirty="0">
                  <a:solidFill>
                    <a:schemeClr val="tx1">
                      <a:lumMod val="75000"/>
                      <a:lumOff val="25000"/>
                    </a:schemeClr>
                  </a:solidFill>
                  <a:latin typeface="Century Gothic"/>
                  <a:cs typeface="Calibri" panose="020F0502020204030204"/>
                </a:rPr>
                <a:t>MODIS</a:t>
              </a:r>
              <a:endParaRPr lang="en-US" sz="2000" b="1" dirty="0">
                <a:solidFill>
                  <a:schemeClr val="tx1">
                    <a:lumMod val="75000"/>
                    <a:lumOff val="25000"/>
                  </a:schemeClr>
                </a:solidFill>
                <a:latin typeface="Century Gothic"/>
                <a:cs typeface="Calibri" panose="020F0502020204030204"/>
              </a:endParaRPr>
            </a:p>
            <a:p>
              <a:pPr marL="0" indent="0" algn="ctr">
                <a:lnSpc>
                  <a:spcPct val="100000"/>
                </a:lnSpc>
                <a:spcBef>
                  <a:spcPts val="100"/>
                </a:spcBef>
                <a:spcAft>
                  <a:spcPts val="100"/>
                </a:spcAft>
                <a:buNone/>
              </a:pPr>
              <a:endParaRPr lang="en-US" sz="2000" dirty="0">
                <a:solidFill>
                  <a:schemeClr val="tx1">
                    <a:lumMod val="75000"/>
                    <a:lumOff val="25000"/>
                  </a:schemeClr>
                </a:solidFill>
                <a:latin typeface="Century Gothic" panose="020F0302020204030204"/>
              </a:endParaRPr>
            </a:p>
            <a:p>
              <a:pPr marL="0" indent="0" algn="ctr">
                <a:lnSpc>
                  <a:spcPct val="100000"/>
                </a:lnSpc>
                <a:spcBef>
                  <a:spcPts val="100"/>
                </a:spcBef>
                <a:spcAft>
                  <a:spcPts val="100"/>
                </a:spcAft>
                <a:buNone/>
              </a:pPr>
              <a:endParaRPr lang="en-US" sz="1400" b="1" dirty="0">
                <a:solidFill>
                  <a:schemeClr val="tx1">
                    <a:lumMod val="75000"/>
                    <a:lumOff val="25000"/>
                  </a:schemeClr>
                </a:solidFill>
                <a:latin typeface="Century Gothic" panose="020F0302020204030204"/>
              </a:endParaRPr>
            </a:p>
            <a:p>
              <a:pPr algn="ctr">
                <a:lnSpc>
                  <a:spcPct val="100000"/>
                </a:lnSpc>
                <a:spcAft>
                  <a:spcPts val="600"/>
                </a:spcAft>
                <a:buClr>
                  <a:srgbClr val="8A599A"/>
                </a:buClr>
              </a:pPr>
              <a:endParaRPr lang="en-US" dirty="0">
                <a:solidFill>
                  <a:schemeClr val="tx1">
                    <a:lumMod val="75000"/>
                    <a:lumOff val="25000"/>
                  </a:schemeClr>
                </a:solidFill>
                <a:latin typeface="Century Gothic" panose="020F0302020204030204"/>
              </a:endParaRPr>
            </a:p>
            <a:p>
              <a:pPr marL="342900" indent="-342900" algn="ctr">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grpSp>
      <p:pic>
        <p:nvPicPr>
          <p:cNvPr id="11" name="Picture 11">
            <a:extLst>
              <a:ext uri="{FF2B5EF4-FFF2-40B4-BE49-F238E27FC236}">
                <a16:creationId xmlns:a16="http://schemas.microsoft.com/office/drawing/2014/main" id="{825037B5-CD67-4F4A-879D-BED07CC0EADB}"/>
              </a:ext>
            </a:extLst>
          </p:cNvPr>
          <p:cNvPicPr>
            <a:picLocks noChangeAspect="1"/>
          </p:cNvPicPr>
          <p:nvPr/>
        </p:nvPicPr>
        <p:blipFill>
          <a:blip r:embed="rId6"/>
          <a:stretch>
            <a:fillRect/>
          </a:stretch>
        </p:blipFill>
        <p:spPr>
          <a:xfrm>
            <a:off x="599657" y="2651969"/>
            <a:ext cx="2268071" cy="1792047"/>
          </a:xfrm>
          <a:prstGeom prst="rect">
            <a:avLst/>
          </a:prstGeom>
        </p:spPr>
      </p:pic>
      <p:grpSp>
        <p:nvGrpSpPr>
          <p:cNvPr id="26" name="Group 25">
            <a:extLst>
              <a:ext uri="{FF2B5EF4-FFF2-40B4-BE49-F238E27FC236}">
                <a16:creationId xmlns:a16="http://schemas.microsoft.com/office/drawing/2014/main" id="{F348B064-B8F5-47DF-8ADB-34F2ED9E3283}"/>
              </a:ext>
            </a:extLst>
          </p:cNvPr>
          <p:cNvGrpSpPr/>
          <p:nvPr/>
        </p:nvGrpSpPr>
        <p:grpSpPr>
          <a:xfrm>
            <a:off x="494307" y="4799522"/>
            <a:ext cx="2277033" cy="1075765"/>
            <a:chOff x="492498" y="2738156"/>
            <a:chExt cx="2277033" cy="1075765"/>
          </a:xfrm>
        </p:grpSpPr>
        <p:sp>
          <p:nvSpPr>
            <p:cNvPr id="27" name="Rectangle: Rounded Corners 26">
              <a:extLst>
                <a:ext uri="{FF2B5EF4-FFF2-40B4-BE49-F238E27FC236}">
                  <a16:creationId xmlns:a16="http://schemas.microsoft.com/office/drawing/2014/main" id="{FDB0D08B-FAFE-4C21-B9EC-C2A2AF2E3BD8}"/>
                </a:ext>
              </a:extLst>
            </p:cNvPr>
            <p:cNvSpPr/>
            <p:nvPr/>
          </p:nvSpPr>
          <p:spPr>
            <a:xfrm>
              <a:off x="492498" y="2738156"/>
              <a:ext cx="2277033" cy="1075765"/>
            </a:xfrm>
            <a:prstGeom prst="roundRect">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3">
              <a:extLst>
                <a:ext uri="{FF2B5EF4-FFF2-40B4-BE49-F238E27FC236}">
                  <a16:creationId xmlns:a16="http://schemas.microsoft.com/office/drawing/2014/main" id="{448128E7-F99B-4489-A3B9-C3BCB1ABDBAE}"/>
                </a:ext>
              </a:extLst>
            </p:cNvPr>
            <p:cNvSpPr txBox="1">
              <a:spLocks/>
            </p:cNvSpPr>
            <p:nvPr/>
          </p:nvSpPr>
          <p:spPr>
            <a:xfrm>
              <a:off x="612872" y="2903182"/>
              <a:ext cx="1988621" cy="77812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2000" b="1" dirty="0">
                  <a:solidFill>
                    <a:schemeClr val="tx1">
                      <a:lumMod val="75000"/>
                      <a:lumOff val="25000"/>
                    </a:schemeClr>
                  </a:solidFill>
                  <a:latin typeface="Century Gothic" panose="020F0302020204030204"/>
                </a:rPr>
                <a:t>Sentinel-5P</a:t>
              </a:r>
              <a:endParaRPr lang="en-US" sz="2000" b="1" dirty="0">
                <a:solidFill>
                  <a:schemeClr val="tx1">
                    <a:lumMod val="75000"/>
                    <a:lumOff val="25000"/>
                  </a:schemeClr>
                </a:solidFill>
                <a:latin typeface="Calibri" panose="020F0502020204030204"/>
                <a:cs typeface="Calibri" panose="020F0502020204030204"/>
              </a:endParaRPr>
            </a:p>
            <a:p>
              <a:pPr marL="0" indent="0" algn="ctr">
                <a:lnSpc>
                  <a:spcPct val="100000"/>
                </a:lnSpc>
                <a:spcBef>
                  <a:spcPts val="100"/>
                </a:spcBef>
                <a:spcAft>
                  <a:spcPts val="100"/>
                </a:spcAft>
                <a:buNone/>
              </a:pPr>
              <a:r>
                <a:rPr lang="en-US" sz="2000" dirty="0">
                  <a:solidFill>
                    <a:schemeClr val="tx1">
                      <a:lumMod val="75000"/>
                      <a:lumOff val="25000"/>
                    </a:schemeClr>
                  </a:solidFill>
                  <a:latin typeface="Century Gothic"/>
                  <a:cs typeface="Calibri" panose="020F0502020204030204"/>
                </a:rPr>
                <a:t>TROPOMI</a:t>
              </a:r>
              <a:endParaRPr lang="en-US" sz="2000" b="1" dirty="0">
                <a:solidFill>
                  <a:schemeClr val="tx1">
                    <a:lumMod val="75000"/>
                    <a:lumOff val="25000"/>
                  </a:schemeClr>
                </a:solidFill>
                <a:latin typeface="Century Gothic"/>
                <a:cs typeface="Calibri" panose="020F0502020204030204"/>
              </a:endParaRPr>
            </a:p>
            <a:p>
              <a:pPr marL="0" indent="0" algn="ctr">
                <a:lnSpc>
                  <a:spcPct val="100000"/>
                </a:lnSpc>
                <a:spcBef>
                  <a:spcPts val="100"/>
                </a:spcBef>
                <a:spcAft>
                  <a:spcPts val="100"/>
                </a:spcAft>
                <a:buNone/>
              </a:pPr>
              <a:endParaRPr lang="en-US" sz="2000" dirty="0">
                <a:solidFill>
                  <a:schemeClr val="tx1">
                    <a:lumMod val="75000"/>
                    <a:lumOff val="25000"/>
                  </a:schemeClr>
                </a:solidFill>
                <a:latin typeface="Century Gothic" panose="020F0302020204030204"/>
              </a:endParaRPr>
            </a:p>
            <a:p>
              <a:pPr marL="0" indent="0" algn="ctr">
                <a:lnSpc>
                  <a:spcPct val="100000"/>
                </a:lnSpc>
                <a:spcBef>
                  <a:spcPts val="100"/>
                </a:spcBef>
                <a:spcAft>
                  <a:spcPts val="100"/>
                </a:spcAft>
                <a:buNone/>
              </a:pPr>
              <a:endParaRPr lang="en-US" sz="1400" b="1" dirty="0">
                <a:solidFill>
                  <a:schemeClr val="tx1">
                    <a:lumMod val="75000"/>
                    <a:lumOff val="25000"/>
                  </a:schemeClr>
                </a:solidFill>
                <a:latin typeface="Century Gothic" panose="020F0302020204030204"/>
              </a:endParaRPr>
            </a:p>
            <a:p>
              <a:pPr algn="ctr">
                <a:lnSpc>
                  <a:spcPct val="100000"/>
                </a:lnSpc>
                <a:spcAft>
                  <a:spcPts val="600"/>
                </a:spcAft>
                <a:buClr>
                  <a:srgbClr val="8A599A"/>
                </a:buClr>
              </a:pPr>
              <a:endParaRPr lang="en-US" dirty="0">
                <a:solidFill>
                  <a:schemeClr val="tx1">
                    <a:lumMod val="75000"/>
                    <a:lumOff val="25000"/>
                  </a:schemeClr>
                </a:solidFill>
                <a:latin typeface="Century Gothic" panose="020F0302020204030204"/>
              </a:endParaRPr>
            </a:p>
            <a:p>
              <a:pPr marL="342900" indent="-342900" algn="ctr">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grpSp>
      <p:sp>
        <p:nvSpPr>
          <p:cNvPr id="10" name="TextBox 9">
            <a:extLst>
              <a:ext uri="{FF2B5EF4-FFF2-40B4-BE49-F238E27FC236}">
                <a16:creationId xmlns:a16="http://schemas.microsoft.com/office/drawing/2014/main" id="{D381A584-F96B-481D-B53F-224CF241AE87}"/>
              </a:ext>
            </a:extLst>
          </p:cNvPr>
          <p:cNvSpPr txBox="1"/>
          <p:nvPr/>
        </p:nvSpPr>
        <p:spPr>
          <a:xfrm>
            <a:off x="-13506" y="6498891"/>
            <a:ext cx="936117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3F3F3F"/>
                </a:solidFill>
                <a:latin typeface="Century Gothic"/>
                <a:ea typeface="+mn-lt"/>
                <a:cs typeface="+mn-lt"/>
              </a:rPr>
              <a:t>Image Credits: NASA  (background), NASA (Terra, Aqua) USGS (Landsat 8),, ESA (Sentinel-5P)</a:t>
            </a:r>
            <a:endParaRPr lang="en-US" sz="1050" dirty="0">
              <a:solidFill>
                <a:srgbClr val="3F3F3F"/>
              </a:solidFill>
              <a:cs typeface="Calibri"/>
            </a:endParaRPr>
          </a:p>
        </p:txBody>
      </p:sp>
      <p:pic>
        <p:nvPicPr>
          <p:cNvPr id="12" name="Picture 12">
            <a:extLst>
              <a:ext uri="{FF2B5EF4-FFF2-40B4-BE49-F238E27FC236}">
                <a16:creationId xmlns:a16="http://schemas.microsoft.com/office/drawing/2014/main" id="{B2E84EA1-AE5C-4260-AE8E-FCF7871F74B6}"/>
              </a:ext>
            </a:extLst>
          </p:cNvPr>
          <p:cNvPicPr>
            <a:picLocks noChangeAspect="1"/>
          </p:cNvPicPr>
          <p:nvPr/>
        </p:nvPicPr>
        <p:blipFill>
          <a:blip r:embed="rId7"/>
          <a:stretch>
            <a:fillRect/>
          </a:stretch>
        </p:blipFill>
        <p:spPr>
          <a:xfrm rot="19380000">
            <a:off x="9751585" y="1131956"/>
            <a:ext cx="2010508" cy="1593711"/>
          </a:xfrm>
          <a:prstGeom prst="rect">
            <a:avLst/>
          </a:prstGeom>
        </p:spPr>
      </p:pic>
      <p:grpSp>
        <p:nvGrpSpPr>
          <p:cNvPr id="23" name="Group 22">
            <a:extLst>
              <a:ext uri="{FF2B5EF4-FFF2-40B4-BE49-F238E27FC236}">
                <a16:creationId xmlns:a16="http://schemas.microsoft.com/office/drawing/2014/main" id="{1A5E170B-F957-49BD-B0AC-5A48EB052D82}"/>
              </a:ext>
            </a:extLst>
          </p:cNvPr>
          <p:cNvGrpSpPr/>
          <p:nvPr/>
        </p:nvGrpSpPr>
        <p:grpSpPr>
          <a:xfrm>
            <a:off x="9578332" y="3074386"/>
            <a:ext cx="2277033" cy="1075765"/>
            <a:chOff x="492498" y="2738156"/>
            <a:chExt cx="2277033" cy="1075765"/>
          </a:xfrm>
        </p:grpSpPr>
        <p:sp>
          <p:nvSpPr>
            <p:cNvPr id="24" name="Rectangle: Rounded Corners 23">
              <a:extLst>
                <a:ext uri="{FF2B5EF4-FFF2-40B4-BE49-F238E27FC236}">
                  <a16:creationId xmlns:a16="http://schemas.microsoft.com/office/drawing/2014/main" id="{E8C502AA-45AD-44B8-BFDB-C4B40233E386}"/>
                </a:ext>
              </a:extLst>
            </p:cNvPr>
            <p:cNvSpPr/>
            <p:nvPr/>
          </p:nvSpPr>
          <p:spPr>
            <a:xfrm>
              <a:off x="492498" y="2738156"/>
              <a:ext cx="2277033" cy="1075765"/>
            </a:xfrm>
            <a:prstGeom prst="roundRect">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3">
              <a:extLst>
                <a:ext uri="{FF2B5EF4-FFF2-40B4-BE49-F238E27FC236}">
                  <a16:creationId xmlns:a16="http://schemas.microsoft.com/office/drawing/2014/main" id="{46F42999-7138-42D2-B9FF-80C7DC5F8DCB}"/>
                </a:ext>
              </a:extLst>
            </p:cNvPr>
            <p:cNvSpPr txBox="1">
              <a:spLocks/>
            </p:cNvSpPr>
            <p:nvPr/>
          </p:nvSpPr>
          <p:spPr>
            <a:xfrm>
              <a:off x="612872" y="2903182"/>
              <a:ext cx="1988621" cy="77812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00"/>
                </a:spcBef>
                <a:spcAft>
                  <a:spcPts val="100"/>
                </a:spcAft>
                <a:buClr>
                  <a:srgbClr val="8A599A"/>
                </a:buClr>
                <a:buNone/>
              </a:pPr>
              <a:r>
                <a:rPr lang="en-US" sz="2000" b="1" dirty="0">
                  <a:solidFill>
                    <a:schemeClr val="tx1">
                      <a:lumMod val="75000"/>
                      <a:lumOff val="25000"/>
                    </a:schemeClr>
                  </a:solidFill>
                  <a:latin typeface="Century Gothic" panose="020F0302020204030204"/>
                </a:rPr>
                <a:t>Landsat 8</a:t>
              </a:r>
              <a:endParaRPr lang="en-US" sz="2000" dirty="0">
                <a:solidFill>
                  <a:schemeClr val="tx1">
                    <a:lumMod val="75000"/>
                    <a:lumOff val="25000"/>
                  </a:schemeClr>
                </a:solidFill>
                <a:latin typeface="Century Gothic"/>
                <a:cs typeface="Calibri" panose="020F0502020204030204"/>
              </a:endParaRPr>
            </a:p>
            <a:p>
              <a:pPr marL="0" indent="0" algn="ctr">
                <a:lnSpc>
                  <a:spcPct val="100000"/>
                </a:lnSpc>
                <a:spcBef>
                  <a:spcPts val="100"/>
                </a:spcBef>
                <a:spcAft>
                  <a:spcPts val="100"/>
                </a:spcAft>
                <a:buNone/>
              </a:pPr>
              <a:r>
                <a:rPr lang="en-US" sz="2000" dirty="0">
                  <a:solidFill>
                    <a:schemeClr val="tx1">
                      <a:lumMod val="75000"/>
                      <a:lumOff val="25000"/>
                    </a:schemeClr>
                  </a:solidFill>
                  <a:latin typeface="Century Gothic" panose="020F0302020204030204"/>
                </a:rPr>
                <a:t>OLI</a:t>
              </a:r>
            </a:p>
            <a:p>
              <a:pPr marL="0" indent="0" algn="ctr">
                <a:lnSpc>
                  <a:spcPct val="100000"/>
                </a:lnSpc>
                <a:spcBef>
                  <a:spcPts val="100"/>
                </a:spcBef>
                <a:spcAft>
                  <a:spcPts val="100"/>
                </a:spcAft>
                <a:buNone/>
              </a:pPr>
              <a:endParaRPr lang="en-US" sz="1400" b="1" dirty="0">
                <a:solidFill>
                  <a:schemeClr val="tx1">
                    <a:lumMod val="75000"/>
                    <a:lumOff val="25000"/>
                  </a:schemeClr>
                </a:solidFill>
                <a:latin typeface="Century Gothic" panose="020F0302020204030204"/>
              </a:endParaRPr>
            </a:p>
            <a:p>
              <a:pPr algn="ctr">
                <a:lnSpc>
                  <a:spcPct val="100000"/>
                </a:lnSpc>
                <a:spcAft>
                  <a:spcPts val="600"/>
                </a:spcAft>
                <a:buClr>
                  <a:srgbClr val="8A599A"/>
                </a:buClr>
              </a:pPr>
              <a:endParaRPr lang="en-US" dirty="0">
                <a:solidFill>
                  <a:schemeClr val="tx1">
                    <a:lumMod val="75000"/>
                    <a:lumOff val="25000"/>
                  </a:schemeClr>
                </a:solidFill>
                <a:latin typeface="Century Gothic" panose="020F0302020204030204"/>
              </a:endParaRPr>
            </a:p>
            <a:p>
              <a:pPr marL="342900" indent="-342900" algn="ctr">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grpSp>
    </p:spTree>
    <p:extLst>
      <p:ext uri="{BB962C8B-B14F-4D97-AF65-F5344CB8AC3E}">
        <p14:creationId xmlns:p14="http://schemas.microsoft.com/office/powerpoint/2010/main" val="372684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6AD2393-6E2B-4455-BB34-7AD517A8FC13}"/>
              </a:ext>
            </a:extLst>
          </p:cNvPr>
          <p:cNvSpPr/>
          <p:nvPr/>
        </p:nvSpPr>
        <p:spPr>
          <a:xfrm>
            <a:off x="4180571" y="2059390"/>
            <a:ext cx="2954900" cy="3639072"/>
          </a:xfrm>
          <a:prstGeom prst="round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8A599A"/>
                </a:solidFill>
                <a:effectLst/>
                <a:uLnTx/>
                <a:uFillTx/>
                <a:latin typeface="Century Gothic" panose="020F0302020204030204"/>
                <a:ea typeface="+mj-ea"/>
                <a:cs typeface="+mj-cs"/>
              </a:rPr>
              <a:t>Methodology</a:t>
            </a:r>
          </a:p>
        </p:txBody>
      </p:sp>
      <p:sp>
        <p:nvSpPr>
          <p:cNvPr id="3" name="Text Placeholder 3">
            <a:extLst>
              <a:ext uri="{FF2B5EF4-FFF2-40B4-BE49-F238E27FC236}">
                <a16:creationId xmlns:a16="http://schemas.microsoft.com/office/drawing/2014/main" id="{6973E1BB-8238-41B6-9ADF-151216D1CF79}"/>
              </a:ext>
            </a:extLst>
          </p:cNvPr>
          <p:cNvSpPr txBox="1">
            <a:spLocks/>
          </p:cNvSpPr>
          <p:nvPr/>
        </p:nvSpPr>
        <p:spPr>
          <a:xfrm>
            <a:off x="494300" y="926010"/>
            <a:ext cx="11443339" cy="54473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8A599A"/>
              </a:buClr>
              <a:buSzTx/>
              <a:buFont typeface="Arial" panose="020B0604020202020204" pitchFamily="34" charset="0"/>
              <a:buNone/>
              <a:tabLst/>
              <a:defRPr/>
            </a:pPr>
            <a:r>
              <a:rPr kumimoji="0" lang="en-US" sz="2400" b="1" i="1" u="none" strike="noStrike" kern="1200" cap="none" spc="0" normalizeH="0" baseline="0" noProof="0">
                <a:ln>
                  <a:noFill/>
                </a:ln>
                <a:solidFill>
                  <a:srgbClr val="8A599A"/>
                </a:solidFill>
                <a:effectLst/>
                <a:uLnTx/>
                <a:uFillTx/>
                <a:latin typeface="Century Gothic" panose="020F0302020204030204"/>
                <a:ea typeface="+mn-ea"/>
                <a:cs typeface="+mn-cs"/>
              </a:rPr>
              <a:t>Visualize Earth Observation Data </a:t>
            </a: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
        <p:nvSpPr>
          <p:cNvPr id="6" name="Text Placeholder 3">
            <a:extLst>
              <a:ext uri="{FF2B5EF4-FFF2-40B4-BE49-F238E27FC236}">
                <a16:creationId xmlns:a16="http://schemas.microsoft.com/office/drawing/2014/main" id="{CDCF3E25-B25F-41FE-AAFC-75F1A865B1D9}"/>
              </a:ext>
            </a:extLst>
          </p:cNvPr>
          <p:cNvSpPr txBox="1">
            <a:spLocks/>
          </p:cNvSpPr>
          <p:nvPr/>
        </p:nvSpPr>
        <p:spPr>
          <a:xfrm>
            <a:off x="4282232" y="2207802"/>
            <a:ext cx="2647293" cy="334882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2000" b="1" i="0" u="sng" strike="noStrike" kern="1200" cap="none" spc="0" normalizeH="0" baseline="0" noProof="0">
                <a:ln>
                  <a:noFill/>
                </a:ln>
                <a:solidFill>
                  <a:srgbClr val="3F3F3F"/>
                </a:solidFill>
                <a:effectLst/>
                <a:uLnTx/>
                <a:uFillTx/>
                <a:latin typeface="Century Gothic" panose="020F0302020204030204"/>
                <a:ea typeface="+mn-ea"/>
                <a:cs typeface="+mn-cs"/>
              </a:rPr>
              <a:t>Steps</a:t>
            </a:r>
            <a:endParaRPr kumimoji="0" lang="en-US" sz="2000" b="0" i="0" u="sng" strike="noStrike" kern="1200" cap="none" spc="0" normalizeH="0" baseline="0" noProof="0">
              <a:ln>
                <a:noFill/>
              </a:ln>
              <a:solidFill>
                <a:srgbClr val="3F3F3F"/>
              </a:solidFill>
              <a:effectLst/>
              <a:uLnTx/>
              <a:uFillTx/>
              <a:latin typeface="Calibri" panose="020F0502020204030204"/>
              <a:ea typeface="+mn-ea"/>
              <a:cs typeface="Calibri" panose="020F0502020204030204"/>
            </a:endParaRPr>
          </a:p>
          <a:p>
            <a:pPr marL="457200" marR="0" lvl="0" indent="-457200" algn="l" defTabSz="914400" rtl="0" eaLnBrk="1" fontAlgn="auto" latinLnBrk="0" hangingPunct="1">
              <a:lnSpc>
                <a:spcPct val="100000"/>
              </a:lnSpc>
              <a:spcBef>
                <a:spcPts val="1000"/>
              </a:spcBef>
              <a:spcAft>
                <a:spcPts val="600"/>
              </a:spcAft>
              <a:buClrTx/>
              <a:buSzTx/>
              <a:buFont typeface="Arial" panose="020B0604020202020204" pitchFamily="34" charset="0"/>
              <a:buAutoNum type="arabicPeriod"/>
              <a:tabLst/>
              <a:defRPr/>
            </a:pPr>
            <a:r>
              <a:rPr kumimoji="0" lang="en-US" sz="2000" b="0" i="0" u="none" strike="noStrike" kern="1200" cap="none" spc="0" normalizeH="0" baseline="0" noProof="0">
                <a:ln>
                  <a:noFill/>
                </a:ln>
                <a:solidFill>
                  <a:srgbClr val="3F3F3F"/>
                </a:solidFill>
                <a:effectLst/>
                <a:uLnTx/>
                <a:uFillTx/>
                <a:latin typeface="Century Gothic" panose="020F0302020204030204"/>
                <a:ea typeface="+mn-ea"/>
                <a:cs typeface="+mn-cs"/>
              </a:rPr>
              <a:t>Clip EO data to study area</a:t>
            </a:r>
          </a:p>
          <a:p>
            <a:pPr marL="457200" marR="0" lvl="0" indent="-457200" algn="l" defTabSz="914400" rtl="0" eaLnBrk="1" fontAlgn="auto" latinLnBrk="0" hangingPunct="1">
              <a:lnSpc>
                <a:spcPct val="100000"/>
              </a:lnSpc>
              <a:spcBef>
                <a:spcPts val="1000"/>
              </a:spcBef>
              <a:spcAft>
                <a:spcPts val="600"/>
              </a:spcAft>
              <a:buClrTx/>
              <a:buSzTx/>
              <a:buFont typeface="Arial" panose="020B0604020202020204" pitchFamily="34" charset="0"/>
              <a:buAutoNum type="arabicPeriod"/>
              <a:tabLst/>
              <a:defRPr/>
            </a:pPr>
            <a:r>
              <a:rPr kumimoji="0" lang="en-US" sz="2000" b="0" i="0" u="none" strike="noStrike" kern="1200" cap="none" spc="0" normalizeH="0" baseline="0" noProof="0">
                <a:ln>
                  <a:noFill/>
                </a:ln>
                <a:solidFill>
                  <a:srgbClr val="3F3F3F"/>
                </a:solidFill>
                <a:effectLst/>
                <a:uLnTx/>
                <a:uFillTx/>
                <a:latin typeface="Century Gothic" panose="020F0302020204030204"/>
                <a:ea typeface="+mn-ea"/>
                <a:cs typeface="+mn-cs"/>
              </a:rPr>
              <a:t>Exclude missing values</a:t>
            </a:r>
          </a:p>
          <a:p>
            <a:pPr marL="457200" marR="0" lvl="0" indent="-457200" algn="l" defTabSz="914400" rtl="0" eaLnBrk="1" fontAlgn="auto" latinLnBrk="0" hangingPunct="1">
              <a:lnSpc>
                <a:spcPct val="100000"/>
              </a:lnSpc>
              <a:spcBef>
                <a:spcPts val="1000"/>
              </a:spcBef>
              <a:spcAft>
                <a:spcPts val="600"/>
              </a:spcAft>
              <a:buClrTx/>
              <a:buSzTx/>
              <a:buFont typeface="Arial" panose="020B0604020202020204" pitchFamily="34" charset="0"/>
              <a:buAutoNum type="arabicPeriod"/>
              <a:tabLst/>
              <a:defRPr/>
            </a:pPr>
            <a:r>
              <a:rPr kumimoji="0" lang="en-US" sz="2000" b="0" i="0" u="none" strike="noStrike" kern="1200" cap="none" spc="0" normalizeH="0" baseline="0" noProof="0">
                <a:ln>
                  <a:noFill/>
                </a:ln>
                <a:solidFill>
                  <a:srgbClr val="3F3F3F"/>
                </a:solidFill>
                <a:effectLst/>
                <a:uLnTx/>
                <a:uFillTx/>
                <a:latin typeface="Century Gothic" panose="020F0302020204030204"/>
                <a:ea typeface="+mn-ea"/>
                <a:cs typeface="+mn-cs"/>
              </a:rPr>
              <a:t>Generate both static images and animations</a:t>
            </a:r>
          </a:p>
          <a:p>
            <a:pPr marL="457200" marR="0" lvl="0" indent="-457200" algn="l" defTabSz="914400" rtl="0" eaLnBrk="1" fontAlgn="auto" latinLnBrk="0" hangingPunct="1">
              <a:lnSpc>
                <a:spcPct val="100000"/>
              </a:lnSpc>
              <a:spcBef>
                <a:spcPts val="1000"/>
              </a:spcBef>
              <a:spcAft>
                <a:spcPts val="600"/>
              </a:spcAft>
              <a:buClrTx/>
              <a:buSzTx/>
              <a:buFont typeface="Arial" panose="020B0604020202020204" pitchFamily="34" charset="0"/>
              <a:buAutoNum type="arabicPeriod"/>
              <a:tabLst/>
              <a:defRPr/>
            </a:pPr>
            <a:endParaRPr kumimoji="0" lang="en-US" sz="2000" b="0" i="0" u="none" strike="noStrike" kern="1200" cap="none" spc="0" normalizeH="0" baseline="0" noProof="0">
              <a:ln>
                <a:noFill/>
              </a:ln>
              <a:solidFill>
                <a:srgbClr val="3F3F3F"/>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3F3F3F"/>
              </a:solidFill>
              <a:effectLst/>
              <a:uLnTx/>
              <a:uFillTx/>
              <a:latin typeface="Century Gothic" panose="020F0302020204030204"/>
              <a:ea typeface="+mn-ea"/>
              <a:cs typeface="+mn-cs"/>
            </a:endParaRPr>
          </a:p>
        </p:txBody>
      </p:sp>
      <p:sp>
        <p:nvSpPr>
          <p:cNvPr id="13" name="Arrow: Left 12">
            <a:extLst>
              <a:ext uri="{FF2B5EF4-FFF2-40B4-BE49-F238E27FC236}">
                <a16:creationId xmlns:a16="http://schemas.microsoft.com/office/drawing/2014/main" id="{73D6BE8F-4141-4515-813E-3026DCDB3AC3}"/>
              </a:ext>
            </a:extLst>
          </p:cNvPr>
          <p:cNvSpPr/>
          <p:nvPr/>
        </p:nvSpPr>
        <p:spPr>
          <a:xfrm flipH="1">
            <a:off x="3318136" y="3582241"/>
            <a:ext cx="578625" cy="600796"/>
          </a:xfrm>
          <a:prstGeom prst="lef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739BDE62-6899-485E-B1A6-329C3688ED31}"/>
              </a:ext>
            </a:extLst>
          </p:cNvPr>
          <p:cNvSpPr/>
          <p:nvPr/>
        </p:nvSpPr>
        <p:spPr>
          <a:xfrm>
            <a:off x="494300" y="2091908"/>
            <a:ext cx="2846043" cy="3639072"/>
          </a:xfrm>
          <a:prstGeom prst="roundRect">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3">
            <a:extLst>
              <a:ext uri="{FF2B5EF4-FFF2-40B4-BE49-F238E27FC236}">
                <a16:creationId xmlns:a16="http://schemas.microsoft.com/office/drawing/2014/main" id="{E92ED357-9C19-4BA2-A5DF-E119998C0680}"/>
              </a:ext>
            </a:extLst>
          </p:cNvPr>
          <p:cNvSpPr txBox="1">
            <a:spLocks/>
          </p:cNvSpPr>
          <p:nvPr/>
        </p:nvSpPr>
        <p:spPr>
          <a:xfrm>
            <a:off x="600426" y="2226162"/>
            <a:ext cx="2647293" cy="59461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2000" b="1" i="0" u="sng" strike="noStrike" kern="1200" cap="none" spc="0" normalizeH="0" baseline="0" noProof="0">
                <a:ln>
                  <a:noFill/>
                </a:ln>
                <a:solidFill>
                  <a:prstClr val="white"/>
                </a:solidFill>
                <a:effectLst/>
                <a:uLnTx/>
                <a:uFillTx/>
                <a:latin typeface="Century Gothic" panose="020F0302020204030204"/>
                <a:ea typeface="+mn-ea"/>
                <a:cs typeface="+mn-cs"/>
              </a:rPr>
              <a:t>Data</a:t>
            </a:r>
            <a:endParaRPr kumimoji="0" lang="en-US" sz="2000" b="1" i="0" u="sng" strike="noStrike" kern="1200" cap="none" spc="0" normalizeH="0" baseline="0" noProof="0">
              <a:ln>
                <a:noFill/>
              </a:ln>
              <a:solidFill>
                <a:prstClr val="white"/>
              </a:solidFill>
              <a:effectLst/>
              <a:uLnTx/>
              <a:uFillTx/>
              <a:latin typeface="Century Gothic"/>
              <a:ea typeface="+mn-ea"/>
              <a:cs typeface="Calibri" panose="020F0502020204030204"/>
            </a:endParaRPr>
          </a:p>
          <a:p>
            <a:pPr marL="457200" marR="0" lvl="0" indent="-457200" algn="l" defTabSz="914400" rtl="0" eaLnBrk="1" fontAlgn="auto" latinLnBrk="0" hangingPunct="1">
              <a:lnSpc>
                <a:spcPct val="100000"/>
              </a:lnSpc>
              <a:spcBef>
                <a:spcPts val="1000"/>
              </a:spcBef>
              <a:spcAft>
                <a:spcPts val="600"/>
              </a:spcAft>
              <a:buClrTx/>
              <a:buSzTx/>
              <a:buFont typeface="Arial" panose="020B0604020202020204" pitchFamily="34" charset="0"/>
              <a:buAutoNum type="arabicPeriod"/>
              <a:tabLst/>
              <a:defRPr/>
            </a:pPr>
            <a:endParaRPr kumimoji="0" lang="en-US" sz="20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
        <p:nvSpPr>
          <p:cNvPr id="16" name="Text Placeholder 3">
            <a:extLst>
              <a:ext uri="{FF2B5EF4-FFF2-40B4-BE49-F238E27FC236}">
                <a16:creationId xmlns:a16="http://schemas.microsoft.com/office/drawing/2014/main" id="{FC0E5E60-6BB6-4CBF-B29D-4CA9D31524C2}"/>
              </a:ext>
            </a:extLst>
          </p:cNvPr>
          <p:cNvSpPr txBox="1">
            <a:spLocks/>
          </p:cNvSpPr>
          <p:nvPr/>
        </p:nvSpPr>
        <p:spPr>
          <a:xfrm>
            <a:off x="432160" y="2818650"/>
            <a:ext cx="2972299" cy="325173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rPr>
              <a:t>TROPOMI</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Century Gothic"/>
                <a:ea typeface="+mn-ea"/>
                <a:cs typeface="Calibri" panose="020F0502020204030204"/>
              </a:rPr>
              <a:t>       CO, HCHO, NO</a:t>
            </a:r>
            <a:r>
              <a:rPr kumimoji="0" lang="en-US" sz="1800" b="0" i="0" u="none" strike="noStrike" kern="1200" cap="none" spc="0" normalizeH="0" baseline="-25000" noProof="0">
                <a:ln>
                  <a:noFill/>
                </a:ln>
                <a:solidFill>
                  <a:prstClr val="white"/>
                </a:solidFill>
                <a:effectLst/>
                <a:uLnTx/>
                <a:uFillTx/>
                <a:latin typeface="Century Gothic"/>
                <a:ea typeface="+mn-ea"/>
                <a:cs typeface="Calibri" panose="020F0502020204030204"/>
              </a:rPr>
              <a:t>X,</a:t>
            </a:r>
            <a:r>
              <a:rPr kumimoji="0" lang="en-US" sz="1800" b="0" i="0" u="none" strike="noStrike" kern="1200" cap="none" spc="0" normalizeH="0" baseline="0" noProof="0">
                <a:ln>
                  <a:noFill/>
                </a:ln>
                <a:solidFill>
                  <a:prstClr val="white"/>
                </a:solidFill>
                <a:effectLst/>
                <a:uLnTx/>
                <a:uFillTx/>
                <a:latin typeface="Century Gothic"/>
                <a:ea typeface="+mn-ea"/>
                <a:cs typeface="Calibri" panose="020F0502020204030204"/>
              </a:rPr>
              <a:t> O</a:t>
            </a:r>
            <a:r>
              <a:rPr kumimoji="0" lang="en-US" sz="1800" b="0" i="0" u="none" strike="noStrike" kern="1200" cap="none" spc="0" normalizeH="0" baseline="-25000" noProof="0">
                <a:ln>
                  <a:noFill/>
                </a:ln>
                <a:solidFill>
                  <a:prstClr val="white"/>
                </a:solidFill>
                <a:effectLst/>
                <a:uLnTx/>
                <a:uFillTx/>
                <a:latin typeface="Century Gothic"/>
                <a:ea typeface="+mn-ea"/>
                <a:cs typeface="Calibri" panose="020F0502020204030204"/>
              </a:rPr>
              <a:t>3 </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Calibri" panose="020F0502020204030204"/>
            </a:endParaRPr>
          </a:p>
          <a:p>
            <a:pPr marL="0" marR="0" lvl="0" indent="0" algn="ctr"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rPr>
              <a:t>MODIS</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Calibri" panose="020F0502020204030204"/>
            </a:endParaRPr>
          </a:p>
          <a:p>
            <a:pPr marL="0" marR="0" lvl="0" indent="0" algn="ctr"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rPr>
              <a:t>AOD, Burn product</a:t>
            </a:r>
          </a:p>
          <a:p>
            <a:pPr marL="0" marR="0" lvl="0" indent="0" algn="ctr"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rPr>
              <a:t>Landsat 8 OLI</a:t>
            </a:r>
          </a:p>
          <a:p>
            <a:pPr marL="0" marR="0" lvl="0" indent="0" algn="ctr"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rPr>
              <a:t>NDVI</a:t>
            </a: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
        <p:nvSpPr>
          <p:cNvPr id="18" name="Arrow: Left 17">
            <a:extLst>
              <a:ext uri="{FF2B5EF4-FFF2-40B4-BE49-F238E27FC236}">
                <a16:creationId xmlns:a16="http://schemas.microsoft.com/office/drawing/2014/main" id="{97FBA1E3-EFC1-4B3E-8E62-7233358D113A}"/>
              </a:ext>
            </a:extLst>
          </p:cNvPr>
          <p:cNvSpPr/>
          <p:nvPr/>
        </p:nvSpPr>
        <p:spPr>
          <a:xfrm flipH="1">
            <a:off x="7121731" y="3556627"/>
            <a:ext cx="578625" cy="600796"/>
          </a:xfrm>
          <a:prstGeom prst="lef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F877D3D2-CF49-48A8-8966-A7298E6F3E3E}"/>
              </a:ext>
            </a:extLst>
          </p:cNvPr>
          <p:cNvGrpSpPr/>
          <p:nvPr/>
        </p:nvGrpSpPr>
        <p:grpSpPr>
          <a:xfrm>
            <a:off x="10194295" y="229357"/>
            <a:ext cx="853020" cy="794278"/>
            <a:chOff x="8947664" y="1797907"/>
            <a:chExt cx="2121243" cy="1915297"/>
          </a:xfrm>
        </p:grpSpPr>
        <p:sp>
          <p:nvSpPr>
            <p:cNvPr id="23" name="Rectangle: Diagonal Corners Rounded 22">
              <a:extLst>
                <a:ext uri="{FF2B5EF4-FFF2-40B4-BE49-F238E27FC236}">
                  <a16:creationId xmlns:a16="http://schemas.microsoft.com/office/drawing/2014/main" id="{714BC0C9-A6EE-40E4-ADE8-0836E88ADC9E}"/>
                </a:ext>
              </a:extLst>
            </p:cNvPr>
            <p:cNvSpPr/>
            <p:nvPr/>
          </p:nvSpPr>
          <p:spPr>
            <a:xfrm>
              <a:off x="8947664" y="1797907"/>
              <a:ext cx="2121243" cy="1915297"/>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61" descr="Marker with solid fill">
              <a:extLst>
                <a:ext uri="{FF2B5EF4-FFF2-40B4-BE49-F238E27FC236}">
                  <a16:creationId xmlns:a16="http://schemas.microsoft.com/office/drawing/2014/main" id="{39CA3A2A-D060-4E10-9497-E4AF4E7A9A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0032" y="2074139"/>
              <a:ext cx="1373218" cy="1365921"/>
            </a:xfrm>
            <a:prstGeom prst="rect">
              <a:avLst/>
            </a:prstGeom>
          </p:spPr>
        </p:pic>
      </p:grpSp>
      <p:grpSp>
        <p:nvGrpSpPr>
          <p:cNvPr id="17" name="Group 16">
            <a:extLst>
              <a:ext uri="{FF2B5EF4-FFF2-40B4-BE49-F238E27FC236}">
                <a16:creationId xmlns:a16="http://schemas.microsoft.com/office/drawing/2014/main" id="{36751BEC-8262-41CD-9013-AFC63E03B047}"/>
              </a:ext>
            </a:extLst>
          </p:cNvPr>
          <p:cNvGrpSpPr/>
          <p:nvPr/>
        </p:nvGrpSpPr>
        <p:grpSpPr>
          <a:xfrm>
            <a:off x="11242670" y="227282"/>
            <a:ext cx="850356" cy="786951"/>
            <a:chOff x="1025610" y="1797907"/>
            <a:chExt cx="2121243" cy="1915297"/>
          </a:xfrm>
        </p:grpSpPr>
        <p:sp>
          <p:nvSpPr>
            <p:cNvPr id="27" name="Rectangle: Diagonal Corners Rounded 26">
              <a:extLst>
                <a:ext uri="{FF2B5EF4-FFF2-40B4-BE49-F238E27FC236}">
                  <a16:creationId xmlns:a16="http://schemas.microsoft.com/office/drawing/2014/main" id="{27FE2619-E009-4B58-AE1A-941180D11BFB}"/>
                </a:ext>
              </a:extLst>
            </p:cNvPr>
            <p:cNvSpPr/>
            <p:nvPr/>
          </p:nvSpPr>
          <p:spPr>
            <a:xfrm>
              <a:off x="1025610" y="1797907"/>
              <a:ext cx="2121243" cy="1915297"/>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60" descr="Magnifying glass with solid fill">
              <a:extLst>
                <a:ext uri="{FF2B5EF4-FFF2-40B4-BE49-F238E27FC236}">
                  <a16:creationId xmlns:a16="http://schemas.microsoft.com/office/drawing/2014/main" id="{47794483-0EC4-4FC4-B093-9C1694B9D7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3076" y="2073036"/>
              <a:ext cx="1375610" cy="1368926"/>
            </a:xfrm>
            <a:prstGeom prst="rect">
              <a:avLst/>
            </a:prstGeom>
          </p:spPr>
        </p:pic>
      </p:grpSp>
      <p:pic>
        <p:nvPicPr>
          <p:cNvPr id="2" name="Picture 3">
            <a:extLst>
              <a:ext uri="{FF2B5EF4-FFF2-40B4-BE49-F238E27FC236}">
                <a16:creationId xmlns:a16="http://schemas.microsoft.com/office/drawing/2014/main" id="{88162F3B-DF73-451B-A466-D51D9A054833}"/>
              </a:ext>
            </a:extLst>
          </p:cNvPr>
          <p:cNvPicPr>
            <a:picLocks noChangeAspect="1"/>
          </p:cNvPicPr>
          <p:nvPr/>
        </p:nvPicPr>
        <p:blipFill>
          <a:blip r:embed="rId7"/>
          <a:stretch>
            <a:fillRect/>
          </a:stretch>
        </p:blipFill>
        <p:spPr>
          <a:xfrm>
            <a:off x="8028600" y="4041522"/>
            <a:ext cx="3430427" cy="1395224"/>
          </a:xfrm>
          <a:prstGeom prst="rect">
            <a:avLst/>
          </a:prstGeom>
        </p:spPr>
      </p:pic>
      <p:pic>
        <p:nvPicPr>
          <p:cNvPr id="4" name="Picture 6" descr="Map&#10;&#10;Description automatically generated">
            <a:extLst>
              <a:ext uri="{FF2B5EF4-FFF2-40B4-BE49-F238E27FC236}">
                <a16:creationId xmlns:a16="http://schemas.microsoft.com/office/drawing/2014/main" id="{50C1E251-94F0-474A-8E3B-11870DF89B88}"/>
              </a:ext>
            </a:extLst>
          </p:cNvPr>
          <p:cNvPicPr>
            <a:picLocks noChangeAspect="1"/>
          </p:cNvPicPr>
          <p:nvPr/>
        </p:nvPicPr>
        <p:blipFill>
          <a:blip r:embed="rId8"/>
          <a:stretch>
            <a:fillRect/>
          </a:stretch>
        </p:blipFill>
        <p:spPr>
          <a:xfrm>
            <a:off x="8038496" y="2348188"/>
            <a:ext cx="3420531" cy="1387528"/>
          </a:xfrm>
          <a:prstGeom prst="rect">
            <a:avLst/>
          </a:prstGeom>
        </p:spPr>
      </p:pic>
    </p:spTree>
    <p:extLst>
      <p:ext uri="{BB962C8B-B14F-4D97-AF65-F5344CB8AC3E}">
        <p14:creationId xmlns:p14="http://schemas.microsoft.com/office/powerpoint/2010/main" val="1333214831"/>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Carolina Rosales</DisplayName>
        <AccountId>502</AccountId>
        <AccountType/>
      </UserInfo>
      <UserInfo>
        <DisplayName>Erica Carcelen</DisplayName>
        <AccountId>156</AccountId>
        <AccountType/>
      </UserInfo>
      <UserInfo>
        <DisplayName>Robert Byles</DisplayName>
        <AccountId>16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D741D9-D839-409E-89C1-040E70CE2FE6}">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e62cf21-107c-46f9-8b49-2794bb6ce1a0"/>
  </ds:schemaRefs>
</ds:datastoreItem>
</file>

<file path=customXml/itemProps2.xml><?xml version="1.0" encoding="utf-8"?>
<ds:datastoreItem xmlns:ds="http://schemas.openxmlformats.org/officeDocument/2006/customXml" ds:itemID="{4ECA48E1-4852-43A5-93EC-7F0FA006F8C0}">
  <ds:schemaRefs>
    <ds:schemaRef ds:uri="http://schemas.microsoft.com/sharepoint/v3/contenttype/forms"/>
  </ds:schemaRefs>
</ds:datastoreItem>
</file>

<file path=customXml/itemProps3.xml><?xml version="1.0" encoding="utf-8"?>
<ds:datastoreItem xmlns:ds="http://schemas.openxmlformats.org/officeDocument/2006/customXml" ds:itemID="{DE708C79-48AC-4D1C-89DA-181673DB4BA3}"/>
</file>

<file path=docProps/app.xml><?xml version="1.0" encoding="utf-8"?>
<Properties xmlns="http://schemas.openxmlformats.org/officeDocument/2006/extended-properties" xmlns:vt="http://schemas.openxmlformats.org/officeDocument/2006/docPropsVTypes">
  <TotalTime>112</TotalTime>
  <Words>4994</Words>
  <Application>Microsoft Office PowerPoint</Application>
  <PresentationFormat>Widescreen</PresentationFormat>
  <Paragraphs>689</Paragraphs>
  <Slides>28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Arial,Sans-Serif</vt:lpstr>
      <vt:lpstr>Calibri</vt:lpstr>
      <vt:lpstr>Calibri Light</vt:lpstr>
      <vt:lpstr>Century Gothic</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651</cp:revision>
  <dcterms:created xsi:type="dcterms:W3CDTF">2019-11-12T17:46:59Z</dcterms:created>
  <dcterms:modified xsi:type="dcterms:W3CDTF">2021-11-10T15:24:02Z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