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9"/>
  </p:notesMasterIdLst>
  <p:sldIdLst>
    <p:sldId id="321" r:id="rId5"/>
    <p:sldId id="358" r:id="rId6"/>
    <p:sldId id="359" r:id="rId7"/>
    <p:sldId id="334" r:id="rId8"/>
    <p:sldId id="349" r:id="rId9"/>
    <p:sldId id="324" r:id="rId10"/>
    <p:sldId id="331" r:id="rId11"/>
    <p:sldId id="342" r:id="rId12"/>
    <p:sldId id="374" r:id="rId13"/>
    <p:sldId id="375" r:id="rId14"/>
    <p:sldId id="346" r:id="rId15"/>
    <p:sldId id="340" r:id="rId16"/>
    <p:sldId id="373" r:id="rId17"/>
    <p:sldId id="372" r:id="rId18"/>
    <p:sldId id="364" r:id="rId19"/>
    <p:sldId id="365" r:id="rId20"/>
    <p:sldId id="366" r:id="rId21"/>
    <p:sldId id="379" r:id="rId22"/>
    <p:sldId id="376" r:id="rId23"/>
    <p:sldId id="377" r:id="rId24"/>
    <p:sldId id="378" r:id="rId25"/>
    <p:sldId id="351" r:id="rId26"/>
    <p:sldId id="345" r:id="rId27"/>
    <p:sldId id="380" r:id="rId28"/>
  </p:sldIdLst>
  <p:sldSz cx="12192000" cy="6858000"/>
  <p:notesSz cx="6858000" cy="1495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dney Neugebauer" initials="SN" lastIdx="13" clrIdx="0">
    <p:extLst>
      <p:ext uri="{19B8F6BF-5375-455C-9EA6-DF929625EA0E}">
        <p15:presenceInfo xmlns:p15="http://schemas.microsoft.com/office/powerpoint/2012/main" userId="S::sydney.neugebauer@ssaihq.com::c100aada-79ab-4261-9f8b-10907f0e4975" providerId="AD"/>
      </p:ext>
    </p:extLst>
  </p:cmAuthor>
  <p:cmAuthor id="2" name="Robert Byles" initials="RB" lastIdx="13" clrIdx="1">
    <p:extLst>
      <p:ext uri="{19B8F6BF-5375-455C-9EA6-DF929625EA0E}">
        <p15:presenceInfo xmlns:p15="http://schemas.microsoft.com/office/powerpoint/2012/main" userId="S::robert.byles@ssaihq.com::c798ae76-1ca0-48cd-999b-80a00bd13fc4" providerId="AD"/>
      </p:ext>
    </p:extLst>
  </p:cmAuthor>
  <p:cmAuthor id="3" name="Zachary Bengtsson" initials="ZB" lastIdx="12" clrIdx="2">
    <p:extLst>
      <p:ext uri="{19B8F6BF-5375-455C-9EA6-DF929625EA0E}">
        <p15:presenceInfo xmlns:p15="http://schemas.microsoft.com/office/powerpoint/2012/main" userId="S::zachary.bengtsson@ssaihq.com::166dca40-ac4b-41ee-a243-5e19896d54f3" providerId="AD"/>
      </p:ext>
    </p:extLst>
  </p:cmAuthor>
  <p:cmAuthor id="4" name="Trista Brophy-Duron" initials="TB" lastIdx="13" clrIdx="3">
    <p:extLst>
      <p:ext uri="{19B8F6BF-5375-455C-9EA6-DF929625EA0E}">
        <p15:presenceInfo xmlns:p15="http://schemas.microsoft.com/office/powerpoint/2012/main" userId="S::trista.brophy-duron@ssaihq.com::2b9264b3-be14-4a49-be9c-8d31fdf60176" providerId="AD"/>
      </p:ext>
    </p:extLst>
  </p:cmAuthor>
  <p:cmAuthor id="5" name="Ross, Kenton W. (LARC-E3)" initials="RKW(" lastIdx="5" clrIdx="4">
    <p:extLst>
      <p:ext uri="{19B8F6BF-5375-455C-9EA6-DF929625EA0E}">
        <p15:presenceInfo xmlns:p15="http://schemas.microsoft.com/office/powerpoint/2012/main" userId="S::kwross@ndc.nasa.gov::73e742de-0059-4beb-8279-f6afc22015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1B5"/>
    <a:srgbClr val="C40A0A"/>
    <a:srgbClr val="D85D44"/>
    <a:srgbClr val="EBAA88"/>
    <a:srgbClr val="FFEBD6"/>
    <a:srgbClr val="73FDD6"/>
    <a:srgbClr val="F2A69D"/>
    <a:srgbClr val="F88F83"/>
    <a:srgbClr val="E36F62"/>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BE91F-9B7D-AA2B-A4C2-3EDCDEC4346E}" v="3" dt="2020-08-04T20:05:02.020"/>
    <p1510:client id="{46D662F4-EB21-944C-8387-B55897F7C204}" v="300" dt="2020-08-04T19:28:30.513"/>
    <p1510:client id="{91C8B762-3B46-46DA-81DA-04E4DC1DDC18}" v="23" dt="2020-08-03T20:26:53.535"/>
    <p1510:client id="{9672BEC9-8A1F-406F-A5FE-A349BB90A44C}" v="561" dt="2020-08-03T20:21:51.981"/>
    <p1510:client id="{9EFE8971-B625-4E80-A66D-A4C61BBA74B4}" v="5" dt="2020-08-04T17:05:34.900"/>
    <p1510:client id="{B9516DF6-1826-49F6-9DA9-7C3863270D49}" v="67" dt="2020-08-03T21:14:54.107"/>
    <p1510:client id="{C189B622-6F83-4829-AAF1-BE9E21CD8C94}" v="1" dt="2020-08-03T19:38:22.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7"/>
  </p:normalViewPr>
  <p:slideViewPr>
    <p:cSldViewPr snapToGrid="0">
      <p:cViewPr varScale="1">
        <p:scale>
          <a:sx n="106" d="100"/>
          <a:sy n="106" d="100"/>
        </p:scale>
        <p:origin x="6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izabethnguyen\Documents\NASA%20DEVELOP%202020\LULC_analysis%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lizabethnguyen\Documents\NASA%20DEVELOP%202020\HUC12_CC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lizabethnguyen\Documents\NASA%20DEVELOP%202020\HUC12_CC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elizabethnguyen\Documents\NASA%20DEVELOP%202020\HUC12_CC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elizabethnguyen\Documents\NASA%20DEVELOP%202020\HUC12_CCN.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Georgia" panose="02040502050405020303" pitchFamily="18" charset="0"/>
                <a:ea typeface="+mn-ea"/>
                <a:cs typeface="+mn-cs"/>
              </a:defRPr>
            </a:pPr>
            <a:r>
              <a:rPr lang="en-US">
                <a:latin typeface="Georgia" panose="02040502050405020303" pitchFamily="18" charset="0"/>
              </a:rPr>
              <a:t>Percent Change in LULC Area from 2006-2019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8.1164007735363114E-2"/>
          <c:y val="9.0909035843175362E-2"/>
          <c:w val="0.88412333130249021"/>
          <c:h val="0.87460815047021945"/>
        </c:manualLayout>
      </c:layout>
      <c:barChart>
        <c:barDir val="col"/>
        <c:grouping val="clustered"/>
        <c:varyColors val="0"/>
        <c:ser>
          <c:idx val="0"/>
          <c:order val="0"/>
          <c:tx>
            <c:v>Percent Change in LULC</c:v>
          </c:tx>
          <c:spPr>
            <a:solidFill>
              <a:schemeClr val="accent1"/>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75F6-CA4A-9CD5-B2F99C9E3A9F}"/>
              </c:ext>
            </c:extLst>
          </c:dPt>
          <c:dPt>
            <c:idx val="1"/>
            <c:invertIfNegative val="0"/>
            <c:bubble3D val="0"/>
            <c:spPr>
              <a:solidFill>
                <a:schemeClr val="accent6">
                  <a:lumMod val="50000"/>
                </a:schemeClr>
              </a:solidFill>
              <a:ln>
                <a:noFill/>
              </a:ln>
              <a:effectLst/>
            </c:spPr>
            <c:extLst>
              <c:ext xmlns:c16="http://schemas.microsoft.com/office/drawing/2014/chart" uri="{C3380CC4-5D6E-409C-BE32-E72D297353CC}">
                <c16:uniqueId val="{00000003-75F6-CA4A-9CD5-B2F99C9E3A9F}"/>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75F6-CA4A-9CD5-B2F99C9E3A9F}"/>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7-75F6-CA4A-9CD5-B2F99C9E3A9F}"/>
              </c:ext>
            </c:extLst>
          </c:dPt>
          <c:cat>
            <c:strRef>
              <c:f>Categories!$L$5:$L$9</c:f>
              <c:strCache>
                <c:ptCount val="5"/>
                <c:pt idx="0">
                  <c:v>Agriculture </c:v>
                </c:pt>
                <c:pt idx="1">
                  <c:v>Forests </c:v>
                </c:pt>
                <c:pt idx="2">
                  <c:v>Grass/pasture</c:v>
                </c:pt>
                <c:pt idx="3">
                  <c:v>Developed </c:v>
                </c:pt>
                <c:pt idx="4">
                  <c:v>Water/wetlands</c:v>
                </c:pt>
              </c:strCache>
            </c:strRef>
          </c:cat>
          <c:val>
            <c:numRef>
              <c:f>Categories!$U$5:$U$9</c:f>
              <c:numCache>
                <c:formatCode>0%</c:formatCode>
                <c:ptCount val="5"/>
                <c:pt idx="0">
                  <c:v>0.13127283416621172</c:v>
                </c:pt>
                <c:pt idx="1">
                  <c:v>0.24921838639910177</c:v>
                </c:pt>
                <c:pt idx="2">
                  <c:v>-0.1061369260687316</c:v>
                </c:pt>
                <c:pt idx="3">
                  <c:v>5.9711910654229206E-2</c:v>
                </c:pt>
                <c:pt idx="4">
                  <c:v>0.21108990265317806</c:v>
                </c:pt>
              </c:numCache>
            </c:numRef>
          </c:val>
          <c:extLst>
            <c:ext xmlns:c16="http://schemas.microsoft.com/office/drawing/2014/chart" uri="{C3380CC4-5D6E-409C-BE32-E72D297353CC}">
              <c16:uniqueId val="{00000008-75F6-CA4A-9CD5-B2F99C9E3A9F}"/>
            </c:ext>
          </c:extLst>
        </c:ser>
        <c:dLbls>
          <c:showLegendKey val="0"/>
          <c:showVal val="0"/>
          <c:showCatName val="0"/>
          <c:showSerName val="0"/>
          <c:showPercent val="0"/>
          <c:showBubbleSize val="0"/>
        </c:dLbls>
        <c:gapWidth val="219"/>
        <c:overlap val="-27"/>
        <c:axId val="38288752"/>
        <c:axId val="60668896"/>
      </c:barChart>
      <c:catAx>
        <c:axId val="3828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60668896"/>
        <c:crosses val="autoZero"/>
        <c:auto val="1"/>
        <c:lblAlgn val="ctr"/>
        <c:lblOffset val="100"/>
        <c:noMultiLvlLbl val="0"/>
      </c:catAx>
      <c:valAx>
        <c:axId val="60668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8875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Eureka Lake - Kansas River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'Master '!$A$33</c:f>
              <c:strCache>
                <c:ptCount val="1"/>
                <c:pt idx="0">
                  <c:v>Conventional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'!$C$33:$H$33</c:f>
              <c:numCache>
                <c:formatCode>General</c:formatCode>
                <c:ptCount val="6"/>
                <c:pt idx="0">
                  <c:v>74.640305699999999</c:v>
                </c:pt>
                <c:pt idx="1">
                  <c:v>74.614957390000001</c:v>
                </c:pt>
                <c:pt idx="2">
                  <c:v>74.933456109999995</c:v>
                </c:pt>
                <c:pt idx="3">
                  <c:v>74.922444650000003</c:v>
                </c:pt>
                <c:pt idx="4">
                  <c:v>75.044586390000006</c:v>
                </c:pt>
                <c:pt idx="5">
                  <c:v>75.009243299999994</c:v>
                </c:pt>
              </c:numCache>
            </c:numRef>
          </c:val>
          <c:smooth val="0"/>
          <c:extLst>
            <c:ext xmlns:c16="http://schemas.microsoft.com/office/drawing/2014/chart" uri="{C3380CC4-5D6E-409C-BE32-E72D297353CC}">
              <c16:uniqueId val="{00000000-B04B-E94D-B9D9-F312746D0761}"/>
            </c:ext>
          </c:extLst>
        </c:ser>
        <c:ser>
          <c:idx val="1"/>
          <c:order val="1"/>
          <c:tx>
            <c:strRef>
              <c:f>'Master '!$A$34</c:f>
              <c:strCache>
                <c:ptCount val="1"/>
                <c:pt idx="0">
                  <c:v>Early Season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'!$C$34:$H$34</c:f>
              <c:numCache>
                <c:formatCode>General</c:formatCode>
                <c:ptCount val="6"/>
                <c:pt idx="0">
                  <c:v>90.872128161394045</c:v>
                </c:pt>
                <c:pt idx="1">
                  <c:v>85.622063413334871</c:v>
                </c:pt>
                <c:pt idx="2">
                  <c:v>89.966469605559325</c:v>
                </c:pt>
                <c:pt idx="3">
                  <c:v>91.075227269999999</c:v>
                </c:pt>
                <c:pt idx="4">
                  <c:v>84.299435419999995</c:v>
                </c:pt>
                <c:pt idx="5">
                  <c:v>84.299435419999995</c:v>
                </c:pt>
              </c:numCache>
            </c:numRef>
          </c:val>
          <c:smooth val="0"/>
          <c:extLst>
            <c:ext xmlns:c16="http://schemas.microsoft.com/office/drawing/2014/chart" uri="{C3380CC4-5D6E-409C-BE32-E72D297353CC}">
              <c16:uniqueId val="{00000001-B04B-E94D-B9D9-F312746D0761}"/>
            </c:ext>
          </c:extLst>
        </c:ser>
        <c:ser>
          <c:idx val="2"/>
          <c:order val="2"/>
          <c:tx>
            <c:strRef>
              <c:f>'Master '!$A$35</c:f>
              <c:strCache>
                <c:ptCount val="1"/>
                <c:pt idx="0">
                  <c:v>Late Season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'!$C$35:$H$35</c:f>
              <c:numCache>
                <c:formatCode>General</c:formatCode>
                <c:ptCount val="6"/>
                <c:pt idx="0">
                  <c:v>81.712832212891996</c:v>
                </c:pt>
                <c:pt idx="1">
                  <c:v>81.712832210000002</c:v>
                </c:pt>
                <c:pt idx="2">
                  <c:v>81.991436355377971</c:v>
                </c:pt>
                <c:pt idx="3">
                  <c:v>79.703809420579375</c:v>
                </c:pt>
                <c:pt idx="4">
                  <c:v>79.607309008583428</c:v>
                </c:pt>
                <c:pt idx="5">
                  <c:v>79.572768510769436</c:v>
                </c:pt>
              </c:numCache>
            </c:numRef>
          </c:val>
          <c:smooth val="0"/>
          <c:extLst>
            <c:ext xmlns:c16="http://schemas.microsoft.com/office/drawing/2014/chart" uri="{C3380CC4-5D6E-409C-BE32-E72D297353CC}">
              <c16:uniqueId val="{00000002-B04B-E94D-B9D9-F312746D0761}"/>
            </c:ext>
          </c:extLst>
        </c:ser>
        <c:ser>
          <c:idx val="3"/>
          <c:order val="3"/>
          <c:tx>
            <c:strRef>
              <c:f>'Master '!$A$36</c:f>
              <c:strCache>
                <c:ptCount val="1"/>
                <c:pt idx="0">
                  <c:v>Full Season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'!$C$36:$H$36</c:f>
              <c:numCache>
                <c:formatCode>General</c:formatCode>
                <c:ptCount val="6"/>
                <c:pt idx="0">
                  <c:v>87.312758046822253</c:v>
                </c:pt>
                <c:pt idx="1">
                  <c:v>86.212961210571493</c:v>
                </c:pt>
                <c:pt idx="2">
                  <c:v>87.839752300603863</c:v>
                </c:pt>
                <c:pt idx="3">
                  <c:v>90.716704000208694</c:v>
                </c:pt>
                <c:pt idx="4">
                  <c:v>87.156303820006684</c:v>
                </c:pt>
                <c:pt idx="5">
                  <c:v>90.446008167841342</c:v>
                </c:pt>
              </c:numCache>
            </c:numRef>
          </c:val>
          <c:smooth val="0"/>
          <c:extLst>
            <c:ext xmlns:c16="http://schemas.microsoft.com/office/drawing/2014/chart" uri="{C3380CC4-5D6E-409C-BE32-E72D297353CC}">
              <c16:uniqueId val="{00000003-B04B-E94D-B9D9-F312746D0761}"/>
            </c:ext>
          </c:extLst>
        </c:ser>
        <c:dLbls>
          <c:showLegendKey val="0"/>
          <c:showVal val="0"/>
          <c:showCatName val="0"/>
          <c:showSerName val="0"/>
          <c:showPercent val="0"/>
          <c:showBubbleSize val="0"/>
        </c:dLbls>
        <c:marker val="1"/>
        <c:smooth val="0"/>
        <c:axId val="39817040"/>
        <c:axId val="2137600847"/>
      </c:lineChart>
      <c:catAx>
        <c:axId val="39817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600847"/>
        <c:crosses val="autoZero"/>
        <c:auto val="1"/>
        <c:lblAlgn val="ctr"/>
        <c:lblOffset val="100"/>
        <c:noMultiLvlLbl val="0"/>
      </c:catAx>
      <c:valAx>
        <c:axId val="2137600847"/>
        <c:scaling>
          <c:orientation val="minMax"/>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Curve</a:t>
                </a:r>
                <a:r>
                  <a:rPr lang="en-US" baseline="0"/>
                  <a:t> Number Average Value</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17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Kitten</a:t>
            </a:r>
            <a:r>
              <a:rPr lang="en-US" baseline="0"/>
              <a:t> Creek - Wildcat Creek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68044619422574"/>
          <c:y val="0.19483814523184603"/>
          <c:w val="0.61255489938757646"/>
          <c:h val="0.67465259550889478"/>
        </c:manualLayout>
      </c:layout>
      <c:lineChart>
        <c:grouping val="standard"/>
        <c:varyColors val="0"/>
        <c:ser>
          <c:idx val="0"/>
          <c:order val="0"/>
          <c:tx>
            <c:strRef>
              <c:f>'Master '!$A$40</c:f>
              <c:strCache>
                <c:ptCount val="1"/>
                <c:pt idx="0">
                  <c:v>Conventional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'!$C$40:$H$40</c:f>
              <c:numCache>
                <c:formatCode>General</c:formatCode>
                <c:ptCount val="6"/>
                <c:pt idx="0">
                  <c:v>77.267874289999995</c:v>
                </c:pt>
                <c:pt idx="1">
                  <c:v>77.176002580000002</c:v>
                </c:pt>
                <c:pt idx="2">
                  <c:v>77.212584090000007</c:v>
                </c:pt>
                <c:pt idx="3">
                  <c:v>77.416280380000003</c:v>
                </c:pt>
                <c:pt idx="4">
                  <c:v>77.34358435</c:v>
                </c:pt>
                <c:pt idx="5">
                  <c:v>77.396633620000003</c:v>
                </c:pt>
              </c:numCache>
            </c:numRef>
          </c:val>
          <c:smooth val="0"/>
          <c:extLst>
            <c:ext xmlns:c16="http://schemas.microsoft.com/office/drawing/2014/chart" uri="{C3380CC4-5D6E-409C-BE32-E72D297353CC}">
              <c16:uniqueId val="{00000000-CBF0-0542-97AE-DF1E2A62CD63}"/>
            </c:ext>
          </c:extLst>
        </c:ser>
        <c:ser>
          <c:idx val="1"/>
          <c:order val="1"/>
          <c:tx>
            <c:strRef>
              <c:f>'Master '!$A$41</c:f>
              <c:strCache>
                <c:ptCount val="1"/>
                <c:pt idx="0">
                  <c:v>Early Season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'!$C$41:$H$41</c:f>
              <c:numCache>
                <c:formatCode>General</c:formatCode>
                <c:ptCount val="6"/>
                <c:pt idx="0">
                  <c:v>91.058772155487702</c:v>
                </c:pt>
                <c:pt idx="1">
                  <c:v>85.393984830491419</c:v>
                </c:pt>
                <c:pt idx="2">
                  <c:v>89.860549569566388</c:v>
                </c:pt>
                <c:pt idx="3">
                  <c:v>90.859560610000003</c:v>
                </c:pt>
                <c:pt idx="4">
                  <c:v>83.895003610000003</c:v>
                </c:pt>
                <c:pt idx="5">
                  <c:v>83.895003610000003</c:v>
                </c:pt>
              </c:numCache>
            </c:numRef>
          </c:val>
          <c:smooth val="0"/>
          <c:extLst>
            <c:ext xmlns:c16="http://schemas.microsoft.com/office/drawing/2014/chart" uri="{C3380CC4-5D6E-409C-BE32-E72D297353CC}">
              <c16:uniqueId val="{00000001-CBF0-0542-97AE-DF1E2A62CD63}"/>
            </c:ext>
          </c:extLst>
        </c:ser>
        <c:ser>
          <c:idx val="2"/>
          <c:order val="2"/>
          <c:tx>
            <c:strRef>
              <c:f>'Master '!$A$42</c:f>
              <c:strCache>
                <c:ptCount val="1"/>
                <c:pt idx="0">
                  <c:v>Late Seaon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'!$C$42:$H$42</c:f>
              <c:numCache>
                <c:formatCode>General</c:formatCode>
                <c:ptCount val="6"/>
                <c:pt idx="0">
                  <c:v>81.787004739671559</c:v>
                </c:pt>
                <c:pt idx="1">
                  <c:v>81.78700474</c:v>
                </c:pt>
                <c:pt idx="2">
                  <c:v>81.042086142737446</c:v>
                </c:pt>
                <c:pt idx="3">
                  <c:v>79.40301914373687</c:v>
                </c:pt>
                <c:pt idx="4">
                  <c:v>78.784544680831573</c:v>
                </c:pt>
                <c:pt idx="5">
                  <c:v>78.892515273011114</c:v>
                </c:pt>
              </c:numCache>
            </c:numRef>
          </c:val>
          <c:smooth val="0"/>
          <c:extLst>
            <c:ext xmlns:c16="http://schemas.microsoft.com/office/drawing/2014/chart" uri="{C3380CC4-5D6E-409C-BE32-E72D297353CC}">
              <c16:uniqueId val="{00000002-CBF0-0542-97AE-DF1E2A62CD63}"/>
            </c:ext>
          </c:extLst>
        </c:ser>
        <c:ser>
          <c:idx val="3"/>
          <c:order val="3"/>
          <c:tx>
            <c:strRef>
              <c:f>'Master '!$A$43</c:f>
              <c:strCache>
                <c:ptCount val="1"/>
                <c:pt idx="0">
                  <c:v>Full Season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'Master '!$C$25:$H$25</c:f>
              <c:numCache>
                <c:formatCode>General</c:formatCode>
                <c:ptCount val="6"/>
                <c:pt idx="0">
                  <c:v>2006</c:v>
                </c:pt>
                <c:pt idx="1">
                  <c:v>2008</c:v>
                </c:pt>
                <c:pt idx="2">
                  <c:v>2011</c:v>
                </c:pt>
                <c:pt idx="3">
                  <c:v>2013</c:v>
                </c:pt>
                <c:pt idx="4">
                  <c:v>2016</c:v>
                </c:pt>
                <c:pt idx="5">
                  <c:v>2019</c:v>
                </c:pt>
              </c:numCache>
            </c:numRef>
          </c:cat>
          <c:val>
            <c:numRef>
              <c:f>'Master '!$C$43:$H$43</c:f>
              <c:numCache>
                <c:formatCode>General</c:formatCode>
                <c:ptCount val="6"/>
                <c:pt idx="0">
                  <c:v>86.67804341017569</c:v>
                </c:pt>
                <c:pt idx="1">
                  <c:v>85.613192833979426</c:v>
                </c:pt>
                <c:pt idx="2">
                  <c:v>87.528842298021701</c:v>
                </c:pt>
                <c:pt idx="3">
                  <c:v>91.080256220188502</c:v>
                </c:pt>
                <c:pt idx="4">
                  <c:v>86.538259521916629</c:v>
                </c:pt>
                <c:pt idx="5">
                  <c:v>90.816461765960241</c:v>
                </c:pt>
              </c:numCache>
            </c:numRef>
          </c:val>
          <c:smooth val="0"/>
          <c:extLst>
            <c:ext xmlns:c16="http://schemas.microsoft.com/office/drawing/2014/chart" uri="{C3380CC4-5D6E-409C-BE32-E72D297353CC}">
              <c16:uniqueId val="{00000003-CBF0-0542-97AE-DF1E2A62CD63}"/>
            </c:ext>
          </c:extLst>
        </c:ser>
        <c:dLbls>
          <c:showLegendKey val="0"/>
          <c:showVal val="0"/>
          <c:showCatName val="0"/>
          <c:showSerName val="0"/>
          <c:showPercent val="0"/>
          <c:showBubbleSize val="0"/>
        </c:dLbls>
        <c:marker val="1"/>
        <c:smooth val="0"/>
        <c:axId val="33082896"/>
        <c:axId val="33447584"/>
      </c:lineChart>
      <c:catAx>
        <c:axId val="33082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447584"/>
        <c:crosses val="autoZero"/>
        <c:auto val="1"/>
        <c:lblAlgn val="ctr"/>
        <c:lblOffset val="100"/>
        <c:noMultiLvlLbl val="0"/>
      </c:catAx>
      <c:valAx>
        <c:axId val="33447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Curve</a:t>
                </a:r>
                <a:r>
                  <a:rPr lang="en-US" baseline="0"/>
                  <a:t> Number Average Value</a:t>
                </a:r>
                <a:r>
                  <a:rPr lang="en-US"/>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82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Headwaters</a:t>
            </a:r>
            <a:r>
              <a:rPr lang="en-US" baseline="0"/>
              <a:t> - Wildcat Creek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'Master '!$A$47</c:f>
              <c:strCache>
                <c:ptCount val="1"/>
                <c:pt idx="0">
                  <c:v>Conventional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'!$C$47:$H$47</c:f>
              <c:numCache>
                <c:formatCode>General</c:formatCode>
                <c:ptCount val="6"/>
                <c:pt idx="0">
                  <c:v>78.835328279999999</c:v>
                </c:pt>
                <c:pt idx="1">
                  <c:v>78.879143780000007</c:v>
                </c:pt>
                <c:pt idx="2">
                  <c:v>78.764095299999994</c:v>
                </c:pt>
                <c:pt idx="3">
                  <c:v>78.900145210000005</c:v>
                </c:pt>
                <c:pt idx="4">
                  <c:v>78.819875929999995</c:v>
                </c:pt>
                <c:pt idx="5">
                  <c:v>78.982284059999998</c:v>
                </c:pt>
              </c:numCache>
            </c:numRef>
          </c:val>
          <c:smooth val="0"/>
          <c:extLst>
            <c:ext xmlns:c16="http://schemas.microsoft.com/office/drawing/2014/chart" uri="{C3380CC4-5D6E-409C-BE32-E72D297353CC}">
              <c16:uniqueId val="{00000000-2806-894A-B0F2-839E9174E6B7}"/>
            </c:ext>
          </c:extLst>
        </c:ser>
        <c:ser>
          <c:idx val="1"/>
          <c:order val="1"/>
          <c:tx>
            <c:strRef>
              <c:f>'Master '!$A$48</c:f>
              <c:strCache>
                <c:ptCount val="1"/>
                <c:pt idx="0">
                  <c:v>Early Seaon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'!$C$48:$H$48</c:f>
              <c:numCache>
                <c:formatCode>General</c:formatCode>
                <c:ptCount val="6"/>
                <c:pt idx="0">
                  <c:v>90.22789866565634</c:v>
                </c:pt>
                <c:pt idx="1">
                  <c:v>85.551339544327547</c:v>
                </c:pt>
                <c:pt idx="2">
                  <c:v>90.126854719065548</c:v>
                </c:pt>
                <c:pt idx="3">
                  <c:v>89.557890709999995</c:v>
                </c:pt>
                <c:pt idx="4">
                  <c:v>85.02386645</c:v>
                </c:pt>
                <c:pt idx="5">
                  <c:v>85.02386645</c:v>
                </c:pt>
              </c:numCache>
            </c:numRef>
          </c:val>
          <c:smooth val="0"/>
          <c:extLst>
            <c:ext xmlns:c16="http://schemas.microsoft.com/office/drawing/2014/chart" uri="{C3380CC4-5D6E-409C-BE32-E72D297353CC}">
              <c16:uniqueId val="{00000001-2806-894A-B0F2-839E9174E6B7}"/>
            </c:ext>
          </c:extLst>
        </c:ser>
        <c:ser>
          <c:idx val="2"/>
          <c:order val="2"/>
          <c:tx>
            <c:strRef>
              <c:f>'Master '!$A$49</c:f>
              <c:strCache>
                <c:ptCount val="1"/>
                <c:pt idx="0">
                  <c:v>Late Seaon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'!$C$49:$H$49</c:f>
              <c:numCache>
                <c:formatCode>General</c:formatCode>
                <c:ptCount val="6"/>
                <c:pt idx="0">
                  <c:v>82.389884836725031</c:v>
                </c:pt>
                <c:pt idx="1">
                  <c:v>82.389884839999993</c:v>
                </c:pt>
                <c:pt idx="2">
                  <c:v>81.541197055352399</c:v>
                </c:pt>
                <c:pt idx="3">
                  <c:v>78.64222366168076</c:v>
                </c:pt>
                <c:pt idx="4">
                  <c:v>78.695541022720519</c:v>
                </c:pt>
                <c:pt idx="5">
                  <c:v>78.829059478642321</c:v>
                </c:pt>
              </c:numCache>
            </c:numRef>
          </c:val>
          <c:smooth val="0"/>
          <c:extLst>
            <c:ext xmlns:c16="http://schemas.microsoft.com/office/drawing/2014/chart" uri="{C3380CC4-5D6E-409C-BE32-E72D297353CC}">
              <c16:uniqueId val="{00000002-2806-894A-B0F2-839E9174E6B7}"/>
            </c:ext>
          </c:extLst>
        </c:ser>
        <c:ser>
          <c:idx val="3"/>
          <c:order val="3"/>
          <c:tx>
            <c:strRef>
              <c:f>'Master '!$A$50</c:f>
              <c:strCache>
                <c:ptCount val="1"/>
                <c:pt idx="0">
                  <c:v>Full Season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'!$C$50:$H$50</c:f>
              <c:numCache>
                <c:formatCode>General</c:formatCode>
                <c:ptCount val="6"/>
                <c:pt idx="0">
                  <c:v>87.399743445703976</c:v>
                </c:pt>
                <c:pt idx="1">
                  <c:v>86.001331933268375</c:v>
                </c:pt>
                <c:pt idx="2">
                  <c:v>89.389491699291568</c:v>
                </c:pt>
                <c:pt idx="3">
                  <c:v>91.225593106135889</c:v>
                </c:pt>
                <c:pt idx="4">
                  <c:v>87.063994224003395</c:v>
                </c:pt>
                <c:pt idx="5">
                  <c:v>91.068876223213664</c:v>
                </c:pt>
              </c:numCache>
            </c:numRef>
          </c:val>
          <c:smooth val="0"/>
          <c:extLst>
            <c:ext xmlns:c16="http://schemas.microsoft.com/office/drawing/2014/chart" uri="{C3380CC4-5D6E-409C-BE32-E72D297353CC}">
              <c16:uniqueId val="{00000003-2806-894A-B0F2-839E9174E6B7}"/>
            </c:ext>
          </c:extLst>
        </c:ser>
        <c:dLbls>
          <c:showLegendKey val="0"/>
          <c:showVal val="0"/>
          <c:showCatName val="0"/>
          <c:showSerName val="0"/>
          <c:showPercent val="0"/>
          <c:showBubbleSize val="0"/>
        </c:dLbls>
        <c:marker val="1"/>
        <c:smooth val="0"/>
        <c:axId val="60895968"/>
        <c:axId val="59653680"/>
      </c:lineChart>
      <c:catAx>
        <c:axId val="608959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653680"/>
        <c:crosses val="autoZero"/>
        <c:auto val="1"/>
        <c:lblAlgn val="ctr"/>
        <c:lblOffset val="100"/>
        <c:noMultiLvlLbl val="0"/>
      </c:catAx>
      <c:valAx>
        <c:axId val="59653680"/>
        <c:scaling>
          <c:orientation val="minMax"/>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kern="1200" baseline="0">
                    <a:solidFill>
                      <a:srgbClr val="595959"/>
                    </a:solidFill>
                    <a:effectLst/>
                  </a:rPr>
                  <a:t>Curve Number Average Value </a:t>
                </a:r>
                <a:endParaRPr lang="en-US">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95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Cedar</a:t>
            </a:r>
            <a:r>
              <a:rPr lang="en-US" baseline="0"/>
              <a:t> Creek - Big Blue River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'Master '!$A$54</c:f>
              <c:strCache>
                <c:ptCount val="1"/>
                <c:pt idx="0">
                  <c:v>Conventional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'!$C$54:$H$54</c:f>
              <c:numCache>
                <c:formatCode>General</c:formatCode>
                <c:ptCount val="6"/>
                <c:pt idx="0">
                  <c:v>77.948128580000002</c:v>
                </c:pt>
                <c:pt idx="1">
                  <c:v>77.923664279999997</c:v>
                </c:pt>
                <c:pt idx="2">
                  <c:v>77.907614129999999</c:v>
                </c:pt>
                <c:pt idx="3">
                  <c:v>78.108022000000005</c:v>
                </c:pt>
                <c:pt idx="4">
                  <c:v>78.031427109999996</c:v>
                </c:pt>
                <c:pt idx="5">
                  <c:v>78.131278730000005</c:v>
                </c:pt>
              </c:numCache>
            </c:numRef>
          </c:val>
          <c:smooth val="0"/>
          <c:extLst>
            <c:ext xmlns:c16="http://schemas.microsoft.com/office/drawing/2014/chart" uri="{C3380CC4-5D6E-409C-BE32-E72D297353CC}">
              <c16:uniqueId val="{00000000-AC6B-6D49-9BED-D995F9F4147C}"/>
            </c:ext>
          </c:extLst>
        </c:ser>
        <c:ser>
          <c:idx val="1"/>
          <c:order val="1"/>
          <c:tx>
            <c:strRef>
              <c:f>'Master '!$A$55</c:f>
              <c:strCache>
                <c:ptCount val="1"/>
                <c:pt idx="0">
                  <c:v>Early Season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'!$C$55:$H$55</c:f>
              <c:numCache>
                <c:formatCode>General</c:formatCode>
                <c:ptCount val="6"/>
                <c:pt idx="0">
                  <c:v>90.998229307045335</c:v>
                </c:pt>
                <c:pt idx="1">
                  <c:v>86.537567680695602</c:v>
                </c:pt>
                <c:pt idx="2">
                  <c:v>90.640099717539172</c:v>
                </c:pt>
                <c:pt idx="3">
                  <c:v>90.778578469999999</c:v>
                </c:pt>
                <c:pt idx="4">
                  <c:v>84.536701969999996</c:v>
                </c:pt>
                <c:pt idx="5">
                  <c:v>84.536701969999996</c:v>
                </c:pt>
              </c:numCache>
            </c:numRef>
          </c:val>
          <c:smooth val="0"/>
          <c:extLst>
            <c:ext xmlns:c16="http://schemas.microsoft.com/office/drawing/2014/chart" uri="{C3380CC4-5D6E-409C-BE32-E72D297353CC}">
              <c16:uniqueId val="{00000001-AC6B-6D49-9BED-D995F9F4147C}"/>
            </c:ext>
          </c:extLst>
        </c:ser>
        <c:ser>
          <c:idx val="2"/>
          <c:order val="2"/>
          <c:tx>
            <c:strRef>
              <c:f>'Master '!$A$56</c:f>
              <c:strCache>
                <c:ptCount val="1"/>
                <c:pt idx="0">
                  <c:v>Late Season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'!$C$56:$H$56</c:f>
              <c:numCache>
                <c:formatCode>General</c:formatCode>
                <c:ptCount val="6"/>
                <c:pt idx="0">
                  <c:v>81.583000491918895</c:v>
                </c:pt>
                <c:pt idx="1">
                  <c:v>81.583000490000003</c:v>
                </c:pt>
                <c:pt idx="2">
                  <c:v>81.527665480572225</c:v>
                </c:pt>
                <c:pt idx="3">
                  <c:v>80.136634797071068</c:v>
                </c:pt>
                <c:pt idx="4">
                  <c:v>79.246047868440598</c:v>
                </c:pt>
                <c:pt idx="5">
                  <c:v>79.713949595154077</c:v>
                </c:pt>
              </c:numCache>
            </c:numRef>
          </c:val>
          <c:smooth val="0"/>
          <c:extLst>
            <c:ext xmlns:c16="http://schemas.microsoft.com/office/drawing/2014/chart" uri="{C3380CC4-5D6E-409C-BE32-E72D297353CC}">
              <c16:uniqueId val="{00000002-AC6B-6D49-9BED-D995F9F4147C}"/>
            </c:ext>
          </c:extLst>
        </c:ser>
        <c:ser>
          <c:idx val="3"/>
          <c:order val="3"/>
          <c:tx>
            <c:strRef>
              <c:f>'Master '!$A$57</c:f>
              <c:strCache>
                <c:ptCount val="1"/>
                <c:pt idx="0">
                  <c:v>Full Season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'Master '!$C$45:$H$45</c:f>
              <c:numCache>
                <c:formatCode>General</c:formatCode>
                <c:ptCount val="6"/>
                <c:pt idx="0">
                  <c:v>2006</c:v>
                </c:pt>
                <c:pt idx="1">
                  <c:v>2008</c:v>
                </c:pt>
                <c:pt idx="2">
                  <c:v>2011</c:v>
                </c:pt>
                <c:pt idx="3">
                  <c:v>2013</c:v>
                </c:pt>
                <c:pt idx="4">
                  <c:v>2016</c:v>
                </c:pt>
                <c:pt idx="5">
                  <c:v>2019</c:v>
                </c:pt>
              </c:numCache>
            </c:numRef>
          </c:cat>
          <c:val>
            <c:numRef>
              <c:f>'Master '!$C$57:$H$57</c:f>
              <c:numCache>
                <c:formatCode>General</c:formatCode>
                <c:ptCount val="6"/>
                <c:pt idx="0">
                  <c:v>86.815480114908993</c:v>
                </c:pt>
                <c:pt idx="1">
                  <c:v>86.136809324966094</c:v>
                </c:pt>
                <c:pt idx="2">
                  <c:v>88.046285679513517</c:v>
                </c:pt>
                <c:pt idx="3">
                  <c:v>91.47671227100976</c:v>
                </c:pt>
                <c:pt idx="4">
                  <c:v>87.708298631174259</c:v>
                </c:pt>
                <c:pt idx="5">
                  <c:v>91.434233674463812</c:v>
                </c:pt>
              </c:numCache>
            </c:numRef>
          </c:val>
          <c:smooth val="0"/>
          <c:extLst>
            <c:ext xmlns:c16="http://schemas.microsoft.com/office/drawing/2014/chart" uri="{C3380CC4-5D6E-409C-BE32-E72D297353CC}">
              <c16:uniqueId val="{00000003-AC6B-6D49-9BED-D995F9F4147C}"/>
            </c:ext>
          </c:extLst>
        </c:ser>
        <c:dLbls>
          <c:showLegendKey val="0"/>
          <c:showVal val="0"/>
          <c:showCatName val="0"/>
          <c:showSerName val="0"/>
          <c:showPercent val="0"/>
          <c:showBubbleSize val="0"/>
        </c:dLbls>
        <c:marker val="1"/>
        <c:smooth val="0"/>
        <c:axId val="78504096"/>
        <c:axId val="78253008"/>
      </c:lineChart>
      <c:catAx>
        <c:axId val="785040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53008"/>
        <c:crosses val="autoZero"/>
        <c:auto val="1"/>
        <c:lblAlgn val="ctr"/>
        <c:lblOffset val="100"/>
        <c:noMultiLvlLbl val="0"/>
      </c:catAx>
      <c:valAx>
        <c:axId val="7825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kern="1200" baseline="0">
                    <a:solidFill>
                      <a:srgbClr val="595959"/>
                    </a:solidFill>
                    <a:effectLst/>
                  </a:rPr>
                  <a:t>Curve Number Average Value </a:t>
                </a:r>
                <a:endParaRPr lang="en-US">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040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7EE7A-C399-46E1-9689-F6FE878EA90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186A14-F262-448E-822B-C6643711E717}">
      <dgm:prSet/>
      <dgm:spPr/>
      <dgm:t>
        <a:bodyPr/>
        <a:lstStyle/>
        <a:p>
          <a:pPr>
            <a:lnSpc>
              <a:spcPct val="100000"/>
            </a:lnSpc>
          </a:pPr>
          <a:r>
            <a:rPr lang="en-US">
              <a:solidFill>
                <a:schemeClr val="tx1">
                  <a:lumMod val="75000"/>
                  <a:lumOff val="25000"/>
                </a:schemeClr>
              </a:solidFill>
              <a:latin typeface="Century Gothic"/>
            </a:rPr>
            <a:t>Project Overview</a:t>
          </a:r>
          <a:endParaRPr lang="en-US" b="0" i="0" u="none" strike="noStrike" cap="none" baseline="0" noProof="0">
            <a:solidFill>
              <a:schemeClr val="tx1">
                <a:lumMod val="75000"/>
                <a:lumOff val="25000"/>
              </a:schemeClr>
            </a:solidFill>
            <a:latin typeface="Century Gothic"/>
          </a:endParaRPr>
        </a:p>
      </dgm:t>
    </dgm:pt>
    <dgm:pt modelId="{E1BA6E19-D9E4-4F0F-844C-9B4B12B005F7}" type="parTrans" cxnId="{7D8EC29B-1464-43DF-9008-F09FD935EC77}">
      <dgm:prSet/>
      <dgm:spPr/>
      <dgm:t>
        <a:bodyPr/>
        <a:lstStyle/>
        <a:p>
          <a:endParaRPr lang="en-US"/>
        </a:p>
      </dgm:t>
    </dgm:pt>
    <dgm:pt modelId="{6DC7B033-4AAD-4D5A-856D-18155E6E5A57}" type="sibTrans" cxnId="{7D8EC29B-1464-43DF-9008-F09FD935EC77}">
      <dgm:prSet/>
      <dgm:spPr/>
      <dgm:t>
        <a:bodyPr/>
        <a:lstStyle/>
        <a:p>
          <a:endParaRPr lang="en-US"/>
        </a:p>
      </dgm:t>
    </dgm:pt>
    <dgm:pt modelId="{5A0B0BB0-4353-452B-9977-CCB934B757FD}">
      <dgm:prSet/>
      <dgm:spPr/>
      <dgm:t>
        <a:bodyPr/>
        <a:lstStyle/>
        <a:p>
          <a:pPr>
            <a:lnSpc>
              <a:spcPct val="100000"/>
            </a:lnSpc>
          </a:pPr>
          <a:r>
            <a:rPr lang="en-US">
              <a:solidFill>
                <a:schemeClr val="tx1">
                  <a:lumMod val="75000"/>
                  <a:lumOff val="25000"/>
                </a:schemeClr>
              </a:solidFill>
              <a:latin typeface="Century Gothic"/>
            </a:rPr>
            <a:t>Results &amp; Conclusion</a:t>
          </a:r>
        </a:p>
      </dgm:t>
    </dgm:pt>
    <dgm:pt modelId="{10D80203-6598-40E0-A7A3-72E45F6B0712}" type="parTrans" cxnId="{0CA5D57A-96E7-44F6-A494-E36F4ECFCCEB}">
      <dgm:prSet/>
      <dgm:spPr/>
      <dgm:t>
        <a:bodyPr/>
        <a:lstStyle/>
        <a:p>
          <a:endParaRPr lang="en-US"/>
        </a:p>
      </dgm:t>
    </dgm:pt>
    <dgm:pt modelId="{F86098AA-2B55-41D7-A0CC-6FB7BE072344}" type="sibTrans" cxnId="{0CA5D57A-96E7-44F6-A494-E36F4ECFCCEB}">
      <dgm:prSet/>
      <dgm:spPr/>
      <dgm:t>
        <a:bodyPr/>
        <a:lstStyle/>
        <a:p>
          <a:endParaRPr lang="en-US"/>
        </a:p>
      </dgm:t>
    </dgm:pt>
    <dgm:pt modelId="{134A2F11-6D22-4B8B-B336-0E5E417B2F88}">
      <dgm:prSet/>
      <dgm:spPr/>
      <dgm:t>
        <a:bodyPr/>
        <a:lstStyle/>
        <a:p>
          <a:pPr>
            <a:lnSpc>
              <a:spcPct val="100000"/>
            </a:lnSpc>
          </a:pPr>
          <a:r>
            <a:rPr lang="en-US">
              <a:solidFill>
                <a:schemeClr val="tx1">
                  <a:lumMod val="75000"/>
                  <a:lumOff val="25000"/>
                </a:schemeClr>
              </a:solidFill>
              <a:latin typeface="Century Gothic"/>
            </a:rPr>
            <a:t>Data Summary</a:t>
          </a:r>
        </a:p>
      </dgm:t>
    </dgm:pt>
    <dgm:pt modelId="{3DF53160-080B-444F-9443-01003F1B0AFF}" type="parTrans" cxnId="{F2CD988D-3134-4C9D-93D0-23F6C20FBF83}">
      <dgm:prSet/>
      <dgm:spPr/>
      <dgm:t>
        <a:bodyPr/>
        <a:lstStyle/>
        <a:p>
          <a:endParaRPr lang="en-US"/>
        </a:p>
      </dgm:t>
    </dgm:pt>
    <dgm:pt modelId="{5CE2F463-E997-4335-8322-D3E0912B72CE}" type="sibTrans" cxnId="{F2CD988D-3134-4C9D-93D0-23F6C20FBF83}">
      <dgm:prSet/>
      <dgm:spPr/>
      <dgm:t>
        <a:bodyPr/>
        <a:lstStyle/>
        <a:p>
          <a:endParaRPr lang="en-US"/>
        </a:p>
      </dgm:t>
    </dgm:pt>
    <dgm:pt modelId="{C5D3DF94-0AFA-479D-8F06-12C00BBAB0C6}">
      <dgm:prSet phldr="0"/>
      <dgm:spPr/>
      <dgm:t>
        <a:bodyPr/>
        <a:lstStyle/>
        <a:p>
          <a:pPr>
            <a:lnSpc>
              <a:spcPct val="100000"/>
            </a:lnSpc>
          </a:pPr>
          <a:r>
            <a:rPr lang="en-US">
              <a:solidFill>
                <a:schemeClr val="tx1">
                  <a:lumMod val="75000"/>
                  <a:lumOff val="25000"/>
                </a:schemeClr>
              </a:solidFill>
              <a:latin typeface="Century Gothic"/>
            </a:rPr>
            <a:t>Methodology Tutorials</a:t>
          </a:r>
        </a:p>
      </dgm:t>
    </dgm:pt>
    <dgm:pt modelId="{BD36C61E-0570-48FF-8046-F3FCA64A3BAE}" type="parTrans" cxnId="{D41C179B-83CF-4134-9C78-08682DC3720E}">
      <dgm:prSet/>
      <dgm:spPr/>
      <dgm:t>
        <a:bodyPr/>
        <a:lstStyle/>
        <a:p>
          <a:endParaRPr lang="en-US"/>
        </a:p>
      </dgm:t>
    </dgm:pt>
    <dgm:pt modelId="{9D36A177-FDB0-4858-A94D-6C4DCB4B41EE}" type="sibTrans" cxnId="{D41C179B-83CF-4134-9C78-08682DC3720E}">
      <dgm:prSet/>
      <dgm:spPr/>
      <dgm:t>
        <a:bodyPr/>
        <a:lstStyle/>
        <a:p>
          <a:endParaRPr lang="en-US"/>
        </a:p>
      </dgm:t>
    </dgm:pt>
    <dgm:pt modelId="{DEA69B40-981F-42EE-AD20-57BF135E3F38}" type="pres">
      <dgm:prSet presAssocID="{3F27EE7A-C399-46E1-9689-F6FE878EA905}" presName="root" presStyleCnt="0">
        <dgm:presLayoutVars>
          <dgm:dir/>
          <dgm:resizeHandles val="exact"/>
        </dgm:presLayoutVars>
      </dgm:prSet>
      <dgm:spPr/>
    </dgm:pt>
    <dgm:pt modelId="{C6C2C0E3-D620-4836-95CB-F6BDEB039855}" type="pres">
      <dgm:prSet presAssocID="{1C186A14-F262-448E-822B-C6643711E717}" presName="compNode" presStyleCnt="0"/>
      <dgm:spPr/>
    </dgm:pt>
    <dgm:pt modelId="{BFF5F556-67F6-430B-A447-DC22CDD91441}" type="pres">
      <dgm:prSet presAssocID="{1C186A14-F262-448E-822B-C6643711E717}" presName="bgRect" presStyleLbl="bgShp" presStyleIdx="0" presStyleCnt="4"/>
      <dgm:spPr/>
    </dgm:pt>
    <dgm:pt modelId="{12B5556F-96F3-4BBC-8AC4-F4F8B28A9FFA}" type="pres">
      <dgm:prSet presAssocID="{1C186A14-F262-448E-822B-C6643711E71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DC5BD651-77AD-4994-9843-DA4A2526C010}" type="pres">
      <dgm:prSet presAssocID="{1C186A14-F262-448E-822B-C6643711E717}" presName="spaceRect" presStyleCnt="0"/>
      <dgm:spPr/>
    </dgm:pt>
    <dgm:pt modelId="{858D3A2E-1B7F-4C2F-B978-F5267ED2DD24}" type="pres">
      <dgm:prSet presAssocID="{1C186A14-F262-448E-822B-C6643711E717}" presName="parTx" presStyleLbl="revTx" presStyleIdx="0" presStyleCnt="4">
        <dgm:presLayoutVars>
          <dgm:chMax val="0"/>
          <dgm:chPref val="0"/>
        </dgm:presLayoutVars>
      </dgm:prSet>
      <dgm:spPr/>
    </dgm:pt>
    <dgm:pt modelId="{1562D2FF-21E8-42BB-8F9B-E9BC930B0271}" type="pres">
      <dgm:prSet presAssocID="{6DC7B033-4AAD-4D5A-856D-18155E6E5A57}" presName="sibTrans" presStyleCnt="0"/>
      <dgm:spPr/>
    </dgm:pt>
    <dgm:pt modelId="{09D72466-FBDD-4D16-B12F-9C7AD0C6EC0D}" type="pres">
      <dgm:prSet presAssocID="{5A0B0BB0-4353-452B-9977-CCB934B757FD}" presName="compNode" presStyleCnt="0"/>
      <dgm:spPr/>
    </dgm:pt>
    <dgm:pt modelId="{6F00371F-9557-4F6B-AA3B-B90F68B5019A}" type="pres">
      <dgm:prSet presAssocID="{5A0B0BB0-4353-452B-9977-CCB934B757FD}" presName="bgRect" presStyleLbl="bgShp" presStyleIdx="1" presStyleCnt="4"/>
      <dgm:spPr/>
    </dgm:pt>
    <dgm:pt modelId="{F26890EC-0BBF-4CDA-A9F3-D034607E9A06}" type="pres">
      <dgm:prSet presAssocID="{5A0B0BB0-4353-452B-9977-CCB934B757F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013FCBE3-0E05-4B2D-9B39-AF996DC2C178}" type="pres">
      <dgm:prSet presAssocID="{5A0B0BB0-4353-452B-9977-CCB934B757FD}" presName="spaceRect" presStyleCnt="0"/>
      <dgm:spPr/>
    </dgm:pt>
    <dgm:pt modelId="{740F7CB5-C132-43B8-9397-BFBBF96B6EFD}" type="pres">
      <dgm:prSet presAssocID="{5A0B0BB0-4353-452B-9977-CCB934B757FD}" presName="parTx" presStyleLbl="revTx" presStyleIdx="1" presStyleCnt="4">
        <dgm:presLayoutVars>
          <dgm:chMax val="0"/>
          <dgm:chPref val="0"/>
        </dgm:presLayoutVars>
      </dgm:prSet>
      <dgm:spPr/>
    </dgm:pt>
    <dgm:pt modelId="{57ABDE15-B7AC-46C6-AE92-B174F346E4F5}" type="pres">
      <dgm:prSet presAssocID="{F86098AA-2B55-41D7-A0CC-6FB7BE072344}" presName="sibTrans" presStyleCnt="0"/>
      <dgm:spPr/>
    </dgm:pt>
    <dgm:pt modelId="{E51EB3F4-BE89-4CF0-AAE3-2BAFE0404ED9}" type="pres">
      <dgm:prSet presAssocID="{134A2F11-6D22-4B8B-B336-0E5E417B2F88}" presName="compNode" presStyleCnt="0"/>
      <dgm:spPr/>
    </dgm:pt>
    <dgm:pt modelId="{E807199C-622E-43F7-94C9-B36A6B964A29}" type="pres">
      <dgm:prSet presAssocID="{134A2F11-6D22-4B8B-B336-0E5E417B2F88}" presName="bgRect" presStyleLbl="bgShp" presStyleIdx="2" presStyleCnt="4"/>
      <dgm:spPr/>
    </dgm:pt>
    <dgm:pt modelId="{CEF3C4F8-4F35-4868-AD53-A1A3231D27AB}" type="pres">
      <dgm:prSet presAssocID="{134A2F11-6D22-4B8B-B336-0E5E417B2F8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EB5AF058-1CE8-418C-8E34-C1EF772AE001}" type="pres">
      <dgm:prSet presAssocID="{134A2F11-6D22-4B8B-B336-0E5E417B2F88}" presName="spaceRect" presStyleCnt="0"/>
      <dgm:spPr/>
    </dgm:pt>
    <dgm:pt modelId="{75B798C2-FFF5-4EEF-95E8-AAE7C7C10F7C}" type="pres">
      <dgm:prSet presAssocID="{134A2F11-6D22-4B8B-B336-0E5E417B2F88}" presName="parTx" presStyleLbl="revTx" presStyleIdx="2" presStyleCnt="4">
        <dgm:presLayoutVars>
          <dgm:chMax val="0"/>
          <dgm:chPref val="0"/>
        </dgm:presLayoutVars>
      </dgm:prSet>
      <dgm:spPr/>
    </dgm:pt>
    <dgm:pt modelId="{FBE40E0E-59F5-4266-A329-7E8D2009870E}" type="pres">
      <dgm:prSet presAssocID="{5CE2F463-E997-4335-8322-D3E0912B72CE}" presName="sibTrans" presStyleCnt="0"/>
      <dgm:spPr/>
    </dgm:pt>
    <dgm:pt modelId="{FC51DDEB-DC24-46EF-8052-237F841A6C95}" type="pres">
      <dgm:prSet presAssocID="{C5D3DF94-0AFA-479D-8F06-12C00BBAB0C6}" presName="compNode" presStyleCnt="0"/>
      <dgm:spPr/>
    </dgm:pt>
    <dgm:pt modelId="{C1433DA9-535C-4A19-9C71-DF611F4274A3}" type="pres">
      <dgm:prSet presAssocID="{C5D3DF94-0AFA-479D-8F06-12C00BBAB0C6}" presName="bgRect" presStyleLbl="bgShp" presStyleIdx="3" presStyleCnt="4"/>
      <dgm:spPr/>
    </dgm:pt>
    <dgm:pt modelId="{B893C031-536C-4AF8-B056-013F05398677}" type="pres">
      <dgm:prSet presAssocID="{C5D3DF94-0AFA-479D-8F06-12C00BBAB0C6}" presName="iconRect" presStyleLbl="node1" presStyleIdx="3" presStyleCnt="4"/>
      <dgm:spPr>
        <a:noFill/>
        <a:ln>
          <a:noFill/>
        </a:ln>
      </dgm:spPr>
    </dgm:pt>
    <dgm:pt modelId="{58801DFB-9F0B-422F-900E-D5802FEC8099}" type="pres">
      <dgm:prSet presAssocID="{C5D3DF94-0AFA-479D-8F06-12C00BBAB0C6}" presName="spaceRect" presStyleCnt="0"/>
      <dgm:spPr/>
    </dgm:pt>
    <dgm:pt modelId="{6DAC35E1-3BC4-4D84-81D8-DB0A5A829678}" type="pres">
      <dgm:prSet presAssocID="{C5D3DF94-0AFA-479D-8F06-12C00BBAB0C6}" presName="parTx" presStyleLbl="revTx" presStyleIdx="3" presStyleCnt="4">
        <dgm:presLayoutVars>
          <dgm:chMax val="0"/>
          <dgm:chPref val="0"/>
        </dgm:presLayoutVars>
      </dgm:prSet>
      <dgm:spPr/>
    </dgm:pt>
  </dgm:ptLst>
  <dgm:cxnLst>
    <dgm:cxn modelId="{AA64E555-9791-416B-8A72-264E4F762BEA}" type="presOf" srcId="{1C186A14-F262-448E-822B-C6643711E717}" destId="{858D3A2E-1B7F-4C2F-B978-F5267ED2DD24}" srcOrd="0" destOrd="0" presId="urn:microsoft.com/office/officeart/2018/2/layout/IconVerticalSolidList"/>
    <dgm:cxn modelId="{795D3B5E-B79E-4A13-A718-B4B70121354F}" type="presOf" srcId="{134A2F11-6D22-4B8B-B336-0E5E417B2F88}" destId="{75B798C2-FFF5-4EEF-95E8-AAE7C7C10F7C}" srcOrd="0" destOrd="0" presId="urn:microsoft.com/office/officeart/2018/2/layout/IconVerticalSolidList"/>
    <dgm:cxn modelId="{0CA5D57A-96E7-44F6-A494-E36F4ECFCCEB}" srcId="{3F27EE7A-C399-46E1-9689-F6FE878EA905}" destId="{5A0B0BB0-4353-452B-9977-CCB934B757FD}" srcOrd="1" destOrd="0" parTransId="{10D80203-6598-40E0-A7A3-72E45F6B0712}" sibTransId="{F86098AA-2B55-41D7-A0CC-6FB7BE072344}"/>
    <dgm:cxn modelId="{EB81F07E-25A6-4D99-AD2D-99B42DF31E56}" type="presOf" srcId="{3F27EE7A-C399-46E1-9689-F6FE878EA905}" destId="{DEA69B40-981F-42EE-AD20-57BF135E3F38}" srcOrd="0" destOrd="0" presId="urn:microsoft.com/office/officeart/2018/2/layout/IconVerticalSolidList"/>
    <dgm:cxn modelId="{0496C382-F915-4F49-B473-17BA2CB444D5}" type="presOf" srcId="{5A0B0BB0-4353-452B-9977-CCB934B757FD}" destId="{740F7CB5-C132-43B8-9397-BFBBF96B6EFD}" srcOrd="0" destOrd="0" presId="urn:microsoft.com/office/officeart/2018/2/layout/IconVerticalSolidList"/>
    <dgm:cxn modelId="{F2CD988D-3134-4C9D-93D0-23F6C20FBF83}" srcId="{3F27EE7A-C399-46E1-9689-F6FE878EA905}" destId="{134A2F11-6D22-4B8B-B336-0E5E417B2F88}" srcOrd="2" destOrd="0" parTransId="{3DF53160-080B-444F-9443-01003F1B0AFF}" sibTransId="{5CE2F463-E997-4335-8322-D3E0912B72CE}"/>
    <dgm:cxn modelId="{D41C179B-83CF-4134-9C78-08682DC3720E}" srcId="{3F27EE7A-C399-46E1-9689-F6FE878EA905}" destId="{C5D3DF94-0AFA-479D-8F06-12C00BBAB0C6}" srcOrd="3" destOrd="0" parTransId="{BD36C61E-0570-48FF-8046-F3FCA64A3BAE}" sibTransId="{9D36A177-FDB0-4858-A94D-6C4DCB4B41EE}"/>
    <dgm:cxn modelId="{7D8EC29B-1464-43DF-9008-F09FD935EC77}" srcId="{3F27EE7A-C399-46E1-9689-F6FE878EA905}" destId="{1C186A14-F262-448E-822B-C6643711E717}" srcOrd="0" destOrd="0" parTransId="{E1BA6E19-D9E4-4F0F-844C-9B4B12B005F7}" sibTransId="{6DC7B033-4AAD-4D5A-856D-18155E6E5A57}"/>
    <dgm:cxn modelId="{A3CAB2C1-A515-44A6-89CB-3130F585390B}" type="presOf" srcId="{C5D3DF94-0AFA-479D-8F06-12C00BBAB0C6}" destId="{6DAC35E1-3BC4-4D84-81D8-DB0A5A829678}" srcOrd="0" destOrd="0" presId="urn:microsoft.com/office/officeart/2018/2/layout/IconVerticalSolidList"/>
    <dgm:cxn modelId="{BDEC2E77-BC01-4443-B072-829D0E4EF369}" type="presParOf" srcId="{DEA69B40-981F-42EE-AD20-57BF135E3F38}" destId="{C6C2C0E3-D620-4836-95CB-F6BDEB039855}" srcOrd="0" destOrd="0" presId="urn:microsoft.com/office/officeart/2018/2/layout/IconVerticalSolidList"/>
    <dgm:cxn modelId="{558320D1-0B81-4916-8F1C-4415447B23FC}" type="presParOf" srcId="{C6C2C0E3-D620-4836-95CB-F6BDEB039855}" destId="{BFF5F556-67F6-430B-A447-DC22CDD91441}" srcOrd="0" destOrd="0" presId="urn:microsoft.com/office/officeart/2018/2/layout/IconVerticalSolidList"/>
    <dgm:cxn modelId="{DEF23926-F9FE-4343-AE6F-D4275918E057}" type="presParOf" srcId="{C6C2C0E3-D620-4836-95CB-F6BDEB039855}" destId="{12B5556F-96F3-4BBC-8AC4-F4F8B28A9FFA}" srcOrd="1" destOrd="0" presId="urn:microsoft.com/office/officeart/2018/2/layout/IconVerticalSolidList"/>
    <dgm:cxn modelId="{4CDF16A3-9413-4813-98AB-6A8E81A6F345}" type="presParOf" srcId="{C6C2C0E3-D620-4836-95CB-F6BDEB039855}" destId="{DC5BD651-77AD-4994-9843-DA4A2526C010}" srcOrd="2" destOrd="0" presId="urn:microsoft.com/office/officeart/2018/2/layout/IconVerticalSolidList"/>
    <dgm:cxn modelId="{1E59FA24-66CC-4103-A0AF-DB11EA7DE255}" type="presParOf" srcId="{C6C2C0E3-D620-4836-95CB-F6BDEB039855}" destId="{858D3A2E-1B7F-4C2F-B978-F5267ED2DD24}" srcOrd="3" destOrd="0" presId="urn:microsoft.com/office/officeart/2018/2/layout/IconVerticalSolidList"/>
    <dgm:cxn modelId="{48CD4322-433C-410B-9BA3-8C1E681DAD4B}" type="presParOf" srcId="{DEA69B40-981F-42EE-AD20-57BF135E3F38}" destId="{1562D2FF-21E8-42BB-8F9B-E9BC930B0271}" srcOrd="1" destOrd="0" presId="urn:microsoft.com/office/officeart/2018/2/layout/IconVerticalSolidList"/>
    <dgm:cxn modelId="{E5551392-0161-4BF9-8753-6604C35100A4}" type="presParOf" srcId="{DEA69B40-981F-42EE-AD20-57BF135E3F38}" destId="{09D72466-FBDD-4D16-B12F-9C7AD0C6EC0D}" srcOrd="2" destOrd="0" presId="urn:microsoft.com/office/officeart/2018/2/layout/IconVerticalSolidList"/>
    <dgm:cxn modelId="{76FFAA92-3D69-48FD-B2B8-9E2FE8B31DE1}" type="presParOf" srcId="{09D72466-FBDD-4D16-B12F-9C7AD0C6EC0D}" destId="{6F00371F-9557-4F6B-AA3B-B90F68B5019A}" srcOrd="0" destOrd="0" presId="urn:microsoft.com/office/officeart/2018/2/layout/IconVerticalSolidList"/>
    <dgm:cxn modelId="{32E58C0F-FE79-47AA-8C80-A2F5000C51AC}" type="presParOf" srcId="{09D72466-FBDD-4D16-B12F-9C7AD0C6EC0D}" destId="{F26890EC-0BBF-4CDA-A9F3-D034607E9A06}" srcOrd="1" destOrd="0" presId="urn:microsoft.com/office/officeart/2018/2/layout/IconVerticalSolidList"/>
    <dgm:cxn modelId="{66826647-CC70-4920-81A7-8B160FA8E064}" type="presParOf" srcId="{09D72466-FBDD-4D16-B12F-9C7AD0C6EC0D}" destId="{013FCBE3-0E05-4B2D-9B39-AF996DC2C178}" srcOrd="2" destOrd="0" presId="urn:microsoft.com/office/officeart/2018/2/layout/IconVerticalSolidList"/>
    <dgm:cxn modelId="{76B8F8E4-F28E-401E-B6B0-BF3B05FECD95}" type="presParOf" srcId="{09D72466-FBDD-4D16-B12F-9C7AD0C6EC0D}" destId="{740F7CB5-C132-43B8-9397-BFBBF96B6EFD}" srcOrd="3" destOrd="0" presId="urn:microsoft.com/office/officeart/2018/2/layout/IconVerticalSolidList"/>
    <dgm:cxn modelId="{2CEB4FEC-5AB8-4808-94E4-8001A9F73587}" type="presParOf" srcId="{DEA69B40-981F-42EE-AD20-57BF135E3F38}" destId="{57ABDE15-B7AC-46C6-AE92-B174F346E4F5}" srcOrd="3" destOrd="0" presId="urn:microsoft.com/office/officeart/2018/2/layout/IconVerticalSolidList"/>
    <dgm:cxn modelId="{9C5F8439-6821-40C4-AD93-794DC7E66EA6}" type="presParOf" srcId="{DEA69B40-981F-42EE-AD20-57BF135E3F38}" destId="{E51EB3F4-BE89-4CF0-AAE3-2BAFE0404ED9}" srcOrd="4" destOrd="0" presId="urn:microsoft.com/office/officeart/2018/2/layout/IconVerticalSolidList"/>
    <dgm:cxn modelId="{F2301C85-D8BE-45F7-931C-AEC2A710215E}" type="presParOf" srcId="{E51EB3F4-BE89-4CF0-AAE3-2BAFE0404ED9}" destId="{E807199C-622E-43F7-94C9-B36A6B964A29}" srcOrd="0" destOrd="0" presId="urn:microsoft.com/office/officeart/2018/2/layout/IconVerticalSolidList"/>
    <dgm:cxn modelId="{28DC1735-4918-4572-8174-2F3E7787D558}" type="presParOf" srcId="{E51EB3F4-BE89-4CF0-AAE3-2BAFE0404ED9}" destId="{CEF3C4F8-4F35-4868-AD53-A1A3231D27AB}" srcOrd="1" destOrd="0" presId="urn:microsoft.com/office/officeart/2018/2/layout/IconVerticalSolidList"/>
    <dgm:cxn modelId="{96DF8F4C-1BC6-4727-BC61-1153F12432A5}" type="presParOf" srcId="{E51EB3F4-BE89-4CF0-AAE3-2BAFE0404ED9}" destId="{EB5AF058-1CE8-418C-8E34-C1EF772AE001}" srcOrd="2" destOrd="0" presId="urn:microsoft.com/office/officeart/2018/2/layout/IconVerticalSolidList"/>
    <dgm:cxn modelId="{01B36BB4-C5EE-4412-846E-9EF890C3507B}" type="presParOf" srcId="{E51EB3F4-BE89-4CF0-AAE3-2BAFE0404ED9}" destId="{75B798C2-FFF5-4EEF-95E8-AAE7C7C10F7C}" srcOrd="3" destOrd="0" presId="urn:microsoft.com/office/officeart/2018/2/layout/IconVerticalSolidList"/>
    <dgm:cxn modelId="{5417575E-C93D-4DA2-8502-94420DD46467}" type="presParOf" srcId="{DEA69B40-981F-42EE-AD20-57BF135E3F38}" destId="{FBE40E0E-59F5-4266-A329-7E8D2009870E}" srcOrd="5" destOrd="0" presId="urn:microsoft.com/office/officeart/2018/2/layout/IconVerticalSolidList"/>
    <dgm:cxn modelId="{D209182F-7282-40F2-BF93-A99C70084FDE}" type="presParOf" srcId="{DEA69B40-981F-42EE-AD20-57BF135E3F38}" destId="{FC51DDEB-DC24-46EF-8052-237F841A6C95}" srcOrd="6" destOrd="0" presId="urn:microsoft.com/office/officeart/2018/2/layout/IconVerticalSolidList"/>
    <dgm:cxn modelId="{9C2E7A3A-711B-49F2-80DD-96BEF0DFEFD8}" type="presParOf" srcId="{FC51DDEB-DC24-46EF-8052-237F841A6C95}" destId="{C1433DA9-535C-4A19-9C71-DF611F4274A3}" srcOrd="0" destOrd="0" presId="urn:microsoft.com/office/officeart/2018/2/layout/IconVerticalSolidList"/>
    <dgm:cxn modelId="{D1F75DD3-FBCB-4888-847D-4D8D1E6CFD2C}" type="presParOf" srcId="{FC51DDEB-DC24-46EF-8052-237F841A6C95}" destId="{B893C031-536C-4AF8-B056-013F05398677}" srcOrd="1" destOrd="0" presId="urn:microsoft.com/office/officeart/2018/2/layout/IconVerticalSolidList"/>
    <dgm:cxn modelId="{4E75F79B-CAF2-4989-BA0F-132166F6BA46}" type="presParOf" srcId="{FC51DDEB-DC24-46EF-8052-237F841A6C95}" destId="{58801DFB-9F0B-422F-900E-D5802FEC8099}" srcOrd="2" destOrd="0" presId="urn:microsoft.com/office/officeart/2018/2/layout/IconVerticalSolidList"/>
    <dgm:cxn modelId="{F144BFEC-92B2-432E-97C4-B7BA8157B302}" type="presParOf" srcId="{FC51DDEB-DC24-46EF-8052-237F841A6C95}" destId="{6DAC35E1-3BC4-4D84-81D8-DB0A5A8296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27EE7A-C399-46E1-9689-F6FE878EA905}"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1C186A14-F262-448E-822B-C6643711E717}">
      <dgm:prSet phldr="0"/>
      <dgm:spPr/>
      <dgm:t>
        <a:bodyPr/>
        <a:lstStyle/>
        <a:p>
          <a:pPr>
            <a:lnSpc>
              <a:spcPct val="100000"/>
            </a:lnSpc>
          </a:pPr>
          <a:r>
            <a:rPr lang="en-US" b="0" i="0" u="none" strike="noStrike" cap="none" baseline="0" noProof="0">
              <a:solidFill>
                <a:schemeClr val="tx1">
                  <a:lumMod val="75000"/>
                  <a:lumOff val="25000"/>
                </a:schemeClr>
              </a:solidFill>
              <a:latin typeface="Century Gothic"/>
            </a:rPr>
            <a:t>Runoff Curve Number (CN) is an estimate of water runoff over a specific landcover type</a:t>
          </a:r>
        </a:p>
      </dgm:t>
    </dgm:pt>
    <dgm:pt modelId="{E1BA6E19-D9E4-4F0F-844C-9B4B12B005F7}" type="parTrans" cxnId="{7D8EC29B-1464-43DF-9008-F09FD935EC77}">
      <dgm:prSet/>
      <dgm:spPr/>
      <dgm:t>
        <a:bodyPr/>
        <a:lstStyle/>
        <a:p>
          <a:endParaRPr lang="en-US"/>
        </a:p>
      </dgm:t>
    </dgm:pt>
    <dgm:pt modelId="{6DC7B033-4AAD-4D5A-856D-18155E6E5A57}" type="sibTrans" cxnId="{7D8EC29B-1464-43DF-9008-F09FD935EC77}">
      <dgm:prSet/>
      <dgm:spPr/>
      <dgm:t>
        <a:bodyPr/>
        <a:lstStyle/>
        <a:p>
          <a:endParaRPr lang="en-US"/>
        </a:p>
      </dgm:t>
    </dgm:pt>
    <dgm:pt modelId="{134A2F11-6D22-4B8B-B336-0E5E417B2F88}">
      <dgm:prSet phldr="0"/>
      <dgm:spPr/>
      <dgm:t>
        <a:bodyPr/>
        <a:lstStyle/>
        <a:p>
          <a:pPr>
            <a:lnSpc>
              <a:spcPct val="100000"/>
            </a:lnSpc>
          </a:pPr>
          <a:r>
            <a:rPr lang="en-US">
              <a:solidFill>
                <a:schemeClr val="tx1">
                  <a:lumMod val="75000"/>
                  <a:lumOff val="25000"/>
                </a:schemeClr>
              </a:solidFill>
              <a:latin typeface="Century Gothic"/>
            </a:rPr>
            <a:t>Conventional CN is a static method that does not account for seasonal variability</a:t>
          </a:r>
        </a:p>
      </dgm:t>
    </dgm:pt>
    <dgm:pt modelId="{3DF53160-080B-444F-9443-01003F1B0AFF}" type="parTrans" cxnId="{F2CD988D-3134-4C9D-93D0-23F6C20FBF83}">
      <dgm:prSet/>
      <dgm:spPr/>
      <dgm:t>
        <a:bodyPr/>
        <a:lstStyle/>
        <a:p>
          <a:endParaRPr lang="en-US"/>
        </a:p>
      </dgm:t>
    </dgm:pt>
    <dgm:pt modelId="{5CE2F463-E997-4335-8322-D3E0912B72CE}" type="sibTrans" cxnId="{F2CD988D-3134-4C9D-93D0-23F6C20FBF83}">
      <dgm:prSet/>
      <dgm:spPr/>
      <dgm:t>
        <a:bodyPr/>
        <a:lstStyle/>
        <a:p>
          <a:endParaRPr lang="en-US"/>
        </a:p>
      </dgm:t>
    </dgm:pt>
    <dgm:pt modelId="{215CF74F-433F-4BDA-9BE9-69C771BD3A76}">
      <dgm:prSet phldr="0"/>
      <dgm:spPr/>
      <dgm:t>
        <a:bodyPr/>
        <a:lstStyle/>
        <a:p>
          <a:pPr>
            <a:lnSpc>
              <a:spcPct val="100000"/>
            </a:lnSpc>
          </a:pPr>
          <a:r>
            <a:rPr lang="en-US">
              <a:solidFill>
                <a:schemeClr val="tx1">
                  <a:lumMod val="75000"/>
                  <a:lumOff val="25000"/>
                </a:schemeClr>
              </a:solidFill>
              <a:latin typeface="Century Gothic"/>
            </a:rPr>
            <a:t>Create LULC maps to highlight both detailed urban and agricultural land use</a:t>
          </a:r>
          <a:endParaRPr lang="en-US">
            <a:solidFill>
              <a:schemeClr val="tx1">
                <a:lumMod val="75000"/>
                <a:lumOff val="25000"/>
              </a:schemeClr>
            </a:solidFill>
          </a:endParaRPr>
        </a:p>
      </dgm:t>
    </dgm:pt>
    <dgm:pt modelId="{13F9CBAB-68EF-43EC-91BA-4F0CFBD59204}" type="parTrans" cxnId="{CFE1CE18-6B6B-4096-846A-FD6CE36ED8FC}">
      <dgm:prSet/>
      <dgm:spPr/>
      <dgm:t>
        <a:bodyPr/>
        <a:lstStyle/>
        <a:p>
          <a:endParaRPr lang="en-US"/>
        </a:p>
      </dgm:t>
    </dgm:pt>
    <dgm:pt modelId="{82589F5D-71C2-4BF3-AE95-A4CF235BFEA4}" type="sibTrans" cxnId="{CFE1CE18-6B6B-4096-846A-FD6CE36ED8FC}">
      <dgm:prSet/>
      <dgm:spPr/>
      <dgm:t>
        <a:bodyPr/>
        <a:lstStyle/>
        <a:p>
          <a:endParaRPr lang="en-US"/>
        </a:p>
      </dgm:t>
    </dgm:pt>
    <dgm:pt modelId="{DEA69B40-981F-42EE-AD20-57BF135E3F38}" type="pres">
      <dgm:prSet presAssocID="{3F27EE7A-C399-46E1-9689-F6FE878EA905}" presName="root" presStyleCnt="0">
        <dgm:presLayoutVars>
          <dgm:dir/>
          <dgm:resizeHandles val="exact"/>
        </dgm:presLayoutVars>
      </dgm:prSet>
      <dgm:spPr/>
    </dgm:pt>
    <dgm:pt modelId="{C6C2C0E3-D620-4836-95CB-F6BDEB039855}" type="pres">
      <dgm:prSet presAssocID="{1C186A14-F262-448E-822B-C6643711E717}" presName="compNode" presStyleCnt="0"/>
      <dgm:spPr/>
    </dgm:pt>
    <dgm:pt modelId="{BFF5F556-67F6-430B-A447-DC22CDD91441}" type="pres">
      <dgm:prSet presAssocID="{1C186A14-F262-448E-822B-C6643711E717}" presName="bgRect" presStyleLbl="bgShp" presStyleIdx="0" presStyleCnt="3"/>
      <dgm:spPr/>
    </dgm:pt>
    <dgm:pt modelId="{12B5556F-96F3-4BBC-8AC4-F4F8B28A9FFA}" type="pres">
      <dgm:prSet presAssocID="{1C186A14-F262-448E-822B-C6643711E7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in"/>
        </a:ext>
      </dgm:extLst>
    </dgm:pt>
    <dgm:pt modelId="{DC5BD651-77AD-4994-9843-DA4A2526C010}" type="pres">
      <dgm:prSet presAssocID="{1C186A14-F262-448E-822B-C6643711E717}" presName="spaceRect" presStyleCnt="0"/>
      <dgm:spPr/>
    </dgm:pt>
    <dgm:pt modelId="{858D3A2E-1B7F-4C2F-B978-F5267ED2DD24}" type="pres">
      <dgm:prSet presAssocID="{1C186A14-F262-448E-822B-C6643711E717}" presName="parTx" presStyleLbl="revTx" presStyleIdx="0" presStyleCnt="3">
        <dgm:presLayoutVars>
          <dgm:chMax val="0"/>
          <dgm:chPref val="0"/>
        </dgm:presLayoutVars>
      </dgm:prSet>
      <dgm:spPr/>
    </dgm:pt>
    <dgm:pt modelId="{1562D2FF-21E8-42BB-8F9B-E9BC930B0271}" type="pres">
      <dgm:prSet presAssocID="{6DC7B033-4AAD-4D5A-856D-18155E6E5A57}" presName="sibTrans" presStyleCnt="0"/>
      <dgm:spPr/>
    </dgm:pt>
    <dgm:pt modelId="{E51EB3F4-BE89-4CF0-AAE3-2BAFE0404ED9}" type="pres">
      <dgm:prSet presAssocID="{134A2F11-6D22-4B8B-B336-0E5E417B2F88}" presName="compNode" presStyleCnt="0"/>
      <dgm:spPr/>
    </dgm:pt>
    <dgm:pt modelId="{E807199C-622E-43F7-94C9-B36A6B964A29}" type="pres">
      <dgm:prSet presAssocID="{134A2F11-6D22-4B8B-B336-0E5E417B2F88}" presName="bgRect" presStyleLbl="bgShp" presStyleIdx="1" presStyleCnt="3"/>
      <dgm:spPr/>
    </dgm:pt>
    <dgm:pt modelId="{CEF3C4F8-4F35-4868-AD53-A1A3231D27AB}" type="pres">
      <dgm:prSet presAssocID="{134A2F11-6D22-4B8B-B336-0E5E417B2F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EB5AF058-1CE8-418C-8E34-C1EF772AE001}" type="pres">
      <dgm:prSet presAssocID="{134A2F11-6D22-4B8B-B336-0E5E417B2F88}" presName="spaceRect" presStyleCnt="0"/>
      <dgm:spPr/>
    </dgm:pt>
    <dgm:pt modelId="{75B798C2-FFF5-4EEF-95E8-AAE7C7C10F7C}" type="pres">
      <dgm:prSet presAssocID="{134A2F11-6D22-4B8B-B336-0E5E417B2F88}" presName="parTx" presStyleLbl="revTx" presStyleIdx="1" presStyleCnt="3">
        <dgm:presLayoutVars>
          <dgm:chMax val="0"/>
          <dgm:chPref val="0"/>
        </dgm:presLayoutVars>
      </dgm:prSet>
      <dgm:spPr/>
    </dgm:pt>
    <dgm:pt modelId="{C3607A4B-2DC0-4B88-BB71-DB6760A7F000}" type="pres">
      <dgm:prSet presAssocID="{5CE2F463-E997-4335-8322-D3E0912B72CE}" presName="sibTrans" presStyleCnt="0"/>
      <dgm:spPr/>
    </dgm:pt>
    <dgm:pt modelId="{4979963C-488D-4437-AE9B-AAE7C5FE9665}" type="pres">
      <dgm:prSet presAssocID="{215CF74F-433F-4BDA-9BE9-69C771BD3A76}" presName="compNode" presStyleCnt="0"/>
      <dgm:spPr/>
    </dgm:pt>
    <dgm:pt modelId="{22D3806F-4568-4DDF-9CAB-A00BBCD79DBE}" type="pres">
      <dgm:prSet presAssocID="{215CF74F-433F-4BDA-9BE9-69C771BD3A76}" presName="bgRect" presStyleLbl="bgShp" presStyleIdx="2" presStyleCnt="3"/>
      <dgm:spPr/>
    </dgm:pt>
    <dgm:pt modelId="{77C9257A-B6E1-4D41-ACD3-B69292BBF203}" type="pres">
      <dgm:prSet presAssocID="{215CF74F-433F-4BDA-9BE9-69C771BD3A76}" presName="iconRect" presStyleLbl="node1" presStyleIdx="2" presStyleCnt="3"/>
      <dgm:spPr>
        <a:noFill/>
      </dgm:spPr>
    </dgm:pt>
    <dgm:pt modelId="{2002CD24-5E9F-480D-B0D1-7046ED244412}" type="pres">
      <dgm:prSet presAssocID="{215CF74F-433F-4BDA-9BE9-69C771BD3A76}" presName="spaceRect" presStyleCnt="0"/>
      <dgm:spPr/>
    </dgm:pt>
    <dgm:pt modelId="{102DA84A-3F26-4CA1-B9B1-A31522E76E79}" type="pres">
      <dgm:prSet presAssocID="{215CF74F-433F-4BDA-9BE9-69C771BD3A76}" presName="parTx" presStyleLbl="revTx" presStyleIdx="2" presStyleCnt="3">
        <dgm:presLayoutVars>
          <dgm:chMax val="0"/>
          <dgm:chPref val="0"/>
        </dgm:presLayoutVars>
      </dgm:prSet>
      <dgm:spPr/>
    </dgm:pt>
  </dgm:ptLst>
  <dgm:cxnLst>
    <dgm:cxn modelId="{CFE1CE18-6B6B-4096-846A-FD6CE36ED8FC}" srcId="{3F27EE7A-C399-46E1-9689-F6FE878EA905}" destId="{215CF74F-433F-4BDA-9BE9-69C771BD3A76}" srcOrd="2" destOrd="0" parTransId="{13F9CBAB-68EF-43EC-91BA-4F0CFBD59204}" sibTransId="{82589F5D-71C2-4BF3-AE95-A4CF235BFEA4}"/>
    <dgm:cxn modelId="{F0501440-65D6-4B90-8520-58D29FCEE563}" type="presOf" srcId="{215CF74F-433F-4BDA-9BE9-69C771BD3A76}" destId="{102DA84A-3F26-4CA1-B9B1-A31522E76E79}" srcOrd="0" destOrd="0" presId="urn:microsoft.com/office/officeart/2018/2/layout/IconVerticalSolidList"/>
    <dgm:cxn modelId="{F4C2E54A-3E32-425D-8DE5-C96CFE1A1D1B}" type="presOf" srcId="{1C186A14-F262-448E-822B-C6643711E717}" destId="{858D3A2E-1B7F-4C2F-B978-F5267ED2DD24}" srcOrd="0" destOrd="0" presId="urn:microsoft.com/office/officeart/2018/2/layout/IconVerticalSolidList"/>
    <dgm:cxn modelId="{EB81F07E-25A6-4D99-AD2D-99B42DF31E56}" type="presOf" srcId="{3F27EE7A-C399-46E1-9689-F6FE878EA905}" destId="{DEA69B40-981F-42EE-AD20-57BF135E3F38}" srcOrd="0" destOrd="0" presId="urn:microsoft.com/office/officeart/2018/2/layout/IconVerticalSolidList"/>
    <dgm:cxn modelId="{F2CD988D-3134-4C9D-93D0-23F6C20FBF83}" srcId="{3F27EE7A-C399-46E1-9689-F6FE878EA905}" destId="{134A2F11-6D22-4B8B-B336-0E5E417B2F88}" srcOrd="1" destOrd="0" parTransId="{3DF53160-080B-444F-9443-01003F1B0AFF}" sibTransId="{5CE2F463-E997-4335-8322-D3E0912B72CE}"/>
    <dgm:cxn modelId="{7D8EC29B-1464-43DF-9008-F09FD935EC77}" srcId="{3F27EE7A-C399-46E1-9689-F6FE878EA905}" destId="{1C186A14-F262-448E-822B-C6643711E717}" srcOrd="0" destOrd="0" parTransId="{E1BA6E19-D9E4-4F0F-844C-9B4B12B005F7}" sibTransId="{6DC7B033-4AAD-4D5A-856D-18155E6E5A57}"/>
    <dgm:cxn modelId="{8B95BFDA-4F52-41EE-85AA-220F35FFD19A}" type="presOf" srcId="{134A2F11-6D22-4B8B-B336-0E5E417B2F88}" destId="{75B798C2-FFF5-4EEF-95E8-AAE7C7C10F7C}" srcOrd="0" destOrd="0" presId="urn:microsoft.com/office/officeart/2018/2/layout/IconVerticalSolidList"/>
    <dgm:cxn modelId="{932176F8-1AF1-4C1B-BCB8-0D1B6ED56B81}" type="presParOf" srcId="{DEA69B40-981F-42EE-AD20-57BF135E3F38}" destId="{C6C2C0E3-D620-4836-95CB-F6BDEB039855}" srcOrd="0" destOrd="0" presId="urn:microsoft.com/office/officeart/2018/2/layout/IconVerticalSolidList"/>
    <dgm:cxn modelId="{4396DD49-82DA-4A73-AFAE-B394391E3F96}" type="presParOf" srcId="{C6C2C0E3-D620-4836-95CB-F6BDEB039855}" destId="{BFF5F556-67F6-430B-A447-DC22CDD91441}" srcOrd="0" destOrd="0" presId="urn:microsoft.com/office/officeart/2018/2/layout/IconVerticalSolidList"/>
    <dgm:cxn modelId="{8E8F5C47-E013-418D-9CC2-532464662142}" type="presParOf" srcId="{C6C2C0E3-D620-4836-95CB-F6BDEB039855}" destId="{12B5556F-96F3-4BBC-8AC4-F4F8B28A9FFA}" srcOrd="1" destOrd="0" presId="urn:microsoft.com/office/officeart/2018/2/layout/IconVerticalSolidList"/>
    <dgm:cxn modelId="{609BDEA3-92D4-4070-B263-76D3E4BB4749}" type="presParOf" srcId="{C6C2C0E3-D620-4836-95CB-F6BDEB039855}" destId="{DC5BD651-77AD-4994-9843-DA4A2526C010}" srcOrd="2" destOrd="0" presId="urn:microsoft.com/office/officeart/2018/2/layout/IconVerticalSolidList"/>
    <dgm:cxn modelId="{6896F51B-6F6D-4B57-AD0E-60AF21CA4F86}" type="presParOf" srcId="{C6C2C0E3-D620-4836-95CB-F6BDEB039855}" destId="{858D3A2E-1B7F-4C2F-B978-F5267ED2DD24}" srcOrd="3" destOrd="0" presId="urn:microsoft.com/office/officeart/2018/2/layout/IconVerticalSolidList"/>
    <dgm:cxn modelId="{0AF94154-BDD3-45C2-9948-A6B91957751E}" type="presParOf" srcId="{DEA69B40-981F-42EE-AD20-57BF135E3F38}" destId="{1562D2FF-21E8-42BB-8F9B-E9BC930B0271}" srcOrd="1" destOrd="0" presId="urn:microsoft.com/office/officeart/2018/2/layout/IconVerticalSolidList"/>
    <dgm:cxn modelId="{1022DC1E-5538-4F6C-9208-783B9823BFA3}" type="presParOf" srcId="{DEA69B40-981F-42EE-AD20-57BF135E3F38}" destId="{E51EB3F4-BE89-4CF0-AAE3-2BAFE0404ED9}" srcOrd="2" destOrd="0" presId="urn:microsoft.com/office/officeart/2018/2/layout/IconVerticalSolidList"/>
    <dgm:cxn modelId="{05BD86AE-4783-431A-B0F7-AABF1F12B28E}" type="presParOf" srcId="{E51EB3F4-BE89-4CF0-AAE3-2BAFE0404ED9}" destId="{E807199C-622E-43F7-94C9-B36A6B964A29}" srcOrd="0" destOrd="0" presId="urn:microsoft.com/office/officeart/2018/2/layout/IconVerticalSolidList"/>
    <dgm:cxn modelId="{5C367608-5681-484B-B7AB-D61CFE6A52A0}" type="presParOf" srcId="{E51EB3F4-BE89-4CF0-AAE3-2BAFE0404ED9}" destId="{CEF3C4F8-4F35-4868-AD53-A1A3231D27AB}" srcOrd="1" destOrd="0" presId="urn:microsoft.com/office/officeart/2018/2/layout/IconVerticalSolidList"/>
    <dgm:cxn modelId="{6BABA38D-7C2B-4A0B-99D1-8B73D3C163E1}" type="presParOf" srcId="{E51EB3F4-BE89-4CF0-AAE3-2BAFE0404ED9}" destId="{EB5AF058-1CE8-418C-8E34-C1EF772AE001}" srcOrd="2" destOrd="0" presId="urn:microsoft.com/office/officeart/2018/2/layout/IconVerticalSolidList"/>
    <dgm:cxn modelId="{D1BD1777-A9EA-4B2A-B5A0-9270352A557F}" type="presParOf" srcId="{E51EB3F4-BE89-4CF0-AAE3-2BAFE0404ED9}" destId="{75B798C2-FFF5-4EEF-95E8-AAE7C7C10F7C}" srcOrd="3" destOrd="0" presId="urn:microsoft.com/office/officeart/2018/2/layout/IconVerticalSolidList"/>
    <dgm:cxn modelId="{4A254F92-8416-4ACF-9400-0379E9FF3597}" type="presParOf" srcId="{DEA69B40-981F-42EE-AD20-57BF135E3F38}" destId="{C3607A4B-2DC0-4B88-BB71-DB6760A7F000}" srcOrd="3" destOrd="0" presId="urn:microsoft.com/office/officeart/2018/2/layout/IconVerticalSolidList"/>
    <dgm:cxn modelId="{FFEFFB61-D691-4651-B367-F59B365FF5E1}" type="presParOf" srcId="{DEA69B40-981F-42EE-AD20-57BF135E3F38}" destId="{4979963C-488D-4437-AE9B-AAE7C5FE9665}" srcOrd="4" destOrd="0" presId="urn:microsoft.com/office/officeart/2018/2/layout/IconVerticalSolidList"/>
    <dgm:cxn modelId="{22626215-E734-4674-9934-748FBF0D2D53}" type="presParOf" srcId="{4979963C-488D-4437-AE9B-AAE7C5FE9665}" destId="{22D3806F-4568-4DDF-9CAB-A00BBCD79DBE}" srcOrd="0" destOrd="0" presId="urn:microsoft.com/office/officeart/2018/2/layout/IconVerticalSolidList"/>
    <dgm:cxn modelId="{82FB903E-8505-45CA-93DE-1C8056B6E338}" type="presParOf" srcId="{4979963C-488D-4437-AE9B-AAE7C5FE9665}" destId="{77C9257A-B6E1-4D41-ACD3-B69292BBF203}" srcOrd="1" destOrd="0" presId="urn:microsoft.com/office/officeart/2018/2/layout/IconVerticalSolidList"/>
    <dgm:cxn modelId="{DB317DCC-6CF6-4314-BE7D-930B207AFD93}" type="presParOf" srcId="{4979963C-488D-4437-AE9B-AAE7C5FE9665}" destId="{2002CD24-5E9F-480D-B0D1-7046ED244412}" srcOrd="2" destOrd="0" presId="urn:microsoft.com/office/officeart/2018/2/layout/IconVerticalSolidList"/>
    <dgm:cxn modelId="{235890BF-E180-49E5-AA63-FA7B86718DAF}" type="presParOf" srcId="{4979963C-488D-4437-AE9B-AAE7C5FE9665}" destId="{102DA84A-3F26-4CA1-B9B1-A31522E76E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27EE7A-C399-46E1-9689-F6FE878EA90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186A14-F262-448E-822B-C6643711E717}">
      <dgm:prSet/>
      <dgm:spPr/>
      <dgm:t>
        <a:bodyPr/>
        <a:lstStyle/>
        <a:p>
          <a:pPr>
            <a:lnSpc>
              <a:spcPct val="100000"/>
            </a:lnSpc>
          </a:pPr>
          <a:r>
            <a:rPr lang="en-US">
              <a:solidFill>
                <a:schemeClr val="tx1">
                  <a:lumMod val="75000"/>
                  <a:lumOff val="25000"/>
                </a:schemeClr>
              </a:solidFill>
              <a:latin typeface="Century Gothic"/>
            </a:rPr>
            <a:t>Conduct and compare two methods of curve number calculation: conventional method and a dynamic method</a:t>
          </a:r>
          <a:endParaRPr lang="en-US">
            <a:solidFill>
              <a:schemeClr val="tx1">
                <a:lumMod val="75000"/>
                <a:lumOff val="25000"/>
              </a:schemeClr>
            </a:solidFill>
          </a:endParaRPr>
        </a:p>
      </dgm:t>
    </dgm:pt>
    <dgm:pt modelId="{E1BA6E19-D9E4-4F0F-844C-9B4B12B005F7}" type="parTrans" cxnId="{7D8EC29B-1464-43DF-9008-F09FD935EC77}">
      <dgm:prSet/>
      <dgm:spPr/>
      <dgm:t>
        <a:bodyPr/>
        <a:lstStyle/>
        <a:p>
          <a:endParaRPr lang="en-US"/>
        </a:p>
      </dgm:t>
    </dgm:pt>
    <dgm:pt modelId="{6DC7B033-4AAD-4D5A-856D-18155E6E5A57}" type="sibTrans" cxnId="{7D8EC29B-1464-43DF-9008-F09FD935EC77}">
      <dgm:prSet/>
      <dgm:spPr/>
      <dgm:t>
        <a:bodyPr/>
        <a:lstStyle/>
        <a:p>
          <a:endParaRPr lang="en-US"/>
        </a:p>
      </dgm:t>
    </dgm:pt>
    <dgm:pt modelId="{5A0B0BB0-4353-452B-9977-CCB934B757FD}">
      <dgm:prSet/>
      <dgm:spPr/>
      <dgm:t>
        <a:bodyPr/>
        <a:lstStyle/>
        <a:p>
          <a:pPr>
            <a:lnSpc>
              <a:spcPct val="100000"/>
            </a:lnSpc>
          </a:pPr>
          <a:r>
            <a:rPr lang="en-US">
              <a:solidFill>
                <a:schemeClr val="tx1">
                  <a:lumMod val="75000"/>
                  <a:lumOff val="25000"/>
                </a:schemeClr>
              </a:solidFill>
              <a:latin typeface="Century Gothic"/>
            </a:rPr>
            <a:t>Provide project partners with updated LULC maps</a:t>
          </a:r>
        </a:p>
      </dgm:t>
    </dgm:pt>
    <dgm:pt modelId="{10D80203-6598-40E0-A7A3-72E45F6B0712}" type="parTrans" cxnId="{0CA5D57A-96E7-44F6-A494-E36F4ECFCCEB}">
      <dgm:prSet/>
      <dgm:spPr/>
      <dgm:t>
        <a:bodyPr/>
        <a:lstStyle/>
        <a:p>
          <a:endParaRPr lang="en-US"/>
        </a:p>
      </dgm:t>
    </dgm:pt>
    <dgm:pt modelId="{F86098AA-2B55-41D7-A0CC-6FB7BE072344}" type="sibTrans" cxnId="{0CA5D57A-96E7-44F6-A494-E36F4ECFCCEB}">
      <dgm:prSet/>
      <dgm:spPr/>
      <dgm:t>
        <a:bodyPr/>
        <a:lstStyle/>
        <a:p>
          <a:endParaRPr lang="en-US"/>
        </a:p>
      </dgm:t>
    </dgm:pt>
    <dgm:pt modelId="{134A2F11-6D22-4B8B-B336-0E5E417B2F88}">
      <dgm:prSet/>
      <dgm:spPr/>
      <dgm:t>
        <a:bodyPr/>
        <a:lstStyle/>
        <a:p>
          <a:pPr>
            <a:lnSpc>
              <a:spcPct val="100000"/>
            </a:lnSpc>
          </a:pPr>
          <a:r>
            <a:rPr lang="en-US">
              <a:solidFill>
                <a:schemeClr val="tx1">
                  <a:lumMod val="75000"/>
                  <a:lumOff val="25000"/>
                </a:schemeClr>
              </a:solidFill>
              <a:latin typeface="Century Gothic"/>
            </a:rPr>
            <a:t>Provide project partners with a tutorial on how to calculate a dynamic, NDVI-based curve number</a:t>
          </a:r>
        </a:p>
      </dgm:t>
    </dgm:pt>
    <dgm:pt modelId="{3DF53160-080B-444F-9443-01003F1B0AFF}" type="parTrans" cxnId="{F2CD988D-3134-4C9D-93D0-23F6C20FBF83}">
      <dgm:prSet/>
      <dgm:spPr/>
      <dgm:t>
        <a:bodyPr/>
        <a:lstStyle/>
        <a:p>
          <a:endParaRPr lang="en-US"/>
        </a:p>
      </dgm:t>
    </dgm:pt>
    <dgm:pt modelId="{5CE2F463-E997-4335-8322-D3E0912B72CE}" type="sibTrans" cxnId="{F2CD988D-3134-4C9D-93D0-23F6C20FBF83}">
      <dgm:prSet/>
      <dgm:spPr/>
      <dgm:t>
        <a:bodyPr/>
        <a:lstStyle/>
        <a:p>
          <a:endParaRPr lang="en-US"/>
        </a:p>
      </dgm:t>
    </dgm:pt>
    <dgm:pt modelId="{DEA69B40-981F-42EE-AD20-57BF135E3F38}" type="pres">
      <dgm:prSet presAssocID="{3F27EE7A-C399-46E1-9689-F6FE878EA905}" presName="root" presStyleCnt="0">
        <dgm:presLayoutVars>
          <dgm:dir/>
          <dgm:resizeHandles val="exact"/>
        </dgm:presLayoutVars>
      </dgm:prSet>
      <dgm:spPr/>
    </dgm:pt>
    <dgm:pt modelId="{C6C2C0E3-D620-4836-95CB-F6BDEB039855}" type="pres">
      <dgm:prSet presAssocID="{1C186A14-F262-448E-822B-C6643711E717}" presName="compNode" presStyleCnt="0"/>
      <dgm:spPr/>
    </dgm:pt>
    <dgm:pt modelId="{BFF5F556-67F6-430B-A447-DC22CDD91441}" type="pres">
      <dgm:prSet presAssocID="{1C186A14-F262-448E-822B-C6643711E717}" presName="bgRect" presStyleLbl="bgShp" presStyleIdx="0" presStyleCnt="3"/>
      <dgm:spPr/>
    </dgm:pt>
    <dgm:pt modelId="{12B5556F-96F3-4BBC-8AC4-F4F8B28A9FFA}" type="pres">
      <dgm:prSet presAssocID="{1C186A14-F262-448E-822B-C6643711E71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
        </a:ext>
      </dgm:extLst>
    </dgm:pt>
    <dgm:pt modelId="{DC5BD651-77AD-4994-9843-DA4A2526C010}" type="pres">
      <dgm:prSet presAssocID="{1C186A14-F262-448E-822B-C6643711E717}" presName="spaceRect" presStyleCnt="0"/>
      <dgm:spPr/>
    </dgm:pt>
    <dgm:pt modelId="{858D3A2E-1B7F-4C2F-B978-F5267ED2DD24}" type="pres">
      <dgm:prSet presAssocID="{1C186A14-F262-448E-822B-C6643711E717}" presName="parTx" presStyleLbl="revTx" presStyleIdx="0" presStyleCnt="3">
        <dgm:presLayoutVars>
          <dgm:chMax val="0"/>
          <dgm:chPref val="0"/>
        </dgm:presLayoutVars>
      </dgm:prSet>
      <dgm:spPr/>
    </dgm:pt>
    <dgm:pt modelId="{1562D2FF-21E8-42BB-8F9B-E9BC930B0271}" type="pres">
      <dgm:prSet presAssocID="{6DC7B033-4AAD-4D5A-856D-18155E6E5A57}" presName="sibTrans" presStyleCnt="0"/>
      <dgm:spPr/>
    </dgm:pt>
    <dgm:pt modelId="{09D72466-FBDD-4D16-B12F-9C7AD0C6EC0D}" type="pres">
      <dgm:prSet presAssocID="{5A0B0BB0-4353-452B-9977-CCB934B757FD}" presName="compNode" presStyleCnt="0"/>
      <dgm:spPr/>
    </dgm:pt>
    <dgm:pt modelId="{6F00371F-9557-4F6B-AA3B-B90F68B5019A}" type="pres">
      <dgm:prSet presAssocID="{5A0B0BB0-4353-452B-9977-CCB934B757FD}" presName="bgRect" presStyleLbl="bgShp" presStyleIdx="1" presStyleCnt="3"/>
      <dgm:spPr/>
    </dgm:pt>
    <dgm:pt modelId="{F26890EC-0BBF-4CDA-A9F3-D034607E9A06}" type="pres">
      <dgm:prSet presAssocID="{5A0B0BB0-4353-452B-9977-CCB934B757F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13FCBE3-0E05-4B2D-9B39-AF996DC2C178}" type="pres">
      <dgm:prSet presAssocID="{5A0B0BB0-4353-452B-9977-CCB934B757FD}" presName="spaceRect" presStyleCnt="0"/>
      <dgm:spPr/>
    </dgm:pt>
    <dgm:pt modelId="{740F7CB5-C132-43B8-9397-BFBBF96B6EFD}" type="pres">
      <dgm:prSet presAssocID="{5A0B0BB0-4353-452B-9977-CCB934B757FD}" presName="parTx" presStyleLbl="revTx" presStyleIdx="1" presStyleCnt="3">
        <dgm:presLayoutVars>
          <dgm:chMax val="0"/>
          <dgm:chPref val="0"/>
        </dgm:presLayoutVars>
      </dgm:prSet>
      <dgm:spPr/>
    </dgm:pt>
    <dgm:pt modelId="{57ABDE15-B7AC-46C6-AE92-B174F346E4F5}" type="pres">
      <dgm:prSet presAssocID="{F86098AA-2B55-41D7-A0CC-6FB7BE072344}" presName="sibTrans" presStyleCnt="0"/>
      <dgm:spPr/>
    </dgm:pt>
    <dgm:pt modelId="{E51EB3F4-BE89-4CF0-AAE3-2BAFE0404ED9}" type="pres">
      <dgm:prSet presAssocID="{134A2F11-6D22-4B8B-B336-0E5E417B2F88}" presName="compNode" presStyleCnt="0"/>
      <dgm:spPr/>
    </dgm:pt>
    <dgm:pt modelId="{E807199C-622E-43F7-94C9-B36A6B964A29}" type="pres">
      <dgm:prSet presAssocID="{134A2F11-6D22-4B8B-B336-0E5E417B2F88}" presName="bgRect" presStyleLbl="bgShp" presStyleIdx="2" presStyleCnt="3"/>
      <dgm:spPr/>
    </dgm:pt>
    <dgm:pt modelId="{CEF3C4F8-4F35-4868-AD53-A1A3231D27AB}" type="pres">
      <dgm:prSet presAssocID="{134A2F11-6D22-4B8B-B336-0E5E417B2F88}"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EB5AF058-1CE8-418C-8E34-C1EF772AE001}" type="pres">
      <dgm:prSet presAssocID="{134A2F11-6D22-4B8B-B336-0E5E417B2F88}" presName="spaceRect" presStyleCnt="0"/>
      <dgm:spPr/>
    </dgm:pt>
    <dgm:pt modelId="{75B798C2-FFF5-4EEF-95E8-AAE7C7C10F7C}" type="pres">
      <dgm:prSet presAssocID="{134A2F11-6D22-4B8B-B336-0E5E417B2F88}" presName="parTx" presStyleLbl="revTx" presStyleIdx="2" presStyleCnt="3">
        <dgm:presLayoutVars>
          <dgm:chMax val="0"/>
          <dgm:chPref val="0"/>
        </dgm:presLayoutVars>
      </dgm:prSet>
      <dgm:spPr/>
    </dgm:pt>
  </dgm:ptLst>
  <dgm:cxnLst>
    <dgm:cxn modelId="{71495615-B523-4223-9E18-7FA9E4A9AB6F}" type="presOf" srcId="{5A0B0BB0-4353-452B-9977-CCB934B757FD}" destId="{740F7CB5-C132-43B8-9397-BFBBF96B6EFD}" srcOrd="0" destOrd="0" presId="urn:microsoft.com/office/officeart/2018/2/layout/IconVerticalSolidList"/>
    <dgm:cxn modelId="{3337A25B-FB0D-47F6-BE72-E7AB494DF592}" type="presOf" srcId="{134A2F11-6D22-4B8B-B336-0E5E417B2F88}" destId="{75B798C2-FFF5-4EEF-95E8-AAE7C7C10F7C}" srcOrd="0" destOrd="0" presId="urn:microsoft.com/office/officeart/2018/2/layout/IconVerticalSolidList"/>
    <dgm:cxn modelId="{0CA5D57A-96E7-44F6-A494-E36F4ECFCCEB}" srcId="{3F27EE7A-C399-46E1-9689-F6FE878EA905}" destId="{5A0B0BB0-4353-452B-9977-CCB934B757FD}" srcOrd="1" destOrd="0" parTransId="{10D80203-6598-40E0-A7A3-72E45F6B0712}" sibTransId="{F86098AA-2B55-41D7-A0CC-6FB7BE072344}"/>
    <dgm:cxn modelId="{EB81F07E-25A6-4D99-AD2D-99B42DF31E56}" type="presOf" srcId="{3F27EE7A-C399-46E1-9689-F6FE878EA905}" destId="{DEA69B40-981F-42EE-AD20-57BF135E3F38}" srcOrd="0" destOrd="0" presId="urn:microsoft.com/office/officeart/2018/2/layout/IconVerticalSolidList"/>
    <dgm:cxn modelId="{F2CD988D-3134-4C9D-93D0-23F6C20FBF83}" srcId="{3F27EE7A-C399-46E1-9689-F6FE878EA905}" destId="{134A2F11-6D22-4B8B-B336-0E5E417B2F88}" srcOrd="2" destOrd="0" parTransId="{3DF53160-080B-444F-9443-01003F1B0AFF}" sibTransId="{5CE2F463-E997-4335-8322-D3E0912B72CE}"/>
    <dgm:cxn modelId="{A1457F8E-AA10-4A4F-ABF6-9F5A698CE8A0}" type="presOf" srcId="{1C186A14-F262-448E-822B-C6643711E717}" destId="{858D3A2E-1B7F-4C2F-B978-F5267ED2DD24}" srcOrd="0" destOrd="0" presId="urn:microsoft.com/office/officeart/2018/2/layout/IconVerticalSolidList"/>
    <dgm:cxn modelId="{7D8EC29B-1464-43DF-9008-F09FD935EC77}" srcId="{3F27EE7A-C399-46E1-9689-F6FE878EA905}" destId="{1C186A14-F262-448E-822B-C6643711E717}" srcOrd="0" destOrd="0" parTransId="{E1BA6E19-D9E4-4F0F-844C-9B4B12B005F7}" sibTransId="{6DC7B033-4AAD-4D5A-856D-18155E6E5A57}"/>
    <dgm:cxn modelId="{85A70ECB-8115-4477-A019-87DD4824BAEF}" type="presParOf" srcId="{DEA69B40-981F-42EE-AD20-57BF135E3F38}" destId="{C6C2C0E3-D620-4836-95CB-F6BDEB039855}" srcOrd="0" destOrd="0" presId="urn:microsoft.com/office/officeart/2018/2/layout/IconVerticalSolidList"/>
    <dgm:cxn modelId="{E930DF32-1AAB-4770-9C20-9C5726D4F625}" type="presParOf" srcId="{C6C2C0E3-D620-4836-95CB-F6BDEB039855}" destId="{BFF5F556-67F6-430B-A447-DC22CDD91441}" srcOrd="0" destOrd="0" presId="urn:microsoft.com/office/officeart/2018/2/layout/IconVerticalSolidList"/>
    <dgm:cxn modelId="{7F1C924D-8BEB-4D89-B9B8-BA72AFA882D6}" type="presParOf" srcId="{C6C2C0E3-D620-4836-95CB-F6BDEB039855}" destId="{12B5556F-96F3-4BBC-8AC4-F4F8B28A9FFA}" srcOrd="1" destOrd="0" presId="urn:microsoft.com/office/officeart/2018/2/layout/IconVerticalSolidList"/>
    <dgm:cxn modelId="{B6E89818-1763-4E82-B80C-49DA729F19A9}" type="presParOf" srcId="{C6C2C0E3-D620-4836-95CB-F6BDEB039855}" destId="{DC5BD651-77AD-4994-9843-DA4A2526C010}" srcOrd="2" destOrd="0" presId="urn:microsoft.com/office/officeart/2018/2/layout/IconVerticalSolidList"/>
    <dgm:cxn modelId="{457FB77E-AF7C-4F2A-9526-F58780E41E4A}" type="presParOf" srcId="{C6C2C0E3-D620-4836-95CB-F6BDEB039855}" destId="{858D3A2E-1B7F-4C2F-B978-F5267ED2DD24}" srcOrd="3" destOrd="0" presId="urn:microsoft.com/office/officeart/2018/2/layout/IconVerticalSolidList"/>
    <dgm:cxn modelId="{22A76D28-C23B-4818-8D6B-DC0D6CC0C66E}" type="presParOf" srcId="{DEA69B40-981F-42EE-AD20-57BF135E3F38}" destId="{1562D2FF-21E8-42BB-8F9B-E9BC930B0271}" srcOrd="1" destOrd="0" presId="urn:microsoft.com/office/officeart/2018/2/layout/IconVerticalSolidList"/>
    <dgm:cxn modelId="{8CF3FA1E-A676-4F32-B8E4-C7CF27A854BC}" type="presParOf" srcId="{DEA69B40-981F-42EE-AD20-57BF135E3F38}" destId="{09D72466-FBDD-4D16-B12F-9C7AD0C6EC0D}" srcOrd="2" destOrd="0" presId="urn:microsoft.com/office/officeart/2018/2/layout/IconVerticalSolidList"/>
    <dgm:cxn modelId="{F88C8B56-4384-4774-BCAC-937694810ACD}" type="presParOf" srcId="{09D72466-FBDD-4D16-B12F-9C7AD0C6EC0D}" destId="{6F00371F-9557-4F6B-AA3B-B90F68B5019A}" srcOrd="0" destOrd="0" presId="urn:microsoft.com/office/officeart/2018/2/layout/IconVerticalSolidList"/>
    <dgm:cxn modelId="{3D7AD4F5-1C01-4235-887D-D119C3E0A160}" type="presParOf" srcId="{09D72466-FBDD-4D16-B12F-9C7AD0C6EC0D}" destId="{F26890EC-0BBF-4CDA-A9F3-D034607E9A06}" srcOrd="1" destOrd="0" presId="urn:microsoft.com/office/officeart/2018/2/layout/IconVerticalSolidList"/>
    <dgm:cxn modelId="{0185921B-30CB-450C-BD66-3CCF49926C43}" type="presParOf" srcId="{09D72466-FBDD-4D16-B12F-9C7AD0C6EC0D}" destId="{013FCBE3-0E05-4B2D-9B39-AF996DC2C178}" srcOrd="2" destOrd="0" presId="urn:microsoft.com/office/officeart/2018/2/layout/IconVerticalSolidList"/>
    <dgm:cxn modelId="{F820CB1B-34B7-4536-9504-BBBAC18E5CEA}" type="presParOf" srcId="{09D72466-FBDD-4D16-B12F-9C7AD0C6EC0D}" destId="{740F7CB5-C132-43B8-9397-BFBBF96B6EFD}" srcOrd="3" destOrd="0" presId="urn:microsoft.com/office/officeart/2018/2/layout/IconVerticalSolidList"/>
    <dgm:cxn modelId="{1290B0A6-EA49-4EEE-85C7-DD40DE51C8B6}" type="presParOf" srcId="{DEA69B40-981F-42EE-AD20-57BF135E3F38}" destId="{57ABDE15-B7AC-46C6-AE92-B174F346E4F5}" srcOrd="3" destOrd="0" presId="urn:microsoft.com/office/officeart/2018/2/layout/IconVerticalSolidList"/>
    <dgm:cxn modelId="{B43CEA5A-05D7-41A2-9524-731CE9E23051}" type="presParOf" srcId="{DEA69B40-981F-42EE-AD20-57BF135E3F38}" destId="{E51EB3F4-BE89-4CF0-AAE3-2BAFE0404ED9}" srcOrd="4" destOrd="0" presId="urn:microsoft.com/office/officeart/2018/2/layout/IconVerticalSolidList"/>
    <dgm:cxn modelId="{DD0D9EF8-4127-4A19-827B-B67DA51C3573}" type="presParOf" srcId="{E51EB3F4-BE89-4CF0-AAE3-2BAFE0404ED9}" destId="{E807199C-622E-43F7-94C9-B36A6B964A29}" srcOrd="0" destOrd="0" presId="urn:microsoft.com/office/officeart/2018/2/layout/IconVerticalSolidList"/>
    <dgm:cxn modelId="{048FFE58-3946-483D-B65B-CC555C3855A3}" type="presParOf" srcId="{E51EB3F4-BE89-4CF0-AAE3-2BAFE0404ED9}" destId="{CEF3C4F8-4F35-4868-AD53-A1A3231D27AB}" srcOrd="1" destOrd="0" presId="urn:microsoft.com/office/officeart/2018/2/layout/IconVerticalSolidList"/>
    <dgm:cxn modelId="{DBC084BB-E620-425E-A139-A875C1EE8E47}" type="presParOf" srcId="{E51EB3F4-BE89-4CF0-AAE3-2BAFE0404ED9}" destId="{EB5AF058-1CE8-418C-8E34-C1EF772AE001}" srcOrd="2" destOrd="0" presId="urn:microsoft.com/office/officeart/2018/2/layout/IconVerticalSolidList"/>
    <dgm:cxn modelId="{44DA8EA7-84C5-4CC7-B280-E776B006CEA8}" type="presParOf" srcId="{E51EB3F4-BE89-4CF0-AAE3-2BAFE0404ED9}" destId="{75B798C2-FFF5-4EEF-95E8-AAE7C7C10F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24106E-CAD5-6643-B96C-CCB03097CA2D}" type="doc">
      <dgm:prSet loTypeId="urn:microsoft.com/office/officeart/2005/8/layout/chevron1" loCatId="" qsTypeId="urn:microsoft.com/office/officeart/2005/8/quickstyle/simple1" qsCatId="simple" csTypeId="urn:microsoft.com/office/officeart/2005/8/colors/accent1_2" csCatId="accent1" phldr="1"/>
      <dgm:spPr/>
    </dgm:pt>
    <dgm:pt modelId="{ECC83D6D-C19E-044B-AA51-6B5D946D6F85}">
      <dgm:prSet phldrT="[Text]"/>
      <dgm:spPr>
        <a:solidFill>
          <a:srgbClr val="24B1B5"/>
        </a:solidFill>
      </dgm:spPr>
      <dgm:t>
        <a:bodyPr/>
        <a:lstStyle/>
        <a:p>
          <a:r>
            <a:rPr lang="en-US">
              <a:latin typeface="Century Gothic" panose="020B0502020202020204" pitchFamily="34" charset="0"/>
            </a:rPr>
            <a:t>2008</a:t>
          </a:r>
        </a:p>
      </dgm:t>
    </dgm:pt>
    <dgm:pt modelId="{A34E9CD0-9B83-6E43-AFB9-F24C64E67AD4}" type="parTrans" cxnId="{78B25FDE-5E9A-FF46-8D83-32A19D72ADD8}">
      <dgm:prSet/>
      <dgm:spPr/>
      <dgm:t>
        <a:bodyPr/>
        <a:lstStyle/>
        <a:p>
          <a:endParaRPr lang="en-US"/>
        </a:p>
      </dgm:t>
    </dgm:pt>
    <dgm:pt modelId="{2F22115C-50B4-6748-99FC-A788F693C28B}" type="sibTrans" cxnId="{78B25FDE-5E9A-FF46-8D83-32A19D72ADD8}">
      <dgm:prSet/>
      <dgm:spPr/>
      <dgm:t>
        <a:bodyPr/>
        <a:lstStyle/>
        <a:p>
          <a:endParaRPr lang="en-US"/>
        </a:p>
      </dgm:t>
    </dgm:pt>
    <dgm:pt modelId="{30A2E63E-E4B7-2A42-82E3-DB858709481E}">
      <dgm:prSet phldrT="[Text]"/>
      <dgm:spPr>
        <a:solidFill>
          <a:srgbClr val="24B1B5"/>
        </a:solidFill>
      </dgm:spPr>
      <dgm:t>
        <a:bodyPr/>
        <a:lstStyle/>
        <a:p>
          <a:r>
            <a:rPr lang="en-US">
              <a:latin typeface="Century Gothic" panose="020B0502020202020204" pitchFamily="34" charset="0"/>
            </a:rPr>
            <a:t>2011</a:t>
          </a:r>
        </a:p>
      </dgm:t>
    </dgm:pt>
    <dgm:pt modelId="{B1119A51-C079-D144-9A13-3F7E2A629190}" type="parTrans" cxnId="{9726263E-7F2A-FC48-857B-732F96D0CBE9}">
      <dgm:prSet/>
      <dgm:spPr/>
      <dgm:t>
        <a:bodyPr/>
        <a:lstStyle/>
        <a:p>
          <a:endParaRPr lang="en-US"/>
        </a:p>
      </dgm:t>
    </dgm:pt>
    <dgm:pt modelId="{076E9D7E-20B3-4E4C-B1EB-3EDD49082441}" type="sibTrans" cxnId="{9726263E-7F2A-FC48-857B-732F96D0CBE9}">
      <dgm:prSet/>
      <dgm:spPr/>
      <dgm:t>
        <a:bodyPr/>
        <a:lstStyle/>
        <a:p>
          <a:endParaRPr lang="en-US"/>
        </a:p>
      </dgm:t>
    </dgm:pt>
    <dgm:pt modelId="{9E4AF1B9-B81A-EB47-A2EA-C0A71158ADAC}">
      <dgm:prSet phldrT="[Text]"/>
      <dgm:spPr>
        <a:solidFill>
          <a:srgbClr val="24B1B5"/>
        </a:solidFill>
      </dgm:spPr>
      <dgm:t>
        <a:bodyPr/>
        <a:lstStyle/>
        <a:p>
          <a:r>
            <a:rPr lang="en-US">
              <a:latin typeface="Century Gothic" panose="020B0502020202020204" pitchFamily="34" charset="0"/>
            </a:rPr>
            <a:t>2016</a:t>
          </a:r>
        </a:p>
      </dgm:t>
    </dgm:pt>
    <dgm:pt modelId="{5F3334EE-F52C-1F49-BE09-60CAC59D3A51}" type="parTrans" cxnId="{0834C9BF-7429-144D-B4DC-9F3FA3E9F63E}">
      <dgm:prSet/>
      <dgm:spPr/>
      <dgm:t>
        <a:bodyPr/>
        <a:lstStyle/>
        <a:p>
          <a:endParaRPr lang="en-US"/>
        </a:p>
      </dgm:t>
    </dgm:pt>
    <dgm:pt modelId="{F4C6F96E-DDC9-6E44-A198-509AA614C451}" type="sibTrans" cxnId="{0834C9BF-7429-144D-B4DC-9F3FA3E9F63E}">
      <dgm:prSet/>
      <dgm:spPr/>
      <dgm:t>
        <a:bodyPr/>
        <a:lstStyle/>
        <a:p>
          <a:endParaRPr lang="en-US"/>
        </a:p>
      </dgm:t>
    </dgm:pt>
    <dgm:pt modelId="{2804EDE3-DD6E-3C47-B846-2D06C1D5BFB3}">
      <dgm:prSet phldrT="[Text]"/>
      <dgm:spPr>
        <a:solidFill>
          <a:srgbClr val="24B1B5"/>
        </a:solidFill>
      </dgm:spPr>
      <dgm:t>
        <a:bodyPr/>
        <a:lstStyle/>
        <a:p>
          <a:r>
            <a:rPr lang="en-US" u="none">
              <a:latin typeface="Century Gothic" panose="020B0502020202020204" pitchFamily="34" charset="0"/>
            </a:rPr>
            <a:t>2019</a:t>
          </a:r>
        </a:p>
      </dgm:t>
    </dgm:pt>
    <dgm:pt modelId="{76163B2F-8414-C149-B14D-11CAD055A9E1}" type="parTrans" cxnId="{0AD572D0-F3E4-6E42-B423-E57A49176ED9}">
      <dgm:prSet/>
      <dgm:spPr/>
      <dgm:t>
        <a:bodyPr/>
        <a:lstStyle/>
        <a:p>
          <a:endParaRPr lang="en-US"/>
        </a:p>
      </dgm:t>
    </dgm:pt>
    <dgm:pt modelId="{860FB114-D76F-5642-A221-4FF33EF0C84A}" type="sibTrans" cxnId="{0AD572D0-F3E4-6E42-B423-E57A49176ED9}">
      <dgm:prSet/>
      <dgm:spPr/>
      <dgm:t>
        <a:bodyPr/>
        <a:lstStyle/>
        <a:p>
          <a:endParaRPr lang="en-US"/>
        </a:p>
      </dgm:t>
    </dgm:pt>
    <dgm:pt modelId="{92A3ABE3-F37B-4CFA-877D-5316DF378E68}">
      <dgm:prSet phldr="0"/>
      <dgm:spPr>
        <a:solidFill>
          <a:srgbClr val="24B1B5"/>
        </a:solidFill>
      </dgm:spPr>
      <dgm:t>
        <a:bodyPr/>
        <a:lstStyle/>
        <a:p>
          <a:r>
            <a:rPr lang="en-US">
              <a:latin typeface="Century Gothic" panose="020B0502020202020204" pitchFamily="34" charset="0"/>
            </a:rPr>
            <a:t>2013</a:t>
          </a:r>
        </a:p>
      </dgm:t>
    </dgm:pt>
    <dgm:pt modelId="{52A38761-D2E2-4741-B5DE-219B2D1557A1}" type="parTrans" cxnId="{00915BE5-10B5-487F-B677-21115882F3F1}">
      <dgm:prSet/>
      <dgm:spPr/>
      <dgm:t>
        <a:bodyPr/>
        <a:lstStyle/>
        <a:p>
          <a:endParaRPr lang="en-US"/>
        </a:p>
      </dgm:t>
    </dgm:pt>
    <dgm:pt modelId="{48F4CD6B-2A60-41BD-BD58-BFE3AFF3E858}" type="sibTrans" cxnId="{00915BE5-10B5-487F-B677-21115882F3F1}">
      <dgm:prSet/>
      <dgm:spPr/>
      <dgm:t>
        <a:bodyPr/>
        <a:lstStyle/>
        <a:p>
          <a:endParaRPr lang="en-US"/>
        </a:p>
      </dgm:t>
    </dgm:pt>
    <dgm:pt modelId="{F00DB01E-13A7-9642-9685-2E0177053955}">
      <dgm:prSet phldrT="[Text]"/>
      <dgm:spPr>
        <a:solidFill>
          <a:srgbClr val="24B1B5"/>
        </a:solidFill>
      </dgm:spPr>
      <dgm:t>
        <a:bodyPr/>
        <a:lstStyle/>
        <a:p>
          <a:r>
            <a:rPr lang="en-US">
              <a:latin typeface="Century Gothic" panose="020B0502020202020204" pitchFamily="34" charset="0"/>
            </a:rPr>
            <a:t>2006</a:t>
          </a:r>
        </a:p>
      </dgm:t>
    </dgm:pt>
    <dgm:pt modelId="{D809FB82-31D1-0F47-8AF6-69739805044F}" type="sibTrans" cxnId="{EECFEA8E-083B-A648-A4CA-1A605BA9F378}">
      <dgm:prSet/>
      <dgm:spPr/>
      <dgm:t>
        <a:bodyPr/>
        <a:lstStyle/>
        <a:p>
          <a:endParaRPr lang="en-US"/>
        </a:p>
      </dgm:t>
    </dgm:pt>
    <dgm:pt modelId="{B8C72593-32D0-764A-95AB-BCA0EC0A022F}" type="parTrans" cxnId="{EECFEA8E-083B-A648-A4CA-1A605BA9F378}">
      <dgm:prSet/>
      <dgm:spPr/>
      <dgm:t>
        <a:bodyPr/>
        <a:lstStyle/>
        <a:p>
          <a:endParaRPr lang="en-US"/>
        </a:p>
      </dgm:t>
    </dgm:pt>
    <dgm:pt modelId="{8D25B343-E7FD-2D47-A2C0-8B37919ABDD4}" type="pres">
      <dgm:prSet presAssocID="{3424106E-CAD5-6643-B96C-CCB03097CA2D}" presName="Name0" presStyleCnt="0">
        <dgm:presLayoutVars>
          <dgm:dir/>
          <dgm:animLvl val="lvl"/>
          <dgm:resizeHandles val="exact"/>
        </dgm:presLayoutVars>
      </dgm:prSet>
      <dgm:spPr/>
    </dgm:pt>
    <dgm:pt modelId="{EF4252CB-AB3D-F747-8051-811898C55996}" type="pres">
      <dgm:prSet presAssocID="{F00DB01E-13A7-9642-9685-2E0177053955}" presName="parTxOnly" presStyleLbl="node1" presStyleIdx="0" presStyleCnt="6">
        <dgm:presLayoutVars>
          <dgm:chMax val="0"/>
          <dgm:chPref val="0"/>
          <dgm:bulletEnabled val="1"/>
        </dgm:presLayoutVars>
      </dgm:prSet>
      <dgm:spPr/>
    </dgm:pt>
    <dgm:pt modelId="{D340EF27-08D5-D342-80CE-BB92787E13EF}" type="pres">
      <dgm:prSet presAssocID="{D809FB82-31D1-0F47-8AF6-69739805044F}" presName="parTxOnlySpace" presStyleCnt="0"/>
      <dgm:spPr/>
    </dgm:pt>
    <dgm:pt modelId="{FFC75E56-EA55-6E49-A10B-99DE8137FDA8}" type="pres">
      <dgm:prSet presAssocID="{ECC83D6D-C19E-044B-AA51-6B5D946D6F85}" presName="parTxOnly" presStyleLbl="node1" presStyleIdx="1" presStyleCnt="6">
        <dgm:presLayoutVars>
          <dgm:chMax val="0"/>
          <dgm:chPref val="0"/>
          <dgm:bulletEnabled val="1"/>
        </dgm:presLayoutVars>
      </dgm:prSet>
      <dgm:spPr/>
    </dgm:pt>
    <dgm:pt modelId="{6BCBC79F-80DD-BC4E-8340-950151AB27FE}" type="pres">
      <dgm:prSet presAssocID="{2F22115C-50B4-6748-99FC-A788F693C28B}" presName="parTxOnlySpace" presStyleCnt="0"/>
      <dgm:spPr/>
    </dgm:pt>
    <dgm:pt modelId="{DF049FEF-8940-694D-88C1-AD5C827459DF}" type="pres">
      <dgm:prSet presAssocID="{30A2E63E-E4B7-2A42-82E3-DB858709481E}" presName="parTxOnly" presStyleLbl="node1" presStyleIdx="2" presStyleCnt="6">
        <dgm:presLayoutVars>
          <dgm:chMax val="0"/>
          <dgm:chPref val="0"/>
          <dgm:bulletEnabled val="1"/>
        </dgm:presLayoutVars>
      </dgm:prSet>
      <dgm:spPr/>
    </dgm:pt>
    <dgm:pt modelId="{C37A971D-518E-8745-8899-F0CBB7C0CDAE}" type="pres">
      <dgm:prSet presAssocID="{076E9D7E-20B3-4E4C-B1EB-3EDD49082441}" presName="parTxOnlySpace" presStyleCnt="0"/>
      <dgm:spPr/>
    </dgm:pt>
    <dgm:pt modelId="{24CCFDED-8CD9-47C9-B673-F947109A0365}" type="pres">
      <dgm:prSet presAssocID="{92A3ABE3-F37B-4CFA-877D-5316DF378E68}" presName="parTxOnly" presStyleLbl="node1" presStyleIdx="3" presStyleCnt="6">
        <dgm:presLayoutVars>
          <dgm:chMax val="0"/>
          <dgm:chPref val="0"/>
          <dgm:bulletEnabled val="1"/>
        </dgm:presLayoutVars>
      </dgm:prSet>
      <dgm:spPr/>
    </dgm:pt>
    <dgm:pt modelId="{AC8A3DF8-2415-4F1C-8996-3C54EAC996C8}" type="pres">
      <dgm:prSet presAssocID="{48F4CD6B-2A60-41BD-BD58-BFE3AFF3E858}" presName="parTxOnlySpace" presStyleCnt="0"/>
      <dgm:spPr/>
    </dgm:pt>
    <dgm:pt modelId="{1E61F925-B42E-A24D-8BF3-105E699F8AA4}" type="pres">
      <dgm:prSet presAssocID="{9E4AF1B9-B81A-EB47-A2EA-C0A71158ADAC}" presName="parTxOnly" presStyleLbl="node1" presStyleIdx="4" presStyleCnt="6">
        <dgm:presLayoutVars>
          <dgm:chMax val="0"/>
          <dgm:chPref val="0"/>
          <dgm:bulletEnabled val="1"/>
        </dgm:presLayoutVars>
      </dgm:prSet>
      <dgm:spPr/>
    </dgm:pt>
    <dgm:pt modelId="{021415E7-937C-724D-AFB9-C53CABD3B51F}" type="pres">
      <dgm:prSet presAssocID="{F4C6F96E-DDC9-6E44-A198-509AA614C451}" presName="parTxOnlySpace" presStyleCnt="0"/>
      <dgm:spPr/>
    </dgm:pt>
    <dgm:pt modelId="{2C325A2C-C86B-F540-A39E-2D7C3187F044}" type="pres">
      <dgm:prSet presAssocID="{2804EDE3-DD6E-3C47-B846-2D06C1D5BFB3}" presName="parTxOnly" presStyleLbl="node1" presStyleIdx="5" presStyleCnt="6">
        <dgm:presLayoutVars>
          <dgm:chMax val="0"/>
          <dgm:chPref val="0"/>
          <dgm:bulletEnabled val="1"/>
        </dgm:presLayoutVars>
      </dgm:prSet>
      <dgm:spPr/>
    </dgm:pt>
  </dgm:ptLst>
  <dgm:cxnLst>
    <dgm:cxn modelId="{9726263E-7F2A-FC48-857B-732F96D0CBE9}" srcId="{3424106E-CAD5-6643-B96C-CCB03097CA2D}" destId="{30A2E63E-E4B7-2A42-82E3-DB858709481E}" srcOrd="2" destOrd="0" parTransId="{B1119A51-C079-D144-9A13-3F7E2A629190}" sibTransId="{076E9D7E-20B3-4E4C-B1EB-3EDD49082441}"/>
    <dgm:cxn modelId="{6E36F543-3868-4837-90CC-571F1FCEE30F}" type="presOf" srcId="{9E4AF1B9-B81A-EB47-A2EA-C0A71158ADAC}" destId="{1E61F925-B42E-A24D-8BF3-105E699F8AA4}" srcOrd="0" destOrd="0" presId="urn:microsoft.com/office/officeart/2005/8/layout/chevron1"/>
    <dgm:cxn modelId="{EECFEA8E-083B-A648-A4CA-1A605BA9F378}" srcId="{3424106E-CAD5-6643-B96C-CCB03097CA2D}" destId="{F00DB01E-13A7-9642-9685-2E0177053955}" srcOrd="0" destOrd="0" parTransId="{B8C72593-32D0-764A-95AB-BCA0EC0A022F}" sibTransId="{D809FB82-31D1-0F47-8AF6-69739805044F}"/>
    <dgm:cxn modelId="{2F500091-860E-4117-BE99-11C8EDA17A5B}" type="presOf" srcId="{F00DB01E-13A7-9642-9685-2E0177053955}" destId="{EF4252CB-AB3D-F747-8051-811898C55996}" srcOrd="0" destOrd="0" presId="urn:microsoft.com/office/officeart/2005/8/layout/chevron1"/>
    <dgm:cxn modelId="{0B339CBB-9861-4E30-99C5-923CDA8D90B1}" type="presOf" srcId="{ECC83D6D-C19E-044B-AA51-6B5D946D6F85}" destId="{FFC75E56-EA55-6E49-A10B-99DE8137FDA8}" srcOrd="0" destOrd="0" presId="urn:microsoft.com/office/officeart/2005/8/layout/chevron1"/>
    <dgm:cxn modelId="{6680BBBE-39C2-BC45-A153-EC3813FF55EB}" type="presOf" srcId="{3424106E-CAD5-6643-B96C-CCB03097CA2D}" destId="{8D25B343-E7FD-2D47-A2C0-8B37919ABDD4}" srcOrd="0" destOrd="0" presId="urn:microsoft.com/office/officeart/2005/8/layout/chevron1"/>
    <dgm:cxn modelId="{2082FABE-99DC-462D-8189-0D1FFBCBEBE0}" type="presOf" srcId="{30A2E63E-E4B7-2A42-82E3-DB858709481E}" destId="{DF049FEF-8940-694D-88C1-AD5C827459DF}" srcOrd="0" destOrd="0" presId="urn:microsoft.com/office/officeart/2005/8/layout/chevron1"/>
    <dgm:cxn modelId="{0834C9BF-7429-144D-B4DC-9F3FA3E9F63E}" srcId="{3424106E-CAD5-6643-B96C-CCB03097CA2D}" destId="{9E4AF1B9-B81A-EB47-A2EA-C0A71158ADAC}" srcOrd="4" destOrd="0" parTransId="{5F3334EE-F52C-1F49-BE09-60CAC59D3A51}" sibTransId="{F4C6F96E-DDC9-6E44-A198-509AA614C451}"/>
    <dgm:cxn modelId="{F90C6AC9-9C12-4A0D-BC37-FFC2A02EBFE8}" type="presOf" srcId="{92A3ABE3-F37B-4CFA-877D-5316DF378E68}" destId="{24CCFDED-8CD9-47C9-B673-F947109A0365}" srcOrd="0" destOrd="0" presId="urn:microsoft.com/office/officeart/2005/8/layout/chevron1"/>
    <dgm:cxn modelId="{0AD572D0-F3E4-6E42-B423-E57A49176ED9}" srcId="{3424106E-CAD5-6643-B96C-CCB03097CA2D}" destId="{2804EDE3-DD6E-3C47-B846-2D06C1D5BFB3}" srcOrd="5" destOrd="0" parTransId="{76163B2F-8414-C149-B14D-11CAD055A9E1}" sibTransId="{860FB114-D76F-5642-A221-4FF33EF0C84A}"/>
    <dgm:cxn modelId="{78B25FDE-5E9A-FF46-8D83-32A19D72ADD8}" srcId="{3424106E-CAD5-6643-B96C-CCB03097CA2D}" destId="{ECC83D6D-C19E-044B-AA51-6B5D946D6F85}" srcOrd="1" destOrd="0" parTransId="{A34E9CD0-9B83-6E43-AFB9-F24C64E67AD4}" sibTransId="{2F22115C-50B4-6748-99FC-A788F693C28B}"/>
    <dgm:cxn modelId="{00915BE5-10B5-487F-B677-21115882F3F1}" srcId="{3424106E-CAD5-6643-B96C-CCB03097CA2D}" destId="{92A3ABE3-F37B-4CFA-877D-5316DF378E68}" srcOrd="3" destOrd="0" parTransId="{52A38761-D2E2-4741-B5DE-219B2D1557A1}" sibTransId="{48F4CD6B-2A60-41BD-BD58-BFE3AFF3E858}"/>
    <dgm:cxn modelId="{E4E853FD-4BB6-480F-93A9-759B61CF3752}" type="presOf" srcId="{2804EDE3-DD6E-3C47-B846-2D06C1D5BFB3}" destId="{2C325A2C-C86B-F540-A39E-2D7C3187F044}" srcOrd="0" destOrd="0" presId="urn:microsoft.com/office/officeart/2005/8/layout/chevron1"/>
    <dgm:cxn modelId="{3C91B14C-B068-4AC3-B136-550B8DF54FC2}" type="presParOf" srcId="{8D25B343-E7FD-2D47-A2C0-8B37919ABDD4}" destId="{EF4252CB-AB3D-F747-8051-811898C55996}" srcOrd="0" destOrd="0" presId="urn:microsoft.com/office/officeart/2005/8/layout/chevron1"/>
    <dgm:cxn modelId="{05BA18C6-4A3E-4481-9F4E-F18A7499E546}" type="presParOf" srcId="{8D25B343-E7FD-2D47-A2C0-8B37919ABDD4}" destId="{D340EF27-08D5-D342-80CE-BB92787E13EF}" srcOrd="1" destOrd="0" presId="urn:microsoft.com/office/officeart/2005/8/layout/chevron1"/>
    <dgm:cxn modelId="{C819603A-038D-4443-8DDC-DD814CCDC505}" type="presParOf" srcId="{8D25B343-E7FD-2D47-A2C0-8B37919ABDD4}" destId="{FFC75E56-EA55-6E49-A10B-99DE8137FDA8}" srcOrd="2" destOrd="0" presId="urn:microsoft.com/office/officeart/2005/8/layout/chevron1"/>
    <dgm:cxn modelId="{D23C7855-402A-4239-A099-3560E4FEBECE}" type="presParOf" srcId="{8D25B343-E7FD-2D47-A2C0-8B37919ABDD4}" destId="{6BCBC79F-80DD-BC4E-8340-950151AB27FE}" srcOrd="3" destOrd="0" presId="urn:microsoft.com/office/officeart/2005/8/layout/chevron1"/>
    <dgm:cxn modelId="{5FDD0096-05BC-4D8D-9013-CB65369323B7}" type="presParOf" srcId="{8D25B343-E7FD-2D47-A2C0-8B37919ABDD4}" destId="{DF049FEF-8940-694D-88C1-AD5C827459DF}" srcOrd="4" destOrd="0" presId="urn:microsoft.com/office/officeart/2005/8/layout/chevron1"/>
    <dgm:cxn modelId="{F2108DAE-B426-44E6-8BC1-DD6868703DF7}" type="presParOf" srcId="{8D25B343-E7FD-2D47-A2C0-8B37919ABDD4}" destId="{C37A971D-518E-8745-8899-F0CBB7C0CDAE}" srcOrd="5" destOrd="0" presId="urn:microsoft.com/office/officeart/2005/8/layout/chevron1"/>
    <dgm:cxn modelId="{43C0FC54-9A47-4BDE-88AA-F2ACF6DCDD3B}" type="presParOf" srcId="{8D25B343-E7FD-2D47-A2C0-8B37919ABDD4}" destId="{24CCFDED-8CD9-47C9-B673-F947109A0365}" srcOrd="6" destOrd="0" presId="urn:microsoft.com/office/officeart/2005/8/layout/chevron1"/>
    <dgm:cxn modelId="{F64A2509-E2F3-4660-BB1E-54F5A96A71D7}" type="presParOf" srcId="{8D25B343-E7FD-2D47-A2C0-8B37919ABDD4}" destId="{AC8A3DF8-2415-4F1C-8996-3C54EAC996C8}" srcOrd="7" destOrd="0" presId="urn:microsoft.com/office/officeart/2005/8/layout/chevron1"/>
    <dgm:cxn modelId="{AD176899-F9F0-458E-9481-148641475090}" type="presParOf" srcId="{8D25B343-E7FD-2D47-A2C0-8B37919ABDD4}" destId="{1E61F925-B42E-A24D-8BF3-105E699F8AA4}" srcOrd="8" destOrd="0" presId="urn:microsoft.com/office/officeart/2005/8/layout/chevron1"/>
    <dgm:cxn modelId="{B127237E-C641-423F-94AA-43F71492652C}" type="presParOf" srcId="{8D25B343-E7FD-2D47-A2C0-8B37919ABDD4}" destId="{021415E7-937C-724D-AFB9-C53CABD3B51F}" srcOrd="9" destOrd="0" presId="urn:microsoft.com/office/officeart/2005/8/layout/chevron1"/>
    <dgm:cxn modelId="{738EE13F-9AEF-41C0-96C5-A974351A7B11}" type="presParOf" srcId="{8D25B343-E7FD-2D47-A2C0-8B37919ABDD4}" destId="{2C325A2C-C86B-F540-A39E-2D7C3187F04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81B9DC1-F85E-AA46-8CC3-CF557F960FA8}"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5562BC85-5151-1348-B935-B5B41305130F}">
      <dgm:prSet phldrT="[Text]"/>
      <dgm:spPr>
        <a:solidFill>
          <a:srgbClr val="24B1B5"/>
        </a:solidFill>
      </dgm:spPr>
      <dgm:t>
        <a:bodyPr/>
        <a:lstStyle/>
        <a:p>
          <a:r>
            <a:rPr lang="en-US">
              <a:latin typeface="Century Gothic"/>
            </a:rPr>
            <a:t>Annual Rainy Season</a:t>
          </a:r>
        </a:p>
      </dgm:t>
    </dgm:pt>
    <dgm:pt modelId="{F84BA82D-C391-7E42-A691-D3667BA781A9}" type="parTrans" cxnId="{CEB5DB40-549F-9649-BCE8-E71FBC519D2A}">
      <dgm:prSet/>
      <dgm:spPr/>
      <dgm:t>
        <a:bodyPr/>
        <a:lstStyle/>
        <a:p>
          <a:endParaRPr lang="en-US"/>
        </a:p>
      </dgm:t>
    </dgm:pt>
    <dgm:pt modelId="{D8D9B321-519F-2644-86A8-52A7A9D8FB26}" type="sibTrans" cxnId="{CEB5DB40-549F-9649-BCE8-E71FBC519D2A}">
      <dgm:prSet/>
      <dgm:spPr/>
      <dgm:t>
        <a:bodyPr/>
        <a:lstStyle/>
        <a:p>
          <a:endParaRPr lang="en-US"/>
        </a:p>
      </dgm:t>
    </dgm:pt>
    <dgm:pt modelId="{C3690942-3CAE-1443-8AA4-F35A1E063F68}">
      <dgm:prSet phldrT="[Text]"/>
      <dgm:spPr>
        <a:ln>
          <a:solidFill>
            <a:srgbClr val="24B1B5"/>
          </a:solidFill>
        </a:ln>
      </dgm:spPr>
      <dgm:t>
        <a:bodyPr/>
        <a:lstStyle/>
        <a:p>
          <a:pPr rtl="0"/>
          <a:r>
            <a:rPr lang="en-US">
              <a:solidFill>
                <a:schemeClr val="tx1">
                  <a:lumMod val="75000"/>
                  <a:lumOff val="25000"/>
                </a:schemeClr>
              </a:solidFill>
              <a:latin typeface="Century Gothic"/>
            </a:rPr>
            <a:t>March to September</a:t>
          </a:r>
        </a:p>
      </dgm:t>
    </dgm:pt>
    <dgm:pt modelId="{F9801FD1-6DDC-394E-8FF7-448E959B965F}" type="parTrans" cxnId="{93BA48B5-4862-294E-8B59-748C26682671}">
      <dgm:prSet/>
      <dgm:spPr>
        <a:ln>
          <a:solidFill>
            <a:srgbClr val="24B1B5"/>
          </a:solidFill>
        </a:ln>
      </dgm:spPr>
      <dgm:t>
        <a:bodyPr/>
        <a:lstStyle/>
        <a:p>
          <a:endParaRPr lang="en-US"/>
        </a:p>
      </dgm:t>
    </dgm:pt>
    <dgm:pt modelId="{2D262BA9-4181-384C-9B5E-A8C9A11D8278}" type="sibTrans" cxnId="{93BA48B5-4862-294E-8B59-748C26682671}">
      <dgm:prSet/>
      <dgm:spPr/>
      <dgm:t>
        <a:bodyPr/>
        <a:lstStyle/>
        <a:p>
          <a:endParaRPr lang="en-US"/>
        </a:p>
      </dgm:t>
    </dgm:pt>
    <dgm:pt modelId="{BB01480D-3154-3041-B2C2-34EEE22FE151}">
      <dgm:prSet phldrT="[Text]"/>
      <dgm:spPr>
        <a:solidFill>
          <a:srgbClr val="24B1B5"/>
        </a:solidFill>
      </dgm:spPr>
      <dgm:t>
        <a:bodyPr/>
        <a:lstStyle/>
        <a:p>
          <a:r>
            <a:rPr lang="en-US">
              <a:latin typeface="Century Gothic"/>
            </a:rPr>
            <a:t>Early Rain Season</a:t>
          </a:r>
        </a:p>
      </dgm:t>
    </dgm:pt>
    <dgm:pt modelId="{F94C4E91-F8B1-9B44-8C51-21FC9BF71115}" type="parTrans" cxnId="{FA87605D-0D3F-E34A-A81F-3C2157E176C1}">
      <dgm:prSet/>
      <dgm:spPr/>
      <dgm:t>
        <a:bodyPr/>
        <a:lstStyle/>
        <a:p>
          <a:endParaRPr lang="en-US"/>
        </a:p>
      </dgm:t>
    </dgm:pt>
    <dgm:pt modelId="{374E69B4-E738-0B42-97BC-3F64CF6D0F16}" type="sibTrans" cxnId="{FA87605D-0D3F-E34A-A81F-3C2157E176C1}">
      <dgm:prSet/>
      <dgm:spPr/>
      <dgm:t>
        <a:bodyPr/>
        <a:lstStyle/>
        <a:p>
          <a:endParaRPr lang="en-US"/>
        </a:p>
      </dgm:t>
    </dgm:pt>
    <dgm:pt modelId="{16A51332-DE70-2740-92B3-252C74656C56}">
      <dgm:prSet phldrT="[Text]"/>
      <dgm:spPr>
        <a:ln>
          <a:solidFill>
            <a:srgbClr val="24B1B5"/>
          </a:solidFill>
        </a:ln>
      </dgm:spPr>
      <dgm:t>
        <a:bodyPr/>
        <a:lstStyle/>
        <a:p>
          <a:pPr rtl="0"/>
          <a:r>
            <a:rPr lang="en-US">
              <a:solidFill>
                <a:schemeClr val="tx1">
                  <a:lumMod val="75000"/>
                  <a:lumOff val="25000"/>
                </a:schemeClr>
              </a:solidFill>
              <a:latin typeface="Century Gothic"/>
            </a:rPr>
            <a:t>March to May</a:t>
          </a:r>
        </a:p>
      </dgm:t>
    </dgm:pt>
    <dgm:pt modelId="{2966BEE1-C0DF-F946-9973-78923EFCBE0C}" type="parTrans" cxnId="{CD39A516-A4AE-F347-974F-A584777F45CA}">
      <dgm:prSet/>
      <dgm:spPr>
        <a:ln>
          <a:solidFill>
            <a:srgbClr val="24B1B5"/>
          </a:solidFill>
        </a:ln>
      </dgm:spPr>
      <dgm:t>
        <a:bodyPr/>
        <a:lstStyle/>
        <a:p>
          <a:endParaRPr lang="en-US"/>
        </a:p>
      </dgm:t>
    </dgm:pt>
    <dgm:pt modelId="{E40C9046-48BF-B349-AB8A-8A8F541BBF5C}" type="sibTrans" cxnId="{CD39A516-A4AE-F347-974F-A584777F45CA}">
      <dgm:prSet/>
      <dgm:spPr/>
      <dgm:t>
        <a:bodyPr/>
        <a:lstStyle/>
        <a:p>
          <a:endParaRPr lang="en-US"/>
        </a:p>
      </dgm:t>
    </dgm:pt>
    <dgm:pt modelId="{C74C5C67-CACA-BC48-A2A6-548D5EA9C3FB}">
      <dgm:prSet/>
      <dgm:spPr>
        <a:solidFill>
          <a:srgbClr val="24B1B5"/>
        </a:solidFill>
      </dgm:spPr>
      <dgm:t>
        <a:bodyPr/>
        <a:lstStyle/>
        <a:p>
          <a:r>
            <a:rPr lang="en-US">
              <a:latin typeface="Century Gothic"/>
            </a:rPr>
            <a:t>Late Rainy Season</a:t>
          </a:r>
        </a:p>
      </dgm:t>
    </dgm:pt>
    <dgm:pt modelId="{BB1019C4-6F16-054F-A03F-47C75E688220}" type="parTrans" cxnId="{D7580E78-5F92-A341-A05E-B712E5B205DC}">
      <dgm:prSet/>
      <dgm:spPr/>
      <dgm:t>
        <a:bodyPr/>
        <a:lstStyle/>
        <a:p>
          <a:endParaRPr lang="en-US"/>
        </a:p>
      </dgm:t>
    </dgm:pt>
    <dgm:pt modelId="{E969E009-300E-FD46-87DF-540048821F1B}" type="sibTrans" cxnId="{D7580E78-5F92-A341-A05E-B712E5B205DC}">
      <dgm:prSet/>
      <dgm:spPr/>
      <dgm:t>
        <a:bodyPr/>
        <a:lstStyle/>
        <a:p>
          <a:endParaRPr lang="en-US"/>
        </a:p>
      </dgm:t>
    </dgm:pt>
    <dgm:pt modelId="{46CBD139-A13C-0543-833B-EB3C13D6CA39}">
      <dgm:prSet/>
      <dgm:spPr>
        <a:ln>
          <a:solidFill>
            <a:srgbClr val="24B1B5"/>
          </a:solidFill>
        </a:ln>
      </dgm:spPr>
      <dgm:t>
        <a:bodyPr/>
        <a:lstStyle/>
        <a:p>
          <a:pPr rtl="0"/>
          <a:r>
            <a:rPr lang="en-US" b="0">
              <a:solidFill>
                <a:schemeClr val="tx1">
                  <a:lumMod val="75000"/>
                  <a:lumOff val="25000"/>
                </a:schemeClr>
              </a:solidFill>
              <a:latin typeface="Century Gothic"/>
            </a:rPr>
            <a:t>June </a:t>
          </a:r>
          <a:r>
            <a:rPr lang="en-US" b="0">
              <a:latin typeface="Century Gothic"/>
            </a:rPr>
            <a:t>to September</a:t>
          </a:r>
          <a:endParaRPr lang="en-US" b="0"/>
        </a:p>
      </dgm:t>
    </dgm:pt>
    <dgm:pt modelId="{B66F81E9-FB1F-1440-A253-6514518C7600}" type="parTrans" cxnId="{AFAA7D09-8C82-9545-BDAF-35DEEF31A792}">
      <dgm:prSet/>
      <dgm:spPr>
        <a:ln>
          <a:solidFill>
            <a:srgbClr val="24B1B5"/>
          </a:solidFill>
        </a:ln>
      </dgm:spPr>
      <dgm:t>
        <a:bodyPr/>
        <a:lstStyle/>
        <a:p>
          <a:endParaRPr lang="en-US"/>
        </a:p>
      </dgm:t>
    </dgm:pt>
    <dgm:pt modelId="{A781CCCE-9DE1-0F41-A528-18F831F96667}" type="sibTrans" cxnId="{AFAA7D09-8C82-9545-BDAF-35DEEF31A792}">
      <dgm:prSet/>
      <dgm:spPr/>
      <dgm:t>
        <a:bodyPr/>
        <a:lstStyle/>
        <a:p>
          <a:endParaRPr lang="en-US"/>
        </a:p>
      </dgm:t>
    </dgm:pt>
    <dgm:pt modelId="{C7FC935C-2DE8-0C41-B6B4-02D79D6C7F9A}" type="pres">
      <dgm:prSet presAssocID="{F81B9DC1-F85E-AA46-8CC3-CF557F960FA8}" presName="diagram" presStyleCnt="0">
        <dgm:presLayoutVars>
          <dgm:chPref val="1"/>
          <dgm:dir/>
          <dgm:animOne val="branch"/>
          <dgm:animLvl val="lvl"/>
          <dgm:resizeHandles/>
        </dgm:presLayoutVars>
      </dgm:prSet>
      <dgm:spPr/>
    </dgm:pt>
    <dgm:pt modelId="{CCC81F6B-6274-464E-9A45-3DC3D2E403A9}" type="pres">
      <dgm:prSet presAssocID="{5562BC85-5151-1348-B935-B5B41305130F}" presName="root" presStyleCnt="0"/>
      <dgm:spPr/>
    </dgm:pt>
    <dgm:pt modelId="{F6B282FF-0408-9E42-8F70-CFE438BA97B1}" type="pres">
      <dgm:prSet presAssocID="{5562BC85-5151-1348-B935-B5B41305130F}" presName="rootComposite" presStyleCnt="0"/>
      <dgm:spPr/>
    </dgm:pt>
    <dgm:pt modelId="{45D61C67-BA5A-EF4D-AECF-1E577C27AA4D}" type="pres">
      <dgm:prSet presAssocID="{5562BC85-5151-1348-B935-B5B41305130F}" presName="rootText" presStyleLbl="node1" presStyleIdx="0" presStyleCnt="3"/>
      <dgm:spPr/>
    </dgm:pt>
    <dgm:pt modelId="{D7522678-3764-E04F-82D5-317FFFD0B465}" type="pres">
      <dgm:prSet presAssocID="{5562BC85-5151-1348-B935-B5B41305130F}" presName="rootConnector" presStyleLbl="node1" presStyleIdx="0" presStyleCnt="3"/>
      <dgm:spPr/>
    </dgm:pt>
    <dgm:pt modelId="{13E6D5E9-A5AF-B24C-9751-B435B9C0A7E9}" type="pres">
      <dgm:prSet presAssocID="{5562BC85-5151-1348-B935-B5B41305130F}" presName="childShape" presStyleCnt="0"/>
      <dgm:spPr/>
    </dgm:pt>
    <dgm:pt modelId="{ADFFD0B8-0C84-F247-BAF7-77B7A4BE3180}" type="pres">
      <dgm:prSet presAssocID="{F9801FD1-6DDC-394E-8FF7-448E959B965F}" presName="Name13" presStyleLbl="parChTrans1D2" presStyleIdx="0" presStyleCnt="3"/>
      <dgm:spPr/>
    </dgm:pt>
    <dgm:pt modelId="{57E1FC78-4A9D-1B49-A90A-D2FCF8143462}" type="pres">
      <dgm:prSet presAssocID="{C3690942-3CAE-1443-8AA4-F35A1E063F68}" presName="childText" presStyleLbl="bgAcc1" presStyleIdx="0" presStyleCnt="3">
        <dgm:presLayoutVars>
          <dgm:bulletEnabled val="1"/>
        </dgm:presLayoutVars>
      </dgm:prSet>
      <dgm:spPr/>
    </dgm:pt>
    <dgm:pt modelId="{DB775569-472F-BC43-B39B-7ED51DC7DC96}" type="pres">
      <dgm:prSet presAssocID="{BB01480D-3154-3041-B2C2-34EEE22FE151}" presName="root" presStyleCnt="0"/>
      <dgm:spPr/>
    </dgm:pt>
    <dgm:pt modelId="{06B54CA2-3031-4042-8033-8ECAF52713EA}" type="pres">
      <dgm:prSet presAssocID="{BB01480D-3154-3041-B2C2-34EEE22FE151}" presName="rootComposite" presStyleCnt="0"/>
      <dgm:spPr/>
    </dgm:pt>
    <dgm:pt modelId="{E995E78B-DB58-3F4D-8EC1-F5284D8F074C}" type="pres">
      <dgm:prSet presAssocID="{BB01480D-3154-3041-B2C2-34EEE22FE151}" presName="rootText" presStyleLbl="node1" presStyleIdx="1" presStyleCnt="3"/>
      <dgm:spPr/>
    </dgm:pt>
    <dgm:pt modelId="{6660D6F0-F633-1A4E-BCB3-958D9E7508FF}" type="pres">
      <dgm:prSet presAssocID="{BB01480D-3154-3041-B2C2-34EEE22FE151}" presName="rootConnector" presStyleLbl="node1" presStyleIdx="1" presStyleCnt="3"/>
      <dgm:spPr/>
    </dgm:pt>
    <dgm:pt modelId="{4E8444B0-2D24-E74C-A0C5-F02E3BC4903F}" type="pres">
      <dgm:prSet presAssocID="{BB01480D-3154-3041-B2C2-34EEE22FE151}" presName="childShape" presStyleCnt="0"/>
      <dgm:spPr/>
    </dgm:pt>
    <dgm:pt modelId="{E9952F35-268F-A54B-A578-AC35CDF46F86}" type="pres">
      <dgm:prSet presAssocID="{2966BEE1-C0DF-F946-9973-78923EFCBE0C}" presName="Name13" presStyleLbl="parChTrans1D2" presStyleIdx="1" presStyleCnt="3"/>
      <dgm:spPr/>
    </dgm:pt>
    <dgm:pt modelId="{41798E8B-DAF3-5C47-A07D-9CA2EACDDD5B}" type="pres">
      <dgm:prSet presAssocID="{16A51332-DE70-2740-92B3-252C74656C56}" presName="childText" presStyleLbl="bgAcc1" presStyleIdx="1" presStyleCnt="3">
        <dgm:presLayoutVars>
          <dgm:bulletEnabled val="1"/>
        </dgm:presLayoutVars>
      </dgm:prSet>
      <dgm:spPr/>
    </dgm:pt>
    <dgm:pt modelId="{561D71E5-549F-AE43-A391-051E6B8178B9}" type="pres">
      <dgm:prSet presAssocID="{C74C5C67-CACA-BC48-A2A6-548D5EA9C3FB}" presName="root" presStyleCnt="0"/>
      <dgm:spPr/>
    </dgm:pt>
    <dgm:pt modelId="{D6C3130F-88DF-DC48-A183-04F9132834C0}" type="pres">
      <dgm:prSet presAssocID="{C74C5C67-CACA-BC48-A2A6-548D5EA9C3FB}" presName="rootComposite" presStyleCnt="0"/>
      <dgm:spPr/>
    </dgm:pt>
    <dgm:pt modelId="{DD9EFDCF-B1EC-3B4D-B214-EBB79288A7E7}" type="pres">
      <dgm:prSet presAssocID="{C74C5C67-CACA-BC48-A2A6-548D5EA9C3FB}" presName="rootText" presStyleLbl="node1" presStyleIdx="2" presStyleCnt="3"/>
      <dgm:spPr/>
    </dgm:pt>
    <dgm:pt modelId="{5ECFB1C6-2235-ED4B-A6FB-A4AD04DD8BCE}" type="pres">
      <dgm:prSet presAssocID="{C74C5C67-CACA-BC48-A2A6-548D5EA9C3FB}" presName="rootConnector" presStyleLbl="node1" presStyleIdx="2" presStyleCnt="3"/>
      <dgm:spPr/>
    </dgm:pt>
    <dgm:pt modelId="{45DED4FE-0E19-FF4B-AC98-ACD3D8AFACFB}" type="pres">
      <dgm:prSet presAssocID="{C74C5C67-CACA-BC48-A2A6-548D5EA9C3FB}" presName="childShape" presStyleCnt="0"/>
      <dgm:spPr/>
    </dgm:pt>
    <dgm:pt modelId="{DAF2993A-A3CA-2F47-AE1F-2B7D2E649624}" type="pres">
      <dgm:prSet presAssocID="{B66F81E9-FB1F-1440-A253-6514518C7600}" presName="Name13" presStyleLbl="parChTrans1D2" presStyleIdx="2" presStyleCnt="3"/>
      <dgm:spPr/>
    </dgm:pt>
    <dgm:pt modelId="{CED046B9-66B5-F64B-BDB6-E0EFE6CF424C}" type="pres">
      <dgm:prSet presAssocID="{46CBD139-A13C-0543-833B-EB3C13D6CA39}" presName="childText" presStyleLbl="bgAcc1" presStyleIdx="2" presStyleCnt="3">
        <dgm:presLayoutVars>
          <dgm:bulletEnabled val="1"/>
        </dgm:presLayoutVars>
      </dgm:prSet>
      <dgm:spPr/>
    </dgm:pt>
  </dgm:ptLst>
  <dgm:cxnLst>
    <dgm:cxn modelId="{AFAA7D09-8C82-9545-BDAF-35DEEF31A792}" srcId="{C74C5C67-CACA-BC48-A2A6-548D5EA9C3FB}" destId="{46CBD139-A13C-0543-833B-EB3C13D6CA39}" srcOrd="0" destOrd="0" parTransId="{B66F81E9-FB1F-1440-A253-6514518C7600}" sibTransId="{A781CCCE-9DE1-0F41-A528-18F831F96667}"/>
    <dgm:cxn modelId="{0ACCF710-3C4E-E444-8507-119C6FC23C4E}" type="presOf" srcId="{C3690942-3CAE-1443-8AA4-F35A1E063F68}" destId="{57E1FC78-4A9D-1B49-A90A-D2FCF8143462}" srcOrd="0" destOrd="0" presId="urn:microsoft.com/office/officeart/2005/8/layout/hierarchy3"/>
    <dgm:cxn modelId="{CD39A516-A4AE-F347-974F-A584777F45CA}" srcId="{BB01480D-3154-3041-B2C2-34EEE22FE151}" destId="{16A51332-DE70-2740-92B3-252C74656C56}" srcOrd="0" destOrd="0" parTransId="{2966BEE1-C0DF-F946-9973-78923EFCBE0C}" sibTransId="{E40C9046-48BF-B349-AB8A-8A8F541BBF5C}"/>
    <dgm:cxn modelId="{ED87B516-4DB1-4548-B661-1BB748F8EB1B}" type="presOf" srcId="{BB01480D-3154-3041-B2C2-34EEE22FE151}" destId="{E995E78B-DB58-3F4D-8EC1-F5284D8F074C}" srcOrd="0" destOrd="0" presId="urn:microsoft.com/office/officeart/2005/8/layout/hierarchy3"/>
    <dgm:cxn modelId="{85FBC619-DC92-F443-8B48-C3E10F601478}" type="presOf" srcId="{F81B9DC1-F85E-AA46-8CC3-CF557F960FA8}" destId="{C7FC935C-2DE8-0C41-B6B4-02D79D6C7F9A}" srcOrd="0" destOrd="0" presId="urn:microsoft.com/office/officeart/2005/8/layout/hierarchy3"/>
    <dgm:cxn modelId="{1B599B1D-7FD3-7E43-9EA3-703D74C3A9FB}" type="presOf" srcId="{46CBD139-A13C-0543-833B-EB3C13D6CA39}" destId="{CED046B9-66B5-F64B-BDB6-E0EFE6CF424C}" srcOrd="0" destOrd="0" presId="urn:microsoft.com/office/officeart/2005/8/layout/hierarchy3"/>
    <dgm:cxn modelId="{7B960F1E-B792-774A-A5C5-375E2BCB0631}" type="presOf" srcId="{5562BC85-5151-1348-B935-B5B41305130F}" destId="{D7522678-3764-E04F-82D5-317FFFD0B465}" srcOrd="1" destOrd="0" presId="urn:microsoft.com/office/officeart/2005/8/layout/hierarchy3"/>
    <dgm:cxn modelId="{B68ECC35-3A3E-A840-A144-E4311A8A4A03}" type="presOf" srcId="{C74C5C67-CACA-BC48-A2A6-548D5EA9C3FB}" destId="{DD9EFDCF-B1EC-3B4D-B214-EBB79288A7E7}" srcOrd="0" destOrd="0" presId="urn:microsoft.com/office/officeart/2005/8/layout/hierarchy3"/>
    <dgm:cxn modelId="{7D65933B-90AF-1746-95AF-D87249F0D308}" type="presOf" srcId="{16A51332-DE70-2740-92B3-252C74656C56}" destId="{41798E8B-DAF3-5C47-A07D-9CA2EACDDD5B}" srcOrd="0" destOrd="0" presId="urn:microsoft.com/office/officeart/2005/8/layout/hierarchy3"/>
    <dgm:cxn modelId="{A1350B3D-6882-1C40-91CA-7302CF7AE2B4}" type="presOf" srcId="{5562BC85-5151-1348-B935-B5B41305130F}" destId="{45D61C67-BA5A-EF4D-AECF-1E577C27AA4D}" srcOrd="0" destOrd="0" presId="urn:microsoft.com/office/officeart/2005/8/layout/hierarchy3"/>
    <dgm:cxn modelId="{CEB5DB40-549F-9649-BCE8-E71FBC519D2A}" srcId="{F81B9DC1-F85E-AA46-8CC3-CF557F960FA8}" destId="{5562BC85-5151-1348-B935-B5B41305130F}" srcOrd="0" destOrd="0" parTransId="{F84BA82D-C391-7E42-A691-D3667BA781A9}" sibTransId="{D8D9B321-519F-2644-86A8-52A7A9D8FB26}"/>
    <dgm:cxn modelId="{5E8D3D51-4643-0343-BAB5-4157660DFA7A}" type="presOf" srcId="{B66F81E9-FB1F-1440-A253-6514518C7600}" destId="{DAF2993A-A3CA-2F47-AE1F-2B7D2E649624}" srcOrd="0" destOrd="0" presId="urn:microsoft.com/office/officeart/2005/8/layout/hierarchy3"/>
    <dgm:cxn modelId="{BDD43954-E815-AC49-8EB2-F34AA252AAAD}" type="presOf" srcId="{BB01480D-3154-3041-B2C2-34EEE22FE151}" destId="{6660D6F0-F633-1A4E-BCB3-958D9E7508FF}" srcOrd="1" destOrd="0" presId="urn:microsoft.com/office/officeart/2005/8/layout/hierarchy3"/>
    <dgm:cxn modelId="{FA87605D-0D3F-E34A-A81F-3C2157E176C1}" srcId="{F81B9DC1-F85E-AA46-8CC3-CF557F960FA8}" destId="{BB01480D-3154-3041-B2C2-34EEE22FE151}" srcOrd="1" destOrd="0" parTransId="{F94C4E91-F8B1-9B44-8C51-21FC9BF71115}" sibTransId="{374E69B4-E738-0B42-97BC-3F64CF6D0F16}"/>
    <dgm:cxn modelId="{B361B26E-1A56-E947-886F-4AA13E845C27}" type="presOf" srcId="{F9801FD1-6DDC-394E-8FF7-448E959B965F}" destId="{ADFFD0B8-0C84-F247-BAF7-77B7A4BE3180}" srcOrd="0" destOrd="0" presId="urn:microsoft.com/office/officeart/2005/8/layout/hierarchy3"/>
    <dgm:cxn modelId="{D7580E78-5F92-A341-A05E-B712E5B205DC}" srcId="{F81B9DC1-F85E-AA46-8CC3-CF557F960FA8}" destId="{C74C5C67-CACA-BC48-A2A6-548D5EA9C3FB}" srcOrd="2" destOrd="0" parTransId="{BB1019C4-6F16-054F-A03F-47C75E688220}" sibTransId="{E969E009-300E-FD46-87DF-540048821F1B}"/>
    <dgm:cxn modelId="{93BA48B5-4862-294E-8B59-748C26682671}" srcId="{5562BC85-5151-1348-B935-B5B41305130F}" destId="{C3690942-3CAE-1443-8AA4-F35A1E063F68}" srcOrd="0" destOrd="0" parTransId="{F9801FD1-6DDC-394E-8FF7-448E959B965F}" sibTransId="{2D262BA9-4181-384C-9B5E-A8C9A11D8278}"/>
    <dgm:cxn modelId="{F22752D1-60EB-5F49-810A-2465B7562903}" type="presOf" srcId="{C74C5C67-CACA-BC48-A2A6-548D5EA9C3FB}" destId="{5ECFB1C6-2235-ED4B-A6FB-A4AD04DD8BCE}" srcOrd="1" destOrd="0" presId="urn:microsoft.com/office/officeart/2005/8/layout/hierarchy3"/>
    <dgm:cxn modelId="{170BC3FE-270C-A648-B9FF-3516E8F02D44}" type="presOf" srcId="{2966BEE1-C0DF-F946-9973-78923EFCBE0C}" destId="{E9952F35-268F-A54B-A578-AC35CDF46F86}" srcOrd="0" destOrd="0" presId="urn:microsoft.com/office/officeart/2005/8/layout/hierarchy3"/>
    <dgm:cxn modelId="{3558654B-7598-7F4D-B519-83BAE46F10F4}" type="presParOf" srcId="{C7FC935C-2DE8-0C41-B6B4-02D79D6C7F9A}" destId="{CCC81F6B-6274-464E-9A45-3DC3D2E403A9}" srcOrd="0" destOrd="0" presId="urn:microsoft.com/office/officeart/2005/8/layout/hierarchy3"/>
    <dgm:cxn modelId="{EF65C563-EA08-3547-B7E2-45AD025B18C2}" type="presParOf" srcId="{CCC81F6B-6274-464E-9A45-3DC3D2E403A9}" destId="{F6B282FF-0408-9E42-8F70-CFE438BA97B1}" srcOrd="0" destOrd="0" presId="urn:microsoft.com/office/officeart/2005/8/layout/hierarchy3"/>
    <dgm:cxn modelId="{B89CAF02-F079-DC44-AA02-85871D856D0B}" type="presParOf" srcId="{F6B282FF-0408-9E42-8F70-CFE438BA97B1}" destId="{45D61C67-BA5A-EF4D-AECF-1E577C27AA4D}" srcOrd="0" destOrd="0" presId="urn:microsoft.com/office/officeart/2005/8/layout/hierarchy3"/>
    <dgm:cxn modelId="{8E5498DC-E1AF-894C-AB38-56E292DE8F81}" type="presParOf" srcId="{F6B282FF-0408-9E42-8F70-CFE438BA97B1}" destId="{D7522678-3764-E04F-82D5-317FFFD0B465}" srcOrd="1" destOrd="0" presId="urn:microsoft.com/office/officeart/2005/8/layout/hierarchy3"/>
    <dgm:cxn modelId="{29641AC9-F95C-6D45-B74C-F3E157D158A6}" type="presParOf" srcId="{CCC81F6B-6274-464E-9A45-3DC3D2E403A9}" destId="{13E6D5E9-A5AF-B24C-9751-B435B9C0A7E9}" srcOrd="1" destOrd="0" presId="urn:microsoft.com/office/officeart/2005/8/layout/hierarchy3"/>
    <dgm:cxn modelId="{C494622D-767D-8640-AEEB-870A5FAC7E09}" type="presParOf" srcId="{13E6D5E9-A5AF-B24C-9751-B435B9C0A7E9}" destId="{ADFFD0B8-0C84-F247-BAF7-77B7A4BE3180}" srcOrd="0" destOrd="0" presId="urn:microsoft.com/office/officeart/2005/8/layout/hierarchy3"/>
    <dgm:cxn modelId="{D69C8079-8A78-A24F-ACD6-07A38C3CF685}" type="presParOf" srcId="{13E6D5E9-A5AF-B24C-9751-B435B9C0A7E9}" destId="{57E1FC78-4A9D-1B49-A90A-D2FCF8143462}" srcOrd="1" destOrd="0" presId="urn:microsoft.com/office/officeart/2005/8/layout/hierarchy3"/>
    <dgm:cxn modelId="{21A95369-1C16-714D-A840-75A551D80D4D}" type="presParOf" srcId="{C7FC935C-2DE8-0C41-B6B4-02D79D6C7F9A}" destId="{DB775569-472F-BC43-B39B-7ED51DC7DC96}" srcOrd="1" destOrd="0" presId="urn:microsoft.com/office/officeart/2005/8/layout/hierarchy3"/>
    <dgm:cxn modelId="{EA623062-2BB0-4840-BB6B-E691D46B0829}" type="presParOf" srcId="{DB775569-472F-BC43-B39B-7ED51DC7DC96}" destId="{06B54CA2-3031-4042-8033-8ECAF52713EA}" srcOrd="0" destOrd="0" presId="urn:microsoft.com/office/officeart/2005/8/layout/hierarchy3"/>
    <dgm:cxn modelId="{6C13A440-31DE-C144-AF6B-DAC84CB47DAF}" type="presParOf" srcId="{06B54CA2-3031-4042-8033-8ECAF52713EA}" destId="{E995E78B-DB58-3F4D-8EC1-F5284D8F074C}" srcOrd="0" destOrd="0" presId="urn:microsoft.com/office/officeart/2005/8/layout/hierarchy3"/>
    <dgm:cxn modelId="{EEAB2DF3-BCFD-5647-8927-77078CC0F39B}" type="presParOf" srcId="{06B54CA2-3031-4042-8033-8ECAF52713EA}" destId="{6660D6F0-F633-1A4E-BCB3-958D9E7508FF}" srcOrd="1" destOrd="0" presId="urn:microsoft.com/office/officeart/2005/8/layout/hierarchy3"/>
    <dgm:cxn modelId="{6C3E9CBA-05D4-8E46-B0C8-7D160B49B675}" type="presParOf" srcId="{DB775569-472F-BC43-B39B-7ED51DC7DC96}" destId="{4E8444B0-2D24-E74C-A0C5-F02E3BC4903F}" srcOrd="1" destOrd="0" presId="urn:microsoft.com/office/officeart/2005/8/layout/hierarchy3"/>
    <dgm:cxn modelId="{14A8CAE0-0D26-3A4F-9BAD-D4F5F91CA1EE}" type="presParOf" srcId="{4E8444B0-2D24-E74C-A0C5-F02E3BC4903F}" destId="{E9952F35-268F-A54B-A578-AC35CDF46F86}" srcOrd="0" destOrd="0" presId="urn:microsoft.com/office/officeart/2005/8/layout/hierarchy3"/>
    <dgm:cxn modelId="{B8625CE8-489D-DD4E-A1AE-68B678777CAE}" type="presParOf" srcId="{4E8444B0-2D24-E74C-A0C5-F02E3BC4903F}" destId="{41798E8B-DAF3-5C47-A07D-9CA2EACDDD5B}" srcOrd="1" destOrd="0" presId="urn:microsoft.com/office/officeart/2005/8/layout/hierarchy3"/>
    <dgm:cxn modelId="{EF54549B-4B90-9D48-82D0-A9EDC34DA1A6}" type="presParOf" srcId="{C7FC935C-2DE8-0C41-B6B4-02D79D6C7F9A}" destId="{561D71E5-549F-AE43-A391-051E6B8178B9}" srcOrd="2" destOrd="0" presId="urn:microsoft.com/office/officeart/2005/8/layout/hierarchy3"/>
    <dgm:cxn modelId="{13B29464-A3D0-6C44-A210-9B6B9320EDE4}" type="presParOf" srcId="{561D71E5-549F-AE43-A391-051E6B8178B9}" destId="{D6C3130F-88DF-DC48-A183-04F9132834C0}" srcOrd="0" destOrd="0" presId="urn:microsoft.com/office/officeart/2005/8/layout/hierarchy3"/>
    <dgm:cxn modelId="{8162406E-A171-F845-A544-9E451DEC7514}" type="presParOf" srcId="{D6C3130F-88DF-DC48-A183-04F9132834C0}" destId="{DD9EFDCF-B1EC-3B4D-B214-EBB79288A7E7}" srcOrd="0" destOrd="0" presId="urn:microsoft.com/office/officeart/2005/8/layout/hierarchy3"/>
    <dgm:cxn modelId="{773E7EB6-712C-B945-9EFC-EE7A006FB9A2}" type="presParOf" srcId="{D6C3130F-88DF-DC48-A183-04F9132834C0}" destId="{5ECFB1C6-2235-ED4B-A6FB-A4AD04DD8BCE}" srcOrd="1" destOrd="0" presId="urn:microsoft.com/office/officeart/2005/8/layout/hierarchy3"/>
    <dgm:cxn modelId="{0D167C0C-4442-4546-8118-DEBF0EB4D818}" type="presParOf" srcId="{561D71E5-549F-AE43-A391-051E6B8178B9}" destId="{45DED4FE-0E19-FF4B-AC98-ACD3D8AFACFB}" srcOrd="1" destOrd="0" presId="urn:microsoft.com/office/officeart/2005/8/layout/hierarchy3"/>
    <dgm:cxn modelId="{EE86A776-4C30-0244-A160-140CA5E1A85F}" type="presParOf" srcId="{45DED4FE-0E19-FF4B-AC98-ACD3D8AFACFB}" destId="{DAF2993A-A3CA-2F47-AE1F-2B7D2E649624}" srcOrd="0" destOrd="0" presId="urn:microsoft.com/office/officeart/2005/8/layout/hierarchy3"/>
    <dgm:cxn modelId="{9BF0DA09-F083-9849-AABC-BA3F39E5AB11}" type="presParOf" srcId="{45DED4FE-0E19-FF4B-AC98-ACD3D8AFACFB}" destId="{CED046B9-66B5-F64B-BDB6-E0EFE6CF424C}"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E602F3-7EA5-2047-A1F9-AE32266E231E}" type="doc">
      <dgm:prSet loTypeId="urn:microsoft.com/office/officeart/2005/8/layout/vList4" loCatId="icon" qsTypeId="urn:microsoft.com/office/officeart/2005/8/quickstyle/simple1" qsCatId="simple" csTypeId="urn:microsoft.com/office/officeart/2005/8/colors/colorful5" csCatId="colorful" phldr="1"/>
      <dgm:spPr/>
      <dgm:t>
        <a:bodyPr/>
        <a:lstStyle/>
        <a:p>
          <a:endParaRPr lang="en-US"/>
        </a:p>
      </dgm:t>
    </dgm:pt>
    <dgm:pt modelId="{C09494FA-FB8B-9A47-B953-43C5C25437FC}">
      <dgm:prSet phldrT="[Text]"/>
      <dgm:spPr>
        <a:solidFill>
          <a:srgbClr val="7BCDC2"/>
        </a:solidFill>
      </dgm:spPr>
      <dgm:t>
        <a:bodyPr/>
        <a:lstStyle/>
        <a:p>
          <a:r>
            <a:rPr lang="en-US">
              <a:latin typeface="Century Gothic"/>
            </a:rPr>
            <a:t>Dynamic NDVI-based Curve Number Maps</a:t>
          </a:r>
          <a:endParaRPr lang="en-US" b="0" i="0" u="none" strike="noStrike" cap="none" baseline="0" noProof="0">
            <a:solidFill>
              <a:srgbClr val="010000"/>
            </a:solidFill>
            <a:latin typeface="Century Gothic"/>
          </a:endParaRPr>
        </a:p>
      </dgm:t>
    </dgm:pt>
    <dgm:pt modelId="{D2A93FC2-3E1C-A34A-B4E3-09DD628A2B77}" type="parTrans" cxnId="{222315CD-7902-7745-A239-9D8D53B2F725}">
      <dgm:prSet/>
      <dgm:spPr/>
      <dgm:t>
        <a:bodyPr/>
        <a:lstStyle/>
        <a:p>
          <a:endParaRPr lang="en-US"/>
        </a:p>
      </dgm:t>
    </dgm:pt>
    <dgm:pt modelId="{4A59FA09-AC47-304A-ABBE-55B89E952D5B}" type="sibTrans" cxnId="{222315CD-7902-7745-A239-9D8D53B2F725}">
      <dgm:prSet/>
      <dgm:spPr/>
      <dgm:t>
        <a:bodyPr/>
        <a:lstStyle/>
        <a:p>
          <a:endParaRPr lang="en-US"/>
        </a:p>
      </dgm:t>
    </dgm:pt>
    <dgm:pt modelId="{E449E801-7499-BD4A-8C9D-71CC6C8E1CA7}">
      <dgm:prSet phldrT="[Text]"/>
      <dgm:spPr/>
      <dgm:t>
        <a:bodyPr/>
        <a:lstStyle/>
        <a:p>
          <a:r>
            <a:rPr lang="en-US">
              <a:latin typeface="Century Gothic"/>
            </a:rPr>
            <a:t>Conventional Curve Number Maps &amp; Tables</a:t>
          </a:r>
        </a:p>
      </dgm:t>
    </dgm:pt>
    <dgm:pt modelId="{9EFBFA98-353B-7443-8B56-48657B2C3493}" type="parTrans" cxnId="{1EE58B39-5F22-DF4E-BC85-0682F9751AC9}">
      <dgm:prSet/>
      <dgm:spPr/>
      <dgm:t>
        <a:bodyPr/>
        <a:lstStyle/>
        <a:p>
          <a:endParaRPr lang="en-US"/>
        </a:p>
      </dgm:t>
    </dgm:pt>
    <dgm:pt modelId="{8697BAAE-B255-8740-AEAE-4CA331E37386}" type="sibTrans" cxnId="{1EE58B39-5F22-DF4E-BC85-0682F9751AC9}">
      <dgm:prSet/>
      <dgm:spPr/>
      <dgm:t>
        <a:bodyPr/>
        <a:lstStyle/>
        <a:p>
          <a:endParaRPr lang="en-US"/>
        </a:p>
      </dgm:t>
    </dgm:pt>
    <dgm:pt modelId="{4523B57F-58F1-3F4C-9F9D-54584E368901}">
      <dgm:prSet phldrT="[Text]"/>
      <dgm:spPr/>
      <dgm:t>
        <a:bodyPr/>
        <a:lstStyle/>
        <a:p>
          <a:r>
            <a:rPr lang="en-US">
              <a:latin typeface="Century Gothic"/>
            </a:rPr>
            <a:t>Land Use Land Cover Maps</a:t>
          </a:r>
        </a:p>
      </dgm:t>
    </dgm:pt>
    <dgm:pt modelId="{7544688C-28D2-6C46-9C0C-83703F627475}" type="parTrans" cxnId="{06D20139-62C9-9F47-B860-4613B9827F63}">
      <dgm:prSet/>
      <dgm:spPr/>
      <dgm:t>
        <a:bodyPr/>
        <a:lstStyle/>
        <a:p>
          <a:endParaRPr lang="en-US"/>
        </a:p>
      </dgm:t>
    </dgm:pt>
    <dgm:pt modelId="{A4860F23-CD0A-E446-810C-8DF40E671153}" type="sibTrans" cxnId="{06D20139-62C9-9F47-B860-4613B9827F63}">
      <dgm:prSet/>
      <dgm:spPr/>
      <dgm:t>
        <a:bodyPr/>
        <a:lstStyle/>
        <a:p>
          <a:endParaRPr lang="en-US"/>
        </a:p>
      </dgm:t>
    </dgm:pt>
    <dgm:pt modelId="{50436C67-B4E0-D347-A905-1C77DEEF1BB0}">
      <dgm:prSet phldrT="[Text]"/>
      <dgm:spPr/>
      <dgm:t>
        <a:bodyPr/>
        <a:lstStyle/>
        <a:p>
          <a:r>
            <a:rPr lang="en-US">
              <a:latin typeface="Century Gothic"/>
            </a:rPr>
            <a:t>Story Map</a:t>
          </a:r>
        </a:p>
      </dgm:t>
    </dgm:pt>
    <dgm:pt modelId="{3285972B-0874-3C4B-9777-4473706FDD7A}" type="parTrans" cxnId="{5492CA72-E6D8-9C4A-9A1D-D590C24C79CE}">
      <dgm:prSet/>
      <dgm:spPr/>
      <dgm:t>
        <a:bodyPr/>
        <a:lstStyle/>
        <a:p>
          <a:endParaRPr lang="en-US"/>
        </a:p>
      </dgm:t>
    </dgm:pt>
    <dgm:pt modelId="{769E783B-E132-5D47-BA3C-64767E14F17B}" type="sibTrans" cxnId="{5492CA72-E6D8-9C4A-9A1D-D590C24C79CE}">
      <dgm:prSet/>
      <dgm:spPr/>
      <dgm:t>
        <a:bodyPr/>
        <a:lstStyle/>
        <a:p>
          <a:endParaRPr lang="en-US"/>
        </a:p>
      </dgm:t>
    </dgm:pt>
    <dgm:pt modelId="{10DFB577-B088-7342-A048-978557AECE72}">
      <dgm:prSet phldrT="[Text]"/>
      <dgm:spPr/>
      <dgm:t>
        <a:bodyPr/>
        <a:lstStyle/>
        <a:p>
          <a:r>
            <a:rPr lang="en-US">
              <a:latin typeface="Century Gothic"/>
            </a:rPr>
            <a:t>Tutorial of Methods</a:t>
          </a:r>
        </a:p>
      </dgm:t>
    </dgm:pt>
    <dgm:pt modelId="{CD9133A1-58AD-E14A-BE5C-B08E88BE0C88}" type="parTrans" cxnId="{3A31685D-463D-9942-8F88-48EB105692C8}">
      <dgm:prSet/>
      <dgm:spPr/>
      <dgm:t>
        <a:bodyPr/>
        <a:lstStyle/>
        <a:p>
          <a:endParaRPr lang="en-US"/>
        </a:p>
      </dgm:t>
    </dgm:pt>
    <dgm:pt modelId="{E4DBB682-FEDF-BB45-8EE5-0FF8547CC594}" type="sibTrans" cxnId="{3A31685D-463D-9942-8F88-48EB105692C8}">
      <dgm:prSet/>
      <dgm:spPr/>
      <dgm:t>
        <a:bodyPr/>
        <a:lstStyle/>
        <a:p>
          <a:endParaRPr lang="en-US"/>
        </a:p>
      </dgm:t>
    </dgm:pt>
    <dgm:pt modelId="{EF8695A1-08ED-5649-91A4-B5E8AB8AF42A}" type="pres">
      <dgm:prSet presAssocID="{E0E602F3-7EA5-2047-A1F9-AE32266E231E}" presName="linear" presStyleCnt="0">
        <dgm:presLayoutVars>
          <dgm:dir/>
          <dgm:resizeHandles val="exact"/>
        </dgm:presLayoutVars>
      </dgm:prSet>
      <dgm:spPr/>
    </dgm:pt>
    <dgm:pt modelId="{FF7FD135-748B-1F49-AAD7-955866E82058}" type="pres">
      <dgm:prSet presAssocID="{C09494FA-FB8B-9A47-B953-43C5C25437FC}" presName="comp" presStyleCnt="0"/>
      <dgm:spPr/>
    </dgm:pt>
    <dgm:pt modelId="{C835759D-6EF7-CF4A-B4D2-0A6902682C19}" type="pres">
      <dgm:prSet presAssocID="{C09494FA-FB8B-9A47-B953-43C5C25437FC}" presName="box" presStyleLbl="node1" presStyleIdx="0" presStyleCnt="5"/>
      <dgm:spPr/>
    </dgm:pt>
    <dgm:pt modelId="{0E387EFE-30CE-6748-9D94-4C01216479CA}" type="pres">
      <dgm:prSet presAssocID="{C09494FA-FB8B-9A47-B953-43C5C25437FC}" presName="img" presStyleLbl="fgImgPlace1" presStyleIdx="0" presStyleCnt="5"/>
      <dgm:spPr/>
    </dgm:pt>
    <dgm:pt modelId="{CED3B634-4249-EB49-B08E-1EECC9A6553C}" type="pres">
      <dgm:prSet presAssocID="{C09494FA-FB8B-9A47-B953-43C5C25437FC}" presName="text" presStyleLbl="node1" presStyleIdx="0" presStyleCnt="5">
        <dgm:presLayoutVars>
          <dgm:bulletEnabled val="1"/>
        </dgm:presLayoutVars>
      </dgm:prSet>
      <dgm:spPr/>
    </dgm:pt>
    <dgm:pt modelId="{9012DBB9-0D42-6344-ABC3-4AB12F9ADD53}" type="pres">
      <dgm:prSet presAssocID="{4A59FA09-AC47-304A-ABBE-55B89E952D5B}" presName="spacer" presStyleCnt="0"/>
      <dgm:spPr/>
    </dgm:pt>
    <dgm:pt modelId="{CF55E85E-C5BC-D94D-B26C-E5522B9B17B0}" type="pres">
      <dgm:prSet presAssocID="{E449E801-7499-BD4A-8C9D-71CC6C8E1CA7}" presName="comp" presStyleCnt="0"/>
      <dgm:spPr/>
    </dgm:pt>
    <dgm:pt modelId="{740EEB70-38D3-E84F-ACA9-1960D495FBAD}" type="pres">
      <dgm:prSet presAssocID="{E449E801-7499-BD4A-8C9D-71CC6C8E1CA7}" presName="box" presStyleLbl="node1" presStyleIdx="1" presStyleCnt="5"/>
      <dgm:spPr/>
    </dgm:pt>
    <dgm:pt modelId="{A31C7007-9EAC-684B-9B37-B0A00EC45DF9}" type="pres">
      <dgm:prSet presAssocID="{E449E801-7499-BD4A-8C9D-71CC6C8E1CA7}" presName="img" presStyleLbl="fgImgPlace1" presStyleIdx="1" presStyleCnt="5"/>
      <dgm:spPr/>
    </dgm:pt>
    <dgm:pt modelId="{6F8C17A0-519B-A94D-8C97-534E6B69F443}" type="pres">
      <dgm:prSet presAssocID="{E449E801-7499-BD4A-8C9D-71CC6C8E1CA7}" presName="text" presStyleLbl="node1" presStyleIdx="1" presStyleCnt="5">
        <dgm:presLayoutVars>
          <dgm:bulletEnabled val="1"/>
        </dgm:presLayoutVars>
      </dgm:prSet>
      <dgm:spPr/>
    </dgm:pt>
    <dgm:pt modelId="{9734329D-6259-6F45-A961-2D366BD07FE1}" type="pres">
      <dgm:prSet presAssocID="{8697BAAE-B255-8740-AEAE-4CA331E37386}" presName="spacer" presStyleCnt="0"/>
      <dgm:spPr/>
    </dgm:pt>
    <dgm:pt modelId="{14A4FDCD-98D9-4947-8ED1-2ED6D00AC683}" type="pres">
      <dgm:prSet presAssocID="{4523B57F-58F1-3F4C-9F9D-54584E368901}" presName="comp" presStyleCnt="0"/>
      <dgm:spPr/>
    </dgm:pt>
    <dgm:pt modelId="{BF3653DB-C6D5-3849-86B6-79E3A5687294}" type="pres">
      <dgm:prSet presAssocID="{4523B57F-58F1-3F4C-9F9D-54584E368901}" presName="box" presStyleLbl="node1" presStyleIdx="2" presStyleCnt="5"/>
      <dgm:spPr/>
    </dgm:pt>
    <dgm:pt modelId="{0A00FAFC-F33E-E145-945F-3DF0143259BA}" type="pres">
      <dgm:prSet presAssocID="{4523B57F-58F1-3F4C-9F9D-54584E368901}" presName="img" presStyleLbl="fgImgPlace1" presStyleIdx="2" presStyleCnt="5"/>
      <dgm:spPr/>
    </dgm:pt>
    <dgm:pt modelId="{83BF6E62-F16E-7644-9EC1-B5737DF11F9F}" type="pres">
      <dgm:prSet presAssocID="{4523B57F-58F1-3F4C-9F9D-54584E368901}" presName="text" presStyleLbl="node1" presStyleIdx="2" presStyleCnt="5">
        <dgm:presLayoutVars>
          <dgm:bulletEnabled val="1"/>
        </dgm:presLayoutVars>
      </dgm:prSet>
      <dgm:spPr/>
    </dgm:pt>
    <dgm:pt modelId="{8D9DF2EA-D4F8-634B-850C-46B189747808}" type="pres">
      <dgm:prSet presAssocID="{A4860F23-CD0A-E446-810C-8DF40E671153}" presName="spacer" presStyleCnt="0"/>
      <dgm:spPr/>
    </dgm:pt>
    <dgm:pt modelId="{BBE1E20E-43C2-5F4C-8CCF-3285DCDE733C}" type="pres">
      <dgm:prSet presAssocID="{10DFB577-B088-7342-A048-978557AECE72}" presName="comp" presStyleCnt="0"/>
      <dgm:spPr/>
    </dgm:pt>
    <dgm:pt modelId="{B718A1E9-CD1D-0E4D-B631-5A021DC69128}" type="pres">
      <dgm:prSet presAssocID="{10DFB577-B088-7342-A048-978557AECE72}" presName="box" presStyleLbl="node1" presStyleIdx="3" presStyleCnt="5"/>
      <dgm:spPr/>
    </dgm:pt>
    <dgm:pt modelId="{CC33DF85-8345-804C-931A-272D704286FE}" type="pres">
      <dgm:prSet presAssocID="{10DFB577-B088-7342-A048-978557AECE72}" presName="img" presStyleLbl="fgImgPlace1" presStyleIdx="3" presStyleCnt="5"/>
      <dgm:spPr/>
    </dgm:pt>
    <dgm:pt modelId="{803BB4EB-A43F-3F40-8EA3-C415159F4F4B}" type="pres">
      <dgm:prSet presAssocID="{10DFB577-B088-7342-A048-978557AECE72}" presName="text" presStyleLbl="node1" presStyleIdx="3" presStyleCnt="5">
        <dgm:presLayoutVars>
          <dgm:bulletEnabled val="1"/>
        </dgm:presLayoutVars>
      </dgm:prSet>
      <dgm:spPr/>
    </dgm:pt>
    <dgm:pt modelId="{38F7320A-EFA2-164C-901F-C006E9F695A9}" type="pres">
      <dgm:prSet presAssocID="{E4DBB682-FEDF-BB45-8EE5-0FF8547CC594}" presName="spacer" presStyleCnt="0"/>
      <dgm:spPr/>
    </dgm:pt>
    <dgm:pt modelId="{19EA4DA8-1E44-FC4F-95AC-AAB11F0655B2}" type="pres">
      <dgm:prSet presAssocID="{50436C67-B4E0-D347-A905-1C77DEEF1BB0}" presName="comp" presStyleCnt="0"/>
      <dgm:spPr/>
    </dgm:pt>
    <dgm:pt modelId="{7482489E-6C86-CA4B-985F-3350D9E1B2F8}" type="pres">
      <dgm:prSet presAssocID="{50436C67-B4E0-D347-A905-1C77DEEF1BB0}" presName="box" presStyleLbl="node1" presStyleIdx="4" presStyleCnt="5"/>
      <dgm:spPr/>
    </dgm:pt>
    <dgm:pt modelId="{64E48BFA-2008-1949-91CF-F25CFB5ECF04}" type="pres">
      <dgm:prSet presAssocID="{50436C67-B4E0-D347-A905-1C77DEEF1BB0}" presName="img" presStyleLbl="fgImgPlace1" presStyleIdx="4" presStyleCnt="5"/>
      <dgm:spPr/>
    </dgm:pt>
    <dgm:pt modelId="{EC945A10-B166-8748-90F6-9F158250BA6F}" type="pres">
      <dgm:prSet presAssocID="{50436C67-B4E0-D347-A905-1C77DEEF1BB0}" presName="text" presStyleLbl="node1" presStyleIdx="4" presStyleCnt="5">
        <dgm:presLayoutVars>
          <dgm:bulletEnabled val="1"/>
        </dgm:presLayoutVars>
      </dgm:prSet>
      <dgm:spPr/>
    </dgm:pt>
  </dgm:ptLst>
  <dgm:cxnLst>
    <dgm:cxn modelId="{A744B609-4CF2-B142-B5C7-BCE670570B46}" type="presOf" srcId="{10DFB577-B088-7342-A048-978557AECE72}" destId="{B718A1E9-CD1D-0E4D-B631-5A021DC69128}" srcOrd="0" destOrd="0" presId="urn:microsoft.com/office/officeart/2005/8/layout/vList4"/>
    <dgm:cxn modelId="{796AC20F-C147-A84D-B894-A786F238A201}" type="presOf" srcId="{C09494FA-FB8B-9A47-B953-43C5C25437FC}" destId="{C835759D-6EF7-CF4A-B4D2-0A6902682C19}" srcOrd="0" destOrd="0" presId="urn:microsoft.com/office/officeart/2005/8/layout/vList4"/>
    <dgm:cxn modelId="{06D20139-62C9-9F47-B860-4613B9827F63}" srcId="{E0E602F3-7EA5-2047-A1F9-AE32266E231E}" destId="{4523B57F-58F1-3F4C-9F9D-54584E368901}" srcOrd="2" destOrd="0" parTransId="{7544688C-28D2-6C46-9C0C-83703F627475}" sibTransId="{A4860F23-CD0A-E446-810C-8DF40E671153}"/>
    <dgm:cxn modelId="{1EE58B39-5F22-DF4E-BC85-0682F9751AC9}" srcId="{E0E602F3-7EA5-2047-A1F9-AE32266E231E}" destId="{E449E801-7499-BD4A-8C9D-71CC6C8E1CA7}" srcOrd="1" destOrd="0" parTransId="{9EFBFA98-353B-7443-8B56-48657B2C3493}" sibTransId="{8697BAAE-B255-8740-AEAE-4CA331E37386}"/>
    <dgm:cxn modelId="{FA2F833C-50CF-9341-B190-5623FBDA4C09}" type="presOf" srcId="{E0E602F3-7EA5-2047-A1F9-AE32266E231E}" destId="{EF8695A1-08ED-5649-91A4-B5E8AB8AF42A}" srcOrd="0" destOrd="0" presId="urn:microsoft.com/office/officeart/2005/8/layout/vList4"/>
    <dgm:cxn modelId="{7FCB4557-5E4B-BB4F-BC20-7F20A57FFCB5}" type="presOf" srcId="{4523B57F-58F1-3F4C-9F9D-54584E368901}" destId="{83BF6E62-F16E-7644-9EC1-B5737DF11F9F}" srcOrd="1" destOrd="0" presId="urn:microsoft.com/office/officeart/2005/8/layout/vList4"/>
    <dgm:cxn modelId="{FA7F025D-AD54-9A41-A2EF-2B2975115C47}" type="presOf" srcId="{4523B57F-58F1-3F4C-9F9D-54584E368901}" destId="{BF3653DB-C6D5-3849-86B6-79E3A5687294}" srcOrd="0" destOrd="0" presId="urn:microsoft.com/office/officeart/2005/8/layout/vList4"/>
    <dgm:cxn modelId="{3A31685D-463D-9942-8F88-48EB105692C8}" srcId="{E0E602F3-7EA5-2047-A1F9-AE32266E231E}" destId="{10DFB577-B088-7342-A048-978557AECE72}" srcOrd="3" destOrd="0" parTransId="{CD9133A1-58AD-E14A-BE5C-B08E88BE0C88}" sibTransId="{E4DBB682-FEDF-BB45-8EE5-0FF8547CC594}"/>
    <dgm:cxn modelId="{5492CA72-E6D8-9C4A-9A1D-D590C24C79CE}" srcId="{E0E602F3-7EA5-2047-A1F9-AE32266E231E}" destId="{50436C67-B4E0-D347-A905-1C77DEEF1BB0}" srcOrd="4" destOrd="0" parTransId="{3285972B-0874-3C4B-9777-4473706FDD7A}" sibTransId="{769E783B-E132-5D47-BA3C-64767E14F17B}"/>
    <dgm:cxn modelId="{0DCF8176-9B13-D148-90E1-7624B788CD33}" type="presOf" srcId="{50436C67-B4E0-D347-A905-1C77DEEF1BB0}" destId="{EC945A10-B166-8748-90F6-9F158250BA6F}" srcOrd="1" destOrd="0" presId="urn:microsoft.com/office/officeart/2005/8/layout/vList4"/>
    <dgm:cxn modelId="{71787DA2-7949-FF4B-BEFE-352C07994E0E}" type="presOf" srcId="{E449E801-7499-BD4A-8C9D-71CC6C8E1CA7}" destId="{740EEB70-38D3-E84F-ACA9-1960D495FBAD}" srcOrd="0" destOrd="0" presId="urn:microsoft.com/office/officeart/2005/8/layout/vList4"/>
    <dgm:cxn modelId="{4D464BC9-7DE4-6949-9901-CF134D2096CE}" type="presOf" srcId="{50436C67-B4E0-D347-A905-1C77DEEF1BB0}" destId="{7482489E-6C86-CA4B-985F-3350D9E1B2F8}" srcOrd="0" destOrd="0" presId="urn:microsoft.com/office/officeart/2005/8/layout/vList4"/>
    <dgm:cxn modelId="{0E97ECC9-1224-F044-882E-DB0DD5CFDF99}" type="presOf" srcId="{C09494FA-FB8B-9A47-B953-43C5C25437FC}" destId="{CED3B634-4249-EB49-B08E-1EECC9A6553C}" srcOrd="1" destOrd="0" presId="urn:microsoft.com/office/officeart/2005/8/layout/vList4"/>
    <dgm:cxn modelId="{222315CD-7902-7745-A239-9D8D53B2F725}" srcId="{E0E602F3-7EA5-2047-A1F9-AE32266E231E}" destId="{C09494FA-FB8B-9A47-B953-43C5C25437FC}" srcOrd="0" destOrd="0" parTransId="{D2A93FC2-3E1C-A34A-B4E3-09DD628A2B77}" sibTransId="{4A59FA09-AC47-304A-ABBE-55B89E952D5B}"/>
    <dgm:cxn modelId="{B087C6D6-208F-374E-B2DE-DDB43EF3C3D3}" type="presOf" srcId="{E449E801-7499-BD4A-8C9D-71CC6C8E1CA7}" destId="{6F8C17A0-519B-A94D-8C97-534E6B69F443}" srcOrd="1" destOrd="0" presId="urn:microsoft.com/office/officeart/2005/8/layout/vList4"/>
    <dgm:cxn modelId="{B73EB6FC-804A-BB42-9111-5016D448CA0F}" type="presOf" srcId="{10DFB577-B088-7342-A048-978557AECE72}" destId="{803BB4EB-A43F-3F40-8EA3-C415159F4F4B}" srcOrd="1" destOrd="0" presId="urn:microsoft.com/office/officeart/2005/8/layout/vList4"/>
    <dgm:cxn modelId="{C32F568F-E955-854E-8AD9-7421BD8AD069}" type="presParOf" srcId="{EF8695A1-08ED-5649-91A4-B5E8AB8AF42A}" destId="{FF7FD135-748B-1F49-AAD7-955866E82058}" srcOrd="0" destOrd="0" presId="urn:microsoft.com/office/officeart/2005/8/layout/vList4"/>
    <dgm:cxn modelId="{F967F314-0713-4B45-8B5F-5C4FF6F08F3E}" type="presParOf" srcId="{FF7FD135-748B-1F49-AAD7-955866E82058}" destId="{C835759D-6EF7-CF4A-B4D2-0A6902682C19}" srcOrd="0" destOrd="0" presId="urn:microsoft.com/office/officeart/2005/8/layout/vList4"/>
    <dgm:cxn modelId="{3CE8979C-E484-A749-8484-625D0C444E27}" type="presParOf" srcId="{FF7FD135-748B-1F49-AAD7-955866E82058}" destId="{0E387EFE-30CE-6748-9D94-4C01216479CA}" srcOrd="1" destOrd="0" presId="urn:microsoft.com/office/officeart/2005/8/layout/vList4"/>
    <dgm:cxn modelId="{DB34C714-203D-D540-89AB-E6DEB5496097}" type="presParOf" srcId="{FF7FD135-748B-1F49-AAD7-955866E82058}" destId="{CED3B634-4249-EB49-B08E-1EECC9A6553C}" srcOrd="2" destOrd="0" presId="urn:microsoft.com/office/officeart/2005/8/layout/vList4"/>
    <dgm:cxn modelId="{6DE51AB9-5A3B-6E41-8A32-2A5C82D0BDDF}" type="presParOf" srcId="{EF8695A1-08ED-5649-91A4-B5E8AB8AF42A}" destId="{9012DBB9-0D42-6344-ABC3-4AB12F9ADD53}" srcOrd="1" destOrd="0" presId="urn:microsoft.com/office/officeart/2005/8/layout/vList4"/>
    <dgm:cxn modelId="{0DE89A06-8E74-1343-82A2-52CEBF15117B}" type="presParOf" srcId="{EF8695A1-08ED-5649-91A4-B5E8AB8AF42A}" destId="{CF55E85E-C5BC-D94D-B26C-E5522B9B17B0}" srcOrd="2" destOrd="0" presId="urn:microsoft.com/office/officeart/2005/8/layout/vList4"/>
    <dgm:cxn modelId="{968998A4-1605-3745-9D54-33C6856A25A3}" type="presParOf" srcId="{CF55E85E-C5BC-D94D-B26C-E5522B9B17B0}" destId="{740EEB70-38D3-E84F-ACA9-1960D495FBAD}" srcOrd="0" destOrd="0" presId="urn:microsoft.com/office/officeart/2005/8/layout/vList4"/>
    <dgm:cxn modelId="{CF7EEF83-F0A6-6449-A812-19CBFD47AA90}" type="presParOf" srcId="{CF55E85E-C5BC-D94D-B26C-E5522B9B17B0}" destId="{A31C7007-9EAC-684B-9B37-B0A00EC45DF9}" srcOrd="1" destOrd="0" presId="urn:microsoft.com/office/officeart/2005/8/layout/vList4"/>
    <dgm:cxn modelId="{6CA31586-E79C-1B43-A314-47900D2E1E3D}" type="presParOf" srcId="{CF55E85E-C5BC-D94D-B26C-E5522B9B17B0}" destId="{6F8C17A0-519B-A94D-8C97-534E6B69F443}" srcOrd="2" destOrd="0" presId="urn:microsoft.com/office/officeart/2005/8/layout/vList4"/>
    <dgm:cxn modelId="{5532CA18-EAA1-EF49-815D-515CC3069573}" type="presParOf" srcId="{EF8695A1-08ED-5649-91A4-B5E8AB8AF42A}" destId="{9734329D-6259-6F45-A961-2D366BD07FE1}" srcOrd="3" destOrd="0" presId="urn:microsoft.com/office/officeart/2005/8/layout/vList4"/>
    <dgm:cxn modelId="{54EDBC84-2359-7142-9C83-F0B661473ABE}" type="presParOf" srcId="{EF8695A1-08ED-5649-91A4-B5E8AB8AF42A}" destId="{14A4FDCD-98D9-4947-8ED1-2ED6D00AC683}" srcOrd="4" destOrd="0" presId="urn:microsoft.com/office/officeart/2005/8/layout/vList4"/>
    <dgm:cxn modelId="{6C946BBD-3CAA-1843-8390-E1CD2DC79689}" type="presParOf" srcId="{14A4FDCD-98D9-4947-8ED1-2ED6D00AC683}" destId="{BF3653DB-C6D5-3849-86B6-79E3A5687294}" srcOrd="0" destOrd="0" presId="urn:microsoft.com/office/officeart/2005/8/layout/vList4"/>
    <dgm:cxn modelId="{1B16F34A-28F5-C846-A06D-4FA294AFB53D}" type="presParOf" srcId="{14A4FDCD-98D9-4947-8ED1-2ED6D00AC683}" destId="{0A00FAFC-F33E-E145-945F-3DF0143259BA}" srcOrd="1" destOrd="0" presId="urn:microsoft.com/office/officeart/2005/8/layout/vList4"/>
    <dgm:cxn modelId="{69907AEF-E8B7-1641-92B7-396D76BBF55D}" type="presParOf" srcId="{14A4FDCD-98D9-4947-8ED1-2ED6D00AC683}" destId="{83BF6E62-F16E-7644-9EC1-B5737DF11F9F}" srcOrd="2" destOrd="0" presId="urn:microsoft.com/office/officeart/2005/8/layout/vList4"/>
    <dgm:cxn modelId="{7D8C1B9C-D33E-B14D-AFCA-67381F2BC6FB}" type="presParOf" srcId="{EF8695A1-08ED-5649-91A4-B5E8AB8AF42A}" destId="{8D9DF2EA-D4F8-634B-850C-46B189747808}" srcOrd="5" destOrd="0" presId="urn:microsoft.com/office/officeart/2005/8/layout/vList4"/>
    <dgm:cxn modelId="{E824B8A4-1B76-5F4C-95A1-56B0BE6C036E}" type="presParOf" srcId="{EF8695A1-08ED-5649-91A4-B5E8AB8AF42A}" destId="{BBE1E20E-43C2-5F4C-8CCF-3285DCDE733C}" srcOrd="6" destOrd="0" presId="urn:microsoft.com/office/officeart/2005/8/layout/vList4"/>
    <dgm:cxn modelId="{C7B58EE8-F6E3-094E-9C20-194C8EA7CF6A}" type="presParOf" srcId="{BBE1E20E-43C2-5F4C-8CCF-3285DCDE733C}" destId="{B718A1E9-CD1D-0E4D-B631-5A021DC69128}" srcOrd="0" destOrd="0" presId="urn:microsoft.com/office/officeart/2005/8/layout/vList4"/>
    <dgm:cxn modelId="{184E9820-FD6A-2D45-B76C-036F7DB6AFA2}" type="presParOf" srcId="{BBE1E20E-43C2-5F4C-8CCF-3285DCDE733C}" destId="{CC33DF85-8345-804C-931A-272D704286FE}" srcOrd="1" destOrd="0" presId="urn:microsoft.com/office/officeart/2005/8/layout/vList4"/>
    <dgm:cxn modelId="{7469911C-ED40-CA4A-98D5-9009D7B304AE}" type="presParOf" srcId="{BBE1E20E-43C2-5F4C-8CCF-3285DCDE733C}" destId="{803BB4EB-A43F-3F40-8EA3-C415159F4F4B}" srcOrd="2" destOrd="0" presId="urn:microsoft.com/office/officeart/2005/8/layout/vList4"/>
    <dgm:cxn modelId="{7524A081-64D5-9B4C-947A-953944C169E1}" type="presParOf" srcId="{EF8695A1-08ED-5649-91A4-B5E8AB8AF42A}" destId="{38F7320A-EFA2-164C-901F-C006E9F695A9}" srcOrd="7" destOrd="0" presId="urn:microsoft.com/office/officeart/2005/8/layout/vList4"/>
    <dgm:cxn modelId="{55615850-B275-F141-BF16-9EB12BD0FB35}" type="presParOf" srcId="{EF8695A1-08ED-5649-91A4-B5E8AB8AF42A}" destId="{19EA4DA8-1E44-FC4F-95AC-AAB11F0655B2}" srcOrd="8" destOrd="0" presId="urn:microsoft.com/office/officeart/2005/8/layout/vList4"/>
    <dgm:cxn modelId="{58463448-0E46-3647-9294-77AB332DAC69}" type="presParOf" srcId="{19EA4DA8-1E44-FC4F-95AC-AAB11F0655B2}" destId="{7482489E-6C86-CA4B-985F-3350D9E1B2F8}" srcOrd="0" destOrd="0" presId="urn:microsoft.com/office/officeart/2005/8/layout/vList4"/>
    <dgm:cxn modelId="{09947D9A-CA3B-D244-AA79-166C5EBB2D62}" type="presParOf" srcId="{19EA4DA8-1E44-FC4F-95AC-AAB11F0655B2}" destId="{64E48BFA-2008-1949-91CF-F25CFB5ECF04}" srcOrd="1" destOrd="0" presId="urn:microsoft.com/office/officeart/2005/8/layout/vList4"/>
    <dgm:cxn modelId="{31A8986B-DE35-A24C-9FB3-CFB9B90130FF}" type="presParOf" srcId="{19EA4DA8-1E44-FC4F-95AC-AAB11F0655B2}" destId="{EC945A10-B166-8748-90F6-9F158250BA6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88DF073-D9BE-42E8-AA94-E2F30595A1E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304137A-BC90-4B34-8348-85C9D645A384}">
      <dgm:prSet phldrT="[Text]" phldr="0"/>
      <dgm:spPr/>
      <dgm:t>
        <a:bodyPr/>
        <a:lstStyle/>
        <a:p>
          <a:pPr rtl="0"/>
          <a:r>
            <a:rPr lang="en-US">
              <a:latin typeface="Century Gothic"/>
            </a:rPr>
            <a:t>Google Earth Engine</a:t>
          </a:r>
          <a:endParaRPr lang="en-US" b="0" i="0" u="none" strike="noStrike" cap="none" baseline="0" noProof="0">
            <a:latin typeface="Century Gothic"/>
          </a:endParaRPr>
        </a:p>
      </dgm:t>
    </dgm:pt>
    <dgm:pt modelId="{AB6578AF-CFB7-4787-A8B2-3818F2DFB0DF}" type="parTrans" cxnId="{694382DE-8113-4ADA-A430-B5313D24FF56}">
      <dgm:prSet/>
      <dgm:spPr/>
      <dgm:t>
        <a:bodyPr/>
        <a:lstStyle/>
        <a:p>
          <a:endParaRPr lang="en-US"/>
        </a:p>
      </dgm:t>
    </dgm:pt>
    <dgm:pt modelId="{6991CF26-7B82-46B4-9A96-DEA1AAF803D3}" type="sibTrans" cxnId="{694382DE-8113-4ADA-A430-B5313D24FF56}">
      <dgm:prSet/>
      <dgm:spPr/>
      <dgm:t>
        <a:bodyPr/>
        <a:lstStyle/>
        <a:p>
          <a:endParaRPr lang="en-US"/>
        </a:p>
      </dgm:t>
    </dgm:pt>
    <dgm:pt modelId="{A08443B0-E9DB-4E52-8904-725AD477B9F4}">
      <dgm:prSet phldrT="[Text]" phldr="0"/>
      <dgm:spPr/>
      <dgm:t>
        <a:bodyPr/>
        <a:lstStyle/>
        <a:p>
          <a:pPr rtl="0"/>
          <a:r>
            <a:rPr lang="en-US">
              <a:latin typeface="Century Gothic"/>
            </a:rPr>
            <a:t>Import Study Area &amp; Landsat</a:t>
          </a:r>
        </a:p>
      </dgm:t>
    </dgm:pt>
    <dgm:pt modelId="{6ADAC213-55B4-42FB-94A9-6CB0FD40B622}" type="parTrans" cxnId="{6DDEF670-95A0-4289-AA55-C1F2725C624B}">
      <dgm:prSet/>
      <dgm:spPr/>
      <dgm:t>
        <a:bodyPr/>
        <a:lstStyle/>
        <a:p>
          <a:endParaRPr lang="en-US"/>
        </a:p>
      </dgm:t>
    </dgm:pt>
    <dgm:pt modelId="{82053601-4232-4B28-89D9-DABCC92BEB7F}" type="sibTrans" cxnId="{6DDEF670-95A0-4289-AA55-C1F2725C624B}">
      <dgm:prSet/>
      <dgm:spPr/>
      <dgm:t>
        <a:bodyPr/>
        <a:lstStyle/>
        <a:p>
          <a:endParaRPr lang="en-US"/>
        </a:p>
      </dgm:t>
    </dgm:pt>
    <dgm:pt modelId="{8112824D-1D8E-4143-A057-E9301A7443C7}">
      <dgm:prSet phldrT="[Text]" phldr="0"/>
      <dgm:spPr/>
      <dgm:t>
        <a:bodyPr/>
        <a:lstStyle/>
        <a:p>
          <a:pPr rtl="0"/>
          <a:r>
            <a:rPr lang="en-US">
              <a:latin typeface="Century Gothic"/>
            </a:rPr>
            <a:t>Set NDVI Script Dates</a:t>
          </a:r>
        </a:p>
      </dgm:t>
    </dgm:pt>
    <dgm:pt modelId="{11F4C9C5-8DCB-46C3-8BB5-4BF3401A7764}" type="parTrans" cxnId="{791CE785-17CE-4316-83BD-4AFEB9F4AA4B}">
      <dgm:prSet/>
      <dgm:spPr/>
      <dgm:t>
        <a:bodyPr/>
        <a:lstStyle/>
        <a:p>
          <a:endParaRPr lang="en-US"/>
        </a:p>
      </dgm:t>
    </dgm:pt>
    <dgm:pt modelId="{5FEF596F-063C-491F-B310-6551447B9C83}" type="sibTrans" cxnId="{791CE785-17CE-4316-83BD-4AFEB9F4AA4B}">
      <dgm:prSet/>
      <dgm:spPr/>
      <dgm:t>
        <a:bodyPr/>
        <a:lstStyle/>
        <a:p>
          <a:endParaRPr lang="en-US"/>
        </a:p>
      </dgm:t>
    </dgm:pt>
    <dgm:pt modelId="{D4B5FFFD-FBE0-4B65-B9E4-2A6770BE83C1}">
      <dgm:prSet phldrT="[Text]" phldr="0"/>
      <dgm:spPr/>
      <dgm:t>
        <a:bodyPr/>
        <a:lstStyle/>
        <a:p>
          <a:pPr rtl="0"/>
          <a:r>
            <a:rPr lang="en-US">
              <a:latin typeface="Century Gothic"/>
            </a:rPr>
            <a:t>Export </a:t>
          </a:r>
          <a:r>
            <a:rPr lang="en-US" err="1">
              <a:latin typeface="Century Gothic"/>
            </a:rPr>
            <a:t>GeoTiffs</a:t>
          </a:r>
          <a:endParaRPr lang="en-US">
            <a:latin typeface="Century Gothic"/>
          </a:endParaRPr>
        </a:p>
      </dgm:t>
    </dgm:pt>
    <dgm:pt modelId="{AB12AFB6-26AD-4295-91D6-4C1E6444926F}" type="parTrans" cxnId="{A5BDB381-E67D-4324-9EDF-A7202CEE7FD2}">
      <dgm:prSet/>
      <dgm:spPr/>
      <dgm:t>
        <a:bodyPr/>
        <a:lstStyle/>
        <a:p>
          <a:endParaRPr lang="en-US"/>
        </a:p>
      </dgm:t>
    </dgm:pt>
    <dgm:pt modelId="{C8912308-3041-40E1-B500-F4F140450DEB}" type="sibTrans" cxnId="{A5BDB381-E67D-4324-9EDF-A7202CEE7FD2}">
      <dgm:prSet/>
      <dgm:spPr/>
      <dgm:t>
        <a:bodyPr/>
        <a:lstStyle/>
        <a:p>
          <a:endParaRPr lang="en-US"/>
        </a:p>
      </dgm:t>
    </dgm:pt>
    <dgm:pt modelId="{46F1FDFA-CA1E-49D9-B87B-8544BCB7DFB0}">
      <dgm:prSet phldrT="[Text]" phldr="0"/>
      <dgm:spPr/>
      <dgm:t>
        <a:bodyPr/>
        <a:lstStyle/>
        <a:p>
          <a:pPr rtl="0"/>
          <a:r>
            <a:rPr lang="en-US">
              <a:latin typeface="Century Gothic"/>
            </a:rPr>
            <a:t>ArcGIS Pro</a:t>
          </a:r>
        </a:p>
      </dgm:t>
    </dgm:pt>
    <dgm:pt modelId="{579A6343-371A-4D94-9147-12A903CEC72A}" type="parTrans" cxnId="{411E6070-EA0B-4928-AE02-F527C8AF76C2}">
      <dgm:prSet/>
      <dgm:spPr/>
      <dgm:t>
        <a:bodyPr/>
        <a:lstStyle/>
        <a:p>
          <a:endParaRPr lang="en-US"/>
        </a:p>
      </dgm:t>
    </dgm:pt>
    <dgm:pt modelId="{AE048923-28AD-4DC1-9BDF-9CCB2952F5CD}" type="sibTrans" cxnId="{411E6070-EA0B-4928-AE02-F527C8AF76C2}">
      <dgm:prSet/>
      <dgm:spPr/>
      <dgm:t>
        <a:bodyPr/>
        <a:lstStyle/>
        <a:p>
          <a:endParaRPr lang="en-US"/>
        </a:p>
      </dgm:t>
    </dgm:pt>
    <dgm:pt modelId="{864C2F6F-CF9C-4C56-976A-E9A8579E5A7A}">
      <dgm:prSet phldrT="[Text]" phldr="0"/>
      <dgm:spPr/>
      <dgm:t>
        <a:bodyPr/>
        <a:lstStyle/>
        <a:p>
          <a:pPr rtl="0"/>
          <a:r>
            <a:rPr lang="en-US">
              <a:latin typeface="Century Gothic"/>
            </a:rPr>
            <a:t>Import </a:t>
          </a:r>
          <a:r>
            <a:rPr lang="en-US" err="1">
              <a:latin typeface="Century Gothic"/>
            </a:rPr>
            <a:t>GeoTiffs</a:t>
          </a:r>
          <a:endParaRPr lang="en-US">
            <a:latin typeface="Century Gothic"/>
          </a:endParaRPr>
        </a:p>
      </dgm:t>
    </dgm:pt>
    <dgm:pt modelId="{BB2D63C4-495B-448C-ACED-58F6902149E3}" type="parTrans" cxnId="{A8AAA3EA-5DDD-4689-BDC5-2E56B0D84F5E}">
      <dgm:prSet/>
      <dgm:spPr/>
      <dgm:t>
        <a:bodyPr/>
        <a:lstStyle/>
        <a:p>
          <a:endParaRPr lang="en-US"/>
        </a:p>
      </dgm:t>
    </dgm:pt>
    <dgm:pt modelId="{C3263233-329F-429F-B672-95E13AA59FBD}" type="sibTrans" cxnId="{A8AAA3EA-5DDD-4689-BDC5-2E56B0D84F5E}">
      <dgm:prSet/>
      <dgm:spPr/>
      <dgm:t>
        <a:bodyPr/>
        <a:lstStyle/>
        <a:p>
          <a:endParaRPr lang="en-US"/>
        </a:p>
      </dgm:t>
    </dgm:pt>
    <dgm:pt modelId="{2BADBFAE-106F-40A8-82DC-D7AD0123AED1}">
      <dgm:prSet phldr="0"/>
      <dgm:spPr/>
      <dgm:t>
        <a:bodyPr/>
        <a:lstStyle/>
        <a:p>
          <a:pPr rtl="0"/>
          <a:r>
            <a:rPr lang="en-US">
              <a:latin typeface="Century Gothic"/>
            </a:rPr>
            <a:t>Raster Calculator</a:t>
          </a:r>
        </a:p>
      </dgm:t>
    </dgm:pt>
    <dgm:pt modelId="{C6B0B8C8-ED8B-40C2-99BE-1F84B0CCB4B4}" type="parTrans" cxnId="{A10B2466-78BA-4E7B-929D-DAC305FF49F6}">
      <dgm:prSet/>
      <dgm:spPr/>
      <dgm:t>
        <a:bodyPr/>
        <a:lstStyle/>
        <a:p>
          <a:endParaRPr lang="en-US"/>
        </a:p>
      </dgm:t>
    </dgm:pt>
    <dgm:pt modelId="{1DA5A62E-BD4D-4D3E-86A8-2718E16CDC1D}" type="sibTrans" cxnId="{A10B2466-78BA-4E7B-929D-DAC305FF49F6}">
      <dgm:prSet/>
      <dgm:spPr/>
      <dgm:t>
        <a:bodyPr/>
        <a:lstStyle/>
        <a:p>
          <a:endParaRPr lang="en-US"/>
        </a:p>
      </dgm:t>
    </dgm:pt>
    <dgm:pt modelId="{0E06E72D-A0EC-4C24-918F-532824E340BC}" type="pres">
      <dgm:prSet presAssocID="{888DF073-D9BE-42E8-AA94-E2F30595A1E3}" presName="CompostProcess" presStyleCnt="0">
        <dgm:presLayoutVars>
          <dgm:dir/>
          <dgm:resizeHandles val="exact"/>
        </dgm:presLayoutVars>
      </dgm:prSet>
      <dgm:spPr/>
    </dgm:pt>
    <dgm:pt modelId="{2D1FF231-42BD-4E28-9C85-652DDD440BDA}" type="pres">
      <dgm:prSet presAssocID="{888DF073-D9BE-42E8-AA94-E2F30595A1E3}" presName="arrow" presStyleLbl="bgShp" presStyleIdx="0" presStyleCnt="1"/>
      <dgm:spPr/>
    </dgm:pt>
    <dgm:pt modelId="{8BC1B91E-71AC-4C1D-8A56-1407FD763FDC}" type="pres">
      <dgm:prSet presAssocID="{888DF073-D9BE-42E8-AA94-E2F30595A1E3}" presName="linearProcess" presStyleCnt="0"/>
      <dgm:spPr/>
    </dgm:pt>
    <dgm:pt modelId="{A123D218-2666-4294-855E-7B508DB4A56B}" type="pres">
      <dgm:prSet presAssocID="{2304137A-BC90-4B34-8348-85C9D645A384}" presName="textNode" presStyleLbl="node1" presStyleIdx="0" presStyleCnt="2">
        <dgm:presLayoutVars>
          <dgm:bulletEnabled val="1"/>
        </dgm:presLayoutVars>
      </dgm:prSet>
      <dgm:spPr/>
    </dgm:pt>
    <dgm:pt modelId="{93BAA21C-F0B3-4146-83D8-7664BD920F10}" type="pres">
      <dgm:prSet presAssocID="{6991CF26-7B82-46B4-9A96-DEA1AAF803D3}" presName="sibTrans" presStyleCnt="0"/>
      <dgm:spPr/>
    </dgm:pt>
    <dgm:pt modelId="{C7D76DD3-CFEF-44CB-9662-CE777CF72012}" type="pres">
      <dgm:prSet presAssocID="{46F1FDFA-CA1E-49D9-B87B-8544BCB7DFB0}" presName="textNode" presStyleLbl="node1" presStyleIdx="1" presStyleCnt="2">
        <dgm:presLayoutVars>
          <dgm:bulletEnabled val="1"/>
        </dgm:presLayoutVars>
      </dgm:prSet>
      <dgm:spPr/>
    </dgm:pt>
  </dgm:ptLst>
  <dgm:cxnLst>
    <dgm:cxn modelId="{F8D93B4C-8A9A-4FC2-824E-1C60C6B96FE1}" type="presOf" srcId="{864C2F6F-CF9C-4C56-976A-E9A8579E5A7A}" destId="{C7D76DD3-CFEF-44CB-9662-CE777CF72012}" srcOrd="0" destOrd="1" presId="urn:microsoft.com/office/officeart/2005/8/layout/hProcess9"/>
    <dgm:cxn modelId="{EFD88254-1FBF-411D-9995-A9967821DDF9}" type="presOf" srcId="{46F1FDFA-CA1E-49D9-B87B-8544BCB7DFB0}" destId="{C7D76DD3-CFEF-44CB-9662-CE777CF72012}" srcOrd="0" destOrd="0" presId="urn:microsoft.com/office/officeart/2005/8/layout/hProcess9"/>
    <dgm:cxn modelId="{A10B2466-78BA-4E7B-929D-DAC305FF49F6}" srcId="{46F1FDFA-CA1E-49D9-B87B-8544BCB7DFB0}" destId="{2BADBFAE-106F-40A8-82DC-D7AD0123AED1}" srcOrd="1" destOrd="0" parTransId="{C6B0B8C8-ED8B-40C2-99BE-1F84B0CCB4B4}" sibTransId="{1DA5A62E-BD4D-4D3E-86A8-2718E16CDC1D}"/>
    <dgm:cxn modelId="{23FDA566-C2BB-4D7E-B21F-D9E87AA46E7C}" type="presOf" srcId="{2BADBFAE-106F-40A8-82DC-D7AD0123AED1}" destId="{C7D76DD3-CFEF-44CB-9662-CE777CF72012}" srcOrd="0" destOrd="2" presId="urn:microsoft.com/office/officeart/2005/8/layout/hProcess9"/>
    <dgm:cxn modelId="{411E6070-EA0B-4928-AE02-F527C8AF76C2}" srcId="{888DF073-D9BE-42E8-AA94-E2F30595A1E3}" destId="{46F1FDFA-CA1E-49D9-B87B-8544BCB7DFB0}" srcOrd="1" destOrd="0" parTransId="{579A6343-371A-4D94-9147-12A903CEC72A}" sibTransId="{AE048923-28AD-4DC1-9BDF-9CCB2952F5CD}"/>
    <dgm:cxn modelId="{6DDEF670-95A0-4289-AA55-C1F2725C624B}" srcId="{2304137A-BC90-4B34-8348-85C9D645A384}" destId="{A08443B0-E9DB-4E52-8904-725AD477B9F4}" srcOrd="0" destOrd="0" parTransId="{6ADAC213-55B4-42FB-94A9-6CB0FD40B622}" sibTransId="{82053601-4232-4B28-89D9-DABCC92BEB7F}"/>
    <dgm:cxn modelId="{27EF537C-A9B2-4064-9A9B-DCACE1FF4FF7}" type="presOf" srcId="{8112824D-1D8E-4143-A057-E9301A7443C7}" destId="{A123D218-2666-4294-855E-7B508DB4A56B}" srcOrd="0" destOrd="2" presId="urn:microsoft.com/office/officeart/2005/8/layout/hProcess9"/>
    <dgm:cxn modelId="{A5BDB381-E67D-4324-9EDF-A7202CEE7FD2}" srcId="{2304137A-BC90-4B34-8348-85C9D645A384}" destId="{D4B5FFFD-FBE0-4B65-B9E4-2A6770BE83C1}" srcOrd="2" destOrd="0" parTransId="{AB12AFB6-26AD-4295-91D6-4C1E6444926F}" sibTransId="{C8912308-3041-40E1-B500-F4F140450DEB}"/>
    <dgm:cxn modelId="{791CE785-17CE-4316-83BD-4AFEB9F4AA4B}" srcId="{2304137A-BC90-4B34-8348-85C9D645A384}" destId="{8112824D-1D8E-4143-A057-E9301A7443C7}" srcOrd="1" destOrd="0" parTransId="{11F4C9C5-8DCB-46C3-8BB5-4BF3401A7764}" sibTransId="{5FEF596F-063C-491F-B310-6551447B9C83}"/>
    <dgm:cxn modelId="{589E99A7-B9CD-422B-923A-F01868C9D5E9}" type="presOf" srcId="{A08443B0-E9DB-4E52-8904-725AD477B9F4}" destId="{A123D218-2666-4294-855E-7B508DB4A56B}" srcOrd="0" destOrd="1" presId="urn:microsoft.com/office/officeart/2005/8/layout/hProcess9"/>
    <dgm:cxn modelId="{16D27AB3-3D2C-4795-B45D-BFA0A4605EE7}" type="presOf" srcId="{888DF073-D9BE-42E8-AA94-E2F30595A1E3}" destId="{0E06E72D-A0EC-4C24-918F-532824E340BC}" srcOrd="0" destOrd="0" presId="urn:microsoft.com/office/officeart/2005/8/layout/hProcess9"/>
    <dgm:cxn modelId="{D40503CA-BEAA-4D81-BB64-538EECB43C65}" type="presOf" srcId="{D4B5FFFD-FBE0-4B65-B9E4-2A6770BE83C1}" destId="{A123D218-2666-4294-855E-7B508DB4A56B}" srcOrd="0" destOrd="3" presId="urn:microsoft.com/office/officeart/2005/8/layout/hProcess9"/>
    <dgm:cxn modelId="{694382DE-8113-4ADA-A430-B5313D24FF56}" srcId="{888DF073-D9BE-42E8-AA94-E2F30595A1E3}" destId="{2304137A-BC90-4B34-8348-85C9D645A384}" srcOrd="0" destOrd="0" parTransId="{AB6578AF-CFB7-4787-A8B2-3818F2DFB0DF}" sibTransId="{6991CF26-7B82-46B4-9A96-DEA1AAF803D3}"/>
    <dgm:cxn modelId="{05E937E8-8D1C-4F50-B8C8-B1EF61E97F63}" type="presOf" srcId="{2304137A-BC90-4B34-8348-85C9D645A384}" destId="{A123D218-2666-4294-855E-7B508DB4A56B}" srcOrd="0" destOrd="0" presId="urn:microsoft.com/office/officeart/2005/8/layout/hProcess9"/>
    <dgm:cxn modelId="{A8AAA3EA-5DDD-4689-BDC5-2E56B0D84F5E}" srcId="{46F1FDFA-CA1E-49D9-B87B-8544BCB7DFB0}" destId="{864C2F6F-CF9C-4C56-976A-E9A8579E5A7A}" srcOrd="0" destOrd="0" parTransId="{BB2D63C4-495B-448C-ACED-58F6902149E3}" sibTransId="{C3263233-329F-429F-B672-95E13AA59FBD}"/>
    <dgm:cxn modelId="{034C4B79-755C-4096-98A1-B0D3CFB53015}" type="presParOf" srcId="{0E06E72D-A0EC-4C24-918F-532824E340BC}" destId="{2D1FF231-42BD-4E28-9C85-652DDD440BDA}" srcOrd="0" destOrd="0" presId="urn:microsoft.com/office/officeart/2005/8/layout/hProcess9"/>
    <dgm:cxn modelId="{59C9C3D1-0E4C-4554-9F3C-42B329EB0B42}" type="presParOf" srcId="{0E06E72D-A0EC-4C24-918F-532824E340BC}" destId="{8BC1B91E-71AC-4C1D-8A56-1407FD763FDC}" srcOrd="1" destOrd="0" presId="urn:microsoft.com/office/officeart/2005/8/layout/hProcess9"/>
    <dgm:cxn modelId="{C1AB47FE-186B-480E-82F0-C3DAC9D592E6}" type="presParOf" srcId="{8BC1B91E-71AC-4C1D-8A56-1407FD763FDC}" destId="{A123D218-2666-4294-855E-7B508DB4A56B}" srcOrd="0" destOrd="0" presId="urn:microsoft.com/office/officeart/2005/8/layout/hProcess9"/>
    <dgm:cxn modelId="{506FBC5A-F448-4698-ABB5-CD41DF1AEC77}" type="presParOf" srcId="{8BC1B91E-71AC-4C1D-8A56-1407FD763FDC}" destId="{93BAA21C-F0B3-4146-83D8-7664BD920F10}" srcOrd="1" destOrd="0" presId="urn:microsoft.com/office/officeart/2005/8/layout/hProcess9"/>
    <dgm:cxn modelId="{5E1EE199-3E1A-43A4-9E15-7B06BC839B67}" type="presParOf" srcId="{8BC1B91E-71AC-4C1D-8A56-1407FD763FDC}" destId="{C7D76DD3-CFEF-44CB-9662-CE777CF72012}"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5F556-67F6-430B-A447-DC22CDD91441}">
      <dsp:nvSpPr>
        <dsp:cNvPr id="0" name=""/>
        <dsp:cNvSpPr/>
      </dsp:nvSpPr>
      <dsp:spPr>
        <a:xfrm>
          <a:off x="0" y="1951"/>
          <a:ext cx="9950917" cy="989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5556F-96F3-4BBC-8AC4-F4F8B28A9FFA}">
      <dsp:nvSpPr>
        <dsp:cNvPr id="0" name=""/>
        <dsp:cNvSpPr/>
      </dsp:nvSpPr>
      <dsp:spPr>
        <a:xfrm>
          <a:off x="299237" y="224525"/>
          <a:ext cx="544069" cy="5440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8D3A2E-1B7F-4C2F-B978-F5267ED2DD24}">
      <dsp:nvSpPr>
        <dsp:cNvPr id="0" name=""/>
        <dsp:cNvSpPr/>
      </dsp:nvSpPr>
      <dsp:spPr>
        <a:xfrm>
          <a:off x="1142545" y="1951"/>
          <a:ext cx="8808371" cy="98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2" tIns="104692" rIns="104692" bIns="104692"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lumMod val="75000"/>
                  <a:lumOff val="25000"/>
                </a:schemeClr>
              </a:solidFill>
              <a:latin typeface="Century Gothic"/>
            </a:rPr>
            <a:t>Project Overview</a:t>
          </a:r>
          <a:endParaRPr lang="en-US" sz="2200" b="0" i="0" u="none" strike="noStrike" kern="1200" cap="none" baseline="0" noProof="0">
            <a:solidFill>
              <a:schemeClr val="tx1">
                <a:lumMod val="75000"/>
                <a:lumOff val="25000"/>
              </a:schemeClr>
            </a:solidFill>
            <a:latin typeface="Century Gothic"/>
          </a:endParaRPr>
        </a:p>
      </dsp:txBody>
      <dsp:txXfrm>
        <a:off x="1142545" y="1951"/>
        <a:ext cx="8808371" cy="989216"/>
      </dsp:txXfrm>
    </dsp:sp>
    <dsp:sp modelId="{6F00371F-9557-4F6B-AA3B-B90F68B5019A}">
      <dsp:nvSpPr>
        <dsp:cNvPr id="0" name=""/>
        <dsp:cNvSpPr/>
      </dsp:nvSpPr>
      <dsp:spPr>
        <a:xfrm>
          <a:off x="0" y="1238472"/>
          <a:ext cx="9950917" cy="989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6890EC-0BBF-4CDA-A9F3-D034607E9A06}">
      <dsp:nvSpPr>
        <dsp:cNvPr id="0" name=""/>
        <dsp:cNvSpPr/>
      </dsp:nvSpPr>
      <dsp:spPr>
        <a:xfrm>
          <a:off x="299237" y="1461046"/>
          <a:ext cx="544069" cy="5440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F7CB5-C132-43B8-9397-BFBBF96B6EFD}">
      <dsp:nvSpPr>
        <dsp:cNvPr id="0" name=""/>
        <dsp:cNvSpPr/>
      </dsp:nvSpPr>
      <dsp:spPr>
        <a:xfrm>
          <a:off x="1142545" y="1238472"/>
          <a:ext cx="8808371" cy="98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2" tIns="104692" rIns="104692" bIns="104692"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lumMod val="75000"/>
                  <a:lumOff val="25000"/>
                </a:schemeClr>
              </a:solidFill>
              <a:latin typeface="Century Gothic"/>
            </a:rPr>
            <a:t>Results &amp; Conclusion</a:t>
          </a:r>
        </a:p>
      </dsp:txBody>
      <dsp:txXfrm>
        <a:off x="1142545" y="1238472"/>
        <a:ext cx="8808371" cy="989216"/>
      </dsp:txXfrm>
    </dsp:sp>
    <dsp:sp modelId="{E807199C-622E-43F7-94C9-B36A6B964A29}">
      <dsp:nvSpPr>
        <dsp:cNvPr id="0" name=""/>
        <dsp:cNvSpPr/>
      </dsp:nvSpPr>
      <dsp:spPr>
        <a:xfrm>
          <a:off x="0" y="2474993"/>
          <a:ext cx="9950917" cy="989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3C4F8-4F35-4868-AD53-A1A3231D27AB}">
      <dsp:nvSpPr>
        <dsp:cNvPr id="0" name=""/>
        <dsp:cNvSpPr/>
      </dsp:nvSpPr>
      <dsp:spPr>
        <a:xfrm>
          <a:off x="299237" y="2697566"/>
          <a:ext cx="544069" cy="54406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B798C2-FFF5-4EEF-95E8-AAE7C7C10F7C}">
      <dsp:nvSpPr>
        <dsp:cNvPr id="0" name=""/>
        <dsp:cNvSpPr/>
      </dsp:nvSpPr>
      <dsp:spPr>
        <a:xfrm>
          <a:off x="1142545" y="2474993"/>
          <a:ext cx="8808371" cy="98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2" tIns="104692" rIns="104692" bIns="104692"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lumMod val="75000"/>
                  <a:lumOff val="25000"/>
                </a:schemeClr>
              </a:solidFill>
              <a:latin typeface="Century Gothic"/>
            </a:rPr>
            <a:t>Data Summary</a:t>
          </a:r>
        </a:p>
      </dsp:txBody>
      <dsp:txXfrm>
        <a:off x="1142545" y="2474993"/>
        <a:ext cx="8808371" cy="989216"/>
      </dsp:txXfrm>
    </dsp:sp>
    <dsp:sp modelId="{C1433DA9-535C-4A19-9C71-DF611F4274A3}">
      <dsp:nvSpPr>
        <dsp:cNvPr id="0" name=""/>
        <dsp:cNvSpPr/>
      </dsp:nvSpPr>
      <dsp:spPr>
        <a:xfrm>
          <a:off x="0" y="3711513"/>
          <a:ext cx="9950917" cy="9892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93C031-536C-4AF8-B056-013F05398677}">
      <dsp:nvSpPr>
        <dsp:cNvPr id="0" name=""/>
        <dsp:cNvSpPr/>
      </dsp:nvSpPr>
      <dsp:spPr>
        <a:xfrm>
          <a:off x="299237" y="3934087"/>
          <a:ext cx="544069" cy="54406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AC35E1-3BC4-4D84-81D8-DB0A5A829678}">
      <dsp:nvSpPr>
        <dsp:cNvPr id="0" name=""/>
        <dsp:cNvSpPr/>
      </dsp:nvSpPr>
      <dsp:spPr>
        <a:xfrm>
          <a:off x="1142545" y="3711513"/>
          <a:ext cx="8808371" cy="98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2" tIns="104692" rIns="104692" bIns="104692"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1">
                  <a:lumMod val="75000"/>
                  <a:lumOff val="25000"/>
                </a:schemeClr>
              </a:solidFill>
              <a:latin typeface="Century Gothic"/>
            </a:rPr>
            <a:t>Methodology Tutorials</a:t>
          </a:r>
        </a:p>
      </dsp:txBody>
      <dsp:txXfrm>
        <a:off x="1142545" y="3711513"/>
        <a:ext cx="8808371" cy="989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5F556-67F6-430B-A447-DC22CDD91441}">
      <dsp:nvSpPr>
        <dsp:cNvPr id="0" name=""/>
        <dsp:cNvSpPr/>
      </dsp:nvSpPr>
      <dsp:spPr>
        <a:xfrm>
          <a:off x="0" y="574"/>
          <a:ext cx="9950917" cy="134329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5556F-96F3-4BBC-8AC4-F4F8B28A9FFA}">
      <dsp:nvSpPr>
        <dsp:cNvPr id="0" name=""/>
        <dsp:cNvSpPr/>
      </dsp:nvSpPr>
      <dsp:spPr>
        <a:xfrm>
          <a:off x="406346" y="302815"/>
          <a:ext cx="738812" cy="738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D3A2E-1B7F-4C2F-B978-F5267ED2DD24}">
      <dsp:nvSpPr>
        <dsp:cNvPr id="0" name=""/>
        <dsp:cNvSpPr/>
      </dsp:nvSpPr>
      <dsp:spPr>
        <a:xfrm>
          <a:off x="1551506" y="574"/>
          <a:ext cx="8399410" cy="13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65" tIns="142165" rIns="142165" bIns="142165" numCol="1" spcCol="1270" anchor="ctr" anchorCtr="0">
          <a:noAutofit/>
        </a:bodyPr>
        <a:lstStyle/>
        <a:p>
          <a:pPr marL="0" lvl="0" indent="0" algn="l" defTabSz="1111250">
            <a:lnSpc>
              <a:spcPct val="100000"/>
            </a:lnSpc>
            <a:spcBef>
              <a:spcPct val="0"/>
            </a:spcBef>
            <a:spcAft>
              <a:spcPct val="35000"/>
            </a:spcAft>
            <a:buNone/>
          </a:pPr>
          <a:r>
            <a:rPr lang="en-US" sz="2500" b="0" i="0" u="none" strike="noStrike" kern="1200" cap="none" baseline="0" noProof="0">
              <a:solidFill>
                <a:schemeClr val="tx1">
                  <a:lumMod val="75000"/>
                  <a:lumOff val="25000"/>
                </a:schemeClr>
              </a:solidFill>
              <a:latin typeface="Century Gothic"/>
            </a:rPr>
            <a:t>Runoff Curve Number (CN) is an estimate of water runoff over a specific landcover type</a:t>
          </a:r>
        </a:p>
      </dsp:txBody>
      <dsp:txXfrm>
        <a:off x="1551506" y="574"/>
        <a:ext cx="8399410" cy="1343295"/>
      </dsp:txXfrm>
    </dsp:sp>
    <dsp:sp modelId="{E807199C-622E-43F7-94C9-B36A6B964A29}">
      <dsp:nvSpPr>
        <dsp:cNvPr id="0" name=""/>
        <dsp:cNvSpPr/>
      </dsp:nvSpPr>
      <dsp:spPr>
        <a:xfrm>
          <a:off x="0" y="1679693"/>
          <a:ext cx="9950917" cy="134329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3C4F8-4F35-4868-AD53-A1A3231D27AB}">
      <dsp:nvSpPr>
        <dsp:cNvPr id="0" name=""/>
        <dsp:cNvSpPr/>
      </dsp:nvSpPr>
      <dsp:spPr>
        <a:xfrm>
          <a:off x="406346" y="1981934"/>
          <a:ext cx="738812" cy="738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798C2-FFF5-4EEF-95E8-AAE7C7C10F7C}">
      <dsp:nvSpPr>
        <dsp:cNvPr id="0" name=""/>
        <dsp:cNvSpPr/>
      </dsp:nvSpPr>
      <dsp:spPr>
        <a:xfrm>
          <a:off x="1551506" y="1679693"/>
          <a:ext cx="8399410" cy="13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65" tIns="142165" rIns="142165" bIns="142165"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Conventional CN is a static method that does not account for seasonal variability</a:t>
          </a:r>
        </a:p>
      </dsp:txBody>
      <dsp:txXfrm>
        <a:off x="1551506" y="1679693"/>
        <a:ext cx="8399410" cy="1343295"/>
      </dsp:txXfrm>
    </dsp:sp>
    <dsp:sp modelId="{22D3806F-4568-4DDF-9CAB-A00BBCD79DBE}">
      <dsp:nvSpPr>
        <dsp:cNvPr id="0" name=""/>
        <dsp:cNvSpPr/>
      </dsp:nvSpPr>
      <dsp:spPr>
        <a:xfrm>
          <a:off x="0" y="3358812"/>
          <a:ext cx="9950917" cy="134329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9257A-B6E1-4D41-ACD3-B69292BBF203}">
      <dsp:nvSpPr>
        <dsp:cNvPr id="0" name=""/>
        <dsp:cNvSpPr/>
      </dsp:nvSpPr>
      <dsp:spPr>
        <a:xfrm>
          <a:off x="406346" y="3661054"/>
          <a:ext cx="738812" cy="73881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DA84A-3F26-4CA1-B9B1-A31522E76E79}">
      <dsp:nvSpPr>
        <dsp:cNvPr id="0" name=""/>
        <dsp:cNvSpPr/>
      </dsp:nvSpPr>
      <dsp:spPr>
        <a:xfrm>
          <a:off x="1551506" y="3358812"/>
          <a:ext cx="8399410" cy="13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65" tIns="142165" rIns="142165" bIns="142165"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Create LULC maps to highlight both detailed urban and agricultural land use</a:t>
          </a:r>
          <a:endParaRPr lang="en-US" sz="2500" kern="1200">
            <a:solidFill>
              <a:schemeClr val="tx1">
                <a:lumMod val="75000"/>
                <a:lumOff val="25000"/>
              </a:schemeClr>
            </a:solidFill>
          </a:endParaRPr>
        </a:p>
      </dsp:txBody>
      <dsp:txXfrm>
        <a:off x="1551506" y="3358812"/>
        <a:ext cx="8399410" cy="1343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5F556-67F6-430B-A447-DC22CDD91441}">
      <dsp:nvSpPr>
        <dsp:cNvPr id="0" name=""/>
        <dsp:cNvSpPr/>
      </dsp:nvSpPr>
      <dsp:spPr>
        <a:xfrm>
          <a:off x="0" y="574"/>
          <a:ext cx="9950917" cy="13432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5556F-96F3-4BBC-8AC4-F4F8B28A9FFA}">
      <dsp:nvSpPr>
        <dsp:cNvPr id="0" name=""/>
        <dsp:cNvSpPr/>
      </dsp:nvSpPr>
      <dsp:spPr>
        <a:xfrm>
          <a:off x="406346" y="302815"/>
          <a:ext cx="738812" cy="7388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8D3A2E-1B7F-4C2F-B978-F5267ED2DD24}">
      <dsp:nvSpPr>
        <dsp:cNvPr id="0" name=""/>
        <dsp:cNvSpPr/>
      </dsp:nvSpPr>
      <dsp:spPr>
        <a:xfrm>
          <a:off x="1551506" y="574"/>
          <a:ext cx="8399410" cy="13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65" tIns="142165" rIns="142165" bIns="142165"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Conduct and compare two methods of curve number calculation: conventional method and a dynamic method</a:t>
          </a:r>
          <a:endParaRPr lang="en-US" sz="2500" kern="1200">
            <a:solidFill>
              <a:schemeClr val="tx1">
                <a:lumMod val="75000"/>
                <a:lumOff val="25000"/>
              </a:schemeClr>
            </a:solidFill>
          </a:endParaRPr>
        </a:p>
      </dsp:txBody>
      <dsp:txXfrm>
        <a:off x="1551506" y="574"/>
        <a:ext cx="8399410" cy="1343295"/>
      </dsp:txXfrm>
    </dsp:sp>
    <dsp:sp modelId="{6F00371F-9557-4F6B-AA3B-B90F68B5019A}">
      <dsp:nvSpPr>
        <dsp:cNvPr id="0" name=""/>
        <dsp:cNvSpPr/>
      </dsp:nvSpPr>
      <dsp:spPr>
        <a:xfrm>
          <a:off x="0" y="1679693"/>
          <a:ext cx="9950917" cy="13432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6890EC-0BBF-4CDA-A9F3-D034607E9A06}">
      <dsp:nvSpPr>
        <dsp:cNvPr id="0" name=""/>
        <dsp:cNvSpPr/>
      </dsp:nvSpPr>
      <dsp:spPr>
        <a:xfrm>
          <a:off x="406346" y="1981934"/>
          <a:ext cx="738812" cy="7388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F7CB5-C132-43B8-9397-BFBBF96B6EFD}">
      <dsp:nvSpPr>
        <dsp:cNvPr id="0" name=""/>
        <dsp:cNvSpPr/>
      </dsp:nvSpPr>
      <dsp:spPr>
        <a:xfrm>
          <a:off x="1551506" y="1679693"/>
          <a:ext cx="8399410" cy="13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65" tIns="142165" rIns="142165" bIns="142165"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Provide project partners with updated LULC maps</a:t>
          </a:r>
        </a:p>
      </dsp:txBody>
      <dsp:txXfrm>
        <a:off x="1551506" y="1679693"/>
        <a:ext cx="8399410" cy="1343295"/>
      </dsp:txXfrm>
    </dsp:sp>
    <dsp:sp modelId="{E807199C-622E-43F7-94C9-B36A6B964A29}">
      <dsp:nvSpPr>
        <dsp:cNvPr id="0" name=""/>
        <dsp:cNvSpPr/>
      </dsp:nvSpPr>
      <dsp:spPr>
        <a:xfrm>
          <a:off x="0" y="3358812"/>
          <a:ext cx="9950917" cy="13432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3C4F8-4F35-4868-AD53-A1A3231D27AB}">
      <dsp:nvSpPr>
        <dsp:cNvPr id="0" name=""/>
        <dsp:cNvSpPr/>
      </dsp:nvSpPr>
      <dsp:spPr>
        <a:xfrm>
          <a:off x="406346" y="3661054"/>
          <a:ext cx="738812" cy="7388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B798C2-FFF5-4EEF-95E8-AAE7C7C10F7C}">
      <dsp:nvSpPr>
        <dsp:cNvPr id="0" name=""/>
        <dsp:cNvSpPr/>
      </dsp:nvSpPr>
      <dsp:spPr>
        <a:xfrm>
          <a:off x="1551506" y="3358812"/>
          <a:ext cx="8399410" cy="13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65" tIns="142165" rIns="142165" bIns="142165"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1">
                  <a:lumMod val="75000"/>
                  <a:lumOff val="25000"/>
                </a:schemeClr>
              </a:solidFill>
              <a:latin typeface="Century Gothic"/>
            </a:rPr>
            <a:t>Provide project partners with a tutorial on how to calculate a dynamic, NDVI-based curve number</a:t>
          </a:r>
        </a:p>
      </dsp:txBody>
      <dsp:txXfrm>
        <a:off x="1551506" y="3358812"/>
        <a:ext cx="8399410" cy="13432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252CB-AB3D-F747-8051-811898C55996}">
      <dsp:nvSpPr>
        <dsp:cNvPr id="0" name=""/>
        <dsp:cNvSpPr/>
      </dsp:nvSpPr>
      <dsp:spPr>
        <a:xfrm>
          <a:off x="4532" y="2735002"/>
          <a:ext cx="1686214" cy="674485"/>
        </a:xfrm>
        <a:prstGeom prst="chevron">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a:latin typeface="Century Gothic" panose="020B0502020202020204" pitchFamily="34" charset="0"/>
            </a:rPr>
            <a:t>2006</a:t>
          </a:r>
        </a:p>
      </dsp:txBody>
      <dsp:txXfrm>
        <a:off x="341775" y="2735002"/>
        <a:ext cx="1011729" cy="674485"/>
      </dsp:txXfrm>
    </dsp:sp>
    <dsp:sp modelId="{FFC75E56-EA55-6E49-A10B-99DE8137FDA8}">
      <dsp:nvSpPr>
        <dsp:cNvPr id="0" name=""/>
        <dsp:cNvSpPr/>
      </dsp:nvSpPr>
      <dsp:spPr>
        <a:xfrm>
          <a:off x="1522125" y="2735002"/>
          <a:ext cx="1686214" cy="674485"/>
        </a:xfrm>
        <a:prstGeom prst="chevron">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a:latin typeface="Century Gothic" panose="020B0502020202020204" pitchFamily="34" charset="0"/>
            </a:rPr>
            <a:t>2008</a:t>
          </a:r>
        </a:p>
      </dsp:txBody>
      <dsp:txXfrm>
        <a:off x="1859368" y="2735002"/>
        <a:ext cx="1011729" cy="674485"/>
      </dsp:txXfrm>
    </dsp:sp>
    <dsp:sp modelId="{DF049FEF-8940-694D-88C1-AD5C827459DF}">
      <dsp:nvSpPr>
        <dsp:cNvPr id="0" name=""/>
        <dsp:cNvSpPr/>
      </dsp:nvSpPr>
      <dsp:spPr>
        <a:xfrm>
          <a:off x="3039718" y="2735002"/>
          <a:ext cx="1686214" cy="674485"/>
        </a:xfrm>
        <a:prstGeom prst="chevron">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a:latin typeface="Century Gothic" panose="020B0502020202020204" pitchFamily="34" charset="0"/>
            </a:rPr>
            <a:t>2011</a:t>
          </a:r>
        </a:p>
      </dsp:txBody>
      <dsp:txXfrm>
        <a:off x="3376961" y="2735002"/>
        <a:ext cx="1011729" cy="674485"/>
      </dsp:txXfrm>
    </dsp:sp>
    <dsp:sp modelId="{24CCFDED-8CD9-47C9-B673-F947109A0365}">
      <dsp:nvSpPr>
        <dsp:cNvPr id="0" name=""/>
        <dsp:cNvSpPr/>
      </dsp:nvSpPr>
      <dsp:spPr>
        <a:xfrm>
          <a:off x="4557311" y="2735002"/>
          <a:ext cx="1686214" cy="674485"/>
        </a:xfrm>
        <a:prstGeom prst="chevron">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a:latin typeface="Century Gothic" panose="020B0502020202020204" pitchFamily="34" charset="0"/>
            </a:rPr>
            <a:t>2013</a:t>
          </a:r>
        </a:p>
      </dsp:txBody>
      <dsp:txXfrm>
        <a:off x="4894554" y="2735002"/>
        <a:ext cx="1011729" cy="674485"/>
      </dsp:txXfrm>
    </dsp:sp>
    <dsp:sp modelId="{1E61F925-B42E-A24D-8BF3-105E699F8AA4}">
      <dsp:nvSpPr>
        <dsp:cNvPr id="0" name=""/>
        <dsp:cNvSpPr/>
      </dsp:nvSpPr>
      <dsp:spPr>
        <a:xfrm>
          <a:off x="6074904" y="2735002"/>
          <a:ext cx="1686214" cy="674485"/>
        </a:xfrm>
        <a:prstGeom prst="chevron">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a:latin typeface="Century Gothic" panose="020B0502020202020204" pitchFamily="34" charset="0"/>
            </a:rPr>
            <a:t>2016</a:t>
          </a:r>
        </a:p>
      </dsp:txBody>
      <dsp:txXfrm>
        <a:off x="6412147" y="2735002"/>
        <a:ext cx="1011729" cy="674485"/>
      </dsp:txXfrm>
    </dsp:sp>
    <dsp:sp modelId="{2C325A2C-C86B-F540-A39E-2D7C3187F044}">
      <dsp:nvSpPr>
        <dsp:cNvPr id="0" name=""/>
        <dsp:cNvSpPr/>
      </dsp:nvSpPr>
      <dsp:spPr>
        <a:xfrm>
          <a:off x="7592497" y="2735002"/>
          <a:ext cx="1686214" cy="674485"/>
        </a:xfrm>
        <a:prstGeom prst="chevron">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u="none" kern="1200">
              <a:latin typeface="Century Gothic" panose="020B0502020202020204" pitchFamily="34" charset="0"/>
            </a:rPr>
            <a:t>2019</a:t>
          </a:r>
        </a:p>
      </dsp:txBody>
      <dsp:txXfrm>
        <a:off x="7929740" y="2735002"/>
        <a:ext cx="1011729" cy="6744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1C67-BA5A-EF4D-AECF-1E577C27AA4D}">
      <dsp:nvSpPr>
        <dsp:cNvPr id="0" name=""/>
        <dsp:cNvSpPr/>
      </dsp:nvSpPr>
      <dsp:spPr>
        <a:xfrm>
          <a:off x="992" y="1403366"/>
          <a:ext cx="2321718" cy="1160859"/>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Century Gothic"/>
            </a:rPr>
            <a:t>Annual Rainy Season</a:t>
          </a:r>
        </a:p>
      </dsp:txBody>
      <dsp:txXfrm>
        <a:off x="34992" y="1437366"/>
        <a:ext cx="2253718" cy="1092859"/>
      </dsp:txXfrm>
    </dsp:sp>
    <dsp:sp modelId="{ADFFD0B8-0C84-F247-BAF7-77B7A4BE3180}">
      <dsp:nvSpPr>
        <dsp:cNvPr id="0" name=""/>
        <dsp:cNvSpPr/>
      </dsp:nvSpPr>
      <dsp:spPr>
        <a:xfrm>
          <a:off x="233164" y="2564226"/>
          <a:ext cx="232171" cy="870644"/>
        </a:xfrm>
        <a:custGeom>
          <a:avLst/>
          <a:gdLst/>
          <a:ahLst/>
          <a:cxnLst/>
          <a:rect l="0" t="0" r="0" b="0"/>
          <a:pathLst>
            <a:path>
              <a:moveTo>
                <a:pt x="0" y="0"/>
              </a:moveTo>
              <a:lnTo>
                <a:pt x="0" y="870644"/>
              </a:lnTo>
              <a:lnTo>
                <a:pt x="232171" y="870644"/>
              </a:lnTo>
            </a:path>
          </a:pathLst>
        </a:custGeom>
        <a:noFill/>
        <a:ln w="12700" cap="flat" cmpd="sng" algn="ctr">
          <a:solidFill>
            <a:srgbClr val="24B1B5"/>
          </a:solidFill>
          <a:prstDash val="solid"/>
          <a:miter lim="800000"/>
        </a:ln>
        <a:effectLst/>
      </dsp:spPr>
      <dsp:style>
        <a:lnRef idx="2">
          <a:scrgbClr r="0" g="0" b="0"/>
        </a:lnRef>
        <a:fillRef idx="0">
          <a:scrgbClr r="0" g="0" b="0"/>
        </a:fillRef>
        <a:effectRef idx="0">
          <a:scrgbClr r="0" g="0" b="0"/>
        </a:effectRef>
        <a:fontRef idx="minor"/>
      </dsp:style>
    </dsp:sp>
    <dsp:sp modelId="{57E1FC78-4A9D-1B49-A90A-D2FCF8143462}">
      <dsp:nvSpPr>
        <dsp:cNvPr id="0" name=""/>
        <dsp:cNvSpPr/>
      </dsp:nvSpPr>
      <dsp:spPr>
        <a:xfrm>
          <a:off x="465335" y="2854440"/>
          <a:ext cx="1857374" cy="1160859"/>
        </a:xfrm>
        <a:prstGeom prst="roundRect">
          <a:avLst>
            <a:gd name="adj" fmla="val 10000"/>
          </a:avLst>
        </a:prstGeom>
        <a:solidFill>
          <a:schemeClr val="lt1">
            <a:alpha val="90000"/>
            <a:hueOff val="0"/>
            <a:satOff val="0"/>
            <a:lumOff val="0"/>
            <a:alphaOff val="0"/>
          </a:schemeClr>
        </a:solidFill>
        <a:ln w="12700" cap="flat" cmpd="sng" algn="ctr">
          <a:solidFill>
            <a:srgbClr val="24B1B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March to September</a:t>
          </a:r>
        </a:p>
      </dsp:txBody>
      <dsp:txXfrm>
        <a:off x="499335" y="2888440"/>
        <a:ext cx="1789374" cy="1092859"/>
      </dsp:txXfrm>
    </dsp:sp>
    <dsp:sp modelId="{E995E78B-DB58-3F4D-8EC1-F5284D8F074C}">
      <dsp:nvSpPr>
        <dsp:cNvPr id="0" name=""/>
        <dsp:cNvSpPr/>
      </dsp:nvSpPr>
      <dsp:spPr>
        <a:xfrm>
          <a:off x="2903140" y="1403366"/>
          <a:ext cx="2321718" cy="1160859"/>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Century Gothic"/>
            </a:rPr>
            <a:t>Early Rain Season</a:t>
          </a:r>
        </a:p>
      </dsp:txBody>
      <dsp:txXfrm>
        <a:off x="2937140" y="1437366"/>
        <a:ext cx="2253718" cy="1092859"/>
      </dsp:txXfrm>
    </dsp:sp>
    <dsp:sp modelId="{E9952F35-268F-A54B-A578-AC35CDF46F86}">
      <dsp:nvSpPr>
        <dsp:cNvPr id="0" name=""/>
        <dsp:cNvSpPr/>
      </dsp:nvSpPr>
      <dsp:spPr>
        <a:xfrm>
          <a:off x="3135312" y="2564226"/>
          <a:ext cx="232171" cy="870644"/>
        </a:xfrm>
        <a:custGeom>
          <a:avLst/>
          <a:gdLst/>
          <a:ahLst/>
          <a:cxnLst/>
          <a:rect l="0" t="0" r="0" b="0"/>
          <a:pathLst>
            <a:path>
              <a:moveTo>
                <a:pt x="0" y="0"/>
              </a:moveTo>
              <a:lnTo>
                <a:pt x="0" y="870644"/>
              </a:lnTo>
              <a:lnTo>
                <a:pt x="232171" y="870644"/>
              </a:lnTo>
            </a:path>
          </a:pathLst>
        </a:custGeom>
        <a:noFill/>
        <a:ln w="12700" cap="flat" cmpd="sng" algn="ctr">
          <a:solidFill>
            <a:srgbClr val="24B1B5"/>
          </a:solidFill>
          <a:prstDash val="solid"/>
          <a:miter lim="800000"/>
        </a:ln>
        <a:effectLst/>
      </dsp:spPr>
      <dsp:style>
        <a:lnRef idx="2">
          <a:scrgbClr r="0" g="0" b="0"/>
        </a:lnRef>
        <a:fillRef idx="0">
          <a:scrgbClr r="0" g="0" b="0"/>
        </a:fillRef>
        <a:effectRef idx="0">
          <a:scrgbClr r="0" g="0" b="0"/>
        </a:effectRef>
        <a:fontRef idx="minor"/>
      </dsp:style>
    </dsp:sp>
    <dsp:sp modelId="{41798E8B-DAF3-5C47-A07D-9CA2EACDDD5B}">
      <dsp:nvSpPr>
        <dsp:cNvPr id="0" name=""/>
        <dsp:cNvSpPr/>
      </dsp:nvSpPr>
      <dsp:spPr>
        <a:xfrm>
          <a:off x="3367484" y="2854440"/>
          <a:ext cx="1857374" cy="1160859"/>
        </a:xfrm>
        <a:prstGeom prst="roundRect">
          <a:avLst>
            <a:gd name="adj" fmla="val 10000"/>
          </a:avLst>
        </a:prstGeom>
        <a:solidFill>
          <a:schemeClr val="lt1">
            <a:alpha val="90000"/>
            <a:hueOff val="0"/>
            <a:satOff val="0"/>
            <a:lumOff val="0"/>
            <a:alphaOff val="0"/>
          </a:schemeClr>
        </a:solidFill>
        <a:ln w="12700" cap="flat" cmpd="sng" algn="ctr">
          <a:solidFill>
            <a:srgbClr val="24B1B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March to May</a:t>
          </a:r>
        </a:p>
      </dsp:txBody>
      <dsp:txXfrm>
        <a:off x="3401484" y="2888440"/>
        <a:ext cx="1789374" cy="1092859"/>
      </dsp:txXfrm>
    </dsp:sp>
    <dsp:sp modelId="{DD9EFDCF-B1EC-3B4D-B214-EBB79288A7E7}">
      <dsp:nvSpPr>
        <dsp:cNvPr id="0" name=""/>
        <dsp:cNvSpPr/>
      </dsp:nvSpPr>
      <dsp:spPr>
        <a:xfrm>
          <a:off x="5805289" y="1403366"/>
          <a:ext cx="2321718" cy="1160859"/>
        </a:xfrm>
        <a:prstGeom prst="roundRect">
          <a:avLst>
            <a:gd name="adj" fmla="val 10000"/>
          </a:avLst>
        </a:prstGeom>
        <a:solidFill>
          <a:srgbClr val="24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Century Gothic"/>
            </a:rPr>
            <a:t>Late Rainy Season</a:t>
          </a:r>
        </a:p>
      </dsp:txBody>
      <dsp:txXfrm>
        <a:off x="5839289" y="1437366"/>
        <a:ext cx="2253718" cy="1092859"/>
      </dsp:txXfrm>
    </dsp:sp>
    <dsp:sp modelId="{DAF2993A-A3CA-2F47-AE1F-2B7D2E649624}">
      <dsp:nvSpPr>
        <dsp:cNvPr id="0" name=""/>
        <dsp:cNvSpPr/>
      </dsp:nvSpPr>
      <dsp:spPr>
        <a:xfrm>
          <a:off x="6037460" y="2564226"/>
          <a:ext cx="232171" cy="870644"/>
        </a:xfrm>
        <a:custGeom>
          <a:avLst/>
          <a:gdLst/>
          <a:ahLst/>
          <a:cxnLst/>
          <a:rect l="0" t="0" r="0" b="0"/>
          <a:pathLst>
            <a:path>
              <a:moveTo>
                <a:pt x="0" y="0"/>
              </a:moveTo>
              <a:lnTo>
                <a:pt x="0" y="870644"/>
              </a:lnTo>
              <a:lnTo>
                <a:pt x="232171" y="870644"/>
              </a:lnTo>
            </a:path>
          </a:pathLst>
        </a:custGeom>
        <a:noFill/>
        <a:ln w="12700" cap="flat" cmpd="sng" algn="ctr">
          <a:solidFill>
            <a:srgbClr val="24B1B5"/>
          </a:solidFill>
          <a:prstDash val="solid"/>
          <a:miter lim="800000"/>
        </a:ln>
        <a:effectLst/>
      </dsp:spPr>
      <dsp:style>
        <a:lnRef idx="2">
          <a:scrgbClr r="0" g="0" b="0"/>
        </a:lnRef>
        <a:fillRef idx="0">
          <a:scrgbClr r="0" g="0" b="0"/>
        </a:fillRef>
        <a:effectRef idx="0">
          <a:scrgbClr r="0" g="0" b="0"/>
        </a:effectRef>
        <a:fontRef idx="minor"/>
      </dsp:style>
    </dsp:sp>
    <dsp:sp modelId="{CED046B9-66B5-F64B-BDB6-E0EFE6CF424C}">
      <dsp:nvSpPr>
        <dsp:cNvPr id="0" name=""/>
        <dsp:cNvSpPr/>
      </dsp:nvSpPr>
      <dsp:spPr>
        <a:xfrm>
          <a:off x="6269632" y="2854440"/>
          <a:ext cx="1857374" cy="1160859"/>
        </a:xfrm>
        <a:prstGeom prst="roundRect">
          <a:avLst>
            <a:gd name="adj" fmla="val 10000"/>
          </a:avLst>
        </a:prstGeom>
        <a:solidFill>
          <a:schemeClr val="lt1">
            <a:alpha val="90000"/>
            <a:hueOff val="0"/>
            <a:satOff val="0"/>
            <a:lumOff val="0"/>
            <a:alphaOff val="0"/>
          </a:schemeClr>
        </a:solidFill>
        <a:ln w="12700" cap="flat" cmpd="sng" algn="ctr">
          <a:solidFill>
            <a:srgbClr val="24B1B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b="0" kern="1200">
              <a:solidFill>
                <a:schemeClr val="tx1">
                  <a:lumMod val="75000"/>
                  <a:lumOff val="25000"/>
                </a:schemeClr>
              </a:solidFill>
              <a:latin typeface="Century Gothic"/>
            </a:rPr>
            <a:t>June </a:t>
          </a:r>
          <a:r>
            <a:rPr lang="en-US" sz="2400" b="0" kern="1200">
              <a:latin typeface="Century Gothic"/>
            </a:rPr>
            <a:t>to September</a:t>
          </a:r>
          <a:endParaRPr lang="en-US" sz="2400" b="0" kern="1200"/>
        </a:p>
      </dsp:txBody>
      <dsp:txXfrm>
        <a:off x="6303632" y="2888440"/>
        <a:ext cx="1789374" cy="1092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5759D-6EF7-CF4A-B4D2-0A6902682C19}">
      <dsp:nvSpPr>
        <dsp:cNvPr id="0" name=""/>
        <dsp:cNvSpPr/>
      </dsp:nvSpPr>
      <dsp:spPr>
        <a:xfrm>
          <a:off x="0" y="0"/>
          <a:ext cx="9761681" cy="1002770"/>
        </a:xfrm>
        <a:prstGeom prst="roundRect">
          <a:avLst>
            <a:gd name="adj" fmla="val 10000"/>
          </a:avLst>
        </a:prstGeom>
        <a:solidFill>
          <a:srgbClr val="7BCD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entury Gothic"/>
            </a:rPr>
            <a:t>Dynamic NDVI-based Curve Number Maps</a:t>
          </a:r>
          <a:endParaRPr lang="en-US" sz="2800" b="0" i="0" u="none" strike="noStrike" kern="1200" cap="none" baseline="0" noProof="0">
            <a:solidFill>
              <a:srgbClr val="010000"/>
            </a:solidFill>
            <a:latin typeface="Century Gothic"/>
          </a:endParaRPr>
        </a:p>
      </dsp:txBody>
      <dsp:txXfrm>
        <a:off x="2052613" y="0"/>
        <a:ext cx="7709067" cy="1002770"/>
      </dsp:txXfrm>
    </dsp:sp>
    <dsp:sp modelId="{0E387EFE-30CE-6748-9D94-4C01216479CA}">
      <dsp:nvSpPr>
        <dsp:cNvPr id="0" name=""/>
        <dsp:cNvSpPr/>
      </dsp:nvSpPr>
      <dsp:spPr>
        <a:xfrm>
          <a:off x="100277" y="100277"/>
          <a:ext cx="1952336" cy="802216"/>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0EEB70-38D3-E84F-ACA9-1960D495FBAD}">
      <dsp:nvSpPr>
        <dsp:cNvPr id="0" name=""/>
        <dsp:cNvSpPr/>
      </dsp:nvSpPr>
      <dsp:spPr>
        <a:xfrm>
          <a:off x="0" y="1103047"/>
          <a:ext cx="9761681" cy="1002770"/>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entury Gothic"/>
            </a:rPr>
            <a:t>Conventional Curve Number Maps &amp; Tables</a:t>
          </a:r>
        </a:p>
      </dsp:txBody>
      <dsp:txXfrm>
        <a:off x="2052613" y="1103047"/>
        <a:ext cx="7709067" cy="1002770"/>
      </dsp:txXfrm>
    </dsp:sp>
    <dsp:sp modelId="{A31C7007-9EAC-684B-9B37-B0A00EC45DF9}">
      <dsp:nvSpPr>
        <dsp:cNvPr id="0" name=""/>
        <dsp:cNvSpPr/>
      </dsp:nvSpPr>
      <dsp:spPr>
        <a:xfrm>
          <a:off x="100277" y="1203325"/>
          <a:ext cx="1952336" cy="802216"/>
        </a:xfrm>
        <a:prstGeom prst="roundRect">
          <a:avLst>
            <a:gd name="adj" fmla="val 10000"/>
          </a:avLst>
        </a:prstGeom>
        <a:solidFill>
          <a:schemeClr val="accent5">
            <a:tint val="50000"/>
            <a:hueOff val="-1847243"/>
            <a:satOff val="-3249"/>
            <a:lumOff val="-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653DB-C6D5-3849-86B6-79E3A5687294}">
      <dsp:nvSpPr>
        <dsp:cNvPr id="0" name=""/>
        <dsp:cNvSpPr/>
      </dsp:nvSpPr>
      <dsp:spPr>
        <a:xfrm>
          <a:off x="0" y="2206095"/>
          <a:ext cx="9761681" cy="1002770"/>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entury Gothic"/>
            </a:rPr>
            <a:t>Land Use Land Cover Maps</a:t>
          </a:r>
        </a:p>
      </dsp:txBody>
      <dsp:txXfrm>
        <a:off x="2052613" y="2206095"/>
        <a:ext cx="7709067" cy="1002770"/>
      </dsp:txXfrm>
    </dsp:sp>
    <dsp:sp modelId="{0A00FAFC-F33E-E145-945F-3DF0143259BA}">
      <dsp:nvSpPr>
        <dsp:cNvPr id="0" name=""/>
        <dsp:cNvSpPr/>
      </dsp:nvSpPr>
      <dsp:spPr>
        <a:xfrm>
          <a:off x="100277" y="2306373"/>
          <a:ext cx="1952336" cy="802216"/>
        </a:xfrm>
        <a:prstGeom prst="roundRect">
          <a:avLst>
            <a:gd name="adj" fmla="val 10000"/>
          </a:avLst>
        </a:prstGeom>
        <a:solidFill>
          <a:schemeClr val="accent5">
            <a:tint val="50000"/>
            <a:hueOff val="-3694485"/>
            <a:satOff val="-6499"/>
            <a:lumOff val="-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18A1E9-CD1D-0E4D-B631-5A021DC69128}">
      <dsp:nvSpPr>
        <dsp:cNvPr id="0" name=""/>
        <dsp:cNvSpPr/>
      </dsp:nvSpPr>
      <dsp:spPr>
        <a:xfrm>
          <a:off x="0" y="3309143"/>
          <a:ext cx="9761681" cy="1002770"/>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entury Gothic"/>
            </a:rPr>
            <a:t>Tutorial of Methods</a:t>
          </a:r>
        </a:p>
      </dsp:txBody>
      <dsp:txXfrm>
        <a:off x="2052613" y="3309143"/>
        <a:ext cx="7709067" cy="1002770"/>
      </dsp:txXfrm>
    </dsp:sp>
    <dsp:sp modelId="{CC33DF85-8345-804C-931A-272D704286FE}">
      <dsp:nvSpPr>
        <dsp:cNvPr id="0" name=""/>
        <dsp:cNvSpPr/>
      </dsp:nvSpPr>
      <dsp:spPr>
        <a:xfrm>
          <a:off x="100277" y="3409421"/>
          <a:ext cx="1952336" cy="802216"/>
        </a:xfrm>
        <a:prstGeom prst="roundRect">
          <a:avLst>
            <a:gd name="adj" fmla="val 10000"/>
          </a:avLst>
        </a:prstGeom>
        <a:solidFill>
          <a:schemeClr val="accent5">
            <a:tint val="50000"/>
            <a:hueOff val="-5541728"/>
            <a:satOff val="-9748"/>
            <a:lumOff val="-1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82489E-6C86-CA4B-985F-3350D9E1B2F8}">
      <dsp:nvSpPr>
        <dsp:cNvPr id="0" name=""/>
        <dsp:cNvSpPr/>
      </dsp:nvSpPr>
      <dsp:spPr>
        <a:xfrm>
          <a:off x="0" y="4412191"/>
          <a:ext cx="9761681" cy="1002770"/>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Century Gothic"/>
            </a:rPr>
            <a:t>Story Map</a:t>
          </a:r>
        </a:p>
      </dsp:txBody>
      <dsp:txXfrm>
        <a:off x="2052613" y="4412191"/>
        <a:ext cx="7709067" cy="1002770"/>
      </dsp:txXfrm>
    </dsp:sp>
    <dsp:sp modelId="{64E48BFA-2008-1949-91CF-F25CFB5ECF04}">
      <dsp:nvSpPr>
        <dsp:cNvPr id="0" name=""/>
        <dsp:cNvSpPr/>
      </dsp:nvSpPr>
      <dsp:spPr>
        <a:xfrm>
          <a:off x="100277" y="4512469"/>
          <a:ext cx="1952336" cy="802216"/>
        </a:xfrm>
        <a:prstGeom prst="roundRect">
          <a:avLst>
            <a:gd name="adj" fmla="val 10000"/>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FF231-42BD-4E28-9C85-652DDD440BDA}">
      <dsp:nvSpPr>
        <dsp:cNvPr id="0" name=""/>
        <dsp:cNvSpPr/>
      </dsp:nvSpPr>
      <dsp:spPr>
        <a:xfrm>
          <a:off x="913889" y="0"/>
          <a:ext cx="10357419" cy="43666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3D218-2666-4294-855E-7B508DB4A56B}">
      <dsp:nvSpPr>
        <dsp:cNvPr id="0" name=""/>
        <dsp:cNvSpPr/>
      </dsp:nvSpPr>
      <dsp:spPr>
        <a:xfrm>
          <a:off x="1729310" y="1309996"/>
          <a:ext cx="4188662" cy="17466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a:latin typeface="Century Gothic"/>
            </a:rPr>
            <a:t>Google Earth Engine</a:t>
          </a:r>
          <a:endParaRPr lang="en-US" sz="2500" b="0" i="0" u="none" strike="noStrike" kern="1200" cap="none" baseline="0" noProof="0">
            <a:latin typeface="Century Gothic"/>
          </a:endParaRPr>
        </a:p>
        <a:p>
          <a:pPr marL="228600" lvl="1" indent="-228600" algn="l" defTabSz="889000" rtl="0">
            <a:lnSpc>
              <a:spcPct val="90000"/>
            </a:lnSpc>
            <a:spcBef>
              <a:spcPct val="0"/>
            </a:spcBef>
            <a:spcAft>
              <a:spcPct val="15000"/>
            </a:spcAft>
            <a:buChar char="•"/>
          </a:pPr>
          <a:r>
            <a:rPr lang="en-US" sz="2000" kern="1200">
              <a:latin typeface="Century Gothic"/>
            </a:rPr>
            <a:t>Import Study Area &amp; Landsat</a:t>
          </a:r>
        </a:p>
        <a:p>
          <a:pPr marL="228600" lvl="1" indent="-228600" algn="l" defTabSz="889000" rtl="0">
            <a:lnSpc>
              <a:spcPct val="90000"/>
            </a:lnSpc>
            <a:spcBef>
              <a:spcPct val="0"/>
            </a:spcBef>
            <a:spcAft>
              <a:spcPct val="15000"/>
            </a:spcAft>
            <a:buChar char="•"/>
          </a:pPr>
          <a:r>
            <a:rPr lang="en-US" sz="2000" kern="1200">
              <a:latin typeface="Century Gothic"/>
            </a:rPr>
            <a:t>Set NDVI Script Dates</a:t>
          </a:r>
        </a:p>
        <a:p>
          <a:pPr marL="228600" lvl="1" indent="-228600" algn="l" defTabSz="889000" rtl="0">
            <a:lnSpc>
              <a:spcPct val="90000"/>
            </a:lnSpc>
            <a:spcBef>
              <a:spcPct val="0"/>
            </a:spcBef>
            <a:spcAft>
              <a:spcPct val="15000"/>
            </a:spcAft>
            <a:buChar char="•"/>
          </a:pPr>
          <a:r>
            <a:rPr lang="en-US" sz="2000" kern="1200">
              <a:latin typeface="Century Gothic"/>
            </a:rPr>
            <a:t>Export </a:t>
          </a:r>
          <a:r>
            <a:rPr lang="en-US" sz="2000" kern="1200" err="1">
              <a:latin typeface="Century Gothic"/>
            </a:rPr>
            <a:t>GeoTiffs</a:t>
          </a:r>
          <a:endParaRPr lang="en-US" sz="2000" kern="1200">
            <a:latin typeface="Century Gothic"/>
          </a:endParaRPr>
        </a:p>
      </dsp:txBody>
      <dsp:txXfrm>
        <a:off x="1814575" y="1395261"/>
        <a:ext cx="4018132" cy="1576132"/>
      </dsp:txXfrm>
    </dsp:sp>
    <dsp:sp modelId="{C7D76DD3-CFEF-44CB-9662-CE777CF72012}">
      <dsp:nvSpPr>
        <dsp:cNvPr id="0" name=""/>
        <dsp:cNvSpPr/>
      </dsp:nvSpPr>
      <dsp:spPr>
        <a:xfrm>
          <a:off x="6267226" y="1309996"/>
          <a:ext cx="4188662" cy="17466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a:latin typeface="Century Gothic"/>
            </a:rPr>
            <a:t>ArcGIS Pro</a:t>
          </a:r>
        </a:p>
        <a:p>
          <a:pPr marL="228600" lvl="1" indent="-228600" algn="l" defTabSz="889000" rtl="0">
            <a:lnSpc>
              <a:spcPct val="90000"/>
            </a:lnSpc>
            <a:spcBef>
              <a:spcPct val="0"/>
            </a:spcBef>
            <a:spcAft>
              <a:spcPct val="15000"/>
            </a:spcAft>
            <a:buChar char="•"/>
          </a:pPr>
          <a:r>
            <a:rPr lang="en-US" sz="2000" kern="1200">
              <a:latin typeface="Century Gothic"/>
            </a:rPr>
            <a:t>Import </a:t>
          </a:r>
          <a:r>
            <a:rPr lang="en-US" sz="2000" kern="1200" err="1">
              <a:latin typeface="Century Gothic"/>
            </a:rPr>
            <a:t>GeoTiffs</a:t>
          </a:r>
          <a:endParaRPr lang="en-US" sz="2000" kern="1200">
            <a:latin typeface="Century Gothic"/>
          </a:endParaRPr>
        </a:p>
        <a:p>
          <a:pPr marL="228600" lvl="1" indent="-228600" algn="l" defTabSz="889000" rtl="0">
            <a:lnSpc>
              <a:spcPct val="90000"/>
            </a:lnSpc>
            <a:spcBef>
              <a:spcPct val="0"/>
            </a:spcBef>
            <a:spcAft>
              <a:spcPct val="15000"/>
            </a:spcAft>
            <a:buChar char="•"/>
          </a:pPr>
          <a:r>
            <a:rPr lang="en-US" sz="2000" kern="1200">
              <a:latin typeface="Century Gothic"/>
            </a:rPr>
            <a:t>Raster Calculator</a:t>
          </a:r>
        </a:p>
      </dsp:txBody>
      <dsp:txXfrm>
        <a:off x="6352491" y="1395261"/>
        <a:ext cx="4018132" cy="15761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presentation of the Riley County Water Resources DEVELOP Summer 2020 team's feasibility study. Our project title is Comparing Curve Number Calculation Methods to Inform Local Resiliency Initiatives in Riley County, Kansas. </a:t>
            </a:r>
          </a:p>
          <a:p>
            <a:endParaRPr lang="en-US">
              <a:cs typeface="Calibri"/>
            </a:endParaRPr>
          </a:p>
          <a:p>
            <a:r>
              <a:rPr lang="en-US">
                <a:cs typeface="Calibri"/>
              </a:rPr>
              <a:t>The team member researchers were Trista Brophy, Ella Griffith, Elizabeth Nguyen, and Adelaide Schmidt. </a:t>
            </a:r>
          </a:p>
          <a:p>
            <a:endParaRPr lang="en-US">
              <a:cs typeface="Calibri"/>
            </a:endParaRPr>
          </a:p>
          <a:p>
            <a:r>
              <a:rPr lang="en-US">
                <a:cs typeface="Calibri"/>
              </a:rPr>
              <a:t>Speaker – Elizabeth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10105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created curve number change maps yearly, as well as from 2006 to 2019, which is shown in the map. For this 14 year period the runoff risk decreased by 9,500 acres, and increased by 10,600 acres. This shows a distinct change in land use throughout the county.</a:t>
            </a:r>
          </a:p>
          <a:p>
            <a:endParaRPr lang="en-US">
              <a:cs typeface="Calibri"/>
            </a:endParaRPr>
          </a:p>
          <a:p>
            <a:r>
              <a:rPr lang="en-US">
                <a:cs typeface="Calibri"/>
              </a:rPr>
              <a:t>Speaker: Addy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97032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dynamic CN calculation method incorporates NDVI, which changes more frequently than the static elements incorporated into the traditional method. The map above highlights there is an overall increase in average runoff from 2006 to 2019. However, some areas, as highlighted in the blue areas, show a decrease in runoff. These areas will be of interest to the project partners. </a:t>
            </a:r>
          </a:p>
          <a:p>
            <a:endParaRPr lang="en-US">
              <a:cs typeface="Calibri"/>
            </a:endParaRPr>
          </a:p>
          <a:p>
            <a:r>
              <a:rPr lang="en-US">
                <a:cs typeface="Calibri"/>
              </a:rPr>
              <a:t>Speaker: Ella</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643742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in the early and late season maximum potential runoff are shown here. During the early rainy season, the trend indicates a greater increase in the risk of runoff compared to the late season over time. Within both the early and the late rainy season, however, maximum runoff potential is decreasing.</a:t>
            </a:r>
            <a:r>
              <a:rPr lang="en-US">
                <a:cs typeface="Calibri"/>
              </a:rPr>
              <a:t> </a:t>
            </a:r>
          </a:p>
          <a:p>
            <a:endParaRPr lang="en-US">
              <a:cs typeface="Calibri"/>
            </a:endParaRPr>
          </a:p>
          <a:p>
            <a:r>
              <a:rPr lang="en-US">
                <a:cs typeface="Calibri"/>
              </a:rPr>
              <a:t>Overall, the maximum CN from 2006-2019 increased more during the early part of the rainy season. </a:t>
            </a:r>
          </a:p>
          <a:p>
            <a:endParaRPr lang="en-US">
              <a:cs typeface="Calibri"/>
            </a:endParaRPr>
          </a:p>
          <a:p>
            <a:r>
              <a:rPr lang="en-US">
                <a:cs typeface="Calibri"/>
              </a:rPr>
              <a:t>Speaker: Ella</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949887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image shows the mean curve number for each watershed in Riley County, with the 4 selected watersheds of interest highlighted with hashmarks. The Southeast portion of the county has the lowest average curve number. Relatively speaking, the curve number is fairly high across all counties, as curve number ranges from a low of 30 to a high of 100.</a:t>
            </a:r>
            <a:endParaRPr lang="en-US"/>
          </a:p>
          <a:p>
            <a:endParaRPr lang="en-US">
              <a:cs typeface="Calibri"/>
            </a:endParaRPr>
          </a:p>
          <a:p>
            <a:r>
              <a:rPr lang="en-US">
                <a:cs typeface="Calibri"/>
              </a:rPr>
              <a:t>Speaker: Elizabeth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784878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time plots demonstrate the fluctuations in runoff potential through curve numbers in the HUC 12 watersheds of interest surrounding Manhattan. They show the four different metrics of curve number including the conventional method in blue using static tables, and the dynamic calculation in the early, late and the entire rainy season. There are several key patterns across the watersheds, one technical finding that conventional method has less variability due to the nature of static tables. There is higher runoff risk in the early season throughout the watersheds. Overall average runoff curve numbers across all watersheds has increased from 2006 to 2019. </a:t>
            </a:r>
          </a:p>
          <a:p>
            <a:endParaRPr lang="en-US">
              <a:cs typeface="Calibri"/>
            </a:endParaRPr>
          </a:p>
          <a:p>
            <a:r>
              <a:rPr lang="en-US">
                <a:cs typeface="Calibri"/>
              </a:rPr>
              <a:t>Speaker – Elizabeth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99897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created detailed LULC maps using cropland data layer CDL and national land cover database NLCD to specify crop type and cover type for the county and interested watersheds. These maps were then used for change detection analysis in order to determine the differences in LULC change for various categories including impervious surface area, agricultural land, urban land, and forested land. </a:t>
            </a:r>
          </a:p>
          <a:p>
            <a:endParaRPr lang="en-US">
              <a:cs typeface="Calibri"/>
            </a:endParaRPr>
          </a:p>
          <a:p>
            <a:r>
              <a:rPr lang="en-US">
                <a:cs typeface="Calibri"/>
              </a:rPr>
              <a:t>Across Riley County, grass/plains decreased by 11%, impervious surface area increased by 6% and agricultural land use increased by 13% over the study period. </a:t>
            </a:r>
            <a:endParaRPr lang="en-US"/>
          </a:p>
          <a:p>
            <a:endParaRPr lang="en-US">
              <a:cs typeface="Calibri"/>
            </a:endParaRPr>
          </a:p>
          <a:p>
            <a:r>
              <a:rPr lang="en-US">
                <a:cs typeface="Calibri"/>
              </a:rPr>
              <a:t>A 2.67% increase in the average curve number from 2006-2019 correlates with an increase in runoff, and therefore flood risk. This mirrors the LULC change over the study period. </a:t>
            </a:r>
          </a:p>
          <a:p>
            <a:endParaRPr lang="en-US">
              <a:cs typeface="Calibri"/>
            </a:endParaRPr>
          </a:p>
          <a:p>
            <a:r>
              <a:rPr lang="en-US">
                <a:cs typeface="Calibri"/>
              </a:rPr>
              <a:t>The team used two different methods to calculate curve number for the area; both the conventional method of static tables and the dynamic method with NDVI. The dynamic method allows for more precise temporal analysis and allowed us to track seasonal changes in relation to the flooding and growing season for the study area. </a:t>
            </a:r>
            <a:endParaRPr lang="en-US"/>
          </a:p>
          <a:p>
            <a:endParaRPr lang="en-US">
              <a:cs typeface="Calibri"/>
            </a:endParaRPr>
          </a:p>
          <a:p>
            <a:r>
              <a:rPr lang="en-US">
                <a:cs typeface="Calibri"/>
              </a:rPr>
              <a:t>Speaker: Trista</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49347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excited to hand off these data products and maps in the coming weeks. Most of these products will be available this week in a shared google drive with others going through export control with NASA to be distributed shortly after. </a:t>
            </a:r>
          </a:p>
          <a:p>
            <a:endParaRPr lang="en-US">
              <a:cs typeface="Calibri"/>
            </a:endParaRPr>
          </a:p>
          <a:p>
            <a:r>
              <a:rPr lang="en-US">
                <a:cs typeface="Calibri"/>
              </a:rPr>
              <a:t>Dynamic NDVI-based Curve Number Maps – maps for study years, seasonal maps, comparative maps. Landsat data compiled in GEE and processed in </a:t>
            </a:r>
            <a:r>
              <a:rPr lang="en-US" err="1">
                <a:cs typeface="Calibri"/>
              </a:rPr>
              <a:t>arcPRO</a:t>
            </a:r>
            <a:endParaRPr lang="en-US">
              <a:cs typeface="Calibri"/>
            </a:endParaRPr>
          </a:p>
          <a:p>
            <a:endParaRPr lang="en-US">
              <a:cs typeface="Calibri"/>
            </a:endParaRPr>
          </a:p>
          <a:p>
            <a:r>
              <a:rPr lang="en-US">
                <a:cs typeface="Calibri"/>
              </a:rPr>
              <a:t>Conventional Curve Number Maps &amp; Tables – maps for the study years, reference static tables, comparative maps </a:t>
            </a:r>
          </a:p>
          <a:p>
            <a:endParaRPr lang="en-US">
              <a:cs typeface="Calibri"/>
            </a:endParaRPr>
          </a:p>
          <a:p>
            <a:r>
              <a:rPr lang="en-US">
                <a:cs typeface="Calibri"/>
              </a:rPr>
              <a:t>Land Use Land Cover Maps – compiled </a:t>
            </a:r>
          </a:p>
          <a:p>
            <a:endParaRPr lang="en-US">
              <a:cs typeface="Calibri"/>
            </a:endParaRPr>
          </a:p>
          <a:p>
            <a:r>
              <a:rPr lang="en-US">
                <a:cs typeface="Calibri"/>
              </a:rPr>
              <a:t>Tutorial of Methods</a:t>
            </a:r>
          </a:p>
          <a:p>
            <a:endParaRPr lang="en-US">
              <a:cs typeface="Calibri"/>
            </a:endParaRPr>
          </a:p>
          <a:p>
            <a:r>
              <a:rPr lang="en-US">
                <a:cs typeface="Calibri"/>
              </a:rPr>
              <a:t>Story Map</a:t>
            </a:r>
          </a:p>
          <a:p>
            <a:endParaRPr lang="en-US">
              <a:cs typeface="Calibri"/>
            </a:endParaRPr>
          </a:p>
          <a:p>
            <a:r>
              <a:rPr lang="en-US">
                <a:cs typeface="Calibri"/>
              </a:rPr>
              <a:t>Speaker: Elizbeth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72276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further study, the team would recommend analysis of precipitation data to not only track runoff but also study the roll of precipitation fallen on the county to assess flood risks and trends. Precipitation and runoff are related but further study could be done to isolate the variables causing increases in floods in Riley County. Farming practices are also an increasingly important aspect of flood risk as agricultural land cover continues to expand in Riley County. Tillage practices can vary the amount of infiltration versus runoff and further analysis of these practices in Riley County would allow stakeholders to make more informed decisions on best practices. Additional tools such as SWAT would be useful for modeling of watersheds to be updated closer to real time. </a:t>
            </a:r>
            <a:endParaRPr lang="en-US"/>
          </a:p>
          <a:p>
            <a:endParaRPr lang="en-US">
              <a:cs typeface="Calibri"/>
            </a:endParaRPr>
          </a:p>
          <a:p>
            <a:r>
              <a:rPr lang="en-US">
                <a:cs typeface="Calibri"/>
              </a:rPr>
              <a:t>Speaker: Ella</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875260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further study, the team would recommend analysis of precipitation data to not only track runoff but also study the roll of precipitation fallen on the county to assess flood risks and trends. Precipitation and runoff are related but further study could be done to isolate the variables causing increases in floods in Riley County. Farming practices are also an increasingly important aspect of flood risk as agricultural land cover continues to expand in Riley County. Tillage practices can vary the amount of infiltration versus runoff and further analysis of these practices in Riley County would allow stakeholders to make more informed decisions on  best practices. Additional tools such as SWAT would be useful for modeling of watersheds to be updated closer to real time. </a:t>
            </a:r>
            <a:endParaRPr lang="en-US"/>
          </a:p>
          <a:p>
            <a:endParaRPr lang="en-US">
              <a:cs typeface="Calibri"/>
            </a:endParaRPr>
          </a:p>
          <a:p>
            <a:r>
              <a:rPr lang="en-US">
                <a:cs typeface="Calibri"/>
              </a:rPr>
              <a:t>Speaker: Ella</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48295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create a new LULC layer from the existing CDL and NLCD layers, a toolbox for ArcGIS was created. The image shown is the inside of the toolbox. To start to uses extract by attribute in order to separate the crop only land use from CDL, urban only from NLCD, and the non-urban land use from NLCD. After the attributes are extracted to a new raster, both NLCD layers are multiplied by 100, so that none of the values overlap. After insuring the land use values won't overlap, the three new layers are mosaiced to a new raster. The order within the tool is urban NLCD, cropland CDL, and no urban NLCD. After the new raster is created, an attribute table is built to show the </a:t>
            </a:r>
            <a:r>
              <a:rPr lang="en-US" err="1">
                <a:cs typeface="Calibri"/>
              </a:rPr>
              <a:t>landuse</a:t>
            </a:r>
            <a:r>
              <a:rPr lang="en-US">
                <a:cs typeface="Calibri"/>
              </a:rPr>
              <a:t> values. </a:t>
            </a:r>
          </a:p>
          <a:p>
            <a:endParaRPr lang="en-US">
              <a:cs typeface="Calibri"/>
            </a:endParaRPr>
          </a:p>
          <a:p>
            <a:r>
              <a:rPr lang="en-US">
                <a:cs typeface="Calibri"/>
              </a:rPr>
              <a:t>Speaker: Addy</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4055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In this presentation, we will be discussing a broad overview of the project, we will show our results and share some conclusions, we will discuss what data products and deliverables we have and how we will share them, and we will close with tutorials for our methods. </a:t>
            </a:r>
          </a:p>
          <a:p>
            <a:endParaRPr lang="en-US"/>
          </a:p>
          <a:p>
            <a:r>
              <a:rPr lang="en-US"/>
              <a:t>------------------------------Image Information Below ------------------------------</a:t>
            </a:r>
            <a:endParaRPr lang="en-US">
              <a:cs typeface="Calibri"/>
            </a:endParaRPr>
          </a:p>
          <a:p>
            <a:r>
              <a:rPr lang="en-US"/>
              <a:t>•Image Credit: </a:t>
            </a:r>
            <a:r>
              <a:rPr lang="en-US" err="1"/>
              <a:t>Powerpoint</a:t>
            </a:r>
            <a:r>
              <a:rPr lang="en-US"/>
              <a:t> Template Icon</a:t>
            </a:r>
            <a:endParaRPr lang="en-US">
              <a:cs typeface="Calibri"/>
            </a:endParaRPr>
          </a:p>
          <a:p>
            <a:r>
              <a:rPr lang="en-US"/>
              <a:t>•Image Source: PowerPoint (Office 2020) [Computer Software]. Redmond, WA: Microsoft</a:t>
            </a:r>
          </a:p>
          <a:p>
            <a:endParaRPr lang="en-US">
              <a:cs typeface="Calibri"/>
            </a:endParaRPr>
          </a:p>
          <a:p>
            <a:r>
              <a:rPr lang="en-US">
                <a:cs typeface="Calibri"/>
              </a:rPr>
              <a:t>Speaker – Elizabeth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863697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calculate conventional curve number, you need at least 3 input layers. You need the synthetic LULC </a:t>
            </a:r>
            <a:r>
              <a:rPr lang="en-US" err="1">
                <a:cs typeface="Calibri"/>
              </a:rPr>
              <a:t>rasters</a:t>
            </a:r>
            <a:r>
              <a:rPr lang="en-US">
                <a:cs typeface="Calibri"/>
              </a:rPr>
              <a:t> for the years you're working in, you need the hydrological soil group from </a:t>
            </a:r>
            <a:r>
              <a:rPr lang="en-US" err="1">
                <a:cs typeface="Calibri"/>
              </a:rPr>
              <a:t>gSSURGO</a:t>
            </a:r>
            <a:r>
              <a:rPr lang="en-US">
                <a:cs typeface="Calibri"/>
              </a:rPr>
              <a:t>, and a slope map reclassified into 2 different elevations to show farming practices. Once these layers are complied, you use the combine tool in ArcGIS in order to create a raster that overlaps all of the pixels. Using a combination of select by attribute and field calculator, apply the CN lookup table. Using the Look Up tool in ArcGIS you are able to export out just the CN values into a new raster.</a:t>
            </a:r>
          </a:p>
          <a:p>
            <a:endParaRPr lang="en-US">
              <a:cs typeface="Calibri"/>
            </a:endParaRPr>
          </a:p>
          <a:p>
            <a:r>
              <a:rPr lang="en-US"/>
              <a:t>Speaker: Addy</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502416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DEVELOP Riley County Water Resources team is not pursing a software release on the Google Earth Engine code we wrote to produce the NDVI output maps. As a result, we are unable to share any of the code we created from scratch. The Dynamic curve number methodology required two data processing tools: Google Earth Engine and ArcGIS Pro. </a:t>
            </a:r>
          </a:p>
          <a:p>
            <a:endParaRPr lang="en-US"/>
          </a:p>
          <a:p>
            <a:r>
              <a:rPr lang="en-US"/>
              <a:t>There is more than one way to correctly calculate NDVI through Google Earth Engine. The general flow we followed is outlined on the left box:</a:t>
            </a:r>
            <a:endParaRPr lang="en-US">
              <a:cs typeface="Calibri" panose="020F0502020204030204"/>
            </a:endParaRPr>
          </a:p>
          <a:p>
            <a:pPr marL="171450" indent="-171450">
              <a:buFont typeface="Symbol"/>
              <a:buChar char="•"/>
            </a:pPr>
            <a:r>
              <a:rPr lang="en-US"/>
              <a:t>`Import Study Boundary </a:t>
            </a:r>
            <a:endParaRPr lang="en-US">
              <a:cs typeface="Calibri" panose="020F0502020204030204"/>
            </a:endParaRPr>
          </a:p>
          <a:p>
            <a:pPr marL="171450" indent="-171450">
              <a:buFont typeface="Symbol"/>
              <a:buChar char="•"/>
            </a:pPr>
            <a:r>
              <a:rPr lang="en-US"/>
              <a:t>Import Landsat image collections </a:t>
            </a:r>
            <a:endParaRPr lang="en-US">
              <a:cs typeface="Calibri" panose="020F0502020204030204"/>
            </a:endParaRPr>
          </a:p>
          <a:p>
            <a:pPr marL="171450" indent="-171450">
              <a:buFont typeface="Symbol"/>
              <a:buChar char="•"/>
            </a:pPr>
            <a:r>
              <a:rPr lang="en-US"/>
              <a:t>Create an NDVI Calculation Function that includes:</a:t>
            </a:r>
            <a:endParaRPr lang="en-US">
              <a:cs typeface="Calibri" panose="020F0502020204030204"/>
            </a:endParaRPr>
          </a:p>
          <a:p>
            <a:pPr marL="628650" lvl="1" indent="-171450">
              <a:buFont typeface="Courier New"/>
              <a:buChar char="○"/>
            </a:pPr>
            <a:r>
              <a:rPr lang="en-US"/>
              <a:t>Filtered Boundary</a:t>
            </a:r>
            <a:endParaRPr lang="en-US">
              <a:cs typeface="Calibri" panose="020F0502020204030204"/>
            </a:endParaRPr>
          </a:p>
          <a:p>
            <a:pPr marL="628650" lvl="1" indent="-171450">
              <a:buFont typeface="Courier New"/>
              <a:buChar char="○"/>
            </a:pPr>
            <a:r>
              <a:rPr lang="en-US"/>
              <a:t>Filtered Dates </a:t>
            </a:r>
            <a:endParaRPr lang="en-US">
              <a:cs typeface="Calibri" panose="020F0502020204030204"/>
            </a:endParaRPr>
          </a:p>
          <a:p>
            <a:pPr marL="628650" lvl="1" indent="-171450">
              <a:buFont typeface="Courier New"/>
              <a:buChar char="○"/>
            </a:pPr>
            <a:r>
              <a:rPr lang="en-US"/>
              <a:t>NDVI function</a:t>
            </a:r>
            <a:endParaRPr lang="en-US">
              <a:cs typeface="Calibri" panose="020F0502020204030204"/>
            </a:endParaRPr>
          </a:p>
          <a:p>
            <a:pPr marL="628650" lvl="1" indent="-171450">
              <a:buFont typeface="Courier New"/>
              <a:buChar char="○"/>
            </a:pPr>
            <a:r>
              <a:rPr lang="en-US"/>
              <a:t>Mapping the NDVI function over filtered image collection by mean or maximum NDVI</a:t>
            </a:r>
            <a:endParaRPr lang="en-US">
              <a:cs typeface="Calibri" panose="020F0502020204030204"/>
            </a:endParaRPr>
          </a:p>
          <a:p>
            <a:pPr marL="171450" indent="-171450">
              <a:buFont typeface="Symbol"/>
              <a:buChar char="•"/>
            </a:pPr>
            <a:r>
              <a:rPr lang="en-US"/>
              <a:t>Apply the NDVI Calculation Function to the year of interest </a:t>
            </a:r>
            <a:endParaRPr lang="en-US">
              <a:cs typeface="Calibri" panose="020F0502020204030204"/>
            </a:endParaRPr>
          </a:p>
          <a:p>
            <a:pPr marL="171450" indent="-171450">
              <a:buFont typeface="Symbol"/>
              <a:buChar char="•"/>
            </a:pPr>
            <a:r>
              <a:rPr lang="en-US"/>
              <a:t>Recalibrate NDVI imagery to prepare for export </a:t>
            </a:r>
            <a:endParaRPr lang="en-US">
              <a:cs typeface="Calibri" panose="020F0502020204030204"/>
            </a:endParaRPr>
          </a:p>
          <a:p>
            <a:pPr marL="171450" indent="-171450">
              <a:buFont typeface="Symbol"/>
              <a:buChar char="•"/>
            </a:pPr>
            <a:r>
              <a:rPr lang="en-US"/>
              <a:t>Export the NDVI </a:t>
            </a:r>
            <a:r>
              <a:rPr lang="en-US" err="1"/>
              <a:t>GeoTiff</a:t>
            </a:r>
            <a:r>
              <a:rPr lang="en-US"/>
              <a:t> </a:t>
            </a:r>
            <a:endParaRPr lang="en-US">
              <a:cs typeface="Calibri"/>
            </a:endParaRPr>
          </a:p>
          <a:p>
            <a:pPr marL="171450" indent="-171450">
              <a:buFont typeface="Symbol"/>
              <a:buChar char="•"/>
            </a:pPr>
            <a:endParaRPr lang="en-US">
              <a:cs typeface="Calibri"/>
            </a:endParaRPr>
          </a:p>
          <a:p>
            <a:pPr marL="171450" indent="-171450">
              <a:buFont typeface="Symbol"/>
              <a:buChar char="•"/>
            </a:pPr>
            <a:endParaRPr lang="en-US">
              <a:cs typeface="Calibri"/>
            </a:endParaRPr>
          </a:p>
          <a:p>
            <a:r>
              <a:rPr lang="en-US">
                <a:cs typeface="Calibri"/>
              </a:rPr>
              <a:t>The second step involves </a:t>
            </a:r>
            <a:r>
              <a:rPr lang="en-US"/>
              <a:t>Importing and Processing NDVI </a:t>
            </a:r>
            <a:r>
              <a:rPr lang="en-US" err="1"/>
              <a:t>GeoTiffs</a:t>
            </a:r>
            <a:r>
              <a:rPr lang="en-US"/>
              <a:t> in ArcGIS Pro to Create Curve Number Maps. </a:t>
            </a:r>
            <a:endParaRPr lang="en-US">
              <a:cs typeface="Calibri"/>
            </a:endParaRPr>
          </a:p>
          <a:p>
            <a:r>
              <a:rPr lang="en-US"/>
              <a:t>The general flow we followed is outlined on the right box:</a:t>
            </a:r>
            <a:endParaRPr lang="en-US">
              <a:cs typeface="Calibri"/>
            </a:endParaRPr>
          </a:p>
          <a:p>
            <a:pPr marL="171450" indent="-171450">
              <a:buFont typeface="Arial"/>
              <a:buChar char="•"/>
            </a:pPr>
            <a:r>
              <a:rPr lang="en-US">
                <a:cs typeface="Calibri"/>
              </a:rPr>
              <a:t>Import NDVI </a:t>
            </a:r>
            <a:r>
              <a:rPr lang="en-US" err="1">
                <a:cs typeface="Calibri"/>
              </a:rPr>
              <a:t>GeoTiffs</a:t>
            </a:r>
            <a:r>
              <a:rPr lang="en-US">
                <a:cs typeface="Calibri"/>
              </a:rPr>
              <a:t> into a new ArcGIS Pro project</a:t>
            </a:r>
          </a:p>
          <a:p>
            <a:pPr marL="171450" indent="-171450">
              <a:buFont typeface="Arial"/>
              <a:buChar char="•"/>
            </a:pPr>
            <a:r>
              <a:rPr lang="en-US">
                <a:cs typeface="Calibri"/>
              </a:rPr>
              <a:t>Calculate the Dynamic curve number by using raster calculator on the </a:t>
            </a:r>
            <a:r>
              <a:rPr lang="en-US" err="1">
                <a:cs typeface="Calibri"/>
              </a:rPr>
              <a:t>GeoTiffs</a:t>
            </a:r>
            <a:endParaRPr lang="en-US">
              <a:cs typeface="Calibri"/>
            </a:endParaRPr>
          </a:p>
          <a:p>
            <a:pPr marL="628650" lvl="1" indent="-171450">
              <a:buFont typeface="Arial"/>
              <a:buChar char="•"/>
            </a:pPr>
            <a:r>
              <a:rPr lang="en-US">
                <a:cs typeface="Calibri"/>
              </a:rPr>
              <a:t>Apply the following equation </a:t>
            </a:r>
            <a:r>
              <a:rPr lang="en-US"/>
              <a:t>“NDVI </a:t>
            </a:r>
            <a:r>
              <a:rPr lang="en-US" err="1"/>
              <a:t>GeoTiff</a:t>
            </a:r>
            <a:r>
              <a:rPr lang="en-US"/>
              <a:t> Name” * (-0.11) + 100 </a:t>
            </a:r>
            <a:endParaRPr lang="en-US">
              <a:cs typeface="Calibri"/>
            </a:endParaRPr>
          </a:p>
          <a:p>
            <a:pPr marL="171450" indent="-171450">
              <a:buFont typeface="Arial"/>
              <a:buChar char="•"/>
            </a:pPr>
            <a:r>
              <a:rPr lang="en-US">
                <a:cs typeface="Calibri"/>
              </a:rPr>
              <a:t>Name and save the resulting CN output raster</a:t>
            </a:r>
          </a:p>
          <a:p>
            <a:pPr marL="171450" indent="-171450">
              <a:buFont typeface="Arial"/>
              <a:buChar char="•"/>
            </a:pPr>
            <a:endParaRPr lang="en-US">
              <a:cs typeface="Calibri"/>
            </a:endParaRPr>
          </a:p>
          <a:p>
            <a:r>
              <a:rPr lang="en-US"/>
              <a:t>Congratulations! You should now have a Dynamic NDVI-incorporated CN map! Adjust the symbology according to style preference. </a:t>
            </a:r>
            <a:endParaRPr lang="en-US">
              <a:cs typeface="Calibri"/>
            </a:endParaRPr>
          </a:p>
          <a:p>
            <a:endParaRPr lang="en-US">
              <a:cs typeface="Calibri"/>
            </a:endParaRPr>
          </a:p>
          <a:p>
            <a:r>
              <a:rPr lang="en-US">
                <a:cs typeface="Calibri"/>
              </a:rPr>
              <a:t>Speaker: Ella</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404650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created an ArcGIS </a:t>
            </a:r>
            <a:r>
              <a:rPr lang="en-US" baseline="0" err="1"/>
              <a:t>StoryMap</a:t>
            </a:r>
            <a:r>
              <a:rPr lang="en-US" baseline="0"/>
              <a:t> to further communicate our project and project outcomes to our wide range of partner organizations.</a:t>
            </a:r>
          </a:p>
          <a:p>
            <a:endParaRPr lang="en-US" baseline="0"/>
          </a:p>
          <a:p>
            <a:r>
              <a:rPr lang="en-US" baseline="0"/>
              <a:t>::AGOL Story Map demo::</a:t>
            </a:r>
            <a:endParaRPr lang="en-US" baseline="0">
              <a:cs typeface="Calibri"/>
            </a:endParaRPr>
          </a:p>
          <a:p>
            <a:endParaRPr lang="en-US">
              <a:cs typeface="Calibri"/>
            </a:endParaRPr>
          </a:p>
          <a:p>
            <a:r>
              <a:rPr lang="en-US">
                <a:cs typeface="Calibri"/>
              </a:rPr>
              <a:t>Speaker: Trista</a:t>
            </a:r>
          </a:p>
        </p:txBody>
      </p:sp>
      <p:sp>
        <p:nvSpPr>
          <p:cNvPr id="4" name="Slide Number Placeholder 3"/>
          <p:cNvSpPr>
            <a:spLocks noGrp="1"/>
          </p:cNvSpPr>
          <p:nvPr>
            <p:ph type="sldNum" sz="quarter" idx="10"/>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271148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Webdings,Sans-Serif"/>
              <a:buChar char="4"/>
            </a:pPr>
            <a:r>
              <a:rPr lang="en-US"/>
              <a:t>The Riley County Water Resources Team would like to thank the following partners for their enthusiasm and guidance throughout the span of this project: </a:t>
            </a:r>
          </a:p>
          <a:p>
            <a:pPr marL="1028700" lvl="1" indent="-342900">
              <a:spcAft>
                <a:spcPts val="600"/>
              </a:spcAft>
              <a:buFont typeface="Webdings,Sans-Serif"/>
              <a:buChar char="4"/>
            </a:pPr>
            <a:r>
              <a:rPr lang="en-US"/>
              <a:t>Dr. Aida </a:t>
            </a:r>
            <a:r>
              <a:rPr lang="en-US" err="1"/>
              <a:t>Farough</a:t>
            </a:r>
            <a:r>
              <a:rPr lang="en-US"/>
              <a:t>, Dr. Bill </a:t>
            </a:r>
            <a:r>
              <a:rPr lang="en-US" err="1"/>
              <a:t>Heatherman</a:t>
            </a:r>
            <a:r>
              <a:rPr lang="en-US"/>
              <a:t>, Samantha Estabrook, Angela Unrein, Steve Higgins, Dr. Trisha Moore, and Scott Satterthwaite</a:t>
            </a:r>
            <a:endParaRPr lang="en-US">
              <a:cs typeface="Calibri"/>
            </a:endParaRPr>
          </a:p>
          <a:p>
            <a:pPr marL="342900" indent="-342900">
              <a:spcAft>
                <a:spcPts val="600"/>
              </a:spcAft>
              <a:buFont typeface="Webdings,Sans-Serif"/>
              <a:buChar char="4"/>
            </a:pPr>
            <a:r>
              <a:rPr lang="en-US"/>
              <a:t>The authors would like to thank Sydney Neugebauer, Fellow of NASA DEVELOP, for her guidance and coordination of this project.  </a:t>
            </a:r>
            <a:endParaRPr lang="en-US">
              <a:cs typeface="Calibri"/>
            </a:endParaRPr>
          </a:p>
          <a:p>
            <a:pPr marL="342900" indent="-342900">
              <a:spcAft>
                <a:spcPts val="600"/>
              </a:spcAft>
              <a:buFont typeface="Webdings,Sans-Serif"/>
              <a:buChar char="4"/>
            </a:pPr>
            <a:r>
              <a:rPr lang="en-US"/>
              <a:t>We would also like to acknowledge the contributions made by Dr. Kenton Ross of NASA Langley Research Center, who served as a scientific advisor for this research. </a:t>
            </a:r>
            <a:endParaRPr lang="en-US">
              <a:cs typeface="Calibri"/>
            </a:endParaRPr>
          </a:p>
          <a:p>
            <a:pPr marL="342900" indent="-342900">
              <a:spcAft>
                <a:spcPts val="600"/>
              </a:spcAft>
              <a:buFont typeface="Webdings,Sans-Serif"/>
              <a:buChar char="4"/>
            </a:pPr>
            <a:endParaRPr lang="en-US">
              <a:cs typeface="Calibri"/>
            </a:endParaRPr>
          </a:p>
          <a:p>
            <a:pPr>
              <a:spcAft>
                <a:spcPts val="600"/>
              </a:spcAft>
            </a:pPr>
            <a:r>
              <a:rPr lang="en-US">
                <a:cs typeface="Calibri"/>
              </a:rPr>
              <a:t>Speaker: Elizabeth</a:t>
            </a:r>
          </a:p>
          <a:p>
            <a:pPr marL="171450" indent="-171450">
              <a:buFont typeface="Arial"/>
              <a:buChar char="•"/>
            </a:pPr>
            <a:r>
              <a:rPr lang="en-US"/>
              <a:t>------------------------------Image Information Below ------------------------------</a:t>
            </a:r>
          </a:p>
          <a:p>
            <a:pPr marL="171450" indent="-171450">
              <a:buFont typeface="Arial"/>
              <a:buChar char="•"/>
            </a:pPr>
            <a:r>
              <a:rPr lang="en-US"/>
              <a:t>•Image Credit: </a:t>
            </a:r>
            <a:r>
              <a:rPr lang="en-US" err="1"/>
              <a:t>Powerpoint</a:t>
            </a:r>
            <a:r>
              <a:rPr lang="en-US"/>
              <a:t> Template Icon</a:t>
            </a:r>
          </a:p>
          <a:p>
            <a:pPr marL="171450" indent="-171450">
              <a:buFont typeface="Arial"/>
              <a:buChar char="•"/>
            </a:pPr>
            <a:r>
              <a:rPr lang="en-US"/>
              <a:t>•Image Source: PowerPoint (Office 2020) [Computer Software]. Redmond, WA: Microsoft</a:t>
            </a:r>
          </a:p>
          <a:p>
            <a:pPr marL="171450" indent="-171450">
              <a:buFont typeface="Arial"/>
              <a:buChar char="•"/>
            </a:pPr>
            <a:endParaRPr lang="en-US"/>
          </a:p>
          <a:p>
            <a:pPr marL="342900" indent="-342900">
              <a:spcAft>
                <a:spcPts val="600"/>
              </a:spcAft>
              <a:buFont typeface="Webdings,Sans-Serif"/>
              <a:buChar char="4"/>
            </a:pPr>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4055112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ask us any questions or clarifications on the tutorials presented to you today .</a:t>
            </a:r>
          </a:p>
          <a:p>
            <a:endParaRPr lang="en-US">
              <a:cs typeface="Calibri"/>
            </a:endParaRPr>
          </a:p>
          <a:p>
            <a:r>
              <a:rPr lang="en-US">
                <a:cs typeface="Calibri"/>
              </a:rPr>
              <a:t>Speaker: Elizabeth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582039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Runoff curve numbers (CN) are the most common way to account for the rainfall runoff potential for each unique hydrologic soil-land cover complex. The U.S. Department of Agriculture’s Hydrology National Engineering Handbook maintains several CN tables that have been in place since 1954, with little changes other than supplemental tables for special regions. While the CN is a trusted source that is widely adapted and used globally, it is a static method that does not account for variations in seasonal growth or die back, nor does it account for LULC changes that impact runoff conditions. </a:t>
            </a:r>
          </a:p>
          <a:p>
            <a:endParaRPr lang="en-US">
              <a:cs typeface="Calibri"/>
            </a:endParaRPr>
          </a:p>
          <a:p>
            <a:r>
              <a:rPr lang="en-US"/>
              <a:t>------------------------------Image Information Below ------------------------------</a:t>
            </a:r>
            <a:endParaRPr lang="en-US">
              <a:cs typeface="Calibri"/>
            </a:endParaRPr>
          </a:p>
          <a:p>
            <a:r>
              <a:rPr lang="en-US"/>
              <a:t>•Image Credit: </a:t>
            </a:r>
            <a:r>
              <a:rPr lang="en-US" err="1"/>
              <a:t>Powerpoint</a:t>
            </a:r>
            <a:r>
              <a:rPr lang="en-US"/>
              <a:t> Template Icon</a:t>
            </a:r>
            <a:endParaRPr lang="en-US">
              <a:cs typeface="Calibri"/>
            </a:endParaRPr>
          </a:p>
          <a:p>
            <a:r>
              <a:rPr lang="en-US"/>
              <a:t>•Image Source: PowerPoint (Office 2020) [Computer Software]. Redmond, WA: Microsoft</a:t>
            </a:r>
            <a:endParaRPr lang="en-US">
              <a:cs typeface="Calibri"/>
            </a:endParaRPr>
          </a:p>
          <a:p>
            <a:endParaRPr lang="en-US">
              <a:cs typeface="Calibri"/>
            </a:endParaRPr>
          </a:p>
          <a:p>
            <a:r>
              <a:rPr lang="en-US"/>
              <a:t>Speaker – Elizabeth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13607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project aims to provide local officials with better insight into runoff potential. We will conduct and compare methods of CN calculation including the traditional method the uses a look-up table and incorporates Land Cover, Cover treatment and soil type. The other method is a phenology based approach that uses NDVI as a proxy for land cover and accounts for seasonal variability. The outcome will be multiple CN maps from 2006-2020, as well as updated LULC maps that we will create during the process of calculating traditional CN. Additionally, the final objective is to provide partners with a tutorial on how to replicate the procedure we followed so they can create runoff maps in the future. </a:t>
            </a:r>
          </a:p>
          <a:p>
            <a:endParaRPr lang="en-US">
              <a:cs typeface="Calibri"/>
            </a:endParaRPr>
          </a:p>
          <a:p>
            <a:r>
              <a:rPr lang="en-US"/>
              <a:t>Traditional method and a phenology-based Normalized Difference Vegetation Index (NDVI)-incorporated method. </a:t>
            </a:r>
            <a:endParaRPr lang="en-US">
              <a:cs typeface="Calibri"/>
            </a:endParaRPr>
          </a:p>
          <a:p>
            <a:endParaRPr lang="en-US">
              <a:cs typeface="Calibri"/>
            </a:endParaRPr>
          </a:p>
          <a:p>
            <a:endParaRPr lang="en-US"/>
          </a:p>
          <a:p>
            <a:r>
              <a:rPr lang="en-US"/>
              <a:t>------------------------------Image Information Below ------------------------------</a:t>
            </a:r>
            <a:endParaRPr lang="en-US">
              <a:cs typeface="Calibri"/>
            </a:endParaRPr>
          </a:p>
          <a:p>
            <a:r>
              <a:rPr lang="en-US"/>
              <a:t>•Image Credit: </a:t>
            </a:r>
            <a:r>
              <a:rPr lang="en-US" err="1"/>
              <a:t>Powerpoint</a:t>
            </a:r>
            <a:r>
              <a:rPr lang="en-US"/>
              <a:t> Template Icon</a:t>
            </a:r>
            <a:endParaRPr lang="en-US">
              <a:cs typeface="Calibri"/>
            </a:endParaRPr>
          </a:p>
          <a:p>
            <a:r>
              <a:rPr lang="en-US"/>
              <a:t>•Image Source: PowerPoint (Office 2020) [Computer Software]. Redmond, WA: Microsoft</a:t>
            </a:r>
            <a:endParaRPr lang="en-US">
              <a:cs typeface="Calibri"/>
            </a:endParaRPr>
          </a:p>
          <a:p>
            <a:endParaRPr lang="en-US">
              <a:cs typeface="Calibri"/>
            </a:endParaRPr>
          </a:p>
          <a:p>
            <a:r>
              <a:rPr lang="en-US"/>
              <a:t>Speaker – Elizabeth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9915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study period covered </a:t>
            </a:r>
            <a:r>
              <a:rPr lang="en-US"/>
              <a:t>the rainy season of years 2006, 2008, 2011, 2013, 2016, and 2019 to coordinate with available NLCD data. The CDL data collection for Kansas started in 2006. This</a:t>
            </a:r>
            <a:r>
              <a:rPr lang="en-US" sz="1200" kern="1200">
                <a:solidFill>
                  <a:schemeClr val="tx1"/>
                </a:solidFill>
                <a:effectLst/>
                <a:latin typeface="+mn-lt"/>
                <a:ea typeface="+mn-ea"/>
                <a:cs typeface="+mn-cs"/>
              </a:rPr>
              <a:t> study sampled NDVI annually from March through September to cover the beginning and the end of the rainy season.</a:t>
            </a:r>
            <a:r>
              <a:rPr lang="en-US"/>
              <a:t> We also took two sub samples in each year: one for the Early Rainy Season from March through May and a second for the Late Rainy Season from June through September. </a:t>
            </a:r>
            <a:endParaRPr lang="en-US" sz="1200" kern="1200">
              <a:solidFill>
                <a:schemeClr val="tx1"/>
              </a:solidFill>
              <a:effectLst/>
              <a:latin typeface="+mn-lt"/>
              <a:ea typeface="+mn-ea"/>
              <a:cs typeface="+mn-cs"/>
            </a:endParaRPr>
          </a:p>
          <a:p>
            <a:endParaRPr lang="en-US"/>
          </a:p>
          <a:p>
            <a:r>
              <a:rPr lang="en-US">
                <a:cs typeface="Calibri"/>
              </a:rPr>
              <a:t>Speaker: Trista</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44459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Landsat 5, 7, and 8 satellites were used to derive the NDVI, or normalized vegetation difference index, which is a measure of "greenness" or chlorophyll-a in plants on the ground. NDVI can tell us quite a lot about the types of landcover, their stage of growth, and their health. Landsat is an excellent tool for tracking urban land use and land cover changes because greenness changes as impervious surfaces replace vegetation during development.</a:t>
            </a:r>
          </a:p>
          <a:p>
            <a:endParaRPr lang="en-US" sz="1200" b="0" i="0" u="none" strike="noStrike" kern="1200">
              <a:solidFill>
                <a:schemeClr val="tx1"/>
              </a:solidFill>
              <a:effectLst/>
              <a:latin typeface="+mn-lt"/>
              <a:ea typeface="+mn-ea"/>
              <a:cs typeface="+mn-cs"/>
            </a:endParaRPr>
          </a:p>
          <a:p>
            <a:r>
              <a:rPr lang="en-US"/>
              <a:t>Speaker: Trista</a:t>
            </a:r>
            <a:endParaRPr lang="en-US">
              <a:cs typeface="Calibri"/>
            </a:endParaRPr>
          </a:p>
          <a:p>
            <a:endParaRPr lang="en-US"/>
          </a:p>
          <a:p>
            <a:r>
              <a:rPr lang="en-US" sz="1200" kern="1200">
                <a:solidFill>
                  <a:schemeClr val="tx1"/>
                </a:solidFill>
                <a:effectLst/>
                <a:latin typeface="+mn-lt"/>
                <a:ea typeface="+mn-ea"/>
                <a:cs typeface="+mn-cs"/>
              </a:rPr>
              <a:t>------------------------------Image Information Below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•Image Credit: NASA Images</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•Image Source: https://www.nasa.gov/multimedia/imagegallery/index.html</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3909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produce our final analysis of the change in curve number (CN) over time and our highlighted areas of high runoff risk, we used two separate methods. In the first method we calculated CN by using a dynamic NDVI incorporated method. In order to create this CN layer we imported and processed Landsat 5, 7, and 8 data in GEE. In GEE, using this Landsat data, we were then able to calculate NDVI between the months of March and September, which is the rainy season in Riley County. After running NDVI in GEE, we then moved into an </a:t>
            </a:r>
            <a:r>
              <a:rPr lang="en-US" err="1">
                <a:cs typeface="Calibri"/>
              </a:rPr>
              <a:t>ArcPro</a:t>
            </a:r>
            <a:r>
              <a:rPr lang="en-US">
                <a:cs typeface="Calibri"/>
              </a:rPr>
              <a:t> environment, where we used raster calculator to apply the NDVI dynamic CN equation.</a:t>
            </a:r>
          </a:p>
          <a:p>
            <a:endParaRPr lang="en-US">
              <a:cs typeface="Calibri"/>
            </a:endParaRPr>
          </a:p>
          <a:p>
            <a:r>
              <a:rPr lang="en-US">
                <a:cs typeface="Calibri"/>
              </a:rPr>
              <a:t>The second method we used to calculate CN was the traditional CN lookup table method. In order to use the look up table we created three input layers. The first layer was a synthetic LULC map created from NLCD and CDL. The second layer was a hydrological soil group layer from </a:t>
            </a:r>
            <a:r>
              <a:rPr lang="en-US" err="1">
                <a:cs typeface="Calibri"/>
              </a:rPr>
              <a:t>gSSURGO</a:t>
            </a:r>
            <a:r>
              <a:rPr lang="en-US">
                <a:cs typeface="Calibri"/>
              </a:rPr>
              <a:t>. The third layer was a slope map to determine if the farming practices were row crop or contour farming. We then reclassified all 3 of these layers to match the traditional CN lookup table to create out CN layer. </a:t>
            </a:r>
          </a:p>
          <a:p>
            <a:endParaRPr lang="en-US">
              <a:cs typeface="Calibri"/>
            </a:endParaRPr>
          </a:p>
          <a:p>
            <a:r>
              <a:rPr lang="en-US"/>
              <a:t>Speaker: Trista</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71172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created detailed LULC maps for the years 2006, 2008, 2011, 2013, 2016, and 2019 based off of availability of NLCD and the start of the CDL for Kansas in 2006. The maps were synthesized by taking all agricultural land cover types from the CDL and all other landcover types from the NLCD. The selected maps show examples of the LULC maps created detailed to represent crop type, urban cover, forest cover, and other categories from the NLCD and CDL. </a:t>
            </a:r>
            <a:endParaRPr lang="en-US"/>
          </a:p>
          <a:p>
            <a:endParaRPr lang="en-US">
              <a:cs typeface="Calibri"/>
            </a:endParaRPr>
          </a:p>
          <a:p>
            <a:r>
              <a:rPr lang="en-US">
                <a:cs typeface="Calibri"/>
              </a:rPr>
              <a:t>Speaker: Addy</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10443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chart demonstrates the tracked changes in LULC in broad categories over the study period in acreage. There is an overall downward trend for the most prevalent category of grass and pastures with rises in agriculture, forest, and urban/developed areas. The percent changes show change in land cover from 2006 – 2019. </a:t>
            </a:r>
          </a:p>
          <a:p>
            <a:endParaRPr lang="en-US"/>
          </a:p>
          <a:p>
            <a:r>
              <a:rPr lang="en-US"/>
              <a:t>* The increase in water/wetlands is less of a change in the landscape but the result of technical classification from wetlands to water in the NLCD data</a:t>
            </a:r>
            <a:endParaRPr lang="en-US">
              <a:cs typeface="Calibri"/>
            </a:endParaRPr>
          </a:p>
          <a:p>
            <a:endParaRPr lang="en-US">
              <a:cs typeface="Calibri"/>
            </a:endParaRPr>
          </a:p>
          <a:p>
            <a:r>
              <a:rPr lang="en-US">
                <a:cs typeface="Calibri"/>
              </a:rPr>
              <a:t>Speaker: Addy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194358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srcRect/>
                <a:stretch>
                  <a:fillRect l="-85000" r="-15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0.svg"/><Relationship Id="rId2" Type="http://schemas.openxmlformats.org/officeDocument/2006/relationships/notesSlide" Target="../notesSlides/notesSlide16.xml"/><Relationship Id="rId16" Type="http://schemas.openxmlformats.org/officeDocument/2006/relationships/image" Target="../media/image44.svg"/><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image" Target="../media/image39.svg"/><Relationship Id="rId5" Type="http://schemas.openxmlformats.org/officeDocument/2006/relationships/diagramQuickStyle" Target="../diagrams/quickStyle6.xml"/><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diagramLayout" Target="../diagrams/layout6.xml"/><Relationship Id="rId9" Type="http://schemas.openxmlformats.org/officeDocument/2006/relationships/image" Target="../media/image37.svg"/><Relationship Id="rId14" Type="http://schemas.openxmlformats.org/officeDocument/2006/relationships/image" Target="../media/image4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0631" y="6257561"/>
            <a:ext cx="1915909" cy="338554"/>
          </a:xfrm>
          <a:prstGeom prst="rect">
            <a:avLst/>
          </a:prstGeom>
        </p:spPr>
        <p:txBody>
          <a:bodyPr wrap="none" anchor="t">
            <a:spAutoFit/>
          </a:bodyPr>
          <a:lstStyle/>
          <a:p>
            <a:r>
              <a:rPr lang="en-US" sz="1600">
                <a:solidFill>
                  <a:srgbClr val="24B1B5"/>
                </a:solidFill>
                <a:latin typeface="Century Gothic"/>
              </a:rPr>
              <a:t>Virginia – Langley</a:t>
            </a:r>
            <a:endParaRPr lang="en-US">
              <a:solidFill>
                <a:srgbClr val="24B1B5"/>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a:solidFill>
                  <a:srgbClr val="24B1B5"/>
                </a:solidFill>
              </a:rPr>
              <a:t>Riley County</a:t>
            </a:r>
          </a:p>
          <a:p>
            <a:pPr algn="l"/>
            <a:r>
              <a:rPr lang="en-US" sz="2800" b="0" spc="0" baseline="0">
                <a:solidFill>
                  <a:srgbClr val="24B1B5"/>
                </a:solidFill>
              </a:rPr>
              <a:t>Water Resources</a:t>
            </a:r>
          </a:p>
        </p:txBody>
      </p:sp>
      <p:sp>
        <p:nvSpPr>
          <p:cNvPr id="4" name="Subtitle 2"/>
          <p:cNvSpPr txBox="1">
            <a:spLocks/>
          </p:cNvSpPr>
          <p:nvPr/>
        </p:nvSpPr>
        <p:spPr>
          <a:xfrm>
            <a:off x="6066815" y="3092179"/>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Comparing Curve Calculation Methods to Inform Local Resiliency Initiatives in Riley County, Kansas</a:t>
            </a:r>
            <a:endParaRPr lang="en-US" sz="1600">
              <a:solidFill>
                <a:schemeClr val="tx1">
                  <a:lumMod val="75000"/>
                  <a:lumOff val="25000"/>
                </a:schemeClr>
              </a:solidFill>
            </a:endParaRPr>
          </a:p>
        </p:txBody>
      </p:sp>
      <p:sp>
        <p:nvSpPr>
          <p:cNvPr id="5" name="TextBox 4"/>
          <p:cNvSpPr txBox="1"/>
          <p:nvPr/>
        </p:nvSpPr>
        <p:spPr>
          <a:xfrm>
            <a:off x="6066813" y="4960968"/>
            <a:ext cx="5501731" cy="307777"/>
          </a:xfrm>
          <a:prstGeom prst="rect">
            <a:avLst/>
          </a:prstGeom>
          <a:noFill/>
        </p:spPr>
        <p:txBody>
          <a:bodyPr wrap="square" rtlCol="0">
            <a:spAutoFit/>
          </a:bodyPr>
          <a:lstStyle/>
          <a:p>
            <a:pPr algn="l"/>
            <a:r>
              <a:rPr lang="en-US" sz="1400">
                <a:solidFill>
                  <a:schemeClr val="tx1">
                    <a:lumMod val="75000"/>
                    <a:lumOff val="25000"/>
                  </a:schemeClr>
                </a:solidFill>
                <a:latin typeface="Century Gothic" panose="020B0502020202020204" pitchFamily="34" charset="0"/>
              </a:rPr>
              <a:t>Trista Brophy, Ella Griffith, Elizabeth Nguyen, Adelaide Schmidt</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591F953-EDF3-4772-A8CD-1202AA6B8165}"/>
              </a:ext>
            </a:extLst>
          </p:cNvPr>
          <p:cNvSpPr txBox="1">
            <a:spLocks/>
          </p:cNvSpPr>
          <p:nvPr/>
        </p:nvSpPr>
        <p:spPr>
          <a:xfrm>
            <a:off x="0" y="528205"/>
            <a:ext cx="10130970" cy="6624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
                <a:srgbClr val="C41F48"/>
              </a:buClr>
            </a:pPr>
            <a:r>
              <a:rPr lang="en-US" sz="4000" b="1">
                <a:solidFill>
                  <a:srgbClr val="24B1B5"/>
                </a:solidFill>
                <a:latin typeface="Century Gothic" panose="020F0302020204030204"/>
              </a:rPr>
              <a:t>Results: Conventional CN Change </a:t>
            </a:r>
            <a:endParaRPr lang="en-US">
              <a:solidFill>
                <a:srgbClr val="000000"/>
              </a:solidFill>
              <a:latin typeface="Calibri Light" panose="020F0302020204030204"/>
              <a:cs typeface="Calibri Light" panose="020F0302020204030204"/>
            </a:endParaRPr>
          </a:p>
          <a:p>
            <a:pPr algn="r">
              <a:buClr>
                <a:srgbClr val="C41F48"/>
              </a:buClr>
            </a:pPr>
            <a:r>
              <a:rPr lang="en-US" sz="4000" b="1">
                <a:solidFill>
                  <a:srgbClr val="24B1B5"/>
                </a:solidFill>
                <a:latin typeface="Century Gothic" panose="020F0302020204030204"/>
              </a:rPr>
              <a:t>2006-2019 </a:t>
            </a:r>
            <a:endParaRPr lang="en-US">
              <a:cs typeface="Calibri Light"/>
            </a:endParaRPr>
          </a:p>
        </p:txBody>
      </p:sp>
      <p:sp>
        <p:nvSpPr>
          <p:cNvPr id="7" name="Text Placeholder 2">
            <a:extLst>
              <a:ext uri="{FF2B5EF4-FFF2-40B4-BE49-F238E27FC236}">
                <a16:creationId xmlns:a16="http://schemas.microsoft.com/office/drawing/2014/main" id="{5CB3C00B-2A49-4945-B46A-6A7E33114994}"/>
              </a:ext>
            </a:extLst>
          </p:cNvPr>
          <p:cNvSpPr txBox="1">
            <a:spLocks/>
          </p:cNvSpPr>
          <p:nvPr/>
        </p:nvSpPr>
        <p:spPr>
          <a:xfrm>
            <a:off x="7928946" y="1360839"/>
            <a:ext cx="4177381" cy="4708981"/>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000" b="1">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4B1B5"/>
              </a:buClr>
              <a:buNone/>
            </a:pPr>
            <a:r>
              <a:rPr lang="en-US" sz="2000">
                <a:solidFill>
                  <a:schemeClr val="tx1">
                    <a:lumMod val="75000"/>
                    <a:lumOff val="25000"/>
                  </a:schemeClr>
                </a:solidFill>
                <a:latin typeface="Century Gothic" panose="020F0302020204030204"/>
              </a:rPr>
              <a:t>Change in average runoff between 2006 to 2019</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cs typeface="Calibri"/>
              </a:rPr>
              <a:t>10,600 acres showed increased runoff risk</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cs typeface="Calibri"/>
              </a:rPr>
              <a:t>9,500 acres showed decreased runoff risk</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cs typeface="Calibri"/>
              </a:rPr>
              <a:t>117,000 acres showed no change in curve number</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cs typeface="Calibri"/>
            </a:endParaRPr>
          </a:p>
        </p:txBody>
      </p:sp>
      <p:pic>
        <p:nvPicPr>
          <p:cNvPr id="2" name="Picture 3" descr="A close up of a map&#10;&#10;Description automatically generated">
            <a:extLst>
              <a:ext uri="{FF2B5EF4-FFF2-40B4-BE49-F238E27FC236}">
                <a16:creationId xmlns:a16="http://schemas.microsoft.com/office/drawing/2014/main" id="{C31FB0F5-FD58-45C9-A6C5-CEF3A8918354}"/>
              </a:ext>
            </a:extLst>
          </p:cNvPr>
          <p:cNvPicPr>
            <a:picLocks noChangeAspect="1"/>
          </p:cNvPicPr>
          <p:nvPr/>
        </p:nvPicPr>
        <p:blipFill>
          <a:blip r:embed="rId3"/>
          <a:stretch>
            <a:fillRect/>
          </a:stretch>
        </p:blipFill>
        <p:spPr>
          <a:xfrm>
            <a:off x="723900" y="840317"/>
            <a:ext cx="6362700" cy="5848716"/>
          </a:xfrm>
          <a:prstGeom prst="rect">
            <a:avLst/>
          </a:prstGeom>
        </p:spPr>
      </p:pic>
      <p:sp>
        <p:nvSpPr>
          <p:cNvPr id="9" name="Rectangle: Rounded Corners 8">
            <a:extLst>
              <a:ext uri="{FF2B5EF4-FFF2-40B4-BE49-F238E27FC236}">
                <a16:creationId xmlns:a16="http://schemas.microsoft.com/office/drawing/2014/main" id="{F8BDCA71-348F-4F15-9A66-613C781CE98B}"/>
              </a:ext>
            </a:extLst>
          </p:cNvPr>
          <p:cNvSpPr/>
          <p:nvPr/>
        </p:nvSpPr>
        <p:spPr>
          <a:xfrm>
            <a:off x="4307149" y="2832873"/>
            <a:ext cx="428832" cy="177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4C654B6-F170-49C7-8B8D-B13E40145F28}"/>
              </a:ext>
            </a:extLst>
          </p:cNvPr>
          <p:cNvSpPr/>
          <p:nvPr/>
        </p:nvSpPr>
        <p:spPr>
          <a:xfrm>
            <a:off x="4297625" y="2519412"/>
            <a:ext cx="428832" cy="17755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DC0DF44-D441-4525-9149-FB7958F2234E}"/>
              </a:ext>
            </a:extLst>
          </p:cNvPr>
          <p:cNvSpPr/>
          <p:nvPr/>
        </p:nvSpPr>
        <p:spPr>
          <a:xfrm>
            <a:off x="4297624" y="3154432"/>
            <a:ext cx="428832" cy="177555"/>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137072-12D7-4DFC-B30E-866C0F76A054}"/>
              </a:ext>
            </a:extLst>
          </p:cNvPr>
          <p:cNvSpPr txBox="1"/>
          <p:nvPr/>
        </p:nvSpPr>
        <p:spPr>
          <a:xfrm>
            <a:off x="4727889" y="2450364"/>
            <a:ext cx="2568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Decreased Runoff Risk</a:t>
            </a:r>
            <a:endParaRPr lang="en-US"/>
          </a:p>
        </p:txBody>
      </p:sp>
      <p:sp>
        <p:nvSpPr>
          <p:cNvPr id="17" name="TextBox 16">
            <a:extLst>
              <a:ext uri="{FF2B5EF4-FFF2-40B4-BE49-F238E27FC236}">
                <a16:creationId xmlns:a16="http://schemas.microsoft.com/office/drawing/2014/main" id="{79E00E69-C188-4751-8CCF-9AD8CAC9B398}"/>
              </a:ext>
            </a:extLst>
          </p:cNvPr>
          <p:cNvSpPr txBox="1"/>
          <p:nvPr/>
        </p:nvSpPr>
        <p:spPr>
          <a:xfrm>
            <a:off x="4737414" y="2802789"/>
            <a:ext cx="2568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No Runoff Change</a:t>
            </a:r>
          </a:p>
        </p:txBody>
      </p:sp>
      <p:sp>
        <p:nvSpPr>
          <p:cNvPr id="19" name="TextBox 18">
            <a:extLst>
              <a:ext uri="{FF2B5EF4-FFF2-40B4-BE49-F238E27FC236}">
                <a16:creationId xmlns:a16="http://schemas.microsoft.com/office/drawing/2014/main" id="{5B1DF4BC-9B9E-4B13-90A2-44A742CDE6E6}"/>
              </a:ext>
            </a:extLst>
          </p:cNvPr>
          <p:cNvSpPr txBox="1"/>
          <p:nvPr/>
        </p:nvSpPr>
        <p:spPr>
          <a:xfrm>
            <a:off x="4727889" y="3117114"/>
            <a:ext cx="2568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Increased Runoff Risk</a:t>
            </a:r>
            <a:endParaRPr lang="en-US"/>
          </a:p>
        </p:txBody>
      </p:sp>
      <p:sp>
        <p:nvSpPr>
          <p:cNvPr id="21" name="TextBox 20">
            <a:extLst>
              <a:ext uri="{FF2B5EF4-FFF2-40B4-BE49-F238E27FC236}">
                <a16:creationId xmlns:a16="http://schemas.microsoft.com/office/drawing/2014/main" id="{127E19FD-91A8-464A-B086-2CD294297586}"/>
              </a:ext>
            </a:extLst>
          </p:cNvPr>
          <p:cNvSpPr txBox="1"/>
          <p:nvPr/>
        </p:nvSpPr>
        <p:spPr>
          <a:xfrm>
            <a:off x="2343150" y="6229350"/>
            <a:ext cx="895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11.6 Miles</a:t>
            </a:r>
          </a:p>
        </p:txBody>
      </p:sp>
      <p:sp>
        <p:nvSpPr>
          <p:cNvPr id="23" name="TextBox 22">
            <a:extLst>
              <a:ext uri="{FF2B5EF4-FFF2-40B4-BE49-F238E27FC236}">
                <a16:creationId xmlns:a16="http://schemas.microsoft.com/office/drawing/2014/main" id="{838A846F-EF53-4A9D-AFA0-EA2E9CC5CF7C}"/>
              </a:ext>
            </a:extLst>
          </p:cNvPr>
          <p:cNvSpPr txBox="1"/>
          <p:nvPr/>
        </p:nvSpPr>
        <p:spPr>
          <a:xfrm>
            <a:off x="1600200" y="6229350"/>
            <a:ext cx="523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rPr>
              <a:t>5.8</a:t>
            </a:r>
          </a:p>
        </p:txBody>
      </p:sp>
      <p:sp>
        <p:nvSpPr>
          <p:cNvPr id="25" name="TextBox 24">
            <a:extLst>
              <a:ext uri="{FF2B5EF4-FFF2-40B4-BE49-F238E27FC236}">
                <a16:creationId xmlns:a16="http://schemas.microsoft.com/office/drawing/2014/main" id="{486CA5E7-7C1D-4E7E-814A-36B0D252310D}"/>
              </a:ext>
            </a:extLst>
          </p:cNvPr>
          <p:cNvSpPr txBox="1"/>
          <p:nvPr/>
        </p:nvSpPr>
        <p:spPr>
          <a:xfrm>
            <a:off x="723900" y="6229350"/>
            <a:ext cx="523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rPr>
              <a:t>0</a:t>
            </a:r>
          </a:p>
        </p:txBody>
      </p:sp>
    </p:spTree>
    <p:extLst>
      <p:ext uri="{BB962C8B-B14F-4D97-AF65-F5344CB8AC3E}">
        <p14:creationId xmlns:p14="http://schemas.microsoft.com/office/powerpoint/2010/main" val="205631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566EDF-32EF-AC4B-BB26-583B778B14E8}"/>
              </a:ext>
            </a:extLst>
          </p:cNvPr>
          <p:cNvSpPr txBox="1">
            <a:spLocks/>
          </p:cNvSpPr>
          <p:nvPr/>
        </p:nvSpPr>
        <p:spPr>
          <a:xfrm>
            <a:off x="426400" y="331496"/>
            <a:ext cx="10150020" cy="69099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
                <a:srgbClr val="C41F48"/>
              </a:buClr>
            </a:pPr>
            <a:r>
              <a:rPr lang="en-US" sz="4000" b="1">
                <a:solidFill>
                  <a:srgbClr val="24B1B5"/>
                </a:solidFill>
                <a:latin typeface="Century Gothic" panose="020F0302020204030204"/>
              </a:rPr>
              <a:t>Results: Dynamic Average CN Change</a:t>
            </a:r>
            <a:endParaRPr lang="en-US" sz="4000" b="1">
              <a:solidFill>
                <a:srgbClr val="24B1B5"/>
              </a:solidFill>
              <a:latin typeface="Century Gothic" panose="020F0302020204030204"/>
              <a:cs typeface="Calibri Light" panose="020F0302020204030204"/>
            </a:endParaRPr>
          </a:p>
          <a:p>
            <a:pPr algn="r">
              <a:buClr>
                <a:srgbClr val="C41F48"/>
              </a:buClr>
            </a:pPr>
            <a:r>
              <a:rPr lang="en-US" sz="4000" b="1">
                <a:solidFill>
                  <a:srgbClr val="24B1B5"/>
                </a:solidFill>
                <a:latin typeface="Century Gothic" panose="020F0302020204030204"/>
                <a:cs typeface="Calibri Light" panose="020F0302020204030204"/>
              </a:rPr>
              <a:t>2006-2019</a:t>
            </a:r>
            <a:endParaRPr lang="en-US">
              <a:cs typeface="Calibri Light" panose="020F0302020204030204"/>
            </a:endParaRPr>
          </a:p>
        </p:txBody>
      </p:sp>
      <p:sp>
        <p:nvSpPr>
          <p:cNvPr id="3" name="Text Placeholder 2">
            <a:extLst>
              <a:ext uri="{FF2B5EF4-FFF2-40B4-BE49-F238E27FC236}">
                <a16:creationId xmlns:a16="http://schemas.microsoft.com/office/drawing/2014/main" id="{EF4140D8-1FAD-7B45-8722-4A954B4A9715}"/>
              </a:ext>
            </a:extLst>
          </p:cNvPr>
          <p:cNvSpPr txBox="1">
            <a:spLocks/>
          </p:cNvSpPr>
          <p:nvPr/>
        </p:nvSpPr>
        <p:spPr>
          <a:xfrm>
            <a:off x="496091" y="221694"/>
            <a:ext cx="9334081" cy="3200876"/>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24B1B5"/>
              </a:buClr>
              <a:buFont typeface="Arial" panose="020B0604020202020204" pitchFamily="34" charset="0"/>
              <a:buNone/>
            </a:pPr>
            <a:endParaRPr lang="en-US" sz="2400" b="1">
              <a:solidFill>
                <a:schemeClr val="tx1">
                  <a:lumMod val="75000"/>
                  <a:lumOff val="25000"/>
                </a:schemeClr>
              </a:solidFill>
              <a:latin typeface="Century Gothic" panose="020F0302020204030204"/>
            </a:endParaRPr>
          </a:p>
          <a:p>
            <a:pPr marL="342900" indent="-342900">
              <a:lnSpc>
                <a:spcPct val="150000"/>
              </a:lnSpc>
              <a:spcBef>
                <a:spcPts val="0"/>
              </a:spcBef>
              <a:spcAft>
                <a:spcPts val="600"/>
              </a:spcAft>
              <a:buClr>
                <a:srgbClr val="24B1B5"/>
              </a:buClr>
              <a:buFont typeface="Webdings" panose="05030102010509060703" pitchFamily="18" charset="2"/>
              <a:buChar char="4"/>
            </a:pPr>
            <a:endParaRPr lang="en-US" sz="24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marL="800100" lvl="1"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p:txBody>
      </p:sp>
      <p:sp>
        <p:nvSpPr>
          <p:cNvPr id="9" name="Text Placeholder 2">
            <a:extLst>
              <a:ext uri="{FF2B5EF4-FFF2-40B4-BE49-F238E27FC236}">
                <a16:creationId xmlns:a16="http://schemas.microsoft.com/office/drawing/2014/main" id="{71DD2EA5-9BE2-43CB-AF33-ED7EFEC45E5A}"/>
              </a:ext>
            </a:extLst>
          </p:cNvPr>
          <p:cNvSpPr txBox="1">
            <a:spLocks/>
          </p:cNvSpPr>
          <p:nvPr/>
        </p:nvSpPr>
        <p:spPr>
          <a:xfrm>
            <a:off x="7535103" y="1592008"/>
            <a:ext cx="4177381" cy="4401205"/>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000" b="1">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4B1B5"/>
              </a:buClr>
              <a:buNone/>
            </a:pPr>
            <a:r>
              <a:rPr lang="en-US" sz="2000">
                <a:solidFill>
                  <a:schemeClr val="tx1">
                    <a:lumMod val="75000"/>
                    <a:lumOff val="25000"/>
                  </a:schemeClr>
                </a:solidFill>
                <a:latin typeface="Century Gothic" panose="020F0302020204030204"/>
              </a:rPr>
              <a:t>Change in average runoff between 2006 to 2019</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cs typeface="Calibri"/>
              </a:rPr>
              <a:t>Overall increase in average runoff risk</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cs typeface="Calibri"/>
              </a:rPr>
              <a:t>Risk is displayed in increments </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24B1B5"/>
              </a:buClr>
              <a:buNone/>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alibri" panose="020F0502020204030204"/>
              <a:cs typeface="Calibri"/>
            </a:endParaRPr>
          </a:p>
        </p:txBody>
      </p:sp>
      <p:pic>
        <p:nvPicPr>
          <p:cNvPr id="8" name="Picture 9" descr="A close up of a map&#10;&#10;Description automatically generated">
            <a:extLst>
              <a:ext uri="{FF2B5EF4-FFF2-40B4-BE49-F238E27FC236}">
                <a16:creationId xmlns:a16="http://schemas.microsoft.com/office/drawing/2014/main" id="{88EF7287-7E5A-40CA-8040-2121562B4E6E}"/>
              </a:ext>
            </a:extLst>
          </p:cNvPr>
          <p:cNvPicPr>
            <a:picLocks noChangeAspect="1"/>
          </p:cNvPicPr>
          <p:nvPr/>
        </p:nvPicPr>
        <p:blipFill>
          <a:blip r:embed="rId3"/>
          <a:stretch>
            <a:fillRect/>
          </a:stretch>
        </p:blipFill>
        <p:spPr>
          <a:xfrm>
            <a:off x="504825" y="813998"/>
            <a:ext cx="6248400" cy="5782453"/>
          </a:xfrm>
          <a:prstGeom prst="rect">
            <a:avLst/>
          </a:prstGeom>
        </p:spPr>
      </p:pic>
      <p:grpSp>
        <p:nvGrpSpPr>
          <p:cNvPr id="10" name="Group 9">
            <a:extLst>
              <a:ext uri="{FF2B5EF4-FFF2-40B4-BE49-F238E27FC236}">
                <a16:creationId xmlns:a16="http://schemas.microsoft.com/office/drawing/2014/main" id="{692869B4-FB1C-4746-8B0E-5233291DB5EE}"/>
              </a:ext>
            </a:extLst>
          </p:cNvPr>
          <p:cNvGrpSpPr/>
          <p:nvPr/>
        </p:nvGrpSpPr>
        <p:grpSpPr>
          <a:xfrm>
            <a:off x="3633226" y="1841860"/>
            <a:ext cx="3253349" cy="1590742"/>
            <a:chOff x="3747526" y="1984735"/>
            <a:chExt cx="3253349" cy="1590742"/>
          </a:xfrm>
        </p:grpSpPr>
        <p:sp>
          <p:nvSpPr>
            <p:cNvPr id="5" name="Rectangle: Rounded Corners 4">
              <a:extLst>
                <a:ext uri="{FF2B5EF4-FFF2-40B4-BE49-F238E27FC236}">
                  <a16:creationId xmlns:a16="http://schemas.microsoft.com/office/drawing/2014/main" id="{E71D6F03-8A02-449F-84D6-2ACAFFA4853E}"/>
                </a:ext>
              </a:extLst>
            </p:cNvPr>
            <p:cNvSpPr/>
            <p:nvPr/>
          </p:nvSpPr>
          <p:spPr>
            <a:xfrm>
              <a:off x="3747526" y="1984735"/>
              <a:ext cx="2822623" cy="1590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23DE7BD-FF8E-44AA-A666-D81E5993A2D6}"/>
                </a:ext>
              </a:extLst>
            </p:cNvPr>
            <p:cNvSpPr/>
            <p:nvPr/>
          </p:nvSpPr>
          <p:spPr>
            <a:xfrm>
              <a:off x="4002350" y="2643237"/>
              <a:ext cx="428832" cy="17755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38A13B2-3C2D-4E6D-8151-C5A176E11899}"/>
                </a:ext>
              </a:extLst>
            </p:cNvPr>
            <p:cNvSpPr/>
            <p:nvPr/>
          </p:nvSpPr>
          <p:spPr>
            <a:xfrm>
              <a:off x="4002349" y="2937648"/>
              <a:ext cx="428832" cy="1775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27E0EF7-3881-45BC-8E6F-64FF0F74A225}"/>
                </a:ext>
              </a:extLst>
            </p:cNvPr>
            <p:cNvSpPr/>
            <p:nvPr/>
          </p:nvSpPr>
          <p:spPr>
            <a:xfrm>
              <a:off x="4002349" y="3202057"/>
              <a:ext cx="428832" cy="177555"/>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61539E-2F0E-45C2-AD9B-FBCA199B1440}"/>
                </a:ext>
              </a:extLst>
            </p:cNvPr>
            <p:cNvSpPr txBox="1"/>
            <p:nvPr/>
          </p:nvSpPr>
          <p:spPr>
            <a:xfrm>
              <a:off x="4432614" y="2593239"/>
              <a:ext cx="2568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Runoff Decreased &gt;( -5)</a:t>
              </a:r>
            </a:p>
          </p:txBody>
        </p:sp>
        <p:sp>
          <p:nvSpPr>
            <p:cNvPr id="16" name="TextBox 15">
              <a:extLst>
                <a:ext uri="{FF2B5EF4-FFF2-40B4-BE49-F238E27FC236}">
                  <a16:creationId xmlns:a16="http://schemas.microsoft.com/office/drawing/2014/main" id="{80FC8FB6-FF92-4648-9ADC-BAF9F535B3C1}"/>
                </a:ext>
              </a:extLst>
            </p:cNvPr>
            <p:cNvSpPr txBox="1"/>
            <p:nvPr/>
          </p:nvSpPr>
          <p:spPr>
            <a:xfrm>
              <a:off x="4432614" y="2909904"/>
              <a:ext cx="2568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No Runoff Change (-5) to 5</a:t>
              </a:r>
            </a:p>
          </p:txBody>
        </p:sp>
        <p:sp>
          <p:nvSpPr>
            <p:cNvPr id="17" name="TextBox 16">
              <a:extLst>
                <a:ext uri="{FF2B5EF4-FFF2-40B4-BE49-F238E27FC236}">
                  <a16:creationId xmlns:a16="http://schemas.microsoft.com/office/drawing/2014/main" id="{D74F325D-8DC0-4D8E-A96E-D1B1849F21DD}"/>
                </a:ext>
              </a:extLst>
            </p:cNvPr>
            <p:cNvSpPr txBox="1"/>
            <p:nvPr/>
          </p:nvSpPr>
          <p:spPr>
            <a:xfrm>
              <a:off x="4432614" y="3175019"/>
              <a:ext cx="2568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Runoff Increased &lt; 5</a:t>
              </a:r>
            </a:p>
          </p:txBody>
        </p:sp>
        <p:sp>
          <p:nvSpPr>
            <p:cNvPr id="6" name="TextBox 5">
              <a:extLst>
                <a:ext uri="{FF2B5EF4-FFF2-40B4-BE49-F238E27FC236}">
                  <a16:creationId xmlns:a16="http://schemas.microsoft.com/office/drawing/2014/main" id="{8D99B615-6CA9-421C-88F1-3D0B5C0EB85C}"/>
                </a:ext>
              </a:extLst>
            </p:cNvPr>
            <p:cNvSpPr txBox="1"/>
            <p:nvPr/>
          </p:nvSpPr>
          <p:spPr>
            <a:xfrm>
              <a:off x="3906883" y="2056637"/>
              <a:ext cx="26490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tx1">
                    <a:lumMod val="75000"/>
                    <a:lumOff val="25000"/>
                  </a:schemeClr>
                </a:solidFill>
                <a:latin typeface="Century Gothic"/>
                <a:cs typeface="Calibri"/>
              </a:endParaRPr>
            </a:p>
          </p:txBody>
        </p:sp>
      </p:grpSp>
      <p:sp>
        <p:nvSpPr>
          <p:cNvPr id="12" name="TextBox 11">
            <a:extLst>
              <a:ext uri="{FF2B5EF4-FFF2-40B4-BE49-F238E27FC236}">
                <a16:creationId xmlns:a16="http://schemas.microsoft.com/office/drawing/2014/main" id="{E86005E9-AC8D-4AE5-B847-D84E4EE5DEFB}"/>
              </a:ext>
            </a:extLst>
          </p:cNvPr>
          <p:cNvSpPr txBox="1"/>
          <p:nvPr/>
        </p:nvSpPr>
        <p:spPr>
          <a:xfrm>
            <a:off x="2152650" y="6076950"/>
            <a:ext cx="895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11.6 Miles</a:t>
            </a:r>
          </a:p>
        </p:txBody>
      </p:sp>
      <p:sp>
        <p:nvSpPr>
          <p:cNvPr id="14" name="TextBox 13">
            <a:extLst>
              <a:ext uri="{FF2B5EF4-FFF2-40B4-BE49-F238E27FC236}">
                <a16:creationId xmlns:a16="http://schemas.microsoft.com/office/drawing/2014/main" id="{CA07E445-07AD-4651-85A4-8AF31EC7D772}"/>
              </a:ext>
            </a:extLst>
          </p:cNvPr>
          <p:cNvSpPr txBox="1"/>
          <p:nvPr/>
        </p:nvSpPr>
        <p:spPr>
          <a:xfrm>
            <a:off x="581025" y="6067425"/>
            <a:ext cx="52387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Century Gothic"/>
              </a:rPr>
              <a:t>0</a:t>
            </a:r>
          </a:p>
        </p:txBody>
      </p:sp>
    </p:spTree>
    <p:extLst>
      <p:ext uri="{BB962C8B-B14F-4D97-AF65-F5344CB8AC3E}">
        <p14:creationId xmlns:p14="http://schemas.microsoft.com/office/powerpoint/2010/main" val="386733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A close up of a map&#10;&#10;Description automatically generated">
            <a:extLst>
              <a:ext uri="{FF2B5EF4-FFF2-40B4-BE49-F238E27FC236}">
                <a16:creationId xmlns:a16="http://schemas.microsoft.com/office/drawing/2014/main" id="{642CEC37-0D1D-468C-AE6F-222FD8A97D38}"/>
              </a:ext>
            </a:extLst>
          </p:cNvPr>
          <p:cNvPicPr>
            <a:picLocks noChangeAspect="1"/>
          </p:cNvPicPr>
          <p:nvPr/>
        </p:nvPicPr>
        <p:blipFill rotWithShape="1">
          <a:blip r:embed="rId3"/>
          <a:srcRect l="86" b="1947"/>
          <a:stretch/>
        </p:blipFill>
        <p:spPr>
          <a:xfrm>
            <a:off x="6091238" y="1307020"/>
            <a:ext cx="5529266" cy="4983210"/>
          </a:xfrm>
          <a:prstGeom prst="rect">
            <a:avLst/>
          </a:prstGeom>
        </p:spPr>
      </p:pic>
      <p:pic>
        <p:nvPicPr>
          <p:cNvPr id="3" name="Picture 3" descr="A close up of a map&#10;&#10;Description automatically generated">
            <a:extLst>
              <a:ext uri="{FF2B5EF4-FFF2-40B4-BE49-F238E27FC236}">
                <a16:creationId xmlns:a16="http://schemas.microsoft.com/office/drawing/2014/main" id="{BDDE3648-13CB-4918-BB7E-25D944BAA836}"/>
              </a:ext>
            </a:extLst>
          </p:cNvPr>
          <p:cNvPicPr>
            <a:picLocks noChangeAspect="1"/>
          </p:cNvPicPr>
          <p:nvPr/>
        </p:nvPicPr>
        <p:blipFill>
          <a:blip r:embed="rId4"/>
          <a:stretch>
            <a:fillRect/>
          </a:stretch>
        </p:blipFill>
        <p:spPr>
          <a:xfrm>
            <a:off x="381000" y="1183658"/>
            <a:ext cx="5524500" cy="5224109"/>
          </a:xfrm>
          <a:prstGeom prst="rect">
            <a:avLst/>
          </a:prstGeom>
        </p:spPr>
      </p:pic>
      <p:sp>
        <p:nvSpPr>
          <p:cNvPr id="2" name="Title 4">
            <a:extLst>
              <a:ext uri="{FF2B5EF4-FFF2-40B4-BE49-F238E27FC236}">
                <a16:creationId xmlns:a16="http://schemas.microsoft.com/office/drawing/2014/main" id="{A4566EDF-32EF-AC4B-BB26-583B778B14E8}"/>
              </a:ext>
            </a:extLst>
          </p:cNvPr>
          <p:cNvSpPr txBox="1">
            <a:spLocks/>
          </p:cNvSpPr>
          <p:nvPr/>
        </p:nvSpPr>
        <p:spPr>
          <a:xfrm>
            <a:off x="383996" y="476620"/>
            <a:ext cx="11236503"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3600" b="1">
                <a:solidFill>
                  <a:srgbClr val="24B1B5"/>
                </a:solidFill>
                <a:latin typeface="Century Gothic" panose="020F0302020204030204"/>
              </a:rPr>
              <a:t>Results: Early vs. Late Rainy Season </a:t>
            </a:r>
            <a:endParaRPr lang="en-US" sz="3600">
              <a:solidFill>
                <a:srgbClr val="000000"/>
              </a:solidFill>
              <a:latin typeface="Calibri Light" panose="020F0302020204030204"/>
              <a:cs typeface="Calibri Light" panose="020F0302020204030204"/>
            </a:endParaRPr>
          </a:p>
          <a:p>
            <a:pPr>
              <a:buClr>
                <a:srgbClr val="C41F48"/>
              </a:buClr>
            </a:pPr>
            <a:r>
              <a:rPr lang="en-US" sz="3600" b="1">
                <a:solidFill>
                  <a:srgbClr val="24B1B5"/>
                </a:solidFill>
                <a:latin typeface="Century Gothic" panose="020F0302020204030204"/>
              </a:rPr>
              <a:t>Max CN Change from 2006-2019</a:t>
            </a:r>
            <a:endParaRPr lang="en-US" sz="3600">
              <a:cs typeface="Calibri Light"/>
            </a:endParaRPr>
          </a:p>
        </p:txBody>
      </p:sp>
      <p:sp>
        <p:nvSpPr>
          <p:cNvPr id="10" name="TextBox 9">
            <a:extLst>
              <a:ext uri="{FF2B5EF4-FFF2-40B4-BE49-F238E27FC236}">
                <a16:creationId xmlns:a16="http://schemas.microsoft.com/office/drawing/2014/main" id="{86D604D3-45EB-45A3-A73C-C2B51CC003EB}"/>
              </a:ext>
            </a:extLst>
          </p:cNvPr>
          <p:cNvSpPr txBox="1"/>
          <p:nvPr/>
        </p:nvSpPr>
        <p:spPr>
          <a:xfrm>
            <a:off x="874295" y="6148049"/>
            <a:ext cx="43474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Early rainy season</a:t>
            </a:r>
            <a:endParaRPr lang="en-US" sz="2800">
              <a:solidFill>
                <a:schemeClr val="tx1">
                  <a:lumMod val="75000"/>
                  <a:lumOff val="25000"/>
                </a:schemeClr>
              </a:solidFill>
              <a:cs typeface="Calibri" panose="020F0502020204030204"/>
            </a:endParaRPr>
          </a:p>
        </p:txBody>
      </p:sp>
      <p:sp>
        <p:nvSpPr>
          <p:cNvPr id="11" name="TextBox 10">
            <a:extLst>
              <a:ext uri="{FF2B5EF4-FFF2-40B4-BE49-F238E27FC236}">
                <a16:creationId xmlns:a16="http://schemas.microsoft.com/office/drawing/2014/main" id="{9E0531C4-06D2-47D5-9291-278AF1AEA52B}"/>
              </a:ext>
            </a:extLst>
          </p:cNvPr>
          <p:cNvSpPr txBox="1"/>
          <p:nvPr/>
        </p:nvSpPr>
        <p:spPr>
          <a:xfrm>
            <a:off x="6923098" y="6148049"/>
            <a:ext cx="43474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Late rainy season</a:t>
            </a:r>
            <a:endParaRPr lang="en-US" sz="2800">
              <a:solidFill>
                <a:schemeClr val="tx1">
                  <a:lumMod val="75000"/>
                  <a:lumOff val="25000"/>
                </a:schemeClr>
              </a:solidFill>
              <a:cs typeface="Calibri" panose="020F0502020204030204"/>
            </a:endParaRPr>
          </a:p>
        </p:txBody>
      </p:sp>
      <p:sp>
        <p:nvSpPr>
          <p:cNvPr id="27" name="TextBox 26">
            <a:extLst>
              <a:ext uri="{FF2B5EF4-FFF2-40B4-BE49-F238E27FC236}">
                <a16:creationId xmlns:a16="http://schemas.microsoft.com/office/drawing/2014/main" id="{9232C261-2E54-4B53-B9BD-1ABC8D50B6C5}"/>
              </a:ext>
            </a:extLst>
          </p:cNvPr>
          <p:cNvSpPr txBox="1"/>
          <p:nvPr/>
        </p:nvSpPr>
        <p:spPr>
          <a:xfrm>
            <a:off x="1805682" y="5954725"/>
            <a:ext cx="9659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11.6 Miles</a:t>
            </a:r>
          </a:p>
        </p:txBody>
      </p:sp>
      <p:grpSp>
        <p:nvGrpSpPr>
          <p:cNvPr id="9" name="Group 8">
            <a:extLst>
              <a:ext uri="{FF2B5EF4-FFF2-40B4-BE49-F238E27FC236}">
                <a16:creationId xmlns:a16="http://schemas.microsoft.com/office/drawing/2014/main" id="{807E78CB-7D1A-4D24-9DBB-DD0E084A57D6}"/>
              </a:ext>
            </a:extLst>
          </p:cNvPr>
          <p:cNvGrpSpPr/>
          <p:nvPr/>
        </p:nvGrpSpPr>
        <p:grpSpPr>
          <a:xfrm>
            <a:off x="9167653" y="1876530"/>
            <a:ext cx="3285171" cy="2127573"/>
            <a:chOff x="9301003" y="1714605"/>
            <a:chExt cx="3285171" cy="2127573"/>
          </a:xfrm>
        </p:grpSpPr>
        <p:sp>
          <p:nvSpPr>
            <p:cNvPr id="49" name="Rectangle: Rounded Corners 48">
              <a:extLst>
                <a:ext uri="{FF2B5EF4-FFF2-40B4-BE49-F238E27FC236}">
                  <a16:creationId xmlns:a16="http://schemas.microsoft.com/office/drawing/2014/main" id="{819C5057-A340-47F7-80F3-6A97B5EC9CE6}"/>
                </a:ext>
              </a:extLst>
            </p:cNvPr>
            <p:cNvSpPr/>
            <p:nvPr/>
          </p:nvSpPr>
          <p:spPr>
            <a:xfrm>
              <a:off x="9443758" y="2167960"/>
              <a:ext cx="423770" cy="17517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18F4E35-5EDD-465D-BD68-0EB2B328ADEE}"/>
                </a:ext>
              </a:extLst>
            </p:cNvPr>
            <p:cNvSpPr/>
            <p:nvPr/>
          </p:nvSpPr>
          <p:spPr>
            <a:xfrm>
              <a:off x="9443758" y="2472138"/>
              <a:ext cx="423770" cy="1751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87F8C562-E43E-4BD8-931C-6E3345C586A8}"/>
                </a:ext>
              </a:extLst>
            </p:cNvPr>
            <p:cNvSpPr/>
            <p:nvPr/>
          </p:nvSpPr>
          <p:spPr>
            <a:xfrm>
              <a:off x="9443757" y="2803213"/>
              <a:ext cx="423770" cy="1751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450EFA6B-C267-4FF8-B968-AC13E52792F7}"/>
                </a:ext>
              </a:extLst>
            </p:cNvPr>
            <p:cNvSpPr/>
            <p:nvPr/>
          </p:nvSpPr>
          <p:spPr>
            <a:xfrm>
              <a:off x="9443756" y="3161653"/>
              <a:ext cx="423770" cy="175171"/>
            </a:xfrm>
            <a:prstGeom prst="roundRect">
              <a:avLst/>
            </a:prstGeom>
            <a:solidFill>
              <a:srgbClr val="FA7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1EF5122-5585-4523-AA82-D50345D015C8}"/>
                </a:ext>
              </a:extLst>
            </p:cNvPr>
            <p:cNvSpPr/>
            <p:nvPr/>
          </p:nvSpPr>
          <p:spPr>
            <a:xfrm>
              <a:off x="9443756" y="3483043"/>
              <a:ext cx="423770" cy="175171"/>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2A7D4204-AE57-439B-82A6-CF62D580A76A}"/>
                </a:ext>
              </a:extLst>
            </p:cNvPr>
            <p:cNvSpPr/>
            <p:nvPr/>
          </p:nvSpPr>
          <p:spPr>
            <a:xfrm>
              <a:off x="9319651" y="1832276"/>
              <a:ext cx="2125562" cy="20099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CA9A1440-94C7-433E-A509-B22394C286F2}"/>
                </a:ext>
              </a:extLst>
            </p:cNvPr>
            <p:cNvSpPr/>
            <p:nvPr/>
          </p:nvSpPr>
          <p:spPr>
            <a:xfrm>
              <a:off x="9301004" y="2078050"/>
              <a:ext cx="443456" cy="22448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4F3C9FAC-8AB3-4AE3-8872-059D3943E382}"/>
                </a:ext>
              </a:extLst>
            </p:cNvPr>
            <p:cNvSpPr/>
            <p:nvPr/>
          </p:nvSpPr>
          <p:spPr>
            <a:xfrm>
              <a:off x="9301004" y="2368608"/>
              <a:ext cx="443456" cy="22448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691F01E-DE2B-4AB3-B5AB-5E5D2210B954}"/>
                </a:ext>
              </a:extLst>
            </p:cNvPr>
            <p:cNvSpPr/>
            <p:nvPr/>
          </p:nvSpPr>
          <p:spPr>
            <a:xfrm>
              <a:off x="9301003" y="2676824"/>
              <a:ext cx="443456" cy="22448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8EC9341B-19E5-401B-9AB7-6A09FC5A8C91}"/>
                </a:ext>
              </a:extLst>
            </p:cNvPr>
            <p:cNvSpPr/>
            <p:nvPr/>
          </p:nvSpPr>
          <p:spPr>
            <a:xfrm>
              <a:off x="9301003" y="3325783"/>
              <a:ext cx="443456" cy="224482"/>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B3BA62E5-21F6-4E16-A89E-56CB15E71365}"/>
                </a:ext>
              </a:extLst>
            </p:cNvPr>
            <p:cNvSpPr/>
            <p:nvPr/>
          </p:nvSpPr>
          <p:spPr>
            <a:xfrm>
              <a:off x="9301003" y="2979542"/>
              <a:ext cx="443456" cy="224482"/>
            </a:xfrm>
            <a:prstGeom prst="roundRect">
              <a:avLst/>
            </a:prstGeom>
            <a:solidFill>
              <a:srgbClr val="F2A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BBF054D-EB7E-4BAB-8450-CE8F9CC81A4A}"/>
                </a:ext>
              </a:extLst>
            </p:cNvPr>
            <p:cNvSpPr txBox="1"/>
            <p:nvPr/>
          </p:nvSpPr>
          <p:spPr>
            <a:xfrm>
              <a:off x="9343735" y="1714605"/>
              <a:ext cx="2463337" cy="372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Max Runoff Change</a:t>
              </a:r>
            </a:p>
          </p:txBody>
        </p:sp>
        <p:sp>
          <p:nvSpPr>
            <p:cNvPr id="61" name="TextBox 60">
              <a:extLst>
                <a:ext uri="{FF2B5EF4-FFF2-40B4-BE49-F238E27FC236}">
                  <a16:creationId xmlns:a16="http://schemas.microsoft.com/office/drawing/2014/main" id="{84B9BD87-A766-42B2-803E-19837F7FAE39}"/>
                </a:ext>
              </a:extLst>
            </p:cNvPr>
            <p:cNvSpPr txBox="1"/>
            <p:nvPr/>
          </p:nvSpPr>
          <p:spPr>
            <a:xfrm>
              <a:off x="9740679" y="2053550"/>
              <a:ext cx="2845495" cy="161572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100">
                  <a:solidFill>
                    <a:schemeClr val="tx1">
                      <a:lumMod val="75000"/>
                      <a:lumOff val="25000"/>
                    </a:schemeClr>
                  </a:solidFill>
                  <a:latin typeface="Century Gothic"/>
                </a:rPr>
                <a:t>Decreased (-25) to (-15)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Decreased (-15) to (-5)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Neutral (-5) to 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Increased 5 to 15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Increased 15 to 20</a:t>
              </a:r>
            </a:p>
          </p:txBody>
        </p:sp>
      </p:grpSp>
      <p:grpSp>
        <p:nvGrpSpPr>
          <p:cNvPr id="38" name="Group 37">
            <a:extLst>
              <a:ext uri="{FF2B5EF4-FFF2-40B4-BE49-F238E27FC236}">
                <a16:creationId xmlns:a16="http://schemas.microsoft.com/office/drawing/2014/main" id="{E5694F0C-B720-44D5-B373-2B2E878D0BDF}"/>
              </a:ext>
            </a:extLst>
          </p:cNvPr>
          <p:cNvGrpSpPr/>
          <p:nvPr/>
        </p:nvGrpSpPr>
        <p:grpSpPr>
          <a:xfrm>
            <a:off x="3405027" y="1800329"/>
            <a:ext cx="3275646" cy="2127573"/>
            <a:chOff x="9301003" y="1714605"/>
            <a:chExt cx="3275647" cy="2127573"/>
          </a:xfrm>
        </p:grpSpPr>
        <p:sp>
          <p:nvSpPr>
            <p:cNvPr id="39" name="Rectangle: Rounded Corners 38">
              <a:extLst>
                <a:ext uri="{FF2B5EF4-FFF2-40B4-BE49-F238E27FC236}">
                  <a16:creationId xmlns:a16="http://schemas.microsoft.com/office/drawing/2014/main" id="{474AA0F0-2C3D-4ACA-B908-60C30F8B831B}"/>
                </a:ext>
              </a:extLst>
            </p:cNvPr>
            <p:cNvSpPr/>
            <p:nvPr/>
          </p:nvSpPr>
          <p:spPr>
            <a:xfrm>
              <a:off x="9443758" y="2167960"/>
              <a:ext cx="423770" cy="17517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5DE5AF4-4857-4072-985F-6208FC89098C}"/>
                </a:ext>
              </a:extLst>
            </p:cNvPr>
            <p:cNvSpPr/>
            <p:nvPr/>
          </p:nvSpPr>
          <p:spPr>
            <a:xfrm>
              <a:off x="9443758" y="2472138"/>
              <a:ext cx="423770" cy="1751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FB5326A4-0284-4D71-A5B3-7DB5C0E3278E}"/>
                </a:ext>
              </a:extLst>
            </p:cNvPr>
            <p:cNvSpPr/>
            <p:nvPr/>
          </p:nvSpPr>
          <p:spPr>
            <a:xfrm>
              <a:off x="9443757" y="2803213"/>
              <a:ext cx="423770" cy="1751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EFA94027-393F-48A1-AA73-CE0C93495970}"/>
                </a:ext>
              </a:extLst>
            </p:cNvPr>
            <p:cNvSpPr/>
            <p:nvPr/>
          </p:nvSpPr>
          <p:spPr>
            <a:xfrm>
              <a:off x="9443756" y="3161653"/>
              <a:ext cx="423770" cy="175171"/>
            </a:xfrm>
            <a:prstGeom prst="roundRect">
              <a:avLst/>
            </a:prstGeom>
            <a:solidFill>
              <a:srgbClr val="FA7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6C7331E4-1F09-47AD-BA32-2CC6591F2050}"/>
                </a:ext>
              </a:extLst>
            </p:cNvPr>
            <p:cNvSpPr/>
            <p:nvPr/>
          </p:nvSpPr>
          <p:spPr>
            <a:xfrm>
              <a:off x="9443756" y="3483043"/>
              <a:ext cx="423770" cy="175171"/>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A34688A5-8833-4418-9AEC-9ED00FBE6EE9}"/>
                </a:ext>
              </a:extLst>
            </p:cNvPr>
            <p:cNvSpPr/>
            <p:nvPr/>
          </p:nvSpPr>
          <p:spPr>
            <a:xfrm>
              <a:off x="9319651" y="1832276"/>
              <a:ext cx="2125562" cy="20099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7FDFBA2-23B0-4847-BCC6-DAB8CA0AC8D0}"/>
                </a:ext>
              </a:extLst>
            </p:cNvPr>
            <p:cNvSpPr/>
            <p:nvPr/>
          </p:nvSpPr>
          <p:spPr>
            <a:xfrm>
              <a:off x="9301004" y="2078050"/>
              <a:ext cx="443456" cy="22448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B86FDCED-5430-4F1F-BA79-1B44DDA41454}"/>
                </a:ext>
              </a:extLst>
            </p:cNvPr>
            <p:cNvSpPr/>
            <p:nvPr/>
          </p:nvSpPr>
          <p:spPr>
            <a:xfrm>
              <a:off x="9301004" y="2368608"/>
              <a:ext cx="443456" cy="22448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B0A2F8A6-4F6E-4D2E-9264-627CF1F60B7F}"/>
                </a:ext>
              </a:extLst>
            </p:cNvPr>
            <p:cNvSpPr/>
            <p:nvPr/>
          </p:nvSpPr>
          <p:spPr>
            <a:xfrm>
              <a:off x="9301003" y="2676824"/>
              <a:ext cx="443456" cy="22448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16BAD88-15F5-40B1-82B0-4C59E25B5272}"/>
                </a:ext>
              </a:extLst>
            </p:cNvPr>
            <p:cNvSpPr/>
            <p:nvPr/>
          </p:nvSpPr>
          <p:spPr>
            <a:xfrm>
              <a:off x="9301003" y="3325783"/>
              <a:ext cx="443456" cy="224482"/>
            </a:xfrm>
            <a:prstGeom prst="round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78049D6B-A205-40E9-B766-DBED577BF863}"/>
                </a:ext>
              </a:extLst>
            </p:cNvPr>
            <p:cNvSpPr/>
            <p:nvPr/>
          </p:nvSpPr>
          <p:spPr>
            <a:xfrm>
              <a:off x="9301003" y="2979542"/>
              <a:ext cx="443456" cy="224482"/>
            </a:xfrm>
            <a:prstGeom prst="roundRect">
              <a:avLst/>
            </a:prstGeom>
            <a:solidFill>
              <a:srgbClr val="F2A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12F1B14-E622-40B1-A393-531A57BE104C}"/>
                </a:ext>
              </a:extLst>
            </p:cNvPr>
            <p:cNvSpPr txBox="1"/>
            <p:nvPr/>
          </p:nvSpPr>
          <p:spPr>
            <a:xfrm>
              <a:off x="9343735" y="1714605"/>
              <a:ext cx="2463337" cy="372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Max Runoff Change</a:t>
              </a:r>
            </a:p>
          </p:txBody>
        </p:sp>
        <p:sp>
          <p:nvSpPr>
            <p:cNvPr id="67" name="TextBox 66">
              <a:extLst>
                <a:ext uri="{FF2B5EF4-FFF2-40B4-BE49-F238E27FC236}">
                  <a16:creationId xmlns:a16="http://schemas.microsoft.com/office/drawing/2014/main" id="{56351A59-3790-4B65-9C31-632052999AA3}"/>
                </a:ext>
              </a:extLst>
            </p:cNvPr>
            <p:cNvSpPr txBox="1"/>
            <p:nvPr/>
          </p:nvSpPr>
          <p:spPr>
            <a:xfrm>
              <a:off x="9731155" y="2082125"/>
              <a:ext cx="2845495" cy="161572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100">
                  <a:solidFill>
                    <a:schemeClr val="tx1">
                      <a:lumMod val="75000"/>
                      <a:lumOff val="25000"/>
                    </a:schemeClr>
                  </a:solidFill>
                  <a:latin typeface="Century Gothic"/>
                </a:rPr>
                <a:t>Decreased (-25) to (-15)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Decreased (-15) to (-5)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Neutral (-5) to 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Increased 5 to 15</a:t>
              </a:r>
            </a:p>
            <a:p>
              <a:endParaRPr lang="en-US" sz="1100">
                <a:solidFill>
                  <a:schemeClr val="tx1">
                    <a:lumMod val="75000"/>
                    <a:lumOff val="25000"/>
                  </a:schemeClr>
                </a:solidFill>
                <a:latin typeface="Century Gothic"/>
              </a:endParaRPr>
            </a:p>
            <a:p>
              <a:r>
                <a:rPr lang="en-US" sz="1100">
                  <a:solidFill>
                    <a:schemeClr val="tx1">
                      <a:lumMod val="75000"/>
                      <a:lumOff val="25000"/>
                    </a:schemeClr>
                  </a:solidFill>
                  <a:latin typeface="Century Gothic"/>
                </a:rPr>
                <a:t>Increased 15 to 20</a:t>
              </a:r>
            </a:p>
          </p:txBody>
        </p:sp>
      </p:grpSp>
      <p:sp>
        <p:nvSpPr>
          <p:cNvPr id="12" name="TextBox 11">
            <a:extLst>
              <a:ext uri="{FF2B5EF4-FFF2-40B4-BE49-F238E27FC236}">
                <a16:creationId xmlns:a16="http://schemas.microsoft.com/office/drawing/2014/main" id="{C49D3678-EAC7-445A-9D1E-042157280032}"/>
              </a:ext>
            </a:extLst>
          </p:cNvPr>
          <p:cNvSpPr txBox="1"/>
          <p:nvPr/>
        </p:nvSpPr>
        <p:spPr>
          <a:xfrm>
            <a:off x="352425" y="5953125"/>
            <a:ext cx="523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rPr>
              <a:t>0</a:t>
            </a:r>
          </a:p>
        </p:txBody>
      </p:sp>
      <p:sp>
        <p:nvSpPr>
          <p:cNvPr id="17" name="TextBox 16">
            <a:extLst>
              <a:ext uri="{FF2B5EF4-FFF2-40B4-BE49-F238E27FC236}">
                <a16:creationId xmlns:a16="http://schemas.microsoft.com/office/drawing/2014/main" id="{40E75530-F544-475A-83E0-D023F816D3DB}"/>
              </a:ext>
            </a:extLst>
          </p:cNvPr>
          <p:cNvSpPr txBox="1"/>
          <p:nvPr/>
        </p:nvSpPr>
        <p:spPr>
          <a:xfrm>
            <a:off x="1057275" y="5962650"/>
            <a:ext cx="523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rPr>
              <a:t>5.8</a:t>
            </a:r>
          </a:p>
        </p:txBody>
      </p:sp>
      <p:sp>
        <p:nvSpPr>
          <p:cNvPr id="70" name="TextBox 69">
            <a:extLst>
              <a:ext uri="{FF2B5EF4-FFF2-40B4-BE49-F238E27FC236}">
                <a16:creationId xmlns:a16="http://schemas.microsoft.com/office/drawing/2014/main" id="{F2F8115D-E174-4DB7-BADF-13CE8B3B0050}"/>
              </a:ext>
            </a:extLst>
          </p:cNvPr>
          <p:cNvSpPr txBox="1"/>
          <p:nvPr/>
        </p:nvSpPr>
        <p:spPr>
          <a:xfrm>
            <a:off x="7587356" y="5964250"/>
            <a:ext cx="9659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11.6 Miles</a:t>
            </a:r>
          </a:p>
        </p:txBody>
      </p:sp>
      <p:sp>
        <p:nvSpPr>
          <p:cNvPr id="71" name="TextBox 70">
            <a:extLst>
              <a:ext uri="{FF2B5EF4-FFF2-40B4-BE49-F238E27FC236}">
                <a16:creationId xmlns:a16="http://schemas.microsoft.com/office/drawing/2014/main" id="{7FED0217-A20D-40CD-A7A2-2DF2C5271AC2}"/>
              </a:ext>
            </a:extLst>
          </p:cNvPr>
          <p:cNvSpPr txBox="1"/>
          <p:nvPr/>
        </p:nvSpPr>
        <p:spPr>
          <a:xfrm>
            <a:off x="6858000" y="5953125"/>
            <a:ext cx="523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rPr>
              <a:t>5.8</a:t>
            </a:r>
          </a:p>
        </p:txBody>
      </p:sp>
      <p:sp>
        <p:nvSpPr>
          <p:cNvPr id="72" name="TextBox 71">
            <a:extLst>
              <a:ext uri="{FF2B5EF4-FFF2-40B4-BE49-F238E27FC236}">
                <a16:creationId xmlns:a16="http://schemas.microsoft.com/office/drawing/2014/main" id="{0F375C38-FB90-4AF5-8B93-2ADE4CA40C11}"/>
              </a:ext>
            </a:extLst>
          </p:cNvPr>
          <p:cNvSpPr txBox="1"/>
          <p:nvPr/>
        </p:nvSpPr>
        <p:spPr>
          <a:xfrm>
            <a:off x="6153149" y="5943599"/>
            <a:ext cx="523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rPr>
              <a:t>0</a:t>
            </a:r>
          </a:p>
        </p:txBody>
      </p:sp>
    </p:spTree>
    <p:extLst>
      <p:ext uri="{BB962C8B-B14F-4D97-AF65-F5344CB8AC3E}">
        <p14:creationId xmlns:p14="http://schemas.microsoft.com/office/powerpoint/2010/main" val="429035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566EDF-32EF-AC4B-BB26-583B778B14E8}"/>
              </a:ext>
            </a:extLst>
          </p:cNvPr>
          <p:cNvSpPr txBox="1">
            <a:spLocks/>
          </p:cNvSpPr>
          <p:nvPr/>
        </p:nvSpPr>
        <p:spPr>
          <a:xfrm>
            <a:off x="268968" y="440897"/>
            <a:ext cx="4672580" cy="194106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3600" b="1">
                <a:solidFill>
                  <a:srgbClr val="24B1B5"/>
                </a:solidFill>
                <a:latin typeface="Century Gothic" panose="020F0302020204030204"/>
              </a:rPr>
              <a:t>Results: </a:t>
            </a:r>
            <a:endParaRPr lang="en-US" sz="3600">
              <a:solidFill>
                <a:srgbClr val="000000"/>
              </a:solidFill>
              <a:latin typeface="Calibri Light" panose="020F0302020204030204"/>
              <a:cs typeface="Calibri Light"/>
            </a:endParaRPr>
          </a:p>
          <a:p>
            <a:pPr>
              <a:buClr>
                <a:srgbClr val="C41F48"/>
              </a:buClr>
            </a:pPr>
            <a:r>
              <a:rPr lang="en-US" sz="3600" b="1">
                <a:solidFill>
                  <a:srgbClr val="24B1B5"/>
                </a:solidFill>
                <a:latin typeface="Century Gothic" panose="020F0302020204030204"/>
              </a:rPr>
              <a:t>HUC-12 Watershed Level Zonal Statistics  </a:t>
            </a:r>
            <a:endParaRPr lang="en-US" sz="3600">
              <a:cs typeface="Calibri Light"/>
            </a:endParaRPr>
          </a:p>
        </p:txBody>
      </p:sp>
      <p:pic>
        <p:nvPicPr>
          <p:cNvPr id="4" name="Picture 4" descr="A close up of a logo&#10;&#10;Description automatically generated">
            <a:extLst>
              <a:ext uri="{FF2B5EF4-FFF2-40B4-BE49-F238E27FC236}">
                <a16:creationId xmlns:a16="http://schemas.microsoft.com/office/drawing/2014/main" id="{71F5B3E8-7CEF-4596-85C4-339A2C641D4F}"/>
              </a:ext>
            </a:extLst>
          </p:cNvPr>
          <p:cNvPicPr>
            <a:picLocks noChangeAspect="1"/>
          </p:cNvPicPr>
          <p:nvPr/>
        </p:nvPicPr>
        <p:blipFill>
          <a:blip r:embed="rId3"/>
          <a:stretch>
            <a:fillRect/>
          </a:stretch>
        </p:blipFill>
        <p:spPr>
          <a:xfrm>
            <a:off x="4939545" y="224844"/>
            <a:ext cx="6807570" cy="6399037"/>
          </a:xfrm>
          <a:prstGeom prst="rect">
            <a:avLst/>
          </a:prstGeom>
        </p:spPr>
      </p:pic>
      <p:sp>
        <p:nvSpPr>
          <p:cNvPr id="5" name="TextBox 4">
            <a:extLst>
              <a:ext uri="{FF2B5EF4-FFF2-40B4-BE49-F238E27FC236}">
                <a16:creationId xmlns:a16="http://schemas.microsoft.com/office/drawing/2014/main" id="{97C41D98-B253-4F2D-A8C1-B6CE38DC4F02}"/>
              </a:ext>
            </a:extLst>
          </p:cNvPr>
          <p:cNvSpPr txBox="1"/>
          <p:nvPr/>
        </p:nvSpPr>
        <p:spPr>
          <a:xfrm>
            <a:off x="9712037" y="6356157"/>
            <a:ext cx="7265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Miles</a:t>
            </a:r>
            <a:endParaRPr lang="en-US" sz="1200">
              <a:cs typeface="Calibri"/>
            </a:endParaRPr>
          </a:p>
        </p:txBody>
      </p:sp>
      <p:sp>
        <p:nvSpPr>
          <p:cNvPr id="8" name="TextBox 7">
            <a:extLst>
              <a:ext uri="{FF2B5EF4-FFF2-40B4-BE49-F238E27FC236}">
                <a16:creationId xmlns:a16="http://schemas.microsoft.com/office/drawing/2014/main" id="{02AEDCA5-3B3E-45A2-9155-894C8EBB374C}"/>
              </a:ext>
            </a:extLst>
          </p:cNvPr>
          <p:cNvSpPr txBox="1"/>
          <p:nvPr/>
        </p:nvSpPr>
        <p:spPr>
          <a:xfrm>
            <a:off x="9535006" y="6217611"/>
            <a:ext cx="7265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10</a:t>
            </a:r>
            <a:endParaRPr lang="en-US">
              <a:latin typeface="Century Gothic"/>
            </a:endParaRPr>
          </a:p>
        </p:txBody>
      </p:sp>
      <p:sp>
        <p:nvSpPr>
          <p:cNvPr id="9" name="TextBox 8">
            <a:extLst>
              <a:ext uri="{FF2B5EF4-FFF2-40B4-BE49-F238E27FC236}">
                <a16:creationId xmlns:a16="http://schemas.microsoft.com/office/drawing/2014/main" id="{FAC17A6C-0385-4ED5-B826-E1686D00F7ED}"/>
              </a:ext>
            </a:extLst>
          </p:cNvPr>
          <p:cNvSpPr txBox="1"/>
          <p:nvPr/>
        </p:nvSpPr>
        <p:spPr>
          <a:xfrm>
            <a:off x="8742218" y="6217611"/>
            <a:ext cx="7265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5</a:t>
            </a:r>
            <a:endParaRPr lang="en-US">
              <a:latin typeface="Century Gothic"/>
            </a:endParaRPr>
          </a:p>
        </p:txBody>
      </p:sp>
      <p:sp>
        <p:nvSpPr>
          <p:cNvPr id="6" name="TextBox 5">
            <a:extLst>
              <a:ext uri="{FF2B5EF4-FFF2-40B4-BE49-F238E27FC236}">
                <a16:creationId xmlns:a16="http://schemas.microsoft.com/office/drawing/2014/main" id="{23F85CB4-7823-4012-8FE4-CDF66CF96B0C}"/>
              </a:ext>
            </a:extLst>
          </p:cNvPr>
          <p:cNvSpPr txBox="1"/>
          <p:nvPr/>
        </p:nvSpPr>
        <p:spPr>
          <a:xfrm>
            <a:off x="9808730" y="1174505"/>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ea typeface="+mn-lt"/>
                <a:cs typeface="+mn-lt"/>
              </a:rPr>
              <a:t>≤ 88.70</a:t>
            </a:r>
          </a:p>
          <a:p>
            <a:r>
              <a:rPr lang="en-US" sz="1600">
                <a:solidFill>
                  <a:schemeClr val="tx1">
                    <a:lumMod val="75000"/>
                    <a:lumOff val="25000"/>
                  </a:schemeClr>
                </a:solidFill>
                <a:latin typeface="Century Gothic"/>
                <a:ea typeface="+mn-lt"/>
                <a:cs typeface="+mn-lt"/>
              </a:rPr>
              <a:t>≤ 89.85</a:t>
            </a:r>
          </a:p>
          <a:p>
            <a:r>
              <a:rPr lang="en-US" sz="1600">
                <a:solidFill>
                  <a:schemeClr val="tx1">
                    <a:lumMod val="75000"/>
                    <a:lumOff val="25000"/>
                  </a:schemeClr>
                </a:solidFill>
                <a:latin typeface="Century Gothic"/>
                <a:ea typeface="+mn-lt"/>
                <a:cs typeface="+mn-lt"/>
              </a:rPr>
              <a:t>≤ 90.82</a:t>
            </a:r>
          </a:p>
          <a:p>
            <a:r>
              <a:rPr lang="en-US" sz="1600">
                <a:solidFill>
                  <a:schemeClr val="tx1">
                    <a:lumMod val="75000"/>
                    <a:lumOff val="25000"/>
                  </a:schemeClr>
                </a:solidFill>
                <a:latin typeface="Century Gothic"/>
                <a:ea typeface="+mn-lt"/>
                <a:cs typeface="+mn-lt"/>
              </a:rPr>
              <a:t>≤ 92.05</a:t>
            </a:r>
          </a:p>
          <a:p>
            <a:r>
              <a:rPr lang="en-US" sz="1600">
                <a:solidFill>
                  <a:schemeClr val="tx1">
                    <a:lumMod val="75000"/>
                    <a:lumOff val="25000"/>
                  </a:schemeClr>
                </a:solidFill>
                <a:latin typeface="Century Gothic"/>
                <a:ea typeface="+mn-lt"/>
                <a:cs typeface="+mn-lt"/>
              </a:rPr>
              <a:t>Selected Study Area Watersheds</a:t>
            </a:r>
          </a:p>
        </p:txBody>
      </p:sp>
      <p:sp>
        <p:nvSpPr>
          <p:cNvPr id="10" name="Rectangle: Rounded Corners 9">
            <a:extLst>
              <a:ext uri="{FF2B5EF4-FFF2-40B4-BE49-F238E27FC236}">
                <a16:creationId xmlns:a16="http://schemas.microsoft.com/office/drawing/2014/main" id="{1E4CFADE-FC47-43C7-AD4B-8E027EEB8DCC}"/>
              </a:ext>
            </a:extLst>
          </p:cNvPr>
          <p:cNvSpPr/>
          <p:nvPr/>
        </p:nvSpPr>
        <p:spPr>
          <a:xfrm>
            <a:off x="9441251" y="1244940"/>
            <a:ext cx="366422" cy="183247"/>
          </a:xfrm>
          <a:prstGeom prst="roundRect">
            <a:avLst/>
          </a:prstGeom>
          <a:solidFill>
            <a:srgbClr val="FFEBD6"/>
          </a:solidFill>
          <a:ln>
            <a:solidFill>
              <a:srgbClr val="FFEB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B8F9728-1615-4940-9E45-D8644A90FC5C}"/>
              </a:ext>
            </a:extLst>
          </p:cNvPr>
          <p:cNvSpPr/>
          <p:nvPr/>
        </p:nvSpPr>
        <p:spPr>
          <a:xfrm>
            <a:off x="9441250" y="1472074"/>
            <a:ext cx="366422" cy="183247"/>
          </a:xfrm>
          <a:prstGeom prst="roundRect">
            <a:avLst/>
          </a:prstGeom>
          <a:solidFill>
            <a:srgbClr val="EBAA88"/>
          </a:solidFill>
          <a:ln>
            <a:solidFill>
              <a:srgbClr val="EBA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962493D-1342-4F92-84B5-308B84C3CC1A}"/>
              </a:ext>
            </a:extLst>
          </p:cNvPr>
          <p:cNvSpPr/>
          <p:nvPr/>
        </p:nvSpPr>
        <p:spPr>
          <a:xfrm>
            <a:off x="9441251" y="1713863"/>
            <a:ext cx="366422" cy="183247"/>
          </a:xfrm>
          <a:prstGeom prst="roundRect">
            <a:avLst/>
          </a:prstGeom>
          <a:solidFill>
            <a:srgbClr val="D85D44"/>
          </a:solidFill>
          <a:ln>
            <a:solidFill>
              <a:srgbClr val="D85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3ACFE80-CDB9-463B-8F57-2FC1666C01B9}"/>
              </a:ext>
            </a:extLst>
          </p:cNvPr>
          <p:cNvSpPr/>
          <p:nvPr/>
        </p:nvSpPr>
        <p:spPr>
          <a:xfrm>
            <a:off x="9441250" y="1940997"/>
            <a:ext cx="366422" cy="183247"/>
          </a:xfrm>
          <a:prstGeom prst="roundRect">
            <a:avLst/>
          </a:prstGeom>
          <a:solidFill>
            <a:srgbClr val="C40A0A"/>
          </a:solidFill>
          <a:ln>
            <a:solidFill>
              <a:srgbClr val="C4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D6E7290-0492-4917-A4B3-3A955F103202}"/>
              </a:ext>
            </a:extLst>
          </p:cNvPr>
          <p:cNvSpPr/>
          <p:nvPr/>
        </p:nvSpPr>
        <p:spPr>
          <a:xfrm>
            <a:off x="9441250" y="2198712"/>
            <a:ext cx="366422" cy="183247"/>
          </a:xfrm>
          <a:prstGeom prst="roundRect">
            <a:avLst/>
          </a:prstGeom>
          <a:pattFill prst="ltUpDiag">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45043E-E69C-C644-BDFD-2384204D1DF9}"/>
              </a:ext>
            </a:extLst>
          </p:cNvPr>
          <p:cNvSpPr txBox="1"/>
          <p:nvPr/>
        </p:nvSpPr>
        <p:spPr>
          <a:xfrm>
            <a:off x="2666811" y="4576331"/>
            <a:ext cx="33169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rPr>
              <a:t>Headwaters - Wildcat Creek</a:t>
            </a:r>
            <a:endParaRPr lang="en-US" sz="1600">
              <a:solidFill>
                <a:schemeClr val="tx1">
                  <a:lumMod val="75000"/>
                  <a:lumOff val="25000"/>
                </a:schemeClr>
              </a:solidFill>
              <a:latin typeface="Century Gothic"/>
              <a:cs typeface="Calibri"/>
            </a:endParaRPr>
          </a:p>
        </p:txBody>
      </p:sp>
      <p:cxnSp>
        <p:nvCxnSpPr>
          <p:cNvPr id="11" name="Straight Arrow Connector 10">
            <a:extLst>
              <a:ext uri="{FF2B5EF4-FFF2-40B4-BE49-F238E27FC236}">
                <a16:creationId xmlns:a16="http://schemas.microsoft.com/office/drawing/2014/main" id="{D829C633-2B8C-954D-94CD-C2A4BE5CBCEE}"/>
              </a:ext>
            </a:extLst>
          </p:cNvPr>
          <p:cNvCxnSpPr>
            <a:cxnSpLocks/>
          </p:cNvCxnSpPr>
          <p:nvPr/>
        </p:nvCxnSpPr>
        <p:spPr>
          <a:xfrm flipV="1">
            <a:off x="5783307" y="4452806"/>
            <a:ext cx="753152" cy="246642"/>
          </a:xfrm>
          <a:prstGeom prst="straightConnector1">
            <a:avLst/>
          </a:prstGeom>
          <a:ln w="25400">
            <a:solidFill>
              <a:srgbClr val="24B1B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6C32325-5F33-7F48-83E5-8BB71B7307EA}"/>
              </a:ext>
            </a:extLst>
          </p:cNvPr>
          <p:cNvCxnSpPr>
            <a:cxnSpLocks/>
          </p:cNvCxnSpPr>
          <p:nvPr/>
        </p:nvCxnSpPr>
        <p:spPr>
          <a:xfrm flipV="1">
            <a:off x="5778000" y="4581917"/>
            <a:ext cx="1705445" cy="483181"/>
          </a:xfrm>
          <a:prstGeom prst="straightConnector1">
            <a:avLst/>
          </a:prstGeom>
          <a:ln w="25400">
            <a:solidFill>
              <a:srgbClr val="24B1B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2895BD4-72F9-EA4C-B0F7-93200B2FD3F0}"/>
              </a:ext>
            </a:extLst>
          </p:cNvPr>
          <p:cNvCxnSpPr>
            <a:cxnSpLocks/>
          </p:cNvCxnSpPr>
          <p:nvPr/>
        </p:nvCxnSpPr>
        <p:spPr>
          <a:xfrm flipV="1">
            <a:off x="5783307" y="4450187"/>
            <a:ext cx="3366632" cy="987782"/>
          </a:xfrm>
          <a:prstGeom prst="straightConnector1">
            <a:avLst/>
          </a:prstGeom>
          <a:ln w="25400">
            <a:solidFill>
              <a:srgbClr val="24B1B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0E628A7-F664-C24A-B3D2-285E7817BBC4}"/>
              </a:ext>
            </a:extLst>
          </p:cNvPr>
          <p:cNvCxnSpPr>
            <a:cxnSpLocks/>
          </p:cNvCxnSpPr>
          <p:nvPr/>
        </p:nvCxnSpPr>
        <p:spPr>
          <a:xfrm flipV="1">
            <a:off x="5766203" y="5242802"/>
            <a:ext cx="2563321" cy="546383"/>
          </a:xfrm>
          <a:prstGeom prst="straightConnector1">
            <a:avLst/>
          </a:prstGeom>
          <a:ln w="25400">
            <a:solidFill>
              <a:srgbClr val="24B1B5"/>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CB80E5A-4AE1-D045-9059-214A397F12FB}"/>
              </a:ext>
            </a:extLst>
          </p:cNvPr>
          <p:cNvSpPr txBox="1"/>
          <p:nvPr/>
        </p:nvSpPr>
        <p:spPr>
          <a:xfrm>
            <a:off x="9380950" y="580296"/>
            <a:ext cx="26683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2019 Mean Curve Number Per Watershed</a:t>
            </a:r>
          </a:p>
        </p:txBody>
      </p:sp>
      <p:sp>
        <p:nvSpPr>
          <p:cNvPr id="31" name="TextBox 30">
            <a:extLst>
              <a:ext uri="{FF2B5EF4-FFF2-40B4-BE49-F238E27FC236}">
                <a16:creationId xmlns:a16="http://schemas.microsoft.com/office/drawing/2014/main" id="{796D7AFA-3477-EC4D-B5EE-A9AF4E782C9E}"/>
              </a:ext>
            </a:extLst>
          </p:cNvPr>
          <p:cNvSpPr txBox="1"/>
          <p:nvPr/>
        </p:nvSpPr>
        <p:spPr>
          <a:xfrm>
            <a:off x="2667221" y="4917553"/>
            <a:ext cx="3151394" cy="351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Kitten Creek - Wildcat Creek</a:t>
            </a:r>
          </a:p>
        </p:txBody>
      </p:sp>
      <p:sp>
        <p:nvSpPr>
          <p:cNvPr id="32" name="TextBox 31">
            <a:extLst>
              <a:ext uri="{FF2B5EF4-FFF2-40B4-BE49-F238E27FC236}">
                <a16:creationId xmlns:a16="http://schemas.microsoft.com/office/drawing/2014/main" id="{CA89FE5D-1AC8-AD42-821B-C720D91FB175}"/>
              </a:ext>
            </a:extLst>
          </p:cNvPr>
          <p:cNvSpPr txBox="1"/>
          <p:nvPr/>
        </p:nvSpPr>
        <p:spPr>
          <a:xfrm>
            <a:off x="2666596" y="5276095"/>
            <a:ext cx="30828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Cedar Creek - Big Blue River</a:t>
            </a:r>
          </a:p>
        </p:txBody>
      </p:sp>
      <p:sp>
        <p:nvSpPr>
          <p:cNvPr id="33" name="TextBox 32">
            <a:extLst>
              <a:ext uri="{FF2B5EF4-FFF2-40B4-BE49-F238E27FC236}">
                <a16:creationId xmlns:a16="http://schemas.microsoft.com/office/drawing/2014/main" id="{BB0AD4AF-67B0-5046-8780-2A3056DA66DA}"/>
              </a:ext>
            </a:extLst>
          </p:cNvPr>
          <p:cNvSpPr txBox="1"/>
          <p:nvPr/>
        </p:nvSpPr>
        <p:spPr>
          <a:xfrm>
            <a:off x="2665065" y="5610493"/>
            <a:ext cx="29490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Eureka Lake - Kansas River</a:t>
            </a:r>
          </a:p>
        </p:txBody>
      </p:sp>
    </p:spTree>
    <p:extLst>
      <p:ext uri="{BB962C8B-B14F-4D97-AF65-F5344CB8AC3E}">
        <p14:creationId xmlns:p14="http://schemas.microsoft.com/office/powerpoint/2010/main" val="216283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566EDF-32EF-AC4B-BB26-583B778B14E8}"/>
              </a:ext>
            </a:extLst>
          </p:cNvPr>
          <p:cNvSpPr txBox="1">
            <a:spLocks/>
          </p:cNvSpPr>
          <p:nvPr/>
        </p:nvSpPr>
        <p:spPr>
          <a:xfrm>
            <a:off x="250751" y="328470"/>
            <a:ext cx="11498830" cy="41149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3600" b="1">
                <a:solidFill>
                  <a:srgbClr val="24B1B5"/>
                </a:solidFill>
                <a:latin typeface="Century Gothic" panose="020F0302020204030204"/>
              </a:rPr>
              <a:t>Results: HUC-12 Watershed Level Zonal Statistics  </a:t>
            </a:r>
            <a:endParaRPr lang="en-US" sz="3600">
              <a:cs typeface="Calibri Light"/>
            </a:endParaRPr>
          </a:p>
        </p:txBody>
      </p:sp>
      <p:graphicFrame>
        <p:nvGraphicFramePr>
          <p:cNvPr id="3" name="Chart 2">
            <a:extLst>
              <a:ext uri="{FF2B5EF4-FFF2-40B4-BE49-F238E27FC236}">
                <a16:creationId xmlns:a16="http://schemas.microsoft.com/office/drawing/2014/main" id="{F159B245-529D-8B4F-B0F1-91DAD390D428}"/>
              </a:ext>
            </a:extLst>
          </p:cNvPr>
          <p:cNvGraphicFramePr>
            <a:graphicFrameLocks/>
          </p:cNvGraphicFramePr>
          <p:nvPr/>
        </p:nvGraphicFramePr>
        <p:xfrm>
          <a:off x="302794" y="850523"/>
          <a:ext cx="5604139" cy="3203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D9EC322-8630-B743-986B-99EAD562ACA2}"/>
              </a:ext>
            </a:extLst>
          </p:cNvPr>
          <p:cNvGraphicFramePr>
            <a:graphicFrameLocks/>
          </p:cNvGraphicFramePr>
          <p:nvPr/>
        </p:nvGraphicFramePr>
        <p:xfrm>
          <a:off x="5958976" y="896109"/>
          <a:ext cx="5409609" cy="30698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E4D4E4EE-3455-0446-B7C0-6E0345493910}"/>
              </a:ext>
            </a:extLst>
          </p:cNvPr>
          <p:cNvGraphicFramePr>
            <a:graphicFrameLocks/>
          </p:cNvGraphicFramePr>
          <p:nvPr/>
        </p:nvGraphicFramePr>
        <p:xfrm>
          <a:off x="250747" y="3957849"/>
          <a:ext cx="5604139" cy="28796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54C2F7B6-4FF4-064C-9C25-407DD9002E6A}"/>
              </a:ext>
            </a:extLst>
          </p:cNvPr>
          <p:cNvGraphicFramePr>
            <a:graphicFrameLocks/>
          </p:cNvGraphicFramePr>
          <p:nvPr/>
        </p:nvGraphicFramePr>
        <p:xfrm>
          <a:off x="5958981" y="3875963"/>
          <a:ext cx="5409604" cy="287967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6141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769313"/>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Conclusions  </a:t>
            </a:r>
          </a:p>
        </p:txBody>
      </p:sp>
      <p:sp>
        <p:nvSpPr>
          <p:cNvPr id="3" name="Text Placeholder 2"/>
          <p:cNvSpPr txBox="1">
            <a:spLocks/>
          </p:cNvSpPr>
          <p:nvPr/>
        </p:nvSpPr>
        <p:spPr>
          <a:xfrm>
            <a:off x="504557" y="1176053"/>
            <a:ext cx="10334463" cy="5854488"/>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24B1B5"/>
              </a:buClr>
              <a:buFont typeface="Arial" panose="020B0604020202020204" pitchFamily="34" charset="0"/>
              <a:buNone/>
            </a:pPr>
            <a:endParaRPr lang="en-US" sz="2400" b="1">
              <a:solidFill>
                <a:schemeClr val="tx1">
                  <a:lumMod val="75000"/>
                  <a:lumOff val="25000"/>
                </a:schemeClr>
              </a:solidFill>
              <a:latin typeface="Century Gothic" panose="020F0302020204030204"/>
            </a:endParaRPr>
          </a:p>
          <a:p>
            <a:pPr marL="342900" indent="-342900">
              <a:lnSpc>
                <a:spcPct val="100000"/>
              </a:lnSpc>
              <a:spcBef>
                <a:spcPts val="0"/>
              </a:spcBef>
              <a:spcAft>
                <a:spcPts val="3000"/>
              </a:spcAft>
              <a:buClr>
                <a:srgbClr val="24B1B5"/>
              </a:buClr>
              <a:buFont typeface="Webdings" panose="05030102010509060703" pitchFamily="18" charset="2"/>
              <a:buChar char="4"/>
            </a:pPr>
            <a:r>
              <a:rPr lang="en-US" sz="2300">
                <a:solidFill>
                  <a:schemeClr val="tx1">
                    <a:lumMod val="75000"/>
                    <a:lumOff val="25000"/>
                  </a:schemeClr>
                </a:solidFill>
                <a:latin typeface="Century Gothic" panose="020F0302020204030204"/>
              </a:rPr>
              <a:t>LULC for developed areas increased by 6%. Increases in impervious surface increase chances for runoff</a:t>
            </a:r>
          </a:p>
          <a:p>
            <a:pPr marL="342900" indent="-342900">
              <a:lnSpc>
                <a:spcPct val="100000"/>
              </a:lnSpc>
              <a:spcBef>
                <a:spcPts val="0"/>
              </a:spcBef>
              <a:spcAft>
                <a:spcPts val="3000"/>
              </a:spcAft>
              <a:buClr>
                <a:srgbClr val="24B1B5"/>
              </a:buClr>
              <a:buFont typeface="Webdings" panose="05030102010509060703" pitchFamily="18" charset="2"/>
              <a:buChar char="4"/>
            </a:pPr>
            <a:r>
              <a:rPr lang="en-US" sz="2300">
                <a:solidFill>
                  <a:schemeClr val="tx1">
                    <a:lumMod val="75000"/>
                    <a:lumOff val="25000"/>
                  </a:schemeClr>
                </a:solidFill>
                <a:latin typeface="Century Gothic" panose="020F0302020204030204"/>
              </a:rPr>
              <a:t> Runoff risk increased in 2.67% of the county over 13 years</a:t>
            </a:r>
          </a:p>
          <a:p>
            <a:pPr marL="342900" indent="-342900">
              <a:lnSpc>
                <a:spcPct val="100000"/>
              </a:lnSpc>
              <a:spcBef>
                <a:spcPts val="0"/>
              </a:spcBef>
              <a:spcAft>
                <a:spcPts val="3000"/>
              </a:spcAft>
              <a:buClr>
                <a:srgbClr val="24B1B5"/>
              </a:buClr>
              <a:buFont typeface="Webdings" panose="05030102010509060703" pitchFamily="18" charset="2"/>
              <a:buChar char="4"/>
            </a:pPr>
            <a:r>
              <a:rPr lang="en-US" sz="2300">
                <a:solidFill>
                  <a:schemeClr val="tx1">
                    <a:lumMod val="75000"/>
                    <a:lumOff val="25000"/>
                  </a:schemeClr>
                </a:solidFill>
                <a:latin typeface="Century Gothic"/>
                <a:ea typeface="+mn-lt"/>
                <a:cs typeface="+mn-lt"/>
              </a:rPr>
              <a:t>Dynamic CN shows more variability</a:t>
            </a:r>
          </a:p>
          <a:p>
            <a:pPr marL="800100" lvl="1" indent="-342900">
              <a:lnSpc>
                <a:spcPct val="100000"/>
              </a:lnSpc>
              <a:spcBef>
                <a:spcPts val="0"/>
              </a:spcBef>
              <a:spcAft>
                <a:spcPts val="30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Allows for seasonal analysis</a:t>
            </a:r>
            <a:endParaRPr lang="en-US" sz="2000">
              <a:solidFill>
                <a:schemeClr val="tx1">
                  <a:lumMod val="75000"/>
                  <a:lumOff val="25000"/>
                </a:schemeClr>
              </a:solidFill>
              <a:latin typeface="Century Gothic" panose="020B0502020202020204" pitchFamily="34" charset="0"/>
              <a:ea typeface="+mn-lt"/>
              <a:cs typeface="+mn-lt"/>
            </a:endParaRPr>
          </a:p>
          <a:p>
            <a:pPr marL="800100" lvl="1" indent="-342900">
              <a:lnSpc>
                <a:spcPct val="100000"/>
              </a:lnSpc>
              <a:spcBef>
                <a:spcPts val="0"/>
              </a:spcBef>
              <a:spcAft>
                <a:spcPts val="30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Overall runoff increased across the county</a:t>
            </a:r>
            <a:endParaRPr lang="en-US" sz="2000">
              <a:solidFill>
                <a:schemeClr val="tx1">
                  <a:lumMod val="75000"/>
                  <a:lumOff val="25000"/>
                </a:schemeClr>
              </a:solidFill>
              <a:latin typeface="Century Gothic" panose="020B0502020202020204" pitchFamily="34" charset="0"/>
              <a:ea typeface="+mn-lt"/>
              <a:cs typeface="+mn-lt"/>
            </a:endParaRPr>
          </a:p>
          <a:p>
            <a:pPr marL="800100" lvl="1" indent="-342900">
              <a:lnSpc>
                <a:spcPct val="100000"/>
              </a:lnSpc>
              <a:spcBef>
                <a:spcPts val="0"/>
              </a:spcBef>
              <a:spcAft>
                <a:spcPts val="3000"/>
              </a:spcAft>
              <a:buClr>
                <a:srgbClr val="24B1B5"/>
              </a:buClr>
              <a:buFont typeface="Webdings" panose="05030102010509060703" pitchFamily="18" charset="2"/>
              <a:buChar char="4"/>
            </a:pPr>
            <a:r>
              <a:rPr lang="en-US" sz="2000">
                <a:solidFill>
                  <a:schemeClr val="tx1">
                    <a:lumMod val="75000"/>
                    <a:lumOff val="25000"/>
                  </a:schemeClr>
                </a:solidFill>
                <a:latin typeface="Century Gothic"/>
                <a:cs typeface="Calibri"/>
              </a:rPr>
              <a:t>Allows for more practical resiliency planning </a:t>
            </a:r>
            <a:endParaRPr lang="en-US" sz="2000">
              <a:solidFill>
                <a:schemeClr val="tx1">
                  <a:lumMod val="75000"/>
                  <a:lumOff val="25000"/>
                </a:schemeClr>
              </a:solidFill>
              <a:latin typeface="Century Gothic" panose="020B0502020202020204" pitchFamily="34" charset="0"/>
              <a:cs typeface="Calibri"/>
            </a:endParaRPr>
          </a:p>
          <a:p>
            <a:pPr marL="0" indent="0">
              <a:lnSpc>
                <a:spcPct val="150000"/>
              </a:lnSpc>
              <a:spcBef>
                <a:spcPts val="0"/>
              </a:spcBef>
              <a:spcAft>
                <a:spcPts val="600"/>
              </a:spcAft>
              <a:buClr>
                <a:srgbClr val="24B1B5"/>
              </a:buClr>
              <a:buNone/>
            </a:pPr>
            <a:endParaRPr lang="en-US" sz="240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252766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252846"/>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Data Summary  </a:t>
            </a:r>
          </a:p>
        </p:txBody>
      </p:sp>
      <p:graphicFrame>
        <p:nvGraphicFramePr>
          <p:cNvPr id="4" name="Diagram 3">
            <a:extLst>
              <a:ext uri="{FF2B5EF4-FFF2-40B4-BE49-F238E27FC236}">
                <a16:creationId xmlns:a16="http://schemas.microsoft.com/office/drawing/2014/main" id="{B82089EB-9375-C147-B06B-E56C9BA880DF}"/>
              </a:ext>
            </a:extLst>
          </p:cNvPr>
          <p:cNvGraphicFramePr/>
          <p:nvPr>
            <p:extLst>
              <p:ext uri="{D42A27DB-BD31-4B8C-83A1-F6EECF244321}">
                <p14:modId xmlns:p14="http://schemas.microsoft.com/office/powerpoint/2010/main" val="1706570052"/>
              </p:ext>
            </p:extLst>
          </p:nvPr>
        </p:nvGraphicFramePr>
        <p:xfrm>
          <a:off x="495300" y="995438"/>
          <a:ext cx="976168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Map with pin">
            <a:extLst>
              <a:ext uri="{FF2B5EF4-FFF2-40B4-BE49-F238E27FC236}">
                <a16:creationId xmlns:a16="http://schemas.microsoft.com/office/drawing/2014/main" id="{52622697-5D56-0C41-B685-07BCA59C22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7600" y="995438"/>
            <a:ext cx="914400" cy="914400"/>
          </a:xfrm>
          <a:prstGeom prst="rect">
            <a:avLst/>
          </a:prstGeom>
        </p:spPr>
      </p:pic>
      <p:pic>
        <p:nvPicPr>
          <p:cNvPr id="10" name="Graphic 9" descr="Table">
            <a:extLst>
              <a:ext uri="{FF2B5EF4-FFF2-40B4-BE49-F238E27FC236}">
                <a16:creationId xmlns:a16="http://schemas.microsoft.com/office/drawing/2014/main" id="{AD92713A-C176-C24F-9520-277F41A8C1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7600" y="2145584"/>
            <a:ext cx="914400" cy="914400"/>
          </a:xfrm>
          <a:prstGeom prst="rect">
            <a:avLst/>
          </a:prstGeom>
        </p:spPr>
      </p:pic>
      <p:pic>
        <p:nvPicPr>
          <p:cNvPr id="12" name="Graphic 11" descr="Map with pin">
            <a:extLst>
              <a:ext uri="{FF2B5EF4-FFF2-40B4-BE49-F238E27FC236}">
                <a16:creationId xmlns:a16="http://schemas.microsoft.com/office/drawing/2014/main" id="{84639C72-78F9-8942-AE13-2F184D6BC3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7600" y="3247571"/>
            <a:ext cx="914400" cy="914400"/>
          </a:xfrm>
          <a:prstGeom prst="rect">
            <a:avLst/>
          </a:prstGeom>
        </p:spPr>
      </p:pic>
      <p:pic>
        <p:nvPicPr>
          <p:cNvPr id="14" name="Graphic 13" descr="Classroom">
            <a:extLst>
              <a:ext uri="{FF2B5EF4-FFF2-40B4-BE49-F238E27FC236}">
                <a16:creationId xmlns:a16="http://schemas.microsoft.com/office/drawing/2014/main" id="{48880F7E-3193-8D45-B591-F84745F42C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600" y="4349558"/>
            <a:ext cx="914400" cy="914400"/>
          </a:xfrm>
          <a:prstGeom prst="rect">
            <a:avLst/>
          </a:prstGeom>
        </p:spPr>
      </p:pic>
      <p:pic>
        <p:nvPicPr>
          <p:cNvPr id="16" name="Graphic 15" descr="Internet">
            <a:extLst>
              <a:ext uri="{FF2B5EF4-FFF2-40B4-BE49-F238E27FC236}">
                <a16:creationId xmlns:a16="http://schemas.microsoft.com/office/drawing/2014/main" id="{93EDAD67-5EBA-5246-A15E-9E6AB3B6506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7600" y="5451545"/>
            <a:ext cx="914400" cy="914400"/>
          </a:xfrm>
          <a:prstGeom prst="rect">
            <a:avLst/>
          </a:prstGeom>
        </p:spPr>
      </p:pic>
    </p:spTree>
    <p:extLst>
      <p:ext uri="{BB962C8B-B14F-4D97-AF65-F5344CB8AC3E}">
        <p14:creationId xmlns:p14="http://schemas.microsoft.com/office/powerpoint/2010/main" val="376873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12233" y="701579"/>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Future Work   </a:t>
            </a:r>
          </a:p>
        </p:txBody>
      </p:sp>
      <p:sp>
        <p:nvSpPr>
          <p:cNvPr id="3" name="Text Placeholder 2"/>
          <p:cNvSpPr txBox="1">
            <a:spLocks/>
          </p:cNvSpPr>
          <p:nvPr/>
        </p:nvSpPr>
        <p:spPr>
          <a:xfrm>
            <a:off x="471438" y="1107164"/>
            <a:ext cx="10241614" cy="4662815"/>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24B1B5"/>
              </a:buClr>
              <a:buFont typeface="Arial" panose="020B0604020202020204" pitchFamily="34" charset="0"/>
              <a:buNone/>
            </a:pPr>
            <a:endParaRPr lang="en-US" sz="2400" b="1">
              <a:solidFill>
                <a:schemeClr val="tx1">
                  <a:lumMod val="75000"/>
                  <a:lumOff val="25000"/>
                </a:schemeClr>
              </a:solidFill>
              <a:latin typeface="Century Gothic" panose="020F0302020204030204"/>
            </a:endParaRPr>
          </a:p>
          <a:p>
            <a:pPr marL="342900" indent="-342900">
              <a:lnSpc>
                <a:spcPct val="100000"/>
              </a:lnSpc>
              <a:spcBef>
                <a:spcPts val="0"/>
              </a:spcBef>
              <a:spcAft>
                <a:spcPts val="3000"/>
              </a:spcAft>
              <a:buClr>
                <a:srgbClr val="24B1B5"/>
              </a:buClr>
              <a:buFont typeface="Webdings" panose="05030102010509060703" pitchFamily="18" charset="2"/>
              <a:buChar char="4"/>
            </a:pPr>
            <a:r>
              <a:rPr lang="en-US" sz="2300">
                <a:solidFill>
                  <a:schemeClr val="tx1">
                    <a:lumMod val="75000"/>
                    <a:lumOff val="25000"/>
                  </a:schemeClr>
                </a:solidFill>
                <a:latin typeface="Century Gothic" panose="020F0302020204030204"/>
              </a:rPr>
              <a:t>Incorporate precipitation data to understand the role intensity and frequency of rainfall may play in exacerbating runoff</a:t>
            </a:r>
          </a:p>
          <a:p>
            <a:pPr marL="342900" indent="-342900">
              <a:lnSpc>
                <a:spcPct val="100000"/>
              </a:lnSpc>
              <a:spcBef>
                <a:spcPts val="0"/>
              </a:spcBef>
              <a:spcAft>
                <a:spcPts val="3000"/>
              </a:spcAft>
              <a:buClr>
                <a:srgbClr val="24B1B5"/>
              </a:buClr>
              <a:buFont typeface="Webdings" panose="05030102010509060703" pitchFamily="18" charset="2"/>
              <a:buChar char="4"/>
            </a:pPr>
            <a:r>
              <a:rPr lang="en-US" sz="2300">
                <a:solidFill>
                  <a:schemeClr val="tx1">
                    <a:lumMod val="75000"/>
                    <a:lumOff val="25000"/>
                  </a:schemeClr>
                </a:solidFill>
                <a:latin typeface="Century Gothic"/>
                <a:ea typeface="+mn-lt"/>
                <a:cs typeface="+mn-lt"/>
              </a:rPr>
              <a:t>Include various farming techniques to determine changes in runoff for different tillage methods </a:t>
            </a:r>
          </a:p>
          <a:p>
            <a:pPr marL="342900" indent="-342900">
              <a:lnSpc>
                <a:spcPct val="100000"/>
              </a:lnSpc>
              <a:spcBef>
                <a:spcPts val="0"/>
              </a:spcBef>
              <a:spcAft>
                <a:spcPts val="3000"/>
              </a:spcAft>
              <a:buClr>
                <a:srgbClr val="24B1B5"/>
              </a:buClr>
              <a:buFont typeface="Webdings" panose="05030102010509060703" pitchFamily="18" charset="2"/>
              <a:buChar char="4"/>
            </a:pPr>
            <a:r>
              <a:rPr lang="en-US" sz="2300">
                <a:solidFill>
                  <a:schemeClr val="tx1">
                    <a:lumMod val="75000"/>
                    <a:lumOff val="25000"/>
                  </a:schemeClr>
                </a:solidFill>
                <a:latin typeface="Century Gothic" panose="020F0302020204030204"/>
                <a:cs typeface="Calibri" panose="020F0502020204030204"/>
              </a:rPr>
              <a:t>Model the area with the Soil and Water Assessment Tool (SWAT) to better quantify the impacts of land use and land cover practices over watersheds </a:t>
            </a:r>
          </a:p>
          <a:p>
            <a:pPr marL="800100" lvl="1" indent="-342900">
              <a:lnSpc>
                <a:spcPct val="100000"/>
              </a:lnSpc>
              <a:spcBef>
                <a:spcPts val="0"/>
              </a:spcBef>
              <a:spcAft>
                <a:spcPts val="30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panose="020F0302020204030204"/>
              <a:cs typeface="Calibri"/>
            </a:endParaRPr>
          </a:p>
        </p:txBody>
      </p:sp>
    </p:spTree>
    <p:extLst>
      <p:ext uri="{BB962C8B-B14F-4D97-AF65-F5344CB8AC3E}">
        <p14:creationId xmlns:p14="http://schemas.microsoft.com/office/powerpoint/2010/main" val="3388237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000151" y="2547661"/>
            <a:ext cx="5515175" cy="87658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800" b="1">
                <a:solidFill>
                  <a:srgbClr val="24B1B5"/>
                </a:solidFill>
                <a:latin typeface="Century Gothic" panose="020F0302020204030204"/>
              </a:rPr>
              <a:t>Results Q &amp; A  </a:t>
            </a:r>
          </a:p>
        </p:txBody>
      </p:sp>
    </p:spTree>
    <p:extLst>
      <p:ext uri="{BB962C8B-B14F-4D97-AF65-F5344CB8AC3E}">
        <p14:creationId xmlns:p14="http://schemas.microsoft.com/office/powerpoint/2010/main" val="2545801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C9E057F1-AD89-4ED7-A8AB-81DB845B452E}"/>
              </a:ext>
            </a:extLst>
          </p:cNvPr>
          <p:cNvSpPr txBox="1">
            <a:spLocks/>
          </p:cNvSpPr>
          <p:nvPr/>
        </p:nvSpPr>
        <p:spPr>
          <a:xfrm>
            <a:off x="481013" y="400059"/>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LULC Tutorial   </a:t>
            </a:r>
          </a:p>
        </p:txBody>
      </p:sp>
      <p:pic>
        <p:nvPicPr>
          <p:cNvPr id="5" name="Picture 3" descr="A picture containing text, map&#10;&#10;Description automatically generated">
            <a:extLst>
              <a:ext uri="{FF2B5EF4-FFF2-40B4-BE49-F238E27FC236}">
                <a16:creationId xmlns:a16="http://schemas.microsoft.com/office/drawing/2014/main" id="{46BE440B-08B9-4192-A580-6EAA3D632D25}"/>
              </a:ext>
            </a:extLst>
          </p:cNvPr>
          <p:cNvPicPr>
            <a:picLocks noChangeAspect="1"/>
          </p:cNvPicPr>
          <p:nvPr/>
        </p:nvPicPr>
        <p:blipFill>
          <a:blip r:embed="rId3"/>
          <a:stretch>
            <a:fillRect/>
          </a:stretch>
        </p:blipFill>
        <p:spPr>
          <a:xfrm>
            <a:off x="973667" y="1178375"/>
            <a:ext cx="10244665" cy="5500316"/>
          </a:xfrm>
          <a:prstGeom prst="rect">
            <a:avLst/>
          </a:prstGeom>
        </p:spPr>
      </p:pic>
    </p:spTree>
    <p:extLst>
      <p:ext uri="{BB962C8B-B14F-4D97-AF65-F5344CB8AC3E}">
        <p14:creationId xmlns:p14="http://schemas.microsoft.com/office/powerpoint/2010/main" val="357626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AB6B7D-768D-42C4-886F-3E3926C91322}"/>
              </a:ext>
            </a:extLst>
          </p:cNvPr>
          <p:cNvSpPr txBox="1">
            <a:spLocks/>
          </p:cNvSpPr>
          <p:nvPr/>
        </p:nvSpPr>
        <p:spPr>
          <a:xfrm>
            <a:off x="714756" y="-203445"/>
            <a:ext cx="10762488" cy="12070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latin typeface="Century Gothic"/>
                <a:ea typeface="+mj-lt"/>
                <a:cs typeface="+mj-lt"/>
              </a:rPr>
              <a:t>Agenda/Table of Contents</a:t>
            </a:r>
            <a:endParaRPr lang="en-US" sz="6000">
              <a:solidFill>
                <a:schemeClr val="bg1"/>
              </a:solidFill>
              <a:latin typeface="Century Gothic"/>
              <a:ea typeface="+mj-lt"/>
              <a:cs typeface="+mj-lt"/>
            </a:endParaRPr>
          </a:p>
        </p:txBody>
      </p:sp>
      <p:graphicFrame>
        <p:nvGraphicFramePr>
          <p:cNvPr id="5" name="Text Placeholder 2">
            <a:extLst>
              <a:ext uri="{FF2B5EF4-FFF2-40B4-BE49-F238E27FC236}">
                <a16:creationId xmlns:a16="http://schemas.microsoft.com/office/drawing/2014/main" id="{AEDED994-09C6-4BD1-B12C-5CB961C873DB}"/>
              </a:ext>
            </a:extLst>
          </p:cNvPr>
          <p:cNvGraphicFramePr/>
          <p:nvPr/>
        </p:nvGraphicFramePr>
        <p:xfrm>
          <a:off x="1333418" y="1607632"/>
          <a:ext cx="9950917" cy="4702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lassroom">
            <a:extLst>
              <a:ext uri="{FF2B5EF4-FFF2-40B4-BE49-F238E27FC236}">
                <a16:creationId xmlns:a16="http://schemas.microsoft.com/office/drawing/2014/main" id="{AD879DA0-7D1A-444B-ABE4-88BCF930BA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47569" y="5554363"/>
            <a:ext cx="512806" cy="512806"/>
          </a:xfrm>
          <a:prstGeom prst="rect">
            <a:avLst/>
          </a:prstGeom>
        </p:spPr>
      </p:pic>
    </p:spTree>
    <p:extLst>
      <p:ext uri="{BB962C8B-B14F-4D97-AF65-F5344CB8AC3E}">
        <p14:creationId xmlns:p14="http://schemas.microsoft.com/office/powerpoint/2010/main" val="2807096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AD414D-5886-4867-9D5A-4A6F5D21CCAA}"/>
              </a:ext>
            </a:extLst>
          </p:cNvPr>
          <p:cNvSpPr/>
          <p:nvPr/>
        </p:nvSpPr>
        <p:spPr>
          <a:xfrm>
            <a:off x="237069" y="1929404"/>
            <a:ext cx="1828550" cy="9201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latin typeface="Century Gothic"/>
                <a:cs typeface="Calibri"/>
              </a:rPr>
              <a:t> Synthetic land use/land cover maps</a:t>
            </a:r>
          </a:p>
        </p:txBody>
      </p:sp>
      <p:sp>
        <p:nvSpPr>
          <p:cNvPr id="5" name="Rectangle: Rounded Corners 4">
            <a:extLst>
              <a:ext uri="{FF2B5EF4-FFF2-40B4-BE49-F238E27FC236}">
                <a16:creationId xmlns:a16="http://schemas.microsoft.com/office/drawing/2014/main" id="{E4E9B2B5-B35A-4D02-A24B-147ED55FAB3F}"/>
              </a:ext>
            </a:extLst>
          </p:cNvPr>
          <p:cNvSpPr/>
          <p:nvPr/>
        </p:nvSpPr>
        <p:spPr>
          <a:xfrm>
            <a:off x="237069" y="3252942"/>
            <a:ext cx="1828550" cy="92012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latin typeface="Century Gothic"/>
                <a:cs typeface="Calibri"/>
              </a:rPr>
              <a:t>Hydrological soil group map </a:t>
            </a:r>
          </a:p>
        </p:txBody>
      </p:sp>
      <p:sp>
        <p:nvSpPr>
          <p:cNvPr id="7" name="Rectangle: Rounded Corners 6">
            <a:extLst>
              <a:ext uri="{FF2B5EF4-FFF2-40B4-BE49-F238E27FC236}">
                <a16:creationId xmlns:a16="http://schemas.microsoft.com/office/drawing/2014/main" id="{8A90FE09-035C-4B2E-ADA3-3EC4ACB60219}"/>
              </a:ext>
            </a:extLst>
          </p:cNvPr>
          <p:cNvSpPr/>
          <p:nvPr/>
        </p:nvSpPr>
        <p:spPr>
          <a:xfrm>
            <a:off x="273426" y="4689785"/>
            <a:ext cx="1822574" cy="92037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latin typeface="Century Gothic"/>
                <a:cs typeface="Calibri"/>
              </a:rPr>
              <a:t>Slope map to determine farming practices</a:t>
            </a:r>
          </a:p>
        </p:txBody>
      </p:sp>
      <p:sp>
        <p:nvSpPr>
          <p:cNvPr id="9" name="Rectangle: Rounded Corners 8">
            <a:extLst>
              <a:ext uri="{FF2B5EF4-FFF2-40B4-BE49-F238E27FC236}">
                <a16:creationId xmlns:a16="http://schemas.microsoft.com/office/drawing/2014/main" id="{EA7B2F91-D841-47F9-BEC2-5830F644806E}"/>
              </a:ext>
            </a:extLst>
          </p:cNvPr>
          <p:cNvSpPr/>
          <p:nvPr/>
        </p:nvSpPr>
        <p:spPr>
          <a:xfrm>
            <a:off x="4933330" y="3250450"/>
            <a:ext cx="1687107" cy="86957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latin typeface="Century Gothic"/>
                <a:cs typeface="Calibri"/>
              </a:rPr>
              <a:t>Apply CN Lookup Table </a:t>
            </a:r>
          </a:p>
        </p:txBody>
      </p:sp>
      <p:cxnSp>
        <p:nvCxnSpPr>
          <p:cNvPr id="11" name="Straight Arrow Connector 10">
            <a:extLst>
              <a:ext uri="{FF2B5EF4-FFF2-40B4-BE49-F238E27FC236}">
                <a16:creationId xmlns:a16="http://schemas.microsoft.com/office/drawing/2014/main" id="{F09A1057-9479-4435-A7E3-CE36B5E57F0E}"/>
              </a:ext>
            </a:extLst>
          </p:cNvPr>
          <p:cNvCxnSpPr>
            <a:cxnSpLocks/>
          </p:cNvCxnSpPr>
          <p:nvPr/>
        </p:nvCxnSpPr>
        <p:spPr>
          <a:xfrm>
            <a:off x="6619873" y="3673474"/>
            <a:ext cx="4656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751C90F-C08B-4AB6-A7C0-146DC4024B66}"/>
              </a:ext>
            </a:extLst>
          </p:cNvPr>
          <p:cNvCxnSpPr/>
          <p:nvPr/>
        </p:nvCxnSpPr>
        <p:spPr>
          <a:xfrm>
            <a:off x="2063212" y="2427678"/>
            <a:ext cx="660398" cy="1083733"/>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1B4469ED-CB28-42EA-BD65-BBA7B37FC870}"/>
              </a:ext>
            </a:extLst>
          </p:cNvPr>
          <p:cNvCxnSpPr>
            <a:cxnSpLocks/>
          </p:cNvCxnSpPr>
          <p:nvPr/>
        </p:nvCxnSpPr>
        <p:spPr>
          <a:xfrm flipV="1">
            <a:off x="2105547" y="3926277"/>
            <a:ext cx="618065" cy="1227667"/>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2020E2-3F98-4B82-AB64-93D9C0B861EC}"/>
              </a:ext>
            </a:extLst>
          </p:cNvPr>
          <p:cNvCxnSpPr>
            <a:cxnSpLocks/>
          </p:cNvCxnSpPr>
          <p:nvPr/>
        </p:nvCxnSpPr>
        <p:spPr>
          <a:xfrm>
            <a:off x="2064808" y="3715807"/>
            <a:ext cx="6603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FDD40031-864A-4E9F-80BC-907C35DA12BE}"/>
              </a:ext>
            </a:extLst>
          </p:cNvPr>
          <p:cNvSpPr/>
          <p:nvPr/>
        </p:nvSpPr>
        <p:spPr>
          <a:xfrm>
            <a:off x="2723528" y="3250451"/>
            <a:ext cx="1822574" cy="92037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latin typeface="Century Gothic"/>
                <a:cs typeface="Calibri"/>
              </a:rPr>
              <a:t>Combine Datasets</a:t>
            </a:r>
            <a:endParaRPr lang="en-US"/>
          </a:p>
        </p:txBody>
      </p:sp>
      <p:cxnSp>
        <p:nvCxnSpPr>
          <p:cNvPr id="21" name="Straight Arrow Connector 20">
            <a:extLst>
              <a:ext uri="{FF2B5EF4-FFF2-40B4-BE49-F238E27FC236}">
                <a16:creationId xmlns:a16="http://schemas.microsoft.com/office/drawing/2014/main" id="{DC44ED5B-B846-4E10-A4BB-8AD37A0F524C}"/>
              </a:ext>
            </a:extLst>
          </p:cNvPr>
          <p:cNvCxnSpPr>
            <a:cxnSpLocks/>
          </p:cNvCxnSpPr>
          <p:nvPr/>
        </p:nvCxnSpPr>
        <p:spPr>
          <a:xfrm>
            <a:off x="4545541" y="3673474"/>
            <a:ext cx="3894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3" descr="A close up of a map&#10;&#10;Description automatically generated">
            <a:extLst>
              <a:ext uri="{FF2B5EF4-FFF2-40B4-BE49-F238E27FC236}">
                <a16:creationId xmlns:a16="http://schemas.microsoft.com/office/drawing/2014/main" id="{5C868C91-47DB-4C61-BD71-52FF12C037B1}"/>
              </a:ext>
            </a:extLst>
          </p:cNvPr>
          <p:cNvPicPr>
            <a:picLocks noChangeAspect="1"/>
          </p:cNvPicPr>
          <p:nvPr/>
        </p:nvPicPr>
        <p:blipFill>
          <a:blip r:embed="rId3"/>
          <a:stretch>
            <a:fillRect/>
          </a:stretch>
        </p:blipFill>
        <p:spPr>
          <a:xfrm rot="21420000">
            <a:off x="6996216" y="1076416"/>
            <a:ext cx="4783666" cy="5660040"/>
          </a:xfrm>
          <a:prstGeom prst="rect">
            <a:avLst/>
          </a:prstGeom>
        </p:spPr>
      </p:pic>
      <p:sp>
        <p:nvSpPr>
          <p:cNvPr id="35" name="Title 4">
            <a:extLst>
              <a:ext uri="{FF2B5EF4-FFF2-40B4-BE49-F238E27FC236}">
                <a16:creationId xmlns:a16="http://schemas.microsoft.com/office/drawing/2014/main" id="{912664E9-90FD-40F4-AC74-4CED806DD022}"/>
              </a:ext>
            </a:extLst>
          </p:cNvPr>
          <p:cNvSpPr txBox="1">
            <a:spLocks/>
          </p:cNvSpPr>
          <p:nvPr/>
        </p:nvSpPr>
        <p:spPr>
          <a:xfrm>
            <a:off x="273426" y="457764"/>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Conventional CN Tutorial   </a:t>
            </a:r>
          </a:p>
        </p:txBody>
      </p:sp>
    </p:spTree>
    <p:extLst>
      <p:ext uri="{BB962C8B-B14F-4D97-AF65-F5344CB8AC3E}">
        <p14:creationId xmlns:p14="http://schemas.microsoft.com/office/powerpoint/2010/main" val="3737933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7">
            <a:extLst>
              <a:ext uri="{FF2B5EF4-FFF2-40B4-BE49-F238E27FC236}">
                <a16:creationId xmlns:a16="http://schemas.microsoft.com/office/drawing/2014/main" id="{7B6981FD-BB38-4B65-A438-634899D2F0C1}"/>
              </a:ext>
            </a:extLst>
          </p:cNvPr>
          <p:cNvGraphicFramePr/>
          <p:nvPr>
            <p:extLst>
              <p:ext uri="{D42A27DB-BD31-4B8C-83A1-F6EECF244321}">
                <p14:modId xmlns:p14="http://schemas.microsoft.com/office/powerpoint/2010/main" val="3420823259"/>
              </p:ext>
            </p:extLst>
          </p:nvPr>
        </p:nvGraphicFramePr>
        <p:xfrm>
          <a:off x="6928" y="1246909"/>
          <a:ext cx="12185199" cy="4366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 name="Title 4">
            <a:extLst>
              <a:ext uri="{FF2B5EF4-FFF2-40B4-BE49-F238E27FC236}">
                <a16:creationId xmlns:a16="http://schemas.microsoft.com/office/drawing/2014/main" id="{62F3B3FB-2676-4B3F-9600-DBD09EAB43E4}"/>
              </a:ext>
            </a:extLst>
          </p:cNvPr>
          <p:cNvSpPr txBox="1">
            <a:spLocks/>
          </p:cNvSpPr>
          <p:nvPr/>
        </p:nvSpPr>
        <p:spPr>
          <a:xfrm>
            <a:off x="352425" y="598317"/>
            <a:ext cx="8963299"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Dynamic CN Tutorial   </a:t>
            </a:r>
          </a:p>
        </p:txBody>
      </p:sp>
    </p:spTree>
    <p:extLst>
      <p:ext uri="{BB962C8B-B14F-4D97-AF65-F5344CB8AC3E}">
        <p14:creationId xmlns:p14="http://schemas.microsoft.com/office/powerpoint/2010/main" val="3175069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0B65-3F0B-4A46-B5C8-229A00D0A350}"/>
              </a:ext>
            </a:extLst>
          </p:cNvPr>
          <p:cNvSpPr txBox="1">
            <a:spLocks/>
          </p:cNvSpPr>
          <p:nvPr/>
        </p:nvSpPr>
        <p:spPr>
          <a:xfrm>
            <a:off x="714756" y="-203445"/>
            <a:ext cx="10762488" cy="12070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a:solidFill>
                  <a:schemeClr val="bg1"/>
                </a:solidFill>
                <a:latin typeface="Century Gothic"/>
              </a:rPr>
              <a:t>ArcGIS </a:t>
            </a:r>
            <a:r>
              <a:rPr lang="en-US" sz="6000" b="1" err="1">
                <a:solidFill>
                  <a:schemeClr val="bg1"/>
                </a:solidFill>
                <a:latin typeface="Century Gothic"/>
              </a:rPr>
              <a:t>StoryMap</a:t>
            </a:r>
            <a:endParaRPr lang="en-US">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244" y="1254509"/>
            <a:ext cx="9951511" cy="5394960"/>
          </a:xfrm>
          <a:prstGeom prst="rect">
            <a:avLst/>
          </a:prstGeom>
        </p:spPr>
      </p:pic>
    </p:spTree>
    <p:extLst>
      <p:ext uri="{BB962C8B-B14F-4D97-AF65-F5344CB8AC3E}">
        <p14:creationId xmlns:p14="http://schemas.microsoft.com/office/powerpoint/2010/main" val="3933149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 name="Graphic 1296" descr="Users">
            <a:extLst>
              <a:ext uri="{FF2B5EF4-FFF2-40B4-BE49-F238E27FC236}">
                <a16:creationId xmlns:a16="http://schemas.microsoft.com/office/drawing/2014/main" id="{556B28EE-9575-4F18-94C5-C744A29FFC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8134" y="1991078"/>
            <a:ext cx="2875844" cy="2875844"/>
          </a:xfrm>
          <a:prstGeom prst="rect">
            <a:avLst/>
          </a:prstGeom>
        </p:spPr>
      </p:pic>
      <p:sp>
        <p:nvSpPr>
          <p:cNvPr id="9" name="Rectangle 8">
            <a:extLst>
              <a:ext uri="{FF2B5EF4-FFF2-40B4-BE49-F238E27FC236}">
                <a16:creationId xmlns:a16="http://schemas.microsoft.com/office/drawing/2014/main" id="{F970E719-40D6-45FC-870B-6E5CA3B87CCE}"/>
              </a:ext>
            </a:extLst>
          </p:cNvPr>
          <p:cNvSpPr/>
          <p:nvPr/>
        </p:nvSpPr>
        <p:spPr>
          <a:xfrm>
            <a:off x="495300" y="5889481"/>
            <a:ext cx="4866625"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AE619F71-BFF9-4729-A2F7-ABD93512AA7C}"/>
              </a:ext>
            </a:extLst>
          </p:cNvPr>
          <p:cNvSpPr txBox="1"/>
          <p:nvPr/>
        </p:nvSpPr>
        <p:spPr>
          <a:xfrm>
            <a:off x="495300" y="5886014"/>
            <a:ext cx="5972418" cy="338554"/>
          </a:xfrm>
          <a:prstGeom prst="rect">
            <a:avLst/>
          </a:prstGeom>
          <a:noFill/>
        </p:spPr>
        <p:txBody>
          <a:bodyPr wrap="square" rtlCol="0" anchor="t">
            <a:spAutoFit/>
          </a:body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Dr. Kenton Ross, NASA Langley Research Center</a:t>
            </a:r>
          </a:p>
        </p:txBody>
      </p:sp>
      <p:sp>
        <p:nvSpPr>
          <p:cNvPr id="12" name="Rectangle 11">
            <a:extLst>
              <a:ext uri="{FF2B5EF4-FFF2-40B4-BE49-F238E27FC236}">
                <a16:creationId xmlns:a16="http://schemas.microsoft.com/office/drawing/2014/main" id="{3EAA992A-515E-447A-846D-1B133B67C3EA}"/>
              </a:ext>
            </a:extLst>
          </p:cNvPr>
          <p:cNvSpPr/>
          <p:nvPr/>
        </p:nvSpPr>
        <p:spPr>
          <a:xfrm>
            <a:off x="486865" y="4933652"/>
            <a:ext cx="5452022"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0AC2E4-3F33-4F6C-BEAE-497C52A1C3B4}"/>
              </a:ext>
            </a:extLst>
          </p:cNvPr>
          <p:cNvSpPr txBox="1"/>
          <p:nvPr/>
        </p:nvSpPr>
        <p:spPr>
          <a:xfrm>
            <a:off x="495300" y="4942482"/>
            <a:ext cx="5972418" cy="338554"/>
          </a:xfrm>
          <a:prstGeom prst="rect">
            <a:avLst/>
          </a:prstGeom>
          <a:noFill/>
        </p:spPr>
        <p:txBody>
          <a:bodyPr wrap="square" rtlCol="0" anchor="t">
            <a:spAutoFit/>
          </a:body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Sydney Neugebauer, NASA Langley Research Center</a:t>
            </a:r>
          </a:p>
        </p:txBody>
      </p:sp>
      <p:sp>
        <p:nvSpPr>
          <p:cNvPr id="14" name="Rectangle 13">
            <a:extLst>
              <a:ext uri="{FF2B5EF4-FFF2-40B4-BE49-F238E27FC236}">
                <a16:creationId xmlns:a16="http://schemas.microsoft.com/office/drawing/2014/main" id="{8C413A55-8290-4DC6-B8CE-E82FF2C14096}"/>
              </a:ext>
            </a:extLst>
          </p:cNvPr>
          <p:cNvSpPr/>
          <p:nvPr/>
        </p:nvSpPr>
        <p:spPr>
          <a:xfrm>
            <a:off x="495300" y="1916950"/>
            <a:ext cx="5169217" cy="217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 name="TextBox 2">
            <a:extLst>
              <a:ext uri="{FF2B5EF4-FFF2-40B4-BE49-F238E27FC236}">
                <a16:creationId xmlns:a16="http://schemas.microsoft.com/office/drawing/2014/main" id="{0D34DB8F-B17F-4FC9-A638-C922DE4ACA2B}"/>
              </a:ext>
            </a:extLst>
          </p:cNvPr>
          <p:cNvSpPr txBox="1"/>
          <p:nvPr/>
        </p:nvSpPr>
        <p:spPr>
          <a:xfrm>
            <a:off x="500014" y="1851281"/>
            <a:ext cx="7143641" cy="2923877"/>
          </a:xfrm>
          <a:prstGeom prst="rect">
            <a:avLst/>
          </a:prstGeom>
          <a:noFill/>
        </p:spPr>
        <p:txBody>
          <a:bodyPr wrap="square" rtlCol="0" anchor="t">
            <a:spAutoFit/>
          </a:body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Dr. Aida </a:t>
            </a:r>
            <a:r>
              <a:rPr lang="en-US" sz="1600" err="1">
                <a:solidFill>
                  <a:schemeClr val="tx1">
                    <a:lumMod val="75000"/>
                    <a:lumOff val="25000"/>
                  </a:schemeClr>
                </a:solidFill>
                <a:latin typeface="Century Gothic" panose="020F0302020204030204"/>
              </a:rPr>
              <a:t>Farough</a:t>
            </a:r>
            <a:r>
              <a:rPr lang="en-US" sz="1600">
                <a:solidFill>
                  <a:schemeClr val="tx1">
                    <a:lumMod val="75000"/>
                    <a:lumOff val="25000"/>
                  </a:schemeClr>
                </a:solidFill>
                <a:latin typeface="Century Gothic" panose="020F0302020204030204"/>
              </a:rPr>
              <a:t>, Kansas State University</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Dr. Bill </a:t>
            </a:r>
            <a:r>
              <a:rPr lang="en-US" sz="1600" err="1">
                <a:solidFill>
                  <a:schemeClr val="tx1">
                    <a:lumMod val="75000"/>
                    <a:lumOff val="25000"/>
                  </a:schemeClr>
                </a:solidFill>
                <a:latin typeface="Century Gothic" panose="020F0302020204030204"/>
              </a:rPr>
              <a:t>Heatherman</a:t>
            </a:r>
            <a:r>
              <a:rPr lang="en-US" sz="1600">
                <a:solidFill>
                  <a:schemeClr val="tx1">
                    <a:lumMod val="75000"/>
                    <a:lumOff val="25000"/>
                  </a:schemeClr>
                </a:solidFill>
                <a:latin typeface="Century Gothic" panose="020F0302020204030204"/>
              </a:rPr>
              <a:t>, City of Manhattan</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Samantha Estabrook, City of Manhattan</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Angela Unrein, Kansas Department of Health &amp; Environment</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Steve Higgins, Riley County</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Dr. Trisha Moore, Kansas State University</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Scott Satterthwaite, Kansas Department of Health &amp; Environment</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600">
                <a:solidFill>
                  <a:schemeClr val="tx1">
                    <a:lumMod val="75000"/>
                    <a:lumOff val="25000"/>
                  </a:schemeClr>
                </a:solidFill>
                <a:latin typeface="Century Gothic" panose="020F0302020204030204"/>
              </a:rPr>
              <a:t>Andrew Klein, Kansas Forest Service</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1600">
              <a:solidFill>
                <a:schemeClr val="tx1">
                  <a:lumMod val="75000"/>
                  <a:lumOff val="25000"/>
                </a:schemeClr>
              </a:solidFill>
              <a:latin typeface="Century Gothic" panose="020F0302020204030204"/>
            </a:endParaRPr>
          </a:p>
        </p:txBody>
      </p:sp>
      <p:sp>
        <p:nvSpPr>
          <p:cNvPr id="2" name="Rounded Rectangle 1"/>
          <p:cNvSpPr/>
          <p:nvPr/>
        </p:nvSpPr>
        <p:spPr>
          <a:xfrm>
            <a:off x="499747" y="1347537"/>
            <a:ext cx="7223760" cy="457200"/>
          </a:xfrm>
          <a:prstGeom prst="roundRect">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Century Gothic" panose="020B0502020202020204" pitchFamily="34" charset="0"/>
              </a:rPr>
              <a:t>Project Partners</a:t>
            </a:r>
          </a:p>
        </p:txBody>
      </p:sp>
      <p:sp>
        <p:nvSpPr>
          <p:cNvPr id="11" name="Rounded Rectangle 10"/>
          <p:cNvSpPr/>
          <p:nvPr/>
        </p:nvSpPr>
        <p:spPr>
          <a:xfrm>
            <a:off x="499747" y="4473281"/>
            <a:ext cx="7223760" cy="457200"/>
          </a:xfrm>
          <a:prstGeom prst="roundRect">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Century Gothic" panose="020B0502020202020204" pitchFamily="34" charset="0"/>
              </a:rPr>
              <a:t>NASA DEVELOP Lead/Fellow</a:t>
            </a:r>
          </a:p>
        </p:txBody>
      </p:sp>
      <p:sp>
        <p:nvSpPr>
          <p:cNvPr id="15" name="Rounded Rectangle 14"/>
          <p:cNvSpPr/>
          <p:nvPr/>
        </p:nvSpPr>
        <p:spPr>
          <a:xfrm>
            <a:off x="499747" y="5410857"/>
            <a:ext cx="7223760" cy="457200"/>
          </a:xfrm>
          <a:prstGeom prst="roundRect">
            <a:avLst/>
          </a:prstGeom>
          <a:solidFill>
            <a:srgbClr val="24B1B5"/>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latin typeface="Century Gothic" panose="020B0502020202020204" pitchFamily="34" charset="0"/>
              </a:rPr>
              <a:t>NASA Science Advisor</a:t>
            </a:r>
          </a:p>
        </p:txBody>
      </p:sp>
    </p:spTree>
    <p:extLst>
      <p:ext uri="{BB962C8B-B14F-4D97-AF65-F5344CB8AC3E}">
        <p14:creationId xmlns:p14="http://schemas.microsoft.com/office/powerpoint/2010/main" val="3883013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338412" y="2552414"/>
            <a:ext cx="5515175" cy="87658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800" b="1">
                <a:solidFill>
                  <a:srgbClr val="24B1B5"/>
                </a:solidFill>
                <a:latin typeface="Century Gothic" panose="020F0302020204030204"/>
              </a:rPr>
              <a:t>Tutorials Q &amp; A  </a:t>
            </a:r>
          </a:p>
        </p:txBody>
      </p:sp>
    </p:spTree>
    <p:extLst>
      <p:ext uri="{BB962C8B-B14F-4D97-AF65-F5344CB8AC3E}">
        <p14:creationId xmlns:p14="http://schemas.microsoft.com/office/powerpoint/2010/main" val="264635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 Placeholder 2">
            <a:extLst>
              <a:ext uri="{FF2B5EF4-FFF2-40B4-BE49-F238E27FC236}">
                <a16:creationId xmlns:a16="http://schemas.microsoft.com/office/drawing/2014/main" id="{AEDED994-09C6-4BD1-B12C-5CB961C873DB}"/>
              </a:ext>
            </a:extLst>
          </p:cNvPr>
          <p:cNvGraphicFramePr/>
          <p:nvPr>
            <p:extLst>
              <p:ext uri="{D42A27DB-BD31-4B8C-83A1-F6EECF244321}">
                <p14:modId xmlns:p14="http://schemas.microsoft.com/office/powerpoint/2010/main" val="3046479346"/>
              </p:ext>
            </p:extLst>
          </p:nvPr>
        </p:nvGraphicFramePr>
        <p:xfrm>
          <a:off x="1333418" y="1607632"/>
          <a:ext cx="9950917" cy="4702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15810B65-3F0B-4A46-B5C8-229A00D0A350}"/>
              </a:ext>
            </a:extLst>
          </p:cNvPr>
          <p:cNvSpPr txBox="1">
            <a:spLocks/>
          </p:cNvSpPr>
          <p:nvPr/>
        </p:nvSpPr>
        <p:spPr>
          <a:xfrm>
            <a:off x="714756" y="-203445"/>
            <a:ext cx="10762488" cy="12070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a:solidFill>
                  <a:schemeClr val="bg1"/>
                </a:solidFill>
                <a:latin typeface="Century Gothic"/>
              </a:rPr>
              <a:t>Scientific Problem</a:t>
            </a:r>
            <a:endParaRPr lang="en-US">
              <a:solidFill>
                <a:schemeClr val="bg1"/>
              </a:solidFill>
            </a:endParaRPr>
          </a:p>
        </p:txBody>
      </p:sp>
      <p:pic>
        <p:nvPicPr>
          <p:cNvPr id="3" name="Graphic 2" descr="Map with pin">
            <a:extLst>
              <a:ext uri="{FF2B5EF4-FFF2-40B4-BE49-F238E27FC236}">
                <a16:creationId xmlns:a16="http://schemas.microsoft.com/office/drawing/2014/main" id="{61DDF2E5-A56A-D049-8A23-1247009A7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24026" y="5250368"/>
            <a:ext cx="771525" cy="771525"/>
          </a:xfrm>
          <a:prstGeom prst="rect">
            <a:avLst/>
          </a:prstGeom>
        </p:spPr>
      </p:pic>
    </p:spTree>
    <p:extLst>
      <p:ext uri="{BB962C8B-B14F-4D97-AF65-F5344CB8AC3E}">
        <p14:creationId xmlns:p14="http://schemas.microsoft.com/office/powerpoint/2010/main" val="361804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AB6B7D-768D-42C4-886F-3E3926C91322}"/>
              </a:ext>
            </a:extLst>
          </p:cNvPr>
          <p:cNvSpPr txBox="1">
            <a:spLocks/>
          </p:cNvSpPr>
          <p:nvPr/>
        </p:nvSpPr>
        <p:spPr>
          <a:xfrm>
            <a:off x="714756" y="-203445"/>
            <a:ext cx="10762488" cy="12070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a:solidFill>
                  <a:schemeClr val="bg1"/>
                </a:solidFill>
                <a:latin typeface="Century Gothic"/>
              </a:rPr>
              <a:t>Objectives</a:t>
            </a:r>
            <a:endParaRPr lang="en-US">
              <a:solidFill>
                <a:schemeClr val="bg1"/>
              </a:solidFill>
              <a:cs typeface="Calibri Light"/>
            </a:endParaRPr>
          </a:p>
        </p:txBody>
      </p:sp>
      <p:graphicFrame>
        <p:nvGraphicFramePr>
          <p:cNvPr id="5" name="Text Placeholder 2">
            <a:extLst>
              <a:ext uri="{FF2B5EF4-FFF2-40B4-BE49-F238E27FC236}">
                <a16:creationId xmlns:a16="http://schemas.microsoft.com/office/drawing/2014/main" id="{AEDED994-09C6-4BD1-B12C-5CB961C873DB}"/>
              </a:ext>
            </a:extLst>
          </p:cNvPr>
          <p:cNvGraphicFramePr/>
          <p:nvPr>
            <p:extLst>
              <p:ext uri="{D42A27DB-BD31-4B8C-83A1-F6EECF244321}">
                <p14:modId xmlns:p14="http://schemas.microsoft.com/office/powerpoint/2010/main" val="845495236"/>
              </p:ext>
            </p:extLst>
          </p:nvPr>
        </p:nvGraphicFramePr>
        <p:xfrm>
          <a:off x="1333418" y="1607632"/>
          <a:ext cx="9950917" cy="4702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558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4DC8B1F-2102-BA47-925C-28116C772B68}"/>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Study Period</a:t>
            </a:r>
          </a:p>
        </p:txBody>
      </p:sp>
      <p:graphicFrame>
        <p:nvGraphicFramePr>
          <p:cNvPr id="6" name="Diagram 5">
            <a:extLst>
              <a:ext uri="{FF2B5EF4-FFF2-40B4-BE49-F238E27FC236}">
                <a16:creationId xmlns:a16="http://schemas.microsoft.com/office/drawing/2014/main" id="{DF0658CC-32CA-3E46-83F1-618A3B1EBB53}"/>
              </a:ext>
            </a:extLst>
          </p:cNvPr>
          <p:cNvGraphicFramePr/>
          <p:nvPr>
            <p:extLst>
              <p:ext uri="{D42A27DB-BD31-4B8C-83A1-F6EECF244321}">
                <p14:modId xmlns:p14="http://schemas.microsoft.com/office/powerpoint/2010/main" val="1007026380"/>
              </p:ext>
            </p:extLst>
          </p:nvPr>
        </p:nvGraphicFramePr>
        <p:xfrm>
          <a:off x="2159933" y="-1022913"/>
          <a:ext cx="9283245" cy="6144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F2F5E1B2-3451-B744-8545-9150D9E1EE98}"/>
              </a:ext>
            </a:extLst>
          </p:cNvPr>
          <p:cNvGraphicFramePr/>
          <p:nvPr>
            <p:extLst>
              <p:ext uri="{D42A27DB-BD31-4B8C-83A1-F6EECF244321}">
                <p14:modId xmlns:p14="http://schemas.microsoft.com/office/powerpoint/2010/main" val="2789343502"/>
              </p:ext>
            </p:extLst>
          </p:nvPr>
        </p:nvGraphicFramePr>
        <p:xfrm>
          <a:off x="2740897" y="1935517"/>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1E97CEBB-2481-5148-A8F2-441CFF15EC2C}"/>
              </a:ext>
            </a:extLst>
          </p:cNvPr>
          <p:cNvSpPr txBox="1"/>
          <p:nvPr/>
        </p:nvSpPr>
        <p:spPr>
          <a:xfrm>
            <a:off x="16344900" y="3086100"/>
            <a:ext cx="184731" cy="369332"/>
          </a:xfrm>
          <a:prstGeom prst="rect">
            <a:avLst/>
          </a:prstGeom>
          <a:noFill/>
        </p:spPr>
        <p:txBody>
          <a:bodyPr wrap="none" rtlCol="0">
            <a:spAutoFit/>
          </a:bodyPr>
          <a:lstStyle/>
          <a:p>
            <a:endParaRPr lang="en-US"/>
          </a:p>
        </p:txBody>
      </p:sp>
      <p:sp>
        <p:nvSpPr>
          <p:cNvPr id="58" name="Title 4">
            <a:extLst>
              <a:ext uri="{FF2B5EF4-FFF2-40B4-BE49-F238E27FC236}">
                <a16:creationId xmlns:a16="http://schemas.microsoft.com/office/drawing/2014/main" id="{5150F272-2366-4FB6-8480-6BE4A75F44F3}"/>
              </a:ext>
            </a:extLst>
          </p:cNvPr>
          <p:cNvSpPr txBox="1">
            <a:spLocks/>
          </p:cNvSpPr>
          <p:nvPr/>
        </p:nvSpPr>
        <p:spPr>
          <a:xfrm>
            <a:off x="269522" y="1542088"/>
            <a:ext cx="2106687" cy="101202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3600" b="1">
                <a:solidFill>
                  <a:srgbClr val="24B1B5"/>
                </a:solidFill>
                <a:latin typeface="Century Gothic" panose="020F0302020204030204"/>
              </a:rPr>
              <a:t>Years</a:t>
            </a:r>
            <a:endParaRPr lang="en-US" sz="3600">
              <a:cs typeface="Calibri Light"/>
            </a:endParaRPr>
          </a:p>
        </p:txBody>
      </p:sp>
      <p:sp>
        <p:nvSpPr>
          <p:cNvPr id="59" name="Title 4">
            <a:extLst>
              <a:ext uri="{FF2B5EF4-FFF2-40B4-BE49-F238E27FC236}">
                <a16:creationId xmlns:a16="http://schemas.microsoft.com/office/drawing/2014/main" id="{231FB812-655F-43F8-BA69-2D04DC4214DB}"/>
              </a:ext>
            </a:extLst>
          </p:cNvPr>
          <p:cNvSpPr txBox="1">
            <a:spLocks/>
          </p:cNvSpPr>
          <p:nvPr/>
        </p:nvSpPr>
        <p:spPr>
          <a:xfrm>
            <a:off x="269522" y="3334199"/>
            <a:ext cx="2106687" cy="101202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3600" b="1">
                <a:solidFill>
                  <a:srgbClr val="24B1B5"/>
                </a:solidFill>
                <a:latin typeface="Century Gothic" panose="020F0302020204030204"/>
              </a:rPr>
              <a:t>Seasons</a:t>
            </a:r>
            <a:endParaRPr lang="en-US" sz="3600">
              <a:cs typeface="Calibri Light"/>
            </a:endParaRPr>
          </a:p>
        </p:txBody>
      </p:sp>
    </p:spTree>
    <p:extLst>
      <p:ext uri="{BB962C8B-B14F-4D97-AF65-F5344CB8AC3E}">
        <p14:creationId xmlns:p14="http://schemas.microsoft.com/office/powerpoint/2010/main" val="315372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buClr>
                <a:srgbClr val="C41F48"/>
              </a:buClr>
            </a:pPr>
            <a:r>
              <a:rPr lang="en-US" sz="4000" b="1">
                <a:solidFill>
                  <a:srgbClr val="24B1B5"/>
                </a:solidFill>
                <a:latin typeface="Century Gothic" panose="020F0302020204030204"/>
              </a:rPr>
              <a:t>NASA Earth Observations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80378" y="2504209"/>
            <a:ext cx="4548151" cy="1849581"/>
          </a:xfrm>
          <a:prstGeom prst="rect">
            <a:avLst/>
          </a:prstGeom>
          <a:ln w="28575">
            <a:no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29812" y="2428755"/>
            <a:ext cx="3443427" cy="3331773"/>
          </a:xfrm>
          <a:prstGeom prst="rect">
            <a:avLst/>
          </a:prstGeom>
          <a:ln w="28575">
            <a:noFill/>
          </a:ln>
        </p:spPr>
      </p:pic>
      <p:pic>
        <p:nvPicPr>
          <p:cNvPr id="15" name="Picture 14">
            <a:extLst>
              <a:ext uri="{FF2B5EF4-FFF2-40B4-BE49-F238E27FC236}">
                <a16:creationId xmlns:a16="http://schemas.microsoft.com/office/drawing/2014/main" id="{EBA8F8A8-4F6C-0647-9976-F0F98C034B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0921" y="2428756"/>
            <a:ext cx="3445875" cy="3331773"/>
          </a:xfrm>
          <a:prstGeom prst="rect">
            <a:avLst/>
          </a:prstGeom>
          <a:ln w="28575">
            <a:noFill/>
          </a:ln>
        </p:spPr>
      </p:pic>
      <p:sp>
        <p:nvSpPr>
          <p:cNvPr id="21" name="Text Placeholder 3">
            <a:extLst>
              <a:ext uri="{FF2B5EF4-FFF2-40B4-BE49-F238E27FC236}">
                <a16:creationId xmlns:a16="http://schemas.microsoft.com/office/drawing/2014/main" id="{7396FF5F-9E12-AB4A-B4A7-0E33225296F2}"/>
              </a:ext>
            </a:extLst>
          </p:cNvPr>
          <p:cNvSpPr txBox="1">
            <a:spLocks/>
          </p:cNvSpPr>
          <p:nvPr/>
        </p:nvSpPr>
        <p:spPr>
          <a:xfrm>
            <a:off x="700920" y="1223111"/>
            <a:ext cx="3445875" cy="815608"/>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200" b="1">
                <a:solidFill>
                  <a:schemeClr val="tx1">
                    <a:lumMod val="75000"/>
                    <a:lumOff val="25000"/>
                  </a:schemeClr>
                </a:solidFill>
                <a:latin typeface="Century Gothic" panose="020F0302020204030204"/>
              </a:rPr>
              <a:t>Landsat 5 TM</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2006 - 2012</a:t>
            </a:r>
          </a:p>
        </p:txBody>
      </p:sp>
      <p:sp>
        <p:nvSpPr>
          <p:cNvPr id="22" name="Text Placeholder 3">
            <a:extLst>
              <a:ext uri="{FF2B5EF4-FFF2-40B4-BE49-F238E27FC236}">
                <a16:creationId xmlns:a16="http://schemas.microsoft.com/office/drawing/2014/main" id="{E7EEC099-FAD8-904B-B01D-679575AF647D}"/>
              </a:ext>
            </a:extLst>
          </p:cNvPr>
          <p:cNvSpPr txBox="1">
            <a:spLocks/>
          </p:cNvSpPr>
          <p:nvPr/>
        </p:nvSpPr>
        <p:spPr>
          <a:xfrm>
            <a:off x="4134688" y="1223111"/>
            <a:ext cx="3445875" cy="815608"/>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200" b="1">
                <a:solidFill>
                  <a:schemeClr val="tx1">
                    <a:lumMod val="75000"/>
                    <a:lumOff val="25000"/>
                  </a:schemeClr>
                </a:solidFill>
                <a:latin typeface="Century Gothic" panose="020F0302020204030204"/>
              </a:rPr>
              <a:t>Landsat 7 ETM+</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2013 </a:t>
            </a:r>
          </a:p>
        </p:txBody>
      </p:sp>
      <p:sp>
        <p:nvSpPr>
          <p:cNvPr id="23" name="Text Placeholder 3">
            <a:extLst>
              <a:ext uri="{FF2B5EF4-FFF2-40B4-BE49-F238E27FC236}">
                <a16:creationId xmlns:a16="http://schemas.microsoft.com/office/drawing/2014/main" id="{FC83250C-7ABB-F24A-AB61-43A121AE2B4F}"/>
              </a:ext>
            </a:extLst>
          </p:cNvPr>
          <p:cNvSpPr txBox="1">
            <a:spLocks/>
          </p:cNvSpPr>
          <p:nvPr/>
        </p:nvSpPr>
        <p:spPr>
          <a:xfrm>
            <a:off x="8229812" y="1223111"/>
            <a:ext cx="3445875" cy="815608"/>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200" b="1">
                <a:solidFill>
                  <a:schemeClr val="tx1">
                    <a:lumMod val="75000"/>
                    <a:lumOff val="25000"/>
                  </a:schemeClr>
                </a:solidFill>
                <a:latin typeface="Century Gothic" panose="020F0302020204030204"/>
              </a:rPr>
              <a:t>Landsat 8 OLI</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2014 - 2020</a:t>
            </a:r>
          </a:p>
        </p:txBody>
      </p:sp>
      <p:sp>
        <p:nvSpPr>
          <p:cNvPr id="3" name="TextBox 2">
            <a:extLst>
              <a:ext uri="{FF2B5EF4-FFF2-40B4-BE49-F238E27FC236}">
                <a16:creationId xmlns:a16="http://schemas.microsoft.com/office/drawing/2014/main" id="{57B2356B-27AB-42FF-AAEC-8DD233EAA948}"/>
              </a:ext>
            </a:extLst>
          </p:cNvPr>
          <p:cNvSpPr txBox="1"/>
          <p:nvPr/>
        </p:nvSpPr>
        <p:spPr>
          <a:xfrm>
            <a:off x="10209475" y="6428601"/>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mn-lt"/>
                <a:cs typeface="+mn-lt"/>
              </a:rPr>
              <a:t>Image credits: NASA</a:t>
            </a:r>
            <a:endParaRPr lang="en-US" sz="1200">
              <a:solidFill>
                <a:schemeClr val="tx1">
                  <a:lumMod val="75000"/>
                  <a:lumOff val="25000"/>
                </a:schemeClr>
              </a:solidFill>
              <a:latin typeface="Century Gothic"/>
            </a:endParaRPr>
          </a:p>
        </p:txBody>
      </p:sp>
    </p:spTree>
    <p:extLst>
      <p:ext uri="{BB962C8B-B14F-4D97-AF65-F5344CB8AC3E}">
        <p14:creationId xmlns:p14="http://schemas.microsoft.com/office/powerpoint/2010/main" val="352647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Methodology</a:t>
            </a:r>
            <a:endParaRPr lang="en-US"/>
          </a:p>
        </p:txBody>
      </p:sp>
      <p:sp>
        <p:nvSpPr>
          <p:cNvPr id="4" name="Rectangle: Rounded Corners 3">
            <a:extLst>
              <a:ext uri="{FF2B5EF4-FFF2-40B4-BE49-F238E27FC236}">
                <a16:creationId xmlns:a16="http://schemas.microsoft.com/office/drawing/2014/main" id="{44F65BCE-9EF8-4460-A04B-6EFA6BF72783}"/>
              </a:ext>
            </a:extLst>
          </p:cNvPr>
          <p:cNvSpPr/>
          <p:nvPr/>
        </p:nvSpPr>
        <p:spPr>
          <a:xfrm>
            <a:off x="505260" y="1366371"/>
            <a:ext cx="2023034" cy="118682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Dynamic Curve Number </a:t>
            </a:r>
          </a:p>
        </p:txBody>
      </p:sp>
      <p:sp>
        <p:nvSpPr>
          <p:cNvPr id="5" name="Rectangle: Rounded Corners 4">
            <a:extLst>
              <a:ext uri="{FF2B5EF4-FFF2-40B4-BE49-F238E27FC236}">
                <a16:creationId xmlns:a16="http://schemas.microsoft.com/office/drawing/2014/main" id="{06E71A71-1D06-4238-8779-63A659DC9A6A}"/>
              </a:ext>
            </a:extLst>
          </p:cNvPr>
          <p:cNvSpPr/>
          <p:nvPr/>
        </p:nvSpPr>
        <p:spPr>
          <a:xfrm>
            <a:off x="3247215" y="1481666"/>
            <a:ext cx="1831788" cy="109718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Landsat in Google Earth Engine</a:t>
            </a:r>
          </a:p>
        </p:txBody>
      </p:sp>
      <p:sp>
        <p:nvSpPr>
          <p:cNvPr id="6" name="Rectangle: Rounded Corners 5">
            <a:extLst>
              <a:ext uri="{FF2B5EF4-FFF2-40B4-BE49-F238E27FC236}">
                <a16:creationId xmlns:a16="http://schemas.microsoft.com/office/drawing/2014/main" id="{F331C547-74DA-4C2D-BA08-E73E0F177D83}"/>
              </a:ext>
            </a:extLst>
          </p:cNvPr>
          <p:cNvSpPr/>
          <p:nvPr/>
        </p:nvSpPr>
        <p:spPr>
          <a:xfrm>
            <a:off x="5434356" y="1481667"/>
            <a:ext cx="1820582" cy="10971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NDVI in Google Earth Engine</a:t>
            </a:r>
          </a:p>
        </p:txBody>
      </p:sp>
      <p:sp>
        <p:nvSpPr>
          <p:cNvPr id="7" name="Rectangle: Rounded Corners 6">
            <a:extLst>
              <a:ext uri="{FF2B5EF4-FFF2-40B4-BE49-F238E27FC236}">
                <a16:creationId xmlns:a16="http://schemas.microsoft.com/office/drawing/2014/main" id="{EA0749A9-14E2-47C4-BB63-A8C8A6AFB494}"/>
              </a:ext>
            </a:extLst>
          </p:cNvPr>
          <p:cNvSpPr/>
          <p:nvPr/>
        </p:nvSpPr>
        <p:spPr>
          <a:xfrm>
            <a:off x="7637679" y="1473199"/>
            <a:ext cx="1831788" cy="109444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Curve Number in ArcGIS Pro</a:t>
            </a:r>
          </a:p>
        </p:txBody>
      </p:sp>
      <p:sp>
        <p:nvSpPr>
          <p:cNvPr id="8" name="Rectangle: Rounded Corners 7">
            <a:extLst>
              <a:ext uri="{FF2B5EF4-FFF2-40B4-BE49-F238E27FC236}">
                <a16:creationId xmlns:a16="http://schemas.microsoft.com/office/drawing/2014/main" id="{008FAEA8-B6EE-45BD-8B06-C4F95FFCE7FC}"/>
              </a:ext>
            </a:extLst>
          </p:cNvPr>
          <p:cNvSpPr/>
          <p:nvPr/>
        </p:nvSpPr>
        <p:spPr>
          <a:xfrm>
            <a:off x="10308414" y="2866464"/>
            <a:ext cx="1635906" cy="120226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Change and Risk Analysis</a:t>
            </a:r>
            <a:endParaRPr lang="en-US" sz="2400"/>
          </a:p>
        </p:txBody>
      </p:sp>
      <p:sp>
        <p:nvSpPr>
          <p:cNvPr id="9" name="Rectangle: Rounded Corners 8">
            <a:extLst>
              <a:ext uri="{FF2B5EF4-FFF2-40B4-BE49-F238E27FC236}">
                <a16:creationId xmlns:a16="http://schemas.microsoft.com/office/drawing/2014/main" id="{2286F49D-0626-4804-A2E7-B8FC8A17F370}"/>
              </a:ext>
            </a:extLst>
          </p:cNvPr>
          <p:cNvSpPr/>
          <p:nvPr/>
        </p:nvSpPr>
        <p:spPr>
          <a:xfrm>
            <a:off x="508000" y="4278157"/>
            <a:ext cx="2023034" cy="118682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Conventional Curve Number</a:t>
            </a:r>
          </a:p>
        </p:txBody>
      </p:sp>
      <p:sp>
        <p:nvSpPr>
          <p:cNvPr id="10" name="Rectangle: Rounded Corners 9">
            <a:extLst>
              <a:ext uri="{FF2B5EF4-FFF2-40B4-BE49-F238E27FC236}">
                <a16:creationId xmlns:a16="http://schemas.microsoft.com/office/drawing/2014/main" id="{84014AA4-3332-4321-9E81-3D40648C4274}"/>
              </a:ext>
            </a:extLst>
          </p:cNvPr>
          <p:cNvSpPr/>
          <p:nvPr/>
        </p:nvSpPr>
        <p:spPr>
          <a:xfrm>
            <a:off x="3183468" y="3724337"/>
            <a:ext cx="1828550" cy="9201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 Synthetic land use/land cover maps</a:t>
            </a:r>
          </a:p>
        </p:txBody>
      </p:sp>
      <p:sp>
        <p:nvSpPr>
          <p:cNvPr id="12" name="Rectangle: Rounded Corners 11">
            <a:extLst>
              <a:ext uri="{FF2B5EF4-FFF2-40B4-BE49-F238E27FC236}">
                <a16:creationId xmlns:a16="http://schemas.microsoft.com/office/drawing/2014/main" id="{468F930E-9100-416C-84D9-84B9633B9F57}"/>
              </a:ext>
            </a:extLst>
          </p:cNvPr>
          <p:cNvSpPr/>
          <p:nvPr/>
        </p:nvSpPr>
        <p:spPr>
          <a:xfrm>
            <a:off x="3183468" y="5166409"/>
            <a:ext cx="1828550" cy="92012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Hydrological soil group map </a:t>
            </a:r>
          </a:p>
        </p:txBody>
      </p:sp>
      <p:sp>
        <p:nvSpPr>
          <p:cNvPr id="13" name="Rectangle: Rounded Corners 12">
            <a:extLst>
              <a:ext uri="{FF2B5EF4-FFF2-40B4-BE49-F238E27FC236}">
                <a16:creationId xmlns:a16="http://schemas.microsoft.com/office/drawing/2014/main" id="{01D3499A-C6B2-408F-946C-FBB6954854AD}"/>
              </a:ext>
            </a:extLst>
          </p:cNvPr>
          <p:cNvSpPr/>
          <p:nvPr/>
        </p:nvSpPr>
        <p:spPr>
          <a:xfrm>
            <a:off x="5268758" y="4410385"/>
            <a:ext cx="1822574" cy="92037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Century Gothic"/>
                <a:cs typeface="Calibri"/>
              </a:rPr>
              <a:t>Slope map to determine farming practices</a:t>
            </a:r>
          </a:p>
        </p:txBody>
      </p:sp>
      <p:sp>
        <p:nvSpPr>
          <p:cNvPr id="14" name="Rectangle: Rounded Corners 13">
            <a:extLst>
              <a:ext uri="{FF2B5EF4-FFF2-40B4-BE49-F238E27FC236}">
                <a16:creationId xmlns:a16="http://schemas.microsoft.com/office/drawing/2014/main" id="{1D80B8E4-3C83-4641-99D8-AB26C3A6A559}"/>
              </a:ext>
            </a:extLst>
          </p:cNvPr>
          <p:cNvSpPr/>
          <p:nvPr/>
        </p:nvSpPr>
        <p:spPr>
          <a:xfrm>
            <a:off x="7642661" y="4410385"/>
            <a:ext cx="1822574" cy="92037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CN Lookup Table </a:t>
            </a:r>
          </a:p>
        </p:txBody>
      </p:sp>
      <p:cxnSp>
        <p:nvCxnSpPr>
          <p:cNvPr id="17" name="Straight Arrow Connector 16">
            <a:extLst>
              <a:ext uri="{FF2B5EF4-FFF2-40B4-BE49-F238E27FC236}">
                <a16:creationId xmlns:a16="http://schemas.microsoft.com/office/drawing/2014/main" id="{1C5F629D-6795-4C16-8E46-C147EC7FFC89}"/>
              </a:ext>
            </a:extLst>
          </p:cNvPr>
          <p:cNvCxnSpPr/>
          <p:nvPr/>
        </p:nvCxnSpPr>
        <p:spPr>
          <a:xfrm>
            <a:off x="2530475" y="1980142"/>
            <a:ext cx="711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A84BE2-F055-4C2B-BEF0-A5EB1DB5D70D}"/>
              </a:ext>
            </a:extLst>
          </p:cNvPr>
          <p:cNvCxnSpPr>
            <a:cxnSpLocks/>
          </p:cNvCxnSpPr>
          <p:nvPr/>
        </p:nvCxnSpPr>
        <p:spPr>
          <a:xfrm>
            <a:off x="5078941" y="1980141"/>
            <a:ext cx="355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9594A0-EBB3-46AB-8261-0A6FA8D06E6E}"/>
              </a:ext>
            </a:extLst>
          </p:cNvPr>
          <p:cNvCxnSpPr>
            <a:cxnSpLocks/>
          </p:cNvCxnSpPr>
          <p:nvPr/>
        </p:nvCxnSpPr>
        <p:spPr>
          <a:xfrm>
            <a:off x="7254874" y="2022474"/>
            <a:ext cx="3894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6B82FA-75A1-4EAD-95AD-754D02531650}"/>
              </a:ext>
            </a:extLst>
          </p:cNvPr>
          <p:cNvCxnSpPr>
            <a:cxnSpLocks/>
          </p:cNvCxnSpPr>
          <p:nvPr/>
        </p:nvCxnSpPr>
        <p:spPr>
          <a:xfrm>
            <a:off x="7094007" y="4875741"/>
            <a:ext cx="5503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DEBF7309-CA7B-4219-9C1B-EC4EF7BD4D99}"/>
              </a:ext>
            </a:extLst>
          </p:cNvPr>
          <p:cNvCxnSpPr/>
          <p:nvPr/>
        </p:nvCxnSpPr>
        <p:spPr>
          <a:xfrm flipV="1">
            <a:off x="2528878" y="4146411"/>
            <a:ext cx="651932" cy="541867"/>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8DE7459-58ED-4390-8122-C29903A02D23}"/>
              </a:ext>
            </a:extLst>
          </p:cNvPr>
          <p:cNvCxnSpPr>
            <a:cxnSpLocks/>
          </p:cNvCxnSpPr>
          <p:nvPr/>
        </p:nvCxnSpPr>
        <p:spPr>
          <a:xfrm>
            <a:off x="2528879" y="4984611"/>
            <a:ext cx="651931" cy="643466"/>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EF1D74E-855D-4484-926B-B6597E040999}"/>
              </a:ext>
            </a:extLst>
          </p:cNvPr>
          <p:cNvCxnSpPr>
            <a:cxnSpLocks/>
          </p:cNvCxnSpPr>
          <p:nvPr/>
        </p:nvCxnSpPr>
        <p:spPr>
          <a:xfrm>
            <a:off x="2522007" y="4824940"/>
            <a:ext cx="2777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B43B05F4-3DFE-4DEC-A166-EF56A794BC0B}"/>
              </a:ext>
            </a:extLst>
          </p:cNvPr>
          <p:cNvCxnSpPr>
            <a:cxnSpLocks/>
          </p:cNvCxnSpPr>
          <p:nvPr/>
        </p:nvCxnSpPr>
        <p:spPr>
          <a:xfrm flipV="1">
            <a:off x="9463077" y="3697678"/>
            <a:ext cx="846666" cy="1202266"/>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077DC98-57DE-488E-B807-7AE0178273CB}"/>
              </a:ext>
            </a:extLst>
          </p:cNvPr>
          <p:cNvCxnSpPr>
            <a:cxnSpLocks/>
          </p:cNvCxnSpPr>
          <p:nvPr/>
        </p:nvCxnSpPr>
        <p:spPr>
          <a:xfrm>
            <a:off x="9463076" y="1978944"/>
            <a:ext cx="846666" cy="1261534"/>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25BBBFFB-0E33-47A7-8061-BC2AB339964A}"/>
              </a:ext>
            </a:extLst>
          </p:cNvPr>
          <p:cNvCxnSpPr>
            <a:stCxn id="10" idx="3"/>
            <a:endCxn id="14" idx="0"/>
          </p:cNvCxnSpPr>
          <p:nvPr/>
        </p:nvCxnSpPr>
        <p:spPr>
          <a:xfrm>
            <a:off x="5012018" y="4184401"/>
            <a:ext cx="3541930" cy="22598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2F8A7B6-5DDE-49F7-899B-1A9A6353F7B6}"/>
              </a:ext>
            </a:extLst>
          </p:cNvPr>
          <p:cNvCxnSpPr>
            <a:stCxn id="12" idx="3"/>
            <a:endCxn id="14" idx="2"/>
          </p:cNvCxnSpPr>
          <p:nvPr/>
        </p:nvCxnSpPr>
        <p:spPr>
          <a:xfrm flipV="1">
            <a:off x="5012018" y="5330760"/>
            <a:ext cx="3541930" cy="2957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299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4566EDF-32EF-AC4B-BB26-583B778B14E8}"/>
              </a:ext>
            </a:extLst>
          </p:cNvPr>
          <p:cNvSpPr txBox="1">
            <a:spLocks/>
          </p:cNvSpPr>
          <p:nvPr/>
        </p:nvSpPr>
        <p:spPr>
          <a:xfrm>
            <a:off x="495300" y="251923"/>
            <a:ext cx="10624038" cy="65017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Results: Land Use Land Cover Change </a:t>
            </a:r>
          </a:p>
        </p:txBody>
      </p:sp>
      <p:sp>
        <p:nvSpPr>
          <p:cNvPr id="10" name="Text Placeholder 2">
            <a:extLst>
              <a:ext uri="{FF2B5EF4-FFF2-40B4-BE49-F238E27FC236}">
                <a16:creationId xmlns:a16="http://schemas.microsoft.com/office/drawing/2014/main" id="{478C020D-4630-470A-AF3C-891C548B8951}"/>
              </a:ext>
            </a:extLst>
          </p:cNvPr>
          <p:cNvSpPr txBox="1">
            <a:spLocks/>
          </p:cNvSpPr>
          <p:nvPr/>
        </p:nvSpPr>
        <p:spPr>
          <a:xfrm>
            <a:off x="625148" y="857193"/>
            <a:ext cx="4073687" cy="1677382"/>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000" b="1">
              <a:solidFill>
                <a:schemeClr val="tx1">
                  <a:lumMod val="75000"/>
                  <a:lumOff val="25000"/>
                </a:schemeClr>
              </a:solidFill>
              <a:latin typeface="Century Gothic" panose="020F0302020204030204"/>
            </a:endParaRPr>
          </a:p>
          <a:p>
            <a:pPr marL="0" indent="0" algn="ctr">
              <a:lnSpc>
                <a:spcPct val="100000"/>
              </a:lnSpc>
              <a:spcBef>
                <a:spcPts val="0"/>
              </a:spcBef>
              <a:spcAft>
                <a:spcPts val="600"/>
              </a:spcAft>
              <a:buClr>
                <a:srgbClr val="24B1B5"/>
              </a:buClr>
              <a:buNone/>
            </a:pPr>
            <a:r>
              <a:rPr lang="en-US">
                <a:solidFill>
                  <a:schemeClr val="tx1">
                    <a:lumMod val="75000"/>
                    <a:lumOff val="25000"/>
                  </a:schemeClr>
                </a:solidFill>
                <a:latin typeface="Century Gothic" panose="020F0302020204030204"/>
              </a:rPr>
              <a:t>LULC in 2008</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4D5C6AA2-B3F5-401B-A1A8-89E9B8D7D204}"/>
              </a:ext>
            </a:extLst>
          </p:cNvPr>
          <p:cNvSpPr txBox="1"/>
          <p:nvPr/>
        </p:nvSpPr>
        <p:spPr>
          <a:xfrm>
            <a:off x="1921720" y="6199080"/>
            <a:ext cx="76454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cs typeface="Calibri"/>
            </a:endParaRPr>
          </a:p>
        </p:txBody>
      </p:sp>
      <p:sp>
        <p:nvSpPr>
          <p:cNvPr id="9" name="Text Placeholder 2">
            <a:extLst>
              <a:ext uri="{FF2B5EF4-FFF2-40B4-BE49-F238E27FC236}">
                <a16:creationId xmlns:a16="http://schemas.microsoft.com/office/drawing/2014/main" id="{BF47F3CC-02E7-4447-BAFB-A6A1A565CF85}"/>
              </a:ext>
            </a:extLst>
          </p:cNvPr>
          <p:cNvSpPr txBox="1">
            <a:spLocks/>
          </p:cNvSpPr>
          <p:nvPr/>
        </p:nvSpPr>
        <p:spPr>
          <a:xfrm>
            <a:off x="7714584" y="861819"/>
            <a:ext cx="3918464" cy="1677382"/>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000" b="1">
              <a:solidFill>
                <a:schemeClr val="tx1">
                  <a:lumMod val="75000"/>
                  <a:lumOff val="25000"/>
                </a:schemeClr>
              </a:solidFill>
              <a:latin typeface="Century Gothic" panose="020F0302020204030204"/>
            </a:endParaRPr>
          </a:p>
          <a:p>
            <a:pPr marL="0" indent="0" algn="ctr">
              <a:lnSpc>
                <a:spcPct val="100000"/>
              </a:lnSpc>
              <a:spcBef>
                <a:spcPts val="0"/>
              </a:spcBef>
              <a:spcAft>
                <a:spcPts val="600"/>
              </a:spcAft>
              <a:buClr>
                <a:srgbClr val="24B1B5"/>
              </a:buClr>
              <a:buNone/>
            </a:pPr>
            <a:r>
              <a:rPr lang="en-US">
                <a:solidFill>
                  <a:schemeClr val="tx1">
                    <a:lumMod val="75000"/>
                    <a:lumOff val="25000"/>
                  </a:schemeClr>
                </a:solidFill>
                <a:latin typeface="Century Gothic" panose="020F0302020204030204"/>
              </a:rPr>
              <a:t>LULC in 2016</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cs typeface="Calibri"/>
            </a:endParaRPr>
          </a:p>
        </p:txBody>
      </p:sp>
      <p:sp>
        <p:nvSpPr>
          <p:cNvPr id="12" name="Rectangle: Rounded Corners 24">
            <a:extLst>
              <a:ext uri="{FF2B5EF4-FFF2-40B4-BE49-F238E27FC236}">
                <a16:creationId xmlns:a16="http://schemas.microsoft.com/office/drawing/2014/main" id="{783881B6-AE72-854A-B68A-40F5ACB787AF}"/>
              </a:ext>
            </a:extLst>
          </p:cNvPr>
          <p:cNvSpPr/>
          <p:nvPr/>
        </p:nvSpPr>
        <p:spPr>
          <a:xfrm>
            <a:off x="4922408" y="2884186"/>
            <a:ext cx="2440770" cy="16084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2">
            <a:extLst>
              <a:ext uri="{FF2B5EF4-FFF2-40B4-BE49-F238E27FC236}">
                <a16:creationId xmlns:a16="http://schemas.microsoft.com/office/drawing/2014/main" id="{E9F44AA8-B5C0-A940-AC0F-EB47D043766D}"/>
              </a:ext>
            </a:extLst>
          </p:cNvPr>
          <p:cNvSpPr/>
          <p:nvPr/>
        </p:nvSpPr>
        <p:spPr>
          <a:xfrm>
            <a:off x="5047936" y="3338501"/>
            <a:ext cx="508000" cy="308429"/>
          </a:xfrm>
          <a:prstGeom prst="roundRect">
            <a:avLst/>
          </a:prstGeom>
          <a:solidFill>
            <a:srgbClr val="DE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9">
            <a:extLst>
              <a:ext uri="{FF2B5EF4-FFF2-40B4-BE49-F238E27FC236}">
                <a16:creationId xmlns:a16="http://schemas.microsoft.com/office/drawing/2014/main" id="{28701190-E464-9946-A25C-0DA1B8B228CC}"/>
              </a:ext>
            </a:extLst>
          </p:cNvPr>
          <p:cNvSpPr/>
          <p:nvPr/>
        </p:nvSpPr>
        <p:spPr>
          <a:xfrm>
            <a:off x="5052397" y="3724658"/>
            <a:ext cx="508000" cy="308429"/>
          </a:xfrm>
          <a:prstGeom prst="roundRect">
            <a:avLst/>
          </a:prstGeom>
          <a:gradFill>
            <a:gsLst>
              <a:gs pos="0">
                <a:srgbClr val="C00000"/>
              </a:gs>
              <a:gs pos="80000">
                <a:srgbClr val="FA7B6F"/>
              </a:gs>
              <a:gs pos="95000">
                <a:srgbClr val="F88F83"/>
              </a:gs>
              <a:gs pos="61000">
                <a:srgbClr val="BF41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512959F-F531-AF4F-82F7-978D463F55BD}"/>
              </a:ext>
            </a:extLst>
          </p:cNvPr>
          <p:cNvSpPr txBox="1"/>
          <p:nvPr/>
        </p:nvSpPr>
        <p:spPr>
          <a:xfrm>
            <a:off x="5520677" y="3724379"/>
            <a:ext cx="2276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Urban/developed</a:t>
            </a:r>
          </a:p>
        </p:txBody>
      </p:sp>
      <p:sp>
        <p:nvSpPr>
          <p:cNvPr id="16" name="TextBox 15">
            <a:extLst>
              <a:ext uri="{FF2B5EF4-FFF2-40B4-BE49-F238E27FC236}">
                <a16:creationId xmlns:a16="http://schemas.microsoft.com/office/drawing/2014/main" id="{5473BC1B-B61B-9F44-B460-6A0E5123EC09}"/>
              </a:ext>
            </a:extLst>
          </p:cNvPr>
          <p:cNvSpPr txBox="1"/>
          <p:nvPr/>
        </p:nvSpPr>
        <p:spPr>
          <a:xfrm>
            <a:off x="5517501" y="3360680"/>
            <a:ext cx="2276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Grass/pasture</a:t>
            </a:r>
            <a:endParaRPr lang="en-US" sz="1400">
              <a:solidFill>
                <a:schemeClr val="tx1">
                  <a:lumMod val="75000"/>
                  <a:lumOff val="25000"/>
                </a:schemeClr>
              </a:solidFill>
              <a:cs typeface="Calibri"/>
            </a:endParaRPr>
          </a:p>
        </p:txBody>
      </p:sp>
      <p:sp>
        <p:nvSpPr>
          <p:cNvPr id="17" name="Rectangle: Rounded Corners 19">
            <a:extLst>
              <a:ext uri="{FF2B5EF4-FFF2-40B4-BE49-F238E27FC236}">
                <a16:creationId xmlns:a16="http://schemas.microsoft.com/office/drawing/2014/main" id="{9A5E0BAB-FE39-3B47-8AAD-69D9619E15EC}"/>
              </a:ext>
            </a:extLst>
          </p:cNvPr>
          <p:cNvSpPr/>
          <p:nvPr/>
        </p:nvSpPr>
        <p:spPr>
          <a:xfrm>
            <a:off x="5046151" y="4094611"/>
            <a:ext cx="508000" cy="308429"/>
          </a:xfrm>
          <a:prstGeom prst="roundRect">
            <a:avLst/>
          </a:prstGeom>
          <a:gradFill>
            <a:gsLst>
              <a:gs pos="30000">
                <a:schemeClr val="accent4"/>
              </a:gs>
              <a:gs pos="0">
                <a:schemeClr val="accent4">
                  <a:lumMod val="40000"/>
                  <a:lumOff val="60000"/>
                </a:schemeClr>
              </a:gs>
              <a:gs pos="95000">
                <a:srgbClr val="205900"/>
              </a:gs>
              <a:gs pos="65000">
                <a:srgbClr val="6F2B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A29391-949C-5A47-B82F-9A07FDC89582}"/>
              </a:ext>
            </a:extLst>
          </p:cNvPr>
          <p:cNvSpPr txBox="1"/>
          <p:nvPr/>
        </p:nvSpPr>
        <p:spPr>
          <a:xfrm>
            <a:off x="5509470" y="4094520"/>
            <a:ext cx="2276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Various agricultural </a:t>
            </a:r>
          </a:p>
        </p:txBody>
      </p:sp>
      <p:pic>
        <p:nvPicPr>
          <p:cNvPr id="5" name="Picture 4">
            <a:extLst>
              <a:ext uri="{FF2B5EF4-FFF2-40B4-BE49-F238E27FC236}">
                <a16:creationId xmlns:a16="http://schemas.microsoft.com/office/drawing/2014/main" id="{CE41A9AD-4B29-424F-858E-FF88CC07F448}"/>
              </a:ext>
            </a:extLst>
          </p:cNvPr>
          <p:cNvPicPr>
            <a:picLocks noChangeAspect="1"/>
          </p:cNvPicPr>
          <p:nvPr/>
        </p:nvPicPr>
        <p:blipFill rotWithShape="1">
          <a:blip r:embed="rId3"/>
          <a:srcRect l="29578" t="33600" r="41052" b="19821"/>
          <a:stretch/>
        </p:blipFill>
        <p:spPr>
          <a:xfrm>
            <a:off x="620259" y="1704836"/>
            <a:ext cx="4085755" cy="4568524"/>
          </a:xfrm>
          <a:prstGeom prst="rect">
            <a:avLst/>
          </a:prstGeom>
        </p:spPr>
      </p:pic>
      <p:pic>
        <p:nvPicPr>
          <p:cNvPr id="8" name="Picture 7">
            <a:extLst>
              <a:ext uri="{FF2B5EF4-FFF2-40B4-BE49-F238E27FC236}">
                <a16:creationId xmlns:a16="http://schemas.microsoft.com/office/drawing/2014/main" id="{CA21D071-D088-8A4B-B957-7F8F83DC300D}"/>
              </a:ext>
            </a:extLst>
          </p:cNvPr>
          <p:cNvPicPr>
            <a:picLocks noChangeAspect="1"/>
          </p:cNvPicPr>
          <p:nvPr/>
        </p:nvPicPr>
        <p:blipFill rotWithShape="1">
          <a:blip r:embed="rId4"/>
          <a:srcRect l="29123" t="33066" r="41506" b="20472"/>
          <a:stretch/>
        </p:blipFill>
        <p:spPr>
          <a:xfrm>
            <a:off x="7714613" y="1712869"/>
            <a:ext cx="3960837" cy="4416835"/>
          </a:xfrm>
          <a:prstGeom prst="rect">
            <a:avLst/>
          </a:prstGeom>
        </p:spPr>
      </p:pic>
      <p:sp>
        <p:nvSpPr>
          <p:cNvPr id="22" name="TextBox 21">
            <a:extLst>
              <a:ext uri="{FF2B5EF4-FFF2-40B4-BE49-F238E27FC236}">
                <a16:creationId xmlns:a16="http://schemas.microsoft.com/office/drawing/2014/main" id="{204F6926-F61E-2E4F-A240-CA8064B42DBD}"/>
              </a:ext>
            </a:extLst>
          </p:cNvPr>
          <p:cNvSpPr txBox="1"/>
          <p:nvPr/>
        </p:nvSpPr>
        <p:spPr>
          <a:xfrm>
            <a:off x="1142282" y="5455221"/>
            <a:ext cx="248786" cy="230832"/>
          </a:xfrm>
          <a:prstGeom prst="rect">
            <a:avLst/>
          </a:prstGeom>
          <a:noFill/>
        </p:spPr>
        <p:txBody>
          <a:bodyPr wrap="square" rtlCol="0">
            <a:spAutoFit/>
          </a:bodyPr>
          <a:lstStyle/>
          <a:p>
            <a:r>
              <a:rPr lang="en-US" sz="900">
                <a:latin typeface="Century Gothic" panose="020B0502020202020204" pitchFamily="34" charset="0"/>
              </a:rPr>
              <a:t>0</a:t>
            </a:r>
          </a:p>
        </p:txBody>
      </p:sp>
      <p:sp>
        <p:nvSpPr>
          <p:cNvPr id="23" name="TextBox 22">
            <a:extLst>
              <a:ext uri="{FF2B5EF4-FFF2-40B4-BE49-F238E27FC236}">
                <a16:creationId xmlns:a16="http://schemas.microsoft.com/office/drawing/2014/main" id="{6D52C6EB-7CF0-F143-A5A4-B17D24E13B71}"/>
              </a:ext>
            </a:extLst>
          </p:cNvPr>
          <p:cNvSpPr txBox="1"/>
          <p:nvPr/>
        </p:nvSpPr>
        <p:spPr>
          <a:xfrm>
            <a:off x="3217276" y="5455119"/>
            <a:ext cx="312906" cy="230832"/>
          </a:xfrm>
          <a:prstGeom prst="rect">
            <a:avLst/>
          </a:prstGeom>
          <a:noFill/>
        </p:spPr>
        <p:txBody>
          <a:bodyPr wrap="square" rtlCol="0">
            <a:spAutoFit/>
          </a:bodyPr>
          <a:lstStyle/>
          <a:p>
            <a:r>
              <a:rPr lang="en-US" sz="900">
                <a:latin typeface="Century Gothic" panose="020B0502020202020204" pitchFamily="34" charset="0"/>
              </a:rPr>
              <a:t>40</a:t>
            </a:r>
          </a:p>
        </p:txBody>
      </p:sp>
      <p:sp>
        <p:nvSpPr>
          <p:cNvPr id="25" name="TextBox 24">
            <a:extLst>
              <a:ext uri="{FF2B5EF4-FFF2-40B4-BE49-F238E27FC236}">
                <a16:creationId xmlns:a16="http://schemas.microsoft.com/office/drawing/2014/main" id="{DAF8483B-35FE-5D4C-8052-796173807D54}"/>
              </a:ext>
            </a:extLst>
          </p:cNvPr>
          <p:cNvSpPr txBox="1"/>
          <p:nvPr/>
        </p:nvSpPr>
        <p:spPr>
          <a:xfrm>
            <a:off x="8279614" y="5375861"/>
            <a:ext cx="248786" cy="230832"/>
          </a:xfrm>
          <a:prstGeom prst="rect">
            <a:avLst/>
          </a:prstGeom>
          <a:noFill/>
        </p:spPr>
        <p:txBody>
          <a:bodyPr wrap="square" rtlCol="0">
            <a:spAutoFit/>
          </a:bodyPr>
          <a:lstStyle/>
          <a:p>
            <a:r>
              <a:rPr lang="en-US" sz="900">
                <a:latin typeface="Century Gothic" panose="020B0502020202020204" pitchFamily="34" charset="0"/>
              </a:rPr>
              <a:t>0</a:t>
            </a:r>
          </a:p>
        </p:txBody>
      </p:sp>
      <p:sp>
        <p:nvSpPr>
          <p:cNvPr id="26" name="TextBox 25">
            <a:extLst>
              <a:ext uri="{FF2B5EF4-FFF2-40B4-BE49-F238E27FC236}">
                <a16:creationId xmlns:a16="http://schemas.microsoft.com/office/drawing/2014/main" id="{C54BBA85-5A72-234C-87C8-6FAB67D4DF0F}"/>
              </a:ext>
            </a:extLst>
          </p:cNvPr>
          <p:cNvSpPr txBox="1"/>
          <p:nvPr/>
        </p:nvSpPr>
        <p:spPr>
          <a:xfrm>
            <a:off x="10292584" y="5375861"/>
            <a:ext cx="312906" cy="230832"/>
          </a:xfrm>
          <a:prstGeom prst="rect">
            <a:avLst/>
          </a:prstGeom>
          <a:noFill/>
        </p:spPr>
        <p:txBody>
          <a:bodyPr wrap="square" rtlCol="0">
            <a:spAutoFit/>
          </a:bodyPr>
          <a:lstStyle/>
          <a:p>
            <a:r>
              <a:rPr lang="en-US" sz="900">
                <a:latin typeface="Century Gothic" panose="020B0502020202020204" pitchFamily="34" charset="0"/>
              </a:rPr>
              <a:t>40</a:t>
            </a:r>
          </a:p>
        </p:txBody>
      </p:sp>
      <p:sp>
        <p:nvSpPr>
          <p:cNvPr id="27" name="TextBox 26">
            <a:extLst>
              <a:ext uri="{FF2B5EF4-FFF2-40B4-BE49-F238E27FC236}">
                <a16:creationId xmlns:a16="http://schemas.microsoft.com/office/drawing/2014/main" id="{E1606DFE-A992-1D41-A23B-19E8F3CBEF6A}"/>
              </a:ext>
            </a:extLst>
          </p:cNvPr>
          <p:cNvSpPr txBox="1"/>
          <p:nvPr/>
        </p:nvSpPr>
        <p:spPr>
          <a:xfrm>
            <a:off x="3528217" y="5686053"/>
            <a:ext cx="752129" cy="230832"/>
          </a:xfrm>
          <a:prstGeom prst="rect">
            <a:avLst/>
          </a:prstGeom>
          <a:noFill/>
        </p:spPr>
        <p:txBody>
          <a:bodyPr wrap="square" rtlCol="0">
            <a:spAutoFit/>
          </a:bodyPr>
          <a:lstStyle/>
          <a:p>
            <a:r>
              <a:rPr lang="en-US" sz="900">
                <a:latin typeface="Century Gothic" panose="020B0502020202020204" pitchFamily="34" charset="0"/>
              </a:rPr>
              <a:t>Kilometers</a:t>
            </a:r>
          </a:p>
        </p:txBody>
      </p:sp>
      <p:sp>
        <p:nvSpPr>
          <p:cNvPr id="28" name="TextBox 27">
            <a:extLst>
              <a:ext uri="{FF2B5EF4-FFF2-40B4-BE49-F238E27FC236}">
                <a16:creationId xmlns:a16="http://schemas.microsoft.com/office/drawing/2014/main" id="{B9322567-AF2D-7644-8B9A-285E014C8600}"/>
              </a:ext>
            </a:extLst>
          </p:cNvPr>
          <p:cNvSpPr txBox="1"/>
          <p:nvPr/>
        </p:nvSpPr>
        <p:spPr>
          <a:xfrm>
            <a:off x="10565614" y="5571017"/>
            <a:ext cx="752129" cy="230832"/>
          </a:xfrm>
          <a:prstGeom prst="rect">
            <a:avLst/>
          </a:prstGeom>
          <a:noFill/>
        </p:spPr>
        <p:txBody>
          <a:bodyPr wrap="square" rtlCol="0">
            <a:spAutoFit/>
          </a:bodyPr>
          <a:lstStyle/>
          <a:p>
            <a:r>
              <a:rPr lang="en-US" sz="900">
                <a:latin typeface="Century Gothic" panose="020B0502020202020204" pitchFamily="34" charset="0"/>
              </a:rPr>
              <a:t>Kilometers</a:t>
            </a:r>
          </a:p>
        </p:txBody>
      </p:sp>
      <p:sp>
        <p:nvSpPr>
          <p:cNvPr id="29" name="Rectangle: Rounded Corners 2">
            <a:extLst>
              <a:ext uri="{FF2B5EF4-FFF2-40B4-BE49-F238E27FC236}">
                <a16:creationId xmlns:a16="http://schemas.microsoft.com/office/drawing/2014/main" id="{B59F765E-D21E-7742-98E4-1B8EE4D4835B}"/>
              </a:ext>
            </a:extLst>
          </p:cNvPr>
          <p:cNvSpPr/>
          <p:nvPr/>
        </p:nvSpPr>
        <p:spPr>
          <a:xfrm>
            <a:off x="5052397" y="3012018"/>
            <a:ext cx="508000" cy="24622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DA5432B-36D2-4F42-A8FE-B3B5F098D455}"/>
              </a:ext>
            </a:extLst>
          </p:cNvPr>
          <p:cNvSpPr txBox="1"/>
          <p:nvPr/>
        </p:nvSpPr>
        <p:spPr>
          <a:xfrm>
            <a:off x="5523794" y="3010288"/>
            <a:ext cx="2276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Water</a:t>
            </a:r>
            <a:endParaRPr lang="en-US" sz="1400">
              <a:solidFill>
                <a:schemeClr val="tx1">
                  <a:lumMod val="75000"/>
                  <a:lumOff val="25000"/>
                </a:schemeClr>
              </a:solidFill>
              <a:cs typeface="Calibri"/>
            </a:endParaRPr>
          </a:p>
        </p:txBody>
      </p:sp>
    </p:spTree>
    <p:extLst>
      <p:ext uri="{BB962C8B-B14F-4D97-AF65-F5344CB8AC3E}">
        <p14:creationId xmlns:p14="http://schemas.microsoft.com/office/powerpoint/2010/main" val="400441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755CABC-A2C1-4959-8CA0-30B2CFA17FAE}"/>
              </a:ext>
            </a:extLst>
          </p:cNvPr>
          <p:cNvSpPr txBox="1">
            <a:spLocks/>
          </p:cNvSpPr>
          <p:nvPr/>
        </p:nvSpPr>
        <p:spPr>
          <a:xfrm>
            <a:off x="114300" y="475288"/>
            <a:ext cx="10827354" cy="54379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Results: Land Use Land Cover Change </a:t>
            </a:r>
          </a:p>
        </p:txBody>
      </p:sp>
      <p:sp>
        <p:nvSpPr>
          <p:cNvPr id="5" name="Text Placeholder 2">
            <a:extLst>
              <a:ext uri="{FF2B5EF4-FFF2-40B4-BE49-F238E27FC236}">
                <a16:creationId xmlns:a16="http://schemas.microsoft.com/office/drawing/2014/main" id="{9C4E84B5-514D-40E3-B44C-F513CB7B7803}"/>
              </a:ext>
            </a:extLst>
          </p:cNvPr>
          <p:cNvSpPr txBox="1">
            <a:spLocks/>
          </p:cNvSpPr>
          <p:nvPr/>
        </p:nvSpPr>
        <p:spPr>
          <a:xfrm>
            <a:off x="114300" y="1354568"/>
            <a:ext cx="5045789" cy="5863144"/>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000" b="1">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4B1B5"/>
              </a:buClr>
              <a:buNone/>
            </a:pPr>
            <a:r>
              <a:rPr lang="en-US" sz="2400">
                <a:solidFill>
                  <a:schemeClr val="tx1">
                    <a:lumMod val="75000"/>
                    <a:lumOff val="25000"/>
                  </a:schemeClr>
                </a:solidFill>
                <a:latin typeface="Century Gothic" panose="020F0302020204030204"/>
              </a:rPr>
              <a:t>LULC trends from 2006 to 2019:</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a:solidFill>
                  <a:schemeClr val="tx1">
                    <a:lumMod val="75000"/>
                    <a:lumOff val="25000"/>
                  </a:schemeClr>
                </a:solidFill>
                <a:latin typeface="Century Gothic" panose="020F0302020204030204"/>
              </a:rPr>
              <a:t>Grass/pasture decreased by 11% </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a:solidFill>
                  <a:schemeClr val="tx1">
                    <a:lumMod val="75000"/>
                    <a:lumOff val="25000"/>
                  </a:schemeClr>
                </a:solidFill>
                <a:latin typeface="Century Gothic" panose="020F0302020204030204"/>
              </a:rPr>
              <a:t>Agriculture increased by 13%</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a:solidFill>
                  <a:schemeClr val="tx1">
                    <a:lumMod val="75000"/>
                    <a:lumOff val="25000"/>
                  </a:schemeClr>
                </a:solidFill>
                <a:latin typeface="Century Gothic" panose="020F0302020204030204"/>
              </a:rPr>
              <a:t>Urban/developed increased by 6%</a:t>
            </a:r>
          </a:p>
          <a:p>
            <a:pPr marL="0" indent="0">
              <a:lnSpc>
                <a:spcPct val="100000"/>
              </a:lnSpc>
              <a:spcBef>
                <a:spcPts val="0"/>
              </a:spcBef>
              <a:spcAft>
                <a:spcPts val="600"/>
              </a:spcAft>
              <a:buClr>
                <a:srgbClr val="24B1B5"/>
              </a:buClr>
              <a:buNone/>
            </a:pPr>
            <a:endParaRPr lang="en-US" sz="240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4B1B5"/>
              </a:buClr>
              <a:buNone/>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a:solidFill>
                <a:schemeClr val="tx1">
                  <a:lumMod val="75000"/>
                  <a:lumOff val="25000"/>
                </a:schemeClr>
              </a:solidFill>
              <a:cs typeface="Calibri"/>
            </a:endParaRPr>
          </a:p>
        </p:txBody>
      </p:sp>
      <p:graphicFrame>
        <p:nvGraphicFramePr>
          <p:cNvPr id="7" name="Chart 6">
            <a:extLst>
              <a:ext uri="{FF2B5EF4-FFF2-40B4-BE49-F238E27FC236}">
                <a16:creationId xmlns:a16="http://schemas.microsoft.com/office/drawing/2014/main" id="{14F42EBB-6669-4788-87BB-4236072BFF2E}"/>
              </a:ext>
            </a:extLst>
          </p:cNvPr>
          <p:cNvGraphicFramePr>
            <a:graphicFrameLocks/>
          </p:cNvGraphicFramePr>
          <p:nvPr/>
        </p:nvGraphicFramePr>
        <p:xfrm>
          <a:off x="5422897" y="1425393"/>
          <a:ext cx="6264735" cy="4952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336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Robert Byles</DisplayName>
        <AccountId>13</AccountId>
        <AccountType/>
      </UserInfo>
      <UserInfo>
        <DisplayName>Trista Brophy-Duron</DisplayName>
        <AccountId>14</AccountId>
        <AccountType/>
      </UserInfo>
      <UserInfo>
        <DisplayName>Adelaide Schmidt</DisplayName>
        <AccountId>17</AccountId>
        <AccountType/>
      </UserInfo>
      <UserInfo>
        <DisplayName>Elizabeth Nguyen</DisplayName>
        <AccountId>15</AccountId>
        <AccountType/>
      </UserInfo>
      <UserInfo>
        <DisplayName>Ella Griffith</DisplayName>
        <AccountId>16</AccountId>
        <AccountType/>
      </UserInfo>
      <UserInfo>
        <DisplayName>Amanda Clayton</DisplayName>
        <AccountId>29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4D6A7F-0706-4B56-99E1-0D8389615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BD57FD-EA68-4594-93E6-E8107661BBE2}">
  <ds:schemaRefs>
    <ds:schemaRef ds:uri="8398e498-16d9-488d-b3e0-52056cec90c9"/>
    <ds:schemaRef ds:uri="http://schemas.microsoft.com/office/2006/metadata/properties"/>
    <ds:schemaRef ds:uri="http://schemas.microsoft.com/office/infopath/2007/PartnerControls"/>
    <ds:schemaRef ds:uri="7df78d0b-135a-4de7-9166-7c181cd87fb4"/>
  </ds:schemaRefs>
</ds:datastoreItem>
</file>

<file path=customXml/itemProps3.xml><?xml version="1.0" encoding="utf-8"?>
<ds:datastoreItem xmlns:ds="http://schemas.openxmlformats.org/officeDocument/2006/customXml" ds:itemID="{F0F9FA11-8EBD-4B6B-8549-43D9F8D7E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3614</Words>
  <Application>Microsoft Macintosh PowerPoint</Application>
  <PresentationFormat>Widescreen</PresentationFormat>
  <Paragraphs>392</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Century Gothic</vt:lpstr>
      <vt:lpstr>Courier New</vt:lpstr>
      <vt:lpstr>Georgia</vt:lpstr>
      <vt:lpstr>Symbol</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Trista Brophy</dc:creator>
  <cp:lastModifiedBy>Zachary Bengtsson</cp:lastModifiedBy>
  <cp:revision>2</cp:revision>
  <dcterms:created xsi:type="dcterms:W3CDTF">2020-07-05T02:05:46Z</dcterms:created>
  <dcterms:modified xsi:type="dcterms:W3CDTF">2020-08-28T23:15:25Z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