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A" initials="N" lastIdx="6" clrIdx="0"/>
  <p:cmAuthor id="1" name="Emma Baghel" initials="EB" lastIdx="4" clrIdx="1"/>
  <p:cmAuthor id="2" name="Fenn, Teresa E. (LARC-E3)[SSAI DEVELOP]" initials="FTE(D" lastIdx="3" clrIdx="2">
    <p:extLst/>
  </p:cmAuthor>
  <p:cmAuthor id="3" name="DEVELOP_USER" initials="D" lastIdx="1" clrIdx="3"/>
  <p:cmAuthor id="4" name="ROSS, KENTON W. (LARC-E3)" initials="RKW(" lastIdx="5" clrIdx="4">
    <p:extLst>
      <p:ext uri="{19B8F6BF-5375-455C-9EA6-DF929625EA0E}">
        <p15:presenceInfo xmlns:p15="http://schemas.microsoft.com/office/powerpoint/2012/main" userId="S-1-5-21-330711430-3775241029-4075259233-52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555"/>
    <a:srgbClr val="218754"/>
    <a:srgbClr val="F39031"/>
    <a:srgbClr val="EA7845"/>
    <a:srgbClr val="329BE5"/>
    <a:srgbClr val="52B37B"/>
    <a:srgbClr val="94A3D3"/>
    <a:srgbClr val="73A9DB"/>
    <a:srgbClr val="2F8AB4"/>
    <a:srgbClr val="C15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812" autoAdjust="0"/>
    <p:restoredTop sz="94660" autoAdjust="0"/>
  </p:normalViewPr>
  <p:slideViewPr>
    <p:cSldViewPr snapToGrid="0">
      <p:cViewPr>
        <p:scale>
          <a:sx n="27" d="100"/>
          <a:sy n="27" d="100"/>
        </p:scale>
        <p:origin x="2964" y="-210"/>
      </p:cViewPr>
      <p:guideLst>
        <p:guide pos="5400"/>
        <p:guide orient="horz" pos="1152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VELOP_USER\Desktop\WATERSHED_PMAX_FILES\LITTLE_LAGOON\LITTLE_LAGOON_PMA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solidFill>
                  <a:schemeClr val="bg1"/>
                </a:solidFill>
              </a:rPr>
              <a:t>Little Lagoon All Years</a:t>
            </a:r>
          </a:p>
        </c:rich>
      </c:tx>
      <c:layout>
        <c:manualLayout>
          <c:xMode val="edge"/>
          <c:yMode val="edge"/>
          <c:x val="0.15774106278658481"/>
          <c:y val="3.6701903383828836E-3"/>
        </c:manualLayout>
      </c:layout>
      <c:overlay val="0"/>
    </c:title>
    <c:autoTitleDeleted val="0"/>
    <c:plotArea>
      <c:layout>
        <c:manualLayout>
          <c:layoutTarget val="inner"/>
          <c:xMode val="edge"/>
          <c:yMode val="edge"/>
          <c:x val="0.1274606722535136"/>
          <c:y val="0.13879264942422406"/>
          <c:w val="0.81785233430493454"/>
          <c:h val="0.65443287442917475"/>
        </c:manualLayout>
      </c:layout>
      <c:scatterChart>
        <c:scatterStyle val="smoothMarker"/>
        <c:varyColors val="0"/>
        <c:ser>
          <c:idx val="0"/>
          <c:order val="0"/>
          <c:tx>
            <c:strRef>
              <c:f>LITTLE_LAGOON_PMAX!$F$1</c:f>
              <c:strCache>
                <c:ptCount val="1"/>
                <c:pt idx="0">
                  <c:v>PMAX</c:v>
                </c:pt>
              </c:strCache>
            </c:strRef>
          </c:tx>
          <c:spPr>
            <a:ln>
              <a:solidFill>
                <a:srgbClr val="A50021"/>
              </a:solidFill>
            </a:ln>
          </c:spPr>
          <c:marker>
            <c:symbol val="none"/>
          </c:marker>
          <c:trendline>
            <c:trendlineType val="linear"/>
            <c:dispRSqr val="0"/>
            <c:dispEq val="0"/>
          </c:trendline>
          <c:xVal>
            <c:numRef>
              <c:f>LITTLE_LAGOON_PMAX!$E$2:$E$691</c:f>
              <c:numCache>
                <c:formatCode>0.0000</c:formatCode>
                <c:ptCount val="690"/>
                <c:pt idx="0">
                  <c:v>2000.0217</c:v>
                </c:pt>
                <c:pt idx="1">
                  <c:v>2000.0435</c:v>
                </c:pt>
                <c:pt idx="2">
                  <c:v>2000.0652</c:v>
                </c:pt>
                <c:pt idx="3">
                  <c:v>2000.087</c:v>
                </c:pt>
                <c:pt idx="4">
                  <c:v>2000.1087</c:v>
                </c:pt>
                <c:pt idx="5">
                  <c:v>2000.1303999999998</c:v>
                </c:pt>
                <c:pt idx="6">
                  <c:v>2000.1521999999998</c:v>
                </c:pt>
                <c:pt idx="7">
                  <c:v>2000.1738999999998</c:v>
                </c:pt>
                <c:pt idx="8">
                  <c:v>2000.1957</c:v>
                </c:pt>
                <c:pt idx="9">
                  <c:v>2000.2174</c:v>
                </c:pt>
                <c:pt idx="10">
                  <c:v>2000.2391</c:v>
                </c:pt>
                <c:pt idx="11">
                  <c:v>2000.2609</c:v>
                </c:pt>
                <c:pt idx="12">
                  <c:v>2000.2826</c:v>
                </c:pt>
                <c:pt idx="13">
                  <c:v>2000.3042999999998</c:v>
                </c:pt>
                <c:pt idx="14">
                  <c:v>2000.3261</c:v>
                </c:pt>
                <c:pt idx="15">
                  <c:v>2000.3478</c:v>
                </c:pt>
                <c:pt idx="16">
                  <c:v>2000.3696</c:v>
                </c:pt>
                <c:pt idx="17">
                  <c:v>2000.3912999999998</c:v>
                </c:pt>
                <c:pt idx="18">
                  <c:v>2000.413</c:v>
                </c:pt>
                <c:pt idx="19">
                  <c:v>2000.4348</c:v>
                </c:pt>
                <c:pt idx="20">
                  <c:v>2000.4565000000009</c:v>
                </c:pt>
                <c:pt idx="21">
                  <c:v>2000.4783</c:v>
                </c:pt>
                <c:pt idx="22">
                  <c:v>2000.5</c:v>
                </c:pt>
                <c:pt idx="23">
                  <c:v>2000.5217</c:v>
                </c:pt>
                <c:pt idx="24">
                  <c:v>2000.5435</c:v>
                </c:pt>
                <c:pt idx="25">
                  <c:v>2000.5652</c:v>
                </c:pt>
                <c:pt idx="26">
                  <c:v>2000.587</c:v>
                </c:pt>
                <c:pt idx="27">
                  <c:v>2000.6087</c:v>
                </c:pt>
                <c:pt idx="28">
                  <c:v>2000.6303999999998</c:v>
                </c:pt>
                <c:pt idx="29">
                  <c:v>2000.6521999999998</c:v>
                </c:pt>
                <c:pt idx="30">
                  <c:v>2000.6738999999998</c:v>
                </c:pt>
                <c:pt idx="31">
                  <c:v>2000.6957</c:v>
                </c:pt>
                <c:pt idx="32">
                  <c:v>2000.7174</c:v>
                </c:pt>
                <c:pt idx="33">
                  <c:v>2000.7391</c:v>
                </c:pt>
                <c:pt idx="34">
                  <c:v>2000.7609</c:v>
                </c:pt>
                <c:pt idx="35">
                  <c:v>2000.7826</c:v>
                </c:pt>
                <c:pt idx="36">
                  <c:v>2000.8042999999998</c:v>
                </c:pt>
                <c:pt idx="37">
                  <c:v>2000.8261</c:v>
                </c:pt>
                <c:pt idx="38">
                  <c:v>2000.8478</c:v>
                </c:pt>
                <c:pt idx="39">
                  <c:v>2000.8696</c:v>
                </c:pt>
                <c:pt idx="40">
                  <c:v>2000.8912999999998</c:v>
                </c:pt>
                <c:pt idx="41">
                  <c:v>2000.913</c:v>
                </c:pt>
                <c:pt idx="42">
                  <c:v>2000.9348</c:v>
                </c:pt>
                <c:pt idx="43">
                  <c:v>2000.9565000000009</c:v>
                </c:pt>
                <c:pt idx="44">
                  <c:v>2000.9783</c:v>
                </c:pt>
                <c:pt idx="45" formatCode="0">
                  <c:v>2001</c:v>
                </c:pt>
                <c:pt idx="46">
                  <c:v>2001.0217</c:v>
                </c:pt>
                <c:pt idx="47">
                  <c:v>2001.0435</c:v>
                </c:pt>
                <c:pt idx="48">
                  <c:v>2001.0652</c:v>
                </c:pt>
                <c:pt idx="49">
                  <c:v>2001.087</c:v>
                </c:pt>
                <c:pt idx="50">
                  <c:v>2001.1087</c:v>
                </c:pt>
                <c:pt idx="51">
                  <c:v>2001.1303999999998</c:v>
                </c:pt>
                <c:pt idx="52">
                  <c:v>2001.1521999999998</c:v>
                </c:pt>
                <c:pt idx="53">
                  <c:v>2001.1738999999998</c:v>
                </c:pt>
                <c:pt idx="54">
                  <c:v>2001.1957</c:v>
                </c:pt>
                <c:pt idx="55">
                  <c:v>2001.2174</c:v>
                </c:pt>
                <c:pt idx="56">
                  <c:v>2001.2391</c:v>
                </c:pt>
                <c:pt idx="57">
                  <c:v>2001.2609</c:v>
                </c:pt>
                <c:pt idx="58">
                  <c:v>2001.2826</c:v>
                </c:pt>
                <c:pt idx="59">
                  <c:v>2001.3042999999998</c:v>
                </c:pt>
                <c:pt idx="60">
                  <c:v>2001.3261</c:v>
                </c:pt>
                <c:pt idx="61">
                  <c:v>2001.3478</c:v>
                </c:pt>
                <c:pt idx="62">
                  <c:v>2001.3696</c:v>
                </c:pt>
                <c:pt idx="63">
                  <c:v>2001.3912999999998</c:v>
                </c:pt>
                <c:pt idx="64">
                  <c:v>2001.413</c:v>
                </c:pt>
                <c:pt idx="65">
                  <c:v>2001.4348</c:v>
                </c:pt>
                <c:pt idx="66">
                  <c:v>2001.4565000000009</c:v>
                </c:pt>
                <c:pt idx="67">
                  <c:v>2001.4783</c:v>
                </c:pt>
                <c:pt idx="68">
                  <c:v>2001.5</c:v>
                </c:pt>
                <c:pt idx="69">
                  <c:v>2001.5217</c:v>
                </c:pt>
                <c:pt idx="70">
                  <c:v>2001.5435</c:v>
                </c:pt>
                <c:pt idx="71">
                  <c:v>2001.5652</c:v>
                </c:pt>
                <c:pt idx="72">
                  <c:v>2001.587</c:v>
                </c:pt>
                <c:pt idx="73">
                  <c:v>2001.6087</c:v>
                </c:pt>
                <c:pt idx="74">
                  <c:v>2001.6303999999998</c:v>
                </c:pt>
                <c:pt idx="75">
                  <c:v>2001.6521999999998</c:v>
                </c:pt>
                <c:pt idx="76">
                  <c:v>2001.6738999999998</c:v>
                </c:pt>
                <c:pt idx="77">
                  <c:v>2001.6957</c:v>
                </c:pt>
                <c:pt idx="78">
                  <c:v>2001.7174</c:v>
                </c:pt>
                <c:pt idx="79">
                  <c:v>2001.7391</c:v>
                </c:pt>
                <c:pt idx="80">
                  <c:v>2001.7609</c:v>
                </c:pt>
                <c:pt idx="81">
                  <c:v>2001.7826</c:v>
                </c:pt>
                <c:pt idx="82">
                  <c:v>2001.8042999999998</c:v>
                </c:pt>
                <c:pt idx="83">
                  <c:v>2001.8261</c:v>
                </c:pt>
                <c:pt idx="84">
                  <c:v>2001.8478</c:v>
                </c:pt>
                <c:pt idx="85">
                  <c:v>2001.8696</c:v>
                </c:pt>
                <c:pt idx="86">
                  <c:v>2001.8912999999998</c:v>
                </c:pt>
                <c:pt idx="87">
                  <c:v>2001.913</c:v>
                </c:pt>
                <c:pt idx="88">
                  <c:v>2001.9348</c:v>
                </c:pt>
                <c:pt idx="89">
                  <c:v>2001.9565000000009</c:v>
                </c:pt>
                <c:pt idx="90">
                  <c:v>2001.9783</c:v>
                </c:pt>
                <c:pt idx="91">
                  <c:v>2002</c:v>
                </c:pt>
                <c:pt idx="92">
                  <c:v>2002.0217</c:v>
                </c:pt>
                <c:pt idx="93">
                  <c:v>2002.0435</c:v>
                </c:pt>
                <c:pt idx="94">
                  <c:v>2002.0652</c:v>
                </c:pt>
                <c:pt idx="95">
                  <c:v>2002.087</c:v>
                </c:pt>
                <c:pt idx="96">
                  <c:v>2002.1087</c:v>
                </c:pt>
                <c:pt idx="97">
                  <c:v>2002.1303999999998</c:v>
                </c:pt>
                <c:pt idx="98">
                  <c:v>2002.1521999999998</c:v>
                </c:pt>
                <c:pt idx="99">
                  <c:v>2002.1738999999998</c:v>
                </c:pt>
                <c:pt idx="100">
                  <c:v>2002.1957</c:v>
                </c:pt>
                <c:pt idx="101">
                  <c:v>2002.2174</c:v>
                </c:pt>
                <c:pt idx="102">
                  <c:v>2002.2391</c:v>
                </c:pt>
                <c:pt idx="103">
                  <c:v>2002.2609</c:v>
                </c:pt>
                <c:pt idx="104">
                  <c:v>2002.2826</c:v>
                </c:pt>
                <c:pt idx="105">
                  <c:v>2002.3042999999998</c:v>
                </c:pt>
                <c:pt idx="106">
                  <c:v>2002.3261</c:v>
                </c:pt>
                <c:pt idx="107">
                  <c:v>2002.3478</c:v>
                </c:pt>
                <c:pt idx="108">
                  <c:v>2002.3696</c:v>
                </c:pt>
                <c:pt idx="109">
                  <c:v>2002.3912999999998</c:v>
                </c:pt>
                <c:pt idx="110">
                  <c:v>2002.413</c:v>
                </c:pt>
                <c:pt idx="111">
                  <c:v>2002.4348</c:v>
                </c:pt>
                <c:pt idx="112">
                  <c:v>2002.4565000000009</c:v>
                </c:pt>
                <c:pt idx="113">
                  <c:v>2002.4783</c:v>
                </c:pt>
                <c:pt idx="114">
                  <c:v>2002.5</c:v>
                </c:pt>
                <c:pt idx="115">
                  <c:v>2002.5217</c:v>
                </c:pt>
                <c:pt idx="116">
                  <c:v>2002.5435</c:v>
                </c:pt>
                <c:pt idx="117">
                  <c:v>2002.5652</c:v>
                </c:pt>
                <c:pt idx="118">
                  <c:v>2002.587</c:v>
                </c:pt>
                <c:pt idx="119">
                  <c:v>2002.6087</c:v>
                </c:pt>
                <c:pt idx="120">
                  <c:v>2002.6303999999998</c:v>
                </c:pt>
                <c:pt idx="121">
                  <c:v>2002.6521999999998</c:v>
                </c:pt>
                <c:pt idx="122">
                  <c:v>2002.6738999999998</c:v>
                </c:pt>
                <c:pt idx="123">
                  <c:v>2002.6957</c:v>
                </c:pt>
                <c:pt idx="124">
                  <c:v>2002.7174</c:v>
                </c:pt>
                <c:pt idx="125">
                  <c:v>2002.7391</c:v>
                </c:pt>
                <c:pt idx="126">
                  <c:v>2002.7609</c:v>
                </c:pt>
                <c:pt idx="127">
                  <c:v>2002.7826</c:v>
                </c:pt>
                <c:pt idx="128">
                  <c:v>2002.8042999999998</c:v>
                </c:pt>
                <c:pt idx="129">
                  <c:v>2002.8261</c:v>
                </c:pt>
                <c:pt idx="130">
                  <c:v>2002.8478</c:v>
                </c:pt>
                <c:pt idx="131">
                  <c:v>2002.8696</c:v>
                </c:pt>
                <c:pt idx="132">
                  <c:v>2002.8912999999998</c:v>
                </c:pt>
                <c:pt idx="133">
                  <c:v>2002.913</c:v>
                </c:pt>
                <c:pt idx="134">
                  <c:v>2002.9348</c:v>
                </c:pt>
                <c:pt idx="135">
                  <c:v>2002.9565000000009</c:v>
                </c:pt>
                <c:pt idx="136">
                  <c:v>2002.9783</c:v>
                </c:pt>
                <c:pt idx="137">
                  <c:v>2003</c:v>
                </c:pt>
                <c:pt idx="138">
                  <c:v>2003.0217</c:v>
                </c:pt>
                <c:pt idx="139">
                  <c:v>2003.0435</c:v>
                </c:pt>
                <c:pt idx="140">
                  <c:v>2003.0652</c:v>
                </c:pt>
                <c:pt idx="141">
                  <c:v>2003.087</c:v>
                </c:pt>
                <c:pt idx="142">
                  <c:v>2003.1087</c:v>
                </c:pt>
                <c:pt idx="143">
                  <c:v>2003.1303999999998</c:v>
                </c:pt>
                <c:pt idx="144">
                  <c:v>2003.1521999999998</c:v>
                </c:pt>
                <c:pt idx="145">
                  <c:v>2003.1738999999998</c:v>
                </c:pt>
                <c:pt idx="146">
                  <c:v>2003.1957</c:v>
                </c:pt>
                <c:pt idx="147">
                  <c:v>2003.2174</c:v>
                </c:pt>
                <c:pt idx="148">
                  <c:v>2003.2391</c:v>
                </c:pt>
                <c:pt idx="149">
                  <c:v>2003.2609</c:v>
                </c:pt>
                <c:pt idx="150">
                  <c:v>2003.2826</c:v>
                </c:pt>
                <c:pt idx="151">
                  <c:v>2003.3042999999998</c:v>
                </c:pt>
                <c:pt idx="152">
                  <c:v>2003.3261</c:v>
                </c:pt>
                <c:pt idx="153">
                  <c:v>2003.3478</c:v>
                </c:pt>
                <c:pt idx="154">
                  <c:v>2003.3696</c:v>
                </c:pt>
                <c:pt idx="155">
                  <c:v>2003.3912999999998</c:v>
                </c:pt>
                <c:pt idx="156">
                  <c:v>2003.413</c:v>
                </c:pt>
                <c:pt idx="157">
                  <c:v>2003.4348</c:v>
                </c:pt>
                <c:pt idx="158">
                  <c:v>2003.4565000000009</c:v>
                </c:pt>
                <c:pt idx="159">
                  <c:v>2003.4783</c:v>
                </c:pt>
                <c:pt idx="160">
                  <c:v>2003.5</c:v>
                </c:pt>
                <c:pt idx="161">
                  <c:v>2003.5217</c:v>
                </c:pt>
                <c:pt idx="162">
                  <c:v>2003.5435</c:v>
                </c:pt>
                <c:pt idx="163">
                  <c:v>2003.5652</c:v>
                </c:pt>
                <c:pt idx="164">
                  <c:v>2003.587</c:v>
                </c:pt>
                <c:pt idx="165">
                  <c:v>2003.6087</c:v>
                </c:pt>
                <c:pt idx="166">
                  <c:v>2003.6303999999998</c:v>
                </c:pt>
                <c:pt idx="167">
                  <c:v>2003.6521999999998</c:v>
                </c:pt>
                <c:pt idx="168">
                  <c:v>2003.6738999999998</c:v>
                </c:pt>
                <c:pt idx="169">
                  <c:v>2003.6957</c:v>
                </c:pt>
                <c:pt idx="170">
                  <c:v>2003.7174</c:v>
                </c:pt>
                <c:pt idx="171">
                  <c:v>2003.7391</c:v>
                </c:pt>
                <c:pt idx="172">
                  <c:v>2003.7609</c:v>
                </c:pt>
                <c:pt idx="173">
                  <c:v>2003.7826</c:v>
                </c:pt>
                <c:pt idx="174">
                  <c:v>2003.8042999999998</c:v>
                </c:pt>
                <c:pt idx="175">
                  <c:v>2003.8261</c:v>
                </c:pt>
                <c:pt idx="176">
                  <c:v>2003.8478</c:v>
                </c:pt>
                <c:pt idx="177">
                  <c:v>2003.8696</c:v>
                </c:pt>
                <c:pt idx="178">
                  <c:v>2003.8912999999998</c:v>
                </c:pt>
                <c:pt idx="179">
                  <c:v>2003.913</c:v>
                </c:pt>
                <c:pt idx="180">
                  <c:v>2003.9348</c:v>
                </c:pt>
                <c:pt idx="181">
                  <c:v>2003.9565000000009</c:v>
                </c:pt>
                <c:pt idx="182">
                  <c:v>2003.9783</c:v>
                </c:pt>
                <c:pt idx="183">
                  <c:v>2004</c:v>
                </c:pt>
                <c:pt idx="184">
                  <c:v>2004.0217</c:v>
                </c:pt>
                <c:pt idx="185">
                  <c:v>2004.0435</c:v>
                </c:pt>
                <c:pt idx="186">
                  <c:v>2004.0652</c:v>
                </c:pt>
                <c:pt idx="187">
                  <c:v>2004.087</c:v>
                </c:pt>
                <c:pt idx="188">
                  <c:v>2004.1087</c:v>
                </c:pt>
                <c:pt idx="189">
                  <c:v>2004.1303999999998</c:v>
                </c:pt>
                <c:pt idx="190">
                  <c:v>2004.1521999999998</c:v>
                </c:pt>
                <c:pt idx="191">
                  <c:v>2004.1738999999998</c:v>
                </c:pt>
                <c:pt idx="192">
                  <c:v>2004.1957</c:v>
                </c:pt>
                <c:pt idx="193">
                  <c:v>2004.2174</c:v>
                </c:pt>
                <c:pt idx="194">
                  <c:v>2004.2391</c:v>
                </c:pt>
                <c:pt idx="195">
                  <c:v>2004.2609</c:v>
                </c:pt>
                <c:pt idx="196">
                  <c:v>2004.2826</c:v>
                </c:pt>
                <c:pt idx="197">
                  <c:v>2004.3042999999998</c:v>
                </c:pt>
                <c:pt idx="198">
                  <c:v>2004.3261</c:v>
                </c:pt>
                <c:pt idx="199">
                  <c:v>2004.3478</c:v>
                </c:pt>
                <c:pt idx="200">
                  <c:v>2004.3696</c:v>
                </c:pt>
                <c:pt idx="201">
                  <c:v>2004.3912999999998</c:v>
                </c:pt>
                <c:pt idx="202">
                  <c:v>2004.413</c:v>
                </c:pt>
                <c:pt idx="203">
                  <c:v>2004.4348</c:v>
                </c:pt>
                <c:pt idx="204">
                  <c:v>2004.4565000000009</c:v>
                </c:pt>
                <c:pt idx="205">
                  <c:v>2004.4783</c:v>
                </c:pt>
                <c:pt idx="206">
                  <c:v>2004.5</c:v>
                </c:pt>
                <c:pt idx="207">
                  <c:v>2004.5217</c:v>
                </c:pt>
                <c:pt idx="208">
                  <c:v>2004.5435</c:v>
                </c:pt>
                <c:pt idx="209">
                  <c:v>2004.5652</c:v>
                </c:pt>
                <c:pt idx="210">
                  <c:v>2004.587</c:v>
                </c:pt>
                <c:pt idx="211">
                  <c:v>2004.6087</c:v>
                </c:pt>
                <c:pt idx="212">
                  <c:v>2004.6303999999998</c:v>
                </c:pt>
                <c:pt idx="213">
                  <c:v>2004.6521999999998</c:v>
                </c:pt>
                <c:pt idx="214">
                  <c:v>2004.6738999999998</c:v>
                </c:pt>
                <c:pt idx="215">
                  <c:v>2004.6957</c:v>
                </c:pt>
                <c:pt idx="216">
                  <c:v>2004.7174</c:v>
                </c:pt>
                <c:pt idx="217">
                  <c:v>2004.7391</c:v>
                </c:pt>
                <c:pt idx="218">
                  <c:v>2004.7609</c:v>
                </c:pt>
                <c:pt idx="219">
                  <c:v>2004.7826</c:v>
                </c:pt>
                <c:pt idx="220">
                  <c:v>2004.8042999999998</c:v>
                </c:pt>
                <c:pt idx="221">
                  <c:v>2004.8261</c:v>
                </c:pt>
                <c:pt idx="222">
                  <c:v>2004.8478</c:v>
                </c:pt>
                <c:pt idx="223">
                  <c:v>2004.8696</c:v>
                </c:pt>
                <c:pt idx="224">
                  <c:v>2004.8912999999998</c:v>
                </c:pt>
                <c:pt idx="225">
                  <c:v>2004.913</c:v>
                </c:pt>
                <c:pt idx="226">
                  <c:v>2004.9348</c:v>
                </c:pt>
                <c:pt idx="227">
                  <c:v>2004.9565000000009</c:v>
                </c:pt>
                <c:pt idx="228">
                  <c:v>2004.9783</c:v>
                </c:pt>
                <c:pt idx="229">
                  <c:v>2005</c:v>
                </c:pt>
                <c:pt idx="230">
                  <c:v>2005.0217</c:v>
                </c:pt>
                <c:pt idx="231">
                  <c:v>2005.0435</c:v>
                </c:pt>
                <c:pt idx="232">
                  <c:v>2005.0652</c:v>
                </c:pt>
                <c:pt idx="233">
                  <c:v>2005.087</c:v>
                </c:pt>
                <c:pt idx="234">
                  <c:v>2005.1087</c:v>
                </c:pt>
                <c:pt idx="235">
                  <c:v>2005.1303999999998</c:v>
                </c:pt>
                <c:pt idx="236">
                  <c:v>2005.1521999999998</c:v>
                </c:pt>
                <c:pt idx="237">
                  <c:v>2005.1738999999998</c:v>
                </c:pt>
                <c:pt idx="238">
                  <c:v>2005.1957</c:v>
                </c:pt>
                <c:pt idx="239">
                  <c:v>2005.2174</c:v>
                </c:pt>
                <c:pt idx="240">
                  <c:v>2005.2391</c:v>
                </c:pt>
                <c:pt idx="241">
                  <c:v>2005.2609</c:v>
                </c:pt>
                <c:pt idx="242">
                  <c:v>2005.2826</c:v>
                </c:pt>
                <c:pt idx="243">
                  <c:v>2005.3042999999998</c:v>
                </c:pt>
                <c:pt idx="244">
                  <c:v>2005.3261</c:v>
                </c:pt>
                <c:pt idx="245">
                  <c:v>2005.3478</c:v>
                </c:pt>
                <c:pt idx="246">
                  <c:v>2005.3696</c:v>
                </c:pt>
                <c:pt idx="247">
                  <c:v>2005.3912999999998</c:v>
                </c:pt>
                <c:pt idx="248">
                  <c:v>2005.413</c:v>
                </c:pt>
                <c:pt idx="249">
                  <c:v>2005.4348</c:v>
                </c:pt>
                <c:pt idx="250">
                  <c:v>2005.4565000000009</c:v>
                </c:pt>
                <c:pt idx="251">
                  <c:v>2005.4783</c:v>
                </c:pt>
                <c:pt idx="252">
                  <c:v>2005.5</c:v>
                </c:pt>
                <c:pt idx="253">
                  <c:v>2005.5217</c:v>
                </c:pt>
                <c:pt idx="254">
                  <c:v>2005.5435</c:v>
                </c:pt>
                <c:pt idx="255">
                  <c:v>2005.5652</c:v>
                </c:pt>
                <c:pt idx="256">
                  <c:v>2005.587</c:v>
                </c:pt>
                <c:pt idx="257">
                  <c:v>2005.6087</c:v>
                </c:pt>
                <c:pt idx="258">
                  <c:v>2005.6303999999998</c:v>
                </c:pt>
                <c:pt idx="259">
                  <c:v>2005.6521999999998</c:v>
                </c:pt>
                <c:pt idx="260">
                  <c:v>2005.6738999999998</c:v>
                </c:pt>
                <c:pt idx="261">
                  <c:v>2005.6957</c:v>
                </c:pt>
                <c:pt idx="262">
                  <c:v>2005.7174</c:v>
                </c:pt>
                <c:pt idx="263">
                  <c:v>2005.7391</c:v>
                </c:pt>
                <c:pt idx="264">
                  <c:v>2005.7609</c:v>
                </c:pt>
                <c:pt idx="265">
                  <c:v>2005.7826</c:v>
                </c:pt>
                <c:pt idx="266">
                  <c:v>2005.8042999999998</c:v>
                </c:pt>
                <c:pt idx="267">
                  <c:v>2005.8261</c:v>
                </c:pt>
                <c:pt idx="268">
                  <c:v>2005.8478</c:v>
                </c:pt>
                <c:pt idx="269">
                  <c:v>2005.8696</c:v>
                </c:pt>
                <c:pt idx="270">
                  <c:v>2005.8912999999998</c:v>
                </c:pt>
                <c:pt idx="271">
                  <c:v>2005.913</c:v>
                </c:pt>
                <c:pt idx="272">
                  <c:v>2005.9348</c:v>
                </c:pt>
                <c:pt idx="273">
                  <c:v>2005.9565000000009</c:v>
                </c:pt>
                <c:pt idx="274">
                  <c:v>2005.9783</c:v>
                </c:pt>
                <c:pt idx="275">
                  <c:v>2006</c:v>
                </c:pt>
                <c:pt idx="276">
                  <c:v>2006.0217</c:v>
                </c:pt>
                <c:pt idx="277">
                  <c:v>2006.0435</c:v>
                </c:pt>
                <c:pt idx="278">
                  <c:v>2006.0652</c:v>
                </c:pt>
                <c:pt idx="279">
                  <c:v>2006.087</c:v>
                </c:pt>
                <c:pt idx="280">
                  <c:v>2006.1087</c:v>
                </c:pt>
                <c:pt idx="281">
                  <c:v>2006.1303999999998</c:v>
                </c:pt>
                <c:pt idx="282">
                  <c:v>2006.1521999999998</c:v>
                </c:pt>
                <c:pt idx="283">
                  <c:v>2006.1738999999998</c:v>
                </c:pt>
                <c:pt idx="284">
                  <c:v>2006.1957</c:v>
                </c:pt>
                <c:pt idx="285">
                  <c:v>2006.2174</c:v>
                </c:pt>
                <c:pt idx="286">
                  <c:v>2006.2391</c:v>
                </c:pt>
                <c:pt idx="287">
                  <c:v>2006.2609</c:v>
                </c:pt>
                <c:pt idx="288">
                  <c:v>2006.2826</c:v>
                </c:pt>
                <c:pt idx="289">
                  <c:v>2006.3042999999998</c:v>
                </c:pt>
                <c:pt idx="290">
                  <c:v>2006.3261</c:v>
                </c:pt>
                <c:pt idx="291">
                  <c:v>2006.3478</c:v>
                </c:pt>
                <c:pt idx="292">
                  <c:v>2006.3696</c:v>
                </c:pt>
                <c:pt idx="293">
                  <c:v>2006.3912999999998</c:v>
                </c:pt>
                <c:pt idx="294">
                  <c:v>2006.413</c:v>
                </c:pt>
                <c:pt idx="295">
                  <c:v>2006.4348</c:v>
                </c:pt>
                <c:pt idx="296">
                  <c:v>2006.4565000000009</c:v>
                </c:pt>
                <c:pt idx="297">
                  <c:v>2006.4783</c:v>
                </c:pt>
                <c:pt idx="298">
                  <c:v>2006.5</c:v>
                </c:pt>
                <c:pt idx="299">
                  <c:v>2006.5217</c:v>
                </c:pt>
                <c:pt idx="300">
                  <c:v>2006.5435</c:v>
                </c:pt>
                <c:pt idx="301">
                  <c:v>2006.5652</c:v>
                </c:pt>
                <c:pt idx="302">
                  <c:v>2006.587</c:v>
                </c:pt>
                <c:pt idx="303">
                  <c:v>2006.6087</c:v>
                </c:pt>
                <c:pt idx="304">
                  <c:v>2006.6303999999998</c:v>
                </c:pt>
                <c:pt idx="305">
                  <c:v>2006.6521999999998</c:v>
                </c:pt>
                <c:pt idx="306">
                  <c:v>2006.6738999999998</c:v>
                </c:pt>
                <c:pt idx="307">
                  <c:v>2006.6957</c:v>
                </c:pt>
                <c:pt idx="308">
                  <c:v>2006.7174</c:v>
                </c:pt>
                <c:pt idx="309">
                  <c:v>2006.7391</c:v>
                </c:pt>
                <c:pt idx="310">
                  <c:v>2006.7609</c:v>
                </c:pt>
                <c:pt idx="311">
                  <c:v>2006.7826</c:v>
                </c:pt>
                <c:pt idx="312">
                  <c:v>2006.8042999999998</c:v>
                </c:pt>
                <c:pt idx="313">
                  <c:v>2006.8261</c:v>
                </c:pt>
                <c:pt idx="314">
                  <c:v>2006.8478</c:v>
                </c:pt>
                <c:pt idx="315">
                  <c:v>2006.8696</c:v>
                </c:pt>
                <c:pt idx="316">
                  <c:v>2006.8912999999998</c:v>
                </c:pt>
                <c:pt idx="317">
                  <c:v>2006.913</c:v>
                </c:pt>
                <c:pt idx="318">
                  <c:v>2006.9348</c:v>
                </c:pt>
                <c:pt idx="319">
                  <c:v>2006.9565000000009</c:v>
                </c:pt>
                <c:pt idx="320">
                  <c:v>2006.9783</c:v>
                </c:pt>
                <c:pt idx="321">
                  <c:v>2007</c:v>
                </c:pt>
                <c:pt idx="322">
                  <c:v>2007.0217</c:v>
                </c:pt>
                <c:pt idx="323">
                  <c:v>2007.0435</c:v>
                </c:pt>
                <c:pt idx="324">
                  <c:v>2007.0652</c:v>
                </c:pt>
                <c:pt idx="325">
                  <c:v>2007.087</c:v>
                </c:pt>
                <c:pt idx="326">
                  <c:v>2007.1087</c:v>
                </c:pt>
                <c:pt idx="327">
                  <c:v>2007.1303999999998</c:v>
                </c:pt>
                <c:pt idx="328">
                  <c:v>2007.1521999999998</c:v>
                </c:pt>
                <c:pt idx="329">
                  <c:v>2007.1738999999998</c:v>
                </c:pt>
                <c:pt idx="330">
                  <c:v>2007.1957</c:v>
                </c:pt>
                <c:pt idx="331">
                  <c:v>2007.2174</c:v>
                </c:pt>
                <c:pt idx="332">
                  <c:v>2007.2391</c:v>
                </c:pt>
                <c:pt idx="333">
                  <c:v>2007.2609</c:v>
                </c:pt>
                <c:pt idx="334">
                  <c:v>2007.2826</c:v>
                </c:pt>
                <c:pt idx="335">
                  <c:v>2007.3042999999998</c:v>
                </c:pt>
                <c:pt idx="336">
                  <c:v>2007.3261</c:v>
                </c:pt>
                <c:pt idx="337">
                  <c:v>2007.3478</c:v>
                </c:pt>
                <c:pt idx="338">
                  <c:v>2007.3696</c:v>
                </c:pt>
                <c:pt idx="339">
                  <c:v>2007.3912999999998</c:v>
                </c:pt>
                <c:pt idx="340">
                  <c:v>2007.413</c:v>
                </c:pt>
                <c:pt idx="341">
                  <c:v>2007.4348</c:v>
                </c:pt>
                <c:pt idx="342">
                  <c:v>2007.4565000000009</c:v>
                </c:pt>
                <c:pt idx="343">
                  <c:v>2007.4783</c:v>
                </c:pt>
                <c:pt idx="344">
                  <c:v>2007.5</c:v>
                </c:pt>
                <c:pt idx="345">
                  <c:v>2007.5217</c:v>
                </c:pt>
                <c:pt idx="346">
                  <c:v>2007.5435</c:v>
                </c:pt>
                <c:pt idx="347">
                  <c:v>2007.5652</c:v>
                </c:pt>
                <c:pt idx="348">
                  <c:v>2007.587</c:v>
                </c:pt>
                <c:pt idx="349">
                  <c:v>2007.6087</c:v>
                </c:pt>
                <c:pt idx="350">
                  <c:v>2007.6303999999998</c:v>
                </c:pt>
                <c:pt idx="351">
                  <c:v>2007.6521999999998</c:v>
                </c:pt>
                <c:pt idx="352">
                  <c:v>2007.6738999999998</c:v>
                </c:pt>
                <c:pt idx="353">
                  <c:v>2007.6957</c:v>
                </c:pt>
                <c:pt idx="354">
                  <c:v>2007.7174</c:v>
                </c:pt>
                <c:pt idx="355">
                  <c:v>2007.7391</c:v>
                </c:pt>
                <c:pt idx="356">
                  <c:v>2007.7609</c:v>
                </c:pt>
                <c:pt idx="357">
                  <c:v>2007.7826</c:v>
                </c:pt>
                <c:pt idx="358">
                  <c:v>2007.8042999999998</c:v>
                </c:pt>
                <c:pt idx="359">
                  <c:v>2007.8261</c:v>
                </c:pt>
                <c:pt idx="360">
                  <c:v>2007.8478</c:v>
                </c:pt>
                <c:pt idx="361">
                  <c:v>2007.8696</c:v>
                </c:pt>
                <c:pt idx="362">
                  <c:v>2007.8912999999998</c:v>
                </c:pt>
                <c:pt idx="363">
                  <c:v>2007.913</c:v>
                </c:pt>
                <c:pt idx="364">
                  <c:v>2007.9348</c:v>
                </c:pt>
                <c:pt idx="365">
                  <c:v>2007.9565000000009</c:v>
                </c:pt>
                <c:pt idx="366">
                  <c:v>2007.9783</c:v>
                </c:pt>
                <c:pt idx="367">
                  <c:v>2008</c:v>
                </c:pt>
                <c:pt idx="368">
                  <c:v>2008.0217</c:v>
                </c:pt>
                <c:pt idx="369">
                  <c:v>2008.0435</c:v>
                </c:pt>
                <c:pt idx="370">
                  <c:v>2008.0652</c:v>
                </c:pt>
                <c:pt idx="371">
                  <c:v>2008.087</c:v>
                </c:pt>
                <c:pt idx="372">
                  <c:v>2008.1087</c:v>
                </c:pt>
                <c:pt idx="373">
                  <c:v>2008.1303999999998</c:v>
                </c:pt>
                <c:pt idx="374">
                  <c:v>2008.1521999999998</c:v>
                </c:pt>
                <c:pt idx="375">
                  <c:v>2008.1738999999998</c:v>
                </c:pt>
                <c:pt idx="376">
                  <c:v>2008.1957</c:v>
                </c:pt>
                <c:pt idx="377">
                  <c:v>2008.2174</c:v>
                </c:pt>
                <c:pt idx="378">
                  <c:v>2008.2391</c:v>
                </c:pt>
                <c:pt idx="379">
                  <c:v>2008.2609</c:v>
                </c:pt>
                <c:pt idx="380">
                  <c:v>2008.2826</c:v>
                </c:pt>
                <c:pt idx="381">
                  <c:v>2008.3042999999998</c:v>
                </c:pt>
                <c:pt idx="382">
                  <c:v>2008.3261</c:v>
                </c:pt>
                <c:pt idx="383">
                  <c:v>2008.3478</c:v>
                </c:pt>
                <c:pt idx="384">
                  <c:v>2008.3696</c:v>
                </c:pt>
                <c:pt idx="385">
                  <c:v>2008.3912999999998</c:v>
                </c:pt>
                <c:pt idx="386">
                  <c:v>2008.413</c:v>
                </c:pt>
                <c:pt idx="387">
                  <c:v>2008.4348</c:v>
                </c:pt>
                <c:pt idx="388">
                  <c:v>2008.4565000000009</c:v>
                </c:pt>
                <c:pt idx="389">
                  <c:v>2008.4783</c:v>
                </c:pt>
                <c:pt idx="390">
                  <c:v>2008.5</c:v>
                </c:pt>
                <c:pt idx="391">
                  <c:v>2008.5217</c:v>
                </c:pt>
                <c:pt idx="392">
                  <c:v>2008.5435</c:v>
                </c:pt>
                <c:pt idx="393">
                  <c:v>2008.5652</c:v>
                </c:pt>
                <c:pt idx="394">
                  <c:v>2008.587</c:v>
                </c:pt>
                <c:pt idx="395">
                  <c:v>2008.6087</c:v>
                </c:pt>
                <c:pt idx="396">
                  <c:v>2008.6303999999998</c:v>
                </c:pt>
                <c:pt idx="397">
                  <c:v>2008.6521999999998</c:v>
                </c:pt>
                <c:pt idx="398">
                  <c:v>2008.6738999999998</c:v>
                </c:pt>
                <c:pt idx="399">
                  <c:v>2008.6957</c:v>
                </c:pt>
                <c:pt idx="400">
                  <c:v>2008.7174</c:v>
                </c:pt>
                <c:pt idx="401">
                  <c:v>2008.7391</c:v>
                </c:pt>
                <c:pt idx="402">
                  <c:v>2008.7609</c:v>
                </c:pt>
                <c:pt idx="403">
                  <c:v>2008.7826</c:v>
                </c:pt>
                <c:pt idx="404">
                  <c:v>2008.8042999999998</c:v>
                </c:pt>
                <c:pt idx="405">
                  <c:v>2008.8261</c:v>
                </c:pt>
                <c:pt idx="406">
                  <c:v>2008.8478</c:v>
                </c:pt>
                <c:pt idx="407">
                  <c:v>2008.8696</c:v>
                </c:pt>
                <c:pt idx="408">
                  <c:v>2008.8912999999998</c:v>
                </c:pt>
                <c:pt idx="409">
                  <c:v>2008.913</c:v>
                </c:pt>
                <c:pt idx="410">
                  <c:v>2008.9348</c:v>
                </c:pt>
                <c:pt idx="411">
                  <c:v>2008.9565000000009</c:v>
                </c:pt>
                <c:pt idx="412">
                  <c:v>2008.9783</c:v>
                </c:pt>
                <c:pt idx="413">
                  <c:v>2009</c:v>
                </c:pt>
                <c:pt idx="414">
                  <c:v>2009.0217</c:v>
                </c:pt>
                <c:pt idx="415">
                  <c:v>2009.0435</c:v>
                </c:pt>
                <c:pt idx="416">
                  <c:v>2009.0652</c:v>
                </c:pt>
                <c:pt idx="417">
                  <c:v>2009.087</c:v>
                </c:pt>
                <c:pt idx="418">
                  <c:v>2009.1087</c:v>
                </c:pt>
                <c:pt idx="419">
                  <c:v>2009.1303999999998</c:v>
                </c:pt>
                <c:pt idx="420">
                  <c:v>2009.1521999999998</c:v>
                </c:pt>
                <c:pt idx="421">
                  <c:v>2009.1738999999998</c:v>
                </c:pt>
                <c:pt idx="422">
                  <c:v>2009.1957</c:v>
                </c:pt>
                <c:pt idx="423">
                  <c:v>2009.2174</c:v>
                </c:pt>
                <c:pt idx="424">
                  <c:v>2009.2391</c:v>
                </c:pt>
                <c:pt idx="425">
                  <c:v>2009.2609</c:v>
                </c:pt>
                <c:pt idx="426">
                  <c:v>2009.2826</c:v>
                </c:pt>
                <c:pt idx="427">
                  <c:v>2009.3042999999998</c:v>
                </c:pt>
                <c:pt idx="428">
                  <c:v>2009.3261</c:v>
                </c:pt>
                <c:pt idx="429">
                  <c:v>2009.3478</c:v>
                </c:pt>
                <c:pt idx="430">
                  <c:v>2009.3696</c:v>
                </c:pt>
                <c:pt idx="431">
                  <c:v>2009.3912999999998</c:v>
                </c:pt>
                <c:pt idx="432">
                  <c:v>2009.413</c:v>
                </c:pt>
                <c:pt idx="433">
                  <c:v>2009.4348</c:v>
                </c:pt>
                <c:pt idx="434">
                  <c:v>2009.4565000000009</c:v>
                </c:pt>
                <c:pt idx="435">
                  <c:v>2009.4783</c:v>
                </c:pt>
                <c:pt idx="436">
                  <c:v>2009.5</c:v>
                </c:pt>
                <c:pt idx="437">
                  <c:v>2009.5217</c:v>
                </c:pt>
                <c:pt idx="438">
                  <c:v>2009.5435</c:v>
                </c:pt>
                <c:pt idx="439">
                  <c:v>2009.5652</c:v>
                </c:pt>
                <c:pt idx="440">
                  <c:v>2009.587</c:v>
                </c:pt>
                <c:pt idx="441">
                  <c:v>2009.6087</c:v>
                </c:pt>
                <c:pt idx="442">
                  <c:v>2009.6303999999998</c:v>
                </c:pt>
                <c:pt idx="443">
                  <c:v>2009.6521999999998</c:v>
                </c:pt>
                <c:pt idx="444">
                  <c:v>2009.6738999999998</c:v>
                </c:pt>
                <c:pt idx="445">
                  <c:v>2009.6957</c:v>
                </c:pt>
                <c:pt idx="446">
                  <c:v>2009.7174</c:v>
                </c:pt>
                <c:pt idx="447">
                  <c:v>2009.7391</c:v>
                </c:pt>
                <c:pt idx="448">
                  <c:v>2009.7609</c:v>
                </c:pt>
                <c:pt idx="449">
                  <c:v>2009.7826</c:v>
                </c:pt>
                <c:pt idx="450">
                  <c:v>2009.8042999999998</c:v>
                </c:pt>
                <c:pt idx="451">
                  <c:v>2009.8261</c:v>
                </c:pt>
                <c:pt idx="452">
                  <c:v>2009.8478</c:v>
                </c:pt>
                <c:pt idx="453">
                  <c:v>2009.8696</c:v>
                </c:pt>
                <c:pt idx="454">
                  <c:v>2009.8912999999998</c:v>
                </c:pt>
                <c:pt idx="455">
                  <c:v>2009.913</c:v>
                </c:pt>
                <c:pt idx="456">
                  <c:v>2009.9348</c:v>
                </c:pt>
                <c:pt idx="457">
                  <c:v>2009.9565000000009</c:v>
                </c:pt>
                <c:pt idx="458">
                  <c:v>2009.9783</c:v>
                </c:pt>
                <c:pt idx="459">
                  <c:v>2010</c:v>
                </c:pt>
                <c:pt idx="460">
                  <c:v>2010.0217</c:v>
                </c:pt>
                <c:pt idx="461">
                  <c:v>2010.0435</c:v>
                </c:pt>
                <c:pt idx="462">
                  <c:v>2010.0652</c:v>
                </c:pt>
                <c:pt idx="463">
                  <c:v>2010.087</c:v>
                </c:pt>
                <c:pt idx="464">
                  <c:v>2010.1087</c:v>
                </c:pt>
                <c:pt idx="465">
                  <c:v>2010.1303999999998</c:v>
                </c:pt>
                <c:pt idx="466">
                  <c:v>2010.1521999999998</c:v>
                </c:pt>
                <c:pt idx="467">
                  <c:v>2010.1738999999998</c:v>
                </c:pt>
                <c:pt idx="468">
                  <c:v>2010.1957</c:v>
                </c:pt>
                <c:pt idx="469">
                  <c:v>2010.2174</c:v>
                </c:pt>
                <c:pt idx="470">
                  <c:v>2010.2391</c:v>
                </c:pt>
                <c:pt idx="471">
                  <c:v>2010.2609</c:v>
                </c:pt>
                <c:pt idx="472">
                  <c:v>2010.2826</c:v>
                </c:pt>
                <c:pt idx="473">
                  <c:v>2010.3042999999998</c:v>
                </c:pt>
                <c:pt idx="474">
                  <c:v>2010.3261</c:v>
                </c:pt>
                <c:pt idx="475">
                  <c:v>2010.3478</c:v>
                </c:pt>
                <c:pt idx="476">
                  <c:v>2010.3696</c:v>
                </c:pt>
                <c:pt idx="477">
                  <c:v>2010.3912999999998</c:v>
                </c:pt>
                <c:pt idx="478">
                  <c:v>2010.413</c:v>
                </c:pt>
                <c:pt idx="479">
                  <c:v>2010.4348</c:v>
                </c:pt>
                <c:pt idx="480">
                  <c:v>2010.4565000000009</c:v>
                </c:pt>
                <c:pt idx="481">
                  <c:v>2010.4783</c:v>
                </c:pt>
                <c:pt idx="482">
                  <c:v>2010.5</c:v>
                </c:pt>
                <c:pt idx="483">
                  <c:v>2010.5217</c:v>
                </c:pt>
                <c:pt idx="484">
                  <c:v>2010.5435</c:v>
                </c:pt>
                <c:pt idx="485">
                  <c:v>2010.5652</c:v>
                </c:pt>
                <c:pt idx="486">
                  <c:v>2010.587</c:v>
                </c:pt>
                <c:pt idx="487">
                  <c:v>2010.6087</c:v>
                </c:pt>
                <c:pt idx="488">
                  <c:v>2010.6303999999998</c:v>
                </c:pt>
                <c:pt idx="489">
                  <c:v>2010.6521999999998</c:v>
                </c:pt>
                <c:pt idx="490">
                  <c:v>2010.6738999999998</c:v>
                </c:pt>
                <c:pt idx="491">
                  <c:v>2010.6957</c:v>
                </c:pt>
                <c:pt idx="492">
                  <c:v>2010.7174</c:v>
                </c:pt>
                <c:pt idx="493">
                  <c:v>2010.7391</c:v>
                </c:pt>
                <c:pt idx="494">
                  <c:v>2010.7609</c:v>
                </c:pt>
                <c:pt idx="495">
                  <c:v>2010.7826</c:v>
                </c:pt>
                <c:pt idx="496">
                  <c:v>2010.8042999999998</c:v>
                </c:pt>
                <c:pt idx="497">
                  <c:v>2010.8261</c:v>
                </c:pt>
                <c:pt idx="498">
                  <c:v>2010.8478</c:v>
                </c:pt>
                <c:pt idx="499">
                  <c:v>2010.8696</c:v>
                </c:pt>
                <c:pt idx="500">
                  <c:v>2010.8912999999998</c:v>
                </c:pt>
                <c:pt idx="501">
                  <c:v>2010.913</c:v>
                </c:pt>
                <c:pt idx="502">
                  <c:v>2010.9348</c:v>
                </c:pt>
                <c:pt idx="503">
                  <c:v>2010.9565000000009</c:v>
                </c:pt>
                <c:pt idx="504">
                  <c:v>2010.9783</c:v>
                </c:pt>
                <c:pt idx="505">
                  <c:v>2011</c:v>
                </c:pt>
                <c:pt idx="506">
                  <c:v>2011.0217</c:v>
                </c:pt>
                <c:pt idx="507">
                  <c:v>2011.0435</c:v>
                </c:pt>
                <c:pt idx="508">
                  <c:v>2011.0652</c:v>
                </c:pt>
                <c:pt idx="509">
                  <c:v>2011.087</c:v>
                </c:pt>
                <c:pt idx="510">
                  <c:v>2011.1087</c:v>
                </c:pt>
                <c:pt idx="511">
                  <c:v>2011.1303999999998</c:v>
                </c:pt>
                <c:pt idx="512">
                  <c:v>2011.1521999999998</c:v>
                </c:pt>
                <c:pt idx="513">
                  <c:v>2011.1738999999998</c:v>
                </c:pt>
                <c:pt idx="514">
                  <c:v>2011.1957</c:v>
                </c:pt>
                <c:pt idx="515">
                  <c:v>2011.2174</c:v>
                </c:pt>
                <c:pt idx="516">
                  <c:v>2011.2391</c:v>
                </c:pt>
                <c:pt idx="517">
                  <c:v>2011.2609</c:v>
                </c:pt>
                <c:pt idx="518">
                  <c:v>2011.2826</c:v>
                </c:pt>
                <c:pt idx="519">
                  <c:v>2011.3042999999998</c:v>
                </c:pt>
                <c:pt idx="520">
                  <c:v>2011.3261</c:v>
                </c:pt>
                <c:pt idx="521">
                  <c:v>2011.3478</c:v>
                </c:pt>
                <c:pt idx="522">
                  <c:v>2011.3696</c:v>
                </c:pt>
                <c:pt idx="523">
                  <c:v>2011.3912999999998</c:v>
                </c:pt>
                <c:pt idx="524">
                  <c:v>2011.413</c:v>
                </c:pt>
                <c:pt idx="525">
                  <c:v>2011.4348</c:v>
                </c:pt>
                <c:pt idx="526">
                  <c:v>2011.4565000000009</c:v>
                </c:pt>
                <c:pt idx="527">
                  <c:v>2011.4783</c:v>
                </c:pt>
                <c:pt idx="528">
                  <c:v>2011.5</c:v>
                </c:pt>
                <c:pt idx="529">
                  <c:v>2011.5217</c:v>
                </c:pt>
                <c:pt idx="530">
                  <c:v>2011.5435</c:v>
                </c:pt>
                <c:pt idx="531">
                  <c:v>2011.5652</c:v>
                </c:pt>
                <c:pt idx="532">
                  <c:v>2011.587</c:v>
                </c:pt>
                <c:pt idx="533">
                  <c:v>2011.6087</c:v>
                </c:pt>
                <c:pt idx="534">
                  <c:v>2011.6303999999998</c:v>
                </c:pt>
                <c:pt idx="535">
                  <c:v>2011.6521999999998</c:v>
                </c:pt>
                <c:pt idx="536">
                  <c:v>2011.6738999999998</c:v>
                </c:pt>
                <c:pt idx="537">
                  <c:v>2011.6957</c:v>
                </c:pt>
                <c:pt idx="538">
                  <c:v>2011.7174</c:v>
                </c:pt>
                <c:pt idx="539">
                  <c:v>2011.7391</c:v>
                </c:pt>
                <c:pt idx="540">
                  <c:v>2011.7609</c:v>
                </c:pt>
                <c:pt idx="541">
                  <c:v>2011.7826</c:v>
                </c:pt>
                <c:pt idx="542">
                  <c:v>2011.8042999999998</c:v>
                </c:pt>
                <c:pt idx="543">
                  <c:v>2011.8261</c:v>
                </c:pt>
                <c:pt idx="544">
                  <c:v>2011.8478</c:v>
                </c:pt>
                <c:pt idx="545">
                  <c:v>2011.8696</c:v>
                </c:pt>
                <c:pt idx="546">
                  <c:v>2011.8912999999998</c:v>
                </c:pt>
                <c:pt idx="547">
                  <c:v>2011.913</c:v>
                </c:pt>
                <c:pt idx="548">
                  <c:v>2011.9348</c:v>
                </c:pt>
                <c:pt idx="549">
                  <c:v>2011.9565000000009</c:v>
                </c:pt>
                <c:pt idx="550">
                  <c:v>2011.9783</c:v>
                </c:pt>
                <c:pt idx="551">
                  <c:v>2012</c:v>
                </c:pt>
                <c:pt idx="552">
                  <c:v>2012.0217</c:v>
                </c:pt>
                <c:pt idx="553">
                  <c:v>2012.0435</c:v>
                </c:pt>
                <c:pt idx="554">
                  <c:v>2012.0652</c:v>
                </c:pt>
                <c:pt idx="555">
                  <c:v>2012.087</c:v>
                </c:pt>
                <c:pt idx="556">
                  <c:v>2012.1087</c:v>
                </c:pt>
                <c:pt idx="557">
                  <c:v>2012.1303999999998</c:v>
                </c:pt>
                <c:pt idx="558">
                  <c:v>2012.1521999999998</c:v>
                </c:pt>
                <c:pt idx="559">
                  <c:v>2012.1738999999998</c:v>
                </c:pt>
                <c:pt idx="560">
                  <c:v>2012.1957</c:v>
                </c:pt>
                <c:pt idx="561">
                  <c:v>2012.2174</c:v>
                </c:pt>
                <c:pt idx="562">
                  <c:v>2012.2391</c:v>
                </c:pt>
                <c:pt idx="563">
                  <c:v>2012.2609</c:v>
                </c:pt>
                <c:pt idx="564">
                  <c:v>2012.2826</c:v>
                </c:pt>
                <c:pt idx="565">
                  <c:v>2012.3042999999998</c:v>
                </c:pt>
                <c:pt idx="566">
                  <c:v>2012.3261</c:v>
                </c:pt>
                <c:pt idx="567">
                  <c:v>2012.3478</c:v>
                </c:pt>
                <c:pt idx="568">
                  <c:v>2012.3696</c:v>
                </c:pt>
                <c:pt idx="569">
                  <c:v>2012.3912999999998</c:v>
                </c:pt>
                <c:pt idx="570">
                  <c:v>2012.413</c:v>
                </c:pt>
                <c:pt idx="571">
                  <c:v>2012.4348</c:v>
                </c:pt>
                <c:pt idx="572">
                  <c:v>2012.4565000000009</c:v>
                </c:pt>
                <c:pt idx="573">
                  <c:v>2012.4783</c:v>
                </c:pt>
                <c:pt idx="574">
                  <c:v>2012.5</c:v>
                </c:pt>
                <c:pt idx="575">
                  <c:v>2012.5217</c:v>
                </c:pt>
                <c:pt idx="576">
                  <c:v>2012.5435</c:v>
                </c:pt>
                <c:pt idx="577">
                  <c:v>2012.5652</c:v>
                </c:pt>
                <c:pt idx="578">
                  <c:v>2012.587</c:v>
                </c:pt>
                <c:pt idx="579">
                  <c:v>2012.6087</c:v>
                </c:pt>
                <c:pt idx="580">
                  <c:v>2012.6303999999998</c:v>
                </c:pt>
                <c:pt idx="581">
                  <c:v>2012.6521999999998</c:v>
                </c:pt>
                <c:pt idx="582">
                  <c:v>2012.6738999999998</c:v>
                </c:pt>
                <c:pt idx="583">
                  <c:v>2012.6957</c:v>
                </c:pt>
                <c:pt idx="584">
                  <c:v>2012.7174</c:v>
                </c:pt>
                <c:pt idx="585">
                  <c:v>2012.7391</c:v>
                </c:pt>
                <c:pt idx="586">
                  <c:v>2012.7609</c:v>
                </c:pt>
                <c:pt idx="587">
                  <c:v>2012.7826</c:v>
                </c:pt>
                <c:pt idx="588">
                  <c:v>2012.8042999999998</c:v>
                </c:pt>
                <c:pt idx="589">
                  <c:v>2012.8261</c:v>
                </c:pt>
                <c:pt idx="590">
                  <c:v>2012.8478</c:v>
                </c:pt>
                <c:pt idx="591">
                  <c:v>2012.8696</c:v>
                </c:pt>
                <c:pt idx="592">
                  <c:v>2012.8912999999998</c:v>
                </c:pt>
                <c:pt idx="593">
                  <c:v>2012.913</c:v>
                </c:pt>
                <c:pt idx="594">
                  <c:v>2012.9348</c:v>
                </c:pt>
                <c:pt idx="595">
                  <c:v>2012.9565000000009</c:v>
                </c:pt>
                <c:pt idx="596">
                  <c:v>2012.9783</c:v>
                </c:pt>
                <c:pt idx="597">
                  <c:v>2013</c:v>
                </c:pt>
                <c:pt idx="598">
                  <c:v>2013.0217</c:v>
                </c:pt>
                <c:pt idx="599">
                  <c:v>2013.0435</c:v>
                </c:pt>
                <c:pt idx="600">
                  <c:v>2013.0652</c:v>
                </c:pt>
                <c:pt idx="601">
                  <c:v>2013.087</c:v>
                </c:pt>
                <c:pt idx="602">
                  <c:v>2013.1087</c:v>
                </c:pt>
                <c:pt idx="603">
                  <c:v>2013.1303999999998</c:v>
                </c:pt>
                <c:pt idx="604">
                  <c:v>2013.1521999999998</c:v>
                </c:pt>
                <c:pt idx="605">
                  <c:v>2013.1738999999998</c:v>
                </c:pt>
                <c:pt idx="606">
                  <c:v>2013.1957</c:v>
                </c:pt>
                <c:pt idx="607">
                  <c:v>2013.2174</c:v>
                </c:pt>
                <c:pt idx="608">
                  <c:v>2013.2391</c:v>
                </c:pt>
                <c:pt idx="609">
                  <c:v>2013.2609</c:v>
                </c:pt>
                <c:pt idx="610">
                  <c:v>2013.2826</c:v>
                </c:pt>
                <c:pt idx="611">
                  <c:v>2013.3042999999998</c:v>
                </c:pt>
                <c:pt idx="612">
                  <c:v>2013.3261</c:v>
                </c:pt>
                <c:pt idx="613">
                  <c:v>2013.3478</c:v>
                </c:pt>
                <c:pt idx="614">
                  <c:v>2013.3696</c:v>
                </c:pt>
                <c:pt idx="615">
                  <c:v>2013.3912999999998</c:v>
                </c:pt>
                <c:pt idx="616">
                  <c:v>2013.413</c:v>
                </c:pt>
                <c:pt idx="617">
                  <c:v>2013.4348</c:v>
                </c:pt>
                <c:pt idx="618">
                  <c:v>2013.4565000000009</c:v>
                </c:pt>
                <c:pt idx="619">
                  <c:v>2013.4783</c:v>
                </c:pt>
                <c:pt idx="620">
                  <c:v>2013.5</c:v>
                </c:pt>
                <c:pt idx="621">
                  <c:v>2013.5217</c:v>
                </c:pt>
                <c:pt idx="622">
                  <c:v>2013.5435</c:v>
                </c:pt>
                <c:pt idx="623">
                  <c:v>2013.5652</c:v>
                </c:pt>
                <c:pt idx="624">
                  <c:v>2013.587</c:v>
                </c:pt>
                <c:pt idx="625">
                  <c:v>2013.6087</c:v>
                </c:pt>
                <c:pt idx="626">
                  <c:v>2013.6303999999998</c:v>
                </c:pt>
                <c:pt idx="627">
                  <c:v>2013.6521999999998</c:v>
                </c:pt>
                <c:pt idx="628">
                  <c:v>2013.6738999999998</c:v>
                </c:pt>
                <c:pt idx="629">
                  <c:v>2013.6957</c:v>
                </c:pt>
                <c:pt idx="630">
                  <c:v>2013.7174</c:v>
                </c:pt>
                <c:pt idx="631">
                  <c:v>2013.7391</c:v>
                </c:pt>
                <c:pt idx="632">
                  <c:v>2013.7609</c:v>
                </c:pt>
                <c:pt idx="633">
                  <c:v>2013.7826</c:v>
                </c:pt>
                <c:pt idx="634">
                  <c:v>2013.8042999999998</c:v>
                </c:pt>
                <c:pt idx="635">
                  <c:v>2013.8261</c:v>
                </c:pt>
                <c:pt idx="636">
                  <c:v>2013.8478</c:v>
                </c:pt>
                <c:pt idx="637">
                  <c:v>2013.8696</c:v>
                </c:pt>
                <c:pt idx="638">
                  <c:v>2013.8912999999998</c:v>
                </c:pt>
                <c:pt idx="639">
                  <c:v>2013.913</c:v>
                </c:pt>
                <c:pt idx="640">
                  <c:v>2013.9348</c:v>
                </c:pt>
                <c:pt idx="641">
                  <c:v>2013.9565000000009</c:v>
                </c:pt>
                <c:pt idx="642">
                  <c:v>2013.9783</c:v>
                </c:pt>
                <c:pt idx="643">
                  <c:v>2014</c:v>
                </c:pt>
                <c:pt idx="644">
                  <c:v>2014.0217</c:v>
                </c:pt>
                <c:pt idx="645">
                  <c:v>2014.0435</c:v>
                </c:pt>
                <c:pt idx="646">
                  <c:v>2014.0652</c:v>
                </c:pt>
                <c:pt idx="647">
                  <c:v>2014.087</c:v>
                </c:pt>
                <c:pt idx="648">
                  <c:v>2014.1087</c:v>
                </c:pt>
                <c:pt idx="649">
                  <c:v>2014.1303999999998</c:v>
                </c:pt>
                <c:pt idx="650">
                  <c:v>2014.1521999999998</c:v>
                </c:pt>
                <c:pt idx="651">
                  <c:v>2014.1738999999998</c:v>
                </c:pt>
                <c:pt idx="652">
                  <c:v>2014.1957</c:v>
                </c:pt>
                <c:pt idx="653">
                  <c:v>2014.2174</c:v>
                </c:pt>
                <c:pt idx="654">
                  <c:v>2014.2391</c:v>
                </c:pt>
                <c:pt idx="655">
                  <c:v>2014.2609</c:v>
                </c:pt>
                <c:pt idx="656">
                  <c:v>2014.2826</c:v>
                </c:pt>
                <c:pt idx="657">
                  <c:v>2014.3042999999998</c:v>
                </c:pt>
                <c:pt idx="658">
                  <c:v>2014.3261</c:v>
                </c:pt>
                <c:pt idx="659">
                  <c:v>2014.3478</c:v>
                </c:pt>
                <c:pt idx="660">
                  <c:v>2014.3696</c:v>
                </c:pt>
                <c:pt idx="661">
                  <c:v>2014.3912999999998</c:v>
                </c:pt>
                <c:pt idx="662">
                  <c:v>2014.413</c:v>
                </c:pt>
                <c:pt idx="663">
                  <c:v>2014.4348</c:v>
                </c:pt>
                <c:pt idx="664">
                  <c:v>2014.4565000000009</c:v>
                </c:pt>
                <c:pt idx="665">
                  <c:v>2014.4783</c:v>
                </c:pt>
                <c:pt idx="666">
                  <c:v>2014.5</c:v>
                </c:pt>
                <c:pt idx="667">
                  <c:v>2014.5217</c:v>
                </c:pt>
                <c:pt idx="668">
                  <c:v>2014.5435</c:v>
                </c:pt>
                <c:pt idx="669">
                  <c:v>2014.5652</c:v>
                </c:pt>
                <c:pt idx="670">
                  <c:v>2014.587</c:v>
                </c:pt>
                <c:pt idx="671">
                  <c:v>2014.6087</c:v>
                </c:pt>
                <c:pt idx="672">
                  <c:v>2014.6303999999998</c:v>
                </c:pt>
                <c:pt idx="673">
                  <c:v>2014.6521999999998</c:v>
                </c:pt>
                <c:pt idx="674">
                  <c:v>2014.6738999999998</c:v>
                </c:pt>
                <c:pt idx="675">
                  <c:v>2014.6957</c:v>
                </c:pt>
                <c:pt idx="676">
                  <c:v>2014.7174</c:v>
                </c:pt>
                <c:pt idx="677">
                  <c:v>2014.7391</c:v>
                </c:pt>
                <c:pt idx="678">
                  <c:v>2014.7609</c:v>
                </c:pt>
                <c:pt idx="679">
                  <c:v>2014.7826</c:v>
                </c:pt>
                <c:pt idx="680">
                  <c:v>2014.8042999999998</c:v>
                </c:pt>
                <c:pt idx="681">
                  <c:v>2014.8261</c:v>
                </c:pt>
                <c:pt idx="682">
                  <c:v>2014.8478</c:v>
                </c:pt>
                <c:pt idx="683">
                  <c:v>2014.8696</c:v>
                </c:pt>
                <c:pt idx="684">
                  <c:v>2014.8912999999998</c:v>
                </c:pt>
                <c:pt idx="685">
                  <c:v>2014.913</c:v>
                </c:pt>
                <c:pt idx="686">
                  <c:v>2014.9348</c:v>
                </c:pt>
                <c:pt idx="687">
                  <c:v>2014.9565000000009</c:v>
                </c:pt>
                <c:pt idx="688">
                  <c:v>2014.9783</c:v>
                </c:pt>
                <c:pt idx="689">
                  <c:v>2015</c:v>
                </c:pt>
              </c:numCache>
            </c:numRef>
          </c:xVal>
          <c:yVal>
            <c:numRef>
              <c:f>LITTLE_LAGOON_PMAX!$F$2:$F$691</c:f>
              <c:numCache>
                <c:formatCode>General</c:formatCode>
                <c:ptCount val="690"/>
                <c:pt idx="0">
                  <c:v>70.727777777799901</c:v>
                </c:pt>
                <c:pt idx="1">
                  <c:v>70.208333333299905</c:v>
                </c:pt>
                <c:pt idx="2">
                  <c:v>69.805555555599895</c:v>
                </c:pt>
                <c:pt idx="3">
                  <c:v>69.191666666700058</c:v>
                </c:pt>
                <c:pt idx="4">
                  <c:v>68.561111111100004</c:v>
                </c:pt>
                <c:pt idx="5">
                  <c:v>68.336111111099896</c:v>
                </c:pt>
                <c:pt idx="6">
                  <c:v>67.64166666669999</c:v>
                </c:pt>
                <c:pt idx="7">
                  <c:v>67.105555555599878</c:v>
                </c:pt>
                <c:pt idx="8">
                  <c:v>67.1694444444</c:v>
                </c:pt>
                <c:pt idx="9">
                  <c:v>66.908333333299908</c:v>
                </c:pt>
                <c:pt idx="10">
                  <c:v>67.311111111100004</c:v>
                </c:pt>
                <c:pt idx="11">
                  <c:v>67.633333333299916</c:v>
                </c:pt>
                <c:pt idx="12">
                  <c:v>67.755555555599926</c:v>
                </c:pt>
                <c:pt idx="13">
                  <c:v>67.736111111100001</c:v>
                </c:pt>
                <c:pt idx="14">
                  <c:v>67.497222222200108</c:v>
                </c:pt>
                <c:pt idx="15">
                  <c:v>67.333333333299905</c:v>
                </c:pt>
                <c:pt idx="16">
                  <c:v>67.2722222222</c:v>
                </c:pt>
                <c:pt idx="17">
                  <c:v>68.030555555599989</c:v>
                </c:pt>
                <c:pt idx="18">
                  <c:v>69.14166666669999</c:v>
                </c:pt>
                <c:pt idx="19">
                  <c:v>70.45</c:v>
                </c:pt>
                <c:pt idx="20">
                  <c:v>72.808333333299885</c:v>
                </c:pt>
                <c:pt idx="21">
                  <c:v>75.583333333299905</c:v>
                </c:pt>
                <c:pt idx="22">
                  <c:v>78.024999999999991</c:v>
                </c:pt>
                <c:pt idx="23">
                  <c:v>79.7055555556</c:v>
                </c:pt>
                <c:pt idx="24">
                  <c:v>79.730555555599949</c:v>
                </c:pt>
                <c:pt idx="25">
                  <c:v>79.052777777799861</c:v>
                </c:pt>
                <c:pt idx="26">
                  <c:v>78.48333333330001</c:v>
                </c:pt>
                <c:pt idx="27">
                  <c:v>78.297222222200077</c:v>
                </c:pt>
                <c:pt idx="28">
                  <c:v>78.605555555599878</c:v>
                </c:pt>
                <c:pt idx="29">
                  <c:v>79.327777777799852</c:v>
                </c:pt>
                <c:pt idx="30">
                  <c:v>79.872222222200008</c:v>
                </c:pt>
                <c:pt idx="31">
                  <c:v>79.880555555599926</c:v>
                </c:pt>
                <c:pt idx="32">
                  <c:v>79.263888888899942</c:v>
                </c:pt>
                <c:pt idx="33">
                  <c:v>78.011111111100007</c:v>
                </c:pt>
                <c:pt idx="34">
                  <c:v>76.427777777799918</c:v>
                </c:pt>
                <c:pt idx="35">
                  <c:v>75.211111111099981</c:v>
                </c:pt>
                <c:pt idx="36">
                  <c:v>73.963888888900001</c:v>
                </c:pt>
                <c:pt idx="37">
                  <c:v>72.638888888899885</c:v>
                </c:pt>
                <c:pt idx="38">
                  <c:v>72.319444444400006</c:v>
                </c:pt>
                <c:pt idx="39">
                  <c:v>72.327777777799852</c:v>
                </c:pt>
                <c:pt idx="40">
                  <c:v>72.702777777799852</c:v>
                </c:pt>
                <c:pt idx="41">
                  <c:v>73.544444444400057</c:v>
                </c:pt>
                <c:pt idx="42">
                  <c:v>73.674999999999983</c:v>
                </c:pt>
                <c:pt idx="43">
                  <c:v>73.208333333299905</c:v>
                </c:pt>
                <c:pt idx="44">
                  <c:v>71.919444444400057</c:v>
                </c:pt>
                <c:pt idx="45">
                  <c:v>71.077777777799852</c:v>
                </c:pt>
                <c:pt idx="46">
                  <c:v>70.797222222200077</c:v>
                </c:pt>
                <c:pt idx="47">
                  <c:v>70.416666666699996</c:v>
                </c:pt>
                <c:pt idx="48">
                  <c:v>70.044444444400057</c:v>
                </c:pt>
                <c:pt idx="49">
                  <c:v>69.7055555556</c:v>
                </c:pt>
                <c:pt idx="50">
                  <c:v>68.938888888899896</c:v>
                </c:pt>
                <c:pt idx="51">
                  <c:v>68.533333333299908</c:v>
                </c:pt>
                <c:pt idx="52">
                  <c:v>68.038888888899905</c:v>
                </c:pt>
                <c:pt idx="53">
                  <c:v>68.155555555599904</c:v>
                </c:pt>
                <c:pt idx="54">
                  <c:v>68.980555555599949</c:v>
                </c:pt>
                <c:pt idx="55">
                  <c:v>69.219444444400025</c:v>
                </c:pt>
                <c:pt idx="56">
                  <c:v>68.147222222200057</c:v>
                </c:pt>
                <c:pt idx="57">
                  <c:v>66.119444444400003</c:v>
                </c:pt>
                <c:pt idx="58">
                  <c:v>64.674999999999983</c:v>
                </c:pt>
                <c:pt idx="59">
                  <c:v>65.39166666669999</c:v>
                </c:pt>
                <c:pt idx="60">
                  <c:v>66.947222222199997</c:v>
                </c:pt>
                <c:pt idx="61">
                  <c:v>68.45</c:v>
                </c:pt>
                <c:pt idx="62">
                  <c:v>69.174999999999983</c:v>
                </c:pt>
                <c:pt idx="63">
                  <c:v>69.397222222200057</c:v>
                </c:pt>
                <c:pt idx="64">
                  <c:v>69.061111111100004</c:v>
                </c:pt>
                <c:pt idx="65">
                  <c:v>68.344444444400025</c:v>
                </c:pt>
                <c:pt idx="66">
                  <c:v>68.486111111100001</c:v>
                </c:pt>
                <c:pt idx="67">
                  <c:v>69.655555555599904</c:v>
                </c:pt>
                <c:pt idx="68">
                  <c:v>70.888888888899885</c:v>
                </c:pt>
                <c:pt idx="69">
                  <c:v>72.377777777799849</c:v>
                </c:pt>
                <c:pt idx="70">
                  <c:v>73.974999999999994</c:v>
                </c:pt>
                <c:pt idx="71">
                  <c:v>75.388888888899885</c:v>
                </c:pt>
                <c:pt idx="72">
                  <c:v>76.424999999999997</c:v>
                </c:pt>
                <c:pt idx="73">
                  <c:v>77.411111111099999</c:v>
                </c:pt>
                <c:pt idx="74">
                  <c:v>78.055555555599895</c:v>
                </c:pt>
                <c:pt idx="75">
                  <c:v>79.780555555599989</c:v>
                </c:pt>
                <c:pt idx="76">
                  <c:v>80.369444444400003</c:v>
                </c:pt>
                <c:pt idx="77">
                  <c:v>80.616666666699999</c:v>
                </c:pt>
                <c:pt idx="78">
                  <c:v>80.274999999999991</c:v>
                </c:pt>
                <c:pt idx="79">
                  <c:v>80.619444444400003</c:v>
                </c:pt>
                <c:pt idx="80">
                  <c:v>81.05</c:v>
                </c:pt>
                <c:pt idx="81">
                  <c:v>80.861111111100001</c:v>
                </c:pt>
                <c:pt idx="82">
                  <c:v>81.013888888899942</c:v>
                </c:pt>
                <c:pt idx="83">
                  <c:v>81.158333333299879</c:v>
                </c:pt>
                <c:pt idx="84">
                  <c:v>80.913888888900004</c:v>
                </c:pt>
                <c:pt idx="85">
                  <c:v>79.986111111100001</c:v>
                </c:pt>
                <c:pt idx="86">
                  <c:v>79.791666666699996</c:v>
                </c:pt>
                <c:pt idx="87">
                  <c:v>78.788888888899905</c:v>
                </c:pt>
                <c:pt idx="88">
                  <c:v>78.069444444400006</c:v>
                </c:pt>
                <c:pt idx="89">
                  <c:v>76.613888888899893</c:v>
                </c:pt>
                <c:pt idx="90">
                  <c:v>74.927777777799918</c:v>
                </c:pt>
                <c:pt idx="91">
                  <c:v>73.394444444400023</c:v>
                </c:pt>
                <c:pt idx="92">
                  <c:v>72.627777777799849</c:v>
                </c:pt>
                <c:pt idx="93">
                  <c:v>72.308333333299885</c:v>
                </c:pt>
                <c:pt idx="94">
                  <c:v>72.349999999999994</c:v>
                </c:pt>
                <c:pt idx="95">
                  <c:v>73.308333333299885</c:v>
                </c:pt>
                <c:pt idx="96">
                  <c:v>73.552777777799861</c:v>
                </c:pt>
                <c:pt idx="97">
                  <c:v>73.011111111100007</c:v>
                </c:pt>
                <c:pt idx="98">
                  <c:v>72.061111111100004</c:v>
                </c:pt>
                <c:pt idx="99">
                  <c:v>71.558333333299885</c:v>
                </c:pt>
                <c:pt idx="100">
                  <c:v>71.23333333330001</c:v>
                </c:pt>
                <c:pt idx="101">
                  <c:v>71.283333333299908</c:v>
                </c:pt>
                <c:pt idx="102">
                  <c:v>71.474999999999994</c:v>
                </c:pt>
                <c:pt idx="103">
                  <c:v>72.441666666700129</c:v>
                </c:pt>
                <c:pt idx="104">
                  <c:v>73.397222222200057</c:v>
                </c:pt>
                <c:pt idx="105">
                  <c:v>74.099999999999994</c:v>
                </c:pt>
                <c:pt idx="106">
                  <c:v>74.686111111099905</c:v>
                </c:pt>
                <c:pt idx="107">
                  <c:v>74.694444444400006</c:v>
                </c:pt>
                <c:pt idx="108">
                  <c:v>75.316666666700058</c:v>
                </c:pt>
                <c:pt idx="109">
                  <c:v>76.563888888899896</c:v>
                </c:pt>
                <c:pt idx="110">
                  <c:v>78.372222222200008</c:v>
                </c:pt>
                <c:pt idx="111">
                  <c:v>80.424999999999997</c:v>
                </c:pt>
                <c:pt idx="112">
                  <c:v>81.730555555599949</c:v>
                </c:pt>
                <c:pt idx="113">
                  <c:v>81.683333333299885</c:v>
                </c:pt>
                <c:pt idx="114">
                  <c:v>80.686111111099905</c:v>
                </c:pt>
                <c:pt idx="115">
                  <c:v>79.183333333299885</c:v>
                </c:pt>
                <c:pt idx="116">
                  <c:v>77.836111111099896</c:v>
                </c:pt>
                <c:pt idx="117">
                  <c:v>78.261111111100007</c:v>
                </c:pt>
                <c:pt idx="118">
                  <c:v>78.813888888899896</c:v>
                </c:pt>
                <c:pt idx="119">
                  <c:v>79.638888888899885</c:v>
                </c:pt>
                <c:pt idx="120">
                  <c:v>79.861111111100001</c:v>
                </c:pt>
                <c:pt idx="121">
                  <c:v>80.849999999999994</c:v>
                </c:pt>
                <c:pt idx="122">
                  <c:v>82.344444444400025</c:v>
                </c:pt>
                <c:pt idx="123">
                  <c:v>83.919444444400057</c:v>
                </c:pt>
                <c:pt idx="124">
                  <c:v>84.51666666669999</c:v>
                </c:pt>
                <c:pt idx="125">
                  <c:v>84.774999999999991</c:v>
                </c:pt>
                <c:pt idx="126">
                  <c:v>84.441666666700129</c:v>
                </c:pt>
                <c:pt idx="127">
                  <c:v>83.888888888899885</c:v>
                </c:pt>
                <c:pt idx="128">
                  <c:v>83.061111111100004</c:v>
                </c:pt>
                <c:pt idx="129">
                  <c:v>82</c:v>
                </c:pt>
                <c:pt idx="130">
                  <c:v>81.338888888899916</c:v>
                </c:pt>
                <c:pt idx="131">
                  <c:v>81.094444444400025</c:v>
                </c:pt>
                <c:pt idx="132">
                  <c:v>81.338888888899916</c:v>
                </c:pt>
                <c:pt idx="133">
                  <c:v>81.286111111099942</c:v>
                </c:pt>
                <c:pt idx="134">
                  <c:v>80.969444444400025</c:v>
                </c:pt>
                <c:pt idx="135">
                  <c:v>80.622222222200008</c:v>
                </c:pt>
                <c:pt idx="136">
                  <c:v>80.313888888899896</c:v>
                </c:pt>
                <c:pt idx="137">
                  <c:v>79.738888888899893</c:v>
                </c:pt>
                <c:pt idx="138">
                  <c:v>83.127777777799849</c:v>
                </c:pt>
                <c:pt idx="139">
                  <c:v>83.008333333299916</c:v>
                </c:pt>
                <c:pt idx="140">
                  <c:v>81.74444444440006</c:v>
                </c:pt>
                <c:pt idx="141">
                  <c:v>79.586111111099896</c:v>
                </c:pt>
                <c:pt idx="142">
                  <c:v>77.094444444400025</c:v>
                </c:pt>
                <c:pt idx="143">
                  <c:v>74.091666666699993</c:v>
                </c:pt>
                <c:pt idx="144">
                  <c:v>71.3305555556</c:v>
                </c:pt>
                <c:pt idx="145">
                  <c:v>68.997222222200108</c:v>
                </c:pt>
                <c:pt idx="146">
                  <c:v>67.527777777799855</c:v>
                </c:pt>
                <c:pt idx="147">
                  <c:v>66.149999999999991</c:v>
                </c:pt>
                <c:pt idx="148">
                  <c:v>66.011111111100007</c:v>
                </c:pt>
                <c:pt idx="149">
                  <c:v>66.844444444400025</c:v>
                </c:pt>
                <c:pt idx="150">
                  <c:v>68.433333333299942</c:v>
                </c:pt>
                <c:pt idx="151">
                  <c:v>70.374999999999986</c:v>
                </c:pt>
                <c:pt idx="152">
                  <c:v>71.541666666699996</c:v>
                </c:pt>
                <c:pt idx="153">
                  <c:v>71.108333333299882</c:v>
                </c:pt>
                <c:pt idx="154">
                  <c:v>70.599999999999994</c:v>
                </c:pt>
                <c:pt idx="155">
                  <c:v>70.188888888899854</c:v>
                </c:pt>
                <c:pt idx="156">
                  <c:v>70.369444444400003</c:v>
                </c:pt>
                <c:pt idx="157">
                  <c:v>70.877777777799849</c:v>
                </c:pt>
                <c:pt idx="158">
                  <c:v>72.124999999999986</c:v>
                </c:pt>
                <c:pt idx="159">
                  <c:v>73.044444444400057</c:v>
                </c:pt>
                <c:pt idx="160">
                  <c:v>74.0222222222</c:v>
                </c:pt>
                <c:pt idx="161">
                  <c:v>74.277777777799855</c:v>
                </c:pt>
                <c:pt idx="162">
                  <c:v>75.413888888900004</c:v>
                </c:pt>
                <c:pt idx="163">
                  <c:v>77.102777777799844</c:v>
                </c:pt>
                <c:pt idx="164">
                  <c:v>79.719444444400025</c:v>
                </c:pt>
                <c:pt idx="165">
                  <c:v>82.333333333299905</c:v>
                </c:pt>
                <c:pt idx="166">
                  <c:v>84.372222222200008</c:v>
                </c:pt>
                <c:pt idx="167">
                  <c:v>84.913888888900004</c:v>
                </c:pt>
                <c:pt idx="168">
                  <c:v>85.51666666669999</c:v>
                </c:pt>
                <c:pt idx="169">
                  <c:v>85.441666666700129</c:v>
                </c:pt>
                <c:pt idx="170">
                  <c:v>84.869444444400003</c:v>
                </c:pt>
                <c:pt idx="171">
                  <c:v>82.783333333299908</c:v>
                </c:pt>
                <c:pt idx="172">
                  <c:v>81.816666666700058</c:v>
                </c:pt>
                <c:pt idx="173">
                  <c:v>81.5</c:v>
                </c:pt>
                <c:pt idx="174">
                  <c:v>81.724999999999994</c:v>
                </c:pt>
                <c:pt idx="175">
                  <c:v>81.819444444400006</c:v>
                </c:pt>
                <c:pt idx="176">
                  <c:v>81.694444444400006</c:v>
                </c:pt>
                <c:pt idx="177">
                  <c:v>81.480555555599949</c:v>
                </c:pt>
                <c:pt idx="178">
                  <c:v>80.913888888900004</c:v>
                </c:pt>
                <c:pt idx="179">
                  <c:v>80.586111111099896</c:v>
                </c:pt>
                <c:pt idx="180">
                  <c:v>80.536111111099942</c:v>
                </c:pt>
                <c:pt idx="181">
                  <c:v>80.105555555599878</c:v>
                </c:pt>
                <c:pt idx="182">
                  <c:v>79.49444444440006</c:v>
                </c:pt>
                <c:pt idx="183">
                  <c:v>77.883333333299916</c:v>
                </c:pt>
                <c:pt idx="184">
                  <c:v>77.274999999999991</c:v>
                </c:pt>
                <c:pt idx="185">
                  <c:v>75.73333333330001</c:v>
                </c:pt>
                <c:pt idx="186">
                  <c:v>74.73333333330001</c:v>
                </c:pt>
                <c:pt idx="187">
                  <c:v>73.038888888899905</c:v>
                </c:pt>
                <c:pt idx="188">
                  <c:v>72.069444444400006</c:v>
                </c:pt>
                <c:pt idx="189">
                  <c:v>72.366666666699999</c:v>
                </c:pt>
                <c:pt idx="190">
                  <c:v>72.51666666669999</c:v>
                </c:pt>
                <c:pt idx="191">
                  <c:v>71.991666666700098</c:v>
                </c:pt>
                <c:pt idx="192">
                  <c:v>71.558333333299885</c:v>
                </c:pt>
                <c:pt idx="193">
                  <c:v>70.958333333299905</c:v>
                </c:pt>
                <c:pt idx="194">
                  <c:v>71.149999999999991</c:v>
                </c:pt>
                <c:pt idx="195">
                  <c:v>71.444444444400077</c:v>
                </c:pt>
                <c:pt idx="196">
                  <c:v>72.197222222199983</c:v>
                </c:pt>
                <c:pt idx="197">
                  <c:v>72.763888888899942</c:v>
                </c:pt>
                <c:pt idx="198">
                  <c:v>73.888888888899885</c:v>
                </c:pt>
                <c:pt idx="199">
                  <c:v>75.908333333299908</c:v>
                </c:pt>
                <c:pt idx="200">
                  <c:v>79.055555555599895</c:v>
                </c:pt>
                <c:pt idx="201">
                  <c:v>81.461111111099981</c:v>
                </c:pt>
                <c:pt idx="202">
                  <c:v>82.024999999999991</c:v>
                </c:pt>
                <c:pt idx="203">
                  <c:v>80.933333333299942</c:v>
                </c:pt>
                <c:pt idx="204">
                  <c:v>79.4555555556</c:v>
                </c:pt>
                <c:pt idx="205">
                  <c:v>78.9555555556</c:v>
                </c:pt>
                <c:pt idx="206">
                  <c:v>77.919444444400057</c:v>
                </c:pt>
                <c:pt idx="207">
                  <c:v>77.816666666700058</c:v>
                </c:pt>
                <c:pt idx="208">
                  <c:v>78.397222222200057</c:v>
                </c:pt>
                <c:pt idx="209">
                  <c:v>80.094444444400025</c:v>
                </c:pt>
                <c:pt idx="210">
                  <c:v>80.933333333299942</c:v>
                </c:pt>
                <c:pt idx="211">
                  <c:v>82.127777777799849</c:v>
                </c:pt>
                <c:pt idx="212">
                  <c:v>83.269444444400023</c:v>
                </c:pt>
                <c:pt idx="213">
                  <c:v>83.788888888899905</c:v>
                </c:pt>
                <c:pt idx="214">
                  <c:v>83.661111111099942</c:v>
                </c:pt>
                <c:pt idx="215">
                  <c:v>81.755555555599926</c:v>
                </c:pt>
                <c:pt idx="216">
                  <c:v>78.880555555599926</c:v>
                </c:pt>
                <c:pt idx="217">
                  <c:v>74.972222222200003</c:v>
                </c:pt>
                <c:pt idx="218">
                  <c:v>70.51666666669999</c:v>
                </c:pt>
                <c:pt idx="219">
                  <c:v>68.01666666669999</c:v>
                </c:pt>
                <c:pt idx="220">
                  <c:v>67.797222222200077</c:v>
                </c:pt>
                <c:pt idx="221">
                  <c:v>68.261111111100007</c:v>
                </c:pt>
                <c:pt idx="222">
                  <c:v>68.844444444400025</c:v>
                </c:pt>
                <c:pt idx="223">
                  <c:v>69.14166666669999</c:v>
                </c:pt>
                <c:pt idx="224">
                  <c:v>69.072222222199926</c:v>
                </c:pt>
                <c:pt idx="225">
                  <c:v>69.258333333299916</c:v>
                </c:pt>
                <c:pt idx="226">
                  <c:v>69.458333333299905</c:v>
                </c:pt>
                <c:pt idx="227">
                  <c:v>70.386111111099908</c:v>
                </c:pt>
                <c:pt idx="228">
                  <c:v>70.058333333299885</c:v>
                </c:pt>
                <c:pt idx="229">
                  <c:v>69.055555555599895</c:v>
                </c:pt>
                <c:pt idx="230">
                  <c:v>67.963888888900001</c:v>
                </c:pt>
                <c:pt idx="231">
                  <c:v>66.827777777799852</c:v>
                </c:pt>
                <c:pt idx="232">
                  <c:v>66.366666666699999</c:v>
                </c:pt>
                <c:pt idx="233">
                  <c:v>65.874999999999986</c:v>
                </c:pt>
                <c:pt idx="234">
                  <c:v>63.994444444399996</c:v>
                </c:pt>
                <c:pt idx="235">
                  <c:v>60.738888888900028</c:v>
                </c:pt>
                <c:pt idx="236">
                  <c:v>58.994444444399996</c:v>
                </c:pt>
                <c:pt idx="237">
                  <c:v>58.519444444399994</c:v>
                </c:pt>
                <c:pt idx="238">
                  <c:v>59.6472222222</c:v>
                </c:pt>
                <c:pt idx="239">
                  <c:v>60.452777777799994</c:v>
                </c:pt>
                <c:pt idx="240">
                  <c:v>60.8861111111</c:v>
                </c:pt>
                <c:pt idx="241">
                  <c:v>60.430555555599994</c:v>
                </c:pt>
                <c:pt idx="242">
                  <c:v>60.369444444399996</c:v>
                </c:pt>
                <c:pt idx="243">
                  <c:v>61.0111111111</c:v>
                </c:pt>
                <c:pt idx="244">
                  <c:v>61.952777777799994</c:v>
                </c:pt>
                <c:pt idx="245">
                  <c:v>63.336111111100003</c:v>
                </c:pt>
                <c:pt idx="246">
                  <c:v>64.39166666669999</c:v>
                </c:pt>
                <c:pt idx="247">
                  <c:v>65.09722222220006</c:v>
                </c:pt>
                <c:pt idx="248">
                  <c:v>64.761111111100007</c:v>
                </c:pt>
                <c:pt idx="249">
                  <c:v>65.836111111099896</c:v>
                </c:pt>
                <c:pt idx="250">
                  <c:v>68.680555555599895</c:v>
                </c:pt>
                <c:pt idx="251">
                  <c:v>70.611111111100001</c:v>
                </c:pt>
                <c:pt idx="252">
                  <c:v>70.569444444400006</c:v>
                </c:pt>
                <c:pt idx="253">
                  <c:v>70.008333333299916</c:v>
                </c:pt>
                <c:pt idx="254">
                  <c:v>69.349999999999994</c:v>
                </c:pt>
                <c:pt idx="255">
                  <c:v>67.480555555599949</c:v>
                </c:pt>
                <c:pt idx="256">
                  <c:v>65.627777777799849</c:v>
                </c:pt>
                <c:pt idx="257">
                  <c:v>65.763888888899942</c:v>
                </c:pt>
                <c:pt idx="258">
                  <c:v>67.116666666699999</c:v>
                </c:pt>
                <c:pt idx="259">
                  <c:v>67.886111111099908</c:v>
                </c:pt>
                <c:pt idx="260">
                  <c:v>66.427777777799918</c:v>
                </c:pt>
                <c:pt idx="261">
                  <c:v>62.561111111100011</c:v>
                </c:pt>
                <c:pt idx="262">
                  <c:v>59.219444444400004</c:v>
                </c:pt>
                <c:pt idx="263">
                  <c:v>58.6</c:v>
                </c:pt>
                <c:pt idx="264">
                  <c:v>59.997222222200001</c:v>
                </c:pt>
                <c:pt idx="265">
                  <c:v>61.611111111100001</c:v>
                </c:pt>
                <c:pt idx="266">
                  <c:v>62.716666666699965</c:v>
                </c:pt>
                <c:pt idx="267">
                  <c:v>62.330555555599993</c:v>
                </c:pt>
                <c:pt idx="268">
                  <c:v>61.211111111100003</c:v>
                </c:pt>
                <c:pt idx="269">
                  <c:v>60.838888888900001</c:v>
                </c:pt>
                <c:pt idx="270">
                  <c:v>60.872222222200001</c:v>
                </c:pt>
                <c:pt idx="271">
                  <c:v>60.36666666669997</c:v>
                </c:pt>
                <c:pt idx="272">
                  <c:v>60.472222222200003</c:v>
                </c:pt>
                <c:pt idx="273">
                  <c:v>61.0111111111</c:v>
                </c:pt>
                <c:pt idx="274">
                  <c:v>60.938888888900003</c:v>
                </c:pt>
                <c:pt idx="275">
                  <c:v>59.994444444399996</c:v>
                </c:pt>
                <c:pt idx="276">
                  <c:v>59.422222222200013</c:v>
                </c:pt>
                <c:pt idx="277">
                  <c:v>58.74166666669997</c:v>
                </c:pt>
                <c:pt idx="278">
                  <c:v>58.15</c:v>
                </c:pt>
                <c:pt idx="279">
                  <c:v>57.3861111111</c:v>
                </c:pt>
                <c:pt idx="280">
                  <c:v>57.119444444399996</c:v>
                </c:pt>
                <c:pt idx="281">
                  <c:v>57.038888888900011</c:v>
                </c:pt>
                <c:pt idx="282">
                  <c:v>57.025000000000013</c:v>
                </c:pt>
                <c:pt idx="283">
                  <c:v>56.802777777799996</c:v>
                </c:pt>
                <c:pt idx="284">
                  <c:v>57.402777777799997</c:v>
                </c:pt>
                <c:pt idx="285">
                  <c:v>58.075000000000003</c:v>
                </c:pt>
                <c:pt idx="286">
                  <c:v>58.119444444399996</c:v>
                </c:pt>
                <c:pt idx="287">
                  <c:v>57.902777777799997</c:v>
                </c:pt>
                <c:pt idx="288">
                  <c:v>57.691666666699994</c:v>
                </c:pt>
                <c:pt idx="289">
                  <c:v>58.338888888900001</c:v>
                </c:pt>
                <c:pt idx="290">
                  <c:v>59.25833333330003</c:v>
                </c:pt>
                <c:pt idx="291">
                  <c:v>60.855555555599992</c:v>
                </c:pt>
                <c:pt idx="292">
                  <c:v>62.472222222200003</c:v>
                </c:pt>
                <c:pt idx="293">
                  <c:v>63.438888888900003</c:v>
                </c:pt>
                <c:pt idx="294">
                  <c:v>64.088888888899916</c:v>
                </c:pt>
                <c:pt idx="295">
                  <c:v>64.505555555599926</c:v>
                </c:pt>
                <c:pt idx="296">
                  <c:v>64.633333333299916</c:v>
                </c:pt>
                <c:pt idx="297">
                  <c:v>64.852777777799844</c:v>
                </c:pt>
                <c:pt idx="298">
                  <c:v>66.005555555599926</c:v>
                </c:pt>
                <c:pt idx="299">
                  <c:v>67.76666666669999</c:v>
                </c:pt>
                <c:pt idx="300">
                  <c:v>68.55</c:v>
                </c:pt>
                <c:pt idx="301">
                  <c:v>66.73333333330001</c:v>
                </c:pt>
                <c:pt idx="302">
                  <c:v>64.363888888899893</c:v>
                </c:pt>
                <c:pt idx="303">
                  <c:v>62.469444444400004</c:v>
                </c:pt>
                <c:pt idx="304">
                  <c:v>62.86666666669997</c:v>
                </c:pt>
                <c:pt idx="305">
                  <c:v>64.583333333299905</c:v>
                </c:pt>
                <c:pt idx="306">
                  <c:v>67.066666666700058</c:v>
                </c:pt>
                <c:pt idx="307">
                  <c:v>67.919444444400057</c:v>
                </c:pt>
                <c:pt idx="308">
                  <c:v>68.527777777799855</c:v>
                </c:pt>
                <c:pt idx="309">
                  <c:v>68.45</c:v>
                </c:pt>
                <c:pt idx="310">
                  <c:v>68.161111111099942</c:v>
                </c:pt>
                <c:pt idx="311">
                  <c:v>67.411111111099999</c:v>
                </c:pt>
                <c:pt idx="312">
                  <c:v>66.769444444400023</c:v>
                </c:pt>
                <c:pt idx="313">
                  <c:v>66.511111111100007</c:v>
                </c:pt>
                <c:pt idx="314">
                  <c:v>66.897222222200057</c:v>
                </c:pt>
                <c:pt idx="315">
                  <c:v>68.224999999999994</c:v>
                </c:pt>
                <c:pt idx="316">
                  <c:v>69.047222222200077</c:v>
                </c:pt>
                <c:pt idx="317">
                  <c:v>68.786111111099942</c:v>
                </c:pt>
                <c:pt idx="318">
                  <c:v>67.366666666699999</c:v>
                </c:pt>
                <c:pt idx="319">
                  <c:v>66.152777777799812</c:v>
                </c:pt>
                <c:pt idx="320">
                  <c:v>65.222222222200003</c:v>
                </c:pt>
                <c:pt idx="321">
                  <c:v>64.813888888899896</c:v>
                </c:pt>
                <c:pt idx="322">
                  <c:v>64.433333333299942</c:v>
                </c:pt>
                <c:pt idx="323">
                  <c:v>63.894444444399994</c:v>
                </c:pt>
                <c:pt idx="324">
                  <c:v>63.597222222200003</c:v>
                </c:pt>
                <c:pt idx="325">
                  <c:v>63.644444444399994</c:v>
                </c:pt>
                <c:pt idx="326">
                  <c:v>63.816666666699945</c:v>
                </c:pt>
                <c:pt idx="327">
                  <c:v>63.141666666699955</c:v>
                </c:pt>
                <c:pt idx="328">
                  <c:v>61.61666666669997</c:v>
                </c:pt>
                <c:pt idx="329">
                  <c:v>59.861111111100001</c:v>
                </c:pt>
                <c:pt idx="330">
                  <c:v>57.836111111100003</c:v>
                </c:pt>
                <c:pt idx="331">
                  <c:v>57.575000000000003</c:v>
                </c:pt>
                <c:pt idx="332">
                  <c:v>58.663888888900011</c:v>
                </c:pt>
                <c:pt idx="333">
                  <c:v>60.383333333300001</c:v>
                </c:pt>
                <c:pt idx="334">
                  <c:v>62.072222222200011</c:v>
                </c:pt>
                <c:pt idx="335">
                  <c:v>64.269444444400023</c:v>
                </c:pt>
                <c:pt idx="336">
                  <c:v>66.308333333299885</c:v>
                </c:pt>
                <c:pt idx="337">
                  <c:v>67.572222222199926</c:v>
                </c:pt>
                <c:pt idx="338">
                  <c:v>68.536111111099942</c:v>
                </c:pt>
                <c:pt idx="339">
                  <c:v>69.341666666699993</c:v>
                </c:pt>
                <c:pt idx="340">
                  <c:v>70.2722222222</c:v>
                </c:pt>
                <c:pt idx="341">
                  <c:v>70.044444444400057</c:v>
                </c:pt>
                <c:pt idx="342">
                  <c:v>68.76666666669999</c:v>
                </c:pt>
                <c:pt idx="343">
                  <c:v>67.688888888899854</c:v>
                </c:pt>
                <c:pt idx="344">
                  <c:v>68.3</c:v>
                </c:pt>
                <c:pt idx="345">
                  <c:v>69.288888888899905</c:v>
                </c:pt>
                <c:pt idx="346">
                  <c:v>69.091666666699993</c:v>
                </c:pt>
                <c:pt idx="347">
                  <c:v>68.708333333299905</c:v>
                </c:pt>
                <c:pt idx="348">
                  <c:v>69.211111111099981</c:v>
                </c:pt>
                <c:pt idx="349">
                  <c:v>70.344444444400025</c:v>
                </c:pt>
                <c:pt idx="350">
                  <c:v>71.694444444400006</c:v>
                </c:pt>
                <c:pt idx="351">
                  <c:v>72.161111111099942</c:v>
                </c:pt>
                <c:pt idx="352">
                  <c:v>70.888888888899885</c:v>
                </c:pt>
                <c:pt idx="353">
                  <c:v>68.783333333299908</c:v>
                </c:pt>
                <c:pt idx="354">
                  <c:v>67.541666666699996</c:v>
                </c:pt>
                <c:pt idx="355">
                  <c:v>68.858333333299882</c:v>
                </c:pt>
                <c:pt idx="356">
                  <c:v>70.947222222199997</c:v>
                </c:pt>
                <c:pt idx="357">
                  <c:v>73.2</c:v>
                </c:pt>
                <c:pt idx="358">
                  <c:v>74.511111111100007</c:v>
                </c:pt>
                <c:pt idx="359">
                  <c:v>74.791666666699996</c:v>
                </c:pt>
                <c:pt idx="360">
                  <c:v>74.124999999999986</c:v>
                </c:pt>
                <c:pt idx="361">
                  <c:v>73.088888888899916</c:v>
                </c:pt>
                <c:pt idx="362">
                  <c:v>72.083333333299905</c:v>
                </c:pt>
                <c:pt idx="363">
                  <c:v>70.816666666700058</c:v>
                </c:pt>
                <c:pt idx="364">
                  <c:v>69.622222222200008</c:v>
                </c:pt>
                <c:pt idx="365">
                  <c:v>69.094444444400025</c:v>
                </c:pt>
                <c:pt idx="366">
                  <c:v>69.136111111099908</c:v>
                </c:pt>
                <c:pt idx="367">
                  <c:v>69.636111111099908</c:v>
                </c:pt>
                <c:pt idx="368">
                  <c:v>69.727777777799901</c:v>
                </c:pt>
                <c:pt idx="369">
                  <c:v>69.208333333299905</c:v>
                </c:pt>
                <c:pt idx="370">
                  <c:v>68.463888888900001</c:v>
                </c:pt>
                <c:pt idx="371">
                  <c:v>67.988888888899893</c:v>
                </c:pt>
                <c:pt idx="372">
                  <c:v>67.761111111100007</c:v>
                </c:pt>
                <c:pt idx="373">
                  <c:v>66.672222222199906</c:v>
                </c:pt>
                <c:pt idx="374">
                  <c:v>64.305555555599895</c:v>
                </c:pt>
                <c:pt idx="375">
                  <c:v>62.9</c:v>
                </c:pt>
                <c:pt idx="376">
                  <c:v>62.916666666699953</c:v>
                </c:pt>
                <c:pt idx="377">
                  <c:v>63.927777777799996</c:v>
                </c:pt>
                <c:pt idx="378">
                  <c:v>64.094444444400025</c:v>
                </c:pt>
                <c:pt idx="379">
                  <c:v>63.880555555599997</c:v>
                </c:pt>
                <c:pt idx="380">
                  <c:v>64.202777777799852</c:v>
                </c:pt>
                <c:pt idx="381">
                  <c:v>64.786111111099942</c:v>
                </c:pt>
                <c:pt idx="382">
                  <c:v>65.380555555599926</c:v>
                </c:pt>
                <c:pt idx="383">
                  <c:v>65.783333333299908</c:v>
                </c:pt>
                <c:pt idx="384">
                  <c:v>65.666666666699982</c:v>
                </c:pt>
                <c:pt idx="385">
                  <c:v>65.3</c:v>
                </c:pt>
                <c:pt idx="386">
                  <c:v>66.102777777799844</c:v>
                </c:pt>
                <c:pt idx="387">
                  <c:v>68.258333333299916</c:v>
                </c:pt>
                <c:pt idx="388">
                  <c:v>70.452777777799852</c:v>
                </c:pt>
                <c:pt idx="389">
                  <c:v>72.09722222220006</c:v>
                </c:pt>
                <c:pt idx="390">
                  <c:v>72.76666666669999</c:v>
                </c:pt>
                <c:pt idx="391">
                  <c:v>72.552777777799861</c:v>
                </c:pt>
                <c:pt idx="392">
                  <c:v>72.524999999999991</c:v>
                </c:pt>
                <c:pt idx="393">
                  <c:v>73.411111111099999</c:v>
                </c:pt>
                <c:pt idx="394">
                  <c:v>74.45</c:v>
                </c:pt>
                <c:pt idx="395">
                  <c:v>73.916666666699996</c:v>
                </c:pt>
                <c:pt idx="396">
                  <c:v>73.59722222220006</c:v>
                </c:pt>
                <c:pt idx="397">
                  <c:v>73.463888888900001</c:v>
                </c:pt>
                <c:pt idx="398">
                  <c:v>73.624999999999986</c:v>
                </c:pt>
                <c:pt idx="399">
                  <c:v>73.544444444400057</c:v>
                </c:pt>
                <c:pt idx="400">
                  <c:v>72.966666666699993</c:v>
                </c:pt>
                <c:pt idx="401">
                  <c:v>72.2</c:v>
                </c:pt>
                <c:pt idx="402">
                  <c:v>71.883333333299916</c:v>
                </c:pt>
                <c:pt idx="403">
                  <c:v>72.124999999999986</c:v>
                </c:pt>
                <c:pt idx="404">
                  <c:v>72.763888888899942</c:v>
                </c:pt>
                <c:pt idx="405">
                  <c:v>72.469444444400025</c:v>
                </c:pt>
                <c:pt idx="406">
                  <c:v>72.441666666700129</c:v>
                </c:pt>
                <c:pt idx="407">
                  <c:v>71.880555555599926</c:v>
                </c:pt>
                <c:pt idx="408">
                  <c:v>70.805555555599895</c:v>
                </c:pt>
                <c:pt idx="409">
                  <c:v>68.644444444400023</c:v>
                </c:pt>
                <c:pt idx="410">
                  <c:v>66.927777777799918</c:v>
                </c:pt>
                <c:pt idx="411">
                  <c:v>65.763888888899942</c:v>
                </c:pt>
                <c:pt idx="412">
                  <c:v>65.519444444400023</c:v>
                </c:pt>
                <c:pt idx="413">
                  <c:v>64.73333333330001</c:v>
                </c:pt>
                <c:pt idx="414">
                  <c:v>64.680555555599895</c:v>
                </c:pt>
                <c:pt idx="415">
                  <c:v>64.93055555559998</c:v>
                </c:pt>
                <c:pt idx="416">
                  <c:v>65.274999999999991</c:v>
                </c:pt>
                <c:pt idx="417">
                  <c:v>65.686111111099905</c:v>
                </c:pt>
                <c:pt idx="418">
                  <c:v>65.59722222220006</c:v>
                </c:pt>
                <c:pt idx="419">
                  <c:v>64.802777777799861</c:v>
                </c:pt>
                <c:pt idx="420">
                  <c:v>63.608333333300038</c:v>
                </c:pt>
                <c:pt idx="421">
                  <c:v>61.719444444400004</c:v>
                </c:pt>
                <c:pt idx="422">
                  <c:v>60.711111111100003</c:v>
                </c:pt>
                <c:pt idx="423">
                  <c:v>60.575000000000003</c:v>
                </c:pt>
                <c:pt idx="424">
                  <c:v>61.786111111100013</c:v>
                </c:pt>
                <c:pt idx="425">
                  <c:v>63.036111111100013</c:v>
                </c:pt>
                <c:pt idx="426">
                  <c:v>64.672222222199906</c:v>
                </c:pt>
                <c:pt idx="427">
                  <c:v>66.480555555599949</c:v>
                </c:pt>
                <c:pt idx="428">
                  <c:v>66.902777777799855</c:v>
                </c:pt>
                <c:pt idx="429">
                  <c:v>66.419444444400057</c:v>
                </c:pt>
                <c:pt idx="430">
                  <c:v>66.655555555599904</c:v>
                </c:pt>
                <c:pt idx="431">
                  <c:v>68.005555555599926</c:v>
                </c:pt>
                <c:pt idx="432">
                  <c:v>69.638888888899885</c:v>
                </c:pt>
                <c:pt idx="433">
                  <c:v>70.477777777799901</c:v>
                </c:pt>
                <c:pt idx="434">
                  <c:v>70.369444444400003</c:v>
                </c:pt>
                <c:pt idx="435">
                  <c:v>69.624999999999986</c:v>
                </c:pt>
                <c:pt idx="436">
                  <c:v>69.852777777799844</c:v>
                </c:pt>
                <c:pt idx="437">
                  <c:v>70.797222222200077</c:v>
                </c:pt>
                <c:pt idx="438">
                  <c:v>72.0222222222</c:v>
                </c:pt>
                <c:pt idx="439">
                  <c:v>71.872222222200008</c:v>
                </c:pt>
                <c:pt idx="440">
                  <c:v>70.127777777799849</c:v>
                </c:pt>
                <c:pt idx="441">
                  <c:v>68.508333333299916</c:v>
                </c:pt>
                <c:pt idx="442">
                  <c:v>67.038888888899905</c:v>
                </c:pt>
                <c:pt idx="443">
                  <c:v>67.586111111099896</c:v>
                </c:pt>
                <c:pt idx="444">
                  <c:v>68.958333333299905</c:v>
                </c:pt>
                <c:pt idx="445">
                  <c:v>71.64166666669999</c:v>
                </c:pt>
                <c:pt idx="446">
                  <c:v>74.811111111100004</c:v>
                </c:pt>
                <c:pt idx="447">
                  <c:v>76.572222222199926</c:v>
                </c:pt>
                <c:pt idx="448">
                  <c:v>77.458333333299905</c:v>
                </c:pt>
                <c:pt idx="449">
                  <c:v>76.819444444400006</c:v>
                </c:pt>
                <c:pt idx="450">
                  <c:v>76.377777777799849</c:v>
                </c:pt>
                <c:pt idx="451">
                  <c:v>76.261111111100007</c:v>
                </c:pt>
                <c:pt idx="452">
                  <c:v>76.072222222199926</c:v>
                </c:pt>
                <c:pt idx="453">
                  <c:v>75.222222222200003</c:v>
                </c:pt>
                <c:pt idx="454">
                  <c:v>74.363888888899893</c:v>
                </c:pt>
                <c:pt idx="455">
                  <c:v>73.822222222199926</c:v>
                </c:pt>
                <c:pt idx="456">
                  <c:v>72.608333333299882</c:v>
                </c:pt>
                <c:pt idx="457">
                  <c:v>72.216666666699993</c:v>
                </c:pt>
                <c:pt idx="458">
                  <c:v>73.038888888899905</c:v>
                </c:pt>
                <c:pt idx="459">
                  <c:v>74.34722222220006</c:v>
                </c:pt>
                <c:pt idx="460">
                  <c:v>74.513888888899942</c:v>
                </c:pt>
                <c:pt idx="461">
                  <c:v>73.791666666699996</c:v>
                </c:pt>
                <c:pt idx="462">
                  <c:v>72.236111111100001</c:v>
                </c:pt>
                <c:pt idx="463">
                  <c:v>70.688888888899854</c:v>
                </c:pt>
                <c:pt idx="464">
                  <c:v>69.39166666669999</c:v>
                </c:pt>
                <c:pt idx="465">
                  <c:v>69.005555555599926</c:v>
                </c:pt>
                <c:pt idx="466">
                  <c:v>68.524999999999991</c:v>
                </c:pt>
                <c:pt idx="467">
                  <c:v>68.294444444400057</c:v>
                </c:pt>
                <c:pt idx="468">
                  <c:v>67.663888888899905</c:v>
                </c:pt>
                <c:pt idx="469">
                  <c:v>66.180555555599895</c:v>
                </c:pt>
                <c:pt idx="470">
                  <c:v>64.602777777799844</c:v>
                </c:pt>
                <c:pt idx="471">
                  <c:v>64.252777777799849</c:v>
                </c:pt>
                <c:pt idx="472">
                  <c:v>64.497222222200108</c:v>
                </c:pt>
                <c:pt idx="473">
                  <c:v>64.958333333299905</c:v>
                </c:pt>
                <c:pt idx="474">
                  <c:v>66.702777777799852</c:v>
                </c:pt>
                <c:pt idx="475">
                  <c:v>68.577777777799852</c:v>
                </c:pt>
                <c:pt idx="476">
                  <c:v>70.1694444444</c:v>
                </c:pt>
                <c:pt idx="477">
                  <c:v>70.9555555556</c:v>
                </c:pt>
                <c:pt idx="478">
                  <c:v>71.794444444400057</c:v>
                </c:pt>
                <c:pt idx="479">
                  <c:v>72.030555555599989</c:v>
                </c:pt>
                <c:pt idx="480">
                  <c:v>71.666666666699982</c:v>
                </c:pt>
                <c:pt idx="481">
                  <c:v>72.447222222199997</c:v>
                </c:pt>
                <c:pt idx="482">
                  <c:v>73.361111111100001</c:v>
                </c:pt>
                <c:pt idx="483">
                  <c:v>74.166666666699982</c:v>
                </c:pt>
                <c:pt idx="484">
                  <c:v>73.927777777799918</c:v>
                </c:pt>
                <c:pt idx="485">
                  <c:v>72.219444444400025</c:v>
                </c:pt>
                <c:pt idx="486">
                  <c:v>71.624999999999986</c:v>
                </c:pt>
                <c:pt idx="487">
                  <c:v>73.211111111099981</c:v>
                </c:pt>
                <c:pt idx="488">
                  <c:v>76.472222222200003</c:v>
                </c:pt>
                <c:pt idx="489">
                  <c:v>78.547222222200077</c:v>
                </c:pt>
                <c:pt idx="490">
                  <c:v>79.816666666700058</c:v>
                </c:pt>
                <c:pt idx="491">
                  <c:v>80.152777777799812</c:v>
                </c:pt>
                <c:pt idx="492">
                  <c:v>80.405555555599989</c:v>
                </c:pt>
                <c:pt idx="493">
                  <c:v>80.602777777799844</c:v>
                </c:pt>
                <c:pt idx="494">
                  <c:v>80.566666666700058</c:v>
                </c:pt>
                <c:pt idx="495">
                  <c:v>79.719444444400025</c:v>
                </c:pt>
                <c:pt idx="496">
                  <c:v>78.713888888900001</c:v>
                </c:pt>
                <c:pt idx="497">
                  <c:v>78.130555555599926</c:v>
                </c:pt>
                <c:pt idx="498">
                  <c:v>78.230555555599949</c:v>
                </c:pt>
                <c:pt idx="499">
                  <c:v>77.986111111100001</c:v>
                </c:pt>
                <c:pt idx="500">
                  <c:v>77.911111111099999</c:v>
                </c:pt>
                <c:pt idx="501">
                  <c:v>77.463888888900001</c:v>
                </c:pt>
                <c:pt idx="502">
                  <c:v>76.547222222200077</c:v>
                </c:pt>
                <c:pt idx="503">
                  <c:v>74.944444444400077</c:v>
                </c:pt>
                <c:pt idx="504">
                  <c:v>73.486111111100001</c:v>
                </c:pt>
                <c:pt idx="505">
                  <c:v>72.844444444400025</c:v>
                </c:pt>
                <c:pt idx="506">
                  <c:v>72.377777777799849</c:v>
                </c:pt>
                <c:pt idx="507">
                  <c:v>71.622222222200008</c:v>
                </c:pt>
                <c:pt idx="508">
                  <c:v>71.1694444444</c:v>
                </c:pt>
                <c:pt idx="509">
                  <c:v>70.883333333299916</c:v>
                </c:pt>
                <c:pt idx="510">
                  <c:v>70.633333333299916</c:v>
                </c:pt>
                <c:pt idx="511">
                  <c:v>70.477777777799901</c:v>
                </c:pt>
                <c:pt idx="512">
                  <c:v>68.844444444400025</c:v>
                </c:pt>
                <c:pt idx="513">
                  <c:v>66.552777777799861</c:v>
                </c:pt>
                <c:pt idx="514">
                  <c:v>65.283333333299908</c:v>
                </c:pt>
                <c:pt idx="515">
                  <c:v>64.974999999999994</c:v>
                </c:pt>
                <c:pt idx="516">
                  <c:v>66.119444444400003</c:v>
                </c:pt>
                <c:pt idx="517">
                  <c:v>68.036111111099942</c:v>
                </c:pt>
                <c:pt idx="518">
                  <c:v>69.380555555599926</c:v>
                </c:pt>
                <c:pt idx="519">
                  <c:v>69.763888888899942</c:v>
                </c:pt>
                <c:pt idx="520">
                  <c:v>69.9555555556</c:v>
                </c:pt>
                <c:pt idx="521">
                  <c:v>70.1694444444</c:v>
                </c:pt>
                <c:pt idx="522">
                  <c:v>70.436111111100004</c:v>
                </c:pt>
                <c:pt idx="523">
                  <c:v>70.116666666699999</c:v>
                </c:pt>
                <c:pt idx="524">
                  <c:v>69.575000000000003</c:v>
                </c:pt>
                <c:pt idx="525">
                  <c:v>69.23333333330001</c:v>
                </c:pt>
                <c:pt idx="526">
                  <c:v>68.813888888899896</c:v>
                </c:pt>
                <c:pt idx="527">
                  <c:v>69.363888888899893</c:v>
                </c:pt>
                <c:pt idx="528">
                  <c:v>69.95</c:v>
                </c:pt>
                <c:pt idx="529">
                  <c:v>70.305555555599895</c:v>
                </c:pt>
                <c:pt idx="530">
                  <c:v>71.072222222199926</c:v>
                </c:pt>
                <c:pt idx="531">
                  <c:v>72.5805555556</c:v>
                </c:pt>
                <c:pt idx="532">
                  <c:v>73.783333333299908</c:v>
                </c:pt>
                <c:pt idx="533">
                  <c:v>74.34722222220006</c:v>
                </c:pt>
                <c:pt idx="534">
                  <c:v>74.358333333299882</c:v>
                </c:pt>
                <c:pt idx="535">
                  <c:v>73.349999999999994</c:v>
                </c:pt>
                <c:pt idx="536">
                  <c:v>72.083333333299905</c:v>
                </c:pt>
                <c:pt idx="537">
                  <c:v>71.863888888899893</c:v>
                </c:pt>
                <c:pt idx="538">
                  <c:v>72.133333333299916</c:v>
                </c:pt>
                <c:pt idx="539">
                  <c:v>72.183333333299885</c:v>
                </c:pt>
                <c:pt idx="540">
                  <c:v>72.619444444400003</c:v>
                </c:pt>
                <c:pt idx="541">
                  <c:v>73.269444444400023</c:v>
                </c:pt>
                <c:pt idx="542">
                  <c:v>73.786111111099942</c:v>
                </c:pt>
                <c:pt idx="543">
                  <c:v>73.711111111099981</c:v>
                </c:pt>
                <c:pt idx="544">
                  <c:v>72.441666666700129</c:v>
                </c:pt>
                <c:pt idx="545">
                  <c:v>71.897222222200057</c:v>
                </c:pt>
                <c:pt idx="546">
                  <c:v>71.9555555556</c:v>
                </c:pt>
                <c:pt idx="547">
                  <c:v>72.736111111100001</c:v>
                </c:pt>
                <c:pt idx="548">
                  <c:v>72.416666666699996</c:v>
                </c:pt>
                <c:pt idx="549">
                  <c:v>70.9555555556</c:v>
                </c:pt>
                <c:pt idx="550">
                  <c:v>69.811111111100004</c:v>
                </c:pt>
                <c:pt idx="551">
                  <c:v>68.816666666700058</c:v>
                </c:pt>
                <c:pt idx="552">
                  <c:v>68.108333333299882</c:v>
                </c:pt>
                <c:pt idx="553">
                  <c:v>66.680555555599895</c:v>
                </c:pt>
                <c:pt idx="554">
                  <c:v>65.3305555556</c:v>
                </c:pt>
                <c:pt idx="555">
                  <c:v>64.674999999999983</c:v>
                </c:pt>
                <c:pt idx="556">
                  <c:v>64.561111111100004</c:v>
                </c:pt>
                <c:pt idx="557">
                  <c:v>66.011111111100007</c:v>
                </c:pt>
                <c:pt idx="558">
                  <c:v>68.180555555599895</c:v>
                </c:pt>
                <c:pt idx="559">
                  <c:v>69.666666666699982</c:v>
                </c:pt>
                <c:pt idx="560">
                  <c:v>69.538888888899905</c:v>
                </c:pt>
                <c:pt idx="561">
                  <c:v>68.538888888899905</c:v>
                </c:pt>
                <c:pt idx="562">
                  <c:v>67.886111111099908</c:v>
                </c:pt>
                <c:pt idx="563">
                  <c:v>68.991666666700098</c:v>
                </c:pt>
                <c:pt idx="564">
                  <c:v>70.269444444400023</c:v>
                </c:pt>
                <c:pt idx="565">
                  <c:v>71.813888888899896</c:v>
                </c:pt>
                <c:pt idx="566">
                  <c:v>72.761111111100007</c:v>
                </c:pt>
                <c:pt idx="567">
                  <c:v>73.586111111099896</c:v>
                </c:pt>
                <c:pt idx="568">
                  <c:v>74.091666666699993</c:v>
                </c:pt>
                <c:pt idx="569">
                  <c:v>74.527777777799855</c:v>
                </c:pt>
                <c:pt idx="570">
                  <c:v>76.024999999999991</c:v>
                </c:pt>
                <c:pt idx="571">
                  <c:v>76.774999999999991</c:v>
                </c:pt>
                <c:pt idx="572">
                  <c:v>76.794444444400057</c:v>
                </c:pt>
                <c:pt idx="573">
                  <c:v>75.716666666699993</c:v>
                </c:pt>
                <c:pt idx="574">
                  <c:v>74.333333333299905</c:v>
                </c:pt>
                <c:pt idx="575">
                  <c:v>73.877777777799849</c:v>
                </c:pt>
                <c:pt idx="576">
                  <c:v>74.333333333299905</c:v>
                </c:pt>
                <c:pt idx="577">
                  <c:v>73.447222222199997</c:v>
                </c:pt>
                <c:pt idx="578">
                  <c:v>71.624999999999986</c:v>
                </c:pt>
                <c:pt idx="579">
                  <c:v>70.952777777799852</c:v>
                </c:pt>
                <c:pt idx="580">
                  <c:v>72.4555555556</c:v>
                </c:pt>
                <c:pt idx="581">
                  <c:v>74.611111111100001</c:v>
                </c:pt>
                <c:pt idx="582">
                  <c:v>75.374999999999986</c:v>
                </c:pt>
                <c:pt idx="583">
                  <c:v>75.819444444400006</c:v>
                </c:pt>
                <c:pt idx="584">
                  <c:v>76.208333333299905</c:v>
                </c:pt>
                <c:pt idx="585">
                  <c:v>78.041666666699996</c:v>
                </c:pt>
                <c:pt idx="586">
                  <c:v>80.144444444400023</c:v>
                </c:pt>
                <c:pt idx="587">
                  <c:v>81.694444444400006</c:v>
                </c:pt>
                <c:pt idx="588">
                  <c:v>80.866666666699999</c:v>
                </c:pt>
                <c:pt idx="589">
                  <c:v>79</c:v>
                </c:pt>
                <c:pt idx="590">
                  <c:v>77.224999999999994</c:v>
                </c:pt>
                <c:pt idx="591">
                  <c:v>75.308333333299885</c:v>
                </c:pt>
                <c:pt idx="592">
                  <c:v>74.336111111099896</c:v>
                </c:pt>
                <c:pt idx="593">
                  <c:v>74.05</c:v>
                </c:pt>
                <c:pt idx="594">
                  <c:v>72.84722222220006</c:v>
                </c:pt>
                <c:pt idx="595">
                  <c:v>71.444444444400077</c:v>
                </c:pt>
                <c:pt idx="596">
                  <c:v>69.869444444400003</c:v>
                </c:pt>
                <c:pt idx="597">
                  <c:v>67.649999999999991</c:v>
                </c:pt>
                <c:pt idx="598">
                  <c:v>66.344444444400025</c:v>
                </c:pt>
                <c:pt idx="599">
                  <c:v>65.316666666700058</c:v>
                </c:pt>
                <c:pt idx="600">
                  <c:v>66.48333333330001</c:v>
                </c:pt>
                <c:pt idx="601">
                  <c:v>68.208333333299905</c:v>
                </c:pt>
                <c:pt idx="602">
                  <c:v>70.05</c:v>
                </c:pt>
                <c:pt idx="603">
                  <c:v>70.216666666699993</c:v>
                </c:pt>
                <c:pt idx="604">
                  <c:v>69.216666666699993</c:v>
                </c:pt>
                <c:pt idx="605">
                  <c:v>67.34722222220006</c:v>
                </c:pt>
                <c:pt idx="606">
                  <c:v>66.527777777799855</c:v>
                </c:pt>
                <c:pt idx="607">
                  <c:v>66.311111111100004</c:v>
                </c:pt>
                <c:pt idx="608">
                  <c:v>66.174999999999983</c:v>
                </c:pt>
                <c:pt idx="609">
                  <c:v>65.952777777799852</c:v>
                </c:pt>
                <c:pt idx="610">
                  <c:v>65.952777777799852</c:v>
                </c:pt>
                <c:pt idx="611">
                  <c:v>66.216666666699993</c:v>
                </c:pt>
                <c:pt idx="612">
                  <c:v>67.269444444400023</c:v>
                </c:pt>
                <c:pt idx="613">
                  <c:v>68.05</c:v>
                </c:pt>
                <c:pt idx="614">
                  <c:v>68.6694444444</c:v>
                </c:pt>
                <c:pt idx="615">
                  <c:v>68.916666666699996</c:v>
                </c:pt>
                <c:pt idx="616">
                  <c:v>69.613888888899893</c:v>
                </c:pt>
                <c:pt idx="617">
                  <c:v>70.458333333299905</c:v>
                </c:pt>
                <c:pt idx="618">
                  <c:v>71.008333333299916</c:v>
                </c:pt>
                <c:pt idx="619">
                  <c:v>72.2722222222</c:v>
                </c:pt>
                <c:pt idx="620">
                  <c:v>73.363888888899893</c:v>
                </c:pt>
                <c:pt idx="621">
                  <c:v>74.224999999999994</c:v>
                </c:pt>
                <c:pt idx="622">
                  <c:v>74.758333333299916</c:v>
                </c:pt>
                <c:pt idx="623">
                  <c:v>74.966666666699993</c:v>
                </c:pt>
                <c:pt idx="624">
                  <c:v>74.986111111100001</c:v>
                </c:pt>
                <c:pt idx="625">
                  <c:v>75.419444444400057</c:v>
                </c:pt>
                <c:pt idx="626">
                  <c:v>76.263888888899942</c:v>
                </c:pt>
                <c:pt idx="627">
                  <c:v>76.877777777799849</c:v>
                </c:pt>
                <c:pt idx="628">
                  <c:v>77.2055555556</c:v>
                </c:pt>
                <c:pt idx="629">
                  <c:v>77.111111111100001</c:v>
                </c:pt>
                <c:pt idx="630">
                  <c:v>77.01666666669999</c:v>
                </c:pt>
                <c:pt idx="631">
                  <c:v>77.447222222199997</c:v>
                </c:pt>
                <c:pt idx="632">
                  <c:v>78.697222222199983</c:v>
                </c:pt>
                <c:pt idx="633">
                  <c:v>79.886111111099908</c:v>
                </c:pt>
                <c:pt idx="634">
                  <c:v>80.5222222222</c:v>
                </c:pt>
                <c:pt idx="635">
                  <c:v>79.849999999999994</c:v>
                </c:pt>
                <c:pt idx="636">
                  <c:v>78.719444444400025</c:v>
                </c:pt>
                <c:pt idx="637">
                  <c:v>77.344444444400025</c:v>
                </c:pt>
                <c:pt idx="638">
                  <c:v>76.119444444400003</c:v>
                </c:pt>
                <c:pt idx="639">
                  <c:v>75.752777777799849</c:v>
                </c:pt>
                <c:pt idx="640">
                  <c:v>75.352777777799844</c:v>
                </c:pt>
                <c:pt idx="641">
                  <c:v>74.136111111099908</c:v>
                </c:pt>
                <c:pt idx="642">
                  <c:v>73.069444444400006</c:v>
                </c:pt>
                <c:pt idx="643">
                  <c:v>71.838888888899916</c:v>
                </c:pt>
                <c:pt idx="644">
                  <c:v>71.208333333299905</c:v>
                </c:pt>
                <c:pt idx="645">
                  <c:v>70.433333333299942</c:v>
                </c:pt>
                <c:pt idx="646">
                  <c:v>70.041666666699996</c:v>
                </c:pt>
                <c:pt idx="647">
                  <c:v>69.411111111099999</c:v>
                </c:pt>
                <c:pt idx="648">
                  <c:v>68.8</c:v>
                </c:pt>
                <c:pt idx="649">
                  <c:v>68.463888888900001</c:v>
                </c:pt>
                <c:pt idx="650">
                  <c:v>68.6694444444</c:v>
                </c:pt>
                <c:pt idx="651">
                  <c:v>68.536111111099942</c:v>
                </c:pt>
                <c:pt idx="652">
                  <c:v>67.819444444400006</c:v>
                </c:pt>
                <c:pt idx="653">
                  <c:v>66.763888888899942</c:v>
                </c:pt>
                <c:pt idx="654">
                  <c:v>65.191666666700058</c:v>
                </c:pt>
                <c:pt idx="655">
                  <c:v>64.5</c:v>
                </c:pt>
                <c:pt idx="656">
                  <c:v>64.933333333299942</c:v>
                </c:pt>
                <c:pt idx="657">
                  <c:v>67.174999999999983</c:v>
                </c:pt>
                <c:pt idx="658">
                  <c:v>69.158333333299879</c:v>
                </c:pt>
                <c:pt idx="659">
                  <c:v>70.5222222222</c:v>
                </c:pt>
                <c:pt idx="660">
                  <c:v>71.658333333299879</c:v>
                </c:pt>
                <c:pt idx="661">
                  <c:v>72.602777777799844</c:v>
                </c:pt>
                <c:pt idx="662">
                  <c:v>73.461111111099981</c:v>
                </c:pt>
                <c:pt idx="663">
                  <c:v>73.74444444440006</c:v>
                </c:pt>
                <c:pt idx="664">
                  <c:v>73.094444444400025</c:v>
                </c:pt>
                <c:pt idx="665">
                  <c:v>72.411111111099999</c:v>
                </c:pt>
                <c:pt idx="666">
                  <c:v>71.966666666699993</c:v>
                </c:pt>
                <c:pt idx="667">
                  <c:v>71.819444444400006</c:v>
                </c:pt>
                <c:pt idx="668">
                  <c:v>72.052777777799861</c:v>
                </c:pt>
                <c:pt idx="669">
                  <c:v>72.583333333299905</c:v>
                </c:pt>
                <c:pt idx="670">
                  <c:v>72.886111111099908</c:v>
                </c:pt>
                <c:pt idx="671">
                  <c:v>72.852777777799844</c:v>
                </c:pt>
                <c:pt idx="672">
                  <c:v>72.952777777799852</c:v>
                </c:pt>
                <c:pt idx="673">
                  <c:v>73.180555555599895</c:v>
                </c:pt>
                <c:pt idx="674">
                  <c:v>74.047222222200077</c:v>
                </c:pt>
                <c:pt idx="675">
                  <c:v>75.905555555599989</c:v>
                </c:pt>
                <c:pt idx="676">
                  <c:v>77.672222222199906</c:v>
                </c:pt>
                <c:pt idx="677">
                  <c:v>78.908333333299908</c:v>
                </c:pt>
                <c:pt idx="678">
                  <c:v>79.26666666669999</c:v>
                </c:pt>
                <c:pt idx="679">
                  <c:v>79.883333333299916</c:v>
                </c:pt>
                <c:pt idx="680">
                  <c:v>80.591666666699993</c:v>
                </c:pt>
                <c:pt idx="681">
                  <c:v>80.111111111100001</c:v>
                </c:pt>
                <c:pt idx="682">
                  <c:v>78.2</c:v>
                </c:pt>
                <c:pt idx="683">
                  <c:v>76.913888888900004</c:v>
                </c:pt>
                <c:pt idx="684">
                  <c:v>76.841666666699993</c:v>
                </c:pt>
                <c:pt idx="685">
                  <c:v>76.541666666699996</c:v>
                </c:pt>
                <c:pt idx="686">
                  <c:v>75.897222222200057</c:v>
                </c:pt>
                <c:pt idx="687">
                  <c:v>74.816666666700058</c:v>
                </c:pt>
                <c:pt idx="688">
                  <c:v>71.755555555599926</c:v>
                </c:pt>
                <c:pt idx="689">
                  <c:v>69.172222222199906</c:v>
                </c:pt>
              </c:numCache>
            </c:numRef>
          </c:yVal>
          <c:smooth val="1"/>
        </c:ser>
        <c:dLbls>
          <c:showLegendKey val="0"/>
          <c:showVal val="0"/>
          <c:showCatName val="0"/>
          <c:showSerName val="0"/>
          <c:showPercent val="0"/>
          <c:showBubbleSize val="0"/>
        </c:dLbls>
        <c:axId val="1356249800"/>
        <c:axId val="1356250192"/>
      </c:scatterChart>
      <c:valAx>
        <c:axId val="1356249800"/>
        <c:scaling>
          <c:orientation val="minMax"/>
          <c:max val="2015"/>
          <c:min val="2000"/>
        </c:scaling>
        <c:delete val="0"/>
        <c:axPos val="b"/>
        <c:majorGridlines>
          <c:spPr>
            <a:ln>
              <a:solidFill>
                <a:srgbClr val="FFFFFF"/>
              </a:solidFill>
            </a:ln>
          </c:spPr>
        </c:majorGridlines>
        <c:minorGridlines>
          <c:spPr>
            <a:ln>
              <a:solidFill>
                <a:schemeClr val="bg1"/>
              </a:solidFill>
            </a:ln>
          </c:spPr>
        </c:minorGridlines>
        <c:title>
          <c:tx>
            <c:rich>
              <a:bodyPr/>
              <a:lstStyle/>
              <a:p>
                <a:pPr>
                  <a:defRPr>
                    <a:solidFill>
                      <a:schemeClr val="bg1"/>
                    </a:solidFill>
                  </a:defRPr>
                </a:pPr>
                <a:r>
                  <a:rPr lang="en-US" sz="1800">
                    <a:solidFill>
                      <a:schemeClr val="bg1"/>
                    </a:solidFill>
                  </a:rPr>
                  <a:t>Years</a:t>
                </a:r>
              </a:p>
            </c:rich>
          </c:tx>
          <c:layout>
            <c:manualLayout>
              <c:xMode val="edge"/>
              <c:yMode val="edge"/>
              <c:x val="0.50818807462597004"/>
              <c:y val="0.85049929928582879"/>
            </c:manualLayout>
          </c:layout>
          <c:overlay val="0"/>
        </c:title>
        <c:numFmt formatCode="0" sourceLinked="0"/>
        <c:majorTickMark val="out"/>
        <c:minorTickMark val="none"/>
        <c:tickLblPos val="nextTo"/>
        <c:spPr>
          <a:ln>
            <a:solidFill>
              <a:schemeClr val="bg1"/>
            </a:solidFill>
          </a:ln>
        </c:spPr>
        <c:txPr>
          <a:bodyPr rot="0"/>
          <a:lstStyle/>
          <a:p>
            <a:pPr>
              <a:defRPr sz="1300">
                <a:solidFill>
                  <a:schemeClr val="bg1"/>
                </a:solidFill>
              </a:defRPr>
            </a:pPr>
            <a:endParaRPr lang="en-US"/>
          </a:p>
        </c:txPr>
        <c:crossAx val="1356250192"/>
        <c:crosses val="autoZero"/>
        <c:crossBetween val="midCat"/>
        <c:majorUnit val="3"/>
        <c:minorUnit val="1"/>
      </c:valAx>
      <c:valAx>
        <c:axId val="1356250192"/>
        <c:scaling>
          <c:orientation val="minMax"/>
          <c:max val="100"/>
          <c:min val="50"/>
        </c:scaling>
        <c:delete val="0"/>
        <c:axPos val="l"/>
        <c:majorGridlines>
          <c:spPr>
            <a:ln>
              <a:solidFill>
                <a:schemeClr val="bg2"/>
              </a:solidFill>
            </a:ln>
          </c:spPr>
        </c:majorGridlines>
        <c:minorGridlines/>
        <c:title>
          <c:tx>
            <c:rich>
              <a:bodyPr/>
              <a:lstStyle/>
              <a:p>
                <a:pPr>
                  <a:defRPr/>
                </a:pPr>
                <a:r>
                  <a:rPr lang="en-US" sz="1800" dirty="0">
                    <a:solidFill>
                      <a:schemeClr val="bg1"/>
                    </a:solidFill>
                  </a:rPr>
                  <a:t>Percentage of Max</a:t>
                </a:r>
              </a:p>
            </c:rich>
          </c:tx>
          <c:layout>
            <c:manualLayout>
              <c:xMode val="edge"/>
              <c:yMode val="edge"/>
              <c:x val="6.2831019332935034E-4"/>
              <c:y val="0.23062406818346676"/>
            </c:manualLayout>
          </c:layout>
          <c:overlay val="0"/>
        </c:title>
        <c:numFmt formatCode="General" sourceLinked="1"/>
        <c:majorTickMark val="out"/>
        <c:minorTickMark val="none"/>
        <c:tickLblPos val="nextTo"/>
        <c:spPr>
          <a:ln>
            <a:solidFill>
              <a:schemeClr val="bg1"/>
            </a:solidFill>
          </a:ln>
        </c:spPr>
        <c:txPr>
          <a:bodyPr/>
          <a:lstStyle/>
          <a:p>
            <a:pPr>
              <a:defRPr sz="1300">
                <a:solidFill>
                  <a:schemeClr val="bg1"/>
                </a:solidFill>
              </a:defRPr>
            </a:pPr>
            <a:endParaRPr lang="en-US"/>
          </a:p>
        </c:txPr>
        <c:crossAx val="1356249800"/>
        <c:crosses val="autoZero"/>
        <c:crossBetween val="midCat"/>
        <c:majorUnit val="10"/>
        <c:minorUnit val="5"/>
      </c:valAx>
      <c:spPr>
        <a:ln>
          <a:solidFill>
            <a:schemeClr val="bg1"/>
          </a:solidFill>
        </a:ln>
      </c:spPr>
    </c:plotArea>
    <c:legend>
      <c:legendPos val="r"/>
      <c:legendEntry>
        <c:idx val="0"/>
        <c:txPr>
          <a:bodyPr/>
          <a:lstStyle/>
          <a:p>
            <a:pPr>
              <a:defRPr sz="1400" baseline="0">
                <a:solidFill>
                  <a:schemeClr val="bg1"/>
                </a:solidFill>
              </a:defRPr>
            </a:pPr>
            <a:endParaRPr lang="en-US"/>
          </a:p>
        </c:txPr>
      </c:legendEntry>
      <c:legendEntry>
        <c:idx val="1"/>
        <c:txPr>
          <a:bodyPr/>
          <a:lstStyle/>
          <a:p>
            <a:pPr>
              <a:defRPr sz="1400" baseline="0">
                <a:solidFill>
                  <a:schemeClr val="bg1"/>
                </a:solidFill>
              </a:defRPr>
            </a:pPr>
            <a:endParaRPr lang="en-US"/>
          </a:p>
        </c:txPr>
      </c:legendEntry>
      <c:layout>
        <c:manualLayout>
          <c:xMode val="edge"/>
          <c:yMode val="edge"/>
          <c:x val="0.26804790244277626"/>
          <c:y val="0.88477696843745257"/>
          <c:w val="0.62459686656239155"/>
          <c:h val="0.11444418953075368"/>
        </c:manualLayout>
      </c:layout>
      <c:overlay val="0"/>
      <c:txPr>
        <a:bodyPr/>
        <a:lstStyle/>
        <a:p>
          <a:pPr>
            <a:defRPr>
              <a:solidFill>
                <a:schemeClr val="bg1"/>
              </a:solidFill>
            </a:defRPr>
          </a:pPr>
          <a:endParaRPr lang="en-US"/>
        </a:p>
      </c:txPr>
    </c:legend>
    <c:plotVisOnly val="1"/>
    <c:dispBlanksAs val="gap"/>
    <c:showDLblsOverMax val="0"/>
  </c:chart>
  <c:spPr>
    <a:solidFill>
      <a:schemeClr val="bg1">
        <a:lumMod val="65000"/>
      </a:schemeClr>
    </a:solidFill>
  </c:sp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61391" y="781670"/>
            <a:ext cx="2832722" cy="2346054"/>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emf"/><Relationship Id="rId18" Type="http://schemas.openxmlformats.org/officeDocument/2006/relationships/image" Target="../media/image39.jpeg"/><Relationship Id="rId3" Type="http://schemas.openxmlformats.org/officeDocument/2006/relationships/image" Target="../media/image24.png"/><Relationship Id="rId21" Type="http://schemas.openxmlformats.org/officeDocument/2006/relationships/image" Target="../media/image41.png"/><Relationship Id="rId7" Type="http://schemas.openxmlformats.org/officeDocument/2006/relationships/image" Target="../media/image28.png"/><Relationship Id="rId12" Type="http://schemas.openxmlformats.org/officeDocument/2006/relationships/image" Target="../media/image33.emf"/><Relationship Id="rId17" Type="http://schemas.openxmlformats.org/officeDocument/2006/relationships/image" Target="../media/image38.jpeg"/><Relationship Id="rId2" Type="http://schemas.openxmlformats.org/officeDocument/2006/relationships/image" Target="../media/image23.jpeg"/><Relationship Id="rId16" Type="http://schemas.openxmlformats.org/officeDocument/2006/relationships/image" Target="../media/image37.jpeg"/><Relationship Id="rId20"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emf"/><Relationship Id="rId24" Type="http://schemas.openxmlformats.org/officeDocument/2006/relationships/image" Target="../media/image44.emf"/><Relationship Id="rId5" Type="http://schemas.openxmlformats.org/officeDocument/2006/relationships/image" Target="../media/image26.png"/><Relationship Id="rId15" Type="http://schemas.openxmlformats.org/officeDocument/2006/relationships/image" Target="../media/image36.jpeg"/><Relationship Id="rId23" Type="http://schemas.openxmlformats.org/officeDocument/2006/relationships/image" Target="../media/image43.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694649" y="27389801"/>
            <a:ext cx="12451805" cy="3453253"/>
          </a:xfrm>
          <a:prstGeom prst="rect">
            <a:avLst/>
          </a:prstGeom>
          <a:noFill/>
        </p:spPr>
        <p:txBody>
          <a:bodyPr wrap="square" rtlCol="0">
            <a:spAutoFit/>
          </a:bodyPr>
          <a:lstStyle/>
          <a:p>
            <a:pPr marL="457200" indent="-457200" algn="just">
              <a:lnSpc>
                <a:spcPct val="90000"/>
              </a:lnSpc>
              <a:buClr>
                <a:srgbClr val="218754"/>
              </a:buClr>
              <a:buFont typeface="Webdings" panose="05030102010509060703" pitchFamily="18" charset="2"/>
              <a:buChar char="4"/>
            </a:pPr>
            <a:r>
              <a:rPr lang="en-US" sz="2700" dirty="0" smtClean="0">
                <a:solidFill>
                  <a:srgbClr val="595555"/>
                </a:solidFill>
              </a:rPr>
              <a:t>Analysis of imperviousness using ISAT and  the NDISI suggested a 25% increase in impervious surface area from 2001-2011. </a:t>
            </a:r>
          </a:p>
          <a:p>
            <a:pPr marL="457200" indent="-457200" algn="just">
              <a:lnSpc>
                <a:spcPct val="90000"/>
              </a:lnSpc>
              <a:buClr>
                <a:srgbClr val="218754"/>
              </a:buClr>
              <a:buFont typeface="Webdings" panose="05030102010509060703" pitchFamily="18" charset="2"/>
              <a:buChar char="4"/>
            </a:pPr>
            <a:r>
              <a:rPr lang="en-US" sz="2700" dirty="0" smtClean="0">
                <a:solidFill>
                  <a:srgbClr val="595555"/>
                </a:solidFill>
              </a:rPr>
              <a:t>Marsh extent analysis revealed  an overall decreasing trend  in extent  closely correlated to urbanization and extreme weather conditions. </a:t>
            </a:r>
          </a:p>
          <a:p>
            <a:pPr marL="457200" indent="-457200" algn="just">
              <a:lnSpc>
                <a:spcPct val="90000"/>
              </a:lnSpc>
              <a:buClr>
                <a:srgbClr val="218754"/>
              </a:buClr>
              <a:buFont typeface="Webdings" panose="05030102010509060703" pitchFamily="18" charset="2"/>
              <a:buChar char="4"/>
            </a:pPr>
            <a:r>
              <a:rPr lang="en-US" sz="2700" dirty="0" smtClean="0">
                <a:solidFill>
                  <a:srgbClr val="595555"/>
                </a:solidFill>
              </a:rPr>
              <a:t>Analysis suggested that wetlands in the study area have a general decreasing NDVI trend as an indicator of health. </a:t>
            </a:r>
          </a:p>
          <a:p>
            <a:pPr marL="457200" indent="-457200" algn="just">
              <a:lnSpc>
                <a:spcPct val="90000"/>
              </a:lnSpc>
              <a:buClr>
                <a:srgbClr val="218754"/>
              </a:buClr>
              <a:buFont typeface="Webdings" panose="05030102010509060703" pitchFamily="18" charset="2"/>
              <a:buChar char="4"/>
            </a:pPr>
            <a:r>
              <a:rPr lang="en-US" sz="2700" dirty="0" smtClean="0">
                <a:solidFill>
                  <a:srgbClr val="595555"/>
                </a:solidFill>
              </a:rPr>
              <a:t>Further analysis indicated that hurricanes and droughts have large impacts on coastal wetlands whereas cold winters have the greatest impact on inland wetlands. </a:t>
            </a:r>
          </a:p>
          <a:p>
            <a:pPr marL="342900" indent="-342900">
              <a:buClr>
                <a:srgbClr val="218754"/>
              </a:buClr>
              <a:buFont typeface="Webdings" panose="05030102010509060703" pitchFamily="18" charset="2"/>
              <a:buChar char="4"/>
            </a:pPr>
            <a:endParaRPr lang="en-US" sz="2400" dirty="0">
              <a:solidFill>
                <a:srgbClr val="595555"/>
              </a:solidFill>
            </a:endParaRPr>
          </a:p>
        </p:txBody>
      </p:sp>
      <p:pic>
        <p:nvPicPr>
          <p:cNvPr id="1026" name="Picture 2" descr="C:\Users\DEVELOP_USER\Desktop\study_area.jpg"/>
          <p:cNvPicPr>
            <a:picLocks noChangeAspect="1" noChangeArrowheads="1"/>
          </p:cNvPicPr>
          <p:nvPr/>
        </p:nvPicPr>
        <p:blipFill>
          <a:blip r:embed="rId2" cstate="print">
            <a:clrChange>
              <a:clrFrom>
                <a:srgbClr val="FFFFFF"/>
              </a:clrFrom>
              <a:clrTo>
                <a:srgbClr val="FFFFFF">
                  <a:alpha val="0"/>
                </a:srgbClr>
              </a:clrTo>
            </a:clrChange>
          </a:blip>
          <a:srcRect l="8007" t="11117" r="8493" b="11105"/>
          <a:stretch>
            <a:fillRect/>
          </a:stretch>
        </p:blipFill>
        <p:spPr bwMode="auto">
          <a:xfrm>
            <a:off x="15118652" y="5329855"/>
            <a:ext cx="8033244" cy="5612047"/>
          </a:xfrm>
          <a:prstGeom prst="roundRect">
            <a:avLst>
              <a:gd name="adj" fmla="val 2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0" name="Picture 119"/>
          <p:cNvPicPr>
            <a:picLocks/>
          </p:cNvPicPr>
          <p:nvPr/>
        </p:nvPicPr>
        <p:blipFill rotWithShape="1">
          <a:blip r:embed="rId3" cstate="print">
            <a:extLst>
              <a:ext uri="{28A0092B-C50C-407E-A947-70E740481C1C}">
                <a14:useLocalDpi xmlns:a14="http://schemas.microsoft.com/office/drawing/2010/main" val="0"/>
              </a:ext>
            </a:extLst>
          </a:blip>
          <a:srcRect l="22982"/>
          <a:stretch/>
        </p:blipFill>
        <p:spPr>
          <a:xfrm>
            <a:off x="13058503" y="17853378"/>
            <a:ext cx="4691731" cy="2569464"/>
          </a:xfrm>
          <a:prstGeom prst="rect">
            <a:avLst/>
          </a:prstGeom>
        </p:spPr>
      </p:pic>
      <p:pic>
        <p:nvPicPr>
          <p:cNvPr id="117" name="Picture 1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74697" y="18378349"/>
            <a:ext cx="3602736" cy="1481328"/>
          </a:xfrm>
          <a:prstGeom prst="rect">
            <a:avLst/>
          </a:prstGeom>
        </p:spPr>
      </p:pic>
      <p:pic>
        <p:nvPicPr>
          <p:cNvPr id="115" name="Picture 114"/>
          <p:cNvPicPr>
            <a:picLocks/>
          </p:cNvPicPr>
          <p:nvPr/>
        </p:nvPicPr>
        <p:blipFill rotWithShape="1">
          <a:blip r:embed="rId3" cstate="print">
            <a:extLst>
              <a:ext uri="{28A0092B-C50C-407E-A947-70E740481C1C}">
                <a14:useLocalDpi xmlns:a14="http://schemas.microsoft.com/office/drawing/2010/main" val="0"/>
              </a:ext>
            </a:extLst>
          </a:blip>
          <a:srcRect l="21318"/>
          <a:stretch/>
        </p:blipFill>
        <p:spPr>
          <a:xfrm>
            <a:off x="7331530" y="17863135"/>
            <a:ext cx="4784570" cy="2368296"/>
          </a:xfrm>
          <a:prstGeom prst="rect">
            <a:avLst/>
          </a:prstGeom>
        </p:spPr>
      </p:pic>
      <p:pic>
        <p:nvPicPr>
          <p:cNvPr id="112" name="Picture 1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183073" y="18391949"/>
            <a:ext cx="3236976" cy="1362456"/>
          </a:xfrm>
          <a:prstGeom prst="rect">
            <a:avLst/>
          </a:prstGeom>
        </p:spPr>
      </p:pic>
      <p:pic>
        <p:nvPicPr>
          <p:cNvPr id="110" name="Picture 109"/>
          <p:cNvPicPr>
            <a:picLocks noChangeAspect="1"/>
          </p:cNvPicPr>
          <p:nvPr/>
        </p:nvPicPr>
        <p:blipFill rotWithShape="1">
          <a:blip r:embed="rId4" cstate="print">
            <a:extLst>
              <a:ext uri="{28A0092B-C50C-407E-A947-70E740481C1C}">
                <a14:useLocalDpi xmlns:a14="http://schemas.microsoft.com/office/drawing/2010/main" val="0"/>
              </a:ext>
            </a:extLst>
          </a:blip>
          <a:srcRect l="21435"/>
          <a:stretch/>
        </p:blipFill>
        <p:spPr>
          <a:xfrm>
            <a:off x="13054282" y="20866025"/>
            <a:ext cx="4656898" cy="2570637"/>
          </a:xfrm>
          <a:prstGeom prst="rect">
            <a:avLst/>
          </a:prstGeom>
        </p:spPr>
      </p:pic>
      <p:pic>
        <p:nvPicPr>
          <p:cNvPr id="108" name="Picture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820" y="21420892"/>
            <a:ext cx="3603475" cy="1479576"/>
          </a:xfrm>
          <a:prstGeom prst="rect">
            <a:avLst/>
          </a:prstGeom>
        </p:spPr>
      </p:pic>
      <p:sp>
        <p:nvSpPr>
          <p:cNvPr id="109" name="TextBox 108"/>
          <p:cNvSpPr txBox="1"/>
          <p:nvPr/>
        </p:nvSpPr>
        <p:spPr>
          <a:xfrm>
            <a:off x="11671028" y="21888795"/>
            <a:ext cx="1942056" cy="523220"/>
          </a:xfrm>
          <a:prstGeom prst="rect">
            <a:avLst/>
          </a:prstGeom>
          <a:noFill/>
        </p:spPr>
        <p:txBody>
          <a:bodyPr wrap="square" rtlCol="0">
            <a:spAutoFit/>
          </a:bodyPr>
          <a:lstStyle/>
          <a:p>
            <a:pPr algn="ctr"/>
            <a:r>
              <a:rPr lang="en-US" sz="2800" dirty="0" smtClean="0">
                <a:solidFill>
                  <a:schemeClr val="tx1">
                    <a:lumMod val="50000"/>
                  </a:schemeClr>
                </a:solidFill>
              </a:rPr>
              <a:t>Classify</a:t>
            </a:r>
            <a:endParaRPr lang="en-US" sz="2800" dirty="0">
              <a:solidFill>
                <a:schemeClr val="tx1">
                  <a:lumMod val="50000"/>
                </a:schemeClr>
              </a:solidFill>
            </a:endParaRPr>
          </a:p>
        </p:txBody>
      </p:sp>
      <p:pic>
        <p:nvPicPr>
          <p:cNvPr id="106" name="Picture 105"/>
          <p:cNvPicPr>
            <a:picLocks/>
          </p:cNvPicPr>
          <p:nvPr/>
        </p:nvPicPr>
        <p:blipFill rotWithShape="1">
          <a:blip r:embed="rId4" cstate="print">
            <a:extLst>
              <a:ext uri="{28A0092B-C50C-407E-A947-70E740481C1C}">
                <a14:useLocalDpi xmlns:a14="http://schemas.microsoft.com/office/drawing/2010/main" val="0"/>
              </a:ext>
            </a:extLst>
          </a:blip>
          <a:srcRect l="21435"/>
          <a:stretch/>
        </p:blipFill>
        <p:spPr>
          <a:xfrm>
            <a:off x="7297381" y="20934726"/>
            <a:ext cx="4736592" cy="2368296"/>
          </a:xfrm>
          <a:prstGeom prst="rect">
            <a:avLst/>
          </a:prstGeom>
        </p:spPr>
      </p:pic>
      <p:pic>
        <p:nvPicPr>
          <p:cNvPr id="104" name="Picture 10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145447" y="21437646"/>
            <a:ext cx="3236976" cy="1362456"/>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330" y="20877115"/>
            <a:ext cx="5291881" cy="2570637"/>
          </a:xfrm>
          <a:prstGeom prst="rect">
            <a:avLst/>
          </a:prstGeom>
        </p:spPr>
      </p:pic>
      <p:pic>
        <p:nvPicPr>
          <p:cNvPr id="91" name="Picture 90"/>
          <p:cNvPicPr>
            <a:picLocks noChangeAspect="1"/>
          </p:cNvPicPr>
          <p:nvPr/>
        </p:nvPicPr>
        <p:blipFill rotWithShape="1">
          <a:blip r:embed="rId5" cstate="print">
            <a:extLst>
              <a:ext uri="{28A0092B-C50C-407E-A947-70E740481C1C}">
                <a14:useLocalDpi xmlns:a14="http://schemas.microsoft.com/office/drawing/2010/main" val="0"/>
              </a:ext>
            </a:extLst>
          </a:blip>
          <a:srcRect l="23911" t="553"/>
          <a:stretch/>
        </p:blipFill>
        <p:spPr>
          <a:xfrm>
            <a:off x="12997103" y="24057942"/>
            <a:ext cx="4630070" cy="2555073"/>
          </a:xfrm>
          <a:prstGeom prst="rect">
            <a:avLst/>
          </a:prstGeom>
        </p:spPr>
      </p:pic>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1456" y="24652973"/>
            <a:ext cx="3496560" cy="1365588"/>
          </a:xfrm>
          <a:prstGeom prst="rect">
            <a:avLst/>
          </a:prstGeom>
        </p:spPr>
      </p:pic>
      <p:pic>
        <p:nvPicPr>
          <p:cNvPr id="88" name="Picture 87"/>
          <p:cNvPicPr>
            <a:picLocks noChangeAspect="1"/>
          </p:cNvPicPr>
          <p:nvPr/>
        </p:nvPicPr>
        <p:blipFill rotWithShape="1">
          <a:blip r:embed="rId5" cstate="print">
            <a:extLst>
              <a:ext uri="{28A0092B-C50C-407E-A947-70E740481C1C}">
                <a14:useLocalDpi xmlns:a14="http://schemas.microsoft.com/office/drawing/2010/main" val="0"/>
              </a:ext>
            </a:extLst>
          </a:blip>
          <a:srcRect l="23586" t="5667"/>
          <a:stretch/>
        </p:blipFill>
        <p:spPr>
          <a:xfrm>
            <a:off x="7250826" y="24251605"/>
            <a:ext cx="4737196" cy="2368625"/>
          </a:xfrm>
          <a:prstGeom prst="rect">
            <a:avLst/>
          </a:prstGeom>
        </p:spPr>
      </p:pic>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6032" y="24591809"/>
            <a:ext cx="3234217" cy="1365588"/>
          </a:xfrm>
          <a:prstGeom prst="rect">
            <a:avLst/>
          </a:prstGeom>
        </p:spPr>
      </p:pic>
      <p:pic>
        <p:nvPicPr>
          <p:cNvPr id="20" name="Picture 1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82285" y="24005125"/>
            <a:ext cx="5294376" cy="2571037"/>
          </a:xfrm>
          <a:prstGeom prst="rect">
            <a:avLst/>
          </a:prstGeom>
        </p:spPr>
      </p:pic>
      <p:sp>
        <p:nvSpPr>
          <p:cNvPr id="17" name="Text Placeholder 16"/>
          <p:cNvSpPr>
            <a:spLocks noGrp="1"/>
          </p:cNvSpPr>
          <p:nvPr>
            <p:ph type="body" sz="quarter" idx="11"/>
          </p:nvPr>
        </p:nvSpPr>
        <p:spPr>
          <a:xfrm>
            <a:off x="3624691" y="787400"/>
            <a:ext cx="20186031" cy="2481984"/>
          </a:xfrm>
        </p:spPr>
        <p:txBody>
          <a:bodyPr anchor="ctr"/>
          <a:lstStyle/>
          <a:p>
            <a:r>
              <a:rPr lang="en-US" sz="5400" dirty="0" smtClean="0"/>
              <a:t>Monitoring Marsh Conditions in Coastal Alabama Using NASA Earth Observations to Support the Alabama Coastal Foundation’s Restoration and Conservation Initiatives</a:t>
            </a:r>
            <a:endParaRPr lang="en-US" sz="5400" dirty="0"/>
          </a:p>
        </p:txBody>
      </p:sp>
      <p:sp>
        <p:nvSpPr>
          <p:cNvPr id="5" name="Text Placeholder 4"/>
          <p:cNvSpPr>
            <a:spLocks noGrp="1"/>
          </p:cNvSpPr>
          <p:nvPr>
            <p:ph type="body" sz="quarter" idx="10"/>
          </p:nvPr>
        </p:nvSpPr>
        <p:spPr>
          <a:xfrm rot="16200000">
            <a:off x="10838216" y="17985728"/>
            <a:ext cx="29936660" cy="2314074"/>
          </a:xfrm>
        </p:spPr>
        <p:txBody>
          <a:bodyPr/>
          <a:lstStyle/>
          <a:p>
            <a:r>
              <a:rPr lang="en-US" sz="13000" b="1" dirty="0"/>
              <a:t>Mobile Bay Ecological </a:t>
            </a:r>
            <a:r>
              <a:rPr lang="en-US" sz="13000" b="1" dirty="0" smtClean="0"/>
              <a:t>Forecasting</a:t>
            </a:r>
            <a:r>
              <a:rPr lang="en-US" sz="13000" b="1" dirty="0"/>
              <a:t> II </a:t>
            </a:r>
          </a:p>
        </p:txBody>
      </p:sp>
      <p:sp>
        <p:nvSpPr>
          <p:cNvPr id="9" name="Text Placeholder 16"/>
          <p:cNvSpPr txBox="1">
            <a:spLocks/>
          </p:cNvSpPr>
          <p:nvPr/>
        </p:nvSpPr>
        <p:spPr>
          <a:xfrm>
            <a:off x="848589" y="3355140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rgbClr val="595555"/>
                </a:solidFill>
              </a:rPr>
              <a:t>Darius </a:t>
            </a:r>
            <a:r>
              <a:rPr lang="en-US" dirty="0" err="1" smtClean="0">
                <a:solidFill>
                  <a:srgbClr val="595555"/>
                </a:solidFill>
              </a:rPr>
              <a:t>Hixon</a:t>
            </a:r>
            <a:endParaRPr lang="en-US" dirty="0" smtClean="0">
              <a:solidFill>
                <a:srgbClr val="595555"/>
              </a:solidFill>
            </a:endParaRPr>
          </a:p>
          <a:p>
            <a:pPr algn="ctr">
              <a:lnSpc>
                <a:spcPct val="100000"/>
              </a:lnSpc>
              <a:spcBef>
                <a:spcPts val="0"/>
              </a:spcBef>
            </a:pPr>
            <a:r>
              <a:rPr lang="en-US" i="1" dirty="0" smtClean="0">
                <a:solidFill>
                  <a:srgbClr val="595555"/>
                </a:solidFill>
              </a:rPr>
              <a:t>Project Lead</a:t>
            </a:r>
          </a:p>
        </p:txBody>
      </p:sp>
      <p:sp>
        <p:nvSpPr>
          <p:cNvPr id="10" name="Text Placeholder 16"/>
          <p:cNvSpPr txBox="1">
            <a:spLocks/>
          </p:cNvSpPr>
          <p:nvPr/>
        </p:nvSpPr>
        <p:spPr>
          <a:xfrm>
            <a:off x="14158016" y="30011150"/>
            <a:ext cx="11084029" cy="5399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595555"/>
                </a:solidFill>
              </a:rPr>
              <a:t>Alabama Coastal Foundation &amp; Dauphin Island Sea Lab</a:t>
            </a:r>
          </a:p>
        </p:txBody>
      </p:sp>
      <p:sp>
        <p:nvSpPr>
          <p:cNvPr id="11" name="Text Placeholder 16"/>
          <p:cNvSpPr txBox="1">
            <a:spLocks/>
          </p:cNvSpPr>
          <p:nvPr/>
        </p:nvSpPr>
        <p:spPr>
          <a:xfrm>
            <a:off x="14059457" y="31371290"/>
            <a:ext cx="9727212" cy="28554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smtClean="0">
                <a:solidFill>
                  <a:srgbClr val="595555"/>
                </a:solidFill>
              </a:rPr>
              <a:t>Special thanks to: </a:t>
            </a:r>
            <a:r>
              <a:rPr lang="en-US" b="1" dirty="0" smtClean="0">
                <a:solidFill>
                  <a:srgbClr val="595555"/>
                </a:solidFill>
              </a:rPr>
              <a:t>Bernard </a:t>
            </a:r>
            <a:r>
              <a:rPr lang="en-US" b="1" dirty="0" err="1" smtClean="0">
                <a:solidFill>
                  <a:srgbClr val="595555"/>
                </a:solidFill>
              </a:rPr>
              <a:t>Eichold</a:t>
            </a:r>
            <a:r>
              <a:rPr lang="en-US" dirty="0" smtClean="0">
                <a:solidFill>
                  <a:srgbClr val="595555"/>
                </a:solidFill>
              </a:rPr>
              <a:t>, M.D. Dr. PH (Mobile County Health Department), </a:t>
            </a:r>
            <a:r>
              <a:rPr lang="en-US" b="1" dirty="0" smtClean="0">
                <a:solidFill>
                  <a:srgbClr val="595555"/>
                </a:solidFill>
              </a:rPr>
              <a:t>Just </a:t>
            </a:r>
            <a:r>
              <a:rPr lang="en-US" b="1" dirty="0" err="1" smtClean="0">
                <a:solidFill>
                  <a:srgbClr val="595555"/>
                </a:solidFill>
              </a:rPr>
              <a:t>Cebrian</a:t>
            </a:r>
            <a:r>
              <a:rPr lang="en-US" dirty="0" smtClean="0">
                <a:solidFill>
                  <a:srgbClr val="595555"/>
                </a:solidFill>
              </a:rPr>
              <a:t>, Ph. D. (Dauphin Island Sea Lab), </a:t>
            </a:r>
            <a:r>
              <a:rPr lang="en-US" b="1" dirty="0" smtClean="0">
                <a:solidFill>
                  <a:srgbClr val="595555"/>
                </a:solidFill>
              </a:rPr>
              <a:t>Kenton Ross</a:t>
            </a:r>
            <a:r>
              <a:rPr lang="en-US" dirty="0" smtClean="0">
                <a:solidFill>
                  <a:srgbClr val="595555"/>
                </a:solidFill>
              </a:rPr>
              <a:t> Ph. D. (NASA Langley Research Center), and the previous DEVELOP Mobile Eco Team </a:t>
            </a:r>
            <a:r>
              <a:rPr lang="en-US" b="1" dirty="0" smtClean="0">
                <a:solidFill>
                  <a:srgbClr val="595555"/>
                </a:solidFill>
              </a:rPr>
              <a:t>Saranee Dutta</a:t>
            </a:r>
            <a:r>
              <a:rPr lang="en-US" dirty="0" smtClean="0">
                <a:solidFill>
                  <a:srgbClr val="595555"/>
                </a:solidFill>
              </a:rPr>
              <a:t>, </a:t>
            </a:r>
            <a:r>
              <a:rPr lang="en-US" b="1" dirty="0" smtClean="0">
                <a:solidFill>
                  <a:srgbClr val="595555"/>
                </a:solidFill>
              </a:rPr>
              <a:t>Jeanette </a:t>
            </a:r>
            <a:r>
              <a:rPr lang="en-US" b="1" dirty="0" err="1" smtClean="0">
                <a:solidFill>
                  <a:srgbClr val="595555"/>
                </a:solidFill>
              </a:rPr>
              <a:t>Bosarge</a:t>
            </a:r>
            <a:r>
              <a:rPr lang="en-US" dirty="0" smtClean="0">
                <a:solidFill>
                  <a:srgbClr val="595555"/>
                </a:solidFill>
              </a:rPr>
              <a:t>, and </a:t>
            </a:r>
            <a:r>
              <a:rPr lang="en-US" b="1" dirty="0" smtClean="0">
                <a:solidFill>
                  <a:srgbClr val="595555"/>
                </a:solidFill>
              </a:rPr>
              <a:t>Courtney Kirkham</a:t>
            </a:r>
            <a:r>
              <a:rPr lang="en-US" dirty="0" smtClean="0">
                <a:solidFill>
                  <a:srgbClr val="595555"/>
                </a:solidFill>
              </a:rPr>
              <a:t>.</a:t>
            </a:r>
          </a:p>
          <a:p>
            <a:pPr algn="just">
              <a:spcBef>
                <a:spcPts val="600"/>
              </a:spcBef>
            </a:pPr>
            <a:endParaRPr lang="en-US" dirty="0" smtClean="0">
              <a:solidFill>
                <a:srgbClr val="595555"/>
              </a:solidFill>
              <a:latin typeface="Garamond" panose="02020404030301010803" pitchFamily="18" charset="0"/>
            </a:endParaRPr>
          </a:p>
          <a:p>
            <a:pPr algn="just">
              <a:spcBef>
                <a:spcPts val="0"/>
              </a:spcBef>
            </a:pPr>
            <a:r>
              <a:rPr lang="en-US" sz="1600" i="1" dirty="0" smtClean="0">
                <a:solidFill>
                  <a:srgbClr val="595555"/>
                </a:solidFill>
                <a:latin typeface="Garamond" panose="02020404030301010803" pitchFamily="18" charset="0"/>
              </a:rPr>
              <a:t>Any opinions,  findings, and conclusions or recommendations expressed in this material are those of the author(s) and do not necessarily reflect the views of the National Aeronautics and Space Administration.</a:t>
            </a:r>
            <a:r>
              <a:rPr lang="en-US" sz="1600" i="1" dirty="0" smtClean="0">
                <a:solidFill>
                  <a:srgbClr val="595555"/>
                </a:solidFill>
                <a:latin typeface="Garamond" panose="02020404030301010803" pitchFamily="18" charset="0"/>
                <a:cs typeface="Arial" panose="020B0604020202020204" pitchFamily="34" charset="0"/>
                <a:sym typeface="Questrial"/>
              </a:rPr>
              <a:t> </a:t>
            </a:r>
            <a:r>
              <a:rPr lang="en-US" sz="1600" i="1" dirty="0" smtClean="0">
                <a:solidFill>
                  <a:srgbClr val="595555"/>
                </a:solidFill>
                <a:ea typeface="Questrial"/>
                <a:cs typeface="Arial" panose="020B0604020202020204" pitchFamily="34" charset="0"/>
                <a:sym typeface="Questrial"/>
              </a:rPr>
              <a:t>This material is based upon work supported by NASA through contract NNL11AA00B and cooperative agreement NNX14AB60A.</a:t>
            </a:r>
            <a:endParaRPr lang="en-US" sz="1600" i="1" dirty="0" smtClean="0">
              <a:solidFill>
                <a:srgbClr val="595555"/>
              </a:solidFill>
            </a:endParaRPr>
          </a:p>
        </p:txBody>
      </p:sp>
      <p:sp>
        <p:nvSpPr>
          <p:cNvPr id="13" name="Text Placeholder 16"/>
          <p:cNvSpPr txBox="1">
            <a:spLocks/>
          </p:cNvSpPr>
          <p:nvPr/>
        </p:nvSpPr>
        <p:spPr>
          <a:xfrm>
            <a:off x="12618157" y="13308710"/>
            <a:ext cx="8207385"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sp>
        <p:nvSpPr>
          <p:cNvPr id="15" name="Text Placeholder 16"/>
          <p:cNvSpPr txBox="1">
            <a:spLocks/>
          </p:cNvSpPr>
          <p:nvPr/>
        </p:nvSpPr>
        <p:spPr>
          <a:xfrm>
            <a:off x="694649" y="13776637"/>
            <a:ext cx="12199418" cy="324168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2E8652"/>
              </a:buClr>
            </a:pPr>
            <a:r>
              <a:rPr lang="en-US" b="1" dirty="0" smtClean="0">
                <a:solidFill>
                  <a:srgbClr val="218754"/>
                </a:solidFill>
              </a:rPr>
              <a:t>Gauge</a:t>
            </a:r>
            <a:r>
              <a:rPr lang="en-US" dirty="0" smtClean="0">
                <a:solidFill>
                  <a:schemeClr val="tx1">
                    <a:lumMod val="75000"/>
                  </a:schemeClr>
                </a:solidFill>
              </a:rPr>
              <a:t> marsh health trends from 2000 to 2014 using MODIS NDVI to determine the growth differences between coastal and inland marshes, the impacts of stressing events, and the general trend for each type of marsh over the 15 years</a:t>
            </a:r>
          </a:p>
          <a:p>
            <a:pPr marL="347663" indent="-347663" algn="just">
              <a:buClr>
                <a:srgbClr val="2E8652"/>
              </a:buClr>
            </a:pPr>
            <a:r>
              <a:rPr lang="en-US" b="1" dirty="0" smtClean="0">
                <a:solidFill>
                  <a:srgbClr val="218754"/>
                </a:solidFill>
              </a:rPr>
              <a:t>Assess</a:t>
            </a:r>
            <a:r>
              <a:rPr lang="en-US" dirty="0" smtClean="0">
                <a:solidFill>
                  <a:schemeClr val="tx1">
                    <a:lumMod val="75000"/>
                  </a:schemeClr>
                </a:solidFill>
              </a:rPr>
              <a:t> marsh extent change from 1987 to 2016 using </a:t>
            </a:r>
            <a:r>
              <a:rPr lang="en-US" dirty="0" err="1" smtClean="0">
                <a:solidFill>
                  <a:schemeClr val="tx1">
                    <a:lumMod val="75000"/>
                  </a:schemeClr>
                </a:solidFill>
              </a:rPr>
              <a:t>Landsat</a:t>
            </a:r>
            <a:r>
              <a:rPr lang="en-US" dirty="0" smtClean="0">
                <a:solidFill>
                  <a:schemeClr val="tx1">
                    <a:lumMod val="75000"/>
                  </a:schemeClr>
                </a:solidFill>
              </a:rPr>
              <a:t> data</a:t>
            </a:r>
          </a:p>
          <a:p>
            <a:pPr marL="347663" indent="-347663" algn="just">
              <a:buClr>
                <a:srgbClr val="2E8652"/>
              </a:buClr>
            </a:pPr>
            <a:r>
              <a:rPr lang="en-US" b="1" dirty="0" smtClean="0">
                <a:solidFill>
                  <a:srgbClr val="218754"/>
                </a:solidFill>
              </a:rPr>
              <a:t>Observe</a:t>
            </a:r>
            <a:r>
              <a:rPr lang="en-US" dirty="0" smtClean="0">
                <a:solidFill>
                  <a:schemeClr val="tx1">
                    <a:lumMod val="75000"/>
                  </a:schemeClr>
                </a:solidFill>
              </a:rPr>
              <a:t> impervious surface change and intensity from 2001 to 2015 using </a:t>
            </a:r>
            <a:r>
              <a:rPr lang="en-US" dirty="0" err="1" smtClean="0">
                <a:solidFill>
                  <a:schemeClr val="tx1">
                    <a:lumMod val="75000"/>
                  </a:schemeClr>
                </a:solidFill>
              </a:rPr>
              <a:t>Landsat</a:t>
            </a:r>
            <a:r>
              <a:rPr lang="en-US" dirty="0" smtClean="0">
                <a:solidFill>
                  <a:schemeClr val="tx1">
                    <a:lumMod val="75000"/>
                  </a:schemeClr>
                </a:solidFill>
              </a:rPr>
              <a:t> data and the Impervious Surface Analysis Tool (ISAT).</a:t>
            </a:r>
          </a:p>
        </p:txBody>
      </p:sp>
      <p:sp>
        <p:nvSpPr>
          <p:cNvPr id="16" name="TextBox 15"/>
          <p:cNvSpPr txBox="1"/>
          <p:nvPr/>
        </p:nvSpPr>
        <p:spPr>
          <a:xfrm>
            <a:off x="825277" y="4490459"/>
            <a:ext cx="11343711"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Abstract</a:t>
            </a:r>
          </a:p>
        </p:txBody>
      </p:sp>
      <p:sp>
        <p:nvSpPr>
          <p:cNvPr id="23" name="TextBox 22"/>
          <p:cNvSpPr txBox="1"/>
          <p:nvPr/>
        </p:nvSpPr>
        <p:spPr>
          <a:xfrm>
            <a:off x="792620" y="12955701"/>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Objectives</a:t>
            </a:r>
          </a:p>
        </p:txBody>
      </p:sp>
      <p:sp>
        <p:nvSpPr>
          <p:cNvPr id="24" name="TextBox 23"/>
          <p:cNvSpPr txBox="1"/>
          <p:nvPr/>
        </p:nvSpPr>
        <p:spPr>
          <a:xfrm>
            <a:off x="792620" y="16926313"/>
            <a:ext cx="11407715"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Methodology &amp; Results</a:t>
            </a:r>
          </a:p>
        </p:txBody>
      </p:sp>
      <p:sp>
        <p:nvSpPr>
          <p:cNvPr id="25" name="TextBox 24"/>
          <p:cNvSpPr txBox="1"/>
          <p:nvPr/>
        </p:nvSpPr>
        <p:spPr>
          <a:xfrm>
            <a:off x="14297848" y="4490459"/>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Study Area &amp; Period</a:t>
            </a:r>
          </a:p>
        </p:txBody>
      </p:sp>
      <p:sp>
        <p:nvSpPr>
          <p:cNvPr id="26" name="TextBox 25"/>
          <p:cNvSpPr txBox="1"/>
          <p:nvPr/>
        </p:nvSpPr>
        <p:spPr>
          <a:xfrm>
            <a:off x="14036592" y="13923985"/>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Earth Observations</a:t>
            </a:r>
          </a:p>
        </p:txBody>
      </p:sp>
      <p:sp>
        <p:nvSpPr>
          <p:cNvPr id="28" name="TextBox 27"/>
          <p:cNvSpPr txBox="1"/>
          <p:nvPr/>
        </p:nvSpPr>
        <p:spPr>
          <a:xfrm>
            <a:off x="759963" y="26596315"/>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Conclusions</a:t>
            </a:r>
          </a:p>
        </p:txBody>
      </p:sp>
      <p:sp>
        <p:nvSpPr>
          <p:cNvPr id="29" name="TextBox 28"/>
          <p:cNvSpPr txBox="1"/>
          <p:nvPr/>
        </p:nvSpPr>
        <p:spPr>
          <a:xfrm>
            <a:off x="14059456" y="30647594"/>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Acknowledgements</a:t>
            </a:r>
          </a:p>
        </p:txBody>
      </p:sp>
      <p:sp>
        <p:nvSpPr>
          <p:cNvPr id="30" name="TextBox 29"/>
          <p:cNvSpPr txBox="1"/>
          <p:nvPr/>
        </p:nvSpPr>
        <p:spPr>
          <a:xfrm>
            <a:off x="14059456" y="29216717"/>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Project Partners</a:t>
            </a:r>
          </a:p>
        </p:txBody>
      </p:sp>
      <p:sp>
        <p:nvSpPr>
          <p:cNvPr id="31" name="TextBox 30"/>
          <p:cNvSpPr txBox="1"/>
          <p:nvPr/>
        </p:nvSpPr>
        <p:spPr>
          <a:xfrm>
            <a:off x="792620" y="30621064"/>
            <a:ext cx="4542503"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Team Members</a:t>
            </a:r>
          </a:p>
        </p:txBody>
      </p:sp>
      <p:sp>
        <p:nvSpPr>
          <p:cNvPr id="34" name="Text Placeholder 16"/>
          <p:cNvSpPr txBox="1">
            <a:spLocks/>
          </p:cNvSpPr>
          <p:nvPr/>
        </p:nvSpPr>
        <p:spPr>
          <a:xfrm>
            <a:off x="3845845" y="3355140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rgbClr val="595555"/>
                </a:solidFill>
              </a:rPr>
              <a:t>Austin Clark</a:t>
            </a:r>
          </a:p>
        </p:txBody>
      </p:sp>
      <p:sp>
        <p:nvSpPr>
          <p:cNvPr id="36" name="Text Placeholder 16"/>
          <p:cNvSpPr txBox="1">
            <a:spLocks/>
          </p:cNvSpPr>
          <p:nvPr/>
        </p:nvSpPr>
        <p:spPr>
          <a:xfrm>
            <a:off x="9864552" y="33551409"/>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rgbClr val="595555"/>
                </a:solidFill>
              </a:rPr>
              <a:t>Manoela Rosa</a:t>
            </a:r>
          </a:p>
        </p:txBody>
      </p:sp>
      <p:sp>
        <p:nvSpPr>
          <p:cNvPr id="38" name="TextBox 37"/>
          <p:cNvSpPr txBox="1"/>
          <p:nvPr/>
        </p:nvSpPr>
        <p:spPr>
          <a:xfrm>
            <a:off x="843099" y="34702977"/>
            <a:ext cx="18035451" cy="862779"/>
          </a:xfrm>
          <a:prstGeom prst="rect">
            <a:avLst/>
          </a:prstGeom>
          <a:noFill/>
        </p:spPr>
        <p:txBody>
          <a:bodyPr wrap="square" rtlCol="0">
            <a:noAutofit/>
          </a:bodyPr>
          <a:lstStyle/>
          <a:p>
            <a:r>
              <a:rPr lang="en-US" sz="4800" dirty="0" smtClean="0">
                <a:solidFill>
                  <a:schemeClr val="bg1"/>
                </a:solidFill>
                <a:latin typeface="+mj-lt"/>
              </a:rPr>
              <a:t>Mobile County Health Department – Summer 2016</a:t>
            </a:r>
          </a:p>
        </p:txBody>
      </p:sp>
      <p:sp>
        <p:nvSpPr>
          <p:cNvPr id="39" name="Text Placeholder 16"/>
          <p:cNvSpPr txBox="1">
            <a:spLocks/>
          </p:cNvSpPr>
          <p:nvPr/>
        </p:nvSpPr>
        <p:spPr>
          <a:xfrm>
            <a:off x="6853728" y="3355140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rgbClr val="595555"/>
                </a:solidFill>
              </a:rPr>
              <a:t>Tyler Lynn</a:t>
            </a:r>
          </a:p>
        </p:txBody>
      </p:sp>
      <p:pic>
        <p:nvPicPr>
          <p:cNvPr id="41" name="Picture 40" descr="01_Landsat5.png"/>
          <p:cNvPicPr>
            <a:picLocks noChangeAspect="1"/>
          </p:cNvPicPr>
          <p:nvPr/>
        </p:nvPicPr>
        <p:blipFill>
          <a:blip r:embed="rId6" cstate="print"/>
          <a:stretch>
            <a:fillRect/>
          </a:stretch>
        </p:blipFill>
        <p:spPr>
          <a:xfrm>
            <a:off x="13183287" y="14832882"/>
            <a:ext cx="1769191" cy="1709250"/>
          </a:xfrm>
          <a:prstGeom prst="rect">
            <a:avLst/>
          </a:prstGeom>
        </p:spPr>
      </p:pic>
      <p:pic>
        <p:nvPicPr>
          <p:cNvPr id="42" name="Picture 41" descr="02_Landsat7.png"/>
          <p:cNvPicPr>
            <a:picLocks noChangeAspect="1"/>
          </p:cNvPicPr>
          <p:nvPr/>
        </p:nvPicPr>
        <p:blipFill>
          <a:blip r:embed="rId7" cstate="print"/>
          <a:stretch>
            <a:fillRect/>
          </a:stretch>
        </p:blipFill>
        <p:spPr>
          <a:xfrm rot="19401958">
            <a:off x="15215370" y="15353789"/>
            <a:ext cx="2267081" cy="921946"/>
          </a:xfrm>
          <a:prstGeom prst="rect">
            <a:avLst/>
          </a:prstGeom>
        </p:spPr>
      </p:pic>
      <p:pic>
        <p:nvPicPr>
          <p:cNvPr id="43" name="Picture 42" descr="03_Landsat8.png"/>
          <p:cNvPicPr>
            <a:picLocks noChangeAspect="1"/>
          </p:cNvPicPr>
          <p:nvPr/>
        </p:nvPicPr>
        <p:blipFill>
          <a:blip r:embed="rId8" cstate="print"/>
          <a:stretch>
            <a:fillRect/>
          </a:stretch>
        </p:blipFill>
        <p:spPr>
          <a:xfrm>
            <a:off x="17806313" y="15188544"/>
            <a:ext cx="1603156" cy="1310257"/>
          </a:xfrm>
          <a:prstGeom prst="rect">
            <a:avLst/>
          </a:prstGeom>
        </p:spPr>
      </p:pic>
      <p:pic>
        <p:nvPicPr>
          <p:cNvPr id="44" name="Picture 43" descr="05_Terra.png"/>
          <p:cNvPicPr>
            <a:picLocks noChangeAspect="1"/>
          </p:cNvPicPr>
          <p:nvPr/>
        </p:nvPicPr>
        <p:blipFill>
          <a:blip r:embed="rId9" cstate="print"/>
          <a:stretch>
            <a:fillRect/>
          </a:stretch>
        </p:blipFill>
        <p:spPr>
          <a:xfrm>
            <a:off x="19823420" y="15065963"/>
            <a:ext cx="1786927" cy="1345159"/>
          </a:xfrm>
          <a:prstGeom prst="rect">
            <a:avLst/>
          </a:prstGeom>
        </p:spPr>
      </p:pic>
      <p:pic>
        <p:nvPicPr>
          <p:cNvPr id="45" name="Picture 44" descr="06_Aqua.png"/>
          <p:cNvPicPr>
            <a:picLocks noChangeAspect="1"/>
          </p:cNvPicPr>
          <p:nvPr/>
        </p:nvPicPr>
        <p:blipFill>
          <a:blip r:embed="rId10" cstate="print"/>
          <a:stretch>
            <a:fillRect/>
          </a:stretch>
        </p:blipFill>
        <p:spPr>
          <a:xfrm rot="20461155">
            <a:off x="21945083" y="15211464"/>
            <a:ext cx="2012171" cy="1054154"/>
          </a:xfrm>
          <a:prstGeom prst="rect">
            <a:avLst/>
          </a:prstGeom>
        </p:spPr>
      </p:pic>
      <p:pic>
        <p:nvPicPr>
          <p:cNvPr id="78" name="Picture 9"/>
          <p:cNvPicPr>
            <a:picLocks noChangeAspect="1" noChangeArrowheads="1"/>
          </p:cNvPicPr>
          <p:nvPr/>
        </p:nvPicPr>
        <p:blipFill>
          <a:blip r:embed="rId11" cstate="print"/>
          <a:srcRect/>
          <a:stretch>
            <a:fillRect/>
          </a:stretch>
        </p:blipFill>
        <p:spPr bwMode="auto">
          <a:xfrm>
            <a:off x="14880146" y="5727415"/>
            <a:ext cx="4462474" cy="1685008"/>
          </a:xfrm>
          <a:prstGeom prst="rect">
            <a:avLst/>
          </a:prstGeom>
          <a:noFill/>
          <a:ln w="9525">
            <a:noFill/>
            <a:miter lim="800000"/>
            <a:headEnd/>
            <a:tailEnd/>
          </a:ln>
          <a:effectLst/>
        </p:spPr>
      </p:pic>
      <p:pic>
        <p:nvPicPr>
          <p:cNvPr id="79" name="Picture 7"/>
          <p:cNvPicPr>
            <a:picLocks noChangeAspect="1" noChangeArrowheads="1"/>
          </p:cNvPicPr>
          <p:nvPr/>
        </p:nvPicPr>
        <p:blipFill>
          <a:blip r:embed="rId12" cstate="print"/>
          <a:srcRect/>
          <a:stretch>
            <a:fillRect/>
          </a:stretch>
        </p:blipFill>
        <p:spPr bwMode="auto">
          <a:xfrm>
            <a:off x="17819196" y="6745942"/>
            <a:ext cx="1641309" cy="2466335"/>
          </a:xfrm>
          <a:prstGeom prst="rect">
            <a:avLst/>
          </a:prstGeom>
          <a:noFill/>
          <a:ln w="9525">
            <a:noFill/>
            <a:miter lim="800000"/>
            <a:headEnd/>
            <a:tailEnd/>
          </a:ln>
          <a:effectLst/>
        </p:spPr>
      </p:pic>
      <p:pic>
        <p:nvPicPr>
          <p:cNvPr id="81" name="Picture 4"/>
          <p:cNvPicPr>
            <a:picLocks noChangeAspect="1" noChangeArrowheads="1"/>
          </p:cNvPicPr>
          <p:nvPr/>
        </p:nvPicPr>
        <p:blipFill>
          <a:blip r:embed="rId13" cstate="print"/>
          <a:srcRect/>
          <a:stretch>
            <a:fillRect/>
          </a:stretch>
        </p:blipFill>
        <p:spPr bwMode="auto">
          <a:xfrm>
            <a:off x="15530652" y="9724944"/>
            <a:ext cx="2898127" cy="1157304"/>
          </a:xfrm>
          <a:prstGeom prst="rect">
            <a:avLst/>
          </a:prstGeom>
          <a:noFill/>
          <a:ln w="9525">
            <a:noFill/>
            <a:miter lim="800000"/>
            <a:headEnd/>
            <a:tailEnd/>
          </a:ln>
          <a:effectLst/>
        </p:spPr>
      </p:pic>
      <p:grpSp>
        <p:nvGrpSpPr>
          <p:cNvPr id="21" name="Group 20"/>
          <p:cNvGrpSpPr/>
          <p:nvPr/>
        </p:nvGrpSpPr>
        <p:grpSpPr>
          <a:xfrm>
            <a:off x="1200608" y="31465790"/>
            <a:ext cx="2057404" cy="2081788"/>
            <a:chOff x="1461864" y="31465790"/>
            <a:chExt cx="2057404" cy="2081788"/>
          </a:xfrm>
        </p:grpSpPr>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61864" y="31465790"/>
              <a:ext cx="2057404" cy="2081788"/>
            </a:xfrm>
            <a:prstGeom prst="rect">
              <a:avLst/>
            </a:prstGeom>
          </p:spPr>
        </p:pic>
        <p:pic>
          <p:nvPicPr>
            <p:cNvPr id="82" name="Picture 81" descr="DSC_0160.JPG"/>
            <p:cNvPicPr>
              <a:picLocks noChangeAspect="1"/>
            </p:cNvPicPr>
            <p:nvPr/>
          </p:nvPicPr>
          <p:blipFill>
            <a:blip r:embed="rId15" cstate="print"/>
            <a:srcRect l="19375" t="8057" r="19063"/>
            <a:stretch>
              <a:fillRect/>
            </a:stretch>
          </p:blipFill>
          <p:spPr>
            <a:xfrm>
              <a:off x="1664013" y="31683724"/>
              <a:ext cx="1653107" cy="1645920"/>
            </a:xfrm>
            <a:prstGeom prst="ellipse">
              <a:avLst/>
            </a:prstGeom>
            <a:ln>
              <a:noFill/>
            </a:ln>
            <a:effectLst/>
          </p:spPr>
        </p:pic>
      </p:grpSp>
      <p:grpSp>
        <p:nvGrpSpPr>
          <p:cNvPr id="18" name="Group 17"/>
          <p:cNvGrpSpPr/>
          <p:nvPr/>
        </p:nvGrpSpPr>
        <p:grpSpPr>
          <a:xfrm>
            <a:off x="4253268" y="31501994"/>
            <a:ext cx="2057404" cy="2081788"/>
            <a:chOff x="4514524" y="31501994"/>
            <a:chExt cx="2057404" cy="2081788"/>
          </a:xfrm>
        </p:grpSpPr>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14524" y="31501994"/>
              <a:ext cx="2057404" cy="2081788"/>
            </a:xfrm>
            <a:prstGeom prst="rect">
              <a:avLst/>
            </a:prstGeom>
          </p:spPr>
        </p:pic>
        <p:pic>
          <p:nvPicPr>
            <p:cNvPr id="83" name="Picture 82" descr="DSC_0158.JPG"/>
            <p:cNvPicPr>
              <a:picLocks noChangeAspect="1"/>
            </p:cNvPicPr>
            <p:nvPr/>
          </p:nvPicPr>
          <p:blipFill>
            <a:blip r:embed="rId16" cstate="print"/>
            <a:srcRect l="35000" t="27188" r="25208" b="12813"/>
            <a:stretch>
              <a:fillRect/>
            </a:stretch>
          </p:blipFill>
          <p:spPr>
            <a:xfrm>
              <a:off x="4724552" y="31719928"/>
              <a:ext cx="1637348" cy="1645920"/>
            </a:xfrm>
            <a:prstGeom prst="ellipse">
              <a:avLst/>
            </a:prstGeom>
            <a:ln>
              <a:noFill/>
            </a:ln>
            <a:effectLst/>
          </p:spPr>
        </p:pic>
      </p:grpSp>
      <p:grpSp>
        <p:nvGrpSpPr>
          <p:cNvPr id="14" name="Group 13"/>
          <p:cNvGrpSpPr/>
          <p:nvPr/>
        </p:nvGrpSpPr>
        <p:grpSpPr>
          <a:xfrm>
            <a:off x="7261151" y="31515242"/>
            <a:ext cx="2057404" cy="2081788"/>
            <a:chOff x="7522407" y="31515242"/>
            <a:chExt cx="2057404" cy="2081788"/>
          </a:xfrm>
        </p:grpSpPr>
        <p:pic>
          <p:nvPicPr>
            <p:cNvPr id="40" name="Picture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22407" y="31515242"/>
              <a:ext cx="2057404" cy="2081788"/>
            </a:xfrm>
            <a:prstGeom prst="rect">
              <a:avLst/>
            </a:prstGeom>
          </p:spPr>
        </p:pic>
        <p:pic>
          <p:nvPicPr>
            <p:cNvPr id="84" name="Picture 83" descr="DSC_0157.JPG"/>
            <p:cNvPicPr>
              <a:picLocks noChangeAspect="1"/>
            </p:cNvPicPr>
            <p:nvPr/>
          </p:nvPicPr>
          <p:blipFill>
            <a:blip r:embed="rId17" cstate="print"/>
            <a:srcRect l="29921" t="21190" r="25079" b="11310"/>
            <a:stretch>
              <a:fillRect/>
            </a:stretch>
          </p:blipFill>
          <p:spPr>
            <a:xfrm>
              <a:off x="7728149" y="31733176"/>
              <a:ext cx="1645920" cy="1645920"/>
            </a:xfrm>
            <a:prstGeom prst="ellipse">
              <a:avLst/>
            </a:prstGeom>
            <a:ln>
              <a:noFill/>
            </a:ln>
            <a:effectLst/>
          </p:spPr>
        </p:pic>
      </p:grpSp>
      <p:grpSp>
        <p:nvGrpSpPr>
          <p:cNvPr id="12" name="Group 11"/>
          <p:cNvGrpSpPr/>
          <p:nvPr/>
        </p:nvGrpSpPr>
        <p:grpSpPr>
          <a:xfrm>
            <a:off x="10251179" y="31493123"/>
            <a:ext cx="2057404" cy="2081788"/>
            <a:chOff x="10512435" y="31493123"/>
            <a:chExt cx="2057404" cy="2081788"/>
          </a:xfrm>
        </p:grpSpPr>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12435" y="31493123"/>
              <a:ext cx="2057404" cy="2081788"/>
            </a:xfrm>
            <a:prstGeom prst="rect">
              <a:avLst/>
            </a:prstGeom>
          </p:spPr>
        </p:pic>
        <p:pic>
          <p:nvPicPr>
            <p:cNvPr id="85" name="Picture 84" descr="File_000.jpeg"/>
            <p:cNvPicPr>
              <a:picLocks noChangeAspect="1"/>
            </p:cNvPicPr>
            <p:nvPr/>
          </p:nvPicPr>
          <p:blipFill>
            <a:blip r:embed="rId18" cstate="print"/>
            <a:srcRect l="27429" t="16153" r="23071" b="9620"/>
            <a:stretch>
              <a:fillRect/>
            </a:stretch>
          </p:blipFill>
          <p:spPr>
            <a:xfrm>
              <a:off x="10718177" y="31711057"/>
              <a:ext cx="1645920" cy="1645920"/>
            </a:xfrm>
            <a:prstGeom prst="ellipse">
              <a:avLst/>
            </a:prstGeom>
            <a:ln>
              <a:noFill/>
            </a:ln>
            <a:effectLst/>
          </p:spPr>
        </p:pic>
      </p:grpSp>
      <p:sp>
        <p:nvSpPr>
          <p:cNvPr id="65" name="Rectangle 64"/>
          <p:cNvSpPr/>
          <p:nvPr/>
        </p:nvSpPr>
        <p:spPr>
          <a:xfrm>
            <a:off x="825277" y="5245871"/>
            <a:ext cx="12567560" cy="7197355"/>
          </a:xfrm>
          <a:prstGeom prst="rect">
            <a:avLst/>
          </a:prstGeom>
        </p:spPr>
        <p:txBody>
          <a:bodyPr wrap="square">
            <a:spAutoFit/>
          </a:bodyPr>
          <a:lstStyle/>
          <a:p>
            <a:pPr algn="just">
              <a:lnSpc>
                <a:spcPct val="90000"/>
              </a:lnSpc>
            </a:pPr>
            <a:r>
              <a:rPr lang="en-US" sz="2700" dirty="0" smtClean="0">
                <a:solidFill>
                  <a:schemeClr val="tx1">
                    <a:lumMod val="75000"/>
                  </a:schemeClr>
                </a:solidFill>
                <a:latin typeface="Garamond" charset="0"/>
                <a:ea typeface="Garamond" charset="0"/>
                <a:cs typeface="Garamond" charset="0"/>
              </a:rPr>
              <a:t>The marshlands fringing Mobile and Baldwin counties collectively comprise one of the most dynamic ecosystems in the Northern Gulf of Mexico. Coastal Alabama wetlands are an important ecological region providing a number of important ecosystem support services, such as breeding and nursing habitats, creating buffer zones for storm surge, and water filtration. However, many marsh areas have deteriorated both in health and extent due to a combination of anthropogenic and natural stressors, including nutrient pollution, turbidity, and urbanization. This study used NASA Earth observations to investigate the present and future health of wetlands in coastal Alabama. The datasets were derived from the United States Department of Agriculture Forest Service </a:t>
            </a:r>
            <a:r>
              <a:rPr lang="en-US" sz="2700" dirty="0" err="1" smtClean="0">
                <a:solidFill>
                  <a:schemeClr val="tx1">
                    <a:lumMod val="75000"/>
                  </a:schemeClr>
                </a:solidFill>
                <a:latin typeface="Garamond" charset="0"/>
                <a:ea typeface="Garamond" charset="0"/>
                <a:cs typeface="Garamond" charset="0"/>
              </a:rPr>
              <a:t>ForWarn</a:t>
            </a:r>
            <a:r>
              <a:rPr lang="en-US" sz="2700" dirty="0" smtClean="0">
                <a:solidFill>
                  <a:schemeClr val="tx1">
                    <a:lumMod val="75000"/>
                  </a:schemeClr>
                </a:solidFill>
                <a:latin typeface="Garamond" charset="0"/>
                <a:ea typeface="Garamond" charset="0"/>
                <a:cs typeface="Garamond" charset="0"/>
              </a:rPr>
              <a:t> Normalized Difference Vegetation Index (NDVI), which uses imagery captured by Moderate Resolution Imaging </a:t>
            </a:r>
            <a:r>
              <a:rPr lang="en-US" sz="2700" dirty="0" err="1" smtClean="0">
                <a:solidFill>
                  <a:schemeClr val="tx1">
                    <a:lumMod val="75000"/>
                  </a:schemeClr>
                </a:solidFill>
                <a:latin typeface="Garamond" charset="0"/>
                <a:ea typeface="Garamond" charset="0"/>
                <a:cs typeface="Garamond" charset="0"/>
              </a:rPr>
              <a:t>Spectroradiometer</a:t>
            </a:r>
            <a:r>
              <a:rPr lang="en-US" sz="2700" dirty="0" smtClean="0">
                <a:solidFill>
                  <a:schemeClr val="tx1">
                    <a:lumMod val="75000"/>
                  </a:schemeClr>
                </a:solidFill>
                <a:latin typeface="Garamond" charset="0"/>
                <a:ea typeface="Garamond" charset="0"/>
                <a:cs typeface="Garamond" charset="0"/>
              </a:rPr>
              <a:t> (MODIS). Additionally, data from </a:t>
            </a:r>
            <a:r>
              <a:rPr lang="en-US" sz="2700" dirty="0" err="1" smtClean="0">
                <a:solidFill>
                  <a:schemeClr val="tx1">
                    <a:lumMod val="75000"/>
                  </a:schemeClr>
                </a:solidFill>
                <a:latin typeface="Garamond" charset="0"/>
                <a:ea typeface="Garamond" charset="0"/>
                <a:cs typeface="Garamond" charset="0"/>
              </a:rPr>
              <a:t>Landsat</a:t>
            </a:r>
            <a:r>
              <a:rPr lang="en-US" sz="2700" dirty="0" smtClean="0">
                <a:solidFill>
                  <a:schemeClr val="tx1">
                    <a:lumMod val="75000"/>
                  </a:schemeClr>
                </a:solidFill>
                <a:latin typeface="Garamond" charset="0"/>
                <a:ea typeface="Garamond" charset="0"/>
                <a:cs typeface="Garamond" charset="0"/>
              </a:rPr>
              <a:t> satellites 5, 7, and 8 were used to provide higher resolution imagery over larger temporal scales to aid in land use and land cover classifications. The NDVI was then used in conjunction with data from the Coastal Change Analysis Program to classify marsh type, health, and extent over several decades. The data were then used for modeling of future marsh health using </a:t>
            </a:r>
            <a:r>
              <a:rPr lang="en-US" sz="2700" dirty="0" err="1" smtClean="0">
                <a:solidFill>
                  <a:schemeClr val="tx1">
                    <a:lumMod val="75000"/>
                  </a:schemeClr>
                </a:solidFill>
                <a:latin typeface="Garamond" charset="0"/>
                <a:ea typeface="Garamond" charset="0"/>
                <a:cs typeface="Garamond" charset="0"/>
              </a:rPr>
              <a:t>TerrSet</a:t>
            </a:r>
            <a:r>
              <a:rPr lang="en-US" sz="2700" dirty="0" smtClean="0">
                <a:solidFill>
                  <a:schemeClr val="tx1">
                    <a:lumMod val="75000"/>
                  </a:schemeClr>
                </a:solidFill>
                <a:latin typeface="Garamond" charset="0"/>
                <a:ea typeface="Garamond" charset="0"/>
                <a:cs typeface="Garamond" charset="0"/>
              </a:rPr>
              <a:t> Geospatial Monitoring and Modeling System Land Change Modeler software. Collectively, these analyses provided a holistic assessment of current and future marsh health for select watersheds over wide temporal and spatial scales. The Alabama Coastal Foundation can use these results to more efficiently direct restoration efforts to the most critically impaired watersheds.</a:t>
            </a:r>
            <a:endParaRPr lang="en-US" sz="2700" dirty="0">
              <a:solidFill>
                <a:schemeClr val="tx1">
                  <a:lumMod val="75000"/>
                </a:schemeClr>
              </a:solidFill>
              <a:latin typeface="Garamond" charset="0"/>
              <a:ea typeface="Garamond" charset="0"/>
              <a:cs typeface="Garamond" charset="0"/>
            </a:endParaRPr>
          </a:p>
        </p:txBody>
      </p:sp>
      <p:sp>
        <p:nvSpPr>
          <p:cNvPr id="4" name="TextBox 3"/>
          <p:cNvSpPr txBox="1"/>
          <p:nvPr/>
        </p:nvSpPr>
        <p:spPr>
          <a:xfrm>
            <a:off x="2367598" y="24586211"/>
            <a:ext cx="1942056" cy="1384995"/>
          </a:xfrm>
          <a:prstGeom prst="rect">
            <a:avLst/>
          </a:prstGeom>
          <a:noFill/>
        </p:spPr>
        <p:txBody>
          <a:bodyPr wrap="square" rtlCol="0">
            <a:spAutoFit/>
          </a:bodyPr>
          <a:lstStyle/>
          <a:p>
            <a:pPr algn="ctr"/>
            <a:r>
              <a:rPr lang="en-US" sz="2800" dirty="0" smtClean="0">
                <a:solidFill>
                  <a:schemeClr val="tx1">
                    <a:lumMod val="50000"/>
                  </a:schemeClr>
                </a:solidFill>
              </a:rPr>
              <a:t>ForWarn NDVI Imagery</a:t>
            </a:r>
            <a:endParaRPr lang="en-US" sz="2800" dirty="0">
              <a:solidFill>
                <a:schemeClr val="tx1">
                  <a:lumMod val="50000"/>
                </a:schemeClr>
              </a:solidFill>
            </a:endParaRPr>
          </a:p>
        </p:txBody>
      </p:sp>
      <p:sp>
        <p:nvSpPr>
          <p:cNvPr id="87" name="TextBox 86"/>
          <p:cNvSpPr txBox="1"/>
          <p:nvPr/>
        </p:nvSpPr>
        <p:spPr>
          <a:xfrm>
            <a:off x="5830533" y="24995595"/>
            <a:ext cx="1942056" cy="523220"/>
          </a:xfrm>
          <a:prstGeom prst="rect">
            <a:avLst/>
          </a:prstGeom>
          <a:noFill/>
        </p:spPr>
        <p:txBody>
          <a:bodyPr wrap="square" rtlCol="0">
            <a:spAutoFit/>
          </a:bodyPr>
          <a:lstStyle/>
          <a:p>
            <a:pPr algn="ctr"/>
            <a:r>
              <a:rPr lang="en-US" sz="2800" smtClean="0">
                <a:solidFill>
                  <a:schemeClr val="tx1">
                    <a:lumMod val="50000"/>
                  </a:schemeClr>
                </a:solidFill>
              </a:rPr>
              <a:t>Masks</a:t>
            </a:r>
            <a:endParaRPr lang="en-US" sz="2800" dirty="0">
              <a:solidFill>
                <a:schemeClr val="tx1">
                  <a:lumMod val="50000"/>
                </a:schemeClr>
              </a:solidFill>
            </a:endParaRPr>
          </a:p>
        </p:txBody>
      </p:sp>
      <p:sp>
        <p:nvSpPr>
          <p:cNvPr id="90" name="TextBox 89"/>
          <p:cNvSpPr txBox="1"/>
          <p:nvPr/>
        </p:nvSpPr>
        <p:spPr>
          <a:xfrm>
            <a:off x="11651907" y="25053327"/>
            <a:ext cx="1942056" cy="523220"/>
          </a:xfrm>
          <a:prstGeom prst="rect">
            <a:avLst/>
          </a:prstGeom>
          <a:noFill/>
        </p:spPr>
        <p:txBody>
          <a:bodyPr wrap="square" rtlCol="0">
            <a:spAutoFit/>
          </a:bodyPr>
          <a:lstStyle/>
          <a:p>
            <a:pPr algn="ctr"/>
            <a:r>
              <a:rPr lang="en-US" sz="2800" dirty="0" smtClean="0">
                <a:solidFill>
                  <a:schemeClr val="tx1">
                    <a:lumMod val="50000"/>
                  </a:schemeClr>
                </a:solidFill>
              </a:rPr>
              <a:t>Statistics</a:t>
            </a:r>
            <a:endParaRPr lang="en-US" sz="2800" dirty="0">
              <a:solidFill>
                <a:schemeClr val="tx1">
                  <a:lumMod val="50000"/>
                </a:schemeClr>
              </a:solidFill>
            </a:endParaRPr>
          </a:p>
        </p:txBody>
      </p:sp>
      <p:sp>
        <p:nvSpPr>
          <p:cNvPr id="92" name="TextBox 91"/>
          <p:cNvSpPr txBox="1"/>
          <p:nvPr/>
        </p:nvSpPr>
        <p:spPr>
          <a:xfrm>
            <a:off x="8155949" y="24642079"/>
            <a:ext cx="1942056" cy="1384995"/>
          </a:xfrm>
          <a:prstGeom prst="rect">
            <a:avLst/>
          </a:prstGeom>
          <a:noFill/>
        </p:spPr>
        <p:txBody>
          <a:bodyPr wrap="square" rtlCol="0">
            <a:spAutoFit/>
          </a:bodyPr>
          <a:lstStyle/>
          <a:p>
            <a:pPr algn="ctr"/>
            <a:r>
              <a:rPr lang="en-US" sz="2800" dirty="0" smtClean="0">
                <a:solidFill>
                  <a:schemeClr val="tx1">
                    <a:lumMod val="50000"/>
                  </a:schemeClr>
                </a:solidFill>
              </a:rPr>
              <a:t>NDVI</a:t>
            </a:r>
          </a:p>
          <a:p>
            <a:pPr algn="ctr"/>
            <a:r>
              <a:rPr lang="en-US" sz="2800" dirty="0" smtClean="0">
                <a:solidFill>
                  <a:schemeClr val="tx1">
                    <a:lumMod val="50000"/>
                  </a:schemeClr>
                </a:solidFill>
              </a:rPr>
              <a:t>Marshes/</a:t>
            </a:r>
          </a:p>
          <a:p>
            <a:pPr algn="ctr"/>
            <a:r>
              <a:rPr lang="en-US" sz="2800" dirty="0" smtClean="0">
                <a:solidFill>
                  <a:schemeClr val="tx1">
                    <a:lumMod val="50000"/>
                  </a:schemeClr>
                </a:solidFill>
              </a:rPr>
              <a:t>Wetlands</a:t>
            </a:r>
            <a:endParaRPr lang="en-US" sz="2800" dirty="0">
              <a:solidFill>
                <a:schemeClr val="tx1">
                  <a:lumMod val="50000"/>
                </a:schemeClr>
              </a:solidFill>
            </a:endParaRPr>
          </a:p>
        </p:txBody>
      </p:sp>
      <p:sp>
        <p:nvSpPr>
          <p:cNvPr id="93" name="TextBox 92"/>
          <p:cNvSpPr txBox="1"/>
          <p:nvPr/>
        </p:nvSpPr>
        <p:spPr>
          <a:xfrm>
            <a:off x="13921142" y="24622439"/>
            <a:ext cx="1942056" cy="1384995"/>
          </a:xfrm>
          <a:prstGeom prst="rect">
            <a:avLst/>
          </a:prstGeom>
          <a:noFill/>
        </p:spPr>
        <p:txBody>
          <a:bodyPr wrap="square" rtlCol="0">
            <a:spAutoFit/>
          </a:bodyPr>
          <a:lstStyle/>
          <a:p>
            <a:pPr algn="ctr"/>
            <a:r>
              <a:rPr lang="en-US" sz="2800" dirty="0" smtClean="0">
                <a:solidFill>
                  <a:schemeClr val="tx1">
                    <a:lumMod val="50000"/>
                  </a:schemeClr>
                </a:solidFill>
              </a:rPr>
              <a:t>Marsh</a:t>
            </a:r>
          </a:p>
          <a:p>
            <a:pPr algn="ctr"/>
            <a:r>
              <a:rPr lang="en-US" sz="2800" dirty="0" smtClean="0">
                <a:solidFill>
                  <a:schemeClr val="tx1">
                    <a:lumMod val="50000"/>
                  </a:schemeClr>
                </a:solidFill>
              </a:rPr>
              <a:t>Health Trends</a:t>
            </a:r>
          </a:p>
        </p:txBody>
      </p:sp>
      <p:sp>
        <p:nvSpPr>
          <p:cNvPr id="103" name="TextBox 102"/>
          <p:cNvSpPr txBox="1"/>
          <p:nvPr/>
        </p:nvSpPr>
        <p:spPr>
          <a:xfrm>
            <a:off x="2367598" y="21680743"/>
            <a:ext cx="1942056" cy="954107"/>
          </a:xfrm>
          <a:prstGeom prst="rect">
            <a:avLst/>
          </a:prstGeom>
          <a:noFill/>
        </p:spPr>
        <p:txBody>
          <a:bodyPr wrap="square" rtlCol="0">
            <a:spAutoFit/>
          </a:bodyPr>
          <a:lstStyle/>
          <a:p>
            <a:pPr algn="ctr"/>
            <a:r>
              <a:rPr lang="en-US" sz="2800" dirty="0" smtClean="0">
                <a:solidFill>
                  <a:schemeClr val="tx1">
                    <a:lumMod val="50000"/>
                  </a:schemeClr>
                </a:solidFill>
              </a:rPr>
              <a:t>Landsat Imagery</a:t>
            </a:r>
            <a:endParaRPr lang="en-US" sz="2800" dirty="0">
              <a:solidFill>
                <a:schemeClr val="tx1">
                  <a:lumMod val="50000"/>
                </a:schemeClr>
              </a:solidFill>
            </a:endParaRPr>
          </a:p>
        </p:txBody>
      </p:sp>
      <p:sp>
        <p:nvSpPr>
          <p:cNvPr id="105" name="TextBox 104"/>
          <p:cNvSpPr txBox="1"/>
          <p:nvPr/>
        </p:nvSpPr>
        <p:spPr>
          <a:xfrm>
            <a:off x="5886196" y="21860276"/>
            <a:ext cx="1942056" cy="523220"/>
          </a:xfrm>
          <a:prstGeom prst="rect">
            <a:avLst/>
          </a:prstGeom>
          <a:noFill/>
        </p:spPr>
        <p:txBody>
          <a:bodyPr wrap="square" rtlCol="0">
            <a:spAutoFit/>
          </a:bodyPr>
          <a:lstStyle/>
          <a:p>
            <a:pPr algn="ctr"/>
            <a:r>
              <a:rPr lang="en-US" sz="2800" dirty="0" smtClean="0">
                <a:solidFill>
                  <a:schemeClr val="tx1">
                    <a:lumMod val="50000"/>
                  </a:schemeClr>
                </a:solidFill>
              </a:rPr>
              <a:t>Segment</a:t>
            </a:r>
            <a:endParaRPr lang="en-US" sz="2800" dirty="0">
              <a:solidFill>
                <a:schemeClr val="tx1">
                  <a:lumMod val="50000"/>
                </a:schemeClr>
              </a:solidFill>
            </a:endParaRPr>
          </a:p>
        </p:txBody>
      </p:sp>
      <p:sp>
        <p:nvSpPr>
          <p:cNvPr id="107" name="TextBox 106"/>
          <p:cNvSpPr txBox="1"/>
          <p:nvPr/>
        </p:nvSpPr>
        <p:spPr>
          <a:xfrm>
            <a:off x="8267508" y="21649954"/>
            <a:ext cx="1942056" cy="954107"/>
          </a:xfrm>
          <a:prstGeom prst="rect">
            <a:avLst/>
          </a:prstGeom>
          <a:noFill/>
        </p:spPr>
        <p:txBody>
          <a:bodyPr wrap="square" rtlCol="0">
            <a:spAutoFit/>
          </a:bodyPr>
          <a:lstStyle/>
          <a:p>
            <a:pPr algn="ctr"/>
            <a:r>
              <a:rPr lang="en-US" sz="2800" dirty="0" smtClean="0">
                <a:solidFill>
                  <a:schemeClr val="tx1">
                    <a:lumMod val="50000"/>
                  </a:schemeClr>
                </a:solidFill>
              </a:rPr>
              <a:t>Segmented</a:t>
            </a:r>
          </a:p>
          <a:p>
            <a:pPr algn="ctr"/>
            <a:r>
              <a:rPr lang="en-US" sz="2800" dirty="0" smtClean="0">
                <a:solidFill>
                  <a:schemeClr val="tx1">
                    <a:lumMod val="50000"/>
                  </a:schemeClr>
                </a:solidFill>
              </a:rPr>
              <a:t>Images</a:t>
            </a:r>
            <a:endParaRPr lang="en-US" sz="2800" dirty="0">
              <a:solidFill>
                <a:schemeClr val="tx1">
                  <a:lumMod val="50000"/>
                </a:schemeClr>
              </a:solidFill>
            </a:endParaRPr>
          </a:p>
        </p:txBody>
      </p:sp>
      <p:sp>
        <p:nvSpPr>
          <p:cNvPr id="111" name="TextBox 110"/>
          <p:cNvSpPr txBox="1"/>
          <p:nvPr/>
        </p:nvSpPr>
        <p:spPr>
          <a:xfrm>
            <a:off x="14029197" y="21465298"/>
            <a:ext cx="1774374" cy="1384995"/>
          </a:xfrm>
          <a:prstGeom prst="rect">
            <a:avLst/>
          </a:prstGeom>
          <a:noFill/>
        </p:spPr>
        <p:txBody>
          <a:bodyPr wrap="square" rtlCol="0">
            <a:spAutoFit/>
          </a:bodyPr>
          <a:lstStyle/>
          <a:p>
            <a:pPr algn="ctr"/>
            <a:r>
              <a:rPr lang="en-US" sz="2800" dirty="0" smtClean="0">
                <a:solidFill>
                  <a:schemeClr val="tx1">
                    <a:lumMod val="50000"/>
                  </a:schemeClr>
                </a:solidFill>
              </a:rPr>
              <a:t>Marsh </a:t>
            </a:r>
            <a:r>
              <a:rPr lang="en-US" sz="2800" smtClean="0">
                <a:solidFill>
                  <a:schemeClr val="tx1">
                    <a:lumMod val="50000"/>
                  </a:schemeClr>
                </a:solidFill>
              </a:rPr>
              <a:t>Extent Map</a:t>
            </a:r>
            <a:endParaRPr lang="en-US" sz="2800" dirty="0">
              <a:solidFill>
                <a:schemeClr val="tx1">
                  <a:lumMod val="50000"/>
                </a:schemeClr>
              </a:solidFill>
            </a:endParaRPr>
          </a:p>
        </p:txBody>
      </p:sp>
      <p:pic>
        <p:nvPicPr>
          <p:cNvPr id="50" name="Picture 4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37331" y="17796396"/>
            <a:ext cx="5294376" cy="2569464"/>
          </a:xfrm>
          <a:prstGeom prst="rect">
            <a:avLst/>
          </a:prstGeom>
        </p:spPr>
      </p:pic>
      <p:sp>
        <p:nvSpPr>
          <p:cNvPr id="113" name="TextBox 112"/>
          <p:cNvSpPr txBox="1"/>
          <p:nvPr/>
        </p:nvSpPr>
        <p:spPr>
          <a:xfrm>
            <a:off x="5886196" y="18816106"/>
            <a:ext cx="1942056" cy="523220"/>
          </a:xfrm>
          <a:prstGeom prst="rect">
            <a:avLst/>
          </a:prstGeom>
          <a:noFill/>
        </p:spPr>
        <p:txBody>
          <a:bodyPr wrap="square" rtlCol="0">
            <a:spAutoFit/>
          </a:bodyPr>
          <a:lstStyle/>
          <a:p>
            <a:pPr algn="ctr"/>
            <a:r>
              <a:rPr lang="en-US" sz="2800" dirty="0" smtClean="0">
                <a:solidFill>
                  <a:schemeClr val="tx1">
                    <a:lumMod val="50000"/>
                  </a:schemeClr>
                </a:solidFill>
              </a:rPr>
              <a:t>Classify</a:t>
            </a:r>
            <a:endParaRPr lang="en-US" sz="2800" dirty="0">
              <a:solidFill>
                <a:schemeClr val="tx1">
                  <a:lumMod val="50000"/>
                </a:schemeClr>
              </a:solidFill>
            </a:endParaRPr>
          </a:p>
        </p:txBody>
      </p:sp>
      <p:sp>
        <p:nvSpPr>
          <p:cNvPr id="116" name="TextBox 115"/>
          <p:cNvSpPr txBox="1"/>
          <p:nvPr/>
        </p:nvSpPr>
        <p:spPr>
          <a:xfrm>
            <a:off x="8390894" y="18570765"/>
            <a:ext cx="1942056" cy="954107"/>
          </a:xfrm>
          <a:prstGeom prst="rect">
            <a:avLst/>
          </a:prstGeom>
          <a:noFill/>
        </p:spPr>
        <p:txBody>
          <a:bodyPr wrap="square" rtlCol="0">
            <a:spAutoFit/>
          </a:bodyPr>
          <a:lstStyle/>
          <a:p>
            <a:pPr algn="ctr"/>
            <a:r>
              <a:rPr lang="en-US" sz="2800" dirty="0" smtClean="0">
                <a:solidFill>
                  <a:schemeClr val="tx1">
                    <a:lumMod val="50000"/>
                  </a:schemeClr>
                </a:solidFill>
              </a:rPr>
              <a:t>Impervious</a:t>
            </a:r>
          </a:p>
          <a:p>
            <a:pPr algn="ctr"/>
            <a:r>
              <a:rPr lang="en-US" sz="2800" dirty="0" smtClean="0">
                <a:solidFill>
                  <a:schemeClr val="tx1">
                    <a:lumMod val="50000"/>
                  </a:schemeClr>
                </a:solidFill>
              </a:rPr>
              <a:t>Surfaces</a:t>
            </a:r>
            <a:endParaRPr lang="en-US" sz="2800" dirty="0">
              <a:solidFill>
                <a:schemeClr val="tx1">
                  <a:lumMod val="50000"/>
                </a:schemeClr>
              </a:solidFill>
            </a:endParaRPr>
          </a:p>
        </p:txBody>
      </p:sp>
      <p:sp>
        <p:nvSpPr>
          <p:cNvPr id="118" name="TextBox 117"/>
          <p:cNvSpPr txBox="1"/>
          <p:nvPr/>
        </p:nvSpPr>
        <p:spPr>
          <a:xfrm>
            <a:off x="11707714" y="18876500"/>
            <a:ext cx="1942056" cy="523220"/>
          </a:xfrm>
          <a:prstGeom prst="rect">
            <a:avLst/>
          </a:prstGeom>
          <a:noFill/>
        </p:spPr>
        <p:txBody>
          <a:bodyPr wrap="square" rtlCol="0">
            <a:spAutoFit/>
          </a:bodyPr>
          <a:lstStyle/>
          <a:p>
            <a:pPr algn="ctr"/>
            <a:r>
              <a:rPr lang="en-US" sz="2800" dirty="0" smtClean="0">
                <a:solidFill>
                  <a:schemeClr val="tx1">
                    <a:lumMod val="50000"/>
                  </a:schemeClr>
                </a:solidFill>
              </a:rPr>
              <a:t>Assess</a:t>
            </a:r>
            <a:endParaRPr lang="en-US" sz="2800" dirty="0">
              <a:solidFill>
                <a:schemeClr val="tx1">
                  <a:lumMod val="50000"/>
                </a:schemeClr>
              </a:solidFill>
            </a:endParaRPr>
          </a:p>
        </p:txBody>
      </p:sp>
      <p:sp>
        <p:nvSpPr>
          <p:cNvPr id="119" name="TextBox 118"/>
          <p:cNvSpPr txBox="1"/>
          <p:nvPr/>
        </p:nvSpPr>
        <p:spPr>
          <a:xfrm>
            <a:off x="2402367" y="18565241"/>
            <a:ext cx="1942056" cy="954107"/>
          </a:xfrm>
          <a:prstGeom prst="rect">
            <a:avLst/>
          </a:prstGeom>
          <a:noFill/>
        </p:spPr>
        <p:txBody>
          <a:bodyPr wrap="square" rtlCol="0">
            <a:spAutoFit/>
          </a:bodyPr>
          <a:lstStyle/>
          <a:p>
            <a:pPr algn="ctr"/>
            <a:r>
              <a:rPr lang="en-US" sz="2800" dirty="0" smtClean="0">
                <a:solidFill>
                  <a:schemeClr val="tx1">
                    <a:lumMod val="50000"/>
                  </a:schemeClr>
                </a:solidFill>
              </a:rPr>
              <a:t>Landsat Imagery</a:t>
            </a:r>
            <a:endParaRPr lang="en-US" sz="2800" dirty="0">
              <a:solidFill>
                <a:schemeClr val="tx1">
                  <a:lumMod val="50000"/>
                </a:schemeClr>
              </a:solidFill>
            </a:endParaRPr>
          </a:p>
        </p:txBody>
      </p:sp>
      <p:sp>
        <p:nvSpPr>
          <p:cNvPr id="121" name="TextBox 120"/>
          <p:cNvSpPr txBox="1"/>
          <p:nvPr/>
        </p:nvSpPr>
        <p:spPr>
          <a:xfrm>
            <a:off x="14158016" y="18448628"/>
            <a:ext cx="1942056" cy="1384995"/>
          </a:xfrm>
          <a:prstGeom prst="rect">
            <a:avLst/>
          </a:prstGeom>
          <a:noFill/>
        </p:spPr>
        <p:txBody>
          <a:bodyPr wrap="square" rtlCol="0">
            <a:spAutoFit/>
          </a:bodyPr>
          <a:lstStyle/>
          <a:p>
            <a:pPr algn="ctr"/>
            <a:r>
              <a:rPr lang="en-US" sz="2800" dirty="0" smtClean="0">
                <a:solidFill>
                  <a:schemeClr val="tx1">
                    <a:lumMod val="50000"/>
                  </a:schemeClr>
                </a:solidFill>
              </a:rPr>
              <a:t>Impervious Surface Assessment</a:t>
            </a:r>
            <a:endParaRPr lang="en-US" sz="2800" dirty="0">
              <a:solidFill>
                <a:schemeClr val="tx1">
                  <a:lumMod val="50000"/>
                </a:schemeClr>
              </a:solidFill>
            </a:endParaRPr>
          </a:p>
        </p:txBody>
      </p:sp>
      <p:pic>
        <p:nvPicPr>
          <p:cNvPr id="60" name="Picture 5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032258" y="10949169"/>
            <a:ext cx="9871368" cy="2958489"/>
          </a:xfrm>
          <a:prstGeom prst="rect">
            <a:avLst/>
          </a:prstGeom>
        </p:spPr>
      </p:pic>
      <p:sp>
        <p:nvSpPr>
          <p:cNvPr id="55" name="TextBox 54"/>
          <p:cNvSpPr txBox="1"/>
          <p:nvPr/>
        </p:nvSpPr>
        <p:spPr>
          <a:xfrm>
            <a:off x="17213944" y="10973863"/>
            <a:ext cx="2311400" cy="353943"/>
          </a:xfrm>
          <a:prstGeom prst="rect">
            <a:avLst/>
          </a:prstGeom>
          <a:noFill/>
        </p:spPr>
        <p:txBody>
          <a:bodyPr wrap="square" rtlCol="0">
            <a:spAutoFit/>
          </a:bodyPr>
          <a:lstStyle/>
          <a:p>
            <a:r>
              <a:rPr lang="en-US" sz="1700" b="1" dirty="0" smtClean="0">
                <a:ea typeface="Bebas Neue" charset="0"/>
                <a:cs typeface="Bebas Neue" charset="0"/>
              </a:rPr>
              <a:t>MARSH HEALTH</a:t>
            </a:r>
            <a:endParaRPr lang="en-US" sz="1700" b="1" dirty="0">
              <a:ea typeface="Bebas Neue" charset="0"/>
              <a:cs typeface="Bebas Neue" charset="0"/>
            </a:endParaRPr>
          </a:p>
        </p:txBody>
      </p:sp>
      <p:sp>
        <p:nvSpPr>
          <p:cNvPr id="122" name="TextBox 121"/>
          <p:cNvSpPr txBox="1"/>
          <p:nvPr/>
        </p:nvSpPr>
        <p:spPr>
          <a:xfrm>
            <a:off x="22414650" y="10968276"/>
            <a:ext cx="2150952" cy="353943"/>
          </a:xfrm>
          <a:prstGeom prst="rect">
            <a:avLst/>
          </a:prstGeom>
          <a:noFill/>
        </p:spPr>
        <p:txBody>
          <a:bodyPr wrap="square" rtlCol="0">
            <a:spAutoFit/>
          </a:bodyPr>
          <a:lstStyle/>
          <a:p>
            <a:r>
              <a:rPr lang="en-US" sz="1700" b="1" dirty="0" smtClean="0">
                <a:ea typeface="Bebas Neue" charset="0"/>
                <a:cs typeface="Bebas Neue" charset="0"/>
              </a:rPr>
              <a:t>FORECAST</a:t>
            </a:r>
            <a:endParaRPr lang="en-US" sz="1700" b="1" dirty="0">
              <a:ea typeface="Bebas Neue" charset="0"/>
              <a:cs typeface="Bebas Neue" charset="0"/>
            </a:endParaRPr>
          </a:p>
        </p:txBody>
      </p:sp>
      <p:sp>
        <p:nvSpPr>
          <p:cNvPr id="123" name="TextBox 122"/>
          <p:cNvSpPr txBox="1"/>
          <p:nvPr/>
        </p:nvSpPr>
        <p:spPr>
          <a:xfrm>
            <a:off x="17180766" y="13704752"/>
            <a:ext cx="2031843" cy="353943"/>
          </a:xfrm>
          <a:prstGeom prst="rect">
            <a:avLst/>
          </a:prstGeom>
          <a:noFill/>
        </p:spPr>
        <p:txBody>
          <a:bodyPr wrap="square" rtlCol="0">
            <a:spAutoFit/>
          </a:bodyPr>
          <a:lstStyle/>
          <a:p>
            <a:r>
              <a:rPr lang="en-US" sz="1700" b="1" dirty="0" smtClean="0">
                <a:ea typeface="Bebas Neue" charset="0"/>
                <a:cs typeface="Bebas Neue" charset="0"/>
              </a:rPr>
              <a:t>MARSH EXTENT</a:t>
            </a:r>
            <a:endParaRPr lang="en-US" sz="1700" b="1" dirty="0">
              <a:ea typeface="Bebas Neue" charset="0"/>
              <a:cs typeface="Bebas Neue" charset="0"/>
            </a:endParaRPr>
          </a:p>
        </p:txBody>
      </p:sp>
      <p:sp>
        <p:nvSpPr>
          <p:cNvPr id="124" name="TextBox 123"/>
          <p:cNvSpPr txBox="1"/>
          <p:nvPr/>
        </p:nvSpPr>
        <p:spPr>
          <a:xfrm>
            <a:off x="18209982" y="13361953"/>
            <a:ext cx="2971482" cy="353943"/>
          </a:xfrm>
          <a:prstGeom prst="rect">
            <a:avLst/>
          </a:prstGeom>
          <a:noFill/>
        </p:spPr>
        <p:txBody>
          <a:bodyPr wrap="square" rtlCol="0">
            <a:spAutoFit/>
          </a:bodyPr>
          <a:lstStyle/>
          <a:p>
            <a:r>
              <a:rPr lang="en-US" sz="1700" b="1" dirty="0" smtClean="0">
                <a:ea typeface="Bebas Neue" charset="0"/>
                <a:cs typeface="Bebas Neue" charset="0"/>
              </a:rPr>
              <a:t>URBANIZATION</a:t>
            </a:r>
            <a:endParaRPr lang="en-US" sz="1700" b="1" dirty="0">
              <a:ea typeface="Bebas Neue" charset="0"/>
              <a:cs typeface="Bebas Neue" charset="0"/>
            </a:endParaRPr>
          </a:p>
        </p:txBody>
      </p:sp>
      <p:graphicFrame>
        <p:nvGraphicFramePr>
          <p:cNvPr id="97" name="Chart 96"/>
          <p:cNvGraphicFramePr>
            <a:graphicFrameLocks noGrp="1"/>
          </p:cNvGraphicFramePr>
          <p:nvPr>
            <p:extLst>
              <p:ext uri="{D42A27DB-BD31-4B8C-83A1-F6EECF244321}">
                <p14:modId xmlns:p14="http://schemas.microsoft.com/office/powerpoint/2010/main" val="1705584613"/>
              </p:ext>
            </p:extLst>
          </p:nvPr>
        </p:nvGraphicFramePr>
        <p:xfrm>
          <a:off x="18505807" y="24797153"/>
          <a:ext cx="5306693" cy="3251787"/>
        </p:xfrm>
        <a:graphic>
          <a:graphicData uri="http://schemas.openxmlformats.org/drawingml/2006/chart">
            <c:chart xmlns:c="http://schemas.openxmlformats.org/drawingml/2006/chart" xmlns:r="http://schemas.openxmlformats.org/officeDocument/2006/relationships" r:id="rId20"/>
          </a:graphicData>
        </a:graphic>
      </p:graphicFrame>
      <p:pic>
        <p:nvPicPr>
          <p:cNvPr id="2" name="Picture 2" descr="\\NASA4\Users\DEVELOP_USER\Desktop\NDISI POSTER IMAGE.png"/>
          <p:cNvPicPr>
            <a:picLocks noChangeAspect="1" noChangeArrowheads="1"/>
          </p:cNvPicPr>
          <p:nvPr/>
        </p:nvPicPr>
        <p:blipFill>
          <a:blip r:embed="rId21" cstate="print"/>
          <a:srcRect l="9707" t="6959" r="9475" b="8199"/>
          <a:stretch>
            <a:fillRect/>
          </a:stretch>
        </p:blipFill>
        <p:spPr bwMode="auto">
          <a:xfrm>
            <a:off x="18949522" y="17494418"/>
            <a:ext cx="2590556" cy="3519582"/>
          </a:xfrm>
          <a:prstGeom prst="rect">
            <a:avLst/>
          </a:prstGeom>
          <a:noFill/>
        </p:spPr>
      </p:pic>
      <p:sp>
        <p:nvSpPr>
          <p:cNvPr id="1029" name="Rectangle 5"/>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1762125"/>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1762125"/>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p:cNvGrpSpPr/>
          <p:nvPr/>
        </p:nvGrpSpPr>
        <p:grpSpPr>
          <a:xfrm>
            <a:off x="21771403" y="18399956"/>
            <a:ext cx="2776331" cy="1265812"/>
            <a:chOff x="23067568" y="18609707"/>
            <a:chExt cx="2776331" cy="1265812"/>
          </a:xfrm>
        </p:grpSpPr>
        <p:pic>
          <p:nvPicPr>
            <p:cNvPr id="1032" name="Picture 1"/>
            <p:cNvPicPr>
              <a:picLocks noChangeAspect="1" noChangeArrowheads="1"/>
            </p:cNvPicPr>
            <p:nvPr/>
          </p:nvPicPr>
          <p:blipFill>
            <a:blip r:embed="rId22" cstate="print"/>
            <a:srcRect l="6088" t="53586" r="76129" b="23911"/>
            <a:stretch>
              <a:fillRect/>
            </a:stretch>
          </p:blipFill>
          <p:spPr bwMode="auto">
            <a:xfrm>
              <a:off x="23364349" y="19147385"/>
              <a:ext cx="247806" cy="660710"/>
            </a:xfrm>
            <a:prstGeom prst="rect">
              <a:avLst/>
            </a:prstGeom>
            <a:noFill/>
          </p:spPr>
        </p:pic>
        <p:sp>
          <p:nvSpPr>
            <p:cNvPr id="100" name="TextBox 99"/>
            <p:cNvSpPr txBox="1"/>
            <p:nvPr/>
          </p:nvSpPr>
          <p:spPr>
            <a:xfrm>
              <a:off x="23067568" y="18609707"/>
              <a:ext cx="2776331" cy="461665"/>
            </a:xfrm>
            <a:prstGeom prst="rect">
              <a:avLst/>
            </a:prstGeom>
            <a:noFill/>
          </p:spPr>
          <p:txBody>
            <a:bodyPr wrap="square" rtlCol="0">
              <a:spAutoFit/>
            </a:bodyPr>
            <a:lstStyle/>
            <a:p>
              <a:r>
                <a:rPr lang="en-US" sz="2400" dirty="0" smtClean="0">
                  <a:solidFill>
                    <a:schemeClr val="tx1">
                      <a:lumMod val="75000"/>
                    </a:schemeClr>
                  </a:solidFill>
                </a:rPr>
                <a:t>NDISI 2015</a:t>
              </a:r>
              <a:endParaRPr lang="en-US" sz="2400" dirty="0">
                <a:solidFill>
                  <a:schemeClr val="tx1">
                    <a:lumMod val="75000"/>
                  </a:schemeClr>
                </a:solidFill>
              </a:endParaRPr>
            </a:p>
          </p:txBody>
        </p:sp>
        <p:sp>
          <p:nvSpPr>
            <p:cNvPr id="101" name="TextBox 100"/>
            <p:cNvSpPr txBox="1"/>
            <p:nvPr/>
          </p:nvSpPr>
          <p:spPr>
            <a:xfrm>
              <a:off x="23496352" y="18894301"/>
              <a:ext cx="475786" cy="369332"/>
            </a:xfrm>
            <a:prstGeom prst="rect">
              <a:avLst/>
            </a:prstGeom>
            <a:noFill/>
          </p:spPr>
          <p:txBody>
            <a:bodyPr wrap="square" rtlCol="0">
              <a:spAutoFit/>
            </a:bodyPr>
            <a:lstStyle/>
            <a:p>
              <a:r>
                <a:rPr lang="en-US" sz="1800" dirty="0" smtClean="0">
                  <a:solidFill>
                    <a:schemeClr val="tx1">
                      <a:lumMod val="50000"/>
                    </a:schemeClr>
                  </a:solidFill>
                </a:rPr>
                <a:t>__</a:t>
              </a:r>
              <a:endParaRPr lang="en-US" sz="1800" dirty="0">
                <a:solidFill>
                  <a:schemeClr val="tx1">
                    <a:lumMod val="50000"/>
                  </a:schemeClr>
                </a:solidFill>
              </a:endParaRPr>
            </a:p>
          </p:txBody>
        </p:sp>
        <p:sp>
          <p:nvSpPr>
            <p:cNvPr id="114" name="TextBox 113"/>
            <p:cNvSpPr txBox="1"/>
            <p:nvPr/>
          </p:nvSpPr>
          <p:spPr>
            <a:xfrm>
              <a:off x="23503544" y="19506187"/>
              <a:ext cx="1371602" cy="369332"/>
            </a:xfrm>
            <a:prstGeom prst="rect">
              <a:avLst/>
            </a:prstGeom>
            <a:noFill/>
          </p:spPr>
          <p:txBody>
            <a:bodyPr wrap="square" rtlCol="0">
              <a:spAutoFit/>
            </a:bodyPr>
            <a:lstStyle/>
            <a:p>
              <a:r>
                <a:rPr lang="en-US" sz="1800" dirty="0" smtClean="0">
                  <a:solidFill>
                    <a:schemeClr val="tx1">
                      <a:lumMod val="50000"/>
                    </a:schemeClr>
                  </a:solidFill>
                </a:rPr>
                <a:t>__</a:t>
              </a:r>
              <a:r>
                <a:rPr lang="en-US" sz="1600" dirty="0" smtClean="0">
                  <a:solidFill>
                    <a:schemeClr val="tx1">
                      <a:lumMod val="75000"/>
                    </a:schemeClr>
                  </a:solidFill>
                </a:rPr>
                <a:t>Low 0.00</a:t>
              </a:r>
              <a:endParaRPr lang="en-US" sz="1600" dirty="0">
                <a:solidFill>
                  <a:schemeClr val="tx1">
                    <a:lumMod val="75000"/>
                  </a:schemeClr>
                </a:solidFill>
              </a:endParaRPr>
            </a:p>
          </p:txBody>
        </p:sp>
        <p:sp>
          <p:nvSpPr>
            <p:cNvPr id="125" name="TextBox 124"/>
            <p:cNvSpPr txBox="1"/>
            <p:nvPr/>
          </p:nvSpPr>
          <p:spPr>
            <a:xfrm>
              <a:off x="23766297" y="19064553"/>
              <a:ext cx="1059366" cy="338554"/>
            </a:xfrm>
            <a:prstGeom prst="rect">
              <a:avLst/>
            </a:prstGeom>
            <a:noFill/>
          </p:spPr>
          <p:txBody>
            <a:bodyPr wrap="square" rtlCol="0">
              <a:spAutoFit/>
            </a:bodyPr>
            <a:lstStyle/>
            <a:p>
              <a:r>
                <a:rPr lang="en-US" sz="1600" dirty="0" smtClean="0">
                  <a:solidFill>
                    <a:schemeClr val="tx1">
                      <a:lumMod val="75000"/>
                    </a:schemeClr>
                  </a:solidFill>
                </a:rPr>
                <a:t>High 2.89</a:t>
              </a:r>
              <a:endParaRPr lang="en-US" sz="1600" dirty="0">
                <a:solidFill>
                  <a:schemeClr val="tx1">
                    <a:lumMod val="75000"/>
                  </a:schemeClr>
                </a:solidFill>
              </a:endParaRPr>
            </a:p>
          </p:txBody>
        </p:sp>
      </p:grpSp>
      <p:pic>
        <p:nvPicPr>
          <p:cNvPr id="1035" name="Picture 11" descr="\\NASA3\Users\DEVELOP_USER\Desktop\extent.png"/>
          <p:cNvPicPr>
            <a:picLocks noChangeAspect="1" noChangeArrowheads="1"/>
          </p:cNvPicPr>
          <p:nvPr/>
        </p:nvPicPr>
        <p:blipFill>
          <a:blip r:embed="rId23" cstate="print"/>
          <a:srcRect l="10773" t="12694" r="10646" b="8040"/>
          <a:stretch>
            <a:fillRect/>
          </a:stretch>
        </p:blipFill>
        <p:spPr bwMode="auto">
          <a:xfrm>
            <a:off x="18956621" y="21239065"/>
            <a:ext cx="2623111" cy="3395259"/>
          </a:xfrm>
          <a:prstGeom prst="rect">
            <a:avLst/>
          </a:prstGeom>
          <a:noFill/>
        </p:spPr>
      </p:pic>
      <p:grpSp>
        <p:nvGrpSpPr>
          <p:cNvPr id="8" name="Group 7"/>
          <p:cNvGrpSpPr/>
          <p:nvPr/>
        </p:nvGrpSpPr>
        <p:grpSpPr>
          <a:xfrm>
            <a:off x="21852593" y="22466932"/>
            <a:ext cx="2502349" cy="461665"/>
            <a:chOff x="23185223" y="22656738"/>
            <a:chExt cx="2502349" cy="461665"/>
          </a:xfrm>
        </p:grpSpPr>
        <p:pic>
          <p:nvPicPr>
            <p:cNvPr id="126" name="Picture 125"/>
            <p:cNvPicPr/>
            <p:nvPr/>
          </p:nvPicPr>
          <p:blipFill>
            <a:blip r:embed="rId24" cstate="print"/>
            <a:srcRect r="79362" b="3809"/>
            <a:stretch>
              <a:fillRect/>
            </a:stretch>
          </p:blipFill>
          <p:spPr bwMode="auto">
            <a:xfrm>
              <a:off x="23185223" y="22838248"/>
              <a:ext cx="377635" cy="163560"/>
            </a:xfrm>
            <a:prstGeom prst="rect">
              <a:avLst/>
            </a:prstGeom>
            <a:noFill/>
            <a:ln w="9525">
              <a:noFill/>
              <a:miter lim="800000"/>
              <a:headEnd/>
              <a:tailEnd/>
            </a:ln>
          </p:spPr>
        </p:pic>
        <p:sp>
          <p:nvSpPr>
            <p:cNvPr id="127" name="TextBox 126"/>
            <p:cNvSpPr txBox="1"/>
            <p:nvPr/>
          </p:nvSpPr>
          <p:spPr>
            <a:xfrm>
              <a:off x="23659266" y="22656738"/>
              <a:ext cx="2028306" cy="461665"/>
            </a:xfrm>
            <a:prstGeom prst="rect">
              <a:avLst/>
            </a:prstGeom>
            <a:noFill/>
          </p:spPr>
          <p:txBody>
            <a:bodyPr wrap="square" rtlCol="0">
              <a:spAutoFit/>
            </a:bodyPr>
            <a:lstStyle/>
            <a:p>
              <a:r>
                <a:rPr lang="en-US" sz="2400" dirty="0" smtClean="0">
                  <a:solidFill>
                    <a:schemeClr val="tx1">
                      <a:lumMod val="75000"/>
                    </a:schemeClr>
                  </a:solidFill>
                </a:rPr>
                <a:t>Marshes</a:t>
              </a:r>
              <a:endParaRPr lang="en-US" sz="1600" dirty="0">
                <a:solidFill>
                  <a:schemeClr val="tx1">
                    <a:lumMod val="75000"/>
                  </a:schemeClr>
                </a:solidFill>
              </a:endParaRPr>
            </a:p>
          </p:txBody>
        </p:sp>
      </p:grpSp>
      <p:sp>
        <p:nvSpPr>
          <p:cNvPr id="95" name="TextBox 94"/>
          <p:cNvSpPr txBox="1"/>
          <p:nvPr/>
        </p:nvSpPr>
        <p:spPr>
          <a:xfrm>
            <a:off x="17829894" y="17682029"/>
            <a:ext cx="537029" cy="523220"/>
          </a:xfrm>
          <a:prstGeom prst="rect">
            <a:avLst/>
          </a:prstGeom>
          <a:noFill/>
        </p:spPr>
        <p:txBody>
          <a:bodyPr wrap="square" rtlCol="0">
            <a:spAutoFit/>
          </a:bodyPr>
          <a:lstStyle/>
          <a:p>
            <a:r>
              <a:rPr lang="en-US" sz="2800" dirty="0" smtClean="0">
                <a:solidFill>
                  <a:srgbClr val="595555"/>
                </a:solidFill>
              </a:rPr>
              <a:t>(a)</a:t>
            </a:r>
            <a:endParaRPr lang="en-US" sz="2800" dirty="0">
              <a:solidFill>
                <a:srgbClr val="595555"/>
              </a:solidFill>
            </a:endParaRPr>
          </a:p>
        </p:txBody>
      </p:sp>
      <p:sp>
        <p:nvSpPr>
          <p:cNvPr id="96" name="TextBox 95"/>
          <p:cNvSpPr txBox="1"/>
          <p:nvPr/>
        </p:nvSpPr>
        <p:spPr>
          <a:xfrm>
            <a:off x="17837153" y="21274315"/>
            <a:ext cx="645886" cy="523220"/>
          </a:xfrm>
          <a:prstGeom prst="rect">
            <a:avLst/>
          </a:prstGeom>
          <a:noFill/>
        </p:spPr>
        <p:txBody>
          <a:bodyPr wrap="square" rtlCol="0">
            <a:spAutoFit/>
          </a:bodyPr>
          <a:lstStyle/>
          <a:p>
            <a:r>
              <a:rPr lang="en-US" sz="2800" dirty="0" smtClean="0">
                <a:solidFill>
                  <a:srgbClr val="595555"/>
                </a:solidFill>
              </a:rPr>
              <a:t>(b)</a:t>
            </a:r>
            <a:endParaRPr lang="en-US" sz="2800" dirty="0">
              <a:solidFill>
                <a:srgbClr val="595555"/>
              </a:solidFill>
            </a:endParaRPr>
          </a:p>
        </p:txBody>
      </p:sp>
      <p:sp>
        <p:nvSpPr>
          <p:cNvPr id="98" name="TextBox 97"/>
          <p:cNvSpPr txBox="1"/>
          <p:nvPr/>
        </p:nvSpPr>
        <p:spPr>
          <a:xfrm>
            <a:off x="17939663" y="24685172"/>
            <a:ext cx="645886" cy="523220"/>
          </a:xfrm>
          <a:prstGeom prst="rect">
            <a:avLst/>
          </a:prstGeom>
          <a:noFill/>
        </p:spPr>
        <p:txBody>
          <a:bodyPr wrap="square" rtlCol="0">
            <a:spAutoFit/>
          </a:bodyPr>
          <a:lstStyle/>
          <a:p>
            <a:r>
              <a:rPr lang="en-US" sz="2800" dirty="0" smtClean="0">
                <a:solidFill>
                  <a:srgbClr val="595555"/>
                </a:solidFill>
              </a:rPr>
              <a:t>(c)</a:t>
            </a:r>
            <a:endParaRPr lang="en-US" sz="2800" dirty="0">
              <a:solidFill>
                <a:srgbClr val="595555"/>
              </a:solidFill>
            </a:endParaRPr>
          </a:p>
        </p:txBody>
      </p:sp>
      <p:sp>
        <p:nvSpPr>
          <p:cNvPr id="102" name="TextBox 101"/>
          <p:cNvSpPr txBox="1"/>
          <p:nvPr/>
        </p:nvSpPr>
        <p:spPr>
          <a:xfrm>
            <a:off x="18366924" y="28188019"/>
            <a:ext cx="5445576" cy="830997"/>
          </a:xfrm>
          <a:prstGeom prst="rect">
            <a:avLst/>
          </a:prstGeom>
          <a:noFill/>
        </p:spPr>
        <p:txBody>
          <a:bodyPr wrap="square" rtlCol="0">
            <a:spAutoFit/>
          </a:bodyPr>
          <a:lstStyle/>
          <a:p>
            <a:r>
              <a:rPr lang="en-US" sz="1600" dirty="0" smtClean="0">
                <a:solidFill>
                  <a:srgbClr val="595555"/>
                </a:solidFill>
              </a:rPr>
              <a:t>(a) Normalized Difference Impervious Surface Index (NDISI) for 2015; (b) Marsh Extent for 2006; (c) Health trend lines for Little Lagoon as a percent max from 2000-2014.  </a:t>
            </a:r>
            <a:endParaRPr lang="en-US" sz="1600" dirty="0">
              <a:solidFill>
                <a:srgbClr val="595555"/>
              </a:solidFill>
            </a:endParaRPr>
          </a:p>
        </p:txBody>
      </p:sp>
      <p:sp>
        <p:nvSpPr>
          <p:cNvPr id="3" name="Rectangle 2"/>
          <p:cNvSpPr/>
          <p:nvPr/>
        </p:nvSpPr>
        <p:spPr>
          <a:xfrm>
            <a:off x="13209459" y="16575807"/>
            <a:ext cx="1867819" cy="461665"/>
          </a:xfrm>
          <a:prstGeom prst="rect">
            <a:avLst/>
          </a:prstGeom>
        </p:spPr>
        <p:txBody>
          <a:bodyPr wrap="none">
            <a:spAutoFit/>
          </a:bodyPr>
          <a:lstStyle/>
          <a:p>
            <a:r>
              <a:rPr lang="en-US" sz="2400" dirty="0">
                <a:solidFill>
                  <a:srgbClr val="595555"/>
                </a:solidFill>
              </a:rPr>
              <a:t>Landsat 5 TM</a:t>
            </a:r>
            <a:endParaRPr lang="en-US" sz="2400" dirty="0"/>
          </a:p>
        </p:txBody>
      </p:sp>
      <p:sp>
        <p:nvSpPr>
          <p:cNvPr id="99" name="Rectangle 98"/>
          <p:cNvSpPr/>
          <p:nvPr/>
        </p:nvSpPr>
        <p:spPr>
          <a:xfrm>
            <a:off x="15268097" y="16575807"/>
            <a:ext cx="2274982" cy="461665"/>
          </a:xfrm>
          <a:prstGeom prst="rect">
            <a:avLst/>
          </a:prstGeom>
        </p:spPr>
        <p:txBody>
          <a:bodyPr wrap="none">
            <a:spAutoFit/>
          </a:bodyPr>
          <a:lstStyle/>
          <a:p>
            <a:r>
              <a:rPr lang="en-US" sz="2400" dirty="0">
                <a:solidFill>
                  <a:srgbClr val="595555"/>
                </a:solidFill>
              </a:rPr>
              <a:t>Landsat </a:t>
            </a:r>
            <a:r>
              <a:rPr lang="en-US" sz="2400" dirty="0" smtClean="0">
                <a:solidFill>
                  <a:srgbClr val="595555"/>
                </a:solidFill>
              </a:rPr>
              <a:t>7 ETM+</a:t>
            </a:r>
            <a:endParaRPr lang="en-US" sz="2400" dirty="0"/>
          </a:p>
        </p:txBody>
      </p:sp>
      <p:sp>
        <p:nvSpPr>
          <p:cNvPr id="128" name="Rectangle 127"/>
          <p:cNvSpPr/>
          <p:nvPr/>
        </p:nvSpPr>
        <p:spPr>
          <a:xfrm>
            <a:off x="17733898" y="16575807"/>
            <a:ext cx="1947969" cy="461665"/>
          </a:xfrm>
          <a:prstGeom prst="rect">
            <a:avLst/>
          </a:prstGeom>
        </p:spPr>
        <p:txBody>
          <a:bodyPr wrap="none">
            <a:spAutoFit/>
          </a:bodyPr>
          <a:lstStyle/>
          <a:p>
            <a:r>
              <a:rPr lang="en-US" sz="2400" dirty="0">
                <a:solidFill>
                  <a:srgbClr val="595555"/>
                </a:solidFill>
              </a:rPr>
              <a:t>Landsat </a:t>
            </a:r>
            <a:r>
              <a:rPr lang="en-US" sz="2400" dirty="0" smtClean="0">
                <a:solidFill>
                  <a:srgbClr val="595555"/>
                </a:solidFill>
              </a:rPr>
              <a:t>8 OLI</a:t>
            </a:r>
            <a:endParaRPr lang="en-US" sz="2400" dirty="0"/>
          </a:p>
        </p:txBody>
      </p:sp>
      <p:sp>
        <p:nvSpPr>
          <p:cNvPr id="129" name="Rectangle 128"/>
          <p:cNvSpPr/>
          <p:nvPr/>
        </p:nvSpPr>
        <p:spPr>
          <a:xfrm>
            <a:off x="19872686" y="16575807"/>
            <a:ext cx="1887055" cy="461665"/>
          </a:xfrm>
          <a:prstGeom prst="rect">
            <a:avLst/>
          </a:prstGeom>
        </p:spPr>
        <p:txBody>
          <a:bodyPr wrap="none">
            <a:spAutoFit/>
          </a:bodyPr>
          <a:lstStyle/>
          <a:p>
            <a:r>
              <a:rPr lang="en-US" sz="2400" dirty="0" smtClean="0">
                <a:solidFill>
                  <a:srgbClr val="595555"/>
                </a:solidFill>
              </a:rPr>
              <a:t>Aqua MODIS</a:t>
            </a:r>
            <a:endParaRPr lang="en-US" sz="2400" dirty="0"/>
          </a:p>
        </p:txBody>
      </p:sp>
      <p:sp>
        <p:nvSpPr>
          <p:cNvPr id="130" name="Rectangle 129"/>
          <p:cNvSpPr/>
          <p:nvPr/>
        </p:nvSpPr>
        <p:spPr>
          <a:xfrm>
            <a:off x="21950558" y="16575807"/>
            <a:ext cx="1890261" cy="461665"/>
          </a:xfrm>
          <a:prstGeom prst="rect">
            <a:avLst/>
          </a:prstGeom>
        </p:spPr>
        <p:txBody>
          <a:bodyPr wrap="none">
            <a:spAutoFit/>
          </a:bodyPr>
          <a:lstStyle/>
          <a:p>
            <a:r>
              <a:rPr lang="en-US" sz="2400" dirty="0" smtClean="0">
                <a:solidFill>
                  <a:srgbClr val="595555"/>
                </a:solidFill>
              </a:rPr>
              <a:t>Terra MODIS</a:t>
            </a:r>
            <a:endParaRPr lang="en-US" sz="2400" dirty="0"/>
          </a:p>
        </p:txBody>
      </p:sp>
    </p:spTree>
    <p:extLst>
      <p:ext uri="{BB962C8B-B14F-4D97-AF65-F5344CB8AC3E}">
        <p14:creationId xmlns:p14="http://schemas.microsoft.com/office/powerpoint/2010/main" val="384327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6574</TotalTime>
  <Words>666</Words>
  <Application>Microsoft Office PowerPoint</Application>
  <PresentationFormat>Custom</PresentationFormat>
  <Paragraphs>70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Bebas Neue</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261</cp:revision>
  <dcterms:created xsi:type="dcterms:W3CDTF">2015-06-02T14:58:58Z</dcterms:created>
  <dcterms:modified xsi:type="dcterms:W3CDTF">2016-08-04T20:39:52Z</dcterms:modified>
</cp:coreProperties>
</file>