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6"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1920" y="-3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jpe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4" descr="https://lh3.googleusercontent.com/-3aDCZtSaDqc/VvLUhnaD8gI/AAAAAAAAATo/TA__g4gqAQYqu2P-1k8lcG43Yihzy6Alw/s512/locations.PNG"/>
          <p:cNvPicPr>
            <a:picLocks noChangeAspect="1" noChangeArrowheads="1"/>
          </p:cNvPicPr>
          <p:nvPr/>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12500366" y="12056483"/>
            <a:ext cx="4104032" cy="3502857"/>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3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72986" y="16063083"/>
            <a:ext cx="4783308" cy="3796276"/>
          </a:xfrm>
          <a:prstGeom prst="rect">
            <a:avLst/>
          </a:prstGeom>
          <a:effectLst>
            <a:outerShdw blurRad="50800" dist="38100" dir="5400000" algn="t" rotWithShape="0">
              <a:prstClr val="black">
                <a:alpha val="40000"/>
              </a:prstClr>
            </a:outerShdw>
          </a:effectLst>
        </p:spPr>
      </p:pic>
      <p:pic>
        <p:nvPicPr>
          <p:cNvPr id="81" name="Picture 80"/>
          <p:cNvPicPr>
            <a:picLocks noChangeAspect="1"/>
          </p:cNvPicPr>
          <p:nvPr/>
        </p:nvPicPr>
        <p:blipFill>
          <a:blip r:embed="rId4">
            <a:clrChange>
              <a:clrFrom>
                <a:srgbClr val="FFFFFF"/>
              </a:clrFrom>
              <a:clrTo>
                <a:srgbClr val="FFFFFF">
                  <a:alpha val="0"/>
                </a:srgbClr>
              </a:clrTo>
            </a:clrChange>
          </a:blip>
          <a:stretch>
            <a:fillRect/>
          </a:stretch>
        </p:blipFill>
        <p:spPr>
          <a:xfrm>
            <a:off x="1429435" y="19571820"/>
            <a:ext cx="8012374" cy="6703619"/>
          </a:xfrm>
          <a:prstGeom prst="rect">
            <a:avLst/>
          </a:prstGeom>
        </p:spPr>
      </p:pic>
      <p:sp>
        <p:nvSpPr>
          <p:cNvPr id="2" name="Text Placeholder 1"/>
          <p:cNvSpPr>
            <a:spLocks noGrp="1"/>
          </p:cNvSpPr>
          <p:nvPr>
            <p:ph type="body" sz="quarter" idx="13"/>
          </p:nvPr>
        </p:nvSpPr>
        <p:spPr/>
        <p:txBody>
          <a:bodyPr/>
          <a:lstStyle/>
          <a:p>
            <a:pPr lvl="0">
              <a:spcBef>
                <a:spcPts val="0"/>
              </a:spcBef>
              <a:buClr>
                <a:schemeClr val="dk1"/>
              </a:buClr>
              <a:buSzPct val="25000"/>
            </a:pPr>
            <a:r>
              <a:rPr lang="en-US" dirty="0">
                <a:latin typeface="Century Gothic" panose="020B0502020202020204" pitchFamily="34" charset="0"/>
              </a:rPr>
              <a:t>NASA Goddard Space Flight </a:t>
            </a:r>
            <a:r>
              <a:rPr lang="en-US" dirty="0" smtClean="0">
                <a:latin typeface="Century Gothic" panose="020B0502020202020204" pitchFamily="34" charset="0"/>
              </a:rPr>
              <a:t>Center</a:t>
            </a:r>
            <a:endParaRPr lang="en-US" dirty="0">
              <a:latin typeface="Century Gothic" panose="020B0502020202020204" pitchFamily="34" charset="0"/>
            </a:endParaRPr>
          </a:p>
        </p:txBody>
      </p:sp>
      <p:sp>
        <p:nvSpPr>
          <p:cNvPr id="4" name="Text Placeholder 3"/>
          <p:cNvSpPr>
            <a:spLocks noGrp="1"/>
          </p:cNvSpPr>
          <p:nvPr>
            <p:ph type="body" sz="quarter" idx="11"/>
          </p:nvPr>
        </p:nvSpPr>
        <p:spPr/>
        <p:txBody>
          <a:bodyPr/>
          <a:lstStyle/>
          <a:p>
            <a:pPr lvl="0"/>
            <a:r>
              <a:rPr lang="en-US" dirty="0">
                <a:latin typeface="Century Gothic" panose="020B0502020202020204" pitchFamily="34" charset="0"/>
              </a:rPr>
              <a:t>Identifying </a:t>
            </a:r>
            <a:r>
              <a:rPr lang="en-US" dirty="0" smtClean="0">
                <a:latin typeface="Century Gothic" panose="020B0502020202020204" pitchFamily="34" charset="0"/>
              </a:rPr>
              <a:t>current </a:t>
            </a:r>
            <a:r>
              <a:rPr lang="en-US" dirty="0">
                <a:latin typeface="Century Gothic" panose="020B0502020202020204" pitchFamily="34" charset="0"/>
              </a:rPr>
              <a:t>a</a:t>
            </a:r>
            <a:r>
              <a:rPr lang="en-US" dirty="0" smtClean="0">
                <a:latin typeface="Century Gothic" panose="020B0502020202020204" pitchFamily="34" charset="0"/>
              </a:rPr>
              <a:t>reas </a:t>
            </a:r>
            <a:r>
              <a:rPr lang="en-US" dirty="0">
                <a:latin typeface="Century Gothic" panose="020B0502020202020204" pitchFamily="34" charset="0"/>
              </a:rPr>
              <a:t>of </a:t>
            </a:r>
            <a:r>
              <a:rPr lang="en-US" dirty="0" smtClean="0">
                <a:latin typeface="Century Gothic" panose="020B0502020202020204" pitchFamily="34" charset="0"/>
              </a:rPr>
              <a:t>palm </a:t>
            </a:r>
            <a:r>
              <a:rPr lang="en-US" dirty="0">
                <a:latin typeface="Century Gothic" panose="020B0502020202020204" pitchFamily="34" charset="0"/>
              </a:rPr>
              <a:t>o</a:t>
            </a:r>
            <a:r>
              <a:rPr lang="en-US" dirty="0" smtClean="0">
                <a:latin typeface="Century Gothic" panose="020B0502020202020204" pitchFamily="34" charset="0"/>
              </a:rPr>
              <a:t>il </a:t>
            </a:r>
            <a:r>
              <a:rPr lang="en-US" dirty="0">
                <a:latin typeface="Century Gothic" panose="020B0502020202020204" pitchFamily="34" charset="0"/>
              </a:rPr>
              <a:t>p</a:t>
            </a:r>
            <a:r>
              <a:rPr lang="en-US" dirty="0" smtClean="0">
                <a:latin typeface="Century Gothic" panose="020B0502020202020204" pitchFamily="34" charset="0"/>
              </a:rPr>
              <a:t>roduction </a:t>
            </a:r>
            <a:r>
              <a:rPr lang="en-US" dirty="0">
                <a:latin typeface="Century Gothic" panose="020B0502020202020204" pitchFamily="34" charset="0"/>
              </a:rPr>
              <a:t>and </a:t>
            </a:r>
            <a:r>
              <a:rPr lang="en-US" dirty="0" smtClean="0">
                <a:latin typeface="Century Gothic" panose="020B0502020202020204" pitchFamily="34" charset="0"/>
              </a:rPr>
              <a:t>modeling </a:t>
            </a:r>
            <a:r>
              <a:rPr lang="en-US" dirty="0">
                <a:latin typeface="Century Gothic" panose="020B0502020202020204" pitchFamily="34" charset="0"/>
              </a:rPr>
              <a:t>a </a:t>
            </a:r>
            <a:r>
              <a:rPr lang="en-US" dirty="0" smtClean="0">
                <a:latin typeface="Century Gothic" panose="020B0502020202020204" pitchFamily="34" charset="0"/>
              </a:rPr>
              <a:t>risk </a:t>
            </a:r>
            <a:r>
              <a:rPr lang="en-US" dirty="0">
                <a:latin typeface="Century Gothic" panose="020B0502020202020204" pitchFamily="34" charset="0"/>
              </a:rPr>
              <a:t>m</a:t>
            </a:r>
            <a:r>
              <a:rPr lang="en-US" dirty="0" smtClean="0">
                <a:latin typeface="Century Gothic" panose="020B0502020202020204" pitchFamily="34" charset="0"/>
              </a:rPr>
              <a:t>ap </a:t>
            </a:r>
            <a:r>
              <a:rPr lang="en-US" dirty="0">
                <a:latin typeface="Century Gothic" panose="020B0502020202020204" pitchFamily="34" charset="0"/>
              </a:rPr>
              <a:t>for </a:t>
            </a:r>
            <a:r>
              <a:rPr lang="en-US" dirty="0" smtClean="0">
                <a:latin typeface="Century Gothic" panose="020B0502020202020204" pitchFamily="34" charset="0"/>
              </a:rPr>
              <a:t>future </a:t>
            </a:r>
            <a:r>
              <a:rPr lang="en-US" dirty="0">
                <a:latin typeface="Century Gothic" panose="020B0502020202020204" pitchFamily="34" charset="0"/>
              </a:rPr>
              <a:t>e</a:t>
            </a:r>
            <a:r>
              <a:rPr lang="en-US" dirty="0" smtClean="0">
                <a:latin typeface="Century Gothic" panose="020B0502020202020204" pitchFamily="34" charset="0"/>
              </a:rPr>
              <a:t>xpansion </a:t>
            </a:r>
            <a:r>
              <a:rPr lang="en-US" dirty="0">
                <a:latin typeface="Century Gothic" panose="020B0502020202020204" pitchFamily="34" charset="0"/>
              </a:rPr>
              <a:t>in Central Kalimantan, Indonesia </a:t>
            </a:r>
          </a:p>
          <a:p>
            <a:endParaRPr lang="en-US" dirty="0"/>
          </a:p>
        </p:txBody>
      </p:sp>
      <p:sp>
        <p:nvSpPr>
          <p:cNvPr id="5" name="Text Placeholder 4"/>
          <p:cNvSpPr>
            <a:spLocks noGrp="1"/>
          </p:cNvSpPr>
          <p:nvPr>
            <p:ph type="body" sz="quarter" idx="10"/>
          </p:nvPr>
        </p:nvSpPr>
        <p:spPr/>
        <p:txBody>
          <a:bodyPr/>
          <a:lstStyle/>
          <a:p>
            <a:pPr lvl="0"/>
            <a:r>
              <a:rPr lang="en-US" dirty="0">
                <a:latin typeface="Century Gothic" panose="020B0502020202020204" pitchFamily="34" charset="0"/>
              </a:rPr>
              <a:t>Indonesia Agriculture</a:t>
            </a:r>
          </a:p>
          <a:p>
            <a:endParaRPr lang="en-US" dirty="0"/>
          </a:p>
        </p:txBody>
      </p:sp>
      <p:sp>
        <p:nvSpPr>
          <p:cNvPr id="10" name="Text Placeholder 16"/>
          <p:cNvSpPr txBox="1">
            <a:spLocks/>
          </p:cNvSpPr>
          <p:nvPr/>
        </p:nvSpPr>
        <p:spPr>
          <a:xfrm>
            <a:off x="10023012" y="34064670"/>
            <a:ext cx="8229600" cy="6724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World Wildlife Fund</a:t>
            </a:r>
          </a:p>
        </p:txBody>
      </p:sp>
      <p:sp>
        <p:nvSpPr>
          <p:cNvPr id="11" name="Text Placeholder 16"/>
          <p:cNvSpPr txBox="1">
            <a:spLocks/>
          </p:cNvSpPr>
          <p:nvPr/>
        </p:nvSpPr>
        <p:spPr>
          <a:xfrm>
            <a:off x="18350583" y="33197514"/>
            <a:ext cx="8229600" cy="16924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Dr. </a:t>
            </a:r>
            <a:r>
              <a:rPr lang="en-US" dirty="0" err="1">
                <a:solidFill>
                  <a:schemeClr val="dk1"/>
                </a:solidFill>
                <a:ea typeface="Garamond"/>
                <a:cs typeface="Garamond"/>
                <a:sym typeface="Garamond"/>
              </a:rPr>
              <a:t>Naikoa</a:t>
            </a:r>
            <a:r>
              <a:rPr lang="en-US" dirty="0">
                <a:solidFill>
                  <a:schemeClr val="dk1"/>
                </a:solidFill>
                <a:ea typeface="Garamond"/>
                <a:cs typeface="Garamond"/>
                <a:sym typeface="Garamond"/>
              </a:rPr>
              <a:t> Aguilar-</a:t>
            </a:r>
            <a:r>
              <a:rPr lang="en-US" dirty="0" err="1">
                <a:solidFill>
                  <a:schemeClr val="dk1"/>
                </a:solidFill>
                <a:ea typeface="Garamond"/>
                <a:cs typeface="Garamond"/>
                <a:sym typeface="Garamond"/>
              </a:rPr>
              <a:t>Amuchastegui</a:t>
            </a:r>
            <a:r>
              <a:rPr lang="en-US" dirty="0">
                <a:solidFill>
                  <a:schemeClr val="dk1"/>
                </a:solidFill>
                <a:ea typeface="Garamond"/>
                <a:cs typeface="Garamond"/>
                <a:sym typeface="Garamond"/>
              </a:rPr>
              <a:t>, WWF (Science Advisor)</a:t>
            </a:r>
          </a:p>
          <a:p>
            <a:pPr lvl="0">
              <a:buClr>
                <a:schemeClr val="dk1"/>
              </a:buClr>
              <a:buSzPct val="25000"/>
            </a:pPr>
            <a:r>
              <a:rPr lang="en-US" dirty="0">
                <a:solidFill>
                  <a:schemeClr val="dk1"/>
                </a:solidFill>
                <a:ea typeface="Garamond"/>
                <a:cs typeface="Garamond"/>
                <a:sym typeface="Garamond"/>
              </a:rPr>
              <a:t>Aakash Ahamed, USRA/GSFC (Science Advisor)</a:t>
            </a:r>
          </a:p>
          <a:p>
            <a:pPr lvl="0">
              <a:buClr>
                <a:schemeClr val="dk1"/>
              </a:buClr>
              <a:buSzPct val="25000"/>
            </a:pPr>
            <a:r>
              <a:rPr lang="en-US" dirty="0">
                <a:solidFill>
                  <a:schemeClr val="dk1"/>
                </a:solidFill>
                <a:ea typeface="Garamond"/>
                <a:cs typeface="Garamond"/>
                <a:sym typeface="Garamond"/>
              </a:rPr>
              <a:t>Sean McCartney, SSAI/GSFC (</a:t>
            </a:r>
            <a:r>
              <a:rPr lang="en-US" dirty="0" smtClean="0">
                <a:solidFill>
                  <a:schemeClr val="dk1"/>
                </a:solidFill>
                <a:ea typeface="Garamond"/>
                <a:cs typeface="Garamond"/>
                <a:sym typeface="Garamond"/>
              </a:rPr>
              <a:t>DEVELOP)</a:t>
            </a:r>
            <a:endParaRPr lang="en-US" dirty="0">
              <a:solidFill>
                <a:schemeClr val="dk1"/>
              </a:solidFill>
              <a:ea typeface="Garamond"/>
              <a:cs typeface="Garamond"/>
              <a:sym typeface="Garamond"/>
            </a:endParaRPr>
          </a:p>
          <a:p>
            <a:endParaRPr lang="en-US" dirty="0" smtClean="0"/>
          </a:p>
        </p:txBody>
      </p:sp>
      <p:sp>
        <p:nvSpPr>
          <p:cNvPr id="12" name="Text Placeholder 16"/>
          <p:cNvSpPr txBox="1">
            <a:spLocks/>
          </p:cNvSpPr>
          <p:nvPr/>
        </p:nvSpPr>
        <p:spPr>
          <a:xfrm>
            <a:off x="17752878" y="19901179"/>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dirty="0"/>
              <a:t>Most plantations occur and are likely to expand in southwestern Central </a:t>
            </a:r>
            <a:r>
              <a:rPr lang="en-US" dirty="0" smtClean="0"/>
              <a:t>Kalimantan.</a:t>
            </a:r>
          </a:p>
          <a:p>
            <a:pPr>
              <a:lnSpc>
                <a:spcPct val="100000"/>
              </a:lnSpc>
            </a:pPr>
            <a:r>
              <a:rPr lang="en-US" dirty="0" smtClean="0"/>
              <a:t>The regencies most at risk of development are: </a:t>
            </a:r>
          </a:p>
          <a:p>
            <a:pPr lvl="1">
              <a:lnSpc>
                <a:spcPct val="100000"/>
              </a:lnSpc>
              <a:buFont typeface="+mj-lt"/>
              <a:buAutoNum type="arabicPeriod"/>
            </a:pPr>
            <a:r>
              <a:rPr lang="en-US" dirty="0" err="1" smtClean="0"/>
              <a:t>Sukamara</a:t>
            </a:r>
            <a:endParaRPr lang="en-US" dirty="0" smtClean="0"/>
          </a:p>
          <a:p>
            <a:pPr lvl="1">
              <a:lnSpc>
                <a:spcPct val="100000"/>
              </a:lnSpc>
              <a:buFont typeface="+mj-lt"/>
              <a:buAutoNum type="arabicPeriod"/>
            </a:pPr>
            <a:r>
              <a:rPr lang="en-US" dirty="0" err="1" smtClean="0"/>
              <a:t>Kotawaringin</a:t>
            </a:r>
            <a:r>
              <a:rPr lang="en-US" dirty="0" smtClean="0"/>
              <a:t> Barat</a:t>
            </a:r>
          </a:p>
          <a:p>
            <a:pPr lvl="1">
              <a:lnSpc>
                <a:spcPct val="100000"/>
              </a:lnSpc>
              <a:buFont typeface="+mj-lt"/>
              <a:buAutoNum type="arabicPeriod"/>
            </a:pPr>
            <a:r>
              <a:rPr lang="en-US" dirty="0" err="1" smtClean="0"/>
              <a:t>Kotawaringin</a:t>
            </a:r>
            <a:r>
              <a:rPr lang="en-US" dirty="0" smtClean="0"/>
              <a:t> </a:t>
            </a:r>
            <a:r>
              <a:rPr lang="en-US" dirty="0" err="1" smtClean="0"/>
              <a:t>Timur</a:t>
            </a:r>
            <a:endParaRPr lang="en-US" dirty="0"/>
          </a:p>
          <a:p>
            <a:pPr>
              <a:lnSpc>
                <a:spcPct val="100000"/>
              </a:lnSpc>
            </a:pPr>
            <a:r>
              <a:rPr lang="en-US" dirty="0" smtClean="0"/>
              <a:t>Conservation </a:t>
            </a:r>
            <a:r>
              <a:rPr lang="en-US" dirty="0"/>
              <a:t>areas and </a:t>
            </a:r>
            <a:r>
              <a:rPr lang="en-US" dirty="0" err="1"/>
              <a:t>peatlands</a:t>
            </a:r>
            <a:r>
              <a:rPr lang="en-US" dirty="0"/>
              <a:t> were not substantial  contributors to the likelihood </a:t>
            </a:r>
            <a:r>
              <a:rPr lang="en-US" dirty="0" smtClean="0"/>
              <a:t>model.</a:t>
            </a:r>
            <a:endParaRPr lang="en-US" dirty="0"/>
          </a:p>
          <a:p>
            <a:pPr>
              <a:lnSpc>
                <a:spcPct val="100000"/>
              </a:lnSpc>
            </a:pPr>
            <a:r>
              <a:rPr lang="en-US" dirty="0" smtClean="0"/>
              <a:t>These </a:t>
            </a:r>
            <a:r>
              <a:rPr lang="en-US" dirty="0"/>
              <a:t>results will allow decision makers to see what districts are at greatest likelihood of expansion into forested </a:t>
            </a:r>
            <a:r>
              <a:rPr lang="en-US" dirty="0" smtClean="0"/>
              <a:t>areas</a:t>
            </a:r>
            <a:r>
              <a:rPr lang="en-US" dirty="0"/>
              <a:t>.</a:t>
            </a:r>
          </a:p>
        </p:txBody>
      </p:sp>
      <p:sp>
        <p:nvSpPr>
          <p:cNvPr id="6" name="Text Placeholder 16"/>
          <p:cNvSpPr txBox="1">
            <a:spLocks/>
          </p:cNvSpPr>
          <p:nvPr/>
        </p:nvSpPr>
        <p:spPr>
          <a:xfrm>
            <a:off x="579810" y="6229794"/>
            <a:ext cx="16172132" cy="50592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Indonesia is the world’s leading producer of palm oil. To keep pace with the continued worldwide expansion of palm oil demand, the government of Indonesia formulated an agricultural policy with the express purpose of doubling palm oil production by 2020. Unfortunately, palm oil plantation expansion has come at the cost of natural rainforest and biodiversity loss in the province of Central Kalimantan. Although the government imposed a moratorium on deforestation in 2011 and extended it to present, there has been insufficient enforcement and deforestation continues to be a pressing issue in the region. The purpose of this project was to work with the World Wildlife Fund (WWF) to identify current palm oil plantations, including those on protected lands. A second component of the project was to delineate future palm oil plantation growth by creating a risk map of areas that are most vulnerable to palm expansion. The suitability analysis of palm oil plantations relied on </a:t>
            </a:r>
            <a:r>
              <a:rPr lang="en-US" dirty="0" err="1"/>
              <a:t>Maxent</a:t>
            </a:r>
            <a:r>
              <a:rPr lang="en-US" dirty="0"/>
              <a:t> to model palm oil plantation locations. This model used known plantation locations, continuous data from remote sensing systems including Tropical Rainfall Measuring Mission (TRMM), Global Precipitation Measurement (GPM), Aqua, and Terra along with ancillary data, to best predict other current and future locations of palm oil plantations. It is essential to map palm oil plantation locations and future palm oil plantation expansion to protect the biological and ecological diversity of rainforests and </a:t>
            </a:r>
            <a:r>
              <a:rPr lang="en-US" dirty="0" err="1"/>
              <a:t>peatlands</a:t>
            </a:r>
            <a:r>
              <a:rPr lang="en-US" dirty="0"/>
              <a:t> and to encourage palm oil expansion into regions that will not cause rainforest degradation.</a:t>
            </a:r>
          </a:p>
        </p:txBody>
      </p:sp>
      <p:sp>
        <p:nvSpPr>
          <p:cNvPr id="15" name="Text Placeholder 16"/>
          <p:cNvSpPr txBox="1">
            <a:spLocks/>
          </p:cNvSpPr>
          <p:nvPr/>
        </p:nvSpPr>
        <p:spPr>
          <a:xfrm>
            <a:off x="17536312" y="6224602"/>
            <a:ext cx="7121170" cy="36919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514350" lvl="0" algn="just">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Identify </a:t>
            </a:r>
            <a:r>
              <a:rPr lang="en-US" dirty="0">
                <a:solidFill>
                  <a:schemeClr val="dk1"/>
                </a:solidFill>
                <a:ea typeface="Garamond"/>
                <a:cs typeface="Garamond"/>
                <a:sym typeface="Garamond"/>
              </a:rPr>
              <a:t>current palm oil plantations in Central Kalimantan, </a:t>
            </a:r>
            <a:r>
              <a:rPr lang="en-US" dirty="0" smtClean="0">
                <a:solidFill>
                  <a:schemeClr val="dk1"/>
                </a:solidFill>
                <a:ea typeface="Garamond"/>
                <a:cs typeface="Garamond"/>
                <a:sym typeface="Garamond"/>
              </a:rPr>
              <a:t>Indonesia, </a:t>
            </a:r>
            <a:r>
              <a:rPr lang="en-US" dirty="0">
                <a:solidFill>
                  <a:schemeClr val="dk1"/>
                </a:solidFill>
                <a:ea typeface="Garamond"/>
                <a:cs typeface="Garamond"/>
                <a:sym typeface="Garamond"/>
              </a:rPr>
              <a:t>using </a:t>
            </a:r>
            <a:r>
              <a:rPr lang="en-US" dirty="0" err="1" smtClean="0">
                <a:solidFill>
                  <a:schemeClr val="dk1"/>
                </a:solidFill>
                <a:ea typeface="Garamond"/>
                <a:cs typeface="Garamond"/>
                <a:sym typeface="Garamond"/>
              </a:rPr>
              <a:t>MaxEnt</a:t>
            </a:r>
            <a:r>
              <a:rPr lang="en-US" dirty="0" smtClean="0">
                <a:solidFill>
                  <a:schemeClr val="dk1"/>
                </a:solidFill>
                <a:ea typeface="Garamond"/>
                <a:cs typeface="Garamond"/>
                <a:sym typeface="Garamond"/>
              </a:rPr>
              <a:t> </a:t>
            </a:r>
          </a:p>
          <a:p>
            <a:pPr marL="57150" lvl="0" indent="0" algn="just">
              <a:spcBef>
                <a:spcPts val="0"/>
              </a:spcBef>
              <a:buSzPct val="100000"/>
              <a:buNone/>
            </a:pPr>
            <a:endParaRPr lang="en-US" dirty="0">
              <a:solidFill>
                <a:schemeClr val="dk1"/>
              </a:solidFill>
              <a:ea typeface="Garamond"/>
              <a:cs typeface="Garamond"/>
              <a:sym typeface="Garamond"/>
            </a:endParaRPr>
          </a:p>
          <a:p>
            <a:pPr marL="514350" lvl="0" algn="just">
              <a:spcBef>
                <a:spcPts val="0"/>
              </a:spcBef>
              <a:buSzPct val="90000"/>
              <a:buFont typeface="Garamond" panose="02020404030301010803" pitchFamily="18" charset="0"/>
              <a:buChar char="►"/>
            </a:pPr>
            <a:r>
              <a:rPr lang="en-US" b="1" dirty="0" smtClean="0">
                <a:solidFill>
                  <a:schemeClr val="accent1"/>
                </a:solidFill>
                <a:ea typeface="Garamond"/>
                <a:cs typeface="Garamond"/>
                <a:sym typeface="Garamond"/>
              </a:rPr>
              <a:t>Generate </a:t>
            </a:r>
            <a:r>
              <a:rPr lang="en-US" dirty="0" smtClean="0">
                <a:solidFill>
                  <a:schemeClr val="dk1"/>
                </a:solidFill>
                <a:ea typeface="Garamond"/>
                <a:cs typeface="Garamond"/>
                <a:sym typeface="Garamond"/>
              </a:rPr>
              <a:t>a risk assessment map of future palm oil plantations based on identified plantations</a:t>
            </a:r>
          </a:p>
          <a:p>
            <a:pPr marL="57150" lvl="0" indent="0" algn="just">
              <a:spcBef>
                <a:spcPts val="0"/>
              </a:spcBef>
              <a:buSzPct val="100000"/>
              <a:buNone/>
            </a:pPr>
            <a:endParaRPr lang="en-US" dirty="0" smtClean="0">
              <a:solidFill>
                <a:schemeClr val="dk1"/>
              </a:solidFill>
              <a:ea typeface="Garamond"/>
              <a:cs typeface="Garamond"/>
              <a:sym typeface="Garamond"/>
            </a:endParaRPr>
          </a:p>
          <a:p>
            <a:pPr marL="514350" lvl="0" algn="just">
              <a:spcBef>
                <a:spcPts val="0"/>
              </a:spcBef>
              <a:buSzPct val="90000"/>
              <a:buFont typeface="Garamond" panose="02020404030301010803" pitchFamily="18" charset="0"/>
              <a:buChar char="►"/>
            </a:pPr>
            <a:r>
              <a:rPr lang="en-US" b="1" dirty="0" smtClean="0">
                <a:solidFill>
                  <a:schemeClr val="accent1"/>
                </a:solidFill>
                <a:ea typeface="Garamond"/>
                <a:cs typeface="Garamond"/>
                <a:sym typeface="Garamond"/>
              </a:rPr>
              <a:t>Enhance</a:t>
            </a:r>
            <a:r>
              <a:rPr lang="en-US" dirty="0" smtClean="0">
                <a:solidFill>
                  <a:schemeClr val="dk1"/>
                </a:solidFill>
                <a:ea typeface="Garamond"/>
                <a:cs typeface="Garamond"/>
                <a:sym typeface="Garamond"/>
              </a:rPr>
              <a:t> </a:t>
            </a:r>
            <a:r>
              <a:rPr lang="en-US" dirty="0">
                <a:solidFill>
                  <a:schemeClr val="dk1"/>
                </a:solidFill>
                <a:ea typeface="Garamond"/>
                <a:cs typeface="Garamond"/>
                <a:sym typeface="Garamond"/>
              </a:rPr>
              <a:t>World Wildlife Fund’s ability to combat deforestation using NASA Earth observations</a:t>
            </a:r>
          </a:p>
        </p:txBody>
      </p:sp>
      <p:sp>
        <p:nvSpPr>
          <p:cNvPr id="16" name="TextBox 15"/>
          <p:cNvSpPr txBox="1"/>
          <p:nvPr/>
        </p:nvSpPr>
        <p:spPr>
          <a:xfrm>
            <a:off x="579810" y="5226784"/>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580564" y="53182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575193" y="11821848"/>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7580564" y="96196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580564" y="1613339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575193" y="1942206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536312" y="1900862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52612" y="3252636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887660" y="3307682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a:t>
            </a:r>
          </a:p>
        </p:txBody>
      </p:sp>
      <p:sp>
        <p:nvSpPr>
          <p:cNvPr id="31" name="TextBox 30"/>
          <p:cNvSpPr txBox="1"/>
          <p:nvPr/>
        </p:nvSpPr>
        <p:spPr>
          <a:xfrm>
            <a:off x="17752878" y="2625813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Kyle T. Peterson (Project Lead), Abigail Childs, Michael Riedman</a:t>
            </a:r>
          </a:p>
          <a:p>
            <a:pPr lvl="0">
              <a:buClr>
                <a:schemeClr val="dk1"/>
              </a:buClr>
              <a:buSzPct val="25000"/>
            </a:pPr>
            <a:r>
              <a:rPr lang="en-US" sz="2400" dirty="0">
                <a:solidFill>
                  <a:schemeClr val="dk1"/>
                </a:solidFill>
                <a:ea typeface="Garamond"/>
                <a:cs typeface="Garamond"/>
                <a:sym typeface="Garamond"/>
              </a:rPr>
              <a:t>DEVELOP National Program at NASA Goddard Space Flight Center</a:t>
            </a:r>
          </a:p>
          <a:p>
            <a:endParaRPr lang="en-US" sz="2400" dirty="0"/>
          </a:p>
        </p:txBody>
      </p:sp>
      <p:pic>
        <p:nvPicPr>
          <p:cNvPr id="35" name="Shape 43"/>
          <p:cNvPicPr preferRelativeResize="0"/>
          <p:nvPr/>
        </p:nvPicPr>
        <p:blipFill>
          <a:blip r:embed="rId5">
            <a:alphaModFix/>
          </a:blip>
          <a:stretch>
            <a:fillRect/>
          </a:stretch>
        </p:blipFill>
        <p:spPr>
          <a:xfrm>
            <a:off x="18215291" y="17048182"/>
            <a:ext cx="1298369" cy="1105000"/>
          </a:xfrm>
          <a:prstGeom prst="rect">
            <a:avLst/>
          </a:prstGeom>
          <a:noFill/>
          <a:ln>
            <a:noFill/>
          </a:ln>
        </p:spPr>
      </p:pic>
      <p:sp>
        <p:nvSpPr>
          <p:cNvPr id="36" name="Shape 44"/>
          <p:cNvSpPr txBox="1"/>
          <p:nvPr/>
        </p:nvSpPr>
        <p:spPr>
          <a:xfrm>
            <a:off x="18151338" y="17972922"/>
            <a:ext cx="1298386" cy="589575"/>
          </a:xfrm>
          <a:prstGeom prst="rect">
            <a:avLst/>
          </a:prstGeom>
          <a:noFill/>
          <a:ln>
            <a:noFill/>
          </a:ln>
        </p:spPr>
        <p:txBody>
          <a:bodyPr lIns="91425" tIns="91425" rIns="91425" bIns="91425" anchor="t" anchorCtr="0">
            <a:noAutofit/>
          </a:bodyPr>
          <a:lstStyle/>
          <a:p>
            <a:pPr lvl="0" rtl="0">
              <a:spcBef>
                <a:spcPts val="0"/>
              </a:spcBef>
              <a:buNone/>
            </a:pPr>
            <a:r>
              <a:rPr lang="en-US" sz="2700" dirty="0"/>
              <a:t>TRMM</a:t>
            </a:r>
          </a:p>
        </p:txBody>
      </p:sp>
      <p:pic>
        <p:nvPicPr>
          <p:cNvPr id="37" name="Shape 45"/>
          <p:cNvPicPr preferRelativeResize="0"/>
          <p:nvPr/>
        </p:nvPicPr>
        <p:blipFill>
          <a:blip r:embed="rId6">
            <a:alphaModFix/>
          </a:blip>
          <a:stretch>
            <a:fillRect/>
          </a:stretch>
        </p:blipFill>
        <p:spPr>
          <a:xfrm>
            <a:off x="19903968" y="16985872"/>
            <a:ext cx="1469650" cy="1104993"/>
          </a:xfrm>
          <a:prstGeom prst="rect">
            <a:avLst/>
          </a:prstGeom>
          <a:noFill/>
          <a:ln>
            <a:noFill/>
          </a:ln>
        </p:spPr>
      </p:pic>
      <p:sp>
        <p:nvSpPr>
          <p:cNvPr id="38" name="Shape 46"/>
          <p:cNvSpPr txBox="1"/>
          <p:nvPr/>
        </p:nvSpPr>
        <p:spPr>
          <a:xfrm>
            <a:off x="20083295" y="18064086"/>
            <a:ext cx="959073" cy="635762"/>
          </a:xfrm>
          <a:prstGeom prst="rect">
            <a:avLst/>
          </a:prstGeom>
          <a:noFill/>
          <a:ln>
            <a:noFill/>
          </a:ln>
        </p:spPr>
        <p:txBody>
          <a:bodyPr lIns="91425" tIns="91425" rIns="91425" bIns="91425" anchor="t" anchorCtr="0">
            <a:noAutofit/>
          </a:bodyPr>
          <a:lstStyle/>
          <a:p>
            <a:pPr lvl="0" rtl="0">
              <a:spcBef>
                <a:spcPts val="0"/>
              </a:spcBef>
              <a:buNone/>
            </a:pPr>
            <a:r>
              <a:rPr lang="en-US" sz="2700" dirty="0"/>
              <a:t>Terra</a:t>
            </a:r>
          </a:p>
        </p:txBody>
      </p:sp>
      <p:pic>
        <p:nvPicPr>
          <p:cNvPr id="39" name="Shape 47"/>
          <p:cNvPicPr preferRelativeResize="0"/>
          <p:nvPr/>
        </p:nvPicPr>
        <p:blipFill>
          <a:blip r:embed="rId7">
            <a:alphaModFix/>
          </a:blip>
          <a:stretch>
            <a:fillRect/>
          </a:stretch>
        </p:blipFill>
        <p:spPr>
          <a:xfrm>
            <a:off x="23621152" y="16993549"/>
            <a:ext cx="2002899" cy="1048638"/>
          </a:xfrm>
          <a:prstGeom prst="rect">
            <a:avLst/>
          </a:prstGeom>
          <a:noFill/>
          <a:ln>
            <a:noFill/>
          </a:ln>
        </p:spPr>
      </p:pic>
      <p:sp>
        <p:nvSpPr>
          <p:cNvPr id="40" name="Shape 48"/>
          <p:cNvSpPr txBox="1"/>
          <p:nvPr/>
        </p:nvSpPr>
        <p:spPr>
          <a:xfrm>
            <a:off x="24040162" y="17923718"/>
            <a:ext cx="1799700" cy="594300"/>
          </a:xfrm>
          <a:prstGeom prst="rect">
            <a:avLst/>
          </a:prstGeom>
          <a:noFill/>
          <a:ln>
            <a:noFill/>
          </a:ln>
        </p:spPr>
        <p:txBody>
          <a:bodyPr lIns="91425" tIns="91425" rIns="91425" bIns="91425" anchor="t" anchorCtr="0">
            <a:noAutofit/>
          </a:bodyPr>
          <a:lstStyle/>
          <a:p>
            <a:pPr lvl="0" rtl="0">
              <a:spcBef>
                <a:spcPts val="0"/>
              </a:spcBef>
              <a:buNone/>
            </a:pPr>
            <a:r>
              <a:rPr lang="en-US" sz="2700" dirty="0"/>
              <a:t>Aqua</a:t>
            </a:r>
          </a:p>
        </p:txBody>
      </p:sp>
      <p:pic>
        <p:nvPicPr>
          <p:cNvPr id="41" name="Shape 49"/>
          <p:cNvPicPr preferRelativeResize="0"/>
          <p:nvPr/>
        </p:nvPicPr>
        <p:blipFill>
          <a:blip r:embed="rId8">
            <a:alphaModFix/>
          </a:blip>
          <a:stretch>
            <a:fillRect/>
          </a:stretch>
        </p:blipFill>
        <p:spPr>
          <a:xfrm>
            <a:off x="21677443" y="16989358"/>
            <a:ext cx="1821349" cy="910674"/>
          </a:xfrm>
          <a:prstGeom prst="rect">
            <a:avLst/>
          </a:prstGeom>
          <a:noFill/>
          <a:ln>
            <a:noFill/>
          </a:ln>
        </p:spPr>
      </p:pic>
      <p:sp>
        <p:nvSpPr>
          <p:cNvPr id="42" name="Shape 50"/>
          <p:cNvSpPr txBox="1"/>
          <p:nvPr/>
        </p:nvSpPr>
        <p:spPr>
          <a:xfrm>
            <a:off x="22015229" y="17986033"/>
            <a:ext cx="1799700" cy="407100"/>
          </a:xfrm>
          <a:prstGeom prst="rect">
            <a:avLst/>
          </a:prstGeom>
          <a:noFill/>
          <a:ln>
            <a:noFill/>
          </a:ln>
        </p:spPr>
        <p:txBody>
          <a:bodyPr lIns="91425" tIns="91425" rIns="91425" bIns="91425" anchor="t" anchorCtr="0">
            <a:noAutofit/>
          </a:bodyPr>
          <a:lstStyle/>
          <a:p>
            <a:pPr lvl="0" rtl="0">
              <a:spcBef>
                <a:spcPts val="0"/>
              </a:spcBef>
              <a:buNone/>
            </a:pPr>
            <a:r>
              <a:rPr lang="en-US" sz="2700" dirty="0"/>
              <a:t>GPM</a:t>
            </a:r>
          </a:p>
        </p:txBody>
      </p:sp>
      <p:pic>
        <p:nvPicPr>
          <p:cNvPr id="43" name="Shape 51"/>
          <p:cNvPicPr preferRelativeResize="0"/>
          <p:nvPr/>
        </p:nvPicPr>
        <p:blipFill>
          <a:blip r:embed="rId9">
            <a:alphaModFix/>
          </a:blip>
          <a:stretch>
            <a:fillRect/>
          </a:stretch>
        </p:blipFill>
        <p:spPr>
          <a:xfrm>
            <a:off x="25853532" y="16766731"/>
            <a:ext cx="1100613" cy="1216149"/>
          </a:xfrm>
          <a:prstGeom prst="rect">
            <a:avLst/>
          </a:prstGeom>
          <a:noFill/>
          <a:ln>
            <a:noFill/>
          </a:ln>
        </p:spPr>
      </p:pic>
      <p:sp>
        <p:nvSpPr>
          <p:cNvPr id="44" name="Shape 52"/>
          <p:cNvSpPr txBox="1"/>
          <p:nvPr/>
        </p:nvSpPr>
        <p:spPr>
          <a:xfrm>
            <a:off x="25853532" y="17983609"/>
            <a:ext cx="1407293" cy="436935"/>
          </a:xfrm>
          <a:prstGeom prst="rect">
            <a:avLst/>
          </a:prstGeom>
          <a:noFill/>
          <a:ln>
            <a:noFill/>
          </a:ln>
        </p:spPr>
        <p:txBody>
          <a:bodyPr lIns="91425" tIns="91425" rIns="91425" bIns="91425" anchor="t" anchorCtr="0">
            <a:noAutofit/>
          </a:bodyPr>
          <a:lstStyle/>
          <a:p>
            <a:pPr lvl="0" rtl="0">
              <a:spcBef>
                <a:spcPts val="0"/>
              </a:spcBef>
              <a:buNone/>
            </a:pPr>
            <a:r>
              <a:rPr lang="en-US" sz="2700" dirty="0"/>
              <a:t>SRTM</a:t>
            </a:r>
          </a:p>
        </p:txBody>
      </p:sp>
      <p:sp>
        <p:nvSpPr>
          <p:cNvPr id="47" name="Shape 22"/>
          <p:cNvSpPr txBox="1"/>
          <p:nvPr/>
        </p:nvSpPr>
        <p:spPr>
          <a:xfrm>
            <a:off x="18350582" y="32080795"/>
            <a:ext cx="7950449" cy="444422"/>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000" dirty="0" smtClean="0">
                <a:solidFill>
                  <a:schemeClr val="dk1"/>
                </a:solidFill>
                <a:latin typeface="Garamond"/>
                <a:ea typeface="Garamond"/>
                <a:cs typeface="Garamond"/>
                <a:sym typeface="Garamond"/>
              </a:rPr>
              <a:t>Left </a:t>
            </a:r>
            <a:r>
              <a:rPr lang="en-US" sz="2000" dirty="0">
                <a:solidFill>
                  <a:schemeClr val="dk1"/>
                </a:solidFill>
                <a:latin typeface="Garamond"/>
                <a:ea typeface="Garamond"/>
                <a:cs typeface="Garamond"/>
                <a:sym typeface="Garamond"/>
              </a:rPr>
              <a:t>to Right: Michael Riedman, Abigail Child, Kyle Peterson (Team Lead)</a:t>
            </a:r>
          </a:p>
        </p:txBody>
      </p:sp>
      <p:pic>
        <p:nvPicPr>
          <p:cNvPr id="48" name="Shape 54"/>
          <p:cNvPicPr preferRelativeResize="0"/>
          <p:nvPr/>
        </p:nvPicPr>
        <p:blipFill rotWithShape="1">
          <a:blip r:embed="rId10">
            <a:alphaModFix/>
          </a:blip>
          <a:srcRect l="2928" t="14332" r="12924"/>
          <a:stretch/>
        </p:blipFill>
        <p:spPr>
          <a:xfrm>
            <a:off x="18809342" y="27384194"/>
            <a:ext cx="6449143" cy="4680323"/>
          </a:xfrm>
          <a:prstGeom prst="rect">
            <a:avLst/>
          </a:prstGeom>
          <a:noFill/>
          <a:ln>
            <a:noFill/>
          </a:ln>
          <a:effectLst>
            <a:softEdge rad="127000"/>
          </a:effec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86333" y="10424152"/>
            <a:ext cx="7126652" cy="5506958"/>
          </a:xfrm>
          <a:prstGeom prst="rect">
            <a:avLst/>
          </a:prstGeom>
          <a:effectLst>
            <a:softEdge rad="127000"/>
          </a:effectLst>
        </p:spPr>
      </p:pic>
      <p:sp>
        <p:nvSpPr>
          <p:cNvPr id="7" name="TextBox 6"/>
          <p:cNvSpPr txBox="1"/>
          <p:nvPr/>
        </p:nvSpPr>
        <p:spPr>
          <a:xfrm>
            <a:off x="21442287" y="13034285"/>
            <a:ext cx="3718461" cy="646331"/>
          </a:xfrm>
          <a:prstGeom prst="rect">
            <a:avLst/>
          </a:prstGeom>
          <a:noFill/>
        </p:spPr>
        <p:txBody>
          <a:bodyPr wrap="square" rtlCol="0">
            <a:spAutoFit/>
          </a:bodyPr>
          <a:lstStyle/>
          <a:p>
            <a:r>
              <a:rPr lang="en-US" sz="3600" dirty="0" smtClean="0">
                <a:solidFill>
                  <a:schemeClr val="bg1"/>
                </a:solidFill>
              </a:rPr>
              <a:t>Central Kalimantan</a:t>
            </a:r>
            <a:endParaRPr lang="en-US" sz="3600" dirty="0">
              <a:solidFill>
                <a:schemeClr val="bg1"/>
              </a:solidFill>
            </a:endParaRPr>
          </a:p>
        </p:txBody>
      </p:sp>
      <p:pic>
        <p:nvPicPr>
          <p:cNvPr id="82" name="Picture 81"/>
          <p:cNvPicPr>
            <a:picLocks noChangeAspect="1"/>
          </p:cNvPicPr>
          <p:nvPr/>
        </p:nvPicPr>
        <p:blipFill>
          <a:blip r:embed="rId12">
            <a:clrChange>
              <a:clrFrom>
                <a:srgbClr val="FFFFFF"/>
              </a:clrFrom>
              <a:clrTo>
                <a:srgbClr val="FFFFFF">
                  <a:alpha val="0"/>
                </a:srgbClr>
              </a:clrTo>
            </a:clrChange>
          </a:blip>
          <a:stretch>
            <a:fillRect/>
          </a:stretch>
        </p:blipFill>
        <p:spPr>
          <a:xfrm>
            <a:off x="415418" y="22743078"/>
            <a:ext cx="2753679" cy="3529714"/>
          </a:xfrm>
          <a:prstGeom prst="rect">
            <a:avLst/>
          </a:prstGeom>
        </p:spPr>
      </p:pic>
      <p:pic>
        <p:nvPicPr>
          <p:cNvPr id="88" name="Picture 87"/>
          <p:cNvPicPr>
            <a:picLocks noChangeAspect="1"/>
          </p:cNvPicPr>
          <p:nvPr/>
        </p:nvPicPr>
        <p:blipFill>
          <a:blip r:embed="rId13">
            <a:clrChange>
              <a:clrFrom>
                <a:srgbClr val="FFFFFF"/>
              </a:clrFrom>
              <a:clrTo>
                <a:srgbClr val="FFFFFF">
                  <a:alpha val="0"/>
                </a:srgbClr>
              </a:clrTo>
            </a:clrChange>
          </a:blip>
          <a:stretch>
            <a:fillRect/>
          </a:stretch>
        </p:blipFill>
        <p:spPr>
          <a:xfrm>
            <a:off x="10299955" y="19451935"/>
            <a:ext cx="7874388" cy="6555620"/>
          </a:xfrm>
          <a:prstGeom prst="rect">
            <a:avLst/>
          </a:prstGeom>
          <a:effectLst>
            <a:outerShdw blurRad="50800" dist="38100" dir="8100000" algn="tr" rotWithShape="0">
              <a:prstClr val="black">
                <a:alpha val="40000"/>
              </a:prstClr>
            </a:outerShdw>
          </a:effectLst>
        </p:spPr>
      </p:pic>
      <p:pic>
        <p:nvPicPr>
          <p:cNvPr id="89" name="Picture 88"/>
          <p:cNvPicPr>
            <a:picLocks noChangeAspect="1"/>
          </p:cNvPicPr>
          <p:nvPr/>
        </p:nvPicPr>
        <p:blipFill>
          <a:blip r:embed="rId14">
            <a:clrChange>
              <a:clrFrom>
                <a:srgbClr val="FFFFFF"/>
              </a:clrFrom>
              <a:clrTo>
                <a:srgbClr val="FFFFFF">
                  <a:alpha val="0"/>
                </a:srgbClr>
              </a:clrTo>
            </a:clrChange>
          </a:blip>
          <a:stretch>
            <a:fillRect/>
          </a:stretch>
        </p:blipFill>
        <p:spPr>
          <a:xfrm>
            <a:off x="8738803" y="22232497"/>
            <a:ext cx="7062998" cy="4035998"/>
          </a:xfrm>
          <a:prstGeom prst="rect">
            <a:avLst/>
          </a:prstGeom>
        </p:spPr>
      </p:pic>
      <p:pic>
        <p:nvPicPr>
          <p:cNvPr id="90" name="Picture 2" descr="https://lh6.googleusercontent.com/-Z15FoUfcbtM/Vvp1ggVC5HI/AAAAAAAAAAI/Z5IReyIgm3YPwwWNH-9NqAtly98c6hHOA/w1058-h877-no/2016-03-29.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10363" y="20386839"/>
            <a:ext cx="3895181" cy="322880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977553" y="12863250"/>
            <a:ext cx="5045805" cy="646331"/>
          </a:xfrm>
          <a:prstGeom prst="rect">
            <a:avLst/>
          </a:prstGeom>
          <a:noFill/>
        </p:spPr>
        <p:txBody>
          <a:bodyPr wrap="none" rtlCol="0">
            <a:spAutoFit/>
          </a:bodyPr>
          <a:lstStyle/>
          <a:p>
            <a:r>
              <a:rPr lang="en-US" sz="3600" dirty="0" smtClean="0"/>
              <a:t>NASA Earth Observations</a:t>
            </a:r>
            <a:endParaRPr lang="en-US" sz="3600" dirty="0"/>
          </a:p>
        </p:txBody>
      </p:sp>
      <p:sp>
        <p:nvSpPr>
          <p:cNvPr id="120" name="TextBox 119"/>
          <p:cNvSpPr txBox="1"/>
          <p:nvPr/>
        </p:nvSpPr>
        <p:spPr>
          <a:xfrm>
            <a:off x="1930291" y="16236826"/>
            <a:ext cx="2770759" cy="646331"/>
          </a:xfrm>
          <a:prstGeom prst="rect">
            <a:avLst/>
          </a:prstGeom>
          <a:noFill/>
        </p:spPr>
        <p:txBody>
          <a:bodyPr wrap="none" rtlCol="0">
            <a:spAutoFit/>
          </a:bodyPr>
          <a:lstStyle/>
          <a:p>
            <a:r>
              <a:rPr lang="en-US" sz="3600" dirty="0" smtClean="0"/>
              <a:t>Ancillary Data</a:t>
            </a:r>
            <a:endParaRPr lang="en-US" sz="3600" dirty="0"/>
          </a:p>
        </p:txBody>
      </p:sp>
      <p:sp>
        <p:nvSpPr>
          <p:cNvPr id="125" name="Rectangle 124"/>
          <p:cNvSpPr/>
          <p:nvPr/>
        </p:nvSpPr>
        <p:spPr>
          <a:xfrm>
            <a:off x="8491576" y="15128292"/>
            <a:ext cx="2746515" cy="1371798"/>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MAXENT</a:t>
            </a:r>
            <a:endParaRPr lang="en-US" sz="4000" dirty="0"/>
          </a:p>
        </p:txBody>
      </p:sp>
      <p:sp>
        <p:nvSpPr>
          <p:cNvPr id="127" name="TextBox 126"/>
          <p:cNvSpPr txBox="1"/>
          <p:nvPr/>
        </p:nvSpPr>
        <p:spPr>
          <a:xfrm>
            <a:off x="11907118" y="12233178"/>
            <a:ext cx="2657522" cy="646331"/>
          </a:xfrm>
          <a:prstGeom prst="rect">
            <a:avLst/>
          </a:prstGeom>
          <a:noFill/>
        </p:spPr>
        <p:txBody>
          <a:bodyPr wrap="none" rtlCol="0">
            <a:spAutoFit/>
          </a:bodyPr>
          <a:lstStyle/>
          <a:p>
            <a:r>
              <a:rPr lang="en-US" sz="3600" dirty="0" smtClean="0"/>
              <a:t>Training Data</a:t>
            </a:r>
            <a:endParaRPr lang="en-US" sz="3600" dirty="0"/>
          </a:p>
        </p:txBody>
      </p:sp>
      <p:pic>
        <p:nvPicPr>
          <p:cNvPr id="130" name="Picture 129"/>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17987" t="12585" r="16850" b="10412"/>
          <a:stretch/>
        </p:blipFill>
        <p:spPr>
          <a:xfrm>
            <a:off x="1181995" y="13066938"/>
            <a:ext cx="5120566" cy="4601349"/>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131" name="Picture 130"/>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94" t="3768" r="14382" b="3681"/>
          <a:stretch/>
        </p:blipFill>
        <p:spPr>
          <a:xfrm>
            <a:off x="1215056" y="12991927"/>
            <a:ext cx="5120567" cy="4287361"/>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2" name="Picture 131"/>
          <p:cNvPicPr>
            <a:picLocks noChangeAspect="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15168" t="3069" r="15168" b="4204"/>
          <a:stretch/>
        </p:blipFill>
        <p:spPr>
          <a:xfrm>
            <a:off x="1181994" y="12607969"/>
            <a:ext cx="5120567" cy="4385515"/>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3" name="Picture 132"/>
          <p:cNvPicPr>
            <a:picLocks noChangeAspect="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1" t="2789" r="13996" b="2353"/>
          <a:stretch/>
        </p:blipFill>
        <p:spPr>
          <a:xfrm>
            <a:off x="1216567" y="12355414"/>
            <a:ext cx="5120567" cy="4271183"/>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4" name="Picture 133"/>
          <p:cNvPicPr>
            <a:picLocks noChangeAspect="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30" r="12858"/>
          <a:stretch/>
        </p:blipFill>
        <p:spPr>
          <a:xfrm>
            <a:off x="1182438" y="16535460"/>
            <a:ext cx="4943222" cy="4338514"/>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135" name="Picture 134"/>
          <p:cNvPicPr>
            <a:picLocks noChangeAspect="1"/>
          </p:cNvPicPr>
          <p:nvPr/>
        </p:nvPicPr>
        <p:blipFill rotWithShape="1">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l="29608" t="26367" r="30748" b="29888"/>
          <a:stretch/>
        </p:blipFill>
        <p:spPr>
          <a:xfrm>
            <a:off x="1182438" y="16388927"/>
            <a:ext cx="4943223" cy="4147759"/>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6" name="Picture 135"/>
          <p:cNvPicPr>
            <a:picLocks noChangeAspect="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17573" t="11613" r="15171" b="13923"/>
          <a:stretch/>
        </p:blipFill>
        <p:spPr>
          <a:xfrm>
            <a:off x="1172164" y="15959248"/>
            <a:ext cx="4943222" cy="4161872"/>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137" name="Picture 136"/>
          <p:cNvPicPr>
            <a:picLocks noChangeAspect="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469" t="25319" r="29951" b="29289"/>
          <a:stretch/>
        </p:blipFill>
        <p:spPr>
          <a:xfrm>
            <a:off x="1172164" y="15667232"/>
            <a:ext cx="4943224" cy="4103551"/>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sp>
        <p:nvSpPr>
          <p:cNvPr id="8" name="Down Arrow 7"/>
          <p:cNvSpPr/>
          <p:nvPr/>
        </p:nvSpPr>
        <p:spPr>
          <a:xfrm rot="17915901">
            <a:off x="7299468" y="14159541"/>
            <a:ext cx="903959" cy="14844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wn Arrow 138"/>
          <p:cNvSpPr/>
          <p:nvPr/>
        </p:nvSpPr>
        <p:spPr>
          <a:xfrm rot="14637148">
            <a:off x="7214671" y="16133582"/>
            <a:ext cx="917558" cy="1614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wn Arrow 139"/>
          <p:cNvSpPr/>
          <p:nvPr/>
        </p:nvSpPr>
        <p:spPr>
          <a:xfrm rot="3942095">
            <a:off x="11434461" y="14003332"/>
            <a:ext cx="1016326" cy="15348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own Arrow 141"/>
          <p:cNvSpPr/>
          <p:nvPr/>
        </p:nvSpPr>
        <p:spPr>
          <a:xfrm rot="4231316">
            <a:off x="9928564" y="17926871"/>
            <a:ext cx="1082842" cy="367128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endParaRPr lang="en-US" sz="2400" dirty="0" smtClean="0"/>
          </a:p>
        </p:txBody>
      </p:sp>
      <p:sp>
        <p:nvSpPr>
          <p:cNvPr id="143" name="Down Arrow 142"/>
          <p:cNvSpPr/>
          <p:nvPr/>
        </p:nvSpPr>
        <p:spPr>
          <a:xfrm>
            <a:off x="13200190" y="19617839"/>
            <a:ext cx="957135" cy="143257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endParaRPr lang="en-US" sz="2700" dirty="0"/>
          </a:p>
        </p:txBody>
      </p:sp>
      <p:sp>
        <p:nvSpPr>
          <p:cNvPr id="17" name="TextBox 16"/>
          <p:cNvSpPr txBox="1"/>
          <p:nvPr/>
        </p:nvSpPr>
        <p:spPr>
          <a:xfrm>
            <a:off x="1138484" y="26029244"/>
            <a:ext cx="7104090" cy="1569660"/>
          </a:xfrm>
          <a:prstGeom prst="rect">
            <a:avLst/>
          </a:prstGeom>
          <a:noFill/>
        </p:spPr>
        <p:txBody>
          <a:bodyPr wrap="square" rtlCol="0">
            <a:spAutoFit/>
          </a:bodyPr>
          <a:lstStyle/>
          <a:p>
            <a:pPr algn="just"/>
            <a:r>
              <a:rPr lang="en-US" sz="2400" dirty="0" smtClean="0"/>
              <a:t>The model to predict the location of palm oil plantations was primarily based on biophysical data including: NDVI, Elevation, Slope, Accessibility, Population Change, Palm Oil Concessions, Primary Forest, and  </a:t>
            </a:r>
            <a:r>
              <a:rPr lang="en-US" sz="2400" dirty="0" err="1" smtClean="0"/>
              <a:t>Peatlands</a:t>
            </a:r>
            <a:r>
              <a:rPr lang="en-US" sz="2400" dirty="0" smtClean="0"/>
              <a:t>.</a:t>
            </a:r>
            <a:endParaRPr lang="en-US" sz="2400" dirty="0"/>
          </a:p>
        </p:txBody>
      </p:sp>
      <p:sp>
        <p:nvSpPr>
          <p:cNvPr id="144" name="TextBox 143"/>
          <p:cNvSpPr txBox="1"/>
          <p:nvPr/>
        </p:nvSpPr>
        <p:spPr>
          <a:xfrm>
            <a:off x="9857655" y="26029244"/>
            <a:ext cx="7104090" cy="1569660"/>
          </a:xfrm>
          <a:prstGeom prst="rect">
            <a:avLst/>
          </a:prstGeom>
          <a:noFill/>
        </p:spPr>
        <p:txBody>
          <a:bodyPr wrap="square" rtlCol="0">
            <a:spAutoFit/>
          </a:bodyPr>
          <a:lstStyle/>
          <a:p>
            <a:pPr algn="just"/>
            <a:r>
              <a:rPr lang="en-US" sz="2400" dirty="0" smtClean="0"/>
              <a:t>The model to predict the likelihood of future palm oil expansion was primarily based on management data including</a:t>
            </a:r>
            <a:r>
              <a:rPr lang="en-US" sz="2400" smtClean="0"/>
              <a:t>: Accessibility</a:t>
            </a:r>
            <a:r>
              <a:rPr lang="en-US" sz="2400" dirty="0" smtClean="0"/>
              <a:t>, Population Change, Provinces, Primary Forest, </a:t>
            </a:r>
            <a:r>
              <a:rPr lang="en-US" sz="2400" dirty="0" err="1" smtClean="0"/>
              <a:t>Peatlands</a:t>
            </a:r>
            <a:r>
              <a:rPr lang="en-US" sz="2400" dirty="0" smtClean="0"/>
              <a:t>, and Conservation Areas</a:t>
            </a:r>
            <a:endParaRPr lang="en-US" sz="2400" dirty="0"/>
          </a:p>
        </p:txBody>
      </p:sp>
      <p:graphicFrame>
        <p:nvGraphicFramePr>
          <p:cNvPr id="18" name="Table 17"/>
          <p:cNvGraphicFramePr>
            <a:graphicFrameLocks noGrp="1"/>
          </p:cNvGraphicFramePr>
          <p:nvPr>
            <p:extLst>
              <p:ext uri="{D42A27DB-BD31-4B8C-83A1-F6EECF244321}">
                <p14:modId xmlns:p14="http://schemas.microsoft.com/office/powerpoint/2010/main" val="3066705834"/>
              </p:ext>
            </p:extLst>
          </p:nvPr>
        </p:nvGraphicFramePr>
        <p:xfrm>
          <a:off x="9887660" y="27862534"/>
          <a:ext cx="6119816" cy="4526280"/>
        </p:xfrm>
        <a:graphic>
          <a:graphicData uri="http://schemas.openxmlformats.org/drawingml/2006/table">
            <a:tbl>
              <a:tblPr firstRow="1" firstCol="1" bandRow="1">
                <a:tableStyleId>{5C22544A-7EE6-4342-B048-85BDC9FD1C3A}</a:tableStyleId>
              </a:tblPr>
              <a:tblGrid>
                <a:gridCol w="2077205"/>
                <a:gridCol w="2070017"/>
                <a:gridCol w="1972594"/>
              </a:tblGrid>
              <a:tr h="624656">
                <a:tc>
                  <a:txBody>
                    <a:bodyPr/>
                    <a:lstStyle/>
                    <a:p>
                      <a:pPr marL="0" marR="0" algn="ctr">
                        <a:spcBef>
                          <a:spcPts val="0"/>
                        </a:spcBef>
                        <a:spcAft>
                          <a:spcPts val="0"/>
                        </a:spcAft>
                      </a:pPr>
                      <a:r>
                        <a:rPr lang="en-US" sz="2700" dirty="0">
                          <a:effectLst/>
                        </a:rPr>
                        <a:t>Variable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Percent Contribution</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Permutation Importance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2328">
                <a:tc>
                  <a:txBody>
                    <a:bodyPr/>
                    <a:lstStyle/>
                    <a:p>
                      <a:pPr marL="0" marR="0">
                        <a:spcBef>
                          <a:spcPts val="0"/>
                        </a:spcBef>
                        <a:spcAft>
                          <a:spcPts val="0"/>
                        </a:spcAft>
                      </a:pPr>
                      <a:r>
                        <a:rPr lang="en-US" sz="2700">
                          <a:effectLst/>
                        </a:rPr>
                        <a:t>Accessibility</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37.2%</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28.5%</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24656">
                <a:tc>
                  <a:txBody>
                    <a:bodyPr/>
                    <a:lstStyle/>
                    <a:p>
                      <a:pPr marL="0" marR="0">
                        <a:spcBef>
                          <a:spcPts val="0"/>
                        </a:spcBef>
                        <a:spcAft>
                          <a:spcPts val="0"/>
                        </a:spcAft>
                      </a:pPr>
                      <a:r>
                        <a:rPr lang="en-US" sz="2700" dirty="0">
                          <a:effectLst/>
                        </a:rPr>
                        <a:t>Population Change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25.0%</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38.2%</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2328">
                <a:tc>
                  <a:txBody>
                    <a:bodyPr/>
                    <a:lstStyle/>
                    <a:p>
                      <a:pPr marL="0" marR="0">
                        <a:spcBef>
                          <a:spcPts val="0"/>
                        </a:spcBef>
                        <a:spcAft>
                          <a:spcPts val="0"/>
                        </a:spcAft>
                      </a:pPr>
                      <a:r>
                        <a:rPr lang="en-US" sz="2700" dirty="0">
                          <a:effectLst/>
                        </a:rPr>
                        <a:t>Provinces</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18.0%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20.6%</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24656">
                <a:tc>
                  <a:txBody>
                    <a:bodyPr/>
                    <a:lstStyle/>
                    <a:p>
                      <a:pPr marL="0" marR="0">
                        <a:spcBef>
                          <a:spcPts val="0"/>
                        </a:spcBef>
                        <a:spcAft>
                          <a:spcPts val="0"/>
                        </a:spcAft>
                      </a:pPr>
                      <a:r>
                        <a:rPr lang="en-US" sz="2700">
                          <a:effectLst/>
                        </a:rPr>
                        <a:t>Primary Forest</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14.2%</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2.4%</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2328">
                <a:tc>
                  <a:txBody>
                    <a:bodyPr/>
                    <a:lstStyle/>
                    <a:p>
                      <a:pPr marL="0" marR="0">
                        <a:spcBef>
                          <a:spcPts val="0"/>
                        </a:spcBef>
                        <a:spcAft>
                          <a:spcPts val="0"/>
                        </a:spcAft>
                      </a:pPr>
                      <a:r>
                        <a:rPr lang="en-US" sz="2700">
                          <a:effectLst/>
                        </a:rPr>
                        <a:t>Peatlands</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4.9%</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7.7%</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24656">
                <a:tc>
                  <a:txBody>
                    <a:bodyPr/>
                    <a:lstStyle/>
                    <a:p>
                      <a:pPr marL="0" marR="0">
                        <a:spcBef>
                          <a:spcPts val="0"/>
                        </a:spcBef>
                        <a:spcAft>
                          <a:spcPts val="0"/>
                        </a:spcAft>
                      </a:pPr>
                      <a:r>
                        <a:rPr lang="en-US" sz="2700" dirty="0">
                          <a:effectLst/>
                        </a:rPr>
                        <a:t>Conservation Areas</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0.9%</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0.5%</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737685379"/>
              </p:ext>
            </p:extLst>
          </p:nvPr>
        </p:nvGraphicFramePr>
        <p:xfrm>
          <a:off x="1138484" y="27953007"/>
          <a:ext cx="6405607" cy="5349240"/>
        </p:xfrm>
        <a:graphic>
          <a:graphicData uri="http://schemas.openxmlformats.org/drawingml/2006/table">
            <a:tbl>
              <a:tblPr firstRow="1" firstCol="1" bandRow="1">
                <a:tableStyleId>{5C22544A-7EE6-4342-B048-85BDC9FD1C3A}</a:tableStyleId>
              </a:tblPr>
              <a:tblGrid>
                <a:gridCol w="2074240"/>
                <a:gridCol w="2105234"/>
                <a:gridCol w="2226133"/>
              </a:tblGrid>
              <a:tr h="375206">
                <a:tc>
                  <a:txBody>
                    <a:bodyPr/>
                    <a:lstStyle/>
                    <a:p>
                      <a:pPr marL="0" marR="0" algn="ctr">
                        <a:spcBef>
                          <a:spcPts val="0"/>
                        </a:spcBef>
                        <a:spcAft>
                          <a:spcPts val="0"/>
                        </a:spcAft>
                      </a:pPr>
                      <a:r>
                        <a:rPr lang="en-US" sz="2700" dirty="0">
                          <a:effectLst/>
                        </a:rPr>
                        <a:t>Variable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Percent Contribution</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Permutation Importance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Palm Concessions</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35.8%</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15.5%</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Elevation</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27.3%</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51.0%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Accessibility</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10.6%</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3.9%</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705813">
                <a:tc>
                  <a:txBody>
                    <a:bodyPr/>
                    <a:lstStyle/>
                    <a:p>
                      <a:pPr marL="0" marR="0">
                        <a:spcBef>
                          <a:spcPts val="0"/>
                        </a:spcBef>
                        <a:spcAft>
                          <a:spcPts val="0"/>
                        </a:spcAft>
                      </a:pPr>
                      <a:r>
                        <a:rPr lang="en-US" sz="2700">
                          <a:effectLst/>
                        </a:rPr>
                        <a:t>Primary Forest</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9.4%</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4.5%</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473403">
                <a:tc>
                  <a:txBody>
                    <a:bodyPr/>
                    <a:lstStyle/>
                    <a:p>
                      <a:pPr marL="0" marR="0">
                        <a:spcBef>
                          <a:spcPts val="0"/>
                        </a:spcBef>
                        <a:spcAft>
                          <a:spcPts val="0"/>
                        </a:spcAft>
                      </a:pPr>
                      <a:r>
                        <a:rPr lang="en-US" sz="2700">
                          <a:effectLst/>
                        </a:rPr>
                        <a:t>Population Change</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9.0%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14.3%</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Peatlands</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4.2%</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5.1%</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NDVI</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3.0%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4.0%</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Slope</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0.7%</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1.5%</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45" name="Down Arrow 144"/>
          <p:cNvSpPr/>
          <p:nvPr/>
        </p:nvSpPr>
        <p:spPr>
          <a:xfrm rot="18166847">
            <a:off x="11631564" y="16058992"/>
            <a:ext cx="1082842" cy="20302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TextBox 64"/>
          <p:cNvSpPr txBox="1"/>
          <p:nvPr/>
        </p:nvSpPr>
        <p:spPr>
          <a:xfrm>
            <a:off x="967364" y="20818306"/>
            <a:ext cx="3642600" cy="646331"/>
          </a:xfrm>
          <a:prstGeom prst="rect">
            <a:avLst/>
          </a:prstGeom>
          <a:noFill/>
        </p:spPr>
        <p:txBody>
          <a:bodyPr wrap="none" rtlCol="0">
            <a:spAutoFit/>
          </a:bodyPr>
          <a:lstStyle/>
          <a:p>
            <a:r>
              <a:rPr lang="en-US" sz="3600" dirty="0" smtClean="0"/>
              <a:t>Palm Oil Locations</a:t>
            </a:r>
            <a:endParaRPr lang="en-US" sz="3600" dirty="0"/>
          </a:p>
        </p:txBody>
      </p:sp>
      <p:sp>
        <p:nvSpPr>
          <p:cNvPr id="66" name="TextBox 65"/>
          <p:cNvSpPr txBox="1"/>
          <p:nvPr/>
        </p:nvSpPr>
        <p:spPr>
          <a:xfrm>
            <a:off x="9498704" y="20967877"/>
            <a:ext cx="4701736" cy="646331"/>
          </a:xfrm>
          <a:prstGeom prst="rect">
            <a:avLst/>
          </a:prstGeom>
          <a:noFill/>
        </p:spPr>
        <p:txBody>
          <a:bodyPr wrap="none" rtlCol="0">
            <a:spAutoFit/>
          </a:bodyPr>
          <a:lstStyle/>
          <a:p>
            <a:r>
              <a:rPr lang="en-US" sz="3600" dirty="0" smtClean="0"/>
              <a:t>Likelihood of Expansion</a:t>
            </a:r>
            <a:endParaRPr lang="en-US" sz="36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4.81481E-6 L -1.11111E-6 0.00023 C 0.00035 -0.02801 0.00035 -0.05579 0.0007 -0.0838 C 0.0007 -0.08519 0.00156 -0.08635 0.00156 -0.08797 C 0.00156 -0.09213 0.0007 -0.0963 0.0007 -0.1007 C 0.0007 -0.10348 0.00122 -0.09491 0.00156 -0.09213 C 0.00174 -0.09121 0.00208 -0.09005 0.00226 -0.08913 C 0.00243 -0.08681 0.00278 -0.08473 0.00313 -0.08264 C 0.00313 -0.08125 0.00382 -0.07987 0.00382 -0.07848 C 0.00382 -0.03473 0.00556 -0.04653 0.00226 -0.02778 C 0.00208 -0.02223 0.00191 -0.01713 0.00156 -0.01181 C 0.00139 -0.00973 0.00226 -0.00556 0.0007 -0.00556 C -0.00069 -0.00556 0.00035 -0.00973 -1.11111E-6 -0.01181 C -0.00069 -0.01667 -0.00069 -0.01644 -0.00139 -0.0213 C -0.00173 -0.03889 -0.00173 -0.05672 -0.00226 -0.07408 C -0.00278 -0.10139 -0.00417 -0.05903 -0.00226 -0.1007 C -1.11111E-6 -0.08542 -0.00312 -0.10417 -1.11111E-6 -0.09121 C 0.00035 -0.08936 0.00139 -0.08079 0.00156 -0.07963 C 0.00174 -0.07801 0.00208 -0.07663 0.00226 -0.07524 C 0.00261 -0.07315 0.00278 -0.07107 0.00313 -0.06899 C 0.00278 -0.05278 0.00278 -0.03658 0.00226 -0.02014 C 0.00208 -0.01667 0.00243 -0.01297 0.00156 -0.00973 C 0.00104 -0.00811 0.00104 -0.0132 0.0007 -0.01482 C 0.0007 -0.01598 0.00035 -0.01713 -1.11111E-6 -0.01806 C -0.00278 -0.04121 -0.00208 -0.03079 -0.00069 -0.06667 C -0.00069 -0.06922 0.00035 -0.07176 0.0007 -0.07408 C 0.00104 -0.07593 0.00122 -0.07778 0.00156 -0.07963 C 0.00174 -0.08079 0.00208 -0.08241 0.00226 -0.0838 C 0.00208 -0.08843 0.00191 -0.09283 0.00156 -0.09746 C 0.00139 -0.09838 0.00156 -0.1007 0.0007 -0.1007 C -1.11111E-6 -0.1007 0.00035 -0.09838 -1.11111E-6 -0.09746 C 0.00035 -0.08079 0.00035 -0.06436 0.0007 -0.04769 C 0.00087 -0.04167 0.00156 -0.02385 0.00156 -0.02987 C 0.00156 -0.05232 0.00139 -0.04954 -1.11111E-6 -0.06459 C -0.00087 -0.0757 -1.11111E-6 -0.07107 -0.00139 -0.07732 C -0.00173 -0.08195 -0.00156 -0.08658 -0.00226 -0.09121 C -0.00243 -0.09213 -0.00295 -0.08913 -0.00295 -0.08797 C -0.00295 -0.08195 -0.0026 -0.07593 -0.00226 -0.06991 C -0.00156 -0.05857 -0.00173 -0.06644 -0.00069 -0.05834 C 0.0007 -0.04769 -0.00069 -0.05417 0.0007 -0.04769 C 0.00261 -0.02963 0.00052 -0.047 0.00226 -0.03727 L 0.00382 -0.02871 C 0.00399 -0.02593 0.00452 -0.02315 0.00452 -0.02014 C 0.00452 -0.01783 0.00417 -0.01042 0.00382 -0.01274 C 0.00278 -0.02061 0.00347 -0.02848 0.00226 -0.03612 C 0.00139 -0.04283 0.00174 -0.03959 0.0007 -0.04561 C 0.00052 -0.04885 0.00035 -0.05209 -1.11111E-6 -0.0551 C -0.00017 -0.05672 -0.00052 -0.05788 -0.00069 -0.0595 C -0.00104 -0.06158 -0.00121 -0.06366 -0.00139 -0.06575 C -0.00278 -0.07917 -0.00156 -0.06945 -0.00295 -0.07963 C -0.00312 -0.08403 -0.00417 -0.08866 -0.00382 -0.09329 C -0.00364 -0.09468 -0.00278 -0.09051 -0.00226 -0.08913 C -0.00191 -0.08797 -0.00173 -0.08681 -0.00139 -0.08565 C 0.00104 -0.06852 -0.00104 -0.07801 0.0007 -0.06991 C 0.00104 -0.06621 0.00122 -0.06227 0.00156 -0.05834 C 0.00174 -0.05625 0.00208 -0.05394 0.00226 -0.05186 C 0.00261 -0.047 0.00278 -0.04213 0.00313 -0.03727 C 0.00278 -0.03264 0.00347 -0.01899 0.00226 -0.02338 C 0.00035 -0.03033 0.0007 -0.04561 0.0007 -0.04538 C 0.00052 -0.05834 0.00035 -0.07107 -1.11111E-6 -0.0838 C -1.11111E-6 -0.08588 -0.00069 -0.09213 -0.00069 -0.09005 C -0.00069 -0.08079 -0.00069 -0.08125 0.0007 -0.07524 C 0.00104 -0.07223 0.00191 -0.0625 0.00226 -0.0595 C 0.00347 -0.04931 0.00278 -0.06227 0.00382 -0.04769 C 0.00417 -0.04352 0.00417 -0.03936 0.00452 -0.03496 C 0.00417 -0.03218 0.00521 -0.02871 0.00382 -0.02663 C 0.00278 -0.025 0.00313 -0.03079 0.00313 -0.03288 C 0.00243 -0.04144 0.00208 -0.05 0.00156 -0.05834 L 0.0007 -0.07107 C 0.00104 -0.07454 0.00035 -0.07848 0.00156 -0.08172 C 0.00226 -0.08334 0.00208 -0.07732 0.00226 -0.07524 C 0.00382 -0.06019 0.00226 -0.07107 0.00382 -0.06042 C 0.00521 -0.01875 0.00382 -0.047 0.00521 -0.07315 C 0.00538 -0.07524 0.00573 -0.06899 0.00608 -0.06667 C 0.00625 -0.06505 0.0066 -0.0632 0.00677 -0.06158 C 0.00799 -0.03843 0.00833 -0.03774 0.00677 -0.00764 C 0.0066 -0.0051 0.00625 -0.0125 0.00608 -0.01482 C 0.00538 -0.02292 0.00538 -0.02639 0.00452 -0.0338 C 0.00434 -0.03565 0.00399 -0.0375 0.00382 -0.03936 C 0.00347 -0.04329 0.0033 -0.047 0.00313 -0.05093 C 0.00261 -0.05579 0.00226 -0.05718 0.00156 -0.06158 C 0.00156 -0.06737 0.00139 -0.06852 0.00226 -0.05394 C 0.00278 -0.04399 0.00347 -0.02894 0.00382 -0.01922 C 0.00347 -0.01436 0.00417 -0.00903 0.00313 -0.0044 C 0.00243 -0.00163 0.00226 -0.00996 0.00226 -0.01274 C 0.00226 -0.03936 0.00278 -0.06575 0.00313 -0.09213 C 0.0033 -0.09028 0.00365 -0.08866 0.00382 -0.08681 C 0.00417 -0.08172 0.00452 -0.07315 0.00521 -0.06783 C 0.00538 -0.06667 0.00573 -0.06575 0.00608 -0.06459 C 0.00625 -0.05973 0.00642 -0.05487 0.00677 -0.05 C 0.00695 -0.04723 0.00764 -0.04491 0.00764 -0.04237 C 0.00764 -0.03542 0.00695 -0.02825 0.00677 -0.0213 C 0.00573 -0.0338 0.0059 -0.03102 0.00521 -0.04769 C 0.00434 -0.07709 0.00452 -0.07315 0.00452 -0.0963 L 0.00452 -0.09607 " pathEditMode="relative" rAng="0" ptsTypes="AAAAAAAAAAAAAAAAAAAAAAAAAAAAAAAAAAAAAAAAAAAAAAAAAAAAAAAAAAAAAAAAAAAAAAAAAAAAAAAAAAAAAAAAAAAAAAA">
                                      <p:cBhvr>
                                        <p:cTn id="6" dur="2000" fill="hold"/>
                                        <p:tgtEl>
                                          <p:spTgt spid="125"/>
                                        </p:tgtEl>
                                        <p:attrNameLst>
                                          <p:attrName>ppt_x</p:attrName>
                                          <p:attrName>ppt_y</p:attrName>
                                        </p:attrNameLst>
                                      </p:cBhvr>
                                      <p:rCtr x="191" y="-5069"/>
                                    </p:animMotion>
                                  </p:childTnLst>
                                </p:cTn>
                              </p:par>
                              <p:par>
                                <p:cTn id="7" presetID="26" presetClass="entr" presetSubtype="0" fill="hold" nodeType="withEffect">
                                  <p:stCondLst>
                                    <p:cond delay="1000"/>
                                  </p:stCondLst>
                                  <p:childTnLst>
                                    <p:set>
                                      <p:cBhvr>
                                        <p:cTn id="8" dur="1" fill="hold">
                                          <p:stCondLst>
                                            <p:cond delay="0"/>
                                          </p:stCondLst>
                                        </p:cTn>
                                        <p:tgtEl>
                                          <p:spTgt spid="138"/>
                                        </p:tgtEl>
                                        <p:attrNameLst>
                                          <p:attrName>style.visibility</p:attrName>
                                        </p:attrNameLst>
                                      </p:cBhvr>
                                      <p:to>
                                        <p:strVal val="visible"/>
                                      </p:to>
                                    </p:set>
                                    <p:animEffect transition="in" filter="wipe(down)">
                                      <p:cBhvr>
                                        <p:cTn id="9" dur="580">
                                          <p:stCondLst>
                                            <p:cond delay="0"/>
                                          </p:stCondLst>
                                        </p:cTn>
                                        <p:tgtEl>
                                          <p:spTgt spid="138"/>
                                        </p:tgtEl>
                                      </p:cBhvr>
                                    </p:animEffect>
                                    <p:anim calcmode="lin" valueType="num">
                                      <p:cBhvr>
                                        <p:cTn id="10" dur="1822"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8"/>
                                        </p:tgtEl>
                                        <p:attrNameLst>
                                          <p:attrName>ppt_y</p:attrName>
                                        </p:attrNameLst>
                                      </p:cBhvr>
                                      <p:tavLst>
                                        <p:tav tm="0" fmla="#ppt_y-sin(pi*$)/81">
                                          <p:val>
                                            <p:fltVal val="0"/>
                                          </p:val>
                                        </p:tav>
                                        <p:tav tm="100000">
                                          <p:val>
                                            <p:fltVal val="1"/>
                                          </p:val>
                                        </p:tav>
                                      </p:tavLst>
                                    </p:anim>
                                    <p:animScale>
                                      <p:cBhvr>
                                        <p:cTn id="15" dur="26">
                                          <p:stCondLst>
                                            <p:cond delay="650"/>
                                          </p:stCondLst>
                                        </p:cTn>
                                        <p:tgtEl>
                                          <p:spTgt spid="138"/>
                                        </p:tgtEl>
                                      </p:cBhvr>
                                      <p:to x="100000" y="60000"/>
                                    </p:animScale>
                                    <p:animScale>
                                      <p:cBhvr>
                                        <p:cTn id="16" dur="166" decel="50000">
                                          <p:stCondLst>
                                            <p:cond delay="676"/>
                                          </p:stCondLst>
                                        </p:cTn>
                                        <p:tgtEl>
                                          <p:spTgt spid="138"/>
                                        </p:tgtEl>
                                      </p:cBhvr>
                                      <p:to x="100000" y="100000"/>
                                    </p:animScale>
                                    <p:animScale>
                                      <p:cBhvr>
                                        <p:cTn id="17" dur="26">
                                          <p:stCondLst>
                                            <p:cond delay="1312"/>
                                          </p:stCondLst>
                                        </p:cTn>
                                        <p:tgtEl>
                                          <p:spTgt spid="138"/>
                                        </p:tgtEl>
                                      </p:cBhvr>
                                      <p:to x="100000" y="80000"/>
                                    </p:animScale>
                                    <p:animScale>
                                      <p:cBhvr>
                                        <p:cTn id="18" dur="166" decel="50000">
                                          <p:stCondLst>
                                            <p:cond delay="1338"/>
                                          </p:stCondLst>
                                        </p:cTn>
                                        <p:tgtEl>
                                          <p:spTgt spid="138"/>
                                        </p:tgtEl>
                                      </p:cBhvr>
                                      <p:to x="100000" y="100000"/>
                                    </p:animScale>
                                    <p:animScale>
                                      <p:cBhvr>
                                        <p:cTn id="19" dur="26">
                                          <p:stCondLst>
                                            <p:cond delay="1642"/>
                                          </p:stCondLst>
                                        </p:cTn>
                                        <p:tgtEl>
                                          <p:spTgt spid="138"/>
                                        </p:tgtEl>
                                      </p:cBhvr>
                                      <p:to x="100000" y="90000"/>
                                    </p:animScale>
                                    <p:animScale>
                                      <p:cBhvr>
                                        <p:cTn id="20" dur="166" decel="50000">
                                          <p:stCondLst>
                                            <p:cond delay="1668"/>
                                          </p:stCondLst>
                                        </p:cTn>
                                        <p:tgtEl>
                                          <p:spTgt spid="138"/>
                                        </p:tgtEl>
                                      </p:cBhvr>
                                      <p:to x="100000" y="100000"/>
                                    </p:animScale>
                                    <p:animScale>
                                      <p:cBhvr>
                                        <p:cTn id="21" dur="26">
                                          <p:stCondLst>
                                            <p:cond delay="1808"/>
                                          </p:stCondLst>
                                        </p:cTn>
                                        <p:tgtEl>
                                          <p:spTgt spid="138"/>
                                        </p:tgtEl>
                                      </p:cBhvr>
                                      <p:to x="100000" y="95000"/>
                                    </p:animScale>
                                    <p:animScale>
                                      <p:cBhvr>
                                        <p:cTn id="22" dur="166" decel="50000">
                                          <p:stCondLst>
                                            <p:cond delay="1834"/>
                                          </p:stCondLst>
                                        </p:cTn>
                                        <p:tgtEl>
                                          <p:spTgt spid="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2059</TotalTime>
  <Words>651</Words>
  <Application>Microsoft Office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158</cp:revision>
  <dcterms:created xsi:type="dcterms:W3CDTF">2015-06-02T14:58:58Z</dcterms:created>
  <dcterms:modified xsi:type="dcterms:W3CDTF">2016-04-06T20:30:01Z</dcterms:modified>
</cp:coreProperties>
</file>