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41" autoAdjust="0"/>
    <p:restoredTop sz="94660"/>
  </p:normalViewPr>
  <p:slideViewPr>
    <p:cSldViewPr snapToGrid="0">
      <p:cViewPr>
        <p:scale>
          <a:sx n="32" d="100"/>
          <a:sy n="32" d="100"/>
        </p:scale>
        <p:origin x="-48" y="-99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r</a:t>
            </a:r>
            <a:r>
              <a:rPr lang="en-US" dirty="0" smtClean="0"/>
              <a:t>eassessment of NOAA C-CAP wetland delineation and further disaggregation of land use classes using remote sensing</a:t>
            </a:r>
            <a:endParaRPr lang="en-US" dirty="0"/>
          </a:p>
        </p:txBody>
      </p:sp>
      <p:sp>
        <p:nvSpPr>
          <p:cNvPr id="5" name="Text Placeholder 4"/>
          <p:cNvSpPr>
            <a:spLocks noGrp="1"/>
          </p:cNvSpPr>
          <p:nvPr>
            <p:ph type="body" sz="quarter" idx="10"/>
          </p:nvPr>
        </p:nvSpPr>
        <p:spPr>
          <a:xfrm>
            <a:off x="3479800" y="914400"/>
            <a:ext cx="20294600" cy="1152144"/>
          </a:xfrm>
        </p:spPr>
        <p:txBody>
          <a:bodyPr/>
          <a:lstStyle/>
          <a:p>
            <a:r>
              <a:rPr lang="en-US" dirty="0" smtClean="0"/>
              <a:t>North Carolina Ecological Forecasting</a:t>
            </a:r>
            <a:endParaRPr lang="en-US" dirty="0"/>
          </a:p>
        </p:txBody>
      </p:sp>
      <p:sp>
        <p:nvSpPr>
          <p:cNvPr id="11" name="Text Placeholder 16"/>
          <p:cNvSpPr txBox="1">
            <a:spLocks/>
          </p:cNvSpPr>
          <p:nvPr/>
        </p:nvSpPr>
        <p:spPr>
          <a:xfrm>
            <a:off x="18288000" y="31138461"/>
            <a:ext cx="8229600" cy="338978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Emily Adams, </a:t>
            </a:r>
            <a:r>
              <a:rPr lang="en-US" i="1" dirty="0" smtClean="0"/>
              <a:t>Langley Center Lead</a:t>
            </a:r>
            <a:br>
              <a:rPr lang="en-US" i="1" dirty="0" smtClean="0"/>
            </a:br>
            <a:r>
              <a:rPr lang="en-US" b="1" dirty="0" err="1" smtClean="0"/>
              <a:t>Rebekke</a:t>
            </a:r>
            <a:r>
              <a:rPr lang="en-US" b="1" dirty="0" smtClean="0"/>
              <a:t> </a:t>
            </a:r>
            <a:r>
              <a:rPr lang="en-US" b="1" dirty="0" err="1" smtClean="0"/>
              <a:t>Muench</a:t>
            </a:r>
            <a:r>
              <a:rPr lang="en-US" b="1" dirty="0" smtClean="0"/>
              <a:t>,</a:t>
            </a:r>
            <a:r>
              <a:rPr lang="en-US" b="1" i="1" dirty="0" smtClean="0"/>
              <a:t> </a:t>
            </a:r>
            <a:r>
              <a:rPr lang="en-US" i="1" dirty="0" smtClean="0"/>
              <a:t>Langley Assistant Center Lead</a:t>
            </a:r>
            <a:br>
              <a:rPr lang="en-US" i="1" dirty="0" smtClean="0"/>
            </a:br>
            <a:r>
              <a:rPr lang="en-US" b="1" dirty="0" smtClean="0"/>
              <a:t>Dr. Kenton Ross, </a:t>
            </a:r>
            <a:r>
              <a:rPr lang="en-US" i="1" dirty="0" smtClean="0"/>
              <a:t>NASA DEVELOP Science Director</a:t>
            </a:r>
          </a:p>
          <a:p>
            <a:r>
              <a:rPr lang="en-US" dirty="0" smtClean="0"/>
              <a:t/>
            </a:r>
            <a:br>
              <a:rPr lang="en-US" dirty="0" smtClean="0"/>
            </a:br>
            <a:r>
              <a:rPr lang="en-US" b="1" dirty="0" err="1" smtClean="0"/>
              <a:t>Zand</a:t>
            </a:r>
            <a:r>
              <a:rPr lang="en-US" b="1" dirty="0" smtClean="0"/>
              <a:t> </a:t>
            </a:r>
            <a:r>
              <a:rPr lang="en-US" b="1" dirty="0" err="1" smtClean="0"/>
              <a:t>Bakhtiari</a:t>
            </a:r>
            <a:r>
              <a:rPr lang="en-US" b="1" dirty="0" smtClean="0"/>
              <a:t>, </a:t>
            </a:r>
            <a:r>
              <a:rPr lang="en-US" i="1" dirty="0" smtClean="0"/>
              <a:t>Previous Contributor</a:t>
            </a:r>
            <a:r>
              <a:rPr lang="en-US" dirty="0"/>
              <a:t/>
            </a:r>
            <a:br>
              <a:rPr lang="en-US" dirty="0"/>
            </a:br>
            <a:r>
              <a:rPr lang="en-US" b="1" dirty="0" smtClean="0"/>
              <a:t>Stephen Zimmerman, </a:t>
            </a:r>
            <a:r>
              <a:rPr lang="en-US" i="1" dirty="0" smtClean="0"/>
              <a:t>Previous Contributor</a:t>
            </a:r>
            <a:r>
              <a:rPr lang="en-US" dirty="0" smtClean="0"/>
              <a:t/>
            </a:r>
            <a:br>
              <a:rPr lang="en-US" dirty="0" smtClean="0"/>
            </a:br>
            <a:r>
              <a:rPr lang="en-US" b="1" dirty="0" smtClean="0"/>
              <a:t>Kayla Patel, </a:t>
            </a:r>
            <a:r>
              <a:rPr lang="en-US" i="1" dirty="0" smtClean="0"/>
              <a:t>Previous Contributor</a:t>
            </a:r>
            <a:br>
              <a:rPr lang="en-US" i="1" dirty="0" smtClean="0"/>
            </a:br>
            <a:r>
              <a:rPr lang="en-US" b="1" dirty="0" smtClean="0"/>
              <a:t>Brad Gregory, </a:t>
            </a:r>
            <a:r>
              <a:rPr lang="en-US" i="1" dirty="0" smtClean="0"/>
              <a:t>Previous Contributor</a:t>
            </a:r>
          </a:p>
        </p:txBody>
      </p:sp>
      <p:sp>
        <p:nvSpPr>
          <p:cNvPr id="8" name="Text Placeholder 16"/>
          <p:cNvSpPr txBox="1">
            <a:spLocks/>
          </p:cNvSpPr>
          <p:nvPr/>
        </p:nvSpPr>
        <p:spPr>
          <a:xfrm>
            <a:off x="914400" y="23156885"/>
            <a:ext cx="16916400" cy="450533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N/A</a:t>
            </a:r>
          </a:p>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18287999" y="24533686"/>
            <a:ext cx="8229600" cy="288749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N/A</a:t>
            </a:r>
          </a:p>
          <a:p>
            <a:pPr marL="347663" indent="-347663"/>
            <a:r>
              <a:rPr lang="en-US" dirty="0" smtClean="0"/>
              <a:t>Use bullets.</a:t>
            </a:r>
          </a:p>
          <a:p>
            <a:pPr marL="347663" indent="-347663"/>
            <a:r>
              <a:rPr lang="en-US" dirty="0" smtClean="0"/>
              <a:t>Use complete sentences with periods.</a:t>
            </a:r>
          </a:p>
        </p:txBody>
      </p:sp>
      <p:sp>
        <p:nvSpPr>
          <p:cNvPr id="14" name="Text Placeholder 16"/>
          <p:cNvSpPr txBox="1">
            <a:spLocks/>
          </p:cNvSpPr>
          <p:nvPr/>
        </p:nvSpPr>
        <p:spPr>
          <a:xfrm>
            <a:off x="21564397" y="22157690"/>
            <a:ext cx="3777545" cy="72075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Landsat 8 OLI/TIRS</a:t>
            </a:r>
          </a:p>
        </p:txBody>
      </p:sp>
      <p:sp>
        <p:nvSpPr>
          <p:cNvPr id="6" name="Text Placeholder 16"/>
          <p:cNvSpPr txBox="1">
            <a:spLocks/>
          </p:cNvSpPr>
          <p:nvPr/>
        </p:nvSpPr>
        <p:spPr>
          <a:xfrm>
            <a:off x="914400" y="6419907"/>
            <a:ext cx="16916400" cy="3535589"/>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421211"/>
            <a:ext cx="8229600" cy="282438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Aims to provide an updated classification that is tailored to the Albemarle-Pamlico Estuary with important land classes such as invasive species, </a:t>
            </a:r>
            <a:r>
              <a:rPr lang="en-US" i="1" dirty="0" err="1"/>
              <a:t>Phragmites</a:t>
            </a:r>
            <a:r>
              <a:rPr lang="en-US" i="1" dirty="0"/>
              <a:t> </a:t>
            </a:r>
            <a:r>
              <a:rPr lang="en-US" i="1" dirty="0" err="1"/>
              <a:t>australis</a:t>
            </a:r>
            <a:r>
              <a:rPr lang="en-US" i="1" dirty="0"/>
              <a:t> </a:t>
            </a:r>
            <a:endParaRPr lang="en-US" i="1" dirty="0" smtClean="0"/>
          </a:p>
          <a:p>
            <a:pPr marL="347663" indent="-347663"/>
            <a:r>
              <a:rPr lang="en-US" dirty="0" smtClean="0"/>
              <a:t>Create a replicable method so it would be possible for APNEP to update these classifications on a more regular basis than what C-CAP offers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227751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 </a:t>
            </a:r>
          </a:p>
        </p:txBody>
      </p:sp>
      <p:sp>
        <p:nvSpPr>
          <p:cNvPr id="25" name="TextBox 24"/>
          <p:cNvSpPr txBox="1"/>
          <p:nvPr/>
        </p:nvSpPr>
        <p:spPr>
          <a:xfrm>
            <a:off x="18287999" y="940491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94979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214818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36396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3027461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721849" y="30270587"/>
            <a:ext cx="459806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a:t>
            </a:r>
          </a:p>
        </p:txBody>
      </p:sp>
      <p:sp>
        <p:nvSpPr>
          <p:cNvPr id="31" name="TextBox 30"/>
          <p:cNvSpPr txBox="1"/>
          <p:nvPr/>
        </p:nvSpPr>
        <p:spPr>
          <a:xfrm>
            <a:off x="914400" y="30270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Ben Roberts-</a:t>
            </a:r>
            <a:r>
              <a:rPr lang="en-US" dirty="0" err="1" smtClean="0"/>
              <a:t>Pierel</a:t>
            </a:r>
            <a:r>
              <a:rPr lang="en-US" dirty="0" smtClean="0"/>
              <a:t> (Project Lead), Brett </a:t>
            </a:r>
            <a:r>
              <a:rPr lang="en-US" dirty="0" err="1" smtClean="0"/>
              <a:t>Buzzanga</a:t>
            </a:r>
            <a:r>
              <a:rPr lang="en-US" dirty="0" smtClean="0"/>
              <a:t>, Michelle Pasco, Jake Patrick, Benjamin </a:t>
            </a:r>
            <a:r>
              <a:rPr lang="en-US" dirty="0" err="1" smtClean="0"/>
              <a:t>Charlem</a:t>
            </a:r>
            <a:r>
              <a:rPr lang="en-US" dirty="0" smtClean="0"/>
              <a:t>, Taylor Sage</a:t>
            </a:r>
          </a:p>
          <a:p>
            <a:r>
              <a:rPr lang="en-US" sz="2400" dirty="0" smtClean="0"/>
              <a:t>NASA DEVELOP National Program at NASA Langley Research Center</a:t>
            </a:r>
            <a:endParaRPr lang="en-US" sz="2400" dirty="0"/>
          </a:p>
        </p:txBody>
      </p:sp>
      <p:pic>
        <p:nvPicPr>
          <p:cNvPr id="3" name="Picture 2" descr="APNE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09622" y="31259276"/>
            <a:ext cx="2277571" cy="3080096"/>
          </a:xfrm>
          <a:prstGeom prst="rect">
            <a:avLst/>
          </a:prstGeom>
        </p:spPr>
      </p:pic>
      <p:pic>
        <p:nvPicPr>
          <p:cNvPr id="17" name="Picture 16" descr="ldcm_2012_C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2355" y="20408753"/>
            <a:ext cx="5198732" cy="2924287"/>
          </a:xfrm>
          <a:prstGeom prst="rect">
            <a:avLst/>
          </a:prstGeom>
        </p:spPr>
      </p:pic>
      <p:pic>
        <p:nvPicPr>
          <p:cNvPr id="19" name="Picture 18" descr="Hydrograph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0606" y="17968596"/>
            <a:ext cx="1777180" cy="1777180"/>
          </a:xfrm>
          <a:prstGeom prst="rect">
            <a:avLst/>
          </a:prstGeom>
        </p:spPr>
      </p:pic>
      <p:pic>
        <p:nvPicPr>
          <p:cNvPr id="20" name="Picture 19" descr="Elevatio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607" y="16449378"/>
            <a:ext cx="1777180" cy="1777180"/>
          </a:xfrm>
          <a:prstGeom prst="rect">
            <a:avLst/>
          </a:prstGeom>
        </p:spPr>
      </p:pic>
      <p:pic>
        <p:nvPicPr>
          <p:cNvPr id="18" name="Picture 17" descr="Soil.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6715" y="14869796"/>
            <a:ext cx="1777180" cy="1777180"/>
          </a:xfrm>
          <a:prstGeom prst="rect">
            <a:avLst/>
          </a:prstGeom>
        </p:spPr>
      </p:pic>
      <p:pic>
        <p:nvPicPr>
          <p:cNvPr id="21" name="Picture 20" descr="Landsat.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6715" y="13325178"/>
            <a:ext cx="1777180" cy="1777180"/>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70349" y="16368566"/>
            <a:ext cx="3350537" cy="2432028"/>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370349" y="13760196"/>
            <a:ext cx="3350537" cy="2437805"/>
          </a:xfrm>
          <a:prstGeom prst="rect">
            <a:avLst/>
          </a:prstGeom>
        </p:spPr>
      </p:pic>
      <p:pic>
        <p:nvPicPr>
          <p:cNvPr id="35" name="Picture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894558" y="13754999"/>
            <a:ext cx="1076749" cy="2891978"/>
          </a:xfrm>
          <a:prstGeom prst="rect">
            <a:avLst/>
          </a:prstGeom>
        </p:spPr>
      </p:pic>
      <p:sp>
        <p:nvSpPr>
          <p:cNvPr id="36" name="Right Arrow 35"/>
          <p:cNvSpPr/>
          <p:nvPr/>
        </p:nvSpPr>
        <p:spPr>
          <a:xfrm>
            <a:off x="3479800" y="15781246"/>
            <a:ext cx="1499164" cy="13010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16"/>
          <p:cNvSpPr txBox="1">
            <a:spLocks/>
          </p:cNvSpPr>
          <p:nvPr/>
        </p:nvSpPr>
        <p:spPr>
          <a:xfrm>
            <a:off x="908291" y="20108197"/>
            <a:ext cx="15103805" cy="169567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Analyzed Landsat, Soil, NHD, and DEM imagery</a:t>
            </a:r>
          </a:p>
          <a:p>
            <a:pPr marL="347663" indent="-347663"/>
            <a:r>
              <a:rPr lang="en-US" dirty="0" smtClean="0"/>
              <a:t>Mapped out polygons using the methodology pyramid built upon Tier 1</a:t>
            </a:r>
          </a:p>
          <a:p>
            <a:pPr marL="347663" indent="-347663"/>
            <a:r>
              <a:rPr lang="en-US" dirty="0" smtClean="0"/>
              <a:t>Conducted and supervised land classification in ERDAS Imagine</a:t>
            </a:r>
            <a:endParaRPr lang="en-US" dirty="0" smtClean="0"/>
          </a:p>
        </p:txBody>
      </p:sp>
      <p:pic>
        <p:nvPicPr>
          <p:cNvPr id="39" name="Picture 38"/>
          <p:cNvPicPr>
            <a:picLocks noChangeAspect="1"/>
          </p:cNvPicPr>
          <p:nvPr/>
        </p:nvPicPr>
        <p:blipFill rotWithShape="1">
          <a:blip r:embed="rId11" cstate="print">
            <a:extLst>
              <a:ext uri="{28A0092B-C50C-407E-A947-70E740481C1C}">
                <a14:useLocalDpi xmlns:a14="http://schemas.microsoft.com/office/drawing/2010/main" val="0"/>
              </a:ext>
            </a:extLst>
          </a:blip>
          <a:srcRect l="5726" t="10580" r="16288" b="11434"/>
          <a:stretch/>
        </p:blipFill>
        <p:spPr>
          <a:xfrm rot="5400000" flipV="1">
            <a:off x="527613" y="31646757"/>
            <a:ext cx="1768171" cy="994596"/>
          </a:xfrm>
          <a:prstGeom prst="rect">
            <a:avLst/>
          </a:prstGeom>
        </p:spPr>
      </p:pic>
      <p:pic>
        <p:nvPicPr>
          <p:cNvPr id="40" name="Picture 39"/>
          <p:cNvPicPr>
            <a:picLocks noChangeAspect="1"/>
          </p:cNvPicPr>
          <p:nvPr/>
        </p:nvPicPr>
        <p:blipFill rotWithShape="1">
          <a:blip r:embed="rId12" cstate="print">
            <a:extLst>
              <a:ext uri="{28A0092B-C50C-407E-A947-70E740481C1C}">
                <a14:useLocalDpi xmlns:a14="http://schemas.microsoft.com/office/drawing/2010/main" val="0"/>
              </a:ext>
            </a:extLst>
          </a:blip>
          <a:srcRect l="12137" t="16903" r="16135" b="11368"/>
          <a:stretch/>
        </p:blipFill>
        <p:spPr>
          <a:xfrm rot="5400000" flipV="1">
            <a:off x="1662511" y="31646758"/>
            <a:ext cx="1768171" cy="994596"/>
          </a:xfrm>
          <a:prstGeom prst="rect">
            <a:avLst/>
          </a:prstGeom>
        </p:spPr>
      </p:pic>
      <p:pic>
        <p:nvPicPr>
          <p:cNvPr id="41" name="Picture 40"/>
          <p:cNvPicPr>
            <a:picLocks noChangeAspect="1"/>
          </p:cNvPicPr>
          <p:nvPr/>
        </p:nvPicPr>
        <p:blipFill rotWithShape="1">
          <a:blip r:embed="rId13" cstate="print">
            <a:extLst>
              <a:ext uri="{28A0092B-C50C-407E-A947-70E740481C1C}">
                <a14:useLocalDpi xmlns:a14="http://schemas.microsoft.com/office/drawing/2010/main" val="0"/>
              </a:ext>
            </a:extLst>
          </a:blip>
          <a:srcRect l="6569" t="8573" r="18387" b="16382"/>
          <a:stretch/>
        </p:blipFill>
        <p:spPr>
          <a:xfrm rot="5400000" flipV="1">
            <a:off x="2797409" y="31660875"/>
            <a:ext cx="1768171" cy="994596"/>
          </a:xfrm>
          <a:prstGeom prst="rect">
            <a:avLst/>
          </a:prstGeom>
        </p:spPr>
      </p:pic>
      <p:pic>
        <p:nvPicPr>
          <p:cNvPr id="42" name="Picture 41"/>
          <p:cNvPicPr>
            <a:picLocks noChangeAspect="1"/>
          </p:cNvPicPr>
          <p:nvPr/>
        </p:nvPicPr>
        <p:blipFill rotWithShape="1">
          <a:blip r:embed="rId14" cstate="print">
            <a:extLst>
              <a:ext uri="{28A0092B-C50C-407E-A947-70E740481C1C}">
                <a14:useLocalDpi xmlns:a14="http://schemas.microsoft.com/office/drawing/2010/main" val="0"/>
              </a:ext>
            </a:extLst>
          </a:blip>
          <a:srcRect l="8603" t="14576" r="15792" b="9818"/>
          <a:stretch/>
        </p:blipFill>
        <p:spPr>
          <a:xfrm rot="5400000" flipV="1">
            <a:off x="5067205" y="31660875"/>
            <a:ext cx="1768171" cy="994596"/>
          </a:xfrm>
          <a:prstGeom prst="rect">
            <a:avLst/>
          </a:prstGeom>
        </p:spPr>
      </p:pic>
      <p:pic>
        <p:nvPicPr>
          <p:cNvPr id="43" name="Picture 42"/>
          <p:cNvPicPr>
            <a:picLocks noChangeAspect="1"/>
          </p:cNvPicPr>
          <p:nvPr/>
        </p:nvPicPr>
        <p:blipFill rotWithShape="1">
          <a:blip r:embed="rId15" cstate="print">
            <a:extLst>
              <a:ext uri="{28A0092B-C50C-407E-A947-70E740481C1C}">
                <a14:useLocalDpi xmlns:a14="http://schemas.microsoft.com/office/drawing/2010/main" val="0"/>
              </a:ext>
            </a:extLst>
          </a:blip>
          <a:srcRect l="24351" t="11001" r="5626" b="18976"/>
          <a:stretch/>
        </p:blipFill>
        <p:spPr>
          <a:xfrm rot="5400000" flipV="1">
            <a:off x="3932307" y="31660875"/>
            <a:ext cx="1768171" cy="994596"/>
          </a:xfrm>
          <a:prstGeom prst="rect">
            <a:avLst/>
          </a:prstGeom>
        </p:spPr>
      </p:pic>
      <p:sp>
        <p:nvSpPr>
          <p:cNvPr id="44" name="Text Placeholder 16"/>
          <p:cNvSpPr txBox="1">
            <a:spLocks/>
          </p:cNvSpPr>
          <p:nvPr/>
        </p:nvSpPr>
        <p:spPr>
          <a:xfrm>
            <a:off x="914400" y="33250833"/>
            <a:ext cx="10092352" cy="144868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Pictured (from left to right):</a:t>
            </a:r>
            <a:r>
              <a:rPr lang="en-US" dirty="0"/>
              <a:t> </a:t>
            </a:r>
            <a:r>
              <a:rPr lang="en-US" dirty="0" smtClean="0"/>
              <a:t>Taylor Sage, Brett </a:t>
            </a:r>
            <a:r>
              <a:rPr lang="en-US" dirty="0" err="1" smtClean="0"/>
              <a:t>Buzzanga</a:t>
            </a:r>
            <a:r>
              <a:rPr lang="en-US" dirty="0" smtClean="0"/>
              <a:t>, Ben Roberts-</a:t>
            </a:r>
            <a:r>
              <a:rPr lang="en-US" dirty="0" err="1" smtClean="0"/>
              <a:t>Pierel</a:t>
            </a:r>
            <a:r>
              <a:rPr lang="en-US" dirty="0" smtClean="0"/>
              <a:t> (Project Lead), Michelle Pasco, Jake Patrick</a:t>
            </a:r>
          </a:p>
          <a:p>
            <a:r>
              <a:rPr lang="en-US" dirty="0" smtClean="0"/>
              <a:t>Not Pictured: Benjamin </a:t>
            </a:r>
            <a:r>
              <a:rPr lang="en-US" dirty="0" err="1" smtClean="0"/>
              <a:t>Charlem</a:t>
            </a:r>
            <a:endParaRPr lang="en-US" dirty="0" smtClean="0"/>
          </a:p>
        </p:txBody>
      </p:sp>
      <p:pic>
        <p:nvPicPr>
          <p:cNvPr id="7" name="Picture 6" descr="AreaMapF.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262317" y="10464129"/>
            <a:ext cx="7461199" cy="7050047"/>
          </a:xfrm>
          <a:prstGeom prst="rect">
            <a:avLst/>
          </a:prstGeom>
        </p:spPr>
      </p:pic>
      <p:sp>
        <p:nvSpPr>
          <p:cNvPr id="45" name="Text Placeholder 16"/>
          <p:cNvSpPr txBox="1">
            <a:spLocks/>
          </p:cNvSpPr>
          <p:nvPr/>
        </p:nvSpPr>
        <p:spPr>
          <a:xfrm>
            <a:off x="18287999" y="17803953"/>
            <a:ext cx="8229600" cy="159871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Study Period: September 2015 to November 2015</a:t>
            </a:r>
          </a:p>
          <a:p>
            <a:pPr marL="347663" indent="-347663"/>
            <a:r>
              <a:rPr lang="en-US" dirty="0" smtClean="0"/>
              <a:t>Each color on the map indicates a different river basins in the area of focus</a:t>
            </a:r>
          </a:p>
        </p:txBody>
      </p:sp>
      <p:pic>
        <p:nvPicPr>
          <p:cNvPr id="9" name="Picture 8" descr="MethodPyramid.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30663" y="13755000"/>
            <a:ext cx="6136195" cy="5045594"/>
          </a:xfrm>
          <a:prstGeom prst="rect">
            <a:avLst/>
          </a:prstGeom>
        </p:spPr>
      </p:pic>
      <p:sp>
        <p:nvSpPr>
          <p:cNvPr id="46" name="Right Arrow 45"/>
          <p:cNvSpPr/>
          <p:nvPr/>
        </p:nvSpPr>
        <p:spPr>
          <a:xfrm>
            <a:off x="10609386" y="15806646"/>
            <a:ext cx="1499164" cy="13010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2196</TotalTime>
  <Words>284</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Pasco, Michelle C. (LARC-E3)[SSAI DEVELOP]</cp:lastModifiedBy>
  <cp:revision>112</cp:revision>
  <dcterms:created xsi:type="dcterms:W3CDTF">2015-06-02T14:58:58Z</dcterms:created>
  <dcterms:modified xsi:type="dcterms:W3CDTF">2015-10-15T15:38:37Z</dcterms:modified>
</cp:coreProperties>
</file>