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6"/>
  </p:notesMasterIdLst>
  <p:handoutMasterIdLst>
    <p:handoutMasterId r:id="rId7"/>
  </p:handoutMasterIdLst>
  <p:sldIdLst>
    <p:sldId id="291" r:id="rId5"/>
  </p:sldIdLst>
  <p:sldSz cx="27432000" cy="36576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E2D433D-E8C7-3D45-24B0-8BA54B0AB354}" name="Marisa J. Smedsrud" initials="MJS" userId="S::marisa.j.smedsrud@ama-inc.com::3a879f23-f3e8-46be-913f-43ff3a167cac" providerId="AD"/>
  <p188:author id="{EC3ED672-D5DD-BC3E-187C-A3477E89CA7C}" name="Simone E. Schneider" initials="SS" userId="S::simone.e.schneider@ama-inc.com::c6fb5901-d483-4823-8657-e7ef8ec285d5" providerId="AD"/>
  <p188:author id="{4DC46787-27E9-B868-1889-28883FA97B90}" name="Nisuka Williams" initials="NW" userId="S::nisuka.williams@ama-inc.com::c1c7e239-c250-4d9d-b010-552d8ce9c5c8" providerId="AD"/>
  <p188:author id="{77B347A8-9765-A4C3-5464-E43998E04CB8}" name="Smedsrud, Marisa J. (GSFC-E3)[RSES]" initials="SMJ(E" userId="S::mjsmedsr@ndc.nasa.gov::1b1cb6bd-eaaa-4051-8cbf-4cc1e9d80411" providerId="AD"/>
  <p188:author id="{9B671DC4-F867-8520-73EF-EAFB98317814}" name="Hunter, Shanise Y. (LARC-E3)[SSAI DEVELOP]" initials="HSY(ED" userId="S::syhunter@ndc.nasa.gov::4313d2d7-74c6-49cc-8409-3769577baa24" providerId="AD"/>
  <p188:author id="{E2F543F8-C594-0C39-56F1-6603A4AB2524}" name="Isabel Lubitz" initials="IL" userId="S::isabel.lubitz@ama-inc.com::48ded2a8-4a6b-4584-bebe-93d1d9e8717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Hunter, Shanise Y. (LARC-E3)[SSAI DEVELOP]" initials="HSY(D" lastIdx="49" clrIdx="0">
    <p:extLst>
      <p:ext uri="{19B8F6BF-5375-455C-9EA6-DF929625EA0E}">
        <p15:presenceInfo xmlns:p15="http://schemas.microsoft.com/office/powerpoint/2012/main" userId="S-1-5-21-330711430-3775241029-4075259233-879551" providerId="AD"/>
      </p:ext>
    </p:extLst>
  </p:cmAuthor>
  <p:cmAuthor id="2" name="Ross" initials="R" lastIdx="2" clrIdx="1">
    <p:extLst>
      <p:ext uri="{19B8F6BF-5375-455C-9EA6-DF929625EA0E}">
        <p15:presenceInfo xmlns:p15="http://schemas.microsoft.com/office/powerpoint/2012/main" userId="Ross" providerId="None"/>
      </p:ext>
    </p:extLst>
  </p:cmAuthor>
  <p:cmAuthor id="3" name="Brianne Kendall" initials="BK" lastIdx="4" clrIdx="2">
    <p:extLst>
      <p:ext uri="{19B8F6BF-5375-455C-9EA6-DF929625EA0E}">
        <p15:presenceInfo xmlns:p15="http://schemas.microsoft.com/office/powerpoint/2012/main" userId="S::brianne.kendall@ssaihq.com::faea8925-10cf-4dd4-8fc8-020039f0a63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64ACBE"/>
    <a:srgbClr val="B0D5DF"/>
    <a:srgbClr val="C85A5A"/>
    <a:srgbClr val="73C375"/>
    <a:srgbClr val="00441B"/>
    <a:srgbClr val="627F8C"/>
    <a:srgbClr val="C7E9C0"/>
    <a:srgbClr val="E4ACAC"/>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507" autoAdjust="0"/>
    <p:restoredTop sz="94712" autoAdjust="0"/>
  </p:normalViewPr>
  <p:slideViewPr>
    <p:cSldViewPr snapToGrid="0">
      <p:cViewPr>
        <p:scale>
          <a:sx n="33" d="100"/>
          <a:sy n="33" d="100"/>
        </p:scale>
        <p:origin x="24" y="24"/>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13" Type="http://schemas.microsoft.com/office/2018/10/relationships/authors" Target="authors.xml"/><Relationship Id="rId3" Type="http://schemas.openxmlformats.org/officeDocument/2006/relationships/customXml" Target="../customXml/item3.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BA30F95-6DE0-4645-A35B-EBF94E38309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4E4F310-8EDA-4E5B-9D2A-ECDAB675EA8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0D43FA0-962B-44DB-B485-8C7CB4CC3BEF}" type="datetimeFigureOut">
              <a:rPr lang="en-US" smtClean="0"/>
              <a:t>11/6/2024</a:t>
            </a:fld>
            <a:endParaRPr lang="en-US"/>
          </a:p>
        </p:txBody>
      </p:sp>
      <p:sp>
        <p:nvSpPr>
          <p:cNvPr id="4" name="Footer Placeholder 3">
            <a:extLst>
              <a:ext uri="{FF2B5EF4-FFF2-40B4-BE49-F238E27FC236}">
                <a16:creationId xmlns:a16="http://schemas.microsoft.com/office/drawing/2014/main" id="{AF14E4EB-4AD3-45E9-A4B1-C1A36188A85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5843508-7985-4F58-B93B-78BA1AE70CD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8BAB051-B52A-4D88-B681-DCE3F7753CB8}" type="slidenum">
              <a:rPr lang="en-US" smtClean="0"/>
              <a:t>‹#›</a:t>
            </a:fld>
            <a:endParaRPr lang="en-US"/>
          </a:p>
        </p:txBody>
      </p:sp>
    </p:spTree>
    <p:extLst>
      <p:ext uri="{BB962C8B-B14F-4D97-AF65-F5344CB8AC3E}">
        <p14:creationId xmlns:p14="http://schemas.microsoft.com/office/powerpoint/2010/main" val="21139083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E61DB3-DD25-4C00-A9A8-4442B2C215F8}" type="datetimeFigureOut">
              <a:rPr lang="en-US" smtClean="0"/>
              <a:t>11/6/2024</a:t>
            </a:fld>
            <a:endParaRPr lang="en-US"/>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5278AE-5FD8-42EA-BE75-6A373D076E0F}" type="slidenum">
              <a:rPr lang="en-US" smtClean="0"/>
              <a:t>‹#›</a:t>
            </a:fld>
            <a:endParaRPr lang="en-US"/>
          </a:p>
        </p:txBody>
      </p:sp>
    </p:spTree>
    <p:extLst>
      <p:ext uri="{BB962C8B-B14F-4D97-AF65-F5344CB8AC3E}">
        <p14:creationId xmlns:p14="http://schemas.microsoft.com/office/powerpoint/2010/main" val="31838473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5278AE-5FD8-42EA-BE75-6A373D076E0F}" type="slidenum">
              <a:rPr lang="en-US" smtClean="0"/>
              <a:t>1</a:t>
            </a:fld>
            <a:endParaRPr lang="en-US"/>
          </a:p>
        </p:txBody>
      </p:sp>
    </p:spTree>
    <p:extLst>
      <p:ext uri="{BB962C8B-B14F-4D97-AF65-F5344CB8AC3E}">
        <p14:creationId xmlns:p14="http://schemas.microsoft.com/office/powerpoint/2010/main" val="40317866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9_Blank - Agriculture &amp; Food Security">
    <p:spTree>
      <p:nvGrpSpPr>
        <p:cNvPr id="1" name=""/>
        <p:cNvGrpSpPr/>
        <p:nvPr/>
      </p:nvGrpSpPr>
      <p:grpSpPr>
        <a:xfrm>
          <a:off x="0" y="0"/>
          <a:ext cx="0" cy="0"/>
          <a:chOff x="0" y="0"/>
          <a:chExt cx="0" cy="0"/>
        </a:xfrm>
      </p:grpSpPr>
      <p:pic>
        <p:nvPicPr>
          <p:cNvPr id="158" name="Picture 15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53352" y="864365"/>
            <a:ext cx="2585032" cy="2139114"/>
          </a:xfrm>
          <a:prstGeom prst="rect">
            <a:avLst/>
          </a:prstGeom>
        </p:spPr>
      </p:pic>
      <p:sp>
        <p:nvSpPr>
          <p:cNvPr id="8" name="Text Placeholder 7">
            <a:extLst>
              <a:ext uri="{FF2B5EF4-FFF2-40B4-BE49-F238E27FC236}">
                <a16:creationId xmlns:a16="http://schemas.microsoft.com/office/drawing/2014/main" id="{7F79F074-C7B5-64C6-5271-738CF499002D}"/>
              </a:ext>
            </a:extLst>
          </p:cNvPr>
          <p:cNvSpPr>
            <a:spLocks noGrp="1"/>
          </p:cNvSpPr>
          <p:nvPr>
            <p:ph type="body" sz="quarter" idx="10" hasCustomPrompt="1"/>
          </p:nvPr>
        </p:nvSpPr>
        <p:spPr>
          <a:xfrm>
            <a:off x="951596" y="898525"/>
            <a:ext cx="21756004" cy="1600992"/>
          </a:xfrm>
        </p:spPr>
        <p:txBody>
          <a:bodyPr>
            <a:normAutofit/>
          </a:bodyPr>
          <a:lstStyle>
            <a:lvl1pPr marL="0" indent="0">
              <a:buNone/>
              <a:defRPr sz="7200" b="1">
                <a:solidFill>
                  <a:srgbClr val="4DAEB3"/>
                </a:solidFill>
              </a:defRPr>
            </a:lvl1pPr>
          </a:lstStyle>
          <a:p>
            <a:pPr lvl="0"/>
            <a:r>
              <a:rPr lang="en-US"/>
              <a:t>Study Area Water Resources</a:t>
            </a:r>
          </a:p>
        </p:txBody>
      </p:sp>
      <p:sp>
        <p:nvSpPr>
          <p:cNvPr id="4" name="Text Placeholder 7">
            <a:extLst>
              <a:ext uri="{FF2B5EF4-FFF2-40B4-BE49-F238E27FC236}">
                <a16:creationId xmlns:a16="http://schemas.microsoft.com/office/drawing/2014/main" id="{27F60BA9-A152-D388-AB29-2A57FEEB1541}"/>
              </a:ext>
            </a:extLst>
          </p:cNvPr>
          <p:cNvSpPr>
            <a:spLocks noGrp="1"/>
          </p:cNvSpPr>
          <p:nvPr>
            <p:ph type="body" sz="quarter" idx="13" hasCustomPrompt="1"/>
          </p:nvPr>
        </p:nvSpPr>
        <p:spPr>
          <a:xfrm>
            <a:off x="951596" y="2707984"/>
            <a:ext cx="21756004" cy="1175082"/>
          </a:xfrm>
        </p:spPr>
        <p:txBody>
          <a:bodyPr>
            <a:normAutofit/>
          </a:bodyPr>
          <a:lstStyle>
            <a:lvl1pPr marL="0" indent="0">
              <a:spcBef>
                <a:spcPts val="0"/>
              </a:spcBef>
              <a:buNone/>
              <a:defRPr sz="5000" b="0">
                <a:solidFill>
                  <a:schemeClr val="tx1">
                    <a:lumMod val="75000"/>
                    <a:lumOff val="25000"/>
                  </a:schemeClr>
                </a:solidFill>
              </a:defRPr>
            </a:lvl1pPr>
          </a:lstStyle>
          <a:p>
            <a:pPr lvl="0"/>
            <a:r>
              <a:rPr lang="en-US"/>
              <a:t>Project Subtitle</a:t>
            </a:r>
          </a:p>
        </p:txBody>
      </p:sp>
      <p:cxnSp>
        <p:nvCxnSpPr>
          <p:cNvPr id="6" name="Straight Connector 5">
            <a:extLst>
              <a:ext uri="{FF2B5EF4-FFF2-40B4-BE49-F238E27FC236}">
                <a16:creationId xmlns:a16="http://schemas.microsoft.com/office/drawing/2014/main" id="{0F8DD8F2-4045-28D7-0AA0-C0F75C99C7E8}"/>
              </a:ext>
            </a:extLst>
          </p:cNvPr>
          <p:cNvCxnSpPr>
            <a:cxnSpLocks/>
          </p:cNvCxnSpPr>
          <p:nvPr userDrawn="1"/>
        </p:nvCxnSpPr>
        <p:spPr>
          <a:xfrm>
            <a:off x="1059543" y="4648200"/>
            <a:ext cx="25258032" cy="0"/>
          </a:xfrm>
          <a:prstGeom prst="line">
            <a:avLst/>
          </a:prstGeom>
          <a:ln w="330200" cap="sq" cmpd="sng">
            <a:solidFill>
              <a:srgbClr val="4DAEB3"/>
            </a:solidFill>
            <a:prstDash val="solid"/>
            <a:miter lim="800000"/>
          </a:ln>
        </p:spPr>
        <p:style>
          <a:lnRef idx="1">
            <a:schemeClr val="accent1"/>
          </a:lnRef>
          <a:fillRef idx="0">
            <a:schemeClr val="accent1"/>
          </a:fillRef>
          <a:effectRef idx="0">
            <a:schemeClr val="accent1"/>
          </a:effectRef>
          <a:fontRef idx="minor">
            <a:schemeClr val="tx1"/>
          </a:fontRef>
        </p:style>
      </p:cxnSp>
      <p:sp>
        <p:nvSpPr>
          <p:cNvPr id="9" name="Hexagon 8">
            <a:extLst>
              <a:ext uri="{FF2B5EF4-FFF2-40B4-BE49-F238E27FC236}">
                <a16:creationId xmlns:a16="http://schemas.microsoft.com/office/drawing/2014/main" id="{C66F3DFE-0DAF-AA09-1A97-68C9B68ED465}"/>
              </a:ext>
            </a:extLst>
          </p:cNvPr>
          <p:cNvSpPr/>
          <p:nvPr userDrawn="1"/>
        </p:nvSpPr>
        <p:spPr>
          <a:xfrm>
            <a:off x="884686" y="33668190"/>
            <a:ext cx="25644767" cy="945113"/>
          </a:xfrm>
          <a:prstGeom prst="hexagon">
            <a:avLst/>
          </a:prstGeom>
          <a:solidFill>
            <a:srgbClr val="4DAE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hidden="1">
            <a:extLst>
              <a:ext uri="{FF2B5EF4-FFF2-40B4-BE49-F238E27FC236}">
                <a16:creationId xmlns:a16="http://schemas.microsoft.com/office/drawing/2014/main" id="{3DC00D21-FFD6-CB04-269E-C73ECA759D76}"/>
              </a:ext>
            </a:extLst>
          </p:cNvPr>
          <p:cNvSpPr/>
          <p:nvPr userDrawn="1"/>
        </p:nvSpPr>
        <p:spPr>
          <a:xfrm>
            <a:off x="893617" y="33423594"/>
            <a:ext cx="25644767" cy="20005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700" i="1">
                <a:solidFill>
                  <a:schemeClr val="bg2">
                    <a:lumMod val="50000"/>
                  </a:schemeClr>
                </a:solidFill>
              </a:rPr>
              <a:t>This material is based upon work supported by NASA through contract NNL16AA05C.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p:txBody>
      </p:sp>
      <p:grpSp>
        <p:nvGrpSpPr>
          <p:cNvPr id="15" name="Group 14">
            <a:extLst>
              <a:ext uri="{FF2B5EF4-FFF2-40B4-BE49-F238E27FC236}">
                <a16:creationId xmlns:a16="http://schemas.microsoft.com/office/drawing/2014/main" id="{4530CF01-49A4-BF69-0C5D-FF9BF5B7778E}"/>
              </a:ext>
            </a:extLst>
          </p:cNvPr>
          <p:cNvGrpSpPr/>
          <p:nvPr userDrawn="1"/>
        </p:nvGrpSpPr>
        <p:grpSpPr>
          <a:xfrm>
            <a:off x="1851897" y="33082292"/>
            <a:ext cx="1981493" cy="1981493"/>
            <a:chOff x="-7071360" y="11654120"/>
            <a:chExt cx="3202416" cy="3202416"/>
          </a:xfrm>
        </p:grpSpPr>
        <p:sp>
          <p:nvSpPr>
            <p:cNvPr id="16" name="Oval 15">
              <a:extLst>
                <a:ext uri="{FF2B5EF4-FFF2-40B4-BE49-F238E27FC236}">
                  <a16:creationId xmlns:a16="http://schemas.microsoft.com/office/drawing/2014/main" id="{63EAB6C9-C70C-7C6E-66FB-0BED3C9582FD}"/>
                </a:ext>
              </a:extLst>
            </p:cNvPr>
            <p:cNvSpPr/>
            <p:nvPr userDrawn="1"/>
          </p:nvSpPr>
          <p:spPr>
            <a:xfrm>
              <a:off x="-7071360" y="11654120"/>
              <a:ext cx="3202416" cy="32024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descr="A picture containing text, sign, device, meter&#10;&#10;Description automatically generated">
              <a:extLst>
                <a:ext uri="{FF2B5EF4-FFF2-40B4-BE49-F238E27FC236}">
                  <a16:creationId xmlns:a16="http://schemas.microsoft.com/office/drawing/2014/main" id="{5D487FCE-714F-F48E-D8F6-48B7B4B6D16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49565" y="11859962"/>
              <a:ext cx="2758827" cy="2790732"/>
            </a:xfrm>
            <a:prstGeom prst="rect">
              <a:avLst/>
            </a:prstGeom>
          </p:spPr>
        </p:pic>
      </p:grpSp>
      <p:sp>
        <p:nvSpPr>
          <p:cNvPr id="21" name="Text Placeholder 7">
            <a:extLst>
              <a:ext uri="{FF2B5EF4-FFF2-40B4-BE49-F238E27FC236}">
                <a16:creationId xmlns:a16="http://schemas.microsoft.com/office/drawing/2014/main" id="{F76C439C-C0A8-C234-7165-1A7FA058E919}"/>
              </a:ext>
            </a:extLst>
          </p:cNvPr>
          <p:cNvSpPr>
            <a:spLocks noGrp="1"/>
          </p:cNvSpPr>
          <p:nvPr>
            <p:ph type="body" sz="quarter" idx="12" hasCustomPrompt="1"/>
          </p:nvPr>
        </p:nvSpPr>
        <p:spPr>
          <a:xfrm>
            <a:off x="4410670" y="33665608"/>
            <a:ext cx="19035483" cy="942709"/>
          </a:xfrm>
        </p:spPr>
        <p:txBody>
          <a:bodyPr anchor="ctr">
            <a:normAutofit/>
          </a:bodyPr>
          <a:lstStyle>
            <a:lvl1pPr marL="0" indent="0" algn="l">
              <a:buNone/>
              <a:defRPr sz="4000" b="1">
                <a:solidFill>
                  <a:schemeClr val="bg1"/>
                </a:solidFill>
              </a:defRPr>
            </a:lvl1pPr>
          </a:lstStyle>
          <a:p>
            <a:pPr lvl="0"/>
            <a:r>
              <a:rPr lang="en-US"/>
              <a:t>Node Location | Term &amp; Year</a:t>
            </a:r>
          </a:p>
        </p:txBody>
      </p:sp>
      <p:grpSp>
        <p:nvGrpSpPr>
          <p:cNvPr id="22" name="Group 21">
            <a:extLst>
              <a:ext uri="{FF2B5EF4-FFF2-40B4-BE49-F238E27FC236}">
                <a16:creationId xmlns:a16="http://schemas.microsoft.com/office/drawing/2014/main" id="{F56F95B2-1EC4-4EB7-AB96-63E2A4361ED7}"/>
              </a:ext>
            </a:extLst>
          </p:cNvPr>
          <p:cNvGrpSpPr/>
          <p:nvPr userDrawn="1"/>
        </p:nvGrpSpPr>
        <p:grpSpPr>
          <a:xfrm>
            <a:off x="23728070" y="33082292"/>
            <a:ext cx="1981493" cy="1981493"/>
            <a:chOff x="759974" y="33259274"/>
            <a:chExt cx="2630926" cy="2630926"/>
          </a:xfrm>
        </p:grpSpPr>
        <p:sp>
          <p:nvSpPr>
            <p:cNvPr id="23" name="Oval 22">
              <a:extLst>
                <a:ext uri="{FF2B5EF4-FFF2-40B4-BE49-F238E27FC236}">
                  <a16:creationId xmlns:a16="http://schemas.microsoft.com/office/drawing/2014/main" id="{151646B3-7721-CB59-44B2-9A201BF10D52}"/>
                </a:ext>
              </a:extLst>
            </p:cNvPr>
            <p:cNvSpPr/>
            <p:nvPr userDrawn="1"/>
          </p:nvSpPr>
          <p:spPr>
            <a:xfrm>
              <a:off x="759974" y="33259274"/>
              <a:ext cx="2630926" cy="26309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79FBA27B-F15D-FBE8-5620-883E867DB71F}"/>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977627" y="33476927"/>
              <a:ext cx="2195621" cy="2195621"/>
            </a:xfrm>
            <a:prstGeom prst="rect">
              <a:avLst/>
            </a:prstGeom>
          </p:spPr>
        </p:pic>
      </p:grpSp>
      <p:sp>
        <p:nvSpPr>
          <p:cNvPr id="2" name="Rectangle 1">
            <a:extLst>
              <a:ext uri="{FF2B5EF4-FFF2-40B4-BE49-F238E27FC236}">
                <a16:creationId xmlns:a16="http://schemas.microsoft.com/office/drawing/2014/main" id="{C172E7E0-8315-F16E-76E9-82DC8D276AF9}"/>
              </a:ext>
            </a:extLst>
          </p:cNvPr>
          <p:cNvSpPr/>
          <p:nvPr userDrawn="1"/>
        </p:nvSpPr>
        <p:spPr>
          <a:xfrm>
            <a:off x="893617" y="34655263"/>
            <a:ext cx="25644767" cy="21544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700" i="1">
                <a:solidFill>
                  <a:schemeClr val="tx1">
                    <a:lumMod val="75000"/>
                    <a:lumOff val="25000"/>
                  </a:schemeClr>
                </a:solidFill>
              </a:rPr>
              <a:t>This material is based upon work supported by NASA through contract 80LARC23FA024</a:t>
            </a:r>
            <a:r>
              <a:rPr lang="en-US" sz="800">
                <a:solidFill>
                  <a:schemeClr val="tx1">
                    <a:lumMod val="75000"/>
                    <a:lumOff val="25000"/>
                  </a:schemeClr>
                </a:solidFill>
              </a:rPr>
              <a:t>.</a:t>
            </a:r>
            <a:r>
              <a:rPr lang="en-US" sz="700" i="1">
                <a:solidFill>
                  <a:schemeClr val="tx1">
                    <a:lumMod val="75000"/>
                    <a:lumOff val="25000"/>
                  </a:schemeClr>
                </a:solidFill>
              </a:rPr>
              <a:t>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p:txBody>
      </p:sp>
    </p:spTree>
    <p:extLst>
      <p:ext uri="{BB962C8B-B14F-4D97-AF65-F5344CB8AC3E}">
        <p14:creationId xmlns:p14="http://schemas.microsoft.com/office/powerpoint/2010/main" val="3823684701"/>
      </p:ext>
    </p:extLst>
  </p:cSld>
  <p:clrMapOvr>
    <a:masterClrMapping/>
  </p:clrMapOvr>
  <p:extLst>
    <p:ext uri="{DCECCB84-F9BA-43D5-87BE-67443E8EF086}">
      <p15:sldGuideLst xmlns:p15="http://schemas.microsoft.com/office/powerpoint/2012/main">
        <p15:guide id="1" orient="horz" pos="552">
          <p15:clr>
            <a:srgbClr val="FBAE40"/>
          </p15:clr>
        </p15:guide>
        <p15:guide id="2" pos="576">
          <p15:clr>
            <a:srgbClr val="FBAE40"/>
          </p15:clr>
        </p15:guide>
        <p15:guide id="3" pos="16680" userDrawn="1">
          <p15:clr>
            <a:srgbClr val="FBAE40"/>
          </p15:clr>
        </p15:guide>
        <p15:guide id="4" orient="horz" pos="22608" userDrawn="1">
          <p15:clr>
            <a:srgbClr val="FBAE40"/>
          </p15:clr>
        </p15:guide>
        <p15:guide id="11" orient="horz" pos="2928">
          <p15:clr>
            <a:srgbClr val="FBAE40"/>
          </p15:clr>
        </p15:guide>
        <p15:guide id="12" pos="14304" userDrawn="1">
          <p15:clr>
            <a:srgbClr val="FBAE40"/>
          </p15:clr>
        </p15:guide>
        <p15:guide id="13" orient="horz" pos="20592" userDrawn="1">
          <p15:clr>
            <a:srgbClr val="FBAE40"/>
          </p15:clr>
        </p15:guide>
        <p15:guide id="14" orient="horz" pos="3312" userDrawn="1">
          <p15:clr>
            <a:srgbClr val="FBAE40"/>
          </p15:clr>
        </p15:guide>
        <p15:guide id="15" pos="2760" userDrawn="1">
          <p15:clr>
            <a:srgbClr val="FBAE40"/>
          </p15:clr>
        </p15:guide>
        <p15:guide id="16" orient="horz" pos="16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mplate 3">
    <p:spTree>
      <p:nvGrpSpPr>
        <p:cNvPr id="1" name=""/>
        <p:cNvGrpSpPr/>
        <p:nvPr/>
      </p:nvGrpSpPr>
      <p:grpSpPr>
        <a:xfrm>
          <a:off x="0" y="0"/>
          <a:ext cx="0" cy="0"/>
          <a:chOff x="0" y="0"/>
          <a:chExt cx="0" cy="0"/>
        </a:xfrm>
      </p:grpSpPr>
      <p:sp>
        <p:nvSpPr>
          <p:cNvPr id="66" name="Rectangle 65">
            <a:extLst>
              <a:ext uri="{FF2B5EF4-FFF2-40B4-BE49-F238E27FC236}">
                <a16:creationId xmlns:a16="http://schemas.microsoft.com/office/drawing/2014/main" id="{04FADD02-D13D-9026-9FFF-55F748AEE95D}"/>
              </a:ext>
            </a:extLst>
          </p:cNvPr>
          <p:cNvSpPr/>
          <p:nvPr userDrawn="1"/>
        </p:nvSpPr>
        <p:spPr>
          <a:xfrm>
            <a:off x="0" y="-93504"/>
            <a:ext cx="27432000" cy="45639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sp>
        <p:nvSpPr>
          <p:cNvPr id="6" name="Title 1">
            <a:extLst>
              <a:ext uri="{FF2B5EF4-FFF2-40B4-BE49-F238E27FC236}">
                <a16:creationId xmlns:a16="http://schemas.microsoft.com/office/drawing/2014/main" id="{8244F5C8-F0C5-D490-1ADB-34D1B4D19D10}"/>
              </a:ext>
            </a:extLst>
          </p:cNvPr>
          <p:cNvSpPr>
            <a:spLocks noGrp="1"/>
          </p:cNvSpPr>
          <p:nvPr>
            <p:ph type="title" hasCustomPrompt="1"/>
          </p:nvPr>
        </p:nvSpPr>
        <p:spPr>
          <a:xfrm>
            <a:off x="2" y="1366763"/>
            <a:ext cx="27539159" cy="4404501"/>
          </a:xfrm>
          <a:solidFill>
            <a:srgbClr val="4DAEB3"/>
          </a:solidFill>
          <a:effectLst>
            <a:outerShdw blurRad="50800" dist="38100" dir="5400000" algn="t" rotWithShape="0">
              <a:prstClr val="black">
                <a:alpha val="40000"/>
              </a:prstClr>
            </a:outerShdw>
          </a:effectLst>
        </p:spPr>
        <p:txBody>
          <a:bodyPr anchor="ctr">
            <a:normAutofit/>
          </a:bodyPr>
          <a:lstStyle>
            <a:lvl1pPr marL="1131570">
              <a:defRPr sz="9900">
                <a:solidFill>
                  <a:schemeClr val="bg1"/>
                </a:solidFill>
              </a:defRPr>
            </a:lvl1pPr>
          </a:lstStyle>
          <a:p>
            <a:r>
              <a:rPr lang="en-US"/>
              <a:t>Slide Header</a:t>
            </a:r>
          </a:p>
        </p:txBody>
      </p:sp>
      <p:grpSp>
        <p:nvGrpSpPr>
          <p:cNvPr id="24" name="Group 23" hidden="1">
            <a:extLst>
              <a:ext uri="{FF2B5EF4-FFF2-40B4-BE49-F238E27FC236}">
                <a16:creationId xmlns:a16="http://schemas.microsoft.com/office/drawing/2014/main" id="{3ABC1DB5-53A8-A8EF-3AA0-ABCEA23F4CD5}"/>
              </a:ext>
            </a:extLst>
          </p:cNvPr>
          <p:cNvGrpSpPr/>
          <p:nvPr userDrawn="1"/>
        </p:nvGrpSpPr>
        <p:grpSpPr>
          <a:xfrm>
            <a:off x="26005734" y="33189333"/>
            <a:ext cx="2007009" cy="4846880"/>
            <a:chOff x="-136377" y="-748660"/>
            <a:chExt cx="1398014" cy="1424321"/>
          </a:xfrm>
        </p:grpSpPr>
        <p:sp>
          <p:nvSpPr>
            <p:cNvPr id="25" name="Hexagon 24">
              <a:extLst>
                <a:ext uri="{FF2B5EF4-FFF2-40B4-BE49-F238E27FC236}">
                  <a16:creationId xmlns:a16="http://schemas.microsoft.com/office/drawing/2014/main" id="{DF813A7B-A4EC-392C-607F-86969C77A75D}"/>
                </a:ext>
              </a:extLst>
            </p:cNvPr>
            <p:cNvSpPr/>
            <p:nvPr userDrawn="1"/>
          </p:nvSpPr>
          <p:spPr>
            <a:xfrm>
              <a:off x="-133336" y="-748660"/>
              <a:ext cx="754743" cy="674914"/>
            </a:xfrm>
            <a:prstGeom prst="hexagon">
              <a:avLst/>
            </a:prstGeom>
            <a:solidFill>
              <a:srgbClr val="4DAE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sp>
          <p:nvSpPr>
            <p:cNvPr id="26" name="Hexagon 25">
              <a:extLst>
                <a:ext uri="{FF2B5EF4-FFF2-40B4-BE49-F238E27FC236}">
                  <a16:creationId xmlns:a16="http://schemas.microsoft.com/office/drawing/2014/main" id="{E4790DFB-8B0D-0E89-6D5B-81C8E6AB0C6E}"/>
                </a:ext>
              </a:extLst>
            </p:cNvPr>
            <p:cNvSpPr/>
            <p:nvPr userDrawn="1"/>
          </p:nvSpPr>
          <p:spPr>
            <a:xfrm>
              <a:off x="506894" y="-374703"/>
              <a:ext cx="754743" cy="674914"/>
            </a:xfrm>
            <a:prstGeom prst="hexagon">
              <a:avLst/>
            </a:prstGeom>
            <a:solidFill>
              <a:srgbClr val="4DAE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sp>
          <p:nvSpPr>
            <p:cNvPr id="27" name="Hexagon 26">
              <a:extLst>
                <a:ext uri="{FF2B5EF4-FFF2-40B4-BE49-F238E27FC236}">
                  <a16:creationId xmlns:a16="http://schemas.microsoft.com/office/drawing/2014/main" id="{36BFF2BB-2709-061A-A344-74FCE8C9CBFC}"/>
                </a:ext>
              </a:extLst>
            </p:cNvPr>
            <p:cNvSpPr/>
            <p:nvPr userDrawn="1"/>
          </p:nvSpPr>
          <p:spPr>
            <a:xfrm>
              <a:off x="-136377" y="747"/>
              <a:ext cx="754743" cy="674914"/>
            </a:xfrm>
            <a:prstGeom prst="hexagon">
              <a:avLst/>
            </a:prstGeom>
            <a:solidFill>
              <a:srgbClr val="4DAE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grpSp>
      <p:pic>
        <p:nvPicPr>
          <p:cNvPr id="28" name="Picture 27" descr="A black and white logo&#10;&#10;Description automatically generated with low confidence" hidden="1">
            <a:extLst>
              <a:ext uri="{FF2B5EF4-FFF2-40B4-BE49-F238E27FC236}">
                <a16:creationId xmlns:a16="http://schemas.microsoft.com/office/drawing/2014/main" id="{E2647D46-68D1-5179-674C-EF14C91EAC9D}"/>
              </a:ext>
            </a:extLst>
          </p:cNvPr>
          <p:cNvPicPr>
            <a:picLocks noChangeAspect="1"/>
          </p:cNvPicPr>
          <p:nvPr userDrawn="1"/>
        </p:nvPicPr>
        <p:blipFill>
          <a:blip r:embed="rId2" cstate="print">
            <a:alphaModFix/>
            <a:extLst>
              <a:ext uri="{28A0092B-C50C-407E-A947-70E740481C1C}">
                <a14:useLocalDpi xmlns:a14="http://schemas.microsoft.com/office/drawing/2010/main" val="0"/>
              </a:ext>
            </a:extLst>
          </a:blip>
          <a:stretch>
            <a:fillRect/>
          </a:stretch>
        </p:blipFill>
        <p:spPr>
          <a:xfrm>
            <a:off x="26197562" y="33522107"/>
            <a:ext cx="688140" cy="1631147"/>
          </a:xfrm>
          <a:prstGeom prst="rect">
            <a:avLst/>
          </a:prstGeom>
        </p:spPr>
      </p:pic>
      <p:sp>
        <p:nvSpPr>
          <p:cNvPr id="7" name="Content Placeholder 21">
            <a:extLst>
              <a:ext uri="{FF2B5EF4-FFF2-40B4-BE49-F238E27FC236}">
                <a16:creationId xmlns:a16="http://schemas.microsoft.com/office/drawing/2014/main" id="{F817FFB6-3762-D691-C241-AF601D94FEEF}"/>
              </a:ext>
            </a:extLst>
          </p:cNvPr>
          <p:cNvSpPr>
            <a:spLocks noGrp="1"/>
          </p:cNvSpPr>
          <p:nvPr>
            <p:ph sz="quarter" idx="10"/>
          </p:nvPr>
        </p:nvSpPr>
        <p:spPr>
          <a:xfrm>
            <a:off x="1140517" y="6908800"/>
            <a:ext cx="25153144" cy="267631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26828307"/>
      </p:ext>
    </p:extLst>
  </p:cSld>
  <p:clrMapOvr>
    <a:masterClrMapping/>
  </p:clrMapOvr>
  <p:extLst>
    <p:ext uri="{DCECCB84-F9BA-43D5-87BE-67443E8EF086}">
      <p15:sldGuideLst xmlns:p15="http://schemas.microsoft.com/office/powerpoint/2012/main">
        <p15:guide id="1" orient="horz" pos="2816"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85950" y="1947342"/>
            <a:ext cx="23660100" cy="706966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885950" y="9736667"/>
            <a:ext cx="23660100" cy="2320713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885950" y="33900542"/>
            <a:ext cx="6172200" cy="1947333"/>
          </a:xfrm>
          <a:prstGeom prst="rect">
            <a:avLst/>
          </a:prstGeom>
        </p:spPr>
        <p:txBody>
          <a:bodyPr vert="horz" lIns="91440" tIns="45720" rIns="91440" bIns="45720" rtlCol="0" anchor="ctr"/>
          <a:lstStyle>
            <a:lvl1pPr algn="l">
              <a:defRPr sz="3600">
                <a:solidFill>
                  <a:schemeClr val="tx1">
                    <a:tint val="75000"/>
                  </a:schemeClr>
                </a:solidFill>
              </a:defRPr>
            </a:lvl1pPr>
          </a:lstStyle>
          <a:p>
            <a:fld id="{36E1B08B-7429-4AC4-ACD0-EB163618B140}" type="datetimeFigureOut">
              <a:rPr lang="en-US" smtClean="0"/>
              <a:t>11/6/2024</a:t>
            </a:fld>
            <a:endParaRPr lang="en-US"/>
          </a:p>
        </p:txBody>
      </p:sp>
      <p:sp>
        <p:nvSpPr>
          <p:cNvPr id="5" name="Footer Placeholder 4"/>
          <p:cNvSpPr>
            <a:spLocks noGrp="1"/>
          </p:cNvSpPr>
          <p:nvPr>
            <p:ph type="ftr" sz="quarter" idx="3"/>
          </p:nvPr>
        </p:nvSpPr>
        <p:spPr>
          <a:xfrm>
            <a:off x="9086850" y="33900542"/>
            <a:ext cx="9258300" cy="1947333"/>
          </a:xfrm>
          <a:prstGeom prst="rect">
            <a:avLst/>
          </a:prstGeom>
        </p:spPr>
        <p:txBody>
          <a:bodyPr vert="horz" lIns="91440" tIns="45720" rIns="91440" bIns="45720" rtlCol="0" anchor="ctr"/>
          <a:lstStyle>
            <a:lvl1pPr algn="ctr">
              <a:defRPr sz="3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9373850" y="33900542"/>
            <a:ext cx="6172200" cy="1947333"/>
          </a:xfrm>
          <a:prstGeom prst="rect">
            <a:avLst/>
          </a:prstGeom>
        </p:spPr>
        <p:txBody>
          <a:bodyPr vert="horz" lIns="91440" tIns="45720" rIns="91440" bIns="45720" rtlCol="0" anchor="ctr"/>
          <a:lstStyle>
            <a:lvl1pPr algn="r">
              <a:defRPr sz="3600">
                <a:solidFill>
                  <a:schemeClr val="tx1">
                    <a:tint val="75000"/>
                  </a:schemeClr>
                </a:solidFill>
              </a:defRPr>
            </a:lvl1pPr>
          </a:lstStyle>
          <a:p>
            <a:fld id="{C98D602F-B79C-4FD9-B397-C9DAD3469C90}" type="slidenum">
              <a:rPr lang="en-US" smtClean="0"/>
              <a:t>‹#›</a:t>
            </a:fld>
            <a:endParaRPr lang="en-US"/>
          </a:p>
        </p:txBody>
      </p:sp>
    </p:spTree>
    <p:extLst>
      <p:ext uri="{BB962C8B-B14F-4D97-AF65-F5344CB8AC3E}">
        <p14:creationId xmlns:p14="http://schemas.microsoft.com/office/powerpoint/2010/main" val="413793087"/>
      </p:ext>
    </p:extLst>
  </p:cSld>
  <p:clrMap bg1="lt1" tx1="dk1" bg2="lt2" tx2="dk2" accent1="accent1" accent2="accent2" accent3="accent3" accent4="accent4" accent5="accent5" accent6="accent6" hlink="hlink" folHlink="folHlink"/>
  <p:sldLayoutIdLst>
    <p:sldLayoutId id="2147483677" r:id="rId1"/>
    <p:sldLayoutId id="2147483678" r:id="rId2"/>
  </p:sldLayoutIdLst>
  <p:txStyles>
    <p:titleStyle>
      <a:lvl1pPr algn="l" defTabSz="2743200" rtl="0" eaLnBrk="1" latinLnBrk="0" hangingPunct="1">
        <a:lnSpc>
          <a:spcPct val="90000"/>
        </a:lnSpc>
        <a:spcBef>
          <a:spcPct val="0"/>
        </a:spcBef>
        <a:buNone/>
        <a:defRPr sz="13200" kern="1200">
          <a:solidFill>
            <a:schemeClr val="tx1">
              <a:lumMod val="75000"/>
              <a:lumOff val="25000"/>
            </a:schemeClr>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lumMod val="75000"/>
              <a:lumOff val="25000"/>
            </a:schemeClr>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baseline="0">
          <a:solidFill>
            <a:schemeClr val="tx1">
              <a:lumMod val="75000"/>
              <a:lumOff val="25000"/>
            </a:schemeClr>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lumMod val="75000"/>
              <a:lumOff val="25000"/>
            </a:schemeClr>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lumMod val="75000"/>
              <a:lumOff val="25000"/>
            </a:schemeClr>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lumMod val="75000"/>
              <a:lumOff val="25000"/>
            </a:schemeClr>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26" Type="http://schemas.openxmlformats.org/officeDocument/2006/relationships/image" Target="../media/image28.png"/><Relationship Id="rId3" Type="http://schemas.openxmlformats.org/officeDocument/2006/relationships/image" Target="../media/image5.png"/><Relationship Id="rId21" Type="http://schemas.openxmlformats.org/officeDocument/2006/relationships/image" Target="../media/image23.jpeg"/><Relationship Id="rId7" Type="http://schemas.openxmlformats.org/officeDocument/2006/relationships/image" Target="../media/image9.png"/><Relationship Id="rId12" Type="http://schemas.openxmlformats.org/officeDocument/2006/relationships/image" Target="../media/image14.svg"/><Relationship Id="rId17" Type="http://schemas.openxmlformats.org/officeDocument/2006/relationships/image" Target="../media/image19.jpeg"/><Relationship Id="rId25" Type="http://schemas.openxmlformats.org/officeDocument/2006/relationships/image" Target="../media/image27.png"/><Relationship Id="rId2" Type="http://schemas.openxmlformats.org/officeDocument/2006/relationships/notesSlide" Target="../notesSlides/notesSlide1.xml"/><Relationship Id="rId16" Type="http://schemas.openxmlformats.org/officeDocument/2006/relationships/image" Target="../media/image18.svg"/><Relationship Id="rId20" Type="http://schemas.openxmlformats.org/officeDocument/2006/relationships/image" Target="../media/image22.png"/><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3.png"/><Relationship Id="rId24" Type="http://schemas.openxmlformats.org/officeDocument/2006/relationships/image" Target="../media/image26.jpeg"/><Relationship Id="rId5" Type="http://schemas.openxmlformats.org/officeDocument/2006/relationships/image" Target="../media/image7.png"/><Relationship Id="rId15" Type="http://schemas.openxmlformats.org/officeDocument/2006/relationships/image" Target="../media/image17.png"/><Relationship Id="rId23" Type="http://schemas.openxmlformats.org/officeDocument/2006/relationships/image" Target="../media/image25.jpeg"/><Relationship Id="rId10" Type="http://schemas.openxmlformats.org/officeDocument/2006/relationships/image" Target="../media/image12.png"/><Relationship Id="rId19" Type="http://schemas.openxmlformats.org/officeDocument/2006/relationships/image" Target="../media/image21.svg"/><Relationship Id="rId4" Type="http://schemas.openxmlformats.org/officeDocument/2006/relationships/image" Target="../media/image6.jpeg"/><Relationship Id="rId9" Type="http://schemas.openxmlformats.org/officeDocument/2006/relationships/image" Target="../media/image11.png"/><Relationship Id="rId14" Type="http://schemas.openxmlformats.org/officeDocument/2006/relationships/image" Target="../media/image16.svg"/><Relationship Id="rId22" Type="http://schemas.openxmlformats.org/officeDocument/2006/relationships/image" Target="../media/image24.jpeg"/><Relationship Id="rId27"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2" name="Picture 311">
            <a:extLst>
              <a:ext uri="{FF2B5EF4-FFF2-40B4-BE49-F238E27FC236}">
                <a16:creationId xmlns:a16="http://schemas.microsoft.com/office/drawing/2014/main" id="{CB1D005B-A85E-15E4-B14F-90B54A269CC5}"/>
              </a:ext>
            </a:extLst>
          </p:cNvPr>
          <p:cNvPicPr>
            <a:picLocks noChangeAspect="1"/>
          </p:cNvPicPr>
          <p:nvPr/>
        </p:nvPicPr>
        <p:blipFill rotWithShape="1">
          <a:blip r:embed="rId3"/>
          <a:srcRect r="4989"/>
          <a:stretch/>
        </p:blipFill>
        <p:spPr>
          <a:xfrm>
            <a:off x="3405429" y="19334538"/>
            <a:ext cx="1823774" cy="1828800"/>
          </a:xfrm>
          <a:prstGeom prst="rect">
            <a:avLst/>
          </a:prstGeom>
          <a:ln>
            <a:solidFill>
              <a:schemeClr val="tx1"/>
            </a:solidFill>
          </a:ln>
        </p:spPr>
      </p:pic>
      <p:pic>
        <p:nvPicPr>
          <p:cNvPr id="303" name="Picture 302" descr="Map&#10;&#10;Description automatically generated">
            <a:extLst>
              <a:ext uri="{FF2B5EF4-FFF2-40B4-BE49-F238E27FC236}">
                <a16:creationId xmlns:a16="http://schemas.microsoft.com/office/drawing/2014/main" id="{7F94D4D5-B8DD-12CA-F15E-FB344159F70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0" t="8937" r="10" b="13792"/>
          <a:stretch/>
        </p:blipFill>
        <p:spPr>
          <a:xfrm>
            <a:off x="1183428" y="19334538"/>
            <a:ext cx="1828800" cy="1828800"/>
          </a:xfrm>
          <a:prstGeom prst="rect">
            <a:avLst/>
          </a:prstGeom>
          <a:ln>
            <a:solidFill>
              <a:schemeClr val="tx1"/>
            </a:solidFill>
          </a:ln>
        </p:spPr>
      </p:pic>
      <p:pic>
        <p:nvPicPr>
          <p:cNvPr id="185" name="Picture 184" descr="A picture containing text, fireworks, outdoor object&#10;&#10;Description automatically generated">
            <a:extLst>
              <a:ext uri="{FF2B5EF4-FFF2-40B4-BE49-F238E27FC236}">
                <a16:creationId xmlns:a16="http://schemas.microsoft.com/office/drawing/2014/main" id="{85AD96F6-3486-CB56-B767-9C6A12EB9F75}"/>
              </a:ext>
            </a:extLst>
          </p:cNvPr>
          <p:cNvPicPr>
            <a:picLocks noChangeAspect="1"/>
          </p:cNvPicPr>
          <p:nvPr/>
        </p:nvPicPr>
        <p:blipFill rotWithShape="1">
          <a:blip r:embed="rId5">
            <a:extLst>
              <a:ext uri="{28A0092B-C50C-407E-A947-70E740481C1C}">
                <a14:useLocalDpi xmlns:a14="http://schemas.microsoft.com/office/drawing/2010/main" val="0"/>
              </a:ext>
            </a:extLst>
          </a:blip>
          <a:srcRect l="12761" r="18568"/>
          <a:stretch/>
        </p:blipFill>
        <p:spPr>
          <a:xfrm>
            <a:off x="5098449" y="5014076"/>
            <a:ext cx="12615550" cy="23774400"/>
          </a:xfrm>
          <a:prstGeom prst="rect">
            <a:avLst/>
          </a:prstGeom>
        </p:spPr>
      </p:pic>
      <p:pic>
        <p:nvPicPr>
          <p:cNvPr id="152" name="Picture 151" descr="A map of different colors&#10;&#10;Description automatically generated">
            <a:extLst>
              <a:ext uri="{FF2B5EF4-FFF2-40B4-BE49-F238E27FC236}">
                <a16:creationId xmlns:a16="http://schemas.microsoft.com/office/drawing/2014/main" id="{02E37E0F-0415-AF77-DE3F-ED2597E74713}"/>
              </a:ext>
            </a:extLst>
          </p:cNvPr>
          <p:cNvPicPr>
            <a:picLocks noChangeAspect="1"/>
          </p:cNvPicPr>
          <p:nvPr/>
        </p:nvPicPr>
        <p:blipFill>
          <a:blip r:embed="rId6"/>
          <a:srcRect l="14136" t="48963" r="68611" b="40938"/>
          <a:stretch/>
        </p:blipFill>
        <p:spPr>
          <a:xfrm>
            <a:off x="23187008" y="7553377"/>
            <a:ext cx="3939808" cy="3069380"/>
          </a:xfrm>
          <a:prstGeom prst="rect">
            <a:avLst/>
          </a:prstGeom>
        </p:spPr>
      </p:pic>
      <p:sp>
        <p:nvSpPr>
          <p:cNvPr id="2" name="Text Placeholder 16">
            <a:extLst>
              <a:ext uri="{FF2B5EF4-FFF2-40B4-BE49-F238E27FC236}">
                <a16:creationId xmlns:a16="http://schemas.microsoft.com/office/drawing/2014/main" id="{220F1D01-A647-E6D2-E25A-845FB68C50DF}"/>
              </a:ext>
            </a:extLst>
          </p:cNvPr>
          <p:cNvSpPr txBox="1">
            <a:spLocks/>
          </p:cNvSpPr>
          <p:nvPr/>
        </p:nvSpPr>
        <p:spPr>
          <a:xfrm>
            <a:off x="1133905" y="6257817"/>
            <a:ext cx="10292990" cy="3330292"/>
          </a:xfrm>
          <a:prstGeom prst="rect">
            <a:avLst/>
          </a:prstGeom>
          <a:ln>
            <a:noFill/>
          </a:ln>
        </p:spPr>
        <p:txBody>
          <a:bodyPr lIns="91440" tIns="45720" rIns="91440" bIns="45720" numCol="1" spcCol="640080" anchor="t"/>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pPr>
            <a:r>
              <a:rPr lang="en-US" dirty="0">
                <a:solidFill>
                  <a:srgbClr val="000000"/>
                </a:solidFill>
                <a:highlight>
                  <a:srgbClr val="FFFFFF"/>
                </a:highlight>
                <a:latin typeface="Garamond"/>
              </a:rPr>
              <a:t>Harmful algal blooms in the Chesapeake Bay </a:t>
            </a:r>
            <a:r>
              <a:rPr lang="en-US">
                <a:solidFill>
                  <a:srgbClr val="000000"/>
                </a:solidFill>
                <a:highlight>
                  <a:srgbClr val="FFFFFF"/>
                </a:highlight>
                <a:latin typeface="Garamond"/>
              </a:rPr>
              <a:t>affect</a:t>
            </a:r>
            <a:r>
              <a:rPr lang="en-US" dirty="0">
                <a:solidFill>
                  <a:srgbClr val="000000"/>
                </a:solidFill>
                <a:highlight>
                  <a:srgbClr val="FFFFFF"/>
                </a:highlight>
                <a:latin typeface="Garamond"/>
              </a:rPr>
              <a:t> recreational access </a:t>
            </a:r>
            <a:r>
              <a:rPr lang="en-US">
                <a:solidFill>
                  <a:srgbClr val="000000"/>
                </a:solidFill>
                <a:highlight>
                  <a:srgbClr val="FFFFFF"/>
                </a:highlight>
                <a:latin typeface="Garamond"/>
              </a:rPr>
              <a:t>sites </a:t>
            </a:r>
            <a:r>
              <a:rPr lang="en-US" dirty="0">
                <a:solidFill>
                  <a:srgbClr val="000000"/>
                </a:solidFill>
                <a:highlight>
                  <a:srgbClr val="FFFFFF"/>
                </a:highlight>
                <a:latin typeface="Garamond"/>
              </a:rPr>
              <a:t>and vulnerable communities</a:t>
            </a:r>
            <a:r>
              <a:rPr lang="en-US">
                <a:solidFill>
                  <a:srgbClr val="000000"/>
                </a:solidFill>
                <a:highlight>
                  <a:srgbClr val="FFFFFF"/>
                </a:highlight>
                <a:latin typeface="Garamond"/>
              </a:rPr>
              <a:t> along the coast</a:t>
            </a:r>
            <a:r>
              <a:rPr lang="en-US" dirty="0">
                <a:solidFill>
                  <a:srgbClr val="000000"/>
                </a:solidFill>
                <a:highlight>
                  <a:srgbClr val="FFFFFF"/>
                </a:highlight>
                <a:latin typeface="Garamond"/>
              </a:rPr>
              <a:t>. To investigate these issues, the project team used NASA </a:t>
            </a:r>
            <a:r>
              <a:rPr lang="en-US">
                <a:solidFill>
                  <a:srgbClr val="000000"/>
                </a:solidFill>
                <a:highlight>
                  <a:srgbClr val="FFFFFF"/>
                </a:highlight>
                <a:latin typeface="Garamond"/>
              </a:rPr>
              <a:t>Earth</a:t>
            </a:r>
            <a:r>
              <a:rPr lang="en-US" dirty="0">
                <a:solidFill>
                  <a:srgbClr val="000000"/>
                </a:solidFill>
                <a:highlight>
                  <a:srgbClr val="FFFFFF"/>
                </a:highlight>
                <a:latin typeface="Garamond"/>
              </a:rPr>
              <a:t> observations to create persistence maps of chlorophyll-a concentration, bivariate maps that compared social </a:t>
            </a:r>
            <a:endParaRPr lang="en-US" dirty="0">
              <a:solidFill>
                <a:srgbClr val="000000"/>
              </a:solidFill>
              <a:highlight>
                <a:srgbClr val="FFFFFF"/>
              </a:highlight>
              <a:latin typeface="Century Gothic" panose="020F0302020204030204"/>
            </a:endParaRPr>
          </a:p>
          <a:p>
            <a:pPr>
              <a:lnSpc>
                <a:spcPct val="100000"/>
              </a:lnSpc>
              <a:spcBef>
                <a:spcPts val="0"/>
              </a:spcBef>
            </a:pPr>
            <a:r>
              <a:rPr lang="en-US" dirty="0">
                <a:solidFill>
                  <a:srgbClr val="000000"/>
                </a:solidFill>
                <a:highlight>
                  <a:srgbClr val="FFFFFF"/>
                </a:highlight>
                <a:latin typeface="Garamond"/>
              </a:rPr>
              <a:t>vulnerability to recreational access, and chlorophyll-a time </a:t>
            </a:r>
          </a:p>
          <a:p>
            <a:pPr>
              <a:lnSpc>
                <a:spcPct val="100000"/>
              </a:lnSpc>
              <a:spcBef>
                <a:spcPts val="0"/>
              </a:spcBef>
            </a:pPr>
            <a:r>
              <a:rPr lang="en-US" dirty="0">
                <a:solidFill>
                  <a:srgbClr val="000000"/>
                </a:solidFill>
                <a:highlight>
                  <a:srgbClr val="FFFFFF"/>
                </a:highlight>
                <a:latin typeface="Garamond"/>
              </a:rPr>
              <a:t>series trends. This work was completed in support </a:t>
            </a:r>
          </a:p>
          <a:p>
            <a:pPr>
              <a:lnSpc>
                <a:spcPct val="100000"/>
              </a:lnSpc>
              <a:spcBef>
                <a:spcPts val="0"/>
              </a:spcBef>
            </a:pPr>
            <a:r>
              <a:rPr lang="en-US" dirty="0">
                <a:solidFill>
                  <a:srgbClr val="000000"/>
                </a:solidFill>
                <a:highlight>
                  <a:srgbClr val="FFFFFF"/>
                </a:highlight>
                <a:latin typeface="Garamond"/>
              </a:rPr>
              <a:t>of the Ocean Conservancy and the </a:t>
            </a:r>
            <a:endParaRPr lang="en-US" dirty="0">
              <a:solidFill>
                <a:srgbClr val="000000"/>
              </a:solidFill>
              <a:highlight>
                <a:srgbClr val="FFFFFF"/>
              </a:highlight>
              <a:latin typeface="Century Gothic" panose="020F0302020204030204"/>
            </a:endParaRPr>
          </a:p>
          <a:p>
            <a:pPr>
              <a:lnSpc>
                <a:spcPct val="100000"/>
              </a:lnSpc>
              <a:spcBef>
                <a:spcPts val="0"/>
              </a:spcBef>
            </a:pPr>
            <a:r>
              <a:rPr lang="en-US" dirty="0">
                <a:solidFill>
                  <a:srgbClr val="000000"/>
                </a:solidFill>
                <a:highlight>
                  <a:srgbClr val="FFFFFF"/>
                </a:highlight>
                <a:latin typeface="Garamond"/>
              </a:rPr>
              <a:t>Blacks of the Chesapeake Foundation.</a:t>
            </a:r>
            <a:endParaRPr lang="en-US" dirty="0">
              <a:highlight>
                <a:srgbClr val="FFFFFF"/>
              </a:highlight>
            </a:endParaRPr>
          </a:p>
          <a:p>
            <a:pPr algn="just"/>
            <a:endParaRPr lang="en-US" sz="2000" dirty="0">
              <a:solidFill>
                <a:schemeClr val="tx1">
                  <a:lumMod val="75000"/>
                  <a:lumOff val="25000"/>
                </a:schemeClr>
              </a:solidFill>
              <a:latin typeface="Garamond"/>
            </a:endParaRPr>
          </a:p>
        </p:txBody>
      </p:sp>
      <p:sp>
        <p:nvSpPr>
          <p:cNvPr id="36" name="Text Placeholder 35">
            <a:extLst>
              <a:ext uri="{FF2B5EF4-FFF2-40B4-BE49-F238E27FC236}">
                <a16:creationId xmlns:a16="http://schemas.microsoft.com/office/drawing/2014/main" id="{0C3A8BC1-E2F6-AED2-A2A7-74DC7484FFE1}"/>
              </a:ext>
            </a:extLst>
          </p:cNvPr>
          <p:cNvSpPr>
            <a:spLocks noGrp="1"/>
          </p:cNvSpPr>
          <p:nvPr>
            <p:ph type="body" sz="quarter" idx="10"/>
          </p:nvPr>
        </p:nvSpPr>
        <p:spPr/>
        <p:txBody>
          <a:bodyPr vert="horz" lIns="91440" tIns="45720" rIns="91440" bIns="45720" rtlCol="0" anchor="t">
            <a:normAutofit/>
          </a:bodyPr>
          <a:lstStyle/>
          <a:p>
            <a:r>
              <a:rPr lang="en-US"/>
              <a:t>Chesapeake Bay Water Resources</a:t>
            </a:r>
          </a:p>
        </p:txBody>
      </p:sp>
      <p:sp>
        <p:nvSpPr>
          <p:cNvPr id="38" name="Text Placeholder 37">
            <a:extLst>
              <a:ext uri="{FF2B5EF4-FFF2-40B4-BE49-F238E27FC236}">
                <a16:creationId xmlns:a16="http://schemas.microsoft.com/office/drawing/2014/main" id="{91D77EDF-C52A-A96E-A732-CF5B0206ABA7}"/>
              </a:ext>
            </a:extLst>
          </p:cNvPr>
          <p:cNvSpPr>
            <a:spLocks noGrp="1"/>
          </p:cNvSpPr>
          <p:nvPr>
            <p:ph type="body" sz="quarter" idx="13"/>
          </p:nvPr>
        </p:nvSpPr>
        <p:spPr>
          <a:xfrm>
            <a:off x="951596" y="2707983"/>
            <a:ext cx="21756004" cy="1554165"/>
          </a:xfrm>
        </p:spPr>
        <p:txBody>
          <a:bodyPr vert="horz" lIns="91440" tIns="45720" rIns="91440" bIns="45720" rtlCol="0" anchor="t">
            <a:noAutofit/>
          </a:bodyPr>
          <a:lstStyle/>
          <a:p>
            <a:r>
              <a:rPr lang="en-US" sz="4500">
                <a:solidFill>
                  <a:schemeClr val="tx1">
                    <a:lumMod val="76000"/>
                    <a:lumOff val="24000"/>
                  </a:schemeClr>
                </a:solidFill>
              </a:rPr>
              <a:t>Using Earth Observations to Assess Spatial and Social Disparities in Water Quality Trends Shaping Fishing and Swimming Access in the Chesapeake Bay</a:t>
            </a:r>
          </a:p>
        </p:txBody>
      </p:sp>
      <p:sp>
        <p:nvSpPr>
          <p:cNvPr id="37" name="Text Placeholder 36">
            <a:extLst>
              <a:ext uri="{FF2B5EF4-FFF2-40B4-BE49-F238E27FC236}">
                <a16:creationId xmlns:a16="http://schemas.microsoft.com/office/drawing/2014/main" id="{B208CB02-294A-6C2F-766B-2FC12AA7A368}"/>
              </a:ext>
            </a:extLst>
          </p:cNvPr>
          <p:cNvSpPr>
            <a:spLocks noGrp="1"/>
          </p:cNvSpPr>
          <p:nvPr>
            <p:ph type="body" sz="quarter" idx="12"/>
          </p:nvPr>
        </p:nvSpPr>
        <p:spPr/>
        <p:txBody>
          <a:bodyPr/>
          <a:lstStyle/>
          <a:p>
            <a:r>
              <a:rPr lang="en-US"/>
              <a:t>Maryland – Goddard | Fall 2024</a:t>
            </a:r>
          </a:p>
        </p:txBody>
      </p:sp>
      <p:sp>
        <p:nvSpPr>
          <p:cNvPr id="6" name="TextBox 5">
            <a:extLst>
              <a:ext uri="{FF2B5EF4-FFF2-40B4-BE49-F238E27FC236}">
                <a16:creationId xmlns:a16="http://schemas.microsoft.com/office/drawing/2014/main" id="{AC85576F-308E-47E6-82D4-B98D4F77AB30}"/>
              </a:ext>
            </a:extLst>
          </p:cNvPr>
          <p:cNvSpPr txBox="1"/>
          <p:nvPr/>
        </p:nvSpPr>
        <p:spPr>
          <a:xfrm>
            <a:off x="1163995" y="5401709"/>
            <a:ext cx="7172697" cy="769441"/>
          </a:xfrm>
          <a:prstGeom prst="rect">
            <a:avLst/>
          </a:prstGeom>
          <a:noFill/>
        </p:spPr>
        <p:txBody>
          <a:bodyPr wrap="square" rtlCol="0">
            <a:spAutoFit/>
          </a:bodyPr>
          <a:lstStyle/>
          <a:p>
            <a:r>
              <a:rPr lang="en-US" sz="4400" b="1" dirty="0">
                <a:solidFill>
                  <a:srgbClr val="4DAEB3"/>
                </a:solidFill>
                <a:latin typeface="Century Gothic" panose="020B0502020202020204" pitchFamily="34" charset="0"/>
              </a:rPr>
              <a:t>Project Synopsis</a:t>
            </a:r>
          </a:p>
        </p:txBody>
      </p:sp>
      <p:sp>
        <p:nvSpPr>
          <p:cNvPr id="8" name="TextBox 7">
            <a:extLst>
              <a:ext uri="{FF2B5EF4-FFF2-40B4-BE49-F238E27FC236}">
                <a16:creationId xmlns:a16="http://schemas.microsoft.com/office/drawing/2014/main" id="{B16735CE-DBE5-1D03-5CFA-70984C8D7632}"/>
              </a:ext>
            </a:extLst>
          </p:cNvPr>
          <p:cNvSpPr txBox="1"/>
          <p:nvPr/>
        </p:nvSpPr>
        <p:spPr>
          <a:xfrm>
            <a:off x="1141922" y="9833925"/>
            <a:ext cx="7207186" cy="769441"/>
          </a:xfrm>
          <a:prstGeom prst="rect">
            <a:avLst/>
          </a:prstGeom>
          <a:noFill/>
        </p:spPr>
        <p:txBody>
          <a:bodyPr wrap="square" rtlCol="0">
            <a:spAutoFit/>
          </a:bodyPr>
          <a:lstStyle/>
          <a:p>
            <a:r>
              <a:rPr lang="en-US" sz="4400" b="1" dirty="0">
                <a:solidFill>
                  <a:srgbClr val="4DAEB3"/>
                </a:solidFill>
                <a:latin typeface="Century Gothic" panose="020B0502020202020204" pitchFamily="34" charset="0"/>
              </a:rPr>
              <a:t>Objectives</a:t>
            </a:r>
          </a:p>
        </p:txBody>
      </p:sp>
      <p:sp>
        <p:nvSpPr>
          <p:cNvPr id="12" name="TextBox 11">
            <a:extLst>
              <a:ext uri="{FF2B5EF4-FFF2-40B4-BE49-F238E27FC236}">
                <a16:creationId xmlns:a16="http://schemas.microsoft.com/office/drawing/2014/main" id="{1BB73315-A654-CB52-F7DD-27CAB3785659}"/>
              </a:ext>
            </a:extLst>
          </p:cNvPr>
          <p:cNvSpPr txBox="1"/>
          <p:nvPr/>
        </p:nvSpPr>
        <p:spPr>
          <a:xfrm>
            <a:off x="21324408" y="27199697"/>
            <a:ext cx="3414414" cy="769441"/>
          </a:xfrm>
          <a:prstGeom prst="rect">
            <a:avLst/>
          </a:prstGeom>
          <a:solidFill>
            <a:schemeClr val="bg1"/>
          </a:solidFill>
        </p:spPr>
        <p:txBody>
          <a:bodyPr wrap="square" rtlCol="0">
            <a:spAutoFit/>
          </a:bodyPr>
          <a:lstStyle/>
          <a:p>
            <a:r>
              <a:rPr lang="en-US" sz="4400" b="1" dirty="0">
                <a:solidFill>
                  <a:srgbClr val="4DAEB3"/>
                </a:solidFill>
                <a:latin typeface="Century Gothic" panose="020B0502020202020204" pitchFamily="34" charset="0"/>
              </a:rPr>
              <a:t>Study Area</a:t>
            </a:r>
          </a:p>
        </p:txBody>
      </p:sp>
      <p:sp>
        <p:nvSpPr>
          <p:cNvPr id="23" name="TextBox 22">
            <a:extLst>
              <a:ext uri="{FF2B5EF4-FFF2-40B4-BE49-F238E27FC236}">
                <a16:creationId xmlns:a16="http://schemas.microsoft.com/office/drawing/2014/main" id="{B4A0CEBA-CFBA-B9B9-2455-DC86C59F79A6}"/>
              </a:ext>
            </a:extLst>
          </p:cNvPr>
          <p:cNvSpPr txBox="1"/>
          <p:nvPr/>
        </p:nvSpPr>
        <p:spPr>
          <a:xfrm>
            <a:off x="1248848" y="28815372"/>
            <a:ext cx="8235516" cy="769441"/>
          </a:xfrm>
          <a:prstGeom prst="rect">
            <a:avLst/>
          </a:prstGeom>
          <a:noFill/>
        </p:spPr>
        <p:txBody>
          <a:bodyPr wrap="square" rtlCol="0">
            <a:spAutoFit/>
          </a:bodyPr>
          <a:lstStyle/>
          <a:p>
            <a:r>
              <a:rPr lang="en-US" sz="4400" b="1" dirty="0">
                <a:solidFill>
                  <a:srgbClr val="4DAEB3"/>
                </a:solidFill>
                <a:latin typeface="Century Gothic" panose="020B0502020202020204" pitchFamily="34" charset="0"/>
              </a:rPr>
              <a:t>Team Members</a:t>
            </a:r>
          </a:p>
        </p:txBody>
      </p:sp>
      <p:sp>
        <p:nvSpPr>
          <p:cNvPr id="25" name="Text Placeholder 16">
            <a:extLst>
              <a:ext uri="{FF2B5EF4-FFF2-40B4-BE49-F238E27FC236}">
                <a16:creationId xmlns:a16="http://schemas.microsoft.com/office/drawing/2014/main" id="{8EB74875-4E52-B274-D84D-703C79CB843C}"/>
              </a:ext>
            </a:extLst>
          </p:cNvPr>
          <p:cNvSpPr txBox="1">
            <a:spLocks/>
          </p:cNvSpPr>
          <p:nvPr/>
        </p:nvSpPr>
        <p:spPr>
          <a:xfrm>
            <a:off x="680181" y="31765668"/>
            <a:ext cx="2872251" cy="1247893"/>
          </a:xfrm>
          <a:prstGeom prst="rect">
            <a:avLst/>
          </a:prstGeom>
        </p:spPr>
        <p:txBody>
          <a:bodyPr lIns="91440" tIns="45720" rIns="91440" bIns="45720" numCol="1" spcCol="640080" anchor="t"/>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pPr>
            <a:r>
              <a:rPr lang="en-US" err="1">
                <a:solidFill>
                  <a:schemeClr val="tx1">
                    <a:lumMod val="75000"/>
                  </a:schemeClr>
                </a:solidFill>
                <a:latin typeface="Garamond"/>
              </a:rPr>
              <a:t>Nisuka</a:t>
            </a:r>
            <a:r>
              <a:rPr lang="en-US">
                <a:solidFill>
                  <a:schemeClr val="tx1">
                    <a:lumMod val="75000"/>
                  </a:schemeClr>
                </a:solidFill>
                <a:latin typeface="Garamond"/>
              </a:rPr>
              <a:t> Williams</a:t>
            </a:r>
            <a:endParaRPr lang="en-US">
              <a:solidFill>
                <a:schemeClr val="tx1">
                  <a:lumMod val="75000"/>
                </a:schemeClr>
              </a:solidFill>
            </a:endParaRPr>
          </a:p>
          <a:p>
            <a:pPr algn="ctr">
              <a:lnSpc>
                <a:spcPct val="100000"/>
              </a:lnSpc>
              <a:spcBef>
                <a:spcPts val="0"/>
              </a:spcBef>
            </a:pPr>
            <a:r>
              <a:rPr lang="en-US">
                <a:solidFill>
                  <a:schemeClr val="tx1">
                    <a:lumMod val="75000"/>
                  </a:schemeClr>
                </a:solidFill>
                <a:latin typeface="Garamond" panose="02020404030301010803" pitchFamily="18" charset="0"/>
              </a:rPr>
              <a:t>Project Lead</a:t>
            </a:r>
          </a:p>
        </p:txBody>
      </p:sp>
      <p:sp>
        <p:nvSpPr>
          <p:cNvPr id="26" name="Text Placeholder 16">
            <a:extLst>
              <a:ext uri="{FF2B5EF4-FFF2-40B4-BE49-F238E27FC236}">
                <a16:creationId xmlns:a16="http://schemas.microsoft.com/office/drawing/2014/main" id="{F6EE2B43-E8A3-4755-A993-461B2FCE7B0B}"/>
              </a:ext>
            </a:extLst>
          </p:cNvPr>
          <p:cNvSpPr txBox="1">
            <a:spLocks/>
          </p:cNvSpPr>
          <p:nvPr/>
        </p:nvSpPr>
        <p:spPr>
          <a:xfrm>
            <a:off x="3622230" y="31995706"/>
            <a:ext cx="2872251" cy="1247893"/>
          </a:xfrm>
          <a:prstGeom prst="rect">
            <a:avLst/>
          </a:prstGeom>
        </p:spPr>
        <p:txBody>
          <a:bodyPr lIns="91440" tIns="45720" rIns="91440" bIns="45720" numCol="1" spcCol="640080" anchor="t"/>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a:solidFill>
                  <a:schemeClr val="tx1">
                    <a:lumMod val="75000"/>
                  </a:schemeClr>
                </a:solidFill>
                <a:latin typeface="Garamond"/>
              </a:rPr>
              <a:t>Spencer Harman</a:t>
            </a:r>
            <a:endParaRPr lang="en-US">
              <a:solidFill>
                <a:schemeClr val="tx1">
                  <a:lumMod val="75000"/>
                </a:schemeClr>
              </a:solidFill>
              <a:latin typeface="Garamond" panose="02020404030301010803" pitchFamily="18" charset="0"/>
            </a:endParaRPr>
          </a:p>
        </p:txBody>
      </p:sp>
      <p:sp>
        <p:nvSpPr>
          <p:cNvPr id="27" name="Text Placeholder 16">
            <a:extLst>
              <a:ext uri="{FF2B5EF4-FFF2-40B4-BE49-F238E27FC236}">
                <a16:creationId xmlns:a16="http://schemas.microsoft.com/office/drawing/2014/main" id="{C9D56256-62AB-03F7-FB19-51F9FA420D17}"/>
              </a:ext>
            </a:extLst>
          </p:cNvPr>
          <p:cNvSpPr txBox="1">
            <a:spLocks/>
          </p:cNvSpPr>
          <p:nvPr/>
        </p:nvSpPr>
        <p:spPr>
          <a:xfrm>
            <a:off x="6587065" y="31995705"/>
            <a:ext cx="3002160" cy="1247893"/>
          </a:xfrm>
          <a:prstGeom prst="rect">
            <a:avLst/>
          </a:prstGeom>
        </p:spPr>
        <p:txBody>
          <a:bodyPr lIns="91440" tIns="45720" rIns="91440" bIns="45720" numCol="1" spcCol="640080" anchor="t"/>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dirty="0">
                <a:solidFill>
                  <a:schemeClr val="tx1">
                    <a:lumMod val="75000"/>
                  </a:schemeClr>
                </a:solidFill>
                <a:latin typeface="Garamond"/>
              </a:rPr>
              <a:t>Simone Schneider</a:t>
            </a:r>
            <a:endParaRPr lang="en-US" dirty="0">
              <a:solidFill>
                <a:schemeClr val="tx1">
                  <a:lumMod val="75000"/>
                </a:schemeClr>
              </a:solidFill>
              <a:latin typeface="Garamond" panose="02020404030301010803" pitchFamily="18" charset="0"/>
            </a:endParaRPr>
          </a:p>
        </p:txBody>
      </p:sp>
      <p:sp>
        <p:nvSpPr>
          <p:cNvPr id="28" name="Text Placeholder 16">
            <a:extLst>
              <a:ext uri="{FF2B5EF4-FFF2-40B4-BE49-F238E27FC236}">
                <a16:creationId xmlns:a16="http://schemas.microsoft.com/office/drawing/2014/main" id="{562DE67C-886B-AF4E-B5E4-CF736AF0F777}"/>
              </a:ext>
            </a:extLst>
          </p:cNvPr>
          <p:cNvSpPr txBox="1">
            <a:spLocks/>
          </p:cNvSpPr>
          <p:nvPr/>
        </p:nvSpPr>
        <p:spPr>
          <a:xfrm>
            <a:off x="9291574" y="31995705"/>
            <a:ext cx="3002160" cy="1247893"/>
          </a:xfrm>
          <a:prstGeom prst="rect">
            <a:avLst/>
          </a:prstGeom>
        </p:spPr>
        <p:txBody>
          <a:bodyPr lIns="91440" tIns="45720" rIns="91440" bIns="45720" numCol="1" spcCol="640080" anchor="t"/>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dirty="0">
                <a:solidFill>
                  <a:schemeClr val="tx1">
                    <a:lumMod val="75000"/>
                  </a:schemeClr>
                </a:solidFill>
                <a:latin typeface="Garamond"/>
              </a:rPr>
              <a:t>Rima Wahab</a:t>
            </a:r>
            <a:endParaRPr lang="en-US" dirty="0">
              <a:solidFill>
                <a:schemeClr val="tx1">
                  <a:lumMod val="75000"/>
                </a:schemeClr>
              </a:solidFill>
              <a:latin typeface="Garamond" panose="02020404030301010803" pitchFamily="18" charset="0"/>
            </a:endParaRPr>
          </a:p>
        </p:txBody>
      </p:sp>
      <p:sp>
        <p:nvSpPr>
          <p:cNvPr id="3" name="Text Placeholder 16">
            <a:extLst>
              <a:ext uri="{FF2B5EF4-FFF2-40B4-BE49-F238E27FC236}">
                <a16:creationId xmlns:a16="http://schemas.microsoft.com/office/drawing/2014/main" id="{9FA2FC4C-5700-F488-8A08-9297D2AD2072}"/>
              </a:ext>
            </a:extLst>
          </p:cNvPr>
          <p:cNvSpPr txBox="1">
            <a:spLocks/>
          </p:cNvSpPr>
          <p:nvPr/>
        </p:nvSpPr>
        <p:spPr>
          <a:xfrm>
            <a:off x="1132393" y="10594519"/>
            <a:ext cx="7890843" cy="3603356"/>
          </a:xfrm>
          <a:prstGeom prst="rect">
            <a:avLst/>
          </a:prstGeom>
          <a:solidFill>
            <a:schemeClr val="bg1"/>
          </a:solidFill>
        </p:spPr>
        <p:txBody>
          <a:bodyPr lIns="91440" tIns="45720" rIns="91440" bIns="45720" numCol="1" spcCol="640080" anchor="t"/>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spcAft>
                <a:spcPts val="600"/>
              </a:spcAft>
              <a:buClr>
                <a:srgbClr val="4DAEB3"/>
              </a:buClr>
              <a:buFont typeface="Arial" panose="05030102010509060703" pitchFamily="18" charset="2"/>
              <a:buChar char="•"/>
            </a:pPr>
            <a:r>
              <a:rPr lang="en-US" b="1" dirty="0">
                <a:solidFill>
                  <a:srgbClr val="4DAEB3"/>
                </a:solidFill>
                <a:highlight>
                  <a:srgbClr val="FFFFFF"/>
                </a:highlight>
                <a:latin typeface="Garamond"/>
              </a:rPr>
              <a:t>Visualize</a:t>
            </a:r>
            <a:r>
              <a:rPr lang="en-US" dirty="0">
                <a:solidFill>
                  <a:schemeClr val="tx1">
                    <a:lumMod val="75000"/>
                    <a:lumOff val="25000"/>
                  </a:schemeClr>
                </a:solidFill>
                <a:highlight>
                  <a:srgbClr val="FFFFFF"/>
                </a:highlight>
                <a:latin typeface="Garamond"/>
              </a:rPr>
              <a:t> chlorophyll-a and turbidity levels over time and compare to in-situ monitoring stations</a:t>
            </a:r>
            <a:endParaRPr lang="en-US" dirty="0">
              <a:solidFill>
                <a:schemeClr val="tx1">
                  <a:lumMod val="75000"/>
                  <a:lumOff val="25000"/>
                </a:schemeClr>
              </a:solidFill>
              <a:highlight>
                <a:srgbClr val="FFFFFF"/>
              </a:highlight>
              <a:latin typeface="Garamond" panose="02020404030301010803" pitchFamily="18" charset="0"/>
            </a:endParaRPr>
          </a:p>
          <a:p>
            <a:pPr>
              <a:lnSpc>
                <a:spcPct val="100000"/>
              </a:lnSpc>
              <a:spcBef>
                <a:spcPts val="0"/>
              </a:spcBef>
              <a:spcAft>
                <a:spcPts val="600"/>
              </a:spcAft>
              <a:buClr>
                <a:srgbClr val="5B9BD5"/>
              </a:buClr>
              <a:buFont typeface="Arial"/>
              <a:buChar char="•"/>
            </a:pPr>
            <a:r>
              <a:rPr lang="en-US" b="1" dirty="0">
                <a:solidFill>
                  <a:srgbClr val="4DAEB3"/>
                </a:solidFill>
                <a:highlight>
                  <a:srgbClr val="FFFFFF"/>
                </a:highlight>
                <a:latin typeface="Garamond"/>
              </a:rPr>
              <a:t>Identify </a:t>
            </a:r>
            <a:r>
              <a:rPr lang="en-US" dirty="0">
                <a:solidFill>
                  <a:schemeClr val="tx1">
                    <a:lumMod val="75000"/>
                    <a:lumOff val="25000"/>
                  </a:schemeClr>
                </a:solidFill>
                <a:highlight>
                  <a:srgbClr val="FFFFFF"/>
                </a:highlight>
                <a:latin typeface="Garamond"/>
              </a:rPr>
              <a:t>communities with high social vulnerability and low access to recreational fishing and swimming locations</a:t>
            </a:r>
          </a:p>
          <a:p>
            <a:pPr>
              <a:lnSpc>
                <a:spcPct val="100000"/>
              </a:lnSpc>
              <a:spcBef>
                <a:spcPts val="0"/>
              </a:spcBef>
              <a:spcAft>
                <a:spcPts val="600"/>
              </a:spcAft>
              <a:buClr>
                <a:srgbClr val="5B9BD5"/>
              </a:buClr>
              <a:buFont typeface="Arial"/>
              <a:buChar char="•"/>
            </a:pPr>
            <a:r>
              <a:rPr lang="en-US" b="1" dirty="0">
                <a:solidFill>
                  <a:srgbClr val="4DAEB3"/>
                </a:solidFill>
                <a:highlight>
                  <a:srgbClr val="FFFFFF"/>
                </a:highlight>
                <a:latin typeface="Garamond"/>
              </a:rPr>
              <a:t>Map</a:t>
            </a:r>
            <a:r>
              <a:rPr lang="en-US" dirty="0">
                <a:solidFill>
                  <a:schemeClr val="tx1">
                    <a:lumMod val="75000"/>
                    <a:lumOff val="25000"/>
                  </a:schemeClr>
                </a:solidFill>
                <a:highlight>
                  <a:srgbClr val="FFFFFF"/>
                </a:highlight>
                <a:latin typeface="Garamond"/>
              </a:rPr>
              <a:t> areas with persistent chlorophyll-a over harmful thresholding levels</a:t>
            </a:r>
          </a:p>
        </p:txBody>
      </p:sp>
      <p:sp>
        <p:nvSpPr>
          <p:cNvPr id="52" name="TextBox 51">
            <a:extLst>
              <a:ext uri="{FF2B5EF4-FFF2-40B4-BE49-F238E27FC236}">
                <a16:creationId xmlns:a16="http://schemas.microsoft.com/office/drawing/2014/main" id="{DDDC4197-1E4C-B4A1-D24F-E68895CBC925}"/>
              </a:ext>
            </a:extLst>
          </p:cNvPr>
          <p:cNvSpPr txBox="1"/>
          <p:nvPr/>
        </p:nvSpPr>
        <p:spPr>
          <a:xfrm>
            <a:off x="8464484" y="9410360"/>
            <a:ext cx="2627891" cy="461665"/>
          </a:xfrm>
          <a:prstGeom prst="rect">
            <a:avLst/>
          </a:prstGeom>
          <a:noFill/>
          <a:effectLst>
            <a:glow rad="228600">
              <a:schemeClr val="accent6">
                <a:satMod val="175000"/>
                <a:alpha val="40000"/>
              </a:schemeClr>
            </a:glo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dirty="0">
                <a:solidFill>
                  <a:srgbClr val="000000"/>
                </a:solidFill>
                <a:effectLst>
                  <a:glow rad="215900">
                    <a:schemeClr val="bg1">
                      <a:alpha val="75000"/>
                    </a:schemeClr>
                  </a:glow>
                </a:effectLst>
                <a:latin typeface="Garamond"/>
              </a:rPr>
              <a:t>ANNE ARUNDEL</a:t>
            </a:r>
          </a:p>
        </p:txBody>
      </p:sp>
      <p:sp>
        <p:nvSpPr>
          <p:cNvPr id="53" name="TextBox 52">
            <a:extLst>
              <a:ext uri="{FF2B5EF4-FFF2-40B4-BE49-F238E27FC236}">
                <a16:creationId xmlns:a16="http://schemas.microsoft.com/office/drawing/2014/main" id="{CC51FD6B-5DED-8CB6-6BCC-EB8799201C50}"/>
              </a:ext>
            </a:extLst>
          </p:cNvPr>
          <p:cNvSpPr txBox="1"/>
          <p:nvPr/>
        </p:nvSpPr>
        <p:spPr>
          <a:xfrm>
            <a:off x="13369323" y="14252519"/>
            <a:ext cx="2236703"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solidFill>
                  <a:srgbClr val="000000"/>
                </a:solidFill>
                <a:effectLst>
                  <a:glow rad="215900">
                    <a:schemeClr val="bg1">
                      <a:alpha val="75000"/>
                    </a:schemeClr>
                  </a:glow>
                </a:effectLst>
                <a:latin typeface="Garamond"/>
              </a:rPr>
              <a:t>DORCHESTER</a:t>
            </a:r>
            <a:endParaRPr lang="en-US" sz="2400" dirty="0">
              <a:effectLst>
                <a:glow rad="215900">
                  <a:schemeClr val="bg1">
                    <a:alpha val="75000"/>
                  </a:schemeClr>
                </a:glow>
              </a:effectLst>
              <a:latin typeface="Garamond"/>
            </a:endParaRPr>
          </a:p>
        </p:txBody>
      </p:sp>
      <p:sp>
        <p:nvSpPr>
          <p:cNvPr id="101" name="TextBox 100">
            <a:extLst>
              <a:ext uri="{FF2B5EF4-FFF2-40B4-BE49-F238E27FC236}">
                <a16:creationId xmlns:a16="http://schemas.microsoft.com/office/drawing/2014/main" id="{54F5C80B-8DA4-E6BC-3889-44087FD656DF}"/>
              </a:ext>
            </a:extLst>
          </p:cNvPr>
          <p:cNvSpPr txBox="1"/>
          <p:nvPr/>
        </p:nvSpPr>
        <p:spPr>
          <a:xfrm rot="16200000">
            <a:off x="9285049" y="20194941"/>
            <a:ext cx="8339439"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dirty="0">
                <a:solidFill>
                  <a:srgbClr val="B0D5DF"/>
                </a:solidFill>
                <a:effectLst>
                  <a:glow rad="215900">
                    <a:schemeClr val="bg1">
                      <a:alpha val="75000"/>
                    </a:schemeClr>
                  </a:glow>
                </a:effectLst>
                <a:latin typeface="Garamond"/>
              </a:rPr>
              <a:t>C  h  e  s  a  p  e  a   k e      B  a  y</a:t>
            </a:r>
            <a:endParaRPr lang="en-US" sz="4000" dirty="0">
              <a:solidFill>
                <a:srgbClr val="B0D5DF"/>
              </a:solidFill>
              <a:effectLst>
                <a:glow rad="215900">
                  <a:schemeClr val="bg1">
                    <a:alpha val="75000"/>
                  </a:schemeClr>
                </a:glow>
              </a:effectLst>
            </a:endParaRPr>
          </a:p>
        </p:txBody>
      </p:sp>
      <p:sp>
        <p:nvSpPr>
          <p:cNvPr id="75" name="TextBox 54">
            <a:extLst>
              <a:ext uri="{FF2B5EF4-FFF2-40B4-BE49-F238E27FC236}">
                <a16:creationId xmlns:a16="http://schemas.microsoft.com/office/drawing/2014/main" id="{276AB928-5E3B-0723-23A1-30E202D15F45}"/>
              </a:ext>
            </a:extLst>
          </p:cNvPr>
          <p:cNvSpPr txBox="1"/>
          <p:nvPr/>
        </p:nvSpPr>
        <p:spPr>
          <a:xfrm>
            <a:off x="23301281" y="10652704"/>
            <a:ext cx="2973824" cy="83099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400" dirty="0">
                <a:solidFill>
                  <a:srgbClr val="000000"/>
                </a:solidFill>
                <a:latin typeface="Garamond"/>
              </a:rPr>
              <a:t>Distance to Public Recreation Site</a:t>
            </a:r>
            <a:endParaRPr lang="en-US" sz="2400" dirty="0">
              <a:latin typeface="Garamond"/>
            </a:endParaRPr>
          </a:p>
        </p:txBody>
      </p:sp>
      <p:sp>
        <p:nvSpPr>
          <p:cNvPr id="76" name="TextBox 56">
            <a:extLst>
              <a:ext uri="{FF2B5EF4-FFF2-40B4-BE49-F238E27FC236}">
                <a16:creationId xmlns:a16="http://schemas.microsoft.com/office/drawing/2014/main" id="{1928E817-6690-582A-81AD-7773A1BFB615}"/>
              </a:ext>
            </a:extLst>
          </p:cNvPr>
          <p:cNvSpPr txBox="1"/>
          <p:nvPr/>
        </p:nvSpPr>
        <p:spPr>
          <a:xfrm>
            <a:off x="23437618" y="10157898"/>
            <a:ext cx="1121262" cy="46166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400" dirty="0">
                <a:solidFill>
                  <a:srgbClr val="000000"/>
                </a:solidFill>
                <a:latin typeface="Garamond"/>
              </a:rPr>
              <a:t>Near</a:t>
            </a:r>
            <a:endParaRPr lang="en-US" sz="2400" dirty="0"/>
          </a:p>
        </p:txBody>
      </p:sp>
      <p:sp>
        <p:nvSpPr>
          <p:cNvPr id="95" name="TextBox 57">
            <a:extLst>
              <a:ext uri="{FF2B5EF4-FFF2-40B4-BE49-F238E27FC236}">
                <a16:creationId xmlns:a16="http://schemas.microsoft.com/office/drawing/2014/main" id="{15A5B9BF-D999-4A1C-6163-8D366A647B87}"/>
              </a:ext>
            </a:extLst>
          </p:cNvPr>
          <p:cNvSpPr txBox="1"/>
          <p:nvPr/>
        </p:nvSpPr>
        <p:spPr>
          <a:xfrm rot="16200000">
            <a:off x="22756712" y="9539658"/>
            <a:ext cx="1011830" cy="46166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400" dirty="0">
                <a:solidFill>
                  <a:srgbClr val="000000"/>
                </a:solidFill>
                <a:latin typeface="Garamond"/>
              </a:rPr>
              <a:t>Low</a:t>
            </a:r>
            <a:endParaRPr lang="en-US" sz="2400" dirty="0"/>
          </a:p>
        </p:txBody>
      </p:sp>
      <p:sp>
        <p:nvSpPr>
          <p:cNvPr id="96" name="TextBox 58">
            <a:extLst>
              <a:ext uri="{FF2B5EF4-FFF2-40B4-BE49-F238E27FC236}">
                <a16:creationId xmlns:a16="http://schemas.microsoft.com/office/drawing/2014/main" id="{D675A06D-294D-8DD8-654D-D3265A15CD91}"/>
              </a:ext>
            </a:extLst>
          </p:cNvPr>
          <p:cNvSpPr txBox="1"/>
          <p:nvPr/>
        </p:nvSpPr>
        <p:spPr>
          <a:xfrm>
            <a:off x="24967833" y="10156323"/>
            <a:ext cx="1121262" cy="46166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400" dirty="0">
                <a:solidFill>
                  <a:srgbClr val="000000"/>
                </a:solidFill>
                <a:latin typeface="Garamond"/>
              </a:rPr>
              <a:t>Far</a:t>
            </a:r>
            <a:endParaRPr lang="en-US" sz="2400" dirty="0"/>
          </a:p>
        </p:txBody>
      </p:sp>
      <p:sp>
        <p:nvSpPr>
          <p:cNvPr id="103" name="TextBox 59">
            <a:extLst>
              <a:ext uri="{FF2B5EF4-FFF2-40B4-BE49-F238E27FC236}">
                <a16:creationId xmlns:a16="http://schemas.microsoft.com/office/drawing/2014/main" id="{69C3DAF6-749B-F5F8-7179-636590E0A13C}"/>
              </a:ext>
            </a:extLst>
          </p:cNvPr>
          <p:cNvSpPr txBox="1"/>
          <p:nvPr/>
        </p:nvSpPr>
        <p:spPr>
          <a:xfrm rot="16200000">
            <a:off x="22762969" y="7994167"/>
            <a:ext cx="1011830" cy="46166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400" dirty="0">
                <a:solidFill>
                  <a:srgbClr val="000000"/>
                </a:solidFill>
                <a:latin typeface="Garamond"/>
              </a:rPr>
              <a:t>High</a:t>
            </a:r>
            <a:endParaRPr lang="en-US" sz="2400" dirty="0"/>
          </a:p>
        </p:txBody>
      </p:sp>
      <p:sp>
        <p:nvSpPr>
          <p:cNvPr id="108" name="TextBox 107">
            <a:extLst>
              <a:ext uri="{FF2B5EF4-FFF2-40B4-BE49-F238E27FC236}">
                <a16:creationId xmlns:a16="http://schemas.microsoft.com/office/drawing/2014/main" id="{86015058-2C40-F463-0A34-36DE0F1CCD94}"/>
              </a:ext>
            </a:extLst>
          </p:cNvPr>
          <p:cNvSpPr txBox="1"/>
          <p:nvPr/>
        </p:nvSpPr>
        <p:spPr>
          <a:xfrm>
            <a:off x="17621562" y="6320675"/>
            <a:ext cx="8223828" cy="5078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700" dirty="0">
                <a:latin typeface="Garamond"/>
              </a:rPr>
              <a:t>Social Vulnerability &amp; Fishing/Swimming Site Access</a:t>
            </a:r>
            <a:endParaRPr lang="en-US" sz="2700" dirty="0"/>
          </a:p>
        </p:txBody>
      </p:sp>
      <p:sp>
        <p:nvSpPr>
          <p:cNvPr id="133" name="TextBox 132">
            <a:extLst>
              <a:ext uri="{FF2B5EF4-FFF2-40B4-BE49-F238E27FC236}">
                <a16:creationId xmlns:a16="http://schemas.microsoft.com/office/drawing/2014/main" id="{68273806-0486-9A87-D9EC-10C6F925DFB0}"/>
              </a:ext>
            </a:extLst>
          </p:cNvPr>
          <p:cNvSpPr txBox="1"/>
          <p:nvPr/>
        </p:nvSpPr>
        <p:spPr>
          <a:xfrm>
            <a:off x="16993476" y="5550399"/>
            <a:ext cx="2327096" cy="769441"/>
          </a:xfrm>
          <a:prstGeom prst="rect">
            <a:avLst/>
          </a:prstGeom>
          <a:solidFill>
            <a:schemeClr val="bg1"/>
          </a:solidFill>
        </p:spPr>
        <p:txBody>
          <a:bodyPr wrap="square" rtlCol="0">
            <a:spAutoFit/>
          </a:bodyPr>
          <a:lstStyle/>
          <a:p>
            <a:r>
              <a:rPr lang="en-US" sz="4400" b="1" dirty="0">
                <a:solidFill>
                  <a:srgbClr val="4DAEB3"/>
                </a:solidFill>
                <a:latin typeface="Century Gothic" panose="020B0502020202020204" pitchFamily="34" charset="0"/>
              </a:rPr>
              <a:t>Results</a:t>
            </a:r>
          </a:p>
        </p:txBody>
      </p:sp>
      <p:sp>
        <p:nvSpPr>
          <p:cNvPr id="134" name="TextBox 133">
            <a:extLst>
              <a:ext uri="{FF2B5EF4-FFF2-40B4-BE49-F238E27FC236}">
                <a16:creationId xmlns:a16="http://schemas.microsoft.com/office/drawing/2014/main" id="{F2165326-4503-0E57-EF84-792F66B5170D}"/>
              </a:ext>
            </a:extLst>
          </p:cNvPr>
          <p:cNvSpPr txBox="1"/>
          <p:nvPr/>
        </p:nvSpPr>
        <p:spPr>
          <a:xfrm>
            <a:off x="17682947" y="17740104"/>
            <a:ext cx="8686981" cy="5078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700" dirty="0">
                <a:solidFill>
                  <a:srgbClr val="000000"/>
                </a:solidFill>
                <a:latin typeface="Garamond"/>
              </a:rPr>
              <a:t>Variations in Chlorophyll-a Levels at a Cambridge Site</a:t>
            </a:r>
          </a:p>
        </p:txBody>
      </p:sp>
      <p:sp>
        <p:nvSpPr>
          <p:cNvPr id="136" name="TextBox 135">
            <a:extLst>
              <a:ext uri="{FF2B5EF4-FFF2-40B4-BE49-F238E27FC236}">
                <a16:creationId xmlns:a16="http://schemas.microsoft.com/office/drawing/2014/main" id="{263BEF2A-675A-5FE7-4BCC-03B0A587921D}"/>
              </a:ext>
            </a:extLst>
          </p:cNvPr>
          <p:cNvSpPr txBox="1"/>
          <p:nvPr/>
        </p:nvSpPr>
        <p:spPr>
          <a:xfrm>
            <a:off x="15028048" y="22965640"/>
            <a:ext cx="8395702" cy="769441"/>
          </a:xfrm>
          <a:prstGeom prst="rect">
            <a:avLst/>
          </a:prstGeom>
          <a:solidFill>
            <a:schemeClr val="bg1"/>
          </a:solidFill>
        </p:spPr>
        <p:txBody>
          <a:bodyPr wrap="square" rtlCol="0">
            <a:spAutoFit/>
          </a:bodyPr>
          <a:lstStyle/>
          <a:p>
            <a:r>
              <a:rPr lang="en-US" sz="4400" b="1" dirty="0">
                <a:solidFill>
                  <a:srgbClr val="4DAEB3"/>
                </a:solidFill>
                <a:latin typeface="Century Gothic" panose="020B0502020202020204" pitchFamily="34" charset="0"/>
              </a:rPr>
              <a:t>Conclusions</a:t>
            </a:r>
          </a:p>
        </p:txBody>
      </p:sp>
      <p:sp>
        <p:nvSpPr>
          <p:cNvPr id="137" name="TextBox 136">
            <a:extLst>
              <a:ext uri="{FF2B5EF4-FFF2-40B4-BE49-F238E27FC236}">
                <a16:creationId xmlns:a16="http://schemas.microsoft.com/office/drawing/2014/main" id="{142905E5-4C6A-7E7F-989E-C26FF37608CE}"/>
              </a:ext>
            </a:extLst>
          </p:cNvPr>
          <p:cNvSpPr txBox="1"/>
          <p:nvPr/>
        </p:nvSpPr>
        <p:spPr>
          <a:xfrm>
            <a:off x="14943367" y="29128655"/>
            <a:ext cx="8340728" cy="769441"/>
          </a:xfrm>
          <a:prstGeom prst="rect">
            <a:avLst/>
          </a:prstGeom>
          <a:noFill/>
        </p:spPr>
        <p:txBody>
          <a:bodyPr wrap="square" rtlCol="0">
            <a:spAutoFit/>
          </a:bodyPr>
          <a:lstStyle/>
          <a:p>
            <a:r>
              <a:rPr lang="en-US" sz="4400" b="1" dirty="0">
                <a:solidFill>
                  <a:srgbClr val="4DAEB3"/>
                </a:solidFill>
                <a:latin typeface="Century Gothic" panose="020B0502020202020204" pitchFamily="34" charset="0"/>
              </a:rPr>
              <a:t>Acknowledgements</a:t>
            </a:r>
          </a:p>
        </p:txBody>
      </p:sp>
      <p:sp>
        <p:nvSpPr>
          <p:cNvPr id="138" name="TextBox 137">
            <a:extLst>
              <a:ext uri="{FF2B5EF4-FFF2-40B4-BE49-F238E27FC236}">
                <a16:creationId xmlns:a16="http://schemas.microsoft.com/office/drawing/2014/main" id="{813D4192-01EB-1A77-42E1-44DAF410BE49}"/>
              </a:ext>
            </a:extLst>
          </p:cNvPr>
          <p:cNvSpPr txBox="1"/>
          <p:nvPr/>
        </p:nvSpPr>
        <p:spPr>
          <a:xfrm>
            <a:off x="14973173" y="27204970"/>
            <a:ext cx="4634493" cy="769441"/>
          </a:xfrm>
          <a:prstGeom prst="rect">
            <a:avLst/>
          </a:prstGeom>
          <a:solidFill>
            <a:schemeClr val="bg1"/>
          </a:solidFill>
        </p:spPr>
        <p:txBody>
          <a:bodyPr wrap="square" rtlCol="0">
            <a:spAutoFit/>
          </a:bodyPr>
          <a:lstStyle/>
          <a:p>
            <a:r>
              <a:rPr lang="en-US" sz="4400" b="1" dirty="0">
                <a:solidFill>
                  <a:srgbClr val="4DAEB3"/>
                </a:solidFill>
                <a:latin typeface="Century Gothic" panose="020B0502020202020204" pitchFamily="34" charset="0"/>
              </a:rPr>
              <a:t>Project Partners</a:t>
            </a:r>
          </a:p>
        </p:txBody>
      </p:sp>
      <p:sp>
        <p:nvSpPr>
          <p:cNvPr id="139" name="Text Placeholder 16">
            <a:extLst>
              <a:ext uri="{FF2B5EF4-FFF2-40B4-BE49-F238E27FC236}">
                <a16:creationId xmlns:a16="http://schemas.microsoft.com/office/drawing/2014/main" id="{5458B573-A82F-0C9A-7583-FDBCDC77F78B}"/>
              </a:ext>
            </a:extLst>
          </p:cNvPr>
          <p:cNvSpPr txBox="1">
            <a:spLocks/>
          </p:cNvSpPr>
          <p:nvPr/>
        </p:nvSpPr>
        <p:spPr>
          <a:xfrm>
            <a:off x="15023874" y="23701626"/>
            <a:ext cx="11689816" cy="3411109"/>
          </a:xfrm>
          <a:prstGeom prst="rect">
            <a:avLst/>
          </a:prstGeom>
          <a:solidFill>
            <a:schemeClr val="bg1"/>
          </a:solidFill>
        </p:spPr>
        <p:txBody>
          <a:bodyPr lIns="91440" tIns="45720" rIns="91440" bIns="45720" numCol="1" spcCol="640080" anchor="t"/>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spcBef>
                <a:spcPts val="1000"/>
              </a:spcBef>
              <a:buClr>
                <a:srgbClr val="5B9BD5"/>
              </a:buClr>
              <a:buFont typeface="Arial,Sans-Serif" panose="020B0604020202020204" pitchFamily="34" charset="0"/>
              <a:buChar char="•"/>
            </a:pPr>
            <a:r>
              <a:rPr lang="en-US" dirty="0">
                <a:solidFill>
                  <a:srgbClr val="404040"/>
                </a:solidFill>
                <a:latin typeface="Garamond"/>
              </a:rPr>
              <a:t>At recreation sites near Cambridge</a:t>
            </a:r>
            <a:r>
              <a:rPr lang="en-US">
                <a:solidFill>
                  <a:srgbClr val="404040"/>
                </a:solidFill>
                <a:latin typeface="Garamond"/>
              </a:rPr>
              <a:t>,</a:t>
            </a:r>
            <a:r>
              <a:rPr lang="en-US" dirty="0">
                <a:solidFill>
                  <a:srgbClr val="404040"/>
                </a:solidFill>
                <a:latin typeface="Garamond"/>
              </a:rPr>
              <a:t> there has been a downward trend in chlorophyll-a over the past 5 years.</a:t>
            </a:r>
            <a:endParaRPr lang="en-US" dirty="0">
              <a:solidFill>
                <a:schemeClr val="tx1">
                  <a:lumMod val="75000"/>
                </a:schemeClr>
              </a:solidFill>
              <a:latin typeface="Garamond"/>
            </a:endParaRPr>
          </a:p>
          <a:p>
            <a:pPr>
              <a:spcBef>
                <a:spcPts val="1000"/>
              </a:spcBef>
              <a:buClr>
                <a:srgbClr val="5B9BD5"/>
              </a:buClr>
              <a:buFont typeface="Arial,Sans-Serif" panose="020B0604020202020204" pitchFamily="34" charset="0"/>
              <a:buChar char="•"/>
            </a:pPr>
            <a:r>
              <a:rPr lang="en-US" dirty="0">
                <a:solidFill>
                  <a:srgbClr val="404040"/>
                </a:solidFill>
                <a:latin typeface="Garamond"/>
              </a:rPr>
              <a:t>Many recreational sites lack nearby in situ turbidity monitoring.</a:t>
            </a:r>
          </a:p>
          <a:p>
            <a:pPr>
              <a:spcBef>
                <a:spcPts val="1000"/>
              </a:spcBef>
              <a:buClr>
                <a:srgbClr val="5B9BD5"/>
              </a:buClr>
              <a:buFont typeface="Arial,Sans-Serif" panose="020B0604020202020204" pitchFamily="34" charset="0"/>
              <a:buChar char="•"/>
            </a:pPr>
            <a:r>
              <a:rPr lang="en-US" dirty="0">
                <a:solidFill>
                  <a:srgbClr val="404040"/>
                </a:solidFill>
                <a:latin typeface="Garamond"/>
              </a:rPr>
              <a:t>While we were not able to tease out broad trends in chlorophyll-a persistence across the entire Chesapeake Bay, we noticed certain recreation sites experienced  sustained algal blooms, such as Long Wharf.</a:t>
            </a:r>
          </a:p>
          <a:p>
            <a:pPr>
              <a:spcBef>
                <a:spcPts val="1000"/>
              </a:spcBef>
              <a:buClr>
                <a:srgbClr val="5B9BD5"/>
              </a:buClr>
              <a:buFont typeface="Arial,Sans-Serif" panose="020B0604020202020204" pitchFamily="34" charset="0"/>
              <a:buChar char="•"/>
            </a:pPr>
            <a:r>
              <a:rPr lang="en-US" dirty="0">
                <a:solidFill>
                  <a:srgbClr val="404040"/>
                </a:solidFill>
                <a:latin typeface="Garamond"/>
              </a:rPr>
              <a:t>No significant relationship was found between socially vulnerable populations    and distance to recreation sites</a:t>
            </a:r>
            <a:r>
              <a:rPr lang="en-US" dirty="0">
                <a:solidFill>
                  <a:schemeClr val="tx1">
                    <a:lumMod val="75000"/>
                  </a:schemeClr>
                </a:solidFill>
                <a:latin typeface="Garamond"/>
              </a:rPr>
              <a:t>.</a:t>
            </a:r>
          </a:p>
        </p:txBody>
      </p:sp>
      <p:sp>
        <p:nvSpPr>
          <p:cNvPr id="140" name="Text Placeholder 16">
            <a:extLst>
              <a:ext uri="{FF2B5EF4-FFF2-40B4-BE49-F238E27FC236}">
                <a16:creationId xmlns:a16="http://schemas.microsoft.com/office/drawing/2014/main" id="{9A026FAA-D2CA-98A6-7654-25E3E0E4C3F0}"/>
              </a:ext>
            </a:extLst>
          </p:cNvPr>
          <p:cNvSpPr txBox="1">
            <a:spLocks/>
          </p:cNvSpPr>
          <p:nvPr/>
        </p:nvSpPr>
        <p:spPr>
          <a:xfrm>
            <a:off x="15068424" y="29929625"/>
            <a:ext cx="11646490" cy="2421951"/>
          </a:xfrm>
          <a:prstGeom prst="rect">
            <a:avLst/>
          </a:prstGeom>
        </p:spPr>
        <p:txBody>
          <a:bodyPr lIns="91440" tIns="45720" rIns="91440" bIns="45720" numCol="1" spcCol="640080" anchor="t"/>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pPr>
            <a:r>
              <a:rPr lang="en-US" dirty="0">
                <a:solidFill>
                  <a:schemeClr val="tx1">
                    <a:lumMod val="75000"/>
                  </a:schemeClr>
                </a:solidFill>
                <a:latin typeface="Garamond"/>
              </a:rPr>
              <a:t>Partners: The Ocean Conservancy and the Blacks of the Chesapeake Foundation</a:t>
            </a:r>
          </a:p>
          <a:p>
            <a:pPr>
              <a:lnSpc>
                <a:spcPct val="100000"/>
              </a:lnSpc>
            </a:pPr>
            <a:r>
              <a:rPr lang="en-US" dirty="0">
                <a:solidFill>
                  <a:schemeClr val="tx1">
                    <a:lumMod val="75000"/>
                  </a:schemeClr>
                </a:solidFill>
                <a:latin typeface="Garamond"/>
              </a:rPr>
              <a:t>Science Advisor: Sean McCartney (NASA GSFC)</a:t>
            </a:r>
            <a:endParaRPr lang="en-US" dirty="0">
              <a:solidFill>
                <a:schemeClr val="tx1">
                  <a:lumMod val="75000"/>
                </a:schemeClr>
              </a:solidFill>
              <a:latin typeface="Garamond" panose="02020404030301010803" pitchFamily="18" charset="0"/>
            </a:endParaRPr>
          </a:p>
          <a:p>
            <a:pPr>
              <a:lnSpc>
                <a:spcPct val="100000"/>
              </a:lnSpc>
            </a:pPr>
            <a:r>
              <a:rPr lang="en-US" dirty="0">
                <a:solidFill>
                  <a:schemeClr val="tx1">
                    <a:lumMod val="75000"/>
                  </a:schemeClr>
                </a:solidFill>
                <a:latin typeface="Garamond"/>
              </a:rPr>
              <a:t>Node Lead: Isabel Lubitz</a:t>
            </a:r>
          </a:p>
          <a:p>
            <a:pPr>
              <a:lnSpc>
                <a:spcPct val="100000"/>
              </a:lnSpc>
            </a:pPr>
            <a:r>
              <a:rPr lang="en-US" dirty="0">
                <a:solidFill>
                  <a:schemeClr val="tx1">
                    <a:lumMod val="75000"/>
                  </a:schemeClr>
                </a:solidFill>
                <a:latin typeface="Garamond"/>
              </a:rPr>
              <a:t>Fellow: Marisa </a:t>
            </a:r>
            <a:r>
              <a:rPr lang="en-US" dirty="0" err="1">
                <a:solidFill>
                  <a:schemeClr val="tx1">
                    <a:lumMod val="75000"/>
                  </a:schemeClr>
                </a:solidFill>
                <a:latin typeface="Garamond"/>
              </a:rPr>
              <a:t>Smedsrud</a:t>
            </a:r>
            <a:endParaRPr lang="en-US" dirty="0">
              <a:solidFill>
                <a:schemeClr val="tx1">
                  <a:lumMod val="75000"/>
                </a:schemeClr>
              </a:solidFill>
              <a:latin typeface="Garamond"/>
            </a:endParaRPr>
          </a:p>
          <a:p>
            <a:pPr>
              <a:lnSpc>
                <a:spcPct val="100000"/>
              </a:lnSpc>
            </a:pPr>
            <a:r>
              <a:rPr lang="en-US" i="1" dirty="0">
                <a:solidFill>
                  <a:schemeClr val="tx1">
                    <a:lumMod val="76000"/>
                    <a:lumOff val="24000"/>
                  </a:schemeClr>
                </a:solidFill>
                <a:latin typeface="Garamond"/>
              </a:rPr>
              <a:t>This material contains modified Copernicus Sentinel data (2020-2024), processed by ESA.</a:t>
            </a:r>
            <a:endParaRPr lang="en-US" dirty="0">
              <a:solidFill>
                <a:schemeClr val="tx1">
                  <a:lumMod val="76000"/>
                  <a:lumOff val="24000"/>
                </a:schemeClr>
              </a:solidFill>
              <a:latin typeface="Garamond"/>
            </a:endParaRPr>
          </a:p>
          <a:p>
            <a:endParaRPr lang="en-US" dirty="0"/>
          </a:p>
        </p:txBody>
      </p:sp>
      <p:sp>
        <p:nvSpPr>
          <p:cNvPr id="141" name="Text Placeholder 16">
            <a:extLst>
              <a:ext uri="{FF2B5EF4-FFF2-40B4-BE49-F238E27FC236}">
                <a16:creationId xmlns:a16="http://schemas.microsoft.com/office/drawing/2014/main" id="{70EE7CB3-CCDE-9558-8823-CF2CD0C3A099}"/>
              </a:ext>
            </a:extLst>
          </p:cNvPr>
          <p:cNvSpPr txBox="1">
            <a:spLocks/>
          </p:cNvSpPr>
          <p:nvPr/>
        </p:nvSpPr>
        <p:spPr>
          <a:xfrm>
            <a:off x="14980922" y="27952373"/>
            <a:ext cx="11223488" cy="961190"/>
          </a:xfrm>
          <a:prstGeom prst="rect">
            <a:avLst/>
          </a:prstGeom>
          <a:solidFill>
            <a:schemeClr val="bg1"/>
          </a:solidFill>
        </p:spPr>
        <p:txBody>
          <a:bodyPr lIns="91440" tIns="45720" rIns="91440" bIns="45720" numCol="1" spcCol="640080" anchor="t"/>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285750" indent="-285750">
              <a:lnSpc>
                <a:spcPct val="100000"/>
              </a:lnSpc>
              <a:spcBef>
                <a:spcPts val="0"/>
              </a:spcBef>
              <a:spcAft>
                <a:spcPts val="600"/>
              </a:spcAft>
              <a:buFont typeface="Arial,Sans-Serif" panose="020B0604020202020204" pitchFamily="34" charset="0"/>
              <a:buChar char="•"/>
            </a:pPr>
            <a:r>
              <a:rPr lang="en-US" b="1" dirty="0">
                <a:solidFill>
                  <a:srgbClr val="4DAEB3"/>
                </a:solidFill>
                <a:latin typeface="Garamond"/>
              </a:rPr>
              <a:t> </a:t>
            </a:r>
            <a:r>
              <a:rPr lang="en-US" dirty="0">
                <a:solidFill>
                  <a:schemeClr val="tx1">
                    <a:lumMod val="75000"/>
                    <a:lumOff val="25000"/>
                  </a:schemeClr>
                </a:solidFill>
                <a:latin typeface="Garamond"/>
              </a:rPr>
              <a:t>The Ocean Conservancy </a:t>
            </a:r>
            <a:endParaRPr lang="en-US" dirty="0">
              <a:solidFill>
                <a:schemeClr val="tx1">
                  <a:lumMod val="75000"/>
                  <a:lumOff val="25000"/>
                </a:schemeClr>
              </a:solidFill>
              <a:latin typeface="Garamond" panose="02020404030301010803" pitchFamily="18" charset="0"/>
            </a:endParaRPr>
          </a:p>
          <a:p>
            <a:pPr marL="285750" indent="-285750">
              <a:lnSpc>
                <a:spcPct val="100000"/>
              </a:lnSpc>
              <a:spcBef>
                <a:spcPts val="0"/>
              </a:spcBef>
              <a:spcAft>
                <a:spcPts val="600"/>
              </a:spcAft>
              <a:buFont typeface="Arial,Sans-Serif" panose="020B0604020202020204" pitchFamily="34" charset="0"/>
              <a:buChar char="•"/>
            </a:pPr>
            <a:r>
              <a:rPr lang="en-US" dirty="0">
                <a:solidFill>
                  <a:srgbClr val="4DAEB3"/>
                </a:solidFill>
                <a:latin typeface="Garamond"/>
              </a:rPr>
              <a:t> </a:t>
            </a:r>
            <a:r>
              <a:rPr lang="en-US" dirty="0">
                <a:solidFill>
                  <a:schemeClr val="tx1">
                    <a:lumMod val="75000"/>
                    <a:lumOff val="25000"/>
                  </a:schemeClr>
                </a:solidFill>
                <a:latin typeface="Garamond"/>
              </a:rPr>
              <a:t>Blacks of the Chesapeake Foundation</a:t>
            </a:r>
            <a:endParaRPr lang="en-US" dirty="0">
              <a:solidFill>
                <a:schemeClr val="tx1">
                  <a:lumMod val="75000"/>
                  <a:lumOff val="25000"/>
                </a:schemeClr>
              </a:solidFill>
              <a:latin typeface="Garamond" panose="02020404030301010803" pitchFamily="18" charset="0"/>
            </a:endParaRPr>
          </a:p>
        </p:txBody>
      </p:sp>
      <p:sp>
        <p:nvSpPr>
          <p:cNvPr id="169" name="TextBox 53">
            <a:extLst>
              <a:ext uri="{FF2B5EF4-FFF2-40B4-BE49-F238E27FC236}">
                <a16:creationId xmlns:a16="http://schemas.microsoft.com/office/drawing/2014/main" id="{FCD7469D-10BB-180D-C461-7BEC86B01405}"/>
              </a:ext>
            </a:extLst>
          </p:cNvPr>
          <p:cNvSpPr txBox="1"/>
          <p:nvPr/>
        </p:nvSpPr>
        <p:spPr>
          <a:xfrm rot="16200000">
            <a:off x="21179861" y="8824348"/>
            <a:ext cx="3032374" cy="46166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400" dirty="0">
                <a:solidFill>
                  <a:srgbClr val="000000"/>
                </a:solidFill>
                <a:latin typeface="Garamond"/>
              </a:rPr>
              <a:t>Social Vulnerability</a:t>
            </a:r>
            <a:endParaRPr lang="en-US" sz="2400" dirty="0"/>
          </a:p>
        </p:txBody>
      </p:sp>
      <p:sp>
        <p:nvSpPr>
          <p:cNvPr id="194" name="TextBox 193">
            <a:extLst>
              <a:ext uri="{FF2B5EF4-FFF2-40B4-BE49-F238E27FC236}">
                <a16:creationId xmlns:a16="http://schemas.microsoft.com/office/drawing/2014/main" id="{86765BA3-F6DE-10CF-7B12-20A986056A54}"/>
              </a:ext>
            </a:extLst>
          </p:cNvPr>
          <p:cNvSpPr txBox="1"/>
          <p:nvPr/>
        </p:nvSpPr>
        <p:spPr>
          <a:xfrm>
            <a:off x="1143524" y="25337982"/>
            <a:ext cx="5962955" cy="769441"/>
          </a:xfrm>
          <a:prstGeom prst="rect">
            <a:avLst/>
          </a:prstGeom>
          <a:noFill/>
        </p:spPr>
        <p:txBody>
          <a:bodyPr wrap="square" rtlCol="0">
            <a:spAutoFit/>
          </a:bodyPr>
          <a:lstStyle/>
          <a:p>
            <a:r>
              <a:rPr lang="en-US" sz="4400" b="1" dirty="0">
                <a:solidFill>
                  <a:srgbClr val="4DAEB3"/>
                </a:solidFill>
                <a:latin typeface="Century Gothic" panose="020B0502020202020204" pitchFamily="34" charset="0"/>
              </a:rPr>
              <a:t>Earth Observations</a:t>
            </a:r>
          </a:p>
        </p:txBody>
      </p:sp>
      <p:pic>
        <p:nvPicPr>
          <p:cNvPr id="196" name="Picture 195" descr="Open-source satellite images? Well spotted!">
            <a:extLst>
              <a:ext uri="{FF2B5EF4-FFF2-40B4-BE49-F238E27FC236}">
                <a16:creationId xmlns:a16="http://schemas.microsoft.com/office/drawing/2014/main" id="{69896F15-7926-CB0D-7D53-409A1AAA1FBD}"/>
              </a:ext>
            </a:extLst>
          </p:cNvPr>
          <p:cNvPicPr>
            <a:picLocks noChangeAspect="1"/>
          </p:cNvPicPr>
          <p:nvPr/>
        </p:nvPicPr>
        <p:blipFill>
          <a:blip r:embed="rId7"/>
          <a:stretch>
            <a:fillRect/>
          </a:stretch>
        </p:blipFill>
        <p:spPr>
          <a:xfrm>
            <a:off x="5267447" y="24628895"/>
            <a:ext cx="4937125" cy="4835525"/>
          </a:xfrm>
          <a:prstGeom prst="rect">
            <a:avLst/>
          </a:prstGeom>
        </p:spPr>
      </p:pic>
      <p:sp>
        <p:nvSpPr>
          <p:cNvPr id="198" name="TextBox 197">
            <a:extLst>
              <a:ext uri="{FF2B5EF4-FFF2-40B4-BE49-F238E27FC236}">
                <a16:creationId xmlns:a16="http://schemas.microsoft.com/office/drawing/2014/main" id="{8D374383-62B0-EC96-0C58-88D8D4DB3A8D}"/>
              </a:ext>
            </a:extLst>
          </p:cNvPr>
          <p:cNvSpPr txBox="1"/>
          <p:nvPr/>
        </p:nvSpPr>
        <p:spPr>
          <a:xfrm>
            <a:off x="1444087" y="28245063"/>
            <a:ext cx="393699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a:latin typeface="Garamond"/>
              </a:rPr>
              <a:t>AQUA MODIS</a:t>
            </a:r>
          </a:p>
        </p:txBody>
      </p:sp>
      <p:sp>
        <p:nvSpPr>
          <p:cNvPr id="200" name="TextBox 199">
            <a:extLst>
              <a:ext uri="{FF2B5EF4-FFF2-40B4-BE49-F238E27FC236}">
                <a16:creationId xmlns:a16="http://schemas.microsoft.com/office/drawing/2014/main" id="{80DBB1C7-6F0D-B3A5-F917-4D6DA7C560E9}"/>
              </a:ext>
            </a:extLst>
          </p:cNvPr>
          <p:cNvSpPr txBox="1"/>
          <p:nvPr/>
        </p:nvSpPr>
        <p:spPr>
          <a:xfrm>
            <a:off x="6047837" y="28149813"/>
            <a:ext cx="3936999"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dirty="0">
                <a:latin typeface="Garamond"/>
              </a:rPr>
              <a:t>Sentinel-2 Ocean and Land Color Instrument</a:t>
            </a:r>
          </a:p>
        </p:txBody>
      </p:sp>
      <p:pic>
        <p:nvPicPr>
          <p:cNvPr id="204" name="Picture 203" descr="A satellite with a solar panel&#10;&#10;Description automatically generated">
            <a:extLst>
              <a:ext uri="{FF2B5EF4-FFF2-40B4-BE49-F238E27FC236}">
                <a16:creationId xmlns:a16="http://schemas.microsoft.com/office/drawing/2014/main" id="{825212B9-9300-1C4C-129A-238E7BEB98E4}"/>
              </a:ext>
            </a:extLst>
          </p:cNvPr>
          <p:cNvPicPr>
            <a:picLocks noChangeAspect="1"/>
          </p:cNvPicPr>
          <p:nvPr/>
        </p:nvPicPr>
        <p:blipFill>
          <a:blip r:embed="rId8"/>
          <a:stretch>
            <a:fillRect/>
          </a:stretch>
        </p:blipFill>
        <p:spPr>
          <a:xfrm>
            <a:off x="1534798" y="25968057"/>
            <a:ext cx="4056812" cy="2160454"/>
          </a:xfrm>
          <a:prstGeom prst="rect">
            <a:avLst/>
          </a:prstGeom>
          <a:effectLst>
            <a:outerShdw blurRad="50800" dist="38100" dir="2700000">
              <a:srgbClr val="000000">
                <a:alpha val="40000"/>
              </a:srgbClr>
            </a:outerShdw>
          </a:effectLst>
        </p:spPr>
      </p:pic>
      <p:sp>
        <p:nvSpPr>
          <p:cNvPr id="10" name="TextBox 9">
            <a:extLst>
              <a:ext uri="{FF2B5EF4-FFF2-40B4-BE49-F238E27FC236}">
                <a16:creationId xmlns:a16="http://schemas.microsoft.com/office/drawing/2014/main" id="{B7E89E02-9B19-071E-D188-366BC3FB347B}"/>
              </a:ext>
            </a:extLst>
          </p:cNvPr>
          <p:cNvSpPr txBox="1"/>
          <p:nvPr/>
        </p:nvSpPr>
        <p:spPr>
          <a:xfrm>
            <a:off x="1133523" y="13920232"/>
            <a:ext cx="8240341" cy="769441"/>
          </a:xfrm>
          <a:prstGeom prst="rect">
            <a:avLst/>
          </a:prstGeom>
          <a:noFill/>
        </p:spPr>
        <p:txBody>
          <a:bodyPr wrap="square" rtlCol="0">
            <a:spAutoFit/>
          </a:bodyPr>
          <a:lstStyle/>
          <a:p>
            <a:r>
              <a:rPr lang="en-US" sz="4400" b="1" dirty="0">
                <a:solidFill>
                  <a:srgbClr val="4DAEB3"/>
                </a:solidFill>
                <a:latin typeface="Century Gothic" panose="020B0502020202020204" pitchFamily="34" charset="0"/>
              </a:rPr>
              <a:t>Methodology</a:t>
            </a:r>
          </a:p>
        </p:txBody>
      </p:sp>
      <p:pic>
        <p:nvPicPr>
          <p:cNvPr id="209" name="Picture 208" descr="Map&#10;&#10;Description automatically generated">
            <a:extLst>
              <a:ext uri="{FF2B5EF4-FFF2-40B4-BE49-F238E27FC236}">
                <a16:creationId xmlns:a16="http://schemas.microsoft.com/office/drawing/2014/main" id="{1BC90308-BA2A-07FA-C374-22381BA188A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1258690" y="12384282"/>
            <a:ext cx="5029200" cy="5029200"/>
          </a:xfrm>
          <a:prstGeom prst="rect">
            <a:avLst/>
          </a:prstGeom>
          <a:ln>
            <a:solidFill>
              <a:schemeClr val="tx1"/>
            </a:solidFill>
          </a:ln>
        </p:spPr>
      </p:pic>
      <p:pic>
        <p:nvPicPr>
          <p:cNvPr id="202" name="Picture 201" descr="Map&#10;&#10;Description automatically generated">
            <a:extLst>
              <a:ext uri="{FF2B5EF4-FFF2-40B4-BE49-F238E27FC236}">
                <a16:creationId xmlns:a16="http://schemas.microsoft.com/office/drawing/2014/main" id="{454DAB83-D320-06E7-CEE8-7F8FA4817CB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7080781" y="6890833"/>
            <a:ext cx="5029200" cy="5029200"/>
          </a:xfrm>
          <a:prstGeom prst="rect">
            <a:avLst/>
          </a:prstGeom>
          <a:ln>
            <a:solidFill>
              <a:schemeClr val="tx1"/>
            </a:solidFill>
          </a:ln>
        </p:spPr>
      </p:pic>
      <p:cxnSp>
        <p:nvCxnSpPr>
          <p:cNvPr id="230" name="Straight Arrow Connector 229">
            <a:extLst>
              <a:ext uri="{FF2B5EF4-FFF2-40B4-BE49-F238E27FC236}">
                <a16:creationId xmlns:a16="http://schemas.microsoft.com/office/drawing/2014/main" id="{3E520218-6EEF-36C0-7B96-C9957710405B}"/>
              </a:ext>
            </a:extLst>
          </p:cNvPr>
          <p:cNvCxnSpPr>
            <a:cxnSpLocks/>
          </p:cNvCxnSpPr>
          <p:nvPr/>
        </p:nvCxnSpPr>
        <p:spPr>
          <a:xfrm flipV="1">
            <a:off x="14072529" y="12367791"/>
            <a:ext cx="7186161" cy="1082048"/>
          </a:xfrm>
          <a:prstGeom prst="straightConnector1">
            <a:avLst/>
          </a:prstGeom>
        </p:spPr>
        <p:style>
          <a:lnRef idx="2">
            <a:schemeClr val="dk1"/>
          </a:lnRef>
          <a:fillRef idx="0">
            <a:schemeClr val="dk1"/>
          </a:fillRef>
          <a:effectRef idx="1">
            <a:schemeClr val="dk1"/>
          </a:effectRef>
          <a:fontRef idx="minor">
            <a:schemeClr val="tx1"/>
          </a:fontRef>
        </p:style>
      </p:cxnSp>
      <p:sp>
        <p:nvSpPr>
          <p:cNvPr id="54" name="TextBox 53">
            <a:extLst>
              <a:ext uri="{FF2B5EF4-FFF2-40B4-BE49-F238E27FC236}">
                <a16:creationId xmlns:a16="http://schemas.microsoft.com/office/drawing/2014/main" id="{368AC885-AE1D-1363-4A90-5693EE6740B8}"/>
              </a:ext>
            </a:extLst>
          </p:cNvPr>
          <p:cNvSpPr txBox="1"/>
          <p:nvPr/>
        </p:nvSpPr>
        <p:spPr>
          <a:xfrm>
            <a:off x="18648173" y="6875394"/>
            <a:ext cx="1894416" cy="461665"/>
          </a:xfrm>
          <a:prstGeom prst="rect">
            <a:avLst/>
          </a:prstGeom>
          <a:noFill/>
          <a:effectLst>
            <a:glow rad="228600">
              <a:schemeClr val="accent5">
                <a:satMod val="175000"/>
                <a:alpha val="40000"/>
              </a:schemeClr>
            </a:glo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dirty="0">
                <a:solidFill>
                  <a:srgbClr val="000000"/>
                </a:solidFill>
                <a:effectLst>
                  <a:glow rad="190500">
                    <a:schemeClr val="bg1">
                      <a:alpha val="75000"/>
                    </a:schemeClr>
                  </a:glow>
                </a:effectLst>
                <a:latin typeface="Garamond"/>
              </a:rPr>
              <a:t>Annapolis</a:t>
            </a:r>
            <a:endParaRPr lang="en-US" sz="2400" dirty="0">
              <a:effectLst>
                <a:glow rad="190500">
                  <a:schemeClr val="bg1">
                    <a:alpha val="75000"/>
                  </a:schemeClr>
                </a:glow>
              </a:effectLst>
              <a:latin typeface="Garamond"/>
            </a:endParaRPr>
          </a:p>
        </p:txBody>
      </p:sp>
      <p:sp>
        <p:nvSpPr>
          <p:cNvPr id="55" name="TextBox 54">
            <a:extLst>
              <a:ext uri="{FF2B5EF4-FFF2-40B4-BE49-F238E27FC236}">
                <a16:creationId xmlns:a16="http://schemas.microsoft.com/office/drawing/2014/main" id="{E6C7C455-07E8-D8E2-5519-351D09A637C8}"/>
              </a:ext>
            </a:extLst>
          </p:cNvPr>
          <p:cNvSpPr txBox="1"/>
          <p:nvPr/>
        </p:nvSpPr>
        <p:spPr>
          <a:xfrm>
            <a:off x="22827068" y="12375415"/>
            <a:ext cx="189441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dirty="0">
                <a:effectLst>
                  <a:glow rad="190500">
                    <a:schemeClr val="bg1">
                      <a:alpha val="75000"/>
                    </a:schemeClr>
                  </a:glow>
                </a:effectLst>
                <a:latin typeface="Garamond"/>
              </a:rPr>
              <a:t>Cambridge</a:t>
            </a:r>
          </a:p>
        </p:txBody>
      </p:sp>
      <p:sp>
        <p:nvSpPr>
          <p:cNvPr id="234" name="Rectangle 233">
            <a:extLst>
              <a:ext uri="{FF2B5EF4-FFF2-40B4-BE49-F238E27FC236}">
                <a16:creationId xmlns:a16="http://schemas.microsoft.com/office/drawing/2014/main" id="{FFB1F960-7C90-54FA-92EF-523B20C33834}"/>
              </a:ext>
            </a:extLst>
          </p:cNvPr>
          <p:cNvSpPr/>
          <p:nvPr/>
        </p:nvSpPr>
        <p:spPr>
          <a:xfrm>
            <a:off x="19951302" y="15746181"/>
            <a:ext cx="914400" cy="914400"/>
          </a:xfrm>
          <a:prstGeom prst="rect">
            <a:avLst/>
          </a:prstGeom>
          <a:solidFill>
            <a:srgbClr val="C7E9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Rectangle 234">
            <a:extLst>
              <a:ext uri="{FF2B5EF4-FFF2-40B4-BE49-F238E27FC236}">
                <a16:creationId xmlns:a16="http://schemas.microsoft.com/office/drawing/2014/main" id="{302FDB75-E944-50B3-04B0-D642535122C9}"/>
              </a:ext>
            </a:extLst>
          </p:cNvPr>
          <p:cNvSpPr/>
          <p:nvPr/>
        </p:nvSpPr>
        <p:spPr>
          <a:xfrm>
            <a:off x="19951302" y="14556119"/>
            <a:ext cx="914400" cy="914400"/>
          </a:xfrm>
          <a:prstGeom prst="rect">
            <a:avLst/>
          </a:prstGeom>
          <a:solidFill>
            <a:srgbClr val="73C37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Rectangle 235">
            <a:extLst>
              <a:ext uri="{FF2B5EF4-FFF2-40B4-BE49-F238E27FC236}">
                <a16:creationId xmlns:a16="http://schemas.microsoft.com/office/drawing/2014/main" id="{0E10D359-9826-658D-3DD4-3DBE14BC3BC1}"/>
              </a:ext>
            </a:extLst>
          </p:cNvPr>
          <p:cNvSpPr/>
          <p:nvPr/>
        </p:nvSpPr>
        <p:spPr>
          <a:xfrm>
            <a:off x="19951302" y="13336920"/>
            <a:ext cx="914400" cy="914400"/>
          </a:xfrm>
          <a:prstGeom prst="rect">
            <a:avLst/>
          </a:prstGeom>
          <a:solidFill>
            <a:srgbClr val="00441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9" name="Straight Arrow Connector 238">
            <a:extLst>
              <a:ext uri="{FF2B5EF4-FFF2-40B4-BE49-F238E27FC236}">
                <a16:creationId xmlns:a16="http://schemas.microsoft.com/office/drawing/2014/main" id="{430414B7-E279-D90B-1F02-1D66407F98C4}"/>
              </a:ext>
            </a:extLst>
          </p:cNvPr>
          <p:cNvCxnSpPr>
            <a:cxnSpLocks/>
            <a:endCxn id="202" idx="1"/>
          </p:cNvCxnSpPr>
          <p:nvPr/>
        </p:nvCxnSpPr>
        <p:spPr>
          <a:xfrm flipV="1">
            <a:off x="10815648" y="9405433"/>
            <a:ext cx="6265133" cy="956072"/>
          </a:xfrm>
          <a:prstGeom prst="straightConnector1">
            <a:avLst/>
          </a:prstGeom>
        </p:spPr>
        <p:style>
          <a:lnRef idx="2">
            <a:schemeClr val="dk1"/>
          </a:lnRef>
          <a:fillRef idx="0">
            <a:schemeClr val="dk1"/>
          </a:fillRef>
          <a:effectRef idx="1">
            <a:schemeClr val="dk1"/>
          </a:effectRef>
          <a:fontRef idx="minor">
            <a:schemeClr val="tx1"/>
          </a:fontRef>
        </p:style>
      </p:cxnSp>
      <p:sp>
        <p:nvSpPr>
          <p:cNvPr id="243" name="TextBox 54">
            <a:extLst>
              <a:ext uri="{FF2B5EF4-FFF2-40B4-BE49-F238E27FC236}">
                <a16:creationId xmlns:a16="http://schemas.microsoft.com/office/drawing/2014/main" id="{1A224A84-0230-C0E8-5191-637229D46CFB}"/>
              </a:ext>
            </a:extLst>
          </p:cNvPr>
          <p:cNvSpPr txBox="1"/>
          <p:nvPr/>
        </p:nvSpPr>
        <p:spPr>
          <a:xfrm>
            <a:off x="18248910" y="13591120"/>
            <a:ext cx="1633605" cy="46166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r>
              <a:rPr lang="en-US" sz="2400" dirty="0">
                <a:solidFill>
                  <a:srgbClr val="000000"/>
                </a:solidFill>
                <a:latin typeface="Garamond"/>
              </a:rPr>
              <a:t>High</a:t>
            </a:r>
            <a:endParaRPr lang="en-US" sz="2400" dirty="0">
              <a:latin typeface="Garamond"/>
            </a:endParaRPr>
          </a:p>
        </p:txBody>
      </p:sp>
      <p:sp>
        <p:nvSpPr>
          <p:cNvPr id="246" name="TextBox 54">
            <a:extLst>
              <a:ext uri="{FF2B5EF4-FFF2-40B4-BE49-F238E27FC236}">
                <a16:creationId xmlns:a16="http://schemas.microsoft.com/office/drawing/2014/main" id="{B5915B65-79F4-85C4-6E57-4A11B264D2B3}"/>
              </a:ext>
            </a:extLst>
          </p:cNvPr>
          <p:cNvSpPr txBox="1"/>
          <p:nvPr/>
        </p:nvSpPr>
        <p:spPr>
          <a:xfrm>
            <a:off x="18245365" y="14787957"/>
            <a:ext cx="1633605" cy="46166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r>
              <a:rPr lang="en-US" sz="2400" dirty="0">
                <a:solidFill>
                  <a:srgbClr val="000000"/>
                </a:solidFill>
                <a:latin typeface="Garamond"/>
              </a:rPr>
              <a:t>Medium</a:t>
            </a:r>
            <a:endParaRPr lang="en-US" sz="2400" dirty="0">
              <a:latin typeface="Garamond"/>
            </a:endParaRPr>
          </a:p>
        </p:txBody>
      </p:sp>
      <p:sp>
        <p:nvSpPr>
          <p:cNvPr id="247" name="TextBox 54">
            <a:extLst>
              <a:ext uri="{FF2B5EF4-FFF2-40B4-BE49-F238E27FC236}">
                <a16:creationId xmlns:a16="http://schemas.microsoft.com/office/drawing/2014/main" id="{EB3C4EB3-C748-D823-EDE1-B88671FE2FC4}"/>
              </a:ext>
            </a:extLst>
          </p:cNvPr>
          <p:cNvSpPr txBox="1"/>
          <p:nvPr/>
        </p:nvSpPr>
        <p:spPr>
          <a:xfrm>
            <a:off x="18245364" y="15959794"/>
            <a:ext cx="1633605" cy="46166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r>
              <a:rPr lang="en-US" sz="2400" dirty="0">
                <a:solidFill>
                  <a:srgbClr val="000000"/>
                </a:solidFill>
                <a:latin typeface="Garamond"/>
              </a:rPr>
              <a:t>Low</a:t>
            </a:r>
            <a:endParaRPr lang="en-US" sz="2400" dirty="0">
              <a:latin typeface="Garamond"/>
            </a:endParaRPr>
          </a:p>
        </p:txBody>
      </p:sp>
      <p:pic>
        <p:nvPicPr>
          <p:cNvPr id="251" name="Graphic 250" descr="Satellite with solid fill">
            <a:extLst>
              <a:ext uri="{FF2B5EF4-FFF2-40B4-BE49-F238E27FC236}">
                <a16:creationId xmlns:a16="http://schemas.microsoft.com/office/drawing/2014/main" id="{1EBA9E4D-782C-6871-E4CA-9C638E6195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266361" y="14611931"/>
            <a:ext cx="1828800" cy="1828800"/>
          </a:xfrm>
          <a:prstGeom prst="rect">
            <a:avLst/>
          </a:prstGeom>
        </p:spPr>
      </p:pic>
      <p:pic>
        <p:nvPicPr>
          <p:cNvPr id="253" name="Graphic 252" descr="Layers Design with solid fill">
            <a:extLst>
              <a:ext uri="{FF2B5EF4-FFF2-40B4-BE49-F238E27FC236}">
                <a16:creationId xmlns:a16="http://schemas.microsoft.com/office/drawing/2014/main" id="{A3240710-F3BE-B614-EFBA-F5B6851A1256}"/>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239991" y="16881964"/>
            <a:ext cx="1828800" cy="1828800"/>
          </a:xfrm>
          <a:prstGeom prst="rect">
            <a:avLst/>
          </a:prstGeom>
        </p:spPr>
      </p:pic>
      <p:pic>
        <p:nvPicPr>
          <p:cNvPr id="257" name="Graphic 256" descr="Users with solid fill">
            <a:extLst>
              <a:ext uri="{FF2B5EF4-FFF2-40B4-BE49-F238E27FC236}">
                <a16:creationId xmlns:a16="http://schemas.microsoft.com/office/drawing/2014/main" id="{B75810BB-5677-F100-9D59-E2E71F5A57E6}"/>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2239991" y="23480294"/>
            <a:ext cx="1828800" cy="1828800"/>
          </a:xfrm>
          <a:prstGeom prst="rect">
            <a:avLst/>
          </a:prstGeom>
        </p:spPr>
      </p:pic>
      <p:sp>
        <p:nvSpPr>
          <p:cNvPr id="260" name="Arrow: Down 259">
            <a:extLst>
              <a:ext uri="{FF2B5EF4-FFF2-40B4-BE49-F238E27FC236}">
                <a16:creationId xmlns:a16="http://schemas.microsoft.com/office/drawing/2014/main" id="{A89D2D17-B3EA-43B8-F412-2BAEFAB3A180}"/>
              </a:ext>
            </a:extLst>
          </p:cNvPr>
          <p:cNvSpPr/>
          <p:nvPr/>
        </p:nvSpPr>
        <p:spPr>
          <a:xfrm>
            <a:off x="2919364" y="16522878"/>
            <a:ext cx="466814" cy="590478"/>
          </a:xfrm>
          <a:prstGeom prst="downArrow">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rgbClr val="627F8C"/>
                </a:solidFill>
              </a:ln>
              <a:noFill/>
            </a:endParaRPr>
          </a:p>
        </p:txBody>
      </p:sp>
      <p:sp>
        <p:nvSpPr>
          <p:cNvPr id="261" name="Arrow: Down 260">
            <a:extLst>
              <a:ext uri="{FF2B5EF4-FFF2-40B4-BE49-F238E27FC236}">
                <a16:creationId xmlns:a16="http://schemas.microsoft.com/office/drawing/2014/main" id="{51964477-1A97-FA12-CCAC-DFDB55C39431}"/>
              </a:ext>
            </a:extLst>
          </p:cNvPr>
          <p:cNvSpPr/>
          <p:nvPr/>
        </p:nvSpPr>
        <p:spPr>
          <a:xfrm rot="1674843">
            <a:off x="2509830" y="18719823"/>
            <a:ext cx="466814" cy="590478"/>
          </a:xfrm>
          <a:prstGeom prst="downArrow">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rgbClr val="627F8C"/>
                </a:solidFill>
              </a:ln>
              <a:noFill/>
            </a:endParaRPr>
          </a:p>
        </p:txBody>
      </p:sp>
      <p:sp>
        <p:nvSpPr>
          <p:cNvPr id="262" name="Arrow: Down 261">
            <a:extLst>
              <a:ext uri="{FF2B5EF4-FFF2-40B4-BE49-F238E27FC236}">
                <a16:creationId xmlns:a16="http://schemas.microsoft.com/office/drawing/2014/main" id="{5AD263D5-3455-61B9-3202-D12DA7203D93}"/>
              </a:ext>
            </a:extLst>
          </p:cNvPr>
          <p:cNvSpPr/>
          <p:nvPr/>
        </p:nvSpPr>
        <p:spPr>
          <a:xfrm rot="19814157">
            <a:off x="3341610" y="18721126"/>
            <a:ext cx="466814" cy="590478"/>
          </a:xfrm>
          <a:prstGeom prst="downArrow">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rgbClr val="627F8C"/>
                </a:solidFill>
              </a:ln>
              <a:noFill/>
            </a:endParaRPr>
          </a:p>
        </p:txBody>
      </p:sp>
      <p:sp>
        <p:nvSpPr>
          <p:cNvPr id="263" name="Arrow: Down 262">
            <a:extLst>
              <a:ext uri="{FF2B5EF4-FFF2-40B4-BE49-F238E27FC236}">
                <a16:creationId xmlns:a16="http://schemas.microsoft.com/office/drawing/2014/main" id="{F4503A9A-ECDB-2E62-B099-249DCDAEC7DD}"/>
              </a:ext>
            </a:extLst>
          </p:cNvPr>
          <p:cNvSpPr/>
          <p:nvPr/>
        </p:nvSpPr>
        <p:spPr>
          <a:xfrm rot="5400000">
            <a:off x="4202166" y="22022344"/>
            <a:ext cx="466814" cy="590478"/>
          </a:xfrm>
          <a:prstGeom prst="downArrow">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rgbClr val="627F8C"/>
                </a:solidFill>
              </a:ln>
              <a:noFill/>
            </a:endParaRPr>
          </a:p>
        </p:txBody>
      </p:sp>
      <p:sp>
        <p:nvSpPr>
          <p:cNvPr id="264" name="Arrow: Down 263">
            <a:extLst>
              <a:ext uri="{FF2B5EF4-FFF2-40B4-BE49-F238E27FC236}">
                <a16:creationId xmlns:a16="http://schemas.microsoft.com/office/drawing/2014/main" id="{0802587D-134C-F6B0-4212-DEDBA25E8134}"/>
              </a:ext>
            </a:extLst>
          </p:cNvPr>
          <p:cNvSpPr/>
          <p:nvPr/>
        </p:nvSpPr>
        <p:spPr>
          <a:xfrm rot="10800000">
            <a:off x="2933266" y="23345799"/>
            <a:ext cx="466814" cy="590478"/>
          </a:xfrm>
          <a:prstGeom prst="downArrow">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rgbClr val="627F8C"/>
                </a:solidFill>
              </a:ln>
              <a:noFill/>
            </a:endParaRPr>
          </a:p>
        </p:txBody>
      </p:sp>
      <p:sp>
        <p:nvSpPr>
          <p:cNvPr id="265" name="Arrow: Down 264">
            <a:extLst>
              <a:ext uri="{FF2B5EF4-FFF2-40B4-BE49-F238E27FC236}">
                <a16:creationId xmlns:a16="http://schemas.microsoft.com/office/drawing/2014/main" id="{BEDAF3B2-EDE7-0536-8F90-D9E46207FCF6}"/>
              </a:ext>
            </a:extLst>
          </p:cNvPr>
          <p:cNvSpPr/>
          <p:nvPr/>
        </p:nvSpPr>
        <p:spPr>
          <a:xfrm rot="8837653">
            <a:off x="4659894" y="21234313"/>
            <a:ext cx="466814" cy="590478"/>
          </a:xfrm>
          <a:prstGeom prst="downArrow">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rgbClr val="627F8C"/>
                </a:solidFill>
              </a:ln>
              <a:noFill/>
            </a:endParaRPr>
          </a:p>
        </p:txBody>
      </p:sp>
      <p:pic>
        <p:nvPicPr>
          <p:cNvPr id="267" name="Picture 266">
            <a:extLst>
              <a:ext uri="{FF2B5EF4-FFF2-40B4-BE49-F238E27FC236}">
                <a16:creationId xmlns:a16="http://schemas.microsoft.com/office/drawing/2014/main" id="{978C0BC2-56F5-088B-DB5F-EEC41BBAFDD6}"/>
              </a:ext>
            </a:extLst>
          </p:cNvPr>
          <p:cNvPicPr>
            <a:picLocks noChangeAspect="1"/>
          </p:cNvPicPr>
          <p:nvPr/>
        </p:nvPicPr>
        <p:blipFill rotWithShape="1">
          <a:blip r:embed="rId17" cstate="print">
            <a:extLst>
              <a:ext uri="{28A0092B-C50C-407E-A947-70E740481C1C}">
                <a14:useLocalDpi xmlns:a14="http://schemas.microsoft.com/office/drawing/2010/main" val="0"/>
              </a:ext>
            </a:extLst>
          </a:blip>
          <a:srcRect t="12170" b="10671"/>
          <a:stretch/>
        </p:blipFill>
        <p:spPr>
          <a:xfrm>
            <a:off x="2239991" y="21446988"/>
            <a:ext cx="1831489" cy="1828800"/>
          </a:xfrm>
          <a:prstGeom prst="rect">
            <a:avLst/>
          </a:prstGeom>
          <a:ln>
            <a:solidFill>
              <a:schemeClr val="tx1"/>
            </a:solidFill>
          </a:ln>
        </p:spPr>
      </p:pic>
      <p:sp>
        <p:nvSpPr>
          <p:cNvPr id="276" name="TextBox 275">
            <a:extLst>
              <a:ext uri="{FF2B5EF4-FFF2-40B4-BE49-F238E27FC236}">
                <a16:creationId xmlns:a16="http://schemas.microsoft.com/office/drawing/2014/main" id="{01DD5E3B-98EE-A29D-C5CE-3AC0D8C539A3}"/>
              </a:ext>
            </a:extLst>
          </p:cNvPr>
          <p:cNvSpPr txBox="1"/>
          <p:nvPr/>
        </p:nvSpPr>
        <p:spPr>
          <a:xfrm>
            <a:off x="1933903" y="16184945"/>
            <a:ext cx="2547401" cy="369332"/>
          </a:xfrm>
          <a:prstGeom prst="rect">
            <a:avLst/>
          </a:prstGeom>
          <a:noFill/>
        </p:spPr>
        <p:txBody>
          <a:bodyPr wrap="square">
            <a:spAutoFit/>
          </a:bodyPr>
          <a:lstStyle/>
          <a:p>
            <a:pPr algn="ctr"/>
            <a:r>
              <a:rPr lang="en-US" dirty="0">
                <a:solidFill>
                  <a:schemeClr val="tx1">
                    <a:lumMod val="75000"/>
                  </a:schemeClr>
                </a:solidFill>
                <a:latin typeface="Garamond"/>
              </a:rPr>
              <a:t>Sentinel-3 OLCI L2</a:t>
            </a:r>
            <a:endParaRPr lang="en-US" dirty="0"/>
          </a:p>
        </p:txBody>
      </p:sp>
      <p:sp>
        <p:nvSpPr>
          <p:cNvPr id="277" name="TextBox 276">
            <a:extLst>
              <a:ext uri="{FF2B5EF4-FFF2-40B4-BE49-F238E27FC236}">
                <a16:creationId xmlns:a16="http://schemas.microsoft.com/office/drawing/2014/main" id="{6274006D-5E50-8D41-8AD0-3DA7C7D3D5C8}"/>
              </a:ext>
            </a:extLst>
          </p:cNvPr>
          <p:cNvSpPr txBox="1"/>
          <p:nvPr/>
        </p:nvSpPr>
        <p:spPr>
          <a:xfrm>
            <a:off x="2118257" y="18303864"/>
            <a:ext cx="2261481" cy="369332"/>
          </a:xfrm>
          <a:prstGeom prst="rect">
            <a:avLst/>
          </a:prstGeom>
          <a:noFill/>
        </p:spPr>
        <p:txBody>
          <a:bodyPr wrap="square">
            <a:spAutoFit/>
          </a:bodyPr>
          <a:lstStyle/>
          <a:p>
            <a:pPr algn="ctr"/>
            <a:r>
              <a:rPr lang="en-US" dirty="0">
                <a:solidFill>
                  <a:schemeClr val="tx1">
                    <a:lumMod val="75000"/>
                  </a:schemeClr>
                </a:solidFill>
                <a:latin typeface="Garamond"/>
              </a:rPr>
              <a:t>Bi-weekly Composites</a:t>
            </a:r>
            <a:endParaRPr lang="en-US" dirty="0"/>
          </a:p>
        </p:txBody>
      </p:sp>
      <p:pic>
        <p:nvPicPr>
          <p:cNvPr id="279" name="Graphic 278" descr="Fishing with solid fill">
            <a:extLst>
              <a:ext uri="{FF2B5EF4-FFF2-40B4-BE49-F238E27FC236}">
                <a16:creationId xmlns:a16="http://schemas.microsoft.com/office/drawing/2014/main" id="{DA8F9732-FB86-FBC3-1156-651524D88312}"/>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4577485" y="21328268"/>
            <a:ext cx="1828800" cy="1828800"/>
          </a:xfrm>
          <a:prstGeom prst="rect">
            <a:avLst/>
          </a:prstGeom>
        </p:spPr>
      </p:pic>
      <p:sp>
        <p:nvSpPr>
          <p:cNvPr id="280" name="TextBox 279">
            <a:extLst>
              <a:ext uri="{FF2B5EF4-FFF2-40B4-BE49-F238E27FC236}">
                <a16:creationId xmlns:a16="http://schemas.microsoft.com/office/drawing/2014/main" id="{77E84BA0-A851-B1BE-C349-DE4BDA6FAD51}"/>
              </a:ext>
            </a:extLst>
          </p:cNvPr>
          <p:cNvSpPr txBox="1"/>
          <p:nvPr/>
        </p:nvSpPr>
        <p:spPr>
          <a:xfrm>
            <a:off x="1951196" y="24879056"/>
            <a:ext cx="2435249" cy="369332"/>
          </a:xfrm>
          <a:prstGeom prst="rect">
            <a:avLst/>
          </a:prstGeom>
          <a:noFill/>
        </p:spPr>
        <p:txBody>
          <a:bodyPr wrap="square">
            <a:spAutoFit/>
          </a:bodyPr>
          <a:lstStyle/>
          <a:p>
            <a:pPr algn="ctr"/>
            <a:r>
              <a:rPr lang="en-US" dirty="0">
                <a:solidFill>
                  <a:schemeClr val="tx1">
                    <a:lumMod val="75000"/>
                  </a:schemeClr>
                </a:solidFill>
                <a:latin typeface="Garamond"/>
              </a:rPr>
              <a:t>Sociodemographic Data</a:t>
            </a:r>
            <a:endParaRPr lang="en-US" dirty="0"/>
          </a:p>
        </p:txBody>
      </p:sp>
      <p:sp>
        <p:nvSpPr>
          <p:cNvPr id="281" name="TextBox 280">
            <a:extLst>
              <a:ext uri="{FF2B5EF4-FFF2-40B4-BE49-F238E27FC236}">
                <a16:creationId xmlns:a16="http://schemas.microsoft.com/office/drawing/2014/main" id="{9B377BFA-F436-298D-6582-4D634AD99C64}"/>
              </a:ext>
            </a:extLst>
          </p:cNvPr>
          <p:cNvSpPr txBox="1"/>
          <p:nvPr/>
        </p:nvSpPr>
        <p:spPr>
          <a:xfrm>
            <a:off x="4160182" y="22838069"/>
            <a:ext cx="2435249" cy="646331"/>
          </a:xfrm>
          <a:prstGeom prst="rect">
            <a:avLst/>
          </a:prstGeom>
          <a:noFill/>
        </p:spPr>
        <p:txBody>
          <a:bodyPr wrap="square">
            <a:spAutoFit/>
          </a:bodyPr>
          <a:lstStyle/>
          <a:p>
            <a:pPr algn="ctr"/>
            <a:r>
              <a:rPr lang="en-US" dirty="0">
                <a:solidFill>
                  <a:schemeClr val="tx1">
                    <a:lumMod val="75000"/>
                  </a:schemeClr>
                </a:solidFill>
                <a:latin typeface="Garamond"/>
              </a:rPr>
              <a:t>Fishing/Swimming Access Sites</a:t>
            </a:r>
            <a:endParaRPr lang="en-US" dirty="0"/>
          </a:p>
        </p:txBody>
      </p:sp>
      <p:pic>
        <p:nvPicPr>
          <p:cNvPr id="282" name="Picture 281">
            <a:extLst>
              <a:ext uri="{FF2B5EF4-FFF2-40B4-BE49-F238E27FC236}">
                <a16:creationId xmlns:a16="http://schemas.microsoft.com/office/drawing/2014/main" id="{2A3DB938-9584-BD3D-626C-5FEBF8086389}"/>
              </a:ext>
            </a:extLst>
          </p:cNvPr>
          <p:cNvPicPr>
            <a:picLocks noChangeAspect="1"/>
          </p:cNvPicPr>
          <p:nvPr/>
        </p:nvPicPr>
        <p:blipFill>
          <a:blip r:embed="rId20" cstate="print">
            <a:extLst>
              <a:ext uri="{28A0092B-C50C-407E-A947-70E740481C1C}">
                <a14:useLocalDpi xmlns:a14="http://schemas.microsoft.com/office/drawing/2010/main" val="0"/>
              </a:ext>
            </a:extLst>
          </a:blip>
          <a:srcRect/>
          <a:stretch/>
        </p:blipFill>
        <p:spPr>
          <a:xfrm>
            <a:off x="6952546" y="29678267"/>
            <a:ext cx="2103120" cy="2103120"/>
          </a:xfrm>
          <a:prstGeom prst="rect">
            <a:avLst/>
          </a:prstGeom>
        </p:spPr>
      </p:pic>
      <p:pic>
        <p:nvPicPr>
          <p:cNvPr id="283" name="Picture 282">
            <a:extLst>
              <a:ext uri="{FF2B5EF4-FFF2-40B4-BE49-F238E27FC236}">
                <a16:creationId xmlns:a16="http://schemas.microsoft.com/office/drawing/2014/main" id="{924788AD-AD65-6880-C748-7354BAD5E138}"/>
              </a:ext>
            </a:extLst>
          </p:cNvPr>
          <p:cNvPicPr>
            <a:picLocks noChangeAspect="1"/>
          </p:cNvPicPr>
          <p:nvPr/>
        </p:nvPicPr>
        <p:blipFill>
          <a:blip r:embed="rId20" cstate="print">
            <a:extLst>
              <a:ext uri="{28A0092B-C50C-407E-A947-70E740481C1C}">
                <a14:useLocalDpi xmlns:a14="http://schemas.microsoft.com/office/drawing/2010/main" val="0"/>
              </a:ext>
            </a:extLst>
          </a:blip>
          <a:srcRect/>
          <a:stretch/>
        </p:blipFill>
        <p:spPr>
          <a:xfrm>
            <a:off x="1108750" y="29678267"/>
            <a:ext cx="2103120" cy="2103120"/>
          </a:xfrm>
          <a:prstGeom prst="rect">
            <a:avLst/>
          </a:prstGeom>
        </p:spPr>
      </p:pic>
      <p:pic>
        <p:nvPicPr>
          <p:cNvPr id="284" name="Picture 283">
            <a:extLst>
              <a:ext uri="{FF2B5EF4-FFF2-40B4-BE49-F238E27FC236}">
                <a16:creationId xmlns:a16="http://schemas.microsoft.com/office/drawing/2014/main" id="{7742306A-F9EF-3EB8-5FB1-E8751A2332B5}"/>
              </a:ext>
            </a:extLst>
          </p:cNvPr>
          <p:cNvPicPr>
            <a:picLocks noChangeAspect="1"/>
          </p:cNvPicPr>
          <p:nvPr/>
        </p:nvPicPr>
        <p:blipFill>
          <a:blip r:embed="rId20" cstate="print">
            <a:extLst>
              <a:ext uri="{28A0092B-C50C-407E-A947-70E740481C1C}">
                <a14:useLocalDpi xmlns:a14="http://schemas.microsoft.com/office/drawing/2010/main" val="0"/>
              </a:ext>
            </a:extLst>
          </a:blip>
          <a:srcRect/>
          <a:stretch/>
        </p:blipFill>
        <p:spPr>
          <a:xfrm>
            <a:off x="4030648" y="29678267"/>
            <a:ext cx="2103120" cy="2103120"/>
          </a:xfrm>
          <a:prstGeom prst="rect">
            <a:avLst/>
          </a:prstGeom>
        </p:spPr>
      </p:pic>
      <p:pic>
        <p:nvPicPr>
          <p:cNvPr id="285" name="Picture 284">
            <a:extLst>
              <a:ext uri="{FF2B5EF4-FFF2-40B4-BE49-F238E27FC236}">
                <a16:creationId xmlns:a16="http://schemas.microsoft.com/office/drawing/2014/main" id="{DCE1E9A4-4187-5189-350F-EAB0452ED816}"/>
              </a:ext>
            </a:extLst>
          </p:cNvPr>
          <p:cNvPicPr>
            <a:picLocks noChangeAspect="1"/>
          </p:cNvPicPr>
          <p:nvPr/>
        </p:nvPicPr>
        <p:blipFill>
          <a:blip r:embed="rId20" cstate="print">
            <a:extLst>
              <a:ext uri="{28A0092B-C50C-407E-A947-70E740481C1C}">
                <a14:useLocalDpi xmlns:a14="http://schemas.microsoft.com/office/drawing/2010/main" val="0"/>
              </a:ext>
            </a:extLst>
          </a:blip>
          <a:srcRect/>
          <a:stretch/>
        </p:blipFill>
        <p:spPr>
          <a:xfrm>
            <a:off x="9874444" y="29678267"/>
            <a:ext cx="2103120" cy="2103120"/>
          </a:xfrm>
          <a:prstGeom prst="rect">
            <a:avLst/>
          </a:prstGeom>
        </p:spPr>
      </p:pic>
      <p:pic>
        <p:nvPicPr>
          <p:cNvPr id="295" name="Picture 294" descr="A person smiling for the camera&#10;&#10;Description automatically generated with low confidence">
            <a:extLst>
              <a:ext uri="{FF2B5EF4-FFF2-40B4-BE49-F238E27FC236}">
                <a16:creationId xmlns:a16="http://schemas.microsoft.com/office/drawing/2014/main" id="{6B155DC2-4C57-1016-B1D2-C5E943CADD28}"/>
              </a:ext>
            </a:extLst>
          </p:cNvPr>
          <p:cNvPicPr>
            <a:picLocks noChangeAspect="1"/>
          </p:cNvPicPr>
          <p:nvPr/>
        </p:nvPicPr>
        <p:blipFill rotWithShape="1">
          <a:blip r:embed="rId21" cstate="print">
            <a:extLst>
              <a:ext uri="{28A0092B-C50C-407E-A947-70E740481C1C}">
                <a14:useLocalDpi xmlns:a14="http://schemas.microsoft.com/office/drawing/2010/main" val="0"/>
              </a:ext>
            </a:extLst>
          </a:blip>
          <a:srcRect l="17295" t="6967" r="23439" b="4133"/>
          <a:stretch/>
        </p:blipFill>
        <p:spPr>
          <a:xfrm>
            <a:off x="4259247" y="29906510"/>
            <a:ext cx="1645921" cy="1645920"/>
          </a:xfrm>
          <a:prstGeom prst="flowChartConnector">
            <a:avLst/>
          </a:prstGeom>
        </p:spPr>
      </p:pic>
      <p:pic>
        <p:nvPicPr>
          <p:cNvPr id="297" name="Picture 296" descr="A picture containing clothing, person, hairpiece, posing&#10;&#10;Description automatically generated">
            <a:extLst>
              <a:ext uri="{FF2B5EF4-FFF2-40B4-BE49-F238E27FC236}">
                <a16:creationId xmlns:a16="http://schemas.microsoft.com/office/drawing/2014/main" id="{D75BC9F0-AA1F-4A62-72B7-E52C4C16887A}"/>
              </a:ext>
            </a:extLst>
          </p:cNvPr>
          <p:cNvPicPr>
            <a:picLocks noChangeAspect="1"/>
          </p:cNvPicPr>
          <p:nvPr/>
        </p:nvPicPr>
        <p:blipFill rotWithShape="1">
          <a:blip r:embed="rId22" cstate="print">
            <a:extLst>
              <a:ext uri="{28A0092B-C50C-407E-A947-70E740481C1C}">
                <a14:useLocalDpi xmlns:a14="http://schemas.microsoft.com/office/drawing/2010/main" val="0"/>
              </a:ext>
            </a:extLst>
          </a:blip>
          <a:srcRect l="40" t="11756" r="-40" b="23115"/>
          <a:stretch/>
        </p:blipFill>
        <p:spPr>
          <a:xfrm>
            <a:off x="1333532" y="29903421"/>
            <a:ext cx="1645920" cy="1645920"/>
          </a:xfrm>
          <a:prstGeom prst="flowChartConnector">
            <a:avLst/>
          </a:prstGeom>
        </p:spPr>
      </p:pic>
      <p:pic>
        <p:nvPicPr>
          <p:cNvPr id="299" name="Picture 298" descr="A picture containing person, clothing, hairpiece&#10;&#10;Description automatically generated">
            <a:extLst>
              <a:ext uri="{FF2B5EF4-FFF2-40B4-BE49-F238E27FC236}">
                <a16:creationId xmlns:a16="http://schemas.microsoft.com/office/drawing/2014/main" id="{50229282-1D1E-C9F6-FEA2-52338AB75129}"/>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10108709" y="29896954"/>
            <a:ext cx="1645920" cy="1645920"/>
          </a:xfrm>
          <a:prstGeom prst="flowChartConnector">
            <a:avLst/>
          </a:prstGeom>
        </p:spPr>
      </p:pic>
      <p:pic>
        <p:nvPicPr>
          <p:cNvPr id="301" name="Picture 300" descr="A person smiling for the camera&#10;&#10;Description automatically generated with low confidence">
            <a:extLst>
              <a:ext uri="{FF2B5EF4-FFF2-40B4-BE49-F238E27FC236}">
                <a16:creationId xmlns:a16="http://schemas.microsoft.com/office/drawing/2014/main" id="{8CCE0A34-0303-DECF-7075-38E42C2A73F8}"/>
              </a:ext>
            </a:extLst>
          </p:cNvPr>
          <p:cNvPicPr>
            <a:picLocks noChangeAspect="1"/>
          </p:cNvPicPr>
          <p:nvPr/>
        </p:nvPicPr>
        <p:blipFill rotWithShape="1">
          <a:blip r:embed="rId24" cstate="print">
            <a:extLst>
              <a:ext uri="{28A0092B-C50C-407E-A947-70E740481C1C}">
                <a14:useLocalDpi xmlns:a14="http://schemas.microsoft.com/office/drawing/2010/main" val="0"/>
              </a:ext>
            </a:extLst>
          </a:blip>
          <a:srcRect l="15374" r="17960"/>
          <a:stretch/>
        </p:blipFill>
        <p:spPr>
          <a:xfrm>
            <a:off x="7191180" y="29903430"/>
            <a:ext cx="1645920" cy="1645920"/>
          </a:xfrm>
          <a:prstGeom prst="flowChartConnector">
            <a:avLst/>
          </a:prstGeom>
        </p:spPr>
      </p:pic>
      <p:sp>
        <p:nvSpPr>
          <p:cNvPr id="22" name="TextBox 12">
            <a:extLst>
              <a:ext uri="{FF2B5EF4-FFF2-40B4-BE49-F238E27FC236}">
                <a16:creationId xmlns:a16="http://schemas.microsoft.com/office/drawing/2014/main" id="{C4949411-746F-5105-3E54-55771A704010}"/>
              </a:ext>
            </a:extLst>
          </p:cNvPr>
          <p:cNvSpPr txBox="1"/>
          <p:nvPr/>
        </p:nvSpPr>
        <p:spPr>
          <a:xfrm>
            <a:off x="18774780" y="22691636"/>
            <a:ext cx="7623542" cy="4001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dirty="0">
                <a:solidFill>
                  <a:srgbClr val="222222"/>
                </a:solidFill>
                <a:latin typeface="Garamond" panose="02020404030301010803" pitchFamily="18" charset="0"/>
                <a:cs typeface="Arial"/>
              </a:rPr>
              <a:t>Year</a:t>
            </a:r>
            <a:endParaRPr lang="en-US" sz="2000" dirty="0">
              <a:latin typeface="Garamond" panose="02020404030301010803" pitchFamily="18" charset="0"/>
            </a:endParaRPr>
          </a:p>
        </p:txBody>
      </p:sp>
      <p:sp>
        <p:nvSpPr>
          <p:cNvPr id="29" name="TextBox 14">
            <a:extLst>
              <a:ext uri="{FF2B5EF4-FFF2-40B4-BE49-F238E27FC236}">
                <a16:creationId xmlns:a16="http://schemas.microsoft.com/office/drawing/2014/main" id="{0F7451E5-153B-ACC0-B77A-DBA68C0F68DA}"/>
              </a:ext>
            </a:extLst>
          </p:cNvPr>
          <p:cNvSpPr txBox="1"/>
          <p:nvPr/>
        </p:nvSpPr>
        <p:spPr>
          <a:xfrm>
            <a:off x="7909903" y="3690368"/>
            <a:ext cx="611688" cy="27699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solidFill>
                  <a:srgbClr val="222222"/>
                </a:solidFill>
                <a:latin typeface="Century Gothic"/>
                <a:cs typeface="Arial"/>
              </a:rPr>
              <a:t>Year</a:t>
            </a:r>
            <a:endParaRPr lang="en-US" sz="1200">
              <a:latin typeface="Century Gothic"/>
            </a:endParaRPr>
          </a:p>
        </p:txBody>
      </p:sp>
      <p:sp>
        <p:nvSpPr>
          <p:cNvPr id="31" name="TextBox 8">
            <a:extLst>
              <a:ext uri="{FF2B5EF4-FFF2-40B4-BE49-F238E27FC236}">
                <a16:creationId xmlns:a16="http://schemas.microsoft.com/office/drawing/2014/main" id="{A2D6EFE7-BAA8-31A7-1DA7-3E83D06CEE95}"/>
              </a:ext>
            </a:extLst>
          </p:cNvPr>
          <p:cNvSpPr txBox="1"/>
          <p:nvPr/>
        </p:nvSpPr>
        <p:spPr>
          <a:xfrm rot="18900000">
            <a:off x="18605998" y="22312136"/>
            <a:ext cx="823541" cy="4001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a:solidFill>
                  <a:schemeClr val="tx1">
                    <a:lumMod val="76000"/>
                    <a:lumOff val="24000"/>
                  </a:schemeClr>
                </a:solidFill>
                <a:latin typeface="Garamond" panose="02020404030301010803" pitchFamily="18" charset="0"/>
                <a:cs typeface="Arial"/>
              </a:rPr>
              <a:t>2020</a:t>
            </a:r>
          </a:p>
        </p:txBody>
      </p:sp>
      <p:sp>
        <p:nvSpPr>
          <p:cNvPr id="32" name="TextBox 13">
            <a:extLst>
              <a:ext uri="{FF2B5EF4-FFF2-40B4-BE49-F238E27FC236}">
                <a16:creationId xmlns:a16="http://schemas.microsoft.com/office/drawing/2014/main" id="{6C05B81E-A95A-C736-D29E-6BE91111E5A9}"/>
              </a:ext>
            </a:extLst>
          </p:cNvPr>
          <p:cNvSpPr txBox="1"/>
          <p:nvPr/>
        </p:nvSpPr>
        <p:spPr>
          <a:xfrm rot="18900000">
            <a:off x="19966023" y="22312135"/>
            <a:ext cx="823541" cy="4001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a:solidFill>
                  <a:srgbClr val="222222"/>
                </a:solidFill>
                <a:latin typeface="Garamond" panose="02020404030301010803" pitchFamily="18" charset="0"/>
                <a:cs typeface="Arial"/>
              </a:rPr>
              <a:t>2021</a:t>
            </a:r>
          </a:p>
        </p:txBody>
      </p:sp>
      <p:sp>
        <p:nvSpPr>
          <p:cNvPr id="33" name="TextBox 15">
            <a:extLst>
              <a:ext uri="{FF2B5EF4-FFF2-40B4-BE49-F238E27FC236}">
                <a16:creationId xmlns:a16="http://schemas.microsoft.com/office/drawing/2014/main" id="{BA85D910-2081-0A0E-96D1-ED7A7B444A34}"/>
              </a:ext>
            </a:extLst>
          </p:cNvPr>
          <p:cNvSpPr txBox="1"/>
          <p:nvPr/>
        </p:nvSpPr>
        <p:spPr>
          <a:xfrm rot="18900000">
            <a:off x="21528605" y="22312135"/>
            <a:ext cx="823541" cy="4001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a:solidFill>
                  <a:srgbClr val="222222"/>
                </a:solidFill>
                <a:latin typeface="Garamond" panose="02020404030301010803" pitchFamily="18" charset="0"/>
                <a:cs typeface="Arial"/>
              </a:rPr>
              <a:t>2022</a:t>
            </a:r>
          </a:p>
        </p:txBody>
      </p:sp>
      <p:sp>
        <p:nvSpPr>
          <p:cNvPr id="51" name="TextBox 16">
            <a:extLst>
              <a:ext uri="{FF2B5EF4-FFF2-40B4-BE49-F238E27FC236}">
                <a16:creationId xmlns:a16="http://schemas.microsoft.com/office/drawing/2014/main" id="{ABB68706-250F-037A-3020-6CDFC52D1303}"/>
              </a:ext>
            </a:extLst>
          </p:cNvPr>
          <p:cNvSpPr txBox="1"/>
          <p:nvPr/>
        </p:nvSpPr>
        <p:spPr>
          <a:xfrm rot="18900000">
            <a:off x="22994731" y="22312135"/>
            <a:ext cx="823541" cy="4001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a:solidFill>
                  <a:srgbClr val="222222"/>
                </a:solidFill>
                <a:latin typeface="Garamond" panose="02020404030301010803" pitchFamily="18" charset="0"/>
                <a:cs typeface="Arial"/>
              </a:rPr>
              <a:t>2023</a:t>
            </a:r>
          </a:p>
        </p:txBody>
      </p:sp>
      <p:sp>
        <p:nvSpPr>
          <p:cNvPr id="56" name="TextBox 17">
            <a:extLst>
              <a:ext uri="{FF2B5EF4-FFF2-40B4-BE49-F238E27FC236}">
                <a16:creationId xmlns:a16="http://schemas.microsoft.com/office/drawing/2014/main" id="{6DF27654-8E6A-9E51-29A1-ED2D2BBCD1A1}"/>
              </a:ext>
            </a:extLst>
          </p:cNvPr>
          <p:cNvSpPr txBox="1"/>
          <p:nvPr/>
        </p:nvSpPr>
        <p:spPr>
          <a:xfrm rot="18900000">
            <a:off x="24557314" y="22312136"/>
            <a:ext cx="823541" cy="4001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a:solidFill>
                  <a:srgbClr val="222222"/>
                </a:solidFill>
                <a:latin typeface="Garamond" panose="02020404030301010803" pitchFamily="18" charset="0"/>
                <a:cs typeface="Arial"/>
              </a:rPr>
              <a:t>2024</a:t>
            </a:r>
          </a:p>
        </p:txBody>
      </p:sp>
      <p:sp>
        <p:nvSpPr>
          <p:cNvPr id="65" name="TextBox 7">
            <a:extLst>
              <a:ext uri="{FF2B5EF4-FFF2-40B4-BE49-F238E27FC236}">
                <a16:creationId xmlns:a16="http://schemas.microsoft.com/office/drawing/2014/main" id="{F14BC3D2-7880-5D59-A2AA-B87959067BA6}"/>
              </a:ext>
            </a:extLst>
          </p:cNvPr>
          <p:cNvSpPr txBox="1"/>
          <p:nvPr/>
        </p:nvSpPr>
        <p:spPr>
          <a:xfrm>
            <a:off x="18199935" y="21983887"/>
            <a:ext cx="823541" cy="4001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a:solidFill>
                  <a:schemeClr val="tx1">
                    <a:lumMod val="76000"/>
                    <a:lumOff val="24000"/>
                  </a:schemeClr>
                </a:solidFill>
                <a:latin typeface="Garamond" panose="02020404030301010803" pitchFamily="18" charset="0"/>
                <a:cs typeface="Arial"/>
              </a:rPr>
              <a:t>0</a:t>
            </a:r>
          </a:p>
        </p:txBody>
      </p:sp>
      <p:sp>
        <p:nvSpPr>
          <p:cNvPr id="66" name="TextBox 9">
            <a:extLst>
              <a:ext uri="{FF2B5EF4-FFF2-40B4-BE49-F238E27FC236}">
                <a16:creationId xmlns:a16="http://schemas.microsoft.com/office/drawing/2014/main" id="{9599761D-963B-382C-90A6-12C64CCE2EB6}"/>
              </a:ext>
            </a:extLst>
          </p:cNvPr>
          <p:cNvSpPr txBox="1"/>
          <p:nvPr/>
        </p:nvSpPr>
        <p:spPr>
          <a:xfrm>
            <a:off x="18158750" y="18354594"/>
            <a:ext cx="823541" cy="4001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dirty="0">
                <a:solidFill>
                  <a:schemeClr val="tx1">
                    <a:lumMod val="76000"/>
                    <a:lumOff val="24000"/>
                  </a:schemeClr>
                </a:solidFill>
                <a:latin typeface="Garamond" panose="02020404030301010803" pitchFamily="18" charset="0"/>
                <a:cs typeface="Arial"/>
              </a:rPr>
              <a:t>60</a:t>
            </a:r>
          </a:p>
        </p:txBody>
      </p:sp>
      <p:sp>
        <p:nvSpPr>
          <p:cNvPr id="69" name="TextBox 10">
            <a:extLst>
              <a:ext uri="{FF2B5EF4-FFF2-40B4-BE49-F238E27FC236}">
                <a16:creationId xmlns:a16="http://schemas.microsoft.com/office/drawing/2014/main" id="{DCD4BDE3-0B8D-35CC-80DB-A5D72F6D3F5D}"/>
              </a:ext>
            </a:extLst>
          </p:cNvPr>
          <p:cNvSpPr txBox="1"/>
          <p:nvPr/>
        </p:nvSpPr>
        <p:spPr>
          <a:xfrm>
            <a:off x="18199935" y="21345833"/>
            <a:ext cx="823541" cy="4001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a:solidFill>
                  <a:schemeClr val="tx1">
                    <a:lumMod val="76000"/>
                    <a:lumOff val="24000"/>
                  </a:schemeClr>
                </a:solidFill>
                <a:latin typeface="Garamond" panose="02020404030301010803" pitchFamily="18" charset="0"/>
                <a:cs typeface="Arial"/>
              </a:rPr>
              <a:t>10</a:t>
            </a:r>
          </a:p>
        </p:txBody>
      </p:sp>
      <p:sp>
        <p:nvSpPr>
          <p:cNvPr id="73" name="TextBox 18">
            <a:extLst>
              <a:ext uri="{FF2B5EF4-FFF2-40B4-BE49-F238E27FC236}">
                <a16:creationId xmlns:a16="http://schemas.microsoft.com/office/drawing/2014/main" id="{68DDA543-C9A0-C042-7B18-75C688BCFDCD}"/>
              </a:ext>
            </a:extLst>
          </p:cNvPr>
          <p:cNvSpPr txBox="1"/>
          <p:nvPr/>
        </p:nvSpPr>
        <p:spPr>
          <a:xfrm>
            <a:off x="18199935" y="20768786"/>
            <a:ext cx="823541" cy="4001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a:solidFill>
                  <a:schemeClr val="tx1">
                    <a:lumMod val="76000"/>
                    <a:lumOff val="24000"/>
                  </a:schemeClr>
                </a:solidFill>
                <a:latin typeface="Garamond" panose="02020404030301010803" pitchFamily="18" charset="0"/>
                <a:cs typeface="Arial"/>
              </a:rPr>
              <a:t>20</a:t>
            </a:r>
          </a:p>
        </p:txBody>
      </p:sp>
      <p:sp>
        <p:nvSpPr>
          <p:cNvPr id="74" name="TextBox 19">
            <a:extLst>
              <a:ext uri="{FF2B5EF4-FFF2-40B4-BE49-F238E27FC236}">
                <a16:creationId xmlns:a16="http://schemas.microsoft.com/office/drawing/2014/main" id="{0A5D1C00-A940-6118-C2A4-490695D00110}"/>
              </a:ext>
            </a:extLst>
          </p:cNvPr>
          <p:cNvSpPr txBox="1"/>
          <p:nvPr/>
        </p:nvSpPr>
        <p:spPr>
          <a:xfrm>
            <a:off x="18185968" y="20153209"/>
            <a:ext cx="823541" cy="4001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a:solidFill>
                  <a:schemeClr val="tx1">
                    <a:lumMod val="76000"/>
                    <a:lumOff val="24000"/>
                  </a:schemeClr>
                </a:solidFill>
                <a:latin typeface="Garamond" panose="02020404030301010803" pitchFamily="18" charset="0"/>
                <a:cs typeface="Arial"/>
              </a:rPr>
              <a:t>30</a:t>
            </a:r>
          </a:p>
        </p:txBody>
      </p:sp>
      <p:sp>
        <p:nvSpPr>
          <p:cNvPr id="77" name="TextBox 20">
            <a:extLst>
              <a:ext uri="{FF2B5EF4-FFF2-40B4-BE49-F238E27FC236}">
                <a16:creationId xmlns:a16="http://schemas.microsoft.com/office/drawing/2014/main" id="{18FBAE08-343A-EB91-8BD6-6983EDD7AD94}"/>
              </a:ext>
            </a:extLst>
          </p:cNvPr>
          <p:cNvSpPr txBox="1"/>
          <p:nvPr/>
        </p:nvSpPr>
        <p:spPr>
          <a:xfrm>
            <a:off x="18180894" y="19551335"/>
            <a:ext cx="823541" cy="4001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a:solidFill>
                  <a:schemeClr val="tx1">
                    <a:lumMod val="76000"/>
                    <a:lumOff val="24000"/>
                  </a:schemeClr>
                </a:solidFill>
                <a:latin typeface="Garamond" panose="02020404030301010803" pitchFamily="18" charset="0"/>
                <a:cs typeface="Arial"/>
              </a:rPr>
              <a:t>40</a:t>
            </a:r>
          </a:p>
        </p:txBody>
      </p:sp>
      <p:sp>
        <p:nvSpPr>
          <p:cNvPr id="78" name="TextBox 21">
            <a:extLst>
              <a:ext uri="{FF2B5EF4-FFF2-40B4-BE49-F238E27FC236}">
                <a16:creationId xmlns:a16="http://schemas.microsoft.com/office/drawing/2014/main" id="{4D3B87F5-11F1-081B-A513-CB3F0F51E1F0}"/>
              </a:ext>
            </a:extLst>
          </p:cNvPr>
          <p:cNvSpPr txBox="1"/>
          <p:nvPr/>
        </p:nvSpPr>
        <p:spPr>
          <a:xfrm>
            <a:off x="18145321" y="18960585"/>
            <a:ext cx="823541" cy="4001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a:solidFill>
                  <a:schemeClr val="tx1">
                    <a:lumMod val="76000"/>
                    <a:lumOff val="24000"/>
                  </a:schemeClr>
                </a:solidFill>
                <a:latin typeface="Garamond" panose="02020404030301010803" pitchFamily="18" charset="0"/>
                <a:cs typeface="Arial"/>
              </a:rPr>
              <a:t>50</a:t>
            </a:r>
          </a:p>
        </p:txBody>
      </p:sp>
      <p:sp>
        <p:nvSpPr>
          <p:cNvPr id="79" name="TextBox 22">
            <a:extLst>
              <a:ext uri="{FF2B5EF4-FFF2-40B4-BE49-F238E27FC236}">
                <a16:creationId xmlns:a16="http://schemas.microsoft.com/office/drawing/2014/main" id="{609793B2-1589-0BCA-4433-59CCB3E84BF9}"/>
              </a:ext>
            </a:extLst>
          </p:cNvPr>
          <p:cNvSpPr txBox="1"/>
          <p:nvPr/>
        </p:nvSpPr>
        <p:spPr>
          <a:xfrm rot="16200000">
            <a:off x="15943214" y="20030432"/>
            <a:ext cx="4377908" cy="4001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a:solidFill>
                  <a:srgbClr val="222222"/>
                </a:solidFill>
                <a:latin typeface="Garamond" panose="02020404030301010803" pitchFamily="18" charset="0"/>
                <a:cs typeface="Arial"/>
              </a:rPr>
              <a:t>Chlorophyll – a (</a:t>
            </a:r>
            <a:r>
              <a:rPr lang="el-GR" sz="2000">
                <a:solidFill>
                  <a:srgbClr val="222222"/>
                </a:solidFill>
                <a:latin typeface="Garamond" panose="02020404030301010803" pitchFamily="18" charset="0"/>
                <a:cs typeface="Arial"/>
              </a:rPr>
              <a:t>μ</a:t>
            </a:r>
            <a:r>
              <a:rPr lang="en-US" sz="2000">
                <a:solidFill>
                  <a:srgbClr val="222222"/>
                </a:solidFill>
                <a:latin typeface="Garamond" panose="02020404030301010803" pitchFamily="18" charset="0"/>
                <a:cs typeface="Arial"/>
              </a:rPr>
              <a:t>g/L)</a:t>
            </a:r>
            <a:endParaRPr lang="en-US" sz="2000">
              <a:latin typeface="Garamond" panose="02020404030301010803" pitchFamily="18" charset="0"/>
            </a:endParaRPr>
          </a:p>
        </p:txBody>
      </p:sp>
      <p:pic>
        <p:nvPicPr>
          <p:cNvPr id="43" name="Picture 42" descr="A map of different colors&#10;&#10;Description automatically generated">
            <a:extLst>
              <a:ext uri="{FF2B5EF4-FFF2-40B4-BE49-F238E27FC236}">
                <a16:creationId xmlns:a16="http://schemas.microsoft.com/office/drawing/2014/main" id="{3265CC07-021D-BEF8-007B-9B7AEDAF2B7F}"/>
              </a:ext>
            </a:extLst>
          </p:cNvPr>
          <p:cNvPicPr>
            <a:picLocks noChangeAspect="1"/>
          </p:cNvPicPr>
          <p:nvPr/>
        </p:nvPicPr>
        <p:blipFill>
          <a:blip r:embed="rId25"/>
          <a:srcRect l="70932" t="96579" r="6095" b="391"/>
          <a:stretch/>
        </p:blipFill>
        <p:spPr>
          <a:xfrm>
            <a:off x="22038809" y="17018902"/>
            <a:ext cx="2473827" cy="435018"/>
          </a:xfrm>
          <a:prstGeom prst="rect">
            <a:avLst/>
          </a:prstGeom>
        </p:spPr>
      </p:pic>
      <p:sp>
        <p:nvSpPr>
          <p:cNvPr id="48" name="TextBox 47">
            <a:extLst>
              <a:ext uri="{FF2B5EF4-FFF2-40B4-BE49-F238E27FC236}">
                <a16:creationId xmlns:a16="http://schemas.microsoft.com/office/drawing/2014/main" id="{8EB927BC-4EA4-E7E3-274E-DDAB18D3628E}"/>
              </a:ext>
            </a:extLst>
          </p:cNvPr>
          <p:cNvSpPr txBox="1"/>
          <p:nvPr/>
        </p:nvSpPr>
        <p:spPr>
          <a:xfrm>
            <a:off x="21967078" y="16954256"/>
            <a:ext cx="486938"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600" dirty="0">
                <a:latin typeface="Garamond"/>
              </a:rPr>
              <a:t>0</a:t>
            </a:r>
          </a:p>
        </p:txBody>
      </p:sp>
      <p:sp>
        <p:nvSpPr>
          <p:cNvPr id="49" name="TextBox 48">
            <a:extLst>
              <a:ext uri="{FF2B5EF4-FFF2-40B4-BE49-F238E27FC236}">
                <a16:creationId xmlns:a16="http://schemas.microsoft.com/office/drawing/2014/main" id="{6492575B-8126-5198-1221-6CBB1A2941B7}"/>
              </a:ext>
            </a:extLst>
          </p:cNvPr>
          <p:cNvSpPr txBox="1"/>
          <p:nvPr/>
        </p:nvSpPr>
        <p:spPr>
          <a:xfrm>
            <a:off x="23634121" y="16954256"/>
            <a:ext cx="141543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latin typeface="Garamond"/>
              </a:rPr>
              <a:t>4 km</a:t>
            </a:r>
          </a:p>
        </p:txBody>
      </p:sp>
      <p:sp>
        <p:nvSpPr>
          <p:cNvPr id="50" name="TextBox 49">
            <a:extLst>
              <a:ext uri="{FF2B5EF4-FFF2-40B4-BE49-F238E27FC236}">
                <a16:creationId xmlns:a16="http://schemas.microsoft.com/office/drawing/2014/main" id="{4996F9E5-96F8-7941-2E06-4C54AC45C6A1}"/>
              </a:ext>
            </a:extLst>
          </p:cNvPr>
          <p:cNvSpPr txBox="1"/>
          <p:nvPr/>
        </p:nvSpPr>
        <p:spPr>
          <a:xfrm>
            <a:off x="22809757" y="16954255"/>
            <a:ext cx="884864"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600" dirty="0">
                <a:latin typeface="Garamond"/>
              </a:rPr>
              <a:t>2</a:t>
            </a:r>
          </a:p>
        </p:txBody>
      </p:sp>
      <p:grpSp>
        <p:nvGrpSpPr>
          <p:cNvPr id="19" name="Group 18">
            <a:extLst>
              <a:ext uri="{FF2B5EF4-FFF2-40B4-BE49-F238E27FC236}">
                <a16:creationId xmlns:a16="http://schemas.microsoft.com/office/drawing/2014/main" id="{CDFF560F-4F8F-28BC-BE6B-68C1E031D7FD}"/>
              </a:ext>
            </a:extLst>
          </p:cNvPr>
          <p:cNvGrpSpPr/>
          <p:nvPr/>
        </p:nvGrpSpPr>
        <p:grpSpPr>
          <a:xfrm>
            <a:off x="18774243" y="17915386"/>
            <a:ext cx="48385540" cy="4366360"/>
            <a:chOff x="18774243" y="17915386"/>
            <a:chExt cx="48385540" cy="4366360"/>
          </a:xfrm>
        </p:grpSpPr>
        <p:pic>
          <p:nvPicPr>
            <p:cNvPr id="30" name="Picture 29" descr="A graph with blue lines and red lines&#10;&#10;Description automatically generated">
              <a:extLst>
                <a:ext uri="{FF2B5EF4-FFF2-40B4-BE49-F238E27FC236}">
                  <a16:creationId xmlns:a16="http://schemas.microsoft.com/office/drawing/2014/main" id="{DC526DCB-C7AA-66FF-0684-B1F0273A4C26}"/>
                </a:ext>
              </a:extLst>
            </p:cNvPr>
            <p:cNvPicPr>
              <a:picLocks noChangeAspect="1"/>
            </p:cNvPicPr>
            <p:nvPr/>
          </p:nvPicPr>
          <p:blipFill>
            <a:blip r:embed="rId26"/>
            <a:stretch>
              <a:fillRect/>
            </a:stretch>
          </p:blipFill>
          <p:spPr>
            <a:xfrm>
              <a:off x="18774243" y="18248437"/>
              <a:ext cx="7619279" cy="4033309"/>
            </a:xfrm>
            <a:prstGeom prst="rect">
              <a:avLst/>
            </a:prstGeom>
          </p:spPr>
        </p:pic>
        <p:grpSp>
          <p:nvGrpSpPr>
            <p:cNvPr id="115" name="Group 114">
              <a:extLst>
                <a:ext uri="{FF2B5EF4-FFF2-40B4-BE49-F238E27FC236}">
                  <a16:creationId xmlns:a16="http://schemas.microsoft.com/office/drawing/2014/main" id="{04C9A551-FF40-E921-C7DF-1B6DEAC3215D}"/>
                </a:ext>
              </a:extLst>
            </p:cNvPr>
            <p:cNvGrpSpPr/>
            <p:nvPr/>
          </p:nvGrpSpPr>
          <p:grpSpPr>
            <a:xfrm>
              <a:off x="23628466" y="17915386"/>
              <a:ext cx="43531317" cy="3446952"/>
              <a:chOff x="9901827" y="14817749"/>
              <a:chExt cx="43531317" cy="3446952"/>
            </a:xfrm>
          </p:grpSpPr>
          <p:sp>
            <p:nvSpPr>
              <p:cNvPr id="17" name="Rectangle 16">
                <a:extLst>
                  <a:ext uri="{FF2B5EF4-FFF2-40B4-BE49-F238E27FC236}">
                    <a16:creationId xmlns:a16="http://schemas.microsoft.com/office/drawing/2014/main" id="{A49CE2CA-F291-C157-F82B-1E0194E20EDD}"/>
                  </a:ext>
                </a:extLst>
              </p:cNvPr>
              <p:cNvSpPr/>
              <p:nvPr/>
            </p:nvSpPr>
            <p:spPr>
              <a:xfrm>
                <a:off x="38561377" y="14817749"/>
                <a:ext cx="14871767" cy="3446952"/>
              </a:xfrm>
              <a:prstGeom prst="rect">
                <a:avLst/>
              </a:prstGeom>
              <a:noFill/>
              <a:ln w="6350">
                <a:solidFill>
                  <a:schemeClr val="bg1">
                    <a:lumMod val="95000"/>
                  </a:schemeClr>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TextBox 111">
                <a:extLst>
                  <a:ext uri="{FF2B5EF4-FFF2-40B4-BE49-F238E27FC236}">
                    <a16:creationId xmlns:a16="http://schemas.microsoft.com/office/drawing/2014/main" id="{B633B426-811E-B212-2DB9-418A4C21634A}"/>
                  </a:ext>
                </a:extLst>
              </p:cNvPr>
              <p:cNvSpPr txBox="1"/>
              <p:nvPr/>
            </p:nvSpPr>
            <p:spPr>
              <a:xfrm>
                <a:off x="9901827" y="15280999"/>
                <a:ext cx="200927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dirty="0">
                    <a:latin typeface="Garamond"/>
                  </a:rPr>
                  <a:t>Satellite Sentinel - 3</a:t>
                </a:r>
                <a:endParaRPr lang="en-US" dirty="0">
                  <a:latin typeface="Century Gothic" panose="020F0302020204030204"/>
                </a:endParaRPr>
              </a:p>
            </p:txBody>
          </p:sp>
          <p:pic>
            <p:nvPicPr>
              <p:cNvPr id="109" name="Picture 108" descr="A red and blue dot with a red line&#10;&#10;Description automatically generated">
                <a:extLst>
                  <a:ext uri="{FF2B5EF4-FFF2-40B4-BE49-F238E27FC236}">
                    <a16:creationId xmlns:a16="http://schemas.microsoft.com/office/drawing/2014/main" id="{3F83D84F-4FF2-E133-B41D-DF6290B5321B}"/>
                  </a:ext>
                </a:extLst>
              </p:cNvPr>
              <p:cNvPicPr>
                <a:picLocks noChangeAspect="1"/>
              </p:cNvPicPr>
              <p:nvPr/>
            </p:nvPicPr>
            <p:blipFill>
              <a:blip r:embed="rId27"/>
              <a:stretch>
                <a:fillRect/>
              </a:stretch>
            </p:blipFill>
            <p:spPr>
              <a:xfrm>
                <a:off x="11834812" y="15318687"/>
                <a:ext cx="762002" cy="1447801"/>
              </a:xfrm>
              <a:prstGeom prst="rect">
                <a:avLst/>
              </a:prstGeom>
            </p:spPr>
          </p:pic>
        </p:grpSp>
        <p:sp>
          <p:nvSpPr>
            <p:cNvPr id="7" name="TextBox 6">
              <a:extLst>
                <a:ext uri="{FF2B5EF4-FFF2-40B4-BE49-F238E27FC236}">
                  <a16:creationId xmlns:a16="http://schemas.microsoft.com/office/drawing/2014/main" id="{029D0FE3-CDC0-18F1-1567-86781EC0F01D}"/>
                </a:ext>
              </a:extLst>
            </p:cNvPr>
            <p:cNvSpPr txBox="1"/>
            <p:nvPr/>
          </p:nvSpPr>
          <p:spPr>
            <a:xfrm>
              <a:off x="23614220" y="18756903"/>
              <a:ext cx="200927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dirty="0">
                  <a:latin typeface="Garamond"/>
                </a:rPr>
                <a:t>In Situ Station</a:t>
              </a:r>
              <a:endParaRPr lang="en-US" dirty="0">
                <a:latin typeface="Century Gothic" panose="020F0302020204030204"/>
              </a:endParaRPr>
            </a:p>
          </p:txBody>
        </p:sp>
        <p:sp>
          <p:nvSpPr>
            <p:cNvPr id="9" name="TextBox 8">
              <a:extLst>
                <a:ext uri="{FF2B5EF4-FFF2-40B4-BE49-F238E27FC236}">
                  <a16:creationId xmlns:a16="http://schemas.microsoft.com/office/drawing/2014/main" id="{1474922C-5A4B-DB80-E7CF-C9599AF5D87A}"/>
                </a:ext>
              </a:extLst>
            </p:cNvPr>
            <p:cNvSpPr txBox="1"/>
            <p:nvPr/>
          </p:nvSpPr>
          <p:spPr>
            <a:xfrm>
              <a:off x="23480474" y="19125461"/>
              <a:ext cx="214881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dirty="0">
                  <a:latin typeface="Garamond"/>
                </a:rPr>
                <a:t>Satellite Linear Trend</a:t>
              </a:r>
              <a:endParaRPr lang="en-US" dirty="0">
                <a:latin typeface="Century Gothic" panose="020F0302020204030204"/>
              </a:endParaRPr>
            </a:p>
          </p:txBody>
        </p:sp>
        <p:sp>
          <p:nvSpPr>
            <p:cNvPr id="14" name="TextBox 13">
              <a:extLst>
                <a:ext uri="{FF2B5EF4-FFF2-40B4-BE49-F238E27FC236}">
                  <a16:creationId xmlns:a16="http://schemas.microsoft.com/office/drawing/2014/main" id="{B78A89FE-BC45-2BB3-81C7-2877D8E9A194}"/>
                </a:ext>
              </a:extLst>
            </p:cNvPr>
            <p:cNvSpPr txBox="1"/>
            <p:nvPr/>
          </p:nvSpPr>
          <p:spPr>
            <a:xfrm>
              <a:off x="23619782" y="19545280"/>
              <a:ext cx="200927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dirty="0">
                  <a:latin typeface="Garamond"/>
                </a:rPr>
                <a:t>In Situ Linear Trend</a:t>
              </a:r>
              <a:endParaRPr lang="en-US" dirty="0">
                <a:latin typeface="Century Gothic" panose="020F0302020204030204"/>
              </a:endParaRPr>
            </a:p>
          </p:txBody>
        </p:sp>
      </p:grpSp>
      <p:pic>
        <p:nvPicPr>
          <p:cNvPr id="304" name="Picture 303" descr="A map of different colors&#10;&#10;Description automatically generated">
            <a:extLst>
              <a:ext uri="{FF2B5EF4-FFF2-40B4-BE49-F238E27FC236}">
                <a16:creationId xmlns:a16="http://schemas.microsoft.com/office/drawing/2014/main" id="{EF9F3099-B3AD-AA83-805B-B98956969778}"/>
              </a:ext>
            </a:extLst>
          </p:cNvPr>
          <p:cNvPicPr>
            <a:picLocks noChangeAspect="1"/>
          </p:cNvPicPr>
          <p:nvPr/>
        </p:nvPicPr>
        <p:blipFill>
          <a:blip r:embed="rId25"/>
          <a:srcRect l="70932" t="96579" r="6095" b="391"/>
          <a:stretch/>
        </p:blipFill>
        <p:spPr>
          <a:xfrm>
            <a:off x="17133839" y="11512416"/>
            <a:ext cx="2473827" cy="435018"/>
          </a:xfrm>
          <a:prstGeom prst="rect">
            <a:avLst/>
          </a:prstGeom>
        </p:spPr>
      </p:pic>
      <p:sp>
        <p:nvSpPr>
          <p:cNvPr id="305" name="TextBox 304">
            <a:extLst>
              <a:ext uri="{FF2B5EF4-FFF2-40B4-BE49-F238E27FC236}">
                <a16:creationId xmlns:a16="http://schemas.microsoft.com/office/drawing/2014/main" id="{29FD22AF-5A1F-2A70-31A2-0971916033C5}"/>
              </a:ext>
            </a:extLst>
          </p:cNvPr>
          <p:cNvSpPr txBox="1"/>
          <p:nvPr/>
        </p:nvSpPr>
        <p:spPr>
          <a:xfrm>
            <a:off x="17062108" y="11447770"/>
            <a:ext cx="486938"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600" dirty="0">
                <a:latin typeface="Garamond"/>
              </a:rPr>
              <a:t>0</a:t>
            </a:r>
          </a:p>
        </p:txBody>
      </p:sp>
      <p:sp>
        <p:nvSpPr>
          <p:cNvPr id="306" name="TextBox 305">
            <a:extLst>
              <a:ext uri="{FF2B5EF4-FFF2-40B4-BE49-F238E27FC236}">
                <a16:creationId xmlns:a16="http://schemas.microsoft.com/office/drawing/2014/main" id="{E4E23EA4-203E-5218-CDEF-897D27D2E157}"/>
              </a:ext>
            </a:extLst>
          </p:cNvPr>
          <p:cNvSpPr txBox="1"/>
          <p:nvPr/>
        </p:nvSpPr>
        <p:spPr>
          <a:xfrm>
            <a:off x="18729151" y="11447770"/>
            <a:ext cx="141543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latin typeface="Garamond"/>
              </a:rPr>
              <a:t>4 km</a:t>
            </a:r>
          </a:p>
        </p:txBody>
      </p:sp>
      <p:sp>
        <p:nvSpPr>
          <p:cNvPr id="307" name="TextBox 306">
            <a:extLst>
              <a:ext uri="{FF2B5EF4-FFF2-40B4-BE49-F238E27FC236}">
                <a16:creationId xmlns:a16="http://schemas.microsoft.com/office/drawing/2014/main" id="{B4CAD815-9E82-73E5-BF78-EEDC6F3BBE23}"/>
              </a:ext>
            </a:extLst>
          </p:cNvPr>
          <p:cNvSpPr txBox="1"/>
          <p:nvPr/>
        </p:nvSpPr>
        <p:spPr>
          <a:xfrm>
            <a:off x="17904787" y="11447769"/>
            <a:ext cx="884864"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600" dirty="0">
                <a:latin typeface="Garamond"/>
              </a:rPr>
              <a:t>2</a:t>
            </a:r>
          </a:p>
        </p:txBody>
      </p:sp>
      <p:sp>
        <p:nvSpPr>
          <p:cNvPr id="309" name="TextBox 308">
            <a:extLst>
              <a:ext uri="{FF2B5EF4-FFF2-40B4-BE49-F238E27FC236}">
                <a16:creationId xmlns:a16="http://schemas.microsoft.com/office/drawing/2014/main" id="{4EAE0C9D-4C91-E0FA-D6CE-8CEB8D062FDA}"/>
              </a:ext>
            </a:extLst>
          </p:cNvPr>
          <p:cNvSpPr txBox="1"/>
          <p:nvPr/>
        </p:nvSpPr>
        <p:spPr>
          <a:xfrm>
            <a:off x="18158962" y="12065742"/>
            <a:ext cx="7140460" cy="246221"/>
          </a:xfrm>
          <a:prstGeom prst="rect">
            <a:avLst/>
          </a:prstGeom>
          <a:noFill/>
        </p:spPr>
        <p:txBody>
          <a:bodyPr wrap="square">
            <a:spAutoFit/>
          </a:bodyPr>
          <a:lstStyle/>
          <a:p>
            <a:r>
              <a:rPr lang="en-US" sz="1000" dirty="0" err="1">
                <a:latin typeface="Garamond" panose="02020404030301010803" pitchFamily="18" charset="0"/>
              </a:rPr>
              <a:t>Basemap</a:t>
            </a:r>
            <a:r>
              <a:rPr lang="en-US" sz="1000" dirty="0">
                <a:latin typeface="Garamond" panose="02020404030301010803" pitchFamily="18" charset="0"/>
              </a:rPr>
              <a:t> Credit: VGIN, Esri, TomTom, </a:t>
            </a:r>
            <a:r>
              <a:rPr lang="en-US" sz="1000" dirty="0" err="1">
                <a:latin typeface="Garamond" panose="02020404030301010803" pitchFamily="18" charset="0"/>
              </a:rPr>
              <a:t>Garamin</a:t>
            </a:r>
            <a:r>
              <a:rPr lang="en-US" sz="1000" dirty="0">
                <a:latin typeface="Garamond" panose="02020404030301010803" pitchFamily="18" charset="0"/>
              </a:rPr>
              <a:t>, </a:t>
            </a:r>
            <a:r>
              <a:rPr lang="en-US" sz="1000" dirty="0" err="1">
                <a:latin typeface="Garamond" panose="02020404030301010803" pitchFamily="18" charset="0"/>
              </a:rPr>
              <a:t>SafeGraph</a:t>
            </a:r>
            <a:r>
              <a:rPr lang="en-US" sz="1000" dirty="0">
                <a:latin typeface="Garamond" panose="02020404030301010803" pitchFamily="18" charset="0"/>
              </a:rPr>
              <a:t>, METI/NASA, USGS, EPA, NPA, USDA, USFWS, County of </a:t>
            </a:r>
            <a:r>
              <a:rPr lang="en-US" sz="1000" dirty="0" err="1">
                <a:latin typeface="Garamond" panose="02020404030301010803" pitchFamily="18" charset="0"/>
              </a:rPr>
              <a:t>AnneArundel</a:t>
            </a:r>
            <a:r>
              <a:rPr lang="en-US" sz="1000" dirty="0">
                <a:latin typeface="Garamond" panose="02020404030301010803" pitchFamily="18" charset="0"/>
              </a:rPr>
              <a:t>​</a:t>
            </a:r>
          </a:p>
        </p:txBody>
      </p:sp>
      <p:sp>
        <p:nvSpPr>
          <p:cNvPr id="310" name="Text Placeholder 16">
            <a:extLst>
              <a:ext uri="{FF2B5EF4-FFF2-40B4-BE49-F238E27FC236}">
                <a16:creationId xmlns:a16="http://schemas.microsoft.com/office/drawing/2014/main" id="{4A383380-4590-436B-6E6C-1064C4510D8E}"/>
              </a:ext>
            </a:extLst>
          </p:cNvPr>
          <p:cNvSpPr txBox="1">
            <a:spLocks/>
          </p:cNvSpPr>
          <p:nvPr/>
        </p:nvSpPr>
        <p:spPr>
          <a:xfrm>
            <a:off x="21324408" y="27957814"/>
            <a:ext cx="5334587" cy="1606988"/>
          </a:xfrm>
          <a:prstGeom prst="rect">
            <a:avLst/>
          </a:prstGeom>
          <a:solidFill>
            <a:schemeClr val="bg1"/>
          </a:solidFill>
        </p:spPr>
        <p:txBody>
          <a:bodyPr lIns="91440" tIns="45720" rIns="91440" bIns="45720" numCol="1" spcCol="640080" anchor="t"/>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spcAft>
                <a:spcPts val="600"/>
              </a:spcAft>
            </a:pPr>
            <a:r>
              <a:rPr lang="en-US" dirty="0">
                <a:solidFill>
                  <a:schemeClr val="tx1">
                    <a:lumMod val="75000"/>
                    <a:lumOff val="25000"/>
                  </a:schemeClr>
                </a:solidFill>
                <a:latin typeface="Garamond" panose="02020404030301010803" pitchFamily="18" charset="0"/>
              </a:rPr>
              <a:t>Anne Arundel and Dorchester, two MD counties in the Chesapeake Bay</a:t>
            </a:r>
          </a:p>
        </p:txBody>
      </p:sp>
    </p:spTree>
    <p:extLst>
      <p:ext uri="{BB962C8B-B14F-4D97-AF65-F5344CB8AC3E}">
        <p14:creationId xmlns:p14="http://schemas.microsoft.com/office/powerpoint/2010/main" val="193694838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079F8CB76D0E34B89531DCE233395D6" ma:contentTypeVersion="16" ma:contentTypeDescription="Create a new document." ma:contentTypeScope="" ma:versionID="3e256df240b441a23ddca177308c514a">
  <xsd:schema xmlns:xsd="http://www.w3.org/2001/XMLSchema" xmlns:xs="http://www.w3.org/2001/XMLSchema" xmlns:p="http://schemas.microsoft.com/office/2006/metadata/properties" xmlns:ns2="4eda033e-a47d-4c30-b1aa-2ec495e3f466" xmlns:ns3="5ab83896-aab5-4bd0-8483-2509975cde97" targetNamespace="http://schemas.microsoft.com/office/2006/metadata/properties" ma:root="true" ma:fieldsID="fc8e83c738ae6bce37e37d9c9e139201" ns2:_="" ns3:_="">
    <xsd:import namespace="4eda033e-a47d-4c30-b1aa-2ec495e3f466"/>
    <xsd:import namespace="5ab83896-aab5-4bd0-8483-2509975cde9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2:_Flow_Signoff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eda033e-a47d-4c30-b1aa-2ec495e3f4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7b3ad41c-e6ec-499d-904a-2db7fbc6f09d"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MediaServiceLocation" ma:index="22" nillable="true" ma:displayName="Location" ma:indexed="true" ma:internalName="MediaServiceLocation" ma:readOnly="true">
      <xsd:simpleType>
        <xsd:restriction base="dms:Text"/>
      </xsd:simpleType>
    </xsd:element>
    <xsd:element name="_Flow_SignoffStatus" ma:index="23" nillable="true" ma:displayName="Sign-off status" ma:internalName="Sign_x002d_off_x0020_status">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ab83896-aab5-4bd0-8483-2509975cde9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0ded2f76-3d7f-42dd-9c06-17f0be1886d6}" ma:internalName="TaxCatchAll" ma:showField="CatchAllData" ma:web="5ab83896-aab5-4bd0-8483-2509975cde9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5ab83896-aab5-4bd0-8483-2509975cde97" xsi:nil="true"/>
    <lcf76f155ced4ddcb4097134ff3c332f xmlns="4eda033e-a47d-4c30-b1aa-2ec495e3f466">
      <Terms xmlns="http://schemas.microsoft.com/office/infopath/2007/PartnerControls"/>
    </lcf76f155ced4ddcb4097134ff3c332f>
    <_Flow_SignoffStatus xmlns="4eda033e-a47d-4c30-b1aa-2ec495e3f466" xsi:nil="true"/>
  </documentManagement>
</p:properties>
</file>

<file path=customXml/itemProps1.xml><?xml version="1.0" encoding="utf-8"?>
<ds:datastoreItem xmlns:ds="http://schemas.openxmlformats.org/officeDocument/2006/customXml" ds:itemID="{8BE2CDCF-B771-441B-8702-B7C67B13B0E9}"/>
</file>

<file path=customXml/itemProps2.xml><?xml version="1.0" encoding="utf-8"?>
<ds:datastoreItem xmlns:ds="http://schemas.openxmlformats.org/officeDocument/2006/customXml" ds:itemID="{D90CFEE1-6CF9-48A4-847C-73FF7C6846BA}">
  <ds:schemaRefs>
    <ds:schemaRef ds:uri="http://schemas.microsoft.com/sharepoint/v3/contenttype/forms"/>
  </ds:schemaRefs>
</ds:datastoreItem>
</file>

<file path=customXml/itemProps3.xml><?xml version="1.0" encoding="utf-8"?>
<ds:datastoreItem xmlns:ds="http://schemas.openxmlformats.org/officeDocument/2006/customXml" ds:itemID="{EA19850C-B132-4F9E-91AE-B86D28DA0AF3}">
  <ds:schemaRefs>
    <ds:schemaRef ds:uri="http://www.w3.org/XML/1998/namespace"/>
    <ds:schemaRef ds:uri="http://purl.org/dc/dcmitype/"/>
    <ds:schemaRef ds:uri="http://purl.org/dc/elements/1.1/"/>
    <ds:schemaRef ds:uri="3f47a36b-a50f-4699-883d-0491c80e9a76"/>
    <ds:schemaRef ds:uri="http://schemas.microsoft.com/office/infopath/2007/PartnerControls"/>
    <ds:schemaRef ds:uri="http://schemas.microsoft.com/office/2006/documentManagement/types"/>
    <ds:schemaRef ds:uri="http://schemas.openxmlformats.org/package/2006/metadata/core-properties"/>
    <ds:schemaRef ds:uri="cf4f2b84-7079-4faa-9836-bb7c6de2ae39"/>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Office Theme</Template>
  <TotalTime>2</TotalTime>
  <Words>456</Words>
  <Application>Microsoft Office PowerPoint</Application>
  <PresentationFormat>Custom</PresentationFormat>
  <Paragraphs>87</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Arial,Sans-Serif</vt:lpstr>
      <vt:lpstr>Calibri</vt:lpstr>
      <vt:lpstr>Century Gothic</vt:lpstr>
      <vt:lpstr>Garamond</vt:lpstr>
      <vt:lpstr>Office Theme</vt:lpstr>
      <vt:lpstr>PowerPoint Presentation</vt:lpstr>
    </vt:vector>
  </TitlesOfParts>
  <Company>HPES ACES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Hunter, Shanise Y. (LARC-E3)[SSAI DEVELOP]</dc:creator>
  <cp:lastModifiedBy>Simone Schneider</cp:lastModifiedBy>
  <cp:revision>2</cp:revision>
  <dcterms:created xsi:type="dcterms:W3CDTF">2019-02-05T16:32:03Z</dcterms:created>
  <dcterms:modified xsi:type="dcterms:W3CDTF">2024-11-07T23:53:59Z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0x0101002079F8CB76D0E34B89531DCE233395D6</vt:lpwstr>
  </property>
  <property fmtid="{D5CDD505-2E9C-101B-9397-08002B2CF9AE}" pid="3" name="MediaServiceImageTags">
    <vt:lpwstr/>
  </property>
  <property fmtid="{D5CDD505-2E9C-101B-9397-08002B2CF9AE}" pid="4" name="Order">
    <vt:lpwstr>42500.0000000000</vt:lpwstr>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_ExtendedDescription">
    <vt:lpwstr/>
  </property>
  <property fmtid="{D5CDD505-2E9C-101B-9397-08002B2CF9AE}" pid="9" name="TriggerFlowInfo">
    <vt:lpwstr/>
  </property>
  <property fmtid="{D5CDD505-2E9C-101B-9397-08002B2CF9AE}" pid="10" name="xd_Signature">
    <vt:lpwstr/>
  </property>
</Properties>
</file>