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3"/>
  </p:notesMasterIdLst>
  <p:handoutMasterIdLst>
    <p:handoutMasterId r:id="rId14"/>
  </p:handoutMasterIdLst>
  <p:sldIdLst>
    <p:sldId id="319" r:id="rId5"/>
    <p:sldId id="351" r:id="rId6"/>
    <p:sldId id="355" r:id="rId7"/>
    <p:sldId id="356" r:id="rId8"/>
    <p:sldId id="357" r:id="rId9"/>
    <p:sldId id="352" r:id="rId10"/>
    <p:sldId id="360" r:id="rId11"/>
    <p:sldId id="3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079F6B-2024-47AC-C75F-BD4F2F2F41C1}" name="Sophia Skoglund" initials="SS" userId="S::sophia.skoglund@ssaihq.com::e785ee75-321d-4883-8c8f-abbe80df50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8"/>
    <a:srgbClr val="51AEB3"/>
    <a:srgbClr val="8B8580"/>
    <a:srgbClr val="FFFFFF"/>
    <a:srgbClr val="895999"/>
    <a:srgbClr val="67A478"/>
    <a:srgbClr val="B8394F"/>
    <a:srgbClr val="D0652A"/>
    <a:srgbClr val="5496AD"/>
    <a:srgbClr val="53B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9756F-115D-7740-BB91-76763D0741E7}" v="9" dt="2022-09-09T18:33:18.606"/>
    <p1510:client id="{B3391131-C170-6A4E-5831-3FE2B74225E8}" v="93" dt="2022-09-09T18:23:22.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36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9/9/2022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331890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353625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1839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97208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a:t>Click to edit Master text styles</a:t>
            </a:r>
          </a:p>
          <a:p>
            <a:pPr lvl="0"/>
            <a:endParaRPr lang="en-US"/>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13.pn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11.wmf"/><Relationship Id="rId1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5.wmf"/><Relationship Id="rId12" Type="http://schemas.openxmlformats.org/officeDocument/2006/relationships/image" Target="../media/image10.wmf"/><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hyperlink" Target="https://www.resize-image.net/" TargetMode="External"/><Relationship Id="rId11" Type="http://schemas.openxmlformats.org/officeDocument/2006/relationships/image" Target="../media/image9.wmf"/><Relationship Id="rId5" Type="http://schemas.openxmlformats.org/officeDocument/2006/relationships/hyperlink" Target="https://guides.lib.umich.edu/c.php?g=282942&amp;p=1888162" TargetMode="External"/><Relationship Id="rId15" Type="http://schemas.openxmlformats.org/officeDocument/2006/relationships/image" Target="../media/image18.jpeg"/><Relationship Id="rId10" Type="http://schemas.openxmlformats.org/officeDocument/2006/relationships/image" Target="../media/image8.wmf"/><Relationship Id="rId4" Type="http://schemas.openxmlformats.org/officeDocument/2006/relationships/hyperlink" Target="https://www.gimp.org/downloads/" TargetMode="External"/><Relationship Id="rId9" Type="http://schemas.openxmlformats.org/officeDocument/2006/relationships/image" Target="../media/image7.wmf"/><Relationship Id="rId14" Type="http://schemas.openxmlformats.org/officeDocument/2006/relationships/image" Target="../media/image12.wmf"/></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24.png"/><Relationship Id="rId3" Type="http://schemas.openxmlformats.org/officeDocument/2006/relationships/image" Target="../media/image5.wmf"/><Relationship Id="rId7" Type="http://schemas.openxmlformats.org/officeDocument/2006/relationships/image" Target="../media/image9.wmf"/><Relationship Id="rId12"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wmf"/><Relationship Id="rId11" Type="http://schemas.openxmlformats.org/officeDocument/2006/relationships/image" Target="../media/image22.jpeg"/><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wmf"/><Relationship Id="rId5" Type="http://schemas.openxmlformats.org/officeDocument/2006/relationships/image" Target="../media/image7.wmf"/><Relationship Id="rId10" Type="http://schemas.openxmlformats.org/officeDocument/2006/relationships/image" Target="../media/image12.wmf"/><Relationship Id="rId4" Type="http://schemas.openxmlformats.org/officeDocument/2006/relationships/image" Target="../media/image6.wmf"/><Relationship Id="rId9" Type="http://schemas.openxmlformats.org/officeDocument/2006/relationships/image" Target="../media/image11.wmf"/></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200" b="0">
                <a:solidFill>
                  <a:schemeClr val="tx1">
                    <a:lumMod val="65000"/>
                    <a:lumOff val="35000"/>
                  </a:schemeClr>
                </a:solidFill>
              </a:rPr>
              <a:t>Project Short Title</a:t>
            </a:r>
          </a:p>
          <a:p>
            <a:r>
              <a:rPr lang="en-US" sz="3200" b="0">
                <a:solidFill>
                  <a:schemeClr val="tx1">
                    <a:lumMod val="65000"/>
                    <a:lumOff val="35000"/>
                  </a:schemeClr>
                </a:solidFill>
              </a:rPr>
              <a:t>DEVELOP Node Name (ex: Virginia – Langley)</a:t>
            </a:r>
            <a:endParaRPr lang="en-US" sz="2400" b="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t="4890" b="4890"/>
          <a:stretch/>
        </p:blipFill>
        <p:spPr>
          <a:xfrm>
            <a:off x="6276689" y="-6025"/>
            <a:ext cx="5915311" cy="6864025"/>
          </a:xfrm>
          <a:prstGeom prst="rect">
            <a:avLst/>
          </a:prstGeom>
        </p:spPr>
      </p:pic>
      <p:sp>
        <p:nvSpPr>
          <p:cNvPr id="5" name="Text Placeholder 1">
            <a:extLst>
              <a:ext uri="{FF2B5EF4-FFF2-40B4-BE49-F238E27FC236}">
                <a16:creationId xmlns:a16="http://schemas.microsoft.com/office/drawing/2014/main" id="{D2DD49A1-A125-4146-B2E6-E8BEB2899A40}"/>
              </a:ext>
            </a:extLst>
          </p:cNvPr>
          <p:cNvSpPr txBox="1">
            <a:spLocks/>
          </p:cNvSpPr>
          <p:nvPr/>
        </p:nvSpPr>
        <p:spPr>
          <a:xfrm>
            <a:off x="577607" y="1058778"/>
            <a:ext cx="5749451" cy="16490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4400" b="1" kern="1200">
                <a:solidFill>
                  <a:srgbClr val="244D60"/>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800" dirty="0">
                <a:solidFill>
                  <a:schemeClr val="accent1"/>
                </a:solidFill>
                <a:latin typeface="Georgia"/>
              </a:rPr>
              <a:t>Website Image</a:t>
            </a:r>
          </a:p>
          <a:p>
            <a:r>
              <a:rPr lang="en-US" sz="4000" b="0" dirty="0">
                <a:solidFill>
                  <a:schemeClr val="tx1">
                    <a:lumMod val="65000"/>
                    <a:lumOff val="35000"/>
                  </a:schemeClr>
                </a:solidFill>
                <a:latin typeface="Georgia"/>
              </a:rPr>
              <a:t>Fall 2022</a:t>
            </a:r>
          </a:p>
        </p:txBody>
      </p:sp>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215913"/>
            <a:ext cx="10712117" cy="820004"/>
          </a:xfrm>
        </p:spPr>
        <p:txBody>
          <a:bodyPr anchor="ctr">
            <a:normAutofit/>
          </a:bodyPr>
          <a:lstStyle/>
          <a:p>
            <a:r>
              <a:rPr lang="en-US" sz="3200" b="1">
                <a:solidFill>
                  <a:schemeClr val="accent1"/>
                </a:solidFill>
              </a:rPr>
              <a:t>Web Image: </a:t>
            </a:r>
            <a:r>
              <a:rPr lang="en-US" sz="3200">
                <a:solidFill>
                  <a:schemeClr val="accent1"/>
                </a:solidFill>
              </a:rPr>
              <a:t>Purpose and Overview</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352826" y="1035917"/>
            <a:ext cx="4220719" cy="4547772"/>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pPr>
            <a:r>
              <a:rPr lang="en-US" sz="1600" b="0" i="0" u="none" strike="noStrike" cap="none" dirty="0">
                <a:solidFill>
                  <a:srgbClr val="3F3F3F"/>
                </a:solidFill>
                <a:latin typeface="Century Gothic"/>
                <a:ea typeface="Century Gothic"/>
                <a:cs typeface="Century Gothic"/>
                <a:sym typeface="Century Gothic"/>
              </a:rPr>
              <a:t>This should be an attractive, </a:t>
            </a:r>
            <a:r>
              <a:rPr lang="en-US" sz="1600" b="1" i="0" u="none" strike="noStrike" cap="none" dirty="0">
                <a:solidFill>
                  <a:srgbClr val="3F3F3F"/>
                </a:solidFill>
                <a:latin typeface="Century Gothic"/>
                <a:ea typeface="Century Gothic"/>
                <a:cs typeface="Century Gothic"/>
                <a:sym typeface="Century Gothic"/>
              </a:rPr>
              <a:t>processed image of your study area </a:t>
            </a:r>
            <a:r>
              <a:rPr lang="en-US" sz="1600" b="0" i="0" u="none" strike="noStrike" cap="none" dirty="0">
                <a:solidFill>
                  <a:srgbClr val="3F3F3F"/>
                </a:solidFill>
                <a:latin typeface="Century Gothic"/>
                <a:ea typeface="Century Gothic"/>
                <a:cs typeface="Century Gothic"/>
                <a:sym typeface="Century Gothic"/>
              </a:rPr>
              <a:t>that will </a:t>
            </a:r>
            <a:r>
              <a:rPr lang="en-US" sz="1600" b="1" i="0" u="none" strike="noStrike" cap="none" dirty="0">
                <a:solidFill>
                  <a:srgbClr val="3F3F3F"/>
                </a:solidFill>
                <a:latin typeface="Century Gothic"/>
                <a:ea typeface="Century Gothic"/>
                <a:cs typeface="Century Gothic"/>
                <a:sym typeface="Century Gothic"/>
              </a:rPr>
              <a:t>represent the project</a:t>
            </a:r>
            <a:r>
              <a:rPr lang="en-US" sz="1600" b="0" i="0" u="none" strike="noStrike" cap="none" dirty="0">
                <a:solidFill>
                  <a:srgbClr val="3F3F3F"/>
                </a:solidFill>
                <a:latin typeface="Century Gothic"/>
                <a:ea typeface="Century Gothic"/>
                <a:cs typeface="Century Gothic"/>
                <a:sym typeface="Century Gothic"/>
              </a:rPr>
              <a:t> and be used for</a:t>
            </a:r>
            <a:r>
              <a:rPr lang="en-US" dirty="0">
                <a:solidFill>
                  <a:srgbClr val="3F3F3F"/>
                </a:solidFill>
                <a:latin typeface="Century Gothic"/>
                <a:ea typeface="Century Gothic"/>
                <a:cs typeface="Century Gothic"/>
                <a:sym typeface="Century Gothic"/>
              </a:rPr>
              <a:t>:</a:t>
            </a:r>
          </a:p>
          <a:p>
            <a:pPr marL="342900" lvl="0" indent="-342900">
              <a:lnSpc>
                <a:spcPct val="90000"/>
              </a:lnSpc>
              <a:spcBef>
                <a:spcPts val="600"/>
              </a:spcBef>
              <a:spcAft>
                <a:spcPts val="1200"/>
              </a:spcAft>
              <a:buClr>
                <a:srgbClr val="1B57AF"/>
              </a:buClr>
              <a:buSzPts val="2100"/>
              <a:buFont typeface="Webdings" pitchFamily="2" charset="2"/>
              <a:buChar char="4"/>
            </a:pPr>
            <a:r>
              <a:rPr lang="en-US" sz="1600" kern="1200" dirty="0">
                <a:solidFill>
                  <a:schemeClr val="tx1">
                    <a:lumMod val="75000"/>
                    <a:lumOff val="25000"/>
                  </a:schemeClr>
                </a:solidFill>
                <a:latin typeface="Century Gothic" panose="020B0502020202020204" pitchFamily="34" charset="0"/>
                <a:ea typeface="+mn-ea"/>
                <a:cs typeface="+mn-cs"/>
                <a:sym typeface="Century Gothic"/>
              </a:rPr>
              <a:t>Your close-out presentation</a:t>
            </a:r>
            <a:endParaRPr lang="en-US" sz="1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T</a:t>
            </a:r>
            <a:r>
              <a:rPr lang="en-US" sz="1600" i="0" u="none" strike="noStrike" cap="none" dirty="0">
                <a:solidFill>
                  <a:srgbClr val="3F3F3F"/>
                </a:solidFill>
                <a:latin typeface="Century Gothic"/>
                <a:ea typeface="Century Gothic"/>
                <a:cs typeface="Century Gothic"/>
                <a:sym typeface="Century Gothic"/>
              </a:rPr>
              <a:t>he project page</a:t>
            </a:r>
            <a:r>
              <a:rPr lang="en-US" sz="1600" b="1" i="0" u="none" strike="noStrike" cap="none" dirty="0">
                <a:solidFill>
                  <a:srgbClr val="3F3F3F"/>
                </a:solidFill>
                <a:latin typeface="Century Gothic"/>
                <a:ea typeface="Century Gothic"/>
                <a:cs typeface="Century Gothic"/>
                <a:sym typeface="Century Gothic"/>
              </a:rPr>
              <a:t> </a:t>
            </a:r>
            <a:r>
              <a:rPr lang="en-US" dirty="0">
                <a:solidFill>
                  <a:srgbClr val="3F3F3F"/>
                </a:solidFill>
                <a:latin typeface="Century Gothic"/>
                <a:ea typeface="Century Gothic"/>
                <a:cs typeface="Century Gothic"/>
                <a:sym typeface="Century Gothic"/>
              </a:rPr>
              <a:t>on</a:t>
            </a:r>
            <a:r>
              <a:rPr lang="en-US" sz="1600" b="0" i="0" u="none" strike="noStrike" cap="none" dirty="0">
                <a:solidFill>
                  <a:srgbClr val="3F3F3F"/>
                </a:solidFill>
                <a:latin typeface="Century Gothic"/>
                <a:ea typeface="Century Gothic"/>
                <a:cs typeface="Century Gothic"/>
                <a:sym typeface="Century Gothic"/>
              </a:rPr>
              <a:t> the </a:t>
            </a:r>
            <a:r>
              <a:rPr lang="en-US" sz="1600" b="0" i="0" strike="noStrike" cap="none" dirty="0">
                <a:solidFill>
                  <a:srgbClr val="3F3F3F"/>
                </a:solidFill>
                <a:latin typeface="Century Gothic"/>
                <a:ea typeface="Century Gothic"/>
                <a:cs typeface="Century Gothic"/>
                <a:sym typeface="Century Gothic"/>
              </a:rPr>
              <a:t>DEVELOP website</a:t>
            </a:r>
            <a:endParaRPr lang="en-US" sz="1600" b="0" i="0"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Content</a:t>
            </a:r>
            <a:r>
              <a:rPr lang="en-US" sz="1600" b="0" i="0" u="none" strike="noStrike" cap="none" dirty="0">
                <a:solidFill>
                  <a:srgbClr val="3F3F3F"/>
                </a:solidFill>
                <a:latin typeface="Century Gothic"/>
                <a:ea typeface="Century Gothic"/>
                <a:cs typeface="Century Gothic"/>
                <a:sym typeface="Century Gothic"/>
              </a:rPr>
              <a:t> on </a:t>
            </a:r>
            <a:r>
              <a:rPr lang="en-US" sz="1600" b="0" i="0" strike="noStrike" cap="none" dirty="0">
                <a:solidFill>
                  <a:srgbClr val="3F3F3F"/>
                </a:solidFill>
                <a:latin typeface="Century Gothic"/>
                <a:ea typeface="Century Gothic"/>
                <a:cs typeface="Century Gothic"/>
                <a:sym typeface="Century Gothic"/>
              </a:rPr>
              <a:t>NASA’s Applied Sciences</a:t>
            </a:r>
            <a:r>
              <a:rPr lang="en-US" sz="1600" b="0" i="0" u="none" strike="noStrike" cap="none" dirty="0">
                <a:solidFill>
                  <a:srgbClr val="3F3F3F"/>
                </a:solidFill>
                <a:latin typeface="Century Gothic"/>
                <a:ea typeface="Century Gothic"/>
                <a:cs typeface="Century Gothic"/>
                <a:sym typeface="Century Gothic"/>
              </a:rPr>
              <a:t> website</a:t>
            </a:r>
            <a:endParaRPr lang="en-US" sz="1600" b="0" i="0" u="none" strike="noStrike" cap="none" dirty="0">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rPr>
              <a:t>DEVELOP promotional materials</a:t>
            </a:r>
            <a:endParaRPr lang="en-US" dirty="0">
              <a:solidFill>
                <a:srgbClr val="3F3F3F"/>
              </a:solidFill>
              <a:latin typeface="Century Gothic"/>
              <a:ea typeface="Century Gothic"/>
              <a:cs typeface="Century Gothic"/>
              <a:sym typeface="Century Gothic"/>
            </a:endParaRPr>
          </a:p>
          <a:p>
            <a:pPr marL="342900" lvl="0" indent="-342900">
              <a:lnSpc>
                <a:spcPct val="90000"/>
              </a:lnSpc>
              <a:spcBef>
                <a:spcPts val="600"/>
              </a:spcBef>
              <a:spcAft>
                <a:spcPts val="1200"/>
              </a:spcAft>
              <a:buClr>
                <a:srgbClr val="1B57AF"/>
              </a:buClr>
              <a:buSzPts val="2100"/>
              <a:buFont typeface="Webdings" pitchFamily="2" charset="2"/>
              <a:buChar char="4"/>
            </a:pPr>
            <a:r>
              <a:rPr lang="en-US" dirty="0">
                <a:solidFill>
                  <a:srgbClr val="3F3F3F"/>
                </a:solidFill>
                <a:latin typeface="Century Gothic"/>
                <a:ea typeface="Century Gothic"/>
                <a:cs typeface="Century Gothic"/>
                <a:sym typeface="Century Gothic"/>
              </a:rPr>
              <a:t>F</a:t>
            </a:r>
            <a:r>
              <a:rPr lang="en-US" sz="1600" b="0" i="0" u="none" strike="noStrike" cap="none" dirty="0">
                <a:solidFill>
                  <a:srgbClr val="3F3F3F"/>
                </a:solidFill>
                <a:latin typeface="Century Gothic"/>
                <a:ea typeface="Century Gothic"/>
                <a:cs typeface="Century Gothic"/>
                <a:sym typeface="Century Gothic"/>
              </a:rPr>
              <a:t>uture publications</a:t>
            </a:r>
            <a:endParaRPr lang="en-US" dirty="0">
              <a:solidFill>
                <a:srgbClr val="3F3F3F"/>
              </a:solidFill>
              <a:latin typeface="Century Gothic"/>
            </a:endParaRPr>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63577"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67136"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70754"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65337"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61760"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68945"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72550"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61756" y="5995304"/>
            <a:ext cx="805436" cy="809462"/>
          </a:xfrm>
          <a:prstGeom prst="rect">
            <a:avLst/>
          </a:prstGeom>
        </p:spPr>
      </p:pic>
      <p:pic>
        <p:nvPicPr>
          <p:cNvPr id="15" name="Google Shape;105;p2">
            <a:extLst>
              <a:ext uri="{FF2B5EF4-FFF2-40B4-BE49-F238E27FC236}">
                <a16:creationId xmlns:a16="http://schemas.microsoft.com/office/drawing/2014/main" id="{21A2EEF2-64EC-4E1E-A04F-40FE0B0789F5}"/>
              </a:ext>
            </a:extLst>
          </p:cNvPr>
          <p:cNvPicPr preferRelativeResize="0"/>
          <p:nvPr/>
        </p:nvPicPr>
        <p:blipFill rotWithShape="1">
          <a:blip r:embed="rId11">
            <a:alphaModFix/>
          </a:blip>
          <a:srcRect/>
          <a:stretch/>
        </p:blipFill>
        <p:spPr>
          <a:xfrm>
            <a:off x="358588" y="1108917"/>
            <a:ext cx="3352813" cy="2558145"/>
          </a:xfrm>
          <a:prstGeom prst="rect">
            <a:avLst/>
          </a:prstGeom>
          <a:noFill/>
          <a:ln w="38100" cap="flat" cmpd="sng">
            <a:solidFill>
              <a:srgbClr val="3F3F3F"/>
            </a:solidFill>
            <a:prstDash val="solid"/>
            <a:round/>
            <a:headEnd type="none" w="sm" len="sm"/>
            <a:tailEnd type="none" w="sm" len="sm"/>
          </a:ln>
        </p:spPr>
      </p:pic>
      <p:pic>
        <p:nvPicPr>
          <p:cNvPr id="16" name="Google Shape;106;p2">
            <a:extLst>
              <a:ext uri="{FF2B5EF4-FFF2-40B4-BE49-F238E27FC236}">
                <a16:creationId xmlns:a16="http://schemas.microsoft.com/office/drawing/2014/main" id="{1BBAC345-5CA4-4281-BA90-7DDEE6CF0A44}"/>
              </a:ext>
            </a:extLst>
          </p:cNvPr>
          <p:cNvPicPr preferRelativeResize="0"/>
          <p:nvPr/>
        </p:nvPicPr>
        <p:blipFill rotWithShape="1">
          <a:blip r:embed="rId12">
            <a:alphaModFix/>
          </a:blip>
          <a:srcRect/>
          <a:stretch/>
        </p:blipFill>
        <p:spPr>
          <a:xfrm>
            <a:off x="2743187" y="2262883"/>
            <a:ext cx="3352813" cy="2558145"/>
          </a:xfrm>
          <a:prstGeom prst="rect">
            <a:avLst/>
          </a:prstGeom>
          <a:noFill/>
          <a:ln w="38100" cap="flat" cmpd="sng">
            <a:solidFill>
              <a:srgbClr val="3F3F3F"/>
            </a:solidFill>
            <a:prstDash val="solid"/>
            <a:round/>
            <a:headEnd type="none" w="sm" len="sm"/>
            <a:tailEnd type="none" w="sm" len="sm"/>
          </a:ln>
        </p:spPr>
      </p:pic>
      <p:pic>
        <p:nvPicPr>
          <p:cNvPr id="19" name="Google Shape;107;p2">
            <a:extLst>
              <a:ext uri="{FF2B5EF4-FFF2-40B4-BE49-F238E27FC236}">
                <a16:creationId xmlns:a16="http://schemas.microsoft.com/office/drawing/2014/main" id="{12552233-25AE-4A6B-9994-1568840ACD6F}"/>
              </a:ext>
            </a:extLst>
          </p:cNvPr>
          <p:cNvPicPr preferRelativeResize="0"/>
          <p:nvPr/>
        </p:nvPicPr>
        <p:blipFill rotWithShape="1">
          <a:blip r:embed="rId13">
            <a:alphaModFix/>
          </a:blip>
          <a:srcRect/>
          <a:stretch/>
        </p:blipFill>
        <p:spPr>
          <a:xfrm>
            <a:off x="358588" y="4026985"/>
            <a:ext cx="3352813" cy="2558145"/>
          </a:xfrm>
          <a:prstGeom prst="rect">
            <a:avLst/>
          </a:prstGeom>
          <a:noFill/>
          <a:ln w="38100" cap="flat" cmpd="sng">
            <a:solidFill>
              <a:srgbClr val="3F3F3F"/>
            </a:solidFill>
            <a:prstDash val="solid"/>
            <a:round/>
            <a:headEnd type="none" w="sm" len="sm"/>
            <a:tailEnd type="none" w="sm" len="sm"/>
          </a:ln>
        </p:spPr>
      </p:pic>
      <p:pic>
        <p:nvPicPr>
          <p:cNvPr id="24" name="Google Shape;109;p2">
            <a:extLst>
              <a:ext uri="{FF2B5EF4-FFF2-40B4-BE49-F238E27FC236}">
                <a16:creationId xmlns:a16="http://schemas.microsoft.com/office/drawing/2014/main" id="{FDB6CA70-FC8A-40B4-B035-291EF7A0180C}"/>
              </a:ext>
            </a:extLst>
          </p:cNvPr>
          <p:cNvPicPr preferRelativeResize="0"/>
          <p:nvPr/>
        </p:nvPicPr>
        <p:blipFill rotWithShape="1">
          <a:blip r:embed="rId14">
            <a:alphaModFix/>
          </a:blip>
          <a:srcRect l="28904" t="16239" r="30073" b="57735"/>
          <a:stretch/>
        </p:blipFill>
        <p:spPr>
          <a:xfrm>
            <a:off x="6367904" y="4925776"/>
            <a:ext cx="4190564" cy="1723744"/>
          </a:xfrm>
          <a:prstGeom prst="rect">
            <a:avLst/>
          </a:prstGeom>
          <a:noFill/>
          <a:ln w="38100" cap="flat" cmpd="sng">
            <a:solidFill>
              <a:srgbClr val="3F3F3F"/>
            </a:solidFill>
            <a:prstDash val="solid"/>
            <a:round/>
            <a:headEnd type="none" w="sm" len="sm"/>
            <a:tailEnd type="none" w="sm" len="sm"/>
          </a:ln>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21246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oogle Shape;120;p3" descr="https://lh6.googleusercontent.com/32EeSTnBZ-m3t_Xd3Fr_80bkCgU6AUburNr_Wc-6uCl9h7089kIux_w5vpsl9uPUWZsR3HcclW94czWKrTaJEfMGqCeqXNPBuYVCgqTi83jkG8GTxZFaqwXxtxdlW4pwrxAM59YSewc">
            <a:extLst>
              <a:ext uri="{FF2B5EF4-FFF2-40B4-BE49-F238E27FC236}">
                <a16:creationId xmlns:a16="http://schemas.microsoft.com/office/drawing/2014/main" id="{A1D0E200-925F-4850-A84E-FE94F9725AB8}"/>
              </a:ext>
            </a:extLst>
          </p:cNvPr>
          <p:cNvPicPr preferRelativeResize="0"/>
          <p:nvPr/>
        </p:nvPicPr>
        <p:blipFill rotWithShape="1">
          <a:blip r:embed="rId3">
            <a:alphaModFix/>
          </a:blip>
          <a:srcRect l="522"/>
          <a:stretch/>
        </p:blipFill>
        <p:spPr>
          <a:xfrm>
            <a:off x="3051597" y="4733011"/>
            <a:ext cx="1457105" cy="796823"/>
          </a:xfrm>
          <a:prstGeom prst="rect">
            <a:avLst/>
          </a:prstGeom>
          <a:noFill/>
          <a:ln>
            <a:noFill/>
          </a:ln>
        </p:spPr>
      </p:pic>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dirty="0">
                <a:solidFill>
                  <a:schemeClr val="accent1"/>
                </a:solidFill>
              </a:rPr>
              <a:t>Web Image: </a:t>
            </a:r>
            <a:r>
              <a:rPr lang="en-US" sz="3200" dirty="0">
                <a:solidFill>
                  <a:schemeClr val="accent1"/>
                </a:solidFill>
              </a:rPr>
              <a:t>Requirements</a:t>
            </a:r>
            <a:endParaRPr lang="en-US" sz="3200" b="1" dirty="0">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3890309"/>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fontAlgn="auto">
              <a:lnSpc>
                <a:spcPct val="90000"/>
              </a:lnSpc>
              <a:spcAft>
                <a:spcPts val="600"/>
              </a:spcAft>
              <a:buClr>
                <a:srgbClr val="1B57AF"/>
              </a:buClr>
              <a:buSzPts val="2100"/>
              <a:buFont typeface="Webdings" pitchFamily="2" charset="2"/>
              <a:buChar char="4"/>
              <a:tabLst/>
              <a:defRPr/>
            </a:pPr>
            <a:r>
              <a:rPr lang="en-US" sz="2100" kern="1200" dirty="0">
                <a:solidFill>
                  <a:schemeClr val="tx1">
                    <a:lumMod val="75000"/>
                    <a:lumOff val="25000"/>
                  </a:schemeClr>
                </a:solidFill>
                <a:latin typeface="Century Gothic"/>
                <a:ea typeface="+mn-ea"/>
                <a:cs typeface="+mn-cs"/>
                <a:sym typeface="Century Gothic"/>
              </a:rPr>
              <a:t>High-resolution: </a:t>
            </a:r>
            <a:r>
              <a:rPr lang="en-US" sz="2100" b="1" kern="1200" dirty="0">
                <a:solidFill>
                  <a:schemeClr val="tx1">
                    <a:lumMod val="75000"/>
                    <a:lumOff val="25000"/>
                  </a:schemeClr>
                </a:solidFill>
                <a:latin typeface="Century Gothic"/>
                <a:ea typeface="+mn-ea"/>
                <a:cs typeface="+mn-cs"/>
                <a:sym typeface="Century Gothic"/>
              </a:rPr>
              <a:t>1920 x </a:t>
            </a:r>
            <a:r>
              <a:rPr lang="en-US" sz="2100" b="1" dirty="0">
                <a:solidFill>
                  <a:schemeClr val="tx1">
                    <a:lumMod val="75000"/>
                    <a:lumOff val="25000"/>
                  </a:schemeClr>
                </a:solidFill>
                <a:latin typeface="Century Gothic"/>
                <a:ea typeface="+mn-ea"/>
                <a:cs typeface="+mn-cs"/>
                <a:sym typeface="Century Gothic"/>
              </a:rPr>
              <a:t>1440</a:t>
            </a:r>
            <a:r>
              <a:rPr lang="en-US" sz="2100" b="1" kern="1200" dirty="0">
                <a:solidFill>
                  <a:schemeClr val="tx1">
                    <a:lumMod val="75000"/>
                    <a:lumOff val="25000"/>
                  </a:schemeClr>
                </a:solidFill>
                <a:latin typeface="Century Gothic"/>
                <a:ea typeface="+mn-ea"/>
                <a:cs typeface="+mn-cs"/>
                <a:sym typeface="Century Gothic"/>
              </a:rPr>
              <a:t> (300+ dpi), landscape orientation</a:t>
            </a:r>
            <a:endParaRPr lang="en-US" sz="2100" b="1" kern="1200" dirty="0">
              <a:solidFill>
                <a:schemeClr val="tx1">
                  <a:lumMod val="75000"/>
                  <a:lumOff val="25000"/>
                </a:schemeClr>
              </a:solidFill>
              <a:latin typeface="Century Gothic"/>
              <a:ea typeface="+mn-ea"/>
              <a:cs typeface="+mn-cs"/>
            </a:endParaRPr>
          </a:p>
          <a:p>
            <a:pPr marL="800100" lvl="1" indent="-342900">
              <a:lnSpc>
                <a:spcPct val="100000"/>
              </a:lnSpc>
              <a:spcBef>
                <a:spcPts val="0"/>
              </a:spcBef>
              <a:buClr>
                <a:srgbClr val="1B57AF"/>
              </a:buClr>
              <a:buSzPts val="2100"/>
              <a:buFont typeface="Wingdings" pitchFamily="2" charset="2"/>
              <a:buChar char="§"/>
              <a:defRPr/>
            </a:pPr>
            <a:r>
              <a:rPr lang="en-US" kern="0" dirty="0">
                <a:solidFill>
                  <a:srgbClr val="3F3F3F"/>
                </a:solidFill>
                <a:latin typeface="Century Gothic"/>
                <a:ea typeface="Century Gothic"/>
                <a:cs typeface="Century Gothic"/>
              </a:rPr>
              <a:t>You can </a:t>
            </a:r>
            <a:r>
              <a:rPr lang="en-US" kern="0" dirty="0">
                <a:solidFill>
                  <a:srgbClr val="3F3F3F"/>
                </a:solidFill>
                <a:latin typeface="Century Gothic"/>
                <a:ea typeface="Century Gothic"/>
                <a:cs typeface="Century Gothic"/>
                <a:hlinkClick r:id="rId4"/>
              </a:rPr>
              <a:t>download GIMP</a:t>
            </a:r>
            <a:r>
              <a:rPr lang="en-US" kern="0" dirty="0">
                <a:solidFill>
                  <a:srgbClr val="3F3F3F"/>
                </a:solidFill>
                <a:latin typeface="Century Gothic"/>
                <a:ea typeface="Century Gothic"/>
                <a:cs typeface="Century Gothic"/>
              </a:rPr>
              <a:t>, a free &amp; opensource editor, and follow these steps: </a:t>
            </a:r>
            <a:r>
              <a:rPr lang="en-US" kern="0" dirty="0">
                <a:latin typeface="Century Gothic"/>
                <a:ea typeface="Century Gothic"/>
                <a:cs typeface="Century Gothic"/>
                <a:hlinkClick r:id="rId5"/>
              </a:rPr>
              <a:t>https://guides.lib.umich.edu/c.php?g=282942&amp;p=1888162</a:t>
            </a:r>
            <a:r>
              <a:rPr lang="en-US" kern="0" dirty="0">
                <a:latin typeface="Century Gothic"/>
                <a:ea typeface="Century Gothic"/>
                <a:cs typeface="Century Gothic"/>
              </a:rPr>
              <a:t> </a:t>
            </a:r>
          </a:p>
          <a:p>
            <a:pPr marL="800100" lvl="1" indent="-342900">
              <a:lnSpc>
                <a:spcPct val="100000"/>
              </a:lnSpc>
              <a:spcBef>
                <a:spcPts val="0"/>
              </a:spcBef>
              <a:buClr>
                <a:srgbClr val="1B57AF"/>
              </a:buClr>
              <a:buSzPts val="2100"/>
              <a:buFont typeface="Wingdings" pitchFamily="2" charset="2"/>
              <a:buChar char="§"/>
              <a:defRPr/>
            </a:pPr>
            <a:endParaRPr lang="en-US" kern="0" dirty="0">
              <a:latin typeface="Century Gothic"/>
              <a:ea typeface="Century Gothic"/>
              <a:cs typeface="Century Gothic"/>
            </a:endParaRPr>
          </a:p>
          <a:p>
            <a:pPr marL="800100" lvl="1" indent="-342900">
              <a:lnSpc>
                <a:spcPct val="100000"/>
              </a:lnSpc>
              <a:spcBef>
                <a:spcPts val="0"/>
              </a:spcBef>
              <a:buClr>
                <a:srgbClr val="1B57AF"/>
              </a:buClr>
              <a:buSzPts val="2100"/>
              <a:buFont typeface="Wingdings" pitchFamily="2" charset="2"/>
              <a:buChar char="§"/>
              <a:defRPr/>
            </a:pPr>
            <a:r>
              <a:rPr lang="en-US" kern="0" dirty="0">
                <a:solidFill>
                  <a:srgbClr val="3F3F3F"/>
                </a:solidFill>
                <a:latin typeface="Century Gothic"/>
                <a:ea typeface="Century Gothic"/>
                <a:cs typeface="Century Gothic"/>
                <a:sym typeface="Century Gothic"/>
              </a:rPr>
              <a:t>Or use an </a:t>
            </a:r>
            <a:r>
              <a:rPr lang="en-US" kern="0" dirty="0">
                <a:solidFill>
                  <a:srgbClr val="3F3F3F"/>
                </a:solidFill>
                <a:latin typeface="Century Gothic"/>
                <a:ea typeface="Century Gothic"/>
                <a:cs typeface="Century Gothic"/>
                <a:sym typeface="Century Gothic"/>
                <a:hlinkClick r:id="rId6"/>
              </a:rPr>
              <a:t>o</a:t>
            </a:r>
            <a:r>
              <a:rPr kumimoji="0" lang="en-US" b="0" i="0" u="none" strike="noStrike" kern="0" cap="none" spc="0" normalizeH="0" baseline="0" noProof="0" dirty="0">
                <a:ln>
                  <a:noFill/>
                </a:ln>
                <a:solidFill>
                  <a:srgbClr val="3F3F3F"/>
                </a:solidFill>
                <a:effectLst/>
                <a:uLnTx/>
                <a:uFillTx/>
                <a:latin typeface="Century Gothic"/>
                <a:ea typeface="Century Gothic"/>
                <a:cs typeface="Century Gothic"/>
                <a:sym typeface="Century Gothic"/>
                <a:hlinkClick r:id="rId6"/>
              </a:rPr>
              <a:t>nline resizer</a:t>
            </a:r>
            <a:endParaRPr lang="en-US" b="1" kern="1200" dirty="0">
              <a:solidFill>
                <a:schemeClr val="tx1">
                  <a:lumMod val="75000"/>
                  <a:lumOff val="25000"/>
                </a:schemeClr>
              </a:solidFill>
              <a:latin typeface="Century Gothic"/>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Saved as </a:t>
            </a:r>
            <a:r>
              <a:rPr lang="en-US" sz="2100" dirty="0">
                <a:solidFill>
                  <a:schemeClr val="tx1">
                    <a:lumMod val="75000"/>
                    <a:lumOff val="25000"/>
                  </a:schemeClr>
                </a:solidFill>
                <a:latin typeface="Century Gothic"/>
                <a:ea typeface="+mn-ea"/>
                <a:cs typeface="+mn-cs"/>
                <a:sym typeface="Century Gothic"/>
              </a:rPr>
              <a:t>a</a:t>
            </a:r>
            <a:r>
              <a:rPr lang="en-US" sz="2100" b="1" dirty="0">
                <a:solidFill>
                  <a:schemeClr val="tx1">
                    <a:lumMod val="75000"/>
                    <a:lumOff val="25000"/>
                  </a:schemeClr>
                </a:solidFill>
                <a:latin typeface="Century Gothic"/>
                <a:sym typeface="Century Gothic"/>
              </a:rPr>
              <a:t> JPEG or PN</a:t>
            </a:r>
            <a:r>
              <a:rPr lang="en-US" sz="2100" kern="1200" dirty="0">
                <a:solidFill>
                  <a:schemeClr val="tx1">
                    <a:lumMod val="75000"/>
                    <a:lumOff val="25000"/>
                  </a:schemeClr>
                </a:solidFill>
                <a:latin typeface="Century Gothic"/>
                <a:ea typeface="+mn-ea"/>
                <a:cs typeface="+mn-cs"/>
                <a:sym typeface="Century Gothic"/>
              </a:rPr>
              <a:t> </a:t>
            </a:r>
          </a:p>
          <a:p>
            <a:pPr marL="342900" indent="-342900">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At least one image provided is derived from </a:t>
            </a:r>
            <a:r>
              <a:rPr lang="en-US" sz="2100" b="1" kern="1200" dirty="0">
                <a:solidFill>
                  <a:schemeClr val="tx1">
                    <a:lumMod val="75000"/>
                    <a:lumOff val="25000"/>
                  </a:schemeClr>
                </a:solidFill>
                <a:latin typeface="Century Gothic"/>
                <a:ea typeface="+mn-ea"/>
                <a:cs typeface="+mn-cs"/>
                <a:sym typeface="Century Gothic"/>
              </a:rPr>
              <a:t>recent data (</a:t>
            </a:r>
            <a:r>
              <a:rPr lang="en-US" sz="2100" b="1" dirty="0">
                <a:solidFill>
                  <a:schemeClr val="tx1">
                    <a:lumMod val="75000"/>
                    <a:lumOff val="25000"/>
                  </a:schemeClr>
                </a:solidFill>
                <a:latin typeface="Century Gothic"/>
                <a:ea typeface="+mn-ea"/>
                <a:cs typeface="+mn-cs"/>
                <a:sym typeface="Century Gothic"/>
              </a:rPr>
              <a:t>2021</a:t>
            </a:r>
            <a:r>
              <a:rPr lang="en-US" sz="2100" b="1" kern="1200" dirty="0">
                <a:solidFill>
                  <a:schemeClr val="tx1">
                    <a:lumMod val="75000"/>
                    <a:lumOff val="25000"/>
                  </a:schemeClr>
                </a:solidFill>
                <a:latin typeface="Century Gothic"/>
                <a:ea typeface="+mn-ea"/>
                <a:cs typeface="+mn-cs"/>
                <a:sym typeface="Century Gothic"/>
              </a:rPr>
              <a:t> to </a:t>
            </a:r>
            <a:r>
              <a:rPr lang="en-US" sz="2100" b="1" dirty="0">
                <a:solidFill>
                  <a:schemeClr val="tx1">
                    <a:lumMod val="75000"/>
                    <a:lumOff val="25000"/>
                  </a:schemeClr>
                </a:solidFill>
                <a:latin typeface="Century Gothic"/>
                <a:ea typeface="+mn-ea"/>
                <a:cs typeface="+mn-cs"/>
                <a:sym typeface="Century Gothic"/>
              </a:rPr>
              <a:t>2022</a:t>
            </a:r>
            <a:r>
              <a:rPr lang="en-US" sz="2100" b="1" kern="1200" dirty="0">
                <a:solidFill>
                  <a:schemeClr val="tx1">
                    <a:lumMod val="75000"/>
                    <a:lumOff val="25000"/>
                  </a:schemeClr>
                </a:solidFill>
                <a:latin typeface="Century Gothic"/>
                <a:ea typeface="+mn-ea"/>
                <a:cs typeface="+mn-cs"/>
                <a:sym typeface="Century Gothic"/>
              </a:rPr>
              <a:t>)</a:t>
            </a:r>
            <a:endParaRPr lang="en-US" sz="2100" b="1"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kern="1200" dirty="0">
                <a:solidFill>
                  <a:schemeClr val="tx1">
                    <a:lumMod val="75000"/>
                    <a:lumOff val="25000"/>
                  </a:schemeClr>
                </a:solidFill>
                <a:latin typeface="Century Gothic"/>
                <a:ea typeface="+mn-ea"/>
                <a:cs typeface="+mn-cs"/>
                <a:sym typeface="Century Gothic"/>
              </a:rPr>
              <a:t>The entire frame is </a:t>
            </a:r>
            <a:r>
              <a:rPr lang="en-US" sz="2100" b="1" kern="1200" dirty="0">
                <a:solidFill>
                  <a:schemeClr val="tx1">
                    <a:lumMod val="75000"/>
                    <a:lumOff val="25000"/>
                  </a:schemeClr>
                </a:solidFill>
                <a:latin typeface="Century Gothic"/>
                <a:ea typeface="+mn-ea"/>
                <a:cs typeface="+mn-cs"/>
                <a:sym typeface="Century Gothic"/>
              </a:rPr>
              <a:t>filled with imagery</a:t>
            </a:r>
            <a:r>
              <a:rPr lang="en-US" sz="2100" kern="1200" dirty="0">
                <a:solidFill>
                  <a:schemeClr val="tx1">
                    <a:lumMod val="75000"/>
                    <a:lumOff val="25000"/>
                  </a:schemeClr>
                </a:solidFill>
                <a:latin typeface="Century Gothic"/>
                <a:ea typeface="+mn-ea"/>
                <a:cs typeface="+mn-cs"/>
                <a:sym typeface="Century Gothic"/>
              </a:rPr>
              <a:t>, meaning absolutely NO </a:t>
            </a:r>
            <a:r>
              <a:rPr lang="en-US" sz="2100" dirty="0">
                <a:solidFill>
                  <a:schemeClr val="tx1">
                    <a:lumMod val="75000"/>
                    <a:lumOff val="25000"/>
                  </a:schemeClr>
                </a:solidFill>
                <a:latin typeface="Century Gothic"/>
                <a:ea typeface="+mn-ea"/>
                <a:cs typeface="+mn-cs"/>
                <a:sym typeface="Century Gothic"/>
              </a:rPr>
              <a:t>blank</a:t>
            </a:r>
            <a:r>
              <a:rPr lang="en-US" sz="2100" kern="1200" dirty="0">
                <a:solidFill>
                  <a:schemeClr val="tx1">
                    <a:lumMod val="75000"/>
                    <a:lumOff val="25000"/>
                  </a:schemeClr>
                </a:solidFill>
                <a:latin typeface="Century Gothic"/>
                <a:ea typeface="+mn-ea"/>
                <a:cs typeface="+mn-cs"/>
                <a:sym typeface="Century Gothic"/>
              </a:rPr>
              <a:t> space</a:t>
            </a:r>
            <a:endParaRPr lang="en-US" sz="2100" kern="1200" dirty="0">
              <a:solidFill>
                <a:schemeClr val="tx1">
                  <a:lumMod val="75000"/>
                  <a:lumOff val="25000"/>
                </a:schemeClr>
              </a:solidFill>
              <a:latin typeface="Century Gothic"/>
              <a:ea typeface="+mn-ea"/>
              <a:cs typeface="+mn-cs"/>
            </a:endParaRPr>
          </a:p>
          <a:p>
            <a:pPr marL="342900" indent="-342900" defTabSz="914400" eaLnBrk="1" latinLnBrk="0" hangingPunct="1">
              <a:lnSpc>
                <a:spcPct val="90000"/>
              </a:lnSpc>
              <a:spcAft>
                <a:spcPts val="600"/>
              </a:spcAft>
              <a:buClr>
                <a:srgbClr val="1B57AF"/>
              </a:buClr>
              <a:buSzPts val="2100"/>
              <a:buFont typeface="Webdings" pitchFamily="2" charset="2"/>
              <a:buChar char="4"/>
            </a:pPr>
            <a:r>
              <a:rPr lang="en-US" sz="2100" b="1" kern="1200" dirty="0">
                <a:solidFill>
                  <a:schemeClr val="tx1">
                    <a:lumMod val="75000"/>
                    <a:lumOff val="25000"/>
                  </a:schemeClr>
                </a:solidFill>
                <a:latin typeface="Century Gothic"/>
                <a:ea typeface="+mn-ea"/>
                <a:cs typeface="+mn-cs"/>
                <a:sym typeface="Century Gothic"/>
              </a:rPr>
              <a:t>Cannot be clipped to a shape</a:t>
            </a:r>
            <a:r>
              <a:rPr lang="en-US" sz="2100" kern="1200" dirty="0">
                <a:solidFill>
                  <a:schemeClr val="tx1">
                    <a:lumMod val="75000"/>
                    <a:lumOff val="25000"/>
                  </a:schemeClr>
                </a:solidFill>
                <a:latin typeface="Century Gothic"/>
                <a:ea typeface="+mn-ea"/>
                <a:cs typeface="+mn-cs"/>
                <a:sym typeface="Century Gothic"/>
              </a:rPr>
              <a:t> and there should be </a:t>
            </a:r>
            <a:r>
              <a:rPr lang="en-US" sz="2100" b="1" kern="1200" dirty="0">
                <a:solidFill>
                  <a:schemeClr val="tx1">
                    <a:lumMod val="75000"/>
                    <a:lumOff val="25000"/>
                  </a:schemeClr>
                </a:solidFill>
                <a:latin typeface="Century Gothic"/>
                <a:ea typeface="+mn-ea"/>
                <a:cs typeface="+mn-cs"/>
                <a:sym typeface="Century Gothic"/>
              </a:rPr>
              <a:t>no large, clip art style overlays</a:t>
            </a:r>
            <a:endParaRPr lang="en-US" sz="2100" b="1" kern="1200" dirty="0">
              <a:solidFill>
                <a:schemeClr val="tx1">
                  <a:lumMod val="75000"/>
                  <a:lumOff val="25000"/>
                </a:schemeClr>
              </a:solidFill>
              <a:latin typeface="Century Gothic"/>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dirty="0">
                <a:solidFill>
                  <a:srgbClr val="FF0000"/>
                </a:solidFill>
                <a:latin typeface="Century Gothic"/>
                <a:ea typeface="Century Gothic"/>
                <a:cs typeface="Century Gothic"/>
                <a:sym typeface="Century Gothic"/>
              </a:rPr>
              <a:t>Delete this slide before submission.</a:t>
            </a:r>
            <a:endParaRPr sz="2400" dirty="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9" name="Google Shape;115;p3">
            <a:extLst>
              <a:ext uri="{FF2B5EF4-FFF2-40B4-BE49-F238E27FC236}">
                <a16:creationId xmlns:a16="http://schemas.microsoft.com/office/drawing/2014/main" id="{FCAF5CC4-19D9-4E68-B7F6-3720ECF68D67}"/>
              </a:ext>
            </a:extLst>
          </p:cNvPr>
          <p:cNvPicPr preferRelativeResize="0"/>
          <p:nvPr/>
        </p:nvPicPr>
        <p:blipFill rotWithShape="1">
          <a:blip r:embed="rId15">
            <a:alphaModFix/>
          </a:blip>
          <a:srcRect/>
          <a:stretch/>
        </p:blipFill>
        <p:spPr>
          <a:xfrm>
            <a:off x="4557293" y="4735135"/>
            <a:ext cx="1412798" cy="794699"/>
          </a:xfrm>
          <a:prstGeom prst="rect">
            <a:avLst/>
          </a:prstGeom>
          <a:noFill/>
          <a:ln>
            <a:noFill/>
          </a:ln>
        </p:spPr>
      </p:pic>
      <p:pic>
        <p:nvPicPr>
          <p:cNvPr id="31" name="Google Shape;121;p3">
            <a:extLst>
              <a:ext uri="{FF2B5EF4-FFF2-40B4-BE49-F238E27FC236}">
                <a16:creationId xmlns:a16="http://schemas.microsoft.com/office/drawing/2014/main" id="{B0657BED-4E8C-4898-8533-0A1E9ECA5D71}"/>
              </a:ext>
            </a:extLst>
          </p:cNvPr>
          <p:cNvPicPr preferRelativeResize="0"/>
          <p:nvPr/>
        </p:nvPicPr>
        <p:blipFill rotWithShape="1">
          <a:blip r:embed="rId16">
            <a:alphaModFix/>
          </a:blip>
          <a:srcRect/>
          <a:stretch/>
        </p:blipFill>
        <p:spPr>
          <a:xfrm>
            <a:off x="7944404" y="888508"/>
            <a:ext cx="3901440" cy="2194560"/>
          </a:xfrm>
          <a:prstGeom prst="rect">
            <a:avLst/>
          </a:prstGeom>
          <a:noFill/>
          <a:ln w="38100" cap="flat" cmpd="sng">
            <a:solidFill>
              <a:srgbClr val="3F3F3F"/>
            </a:solidFill>
            <a:prstDash val="solid"/>
            <a:round/>
            <a:headEnd type="none" w="sm" len="sm"/>
            <a:tailEnd type="none" w="sm" len="sm"/>
          </a:ln>
        </p:spPr>
      </p:pic>
      <p:pic>
        <p:nvPicPr>
          <p:cNvPr id="32" name="Google Shape;122;p3">
            <a:extLst>
              <a:ext uri="{FF2B5EF4-FFF2-40B4-BE49-F238E27FC236}">
                <a16:creationId xmlns:a16="http://schemas.microsoft.com/office/drawing/2014/main" id="{DE017451-33D3-410F-A3E6-8DF00DDB0824}"/>
              </a:ext>
            </a:extLst>
          </p:cNvPr>
          <p:cNvPicPr preferRelativeResize="0"/>
          <p:nvPr/>
        </p:nvPicPr>
        <p:blipFill rotWithShape="1">
          <a:blip r:embed="rId17">
            <a:alphaModFix/>
          </a:blip>
          <a:srcRect/>
          <a:stretch/>
        </p:blipFill>
        <p:spPr>
          <a:xfrm>
            <a:off x="6759704" y="2550293"/>
            <a:ext cx="3902591" cy="2194559"/>
          </a:xfrm>
          <a:prstGeom prst="rect">
            <a:avLst/>
          </a:prstGeom>
          <a:noFill/>
          <a:ln w="38100" cap="flat" cmpd="sng">
            <a:solidFill>
              <a:schemeClr val="dk1"/>
            </a:solidFill>
            <a:prstDash val="solid"/>
            <a:round/>
            <a:headEnd type="none" w="sm" len="sm"/>
            <a:tailEnd type="none" w="sm" len="sm"/>
          </a:ln>
        </p:spPr>
      </p:pic>
      <p:pic>
        <p:nvPicPr>
          <p:cNvPr id="33" name="Google Shape;123;p3">
            <a:extLst>
              <a:ext uri="{FF2B5EF4-FFF2-40B4-BE49-F238E27FC236}">
                <a16:creationId xmlns:a16="http://schemas.microsoft.com/office/drawing/2014/main" id="{8CA8403B-1F33-4C95-9E9E-A14F6D297126}"/>
              </a:ext>
            </a:extLst>
          </p:cNvPr>
          <p:cNvPicPr preferRelativeResize="0"/>
          <p:nvPr/>
        </p:nvPicPr>
        <p:blipFill rotWithShape="1">
          <a:blip r:embed="rId18">
            <a:alphaModFix/>
          </a:blip>
          <a:srcRect r="3282"/>
          <a:stretch/>
        </p:blipFill>
        <p:spPr>
          <a:xfrm>
            <a:off x="7964786" y="4205475"/>
            <a:ext cx="3899649" cy="2194560"/>
          </a:xfrm>
          <a:prstGeom prst="rect">
            <a:avLst/>
          </a:prstGeom>
          <a:noFill/>
          <a:ln w="38100" cap="flat" cmpd="sng">
            <a:solidFill>
              <a:srgbClr val="3F3F3F"/>
            </a:solidFill>
            <a:prstDash val="solid"/>
            <a:round/>
            <a:headEnd type="none" w="sm" len="sm"/>
            <a:tailEnd type="none" w="sm" len="sm"/>
          </a:ln>
        </p:spPr>
      </p:pic>
      <p:sp>
        <p:nvSpPr>
          <p:cNvPr id="34" name="Google Shape;124;p3">
            <a:extLst>
              <a:ext uri="{FF2B5EF4-FFF2-40B4-BE49-F238E27FC236}">
                <a16:creationId xmlns:a16="http://schemas.microsoft.com/office/drawing/2014/main" id="{376B5E1E-FC05-4433-ACC4-30BB3A4B273C}"/>
              </a:ext>
            </a:extLst>
          </p:cNvPr>
          <p:cNvSpPr/>
          <p:nvPr/>
        </p:nvSpPr>
        <p:spPr>
          <a:xfrm>
            <a:off x="3162632"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5" name="Google Shape;125;p3">
            <a:extLst>
              <a:ext uri="{FF2B5EF4-FFF2-40B4-BE49-F238E27FC236}">
                <a16:creationId xmlns:a16="http://schemas.microsoft.com/office/drawing/2014/main" id="{97B2944D-110E-488B-8D63-C10C4B686FAF}"/>
              </a:ext>
            </a:extLst>
          </p:cNvPr>
          <p:cNvSpPr/>
          <p:nvPr/>
        </p:nvSpPr>
        <p:spPr>
          <a:xfrm>
            <a:off x="4622013" y="4571898"/>
            <a:ext cx="1235034" cy="1097280"/>
          </a:xfrm>
          <a:prstGeom prst="mathMultiply">
            <a:avLst>
              <a:gd name="adj1" fmla="val 9451"/>
            </a:avLst>
          </a:prstGeom>
          <a:solidFill>
            <a:srgbClr val="FF0000"/>
          </a:solidFill>
          <a:ln w="3810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543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1398048" y="143090"/>
            <a:ext cx="10712117" cy="820004"/>
          </a:xfrm>
        </p:spPr>
        <p:txBody>
          <a:bodyPr anchor="ctr">
            <a:normAutofit/>
          </a:bodyPr>
          <a:lstStyle/>
          <a:p>
            <a:r>
              <a:rPr lang="en-US" sz="3200" b="1">
                <a:solidFill>
                  <a:schemeClr val="accent1"/>
                </a:solidFill>
              </a:rPr>
              <a:t>Web Image: </a:t>
            </a:r>
            <a:r>
              <a:rPr lang="en-US" sz="3200">
                <a:solidFill>
                  <a:schemeClr val="accent1"/>
                </a:solidFill>
              </a:rPr>
              <a:t>Requirements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1316115" y="1024731"/>
            <a:ext cx="5437992" cy="5250563"/>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90000"/>
              </a:lnSpc>
              <a:spcAft>
                <a:spcPts val="600"/>
              </a:spcAft>
              <a:buClr>
                <a:srgbClr val="1B57AF"/>
              </a:buClr>
              <a:buSzPts val="2100"/>
              <a:buFont typeface="Webdings" pitchFamily="2" charset="2"/>
              <a:buChar char="4"/>
            </a:pPr>
            <a:r>
              <a:rPr lang="en-US" sz="2100" kern="1200">
                <a:solidFill>
                  <a:schemeClr val="tx1">
                    <a:lumMod val="75000"/>
                    <a:lumOff val="25000"/>
                  </a:schemeClr>
                </a:solidFill>
                <a:latin typeface="Century Gothic" panose="020B0502020202020204" pitchFamily="34" charset="0"/>
                <a:ea typeface="+mn-ea"/>
                <a:cs typeface="+mn-cs"/>
                <a:sym typeface="Century Gothic"/>
              </a:rPr>
              <a:t>Image is derived from </a:t>
            </a:r>
            <a:r>
              <a:rPr lang="en-US" sz="2100" b="1" kern="1200">
                <a:solidFill>
                  <a:schemeClr val="tx1">
                    <a:lumMod val="75000"/>
                    <a:lumOff val="25000"/>
                  </a:schemeClr>
                </a:solidFill>
                <a:latin typeface="Century Gothic" panose="020B0502020202020204" pitchFamily="34" charset="0"/>
                <a:ea typeface="+mn-ea"/>
                <a:cs typeface="+mn-cs"/>
                <a:sym typeface="Century Gothic"/>
              </a:rPr>
              <a:t>NASA sensor data</a:t>
            </a: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from an outside source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Not a photograph of the team or a landscape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Why? </a:t>
            </a:r>
            <a:r>
              <a:rPr lang="en-US" sz="2100" b="0" i="0" u="none" strike="noStrike" cap="none">
                <a:solidFill>
                  <a:srgbClr val="3F3F3F"/>
                </a:solidFill>
                <a:latin typeface="Century Gothic"/>
                <a:ea typeface="Century Gothic"/>
                <a:cs typeface="Century Gothic"/>
                <a:sym typeface="Century Gothic"/>
              </a:rPr>
              <a:t>DEVELOP is a NASA-funded program that is focused on highlighting NASA data applications.</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0" i="1" u="none" strike="noStrike" cap="none">
                <a:solidFill>
                  <a:srgbClr val="3F3F3F"/>
                </a:solidFill>
                <a:latin typeface="Century Gothic"/>
                <a:ea typeface="Century Gothic"/>
                <a:cs typeface="Century Gothic"/>
                <a:sym typeface="Century Gothic"/>
              </a:rPr>
              <a:t>Exception: NC projects can use CDR data if necessary</a:t>
            </a:r>
            <a:endParaRPr lang="en-US" sz="2100" b="0" u="none" strike="noStrike" cap="none">
              <a:solidFill>
                <a:srgbClr val="3F3F3F"/>
              </a:solidFill>
              <a:latin typeface="Century Gothic"/>
              <a:ea typeface="Century Gothic"/>
              <a:cs typeface="Century Gothic"/>
              <a:sym typeface="Century Gothic"/>
            </a:endParaRPr>
          </a:p>
          <a:p>
            <a:pPr marL="342900" lvl="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Some kind of processing has taken place</a:t>
            </a:r>
            <a:endParaRPr lang="en-US" sz="2100" b="1" kern="1200">
              <a:solidFill>
                <a:schemeClr val="tx1">
                  <a:lumMod val="75000"/>
                  <a:lumOff val="25000"/>
                </a:schemeClr>
              </a:solidFill>
              <a:latin typeface="Century Gothic" panose="020B0502020202020204" pitchFamily="34" charset="0"/>
              <a:ea typeface="+mn-ea"/>
              <a:cs typeface="+mn-cs"/>
            </a:endParaRPr>
          </a:p>
          <a:p>
            <a:pPr marL="800100" marR="0" lvl="1" indent="-342900" algn="l" rtl="0">
              <a:spcBef>
                <a:spcPts val="0"/>
              </a:spcBef>
              <a:spcAft>
                <a:spcPts val="0"/>
              </a:spcAft>
              <a:buClr>
                <a:srgbClr val="1B57AF"/>
              </a:buClr>
              <a:buSzPts val="2100"/>
              <a:buFont typeface="Wingdings" pitchFamily="2" charset="2"/>
              <a:buChar char="§"/>
            </a:pPr>
            <a:r>
              <a:rPr lang="en-US" sz="2100" b="0" i="0" u="none" strike="noStrike" cap="none">
                <a:solidFill>
                  <a:srgbClr val="3F3F3F"/>
                </a:solidFill>
                <a:latin typeface="Century Gothic"/>
                <a:ea typeface="Century Gothic"/>
                <a:cs typeface="Century Gothic"/>
                <a:sym typeface="Century Gothic"/>
              </a:rPr>
              <a:t>The team actually created the image</a:t>
            </a:r>
            <a:endParaRPr lang="en-US"/>
          </a:p>
          <a:p>
            <a:pPr marL="800100" marR="0" lvl="1" indent="-342900" algn="l" rtl="0">
              <a:spcBef>
                <a:spcPts val="0"/>
              </a:spcBef>
              <a:spcAft>
                <a:spcPts val="0"/>
              </a:spcAft>
              <a:buClr>
                <a:srgbClr val="1B57AF"/>
              </a:buClr>
              <a:buSzPts val="2100"/>
              <a:buFont typeface="Wingdings" pitchFamily="2" charset="2"/>
              <a:buChar char="§"/>
            </a:pPr>
            <a:r>
              <a:rPr lang="en-US" sz="2100" b="1" i="0" u="none" strike="noStrike" cap="none">
                <a:solidFill>
                  <a:srgbClr val="3F3F3F"/>
                </a:solidFill>
                <a:latin typeface="Century Gothic"/>
                <a:ea typeface="Century Gothic"/>
                <a:cs typeface="Century Gothic"/>
                <a:sym typeface="Century Gothic"/>
              </a:rPr>
              <a:t>Not just a raw satellite image or simple re-order of spectral bands (e.g., a false color composite)</a:t>
            </a:r>
            <a:endParaRPr lang="en-US"/>
          </a:p>
          <a:p>
            <a:pPr marL="342900" indent="-342900">
              <a:lnSpc>
                <a:spcPct val="90000"/>
              </a:lnSpc>
              <a:spcAft>
                <a:spcPts val="600"/>
              </a:spcAft>
              <a:buClr>
                <a:srgbClr val="1B57AF"/>
              </a:buClr>
              <a:buSzPts val="2100"/>
              <a:buFont typeface="Webdings" pitchFamily="2" charset="2"/>
              <a:buChar char="4"/>
            </a:pPr>
            <a:r>
              <a:rPr lang="en-US" sz="2100" b="1" kern="1200">
                <a:solidFill>
                  <a:schemeClr val="tx1">
                    <a:lumMod val="75000"/>
                    <a:lumOff val="25000"/>
                  </a:schemeClr>
                </a:solidFill>
                <a:latin typeface="Century Gothic" panose="020B0502020202020204" pitchFamily="34" charset="0"/>
                <a:ea typeface="+mn-ea"/>
                <a:cs typeface="+mn-cs"/>
                <a:sym typeface="Century Gothic"/>
              </a:rPr>
              <a:t>Including non-NASA data </a:t>
            </a:r>
            <a:r>
              <a:rPr lang="en-US" sz="2100" b="1" i="1" kern="1200">
                <a:solidFill>
                  <a:schemeClr val="tx1">
                    <a:lumMod val="75000"/>
                    <a:lumOff val="25000"/>
                  </a:schemeClr>
                </a:solidFill>
                <a:latin typeface="Century Gothic" panose="020B0502020202020204" pitchFamily="34" charset="0"/>
                <a:ea typeface="+mn-ea"/>
                <a:cs typeface="+mn-cs"/>
                <a:sym typeface="Century Gothic"/>
              </a:rPr>
              <a:t>along</a:t>
            </a:r>
            <a:r>
              <a:rPr lang="en-US" sz="2100" b="1" kern="1200">
                <a:solidFill>
                  <a:schemeClr val="tx1">
                    <a:lumMod val="75000"/>
                    <a:lumOff val="25000"/>
                  </a:schemeClr>
                </a:solidFill>
                <a:latin typeface="Century Gothic" panose="020B0502020202020204" pitchFamily="34" charset="0"/>
                <a:ea typeface="+mn-ea"/>
                <a:cs typeface="+mn-cs"/>
                <a:sym typeface="Century Gothic"/>
              </a:rPr>
              <a:t> with NASA data </a:t>
            </a:r>
            <a:r>
              <a:rPr lang="en-US" sz="2100" kern="1200">
                <a:solidFill>
                  <a:schemeClr val="tx1">
                    <a:lumMod val="75000"/>
                    <a:lumOff val="25000"/>
                  </a:schemeClr>
                </a:solidFill>
                <a:latin typeface="Century Gothic" panose="020B0502020202020204" pitchFamily="34" charset="0"/>
                <a:ea typeface="+mn-ea"/>
                <a:cs typeface="+mn-cs"/>
                <a:sym typeface="Century Gothic"/>
              </a:rPr>
              <a:t>in the creation of your image is fine, but you can’t include a map or diagram someone else made.</a:t>
            </a:r>
          </a:p>
        </p:txBody>
      </p:sp>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pic>
        <p:nvPicPr>
          <p:cNvPr id="17" name="Picture 16">
            <a:extLst>
              <a:ext uri="{FF2B5EF4-FFF2-40B4-BE49-F238E27FC236}">
                <a16:creationId xmlns:a16="http://schemas.microsoft.com/office/drawing/2014/main" id="{D5EF2F3D-BF8F-4918-B563-172506D8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9028" y="1769406"/>
            <a:ext cx="805425" cy="809462"/>
          </a:xfrm>
          <a:prstGeom prst="rect">
            <a:avLst/>
          </a:prstGeom>
        </p:spPr>
      </p:pic>
      <p:pic>
        <p:nvPicPr>
          <p:cNvPr id="20" name="Picture 19">
            <a:extLst>
              <a:ext uri="{FF2B5EF4-FFF2-40B4-BE49-F238E27FC236}">
                <a16:creationId xmlns:a16="http://schemas.microsoft.com/office/drawing/2014/main" id="{D0DADCE5-E770-4043-AF2E-C43BE09C9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2587" y="79046"/>
            <a:ext cx="805425" cy="809462"/>
          </a:xfrm>
          <a:prstGeom prst="rect">
            <a:avLst/>
          </a:prstGeom>
        </p:spPr>
      </p:pic>
      <p:pic>
        <p:nvPicPr>
          <p:cNvPr id="21" name="Picture 20">
            <a:extLst>
              <a:ext uri="{FF2B5EF4-FFF2-40B4-BE49-F238E27FC236}">
                <a16:creationId xmlns:a16="http://schemas.microsoft.com/office/drawing/2014/main" id="{32CAE46A-8B5C-4366-A739-97B59241432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6205" y="4304944"/>
            <a:ext cx="805414" cy="809462"/>
          </a:xfrm>
          <a:prstGeom prst="rect">
            <a:avLst/>
          </a:prstGeom>
        </p:spPr>
      </p:pic>
      <p:pic>
        <p:nvPicPr>
          <p:cNvPr id="22" name="Picture 21">
            <a:extLst>
              <a:ext uri="{FF2B5EF4-FFF2-40B4-BE49-F238E27FC236}">
                <a16:creationId xmlns:a16="http://schemas.microsoft.com/office/drawing/2014/main" id="{70D3F8CA-F828-422E-9E74-9EC044F1EF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0788" y="2605708"/>
            <a:ext cx="803760" cy="809461"/>
          </a:xfrm>
          <a:prstGeom prst="rect">
            <a:avLst/>
          </a:prstGeom>
        </p:spPr>
      </p:pic>
      <p:pic>
        <p:nvPicPr>
          <p:cNvPr id="23" name="Picture 22">
            <a:extLst>
              <a:ext uri="{FF2B5EF4-FFF2-40B4-BE49-F238E27FC236}">
                <a16:creationId xmlns:a16="http://schemas.microsoft.com/office/drawing/2014/main" id="{BAB4D5AA-4EAF-4E8D-BD85-1A792AC5D2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7211" y="3459765"/>
            <a:ext cx="805432" cy="809461"/>
          </a:xfrm>
          <a:prstGeom prst="rect">
            <a:avLst/>
          </a:prstGeom>
        </p:spPr>
      </p:pic>
      <p:pic>
        <p:nvPicPr>
          <p:cNvPr id="25" name="Picture 24">
            <a:extLst>
              <a:ext uri="{FF2B5EF4-FFF2-40B4-BE49-F238E27FC236}">
                <a16:creationId xmlns:a16="http://schemas.microsoft.com/office/drawing/2014/main" id="{30309BBC-D406-4260-B1DD-7189BE1D598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4396" y="924226"/>
            <a:ext cx="805425" cy="809462"/>
          </a:xfrm>
          <a:prstGeom prst="rect">
            <a:avLst/>
          </a:prstGeom>
        </p:spPr>
      </p:pic>
      <p:pic>
        <p:nvPicPr>
          <p:cNvPr id="27" name="Picture 26">
            <a:extLst>
              <a:ext uri="{FF2B5EF4-FFF2-40B4-BE49-F238E27FC236}">
                <a16:creationId xmlns:a16="http://schemas.microsoft.com/office/drawing/2014/main" id="{070EB6BE-EC24-49B4-A4FE-07BD5571141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48001" y="5150124"/>
            <a:ext cx="805414" cy="809462"/>
          </a:xfrm>
          <a:prstGeom prst="rect">
            <a:avLst/>
          </a:prstGeom>
        </p:spPr>
      </p:pic>
      <p:pic>
        <p:nvPicPr>
          <p:cNvPr id="28" name="Picture 27">
            <a:extLst>
              <a:ext uri="{FF2B5EF4-FFF2-40B4-BE49-F238E27FC236}">
                <a16:creationId xmlns:a16="http://schemas.microsoft.com/office/drawing/2014/main" id="{41839D7E-2EFA-4BC8-9844-A0B3307E105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37207" y="5995304"/>
            <a:ext cx="805436" cy="809462"/>
          </a:xfrm>
          <a:prstGeom prst="rect">
            <a:avLst/>
          </a:prstGeom>
        </p:spPr>
      </p:pic>
      <p:pic>
        <p:nvPicPr>
          <p:cNvPr id="24" name="Google Shape;131;p4">
            <a:extLst>
              <a:ext uri="{FF2B5EF4-FFF2-40B4-BE49-F238E27FC236}">
                <a16:creationId xmlns:a16="http://schemas.microsoft.com/office/drawing/2014/main" id="{AE903A64-4F83-4155-AD61-8CA05614BD79}"/>
              </a:ext>
            </a:extLst>
          </p:cNvPr>
          <p:cNvPicPr preferRelativeResize="0"/>
          <p:nvPr/>
        </p:nvPicPr>
        <p:blipFill rotWithShape="1">
          <a:blip r:embed="rId11">
            <a:alphaModFix/>
          </a:blip>
          <a:srcRect/>
          <a:stretch/>
        </p:blipFill>
        <p:spPr>
          <a:xfrm>
            <a:off x="7949772" y="888508"/>
            <a:ext cx="3901440" cy="2194560"/>
          </a:xfrm>
          <a:prstGeom prst="rect">
            <a:avLst/>
          </a:prstGeom>
          <a:noFill/>
          <a:ln w="38100" cap="flat" cmpd="sng">
            <a:solidFill>
              <a:srgbClr val="3F3F3F"/>
            </a:solidFill>
            <a:prstDash val="solid"/>
            <a:round/>
            <a:headEnd type="none" w="sm" len="sm"/>
            <a:tailEnd type="none" w="sm" len="sm"/>
          </a:ln>
        </p:spPr>
      </p:pic>
      <p:pic>
        <p:nvPicPr>
          <p:cNvPr id="37" name="Google Shape;135;p4">
            <a:extLst>
              <a:ext uri="{FF2B5EF4-FFF2-40B4-BE49-F238E27FC236}">
                <a16:creationId xmlns:a16="http://schemas.microsoft.com/office/drawing/2014/main" id="{32EE4780-982E-40A6-B386-C0DBF064EE97}"/>
              </a:ext>
            </a:extLst>
          </p:cNvPr>
          <p:cNvPicPr preferRelativeResize="0"/>
          <p:nvPr/>
        </p:nvPicPr>
        <p:blipFill rotWithShape="1">
          <a:blip r:embed="rId12">
            <a:alphaModFix/>
          </a:blip>
          <a:srcRect/>
          <a:stretch/>
        </p:blipFill>
        <p:spPr>
          <a:xfrm>
            <a:off x="6760281" y="2550293"/>
            <a:ext cx="3901439" cy="2194560"/>
          </a:xfrm>
          <a:prstGeom prst="rect">
            <a:avLst/>
          </a:prstGeom>
          <a:noFill/>
          <a:ln w="38100" cap="flat" cmpd="sng">
            <a:solidFill>
              <a:srgbClr val="3F3F3F"/>
            </a:solidFill>
            <a:prstDash val="solid"/>
            <a:round/>
            <a:headEnd type="none" w="sm" len="sm"/>
            <a:tailEnd type="none" w="sm" len="sm"/>
          </a:ln>
        </p:spPr>
      </p:pic>
      <p:pic>
        <p:nvPicPr>
          <p:cNvPr id="38" name="Google Shape;136;p4">
            <a:extLst>
              <a:ext uri="{FF2B5EF4-FFF2-40B4-BE49-F238E27FC236}">
                <a16:creationId xmlns:a16="http://schemas.microsoft.com/office/drawing/2014/main" id="{E4D14FFF-E88B-4B77-80B2-8A76824DBA42}"/>
              </a:ext>
            </a:extLst>
          </p:cNvPr>
          <p:cNvPicPr preferRelativeResize="0"/>
          <p:nvPr/>
        </p:nvPicPr>
        <p:blipFill rotWithShape="1">
          <a:blip r:embed="rId13">
            <a:alphaModFix/>
          </a:blip>
          <a:srcRect/>
          <a:stretch/>
        </p:blipFill>
        <p:spPr>
          <a:xfrm>
            <a:off x="7949772" y="4212078"/>
            <a:ext cx="3901440" cy="2194560"/>
          </a:xfrm>
          <a:prstGeom prst="rect">
            <a:avLst/>
          </a:prstGeom>
          <a:noFill/>
          <a:ln w="38100" cap="flat" cmpd="sng">
            <a:solidFill>
              <a:srgbClr val="3F3F3F"/>
            </a:solidFill>
            <a:prstDash val="solid"/>
            <a:round/>
            <a:headEnd type="none" w="sm" len="sm"/>
            <a:tailEnd type="none" w="sm" len="sm"/>
          </a:ln>
        </p:spPr>
      </p:pic>
    </p:spTree>
    <p:extLst>
      <p:ext uri="{BB962C8B-B14F-4D97-AF65-F5344CB8AC3E}">
        <p14:creationId xmlns:p14="http://schemas.microsoft.com/office/powerpoint/2010/main" val="22313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739941" y="198506"/>
            <a:ext cx="10712117" cy="820004"/>
          </a:xfrm>
        </p:spPr>
        <p:txBody>
          <a:bodyPr anchor="ctr">
            <a:normAutofit/>
          </a:bodyPr>
          <a:lstStyle/>
          <a:p>
            <a:r>
              <a:rPr lang="en-US" sz="3200" b="1">
                <a:solidFill>
                  <a:schemeClr val="accent1"/>
                </a:solidFill>
              </a:rPr>
              <a:t>Web Image: </a:t>
            </a:r>
            <a:r>
              <a:rPr lang="en-US" sz="3200">
                <a:solidFill>
                  <a:schemeClr val="accent1"/>
                </a:solidFill>
              </a:rPr>
              <a:t>Captions</a:t>
            </a:r>
            <a:endParaRPr lang="en-US" sz="3200" b="1">
              <a:solidFill>
                <a:schemeClr val="accent1"/>
              </a:solidFill>
            </a:endParaRP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612548" y="1088281"/>
            <a:ext cx="9802553" cy="540908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Questions to answer:</a:t>
            </a:r>
            <a:endParaRPr lang="en-US" sz="2600" dirty="0"/>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satellite &amp; sensor do the data come from?</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is/are the date(s) of data?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data showing? (e.g., precipitation, turbidity, land cover, etc.)</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Where is the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is the general interpretation and/or analysis of the processed data?</a:t>
            </a:r>
          </a:p>
          <a:p>
            <a:pPr marL="342900" lvl="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What does the color scale represent?</a:t>
            </a:r>
          </a:p>
          <a:p>
            <a:pPr marL="0" marR="0" lvl="0" indent="0" algn="l" rtl="0">
              <a:spcBef>
                <a:spcPts val="0"/>
              </a:spcBef>
              <a:spcAft>
                <a:spcPts val="0"/>
              </a:spcAft>
              <a:buNone/>
            </a:pPr>
            <a:endParaRPr lang="en-US" sz="2600" dirty="0">
              <a:solidFill>
                <a:srgbClr val="3F3F3F"/>
              </a:solidFill>
              <a:latin typeface="Century Gothic"/>
              <a:ea typeface="Century Gothic"/>
              <a:cs typeface="Century Gothic"/>
              <a:sym typeface="Century Gothic"/>
            </a:endParaRPr>
          </a:p>
          <a:p>
            <a:pPr marL="0" marR="0" lvl="0" indent="0" algn="l" rtl="0">
              <a:spcBef>
                <a:spcPts val="0"/>
              </a:spcBef>
              <a:spcAft>
                <a:spcPts val="0"/>
              </a:spcAft>
              <a:buNone/>
            </a:pPr>
            <a:r>
              <a:rPr lang="en-US" sz="2600" b="1" dirty="0">
                <a:solidFill>
                  <a:srgbClr val="3F3F3F"/>
                </a:solidFill>
                <a:latin typeface="Century Gothic"/>
                <a:ea typeface="Century Gothic"/>
                <a:cs typeface="Century Gothic"/>
                <a:sym typeface="Century Gothic"/>
              </a:rPr>
              <a:t>Not so great captions:</a:t>
            </a:r>
            <a:endParaRPr lang="en-US" sz="2600" dirty="0"/>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“Las Cruces Heat”</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“CERES data overlaid on a solar site development suitability map.”</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“Segmented tree canopies colorized by heights, showing stem density within the study area.”</a:t>
            </a:r>
            <a:endParaRPr lang="en-US" sz="2600" kern="1200" dirty="0">
              <a:solidFill>
                <a:schemeClr val="tx1">
                  <a:lumMod val="75000"/>
                  <a:lumOff val="25000"/>
                </a:schemeClr>
              </a:solidFill>
              <a:latin typeface="Century Gothic" panose="020B0502020202020204" pitchFamily="34" charset="0"/>
              <a:ea typeface="+mn-ea"/>
              <a:cs typeface="+mn-cs"/>
            </a:endParaRPr>
          </a:p>
          <a:p>
            <a:pPr marL="342900" indent="-342900">
              <a:lnSpc>
                <a:spcPct val="90000"/>
              </a:lnSpc>
              <a:spcAft>
                <a:spcPts val="600"/>
              </a:spcAft>
              <a:buClr>
                <a:srgbClr val="1B57AF"/>
              </a:buClr>
              <a:buSzPts val="2100"/>
              <a:buFont typeface="Webdings" pitchFamily="2" charset="2"/>
              <a:buChar char="4"/>
            </a:pPr>
            <a:r>
              <a:rPr lang="en-US" sz="2600" kern="1200" dirty="0">
                <a:solidFill>
                  <a:schemeClr val="tx1">
                    <a:lumMod val="75000"/>
                    <a:lumOff val="25000"/>
                  </a:schemeClr>
                </a:solidFill>
                <a:latin typeface="Century Gothic" panose="020B0502020202020204" pitchFamily="34" charset="0"/>
                <a:ea typeface="+mn-ea"/>
                <a:cs typeface="+mn-cs"/>
                <a:sym typeface="Century Gothic"/>
              </a:rPr>
              <a:t>“Slope raster embedded with bison image.”</a:t>
            </a:r>
            <a:endParaRPr lang="en-US" sz="2600" kern="1200" dirty="0">
              <a:solidFill>
                <a:schemeClr val="tx1">
                  <a:lumMod val="75000"/>
                  <a:lumOff val="25000"/>
                </a:schemeClr>
              </a:solidFill>
              <a:latin typeface="Century Gothic" panose="020B0502020202020204" pitchFamily="34" charset="0"/>
              <a:ea typeface="+mn-ea"/>
              <a:cs typeface="+mn-cs"/>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DD596864-3240-4603-8224-691E60CE95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932" y="1769406"/>
            <a:ext cx="805425" cy="809462"/>
          </a:xfrm>
          <a:prstGeom prst="rect">
            <a:avLst/>
          </a:prstGeom>
        </p:spPr>
      </p:pic>
      <p:pic>
        <p:nvPicPr>
          <p:cNvPr id="6" name="Picture 5">
            <a:extLst>
              <a:ext uri="{FF2B5EF4-FFF2-40B4-BE49-F238E27FC236}">
                <a16:creationId xmlns:a16="http://schemas.microsoft.com/office/drawing/2014/main" id="{2ED11F54-77E0-4791-8BD4-006012990A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7491" y="79046"/>
            <a:ext cx="805425" cy="809462"/>
          </a:xfrm>
          <a:prstGeom prst="rect">
            <a:avLst/>
          </a:prstGeom>
        </p:spPr>
      </p:pic>
      <p:pic>
        <p:nvPicPr>
          <p:cNvPr id="7" name="Picture 6">
            <a:extLst>
              <a:ext uri="{FF2B5EF4-FFF2-40B4-BE49-F238E27FC236}">
                <a16:creationId xmlns:a16="http://schemas.microsoft.com/office/drawing/2014/main" id="{495716BB-2CCB-4E5D-9A46-8B177C5F6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81109" y="4304944"/>
            <a:ext cx="805414" cy="809462"/>
          </a:xfrm>
          <a:prstGeom prst="rect">
            <a:avLst/>
          </a:prstGeom>
        </p:spPr>
      </p:pic>
      <p:pic>
        <p:nvPicPr>
          <p:cNvPr id="8" name="Picture 7">
            <a:extLst>
              <a:ext uri="{FF2B5EF4-FFF2-40B4-BE49-F238E27FC236}">
                <a16:creationId xmlns:a16="http://schemas.microsoft.com/office/drawing/2014/main" id="{79E5E96E-0213-411B-AAA9-3478EC6E9C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5692" y="2605708"/>
            <a:ext cx="803760" cy="809461"/>
          </a:xfrm>
          <a:prstGeom prst="rect">
            <a:avLst/>
          </a:prstGeom>
        </p:spPr>
      </p:pic>
      <p:pic>
        <p:nvPicPr>
          <p:cNvPr id="9" name="Picture 8">
            <a:extLst>
              <a:ext uri="{FF2B5EF4-FFF2-40B4-BE49-F238E27FC236}">
                <a16:creationId xmlns:a16="http://schemas.microsoft.com/office/drawing/2014/main" id="{5B4D6E26-0113-4892-BF50-C1B4A7A3D2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2115" y="3459765"/>
            <a:ext cx="805432" cy="809461"/>
          </a:xfrm>
          <a:prstGeom prst="rect">
            <a:avLst/>
          </a:prstGeom>
        </p:spPr>
      </p:pic>
      <p:pic>
        <p:nvPicPr>
          <p:cNvPr id="10" name="Picture 9">
            <a:extLst>
              <a:ext uri="{FF2B5EF4-FFF2-40B4-BE49-F238E27FC236}">
                <a16:creationId xmlns:a16="http://schemas.microsoft.com/office/drawing/2014/main" id="{FF08289B-3E47-464E-850B-B27DD8E646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300" y="924226"/>
            <a:ext cx="805425" cy="809462"/>
          </a:xfrm>
          <a:prstGeom prst="rect">
            <a:avLst/>
          </a:prstGeom>
        </p:spPr>
      </p:pic>
      <p:pic>
        <p:nvPicPr>
          <p:cNvPr id="11" name="Picture 10">
            <a:extLst>
              <a:ext uri="{FF2B5EF4-FFF2-40B4-BE49-F238E27FC236}">
                <a16:creationId xmlns:a16="http://schemas.microsoft.com/office/drawing/2014/main" id="{6DBADDDC-5AC0-4189-825F-62DB8956AF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82905" y="5150124"/>
            <a:ext cx="805414" cy="809462"/>
          </a:xfrm>
          <a:prstGeom prst="rect">
            <a:avLst/>
          </a:prstGeom>
        </p:spPr>
      </p:pic>
      <p:pic>
        <p:nvPicPr>
          <p:cNvPr id="12" name="Picture 11">
            <a:extLst>
              <a:ext uri="{FF2B5EF4-FFF2-40B4-BE49-F238E27FC236}">
                <a16:creationId xmlns:a16="http://schemas.microsoft.com/office/drawing/2014/main" id="{41A9AE1B-9368-4167-B594-B331054D249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2111" y="5995304"/>
            <a:ext cx="805436" cy="809462"/>
          </a:xfrm>
          <a:prstGeom prst="rect">
            <a:avLst/>
          </a:prstGeom>
        </p:spPr>
      </p:pic>
      <p:sp>
        <p:nvSpPr>
          <p:cNvPr id="26" name="Google Shape;108;p2">
            <a:extLst>
              <a:ext uri="{FF2B5EF4-FFF2-40B4-BE49-F238E27FC236}">
                <a16:creationId xmlns:a16="http://schemas.microsoft.com/office/drawing/2014/main" id="{FD1BCA14-5BA3-4213-8FB2-164BABFE26D2}"/>
              </a:ext>
            </a:extLst>
          </p:cNvPr>
          <p:cNvSpPr/>
          <p:nvPr/>
        </p:nvSpPr>
        <p:spPr>
          <a:xfrm>
            <a:off x="6754107" y="22647"/>
            <a:ext cx="401800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1">
                <a:solidFill>
                  <a:srgbClr val="FF0000"/>
                </a:solidFill>
                <a:latin typeface="Century Gothic"/>
                <a:ea typeface="Century Gothic"/>
                <a:cs typeface="Century Gothic"/>
                <a:sym typeface="Century Gothic"/>
              </a:rPr>
              <a:t>Delete this slide before submission.</a:t>
            </a:r>
            <a:endParaRPr sz="2400">
              <a:solidFill>
                <a:srgbClr val="FF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85207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picture containing plant, tree&#10;&#10;Description automatically generated">
            <a:extLst>
              <a:ext uri="{FF2B5EF4-FFF2-40B4-BE49-F238E27FC236}">
                <a16:creationId xmlns:a16="http://schemas.microsoft.com/office/drawing/2014/main" id="{4E187DD5-004E-9579-B4B0-058DFDE0D804}"/>
              </a:ext>
            </a:extLst>
          </p:cNvPr>
          <p:cNvPicPr>
            <a:picLocks noChangeAspect="1"/>
          </p:cNvPicPr>
          <p:nvPr/>
        </p:nvPicPr>
        <p:blipFill>
          <a:blip r:embed="rId2"/>
          <a:stretch>
            <a:fillRect/>
          </a:stretch>
        </p:blipFill>
        <p:spPr>
          <a:xfrm>
            <a:off x="2778597" y="189824"/>
            <a:ext cx="6636375" cy="5001446"/>
          </a:xfrm>
          <a:prstGeom prst="rect">
            <a:avLst/>
          </a:prstGeom>
        </p:spPr>
      </p:pic>
      <p:sp>
        <p:nvSpPr>
          <p:cNvPr id="3" name="Right Triangle 2">
            <a:extLst>
              <a:ext uri="{FF2B5EF4-FFF2-40B4-BE49-F238E27FC236}">
                <a16:creationId xmlns:a16="http://schemas.microsoft.com/office/drawing/2014/main" id="{E7C5F3F4-0117-4BF9-3234-546A898BD5E1}"/>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FD8C82C-5039-4982-B7E1-9771E6099B7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1</a:t>
            </a:r>
          </a:p>
        </p:txBody>
      </p:sp>
      <p:sp>
        <p:nvSpPr>
          <p:cNvPr id="13" name="Google Shape;158;p7">
            <a:extLst>
              <a:ext uri="{FF2B5EF4-FFF2-40B4-BE49-F238E27FC236}">
                <a16:creationId xmlns:a16="http://schemas.microsoft.com/office/drawing/2014/main" id="{655DF2AD-C880-EED7-3E8A-54A4E3D27964}"/>
              </a:ext>
            </a:extLst>
          </p:cNvPr>
          <p:cNvSpPr txBox="1">
            <a:spLocks/>
          </p:cNvSpPr>
          <p:nvPr/>
        </p:nvSpPr>
        <p:spPr>
          <a:xfrm>
            <a:off x="296779" y="5376953"/>
            <a:ext cx="11598442" cy="144592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Boulder County Disasters </a:t>
            </a: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Tasseled cap greenness calculated from a May 2021 Landsat 8 OLI image. The concentrated orange area depicts the 2020 Cal-Wood fire burn perimeter in Boulder County, Colorado. Bright orange represents negative greenness values and light blue represent positive greenness values. Tasseled cap calculations helped to model forest carbon and inform land managers on fuel treatment impacts on carbon storage.</a:t>
            </a:r>
            <a:endParaRPr lang="en-US" b="1">
              <a:solidFill>
                <a:schemeClr val="tx1">
                  <a:lumMod val="75000"/>
                  <a:lumOff val="25000"/>
                </a:schemeClr>
              </a:solidFill>
              <a:latin typeface="Century Gothic"/>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Landsat 8 OLI, Tasseled Cap Greenness, Sarah Hettema, Jennifer Rogers, Ibuki Sugiura, Erin Twaddell</a:t>
            </a:r>
          </a:p>
        </p:txBody>
      </p:sp>
    </p:spTree>
    <p:extLst>
      <p:ext uri="{BB962C8B-B14F-4D97-AF65-F5344CB8AC3E}">
        <p14:creationId xmlns:p14="http://schemas.microsoft.com/office/powerpoint/2010/main" val="16753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58;p7">
            <a:extLst>
              <a:ext uri="{FF2B5EF4-FFF2-40B4-BE49-F238E27FC236}">
                <a16:creationId xmlns:a16="http://schemas.microsoft.com/office/drawing/2014/main" id="{A51BFC35-F56E-5E71-8015-6E90887299CB}"/>
              </a:ext>
            </a:extLst>
          </p:cNvPr>
          <p:cNvSpPr txBox="1">
            <a:spLocks/>
          </p:cNvSpPr>
          <p:nvPr/>
        </p:nvSpPr>
        <p:spPr>
          <a:xfrm>
            <a:off x="296779" y="5374852"/>
            <a:ext cx="11598442" cy="16057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Phoenix Climate</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None/>
            </a:pPr>
            <a:r>
              <a:rPr lang="en-US" sz="1500" b="1">
                <a:solidFill>
                  <a:schemeClr val="tx1">
                    <a:lumMod val="75000"/>
                    <a:lumOff val="25000"/>
                  </a:schemeClr>
                </a:solidFill>
                <a:latin typeface="Century Gothic"/>
              </a:rPr>
              <a:t>Caption</a:t>
            </a:r>
            <a:r>
              <a:rPr lang="en-US" sz="1500">
                <a:solidFill>
                  <a:schemeClr val="tx1">
                    <a:lumMod val="75000"/>
                    <a:lumOff val="25000"/>
                  </a:schemeClr>
                </a:solidFill>
                <a:latin typeface="Century Gothic"/>
              </a:rPr>
              <a:t>: </a:t>
            </a:r>
            <a:r>
              <a:rPr lang="en-US" sz="1500">
                <a:solidFill>
                  <a:schemeClr val="tx1">
                    <a:lumMod val="75000"/>
                    <a:lumOff val="25000"/>
                  </a:schemeClr>
                </a:solidFill>
                <a:latin typeface="Century Gothic"/>
                <a:sym typeface="Century Gothic"/>
              </a:rPr>
              <a:t>NDVI-processed imagery from Landsat 8 OLI data. This composite image of Central Phoenix and surrounding cities was taken over the Summer of 2021. Shades of lighter blue, pink, and yellow indicate vegetated land surface, while darker blue areas show the built landscape and desert environment. Areas of low NDVI are more prone to high temperatures and are therefore of interest for the City of Phoenix’s residential tree planting program.</a:t>
            </a:r>
            <a:endParaRPr lang="en-US" sz="1500">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a:rPr>
              <a:t>Metadata Tags</a:t>
            </a:r>
            <a:r>
              <a:rPr lang="en-US" sz="1500">
                <a:solidFill>
                  <a:schemeClr val="tx1">
                    <a:lumMod val="75000"/>
                    <a:lumOff val="25000"/>
                  </a:schemeClr>
                </a:solidFill>
                <a:latin typeface="Century Gothic"/>
              </a:rPr>
              <a:t>: Ben </a:t>
            </a:r>
            <a:r>
              <a:rPr lang="en-US" sz="1500" err="1">
                <a:solidFill>
                  <a:schemeClr val="tx1">
                    <a:lumMod val="75000"/>
                    <a:lumOff val="25000"/>
                  </a:schemeClr>
                </a:solidFill>
                <a:latin typeface="Century Gothic"/>
              </a:rPr>
              <a:t>Schafermeyer</a:t>
            </a:r>
            <a:r>
              <a:rPr lang="en-US" sz="1500">
                <a:solidFill>
                  <a:schemeClr val="tx1">
                    <a:lumMod val="75000"/>
                    <a:lumOff val="25000"/>
                  </a:schemeClr>
                </a:solidFill>
                <a:latin typeface="Century Gothic"/>
              </a:rPr>
              <a:t>, Alison Bautista, Haley Stuckmeyer, Gloria Liu, Phoenix, urban heat, NDVI</a:t>
            </a:r>
          </a:p>
        </p:txBody>
      </p:sp>
      <p:pic>
        <p:nvPicPr>
          <p:cNvPr id="3" name="Picture 3" descr="A picture containing text, jellyfish, ocean floor&#10;&#10;Description automatically generated">
            <a:extLst>
              <a:ext uri="{FF2B5EF4-FFF2-40B4-BE49-F238E27FC236}">
                <a16:creationId xmlns:a16="http://schemas.microsoft.com/office/drawing/2014/main" id="{756D7B93-9D31-ADB4-2018-440D20357AC5}"/>
              </a:ext>
            </a:extLst>
          </p:cNvPr>
          <p:cNvPicPr>
            <a:picLocks noChangeAspect="1"/>
          </p:cNvPicPr>
          <p:nvPr/>
        </p:nvPicPr>
        <p:blipFill>
          <a:blip r:embed="rId2"/>
          <a:stretch>
            <a:fillRect/>
          </a:stretch>
        </p:blipFill>
        <p:spPr>
          <a:xfrm>
            <a:off x="2751854" y="189612"/>
            <a:ext cx="6686208" cy="5002764"/>
          </a:xfrm>
          <a:prstGeom prst="rect">
            <a:avLst/>
          </a:prstGeom>
        </p:spPr>
      </p:pic>
      <p:sp>
        <p:nvSpPr>
          <p:cNvPr id="4" name="Right Triangle 3">
            <a:extLst>
              <a:ext uri="{FF2B5EF4-FFF2-40B4-BE49-F238E27FC236}">
                <a16:creationId xmlns:a16="http://schemas.microsoft.com/office/drawing/2014/main" id="{2A357ADF-B8DA-45E8-8638-8BD99934E48D}"/>
              </a:ext>
            </a:extLst>
          </p:cNvPr>
          <p:cNvSpPr/>
          <p:nvPr/>
        </p:nvSpPr>
        <p:spPr>
          <a:xfrm flipV="1">
            <a:off x="1" y="-1"/>
            <a:ext cx="2259622" cy="2259622"/>
          </a:xfrm>
          <a:prstGeom prst="rtTriangle">
            <a:avLst/>
          </a:prstGeom>
          <a:solidFill>
            <a:schemeClr val="tx1">
              <a:lumMod val="75000"/>
              <a:lumOff val="25000"/>
            </a:schemeClr>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F2F8164-64D6-48F3-8827-2E17D94AA1D6}"/>
              </a:ext>
            </a:extLst>
          </p:cNvPr>
          <p:cNvSpPr txBox="1"/>
          <p:nvPr/>
        </p:nvSpPr>
        <p:spPr>
          <a:xfrm>
            <a:off x="95250" y="109464"/>
            <a:ext cx="1555326" cy="830997"/>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EXAMPLE</a:t>
            </a:r>
          </a:p>
          <a:p>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3366679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8;p7">
            <a:extLst>
              <a:ext uri="{FF2B5EF4-FFF2-40B4-BE49-F238E27FC236}">
                <a16:creationId xmlns:a16="http://schemas.microsoft.com/office/drawing/2014/main" id="{03DCC6FE-2C07-43F1-8C22-7CC65D87D690}"/>
              </a:ext>
            </a:extLst>
          </p:cNvPr>
          <p:cNvSpPr txBox="1">
            <a:spLocks/>
          </p:cNvSpPr>
          <p:nvPr/>
        </p:nvSpPr>
        <p:spPr>
          <a:xfrm>
            <a:off x="296779" y="5376953"/>
            <a:ext cx="11598442" cy="137158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Project Short Title Here</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Caption</a:t>
            </a:r>
            <a:r>
              <a:rPr lang="en-US" sz="1500">
                <a:solidFill>
                  <a:schemeClr val="tx1">
                    <a:lumMod val="75000"/>
                    <a:lumOff val="25000"/>
                  </a:schemeClr>
                </a:solidFill>
                <a:latin typeface="Century Gothic" panose="020B0502020202020204" pitchFamily="34" charset="0"/>
              </a:rPr>
              <a:t>: Make sure to include the NASA satellite(s)/sensor(s) and the date from which the image is derived. You should also include what the image is (EX: NDVI) and how it can be used for decision making. The caption needs to </a:t>
            </a:r>
            <a:r>
              <a:rPr lang="en-US" sz="1500" b="1">
                <a:solidFill>
                  <a:schemeClr val="tx1">
                    <a:lumMod val="75000"/>
                    <a:lumOff val="25000"/>
                  </a:schemeClr>
                </a:solidFill>
                <a:latin typeface="Century Gothic" panose="020B0502020202020204" pitchFamily="34" charset="0"/>
              </a:rPr>
              <a:t>answer all the questions found on slide 5 </a:t>
            </a:r>
            <a:r>
              <a:rPr lang="en-US" sz="1500">
                <a:solidFill>
                  <a:schemeClr val="tx1">
                    <a:lumMod val="75000"/>
                    <a:lumOff val="25000"/>
                  </a:schemeClr>
                </a:solidFill>
                <a:latin typeface="Century Gothic" panose="020B0502020202020204" pitchFamily="34" charset="0"/>
              </a:rPr>
              <a:t>of this template. </a:t>
            </a:r>
            <a:r>
              <a:rPr lang="en-US" sz="1500" b="1">
                <a:solidFill>
                  <a:schemeClr val="tx1">
                    <a:lumMod val="75000"/>
                    <a:lumOff val="25000"/>
                  </a:schemeClr>
                </a:solidFill>
                <a:latin typeface="Century Gothic" panose="020B0502020202020204" pitchFamily="34" charset="0"/>
              </a:rPr>
              <a:t>75 word limit.</a:t>
            </a:r>
            <a:endParaRPr lang="en-US">
              <a:solidFill>
                <a:schemeClr val="tx1">
                  <a:lumMod val="75000"/>
                  <a:lumOff val="25000"/>
                </a:schemeClr>
              </a:solidFill>
              <a:latin typeface="Century Gothic" panose="020B0502020202020204" pitchFamily="34" charset="0"/>
            </a:endParaRPr>
          </a:p>
          <a:p>
            <a:pPr marL="0" indent="0">
              <a:lnSpc>
                <a:spcPct val="100000"/>
              </a:lnSpc>
              <a:spcBef>
                <a:spcPts val="0"/>
              </a:spcBef>
              <a:buClr>
                <a:srgbClr val="3F3F3F"/>
              </a:buClr>
              <a:buSzPts val="1500"/>
              <a:buFont typeface="Arial"/>
              <a:buNone/>
            </a:pPr>
            <a:r>
              <a:rPr lang="en-US" sz="1500" b="1">
                <a:solidFill>
                  <a:schemeClr val="tx1">
                    <a:lumMod val="75000"/>
                    <a:lumOff val="25000"/>
                  </a:schemeClr>
                </a:solidFill>
                <a:latin typeface="Century Gothic" panose="020B0502020202020204" pitchFamily="34" charset="0"/>
              </a:rPr>
              <a:t>Metadata Tags</a:t>
            </a:r>
            <a:r>
              <a:rPr lang="en-US" sz="1500">
                <a:solidFill>
                  <a:schemeClr val="tx1">
                    <a:lumMod val="75000"/>
                    <a:lumOff val="25000"/>
                  </a:schemeClr>
                </a:solidFill>
                <a:latin typeface="Century Gothic" panose="020B0502020202020204" pitchFamily="34" charset="0"/>
              </a:rPr>
              <a:t>: List any keywords or project participant names that you would like to be included in the photo’s metadata.</a:t>
            </a:r>
          </a:p>
        </p:txBody>
      </p:sp>
      <p:sp>
        <p:nvSpPr>
          <p:cNvPr id="6" name="Google Shape;159;p7">
            <a:extLst>
              <a:ext uri="{FF2B5EF4-FFF2-40B4-BE49-F238E27FC236}">
                <a16:creationId xmlns:a16="http://schemas.microsoft.com/office/drawing/2014/main" id="{ABA92DA9-952F-4D60-A054-FD28451FDC03}"/>
              </a:ext>
            </a:extLst>
          </p:cNvPr>
          <p:cNvSpPr/>
          <p:nvPr/>
        </p:nvSpPr>
        <p:spPr>
          <a:xfrm>
            <a:off x="2752725" y="187992"/>
            <a:ext cx="6686550" cy="5009650"/>
          </a:xfrm>
          <a:prstGeom prst="rect">
            <a:avLst/>
          </a:prstGeom>
          <a:solidFill>
            <a:srgbClr val="1B57AF"/>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800" b="1" dirty="0">
                <a:solidFill>
                  <a:schemeClr val="lt1"/>
                </a:solidFill>
                <a:latin typeface="Century Gothic"/>
                <a:ea typeface="Century Gothic"/>
                <a:cs typeface="Century Gothic"/>
                <a:sym typeface="Century Gothic"/>
              </a:rPr>
              <a:t>Delete this box and plac</a:t>
            </a:r>
            <a:r>
              <a:rPr lang="en-US" sz="1800" b="1" dirty="0">
                <a:solidFill>
                  <a:schemeClr val="bg1"/>
                </a:solidFill>
                <a:latin typeface="Century Gothic"/>
                <a:ea typeface="Century Gothic"/>
                <a:cs typeface="Century Gothic"/>
                <a:sym typeface="Century Gothic"/>
              </a:rPr>
              <a:t>e</a:t>
            </a:r>
            <a:r>
              <a:rPr lang="en-US" b="1" dirty="0">
                <a:solidFill>
                  <a:schemeClr val="bg1"/>
                </a:solidFill>
                <a:latin typeface="Century Gothic"/>
                <a:ea typeface="Century Gothic"/>
                <a:cs typeface="Century Gothic"/>
                <a:sym typeface="Century Gothic"/>
              </a:rPr>
              <a:t> </a:t>
            </a:r>
            <a:r>
              <a:rPr lang="en-US" sz="1800" b="1" dirty="0">
                <a:solidFill>
                  <a:schemeClr val="bg1"/>
                </a:solidFill>
                <a:latin typeface="Century Gothic"/>
                <a:ea typeface="Century Gothic"/>
                <a:cs typeface="Century Gothic"/>
                <a:sym typeface="Century Gothic"/>
              </a:rPr>
              <a:t>im</a:t>
            </a:r>
            <a:r>
              <a:rPr lang="en-US" sz="1800" b="1" dirty="0">
                <a:solidFill>
                  <a:schemeClr val="lt1"/>
                </a:solidFill>
                <a:latin typeface="Century Gothic"/>
                <a:ea typeface="Century Gothic"/>
                <a:cs typeface="Century Gothic"/>
                <a:sym typeface="Century Gothic"/>
              </a:rPr>
              <a:t>age here.</a:t>
            </a:r>
            <a:endParaRPr lang="en-US" dirty="0">
              <a:solidFill>
                <a:schemeClr val="lt1"/>
              </a:solidFill>
            </a:endParaRPr>
          </a:p>
          <a:p>
            <a:pPr algn="ctr"/>
            <a:r>
              <a:rPr lang="en-US" b="1" dirty="0">
                <a:solidFill>
                  <a:schemeClr val="bg1"/>
                </a:solidFill>
                <a:latin typeface="Century Gothic"/>
              </a:rPr>
              <a:t>1920 x 1440 (300+ dpi)</a:t>
            </a:r>
            <a:endParaRPr lang="en-US" dirty="0">
              <a:solidFill>
                <a:schemeClr val="bg1"/>
              </a:solidFill>
            </a:endParaRPr>
          </a:p>
          <a:p>
            <a:pPr algn="ctr"/>
            <a:endParaRPr lang="en-US"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dirty="0">
                <a:solidFill>
                  <a:schemeClr val="lt1"/>
                </a:solidFill>
                <a:latin typeface="Century Gothic"/>
                <a:ea typeface="Century Gothic"/>
                <a:cs typeface="Century Gothic"/>
                <a:sym typeface="Century Gothic"/>
              </a:rPr>
              <a:t>In the case you’d like to submit more than one image, duplicate this slide.</a:t>
            </a: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Please also </a:t>
            </a:r>
            <a:r>
              <a:rPr lang="en-US" b="1" dirty="0">
                <a:solidFill>
                  <a:schemeClr val="lt1"/>
                </a:solidFill>
                <a:latin typeface="Century Gothic"/>
                <a:ea typeface="Century Gothic"/>
                <a:cs typeface="Century Gothic"/>
                <a:sym typeface="Century Gothic"/>
              </a:rPr>
              <a:t>include</a:t>
            </a:r>
            <a:r>
              <a:rPr lang="en-US" sz="1800" b="1" dirty="0">
                <a:solidFill>
                  <a:schemeClr val="lt1"/>
                </a:solidFill>
                <a:latin typeface="Century Gothic"/>
                <a:ea typeface="Century Gothic"/>
                <a:cs typeface="Century Gothic"/>
                <a:sym typeface="Century Gothic"/>
              </a:rPr>
              <a:t> the </a:t>
            </a:r>
            <a:r>
              <a:rPr lang="en-US" b="1" dirty="0">
                <a:solidFill>
                  <a:schemeClr val="lt1"/>
                </a:solidFill>
                <a:latin typeface="Century Gothic"/>
                <a:ea typeface="Century Gothic"/>
                <a:cs typeface="Century Gothic"/>
                <a:sym typeface="Century Gothic"/>
              </a:rPr>
              <a:t>original </a:t>
            </a:r>
            <a:r>
              <a:rPr lang="en-US" sz="1800" b="1" dirty="0">
                <a:solidFill>
                  <a:schemeClr val="lt1"/>
                </a:solidFill>
                <a:latin typeface="Century Gothic"/>
                <a:ea typeface="Century Gothic"/>
                <a:cs typeface="Century Gothic"/>
                <a:sym typeface="Century Gothic"/>
              </a:rPr>
              <a:t>image file (.</a:t>
            </a:r>
            <a:r>
              <a:rPr lang="en-US" sz="1800" b="1" dirty="0" err="1">
                <a:solidFill>
                  <a:schemeClr val="lt1"/>
                </a:solidFill>
                <a:latin typeface="Century Gothic"/>
                <a:ea typeface="Century Gothic"/>
                <a:cs typeface="Century Gothic"/>
                <a:sym typeface="Century Gothic"/>
              </a:rPr>
              <a:t>png</a:t>
            </a:r>
            <a:r>
              <a:rPr lang="en-US" sz="1800" b="1" dirty="0">
                <a:solidFill>
                  <a:schemeClr val="lt1"/>
                </a:solidFill>
                <a:latin typeface="Century Gothic"/>
                <a:ea typeface="Century Gothic"/>
                <a:cs typeface="Century Gothic"/>
                <a:sym typeface="Century Gothic"/>
              </a:rPr>
              <a:t> or .jpg) along with your submission.</a:t>
            </a:r>
            <a:endParaRPr lang="en-US" sz="1800" b="1" dirty="0">
              <a:solidFill>
                <a:schemeClr val="lt1"/>
              </a:solidFill>
              <a:latin typeface="Century Gothic"/>
              <a:ea typeface="Century Gothic"/>
              <a:cs typeface="Century Gothic"/>
            </a:endParaRPr>
          </a:p>
          <a:p>
            <a:pPr marL="0" marR="0" lvl="0" indent="0" algn="ctr" rtl="0">
              <a:spcBef>
                <a:spcPts val="0"/>
              </a:spcBef>
              <a:spcAft>
                <a:spcPts val="0"/>
              </a:spcAft>
              <a:buNone/>
            </a:pPr>
            <a:endParaRPr lang="en-US" sz="1800" dirty="0">
              <a:solidFill>
                <a:schemeClr val="lt1"/>
              </a:solidFill>
              <a:latin typeface="Century Gothic"/>
              <a:ea typeface="Century Gothic"/>
              <a:cs typeface="Century Gothic"/>
              <a:sym typeface="Century Gothic"/>
            </a:endParaRPr>
          </a:p>
          <a:p>
            <a:pPr algn="ctr"/>
            <a:r>
              <a:rPr lang="en-US" dirty="0">
                <a:solidFill>
                  <a:schemeClr val="lt1"/>
                </a:solidFill>
                <a:latin typeface="Century Gothic"/>
                <a:sym typeface="Century Gothic"/>
              </a:rPr>
              <a:t>Drop the image and your PowerPoint file in the Website Image subfolder of the Deliverable Submission folder.</a:t>
            </a:r>
            <a:endParaRPr lang="en-US" dirty="0">
              <a:solidFill>
                <a:schemeClr val="lt1"/>
              </a:solidFill>
            </a:endParaRPr>
          </a:p>
        </p:txBody>
      </p:sp>
    </p:spTree>
    <p:extLst>
      <p:ext uri="{BB962C8B-B14F-4D97-AF65-F5344CB8AC3E}">
        <p14:creationId xmlns:p14="http://schemas.microsoft.com/office/powerpoint/2010/main" val="397168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EFDFCBE-D257-4D16-965F-B1EE504B6A50}">
  <ds:schemaRefs>
    <ds:schemaRef ds:uri="http://schemas.microsoft.com/sharepoint/v3/contenttype/forms"/>
  </ds:schemaRefs>
</ds:datastoreItem>
</file>

<file path=customXml/itemProps2.xml><?xml version="1.0" encoding="utf-8"?>
<ds:datastoreItem xmlns:ds="http://schemas.openxmlformats.org/officeDocument/2006/customXml" ds:itemID="{C883689B-EF7A-4E8B-B378-5B811BACB6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E5E546-5346-431B-89AB-1D18FB8519D4}">
  <ds:schemaRefs>
    <ds:schemaRef ds:uri="21e6a8e8-1dff-48a6-ab9b-8d556c6946c0"/>
    <ds:schemaRef ds:uri="http://www.w3.org/XML/1998/namespace"/>
    <ds:schemaRef ds:uri="http://schemas.microsoft.com/office/2006/documentManagement/types"/>
    <ds:schemaRef ds:uri="http://purl.org/dc/dcmitype/"/>
    <ds:schemaRef ds:uri="7df78d0b-135a-4de7-9166-7c181cd87fb4"/>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1_Theme2</Template>
  <TotalTime>17</TotalTime>
  <Words>798</Words>
  <Application>Microsoft Office PowerPoint</Application>
  <PresentationFormat>Widescreen</PresentationFormat>
  <Paragraphs>73</Paragraphs>
  <Slides>8</Slides>
  <Notes>4</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1_Theme2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TAMARA.BARBAKOVA@baruchmail.cuny.edu</cp:lastModifiedBy>
  <cp:revision>51</cp:revision>
  <dcterms:created xsi:type="dcterms:W3CDTF">2019-10-30T16:09:36Z</dcterms:created>
  <dcterms:modified xsi:type="dcterms:W3CDTF">2022-09-09T18:44:23Z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