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footer2.xml" ContentType="application/vnd.openxmlformats-officedocument.wordprocessingml.footer+xml"/>
  <Override PartName="/word/header2.xml" ContentType="application/vnd.openxmlformats-officedocument.wordprocessingml.header+xml"/>
  <Override PartName="/word/footer3.xml" ContentType="application/vnd.openxmlformats-officedocument.wordprocessingml.footer+xml"/>
  <Override PartName="/word/fontTable.xml" ContentType="application/vnd.openxmlformats-officedocument.wordprocessingml.fontTable+xml"/>
  <Override PartName="/word/glossary/document.xml" ContentType="application/vnd.openxmlformats-officedocument.wordprocessingml.document.glossary+xml"/>
  <Override PartName="/word/glossary/styles.xml" ContentType="application/vnd.openxmlformats-officedocument.wordprocessingml.styles+xml"/>
  <Override PartName="/word/glossary/settings.xml" ContentType="application/vnd.openxmlformats-officedocument.wordprocessingml.settings+xml"/>
  <Override PartName="/word/glossary/webSettings.xml" ContentType="application/vnd.openxmlformats-officedocument.wordprocessingml.webSettings+xml"/>
  <Override PartName="/word/glossary/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body>
    <w:p w14:paraId="00000001" w14:textId="77777777" w:rsidR="002634C5" w:rsidRDefault="00EF2ACC">
      <w:pPr>
        <w:pStyle w:val="Normal0"/>
        <w:tabs>
          <w:tab w:val="left" w:pos="7329"/>
        </w:tabs>
        <w:spacing w:after="0" w:line="240" w:lineRule="auto"/>
        <w:jc w:val="right"/>
        <w:rPr>
          <w:rFonts w:ascii="Garamond" w:eastAsia="Garamond" w:hAnsi="Garamond" w:cs="Garamond"/>
          <w:sz w:val="40"/>
          <w:szCs w:val="40"/>
        </w:rPr>
      </w:pPr>
      <w:r>
        <w:rPr>
          <w:rFonts w:ascii="Garamond" w:eastAsia="Garamond" w:hAnsi="Garamond" w:cs="Garamond"/>
          <w:sz w:val="40"/>
          <w:szCs w:val="40"/>
        </w:rPr>
        <w:t>Fire Island Water Resources</w:t>
      </w:r>
    </w:p>
    <w:p w14:paraId="00000002" w14:textId="77777777" w:rsidR="002634C5" w:rsidRDefault="00EF2ACC">
      <w:pPr>
        <w:pStyle w:val="Normal0"/>
        <w:spacing w:after="0" w:line="240" w:lineRule="auto"/>
        <w:jc w:val="right"/>
        <w:rPr>
          <w:rFonts w:ascii="Garamond" w:eastAsia="Garamond" w:hAnsi="Garamond" w:cs="Garamond"/>
          <w:sz w:val="28"/>
          <w:szCs w:val="28"/>
        </w:rPr>
      </w:pPr>
      <w:r>
        <w:rPr>
          <w:rFonts w:ascii="Garamond" w:eastAsia="Garamond" w:hAnsi="Garamond" w:cs="Garamond"/>
          <w:sz w:val="28"/>
          <w:szCs w:val="28"/>
        </w:rPr>
        <w:t>Assessing Sediment Dynamics and Turbidity Changes Along Fire Island National Seashore Using Satellite Data</w:t>
      </w:r>
    </w:p>
    <w:p w14:paraId="00000003" w14:textId="77777777" w:rsidR="002634C5" w:rsidRDefault="002634C5">
      <w:pPr>
        <w:pStyle w:val="Normal0"/>
        <w:spacing w:after="0" w:line="240" w:lineRule="auto"/>
        <w:jc w:val="right"/>
        <w:rPr>
          <w:rFonts w:ascii="Garamond" w:eastAsia="Garamond" w:hAnsi="Garamond" w:cs="Garamond"/>
          <w:sz w:val="28"/>
          <w:szCs w:val="28"/>
        </w:rPr>
      </w:pPr>
    </w:p>
    <w:p w14:paraId="00000004" w14:textId="77777777" w:rsidR="002634C5" w:rsidRDefault="002634C5">
      <w:pPr>
        <w:pStyle w:val="Normal0"/>
        <w:spacing w:after="0" w:line="240" w:lineRule="auto"/>
        <w:rPr>
          <w:rFonts w:ascii="Garamond" w:eastAsia="Garamond" w:hAnsi="Garamond" w:cs="Garamond"/>
          <w:sz w:val="32"/>
          <w:szCs w:val="32"/>
        </w:rPr>
      </w:pPr>
    </w:p>
    <w:p w14:paraId="00000005" w14:textId="77777777" w:rsidR="002634C5" w:rsidRDefault="002634C5">
      <w:pPr>
        <w:pStyle w:val="Normal0"/>
        <w:spacing w:after="0" w:line="240" w:lineRule="auto"/>
        <w:rPr>
          <w:rFonts w:ascii="Garamond" w:eastAsia="Garamond" w:hAnsi="Garamond" w:cs="Garamond"/>
          <w:sz w:val="32"/>
          <w:szCs w:val="32"/>
        </w:rPr>
      </w:pPr>
    </w:p>
    <w:p w14:paraId="00000006" w14:textId="77777777" w:rsidR="002634C5" w:rsidRDefault="002634C5">
      <w:pPr>
        <w:pStyle w:val="Normal0"/>
        <w:spacing w:after="0" w:line="240" w:lineRule="auto"/>
        <w:rPr>
          <w:rFonts w:ascii="Garamond" w:eastAsia="Garamond" w:hAnsi="Garamond" w:cs="Garamond"/>
          <w:sz w:val="32"/>
          <w:szCs w:val="32"/>
        </w:rPr>
      </w:pPr>
    </w:p>
    <w:p w14:paraId="00000007" w14:textId="77777777" w:rsidR="002634C5" w:rsidRDefault="002634C5">
      <w:pPr>
        <w:pStyle w:val="Normal0"/>
        <w:spacing w:after="0" w:line="240" w:lineRule="auto"/>
        <w:rPr>
          <w:rFonts w:ascii="Garamond" w:eastAsia="Garamond" w:hAnsi="Garamond" w:cs="Garamond"/>
          <w:sz w:val="32"/>
          <w:szCs w:val="32"/>
        </w:rPr>
      </w:pPr>
    </w:p>
    <w:p w14:paraId="00000008" w14:textId="77777777" w:rsidR="002634C5" w:rsidRDefault="002634C5">
      <w:pPr>
        <w:pStyle w:val="Normal0"/>
        <w:spacing w:after="0" w:line="240" w:lineRule="auto"/>
        <w:jc w:val="center"/>
        <w:rPr>
          <w:rFonts w:ascii="Garamond" w:eastAsia="Garamond" w:hAnsi="Garamond" w:cs="Garamond"/>
          <w:b/>
          <w:sz w:val="32"/>
          <w:szCs w:val="32"/>
        </w:rPr>
      </w:pPr>
    </w:p>
    <w:p w14:paraId="00000009" w14:textId="77777777" w:rsidR="002634C5" w:rsidRDefault="002634C5">
      <w:pPr>
        <w:pStyle w:val="Normal0"/>
        <w:spacing w:after="0" w:line="240" w:lineRule="auto"/>
        <w:jc w:val="center"/>
        <w:rPr>
          <w:rFonts w:ascii="Garamond" w:eastAsia="Garamond" w:hAnsi="Garamond" w:cs="Garamond"/>
          <w:b/>
          <w:sz w:val="32"/>
          <w:szCs w:val="32"/>
        </w:rPr>
      </w:pPr>
    </w:p>
    <w:p w14:paraId="0000000A" w14:textId="77777777" w:rsidR="002634C5" w:rsidRDefault="00EF2ACC">
      <w:pPr>
        <w:pStyle w:val="Normal0"/>
        <w:spacing w:after="0" w:line="240" w:lineRule="auto"/>
        <w:jc w:val="center"/>
        <w:rPr>
          <w:rFonts w:ascii="Garamond" w:eastAsia="Garamond" w:hAnsi="Garamond" w:cs="Garamond"/>
          <w:sz w:val="28"/>
          <w:szCs w:val="28"/>
        </w:rPr>
      </w:pPr>
      <w:r>
        <w:rPr>
          <w:rFonts w:ascii="Garamond" w:eastAsia="Garamond" w:hAnsi="Garamond" w:cs="Garamond"/>
          <w:b/>
          <w:sz w:val="32"/>
          <w:szCs w:val="32"/>
        </w:rPr>
        <w:t xml:space="preserve">                 Technical Report</w:t>
      </w:r>
      <w:r>
        <w:rPr>
          <w:noProof/>
        </w:rPr>
        <w:drawing>
          <wp:anchor distT="0" distB="0" distL="114300" distR="114300" simplePos="0" relativeHeight="251658240" behindDoc="0" locked="0" layoutInCell="1" hidden="0" allowOverlap="1" wp14:anchorId="2BDE5361" wp14:editId="07777777">
            <wp:simplePos x="0" y="0"/>
            <wp:positionH relativeFrom="column">
              <wp:posOffset>1628140</wp:posOffset>
            </wp:positionH>
            <wp:positionV relativeFrom="paragraph">
              <wp:posOffset>56432</wp:posOffset>
            </wp:positionV>
            <wp:extent cx="968735" cy="182880"/>
            <wp:effectExtent l="0" t="0" r="0" b="0"/>
            <wp:wrapNone/>
            <wp:docPr id="2011253113" name="image1.png"/>
            <wp:cNvGraphicFramePr/>
            <a:graphic xmlns:a="http://schemas.openxmlformats.org/drawingml/2006/main">
              <a:graphicData uri="http://schemas.openxmlformats.org/drawingml/2006/picture">
                <pic:pic xmlns:pic="http://schemas.openxmlformats.org/drawingml/2006/picture">
                  <pic:nvPicPr>
                    <pic:cNvPr id="0" name="image1.png"/>
                    <pic:cNvPicPr preferRelativeResize="0"/>
                  </pic:nvPicPr>
                  <pic:blipFill>
                    <a:blip r:embed="rId10"/>
                    <a:srcRect/>
                    <a:stretch>
                      <a:fillRect/>
                    </a:stretch>
                  </pic:blipFill>
                  <pic:spPr>
                    <a:xfrm>
                      <a:off x="0" y="0"/>
                      <a:ext cx="968735" cy="182880"/>
                    </a:xfrm>
                    <a:prstGeom prst="rect">
                      <a:avLst/>
                    </a:prstGeom>
                    <a:ln/>
                  </pic:spPr>
                </pic:pic>
              </a:graphicData>
            </a:graphic>
          </wp:anchor>
        </w:drawing>
      </w:r>
    </w:p>
    <w:p w14:paraId="0000000B" w14:textId="06DF3D2B" w:rsidR="002634C5" w:rsidRDefault="00EF2ACC">
      <w:pPr>
        <w:pStyle w:val="Normal0"/>
        <w:spacing w:after="0" w:line="240" w:lineRule="auto"/>
        <w:jc w:val="center"/>
        <w:rPr>
          <w:rFonts w:ascii="Garamond" w:eastAsia="Garamond" w:hAnsi="Garamond" w:cs="Garamond"/>
          <w:sz w:val="28"/>
          <w:szCs w:val="28"/>
        </w:rPr>
      </w:pPr>
      <w:r w:rsidRPr="7F5548A2">
        <w:rPr>
          <w:rFonts w:ascii="Garamond" w:eastAsia="Garamond" w:hAnsi="Garamond" w:cs="Garamond"/>
          <w:sz w:val="28"/>
          <w:szCs w:val="28"/>
        </w:rPr>
        <w:t>Final – Nov 18</w:t>
      </w:r>
      <w:r w:rsidRPr="7F5548A2">
        <w:rPr>
          <w:rFonts w:ascii="Garamond" w:eastAsia="Garamond" w:hAnsi="Garamond" w:cs="Garamond"/>
          <w:sz w:val="28"/>
          <w:szCs w:val="28"/>
          <w:vertAlign w:val="superscript"/>
        </w:rPr>
        <w:t>th</w:t>
      </w:r>
      <w:r w:rsidRPr="7F5548A2">
        <w:rPr>
          <w:rFonts w:ascii="Garamond" w:eastAsia="Garamond" w:hAnsi="Garamond" w:cs="Garamond"/>
          <w:sz w:val="28"/>
          <w:szCs w:val="28"/>
        </w:rPr>
        <w:t>, 2021</w:t>
      </w:r>
    </w:p>
    <w:p w14:paraId="0000000C" w14:textId="77777777" w:rsidR="002634C5" w:rsidRDefault="002634C5">
      <w:pPr>
        <w:pStyle w:val="Normal0"/>
        <w:spacing w:after="0" w:line="240" w:lineRule="auto"/>
        <w:jc w:val="center"/>
        <w:rPr>
          <w:rFonts w:ascii="Garamond" w:eastAsia="Garamond" w:hAnsi="Garamond" w:cs="Garamond"/>
          <w:sz w:val="20"/>
          <w:szCs w:val="20"/>
        </w:rPr>
      </w:pPr>
    </w:p>
    <w:p w14:paraId="0000000D" w14:textId="77777777" w:rsidR="002634C5" w:rsidRDefault="00EF2ACC">
      <w:pPr>
        <w:pStyle w:val="Normal0"/>
        <w:spacing w:after="0" w:line="240" w:lineRule="auto"/>
        <w:jc w:val="center"/>
        <w:rPr>
          <w:rFonts w:ascii="Garamond" w:eastAsia="Garamond" w:hAnsi="Garamond" w:cs="Garamond"/>
          <w:sz w:val="20"/>
          <w:szCs w:val="20"/>
        </w:rPr>
      </w:pPr>
      <w:r w:rsidRPr="7F5548A2">
        <w:rPr>
          <w:rFonts w:ascii="Garamond" w:eastAsia="Garamond" w:hAnsi="Garamond" w:cs="Garamond"/>
          <w:sz w:val="20"/>
          <w:szCs w:val="20"/>
        </w:rPr>
        <w:t>Kelly Young</w:t>
      </w:r>
      <w:r w:rsidRPr="7F5548A2">
        <w:rPr>
          <w:rFonts w:ascii="Garamond" w:eastAsia="Garamond" w:hAnsi="Garamond" w:cs="Garamond"/>
          <w:sz w:val="18"/>
          <w:szCs w:val="18"/>
        </w:rPr>
        <w:t xml:space="preserve"> </w:t>
      </w:r>
      <w:r w:rsidRPr="7F5548A2">
        <w:rPr>
          <w:rFonts w:ascii="Garamond" w:eastAsia="Garamond" w:hAnsi="Garamond" w:cs="Garamond"/>
          <w:sz w:val="20"/>
          <w:szCs w:val="20"/>
        </w:rPr>
        <w:t>(Project Lead)</w:t>
      </w:r>
    </w:p>
    <w:p w14:paraId="0000000E" w14:textId="77777777" w:rsidR="002634C5" w:rsidRDefault="00EF2ACC">
      <w:pPr>
        <w:pStyle w:val="Normal0"/>
        <w:spacing w:after="0" w:line="240" w:lineRule="auto"/>
        <w:jc w:val="center"/>
        <w:rPr>
          <w:rFonts w:ascii="Garamond" w:eastAsia="Garamond" w:hAnsi="Garamond" w:cs="Garamond"/>
          <w:sz w:val="20"/>
          <w:szCs w:val="20"/>
        </w:rPr>
      </w:pPr>
      <w:r>
        <w:rPr>
          <w:rFonts w:ascii="Garamond" w:eastAsia="Garamond" w:hAnsi="Garamond" w:cs="Garamond"/>
          <w:sz w:val="20"/>
          <w:szCs w:val="20"/>
        </w:rPr>
        <w:t>Tyler Albrethsen</w:t>
      </w:r>
    </w:p>
    <w:p w14:paraId="0000000F" w14:textId="77777777" w:rsidR="002634C5" w:rsidRDefault="00EF2ACC">
      <w:pPr>
        <w:pStyle w:val="Normal0"/>
        <w:spacing w:after="0" w:line="240" w:lineRule="auto"/>
        <w:jc w:val="center"/>
        <w:rPr>
          <w:rFonts w:ascii="Garamond" w:eastAsia="Garamond" w:hAnsi="Garamond" w:cs="Garamond"/>
          <w:sz w:val="20"/>
          <w:szCs w:val="20"/>
        </w:rPr>
      </w:pPr>
      <w:r>
        <w:rPr>
          <w:rFonts w:ascii="Garamond" w:eastAsia="Garamond" w:hAnsi="Garamond" w:cs="Garamond"/>
          <w:sz w:val="20"/>
          <w:szCs w:val="20"/>
        </w:rPr>
        <w:t>Yuhe Chang</w:t>
      </w:r>
    </w:p>
    <w:p w14:paraId="00000010" w14:textId="77777777" w:rsidR="002634C5" w:rsidRDefault="00EF2ACC">
      <w:pPr>
        <w:pStyle w:val="Normal0"/>
        <w:spacing w:after="0" w:line="240" w:lineRule="auto"/>
        <w:jc w:val="center"/>
        <w:rPr>
          <w:rFonts w:ascii="Garamond" w:eastAsia="Garamond" w:hAnsi="Garamond" w:cs="Garamond"/>
          <w:sz w:val="20"/>
          <w:szCs w:val="20"/>
        </w:rPr>
      </w:pPr>
      <w:r>
        <w:rPr>
          <w:rFonts w:ascii="Garamond" w:eastAsia="Garamond" w:hAnsi="Garamond" w:cs="Garamond"/>
          <w:sz w:val="20"/>
          <w:szCs w:val="20"/>
        </w:rPr>
        <w:t>Brenna Hatch</w:t>
      </w:r>
    </w:p>
    <w:p w14:paraId="00000011" w14:textId="77777777" w:rsidR="002634C5" w:rsidRDefault="00EF2ACC">
      <w:pPr>
        <w:pStyle w:val="Normal0"/>
        <w:spacing w:after="0" w:line="240" w:lineRule="auto"/>
        <w:jc w:val="center"/>
        <w:rPr>
          <w:rFonts w:ascii="Garamond" w:eastAsia="Garamond" w:hAnsi="Garamond" w:cs="Garamond"/>
          <w:sz w:val="20"/>
          <w:szCs w:val="20"/>
        </w:rPr>
      </w:pPr>
      <w:r>
        <w:rPr>
          <w:rFonts w:ascii="Garamond" w:eastAsia="Garamond" w:hAnsi="Garamond" w:cs="Garamond"/>
          <w:sz w:val="20"/>
          <w:szCs w:val="20"/>
        </w:rPr>
        <w:t>Lisa Tanh</w:t>
      </w:r>
    </w:p>
    <w:p w14:paraId="00000012" w14:textId="77777777" w:rsidR="002634C5" w:rsidRDefault="002634C5">
      <w:pPr>
        <w:pStyle w:val="Normal0"/>
        <w:spacing w:after="0" w:line="240" w:lineRule="auto"/>
        <w:jc w:val="center"/>
        <w:rPr>
          <w:rFonts w:ascii="Garamond" w:eastAsia="Garamond" w:hAnsi="Garamond" w:cs="Garamond"/>
          <w:sz w:val="20"/>
          <w:szCs w:val="20"/>
        </w:rPr>
      </w:pPr>
    </w:p>
    <w:p w14:paraId="00000013" w14:textId="77777777" w:rsidR="002634C5" w:rsidRDefault="002634C5">
      <w:pPr>
        <w:pStyle w:val="Normal0"/>
        <w:spacing w:after="0" w:line="240" w:lineRule="auto"/>
        <w:jc w:val="center"/>
        <w:rPr>
          <w:rFonts w:ascii="Garamond" w:eastAsia="Garamond" w:hAnsi="Garamond" w:cs="Garamond"/>
          <w:sz w:val="20"/>
          <w:szCs w:val="20"/>
        </w:rPr>
      </w:pPr>
    </w:p>
    <w:p w14:paraId="00000014" w14:textId="77777777" w:rsidR="002634C5" w:rsidRDefault="00EF2ACC">
      <w:pPr>
        <w:pStyle w:val="Normal0"/>
        <w:spacing w:after="0" w:line="240" w:lineRule="auto"/>
        <w:jc w:val="center"/>
        <w:rPr>
          <w:rFonts w:ascii="Garamond" w:eastAsia="Garamond" w:hAnsi="Garamond" w:cs="Garamond"/>
          <w:b/>
          <w:i/>
          <w:sz w:val="20"/>
          <w:szCs w:val="20"/>
        </w:rPr>
      </w:pPr>
      <w:r>
        <w:rPr>
          <w:rFonts w:ascii="Garamond" w:eastAsia="Garamond" w:hAnsi="Garamond" w:cs="Garamond"/>
          <w:b/>
          <w:i/>
          <w:sz w:val="20"/>
          <w:szCs w:val="20"/>
        </w:rPr>
        <w:t>Advisors:</w:t>
      </w:r>
    </w:p>
    <w:p w14:paraId="00000015" w14:textId="77777777" w:rsidR="002634C5" w:rsidRDefault="00EF2ACC">
      <w:pPr>
        <w:pStyle w:val="Normal0"/>
        <w:spacing w:after="0" w:line="240" w:lineRule="auto"/>
        <w:jc w:val="center"/>
        <w:rPr>
          <w:rFonts w:ascii="Garamond" w:eastAsia="Garamond" w:hAnsi="Garamond" w:cs="Garamond"/>
          <w:sz w:val="20"/>
          <w:szCs w:val="20"/>
        </w:rPr>
      </w:pPr>
      <w:r>
        <w:rPr>
          <w:rFonts w:ascii="Garamond" w:eastAsia="Garamond" w:hAnsi="Garamond" w:cs="Garamond"/>
          <w:sz w:val="20"/>
          <w:szCs w:val="20"/>
        </w:rPr>
        <w:t>Dr. Cedric Fichot, Boston University (Science Advisor)</w:t>
      </w:r>
    </w:p>
    <w:p w14:paraId="00000016" w14:textId="77777777" w:rsidR="002634C5" w:rsidRDefault="002634C5">
      <w:pPr>
        <w:pStyle w:val="Normal0"/>
        <w:spacing w:after="0" w:line="240" w:lineRule="auto"/>
        <w:jc w:val="center"/>
        <w:rPr>
          <w:rFonts w:ascii="Garamond" w:eastAsia="Garamond" w:hAnsi="Garamond" w:cs="Garamond"/>
          <w:sz w:val="20"/>
          <w:szCs w:val="20"/>
        </w:rPr>
      </w:pPr>
    </w:p>
    <w:p w14:paraId="00000017" w14:textId="77777777" w:rsidR="002634C5" w:rsidRDefault="00EF2ACC">
      <w:pPr>
        <w:pStyle w:val="Normal0"/>
        <w:spacing w:after="0" w:line="240" w:lineRule="auto"/>
        <w:jc w:val="center"/>
        <w:rPr>
          <w:rFonts w:ascii="Garamond" w:eastAsia="Garamond" w:hAnsi="Garamond" w:cs="Garamond"/>
          <w:sz w:val="20"/>
          <w:szCs w:val="20"/>
        </w:rPr>
      </w:pPr>
      <w:r>
        <w:br w:type="page"/>
      </w:r>
    </w:p>
    <w:p w14:paraId="00000018" w14:textId="77777777" w:rsidR="002634C5" w:rsidRDefault="00EF2ACC">
      <w:pPr>
        <w:pStyle w:val="heading10"/>
        <w:spacing w:before="0" w:line="240" w:lineRule="auto"/>
        <w:rPr>
          <w:rFonts w:ascii="Garamond" w:eastAsia="Garamond" w:hAnsi="Garamond" w:cs="Garamond"/>
        </w:rPr>
      </w:pPr>
      <w:r>
        <w:rPr>
          <w:rFonts w:ascii="Garamond" w:eastAsia="Garamond" w:hAnsi="Garamond" w:cs="Garamond"/>
        </w:rPr>
        <w:lastRenderedPageBreak/>
        <w:t>1. Abstract</w:t>
      </w:r>
    </w:p>
    <w:p w14:paraId="00000019" w14:textId="77777777" w:rsidR="002634C5" w:rsidRDefault="00EF2ACC" w:rsidP="009101B6">
      <w:pPr>
        <w:pStyle w:val="Normal0"/>
        <w:spacing w:line="240" w:lineRule="auto"/>
        <w:rPr>
          <w:rFonts w:ascii="Garamond" w:eastAsia="Garamond" w:hAnsi="Garamond" w:cs="Garamond"/>
        </w:rPr>
      </w:pPr>
      <w:r>
        <w:rPr>
          <w:rFonts w:ascii="Garamond" w:eastAsia="Garamond" w:hAnsi="Garamond" w:cs="Garamond"/>
        </w:rPr>
        <w:t>Fire Island National Seashore has experienced damaging effects as a result of coastal erosion. Erosion has become an increasingly damaging problem that has led to the destruction of park and community infrastructure, contributed to rising groundwater tables, and posed a serious threat to a globally rare holly maritime forest. Beach nourishment project efforts have been made to mitigate damage, but dredging is expensive and can be thwarted by high rates of erosion. The NASA DEVELOP team partnered with the National Park Service and Fire Island National Seashore and used imagery from Landsat 5 Thematic Mapper (TM), Landsat 8 Operational Land Imager (OLI), and Sentinel-2 MultiSpectral Instrument (MSI) to analyze turbidity and sediment dynamics through surface reflectance data from 2000-2021. Imagery was atmospherically corrected using Atmospheric Correction for OLI Lite (ACOLITE) and visualized in SeaWiFS Data Analysis Systems (SeaDAS). Additionally, shoreline change was analyzed using high-resolution imagery from WorldView-2 acquired from Maxar for pre-Hurricane Sandy on July 25th, 2010 and post-Hurricane Sandy on December 18th, 2019. The results of this analysis showed that turbidity is highest in the winter seasons. The shoreline analysis estimated total shoreline loss of about 62 acres on the ocean side, and 11 acres on the bay side of the island. These results will be used to better inform future partner-designed shoreline management projects in the face of further erosion and sea level rise.</w:t>
      </w:r>
    </w:p>
    <w:p w14:paraId="0000001A" w14:textId="77777777" w:rsidR="002634C5" w:rsidRDefault="00EF2ACC">
      <w:pPr>
        <w:pStyle w:val="Normal0"/>
        <w:spacing w:after="0" w:line="240" w:lineRule="auto"/>
        <w:rPr>
          <w:rFonts w:ascii="Garamond" w:eastAsia="Garamond" w:hAnsi="Garamond" w:cs="Garamond"/>
          <w:b/>
        </w:rPr>
      </w:pPr>
      <w:r>
        <w:rPr>
          <w:rFonts w:ascii="Garamond" w:eastAsia="Garamond" w:hAnsi="Garamond" w:cs="Garamond"/>
          <w:b/>
        </w:rPr>
        <w:t xml:space="preserve">Key Terms </w:t>
      </w:r>
    </w:p>
    <w:p w14:paraId="0000001B" w14:textId="77777777" w:rsidR="002634C5" w:rsidRDefault="00EF2ACC">
      <w:pPr>
        <w:pStyle w:val="Normal0"/>
        <w:spacing w:after="0" w:line="240" w:lineRule="auto"/>
        <w:rPr>
          <w:rFonts w:ascii="Garamond" w:eastAsia="Garamond" w:hAnsi="Garamond" w:cs="Garamond"/>
          <w:color w:val="000000"/>
          <w:highlight w:val="white"/>
        </w:rPr>
      </w:pPr>
      <w:bookmarkStart w:id="0" w:name="_heading=h.gjdgxs" w:colFirst="0" w:colLast="0"/>
      <w:bookmarkEnd w:id="0"/>
      <w:r>
        <w:rPr>
          <w:rFonts w:ascii="Garamond" w:eastAsia="Garamond" w:hAnsi="Garamond" w:cs="Garamond"/>
          <w:color w:val="000000"/>
          <w:highlight w:val="white"/>
        </w:rPr>
        <w:t>sediment transport, coastal erosion, barrier island, remote sensing, satellite imagery, Landsat, Sentinel, Maxar</w:t>
      </w:r>
    </w:p>
    <w:p w14:paraId="0000001C" w14:textId="77777777" w:rsidR="002634C5" w:rsidRDefault="002634C5">
      <w:pPr>
        <w:pStyle w:val="Normal0"/>
        <w:spacing w:after="0" w:line="240" w:lineRule="auto"/>
        <w:rPr>
          <w:rFonts w:ascii="Garamond" w:eastAsia="Garamond" w:hAnsi="Garamond" w:cs="Garamond"/>
        </w:rPr>
      </w:pPr>
    </w:p>
    <w:p w14:paraId="0000001D" w14:textId="77777777" w:rsidR="002634C5" w:rsidRDefault="00EF2ACC">
      <w:pPr>
        <w:pStyle w:val="heading10"/>
        <w:spacing w:before="0" w:line="240" w:lineRule="auto"/>
        <w:rPr>
          <w:rFonts w:ascii="Garamond" w:eastAsia="Garamond" w:hAnsi="Garamond" w:cs="Garamond"/>
        </w:rPr>
      </w:pPr>
      <w:r>
        <w:rPr>
          <w:rFonts w:ascii="Garamond" w:eastAsia="Garamond" w:hAnsi="Garamond" w:cs="Garamond"/>
        </w:rPr>
        <w:t>2. Introduction</w:t>
      </w:r>
    </w:p>
    <w:p w14:paraId="0000001E" w14:textId="77777777" w:rsidR="002634C5" w:rsidRDefault="00EF2ACC">
      <w:pPr>
        <w:pStyle w:val="Normal0"/>
        <w:spacing w:after="0" w:line="240" w:lineRule="auto"/>
        <w:rPr>
          <w:rFonts w:ascii="Garamond" w:eastAsia="Garamond" w:hAnsi="Garamond" w:cs="Garamond"/>
          <w:b/>
          <w:i/>
        </w:rPr>
      </w:pPr>
      <w:bookmarkStart w:id="1" w:name="_heading=h.30j0zll" w:colFirst="0" w:colLast="0"/>
      <w:bookmarkEnd w:id="1"/>
      <w:r>
        <w:rPr>
          <w:rFonts w:ascii="Garamond" w:eastAsia="Garamond" w:hAnsi="Garamond" w:cs="Garamond"/>
          <w:b/>
          <w:i/>
        </w:rPr>
        <w:t xml:space="preserve">2.1 Background Information </w:t>
      </w:r>
    </w:p>
    <w:p w14:paraId="0000001F" w14:textId="09AAB8CD" w:rsidR="002634C5" w:rsidRDefault="00EF2ACC">
      <w:pPr>
        <w:pStyle w:val="Normal0"/>
        <w:spacing w:line="240" w:lineRule="auto"/>
        <w:rPr>
          <w:rFonts w:ascii="Garamond" w:eastAsia="Garamond" w:hAnsi="Garamond" w:cs="Garamond"/>
          <w:color w:val="000000"/>
        </w:rPr>
      </w:pPr>
      <w:r w:rsidRPr="7286A2BC">
        <w:rPr>
          <w:rFonts w:ascii="Garamond" w:eastAsia="Garamond" w:hAnsi="Garamond" w:cs="Garamond"/>
          <w:color w:val="000000" w:themeColor="text1"/>
        </w:rPr>
        <w:t>Fire Island National Seashore (Figure 1) encompasses 26 miles of the 32-mile-long barrier island known as Fire Island, located off the southern coast of Long Island, New York. To the south, Fire Island borders the Atlantic Ocean, and to the north, it borders the Great South Bay, a shallow stretch of wate</w:t>
      </w:r>
      <w:r w:rsidR="00746EC0" w:rsidRPr="7286A2BC">
        <w:rPr>
          <w:rFonts w:ascii="Garamond" w:eastAsia="Garamond" w:hAnsi="Garamond" w:cs="Garamond"/>
          <w:color w:val="000000" w:themeColor="text1"/>
        </w:rPr>
        <w:t xml:space="preserve">r </w:t>
      </w:r>
      <w:r w:rsidRPr="7286A2BC">
        <w:rPr>
          <w:rFonts w:ascii="Garamond" w:eastAsia="Garamond" w:hAnsi="Garamond" w:cs="Garamond"/>
          <w:color w:val="000000" w:themeColor="text1"/>
        </w:rPr>
        <w:t>that separates Fire Island from Long Island. The island is home to 17 residential communities, numerous bird species, wildlife habitats, and an ecologically importan</w:t>
      </w:r>
      <w:r w:rsidR="00746EC0" w:rsidRPr="7286A2BC">
        <w:rPr>
          <w:rFonts w:ascii="Garamond" w:eastAsia="Garamond" w:hAnsi="Garamond" w:cs="Garamond"/>
          <w:color w:val="000000" w:themeColor="text1"/>
        </w:rPr>
        <w:t xml:space="preserve">t </w:t>
      </w:r>
      <w:r w:rsidRPr="7286A2BC">
        <w:rPr>
          <w:rFonts w:ascii="Garamond" w:eastAsia="Garamond" w:hAnsi="Garamond" w:cs="Garamond"/>
          <w:color w:val="000000" w:themeColor="text1"/>
        </w:rPr>
        <w:t xml:space="preserve">maritime </w:t>
      </w:r>
      <w:r w:rsidR="4D4F3D71" w:rsidRPr="7286A2BC">
        <w:rPr>
          <w:rFonts w:ascii="Garamond" w:eastAsia="Garamond" w:hAnsi="Garamond" w:cs="Garamond"/>
          <w:color w:val="000000" w:themeColor="text1"/>
        </w:rPr>
        <w:t xml:space="preserve">holly </w:t>
      </w:r>
      <w:r w:rsidRPr="7286A2BC">
        <w:rPr>
          <w:rFonts w:ascii="Garamond" w:eastAsia="Garamond" w:hAnsi="Garamond" w:cs="Garamond"/>
          <w:color w:val="000000" w:themeColor="text1"/>
        </w:rPr>
        <w:t>forest called the Sunken Forest. In recent years, erosion has become increasingly problem</w:t>
      </w:r>
      <w:r w:rsidR="00DC2E35" w:rsidRPr="7286A2BC">
        <w:rPr>
          <w:rFonts w:ascii="Garamond" w:eastAsia="Garamond" w:hAnsi="Garamond" w:cs="Garamond"/>
          <w:color w:val="000000" w:themeColor="text1"/>
        </w:rPr>
        <w:t>atic</w:t>
      </w:r>
      <w:r w:rsidR="00B43CFB" w:rsidRPr="7286A2BC">
        <w:rPr>
          <w:rFonts w:ascii="Garamond" w:eastAsia="Garamond" w:hAnsi="Garamond" w:cs="Garamond"/>
          <w:color w:val="000000" w:themeColor="text1"/>
        </w:rPr>
        <w:t>,</w:t>
      </w:r>
      <w:r w:rsidRPr="7286A2BC">
        <w:rPr>
          <w:rFonts w:ascii="Garamond" w:eastAsia="Garamond" w:hAnsi="Garamond" w:cs="Garamond"/>
          <w:color w:val="000000" w:themeColor="text1"/>
        </w:rPr>
        <w:t xml:space="preserve"> </w:t>
      </w:r>
      <w:r w:rsidR="007E396C" w:rsidRPr="7286A2BC">
        <w:rPr>
          <w:rFonts w:ascii="Garamond" w:eastAsia="Garamond" w:hAnsi="Garamond" w:cs="Garamond"/>
          <w:color w:val="000000" w:themeColor="text1"/>
        </w:rPr>
        <w:t>and has</w:t>
      </w:r>
      <w:r w:rsidRPr="7286A2BC">
        <w:rPr>
          <w:rFonts w:ascii="Garamond" w:eastAsia="Garamond" w:hAnsi="Garamond" w:cs="Garamond"/>
          <w:color w:val="000000" w:themeColor="text1"/>
        </w:rPr>
        <w:t xml:space="preserve"> led to the destruction of park and community infrastructure, rising groundwater levels, and the slow dismantling of the Sunken Forest. Storm activity, particularly Hurricane Sandy in 2012, has sped up the rate of erosion and resulted in mass transportation of sand along the ocean shoreline (Hapke et al., 2013). These large-scale storm events cause breaches in the island, allowing more sediment to be transported into the bay, and are changing the island’s geomorphology. Understanding sediment dynamics is key to developing shoreline management plans, determining Fire Island’s sediment budget, and mitigating storm-induced sand loss (Schwab et al., 2013). </w:t>
      </w:r>
    </w:p>
    <w:p w14:paraId="00000020" w14:textId="3B81DC26" w:rsidR="002634C5" w:rsidRDefault="2BEE0C10">
      <w:pPr>
        <w:pStyle w:val="Normal0"/>
        <w:spacing w:line="240" w:lineRule="auto"/>
        <w:rPr>
          <w:rFonts w:ascii="Garamond" w:eastAsia="Garamond" w:hAnsi="Garamond" w:cs="Garamond"/>
          <w:color w:val="000000"/>
        </w:rPr>
      </w:pPr>
      <w:r w:rsidRPr="29AEC8C9">
        <w:rPr>
          <w:rFonts w:ascii="Garamond" w:eastAsia="Garamond" w:hAnsi="Garamond" w:cs="Garamond"/>
          <w:color w:val="000000" w:themeColor="text1"/>
        </w:rPr>
        <w:t xml:space="preserve">High levels of erosion contribute to high levels of turbidity in the Great South Bay which directly impact the geomorphology of Fire Island’s northern shoreline (Hapke et al., 2010). </w:t>
      </w:r>
      <w:sdt>
        <w:sdtPr>
          <w:tag w:val="goog_rdk_0"/>
          <w:id w:val="1118476558"/>
          <w:placeholder>
            <w:docPart w:val="DefaultPlaceholder_1081868574"/>
          </w:placeholder>
        </w:sdtPr>
        <w:sdtEndPr/>
        <w:sdtContent>
          <w:r w:rsidRPr="29AEC8C9">
            <w:rPr>
              <w:rFonts w:ascii="Garamond" w:eastAsia="Garamond" w:hAnsi="Garamond" w:cs="Garamond"/>
              <w:color w:val="000000" w:themeColor="text1"/>
            </w:rPr>
            <w:t>Modern</w:t>
          </w:r>
        </w:sdtContent>
      </w:sdt>
      <w:sdt>
        <w:sdtPr>
          <w:tag w:val="goog_rdk_1"/>
          <w:id w:val="678626293"/>
          <w:placeholder>
            <w:docPart w:val="DefaultPlaceholder_1081868574"/>
          </w:placeholder>
          <w:showingPlcHdr/>
        </w:sdtPr>
        <w:sdtEndPr/>
        <w:sdtContent/>
      </w:sdt>
      <w:r w:rsidRPr="29AEC8C9">
        <w:rPr>
          <w:rFonts w:ascii="Garamond" w:eastAsia="Garamond" w:hAnsi="Garamond" w:cs="Garamond"/>
          <w:color w:val="000000" w:themeColor="text1"/>
        </w:rPr>
        <w:t xml:space="preserve"> turbidity</w:t>
      </w:r>
      <w:r w:rsidR="14EAFC88" w:rsidRPr="29AEC8C9">
        <w:rPr>
          <w:rFonts w:ascii="Garamond" w:eastAsia="Garamond" w:hAnsi="Garamond" w:cs="Garamond"/>
          <w:color w:val="000000" w:themeColor="text1"/>
        </w:rPr>
        <w:t xml:space="preserve"> </w:t>
      </w:r>
      <w:r w:rsidRPr="29AEC8C9">
        <w:rPr>
          <w:rFonts w:ascii="Garamond" w:eastAsia="Garamond" w:hAnsi="Garamond" w:cs="Garamond"/>
          <w:color w:val="000000" w:themeColor="text1"/>
        </w:rPr>
        <w:t xml:space="preserve">data collection methods and beach erosion monitoring involve hand-sampling, which is laborious and expensive. Remote sensing can alternatively be used to measure sediment changes and turbidity along Fire Island National Seashore (Campbell et al., 2019). Researchers </w:t>
      </w:r>
      <w:r w:rsidR="089C6EBC" w:rsidRPr="29AEC8C9">
        <w:rPr>
          <w:rFonts w:ascii="Garamond" w:eastAsia="Garamond" w:hAnsi="Garamond" w:cs="Garamond"/>
          <w:color w:val="000000" w:themeColor="text1"/>
        </w:rPr>
        <w:t xml:space="preserve">have </w:t>
      </w:r>
      <w:r w:rsidRPr="29AEC8C9">
        <w:rPr>
          <w:rFonts w:ascii="Garamond" w:eastAsia="Garamond" w:hAnsi="Garamond" w:cs="Garamond"/>
          <w:color w:val="000000" w:themeColor="text1"/>
        </w:rPr>
        <w:t xml:space="preserve">developed a single algorithm using the red and infrared bands of satellite imagery to accurately map turbidity in coastal and estuarine waters (Dogliotti et al., 2015). This algorithm is compatible with a range of satellite sensors including Landsat 5 </w:t>
      </w:r>
      <w:r w:rsidR="39A89C60" w:rsidRPr="29AEC8C9">
        <w:rPr>
          <w:rFonts w:ascii="Garamond" w:eastAsia="Garamond" w:hAnsi="Garamond" w:cs="Garamond"/>
        </w:rPr>
        <w:t>Thematic Mapper (</w:t>
      </w:r>
      <w:r w:rsidRPr="29AEC8C9">
        <w:rPr>
          <w:rFonts w:ascii="Garamond" w:eastAsia="Garamond" w:hAnsi="Garamond" w:cs="Garamond"/>
          <w:color w:val="000000" w:themeColor="text1"/>
        </w:rPr>
        <w:t>TM</w:t>
      </w:r>
      <w:r w:rsidR="39A89C60" w:rsidRPr="29AEC8C9">
        <w:rPr>
          <w:rFonts w:ascii="Garamond" w:eastAsia="Garamond" w:hAnsi="Garamond" w:cs="Garamond"/>
          <w:color w:val="000000" w:themeColor="text1"/>
        </w:rPr>
        <w:t>)</w:t>
      </w:r>
      <w:r w:rsidRPr="29AEC8C9">
        <w:rPr>
          <w:rFonts w:ascii="Garamond" w:eastAsia="Garamond" w:hAnsi="Garamond" w:cs="Garamond"/>
          <w:color w:val="000000" w:themeColor="text1"/>
        </w:rPr>
        <w:t xml:space="preserve">, Landsat 7 Enhanced Thematic Mapper (ETM+), Landsat 8 </w:t>
      </w:r>
      <w:r w:rsidR="351B8163" w:rsidRPr="29AEC8C9">
        <w:rPr>
          <w:rFonts w:ascii="Garamond" w:eastAsia="Garamond" w:hAnsi="Garamond" w:cs="Garamond"/>
        </w:rPr>
        <w:t>Operational Land Imager (OLI)</w:t>
      </w:r>
      <w:r w:rsidRPr="29AEC8C9">
        <w:rPr>
          <w:rFonts w:ascii="Garamond" w:eastAsia="Garamond" w:hAnsi="Garamond" w:cs="Garamond"/>
          <w:color w:val="000000" w:themeColor="text1"/>
        </w:rPr>
        <w:t xml:space="preserve">, and Copernicus Sentinel-2 </w:t>
      </w:r>
      <w:r w:rsidR="351B8163" w:rsidRPr="29AEC8C9">
        <w:rPr>
          <w:rFonts w:ascii="Garamond" w:eastAsia="Garamond" w:hAnsi="Garamond" w:cs="Garamond"/>
        </w:rPr>
        <w:t>MultiSpectral Instrument (MSI</w:t>
      </w:r>
      <w:r w:rsidR="351B8163" w:rsidRPr="29AEC8C9">
        <w:rPr>
          <w:rFonts w:ascii="Garamond" w:eastAsia="Garamond" w:hAnsi="Garamond" w:cs="Garamond"/>
          <w:color w:val="000000" w:themeColor="text1"/>
        </w:rPr>
        <w:t>)</w:t>
      </w:r>
      <w:r w:rsidRPr="29AEC8C9">
        <w:rPr>
          <w:rFonts w:ascii="Garamond" w:eastAsia="Garamond" w:hAnsi="Garamond" w:cs="Garamond"/>
          <w:color w:val="000000" w:themeColor="text1"/>
        </w:rPr>
        <w:t xml:space="preserve"> (Dogliotti et al., 2015). The usage of Dogliotti’s equation allows for a simplified and standardized turbidity analysis across multiple satellites and sensors. Based on the aforementioned research, our team adopted the Dogliotti </w:t>
      </w:r>
      <w:sdt>
        <w:sdtPr>
          <w:tag w:val="goog_rdk_4"/>
          <w:id w:val="366925388"/>
          <w:placeholder>
            <w:docPart w:val="DefaultPlaceholder_1081868574"/>
          </w:placeholder>
        </w:sdtPr>
        <w:sdtEndPr/>
        <w:sdtContent>
          <w:r w:rsidRPr="29AEC8C9">
            <w:rPr>
              <w:rFonts w:ascii="Garamond" w:eastAsia="Garamond" w:hAnsi="Garamond" w:cs="Garamond"/>
              <w:color w:val="000000" w:themeColor="text1"/>
            </w:rPr>
            <w:t xml:space="preserve">method </w:t>
          </w:r>
        </w:sdtContent>
      </w:sdt>
      <w:r w:rsidRPr="29AEC8C9">
        <w:rPr>
          <w:rFonts w:ascii="Garamond" w:eastAsia="Garamond" w:hAnsi="Garamond" w:cs="Garamond"/>
          <w:color w:val="000000" w:themeColor="text1"/>
        </w:rPr>
        <w:t>for analyzing turbidity along Fire Island National Seashore. This method of shoreline change analysis, using time based remote sensing, has been implemented in previous studies (Wu et al., 2021). Based on prior research, we evaluated the shoreline, in sections, as either a gain or loss of land.</w:t>
      </w:r>
    </w:p>
    <w:p w14:paraId="00000021" w14:textId="0489F7E5"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color w:val="000000"/>
        </w:rPr>
        <w:lastRenderedPageBreak/>
        <w:t>This projec</w:t>
      </w:r>
      <w:r w:rsidR="00A328F6">
        <w:rPr>
          <w:rFonts w:ascii="Garamond" w:eastAsia="Garamond" w:hAnsi="Garamond" w:cs="Garamond"/>
          <w:color w:val="000000"/>
        </w:rPr>
        <w:t>t utilize</w:t>
      </w:r>
      <w:r w:rsidRPr="00A328F6">
        <w:rPr>
          <w:rFonts w:ascii="Garamond" w:eastAsia="Garamond" w:hAnsi="Garamond" w:cs="Garamond"/>
          <w:color w:val="000000"/>
        </w:rPr>
        <w:t>d</w:t>
      </w:r>
      <w:r>
        <w:rPr>
          <w:rFonts w:ascii="Garamond" w:eastAsia="Garamond" w:hAnsi="Garamond" w:cs="Garamond"/>
          <w:color w:val="000000"/>
        </w:rPr>
        <w:t xml:space="preserve"> imagery from Landsat 5 TM, Landsat 8 OLI, Sentinel-2 MSI, and Maxar’s WorldView-2 high-resolution satellite. We also procured United States Geological Survey </w:t>
      </w:r>
      <w:r w:rsidR="00A328F6">
        <w:rPr>
          <w:rFonts w:ascii="Garamond" w:eastAsia="Garamond" w:hAnsi="Garamond" w:cs="Garamond"/>
          <w:color w:val="000000"/>
        </w:rPr>
        <w:t xml:space="preserve">(USGS) </w:t>
      </w:r>
      <w:r>
        <w:rPr>
          <w:rFonts w:ascii="Garamond" w:eastAsia="Garamond" w:hAnsi="Garamond" w:cs="Garamond"/>
          <w:color w:val="000000"/>
        </w:rPr>
        <w:t xml:space="preserve">tidal data and the Great South Bay </w:t>
      </w:r>
      <w:sdt>
        <w:sdtPr>
          <w:tag w:val="goog_rdk_5"/>
          <w:id w:val="1917561332"/>
        </w:sdtPr>
        <w:sdtEndPr/>
        <w:sdtContent>
          <w:r>
            <w:rPr>
              <w:rFonts w:ascii="Garamond" w:eastAsia="Garamond" w:hAnsi="Garamond" w:cs="Garamond"/>
              <w:color w:val="000000"/>
            </w:rPr>
            <w:t>Buoy</w:t>
          </w:r>
        </w:sdtContent>
      </w:sdt>
      <w:r w:rsidR="00F16CB2">
        <w:t xml:space="preserve"> </w:t>
      </w:r>
      <w:r>
        <w:rPr>
          <w:rFonts w:ascii="Garamond" w:eastAsia="Garamond" w:hAnsi="Garamond" w:cs="Garamond"/>
          <w:i/>
          <w:color w:val="000000"/>
        </w:rPr>
        <w:t xml:space="preserve">in-situ </w:t>
      </w:r>
      <w:r>
        <w:rPr>
          <w:rFonts w:ascii="Garamond" w:eastAsia="Garamond" w:hAnsi="Garamond" w:cs="Garamond"/>
          <w:color w:val="000000"/>
        </w:rPr>
        <w:t>datasets. In order to analyze the impacts of Hurricane Sandy on Fire Island, we adopted a primary study period for each season from 2012</w:t>
      </w:r>
      <w:r w:rsidR="009C39E9">
        <w:rPr>
          <w:rFonts w:ascii="Garamond" w:eastAsia="Garamond" w:hAnsi="Garamond" w:cs="Garamond"/>
          <w:color w:val="000000"/>
        </w:rPr>
        <w:t xml:space="preserve"> to </w:t>
      </w:r>
      <w:r>
        <w:rPr>
          <w:rFonts w:ascii="Garamond" w:eastAsia="Garamond" w:hAnsi="Garamond" w:cs="Garamond"/>
          <w:color w:val="000000"/>
        </w:rPr>
        <w:t>2021. Supplementary time-series turbidity analyses were performed using data from 2000</w:t>
      </w:r>
      <w:r w:rsidR="009C39E9">
        <w:rPr>
          <w:rFonts w:ascii="Garamond" w:eastAsia="Garamond" w:hAnsi="Garamond" w:cs="Garamond"/>
          <w:color w:val="000000"/>
        </w:rPr>
        <w:t xml:space="preserve"> to </w:t>
      </w:r>
      <w:r>
        <w:rPr>
          <w:rFonts w:ascii="Garamond" w:eastAsia="Garamond" w:hAnsi="Garamond" w:cs="Garamond"/>
          <w:color w:val="000000"/>
        </w:rPr>
        <w:t>2021 in order to provide a complete analysis of historical turbidity and sediment trends.</w:t>
      </w:r>
    </w:p>
    <w:p w14:paraId="00000022" w14:textId="77777777" w:rsidR="002634C5" w:rsidRDefault="002634C5">
      <w:pPr>
        <w:pStyle w:val="Normal0"/>
        <w:spacing w:after="0" w:line="240" w:lineRule="auto"/>
        <w:rPr>
          <w:rFonts w:ascii="Garamond" w:eastAsia="Garamond" w:hAnsi="Garamond" w:cs="Garamond"/>
          <w:color w:val="000000"/>
        </w:rPr>
      </w:pPr>
    </w:p>
    <w:p w14:paraId="00000023" w14:textId="77777777" w:rsidR="002634C5" w:rsidRDefault="00EF2ACC">
      <w:pPr>
        <w:pStyle w:val="Normal0"/>
        <w:spacing w:after="0" w:line="240" w:lineRule="auto"/>
        <w:jc w:val="center"/>
      </w:pPr>
      <w:r>
        <w:rPr>
          <w:noProof/>
        </w:rPr>
        <w:drawing>
          <wp:inline distT="0" distB="0" distL="0" distR="0" wp14:anchorId="7C45D0D0" wp14:editId="1CBF3214">
            <wp:extent cx="5803641" cy="3760237"/>
            <wp:effectExtent l="0" t="0" r="635" b="0"/>
            <wp:docPr id="2011253115" name="image10.png" descr="Map&#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0.png" descr="Map&#10;&#10;Description automatically generated"/>
                    <pic:cNvPicPr preferRelativeResize="0"/>
                  </pic:nvPicPr>
                  <pic:blipFill>
                    <a:blip r:embed="rId11"/>
                    <a:srcRect/>
                    <a:stretch>
                      <a:fillRect/>
                    </a:stretch>
                  </pic:blipFill>
                  <pic:spPr>
                    <a:xfrm>
                      <a:off x="0" y="0"/>
                      <a:ext cx="5815820" cy="3768128"/>
                    </a:xfrm>
                    <a:prstGeom prst="rect">
                      <a:avLst/>
                    </a:prstGeom>
                    <a:ln/>
                  </pic:spPr>
                </pic:pic>
              </a:graphicData>
            </a:graphic>
          </wp:inline>
        </w:drawing>
      </w:r>
    </w:p>
    <w:p w14:paraId="00000024" w14:textId="77777777" w:rsidR="002634C5" w:rsidRDefault="00EF2ACC">
      <w:pPr>
        <w:pStyle w:val="Normal0"/>
        <w:spacing w:after="0" w:line="240" w:lineRule="auto"/>
        <w:jc w:val="center"/>
        <w:rPr>
          <w:rFonts w:ascii="Garamond" w:eastAsia="Garamond" w:hAnsi="Garamond" w:cs="Garamond"/>
          <w:i/>
          <w:color w:val="000000"/>
        </w:rPr>
      </w:pPr>
      <w:r>
        <w:rPr>
          <w:rFonts w:ascii="Garamond" w:eastAsia="Garamond" w:hAnsi="Garamond" w:cs="Garamond"/>
          <w:i/>
          <w:color w:val="000000"/>
        </w:rPr>
        <w:t>Figure 1</w:t>
      </w:r>
      <w:r>
        <w:rPr>
          <w:rFonts w:ascii="Garamond" w:eastAsia="Garamond" w:hAnsi="Garamond" w:cs="Garamond"/>
          <w:b/>
          <w:i/>
          <w:color w:val="000000"/>
        </w:rPr>
        <w:t>:</w:t>
      </w:r>
      <w:r>
        <w:rPr>
          <w:rFonts w:ascii="Garamond" w:eastAsia="Garamond" w:hAnsi="Garamond" w:cs="Garamond"/>
          <w:i/>
          <w:color w:val="000000"/>
        </w:rPr>
        <w:t xml:space="preserve"> </w:t>
      </w:r>
      <w:r>
        <w:rPr>
          <w:rFonts w:ascii="Garamond" w:eastAsia="Garamond" w:hAnsi="Garamond" w:cs="Garamond"/>
          <w:color w:val="000000"/>
        </w:rPr>
        <w:t>Study area of Fire Island located off the southern coast of Long Island, New York with priority areas selected by partners at the National Park Service (NPS). Map created using ArcGIS Pro.</w:t>
      </w:r>
    </w:p>
    <w:p w14:paraId="00000025" w14:textId="77777777" w:rsidR="002634C5" w:rsidRDefault="002634C5">
      <w:pPr>
        <w:pStyle w:val="Normal0"/>
        <w:spacing w:after="0" w:line="240" w:lineRule="auto"/>
        <w:rPr>
          <w:rFonts w:ascii="Garamond" w:eastAsia="Garamond" w:hAnsi="Garamond" w:cs="Garamond"/>
          <w:color w:val="000000"/>
        </w:rPr>
      </w:pPr>
    </w:p>
    <w:p w14:paraId="00000026" w14:textId="77777777" w:rsidR="002634C5" w:rsidRDefault="00EF2ACC">
      <w:pPr>
        <w:pStyle w:val="Normal0"/>
        <w:spacing w:after="0" w:line="240" w:lineRule="auto"/>
        <w:rPr>
          <w:rFonts w:ascii="Garamond" w:eastAsia="Garamond" w:hAnsi="Garamond" w:cs="Garamond"/>
          <w:b/>
          <w:i/>
        </w:rPr>
      </w:pPr>
      <w:r>
        <w:rPr>
          <w:rFonts w:ascii="Garamond" w:eastAsia="Garamond" w:hAnsi="Garamond" w:cs="Garamond"/>
          <w:b/>
          <w:i/>
        </w:rPr>
        <w:t>2.2 Study Area &amp; Project Partners</w:t>
      </w:r>
    </w:p>
    <w:p w14:paraId="00000027" w14:textId="1F39771C"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rPr>
        <w:t xml:space="preserve">For this project the Boston Node of the NASA DEVELOP National Program partnered with the National Park Service (NPS) and Fire Island National Seashore. The NPS </w:t>
      </w:r>
      <w:r w:rsidR="4D4F3D71" w:rsidRPr="7286A2BC">
        <w:rPr>
          <w:rFonts w:ascii="Garamond" w:eastAsia="Garamond" w:hAnsi="Garamond" w:cs="Garamond"/>
        </w:rPr>
        <w:t>is</w:t>
      </w:r>
      <w:r>
        <w:rPr>
          <w:rFonts w:ascii="Garamond" w:eastAsia="Garamond" w:hAnsi="Garamond" w:cs="Garamond"/>
        </w:rPr>
        <w:t xml:space="preserve"> seeking information to help combat the on-going erosion of Fire Island’s South Bay shoreline and to better inform shoreline management efforts to protect infrastructure and wildlife habitats. The NPS currently </w:t>
      </w:r>
      <w:r w:rsidR="4D4F3D71" w:rsidRPr="7286A2BC">
        <w:rPr>
          <w:rFonts w:ascii="Garamond" w:eastAsia="Garamond" w:hAnsi="Garamond" w:cs="Garamond"/>
        </w:rPr>
        <w:t>conducts</w:t>
      </w:r>
      <w:r>
        <w:rPr>
          <w:rFonts w:ascii="Garamond" w:eastAsia="Garamond" w:hAnsi="Garamond" w:cs="Garamond"/>
        </w:rPr>
        <w:t xml:space="preserve"> beach management projects every 3 to 5 years. This project focused on understanding the distribution and transport of sediments along</w:t>
      </w:r>
      <w:sdt>
        <w:sdtPr>
          <w:tag w:val="goog_rdk_7"/>
          <w:id w:val="1711210959"/>
        </w:sdtPr>
        <w:sdtEndPr/>
        <w:sdtContent>
          <w:r>
            <w:rPr>
              <w:rFonts w:ascii="Garamond" w:eastAsia="Garamond" w:hAnsi="Garamond" w:cs="Garamond"/>
            </w:rPr>
            <w:t xml:space="preserve"> the</w:t>
          </w:r>
        </w:sdtContent>
      </w:sdt>
      <w:r>
        <w:rPr>
          <w:rFonts w:ascii="Garamond" w:eastAsia="Garamond" w:hAnsi="Garamond" w:cs="Garamond"/>
        </w:rPr>
        <w:t xml:space="preserve"> Great South Bay shoreline. </w:t>
      </w:r>
      <w:r w:rsidR="4D4F3D71" w:rsidRPr="7286A2BC">
        <w:rPr>
          <w:rFonts w:ascii="Garamond" w:eastAsia="Garamond" w:hAnsi="Garamond" w:cs="Garamond"/>
        </w:rPr>
        <w:t xml:space="preserve">By better </w:t>
      </w:r>
      <w:r>
        <w:rPr>
          <w:rFonts w:ascii="Garamond" w:eastAsia="Garamond" w:hAnsi="Garamond" w:cs="Garamond"/>
        </w:rPr>
        <w:t xml:space="preserve">understanding sediment direction along the shoreline, </w:t>
      </w:r>
      <w:r w:rsidR="4D4F3D71" w:rsidRPr="7286A2BC">
        <w:rPr>
          <w:rFonts w:ascii="Garamond" w:eastAsia="Garamond" w:hAnsi="Garamond" w:cs="Garamond"/>
        </w:rPr>
        <w:t xml:space="preserve">partners will be able to better prioritize the </w:t>
      </w:r>
      <w:r>
        <w:rPr>
          <w:rFonts w:ascii="Garamond" w:eastAsia="Garamond" w:hAnsi="Garamond" w:cs="Garamond"/>
        </w:rPr>
        <w:t xml:space="preserve">expensive and time-consuming dredging projects </w:t>
      </w:r>
      <w:r w:rsidR="4D4F3D71" w:rsidRPr="7286A2BC">
        <w:rPr>
          <w:rFonts w:ascii="Garamond" w:eastAsia="Garamond" w:hAnsi="Garamond" w:cs="Garamond"/>
        </w:rPr>
        <w:t xml:space="preserve">to </w:t>
      </w:r>
      <w:r>
        <w:rPr>
          <w:rFonts w:ascii="Garamond" w:eastAsia="Garamond" w:hAnsi="Garamond" w:cs="Garamond"/>
        </w:rPr>
        <w:t>target priority areas.</w:t>
      </w:r>
    </w:p>
    <w:p w14:paraId="00000028" w14:textId="77777777" w:rsidR="002634C5" w:rsidRDefault="002634C5">
      <w:pPr>
        <w:pStyle w:val="Normal0"/>
        <w:spacing w:after="0" w:line="240" w:lineRule="auto"/>
        <w:rPr>
          <w:rFonts w:ascii="Garamond" w:eastAsia="Garamond" w:hAnsi="Garamond" w:cs="Garamond"/>
          <w:b/>
          <w:i/>
        </w:rPr>
      </w:pPr>
    </w:p>
    <w:p w14:paraId="00000029" w14:textId="77777777" w:rsidR="002634C5" w:rsidRDefault="00EF2ACC">
      <w:pPr>
        <w:pStyle w:val="Normal0"/>
        <w:spacing w:after="0" w:line="240" w:lineRule="auto"/>
        <w:rPr>
          <w:rFonts w:ascii="Garamond" w:eastAsia="Garamond" w:hAnsi="Garamond" w:cs="Garamond"/>
          <w:b/>
          <w:i/>
        </w:rPr>
      </w:pPr>
      <w:r>
        <w:rPr>
          <w:rFonts w:ascii="Garamond" w:eastAsia="Garamond" w:hAnsi="Garamond" w:cs="Garamond"/>
          <w:b/>
          <w:i/>
        </w:rPr>
        <w:t>2.3 Objectives</w:t>
      </w:r>
    </w:p>
    <w:p w14:paraId="27582DCD" w14:textId="686A7894" w:rsidR="0080338E" w:rsidRDefault="00EF2ACC" w:rsidP="0080338E">
      <w:pPr>
        <w:pStyle w:val="Normal0"/>
        <w:spacing w:after="0" w:line="240" w:lineRule="auto"/>
        <w:rPr>
          <w:rFonts w:ascii="Garamond" w:eastAsia="Garamond" w:hAnsi="Garamond" w:cs="Garamond"/>
        </w:rPr>
      </w:pPr>
      <w:r>
        <w:rPr>
          <w:rFonts w:ascii="Garamond" w:eastAsia="Garamond" w:hAnsi="Garamond" w:cs="Garamond"/>
        </w:rPr>
        <w:t xml:space="preserve">The goal for this project was to assess shoreline change and turbidity changes along Fire Island National Seashore using satellite data. The first objective was to generate turbidity maps to visualize seasonal variability in suspended sediment. The second was to assess patterns in sediment transport and turbidity over time using </w:t>
      </w:r>
      <w:r>
        <w:rPr>
          <w:rFonts w:ascii="Garamond" w:eastAsia="Garamond" w:hAnsi="Garamond" w:cs="Garamond"/>
          <w:i/>
        </w:rPr>
        <w:t xml:space="preserve">in-situ </w:t>
      </w:r>
      <w:r>
        <w:rPr>
          <w:rFonts w:ascii="Garamond" w:eastAsia="Garamond" w:hAnsi="Garamond" w:cs="Garamond"/>
        </w:rPr>
        <w:t>data from three sites in the Great South Bay and along Fire Island. Lastly, we set out to conduct a shoreline change analysis in order to assess the impacts of Hurricane Sandy, particularly in four key areas selected by our partners</w:t>
      </w:r>
      <w:r w:rsidR="4D4F3D71" w:rsidRPr="7286A2BC">
        <w:rPr>
          <w:rFonts w:ascii="Garamond" w:eastAsia="Garamond" w:hAnsi="Garamond" w:cs="Garamond"/>
        </w:rPr>
        <w:t xml:space="preserve"> (Figure 1).</w:t>
      </w:r>
      <w:r>
        <w:rPr>
          <w:rFonts w:ascii="Garamond" w:eastAsia="Garamond" w:hAnsi="Garamond" w:cs="Garamond"/>
        </w:rPr>
        <w:t xml:space="preserve"> The use of satellite data may aid our partners</w:t>
      </w:r>
      <w:r w:rsidR="006D48B8">
        <w:rPr>
          <w:rFonts w:ascii="Garamond" w:eastAsia="Garamond" w:hAnsi="Garamond" w:cs="Garamond"/>
        </w:rPr>
        <w:t>’</w:t>
      </w:r>
      <w:r>
        <w:rPr>
          <w:rFonts w:ascii="Garamond" w:eastAsia="Garamond" w:hAnsi="Garamond" w:cs="Garamond"/>
        </w:rPr>
        <w:t xml:space="preserve"> future shoreline management projects to combat erosion of </w:t>
      </w:r>
      <w:sdt>
        <w:sdtPr>
          <w:tag w:val="goog_rdk_9"/>
          <w:id w:val="1151018290"/>
        </w:sdtPr>
        <w:sdtEndPr/>
        <w:sdtContent>
          <w:r>
            <w:rPr>
              <w:rFonts w:ascii="Garamond" w:eastAsia="Garamond" w:hAnsi="Garamond" w:cs="Garamond"/>
            </w:rPr>
            <w:t xml:space="preserve">the </w:t>
          </w:r>
        </w:sdtContent>
      </w:sdt>
      <w:r>
        <w:rPr>
          <w:rFonts w:ascii="Garamond" w:eastAsia="Garamond" w:hAnsi="Garamond" w:cs="Garamond"/>
        </w:rPr>
        <w:t>Great South Bay shoreline.</w:t>
      </w:r>
      <w:bookmarkStart w:id="2" w:name="_heading=h.1fob9te" w:colFirst="0" w:colLast="0"/>
      <w:bookmarkEnd w:id="2"/>
    </w:p>
    <w:p w14:paraId="0000002C" w14:textId="0DF91AE5" w:rsidR="002634C5" w:rsidRDefault="00EF2ACC">
      <w:pPr>
        <w:pStyle w:val="heading10"/>
        <w:spacing w:before="0" w:line="240" w:lineRule="auto"/>
        <w:rPr>
          <w:rFonts w:ascii="Garamond" w:eastAsia="Garamond" w:hAnsi="Garamond" w:cs="Garamond"/>
        </w:rPr>
      </w:pPr>
      <w:r>
        <w:rPr>
          <w:rFonts w:ascii="Garamond" w:eastAsia="Garamond" w:hAnsi="Garamond" w:cs="Garamond"/>
        </w:rPr>
        <w:lastRenderedPageBreak/>
        <w:t>3. Methodology</w:t>
      </w:r>
    </w:p>
    <w:p w14:paraId="0000002D" w14:textId="77777777" w:rsidR="002634C5" w:rsidRDefault="00EF2ACC">
      <w:pPr>
        <w:pStyle w:val="Normal0"/>
        <w:spacing w:after="0" w:line="240" w:lineRule="auto"/>
        <w:rPr>
          <w:rFonts w:ascii="Garamond" w:eastAsia="Garamond" w:hAnsi="Garamond" w:cs="Garamond"/>
          <w:b/>
          <w:i/>
        </w:rPr>
      </w:pPr>
      <w:r>
        <w:rPr>
          <w:rFonts w:ascii="Garamond" w:eastAsia="Garamond" w:hAnsi="Garamond" w:cs="Garamond"/>
          <w:b/>
          <w:i/>
        </w:rPr>
        <w:t>3.1 Turbidity Study</w:t>
      </w:r>
    </w:p>
    <w:p w14:paraId="0000002E" w14:textId="77777777"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i/>
          <w:color w:val="000000"/>
        </w:rPr>
        <w:t>3.1.1 Remote Sensing Data</w:t>
      </w:r>
      <w:r>
        <w:rPr>
          <w:rFonts w:ascii="Garamond" w:eastAsia="Garamond" w:hAnsi="Garamond" w:cs="Garamond"/>
          <w:color w:val="000000"/>
        </w:rPr>
        <w:t xml:space="preserve"> </w:t>
      </w:r>
      <w:r>
        <w:rPr>
          <w:rFonts w:ascii="Garamond" w:eastAsia="Garamond" w:hAnsi="Garamond" w:cs="Garamond"/>
          <w:i/>
          <w:color w:val="000000"/>
        </w:rPr>
        <w:t>Acquisition</w:t>
      </w:r>
    </w:p>
    <w:p w14:paraId="0000002F" w14:textId="3506DC50" w:rsidR="002634C5" w:rsidRDefault="2BEE0C10">
      <w:pPr>
        <w:pStyle w:val="Normal0"/>
        <w:spacing w:after="0" w:line="240" w:lineRule="auto"/>
        <w:rPr>
          <w:rFonts w:ascii="Garamond" w:eastAsia="Garamond" w:hAnsi="Garamond" w:cs="Garamond"/>
        </w:rPr>
      </w:pPr>
      <w:r w:rsidRPr="49B7C28E">
        <w:rPr>
          <w:rFonts w:ascii="Garamond" w:eastAsia="Garamond" w:hAnsi="Garamond" w:cs="Garamond"/>
        </w:rPr>
        <w:t xml:space="preserve">All imagery products collected for the turbidity portion of this project were from Landsat and Sentinel Missions and downloaded from USGS/EROS Inventory Service. Our team acquired Landsat 5 TM Level-1 imagery for the years between 2000 and 2012, Landsat 8 OLI Level-1 imagery for the years between 2013 and 2021, and Sentinel-2 Level-2A imagery for the years between 2015 and 2021 (Table 1). All images we collected were subjected to a 20% Cloud Cover rate limit. </w:t>
      </w:r>
    </w:p>
    <w:p w14:paraId="00000030" w14:textId="77777777" w:rsidR="002634C5" w:rsidRDefault="002634C5">
      <w:pPr>
        <w:pStyle w:val="Normal0"/>
        <w:spacing w:after="0" w:line="240" w:lineRule="auto"/>
        <w:jc w:val="center"/>
        <w:rPr>
          <w:rFonts w:ascii="Garamond" w:eastAsia="Garamond" w:hAnsi="Garamond" w:cs="Garamond"/>
        </w:rPr>
      </w:pPr>
    </w:p>
    <w:p w14:paraId="1D35958C" w14:textId="77777777" w:rsidR="00633F2F" w:rsidRDefault="00EF2ACC">
      <w:pPr>
        <w:pStyle w:val="Normal0"/>
        <w:spacing w:after="0" w:line="240" w:lineRule="auto"/>
        <w:rPr>
          <w:rFonts w:ascii="Garamond" w:eastAsia="Garamond" w:hAnsi="Garamond" w:cs="Garamond"/>
          <w:iCs/>
          <w:color w:val="000000"/>
        </w:rPr>
      </w:pPr>
      <w:r w:rsidRPr="009C6AB4">
        <w:rPr>
          <w:rFonts w:ascii="Garamond" w:eastAsia="Garamond" w:hAnsi="Garamond" w:cs="Garamond"/>
          <w:iCs/>
          <w:color w:val="000000"/>
        </w:rPr>
        <w:t>Table 1</w:t>
      </w:r>
    </w:p>
    <w:p w14:paraId="00000031" w14:textId="5E8130AF" w:rsidR="002634C5" w:rsidRDefault="00EF2ACC">
      <w:pPr>
        <w:pStyle w:val="Normal0"/>
        <w:spacing w:after="0" w:line="240" w:lineRule="auto"/>
        <w:rPr>
          <w:rFonts w:ascii="Garamond" w:eastAsia="Garamond" w:hAnsi="Garamond" w:cs="Garamond"/>
          <w:color w:val="000000"/>
        </w:rPr>
      </w:pPr>
      <w:r w:rsidRPr="009C6AB4">
        <w:rPr>
          <w:rFonts w:ascii="Garamond" w:eastAsia="Garamond" w:hAnsi="Garamond" w:cs="Garamond"/>
          <w:i/>
          <w:iCs/>
          <w:color w:val="000000"/>
        </w:rPr>
        <w:t>Earth observation platforms, sensors, level, and dates of image captured.</w:t>
      </w:r>
    </w:p>
    <w:tbl>
      <w:tblPr>
        <w:tblW w:w="9350" w:type="dxa"/>
        <w:tblBorders>
          <w:top w:val="single" w:sz="4" w:space="0" w:color="000000"/>
          <w:left w:val="single" w:sz="4" w:space="0" w:color="000000"/>
          <w:bottom w:val="single" w:sz="4" w:space="0" w:color="000000"/>
          <w:right w:val="single" w:sz="4" w:space="0" w:color="000000"/>
          <w:insideH w:val="single" w:sz="4" w:space="0" w:color="000000"/>
          <w:insideV w:val="single" w:sz="4" w:space="0" w:color="000000"/>
        </w:tblBorders>
        <w:tblLayout w:type="fixed"/>
        <w:tblLook w:val="0600" w:firstRow="0" w:lastRow="0" w:firstColumn="0" w:lastColumn="0" w:noHBand="1" w:noVBand="1"/>
      </w:tblPr>
      <w:tblGrid>
        <w:gridCol w:w="1870"/>
        <w:gridCol w:w="1871"/>
        <w:gridCol w:w="1869"/>
        <w:gridCol w:w="1870"/>
        <w:gridCol w:w="1870"/>
      </w:tblGrid>
      <w:tr w:rsidR="002634C5" w14:paraId="6C80AA81" w14:textId="77777777" w:rsidTr="7286A2BC">
        <w:trPr>
          <w:trHeight w:val="630"/>
        </w:trPr>
        <w:tc>
          <w:tcPr>
            <w:tcW w:w="1870" w:type="dxa"/>
          </w:tcPr>
          <w:p w14:paraId="00000032" w14:textId="77777777" w:rsidR="002634C5" w:rsidRDefault="00EF2ACC">
            <w:pPr>
              <w:pStyle w:val="Normal0"/>
              <w:jc w:val="center"/>
              <w:rPr>
                <w:rFonts w:ascii="Garamond" w:eastAsia="Garamond" w:hAnsi="Garamond" w:cs="Garamond"/>
              </w:rPr>
            </w:pPr>
            <w:r>
              <w:rPr>
                <w:rFonts w:ascii="Garamond" w:eastAsia="Garamond" w:hAnsi="Garamond" w:cs="Garamond"/>
              </w:rPr>
              <w:t>Platform</w:t>
            </w:r>
          </w:p>
        </w:tc>
        <w:tc>
          <w:tcPr>
            <w:tcW w:w="1871" w:type="dxa"/>
          </w:tcPr>
          <w:p w14:paraId="00000033" w14:textId="77777777" w:rsidR="002634C5" w:rsidRDefault="00EF2ACC">
            <w:pPr>
              <w:pStyle w:val="Normal0"/>
              <w:jc w:val="center"/>
              <w:rPr>
                <w:rFonts w:ascii="Garamond" w:eastAsia="Garamond" w:hAnsi="Garamond" w:cs="Garamond"/>
              </w:rPr>
            </w:pPr>
            <w:r>
              <w:rPr>
                <w:rFonts w:ascii="Garamond" w:eastAsia="Garamond" w:hAnsi="Garamond" w:cs="Garamond"/>
              </w:rPr>
              <w:t>Sensor</w:t>
            </w:r>
          </w:p>
        </w:tc>
        <w:tc>
          <w:tcPr>
            <w:tcW w:w="1869" w:type="dxa"/>
          </w:tcPr>
          <w:p w14:paraId="00000034" w14:textId="77777777" w:rsidR="002634C5" w:rsidRDefault="00EF2ACC">
            <w:pPr>
              <w:pStyle w:val="Normal0"/>
              <w:jc w:val="center"/>
              <w:rPr>
                <w:rFonts w:ascii="Garamond" w:eastAsia="Garamond" w:hAnsi="Garamond" w:cs="Garamond"/>
              </w:rPr>
            </w:pPr>
            <w:r>
              <w:rPr>
                <w:rFonts w:ascii="Garamond" w:eastAsia="Garamond" w:hAnsi="Garamond" w:cs="Garamond"/>
              </w:rPr>
              <w:t>Level</w:t>
            </w:r>
          </w:p>
        </w:tc>
        <w:tc>
          <w:tcPr>
            <w:tcW w:w="1870" w:type="dxa"/>
          </w:tcPr>
          <w:p w14:paraId="00000035" w14:textId="77777777" w:rsidR="002634C5" w:rsidRDefault="00EF2ACC">
            <w:pPr>
              <w:pStyle w:val="Normal0"/>
              <w:jc w:val="center"/>
              <w:rPr>
                <w:rFonts w:ascii="Garamond" w:eastAsia="Garamond" w:hAnsi="Garamond" w:cs="Garamond"/>
              </w:rPr>
            </w:pPr>
            <w:r>
              <w:rPr>
                <w:rFonts w:ascii="Garamond" w:eastAsia="Garamond" w:hAnsi="Garamond" w:cs="Garamond"/>
              </w:rPr>
              <w:t>Dates of Image Capture</w:t>
            </w:r>
          </w:p>
        </w:tc>
        <w:tc>
          <w:tcPr>
            <w:tcW w:w="1870" w:type="dxa"/>
          </w:tcPr>
          <w:p w14:paraId="00000036" w14:textId="77777777" w:rsidR="002634C5" w:rsidRDefault="00EF2ACC">
            <w:pPr>
              <w:pStyle w:val="Normal0"/>
              <w:jc w:val="center"/>
              <w:rPr>
                <w:rFonts w:ascii="Garamond" w:eastAsia="Garamond" w:hAnsi="Garamond" w:cs="Garamond"/>
              </w:rPr>
            </w:pPr>
            <w:r>
              <w:rPr>
                <w:rFonts w:ascii="Garamond" w:eastAsia="Garamond" w:hAnsi="Garamond" w:cs="Garamond"/>
              </w:rPr>
              <w:t>Parameters Examined</w:t>
            </w:r>
          </w:p>
        </w:tc>
      </w:tr>
      <w:tr w:rsidR="002634C5" w14:paraId="2F43C5B9" w14:textId="77777777" w:rsidTr="7286A2BC">
        <w:tc>
          <w:tcPr>
            <w:tcW w:w="1870" w:type="dxa"/>
          </w:tcPr>
          <w:p w14:paraId="00000037" w14:textId="77777777" w:rsidR="002634C5" w:rsidRDefault="00EF2ACC">
            <w:pPr>
              <w:pStyle w:val="Normal0"/>
              <w:jc w:val="center"/>
              <w:rPr>
                <w:rFonts w:ascii="Garamond" w:eastAsia="Garamond" w:hAnsi="Garamond" w:cs="Garamond"/>
              </w:rPr>
            </w:pPr>
            <w:r>
              <w:rPr>
                <w:rFonts w:ascii="Garamond" w:eastAsia="Garamond" w:hAnsi="Garamond" w:cs="Garamond"/>
              </w:rPr>
              <w:t>Landsat 5</w:t>
            </w:r>
          </w:p>
        </w:tc>
        <w:tc>
          <w:tcPr>
            <w:tcW w:w="1871" w:type="dxa"/>
          </w:tcPr>
          <w:p w14:paraId="00000038" w14:textId="77777777" w:rsidR="002634C5" w:rsidRDefault="00EF2ACC">
            <w:pPr>
              <w:pStyle w:val="Normal0"/>
              <w:jc w:val="center"/>
              <w:rPr>
                <w:rFonts w:ascii="Garamond" w:eastAsia="Garamond" w:hAnsi="Garamond" w:cs="Garamond"/>
              </w:rPr>
            </w:pPr>
            <w:r>
              <w:rPr>
                <w:rFonts w:ascii="Garamond" w:eastAsia="Garamond" w:hAnsi="Garamond" w:cs="Garamond"/>
              </w:rPr>
              <w:t>Thematic Mapper (TM)</w:t>
            </w:r>
          </w:p>
        </w:tc>
        <w:tc>
          <w:tcPr>
            <w:tcW w:w="1869" w:type="dxa"/>
          </w:tcPr>
          <w:p w14:paraId="00000039" w14:textId="77777777" w:rsidR="002634C5" w:rsidRDefault="00EF2ACC">
            <w:pPr>
              <w:pStyle w:val="Normal0"/>
              <w:jc w:val="center"/>
              <w:rPr>
                <w:rFonts w:ascii="Garamond" w:eastAsia="Garamond" w:hAnsi="Garamond" w:cs="Garamond"/>
              </w:rPr>
            </w:pPr>
            <w:r w:rsidRPr="79EAF1A4">
              <w:rPr>
                <w:rFonts w:ascii="Garamond" w:eastAsia="Garamond" w:hAnsi="Garamond" w:cs="Garamond"/>
              </w:rPr>
              <w:t>Level-1</w:t>
            </w:r>
          </w:p>
        </w:tc>
        <w:tc>
          <w:tcPr>
            <w:tcW w:w="1870" w:type="dxa"/>
          </w:tcPr>
          <w:p w14:paraId="0000003A" w14:textId="77777777" w:rsidR="002634C5" w:rsidRDefault="00EF2ACC">
            <w:pPr>
              <w:pStyle w:val="Normal0"/>
              <w:jc w:val="center"/>
              <w:rPr>
                <w:rFonts w:ascii="Garamond" w:eastAsia="Garamond" w:hAnsi="Garamond" w:cs="Garamond"/>
              </w:rPr>
            </w:pPr>
            <w:r>
              <w:rPr>
                <w:rFonts w:ascii="Garamond" w:eastAsia="Garamond" w:hAnsi="Garamond" w:cs="Garamond"/>
              </w:rPr>
              <w:t>2000-2012</w:t>
            </w:r>
          </w:p>
        </w:tc>
        <w:tc>
          <w:tcPr>
            <w:tcW w:w="1870" w:type="dxa"/>
          </w:tcPr>
          <w:p w14:paraId="0000003B" w14:textId="77777777" w:rsidR="002634C5" w:rsidRDefault="00EF2ACC">
            <w:pPr>
              <w:pStyle w:val="Normal0"/>
              <w:jc w:val="center"/>
              <w:rPr>
                <w:rFonts w:ascii="Garamond" w:eastAsia="Garamond" w:hAnsi="Garamond" w:cs="Garamond"/>
              </w:rPr>
            </w:pPr>
            <w:r>
              <w:rPr>
                <w:rFonts w:ascii="Garamond" w:eastAsia="Garamond" w:hAnsi="Garamond" w:cs="Garamond"/>
              </w:rPr>
              <w:t>Water turbidity</w:t>
            </w:r>
          </w:p>
        </w:tc>
      </w:tr>
      <w:tr w:rsidR="002634C5" w14:paraId="55974617" w14:textId="77777777" w:rsidTr="7286A2BC">
        <w:tc>
          <w:tcPr>
            <w:tcW w:w="1870" w:type="dxa"/>
          </w:tcPr>
          <w:p w14:paraId="0000003C" w14:textId="77777777" w:rsidR="002634C5" w:rsidRDefault="00EF2ACC">
            <w:pPr>
              <w:pStyle w:val="Normal0"/>
              <w:jc w:val="center"/>
              <w:rPr>
                <w:rFonts w:ascii="Garamond" w:eastAsia="Garamond" w:hAnsi="Garamond" w:cs="Garamond"/>
              </w:rPr>
            </w:pPr>
            <w:r>
              <w:rPr>
                <w:rFonts w:ascii="Garamond" w:eastAsia="Garamond" w:hAnsi="Garamond" w:cs="Garamond"/>
              </w:rPr>
              <w:t>Landsat 8</w:t>
            </w:r>
          </w:p>
        </w:tc>
        <w:tc>
          <w:tcPr>
            <w:tcW w:w="1871" w:type="dxa"/>
          </w:tcPr>
          <w:p w14:paraId="0000003D" w14:textId="77777777" w:rsidR="002634C5" w:rsidRDefault="00EF2ACC">
            <w:pPr>
              <w:pStyle w:val="Normal0"/>
              <w:jc w:val="center"/>
              <w:rPr>
                <w:rFonts w:ascii="Garamond" w:eastAsia="Garamond" w:hAnsi="Garamond" w:cs="Garamond"/>
                <w:color w:val="000000"/>
              </w:rPr>
            </w:pPr>
            <w:r>
              <w:rPr>
                <w:rFonts w:ascii="Garamond" w:eastAsia="Garamond" w:hAnsi="Garamond" w:cs="Garamond"/>
                <w:color w:val="000000"/>
              </w:rPr>
              <w:t>Operational Land Imager (OLI)</w:t>
            </w:r>
          </w:p>
        </w:tc>
        <w:tc>
          <w:tcPr>
            <w:tcW w:w="1869" w:type="dxa"/>
          </w:tcPr>
          <w:p w14:paraId="0000003E" w14:textId="77777777" w:rsidR="002634C5" w:rsidRDefault="00EF2ACC">
            <w:pPr>
              <w:pStyle w:val="Normal0"/>
              <w:jc w:val="center"/>
              <w:rPr>
                <w:rFonts w:ascii="Garamond" w:eastAsia="Garamond" w:hAnsi="Garamond" w:cs="Garamond"/>
              </w:rPr>
            </w:pPr>
            <w:r>
              <w:rPr>
                <w:rFonts w:ascii="Garamond" w:eastAsia="Garamond" w:hAnsi="Garamond" w:cs="Garamond"/>
              </w:rPr>
              <w:t>Level-1</w:t>
            </w:r>
          </w:p>
        </w:tc>
        <w:tc>
          <w:tcPr>
            <w:tcW w:w="1870" w:type="dxa"/>
          </w:tcPr>
          <w:p w14:paraId="0000003F" w14:textId="77777777" w:rsidR="002634C5" w:rsidRDefault="00EF2ACC">
            <w:pPr>
              <w:pStyle w:val="Normal0"/>
              <w:jc w:val="center"/>
              <w:rPr>
                <w:rFonts w:ascii="Garamond" w:eastAsia="Garamond" w:hAnsi="Garamond" w:cs="Garamond"/>
              </w:rPr>
            </w:pPr>
            <w:r>
              <w:rPr>
                <w:rFonts w:ascii="Garamond" w:eastAsia="Garamond" w:hAnsi="Garamond" w:cs="Garamond"/>
              </w:rPr>
              <w:t>2013-2021</w:t>
            </w:r>
          </w:p>
        </w:tc>
        <w:tc>
          <w:tcPr>
            <w:tcW w:w="1870" w:type="dxa"/>
          </w:tcPr>
          <w:p w14:paraId="00000040" w14:textId="77777777" w:rsidR="002634C5" w:rsidRDefault="00EF2ACC">
            <w:pPr>
              <w:pStyle w:val="Normal0"/>
              <w:jc w:val="center"/>
              <w:rPr>
                <w:rFonts w:ascii="Garamond" w:eastAsia="Garamond" w:hAnsi="Garamond" w:cs="Garamond"/>
              </w:rPr>
            </w:pPr>
            <w:r>
              <w:rPr>
                <w:rFonts w:ascii="Garamond" w:eastAsia="Garamond" w:hAnsi="Garamond" w:cs="Garamond"/>
              </w:rPr>
              <w:t xml:space="preserve">Water turbidity </w:t>
            </w:r>
          </w:p>
        </w:tc>
      </w:tr>
      <w:tr w:rsidR="002634C5" w14:paraId="397575D0" w14:textId="77777777" w:rsidTr="7286A2BC">
        <w:tc>
          <w:tcPr>
            <w:tcW w:w="1870" w:type="dxa"/>
          </w:tcPr>
          <w:p w14:paraId="00000041" w14:textId="77777777" w:rsidR="002634C5" w:rsidRDefault="00EF2ACC">
            <w:pPr>
              <w:pStyle w:val="Normal0"/>
              <w:jc w:val="center"/>
              <w:rPr>
                <w:rFonts w:ascii="Garamond" w:eastAsia="Garamond" w:hAnsi="Garamond" w:cs="Garamond"/>
              </w:rPr>
            </w:pPr>
            <w:r>
              <w:rPr>
                <w:rFonts w:ascii="Garamond" w:eastAsia="Garamond" w:hAnsi="Garamond" w:cs="Garamond"/>
              </w:rPr>
              <w:t>Sentinel-2</w:t>
            </w:r>
          </w:p>
        </w:tc>
        <w:tc>
          <w:tcPr>
            <w:tcW w:w="1871" w:type="dxa"/>
          </w:tcPr>
          <w:p w14:paraId="00000042" w14:textId="77777777" w:rsidR="002634C5" w:rsidRDefault="00EF2ACC">
            <w:pPr>
              <w:pStyle w:val="Normal0"/>
              <w:jc w:val="center"/>
              <w:rPr>
                <w:rFonts w:ascii="Garamond" w:eastAsia="Garamond" w:hAnsi="Garamond" w:cs="Garamond"/>
              </w:rPr>
            </w:pPr>
            <w:r>
              <w:rPr>
                <w:rFonts w:ascii="Garamond" w:eastAsia="Garamond" w:hAnsi="Garamond" w:cs="Garamond"/>
              </w:rPr>
              <w:t>MultiSpectral Instrument (MSI)</w:t>
            </w:r>
          </w:p>
        </w:tc>
        <w:tc>
          <w:tcPr>
            <w:tcW w:w="1869" w:type="dxa"/>
          </w:tcPr>
          <w:p w14:paraId="00000043" w14:textId="77777777" w:rsidR="002634C5" w:rsidRDefault="00EF2ACC">
            <w:pPr>
              <w:pStyle w:val="Normal0"/>
              <w:jc w:val="center"/>
              <w:rPr>
                <w:rFonts w:ascii="Garamond" w:eastAsia="Garamond" w:hAnsi="Garamond" w:cs="Garamond"/>
              </w:rPr>
            </w:pPr>
            <w:r>
              <w:rPr>
                <w:rFonts w:ascii="Garamond" w:eastAsia="Garamond" w:hAnsi="Garamond" w:cs="Garamond"/>
              </w:rPr>
              <w:t>Level-2A</w:t>
            </w:r>
          </w:p>
        </w:tc>
        <w:tc>
          <w:tcPr>
            <w:tcW w:w="1870" w:type="dxa"/>
          </w:tcPr>
          <w:p w14:paraId="00000044" w14:textId="77777777" w:rsidR="002634C5" w:rsidRDefault="00EF2ACC">
            <w:pPr>
              <w:pStyle w:val="Normal0"/>
              <w:jc w:val="center"/>
              <w:rPr>
                <w:rFonts w:ascii="Garamond" w:eastAsia="Garamond" w:hAnsi="Garamond" w:cs="Garamond"/>
              </w:rPr>
            </w:pPr>
            <w:r>
              <w:rPr>
                <w:rFonts w:ascii="Garamond" w:eastAsia="Garamond" w:hAnsi="Garamond" w:cs="Garamond"/>
              </w:rPr>
              <w:t>2015-2021</w:t>
            </w:r>
          </w:p>
        </w:tc>
        <w:tc>
          <w:tcPr>
            <w:tcW w:w="1870" w:type="dxa"/>
          </w:tcPr>
          <w:p w14:paraId="00000045" w14:textId="77777777" w:rsidR="002634C5" w:rsidRDefault="00EF2ACC">
            <w:pPr>
              <w:pStyle w:val="Normal0"/>
              <w:jc w:val="center"/>
              <w:rPr>
                <w:rFonts w:ascii="Garamond" w:eastAsia="Garamond" w:hAnsi="Garamond" w:cs="Garamond"/>
              </w:rPr>
            </w:pPr>
            <w:r>
              <w:rPr>
                <w:rFonts w:ascii="Garamond" w:eastAsia="Garamond" w:hAnsi="Garamond" w:cs="Garamond"/>
              </w:rPr>
              <w:t xml:space="preserve">Water turbidity </w:t>
            </w:r>
          </w:p>
        </w:tc>
      </w:tr>
    </w:tbl>
    <w:p w14:paraId="00000046" w14:textId="77777777" w:rsidR="002634C5" w:rsidRDefault="002634C5">
      <w:pPr>
        <w:pStyle w:val="Normal0"/>
        <w:spacing w:after="0" w:line="240" w:lineRule="auto"/>
        <w:rPr>
          <w:rFonts w:ascii="Garamond" w:eastAsia="Garamond" w:hAnsi="Garamond" w:cs="Garamond"/>
        </w:rPr>
      </w:pPr>
    </w:p>
    <w:p w14:paraId="00000047" w14:textId="77777777"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i/>
          <w:color w:val="000000"/>
        </w:rPr>
        <w:t>3.1.2 In-situ Data Acquisition</w:t>
      </w:r>
    </w:p>
    <w:p w14:paraId="00000048" w14:textId="7F8C8D44" w:rsidR="002634C5" w:rsidRDefault="00EF2ACC">
      <w:pPr>
        <w:pStyle w:val="Normal0"/>
        <w:spacing w:after="0" w:line="240" w:lineRule="auto"/>
        <w:rPr>
          <w:rFonts w:ascii="Garamond" w:eastAsia="Garamond" w:hAnsi="Garamond" w:cs="Garamond"/>
        </w:rPr>
      </w:pPr>
      <w:r w:rsidRPr="59F028B4">
        <w:rPr>
          <w:rFonts w:ascii="Garamond" w:eastAsia="Garamond" w:hAnsi="Garamond" w:cs="Garamond"/>
        </w:rPr>
        <w:t xml:space="preserve">We acquired tidal data with dates ranging from 2004 to 2021 from USGS, Great South Bay </w:t>
      </w:r>
      <w:sdt>
        <w:sdtPr>
          <w:tag w:val="goog_rdk_10"/>
          <w:id w:val="199739711"/>
          <w:placeholder>
            <w:docPart w:val="DefaultPlaceholder_1081868574"/>
          </w:placeholder>
        </w:sdtPr>
        <w:sdtEndPr/>
        <w:sdtContent>
          <w:r w:rsidRPr="59F028B4">
            <w:rPr>
              <w:rFonts w:ascii="Garamond" w:eastAsia="Garamond" w:hAnsi="Garamond" w:cs="Garamond"/>
            </w:rPr>
            <w:t>Buoy</w:t>
          </w:r>
        </w:sdtContent>
      </w:sdt>
      <w:r w:rsidRPr="59F028B4">
        <w:rPr>
          <w:rFonts w:ascii="Garamond" w:eastAsia="Garamond" w:hAnsi="Garamond" w:cs="Garamond"/>
        </w:rPr>
        <w:t>, Bellport Marina, and the Coast Guard Fire Island base. The Great South Bay Project and USGS operate several gauges around and in Fire Island National Seashore that provide</w:t>
      </w:r>
      <w:r>
        <w:t xml:space="preserve"> </w:t>
      </w:r>
      <w:r w:rsidRPr="59F028B4">
        <w:rPr>
          <w:rFonts w:ascii="Garamond" w:eastAsia="Garamond" w:hAnsi="Garamond" w:cs="Garamond"/>
          <w:i/>
          <w:iCs/>
        </w:rPr>
        <w:t>in-situ</w:t>
      </w:r>
      <w:r w:rsidRPr="59F028B4">
        <w:rPr>
          <w:rFonts w:ascii="Garamond" w:eastAsia="Garamond" w:hAnsi="Garamond" w:cs="Garamond"/>
        </w:rPr>
        <w:t xml:space="preserve"> data of tidal stages, wind direction and speed, and turbidity measurements. We obtained these datasets from the Great South Bay Project website and the National USGS Water Data Portal.</w:t>
      </w:r>
    </w:p>
    <w:p w14:paraId="00000049" w14:textId="77777777" w:rsidR="002634C5" w:rsidRDefault="002634C5">
      <w:pPr>
        <w:pStyle w:val="Normal0"/>
        <w:spacing w:after="0" w:line="240" w:lineRule="auto"/>
        <w:rPr>
          <w:rFonts w:ascii="Garamond" w:eastAsia="Garamond" w:hAnsi="Garamond" w:cs="Garamond"/>
        </w:rPr>
      </w:pPr>
    </w:p>
    <w:p w14:paraId="0000004A" w14:textId="77777777" w:rsidR="002634C5" w:rsidRDefault="00EF2ACC">
      <w:pPr>
        <w:pStyle w:val="Normal0"/>
        <w:spacing w:after="0" w:line="240" w:lineRule="auto"/>
        <w:rPr>
          <w:rFonts w:ascii="Garamond" w:eastAsia="Garamond" w:hAnsi="Garamond" w:cs="Garamond"/>
          <w:i/>
        </w:rPr>
      </w:pPr>
      <w:r>
        <w:rPr>
          <w:rFonts w:ascii="Garamond" w:eastAsia="Garamond" w:hAnsi="Garamond" w:cs="Garamond"/>
          <w:i/>
        </w:rPr>
        <w:t>3.1.3 Data Processing for Turbidity</w:t>
      </w:r>
    </w:p>
    <w:p w14:paraId="0000004B" w14:textId="2684B1B6" w:rsidR="002634C5" w:rsidRDefault="2BEE0C10">
      <w:pPr>
        <w:pStyle w:val="Normal0"/>
        <w:spacing w:after="0" w:line="240" w:lineRule="auto"/>
        <w:rPr>
          <w:rFonts w:ascii="Garamond" w:eastAsia="Garamond" w:hAnsi="Garamond" w:cs="Garamond"/>
        </w:rPr>
      </w:pPr>
      <w:r w:rsidRPr="29AEC8C9">
        <w:rPr>
          <w:rFonts w:ascii="Garamond" w:eastAsia="Garamond" w:hAnsi="Garamond" w:cs="Garamond"/>
        </w:rPr>
        <w:t>We used Atmospheric Correction for OLI lite (ACOLITE) to atmospherically correct and process the Landsat 5, Landsat 8, and Sentinel-2 imagery. ACOLITE is designed to process Landsat and Sentinel satellite imagery and has two main methods for atmospheric correction. The first method is dark spectrum fitting which computes atmospheric path reflectance based on dark objects in the scene. The second method is the exponential extrapolation approach (EXP) which estimates aerosol reflectance by using Rayleigh corrected reflectance. We chose to utilize the dark spectrum fitting method of atmospheric corrections based on a 2019 study by Quinten Vanhellemont, one of the original developers of ACOLITE, which found that dark spectrum fitting performs better than EXP for Landsat and Sentinel imagery (Vanhellemont, 2019). We also utilized ACOLITE to calculate turbidity using a single algorithm developed by Dogliotti (Dogliotti et al., 2015). This process is available natively in ACOLITE. The processed ACOLITE outputs were then uploaded to SeaWiFS Data Analysis Systems (SeaDAS) for further analysis and conversion to a color turbidity image.</w:t>
      </w:r>
    </w:p>
    <w:p w14:paraId="0000004C" w14:textId="77777777" w:rsidR="002634C5" w:rsidRDefault="002634C5">
      <w:pPr>
        <w:pStyle w:val="Normal0"/>
        <w:spacing w:after="0" w:line="240" w:lineRule="auto"/>
        <w:rPr>
          <w:rFonts w:ascii="Garamond" w:eastAsia="Garamond" w:hAnsi="Garamond" w:cs="Garamond"/>
        </w:rPr>
      </w:pPr>
    </w:p>
    <w:p w14:paraId="0000004D" w14:textId="77777777" w:rsidR="002634C5" w:rsidRDefault="00EF2ACC">
      <w:pPr>
        <w:pStyle w:val="Normal0"/>
        <w:spacing w:after="0" w:line="240" w:lineRule="auto"/>
        <w:rPr>
          <w:rFonts w:ascii="Garamond" w:eastAsia="Garamond" w:hAnsi="Garamond" w:cs="Garamond"/>
        </w:rPr>
      </w:pPr>
      <w:r>
        <w:rPr>
          <w:rFonts w:ascii="Garamond" w:eastAsia="Garamond" w:hAnsi="Garamond" w:cs="Garamond"/>
          <w:i/>
        </w:rPr>
        <w:t>3.1.4 Data Analysis for Turbidity</w:t>
      </w:r>
    </w:p>
    <w:p w14:paraId="0000004E" w14:textId="5485D946" w:rsidR="002634C5" w:rsidRDefault="2BEE0C10">
      <w:pPr>
        <w:pStyle w:val="Normal0"/>
        <w:spacing w:after="0" w:line="240" w:lineRule="auto"/>
        <w:rPr>
          <w:rFonts w:ascii="Garamond" w:eastAsia="Garamond" w:hAnsi="Garamond" w:cs="Garamond"/>
        </w:rPr>
      </w:pPr>
      <w:r w:rsidRPr="29AEC8C9">
        <w:rPr>
          <w:rFonts w:ascii="Garamond" w:eastAsia="Garamond" w:hAnsi="Garamond" w:cs="Garamond"/>
        </w:rPr>
        <w:t xml:space="preserve">Our team analyzed the imagery using static mapping and time-series analysis. We created portfolios of static maps for each season (summer, spring, fall, and winter) from 2000 to 2021 using the output turbidity maps generated in SeaDAS. This allowed us to view trends in turbidity throughout the year. In addition, our team conducted a time-series analysis using imagery from 2000-2021 to analyze how turbidity has changed and to pinpoint significant changes in turbidity on both the bay and ocean sides of Fire Island. To do so, we first </w:t>
      </w:r>
      <w:r w:rsidRPr="29AEC8C9">
        <w:rPr>
          <w:rFonts w:ascii="Garamond" w:eastAsia="Garamond" w:hAnsi="Garamond" w:cs="Garamond"/>
        </w:rPr>
        <w:lastRenderedPageBreak/>
        <w:t xml:space="preserve">retrieved remotely sensed turbidity measurements using the Dogliotti algorithm (Dogliotti, 2015) at </w:t>
      </w:r>
      <w:r w:rsidR="7B0D3B08" w:rsidRPr="29AEC8C9">
        <w:rPr>
          <w:rFonts w:ascii="Garamond" w:eastAsia="Garamond" w:hAnsi="Garamond" w:cs="Garamond"/>
        </w:rPr>
        <w:t>a s</w:t>
      </w:r>
      <w:sdt>
        <w:sdtPr>
          <w:tag w:val="goog_rdk_14"/>
          <w:id w:val="629227219"/>
          <w:placeholder>
            <w:docPart w:val="DefaultPlaceholder_1081868574"/>
          </w:placeholder>
        </w:sdtPr>
        <w:sdtEndPr/>
        <w:sdtContent>
          <w:r w:rsidRPr="29AEC8C9">
            <w:rPr>
              <w:rFonts w:ascii="Garamond" w:eastAsia="Garamond" w:hAnsi="Garamond" w:cs="Garamond"/>
            </w:rPr>
            <w:t>ingular</w:t>
          </w:r>
          <w:r w:rsidR="00FC26D1">
            <w:rPr>
              <w:rFonts w:ascii="Garamond" w:eastAsia="Garamond" w:hAnsi="Garamond" w:cs="Garamond"/>
            </w:rPr>
            <w:t xml:space="preserve"> </w:t>
          </w:r>
        </w:sdtContent>
      </w:sdt>
      <w:r w:rsidRPr="29AEC8C9">
        <w:rPr>
          <w:rFonts w:ascii="Garamond" w:eastAsia="Garamond" w:hAnsi="Garamond" w:cs="Garamond"/>
        </w:rPr>
        <w:t xml:space="preserve">point location </w:t>
      </w:r>
      <w:r w:rsidR="7B0D3B08" w:rsidRPr="29AEC8C9">
        <w:rPr>
          <w:rFonts w:ascii="Garamond" w:eastAsia="Garamond" w:hAnsi="Garamond" w:cs="Garamond"/>
        </w:rPr>
        <w:t>which</w:t>
      </w:r>
      <w:r w:rsidR="7B0D3B08">
        <w:t xml:space="preserve"> </w:t>
      </w:r>
      <w:r w:rsidRPr="29AEC8C9">
        <w:rPr>
          <w:rFonts w:ascii="Garamond" w:eastAsia="Garamond" w:hAnsi="Garamond" w:cs="Garamond"/>
        </w:rPr>
        <w:t xml:space="preserve">corresponded with </w:t>
      </w:r>
      <w:r w:rsidRPr="29AEC8C9">
        <w:rPr>
          <w:rFonts w:ascii="Garamond" w:eastAsia="Garamond" w:hAnsi="Garamond" w:cs="Garamond"/>
          <w:i/>
          <w:iCs/>
        </w:rPr>
        <w:t>in-situ</w:t>
      </w:r>
      <w:r w:rsidRPr="29AEC8C9">
        <w:rPr>
          <w:rFonts w:ascii="Garamond" w:eastAsia="Garamond" w:hAnsi="Garamond" w:cs="Garamond"/>
        </w:rPr>
        <w:t xml:space="preserve"> data obtained from the Great South Bay Project in order to conduct data validation. Once the retrieved turbidity measurements were validated at these matched points, we applied this method to retrieve turbidity measurements at 139 points at 250-meter intervals along both the bay and ocean sides of the island. In total, this amounted to 278 measurements per image in 136 images. The points used were centroids for study plots that correspond to the study plots used in our shoreline analysis. This analysis was then displayed via static maps, time-series maps, and charts of </w:t>
      </w:r>
      <w:r w:rsidRPr="29AEC8C9">
        <w:rPr>
          <w:rFonts w:ascii="Garamond" w:eastAsia="Garamond" w:hAnsi="Garamond" w:cs="Garamond"/>
          <w:i/>
          <w:iCs/>
        </w:rPr>
        <w:t>in-situ</w:t>
      </w:r>
      <w:r w:rsidRPr="29AEC8C9">
        <w:rPr>
          <w:rFonts w:ascii="Garamond" w:eastAsia="Garamond" w:hAnsi="Garamond" w:cs="Garamond"/>
        </w:rPr>
        <w:t xml:space="preserve"> data measurements. </w:t>
      </w:r>
    </w:p>
    <w:p w14:paraId="0000004F" w14:textId="77777777" w:rsidR="002634C5" w:rsidRDefault="002634C5">
      <w:pPr>
        <w:pStyle w:val="Normal0"/>
        <w:spacing w:after="0" w:line="240" w:lineRule="auto"/>
        <w:rPr>
          <w:rFonts w:ascii="Garamond" w:eastAsia="Garamond" w:hAnsi="Garamond" w:cs="Garamond"/>
        </w:rPr>
      </w:pPr>
    </w:p>
    <w:p w14:paraId="00000050" w14:textId="77777777" w:rsidR="002634C5" w:rsidRDefault="00EF2ACC">
      <w:pPr>
        <w:pStyle w:val="Normal0"/>
        <w:spacing w:after="0" w:line="240" w:lineRule="auto"/>
        <w:rPr>
          <w:rFonts w:ascii="Garamond" w:eastAsia="Garamond" w:hAnsi="Garamond" w:cs="Garamond"/>
          <w:b/>
          <w:i/>
        </w:rPr>
      </w:pPr>
      <w:r>
        <w:rPr>
          <w:rFonts w:ascii="Garamond" w:eastAsia="Garamond" w:hAnsi="Garamond" w:cs="Garamond"/>
          <w:b/>
          <w:i/>
        </w:rPr>
        <w:t>3.2 Shoreline Change Study</w:t>
      </w:r>
    </w:p>
    <w:p w14:paraId="00000051" w14:textId="77777777"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i/>
          <w:color w:val="000000"/>
        </w:rPr>
        <w:t>3.2.1 Remote Sensing Data Acquisition</w:t>
      </w:r>
    </w:p>
    <w:p w14:paraId="00000052" w14:textId="570556C9" w:rsidR="002634C5" w:rsidRDefault="2BEE0C10">
      <w:pPr>
        <w:pStyle w:val="Normal0"/>
        <w:spacing w:after="0" w:line="240" w:lineRule="auto"/>
        <w:rPr>
          <w:rFonts w:ascii="Garamond" w:eastAsia="Garamond" w:hAnsi="Garamond" w:cs="Garamond"/>
          <w:vertAlign w:val="superscript"/>
        </w:rPr>
      </w:pPr>
      <w:r w:rsidRPr="29AEC8C9">
        <w:rPr>
          <w:rFonts w:ascii="Garamond" w:eastAsia="Garamond" w:hAnsi="Garamond" w:cs="Garamond"/>
        </w:rPr>
        <w:t>Our team used high-resolution (0.7-meter) Level-1B imagery from the WorldView-2 satellite acquired from Maxar to assess shoreline changes before and after Hurricane Sandy on October 22</w:t>
      </w:r>
      <w:r w:rsidRPr="29AEC8C9">
        <w:rPr>
          <w:rFonts w:ascii="Garamond" w:eastAsia="Garamond" w:hAnsi="Garamond" w:cs="Garamond"/>
          <w:vertAlign w:val="superscript"/>
        </w:rPr>
        <w:t>nd</w:t>
      </w:r>
      <w:r w:rsidRPr="29AEC8C9">
        <w:rPr>
          <w:rFonts w:ascii="Garamond" w:eastAsia="Garamond" w:hAnsi="Garamond" w:cs="Garamond"/>
        </w:rPr>
        <w:t>, 2012. Of the four images available, only one was collected after Hurricane Sandy, on December 18</w:t>
      </w:r>
      <w:r w:rsidRPr="29AEC8C9">
        <w:rPr>
          <w:rFonts w:ascii="Garamond" w:eastAsia="Garamond" w:hAnsi="Garamond" w:cs="Garamond"/>
          <w:vertAlign w:val="superscript"/>
        </w:rPr>
        <w:t>th</w:t>
      </w:r>
      <w:r w:rsidRPr="29AEC8C9">
        <w:rPr>
          <w:rFonts w:ascii="Garamond" w:eastAsia="Garamond" w:hAnsi="Garamond" w:cs="Garamond"/>
        </w:rPr>
        <w:t>, 2019. We looked at tide data collected at Montauk and Lindenhurst to select a pre-hurricane image that most closely matched the tidal stage of the 2019 image (Table 2). Our best match was the Worldview 2 image taken on July 25</w:t>
      </w:r>
      <w:r w:rsidRPr="29AEC8C9">
        <w:rPr>
          <w:rFonts w:ascii="Garamond" w:eastAsia="Garamond" w:hAnsi="Garamond" w:cs="Garamond"/>
          <w:vertAlign w:val="superscript"/>
        </w:rPr>
        <w:t>th</w:t>
      </w:r>
      <w:r w:rsidRPr="29AEC8C9">
        <w:rPr>
          <w:rFonts w:ascii="Garamond" w:eastAsia="Garamond" w:hAnsi="Garamond" w:cs="Garamond"/>
        </w:rPr>
        <w:t>, 2010, which was collected at a very similar tidal stage and had the added benefits of using the same sensor and being the closest temporally to the hurricane.</w:t>
      </w:r>
    </w:p>
    <w:p w14:paraId="00000053" w14:textId="77777777" w:rsidR="002634C5" w:rsidRDefault="002634C5">
      <w:pPr>
        <w:pStyle w:val="Normal0"/>
        <w:spacing w:after="0" w:line="240" w:lineRule="auto"/>
        <w:rPr>
          <w:rFonts w:ascii="Garamond" w:eastAsia="Garamond" w:hAnsi="Garamond" w:cs="Garamond"/>
        </w:rPr>
      </w:pPr>
    </w:p>
    <w:p w14:paraId="00000054" w14:textId="680E594B" w:rsidR="002634C5" w:rsidRDefault="00EF2ACC">
      <w:pPr>
        <w:pStyle w:val="Normal0"/>
        <w:spacing w:after="0" w:line="240" w:lineRule="auto"/>
        <w:rPr>
          <w:rFonts w:ascii="Garamond" w:eastAsia="Garamond" w:hAnsi="Garamond" w:cs="Garamond"/>
        </w:rPr>
      </w:pPr>
      <w:r>
        <w:rPr>
          <w:rFonts w:ascii="Garamond" w:eastAsia="Garamond" w:hAnsi="Garamond" w:cs="Garamond"/>
        </w:rPr>
        <w:t>Table 2</w:t>
      </w:r>
    </w:p>
    <w:p w14:paraId="00000055" w14:textId="77777777" w:rsidR="002634C5" w:rsidRDefault="00EF2ACC">
      <w:pPr>
        <w:pStyle w:val="Normal0"/>
        <w:spacing w:after="0" w:line="240" w:lineRule="auto"/>
        <w:rPr>
          <w:rFonts w:ascii="Garamond" w:eastAsia="Garamond" w:hAnsi="Garamond" w:cs="Garamond"/>
          <w:i/>
        </w:rPr>
      </w:pPr>
      <w:r>
        <w:rPr>
          <w:rFonts w:ascii="Garamond" w:eastAsia="Garamond" w:hAnsi="Garamond" w:cs="Garamond"/>
          <w:i/>
        </w:rPr>
        <w:t>Tidal stages of four high resolution images obtained from Maxar. Tidal difference calculations are shown in relation to tide stage at the time of capture for the 2019 post-Hurricane Sandy image.</w:t>
      </w:r>
    </w:p>
    <w:tbl>
      <w:tblPr>
        <w:tblW w:w="9510" w:type="dxa"/>
        <w:tblBorders>
          <w:top w:val="single" w:sz="4" w:space="0" w:color="000000"/>
          <w:left w:val="single" w:sz="4" w:space="0" w:color="000000"/>
          <w:bottom w:val="single" w:sz="4" w:space="0" w:color="000000"/>
          <w:right w:val="single" w:sz="4" w:space="0" w:color="000000"/>
          <w:insideH w:val="single" w:sz="6" w:space="0" w:color="000000"/>
          <w:insideV w:val="single" w:sz="6" w:space="0" w:color="000000"/>
        </w:tblBorders>
        <w:tblLayout w:type="fixed"/>
        <w:tblCellMar>
          <w:left w:w="115" w:type="dxa"/>
          <w:right w:w="115" w:type="dxa"/>
        </w:tblCellMar>
        <w:tblLook w:val="0400" w:firstRow="0" w:lastRow="0" w:firstColumn="0" w:lastColumn="0" w:noHBand="0" w:noVBand="1"/>
      </w:tblPr>
      <w:tblGrid>
        <w:gridCol w:w="1436"/>
        <w:gridCol w:w="1065"/>
        <w:gridCol w:w="928"/>
        <w:gridCol w:w="1059"/>
        <w:gridCol w:w="1302"/>
        <w:gridCol w:w="1200"/>
        <w:gridCol w:w="1320"/>
        <w:gridCol w:w="1200"/>
      </w:tblGrid>
      <w:tr w:rsidR="002634C5" w14:paraId="0AC62D6A" w14:textId="77777777">
        <w:trPr>
          <w:trHeight w:val="624"/>
        </w:trPr>
        <w:tc>
          <w:tcPr>
            <w:tcW w:w="1436" w:type="dxa"/>
            <w:shd w:val="clear" w:color="auto" w:fill="auto"/>
            <w:vAlign w:val="center"/>
          </w:tcPr>
          <w:p w14:paraId="00000056"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Image Date</w:t>
            </w:r>
          </w:p>
        </w:tc>
        <w:tc>
          <w:tcPr>
            <w:tcW w:w="1065" w:type="dxa"/>
            <w:shd w:val="clear" w:color="auto" w:fill="auto"/>
            <w:vAlign w:val="center"/>
          </w:tcPr>
          <w:p w14:paraId="00000057"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Image Time</w:t>
            </w:r>
          </w:p>
        </w:tc>
        <w:tc>
          <w:tcPr>
            <w:tcW w:w="928" w:type="dxa"/>
            <w:shd w:val="clear" w:color="auto" w:fill="auto"/>
            <w:vAlign w:val="center"/>
          </w:tcPr>
          <w:p w14:paraId="00000058"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Sensor</w:t>
            </w:r>
          </w:p>
        </w:tc>
        <w:tc>
          <w:tcPr>
            <w:tcW w:w="1059" w:type="dxa"/>
            <w:shd w:val="clear" w:color="auto" w:fill="auto"/>
            <w:vAlign w:val="center"/>
          </w:tcPr>
          <w:p w14:paraId="00000059"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Montauk Tide (ft)</w:t>
            </w:r>
          </w:p>
        </w:tc>
        <w:tc>
          <w:tcPr>
            <w:tcW w:w="1302" w:type="dxa"/>
            <w:shd w:val="clear" w:color="auto" w:fill="auto"/>
            <w:vAlign w:val="center"/>
          </w:tcPr>
          <w:p w14:paraId="0000005A"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Lindenhurst Tide (ft)</w:t>
            </w:r>
          </w:p>
        </w:tc>
        <w:tc>
          <w:tcPr>
            <w:tcW w:w="1200" w:type="dxa"/>
            <w:shd w:val="clear" w:color="auto" w:fill="auto"/>
            <w:vAlign w:val="center"/>
          </w:tcPr>
          <w:p w14:paraId="0000005B"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Montauk Difference</w:t>
            </w:r>
          </w:p>
        </w:tc>
        <w:tc>
          <w:tcPr>
            <w:tcW w:w="1320" w:type="dxa"/>
            <w:shd w:val="clear" w:color="auto" w:fill="auto"/>
            <w:vAlign w:val="center"/>
          </w:tcPr>
          <w:p w14:paraId="0000005C"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Lindenhurst Difference</w:t>
            </w:r>
          </w:p>
        </w:tc>
        <w:tc>
          <w:tcPr>
            <w:tcW w:w="1200" w:type="dxa"/>
            <w:shd w:val="clear" w:color="auto" w:fill="auto"/>
            <w:vAlign w:val="center"/>
          </w:tcPr>
          <w:p w14:paraId="0000005D" w14:textId="77777777" w:rsidR="002634C5" w:rsidRDefault="00EF2ACC">
            <w:pPr>
              <w:pStyle w:val="Normal0"/>
              <w:spacing w:after="0" w:line="240" w:lineRule="auto"/>
              <w:jc w:val="center"/>
              <w:rPr>
                <w:rFonts w:ascii="Garamond" w:eastAsia="Garamond" w:hAnsi="Garamond" w:cs="Garamond"/>
                <w:color w:val="000000"/>
              </w:rPr>
            </w:pPr>
            <w:r>
              <w:rPr>
                <w:rFonts w:ascii="Garamond" w:eastAsia="Garamond" w:hAnsi="Garamond" w:cs="Garamond"/>
                <w:color w:val="000000"/>
              </w:rPr>
              <w:t>Average Difference</w:t>
            </w:r>
          </w:p>
        </w:tc>
      </w:tr>
      <w:tr w:rsidR="002634C5" w14:paraId="6D7095AF" w14:textId="77777777">
        <w:trPr>
          <w:trHeight w:val="312"/>
        </w:trPr>
        <w:tc>
          <w:tcPr>
            <w:tcW w:w="1436" w:type="dxa"/>
            <w:shd w:val="clear" w:color="auto" w:fill="auto"/>
            <w:vAlign w:val="bottom"/>
          </w:tcPr>
          <w:p w14:paraId="0000005E"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7/17/2009</w:t>
            </w:r>
          </w:p>
        </w:tc>
        <w:tc>
          <w:tcPr>
            <w:tcW w:w="1065" w:type="dxa"/>
            <w:shd w:val="clear" w:color="auto" w:fill="auto"/>
            <w:vAlign w:val="bottom"/>
          </w:tcPr>
          <w:p w14:paraId="0000005F"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16:03:45</w:t>
            </w:r>
          </w:p>
        </w:tc>
        <w:tc>
          <w:tcPr>
            <w:tcW w:w="928" w:type="dxa"/>
            <w:shd w:val="clear" w:color="auto" w:fill="auto"/>
            <w:vAlign w:val="bottom"/>
          </w:tcPr>
          <w:p w14:paraId="00000060"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GE01</w:t>
            </w:r>
          </w:p>
        </w:tc>
        <w:tc>
          <w:tcPr>
            <w:tcW w:w="1059" w:type="dxa"/>
            <w:shd w:val="clear" w:color="auto" w:fill="auto"/>
            <w:vAlign w:val="bottom"/>
          </w:tcPr>
          <w:p w14:paraId="00000061"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1.33</w:t>
            </w:r>
          </w:p>
        </w:tc>
        <w:tc>
          <w:tcPr>
            <w:tcW w:w="1302" w:type="dxa"/>
            <w:shd w:val="clear" w:color="auto" w:fill="auto"/>
            <w:vAlign w:val="bottom"/>
          </w:tcPr>
          <w:p w14:paraId="00000062"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1.09</w:t>
            </w:r>
          </w:p>
        </w:tc>
        <w:tc>
          <w:tcPr>
            <w:tcW w:w="1200" w:type="dxa"/>
            <w:shd w:val="clear" w:color="auto" w:fill="auto"/>
            <w:vAlign w:val="bottom"/>
          </w:tcPr>
          <w:p w14:paraId="00000063"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-0.46</w:t>
            </w:r>
          </w:p>
        </w:tc>
        <w:tc>
          <w:tcPr>
            <w:tcW w:w="1320" w:type="dxa"/>
            <w:shd w:val="clear" w:color="auto" w:fill="auto"/>
            <w:vAlign w:val="bottom"/>
          </w:tcPr>
          <w:p w14:paraId="00000064"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-0.28</w:t>
            </w:r>
          </w:p>
        </w:tc>
        <w:tc>
          <w:tcPr>
            <w:tcW w:w="1200" w:type="dxa"/>
            <w:shd w:val="clear" w:color="auto" w:fill="auto"/>
            <w:vAlign w:val="bottom"/>
          </w:tcPr>
          <w:p w14:paraId="00000065"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-0.37</w:t>
            </w:r>
          </w:p>
        </w:tc>
      </w:tr>
      <w:tr w:rsidR="002634C5" w14:paraId="36A59B14" w14:textId="77777777">
        <w:trPr>
          <w:trHeight w:val="312"/>
        </w:trPr>
        <w:tc>
          <w:tcPr>
            <w:tcW w:w="1436" w:type="dxa"/>
            <w:shd w:val="clear" w:color="auto" w:fill="auto"/>
            <w:vAlign w:val="bottom"/>
          </w:tcPr>
          <w:p w14:paraId="00000066"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3/17/2010</w:t>
            </w:r>
          </w:p>
        </w:tc>
        <w:tc>
          <w:tcPr>
            <w:tcW w:w="1065" w:type="dxa"/>
            <w:shd w:val="clear" w:color="auto" w:fill="auto"/>
            <w:vAlign w:val="bottom"/>
          </w:tcPr>
          <w:p w14:paraId="00000067"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15:42:17</w:t>
            </w:r>
          </w:p>
        </w:tc>
        <w:tc>
          <w:tcPr>
            <w:tcW w:w="928" w:type="dxa"/>
            <w:shd w:val="clear" w:color="auto" w:fill="auto"/>
            <w:vAlign w:val="bottom"/>
          </w:tcPr>
          <w:p w14:paraId="00000068"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QB02</w:t>
            </w:r>
          </w:p>
        </w:tc>
        <w:tc>
          <w:tcPr>
            <w:tcW w:w="1059" w:type="dxa"/>
            <w:shd w:val="clear" w:color="auto" w:fill="auto"/>
            <w:vAlign w:val="bottom"/>
          </w:tcPr>
          <w:p w14:paraId="00000069"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2.08</w:t>
            </w:r>
          </w:p>
        </w:tc>
        <w:tc>
          <w:tcPr>
            <w:tcW w:w="1302" w:type="dxa"/>
            <w:shd w:val="clear" w:color="auto" w:fill="auto"/>
            <w:vAlign w:val="bottom"/>
          </w:tcPr>
          <w:p w14:paraId="0000006A"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2.23</w:t>
            </w:r>
          </w:p>
        </w:tc>
        <w:tc>
          <w:tcPr>
            <w:tcW w:w="1200" w:type="dxa"/>
            <w:shd w:val="clear" w:color="auto" w:fill="auto"/>
            <w:vAlign w:val="bottom"/>
          </w:tcPr>
          <w:p w14:paraId="0000006B"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0.29</w:t>
            </w:r>
          </w:p>
        </w:tc>
        <w:tc>
          <w:tcPr>
            <w:tcW w:w="1320" w:type="dxa"/>
            <w:shd w:val="clear" w:color="auto" w:fill="auto"/>
            <w:vAlign w:val="bottom"/>
          </w:tcPr>
          <w:p w14:paraId="0000006C"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0.86</w:t>
            </w:r>
          </w:p>
        </w:tc>
        <w:tc>
          <w:tcPr>
            <w:tcW w:w="1200" w:type="dxa"/>
            <w:shd w:val="clear" w:color="auto" w:fill="auto"/>
            <w:vAlign w:val="bottom"/>
          </w:tcPr>
          <w:p w14:paraId="0000006D"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0.575</w:t>
            </w:r>
          </w:p>
        </w:tc>
      </w:tr>
      <w:tr w:rsidR="002634C5" w14:paraId="501301A1" w14:textId="77777777">
        <w:trPr>
          <w:trHeight w:val="312"/>
        </w:trPr>
        <w:tc>
          <w:tcPr>
            <w:tcW w:w="1436" w:type="dxa"/>
            <w:shd w:val="clear" w:color="auto" w:fill="auto"/>
            <w:vAlign w:val="bottom"/>
          </w:tcPr>
          <w:p w14:paraId="0000006E"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7/25/2010</w:t>
            </w:r>
          </w:p>
        </w:tc>
        <w:tc>
          <w:tcPr>
            <w:tcW w:w="1065" w:type="dxa"/>
            <w:shd w:val="clear" w:color="auto" w:fill="auto"/>
            <w:vAlign w:val="bottom"/>
          </w:tcPr>
          <w:p w14:paraId="0000006F"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16:00:01</w:t>
            </w:r>
          </w:p>
        </w:tc>
        <w:tc>
          <w:tcPr>
            <w:tcW w:w="928" w:type="dxa"/>
            <w:shd w:val="clear" w:color="auto" w:fill="auto"/>
            <w:vAlign w:val="bottom"/>
          </w:tcPr>
          <w:p w14:paraId="00000070"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WV2</w:t>
            </w:r>
          </w:p>
        </w:tc>
        <w:tc>
          <w:tcPr>
            <w:tcW w:w="1059" w:type="dxa"/>
            <w:shd w:val="clear" w:color="auto" w:fill="auto"/>
            <w:vAlign w:val="bottom"/>
          </w:tcPr>
          <w:p w14:paraId="00000071"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1.87</w:t>
            </w:r>
          </w:p>
        </w:tc>
        <w:tc>
          <w:tcPr>
            <w:tcW w:w="1302" w:type="dxa"/>
            <w:shd w:val="clear" w:color="auto" w:fill="auto"/>
            <w:vAlign w:val="bottom"/>
          </w:tcPr>
          <w:p w14:paraId="00000072"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1.47</w:t>
            </w:r>
          </w:p>
        </w:tc>
        <w:tc>
          <w:tcPr>
            <w:tcW w:w="1200" w:type="dxa"/>
            <w:shd w:val="clear" w:color="auto" w:fill="auto"/>
            <w:vAlign w:val="bottom"/>
          </w:tcPr>
          <w:p w14:paraId="00000073"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0.08</w:t>
            </w:r>
          </w:p>
        </w:tc>
        <w:tc>
          <w:tcPr>
            <w:tcW w:w="1320" w:type="dxa"/>
            <w:shd w:val="clear" w:color="auto" w:fill="auto"/>
            <w:vAlign w:val="bottom"/>
          </w:tcPr>
          <w:p w14:paraId="00000074"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0.1</w:t>
            </w:r>
          </w:p>
        </w:tc>
        <w:tc>
          <w:tcPr>
            <w:tcW w:w="1200" w:type="dxa"/>
            <w:shd w:val="clear" w:color="auto" w:fill="auto"/>
            <w:vAlign w:val="bottom"/>
          </w:tcPr>
          <w:p w14:paraId="00000075"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0.09</w:t>
            </w:r>
          </w:p>
        </w:tc>
      </w:tr>
      <w:tr w:rsidR="002634C5" w14:paraId="268BCFB6" w14:textId="77777777">
        <w:trPr>
          <w:trHeight w:val="312"/>
        </w:trPr>
        <w:tc>
          <w:tcPr>
            <w:tcW w:w="1436" w:type="dxa"/>
            <w:shd w:val="clear" w:color="auto" w:fill="auto"/>
            <w:vAlign w:val="bottom"/>
          </w:tcPr>
          <w:p w14:paraId="00000076"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12/18/2019</w:t>
            </w:r>
          </w:p>
        </w:tc>
        <w:tc>
          <w:tcPr>
            <w:tcW w:w="1065" w:type="dxa"/>
            <w:shd w:val="clear" w:color="auto" w:fill="auto"/>
            <w:vAlign w:val="bottom"/>
          </w:tcPr>
          <w:p w14:paraId="00000077" w14:textId="77777777" w:rsidR="002634C5" w:rsidRDefault="00EF2ACC">
            <w:pPr>
              <w:pStyle w:val="Normal0"/>
              <w:spacing w:after="0" w:line="240" w:lineRule="auto"/>
              <w:jc w:val="right"/>
              <w:rPr>
                <w:rFonts w:ascii="Garamond" w:eastAsia="Garamond" w:hAnsi="Garamond" w:cs="Garamond"/>
                <w:color w:val="000000"/>
                <w:sz w:val="24"/>
                <w:szCs w:val="24"/>
              </w:rPr>
            </w:pPr>
            <w:r>
              <w:rPr>
                <w:rFonts w:ascii="Garamond" w:eastAsia="Garamond" w:hAnsi="Garamond" w:cs="Garamond"/>
                <w:color w:val="000000"/>
                <w:sz w:val="24"/>
                <w:szCs w:val="24"/>
              </w:rPr>
              <w:t>15:35:22</w:t>
            </w:r>
          </w:p>
        </w:tc>
        <w:tc>
          <w:tcPr>
            <w:tcW w:w="928" w:type="dxa"/>
            <w:shd w:val="clear" w:color="auto" w:fill="auto"/>
            <w:vAlign w:val="bottom"/>
          </w:tcPr>
          <w:p w14:paraId="00000078"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WV2</w:t>
            </w:r>
          </w:p>
        </w:tc>
        <w:tc>
          <w:tcPr>
            <w:tcW w:w="1059" w:type="dxa"/>
            <w:shd w:val="clear" w:color="auto" w:fill="auto"/>
            <w:vAlign w:val="bottom"/>
          </w:tcPr>
          <w:p w14:paraId="00000079"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1.79</w:t>
            </w:r>
          </w:p>
        </w:tc>
        <w:tc>
          <w:tcPr>
            <w:tcW w:w="1302" w:type="dxa"/>
            <w:shd w:val="clear" w:color="auto" w:fill="auto"/>
            <w:vAlign w:val="bottom"/>
          </w:tcPr>
          <w:p w14:paraId="0000007A"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1.37</w:t>
            </w:r>
          </w:p>
        </w:tc>
        <w:tc>
          <w:tcPr>
            <w:tcW w:w="1200" w:type="dxa"/>
            <w:shd w:val="clear" w:color="auto" w:fill="auto"/>
            <w:vAlign w:val="bottom"/>
          </w:tcPr>
          <w:p w14:paraId="0000007B"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w:t>
            </w:r>
          </w:p>
        </w:tc>
        <w:tc>
          <w:tcPr>
            <w:tcW w:w="1320" w:type="dxa"/>
            <w:shd w:val="clear" w:color="auto" w:fill="auto"/>
            <w:vAlign w:val="bottom"/>
          </w:tcPr>
          <w:p w14:paraId="0000007C"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w:t>
            </w:r>
          </w:p>
        </w:tc>
        <w:tc>
          <w:tcPr>
            <w:tcW w:w="1200" w:type="dxa"/>
            <w:shd w:val="clear" w:color="auto" w:fill="auto"/>
            <w:vAlign w:val="bottom"/>
          </w:tcPr>
          <w:p w14:paraId="0000007D" w14:textId="77777777" w:rsidR="002634C5" w:rsidRDefault="00EF2ACC">
            <w:pPr>
              <w:pStyle w:val="Normal0"/>
              <w:spacing w:after="0" w:line="240" w:lineRule="auto"/>
              <w:jc w:val="right"/>
              <w:rPr>
                <w:rFonts w:ascii="Garamond" w:eastAsia="Garamond" w:hAnsi="Garamond" w:cs="Garamond"/>
                <w:color w:val="000000"/>
              </w:rPr>
            </w:pPr>
            <w:r>
              <w:rPr>
                <w:rFonts w:ascii="Garamond" w:eastAsia="Garamond" w:hAnsi="Garamond" w:cs="Garamond"/>
                <w:color w:val="000000"/>
              </w:rPr>
              <w:t>0</w:t>
            </w:r>
          </w:p>
        </w:tc>
      </w:tr>
    </w:tbl>
    <w:p w14:paraId="0000007E" w14:textId="77777777" w:rsidR="002634C5" w:rsidRDefault="002634C5">
      <w:pPr>
        <w:pStyle w:val="Normal0"/>
        <w:spacing w:after="0" w:line="240" w:lineRule="auto"/>
        <w:rPr>
          <w:rFonts w:ascii="Garamond" w:eastAsia="Garamond" w:hAnsi="Garamond" w:cs="Garamond"/>
          <w:color w:val="000000"/>
        </w:rPr>
      </w:pPr>
    </w:p>
    <w:p w14:paraId="0000007F" w14:textId="77777777"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i/>
          <w:color w:val="000000"/>
        </w:rPr>
        <w:t>3.2.2 In-situ Data Acquisition</w:t>
      </w:r>
    </w:p>
    <w:p w14:paraId="00000080" w14:textId="3BA3F6BA" w:rsidR="002634C5" w:rsidRDefault="2BEE0C10">
      <w:pPr>
        <w:pStyle w:val="Normal0"/>
        <w:spacing w:after="0" w:line="240" w:lineRule="auto"/>
        <w:rPr>
          <w:rFonts w:ascii="Garamond" w:eastAsia="Garamond" w:hAnsi="Garamond" w:cs="Garamond"/>
          <w:color w:val="000000"/>
        </w:rPr>
      </w:pPr>
      <w:r w:rsidRPr="29AEC8C9">
        <w:rPr>
          <w:rFonts w:ascii="Garamond" w:eastAsia="Garamond" w:hAnsi="Garamond" w:cs="Garamond"/>
          <w:color w:val="000000" w:themeColor="text1"/>
        </w:rPr>
        <w:t>We acquired tidal data from USGS Great South Bay gauge at Lindenhurst, New York and tidal data from the USGS Montauk gauge for the dates and time the WorldView-2 imagery was taken (Table 2). The tidal data for each station was taken in hourly increments. These data</w:t>
      </w:r>
      <w:r w:rsidR="0A139BAA" w:rsidRPr="29AEC8C9">
        <w:rPr>
          <w:rFonts w:ascii="Garamond" w:eastAsia="Garamond" w:hAnsi="Garamond" w:cs="Garamond"/>
          <w:color w:val="000000" w:themeColor="text1"/>
        </w:rPr>
        <w:t>sets</w:t>
      </w:r>
      <w:r w:rsidRPr="29AEC8C9">
        <w:rPr>
          <w:rFonts w:ascii="Garamond" w:eastAsia="Garamond" w:hAnsi="Garamond" w:cs="Garamond"/>
          <w:color w:val="000000" w:themeColor="text1"/>
        </w:rPr>
        <w:t xml:space="preserve"> were used to select imagery that most closely matched in tidal stage</w:t>
      </w:r>
      <w:sdt>
        <w:sdtPr>
          <w:tag w:val="goog_rdk_20"/>
          <w:id w:val="1889004486"/>
          <w:placeholder>
            <w:docPart w:val="DefaultPlaceholder_1081868574"/>
          </w:placeholder>
        </w:sdtPr>
        <w:sdtEndPr/>
        <w:sdtContent>
          <w:r w:rsidRPr="29AEC8C9">
            <w:rPr>
              <w:rFonts w:ascii="Garamond" w:eastAsia="Garamond" w:hAnsi="Garamond" w:cs="Garamond"/>
              <w:color w:val="000000" w:themeColor="text1"/>
            </w:rPr>
            <w:t xml:space="preserve"> with the WorldView-2 imagery</w:t>
          </w:r>
        </w:sdtContent>
      </w:sdt>
      <w:r w:rsidRPr="29AEC8C9">
        <w:rPr>
          <w:rFonts w:ascii="Garamond" w:eastAsia="Garamond" w:hAnsi="Garamond" w:cs="Garamond"/>
          <w:color w:val="000000" w:themeColor="text1"/>
        </w:rPr>
        <w:t>. The tidal data for the three images taken before the hurricane were compared to the only image taken after the hurricane on December 18</w:t>
      </w:r>
      <w:r w:rsidRPr="29AEC8C9">
        <w:rPr>
          <w:rFonts w:ascii="Garamond" w:eastAsia="Garamond" w:hAnsi="Garamond" w:cs="Garamond"/>
          <w:color w:val="000000" w:themeColor="text1"/>
          <w:vertAlign w:val="superscript"/>
        </w:rPr>
        <w:t>th</w:t>
      </w:r>
      <w:r w:rsidRPr="29AEC8C9">
        <w:rPr>
          <w:rFonts w:ascii="Garamond" w:eastAsia="Garamond" w:hAnsi="Garamond" w:cs="Garamond"/>
          <w:color w:val="000000" w:themeColor="text1"/>
        </w:rPr>
        <w:t>, 2019 to get tide levels relative to December 18</w:t>
      </w:r>
      <w:r w:rsidRPr="29AEC8C9">
        <w:rPr>
          <w:rFonts w:ascii="Garamond" w:eastAsia="Garamond" w:hAnsi="Garamond" w:cs="Garamond"/>
          <w:color w:val="000000" w:themeColor="text1"/>
          <w:vertAlign w:val="superscript"/>
        </w:rPr>
        <w:t>th</w:t>
      </w:r>
      <w:r w:rsidR="008C4E8C" w:rsidRPr="29AEC8C9">
        <w:rPr>
          <w:rFonts w:ascii="Garamond" w:eastAsia="Garamond" w:hAnsi="Garamond" w:cs="Garamond"/>
          <w:color w:val="000000" w:themeColor="text1"/>
        </w:rPr>
        <w:t>, 2019</w:t>
      </w:r>
      <w:r w:rsidRPr="29AEC8C9">
        <w:rPr>
          <w:rFonts w:ascii="Garamond" w:eastAsia="Garamond" w:hAnsi="Garamond" w:cs="Garamond"/>
          <w:color w:val="000000" w:themeColor="text1"/>
        </w:rPr>
        <w:t xml:space="preserve"> at 15:35:22. The relative tide levels at both buoys were averaged to select the before image that most closely matched the tide levels on December 18</w:t>
      </w:r>
      <w:r w:rsidRPr="29AEC8C9">
        <w:rPr>
          <w:rFonts w:ascii="Garamond" w:eastAsia="Garamond" w:hAnsi="Garamond" w:cs="Garamond"/>
          <w:color w:val="000000" w:themeColor="text1"/>
          <w:vertAlign w:val="superscript"/>
        </w:rPr>
        <w:t>th</w:t>
      </w:r>
      <w:r w:rsidRPr="29AEC8C9">
        <w:rPr>
          <w:rFonts w:ascii="Garamond" w:eastAsia="Garamond" w:hAnsi="Garamond" w:cs="Garamond"/>
          <w:color w:val="000000" w:themeColor="text1"/>
        </w:rPr>
        <w:t>, 2019 at 15:35:22.</w:t>
      </w:r>
    </w:p>
    <w:p w14:paraId="00000081" w14:textId="77777777" w:rsidR="002634C5" w:rsidRDefault="002634C5">
      <w:pPr>
        <w:pStyle w:val="Normal0"/>
        <w:spacing w:after="0" w:line="240" w:lineRule="auto"/>
        <w:rPr>
          <w:rFonts w:ascii="Garamond" w:eastAsia="Garamond" w:hAnsi="Garamond" w:cs="Garamond"/>
          <w:i/>
        </w:rPr>
      </w:pPr>
    </w:p>
    <w:p w14:paraId="00000082" w14:textId="77777777" w:rsidR="002634C5" w:rsidRDefault="00EF2ACC">
      <w:pPr>
        <w:pStyle w:val="Normal0"/>
        <w:spacing w:after="0" w:line="240" w:lineRule="auto"/>
        <w:rPr>
          <w:rFonts w:ascii="Garamond" w:eastAsia="Garamond" w:hAnsi="Garamond" w:cs="Garamond"/>
          <w:i/>
        </w:rPr>
      </w:pPr>
      <w:r>
        <w:rPr>
          <w:rFonts w:ascii="Garamond" w:eastAsia="Garamond" w:hAnsi="Garamond" w:cs="Garamond"/>
          <w:i/>
        </w:rPr>
        <w:t>3.2.3 Data Processing for Shoreline Change</w:t>
      </w:r>
    </w:p>
    <w:p w14:paraId="00000083" w14:textId="4309FC99" w:rsidR="002634C5" w:rsidRDefault="2BEE0C10">
      <w:pPr>
        <w:pStyle w:val="Normal0"/>
        <w:spacing w:after="0" w:line="240" w:lineRule="auto"/>
        <w:rPr>
          <w:rFonts w:ascii="Garamond" w:eastAsia="Garamond" w:hAnsi="Garamond" w:cs="Garamond"/>
        </w:rPr>
      </w:pPr>
      <w:r w:rsidRPr="29AEC8C9">
        <w:rPr>
          <w:rFonts w:ascii="Garamond" w:eastAsia="Garamond" w:hAnsi="Garamond" w:cs="Garamond"/>
        </w:rPr>
        <w:t xml:space="preserve">High-resolution panchromatic images of the Fire Island South Bay from WorldView-2 were processed with adjustments to pan-sharpening and contrast. We corresponded USGS tidal water level data to each image according to image </w:t>
      </w:r>
      <w:sdt>
        <w:sdtPr>
          <w:tag w:val="goog_rdk_21"/>
          <w:id w:val="22994986"/>
          <w:placeholder>
            <w:docPart w:val="DefaultPlaceholder_1081868574"/>
          </w:placeholder>
        </w:sdtPr>
        <w:sdtEndPr/>
        <w:sdtContent>
          <w:r w:rsidRPr="29AEC8C9">
            <w:rPr>
              <w:rFonts w:ascii="Garamond" w:eastAsia="Garamond" w:hAnsi="Garamond" w:cs="Garamond"/>
            </w:rPr>
            <w:t>timestamps</w:t>
          </w:r>
        </w:sdtContent>
      </w:sdt>
      <w:sdt>
        <w:sdtPr>
          <w:tag w:val="goog_rdk_22"/>
          <w:id w:val="43518665"/>
          <w:placeholder>
            <w:docPart w:val="DefaultPlaceholder_1081868574"/>
          </w:placeholder>
        </w:sdtPr>
        <w:sdtEndPr/>
        <w:sdtContent>
          <w:r w:rsidR="3B755B0B">
            <w:t xml:space="preserve"> </w:t>
          </w:r>
        </w:sdtContent>
      </w:sdt>
      <w:r w:rsidRPr="29AEC8C9">
        <w:rPr>
          <w:rFonts w:ascii="Garamond" w:eastAsia="Garamond" w:hAnsi="Garamond" w:cs="Garamond"/>
        </w:rPr>
        <w:t>to account for the range of error due to tidal stage shoreline migration. We also selected one pre- and one post- Hurricane Sandy image, with the dates July 25</w:t>
      </w:r>
      <w:r w:rsidRPr="29AEC8C9">
        <w:rPr>
          <w:rFonts w:ascii="Garamond" w:eastAsia="Garamond" w:hAnsi="Garamond" w:cs="Garamond"/>
          <w:vertAlign w:val="superscript"/>
        </w:rPr>
        <w:t>th</w:t>
      </w:r>
      <w:r w:rsidRPr="29AEC8C9">
        <w:rPr>
          <w:rFonts w:ascii="Garamond" w:eastAsia="Garamond" w:hAnsi="Garamond" w:cs="Garamond"/>
        </w:rPr>
        <w:t xml:space="preserve">, 2010 and December 18th, 2019, for their similar tidal levels and low cloud coverage. Finally, we </w:t>
      </w:r>
      <w:sdt>
        <w:sdtPr>
          <w:tag w:val="goog_rdk_23"/>
          <w:id w:val="1258317695"/>
          <w:placeholder>
            <w:docPart w:val="DefaultPlaceholder_1081868574"/>
          </w:placeholder>
        </w:sdtPr>
        <w:sdtEndPr/>
        <w:sdtContent>
          <w:r w:rsidRPr="29AEC8C9">
            <w:rPr>
              <w:rFonts w:ascii="Garamond" w:eastAsia="Garamond" w:hAnsi="Garamond" w:cs="Garamond"/>
            </w:rPr>
            <w:t>manually</w:t>
          </w:r>
        </w:sdtContent>
      </w:sdt>
      <w:r w:rsidRPr="29AEC8C9">
        <w:rPr>
          <w:rFonts w:ascii="Garamond" w:eastAsia="Garamond" w:hAnsi="Garamond" w:cs="Garamond"/>
        </w:rPr>
        <w:t xml:space="preserve"> digitized the bay coastlines and seaward coastlines for each image.</w:t>
      </w:r>
    </w:p>
    <w:p w14:paraId="00000084" w14:textId="77777777" w:rsidR="002634C5" w:rsidRDefault="002634C5">
      <w:pPr>
        <w:pStyle w:val="Normal0"/>
        <w:spacing w:after="0" w:line="240" w:lineRule="auto"/>
        <w:rPr>
          <w:rFonts w:ascii="Garamond" w:eastAsia="Garamond" w:hAnsi="Garamond" w:cs="Garamond"/>
        </w:rPr>
      </w:pPr>
    </w:p>
    <w:p w14:paraId="00000085" w14:textId="77777777" w:rsidR="002634C5" w:rsidRDefault="00EF2ACC">
      <w:pPr>
        <w:pStyle w:val="Normal0"/>
        <w:spacing w:after="0" w:line="240" w:lineRule="auto"/>
        <w:rPr>
          <w:rFonts w:ascii="Garamond" w:eastAsia="Garamond" w:hAnsi="Garamond" w:cs="Garamond"/>
        </w:rPr>
      </w:pPr>
      <w:r>
        <w:rPr>
          <w:rFonts w:ascii="Garamond" w:eastAsia="Garamond" w:hAnsi="Garamond" w:cs="Garamond"/>
          <w:i/>
        </w:rPr>
        <w:t>3.2.4 Data Analysis for Shoreline Change</w:t>
      </w:r>
    </w:p>
    <w:p w14:paraId="18CAD0E4" w14:textId="52AEB0E5" w:rsidR="00E12EEF" w:rsidRDefault="00EF2ACC" w:rsidP="00A07FA8">
      <w:pPr>
        <w:pStyle w:val="Normal0"/>
        <w:spacing w:after="0" w:line="240" w:lineRule="auto"/>
        <w:rPr>
          <w:rFonts w:ascii="Garamond" w:eastAsia="Garamond" w:hAnsi="Garamond" w:cs="Garamond"/>
        </w:rPr>
      </w:pPr>
      <w:r>
        <w:rPr>
          <w:rFonts w:ascii="Garamond" w:eastAsia="Garamond" w:hAnsi="Garamond" w:cs="Garamond"/>
        </w:rPr>
        <w:t xml:space="preserve">To analyze shoreline changes, our team separated the digitized coastline of the two selected images into sixty-five 250-meter sections on both the bay coastline and the ocean coastline. Then we used land area measurements for each plot to assess shoreline loss, or gain, on both sides of the island. To calculate </w:t>
      </w:r>
      <w:r>
        <w:rPr>
          <w:rFonts w:ascii="Garamond" w:eastAsia="Garamond" w:hAnsi="Garamond" w:cs="Garamond"/>
        </w:rPr>
        <w:lastRenderedPageBreak/>
        <w:t xml:space="preserve">shoreline change for the 9-year period, </w:t>
      </w:r>
      <w:r w:rsidR="4D4F3D71" w:rsidRPr="7286A2BC">
        <w:rPr>
          <w:rFonts w:ascii="Garamond" w:eastAsia="Garamond" w:hAnsi="Garamond" w:cs="Garamond"/>
        </w:rPr>
        <w:t xml:space="preserve">we subtracted </w:t>
      </w:r>
      <w:r>
        <w:rPr>
          <w:rFonts w:ascii="Garamond" w:eastAsia="Garamond" w:hAnsi="Garamond" w:cs="Garamond"/>
        </w:rPr>
        <w:t xml:space="preserve">the area of the current coastline from the area of the old coastline. </w:t>
      </w:r>
      <w:bookmarkStart w:id="3" w:name="_heading=h.3znysh7" w:colFirst="0" w:colLast="0"/>
      <w:bookmarkEnd w:id="3"/>
    </w:p>
    <w:p w14:paraId="2E1CB0AC" w14:textId="77777777" w:rsidR="00FC26D1" w:rsidRPr="00A07FA8" w:rsidRDefault="00FC26D1" w:rsidP="00A07FA8">
      <w:pPr>
        <w:pStyle w:val="Normal0"/>
        <w:spacing w:after="0" w:line="240" w:lineRule="auto"/>
        <w:rPr>
          <w:rFonts w:ascii="Garamond" w:eastAsia="Garamond" w:hAnsi="Garamond" w:cs="Garamond"/>
          <w:b/>
          <w:i/>
        </w:rPr>
      </w:pPr>
    </w:p>
    <w:p w14:paraId="00000088" w14:textId="424CD66C" w:rsidR="002634C5" w:rsidRDefault="00EF2ACC">
      <w:pPr>
        <w:pStyle w:val="heading10"/>
        <w:spacing w:before="0" w:line="240" w:lineRule="auto"/>
        <w:rPr>
          <w:rFonts w:ascii="Garamond" w:eastAsia="Garamond" w:hAnsi="Garamond" w:cs="Garamond"/>
        </w:rPr>
      </w:pPr>
      <w:r>
        <w:rPr>
          <w:rFonts w:ascii="Garamond" w:eastAsia="Garamond" w:hAnsi="Garamond" w:cs="Garamond"/>
        </w:rPr>
        <w:t>4. Results &amp; Discussion</w:t>
      </w:r>
    </w:p>
    <w:p w14:paraId="00000089" w14:textId="77777777" w:rsidR="002634C5" w:rsidRDefault="00EF2ACC">
      <w:pPr>
        <w:pStyle w:val="Normal0"/>
        <w:spacing w:after="0" w:line="240" w:lineRule="auto"/>
        <w:rPr>
          <w:rFonts w:ascii="Garamond" w:eastAsia="Garamond" w:hAnsi="Garamond" w:cs="Garamond"/>
          <w:b/>
          <w:i/>
        </w:rPr>
      </w:pPr>
      <w:r>
        <w:rPr>
          <w:rFonts w:ascii="Garamond" w:eastAsia="Garamond" w:hAnsi="Garamond" w:cs="Garamond"/>
          <w:b/>
          <w:i/>
        </w:rPr>
        <w:t>4.1 Analysis of Results</w:t>
      </w:r>
    </w:p>
    <w:p w14:paraId="0000008A" w14:textId="77777777"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Pr>
          <w:rFonts w:ascii="Garamond" w:eastAsia="Garamond" w:hAnsi="Garamond" w:cs="Garamond"/>
          <w:i/>
          <w:color w:val="000000"/>
        </w:rPr>
        <w:t>4.1.1 Turbidity Validation</w:t>
      </w:r>
    </w:p>
    <w:p w14:paraId="0000008B" w14:textId="28063F97"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sidRPr="7286A2BC">
        <w:rPr>
          <w:rFonts w:ascii="Garamond" w:eastAsia="Garamond" w:hAnsi="Garamond" w:cs="Garamond"/>
          <w:color w:val="000000" w:themeColor="text1"/>
        </w:rPr>
        <w:t xml:space="preserve">Our team found that the Dogliotti algorithm tends to overestimate low turbidity values in this study, despite previous studies rigorously examining and providing the algorithm to be applicable to diverse water environments (Dogliotti et al., 2015). Our linear regression model using all matched points showed an R-squared of 0.50 with a slope of 0.49. We observed that most of the retrieved turbidity values are above 3 FNU, while the in-situ measurements do have some observations below 3 </w:t>
      </w:r>
      <w:r w:rsidR="7286A2BC" w:rsidRPr="7286A2BC">
        <w:rPr>
          <w:rFonts w:ascii="Garamond" w:eastAsia="Garamond" w:hAnsi="Garamond" w:cs="Garamond"/>
          <w:color w:val="000000" w:themeColor="text1"/>
        </w:rPr>
        <w:t>Nephelometric Turbidity Unit (</w:t>
      </w:r>
      <w:r w:rsidRPr="7286A2BC">
        <w:rPr>
          <w:rFonts w:ascii="Garamond" w:eastAsia="Garamond" w:hAnsi="Garamond" w:cs="Garamond"/>
          <w:color w:val="000000" w:themeColor="text1"/>
        </w:rPr>
        <w:t>NTU</w:t>
      </w:r>
      <w:r w:rsidR="4D4F3D71" w:rsidRPr="7286A2BC">
        <w:rPr>
          <w:rFonts w:ascii="Garamond" w:eastAsia="Garamond" w:hAnsi="Garamond" w:cs="Garamond"/>
          <w:color w:val="000000" w:themeColor="text1"/>
        </w:rPr>
        <w:t>).</w:t>
      </w:r>
      <w:r w:rsidRPr="7286A2BC">
        <w:rPr>
          <w:rFonts w:ascii="Garamond" w:eastAsia="Garamond" w:hAnsi="Garamond" w:cs="Garamond"/>
          <w:color w:val="000000" w:themeColor="text1"/>
        </w:rPr>
        <w:t xml:space="preserve"> That made us think that all points with in-situ measurements below 3 NTU are greatly affected by bottom reflectance and will compromise the integrity of the validation if included. Also, areas with turbidity below 3 NTU are rarely seen in the study areas of interest. Removing these points, shown in red in Figure 2, better reflects the overall performance </w:t>
      </w:r>
      <w:sdt>
        <w:sdtPr>
          <w:tag w:val="goog_rdk_25"/>
          <w:id w:val="816537825"/>
        </w:sdtPr>
        <w:sdtEndPr/>
        <w:sdtContent>
          <w:r w:rsidRPr="7286A2BC">
            <w:rPr>
              <w:rFonts w:ascii="Garamond" w:eastAsia="Garamond" w:hAnsi="Garamond" w:cs="Garamond"/>
              <w:color w:val="000000" w:themeColor="text1"/>
            </w:rPr>
            <w:t>of the Dogliotti</w:t>
          </w:r>
        </w:sdtContent>
      </w:sdt>
      <w:r w:rsidR="00DF71F3">
        <w:t xml:space="preserve"> </w:t>
      </w:r>
      <w:r w:rsidRPr="7286A2BC">
        <w:rPr>
          <w:rFonts w:ascii="Garamond" w:eastAsia="Garamond" w:hAnsi="Garamond" w:cs="Garamond"/>
          <w:color w:val="000000" w:themeColor="text1"/>
        </w:rPr>
        <w:t>algorithm in this study. Subsequently, we ran a second linear regression on the points above 3 NTU. The linear regression model using only filtered points show</w:t>
      </w:r>
      <w:sdt>
        <w:sdtPr>
          <w:tag w:val="goog_rdk_27"/>
          <w:id w:val="1655214536"/>
        </w:sdtPr>
        <w:sdtEndPr/>
        <w:sdtContent>
          <w:r w:rsidRPr="7286A2BC">
            <w:rPr>
              <w:rFonts w:ascii="Garamond" w:eastAsia="Garamond" w:hAnsi="Garamond" w:cs="Garamond"/>
              <w:color w:val="000000" w:themeColor="text1"/>
            </w:rPr>
            <w:t>ed</w:t>
          </w:r>
        </w:sdtContent>
      </w:sdt>
      <w:r w:rsidRPr="7286A2BC">
        <w:rPr>
          <w:rFonts w:ascii="Garamond" w:eastAsia="Garamond" w:hAnsi="Garamond" w:cs="Garamond"/>
          <w:color w:val="000000" w:themeColor="text1"/>
        </w:rPr>
        <w:t xml:space="preserve"> higher significance with an R-squared of 0.74 and a slope of 0.82, much closer to the reference line of y equals x (with a slope of 1). This demonstrates the accuracy of remotely sensed turbidity measurements and the applicability of using the Dogliotti algorithm in this study.</w:t>
      </w:r>
    </w:p>
    <w:p w14:paraId="0000008C" w14:textId="77777777" w:rsidR="002634C5" w:rsidRDefault="00EF2ACC">
      <w:pPr>
        <w:pStyle w:val="Normal0"/>
        <w:pBdr>
          <w:top w:val="nil"/>
          <w:left w:val="nil"/>
          <w:bottom w:val="nil"/>
          <w:right w:val="nil"/>
          <w:between w:val="nil"/>
        </w:pBdr>
        <w:spacing w:after="0" w:line="240" w:lineRule="auto"/>
        <w:jc w:val="center"/>
        <w:rPr>
          <w:rFonts w:ascii="Garamond" w:eastAsia="Garamond" w:hAnsi="Garamond" w:cs="Garamond"/>
          <w:color w:val="000000"/>
        </w:rPr>
      </w:pPr>
      <w:r>
        <w:rPr>
          <w:noProof/>
          <w:color w:val="2B579A"/>
          <w:shd w:val="clear" w:color="auto" w:fill="E6E6E6"/>
        </w:rPr>
        <w:drawing>
          <wp:inline distT="0" distB="0" distL="0" distR="0" wp14:anchorId="222D64CC" wp14:editId="7D24534A">
            <wp:extent cx="3980180" cy="3620278"/>
            <wp:effectExtent l="0" t="0" r="0" b="0"/>
            <wp:docPr id="2011253114" name="image15.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5.png" descr="Chart, scatter chart&#10;&#10;Description automatically generated"/>
                    <pic:cNvPicPr preferRelativeResize="0"/>
                  </pic:nvPicPr>
                  <pic:blipFill rotWithShape="1">
                    <a:blip r:embed="rId12"/>
                    <a:srcRect t="4686" b="4355"/>
                    <a:stretch/>
                  </pic:blipFill>
                  <pic:spPr bwMode="auto">
                    <a:xfrm>
                      <a:off x="0" y="0"/>
                      <a:ext cx="3981450" cy="3621433"/>
                    </a:xfrm>
                    <a:prstGeom prst="rect">
                      <a:avLst/>
                    </a:prstGeom>
                    <a:ln>
                      <a:noFill/>
                    </a:ln>
                    <a:extLst>
                      <a:ext uri="{53640926-AAD7-44D8-BBD7-CCE9431645EC}">
                        <a14:shadowObscured xmlns:a14="http://schemas.microsoft.com/office/drawing/2010/main"/>
                      </a:ext>
                    </a:extLst>
                  </pic:spPr>
                </pic:pic>
              </a:graphicData>
            </a:graphic>
          </wp:inline>
        </w:drawing>
      </w:r>
    </w:p>
    <w:p w14:paraId="0000008D" w14:textId="77777777" w:rsidR="002634C5" w:rsidRDefault="00EF2ACC">
      <w:pPr>
        <w:pStyle w:val="Normal0"/>
        <w:pBdr>
          <w:top w:val="nil"/>
          <w:left w:val="nil"/>
          <w:bottom w:val="nil"/>
          <w:right w:val="nil"/>
          <w:between w:val="nil"/>
        </w:pBdr>
        <w:spacing w:after="0" w:line="240" w:lineRule="auto"/>
        <w:jc w:val="center"/>
        <w:rPr>
          <w:rFonts w:ascii="Garamond" w:eastAsia="Garamond" w:hAnsi="Garamond" w:cs="Garamond"/>
          <w:color w:val="000000"/>
        </w:rPr>
      </w:pPr>
      <w:r>
        <w:rPr>
          <w:rFonts w:ascii="Garamond" w:eastAsia="Garamond" w:hAnsi="Garamond" w:cs="Garamond"/>
          <w:i/>
          <w:color w:val="000000"/>
        </w:rPr>
        <w:t>Figure 2</w:t>
      </w:r>
      <w:r>
        <w:rPr>
          <w:rFonts w:ascii="Garamond" w:eastAsia="Garamond" w:hAnsi="Garamond" w:cs="Garamond"/>
          <w:color w:val="000000"/>
        </w:rPr>
        <w:t>: Data validation scatter plot comparing in-situ data from local buoys to measured turbidity values from imagery processed with the Dogliotti algorithm</w:t>
      </w:r>
    </w:p>
    <w:p w14:paraId="0000008E" w14:textId="77777777" w:rsidR="002634C5" w:rsidRDefault="002634C5">
      <w:pPr>
        <w:pStyle w:val="Normal0"/>
        <w:pBdr>
          <w:top w:val="nil"/>
          <w:left w:val="nil"/>
          <w:bottom w:val="nil"/>
          <w:right w:val="nil"/>
          <w:between w:val="nil"/>
        </w:pBdr>
        <w:spacing w:after="0" w:line="240" w:lineRule="auto"/>
        <w:rPr>
          <w:rFonts w:ascii="Garamond" w:eastAsia="Garamond" w:hAnsi="Garamond" w:cs="Garamond"/>
          <w:color w:val="000000"/>
        </w:rPr>
      </w:pPr>
    </w:p>
    <w:p w14:paraId="0000008F" w14:textId="2E7AE038" w:rsidR="002634C5" w:rsidRDefault="2BEE0C10">
      <w:pPr>
        <w:pStyle w:val="Normal0"/>
        <w:pBdr>
          <w:top w:val="nil"/>
          <w:left w:val="nil"/>
          <w:bottom w:val="nil"/>
          <w:right w:val="nil"/>
          <w:between w:val="nil"/>
        </w:pBdr>
        <w:spacing w:after="0" w:line="240" w:lineRule="auto"/>
        <w:rPr>
          <w:rFonts w:ascii="Garamond" w:eastAsia="Garamond" w:hAnsi="Garamond" w:cs="Garamond"/>
          <w:color w:val="000000"/>
        </w:rPr>
      </w:pPr>
      <w:r w:rsidRPr="29AEC8C9">
        <w:rPr>
          <w:rFonts w:ascii="Garamond" w:eastAsia="Garamond" w:hAnsi="Garamond" w:cs="Garamond"/>
          <w:color w:val="000000" w:themeColor="text1"/>
        </w:rPr>
        <w:t>One hypothesis for the observed overestimation of low turbidity values is the time difference between when remotely sensed images were collected and when the in-situ measurements were taken. Landsat images are typically taken between 15:20-15:40 local time for tiles that cover the Fire Island area, while the buoy data used in this study has measurements of each hour. Another potential influence is bottom reflectance</w:t>
      </w:r>
      <w:r w:rsidR="39A84B87" w:rsidRPr="7286A2BC">
        <w:rPr>
          <w:rFonts w:ascii="Garamond" w:eastAsia="Garamond" w:hAnsi="Garamond" w:cs="Garamond"/>
          <w:color w:val="000000" w:themeColor="text1"/>
        </w:rPr>
        <w:t>:</w:t>
      </w:r>
      <w:r w:rsidRPr="29AEC8C9">
        <w:rPr>
          <w:rFonts w:ascii="Garamond" w:eastAsia="Garamond" w:hAnsi="Garamond" w:cs="Garamond"/>
          <w:color w:val="000000" w:themeColor="text1"/>
        </w:rPr>
        <w:t xml:space="preserve"> a false turbidity signal caused by the seafloor in shallow waters. Our team didn’t have information about how deep the buoys were taking measurements from and how deep the seafloor is under the buoy. It could be that what </w:t>
      </w:r>
      <w:r w:rsidRPr="29AEC8C9">
        <w:rPr>
          <w:rFonts w:ascii="Garamond" w:eastAsia="Garamond" w:hAnsi="Garamond" w:cs="Garamond"/>
          <w:color w:val="000000" w:themeColor="text1"/>
        </w:rPr>
        <w:lastRenderedPageBreak/>
        <w:t>was captured by remotely sensed images was the mix of the reflectance of suspended sediment</w:t>
      </w:r>
      <w:r w:rsidR="77E83CC1">
        <w:t xml:space="preserve"> </w:t>
      </w:r>
      <w:r w:rsidRPr="29AEC8C9">
        <w:rPr>
          <w:rFonts w:ascii="Garamond" w:eastAsia="Garamond" w:hAnsi="Garamond" w:cs="Garamond"/>
          <w:color w:val="000000" w:themeColor="text1"/>
        </w:rPr>
        <w:t xml:space="preserve">and reflectance from </w:t>
      </w:r>
      <w:sdt>
        <w:sdtPr>
          <w:tag w:val="goog_rdk_29"/>
          <w:id w:val="1109773578"/>
          <w:placeholder>
            <w:docPart w:val="DefaultPlaceholder_1081868574"/>
          </w:placeholder>
        </w:sdtPr>
        <w:sdtEndPr/>
        <w:sdtContent>
          <w:r w:rsidRPr="29AEC8C9">
            <w:rPr>
              <w:rFonts w:ascii="Garamond" w:eastAsia="Garamond" w:hAnsi="Garamond" w:cs="Garamond"/>
              <w:color w:val="000000" w:themeColor="text1"/>
            </w:rPr>
            <w:t xml:space="preserve">the </w:t>
          </w:r>
        </w:sdtContent>
      </w:sdt>
      <w:r w:rsidRPr="29AEC8C9">
        <w:rPr>
          <w:rFonts w:ascii="Garamond" w:eastAsia="Garamond" w:hAnsi="Garamond" w:cs="Garamond"/>
          <w:color w:val="000000" w:themeColor="text1"/>
        </w:rPr>
        <w:t xml:space="preserve">seafloor. This isn’t a big issue when the majority of the signal is from suspended sediment, but tends to give overestimated values when the water is relatively clear and the signal from the ocean bottom </w:t>
      </w:r>
      <w:r w:rsidR="39A84B87" w:rsidRPr="7286A2BC">
        <w:rPr>
          <w:rFonts w:ascii="Garamond" w:eastAsia="Garamond" w:hAnsi="Garamond" w:cs="Garamond"/>
          <w:color w:val="000000" w:themeColor="text1"/>
        </w:rPr>
        <w:t>makes</w:t>
      </w:r>
      <w:r w:rsidRPr="29AEC8C9">
        <w:rPr>
          <w:rFonts w:ascii="Garamond" w:eastAsia="Garamond" w:hAnsi="Garamond" w:cs="Garamond"/>
          <w:color w:val="000000" w:themeColor="text1"/>
        </w:rPr>
        <w:t xml:space="preserve"> more </w:t>
      </w:r>
      <w:r w:rsidR="39A84B87" w:rsidRPr="7286A2BC">
        <w:rPr>
          <w:rFonts w:ascii="Garamond" w:eastAsia="Garamond" w:hAnsi="Garamond" w:cs="Garamond"/>
          <w:color w:val="000000" w:themeColor="text1"/>
        </w:rPr>
        <w:t>contribution.</w:t>
      </w:r>
      <w:r w:rsidRPr="29AEC8C9">
        <w:rPr>
          <w:rFonts w:ascii="Garamond" w:eastAsia="Garamond" w:hAnsi="Garamond" w:cs="Garamond"/>
          <w:color w:val="000000" w:themeColor="text1"/>
        </w:rPr>
        <w:t xml:space="preserve"> The identification of the actual cause requires further investigation.</w:t>
      </w:r>
    </w:p>
    <w:p w14:paraId="00000090" w14:textId="77777777" w:rsidR="002634C5" w:rsidRDefault="002634C5">
      <w:pPr>
        <w:pStyle w:val="Normal0"/>
        <w:pBdr>
          <w:top w:val="nil"/>
          <w:left w:val="nil"/>
          <w:bottom w:val="nil"/>
          <w:right w:val="nil"/>
          <w:between w:val="nil"/>
        </w:pBdr>
        <w:spacing w:after="0" w:line="240" w:lineRule="auto"/>
        <w:jc w:val="center"/>
        <w:rPr>
          <w:color w:val="000000"/>
        </w:rPr>
      </w:pPr>
    </w:p>
    <w:p w14:paraId="00000091" w14:textId="77777777"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Pr>
          <w:rFonts w:ascii="Garamond" w:eastAsia="Garamond" w:hAnsi="Garamond" w:cs="Garamond"/>
          <w:i/>
          <w:color w:val="000000"/>
        </w:rPr>
        <w:t xml:space="preserve">4.1.2 Turbidity Static Maps </w:t>
      </w:r>
    </w:p>
    <w:p w14:paraId="00000092" w14:textId="1D1A1F9E" w:rsidR="002634C5" w:rsidRDefault="2BEE0C10">
      <w:pPr>
        <w:pStyle w:val="Normal0"/>
        <w:pBdr>
          <w:top w:val="nil"/>
          <w:left w:val="nil"/>
          <w:bottom w:val="nil"/>
          <w:right w:val="nil"/>
          <w:between w:val="nil"/>
        </w:pBdr>
        <w:spacing w:after="0" w:line="240" w:lineRule="auto"/>
        <w:rPr>
          <w:rFonts w:ascii="Garamond" w:eastAsia="Garamond" w:hAnsi="Garamond" w:cs="Garamond"/>
          <w:color w:val="000000"/>
        </w:rPr>
      </w:pPr>
      <w:r w:rsidRPr="29AEC8C9">
        <w:rPr>
          <w:rFonts w:ascii="Garamond" w:eastAsia="Garamond" w:hAnsi="Garamond" w:cs="Garamond"/>
          <w:color w:val="000000" w:themeColor="text1"/>
        </w:rPr>
        <w:t xml:space="preserve">Turbidity maps were separated into the spring, summer, fall, and winter seasons (Figures A1-4). It’s important to note that because these static maps show snapshots, it is difficult to draw conclusions from them alone. However, we did see some patterns in turbidity seasonality. Winter consistently appears to be the most turbid season (Figure A4). This is likely due to increased storm intensity which increases waves along the ocean side of Fire Island. This, in turn, increases turbidity. Additionally, the winter season contains more dredging projects which impact turbidity as well. Higher wind can also increase turbidity in the Great South Bay. Meanwhile, the summer season contains less intense storms and decreased wind and wave activity which explains the lower values seen in that season (Figure A2). Additionally, turbidity appears to increase after Hurricane Sandy in 2012. This is especially apparent at the Wilderness Breach— a </w:t>
      </w:r>
      <w:r w:rsidR="008C4E8C" w:rsidRPr="29AEC8C9">
        <w:rPr>
          <w:rFonts w:ascii="Garamond" w:eastAsia="Garamond" w:hAnsi="Garamond" w:cs="Garamond"/>
          <w:color w:val="000000" w:themeColor="text1"/>
        </w:rPr>
        <w:t>large, sustained</w:t>
      </w:r>
      <w:r w:rsidRPr="29AEC8C9">
        <w:rPr>
          <w:rFonts w:ascii="Garamond" w:eastAsia="Garamond" w:hAnsi="Garamond" w:cs="Garamond"/>
          <w:color w:val="000000" w:themeColor="text1"/>
        </w:rPr>
        <w:t xml:space="preserve"> breach caused by Hurricane Sandy. The shallow area just north of the breach shows up as an area of very high turbidity in all seasons (dark red area in the northeast of the images in Figures A1-4). While this area likely has higher turbidity due to increased sediment transport, this dark red area may also be the result of bottom reflectance caused by very shallow water. Our results ultimately show that winter appears to have the highest turbidity</w:t>
      </w:r>
      <w:r w:rsidR="39A84B87" w:rsidRPr="7286A2BC">
        <w:rPr>
          <w:rFonts w:ascii="Garamond" w:eastAsia="Garamond" w:hAnsi="Garamond" w:cs="Garamond"/>
          <w:color w:val="000000" w:themeColor="text1"/>
        </w:rPr>
        <w:t>,</w:t>
      </w:r>
      <w:r w:rsidRPr="29AEC8C9">
        <w:rPr>
          <w:rFonts w:ascii="Garamond" w:eastAsia="Garamond" w:hAnsi="Garamond" w:cs="Garamond"/>
          <w:color w:val="000000" w:themeColor="text1"/>
        </w:rPr>
        <w:t xml:space="preserve"> and wind, storms and dredging can affect seasonality.</w:t>
      </w:r>
    </w:p>
    <w:p w14:paraId="00000093" w14:textId="77777777" w:rsidR="002634C5" w:rsidRDefault="002634C5">
      <w:pPr>
        <w:pStyle w:val="Normal0"/>
        <w:pBdr>
          <w:top w:val="nil"/>
          <w:left w:val="nil"/>
          <w:bottom w:val="nil"/>
          <w:right w:val="nil"/>
          <w:between w:val="nil"/>
        </w:pBdr>
        <w:spacing w:after="0" w:line="240" w:lineRule="auto"/>
        <w:rPr>
          <w:color w:val="000000"/>
        </w:rPr>
      </w:pPr>
    </w:p>
    <w:p w14:paraId="00000094" w14:textId="77777777" w:rsidR="002634C5" w:rsidRDefault="00EF2ACC">
      <w:pPr>
        <w:pStyle w:val="Normal0"/>
        <w:pBdr>
          <w:top w:val="nil"/>
          <w:left w:val="nil"/>
          <w:bottom w:val="nil"/>
          <w:right w:val="nil"/>
          <w:between w:val="nil"/>
        </w:pBdr>
        <w:spacing w:after="0" w:line="240" w:lineRule="auto"/>
        <w:rPr>
          <w:rFonts w:ascii="Garamond" w:eastAsia="Garamond" w:hAnsi="Garamond" w:cs="Garamond"/>
          <w:i/>
          <w:color w:val="000000"/>
        </w:rPr>
      </w:pPr>
      <w:r>
        <w:rPr>
          <w:rFonts w:ascii="Garamond" w:eastAsia="Garamond" w:hAnsi="Garamond" w:cs="Garamond"/>
          <w:i/>
          <w:color w:val="000000"/>
        </w:rPr>
        <w:t>4.1.3 Turbidity Time Series Point Analysis</w:t>
      </w:r>
    </w:p>
    <w:p w14:paraId="00000096" w14:textId="47B5BDE1"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sidRPr="7286A2BC">
        <w:rPr>
          <w:rFonts w:ascii="Garamond" w:eastAsia="Garamond" w:hAnsi="Garamond" w:cs="Garamond"/>
          <w:color w:val="000000" w:themeColor="text1"/>
        </w:rPr>
        <w:t xml:space="preserve">According to the time series analysis results, 9 plots out of 278 showed significant changes in turbidity (See Figures B1-9). The IDs of corresponding grids are 27, 127, 130 and 133 on the bay side, and 55, 70, 80, 84 and 131 on the ocean side. All but one area experienced an increase in turbidity on the bay side, while all but one area experienced a decrease in turbidity on the ocean side. All </w:t>
      </w:r>
      <w:r w:rsidR="00287A2D" w:rsidRPr="7286A2BC">
        <w:rPr>
          <w:rFonts w:ascii="Garamond" w:eastAsia="Garamond" w:hAnsi="Garamond" w:cs="Garamond"/>
          <w:color w:val="000000" w:themeColor="text1"/>
        </w:rPr>
        <w:t xml:space="preserve">areas with </w:t>
      </w:r>
      <w:r w:rsidRPr="7286A2BC">
        <w:rPr>
          <w:rFonts w:ascii="Garamond" w:eastAsia="Garamond" w:hAnsi="Garamond" w:cs="Garamond"/>
          <w:color w:val="000000" w:themeColor="text1"/>
        </w:rPr>
        <w:t>increa</w:t>
      </w:r>
      <w:r w:rsidR="00287A2D" w:rsidRPr="7286A2BC">
        <w:rPr>
          <w:rFonts w:ascii="Garamond" w:eastAsia="Garamond" w:hAnsi="Garamond" w:cs="Garamond"/>
          <w:color w:val="000000" w:themeColor="text1"/>
        </w:rPr>
        <w:t>sed turbidity</w:t>
      </w:r>
      <w:r w:rsidRPr="7286A2BC">
        <w:rPr>
          <w:rFonts w:ascii="Garamond" w:eastAsia="Garamond" w:hAnsi="Garamond" w:cs="Garamond"/>
          <w:color w:val="000000" w:themeColor="text1"/>
        </w:rPr>
        <w:t xml:space="preserve"> on both sides of the island occurred near the Wilderness Breach created by Hurricane Sandy in 2012</w:t>
      </w:r>
      <w:r w:rsidR="0026095C" w:rsidRPr="7286A2BC">
        <w:rPr>
          <w:rFonts w:ascii="Garamond" w:eastAsia="Garamond" w:hAnsi="Garamond" w:cs="Garamond"/>
          <w:color w:val="000000" w:themeColor="text1"/>
        </w:rPr>
        <w:t>,</w:t>
      </w:r>
      <w:r w:rsidRPr="7286A2BC">
        <w:rPr>
          <w:rFonts w:ascii="Garamond" w:eastAsia="Garamond" w:hAnsi="Garamond" w:cs="Garamond"/>
          <w:color w:val="000000" w:themeColor="text1"/>
        </w:rPr>
        <w:t xml:space="preserve"> circled in Figure 3.</w:t>
      </w:r>
    </w:p>
    <w:p w14:paraId="7F617028" w14:textId="77777777" w:rsidR="00A07FA8" w:rsidRDefault="00A07FA8">
      <w:pPr>
        <w:pStyle w:val="Normal0"/>
        <w:pBdr>
          <w:top w:val="nil"/>
          <w:left w:val="nil"/>
          <w:bottom w:val="nil"/>
          <w:right w:val="nil"/>
          <w:between w:val="nil"/>
        </w:pBdr>
        <w:spacing w:after="0" w:line="240" w:lineRule="auto"/>
        <w:rPr>
          <w:rFonts w:ascii="Garamond" w:eastAsia="Garamond" w:hAnsi="Garamond" w:cs="Garamond"/>
          <w:color w:val="000000"/>
        </w:rPr>
      </w:pPr>
    </w:p>
    <w:p w14:paraId="00000097" w14:textId="77777777" w:rsidR="002634C5" w:rsidRDefault="00EF2ACC">
      <w:pPr>
        <w:pStyle w:val="Normal0"/>
        <w:pBdr>
          <w:top w:val="nil"/>
          <w:left w:val="nil"/>
          <w:bottom w:val="nil"/>
          <w:right w:val="nil"/>
          <w:between w:val="nil"/>
        </w:pBdr>
        <w:spacing w:after="0" w:line="240" w:lineRule="auto"/>
        <w:jc w:val="center"/>
        <w:rPr>
          <w:color w:val="000000"/>
        </w:rPr>
      </w:pPr>
      <w:r>
        <w:rPr>
          <w:noProof/>
          <w:color w:val="000000"/>
        </w:rPr>
        <w:drawing>
          <wp:inline distT="0" distB="0" distL="0" distR="0" wp14:anchorId="376A9B8C" wp14:editId="454E8112">
            <wp:extent cx="4826000" cy="3462867"/>
            <wp:effectExtent l="0" t="0" r="0" b="4445"/>
            <wp:docPr id="2011253117" name="image11.jpg" descr="Diagram&#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1.jpg" descr="Diagram&#10;&#10;Description automatically generated"/>
                    <pic:cNvPicPr preferRelativeResize="0"/>
                  </pic:nvPicPr>
                  <pic:blipFill>
                    <a:blip r:embed="rId13"/>
                    <a:srcRect/>
                    <a:stretch>
                      <a:fillRect/>
                    </a:stretch>
                  </pic:blipFill>
                  <pic:spPr>
                    <a:xfrm>
                      <a:off x="0" y="0"/>
                      <a:ext cx="4845671" cy="3476982"/>
                    </a:xfrm>
                    <a:prstGeom prst="rect">
                      <a:avLst/>
                    </a:prstGeom>
                    <a:ln/>
                  </pic:spPr>
                </pic:pic>
              </a:graphicData>
            </a:graphic>
          </wp:inline>
        </w:drawing>
      </w:r>
    </w:p>
    <w:p w14:paraId="34ABA2FC" w14:textId="77777777" w:rsidR="00FC26D1" w:rsidRDefault="00EF2ACC" w:rsidP="00FC26D1">
      <w:pPr>
        <w:pStyle w:val="Normal0"/>
        <w:pBdr>
          <w:top w:val="nil"/>
          <w:left w:val="nil"/>
          <w:bottom w:val="nil"/>
          <w:right w:val="nil"/>
          <w:between w:val="nil"/>
        </w:pBdr>
        <w:spacing w:after="0" w:line="240" w:lineRule="auto"/>
        <w:jc w:val="center"/>
        <w:rPr>
          <w:rFonts w:ascii="Garamond" w:eastAsia="Garamond" w:hAnsi="Garamond" w:cs="Garamond"/>
          <w:color w:val="000000"/>
        </w:rPr>
      </w:pPr>
      <w:r w:rsidRPr="7286A2BC">
        <w:rPr>
          <w:rFonts w:ascii="Garamond" w:eastAsia="Garamond" w:hAnsi="Garamond" w:cs="Garamond"/>
          <w:i/>
          <w:color w:val="000000" w:themeColor="text1"/>
        </w:rPr>
        <w:t>Figure 3:</w:t>
      </w:r>
      <w:r w:rsidRPr="7286A2BC">
        <w:rPr>
          <w:rFonts w:ascii="Garamond" w:eastAsia="Garamond" w:hAnsi="Garamond" w:cs="Garamond"/>
          <w:color w:val="000000" w:themeColor="text1"/>
        </w:rPr>
        <w:t xml:space="preserve"> Turbidity time-series analysis results</w:t>
      </w:r>
    </w:p>
    <w:p w14:paraId="3280CB13" w14:textId="77777777" w:rsidR="005F7B5D" w:rsidRDefault="005F7B5D" w:rsidP="00FC26D1">
      <w:pPr>
        <w:pStyle w:val="Normal0"/>
        <w:pBdr>
          <w:top w:val="nil"/>
          <w:left w:val="nil"/>
          <w:bottom w:val="nil"/>
          <w:right w:val="nil"/>
          <w:between w:val="nil"/>
        </w:pBdr>
        <w:spacing w:after="0" w:line="240" w:lineRule="auto"/>
        <w:jc w:val="center"/>
        <w:rPr>
          <w:rFonts w:ascii="Garamond" w:eastAsia="Garamond" w:hAnsi="Garamond" w:cs="Garamond"/>
          <w:i/>
        </w:rPr>
      </w:pPr>
    </w:p>
    <w:p w14:paraId="055C5B88" w14:textId="4C13E68F" w:rsidR="002634C5" w:rsidRPr="00FC26D1" w:rsidRDefault="00EF2ACC" w:rsidP="005F7B5D">
      <w:pPr>
        <w:pStyle w:val="Normal0"/>
        <w:pBdr>
          <w:top w:val="nil"/>
          <w:left w:val="nil"/>
          <w:bottom w:val="nil"/>
          <w:right w:val="nil"/>
          <w:between w:val="nil"/>
        </w:pBdr>
        <w:spacing w:after="0" w:line="240" w:lineRule="auto"/>
        <w:rPr>
          <w:rFonts w:ascii="Garamond" w:eastAsia="Garamond" w:hAnsi="Garamond" w:cs="Garamond"/>
          <w:color w:val="000000"/>
        </w:rPr>
      </w:pPr>
      <w:r>
        <w:rPr>
          <w:rFonts w:ascii="Garamond" w:eastAsia="Garamond" w:hAnsi="Garamond" w:cs="Garamond"/>
          <w:i/>
        </w:rPr>
        <w:t>4.1.4 Shoreline Change Analysis</w:t>
      </w:r>
    </w:p>
    <w:p w14:paraId="0000009C" w14:textId="23AB3BC9" w:rsidR="002634C5" w:rsidRDefault="2BEE0C10">
      <w:pPr>
        <w:pStyle w:val="Normal0"/>
        <w:pBdr>
          <w:top w:val="nil"/>
          <w:left w:val="nil"/>
          <w:bottom w:val="nil"/>
          <w:right w:val="nil"/>
          <w:between w:val="nil"/>
        </w:pBdr>
        <w:spacing w:after="0" w:line="240" w:lineRule="auto"/>
        <w:rPr>
          <w:rFonts w:ascii="Garamond" w:eastAsia="Garamond" w:hAnsi="Garamond" w:cs="Garamond"/>
          <w:color w:val="000000" w:themeColor="text1"/>
        </w:rPr>
      </w:pPr>
      <w:r w:rsidRPr="29AEC8C9">
        <w:rPr>
          <w:rFonts w:ascii="Garamond" w:eastAsia="Garamond" w:hAnsi="Garamond" w:cs="Garamond"/>
          <w:color w:val="000000" w:themeColor="text1"/>
        </w:rPr>
        <w:t xml:space="preserve">We compared </w:t>
      </w:r>
      <w:r w:rsidR="008C4E8C" w:rsidRPr="29AEC8C9">
        <w:rPr>
          <w:rFonts w:ascii="Garamond" w:eastAsia="Garamond" w:hAnsi="Garamond" w:cs="Garamond"/>
          <w:color w:val="000000" w:themeColor="text1"/>
        </w:rPr>
        <w:t>manually digitized</w:t>
      </w:r>
      <w:r w:rsidRPr="29AEC8C9">
        <w:rPr>
          <w:rFonts w:ascii="Garamond" w:eastAsia="Garamond" w:hAnsi="Garamond" w:cs="Garamond"/>
          <w:color w:val="000000" w:themeColor="text1"/>
        </w:rPr>
        <w:t xml:space="preserve"> coastlines between the 2010 image and the 2019 image to calculate land area differences in each of 65 study plots on both the bay side and on the ocean side of the island. Our analysis revealed that ~250,000 m² or 62 acres of shoreline was lost on the ocean side and ~43,500 m² or 11 acres of shoreline was lost on the bay side. </w:t>
      </w:r>
      <w:r w:rsidR="39A84B87" w:rsidRPr="7286A2BC">
        <w:rPr>
          <w:rFonts w:ascii="Garamond" w:eastAsia="Garamond" w:hAnsi="Garamond" w:cs="Garamond"/>
          <w:color w:val="000000" w:themeColor="text1"/>
        </w:rPr>
        <w:t>For a more detailed analysis, we took a closer look at our partners’</w:t>
      </w:r>
      <w:r w:rsidRPr="29AEC8C9">
        <w:rPr>
          <w:rFonts w:ascii="Garamond" w:eastAsia="Garamond" w:hAnsi="Garamond" w:cs="Garamond"/>
          <w:color w:val="000000" w:themeColor="text1"/>
        </w:rPr>
        <w:t xml:space="preserve"> four areas of concern </w:t>
      </w:r>
      <w:r w:rsidR="39A84B87" w:rsidRPr="7286A2BC">
        <w:rPr>
          <w:rFonts w:ascii="Garamond" w:eastAsia="Garamond" w:hAnsi="Garamond" w:cs="Garamond"/>
          <w:color w:val="000000" w:themeColor="text1"/>
        </w:rPr>
        <w:t>(Figure 4).</w:t>
      </w:r>
      <w:r w:rsidRPr="29AEC8C9">
        <w:rPr>
          <w:rFonts w:ascii="Garamond" w:eastAsia="Garamond" w:hAnsi="Garamond" w:cs="Garamond"/>
          <w:color w:val="000000" w:themeColor="text1"/>
        </w:rPr>
        <w:t xml:space="preserve"> Shoreline loss was observed on both sides of the island in all four study areas (Figure 5). At the Point O’Woods site, a loss of ~71,500 m² on the ocean side and ~3,900 m² on the bay side were measured. At the Sailor’s Haven/Sunken Forest site, we measured a loss of ~30,800 m² on the ocean side and ~7,600 m² on the bay side. At the Carrington Tract site, we measured a loss of ~11,900 m² on the ocean side and ~1,400 m² on the bay side. At the Talisman site, our team observed a loss of ~13,700 m² on the ocean side and ~5,300 m² on the bay side. Of all 250-meter study plots, the Point O'Woods site contained two study plots with the highest area loss. These study plots both lost over 13,000 m² or ~3 acres. Figure 6 depicts before and after high resolution images, taken in 2010 and 2019 respectively. The first two areas, Point O’Woods and Sailor’s Haven, were combined and are shown in the top two images. The shorelines visibly transitioned from a straight shape to more jagged shape due to the lost land. </w:t>
      </w:r>
    </w:p>
    <w:p w14:paraId="6AF8B2DF" w14:textId="77777777" w:rsidR="00FC26D1" w:rsidRPr="00A53314" w:rsidRDefault="00FC26D1">
      <w:pPr>
        <w:pStyle w:val="Normal0"/>
        <w:pBdr>
          <w:top w:val="nil"/>
          <w:left w:val="nil"/>
          <w:bottom w:val="nil"/>
          <w:right w:val="nil"/>
          <w:between w:val="nil"/>
        </w:pBdr>
        <w:spacing w:after="0" w:line="240" w:lineRule="auto"/>
        <w:rPr>
          <w:rFonts w:ascii="Garamond" w:eastAsia="Garamond" w:hAnsi="Garamond" w:cs="Garamond"/>
          <w:color w:val="000000"/>
        </w:rPr>
      </w:pPr>
    </w:p>
    <w:p w14:paraId="0000009D" w14:textId="77777777" w:rsidR="002634C5" w:rsidRDefault="00EF2ACC">
      <w:pPr>
        <w:pStyle w:val="Normal0"/>
        <w:pBdr>
          <w:top w:val="nil"/>
          <w:left w:val="nil"/>
          <w:bottom w:val="nil"/>
          <w:right w:val="nil"/>
          <w:between w:val="nil"/>
        </w:pBdr>
        <w:spacing w:after="0" w:line="240" w:lineRule="auto"/>
        <w:jc w:val="center"/>
        <w:rPr>
          <w:color w:val="000000"/>
        </w:rPr>
      </w:pPr>
      <w:r>
        <w:rPr>
          <w:noProof/>
          <w:color w:val="2B579A"/>
          <w:shd w:val="clear" w:color="auto" w:fill="E6E6E6"/>
        </w:rPr>
        <w:drawing>
          <wp:inline distT="0" distB="0" distL="0" distR="0" wp14:anchorId="2EFDD699" wp14:editId="1EC7BB1C">
            <wp:extent cx="5418666" cy="4258734"/>
            <wp:effectExtent l="0" t="0" r="4445" b="0"/>
            <wp:docPr id="2011253116" name="image16.jpg"/>
            <wp:cNvGraphicFramePr/>
            <a:graphic xmlns:a="http://schemas.openxmlformats.org/drawingml/2006/main">
              <a:graphicData uri="http://schemas.openxmlformats.org/drawingml/2006/picture">
                <pic:pic xmlns:pic="http://schemas.openxmlformats.org/drawingml/2006/picture">
                  <pic:nvPicPr>
                    <pic:cNvPr id="0" name="image16.jpg"/>
                    <pic:cNvPicPr preferRelativeResize="0"/>
                  </pic:nvPicPr>
                  <pic:blipFill>
                    <a:blip r:embed="rId14"/>
                    <a:srcRect/>
                    <a:stretch>
                      <a:fillRect/>
                    </a:stretch>
                  </pic:blipFill>
                  <pic:spPr>
                    <a:xfrm>
                      <a:off x="0" y="0"/>
                      <a:ext cx="5428499" cy="4266462"/>
                    </a:xfrm>
                    <a:prstGeom prst="rect">
                      <a:avLst/>
                    </a:prstGeom>
                    <a:ln/>
                  </pic:spPr>
                </pic:pic>
              </a:graphicData>
            </a:graphic>
          </wp:inline>
        </w:drawing>
      </w:r>
    </w:p>
    <w:p w14:paraId="0000009E" w14:textId="0F081734" w:rsidR="002634C5" w:rsidRDefault="00EF2ACC">
      <w:pPr>
        <w:pStyle w:val="Normal0"/>
        <w:pBdr>
          <w:top w:val="nil"/>
          <w:left w:val="nil"/>
          <w:bottom w:val="nil"/>
          <w:right w:val="nil"/>
          <w:between w:val="nil"/>
        </w:pBdr>
        <w:spacing w:after="0" w:line="240" w:lineRule="auto"/>
        <w:jc w:val="center"/>
        <w:rPr>
          <w:rFonts w:ascii="Garamond" w:eastAsia="Garamond" w:hAnsi="Garamond" w:cs="Garamond"/>
          <w:color w:val="000000"/>
        </w:rPr>
      </w:pPr>
      <w:r>
        <w:rPr>
          <w:rFonts w:ascii="Garamond" w:eastAsia="Garamond" w:hAnsi="Garamond" w:cs="Garamond"/>
          <w:i/>
          <w:color w:val="000000"/>
        </w:rPr>
        <w:t>Figure 4:</w:t>
      </w:r>
      <w:r>
        <w:rPr>
          <w:rFonts w:ascii="Garamond" w:eastAsia="Garamond" w:hAnsi="Garamond" w:cs="Garamond"/>
          <w:color w:val="000000"/>
        </w:rPr>
        <w:t xml:space="preserve"> Shoreline loss between July 25</w:t>
      </w:r>
      <w:r>
        <w:rPr>
          <w:rFonts w:ascii="Garamond" w:eastAsia="Garamond" w:hAnsi="Garamond" w:cs="Garamond"/>
          <w:color w:val="000000"/>
          <w:vertAlign w:val="superscript"/>
        </w:rPr>
        <w:t>th</w:t>
      </w:r>
      <w:r w:rsidR="008C4E8C">
        <w:rPr>
          <w:rFonts w:ascii="Garamond" w:eastAsia="Garamond" w:hAnsi="Garamond" w:cs="Garamond"/>
          <w:color w:val="000000"/>
        </w:rPr>
        <w:t>, 2010</w:t>
      </w:r>
      <w:r>
        <w:rPr>
          <w:rFonts w:ascii="Garamond" w:eastAsia="Garamond" w:hAnsi="Garamond" w:cs="Garamond"/>
          <w:color w:val="000000"/>
        </w:rPr>
        <w:t xml:space="preserve"> and December 18th</w:t>
      </w:r>
      <w:r w:rsidR="008C4E8C">
        <w:rPr>
          <w:rFonts w:ascii="Garamond" w:eastAsia="Garamond" w:hAnsi="Garamond" w:cs="Garamond"/>
          <w:color w:val="000000"/>
        </w:rPr>
        <w:t>, 2019</w:t>
      </w:r>
      <w:r>
        <w:rPr>
          <w:rFonts w:ascii="Garamond" w:eastAsia="Garamond" w:hAnsi="Garamond" w:cs="Garamond"/>
          <w:color w:val="000000"/>
        </w:rPr>
        <w:t xml:space="preserve"> in four areas of interest to our partner.</w:t>
      </w:r>
    </w:p>
    <w:p w14:paraId="0000009F" w14:textId="77777777" w:rsidR="002634C5" w:rsidRDefault="00EF2ACC">
      <w:pPr>
        <w:pStyle w:val="Normal0"/>
        <w:pBdr>
          <w:top w:val="nil"/>
          <w:left w:val="nil"/>
          <w:bottom w:val="nil"/>
          <w:right w:val="nil"/>
          <w:between w:val="nil"/>
        </w:pBdr>
        <w:spacing w:after="0" w:line="240" w:lineRule="auto"/>
        <w:jc w:val="center"/>
        <w:rPr>
          <w:rFonts w:ascii="Garamond" w:eastAsia="Garamond" w:hAnsi="Garamond" w:cs="Garamond"/>
          <w:color w:val="000000"/>
        </w:rPr>
      </w:pPr>
      <w:r>
        <w:rPr>
          <w:noProof/>
          <w:color w:val="000000"/>
        </w:rPr>
        <w:lastRenderedPageBreak/>
        <w:drawing>
          <wp:inline distT="0" distB="0" distL="0" distR="0" wp14:anchorId="2D6B4BC0" wp14:editId="5F5026A3">
            <wp:extent cx="3321698" cy="3816220"/>
            <wp:effectExtent l="0" t="0" r="5715" b="0"/>
            <wp:docPr id="2011253119" name="image2.jpg" descr="Chart, ba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2.jpg" descr="Chart, bar chart&#10;&#10;Description automatically generated"/>
                    <pic:cNvPicPr preferRelativeResize="0"/>
                  </pic:nvPicPr>
                  <pic:blipFill>
                    <a:blip r:embed="rId15"/>
                    <a:srcRect/>
                    <a:stretch>
                      <a:fillRect/>
                    </a:stretch>
                  </pic:blipFill>
                  <pic:spPr>
                    <a:xfrm>
                      <a:off x="0" y="0"/>
                      <a:ext cx="3324421" cy="3819348"/>
                    </a:xfrm>
                    <a:prstGeom prst="rect">
                      <a:avLst/>
                    </a:prstGeom>
                    <a:ln/>
                  </pic:spPr>
                </pic:pic>
              </a:graphicData>
            </a:graphic>
          </wp:inline>
        </w:drawing>
      </w:r>
    </w:p>
    <w:p w14:paraId="0DB6CBEE" w14:textId="27610D5F" w:rsidR="00A53314" w:rsidRDefault="00EF2ACC">
      <w:pPr>
        <w:pStyle w:val="Normal0"/>
        <w:pBdr>
          <w:top w:val="nil"/>
          <w:left w:val="nil"/>
          <w:bottom w:val="nil"/>
          <w:right w:val="nil"/>
          <w:between w:val="nil"/>
        </w:pBdr>
        <w:spacing w:after="0" w:line="240" w:lineRule="auto"/>
        <w:jc w:val="center"/>
        <w:rPr>
          <w:rFonts w:ascii="Garamond" w:eastAsia="Garamond" w:hAnsi="Garamond" w:cs="Garamond"/>
          <w:color w:val="000000"/>
        </w:rPr>
      </w:pPr>
      <w:r>
        <w:rPr>
          <w:rFonts w:ascii="Garamond" w:eastAsia="Garamond" w:hAnsi="Garamond" w:cs="Garamond"/>
          <w:i/>
          <w:color w:val="000000"/>
        </w:rPr>
        <w:t>Figure 5</w:t>
      </w:r>
      <w:r>
        <w:rPr>
          <w:rFonts w:ascii="Garamond" w:eastAsia="Garamond" w:hAnsi="Garamond" w:cs="Garamond"/>
          <w:color w:val="000000"/>
        </w:rPr>
        <w:t>: Land area change in each of the four study plots between July 25</w:t>
      </w:r>
      <w:r>
        <w:rPr>
          <w:rFonts w:ascii="Garamond" w:eastAsia="Garamond" w:hAnsi="Garamond" w:cs="Garamond"/>
          <w:color w:val="000000"/>
          <w:vertAlign w:val="superscript"/>
        </w:rPr>
        <w:t>th</w:t>
      </w:r>
      <w:r w:rsidR="008C4E8C">
        <w:rPr>
          <w:rFonts w:ascii="Garamond" w:eastAsia="Garamond" w:hAnsi="Garamond" w:cs="Garamond"/>
          <w:color w:val="000000"/>
        </w:rPr>
        <w:t>, 2010</w:t>
      </w:r>
      <w:r>
        <w:rPr>
          <w:rFonts w:ascii="Garamond" w:eastAsia="Garamond" w:hAnsi="Garamond" w:cs="Garamond"/>
          <w:color w:val="000000"/>
        </w:rPr>
        <w:t xml:space="preserve"> and December 18th</w:t>
      </w:r>
      <w:r w:rsidR="008C4E8C">
        <w:rPr>
          <w:rFonts w:ascii="Garamond" w:eastAsia="Garamond" w:hAnsi="Garamond" w:cs="Garamond"/>
          <w:color w:val="000000"/>
        </w:rPr>
        <w:t>, 2019</w:t>
      </w:r>
    </w:p>
    <w:p w14:paraId="60B456FE" w14:textId="77777777" w:rsidR="00A53314" w:rsidRDefault="00A53314">
      <w:pPr>
        <w:pStyle w:val="Normal0"/>
        <w:pBdr>
          <w:top w:val="nil"/>
          <w:left w:val="nil"/>
          <w:bottom w:val="nil"/>
          <w:right w:val="nil"/>
          <w:between w:val="nil"/>
        </w:pBdr>
        <w:spacing w:after="0" w:line="240" w:lineRule="auto"/>
        <w:jc w:val="center"/>
        <w:rPr>
          <w:rFonts w:ascii="Garamond" w:eastAsia="Garamond" w:hAnsi="Garamond" w:cs="Garamond"/>
          <w:color w:val="000000"/>
        </w:rPr>
      </w:pPr>
    </w:p>
    <w:p w14:paraId="000000A2" w14:textId="77777777" w:rsidR="002634C5" w:rsidRDefault="00EF2ACC">
      <w:pPr>
        <w:pStyle w:val="Normal0"/>
        <w:pBdr>
          <w:top w:val="nil"/>
          <w:left w:val="nil"/>
          <w:bottom w:val="nil"/>
          <w:right w:val="nil"/>
          <w:between w:val="nil"/>
        </w:pBdr>
        <w:spacing w:after="0" w:line="240" w:lineRule="auto"/>
        <w:jc w:val="center"/>
        <w:rPr>
          <w:color w:val="000000"/>
        </w:rPr>
      </w:pPr>
      <w:r>
        <w:rPr>
          <w:noProof/>
          <w:color w:val="000000"/>
        </w:rPr>
        <w:drawing>
          <wp:inline distT="0" distB="0" distL="0" distR="0" wp14:anchorId="2B19DF4F" wp14:editId="07777777">
            <wp:extent cx="3063240" cy="3703667"/>
            <wp:effectExtent l="0" t="0" r="0" b="0"/>
            <wp:docPr id="2011253118" name="image4.jpg"/>
            <wp:cNvGraphicFramePr/>
            <a:graphic xmlns:a="http://schemas.openxmlformats.org/drawingml/2006/main">
              <a:graphicData uri="http://schemas.openxmlformats.org/drawingml/2006/picture">
                <pic:pic xmlns:pic="http://schemas.openxmlformats.org/drawingml/2006/picture">
                  <pic:nvPicPr>
                    <pic:cNvPr id="0" name="image4.jpg"/>
                    <pic:cNvPicPr preferRelativeResize="0"/>
                  </pic:nvPicPr>
                  <pic:blipFill>
                    <a:blip r:embed="rId16"/>
                    <a:srcRect/>
                    <a:stretch>
                      <a:fillRect/>
                    </a:stretch>
                  </pic:blipFill>
                  <pic:spPr>
                    <a:xfrm>
                      <a:off x="0" y="0"/>
                      <a:ext cx="3063240" cy="3703667"/>
                    </a:xfrm>
                    <a:prstGeom prst="rect">
                      <a:avLst/>
                    </a:prstGeom>
                    <a:ln/>
                  </pic:spPr>
                </pic:pic>
              </a:graphicData>
            </a:graphic>
          </wp:inline>
        </w:drawing>
      </w:r>
    </w:p>
    <w:p w14:paraId="61F96421" w14:textId="195CCEE4" w:rsidR="00FC26D1" w:rsidRPr="00FC26D1" w:rsidRDefault="03872A02" w:rsidP="00A53314">
      <w:pPr>
        <w:pStyle w:val="Normal0"/>
        <w:pBdr>
          <w:top w:val="nil"/>
          <w:left w:val="nil"/>
          <w:bottom w:val="nil"/>
          <w:right w:val="nil"/>
          <w:between w:val="nil"/>
        </w:pBdr>
        <w:spacing w:after="0" w:line="240" w:lineRule="auto"/>
        <w:jc w:val="center"/>
        <w:rPr>
          <w:rFonts w:ascii="Garamond" w:eastAsia="Garamond" w:hAnsi="Garamond" w:cs="Garamond"/>
          <w:color w:val="000000"/>
        </w:rPr>
      </w:pPr>
      <w:r w:rsidRPr="03872A02">
        <w:rPr>
          <w:rFonts w:ascii="Garamond" w:eastAsia="Garamond" w:hAnsi="Garamond" w:cs="Garamond"/>
          <w:i/>
          <w:iCs/>
          <w:color w:val="000000"/>
        </w:rPr>
        <w:t>Figure 6:</w:t>
      </w:r>
      <w:r w:rsidRPr="03872A02">
        <w:rPr>
          <w:rFonts w:ascii="Garamond" w:eastAsia="Garamond" w:hAnsi="Garamond" w:cs="Garamond"/>
          <w:color w:val="000000"/>
        </w:rPr>
        <w:t xml:space="preserve"> Before and after high resolution images of the four areas of interest, taken in 2010 and 2019</w:t>
      </w:r>
    </w:p>
    <w:p w14:paraId="000000A4" w14:textId="77777777" w:rsidR="002634C5" w:rsidRDefault="00EF2ACC">
      <w:pPr>
        <w:pStyle w:val="Normal0"/>
        <w:spacing w:after="0" w:line="240" w:lineRule="auto"/>
        <w:rPr>
          <w:rFonts w:ascii="Garamond" w:eastAsia="Garamond" w:hAnsi="Garamond" w:cs="Garamond"/>
          <w:b/>
          <w:i/>
        </w:rPr>
      </w:pPr>
      <w:r>
        <w:rPr>
          <w:rFonts w:ascii="Garamond" w:eastAsia="Garamond" w:hAnsi="Garamond" w:cs="Garamond"/>
          <w:b/>
          <w:i/>
        </w:rPr>
        <w:lastRenderedPageBreak/>
        <w:t>4.2 Future Work</w:t>
      </w:r>
    </w:p>
    <w:p w14:paraId="000000A5" w14:textId="77777777"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Pr>
          <w:rFonts w:ascii="Garamond" w:eastAsia="Garamond" w:hAnsi="Garamond" w:cs="Garamond"/>
          <w:i/>
          <w:color w:val="000000"/>
        </w:rPr>
        <w:t>4.2.1 Turbidity Challenges and Future Work</w:t>
      </w:r>
    </w:p>
    <w:p w14:paraId="000000A6" w14:textId="614F1127" w:rsidR="002634C5" w:rsidRDefault="2BEE0C10">
      <w:pPr>
        <w:pStyle w:val="Normal0"/>
        <w:pBdr>
          <w:top w:val="nil"/>
          <w:left w:val="nil"/>
          <w:bottom w:val="nil"/>
          <w:right w:val="nil"/>
          <w:between w:val="nil"/>
        </w:pBdr>
        <w:spacing w:after="0" w:line="240" w:lineRule="auto"/>
        <w:rPr>
          <w:rFonts w:ascii="Garamond" w:eastAsia="Garamond" w:hAnsi="Garamond" w:cs="Garamond"/>
          <w:color w:val="000000"/>
        </w:rPr>
      </w:pPr>
      <w:r w:rsidRPr="29AEC8C9">
        <w:rPr>
          <w:rFonts w:ascii="Garamond" w:eastAsia="Garamond" w:hAnsi="Garamond" w:cs="Garamond"/>
          <w:color w:val="000000" w:themeColor="text1"/>
        </w:rPr>
        <w:t>We also attempted a time series analysis in Google Earth Engine (GEE) to identify linear trends in turbidity at a pixel scale. This analysis assessed changes over a 21-year period, from 1999 to 2021, and utilized imagery from Landsat 5 TM, and Landsat 8 OLI. The model looks at annual average images and uses a normalized difference index with the green and red bands as a proxy for turbidity. Unfortunately, atmospherically corrected imagery on the GEE server is not corrected for marine analysis. A test run revealed that the GEE model overestimates turbidity in deep water, where it should be near zero. Our team felt more confident in pursuing the established Dogliotti algorithm (Dogliotti et al., 2015) and ultimately abandoned the GEE portion of the analysis.</w:t>
      </w:r>
    </w:p>
    <w:p w14:paraId="000000A7" w14:textId="77777777" w:rsidR="002634C5" w:rsidRDefault="002634C5">
      <w:pPr>
        <w:pStyle w:val="Normal0"/>
        <w:pBdr>
          <w:top w:val="nil"/>
          <w:left w:val="nil"/>
          <w:bottom w:val="nil"/>
          <w:right w:val="nil"/>
          <w:between w:val="nil"/>
        </w:pBdr>
        <w:spacing w:after="0" w:line="240" w:lineRule="auto"/>
        <w:rPr>
          <w:rFonts w:ascii="Garamond" w:eastAsia="Garamond" w:hAnsi="Garamond" w:cs="Garamond"/>
          <w:color w:val="000000"/>
        </w:rPr>
      </w:pPr>
    </w:p>
    <w:p w14:paraId="000000A8" w14:textId="3D0F5CDF" w:rsidR="002634C5" w:rsidRDefault="2BEE0C10">
      <w:pPr>
        <w:pStyle w:val="Normal0"/>
        <w:pBdr>
          <w:top w:val="nil"/>
          <w:left w:val="nil"/>
          <w:bottom w:val="nil"/>
          <w:right w:val="nil"/>
          <w:between w:val="nil"/>
        </w:pBdr>
        <w:spacing w:after="0" w:line="240" w:lineRule="auto"/>
        <w:rPr>
          <w:rFonts w:ascii="Garamond" w:eastAsia="Garamond" w:hAnsi="Garamond" w:cs="Garamond"/>
          <w:color w:val="000000"/>
        </w:rPr>
      </w:pPr>
      <w:r w:rsidRPr="29AEC8C9">
        <w:rPr>
          <w:rFonts w:ascii="Garamond" w:eastAsia="Garamond" w:hAnsi="Garamond" w:cs="Garamond"/>
          <w:color w:val="000000" w:themeColor="text1"/>
        </w:rPr>
        <w:t>The turbidity data from the United States Coast Guard Base and Bellport Marina were in volts instead of NTU/</w:t>
      </w:r>
      <w:r w:rsidR="39A84B87" w:rsidRPr="7286A2BC">
        <w:rPr>
          <w:rFonts w:ascii="Garamond" w:eastAsia="Garamond" w:hAnsi="Garamond" w:cs="Garamond"/>
          <w:color w:val="000000" w:themeColor="text1"/>
        </w:rPr>
        <w:t xml:space="preserve"> </w:t>
      </w:r>
      <w:r w:rsidR="7286A2BC" w:rsidRPr="7286A2BC">
        <w:rPr>
          <w:rFonts w:ascii="Garamond" w:eastAsia="Garamond" w:hAnsi="Garamond" w:cs="Garamond"/>
          <w:color w:val="000000" w:themeColor="text1"/>
        </w:rPr>
        <w:t>Formazin Nephelometric Units (</w:t>
      </w:r>
      <w:r w:rsidRPr="29AEC8C9">
        <w:rPr>
          <w:rFonts w:ascii="Garamond" w:eastAsia="Garamond" w:hAnsi="Garamond" w:cs="Garamond"/>
          <w:color w:val="000000" w:themeColor="text1"/>
        </w:rPr>
        <w:t>FNU</w:t>
      </w:r>
      <w:r w:rsidR="39A84B87" w:rsidRPr="7286A2BC">
        <w:rPr>
          <w:rFonts w:ascii="Garamond" w:eastAsia="Garamond" w:hAnsi="Garamond" w:cs="Garamond"/>
          <w:color w:val="000000" w:themeColor="text1"/>
        </w:rPr>
        <w:t>).</w:t>
      </w:r>
      <w:r w:rsidRPr="29AEC8C9">
        <w:rPr>
          <w:rFonts w:ascii="Garamond" w:eastAsia="Garamond" w:hAnsi="Garamond" w:cs="Garamond"/>
          <w:color w:val="000000" w:themeColor="text1"/>
        </w:rPr>
        <w:t xml:space="preserve"> This data could not be used for the turbidity validation. The conversion of volts to NTU/</w:t>
      </w:r>
      <w:r w:rsidR="39A84B87" w:rsidRPr="7286A2BC">
        <w:rPr>
          <w:rFonts w:ascii="Garamond" w:eastAsia="Garamond" w:hAnsi="Garamond" w:cs="Garamond"/>
          <w:color w:val="000000" w:themeColor="text1"/>
        </w:rPr>
        <w:t xml:space="preserve"> </w:t>
      </w:r>
      <w:r w:rsidRPr="29AEC8C9">
        <w:rPr>
          <w:rFonts w:ascii="Garamond" w:eastAsia="Garamond" w:hAnsi="Garamond" w:cs="Garamond"/>
          <w:color w:val="000000" w:themeColor="text1"/>
        </w:rPr>
        <w:t xml:space="preserve">FNU would require calibration of those sensors which our team did not have access to. In situ data that was used was measured in NTU, while retrieved turbidity was measured in FNU. Our team was advised that comparing these two units directly was acceptable for this study. </w:t>
      </w:r>
    </w:p>
    <w:p w14:paraId="000000A9" w14:textId="77777777" w:rsidR="002634C5" w:rsidRDefault="002634C5">
      <w:pPr>
        <w:pStyle w:val="Normal0"/>
        <w:pBdr>
          <w:top w:val="nil"/>
          <w:left w:val="nil"/>
          <w:bottom w:val="nil"/>
          <w:right w:val="nil"/>
          <w:between w:val="nil"/>
        </w:pBdr>
        <w:spacing w:after="0" w:line="240" w:lineRule="auto"/>
        <w:rPr>
          <w:rFonts w:ascii="Garamond" w:eastAsia="Garamond" w:hAnsi="Garamond" w:cs="Garamond"/>
          <w:color w:val="000000"/>
        </w:rPr>
      </w:pPr>
    </w:p>
    <w:p w14:paraId="000000AA" w14:textId="77777777"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Pr>
          <w:rFonts w:ascii="Garamond" w:eastAsia="Garamond" w:hAnsi="Garamond" w:cs="Garamond"/>
          <w:color w:val="000000"/>
        </w:rPr>
        <w:t>Another major limitation to the project was obstructed imagery. Cloud cover reduced the number of viable Landsat and Sentinel images. Bottom reflectance and sea ice interfere with the results by showing up as high turbidity on the static maps. This reduces the accuracy of our data and shows the importance of bathymetry when working in shallow waters. Also, trend analysis for turbidity is generally hard to conduct using imagery that has relatively coarse temporal resolution, such as Landsat missions (16-day return period) and Sentinel missions (five-day return period). Better imagery products and advanced regression models are needed to make more informative and quantitative conclusions.</w:t>
      </w:r>
    </w:p>
    <w:p w14:paraId="000000AB" w14:textId="77777777" w:rsidR="002634C5" w:rsidRDefault="002634C5">
      <w:pPr>
        <w:pStyle w:val="Normal0"/>
        <w:pBdr>
          <w:top w:val="nil"/>
          <w:left w:val="nil"/>
          <w:bottom w:val="nil"/>
          <w:right w:val="nil"/>
          <w:between w:val="nil"/>
        </w:pBdr>
        <w:spacing w:after="0" w:line="240" w:lineRule="auto"/>
        <w:rPr>
          <w:rFonts w:ascii="Garamond" w:eastAsia="Garamond" w:hAnsi="Garamond" w:cs="Garamond"/>
          <w:color w:val="000000"/>
        </w:rPr>
      </w:pPr>
    </w:p>
    <w:p w14:paraId="000000AC" w14:textId="274A61CA"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sidRPr="7286A2BC">
        <w:rPr>
          <w:rFonts w:ascii="Garamond" w:eastAsia="Garamond" w:hAnsi="Garamond" w:cs="Garamond"/>
          <w:color w:val="000000" w:themeColor="text1"/>
        </w:rPr>
        <w:t xml:space="preserve">Continued work on this research might focus on incorporating a larger </w:t>
      </w:r>
      <w:sdt>
        <w:sdtPr>
          <w:tag w:val="goog_rdk_34"/>
          <w:id w:val="653156566"/>
        </w:sdtPr>
        <w:sdtEndPr/>
        <w:sdtContent>
          <w:r w:rsidRPr="7286A2BC">
            <w:rPr>
              <w:rFonts w:ascii="Garamond" w:eastAsia="Garamond" w:hAnsi="Garamond" w:cs="Garamond"/>
              <w:color w:val="000000" w:themeColor="text1"/>
            </w:rPr>
            <w:t>time frame</w:t>
          </w:r>
        </w:sdtContent>
      </w:sdt>
      <w:r w:rsidRPr="7286A2BC">
        <w:rPr>
          <w:rFonts w:ascii="Garamond" w:eastAsia="Garamond" w:hAnsi="Garamond" w:cs="Garamond"/>
        </w:rPr>
        <w:t xml:space="preserve"> of tidal, wind, and turbidity datasets to create a prioritization study for future shoreline management projects. This could be an increase in understanding of sediment transport by tracking sediment direction, calculating the sediment budget for Fire Island, and addressing the uncertainties in shoreline changes caused by tidal, wind, and seasonality variables. A prioritization framework might include data on land ownership, endangered species habitat, and tourism and recreation in addition to the results of this study.</w:t>
      </w:r>
    </w:p>
    <w:p w14:paraId="000000AD" w14:textId="77777777" w:rsidR="002634C5" w:rsidRDefault="002634C5">
      <w:pPr>
        <w:pStyle w:val="Normal0"/>
        <w:pBdr>
          <w:top w:val="nil"/>
          <w:left w:val="nil"/>
          <w:bottom w:val="nil"/>
          <w:right w:val="nil"/>
          <w:between w:val="nil"/>
        </w:pBdr>
        <w:spacing w:after="0" w:line="240" w:lineRule="auto"/>
        <w:rPr>
          <w:rFonts w:ascii="Garamond" w:eastAsia="Garamond" w:hAnsi="Garamond" w:cs="Garamond"/>
          <w:i/>
          <w:color w:val="000000"/>
        </w:rPr>
      </w:pPr>
    </w:p>
    <w:p w14:paraId="000000AE" w14:textId="77777777" w:rsidR="002634C5" w:rsidRDefault="00EF2ACC">
      <w:pPr>
        <w:pStyle w:val="Normal0"/>
        <w:pBdr>
          <w:top w:val="nil"/>
          <w:left w:val="nil"/>
          <w:bottom w:val="nil"/>
          <w:right w:val="nil"/>
          <w:between w:val="nil"/>
        </w:pBdr>
        <w:spacing w:after="0" w:line="240" w:lineRule="auto"/>
        <w:rPr>
          <w:rFonts w:ascii="Garamond" w:eastAsia="Garamond" w:hAnsi="Garamond" w:cs="Garamond"/>
          <w:color w:val="000000"/>
        </w:rPr>
      </w:pPr>
      <w:r>
        <w:rPr>
          <w:rFonts w:ascii="Garamond" w:eastAsia="Garamond" w:hAnsi="Garamond" w:cs="Garamond"/>
          <w:i/>
          <w:color w:val="000000"/>
        </w:rPr>
        <w:t>4.2.2 Shoreline Analysis Challenges and Future Work</w:t>
      </w:r>
    </w:p>
    <w:p w14:paraId="000000AF" w14:textId="5696DAE7" w:rsidR="002634C5" w:rsidRDefault="2BEE0C10">
      <w:pPr>
        <w:pStyle w:val="Normal0"/>
        <w:pBdr>
          <w:top w:val="nil"/>
          <w:left w:val="nil"/>
          <w:bottom w:val="nil"/>
          <w:right w:val="nil"/>
          <w:between w:val="nil"/>
        </w:pBdr>
        <w:spacing w:after="0" w:line="240" w:lineRule="auto"/>
        <w:rPr>
          <w:rFonts w:ascii="Garamond" w:eastAsia="Garamond" w:hAnsi="Garamond" w:cs="Garamond"/>
          <w:color w:val="000000"/>
        </w:rPr>
      </w:pPr>
      <w:r w:rsidRPr="29AEC8C9">
        <w:rPr>
          <w:rFonts w:ascii="Garamond" w:eastAsia="Garamond" w:hAnsi="Garamond" w:cs="Garamond"/>
          <w:color w:val="000000" w:themeColor="text1"/>
        </w:rPr>
        <w:t>The challenges of shoreline analysis include</w:t>
      </w:r>
      <w:r w:rsidR="39A84B87" w:rsidRPr="7286A2BC">
        <w:rPr>
          <w:rFonts w:ascii="Garamond" w:eastAsia="Garamond" w:hAnsi="Garamond" w:cs="Garamond"/>
          <w:color w:val="000000" w:themeColor="text1"/>
        </w:rPr>
        <w:t>:</w:t>
      </w:r>
      <w:r w:rsidRPr="29AEC8C9">
        <w:rPr>
          <w:rFonts w:ascii="Garamond" w:eastAsia="Garamond" w:hAnsi="Garamond" w:cs="Garamond"/>
          <w:color w:val="000000" w:themeColor="text1"/>
        </w:rPr>
        <w:t xml:space="preserve"> controlling for tide, seasonality, manual digitization, limited </w:t>
      </w:r>
      <w:sdt>
        <w:sdtPr>
          <w:tag w:val="goog_rdk_36"/>
          <w:id w:val="947357032"/>
          <w:placeholder>
            <w:docPart w:val="DefaultPlaceholder_1081868574"/>
          </w:placeholder>
          <w:showingPlcHdr/>
        </w:sdtPr>
        <w:sdtEndPr/>
        <w:sdtContent>
          <w:r w:rsidR="74ADD502">
            <w:t xml:space="preserve">     </w:t>
          </w:r>
        </w:sdtContent>
      </w:sdt>
      <w:r w:rsidRPr="29AEC8C9">
        <w:rPr>
          <w:rFonts w:ascii="Garamond" w:eastAsia="Garamond" w:hAnsi="Garamond" w:cs="Garamond"/>
          <w:color w:val="000000" w:themeColor="text1"/>
        </w:rPr>
        <w:t>extent of imagery, and a limited number of high-resolution images. First, tide could have played a role. We selected images that had the smallest difference in tidal stage, but the images did have a difference in tide levels by an estimated 0.09 feet. Second, seasonality could have played a role in beach slope, which would compound errors resulting from a difference in tide. Third, manually digitized shorelines are subject to human error. Finally, The WorldView-2 imagery obtained for the study did not cover the entirety of the island and image</w:t>
      </w:r>
      <w:sdt>
        <w:sdtPr>
          <w:tag w:val="goog_rdk_38"/>
          <w:id w:val="1145400259"/>
          <w:placeholder>
            <w:docPart w:val="DefaultPlaceholder_1081868574"/>
          </w:placeholder>
        </w:sdtPr>
        <w:sdtEndPr/>
        <w:sdtContent>
          <w:r w:rsidRPr="29AEC8C9">
            <w:rPr>
              <w:rFonts w:ascii="Garamond" w:eastAsia="Garamond" w:hAnsi="Garamond" w:cs="Garamond"/>
              <w:color w:val="000000" w:themeColor="text1"/>
            </w:rPr>
            <w:t xml:space="preserve"> extents overlapped but did not align</w:t>
          </w:r>
        </w:sdtContent>
      </w:sdt>
      <w:r w:rsidRPr="29AEC8C9">
        <w:rPr>
          <w:rFonts w:ascii="Garamond" w:eastAsia="Garamond" w:hAnsi="Garamond" w:cs="Garamond"/>
          <w:color w:val="000000" w:themeColor="text1"/>
        </w:rPr>
        <w:t xml:space="preserve">. Despite these potential errors, the results do show erosion in parts of the island that were expected and provide quantitative evidence of land area loss. For future work, </w:t>
      </w:r>
      <w:sdt>
        <w:sdtPr>
          <w:tag w:val="goog_rdk_40"/>
          <w:id w:val="883404496"/>
          <w:placeholder>
            <w:docPart w:val="DefaultPlaceholder_1081868574"/>
          </w:placeholder>
        </w:sdtPr>
        <w:sdtEndPr/>
        <w:sdtContent>
          <w:r w:rsidRPr="29AEC8C9">
            <w:rPr>
              <w:rFonts w:ascii="Garamond" w:eastAsia="Garamond" w:hAnsi="Garamond" w:cs="Garamond"/>
              <w:color w:val="000000" w:themeColor="text1"/>
            </w:rPr>
            <w:t>a greater</w:t>
          </w:r>
        </w:sdtContent>
      </w:sdt>
      <w:r w:rsidRPr="29AEC8C9">
        <w:rPr>
          <w:rFonts w:ascii="Garamond" w:eastAsia="Garamond" w:hAnsi="Garamond" w:cs="Garamond"/>
          <w:color w:val="000000" w:themeColor="text1"/>
        </w:rPr>
        <w:t xml:space="preserve"> number of images covering a larger study area w</w:t>
      </w:r>
      <w:r w:rsidR="1071D785" w:rsidRPr="29AEC8C9">
        <w:rPr>
          <w:rFonts w:ascii="Garamond" w:eastAsia="Garamond" w:hAnsi="Garamond" w:cs="Garamond"/>
          <w:color w:val="000000" w:themeColor="text1"/>
        </w:rPr>
        <w:t>ould</w:t>
      </w:r>
      <w:r w:rsidRPr="29AEC8C9">
        <w:rPr>
          <w:rFonts w:ascii="Garamond" w:eastAsia="Garamond" w:hAnsi="Garamond" w:cs="Garamond"/>
          <w:color w:val="000000" w:themeColor="text1"/>
        </w:rPr>
        <w:t xml:space="preserve"> allow for greater accuracy and a more precise interpretation of the shoreline change for bay and ocean shoreline analysis at Fire Island.</w:t>
      </w:r>
    </w:p>
    <w:p w14:paraId="000000B0" w14:textId="77777777" w:rsidR="002634C5" w:rsidRDefault="002634C5">
      <w:pPr>
        <w:pStyle w:val="Normal0"/>
        <w:pBdr>
          <w:top w:val="nil"/>
          <w:left w:val="nil"/>
          <w:bottom w:val="nil"/>
          <w:right w:val="nil"/>
          <w:between w:val="nil"/>
        </w:pBdr>
        <w:spacing w:after="0" w:line="240" w:lineRule="auto"/>
        <w:rPr>
          <w:rFonts w:ascii="Garamond" w:eastAsia="Garamond" w:hAnsi="Garamond" w:cs="Garamond"/>
          <w:b/>
          <w:i/>
          <w:color w:val="000000"/>
        </w:rPr>
      </w:pPr>
    </w:p>
    <w:p w14:paraId="000000B1" w14:textId="77777777" w:rsidR="002634C5" w:rsidRDefault="00EF2ACC">
      <w:pPr>
        <w:pStyle w:val="heading10"/>
        <w:spacing w:before="0" w:line="240" w:lineRule="auto"/>
        <w:rPr>
          <w:rFonts w:ascii="Garamond" w:eastAsia="Garamond" w:hAnsi="Garamond" w:cs="Garamond"/>
        </w:rPr>
      </w:pPr>
      <w:bookmarkStart w:id="4" w:name="_heading=h.2et92p0" w:colFirst="0" w:colLast="0"/>
      <w:bookmarkEnd w:id="4"/>
      <w:r>
        <w:rPr>
          <w:rFonts w:ascii="Garamond" w:eastAsia="Garamond" w:hAnsi="Garamond" w:cs="Garamond"/>
        </w:rPr>
        <w:t>5. Conclusions</w:t>
      </w:r>
    </w:p>
    <w:p w14:paraId="000000B2" w14:textId="77777777" w:rsidR="002634C5" w:rsidRDefault="00EF2ACC">
      <w:pPr>
        <w:pStyle w:val="Normal0"/>
        <w:spacing w:after="0" w:line="240" w:lineRule="auto"/>
        <w:rPr>
          <w:rFonts w:ascii="Garamond" w:eastAsia="Garamond" w:hAnsi="Garamond" w:cs="Garamond"/>
          <w:i/>
        </w:rPr>
      </w:pPr>
      <w:r>
        <w:rPr>
          <w:rFonts w:ascii="Garamond" w:eastAsia="Garamond" w:hAnsi="Garamond" w:cs="Garamond"/>
          <w:i/>
        </w:rPr>
        <w:t>5.1 Turbidity Conclusions</w:t>
      </w:r>
    </w:p>
    <w:p w14:paraId="000000B4" w14:textId="34DFC61C" w:rsidR="002634C5" w:rsidRDefault="2BEE0C10">
      <w:pPr>
        <w:pStyle w:val="Normal0"/>
        <w:spacing w:after="0" w:line="240" w:lineRule="auto"/>
        <w:rPr>
          <w:rFonts w:ascii="Garamond" w:eastAsia="Garamond" w:hAnsi="Garamond" w:cs="Garamond"/>
        </w:rPr>
      </w:pPr>
      <w:r w:rsidRPr="29AEC8C9">
        <w:rPr>
          <w:rFonts w:ascii="Garamond" w:eastAsia="Garamond" w:hAnsi="Garamond" w:cs="Garamond"/>
        </w:rPr>
        <w:t xml:space="preserve">Several conclusions can be drawn from this research. First, our team verified that using ACOLITE and the Dogliotti algorithm for turbidity retrieval is an effective method for understanding turbidity using remotely sensed data. There was a statistically significant relationship between turbidity estimates retrieved from satellite data and </w:t>
      </w:r>
      <w:r w:rsidRPr="29AEC8C9">
        <w:rPr>
          <w:rFonts w:ascii="Garamond" w:eastAsia="Garamond" w:hAnsi="Garamond" w:cs="Garamond"/>
          <w:i/>
          <w:iCs/>
        </w:rPr>
        <w:t>in-situ</w:t>
      </w:r>
      <w:r w:rsidRPr="29AEC8C9">
        <w:rPr>
          <w:rFonts w:ascii="Garamond" w:eastAsia="Garamond" w:hAnsi="Garamond" w:cs="Garamond"/>
        </w:rPr>
        <w:t xml:space="preserve"> data taken from buoys. Second, statistically significant changes in turbidity were found at nine study sites. Four of these sites showed an increase in turbidity and were all in proximity to the </w:t>
      </w:r>
      <w:r w:rsidRPr="29AEC8C9">
        <w:rPr>
          <w:rFonts w:ascii="Garamond" w:eastAsia="Garamond" w:hAnsi="Garamond" w:cs="Garamond"/>
        </w:rPr>
        <w:lastRenderedPageBreak/>
        <w:t xml:space="preserve">Wilderness Breach that was a result of Hurricane Sandy. Five other sites showed a significant decrease in turbidity. Of those, four were on the ocean-side and one was on the bay side. Third, many factors can influence retrieved turbidity measurements including bottom reflectance, wind speed, wind direction, tidal stages, and seasonality. </w:t>
      </w:r>
      <w:r w:rsidR="008C4E8C" w:rsidRPr="7286A2BC">
        <w:rPr>
          <w:rFonts w:ascii="Garamond" w:eastAsia="Garamond" w:hAnsi="Garamond" w:cs="Garamond"/>
        </w:rPr>
        <w:t>Overall</w:t>
      </w:r>
      <w:r w:rsidR="39A84B87" w:rsidRPr="7286A2BC">
        <w:rPr>
          <w:rFonts w:ascii="Garamond" w:eastAsia="Garamond" w:hAnsi="Garamond" w:cs="Garamond"/>
        </w:rPr>
        <w:t>, these conclusions</w:t>
      </w:r>
      <w:r w:rsidR="7286A2BC" w:rsidRPr="7286A2BC">
        <w:rPr>
          <w:rFonts w:ascii="Garamond" w:eastAsia="Garamond" w:hAnsi="Garamond" w:cs="Garamond"/>
        </w:rPr>
        <w:t xml:space="preserve"> will help partners understand nearshore movement, and will inform their future renourishment placement to protect the shoreline.</w:t>
      </w:r>
    </w:p>
    <w:p w14:paraId="596CDCEA" w14:textId="0999EE17" w:rsidR="7286A2BC" w:rsidRDefault="7286A2BC" w:rsidP="7286A2BC">
      <w:pPr>
        <w:pStyle w:val="Normal0"/>
        <w:spacing w:after="0" w:line="240" w:lineRule="auto"/>
        <w:rPr>
          <w:rFonts w:ascii="Garamond" w:eastAsia="Garamond" w:hAnsi="Garamond" w:cs="Garamond"/>
        </w:rPr>
      </w:pPr>
    </w:p>
    <w:p w14:paraId="000000B5" w14:textId="77777777" w:rsidR="002634C5" w:rsidRDefault="00EF2ACC">
      <w:pPr>
        <w:pStyle w:val="Normal0"/>
        <w:spacing w:after="0" w:line="240" w:lineRule="auto"/>
        <w:rPr>
          <w:rFonts w:ascii="Garamond" w:eastAsia="Garamond" w:hAnsi="Garamond" w:cs="Garamond"/>
          <w:i/>
        </w:rPr>
      </w:pPr>
      <w:r>
        <w:rPr>
          <w:rFonts w:ascii="Garamond" w:eastAsia="Garamond" w:hAnsi="Garamond" w:cs="Garamond"/>
          <w:i/>
        </w:rPr>
        <w:t>5.2 Shoreline Analysis Conclusions</w:t>
      </w:r>
    </w:p>
    <w:p w14:paraId="000000B6" w14:textId="2A329B71" w:rsidR="002634C5" w:rsidRDefault="2BEE0C10">
      <w:pPr>
        <w:pStyle w:val="Normal0"/>
        <w:spacing w:after="0" w:line="240" w:lineRule="auto"/>
        <w:rPr>
          <w:rFonts w:ascii="Garamond" w:eastAsia="Garamond" w:hAnsi="Garamond" w:cs="Garamond"/>
        </w:rPr>
      </w:pPr>
      <w:bookmarkStart w:id="5" w:name="_heading=h.tyjcwt"/>
      <w:bookmarkEnd w:id="5"/>
      <w:r w:rsidRPr="29AEC8C9">
        <w:rPr>
          <w:rFonts w:ascii="Garamond" w:eastAsia="Garamond" w:hAnsi="Garamond" w:cs="Garamond"/>
        </w:rPr>
        <w:t xml:space="preserve">The results from our shoreline analysis provide quantitative evidence of erosion and provide </w:t>
      </w:r>
      <w:r w:rsidR="39A84B87" w:rsidRPr="7286A2BC">
        <w:rPr>
          <w:rFonts w:ascii="Garamond" w:eastAsia="Garamond" w:hAnsi="Garamond" w:cs="Garamond"/>
        </w:rPr>
        <w:t>further</w:t>
      </w:r>
      <w:r w:rsidRPr="29AEC8C9">
        <w:rPr>
          <w:rFonts w:ascii="Garamond" w:eastAsia="Garamond" w:hAnsi="Garamond" w:cs="Garamond"/>
        </w:rPr>
        <w:t xml:space="preserve"> insight for prioritizing future shoreline management efforts. Priority areas previously identified by the partners were confirmed to have high levels of erosion, particularly the Point O’Woods site. In addition, the results of shoreline analysis could point the partners toward identifying new priority areas for future management and help protect Fire Island from the detriments of erosion</w:t>
      </w:r>
      <w:r w:rsidR="39A84B87" w:rsidRPr="7286A2BC">
        <w:rPr>
          <w:rFonts w:ascii="Garamond" w:eastAsia="Garamond" w:hAnsi="Garamond" w:cs="Garamond"/>
        </w:rPr>
        <w:t>.</w:t>
      </w:r>
    </w:p>
    <w:p w14:paraId="000000B8" w14:textId="77777777" w:rsidR="002634C5" w:rsidRDefault="002634C5">
      <w:pPr>
        <w:pStyle w:val="Normal0"/>
        <w:spacing w:after="0" w:line="240" w:lineRule="auto"/>
        <w:rPr>
          <w:rFonts w:ascii="Garamond" w:eastAsia="Garamond" w:hAnsi="Garamond" w:cs="Garamond"/>
        </w:rPr>
      </w:pPr>
    </w:p>
    <w:p w14:paraId="000000B9" w14:textId="77777777" w:rsidR="002634C5" w:rsidRDefault="00EF2ACC">
      <w:pPr>
        <w:pStyle w:val="heading10"/>
        <w:spacing w:before="0" w:line="240" w:lineRule="auto"/>
        <w:rPr>
          <w:rFonts w:ascii="Garamond" w:eastAsia="Garamond" w:hAnsi="Garamond" w:cs="Garamond"/>
        </w:rPr>
      </w:pPr>
      <w:r>
        <w:rPr>
          <w:rFonts w:ascii="Garamond" w:eastAsia="Garamond" w:hAnsi="Garamond" w:cs="Garamond"/>
        </w:rPr>
        <w:t>6. Acknowledgments</w:t>
      </w:r>
    </w:p>
    <w:p w14:paraId="000000BA" w14:textId="72E6FBCF" w:rsidR="002634C5" w:rsidRDefault="2BEE0C10">
      <w:pPr>
        <w:pStyle w:val="Normal0"/>
        <w:spacing w:line="257" w:lineRule="auto"/>
        <w:rPr>
          <w:rFonts w:ascii="Garamond" w:eastAsia="Garamond" w:hAnsi="Garamond" w:cs="Garamond"/>
        </w:rPr>
      </w:pPr>
      <w:r w:rsidRPr="29AEC8C9">
        <w:rPr>
          <w:rFonts w:ascii="Garamond" w:eastAsia="Garamond" w:hAnsi="Garamond" w:cs="Garamond"/>
        </w:rPr>
        <w:t>Our team would like to thank Dr. Cedric Fichot</w:t>
      </w:r>
      <w:r w:rsidR="1AC7CDA4" w:rsidRPr="29AEC8C9">
        <w:rPr>
          <w:rFonts w:ascii="Garamond" w:eastAsia="Garamond" w:hAnsi="Garamond" w:cs="Garamond"/>
        </w:rPr>
        <w:t>,</w:t>
      </w:r>
      <w:r w:rsidRPr="29AEC8C9">
        <w:rPr>
          <w:rFonts w:ascii="Garamond" w:eastAsia="Garamond" w:hAnsi="Garamond" w:cs="Garamond"/>
        </w:rPr>
        <w:t xml:space="preserve"> our science advisor at Boston University, NASA DEVELOP Fellow, Tyler Pantle, and Dr. Kenton Ross at Langley Research Center for their guidance and support.  </w:t>
      </w:r>
    </w:p>
    <w:p w14:paraId="000000BB" w14:textId="7F79E8AB" w:rsidR="002634C5" w:rsidRDefault="00EF2ACC">
      <w:pPr>
        <w:pStyle w:val="Normal0"/>
        <w:spacing w:line="257" w:lineRule="auto"/>
        <w:rPr>
          <w:rFonts w:ascii="Garamond" w:eastAsia="Garamond" w:hAnsi="Garamond" w:cs="Garamond"/>
        </w:rPr>
      </w:pPr>
      <w:r>
        <w:rPr>
          <w:rFonts w:ascii="Garamond" w:eastAsia="Garamond" w:hAnsi="Garamond" w:cs="Garamond"/>
        </w:rPr>
        <w:t>A special thanks to our Project Partners who provided us with resources and expertise</w:t>
      </w:r>
      <w:r w:rsidR="002900C4">
        <w:rPr>
          <w:rFonts w:ascii="Garamond" w:eastAsia="Garamond" w:hAnsi="Garamond" w:cs="Garamond"/>
        </w:rPr>
        <w:t>.</w:t>
      </w:r>
    </w:p>
    <w:p w14:paraId="000000BC" w14:textId="77777777" w:rsidR="002634C5" w:rsidRDefault="00EF2ACC">
      <w:pPr>
        <w:pStyle w:val="Normal0"/>
        <w:spacing w:line="257" w:lineRule="auto"/>
        <w:rPr>
          <w:rFonts w:ascii="Garamond" w:eastAsia="Garamond" w:hAnsi="Garamond" w:cs="Garamond"/>
        </w:rPr>
      </w:pPr>
      <w:r>
        <w:rPr>
          <w:rFonts w:ascii="Garamond" w:eastAsia="Garamond" w:hAnsi="Garamond" w:cs="Garamond"/>
        </w:rPr>
        <w:t>We would also like to thank Michael Bilecki from the National Park Service (Fire Island National Seashore), Dr. Catherine Johnson from the National Park Service (Ocean and Coastal Resources Branch, Water Resource Division), and Dr. Monique Lafrance Bartley from the National Park Service (Natural Resource Stewardship and Science Directorate).</w:t>
      </w:r>
    </w:p>
    <w:p w14:paraId="000000BD" w14:textId="77777777"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color w:val="000000"/>
        </w:rPr>
        <w:t xml:space="preserve">This material contains modified Copernicus Sentinel data (2015-2021), processed by ESA. </w:t>
      </w:r>
    </w:p>
    <w:p w14:paraId="000000BE" w14:textId="77777777" w:rsidR="002634C5" w:rsidRDefault="002634C5">
      <w:pPr>
        <w:pStyle w:val="Normal0"/>
        <w:spacing w:after="0" w:line="240" w:lineRule="auto"/>
        <w:rPr>
          <w:rFonts w:ascii="Garamond" w:eastAsia="Garamond" w:hAnsi="Garamond" w:cs="Garamond"/>
          <w:color w:val="000000"/>
        </w:rPr>
      </w:pPr>
    </w:p>
    <w:p w14:paraId="000000BF" w14:textId="77777777" w:rsidR="002634C5" w:rsidRDefault="00EF2ACC">
      <w:pPr>
        <w:pStyle w:val="Normal0"/>
        <w:spacing w:after="160" w:line="259" w:lineRule="auto"/>
        <w:rPr>
          <w:rFonts w:ascii="Garamond" w:eastAsia="Garamond" w:hAnsi="Garamond" w:cs="Garamond"/>
        </w:rPr>
      </w:pPr>
      <w:r>
        <w:rPr>
          <w:rFonts w:ascii="Garamond" w:eastAsia="Garamond" w:hAnsi="Garamond" w:cs="Garamond"/>
        </w:rPr>
        <w:t>DigitalGlobe/Maxar data were provided by NASA’s Commercial Archive Data for NASA investigators (cad4nasa.gsfc.nasa.gov) under the National Geospatial-Intelligence Agency’s NextView license agreement.</w:t>
      </w:r>
    </w:p>
    <w:p w14:paraId="000000C0" w14:textId="77777777" w:rsidR="002634C5" w:rsidRDefault="00EF2ACC">
      <w:pPr>
        <w:pStyle w:val="Normal0"/>
        <w:spacing w:after="0" w:line="240" w:lineRule="auto"/>
        <w:rPr>
          <w:rFonts w:ascii="Garamond" w:eastAsia="Garamond" w:hAnsi="Garamond" w:cs="Garamond"/>
          <w:color w:val="000000"/>
        </w:rPr>
      </w:pPr>
      <w:r>
        <w:rPr>
          <w:rFonts w:ascii="Garamond" w:eastAsia="Garamond" w:hAnsi="Garamond" w:cs="Garamond"/>
          <w:color w:val="000000"/>
        </w:rPr>
        <w:t>Any opinions, findings, and conclusions or recommendations expressed in this material are those of the author(s) and do not necessarily reflect the views of the National Aeronautics and Space Administration.</w:t>
      </w:r>
    </w:p>
    <w:p w14:paraId="000000C1" w14:textId="77777777" w:rsidR="002634C5" w:rsidRDefault="002634C5">
      <w:pPr>
        <w:pStyle w:val="Normal0"/>
        <w:spacing w:after="0" w:line="240" w:lineRule="auto"/>
        <w:rPr>
          <w:rFonts w:ascii="Garamond" w:eastAsia="Garamond" w:hAnsi="Garamond" w:cs="Garamond"/>
        </w:rPr>
      </w:pPr>
    </w:p>
    <w:p w14:paraId="000000C2" w14:textId="77777777" w:rsidR="002634C5" w:rsidRDefault="00EF2ACC">
      <w:pPr>
        <w:pStyle w:val="Normal0"/>
        <w:spacing w:after="0" w:line="240" w:lineRule="auto"/>
        <w:rPr>
          <w:rFonts w:ascii="Garamond" w:eastAsia="Garamond" w:hAnsi="Garamond" w:cs="Garamond"/>
        </w:rPr>
      </w:pPr>
      <w:r>
        <w:rPr>
          <w:rFonts w:ascii="Garamond" w:eastAsia="Garamond" w:hAnsi="Garamond" w:cs="Garamond"/>
        </w:rPr>
        <w:t>This material is based upon work supported by NASA through contract NNL16AA05C.</w:t>
      </w:r>
    </w:p>
    <w:p w14:paraId="000000C3" w14:textId="77777777" w:rsidR="002634C5" w:rsidRDefault="002634C5">
      <w:pPr>
        <w:pStyle w:val="heading10"/>
        <w:spacing w:before="0" w:line="240" w:lineRule="auto"/>
        <w:rPr>
          <w:rFonts w:ascii="Garamond" w:eastAsia="Garamond" w:hAnsi="Garamond" w:cs="Garamond"/>
          <w:sz w:val="22"/>
          <w:szCs w:val="22"/>
        </w:rPr>
      </w:pPr>
      <w:bookmarkStart w:id="6" w:name="_heading=h.3dy6vkm" w:colFirst="0" w:colLast="0"/>
      <w:bookmarkEnd w:id="6"/>
    </w:p>
    <w:p w14:paraId="000000C4" w14:textId="77777777" w:rsidR="002634C5" w:rsidRDefault="00EF2ACC">
      <w:pPr>
        <w:pStyle w:val="heading10"/>
        <w:spacing w:before="0" w:line="240" w:lineRule="auto"/>
        <w:rPr>
          <w:rFonts w:ascii="Garamond" w:eastAsia="Garamond" w:hAnsi="Garamond" w:cs="Garamond"/>
        </w:rPr>
      </w:pPr>
      <w:r>
        <w:rPr>
          <w:rFonts w:ascii="Garamond" w:eastAsia="Garamond" w:hAnsi="Garamond" w:cs="Garamond"/>
        </w:rPr>
        <w:t>7. Glossary</w:t>
      </w:r>
    </w:p>
    <w:p w14:paraId="000000C5" w14:textId="77777777" w:rsidR="002634C5" w:rsidRDefault="00EF2ACC">
      <w:pPr>
        <w:pStyle w:val="Normal0"/>
        <w:spacing w:line="240" w:lineRule="auto"/>
        <w:rPr>
          <w:rFonts w:ascii="Garamond" w:eastAsia="Garamond" w:hAnsi="Garamond" w:cs="Garamond"/>
          <w:b/>
          <w:color w:val="000000"/>
        </w:rPr>
      </w:pPr>
      <w:r>
        <w:rPr>
          <w:rFonts w:ascii="Garamond" w:eastAsia="Garamond" w:hAnsi="Garamond" w:cs="Garamond"/>
          <w:b/>
          <w:color w:val="000000"/>
        </w:rPr>
        <w:t xml:space="preserve">Beach Nourishment- </w:t>
      </w:r>
      <w:r>
        <w:rPr>
          <w:rFonts w:ascii="Garamond" w:eastAsia="Garamond" w:hAnsi="Garamond" w:cs="Garamond"/>
          <w:color w:val="000000"/>
        </w:rPr>
        <w:t>Restoration process for restoring eroded areas using sand and sediment obtained from other areas and sources</w:t>
      </w:r>
    </w:p>
    <w:p w14:paraId="000000C6" w14:textId="77777777" w:rsidR="002634C5" w:rsidRDefault="00EF2ACC">
      <w:pPr>
        <w:pStyle w:val="Normal0"/>
        <w:spacing w:line="240" w:lineRule="auto"/>
        <w:rPr>
          <w:rFonts w:ascii="Garamond" w:eastAsia="Garamond" w:hAnsi="Garamond" w:cs="Garamond"/>
          <w:color w:val="000000"/>
        </w:rPr>
      </w:pPr>
      <w:r w:rsidRPr="7286A2BC">
        <w:rPr>
          <w:rFonts w:ascii="Garamond" w:eastAsia="Garamond" w:hAnsi="Garamond" w:cs="Garamond"/>
          <w:b/>
          <w:color w:val="000000" w:themeColor="text1"/>
        </w:rPr>
        <w:t xml:space="preserve">Bottom Reflectance- </w:t>
      </w:r>
      <w:r w:rsidRPr="7286A2BC">
        <w:rPr>
          <w:rFonts w:ascii="Garamond" w:eastAsia="Garamond" w:hAnsi="Garamond" w:cs="Garamond"/>
          <w:color w:val="000000" w:themeColor="text1"/>
        </w:rPr>
        <w:t>Influence of shallow water on remotely sensed turbidity measurements</w:t>
      </w:r>
    </w:p>
    <w:p w14:paraId="58065EFE" w14:textId="172BB872" w:rsidR="4D4F3D71" w:rsidRDefault="4D4F3D71" w:rsidP="7286A2BC">
      <w:pPr>
        <w:pStyle w:val="Normal0"/>
        <w:spacing w:line="240" w:lineRule="auto"/>
        <w:rPr>
          <w:rFonts w:ascii="Garamond" w:eastAsia="Garamond" w:hAnsi="Garamond" w:cs="Garamond"/>
          <w:color w:val="000000" w:themeColor="text1"/>
        </w:rPr>
      </w:pPr>
      <w:r w:rsidRPr="7286A2BC">
        <w:rPr>
          <w:rFonts w:ascii="Garamond" w:eastAsia="Garamond" w:hAnsi="Garamond" w:cs="Garamond"/>
          <w:b/>
          <w:bCs/>
          <w:color w:val="000000" w:themeColor="text1"/>
        </w:rPr>
        <w:t xml:space="preserve">Copernicus Sentinel-2 (MSI) - </w:t>
      </w:r>
      <w:r w:rsidRPr="7286A2BC">
        <w:rPr>
          <w:rFonts w:ascii="Garamond" w:eastAsia="Garamond" w:hAnsi="Garamond" w:cs="Garamond"/>
          <w:color w:val="000000" w:themeColor="text1"/>
        </w:rPr>
        <w:t>Satellite, operated by the European Space Agency, the sensor is the Multi-Spectral Instrument for measuring Earth’s radiance</w:t>
      </w:r>
    </w:p>
    <w:p w14:paraId="000000C8" w14:textId="77777777" w:rsidR="002634C5" w:rsidRDefault="00EF2ACC">
      <w:pPr>
        <w:pStyle w:val="Normal0"/>
        <w:spacing w:line="240" w:lineRule="auto"/>
        <w:rPr>
          <w:rFonts w:ascii="Garamond" w:eastAsia="Garamond" w:hAnsi="Garamond" w:cs="Garamond"/>
          <w:color w:val="000000"/>
        </w:rPr>
      </w:pPr>
      <w:r>
        <w:rPr>
          <w:rFonts w:ascii="Garamond" w:eastAsia="Garamond" w:hAnsi="Garamond" w:cs="Garamond"/>
          <w:b/>
          <w:color w:val="000000"/>
        </w:rPr>
        <w:t xml:space="preserve">Landsat 8 Operational Land Imager (OLI)- </w:t>
      </w:r>
      <w:r>
        <w:rPr>
          <w:rFonts w:ascii="Garamond" w:eastAsia="Garamond" w:hAnsi="Garamond" w:cs="Garamond"/>
          <w:color w:val="000000"/>
        </w:rPr>
        <w:t>Satellite, operated by NASA and the USGS, the sensor is the Operational Land Imager used for measuring Earth’s reflected radiance</w:t>
      </w:r>
    </w:p>
    <w:p w14:paraId="000000C9" w14:textId="77777777" w:rsidR="002634C5" w:rsidRDefault="00EF2ACC">
      <w:pPr>
        <w:pStyle w:val="Normal0"/>
        <w:spacing w:line="240" w:lineRule="auto"/>
        <w:rPr>
          <w:rFonts w:ascii="Garamond" w:eastAsia="Garamond" w:hAnsi="Garamond" w:cs="Garamond"/>
          <w:color w:val="000000"/>
        </w:rPr>
      </w:pPr>
      <w:r w:rsidRPr="7286A2BC">
        <w:rPr>
          <w:rFonts w:ascii="Garamond" w:eastAsia="Garamond" w:hAnsi="Garamond" w:cs="Garamond"/>
          <w:b/>
          <w:color w:val="000000" w:themeColor="text1"/>
        </w:rPr>
        <w:t xml:space="preserve">Landsat 5 Thematic Mapper (TM)- </w:t>
      </w:r>
      <w:r w:rsidRPr="7286A2BC">
        <w:rPr>
          <w:rFonts w:ascii="Garamond" w:eastAsia="Garamond" w:hAnsi="Garamond" w:cs="Garamond"/>
          <w:color w:val="000000" w:themeColor="text1"/>
        </w:rPr>
        <w:t>Satellite, operated by NASA, the sensor is the Thematic Mapper used for measuring Earth’s reflected radiance</w:t>
      </w:r>
    </w:p>
    <w:p w14:paraId="3F4CD7E2" w14:textId="49A887BE" w:rsidR="4D4F3D71" w:rsidRDefault="4D4F3D71" w:rsidP="7286A2BC">
      <w:pPr>
        <w:pStyle w:val="Normal0"/>
        <w:spacing w:line="240" w:lineRule="auto"/>
        <w:rPr>
          <w:rFonts w:ascii="Garamond" w:eastAsia="Garamond" w:hAnsi="Garamond" w:cs="Garamond"/>
          <w:b/>
          <w:bCs/>
          <w:color w:val="000000" w:themeColor="text1"/>
        </w:rPr>
      </w:pPr>
      <w:r w:rsidRPr="7286A2BC">
        <w:rPr>
          <w:rFonts w:ascii="Garamond" w:eastAsia="Garamond" w:hAnsi="Garamond" w:cs="Garamond"/>
          <w:b/>
          <w:bCs/>
          <w:color w:val="000000" w:themeColor="text1"/>
        </w:rPr>
        <w:t xml:space="preserve">Maritime Holly Forest- </w:t>
      </w:r>
      <w:r w:rsidRPr="7286A2BC">
        <w:rPr>
          <w:rFonts w:ascii="Garamond" w:eastAsia="Garamond" w:hAnsi="Garamond" w:cs="Garamond"/>
          <w:color w:val="000000" w:themeColor="text1"/>
        </w:rPr>
        <w:t>Ocean coastal wooded habitat</w:t>
      </w:r>
    </w:p>
    <w:p w14:paraId="3DCFE52D" w14:textId="40E4EE99" w:rsidR="002634C5" w:rsidRDefault="00EF2ACC">
      <w:pPr>
        <w:pStyle w:val="Normal0"/>
        <w:spacing w:line="240" w:lineRule="auto"/>
        <w:rPr>
          <w:rFonts w:ascii="Garamond" w:eastAsia="Garamond" w:hAnsi="Garamond" w:cs="Garamond"/>
          <w:b/>
          <w:color w:val="000000" w:themeColor="text1"/>
        </w:rPr>
      </w:pPr>
      <w:r w:rsidRPr="7286A2BC">
        <w:rPr>
          <w:rFonts w:ascii="Garamond" w:eastAsia="Garamond" w:hAnsi="Garamond" w:cs="Garamond"/>
          <w:b/>
          <w:color w:val="000000" w:themeColor="text1"/>
        </w:rPr>
        <w:lastRenderedPageBreak/>
        <w:t>Maxar –</w:t>
      </w:r>
      <w:r>
        <w:rPr>
          <w:rFonts w:ascii="Garamond" w:eastAsia="Garamond" w:hAnsi="Garamond" w:cs="Garamond"/>
          <w:b/>
        </w:rPr>
        <w:t xml:space="preserve"> </w:t>
      </w:r>
      <w:r>
        <w:rPr>
          <w:rFonts w:ascii="Garamond" w:eastAsia="Garamond" w:hAnsi="Garamond" w:cs="Garamond"/>
        </w:rPr>
        <w:t>NASA Commercial Asset that owns and operates WorldView-2 satellite and produced high-resolution imagery used in this research</w:t>
      </w:r>
    </w:p>
    <w:p w14:paraId="000000CD" w14:textId="7B8CC937" w:rsidR="002634C5" w:rsidRPr="00E36EF7" w:rsidRDefault="00EF2ACC" w:rsidP="00E36EF7">
      <w:pPr>
        <w:pStyle w:val="heading10"/>
        <w:spacing w:before="0" w:line="240" w:lineRule="auto"/>
        <w:rPr>
          <w:rFonts w:ascii="Garamond" w:eastAsia="Garamond" w:hAnsi="Garamond" w:cs="Garamond"/>
        </w:rPr>
      </w:pPr>
      <w:r>
        <w:rPr>
          <w:rFonts w:ascii="Garamond" w:eastAsia="Garamond" w:hAnsi="Garamond" w:cs="Garamond"/>
        </w:rPr>
        <w:t>8. References</w:t>
      </w:r>
    </w:p>
    <w:p w14:paraId="000000CE" w14:textId="77777777" w:rsidR="002634C5" w:rsidRPr="002900C4" w:rsidRDefault="00EF2ACC">
      <w:pPr>
        <w:pStyle w:val="Normal0"/>
        <w:spacing w:after="0" w:line="240" w:lineRule="auto"/>
        <w:ind w:left="720" w:hanging="720"/>
        <w:rPr>
          <w:rFonts w:ascii="Garamond" w:hAnsi="Garamond"/>
          <w:color w:val="000000" w:themeColor="text1"/>
        </w:rPr>
      </w:pPr>
      <w:r w:rsidRPr="002900C4">
        <w:rPr>
          <w:rFonts w:ascii="Garamond" w:eastAsia="Garamond" w:hAnsi="Garamond" w:cs="Garamond"/>
          <w:color w:val="000000" w:themeColor="text1"/>
        </w:rPr>
        <w:t xml:space="preserve">Campbell, A., &amp; Wang, Y. (2019). High spatial resolution remote sensing for salt marsh mapping and change analysis at Fire Island National Seashore. </w:t>
      </w:r>
      <w:r w:rsidRPr="002900C4">
        <w:rPr>
          <w:rFonts w:ascii="Garamond" w:eastAsia="Garamond" w:hAnsi="Garamond" w:cs="Garamond"/>
          <w:i/>
          <w:color w:val="000000" w:themeColor="text1"/>
        </w:rPr>
        <w:t>Remote Sensing</w:t>
      </w:r>
      <w:r w:rsidRPr="002900C4">
        <w:rPr>
          <w:rFonts w:ascii="Garamond" w:eastAsia="Garamond" w:hAnsi="Garamond" w:cs="Garamond"/>
          <w:color w:val="000000" w:themeColor="text1"/>
        </w:rPr>
        <w:t xml:space="preserve">, </w:t>
      </w:r>
      <w:r w:rsidRPr="002900C4">
        <w:rPr>
          <w:rFonts w:ascii="Garamond" w:eastAsia="Garamond" w:hAnsi="Garamond" w:cs="Garamond"/>
          <w:i/>
          <w:color w:val="000000" w:themeColor="text1"/>
        </w:rPr>
        <w:t>11</w:t>
      </w:r>
      <w:r w:rsidRPr="002900C4">
        <w:rPr>
          <w:rFonts w:ascii="Garamond" w:eastAsia="Garamond" w:hAnsi="Garamond" w:cs="Garamond"/>
          <w:color w:val="000000" w:themeColor="text1"/>
        </w:rPr>
        <w:t xml:space="preserve">(9), Article 1107. </w:t>
      </w:r>
      <w:hyperlink r:id="rId17">
        <w:r w:rsidRPr="002900C4">
          <w:rPr>
            <w:rFonts w:ascii="Garamond" w:eastAsia="Garamond" w:hAnsi="Garamond" w:cs="Garamond"/>
            <w:color w:val="000000" w:themeColor="text1"/>
            <w:u w:val="single"/>
          </w:rPr>
          <w:t>https://doi.org/10.3390/rs11091107</w:t>
        </w:r>
      </w:hyperlink>
    </w:p>
    <w:p w14:paraId="000000CF" w14:textId="77777777" w:rsidR="002634C5" w:rsidRPr="002900C4" w:rsidRDefault="002634C5">
      <w:pPr>
        <w:pStyle w:val="Normal0"/>
        <w:spacing w:after="0" w:line="240" w:lineRule="auto"/>
        <w:ind w:left="720" w:hanging="720"/>
        <w:rPr>
          <w:rFonts w:ascii="Garamond" w:eastAsia="Garamond" w:hAnsi="Garamond" w:cs="Garamond"/>
          <w:color w:val="000000" w:themeColor="text1"/>
          <w:u w:val="single"/>
        </w:rPr>
      </w:pPr>
    </w:p>
    <w:sdt>
      <w:sdtPr>
        <w:rPr>
          <w:rFonts w:ascii="Garamond" w:hAnsi="Garamond"/>
          <w:color w:val="000000" w:themeColor="text1"/>
        </w:rPr>
        <w:tag w:val="goog_rdk_43"/>
        <w:id w:val="1327824242"/>
      </w:sdtPr>
      <w:sdtEndPr/>
      <w:sdtContent>
        <w:p w14:paraId="000000D0" w14:textId="213D375F" w:rsidR="002634C5" w:rsidRPr="002900C4" w:rsidRDefault="2BEE0C10" w:rsidP="29AEC8C9">
          <w:pPr>
            <w:pStyle w:val="Normal0"/>
            <w:spacing w:after="0" w:line="240" w:lineRule="auto"/>
            <w:ind w:left="720" w:hanging="720"/>
            <w:rPr>
              <w:rFonts w:ascii="Garamond" w:hAnsi="Garamond"/>
              <w:color w:val="000000" w:themeColor="text1"/>
            </w:rPr>
          </w:pPr>
          <w:r w:rsidRPr="29AEC8C9">
            <w:rPr>
              <w:rFonts w:ascii="Garamond" w:eastAsia="Garamond" w:hAnsi="Garamond" w:cs="Garamond"/>
              <w:color w:val="000000" w:themeColor="text1"/>
            </w:rPr>
            <w:t xml:space="preserve">Dogliotti, A. I., Ruddick, K. G., Nechad, B., Doxaran, D., &amp; Knaeps, E. (2015). A single algorithm to retrieve turbidity from remotely-sensed data in all coastal and estuarine waters. </w:t>
          </w:r>
          <w:r w:rsidRPr="29AEC8C9">
            <w:rPr>
              <w:rFonts w:ascii="Garamond" w:eastAsia="Garamond" w:hAnsi="Garamond" w:cs="Garamond"/>
              <w:i/>
              <w:iCs/>
              <w:color w:val="000000" w:themeColor="text1"/>
            </w:rPr>
            <w:t>Remote Sensing of Environment</w:t>
          </w:r>
          <w:r w:rsidRPr="29AEC8C9">
            <w:rPr>
              <w:rFonts w:ascii="Garamond" w:eastAsia="Garamond" w:hAnsi="Garamond" w:cs="Garamond"/>
              <w:color w:val="000000" w:themeColor="text1"/>
            </w:rPr>
            <w:t xml:space="preserve">, </w:t>
          </w:r>
          <w:r w:rsidRPr="29AEC8C9">
            <w:rPr>
              <w:rFonts w:ascii="Garamond" w:eastAsia="Garamond" w:hAnsi="Garamond" w:cs="Garamond"/>
              <w:i/>
              <w:iCs/>
              <w:color w:val="000000" w:themeColor="text1"/>
            </w:rPr>
            <w:t>156</w:t>
          </w:r>
          <w:r w:rsidRPr="29AEC8C9">
            <w:rPr>
              <w:rFonts w:ascii="Garamond" w:eastAsia="Garamond" w:hAnsi="Garamond" w:cs="Garamond"/>
              <w:color w:val="000000" w:themeColor="text1"/>
            </w:rPr>
            <w:t xml:space="preserve">, 157–168. </w:t>
          </w:r>
          <w:r w:rsidRPr="29AEC8C9">
            <w:rPr>
              <w:rFonts w:ascii="Garamond" w:eastAsia="Garamond" w:hAnsi="Garamond" w:cs="Garamond"/>
              <w:color w:val="000000" w:themeColor="text1"/>
              <w:u w:val="single"/>
            </w:rPr>
            <w:t>https://doi.org/10.1016/j.rse.2014.09.020</w:t>
          </w:r>
        </w:p>
      </w:sdtContent>
    </w:sdt>
    <w:sdt>
      <w:sdtPr>
        <w:rPr>
          <w:rFonts w:ascii="Garamond" w:hAnsi="Garamond"/>
          <w:color w:val="000000" w:themeColor="text1"/>
        </w:rPr>
        <w:tag w:val="goog_rdk_45"/>
        <w:id w:val="531639291"/>
      </w:sdtPr>
      <w:sdtEndPr/>
      <w:sdtContent>
        <w:p w14:paraId="000000D2" w14:textId="6D4D8D42" w:rsidR="002634C5" w:rsidRPr="002900C4" w:rsidRDefault="006376D0" w:rsidP="00F546F6">
          <w:pPr>
            <w:pStyle w:val="Normal0"/>
            <w:spacing w:before="240" w:after="240" w:line="240" w:lineRule="auto"/>
            <w:ind w:left="720" w:hanging="720"/>
            <w:rPr>
              <w:rFonts w:ascii="Garamond" w:eastAsia="Garamond" w:hAnsi="Garamond" w:cs="Garamond"/>
              <w:color w:val="000000" w:themeColor="text1"/>
            </w:rPr>
          </w:pPr>
          <w:sdt>
            <w:sdtPr>
              <w:rPr>
                <w:rFonts w:ascii="Garamond" w:hAnsi="Garamond"/>
                <w:color w:val="000000" w:themeColor="text1"/>
              </w:rPr>
              <w:tag w:val="goog_rdk_44"/>
              <w:id w:val="317112810"/>
              <w:placeholder>
                <w:docPart w:val="DefaultPlaceholder_1081868574"/>
              </w:placeholder>
            </w:sdtPr>
            <w:sdtEndPr/>
            <w:sdtContent>
              <w:r w:rsidR="2BEE0C10" w:rsidRPr="79EAF1A4">
                <w:rPr>
                  <w:rFonts w:ascii="Garamond" w:eastAsia="Garamond" w:hAnsi="Garamond" w:cs="Garamond"/>
                  <w:color w:val="000000" w:themeColor="text1"/>
                </w:rPr>
                <w:t>European Space Agency. (2015-2021)</w:t>
              </w:r>
              <w:r w:rsidR="197ADC6E" w:rsidRPr="79EAF1A4">
                <w:rPr>
                  <w:rFonts w:ascii="Garamond" w:eastAsia="Garamond" w:hAnsi="Garamond" w:cs="Garamond"/>
                  <w:color w:val="000000" w:themeColor="text1"/>
                </w:rPr>
                <w:t xml:space="preserve"> </w:t>
              </w:r>
              <w:r w:rsidR="2BEE0C10" w:rsidRPr="79EAF1A4">
                <w:rPr>
                  <w:rFonts w:ascii="Garamond" w:eastAsia="Garamond" w:hAnsi="Garamond" w:cs="Garamond"/>
                  <w:i/>
                  <w:iCs/>
                  <w:color w:val="000000" w:themeColor="text1"/>
                </w:rPr>
                <w:t xml:space="preserve">Copernicus Sentinel Data </w:t>
              </w:r>
              <w:r w:rsidR="197ADC6E" w:rsidRPr="79EAF1A4">
                <w:rPr>
                  <w:rFonts w:ascii="Garamond" w:eastAsia="Garamond" w:hAnsi="Garamond" w:cs="Garamond"/>
                  <w:i/>
                  <w:iCs/>
                  <w:color w:val="000000" w:themeColor="text1"/>
                </w:rPr>
                <w:t>Level</w:t>
              </w:r>
              <w:r w:rsidR="6F1277BF" w:rsidRPr="79EAF1A4">
                <w:rPr>
                  <w:rFonts w:ascii="Garamond" w:eastAsia="Garamond" w:hAnsi="Garamond" w:cs="Garamond"/>
                  <w:i/>
                  <w:iCs/>
                  <w:color w:val="000000" w:themeColor="text1"/>
                </w:rPr>
                <w:t>-</w:t>
              </w:r>
              <w:r w:rsidR="197ADC6E" w:rsidRPr="79EAF1A4">
                <w:rPr>
                  <w:rFonts w:ascii="Garamond" w:eastAsia="Garamond" w:hAnsi="Garamond" w:cs="Garamond"/>
                  <w:i/>
                  <w:iCs/>
                  <w:color w:val="000000" w:themeColor="text1"/>
                </w:rPr>
                <w:t>2A</w:t>
              </w:r>
              <w:r w:rsidR="2BEE0C10" w:rsidRPr="79EAF1A4">
                <w:rPr>
                  <w:rFonts w:ascii="Garamond" w:eastAsia="Garamond" w:hAnsi="Garamond" w:cs="Garamond"/>
                  <w:color w:val="000000" w:themeColor="text1"/>
                </w:rPr>
                <w:t xml:space="preserve">. </w:t>
              </w:r>
              <w:r w:rsidR="622E08EB" w:rsidRPr="79EAF1A4">
                <w:rPr>
                  <w:rFonts w:ascii="Garamond" w:eastAsia="Garamond" w:hAnsi="Garamond" w:cs="Garamond"/>
                  <w:color w:val="000000" w:themeColor="text1"/>
                </w:rPr>
                <w:t>[Data set.] h</w:t>
              </w:r>
              <w:hyperlink r:id="rId18">
                <w:r w:rsidR="2BEE0C10" w:rsidRPr="79EAF1A4">
                  <w:rPr>
                    <w:rFonts w:ascii="Garamond" w:eastAsia="Garamond" w:hAnsi="Garamond" w:cs="Garamond"/>
                    <w:color w:val="000000" w:themeColor="text1"/>
                  </w:rPr>
                  <w:t>ttps://earth.esa.int/web/sentinel/user-guides/sentinel-2-msi/product-types</w:t>
                </w:r>
              </w:hyperlink>
            </w:sdtContent>
          </w:sdt>
        </w:p>
      </w:sdtContent>
    </w:sdt>
    <w:p w14:paraId="000000D3" w14:textId="77777777" w:rsidR="002634C5" w:rsidRPr="002900C4" w:rsidRDefault="00EF2ACC">
      <w:pPr>
        <w:pStyle w:val="Normal0"/>
        <w:spacing w:after="0" w:line="240" w:lineRule="auto"/>
        <w:ind w:left="567" w:hanging="567"/>
        <w:rPr>
          <w:rFonts w:ascii="Garamond" w:eastAsia="Garamond" w:hAnsi="Garamond" w:cs="Garamond"/>
          <w:color w:val="000000" w:themeColor="text1"/>
        </w:rPr>
      </w:pPr>
      <w:r w:rsidRPr="002900C4">
        <w:rPr>
          <w:rFonts w:ascii="Garamond" w:eastAsia="Garamond" w:hAnsi="Garamond" w:cs="Garamond"/>
          <w:i/>
          <w:color w:val="000000" w:themeColor="text1"/>
        </w:rPr>
        <w:t>Great South Bay Buoy #1</w:t>
      </w:r>
      <w:r w:rsidRPr="002900C4">
        <w:rPr>
          <w:rFonts w:ascii="Garamond" w:eastAsia="Garamond" w:hAnsi="Garamond" w:cs="Garamond"/>
          <w:color w:val="000000" w:themeColor="text1"/>
        </w:rPr>
        <w:t xml:space="preserve">. Stonybrook University Weather. (n.d.). Retrieved October 1, 2021, from </w:t>
      </w:r>
      <w:hyperlink r:id="rId19">
        <w:r w:rsidRPr="002900C4">
          <w:rPr>
            <w:rFonts w:ascii="Garamond" w:eastAsia="Garamond" w:hAnsi="Garamond" w:cs="Garamond"/>
            <w:color w:val="000000" w:themeColor="text1"/>
            <w:u w:val="single"/>
          </w:rPr>
          <w:t>https://you.stonybrook.edu/weather/products/great-south-bay-buoy-1/</w:t>
        </w:r>
      </w:hyperlink>
      <w:r w:rsidRPr="002900C4">
        <w:rPr>
          <w:rFonts w:ascii="Garamond" w:eastAsia="Garamond" w:hAnsi="Garamond" w:cs="Garamond"/>
          <w:color w:val="000000" w:themeColor="text1"/>
        </w:rPr>
        <w:t>.</w:t>
      </w:r>
    </w:p>
    <w:p w14:paraId="000000D4" w14:textId="77777777" w:rsidR="002634C5" w:rsidRPr="002900C4" w:rsidRDefault="002634C5">
      <w:pPr>
        <w:pStyle w:val="Normal0"/>
        <w:spacing w:after="0" w:line="240" w:lineRule="auto"/>
        <w:ind w:left="567" w:hanging="567"/>
        <w:rPr>
          <w:rFonts w:ascii="Garamond" w:eastAsia="Garamond" w:hAnsi="Garamond" w:cs="Garamond"/>
          <w:color w:val="000000" w:themeColor="text1"/>
        </w:rPr>
      </w:pPr>
    </w:p>
    <w:p w14:paraId="000000D5" w14:textId="77777777" w:rsidR="002634C5" w:rsidRPr="002900C4" w:rsidRDefault="00EF2ACC">
      <w:pPr>
        <w:pStyle w:val="Normal0"/>
        <w:spacing w:after="0" w:line="240" w:lineRule="auto"/>
        <w:ind w:left="720" w:hanging="720"/>
        <w:rPr>
          <w:rFonts w:ascii="Garamond" w:eastAsia="Garamond" w:hAnsi="Garamond" w:cs="Garamond"/>
          <w:color w:val="000000" w:themeColor="text1"/>
        </w:rPr>
      </w:pPr>
      <w:r w:rsidRPr="002900C4">
        <w:rPr>
          <w:rFonts w:ascii="Garamond" w:eastAsia="Garamond" w:hAnsi="Garamond" w:cs="Garamond"/>
          <w:color w:val="000000" w:themeColor="text1"/>
        </w:rPr>
        <w:t xml:space="preserve">Hapke, C. J., Brenner, O., Hehre, R., &amp; Reynolds, B. J. (2013). </w:t>
      </w:r>
      <w:r w:rsidRPr="002900C4">
        <w:rPr>
          <w:rFonts w:ascii="Garamond" w:eastAsia="Garamond" w:hAnsi="Garamond" w:cs="Garamond"/>
          <w:i/>
          <w:color w:val="000000" w:themeColor="text1"/>
        </w:rPr>
        <w:t>Coastal Change from Hurricane Sandy and the 2012-13 Winter Storm Season: Fire Island, New York</w:t>
      </w:r>
      <w:r w:rsidRPr="002900C4">
        <w:rPr>
          <w:rFonts w:ascii="Garamond" w:eastAsia="Garamond" w:hAnsi="Garamond" w:cs="Garamond"/>
          <w:color w:val="000000" w:themeColor="text1"/>
        </w:rPr>
        <w:t xml:space="preserve">. Reston, Virginia: US Department of the Interior, US Geological Survey. </w:t>
      </w:r>
      <w:hyperlink r:id="rId20">
        <w:r w:rsidRPr="002900C4">
          <w:rPr>
            <w:rFonts w:ascii="Garamond" w:eastAsia="Garamond" w:hAnsi="Garamond" w:cs="Garamond"/>
            <w:color w:val="000000" w:themeColor="text1"/>
            <w:u w:val="single"/>
          </w:rPr>
          <w:t>https://pubs.usgs.gov/of/2013/1231/pdf/ofr2013-1231.pdf</w:t>
        </w:r>
      </w:hyperlink>
    </w:p>
    <w:p w14:paraId="000000D6" w14:textId="77777777" w:rsidR="002634C5" w:rsidRPr="002900C4" w:rsidRDefault="002634C5">
      <w:pPr>
        <w:pStyle w:val="Normal0"/>
        <w:spacing w:after="0" w:line="240" w:lineRule="auto"/>
        <w:ind w:left="720" w:hanging="720"/>
        <w:rPr>
          <w:rFonts w:ascii="Garamond" w:hAnsi="Garamond"/>
          <w:color w:val="000000" w:themeColor="text1"/>
        </w:rPr>
      </w:pPr>
    </w:p>
    <w:sdt>
      <w:sdtPr>
        <w:rPr>
          <w:rFonts w:ascii="Garamond" w:hAnsi="Garamond"/>
          <w:color w:val="000000" w:themeColor="text1"/>
        </w:rPr>
        <w:tag w:val="goog_rdk_47"/>
        <w:id w:val="353478682"/>
      </w:sdtPr>
      <w:sdtEndPr/>
      <w:sdtContent>
        <w:p w14:paraId="000000D7" w14:textId="3FFB50A8" w:rsidR="002634C5" w:rsidRPr="002900C4" w:rsidRDefault="2BEE0C10" w:rsidP="29AEC8C9">
          <w:pPr>
            <w:pStyle w:val="Normal0"/>
            <w:spacing w:after="0" w:line="240" w:lineRule="auto"/>
            <w:ind w:left="720" w:hanging="720"/>
            <w:rPr>
              <w:rFonts w:ascii="Garamond" w:hAnsi="Garamond"/>
              <w:color w:val="000000" w:themeColor="text1"/>
            </w:rPr>
          </w:pPr>
          <w:r w:rsidRPr="29AEC8C9">
            <w:rPr>
              <w:rFonts w:ascii="Garamond" w:eastAsia="Garamond" w:hAnsi="Garamond" w:cs="Garamond"/>
              <w:color w:val="000000" w:themeColor="text1"/>
            </w:rPr>
            <w:t xml:space="preserve">Hapke, C. J., Lentz, E. E., Gayes, P. T., McCoy, C. A., Hehre, R., Schwab, W. C., &amp; Williams, S. J. (2010). A review of sediment budget imbalances along Fire Island, New York: Can nearshore geologic framework and patterns of shoreline change explain the deficit? </w:t>
          </w:r>
          <w:r w:rsidRPr="29AEC8C9">
            <w:rPr>
              <w:rFonts w:ascii="Garamond" w:eastAsia="Garamond" w:hAnsi="Garamond" w:cs="Garamond"/>
              <w:i/>
              <w:iCs/>
              <w:color w:val="000000" w:themeColor="text1"/>
            </w:rPr>
            <w:t>Journal of Coastal Research</w:t>
          </w:r>
          <w:r w:rsidRPr="29AEC8C9">
            <w:rPr>
              <w:rFonts w:ascii="Garamond" w:eastAsia="Garamond" w:hAnsi="Garamond" w:cs="Garamond"/>
              <w:color w:val="000000" w:themeColor="text1"/>
            </w:rPr>
            <w:t xml:space="preserve">, </w:t>
          </w:r>
          <w:r w:rsidRPr="29AEC8C9">
            <w:rPr>
              <w:rFonts w:ascii="Garamond" w:eastAsia="Garamond" w:hAnsi="Garamond" w:cs="Garamond"/>
              <w:i/>
              <w:iCs/>
              <w:color w:val="000000" w:themeColor="text1"/>
            </w:rPr>
            <w:t>26</w:t>
          </w:r>
          <w:r w:rsidRPr="29AEC8C9">
            <w:rPr>
              <w:rFonts w:ascii="Garamond" w:eastAsia="Garamond" w:hAnsi="Garamond" w:cs="Garamond"/>
              <w:color w:val="000000" w:themeColor="text1"/>
            </w:rPr>
            <w:t xml:space="preserve">(3), 510 –522. </w:t>
          </w:r>
          <w:r w:rsidRPr="29AEC8C9">
            <w:rPr>
              <w:rFonts w:ascii="Garamond" w:eastAsia="Garamond" w:hAnsi="Garamond" w:cs="Garamond"/>
              <w:color w:val="000000" w:themeColor="text1"/>
              <w:u w:val="single"/>
            </w:rPr>
            <w:t>https://doi.org/10.2112/08-1140.1</w:t>
          </w:r>
        </w:p>
      </w:sdtContent>
    </w:sdt>
    <w:sdt>
      <w:sdtPr>
        <w:rPr>
          <w:rFonts w:ascii="Garamond" w:hAnsi="Garamond"/>
          <w:color w:val="000000" w:themeColor="text1"/>
        </w:rPr>
        <w:tag w:val="goog_rdk_49"/>
        <w:id w:val="1568833982"/>
      </w:sdtPr>
      <w:sdtEndPr/>
      <w:sdtContent>
        <w:p w14:paraId="000000D9" w14:textId="0416B819" w:rsidR="002634C5" w:rsidRPr="002900C4" w:rsidRDefault="006376D0" w:rsidP="00D712BA">
          <w:pPr>
            <w:pStyle w:val="Normal0"/>
            <w:spacing w:before="240" w:after="240" w:line="240" w:lineRule="auto"/>
            <w:rPr>
              <w:rFonts w:ascii="Garamond" w:eastAsia="Garamond" w:hAnsi="Garamond" w:cs="Garamond"/>
              <w:color w:val="000000" w:themeColor="text1"/>
            </w:rPr>
          </w:pPr>
          <w:sdt>
            <w:sdtPr>
              <w:rPr>
                <w:rFonts w:ascii="Garamond" w:hAnsi="Garamond"/>
                <w:color w:val="000000" w:themeColor="text1"/>
              </w:rPr>
              <w:tag w:val="goog_rdk_48"/>
              <w:id w:val="884735643"/>
              <w:placeholder>
                <w:docPart w:val="DefaultPlaceholder_1081868574"/>
              </w:placeholder>
            </w:sdtPr>
            <w:sdtEndPr/>
            <w:sdtContent>
              <w:r w:rsidR="2BEE0C10" w:rsidRPr="29AEC8C9">
                <w:rPr>
                  <w:rFonts w:ascii="Garamond" w:eastAsia="Garamond" w:hAnsi="Garamond" w:cs="Garamond"/>
                  <w:color w:val="000000" w:themeColor="text1"/>
                </w:rPr>
                <w:t>MAXAR. WorldView-2. (2019), Level-1B.</w:t>
              </w:r>
            </w:sdtContent>
          </w:sdt>
        </w:p>
      </w:sdtContent>
    </w:sdt>
    <w:p w14:paraId="000000DA" w14:textId="55498289" w:rsidR="002634C5" w:rsidRPr="002900C4" w:rsidRDefault="2BEE0C10">
      <w:pPr>
        <w:pStyle w:val="Normal0"/>
        <w:spacing w:after="0" w:line="240" w:lineRule="auto"/>
        <w:ind w:left="720" w:hanging="720"/>
        <w:rPr>
          <w:rFonts w:ascii="Garamond" w:eastAsia="Garamond" w:hAnsi="Garamond" w:cs="Garamond"/>
          <w:color w:val="000000" w:themeColor="text1"/>
        </w:rPr>
      </w:pPr>
      <w:r w:rsidRPr="29AEC8C9">
        <w:rPr>
          <w:rFonts w:ascii="Garamond" w:eastAsia="Garamond" w:hAnsi="Garamond" w:cs="Garamond"/>
          <w:color w:val="000000" w:themeColor="text1"/>
        </w:rPr>
        <w:t xml:space="preserve">Schwab, W. C., Baldwin, W. E., Hapke, C. J., Lentz, E. E., Gayes, P. T., Denny, J. F., </w:t>
      </w:r>
      <w:sdt>
        <w:sdtPr>
          <w:rPr>
            <w:rFonts w:ascii="Garamond" w:hAnsi="Garamond"/>
            <w:color w:val="000000" w:themeColor="text1"/>
          </w:rPr>
          <w:tag w:val="goog_rdk_51"/>
          <w:id w:val="1084661380"/>
          <w:placeholder>
            <w:docPart w:val="DefaultPlaceholder_1081868574"/>
          </w:placeholder>
        </w:sdtPr>
        <w:sdtEndPr/>
        <w:sdtContent>
          <w:r w:rsidRPr="29AEC8C9">
            <w:rPr>
              <w:rFonts w:ascii="Garamond" w:eastAsia="Garamond" w:hAnsi="Garamond" w:cs="Garamond"/>
              <w:color w:val="000000" w:themeColor="text1"/>
            </w:rPr>
            <w:t>List, J.H.,</w:t>
          </w:r>
        </w:sdtContent>
      </w:sdt>
      <w:sdt>
        <w:sdtPr>
          <w:rPr>
            <w:rFonts w:ascii="Garamond" w:hAnsi="Garamond"/>
            <w:color w:val="000000" w:themeColor="text1"/>
          </w:rPr>
          <w:tag w:val="goog_rdk_52"/>
          <w:id w:val="1691344799"/>
          <w:placeholder>
            <w:docPart w:val="DefaultPlaceholder_1081868574"/>
          </w:placeholder>
          <w:showingPlcHdr/>
        </w:sdtPr>
        <w:sdtEndPr/>
        <w:sdtContent>
          <w:r w:rsidRPr="29AEC8C9">
            <w:rPr>
              <w:rFonts w:ascii="Garamond" w:hAnsi="Garamond"/>
              <w:color w:val="000000" w:themeColor="text1"/>
            </w:rPr>
            <w:t>Click here to enter text.</w:t>
          </w:r>
        </w:sdtContent>
      </w:sdt>
      <w:r w:rsidRPr="29AEC8C9">
        <w:rPr>
          <w:rFonts w:ascii="Garamond" w:eastAsia="Garamond" w:hAnsi="Garamond" w:cs="Garamond"/>
          <w:color w:val="000000" w:themeColor="text1"/>
        </w:rPr>
        <w:t xml:space="preserve"> &amp; Warner, J. C. (2013). Geologic evidence for onshore sediment transport from the inner continental shelf: Fire Island, New York. </w:t>
      </w:r>
      <w:r w:rsidRPr="29AEC8C9">
        <w:rPr>
          <w:rFonts w:ascii="Garamond" w:eastAsia="Garamond" w:hAnsi="Garamond" w:cs="Garamond"/>
          <w:i/>
          <w:iCs/>
          <w:color w:val="000000" w:themeColor="text1"/>
        </w:rPr>
        <w:t>Journal of Coastal Research</w:t>
      </w:r>
      <w:r w:rsidRPr="29AEC8C9">
        <w:rPr>
          <w:rFonts w:ascii="Garamond" w:eastAsia="Garamond" w:hAnsi="Garamond" w:cs="Garamond"/>
          <w:color w:val="000000" w:themeColor="text1"/>
        </w:rPr>
        <w:t xml:space="preserve">, </w:t>
      </w:r>
      <w:r w:rsidRPr="29AEC8C9">
        <w:rPr>
          <w:rFonts w:ascii="Garamond" w:eastAsia="Garamond" w:hAnsi="Garamond" w:cs="Garamond"/>
          <w:i/>
          <w:iCs/>
          <w:color w:val="000000" w:themeColor="text1"/>
        </w:rPr>
        <w:t>29</w:t>
      </w:r>
      <w:r w:rsidRPr="29AEC8C9">
        <w:rPr>
          <w:rFonts w:ascii="Garamond" w:eastAsia="Garamond" w:hAnsi="Garamond" w:cs="Garamond"/>
          <w:color w:val="000000" w:themeColor="text1"/>
        </w:rPr>
        <w:t>(3), 526–544. https://doi.org/10.</w:t>
      </w:r>
      <w:sdt>
        <w:sdtPr>
          <w:rPr>
            <w:rFonts w:ascii="Garamond" w:hAnsi="Garamond"/>
            <w:color w:val="000000" w:themeColor="text1"/>
          </w:rPr>
          <w:tag w:val="goog_rdk_57"/>
          <w:id w:val="620761694"/>
          <w:placeholder>
            <w:docPart w:val="DefaultPlaceholder_1081868574"/>
          </w:placeholder>
        </w:sdtPr>
        <w:sdtEndPr/>
        <w:sdtContent>
          <w:r w:rsidRPr="29AEC8C9">
            <w:rPr>
              <w:rFonts w:ascii="Garamond" w:eastAsia="Garamond" w:hAnsi="Garamond" w:cs="Garamond"/>
              <w:color w:val="000000" w:themeColor="text1"/>
            </w:rPr>
            <w:t>2112</w:t>
          </w:r>
        </w:sdtContent>
      </w:sdt>
      <w:r w:rsidRPr="29AEC8C9">
        <w:rPr>
          <w:rFonts w:ascii="Garamond" w:hAnsi="Garamond"/>
          <w:color w:val="000000" w:themeColor="text1"/>
        </w:rPr>
        <w:t>/</w:t>
      </w:r>
      <w:sdt>
        <w:sdtPr>
          <w:rPr>
            <w:rFonts w:ascii="Garamond" w:hAnsi="Garamond"/>
            <w:color w:val="000000" w:themeColor="text1"/>
          </w:rPr>
          <w:tag w:val="goog_rdk_59"/>
          <w:id w:val="1180288356"/>
          <w:placeholder>
            <w:docPart w:val="DefaultPlaceholder_1081868574"/>
          </w:placeholder>
        </w:sdtPr>
        <w:sdtEndPr/>
        <w:sdtContent>
          <w:r w:rsidRPr="29AEC8C9">
            <w:rPr>
              <w:rFonts w:ascii="Garamond" w:eastAsia="Garamond" w:hAnsi="Garamond" w:cs="Garamond"/>
              <w:color w:val="000000" w:themeColor="text1"/>
            </w:rPr>
            <w:t>JCOASTRES-D-12-00160</w:t>
          </w:r>
        </w:sdtContent>
      </w:sdt>
      <w:sdt>
        <w:sdtPr>
          <w:rPr>
            <w:rFonts w:ascii="Garamond" w:hAnsi="Garamond"/>
            <w:color w:val="000000" w:themeColor="text1"/>
          </w:rPr>
          <w:tag w:val="goog_rdk_60"/>
          <w:id w:val="545931195"/>
          <w:placeholder>
            <w:docPart w:val="DefaultPlaceholder_1081868574"/>
          </w:placeholder>
          <w:showingPlcHdr/>
        </w:sdtPr>
        <w:sdtEndPr/>
        <w:sdtContent>
          <w:r w:rsidR="0988B15F" w:rsidRPr="29AEC8C9">
            <w:rPr>
              <w:rFonts w:ascii="Garamond" w:hAnsi="Garamond"/>
              <w:color w:val="000000" w:themeColor="text1"/>
            </w:rPr>
            <w:t xml:space="preserve">     </w:t>
          </w:r>
        </w:sdtContent>
      </w:sdt>
    </w:p>
    <w:p w14:paraId="000000DB" w14:textId="77777777" w:rsidR="002634C5" w:rsidRPr="002900C4" w:rsidRDefault="002634C5">
      <w:pPr>
        <w:pStyle w:val="Normal0"/>
        <w:spacing w:after="0" w:line="240" w:lineRule="auto"/>
        <w:ind w:left="720" w:hanging="720"/>
        <w:rPr>
          <w:rFonts w:ascii="Garamond" w:eastAsia="Garamond" w:hAnsi="Garamond" w:cs="Garamond"/>
          <w:color w:val="000000" w:themeColor="text1"/>
        </w:rPr>
      </w:pPr>
    </w:p>
    <w:p w14:paraId="000000DC" w14:textId="5B3FA9A2" w:rsidR="002634C5" w:rsidRPr="002900C4" w:rsidRDefault="2BEE0C10">
      <w:pPr>
        <w:pStyle w:val="Normal0"/>
        <w:spacing w:after="0" w:line="240" w:lineRule="auto"/>
        <w:ind w:left="720" w:hanging="720"/>
        <w:rPr>
          <w:rFonts w:ascii="Garamond" w:hAnsi="Garamond"/>
          <w:color w:val="000000" w:themeColor="text1"/>
        </w:rPr>
      </w:pPr>
      <w:r w:rsidRPr="29AEC8C9">
        <w:rPr>
          <w:rFonts w:ascii="Garamond" w:eastAsia="Garamond" w:hAnsi="Garamond" w:cs="Garamond"/>
          <w:color w:val="000000" w:themeColor="text1"/>
        </w:rPr>
        <w:t xml:space="preserve">Vanhellemont, Q. (2019). Adaptation of the dark spectrum fitting atmospheric correction for aquatic applications of the Landsat and Sentinel-2 archives. </w:t>
      </w:r>
      <w:r w:rsidRPr="29AEC8C9">
        <w:rPr>
          <w:rFonts w:ascii="Garamond" w:eastAsia="Garamond" w:hAnsi="Garamond" w:cs="Garamond"/>
          <w:i/>
          <w:iCs/>
          <w:color w:val="000000" w:themeColor="text1"/>
        </w:rPr>
        <w:t>Remote Sensing of Environment</w:t>
      </w:r>
      <w:r w:rsidRPr="29AEC8C9">
        <w:rPr>
          <w:rFonts w:ascii="Garamond" w:eastAsia="Garamond" w:hAnsi="Garamond" w:cs="Garamond"/>
          <w:color w:val="000000" w:themeColor="text1"/>
        </w:rPr>
        <w:t xml:space="preserve">, </w:t>
      </w:r>
      <w:r w:rsidRPr="29AEC8C9">
        <w:rPr>
          <w:rFonts w:ascii="Garamond" w:eastAsia="Garamond" w:hAnsi="Garamond" w:cs="Garamond"/>
          <w:i/>
          <w:iCs/>
          <w:color w:val="000000" w:themeColor="text1"/>
        </w:rPr>
        <w:t>225</w:t>
      </w:r>
      <w:r w:rsidRPr="29AEC8C9">
        <w:rPr>
          <w:rFonts w:ascii="Garamond" w:eastAsia="Garamond" w:hAnsi="Garamond" w:cs="Garamond"/>
          <w:color w:val="000000" w:themeColor="text1"/>
        </w:rPr>
        <w:t xml:space="preserve">, 175 – 192. </w:t>
      </w:r>
      <w:hyperlink r:id="rId21">
        <w:r w:rsidRPr="29AEC8C9">
          <w:rPr>
            <w:rFonts w:ascii="Garamond" w:eastAsia="Garamond" w:hAnsi="Garamond" w:cs="Garamond"/>
            <w:color w:val="000000" w:themeColor="text1"/>
            <w:u w:val="single"/>
          </w:rPr>
          <w:t>https://doi.org/10.1016/j.rse.2019.03.010</w:t>
        </w:r>
      </w:hyperlink>
    </w:p>
    <w:p w14:paraId="000000DD" w14:textId="28F1A186" w:rsidR="002634C5" w:rsidRPr="002900C4" w:rsidRDefault="006376D0">
      <w:pPr>
        <w:pStyle w:val="Normal0"/>
        <w:spacing w:before="240" w:after="240" w:line="240" w:lineRule="auto"/>
        <w:ind w:left="720" w:hanging="720"/>
        <w:rPr>
          <w:rFonts w:ascii="Garamond" w:hAnsi="Garamond"/>
          <w:color w:val="000000" w:themeColor="text1"/>
        </w:rPr>
      </w:pPr>
      <w:sdt>
        <w:sdtPr>
          <w:rPr>
            <w:rFonts w:ascii="Garamond" w:hAnsi="Garamond"/>
            <w:color w:val="000000" w:themeColor="text1"/>
          </w:rPr>
          <w:tag w:val="goog_rdk_62"/>
          <w:id w:val="138139169"/>
          <w:placeholder>
            <w:docPart w:val="DFFB7DC44F400B4ABB87C8E83F74C35B"/>
          </w:placeholder>
        </w:sdtPr>
        <w:sdtEndPr/>
        <w:sdtContent>
          <w:r w:rsidR="2BEE0C10" w:rsidRPr="79EAF1A4">
            <w:rPr>
              <w:rFonts w:ascii="Garamond" w:hAnsi="Garamond"/>
              <w:color w:val="000000" w:themeColor="text1"/>
            </w:rPr>
            <w:t xml:space="preserve">U.S. Geological Survey Earth Resources Observation and Science Center. (2012). </w:t>
          </w:r>
          <w:r w:rsidR="2BEE0C10" w:rsidRPr="79EAF1A4">
            <w:rPr>
              <w:rFonts w:ascii="Garamond" w:hAnsi="Garamond"/>
              <w:i/>
              <w:iCs/>
              <w:color w:val="000000" w:themeColor="text1"/>
            </w:rPr>
            <w:t>Landsat</w:t>
          </w:r>
          <w:r w:rsidR="6F1277BF" w:rsidRPr="79EAF1A4">
            <w:rPr>
              <w:rFonts w:ascii="Garamond" w:hAnsi="Garamond"/>
              <w:i/>
              <w:iCs/>
              <w:color w:val="000000" w:themeColor="text1"/>
            </w:rPr>
            <w:t xml:space="preserve"> </w:t>
          </w:r>
          <w:r w:rsidR="4920915C" w:rsidRPr="79EAF1A4">
            <w:rPr>
              <w:rFonts w:ascii="Garamond" w:hAnsi="Garamond"/>
              <w:i/>
              <w:iCs/>
              <w:color w:val="000000" w:themeColor="text1"/>
            </w:rPr>
            <w:t>4-</w:t>
          </w:r>
          <w:r w:rsidR="6F1277BF" w:rsidRPr="79EAF1A4">
            <w:rPr>
              <w:rFonts w:ascii="Garamond" w:hAnsi="Garamond"/>
              <w:i/>
              <w:iCs/>
              <w:color w:val="000000" w:themeColor="text1"/>
            </w:rPr>
            <w:t>5</w:t>
          </w:r>
          <w:r w:rsidR="2BEE0C10" w:rsidRPr="79EAF1A4">
            <w:rPr>
              <w:rFonts w:ascii="Garamond" w:hAnsi="Garamond"/>
              <w:i/>
              <w:iCs/>
              <w:color w:val="000000" w:themeColor="text1"/>
            </w:rPr>
            <w:t xml:space="preserve"> TM </w:t>
          </w:r>
          <w:r w:rsidR="39A84B87" w:rsidRPr="7286A2BC">
            <w:rPr>
              <w:rFonts w:ascii="Garamond" w:hAnsi="Garamond"/>
              <w:i/>
              <w:iCs/>
              <w:color w:val="000000" w:themeColor="text1"/>
            </w:rPr>
            <w:t xml:space="preserve">Collection 2 </w:t>
          </w:r>
          <w:r w:rsidR="2BEE0C10" w:rsidRPr="79EAF1A4">
            <w:rPr>
              <w:rFonts w:ascii="Garamond" w:hAnsi="Garamond"/>
              <w:i/>
              <w:iCs/>
              <w:color w:val="000000" w:themeColor="text1"/>
            </w:rPr>
            <w:t>Level-1</w:t>
          </w:r>
          <w:r w:rsidR="005F45E0">
            <w:t xml:space="preserve"> </w:t>
          </w:r>
          <w:r w:rsidR="2BEE0C10" w:rsidRPr="79EAF1A4">
            <w:rPr>
              <w:rFonts w:ascii="Garamond" w:hAnsi="Garamond"/>
              <w:i/>
              <w:iCs/>
              <w:color w:val="000000" w:themeColor="text1"/>
            </w:rPr>
            <w:t>Surface Reflectance</w:t>
          </w:r>
          <w:r w:rsidR="2BEE0C10" w:rsidRPr="79EAF1A4">
            <w:rPr>
              <w:rFonts w:ascii="Garamond" w:hAnsi="Garamond"/>
              <w:color w:val="000000" w:themeColor="text1"/>
            </w:rPr>
            <w:t xml:space="preserve"> </w:t>
          </w:r>
          <w:r w:rsidR="288E25D6" w:rsidRPr="79EAF1A4">
            <w:rPr>
              <w:rFonts w:ascii="Garamond" w:hAnsi="Garamond"/>
              <w:color w:val="000000" w:themeColor="text1"/>
            </w:rPr>
            <w:t xml:space="preserve">[Data set.] </w:t>
          </w:r>
          <w:r w:rsidR="2BEE0C10" w:rsidRPr="79EAF1A4">
            <w:rPr>
              <w:rFonts w:ascii="Garamond" w:hAnsi="Garamond"/>
              <w:color w:val="000000" w:themeColor="text1"/>
            </w:rPr>
            <w:t>U.S. Geological Survey. https://doi.org/10.5066/</w:t>
          </w:r>
          <w:r w:rsidR="7286A2BC" w:rsidRPr="7286A2BC">
            <w:rPr>
              <w:rFonts w:ascii="Garamond" w:hAnsi="Garamond"/>
              <w:color w:val="000000" w:themeColor="text1"/>
            </w:rPr>
            <w:t>P918ROHC</w:t>
          </w:r>
        </w:sdtContent>
      </w:sdt>
    </w:p>
    <w:p w14:paraId="000000DE" w14:textId="7A151489" w:rsidR="002634C5" w:rsidRPr="002900C4" w:rsidRDefault="2BEE0C10" w:rsidP="00714742">
      <w:pPr>
        <w:pStyle w:val="Normal0"/>
        <w:spacing w:before="240" w:after="240" w:line="240" w:lineRule="auto"/>
        <w:ind w:left="720" w:hanging="720"/>
        <w:rPr>
          <w:rFonts w:ascii="Garamond" w:eastAsia="Garamond" w:hAnsi="Garamond" w:cs="Garamond"/>
          <w:color w:val="000000" w:themeColor="text1"/>
        </w:rPr>
      </w:pPr>
      <w:r w:rsidRPr="29AEC8C9">
        <w:rPr>
          <w:rFonts w:ascii="Garamond" w:hAnsi="Garamond"/>
          <w:color w:val="000000" w:themeColor="text1"/>
        </w:rPr>
        <w:t>U.S. Geological Survey Earth Resources Observations and Science Center</w:t>
      </w:r>
      <w:r w:rsidRPr="29AEC8C9">
        <w:rPr>
          <w:rFonts w:ascii="Garamond" w:hAnsi="Garamond"/>
          <w:i/>
          <w:iCs/>
          <w:color w:val="000000" w:themeColor="text1"/>
        </w:rPr>
        <w:t>. (2021). Landsat</w:t>
      </w:r>
      <w:r w:rsidR="54F392FA" w:rsidRPr="29AEC8C9">
        <w:rPr>
          <w:rFonts w:ascii="Garamond" w:hAnsi="Garamond"/>
          <w:i/>
          <w:iCs/>
          <w:color w:val="000000" w:themeColor="text1"/>
        </w:rPr>
        <w:t xml:space="preserve"> 8</w:t>
      </w:r>
      <w:r w:rsidRPr="29AEC8C9">
        <w:rPr>
          <w:rFonts w:ascii="Garamond" w:hAnsi="Garamond"/>
          <w:i/>
          <w:iCs/>
          <w:color w:val="000000" w:themeColor="text1"/>
        </w:rPr>
        <w:t xml:space="preserve"> OLI </w:t>
      </w:r>
      <w:r w:rsidR="3F72FB16" w:rsidRPr="29AEC8C9">
        <w:rPr>
          <w:rFonts w:ascii="Garamond" w:hAnsi="Garamond"/>
          <w:i/>
          <w:iCs/>
          <w:color w:val="000000" w:themeColor="text1"/>
        </w:rPr>
        <w:t>(Operational Land Imager)</w:t>
      </w:r>
      <w:r w:rsidR="024D744B" w:rsidRPr="29AEC8C9">
        <w:rPr>
          <w:rFonts w:ascii="Garamond" w:hAnsi="Garamond"/>
          <w:i/>
          <w:iCs/>
          <w:color w:val="000000" w:themeColor="text1"/>
        </w:rPr>
        <w:t xml:space="preserve"> </w:t>
      </w:r>
      <w:r w:rsidRPr="29AEC8C9">
        <w:rPr>
          <w:rFonts w:ascii="Garamond" w:hAnsi="Garamond"/>
          <w:i/>
          <w:iCs/>
          <w:color w:val="000000" w:themeColor="text1"/>
        </w:rPr>
        <w:t>Level-1 Surface Reflectance</w:t>
      </w:r>
      <w:r w:rsidRPr="29AEC8C9">
        <w:rPr>
          <w:rFonts w:ascii="Garamond" w:hAnsi="Garamond"/>
          <w:color w:val="000000" w:themeColor="text1"/>
        </w:rPr>
        <w:t xml:space="preserve">. </w:t>
      </w:r>
      <w:r w:rsidR="50F61640" w:rsidRPr="29AEC8C9">
        <w:rPr>
          <w:rFonts w:ascii="Garamond" w:hAnsi="Garamond"/>
          <w:color w:val="000000" w:themeColor="text1"/>
        </w:rPr>
        <w:t>[Data set.] U.S.</w:t>
      </w:r>
      <w:r w:rsidRPr="29AEC8C9">
        <w:rPr>
          <w:rFonts w:ascii="Garamond" w:hAnsi="Garamond"/>
          <w:color w:val="000000" w:themeColor="text1"/>
        </w:rPr>
        <w:t xml:space="preserve"> Geological Survey. </w:t>
      </w:r>
      <w:hyperlink r:id="rId22">
        <w:r w:rsidRPr="29AEC8C9">
          <w:rPr>
            <w:rFonts w:ascii="Garamond" w:hAnsi="Garamond"/>
            <w:color w:val="000000" w:themeColor="text1"/>
          </w:rPr>
          <w:t>https://doi.org/10.5066/F71835S6</w:t>
        </w:r>
      </w:hyperlink>
    </w:p>
    <w:p w14:paraId="4E65EA09" w14:textId="02DFE1CF" w:rsidR="00DD7257" w:rsidRPr="004824D0" w:rsidRDefault="00EF2ACC" w:rsidP="004824D0">
      <w:pPr>
        <w:pStyle w:val="Normal0"/>
        <w:spacing w:after="0" w:line="240" w:lineRule="auto"/>
        <w:ind w:left="720" w:hanging="720"/>
        <w:rPr>
          <w:rFonts w:ascii="Garamond" w:eastAsia="Garamond" w:hAnsi="Garamond" w:cs="Garamond"/>
        </w:rPr>
      </w:pPr>
      <w:r w:rsidRPr="002900C4">
        <w:rPr>
          <w:rFonts w:ascii="Garamond" w:eastAsia="Garamond" w:hAnsi="Garamond" w:cs="Garamond"/>
          <w:color w:val="000000" w:themeColor="text1"/>
        </w:rPr>
        <w:t xml:space="preserve">Wu, M., Duvat, V. K., &amp; Purkis, S. J. (2021). Multi-decadal atoll-island dynamics in the Indian Ocean Chagos Archipelago. </w:t>
      </w:r>
      <w:r w:rsidRPr="002900C4">
        <w:rPr>
          <w:rFonts w:ascii="Garamond" w:eastAsia="Garamond" w:hAnsi="Garamond" w:cs="Garamond"/>
          <w:i/>
          <w:color w:val="000000" w:themeColor="text1"/>
        </w:rPr>
        <w:t>Global and Planetary Change</w:t>
      </w:r>
      <w:r w:rsidRPr="002900C4">
        <w:rPr>
          <w:rFonts w:ascii="Garamond" w:eastAsia="Garamond" w:hAnsi="Garamond" w:cs="Garamond"/>
          <w:color w:val="000000" w:themeColor="text1"/>
        </w:rPr>
        <w:t xml:space="preserve">, 202, Article 103519. </w:t>
      </w:r>
      <w:sdt>
        <w:sdtPr>
          <w:rPr>
            <w:rFonts w:ascii="Garamond" w:hAnsi="Garamond"/>
            <w:color w:val="000000" w:themeColor="text1"/>
          </w:rPr>
          <w:tag w:val="goog_rdk_67"/>
          <w:id w:val="238787572"/>
        </w:sdtPr>
        <w:sdtEndPr/>
        <w:sdtContent>
          <w:hyperlink r:id="rId23" w:history="1">
            <w:r w:rsidRPr="002900C4">
              <w:rPr>
                <w:rFonts w:ascii="Garamond" w:eastAsia="Garamond" w:hAnsi="Garamond" w:cs="Garamond"/>
                <w:color w:val="000000" w:themeColor="text1"/>
                <w:u w:val="single"/>
              </w:rPr>
              <w:t>https://doi.org/10.1016/j.gloplacha.2021.103519</w:t>
            </w:r>
          </w:hyperlink>
        </w:sdtContent>
      </w:sdt>
      <w:r w:rsidR="002900C4" w:rsidRPr="002900C4">
        <w:rPr>
          <w:rFonts w:ascii="Garamond" w:hAnsi="Garamond"/>
          <w:color w:val="000000" w:themeColor="text1"/>
        </w:rPr>
        <w:t xml:space="preserve">     </w:t>
      </w:r>
      <w:r w:rsidR="00DD7257">
        <w:br w:type="page"/>
      </w:r>
    </w:p>
    <w:p w14:paraId="000000E2" w14:textId="66726A53" w:rsidR="002634C5" w:rsidRDefault="00EF2ACC">
      <w:pPr>
        <w:pStyle w:val="Normal0"/>
        <w:jc w:val="center"/>
        <w:rPr>
          <w:rFonts w:ascii="Garamond" w:eastAsia="Garamond" w:hAnsi="Garamond" w:cs="Garamond"/>
          <w:b/>
          <w:color w:val="365F91"/>
          <w:sz w:val="28"/>
          <w:szCs w:val="28"/>
          <w:highlight w:val="white"/>
        </w:rPr>
      </w:pPr>
      <w:r>
        <w:rPr>
          <w:rFonts w:ascii="Garamond" w:eastAsia="Garamond" w:hAnsi="Garamond" w:cs="Garamond"/>
          <w:b/>
          <w:color w:val="365F91"/>
          <w:sz w:val="28"/>
          <w:szCs w:val="28"/>
          <w:highlight w:val="white"/>
        </w:rPr>
        <w:lastRenderedPageBreak/>
        <w:t>Appendix A</w:t>
      </w:r>
    </w:p>
    <w:p w14:paraId="000000E4" w14:textId="30439903" w:rsidR="002634C5" w:rsidRDefault="00EF2ACC">
      <w:pPr>
        <w:pStyle w:val="Normal0"/>
        <w:pBdr>
          <w:top w:val="nil"/>
          <w:left w:val="nil"/>
          <w:bottom w:val="nil"/>
          <w:right w:val="nil"/>
          <w:between w:val="nil"/>
        </w:pBdr>
        <w:spacing w:after="0" w:line="240" w:lineRule="auto"/>
        <w:jc w:val="center"/>
        <w:rPr>
          <w:rFonts w:ascii="Times New Roman" w:eastAsia="Times New Roman" w:hAnsi="Times New Roman" w:cs="Times New Roman"/>
          <w:color w:val="000000"/>
          <w:sz w:val="24"/>
          <w:szCs w:val="24"/>
        </w:rPr>
      </w:pPr>
      <w:r>
        <w:rPr>
          <w:rFonts w:ascii="Times New Roman" w:eastAsia="Times New Roman" w:hAnsi="Times New Roman" w:cs="Times New Roman"/>
          <w:noProof/>
          <w:color w:val="000000"/>
          <w:sz w:val="24"/>
          <w:szCs w:val="24"/>
        </w:rPr>
        <w:drawing>
          <wp:inline distT="0" distB="0" distL="0" distR="0" wp14:anchorId="619AD47F" wp14:editId="07777777">
            <wp:extent cx="7580897" cy="4404492"/>
            <wp:effectExtent l="0" t="0" r="0" b="0"/>
            <wp:docPr id="2011253121" name="image12.jpg" descr="A screenshot of a computer&#10;&#10;Description automatically generated with low confidence"/>
            <wp:cNvGraphicFramePr/>
            <a:graphic xmlns:a="http://schemas.openxmlformats.org/drawingml/2006/main">
              <a:graphicData uri="http://schemas.openxmlformats.org/drawingml/2006/picture">
                <pic:pic xmlns:pic="http://schemas.openxmlformats.org/drawingml/2006/picture">
                  <pic:nvPicPr>
                    <pic:cNvPr id="0" name="image12.jpg" descr="A screenshot of a computer&#10;&#10;Description automatically generated with low confidence"/>
                    <pic:cNvPicPr preferRelativeResize="0"/>
                  </pic:nvPicPr>
                  <pic:blipFill>
                    <a:blip r:embed="rId24"/>
                    <a:srcRect/>
                    <a:stretch>
                      <a:fillRect/>
                    </a:stretch>
                  </pic:blipFill>
                  <pic:spPr>
                    <a:xfrm rot="16200000">
                      <a:off x="0" y="0"/>
                      <a:ext cx="7580897" cy="4404492"/>
                    </a:xfrm>
                    <a:prstGeom prst="rect">
                      <a:avLst/>
                    </a:prstGeom>
                    <a:ln/>
                  </pic:spPr>
                </pic:pic>
              </a:graphicData>
            </a:graphic>
          </wp:inline>
        </w:drawing>
      </w:r>
    </w:p>
    <w:p w14:paraId="000000E5" w14:textId="77777777" w:rsidR="002634C5" w:rsidRDefault="00EF2ACC">
      <w:pPr>
        <w:pStyle w:val="Normal0"/>
        <w:pBdr>
          <w:top w:val="nil"/>
          <w:left w:val="nil"/>
          <w:bottom w:val="nil"/>
          <w:right w:val="nil"/>
          <w:between w:val="nil"/>
        </w:pBdr>
        <w:spacing w:line="240" w:lineRule="auto"/>
        <w:jc w:val="center"/>
        <w:rPr>
          <w:rFonts w:ascii="Garamond" w:eastAsia="Garamond" w:hAnsi="Garamond" w:cs="Garamond"/>
          <w:i/>
          <w:color w:val="000000"/>
        </w:rPr>
      </w:pPr>
      <w:r>
        <w:rPr>
          <w:rFonts w:ascii="Garamond" w:eastAsia="Garamond" w:hAnsi="Garamond" w:cs="Garamond"/>
          <w:i/>
          <w:color w:val="000000"/>
        </w:rPr>
        <w:t xml:space="preserve">Figure A1: </w:t>
      </w:r>
      <w:r>
        <w:rPr>
          <w:rFonts w:ascii="Garamond" w:eastAsia="Garamond" w:hAnsi="Garamond" w:cs="Garamond"/>
          <w:color w:val="000000"/>
        </w:rPr>
        <w:t>Spring (2001-2018) Seasonal turbidity static map using Landsat imagery.</w:t>
      </w:r>
    </w:p>
    <w:p w14:paraId="000000E6" w14:textId="77777777" w:rsidR="002634C5" w:rsidRDefault="00EF2ACC">
      <w:pPr>
        <w:pStyle w:val="Normal0"/>
        <w:jc w:val="center"/>
      </w:pPr>
      <w:r>
        <w:rPr>
          <w:rFonts w:ascii="Garamond" w:eastAsia="Garamond" w:hAnsi="Garamond" w:cs="Garamond"/>
          <w:noProof/>
          <w:color w:val="000000"/>
          <w:highlight w:val="white"/>
        </w:rPr>
        <w:lastRenderedPageBreak/>
        <w:drawing>
          <wp:inline distT="0" distB="0" distL="0" distR="0" wp14:anchorId="3FC9ADA3" wp14:editId="07777777">
            <wp:extent cx="7627947" cy="4429262"/>
            <wp:effectExtent l="0" t="0" r="0" b="0"/>
            <wp:docPr id="2011253120" name="image20.jpg" descr="Graphical user interface&#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20.jpg" descr="Graphical user interface&#10;&#10;Description automatically generated"/>
                    <pic:cNvPicPr preferRelativeResize="0"/>
                  </pic:nvPicPr>
                  <pic:blipFill>
                    <a:blip r:embed="rId25"/>
                    <a:srcRect/>
                    <a:stretch>
                      <a:fillRect/>
                    </a:stretch>
                  </pic:blipFill>
                  <pic:spPr>
                    <a:xfrm rot="16200000">
                      <a:off x="0" y="0"/>
                      <a:ext cx="7627947" cy="4429262"/>
                    </a:xfrm>
                    <a:prstGeom prst="rect">
                      <a:avLst/>
                    </a:prstGeom>
                    <a:ln/>
                  </pic:spPr>
                </pic:pic>
              </a:graphicData>
            </a:graphic>
          </wp:inline>
        </w:drawing>
      </w:r>
    </w:p>
    <w:p w14:paraId="000000E7" w14:textId="77777777" w:rsidR="002634C5" w:rsidRDefault="00EF2ACC">
      <w:pPr>
        <w:pStyle w:val="Normal0"/>
        <w:pBdr>
          <w:top w:val="nil"/>
          <w:left w:val="nil"/>
          <w:bottom w:val="nil"/>
          <w:right w:val="nil"/>
          <w:between w:val="nil"/>
        </w:pBdr>
        <w:spacing w:line="240" w:lineRule="auto"/>
        <w:jc w:val="center"/>
        <w:rPr>
          <w:rFonts w:ascii="Garamond" w:eastAsia="Garamond" w:hAnsi="Garamond" w:cs="Garamond"/>
          <w:i/>
          <w:color w:val="000000"/>
        </w:rPr>
      </w:pPr>
      <w:r>
        <w:rPr>
          <w:rFonts w:ascii="Garamond" w:eastAsia="Garamond" w:hAnsi="Garamond" w:cs="Garamond"/>
          <w:i/>
          <w:color w:val="000000"/>
        </w:rPr>
        <w:t xml:space="preserve">Figure A2: </w:t>
      </w:r>
      <w:r>
        <w:rPr>
          <w:rFonts w:ascii="Garamond" w:eastAsia="Garamond" w:hAnsi="Garamond" w:cs="Garamond"/>
          <w:color w:val="000000"/>
        </w:rPr>
        <w:t>Spring (2000-2019) Seasonal turbidity static map using Landsat imagery.</w:t>
      </w:r>
    </w:p>
    <w:p w14:paraId="3D07C6C7" w14:textId="77777777" w:rsidR="005D7DFB" w:rsidRDefault="00EF2ACC" w:rsidP="005D7DFB">
      <w:pPr>
        <w:pStyle w:val="Normal0"/>
        <w:jc w:val="center"/>
      </w:pPr>
      <w:r>
        <w:rPr>
          <w:rFonts w:ascii="Garamond" w:eastAsia="Garamond" w:hAnsi="Garamond" w:cs="Garamond"/>
          <w:b/>
          <w:i/>
          <w:noProof/>
          <w:color w:val="000000"/>
          <w:highlight w:val="white"/>
        </w:rPr>
        <w:lastRenderedPageBreak/>
        <w:drawing>
          <wp:inline distT="0" distB="0" distL="0" distR="0" wp14:anchorId="77B8E5E7" wp14:editId="07777777">
            <wp:extent cx="7546342" cy="4389133"/>
            <wp:effectExtent l="0" t="0" r="0" b="0"/>
            <wp:docPr id="2011253124" name="image7.jpg" descr="A screenshot of a video game&#10;&#10;Description automatically generated with medium confidence"/>
            <wp:cNvGraphicFramePr/>
            <a:graphic xmlns:a="http://schemas.openxmlformats.org/drawingml/2006/main">
              <a:graphicData uri="http://schemas.openxmlformats.org/drawingml/2006/picture">
                <pic:pic xmlns:pic="http://schemas.openxmlformats.org/drawingml/2006/picture">
                  <pic:nvPicPr>
                    <pic:cNvPr id="0" name="image7.jpg" descr="A screenshot of a video game&#10;&#10;Description automatically generated with medium confidence"/>
                    <pic:cNvPicPr preferRelativeResize="0"/>
                  </pic:nvPicPr>
                  <pic:blipFill>
                    <a:blip r:embed="rId26"/>
                    <a:srcRect/>
                    <a:stretch>
                      <a:fillRect/>
                    </a:stretch>
                  </pic:blipFill>
                  <pic:spPr>
                    <a:xfrm rot="16200000">
                      <a:off x="0" y="0"/>
                      <a:ext cx="7546342" cy="4389133"/>
                    </a:xfrm>
                    <a:prstGeom prst="rect">
                      <a:avLst/>
                    </a:prstGeom>
                    <a:ln/>
                  </pic:spPr>
                </pic:pic>
              </a:graphicData>
            </a:graphic>
          </wp:inline>
        </w:drawing>
      </w:r>
    </w:p>
    <w:p w14:paraId="000000EA" w14:textId="22FC1D96" w:rsidR="002634C5" w:rsidRPr="005D7DFB" w:rsidRDefault="00EF2ACC" w:rsidP="005D7DFB">
      <w:pPr>
        <w:pStyle w:val="Normal0"/>
        <w:jc w:val="center"/>
      </w:pPr>
      <w:r>
        <w:rPr>
          <w:rFonts w:ascii="Garamond" w:eastAsia="Garamond" w:hAnsi="Garamond" w:cs="Garamond"/>
          <w:i/>
          <w:color w:val="000000"/>
        </w:rPr>
        <w:t xml:space="preserve">Figure A3: </w:t>
      </w:r>
      <w:r>
        <w:rPr>
          <w:rFonts w:ascii="Garamond" w:eastAsia="Garamond" w:hAnsi="Garamond" w:cs="Garamond"/>
          <w:color w:val="000000"/>
        </w:rPr>
        <w:t>Fall (2001-2020) Seasonal turbidity static map using Landsat imagery.</w:t>
      </w:r>
    </w:p>
    <w:p w14:paraId="000000EC" w14:textId="4002AC0E" w:rsidR="002634C5" w:rsidRDefault="00EF2ACC">
      <w:pPr>
        <w:pStyle w:val="Normal0"/>
        <w:spacing w:after="0" w:line="259" w:lineRule="auto"/>
        <w:jc w:val="center"/>
        <w:rPr>
          <w:rFonts w:ascii="Garamond" w:eastAsia="Garamond" w:hAnsi="Garamond" w:cs="Garamond"/>
          <w:i/>
        </w:rPr>
      </w:pPr>
      <w:r>
        <w:rPr>
          <w:noProof/>
        </w:rPr>
        <w:lastRenderedPageBreak/>
        <w:drawing>
          <wp:inline distT="0" distB="0" distL="0" distR="0" wp14:anchorId="7CFFDE8E" wp14:editId="07777777">
            <wp:extent cx="7835156" cy="4557086"/>
            <wp:effectExtent l="0" t="0" r="0" b="0"/>
            <wp:docPr id="2011253122" name="image8.jpg" descr="A screenshot of a video game&#10;&#10;Description automatically generated with medium confidence"/>
            <wp:cNvGraphicFramePr/>
            <a:graphic xmlns:a="http://schemas.openxmlformats.org/drawingml/2006/main">
              <a:graphicData uri="http://schemas.openxmlformats.org/drawingml/2006/picture">
                <pic:pic xmlns:pic="http://schemas.openxmlformats.org/drawingml/2006/picture">
                  <pic:nvPicPr>
                    <pic:cNvPr id="0" name="image8.jpg" descr="A screenshot of a video game&#10;&#10;Description automatically generated with medium confidence"/>
                    <pic:cNvPicPr preferRelativeResize="0"/>
                  </pic:nvPicPr>
                  <pic:blipFill>
                    <a:blip r:embed="rId27"/>
                    <a:srcRect/>
                    <a:stretch>
                      <a:fillRect/>
                    </a:stretch>
                  </pic:blipFill>
                  <pic:spPr>
                    <a:xfrm rot="16200000">
                      <a:off x="0" y="0"/>
                      <a:ext cx="7835156" cy="4557086"/>
                    </a:xfrm>
                    <a:prstGeom prst="rect">
                      <a:avLst/>
                    </a:prstGeom>
                    <a:ln/>
                  </pic:spPr>
                </pic:pic>
              </a:graphicData>
            </a:graphic>
          </wp:inline>
        </w:drawing>
      </w:r>
    </w:p>
    <w:p w14:paraId="000000ED" w14:textId="77777777" w:rsidR="002634C5" w:rsidRDefault="00EF2ACC">
      <w:pPr>
        <w:pStyle w:val="Normal0"/>
        <w:spacing w:after="0" w:line="259" w:lineRule="auto"/>
        <w:jc w:val="center"/>
        <w:rPr>
          <w:rFonts w:ascii="Garamond" w:eastAsia="Garamond" w:hAnsi="Garamond" w:cs="Garamond"/>
          <w:i/>
        </w:rPr>
      </w:pPr>
      <w:r>
        <w:rPr>
          <w:rFonts w:ascii="Garamond" w:eastAsia="Garamond" w:hAnsi="Garamond" w:cs="Garamond"/>
          <w:color w:val="000000"/>
        </w:rPr>
        <w:t xml:space="preserve">Figure A4: </w:t>
      </w:r>
      <w:r>
        <w:rPr>
          <w:rFonts w:ascii="Garamond" w:eastAsia="Garamond" w:hAnsi="Garamond" w:cs="Garamond"/>
          <w:i/>
          <w:color w:val="000000"/>
        </w:rPr>
        <w:t>Winter (2001-2020) Seasonal turbidity static map using Landsat imagery.</w:t>
      </w:r>
    </w:p>
    <w:p w14:paraId="000000EE" w14:textId="77777777" w:rsidR="002634C5" w:rsidRDefault="00EF2ACC">
      <w:pPr>
        <w:pStyle w:val="Normal0"/>
        <w:spacing w:after="0" w:line="259" w:lineRule="auto"/>
        <w:jc w:val="center"/>
        <w:rPr>
          <w:rFonts w:ascii="Garamond" w:eastAsia="Garamond" w:hAnsi="Garamond" w:cs="Garamond"/>
          <w:b/>
          <w:color w:val="365F91"/>
          <w:sz w:val="28"/>
          <w:szCs w:val="28"/>
          <w:highlight w:val="white"/>
        </w:rPr>
      </w:pPr>
      <w:r>
        <w:rPr>
          <w:rFonts w:ascii="Garamond" w:eastAsia="Garamond" w:hAnsi="Garamond" w:cs="Garamond"/>
          <w:b/>
          <w:color w:val="365F91"/>
          <w:sz w:val="28"/>
          <w:szCs w:val="28"/>
          <w:highlight w:val="white"/>
        </w:rPr>
        <w:lastRenderedPageBreak/>
        <w:t>Appendix B</w:t>
      </w:r>
    </w:p>
    <w:p w14:paraId="000000EF" w14:textId="77777777" w:rsidR="002634C5" w:rsidRDefault="002634C5">
      <w:pPr>
        <w:pStyle w:val="Normal0"/>
        <w:spacing w:after="0" w:line="259" w:lineRule="auto"/>
        <w:jc w:val="center"/>
        <w:rPr>
          <w:rFonts w:ascii="Garamond" w:eastAsia="Garamond" w:hAnsi="Garamond" w:cs="Garamond"/>
          <w:i/>
          <w:sz w:val="28"/>
          <w:szCs w:val="28"/>
        </w:rPr>
      </w:pPr>
    </w:p>
    <w:p w14:paraId="000000F0" w14:textId="77777777" w:rsidR="002634C5" w:rsidRDefault="00EF2ACC">
      <w:pPr>
        <w:pStyle w:val="Normal0"/>
        <w:keepNext/>
        <w:ind w:left="360"/>
        <w:jc w:val="center"/>
      </w:pPr>
      <w:r>
        <w:rPr>
          <w:rFonts w:ascii="Garamond" w:eastAsia="Garamond" w:hAnsi="Garamond" w:cs="Garamond"/>
          <w:b/>
          <w:noProof/>
        </w:rPr>
        <w:drawing>
          <wp:inline distT="0" distB="0" distL="0" distR="0" wp14:anchorId="53166B43" wp14:editId="07777777">
            <wp:extent cx="4900081" cy="3463290"/>
            <wp:effectExtent l="0" t="0" r="0" b="0"/>
            <wp:docPr id="2011253123" name="image5.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5.png" descr="Chart, scatter chart&#10;&#10;Description automatically generated"/>
                    <pic:cNvPicPr preferRelativeResize="0"/>
                  </pic:nvPicPr>
                  <pic:blipFill>
                    <a:blip r:embed="rId28"/>
                    <a:srcRect t="3364" b="2396"/>
                    <a:stretch>
                      <a:fillRect/>
                    </a:stretch>
                  </pic:blipFill>
                  <pic:spPr>
                    <a:xfrm>
                      <a:off x="0" y="0"/>
                      <a:ext cx="4900081" cy="3463290"/>
                    </a:xfrm>
                    <a:prstGeom prst="rect">
                      <a:avLst/>
                    </a:prstGeom>
                    <a:ln/>
                  </pic:spPr>
                </pic:pic>
              </a:graphicData>
            </a:graphic>
          </wp:inline>
        </w:drawing>
      </w:r>
    </w:p>
    <w:p w14:paraId="000000F1" w14:textId="77777777" w:rsidR="002634C5" w:rsidRDefault="00EF2ACC">
      <w:pPr>
        <w:pStyle w:val="Normal0"/>
        <w:jc w:val="center"/>
        <w:rPr>
          <w:rFonts w:ascii="Garamond" w:eastAsia="Garamond" w:hAnsi="Garamond" w:cs="Garamond"/>
          <w:color w:val="000000"/>
        </w:rPr>
      </w:pPr>
      <w:r>
        <w:rPr>
          <w:rFonts w:ascii="Garamond" w:eastAsia="Garamond" w:hAnsi="Garamond" w:cs="Garamond"/>
          <w:i/>
          <w:color w:val="000000"/>
        </w:rPr>
        <w:t>Figure B1:</w:t>
      </w:r>
      <w:r>
        <w:rPr>
          <w:rFonts w:ascii="Garamond" w:eastAsia="Garamond" w:hAnsi="Garamond" w:cs="Garamond"/>
          <w:color w:val="000000"/>
        </w:rPr>
        <w:t xml:space="preserve"> Bayside 27 Statistically Significant Turbidity Time Series Plots</w:t>
      </w:r>
    </w:p>
    <w:p w14:paraId="000000F2" w14:textId="77777777" w:rsidR="002634C5" w:rsidRDefault="00EF2ACC">
      <w:pPr>
        <w:pStyle w:val="Normal0"/>
        <w:spacing w:after="160" w:line="259" w:lineRule="auto"/>
        <w:jc w:val="center"/>
        <w:rPr>
          <w:rFonts w:ascii="Garamond" w:eastAsia="Garamond" w:hAnsi="Garamond" w:cs="Garamond"/>
          <w:color w:val="000000"/>
        </w:rPr>
      </w:pPr>
      <w:r>
        <w:rPr>
          <w:noProof/>
        </w:rPr>
        <w:drawing>
          <wp:inline distT="0" distB="0" distL="0" distR="0" wp14:anchorId="58BF944A" wp14:editId="07777777">
            <wp:extent cx="5136789" cy="3333452"/>
            <wp:effectExtent l="0" t="0" r="0" b="0"/>
            <wp:docPr id="2011253125" name="image14.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4.png" descr="Chart, scatter chart&#10;&#10;Description automatically generated"/>
                    <pic:cNvPicPr preferRelativeResize="0"/>
                  </pic:nvPicPr>
                  <pic:blipFill>
                    <a:blip r:embed="rId29"/>
                    <a:srcRect t="3236" b="2925"/>
                    <a:stretch>
                      <a:fillRect/>
                    </a:stretch>
                  </pic:blipFill>
                  <pic:spPr>
                    <a:xfrm>
                      <a:off x="0" y="0"/>
                      <a:ext cx="5136789" cy="3333452"/>
                    </a:xfrm>
                    <a:prstGeom prst="rect">
                      <a:avLst/>
                    </a:prstGeom>
                    <a:ln/>
                  </pic:spPr>
                </pic:pic>
              </a:graphicData>
            </a:graphic>
          </wp:inline>
        </w:drawing>
      </w:r>
    </w:p>
    <w:p w14:paraId="000000F3" w14:textId="77777777" w:rsidR="002634C5" w:rsidRDefault="00EF2ACC">
      <w:pPr>
        <w:pStyle w:val="Normal0"/>
        <w:spacing w:after="160" w:line="259" w:lineRule="auto"/>
        <w:jc w:val="center"/>
        <w:rPr>
          <w:rFonts w:ascii="Garamond" w:eastAsia="Garamond" w:hAnsi="Garamond" w:cs="Garamond"/>
          <w:b/>
        </w:rPr>
      </w:pPr>
      <w:r>
        <w:rPr>
          <w:rFonts w:ascii="Garamond" w:eastAsia="Garamond" w:hAnsi="Garamond" w:cs="Garamond"/>
          <w:i/>
          <w:color w:val="000000"/>
        </w:rPr>
        <w:t>Figure B2:</w:t>
      </w:r>
      <w:r>
        <w:rPr>
          <w:rFonts w:ascii="Garamond" w:eastAsia="Garamond" w:hAnsi="Garamond" w:cs="Garamond"/>
          <w:color w:val="000000"/>
        </w:rPr>
        <w:t xml:space="preserve"> Bayside 127 Statistically Significant Turbidity Time Series Plot</w:t>
      </w:r>
    </w:p>
    <w:p w14:paraId="000000F4" w14:textId="77777777" w:rsidR="002634C5" w:rsidRDefault="00EF2ACC">
      <w:pPr>
        <w:pStyle w:val="Normal0"/>
        <w:keepNext/>
        <w:jc w:val="center"/>
      </w:pPr>
      <w:r>
        <w:rPr>
          <w:noProof/>
        </w:rPr>
        <w:lastRenderedPageBreak/>
        <w:drawing>
          <wp:inline distT="0" distB="0" distL="0" distR="0" wp14:anchorId="6817EC33" wp14:editId="07777777">
            <wp:extent cx="5005153" cy="3486650"/>
            <wp:effectExtent l="0" t="0" r="0" b="0"/>
            <wp:docPr id="2011253126" name="image6.png" descr="Chart, line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6.png" descr="Chart, line chart&#10;&#10;Description automatically generated"/>
                    <pic:cNvPicPr preferRelativeResize="0"/>
                  </pic:nvPicPr>
                  <pic:blipFill>
                    <a:blip r:embed="rId30"/>
                    <a:srcRect t="3959" b="3159"/>
                    <a:stretch>
                      <a:fillRect/>
                    </a:stretch>
                  </pic:blipFill>
                  <pic:spPr>
                    <a:xfrm>
                      <a:off x="0" y="0"/>
                      <a:ext cx="5005153" cy="3486650"/>
                    </a:xfrm>
                    <a:prstGeom prst="rect">
                      <a:avLst/>
                    </a:prstGeom>
                    <a:ln/>
                  </pic:spPr>
                </pic:pic>
              </a:graphicData>
            </a:graphic>
          </wp:inline>
        </w:drawing>
      </w:r>
    </w:p>
    <w:p w14:paraId="000000F6" w14:textId="5F0E14A4" w:rsidR="002634C5" w:rsidRPr="00DD7257" w:rsidRDefault="00EF2ACC" w:rsidP="00DD7257">
      <w:pPr>
        <w:pStyle w:val="Normal0"/>
        <w:pBdr>
          <w:top w:val="nil"/>
          <w:left w:val="nil"/>
          <w:bottom w:val="nil"/>
          <w:right w:val="nil"/>
          <w:between w:val="nil"/>
        </w:pBdr>
        <w:spacing w:line="240" w:lineRule="auto"/>
        <w:jc w:val="center"/>
        <w:rPr>
          <w:rFonts w:ascii="Garamond" w:eastAsia="Garamond" w:hAnsi="Garamond" w:cs="Garamond"/>
          <w:color w:val="000000"/>
        </w:rPr>
      </w:pPr>
      <w:r>
        <w:rPr>
          <w:i/>
          <w:color w:val="1F497D"/>
          <w:sz w:val="18"/>
          <w:szCs w:val="18"/>
        </w:rPr>
        <w:t xml:space="preserve"> </w:t>
      </w:r>
      <w:r>
        <w:rPr>
          <w:rFonts w:ascii="Garamond" w:eastAsia="Garamond" w:hAnsi="Garamond" w:cs="Garamond"/>
          <w:i/>
          <w:color w:val="000000"/>
        </w:rPr>
        <w:t xml:space="preserve">Figure B3: </w:t>
      </w:r>
      <w:r>
        <w:rPr>
          <w:rFonts w:ascii="Garamond" w:eastAsia="Garamond" w:hAnsi="Garamond" w:cs="Garamond"/>
          <w:color w:val="000000"/>
        </w:rPr>
        <w:t>Bayside 130 Statistically Significant Turbidity Time Series Plot</w:t>
      </w:r>
    </w:p>
    <w:p w14:paraId="000000F7" w14:textId="77777777" w:rsidR="002634C5" w:rsidRDefault="00EF2ACC">
      <w:pPr>
        <w:pStyle w:val="Normal0"/>
        <w:keepNext/>
        <w:spacing w:after="160" w:line="259" w:lineRule="auto"/>
        <w:jc w:val="center"/>
      </w:pPr>
      <w:r>
        <w:rPr>
          <w:rFonts w:ascii="Garamond" w:eastAsia="Garamond" w:hAnsi="Garamond" w:cs="Garamond"/>
          <w:b/>
          <w:noProof/>
        </w:rPr>
        <w:drawing>
          <wp:inline distT="0" distB="0" distL="0" distR="0" wp14:anchorId="09104FA6" wp14:editId="07777777">
            <wp:extent cx="5023150" cy="3525125"/>
            <wp:effectExtent l="0" t="0" r="0" b="0"/>
            <wp:docPr id="2011253127" name="image19.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9.png" descr="Chart, scatter chart&#10;&#10;Description automatically generated"/>
                    <pic:cNvPicPr preferRelativeResize="0"/>
                  </pic:nvPicPr>
                  <pic:blipFill>
                    <a:blip r:embed="rId31"/>
                    <a:srcRect t="3645" b="2784"/>
                    <a:stretch>
                      <a:fillRect/>
                    </a:stretch>
                  </pic:blipFill>
                  <pic:spPr>
                    <a:xfrm>
                      <a:off x="0" y="0"/>
                      <a:ext cx="5023150" cy="3525125"/>
                    </a:xfrm>
                    <a:prstGeom prst="rect">
                      <a:avLst/>
                    </a:prstGeom>
                    <a:ln/>
                  </pic:spPr>
                </pic:pic>
              </a:graphicData>
            </a:graphic>
          </wp:inline>
        </w:drawing>
      </w:r>
    </w:p>
    <w:p w14:paraId="000000F8" w14:textId="77777777" w:rsidR="002634C5" w:rsidRDefault="00EF2ACC">
      <w:pPr>
        <w:pStyle w:val="Normal0"/>
        <w:pBdr>
          <w:top w:val="nil"/>
          <w:left w:val="nil"/>
          <w:bottom w:val="nil"/>
          <w:right w:val="nil"/>
          <w:between w:val="nil"/>
        </w:pBdr>
        <w:spacing w:line="240" w:lineRule="auto"/>
        <w:jc w:val="center"/>
        <w:rPr>
          <w:rFonts w:ascii="Garamond" w:eastAsia="Garamond" w:hAnsi="Garamond" w:cs="Garamond"/>
          <w:b/>
          <w:i/>
          <w:color w:val="000000"/>
        </w:rPr>
      </w:pPr>
      <w:r>
        <w:rPr>
          <w:i/>
          <w:color w:val="1F497D"/>
          <w:sz w:val="18"/>
          <w:szCs w:val="18"/>
        </w:rPr>
        <w:t xml:space="preserve"> </w:t>
      </w:r>
      <w:r>
        <w:rPr>
          <w:rFonts w:ascii="Garamond" w:eastAsia="Garamond" w:hAnsi="Garamond" w:cs="Garamond"/>
          <w:i/>
          <w:color w:val="000000"/>
        </w:rPr>
        <w:t xml:space="preserve">Figure B4: </w:t>
      </w:r>
      <w:r>
        <w:rPr>
          <w:rFonts w:ascii="Garamond" w:eastAsia="Garamond" w:hAnsi="Garamond" w:cs="Garamond"/>
          <w:color w:val="000000"/>
        </w:rPr>
        <w:t>Bayside 133 Statistically Significant Turbidity Time Series Plot</w:t>
      </w:r>
    </w:p>
    <w:p w14:paraId="000000F9" w14:textId="77777777" w:rsidR="002634C5" w:rsidRDefault="00EF2ACC">
      <w:pPr>
        <w:pStyle w:val="Normal0"/>
        <w:keepNext/>
        <w:spacing w:after="160" w:line="259" w:lineRule="auto"/>
        <w:jc w:val="center"/>
      </w:pPr>
      <w:r>
        <w:rPr>
          <w:noProof/>
        </w:rPr>
        <w:lastRenderedPageBreak/>
        <w:drawing>
          <wp:inline distT="0" distB="0" distL="0" distR="0" wp14:anchorId="027D38D1" wp14:editId="07777777">
            <wp:extent cx="4972050" cy="3498027"/>
            <wp:effectExtent l="0" t="0" r="0" b="0"/>
            <wp:docPr id="2011253128" name="image3.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3.png" descr="Chart, scatter chart&#10;&#10;Description automatically generated"/>
                    <pic:cNvPicPr preferRelativeResize="0"/>
                  </pic:nvPicPr>
                  <pic:blipFill>
                    <a:blip r:embed="rId32"/>
                    <a:srcRect t="3372" b="2822"/>
                    <a:stretch>
                      <a:fillRect/>
                    </a:stretch>
                  </pic:blipFill>
                  <pic:spPr>
                    <a:xfrm>
                      <a:off x="0" y="0"/>
                      <a:ext cx="4972050" cy="3498027"/>
                    </a:xfrm>
                    <a:prstGeom prst="rect">
                      <a:avLst/>
                    </a:prstGeom>
                    <a:ln/>
                  </pic:spPr>
                </pic:pic>
              </a:graphicData>
            </a:graphic>
          </wp:inline>
        </w:drawing>
      </w:r>
    </w:p>
    <w:p w14:paraId="000000FA" w14:textId="77777777" w:rsidR="002634C5" w:rsidRDefault="00EF2ACC">
      <w:pPr>
        <w:pStyle w:val="Normal0"/>
        <w:pBdr>
          <w:top w:val="nil"/>
          <w:left w:val="nil"/>
          <w:bottom w:val="nil"/>
          <w:right w:val="nil"/>
          <w:between w:val="nil"/>
        </w:pBdr>
        <w:spacing w:line="240" w:lineRule="auto"/>
        <w:jc w:val="center"/>
        <w:rPr>
          <w:rFonts w:ascii="Garamond" w:eastAsia="Garamond" w:hAnsi="Garamond" w:cs="Garamond"/>
          <w:b/>
          <w:i/>
          <w:color w:val="000000"/>
        </w:rPr>
      </w:pPr>
      <w:r>
        <w:rPr>
          <w:rFonts w:ascii="Garamond" w:eastAsia="Garamond" w:hAnsi="Garamond" w:cs="Garamond"/>
          <w:i/>
          <w:color w:val="000000"/>
        </w:rPr>
        <w:t xml:space="preserve">Figure B5: </w:t>
      </w:r>
      <w:r>
        <w:rPr>
          <w:rFonts w:ascii="Garamond" w:eastAsia="Garamond" w:hAnsi="Garamond" w:cs="Garamond"/>
          <w:color w:val="000000"/>
        </w:rPr>
        <w:t>Bayside 55 Statistically Significant Turbidity Time Series Plot</w:t>
      </w:r>
    </w:p>
    <w:p w14:paraId="000000FB" w14:textId="77777777" w:rsidR="002634C5" w:rsidRDefault="00EF2ACC">
      <w:pPr>
        <w:pStyle w:val="Normal0"/>
        <w:keepNext/>
        <w:spacing w:after="160" w:line="259" w:lineRule="auto"/>
        <w:jc w:val="center"/>
      </w:pPr>
      <w:r>
        <w:rPr>
          <w:noProof/>
        </w:rPr>
        <w:drawing>
          <wp:inline distT="0" distB="0" distL="0" distR="0" wp14:anchorId="58091C3E" wp14:editId="07777777">
            <wp:extent cx="4870936" cy="3452516"/>
            <wp:effectExtent l="0" t="0" r="0" b="0"/>
            <wp:docPr id="2011253129" name="image18.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8.png" descr="Chart, scatter chart&#10;&#10;Description automatically generated"/>
                    <pic:cNvPicPr preferRelativeResize="0"/>
                  </pic:nvPicPr>
                  <pic:blipFill>
                    <a:blip r:embed="rId33"/>
                    <a:srcRect t="3129" b="2364"/>
                    <a:stretch>
                      <a:fillRect/>
                    </a:stretch>
                  </pic:blipFill>
                  <pic:spPr>
                    <a:xfrm>
                      <a:off x="0" y="0"/>
                      <a:ext cx="4870936" cy="3452516"/>
                    </a:xfrm>
                    <a:prstGeom prst="rect">
                      <a:avLst/>
                    </a:prstGeom>
                    <a:ln/>
                  </pic:spPr>
                </pic:pic>
              </a:graphicData>
            </a:graphic>
          </wp:inline>
        </w:drawing>
      </w:r>
    </w:p>
    <w:p w14:paraId="000000FC" w14:textId="77777777" w:rsidR="002634C5" w:rsidRDefault="00EF2ACC">
      <w:pPr>
        <w:pStyle w:val="Normal0"/>
        <w:pBdr>
          <w:top w:val="nil"/>
          <w:left w:val="nil"/>
          <w:bottom w:val="nil"/>
          <w:right w:val="nil"/>
          <w:between w:val="nil"/>
        </w:pBdr>
        <w:spacing w:line="240" w:lineRule="auto"/>
        <w:jc w:val="center"/>
        <w:rPr>
          <w:rFonts w:ascii="Garamond" w:eastAsia="Garamond" w:hAnsi="Garamond" w:cs="Garamond"/>
          <w:b/>
          <w:i/>
          <w:color w:val="000000"/>
        </w:rPr>
      </w:pPr>
      <w:r>
        <w:rPr>
          <w:rFonts w:ascii="Garamond" w:eastAsia="Garamond" w:hAnsi="Garamond" w:cs="Garamond"/>
          <w:i/>
          <w:color w:val="000000"/>
        </w:rPr>
        <w:t xml:space="preserve">Figure B6: </w:t>
      </w:r>
      <w:r>
        <w:rPr>
          <w:rFonts w:ascii="Garamond" w:eastAsia="Garamond" w:hAnsi="Garamond" w:cs="Garamond"/>
          <w:color w:val="000000"/>
        </w:rPr>
        <w:t>Bayside 70 Statistically Significant Turbidity Time Series Plot</w:t>
      </w:r>
    </w:p>
    <w:p w14:paraId="000000FD" w14:textId="77777777" w:rsidR="002634C5" w:rsidRDefault="00EF2ACC">
      <w:pPr>
        <w:pStyle w:val="Normal0"/>
        <w:keepNext/>
        <w:spacing w:after="160" w:line="259" w:lineRule="auto"/>
        <w:jc w:val="center"/>
      </w:pPr>
      <w:r>
        <w:rPr>
          <w:rFonts w:ascii="Garamond" w:eastAsia="Garamond" w:hAnsi="Garamond" w:cs="Garamond"/>
          <w:noProof/>
        </w:rPr>
        <w:lastRenderedPageBreak/>
        <w:drawing>
          <wp:inline distT="0" distB="0" distL="0" distR="0" wp14:anchorId="7B521FF1" wp14:editId="07777777">
            <wp:extent cx="4830746" cy="3623060"/>
            <wp:effectExtent l="0" t="0" r="0" b="0"/>
            <wp:docPr id="2011253130" name="image13.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3.png" descr="Chart, scatter chart&#10;&#10;Description automatically generated"/>
                    <pic:cNvPicPr preferRelativeResize="0"/>
                  </pic:nvPicPr>
                  <pic:blipFill>
                    <a:blip r:embed="rId34"/>
                    <a:srcRect/>
                    <a:stretch>
                      <a:fillRect/>
                    </a:stretch>
                  </pic:blipFill>
                  <pic:spPr>
                    <a:xfrm>
                      <a:off x="0" y="0"/>
                      <a:ext cx="4830746" cy="3623060"/>
                    </a:xfrm>
                    <a:prstGeom prst="rect">
                      <a:avLst/>
                    </a:prstGeom>
                    <a:ln/>
                  </pic:spPr>
                </pic:pic>
              </a:graphicData>
            </a:graphic>
          </wp:inline>
        </w:drawing>
      </w:r>
    </w:p>
    <w:p w14:paraId="000000FE" w14:textId="77777777" w:rsidR="002634C5" w:rsidRDefault="00EF2ACC">
      <w:pPr>
        <w:pStyle w:val="Normal0"/>
        <w:pBdr>
          <w:top w:val="nil"/>
          <w:left w:val="nil"/>
          <w:bottom w:val="nil"/>
          <w:right w:val="nil"/>
          <w:between w:val="nil"/>
        </w:pBdr>
        <w:spacing w:line="240" w:lineRule="auto"/>
        <w:jc w:val="center"/>
        <w:rPr>
          <w:rFonts w:ascii="Garamond" w:eastAsia="Garamond" w:hAnsi="Garamond" w:cs="Garamond"/>
          <w:b/>
          <w:i/>
          <w:color w:val="000000"/>
        </w:rPr>
      </w:pPr>
      <w:r>
        <w:rPr>
          <w:rFonts w:ascii="Garamond" w:eastAsia="Garamond" w:hAnsi="Garamond" w:cs="Garamond"/>
          <w:i/>
          <w:color w:val="000000"/>
        </w:rPr>
        <w:t xml:space="preserve">Figure B7: </w:t>
      </w:r>
      <w:r>
        <w:rPr>
          <w:rFonts w:ascii="Garamond" w:eastAsia="Garamond" w:hAnsi="Garamond" w:cs="Garamond"/>
          <w:color w:val="000000"/>
        </w:rPr>
        <w:t>Bayside 80 Statistically Significant Turbidity Time Series Plot</w:t>
      </w:r>
    </w:p>
    <w:p w14:paraId="000000FF" w14:textId="77777777" w:rsidR="002634C5" w:rsidRDefault="00EF2ACC">
      <w:pPr>
        <w:pStyle w:val="Normal0"/>
        <w:keepNext/>
        <w:spacing w:after="160" w:line="259" w:lineRule="auto"/>
        <w:jc w:val="center"/>
      </w:pPr>
      <w:r>
        <w:rPr>
          <w:noProof/>
        </w:rPr>
        <w:drawing>
          <wp:inline distT="0" distB="0" distL="0" distR="0" wp14:anchorId="52AF816E" wp14:editId="07777777">
            <wp:extent cx="4806462" cy="3604846"/>
            <wp:effectExtent l="0" t="0" r="0" b="0"/>
            <wp:docPr id="2011253131" name="image21.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21.png" descr="Chart, scatter chart&#10;&#10;Description automatically generated"/>
                    <pic:cNvPicPr preferRelativeResize="0"/>
                  </pic:nvPicPr>
                  <pic:blipFill>
                    <a:blip r:embed="rId35"/>
                    <a:srcRect/>
                    <a:stretch>
                      <a:fillRect/>
                    </a:stretch>
                  </pic:blipFill>
                  <pic:spPr>
                    <a:xfrm>
                      <a:off x="0" y="0"/>
                      <a:ext cx="4806462" cy="3604846"/>
                    </a:xfrm>
                    <a:prstGeom prst="rect">
                      <a:avLst/>
                    </a:prstGeom>
                    <a:ln/>
                  </pic:spPr>
                </pic:pic>
              </a:graphicData>
            </a:graphic>
          </wp:inline>
        </w:drawing>
      </w:r>
    </w:p>
    <w:p w14:paraId="00000101" w14:textId="42AEFC5D" w:rsidR="002634C5" w:rsidRPr="00DD7257" w:rsidRDefault="00EF2ACC">
      <w:pPr>
        <w:pStyle w:val="Normal0"/>
        <w:pBdr>
          <w:top w:val="nil"/>
          <w:left w:val="nil"/>
          <w:bottom w:val="nil"/>
          <w:right w:val="nil"/>
          <w:between w:val="nil"/>
        </w:pBdr>
        <w:spacing w:line="240" w:lineRule="auto"/>
        <w:jc w:val="center"/>
        <w:rPr>
          <w:rFonts w:ascii="Garamond" w:eastAsia="Garamond" w:hAnsi="Garamond" w:cs="Garamond"/>
          <w:b/>
          <w:i/>
          <w:color w:val="000000"/>
        </w:rPr>
      </w:pPr>
      <w:r>
        <w:rPr>
          <w:i/>
          <w:color w:val="1F497D"/>
          <w:sz w:val="18"/>
          <w:szCs w:val="18"/>
        </w:rPr>
        <w:t xml:space="preserve"> </w:t>
      </w:r>
      <w:r>
        <w:rPr>
          <w:rFonts w:ascii="Garamond" w:eastAsia="Garamond" w:hAnsi="Garamond" w:cs="Garamond"/>
          <w:i/>
          <w:color w:val="000000"/>
        </w:rPr>
        <w:t xml:space="preserve">Figure B8: </w:t>
      </w:r>
      <w:r>
        <w:rPr>
          <w:rFonts w:ascii="Garamond" w:eastAsia="Garamond" w:hAnsi="Garamond" w:cs="Garamond"/>
          <w:color w:val="000000"/>
        </w:rPr>
        <w:t>Bayside 84 Statistically Significant Turbidity Time Series Plot</w:t>
      </w:r>
    </w:p>
    <w:p w14:paraId="00000102" w14:textId="77777777" w:rsidR="002634C5" w:rsidRDefault="00EF2ACC">
      <w:pPr>
        <w:pStyle w:val="Normal0"/>
        <w:keepNext/>
        <w:spacing w:after="160" w:line="259" w:lineRule="auto"/>
        <w:jc w:val="center"/>
      </w:pPr>
      <w:r>
        <w:rPr>
          <w:noProof/>
        </w:rPr>
        <w:lastRenderedPageBreak/>
        <w:drawing>
          <wp:inline distT="0" distB="0" distL="0" distR="0" wp14:anchorId="70646529" wp14:editId="07777777">
            <wp:extent cx="4806112" cy="3604584"/>
            <wp:effectExtent l="0" t="0" r="0" b="0"/>
            <wp:docPr id="2011253132" name="image17.png" descr="Chart, scatter chart&#10;&#10;Description automatically generated"/>
            <wp:cNvGraphicFramePr/>
            <a:graphic xmlns:a="http://schemas.openxmlformats.org/drawingml/2006/main">
              <a:graphicData uri="http://schemas.openxmlformats.org/drawingml/2006/picture">
                <pic:pic xmlns:pic="http://schemas.openxmlformats.org/drawingml/2006/picture">
                  <pic:nvPicPr>
                    <pic:cNvPr id="0" name="image17.png" descr="Chart, scatter chart&#10;&#10;Description automatically generated"/>
                    <pic:cNvPicPr preferRelativeResize="0"/>
                  </pic:nvPicPr>
                  <pic:blipFill>
                    <a:blip r:embed="rId36"/>
                    <a:srcRect/>
                    <a:stretch>
                      <a:fillRect/>
                    </a:stretch>
                  </pic:blipFill>
                  <pic:spPr>
                    <a:xfrm>
                      <a:off x="0" y="0"/>
                      <a:ext cx="4806112" cy="3604584"/>
                    </a:xfrm>
                    <a:prstGeom prst="rect">
                      <a:avLst/>
                    </a:prstGeom>
                    <a:ln/>
                  </pic:spPr>
                </pic:pic>
              </a:graphicData>
            </a:graphic>
          </wp:inline>
        </w:drawing>
      </w:r>
    </w:p>
    <w:p w14:paraId="00000106" w14:textId="32A51DE8" w:rsidR="002634C5" w:rsidRPr="00DD7257" w:rsidRDefault="00EF2ACC" w:rsidP="00DD7257">
      <w:pPr>
        <w:pStyle w:val="Normal0"/>
        <w:pBdr>
          <w:top w:val="nil"/>
          <w:left w:val="nil"/>
          <w:bottom w:val="nil"/>
          <w:right w:val="nil"/>
          <w:between w:val="nil"/>
        </w:pBdr>
        <w:spacing w:line="240" w:lineRule="auto"/>
        <w:jc w:val="center"/>
        <w:rPr>
          <w:rFonts w:ascii="Garamond" w:eastAsia="Garamond" w:hAnsi="Garamond" w:cs="Garamond"/>
          <w:b/>
          <w:i/>
          <w:color w:val="000000"/>
        </w:rPr>
      </w:pPr>
      <w:r>
        <w:rPr>
          <w:rFonts w:ascii="Garamond" w:eastAsia="Garamond" w:hAnsi="Garamond" w:cs="Garamond"/>
          <w:i/>
          <w:color w:val="000000"/>
        </w:rPr>
        <w:t xml:space="preserve">Figure B9: </w:t>
      </w:r>
      <w:r>
        <w:rPr>
          <w:rFonts w:ascii="Garamond" w:eastAsia="Garamond" w:hAnsi="Garamond" w:cs="Garamond"/>
          <w:color w:val="000000"/>
        </w:rPr>
        <w:t>Bayside 131 Statistically Significant Turbidity Time Series Plot</w:t>
      </w:r>
    </w:p>
    <w:sectPr w:rsidR="002634C5" w:rsidRPr="00DD7257">
      <w:headerReference w:type="default" r:id="rId37"/>
      <w:footerReference w:type="even" r:id="rId38"/>
      <w:footerReference w:type="default" r:id="rId39"/>
      <w:headerReference w:type="first" r:id="rId40"/>
      <w:footerReference w:type="first" r:id="rId41"/>
      <w:pgSz w:w="12240" w:h="15840"/>
      <w:pgMar w:top="1440" w:right="1440" w:bottom="1440" w:left="1440" w:header="720" w:footer="720" w:gutter="0"/>
      <w:pgNumType w:start="0"/>
      <w:cols w:space="720"/>
      <w:titlePg/>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endnote w:type="separator" w:id="-1">
    <w:p w14:paraId="0C33CD10" w14:textId="77777777" w:rsidR="006376D0" w:rsidRDefault="006376D0">
      <w:pPr>
        <w:spacing w:after="0" w:line="240" w:lineRule="auto"/>
      </w:pPr>
      <w:r>
        <w:separator/>
      </w:r>
    </w:p>
  </w:endnote>
  <w:endnote w:type="continuationSeparator" w:id="0">
    <w:p w14:paraId="7645D069" w14:textId="77777777" w:rsidR="006376D0" w:rsidRDefault="006376D0">
      <w:pPr>
        <w:spacing w:after="0" w:line="240" w:lineRule="auto"/>
      </w:pPr>
      <w:r>
        <w:continuationSeparator/>
      </w:r>
    </w:p>
  </w:endnote>
  <w:endnote w:type="continuationNotice" w:id="1">
    <w:p w14:paraId="4DB09CA6" w14:textId="77777777" w:rsidR="006376D0" w:rsidRDefault="006376D0">
      <w:pPr>
        <w:spacing w:after="0" w:line="240" w:lineRule="auto"/>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font w:name="Arial">
    <w:panose1 w:val="020B0604020202020204"/>
    <w:charset w:val="00"/>
    <w:family w:val="swiss"/>
    <w:pitch w:val="variable"/>
    <w:sig w:usb0="E0002EFF" w:usb1="C000785B" w:usb2="00000009" w:usb3="00000000" w:csb0="000001FF" w:csb1="00000000"/>
  </w:font>
  <w:font w:name="Times New Roman">
    <w:panose1 w:val="02020603050405020304"/>
    <w:charset w:val="00"/>
    <w:family w:val="roman"/>
    <w:pitch w:val="variable"/>
    <w:sig w:usb0="E0002EFF" w:usb1="C000785B" w:usb2="00000009" w:usb3="00000000" w:csb0="000001FF" w:csb1="00000000"/>
  </w:font>
  <w:font w:name="MS PGothic">
    <w:panose1 w:val="020B0600070205080204"/>
    <w:charset w:val="80"/>
    <w:family w:val="swiss"/>
    <w:pitch w:val="variable"/>
    <w:sig w:usb0="E00002FF" w:usb1="6AC7FDFB" w:usb2="08000012" w:usb3="00000000" w:csb0="0002009F" w:csb1="00000000"/>
  </w:font>
  <w:font w:name="Tahoma">
    <w:panose1 w:val="020B0604030504040204"/>
    <w:charset w:val="00"/>
    <w:family w:val="swiss"/>
    <w:pitch w:val="variable"/>
    <w:sig w:usb0="E1002EFF" w:usb1="C000605B" w:usb2="00000029" w:usb3="00000000" w:csb0="000101FF" w:csb1="00000000"/>
  </w:font>
  <w:font w:name="Georgia">
    <w:panose1 w:val="02040502050405020303"/>
    <w:charset w:val="00"/>
    <w:family w:val="roman"/>
    <w:pitch w:val="variable"/>
    <w:sig w:usb0="00000287" w:usb1="00000000" w:usb2="00000000" w:usb3="00000000" w:csb0="0000009F" w:csb1="00000000"/>
  </w:font>
  <w:font w:name="Garamond">
    <w:panose1 w:val="02020404030301010803"/>
    <w:charset w:val="00"/>
    <w:family w:val="roman"/>
    <w:pitch w:val="variable"/>
    <w:sig w:usb0="00000287" w:usb1="00000000" w:usb2="00000000" w:usb3="00000000" w:csb0="0000009F" w:csb1="00000000"/>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PageNumber"/>
      </w:rPr>
      <w:id w:val="1018584608"/>
      <w:docPartObj>
        <w:docPartGallery w:val="Page Numbers (Bottom of Page)"/>
        <w:docPartUnique/>
      </w:docPartObj>
    </w:sdtPr>
    <w:sdtEndPr>
      <w:rPr>
        <w:rStyle w:val="PageNumber"/>
      </w:rPr>
    </w:sdtEndPr>
    <w:sdtContent>
      <w:p w14:paraId="56CD0D14" w14:textId="0A529CF0" w:rsidR="00A53314" w:rsidRDefault="00A53314" w:rsidP="00B60838">
        <w:pPr>
          <w:pStyle w:val="Footer"/>
          <w:framePr w:wrap="none" w:vAnchor="text" w:hAnchor="margin" w:xAlign="center" w:y="1"/>
          <w:rPr>
            <w:rStyle w:val="PageNumber"/>
          </w:rPr>
        </w:pPr>
        <w:r>
          <w:rPr>
            <w:rStyle w:val="PageNumber"/>
          </w:rPr>
          <w:fldChar w:fldCharType="begin"/>
        </w:r>
        <w:r>
          <w:rPr>
            <w:rStyle w:val="PageNumber"/>
          </w:rPr>
          <w:instrText xml:space="preserve"> PAGE </w:instrText>
        </w:r>
        <w:r>
          <w:rPr>
            <w:rStyle w:val="PageNumber"/>
          </w:rPr>
          <w:fldChar w:fldCharType="end"/>
        </w:r>
      </w:p>
    </w:sdtContent>
  </w:sdt>
  <w:p w14:paraId="148BEB42" w14:textId="77777777" w:rsidR="00A53314" w:rsidRDefault="00A53314">
    <w:pPr>
      <w:pStyle w:val="Footer"/>
    </w:pPr>
  </w:p>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PageNumber"/>
        <w:rFonts w:ascii="Garamond" w:hAnsi="Garamond"/>
      </w:rPr>
      <w:id w:val="-644045924"/>
      <w:docPartObj>
        <w:docPartGallery w:val="Page Numbers (Bottom of Page)"/>
        <w:docPartUnique/>
      </w:docPartObj>
    </w:sdtPr>
    <w:sdtEndPr>
      <w:rPr>
        <w:rStyle w:val="PageNumber"/>
      </w:rPr>
    </w:sdtEndPr>
    <w:sdtContent>
      <w:p w14:paraId="1D943C25" w14:textId="14073BEF" w:rsidR="00A53314" w:rsidRPr="00A53314" w:rsidRDefault="00A53314" w:rsidP="00B60838">
        <w:pPr>
          <w:pStyle w:val="Footer"/>
          <w:framePr w:wrap="none" w:vAnchor="text" w:hAnchor="margin" w:xAlign="center" w:y="1"/>
          <w:rPr>
            <w:rStyle w:val="PageNumber"/>
            <w:rFonts w:ascii="Garamond" w:hAnsi="Garamond"/>
          </w:rPr>
        </w:pPr>
        <w:r w:rsidRPr="00A53314">
          <w:rPr>
            <w:rStyle w:val="PageNumber"/>
            <w:rFonts w:ascii="Garamond" w:hAnsi="Garamond"/>
          </w:rPr>
          <w:fldChar w:fldCharType="begin"/>
        </w:r>
        <w:r w:rsidRPr="00A53314">
          <w:rPr>
            <w:rStyle w:val="PageNumber"/>
            <w:rFonts w:ascii="Garamond" w:hAnsi="Garamond"/>
          </w:rPr>
          <w:instrText xml:space="preserve"> PAGE </w:instrText>
        </w:r>
        <w:r w:rsidRPr="00A53314">
          <w:rPr>
            <w:rStyle w:val="PageNumber"/>
            <w:rFonts w:ascii="Garamond" w:hAnsi="Garamond"/>
          </w:rPr>
          <w:fldChar w:fldCharType="separate"/>
        </w:r>
        <w:r w:rsidRPr="00A53314">
          <w:rPr>
            <w:rStyle w:val="PageNumber"/>
            <w:rFonts w:ascii="Garamond" w:hAnsi="Garamond"/>
            <w:noProof/>
          </w:rPr>
          <w:t>4</w:t>
        </w:r>
        <w:r w:rsidRPr="00A53314">
          <w:rPr>
            <w:rStyle w:val="PageNumber"/>
            <w:rFonts w:ascii="Garamond" w:hAnsi="Garamond"/>
          </w:rPr>
          <w:fldChar w:fldCharType="end"/>
        </w:r>
      </w:p>
    </w:sdtContent>
  </w:sdt>
  <w:p w14:paraId="00000112" w14:textId="452931F4" w:rsidR="002634C5" w:rsidRPr="00A53314" w:rsidRDefault="002634C5" w:rsidP="00A53314">
    <w:pPr>
      <w:pStyle w:val="Normal0"/>
      <w:pBdr>
        <w:top w:val="nil"/>
        <w:left w:val="nil"/>
        <w:bottom w:val="nil"/>
        <w:right w:val="nil"/>
        <w:between w:val="nil"/>
      </w:pBdr>
      <w:tabs>
        <w:tab w:val="center" w:pos="4680"/>
        <w:tab w:val="right" w:pos="9360"/>
      </w:tabs>
      <w:spacing w:after="0" w:line="240" w:lineRule="auto"/>
      <w:jc w:val="center"/>
      <w:rPr>
        <w:rFonts w:ascii="Garamond" w:hAnsi="Garamond"/>
        <w:color w:val="000000"/>
      </w:rPr>
    </w:pPr>
  </w:p>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p w14:paraId="00000110" w14:textId="77777777" w:rsidR="002634C5" w:rsidRDefault="002634C5">
    <w:pPr>
      <w:pStyle w:val="Normal0"/>
      <w:pBdr>
        <w:top w:val="nil"/>
        <w:left w:val="nil"/>
        <w:bottom w:val="nil"/>
        <w:right w:val="nil"/>
        <w:between w:val="nil"/>
      </w:pBdr>
      <w:tabs>
        <w:tab w:val="center" w:pos="4680"/>
        <w:tab w:val="right" w:pos="9360"/>
      </w:tabs>
      <w:spacing w:after="0" w:line="240" w:lineRule="auto"/>
      <w:jc w:val="center"/>
      <w:rPr>
        <w:color w:val="000000"/>
      </w:rPr>
    </w:pPr>
  </w:p>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footnote w:type="separator" w:id="-1">
    <w:p w14:paraId="552DBBDC" w14:textId="77777777" w:rsidR="006376D0" w:rsidRDefault="006376D0">
      <w:pPr>
        <w:spacing w:after="0" w:line="240" w:lineRule="auto"/>
      </w:pPr>
      <w:r>
        <w:separator/>
      </w:r>
    </w:p>
  </w:footnote>
  <w:footnote w:type="continuationSeparator" w:id="0">
    <w:p w14:paraId="718F41B7" w14:textId="77777777" w:rsidR="006376D0" w:rsidRDefault="006376D0">
      <w:pPr>
        <w:spacing w:after="0" w:line="240" w:lineRule="auto"/>
      </w:pPr>
      <w:r>
        <w:continuationSeparator/>
      </w:r>
    </w:p>
  </w:footnote>
  <w:footnote w:type="continuationNotice" w:id="1">
    <w:p w14:paraId="6283A545" w14:textId="77777777" w:rsidR="006376D0" w:rsidRDefault="006376D0">
      <w:pPr>
        <w:spacing w:after="0" w:line="240" w:lineRule="auto"/>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p w14:paraId="0000010B" w14:textId="77777777" w:rsidR="002634C5" w:rsidRDefault="002634C5">
    <w:pPr>
      <w:pStyle w:val="Normal0"/>
      <w:widowControl w:val="0"/>
      <w:pBdr>
        <w:top w:val="nil"/>
        <w:left w:val="nil"/>
        <w:bottom w:val="nil"/>
        <w:right w:val="nil"/>
        <w:between w:val="nil"/>
      </w:pBdr>
      <w:spacing w:after="0"/>
      <w:rPr>
        <w:rFonts w:ascii="Garamond" w:eastAsia="Garamond" w:hAnsi="Garamond" w:cs="Garamond"/>
        <w:b/>
        <w:color w:val="000000"/>
        <w:sz w:val="32"/>
        <w:szCs w:val="32"/>
      </w:rPr>
    </w:pPr>
  </w:p>
  <w:tbl>
    <w:tblPr>
      <w:tblW w:w="0" w:type="auto"/>
      <w:tblLayout w:type="fixed"/>
      <w:tblCellMar>
        <w:left w:w="115" w:type="dxa"/>
        <w:right w:w="115" w:type="dxa"/>
      </w:tblCellMar>
      <w:tblLook w:val="0600" w:firstRow="0" w:lastRow="0" w:firstColumn="0" w:lastColumn="0" w:noHBand="1" w:noVBand="1"/>
    </w:tblPr>
    <w:tblGrid>
      <w:gridCol w:w="3120"/>
      <w:gridCol w:w="3120"/>
      <w:gridCol w:w="3120"/>
    </w:tblGrid>
    <w:sdt>
      <w:sdtPr>
        <w:tag w:val="goog_rdk_79"/>
        <w:id w:val="482410452"/>
      </w:sdtPr>
      <w:sdtEndPr/>
      <w:sdtContent>
        <w:sdt>
          <w:sdtPr>
            <w:tag w:val="goog_rdk_72"/>
            <w:id w:val="801786743"/>
          </w:sdtPr>
          <w:sdtEndPr/>
          <w:sdtContent>
            <w:tr w:rsidR="002634C5" w14:paraId="672A6659" w14:textId="77777777" w:rsidTr="001731D8">
              <w:sdt>
                <w:sdtPr>
                  <w:tag w:val="goog_rdk_73"/>
                  <w:id w:val="2042902684"/>
                </w:sdtPr>
                <w:sdtEndPr/>
                <w:sdtContent>
                  <w:tc>
                    <w:tcPr>
                      <w:tcW w:w="3120" w:type="dxa"/>
                    </w:tcPr>
                    <w:sdt>
                      <w:sdtPr>
                        <w:tag w:val="goog_rdk_74"/>
                        <w:id w:val="1795541115"/>
                      </w:sdtPr>
                      <w:sdtEndPr/>
                      <w:sdtContent>
                        <w:p w14:paraId="0000010C" w14:textId="77777777" w:rsidR="002634C5" w:rsidRDefault="006376D0" w:rsidP="001731D8">
                          <w:pPr>
                            <w:pStyle w:val="Normal0"/>
                            <w:spacing w:after="0" w:line="240" w:lineRule="auto"/>
                            <w:ind w:left="-115"/>
                          </w:pPr>
                        </w:p>
                      </w:sdtContent>
                    </w:sdt>
                  </w:tc>
                </w:sdtContent>
              </w:sdt>
              <w:sdt>
                <w:sdtPr>
                  <w:tag w:val="goog_rdk_75"/>
                  <w:id w:val="127950438"/>
                </w:sdtPr>
                <w:sdtEndPr/>
                <w:sdtContent>
                  <w:tc>
                    <w:tcPr>
                      <w:tcW w:w="3120" w:type="dxa"/>
                    </w:tcPr>
                    <w:sdt>
                      <w:sdtPr>
                        <w:tag w:val="goog_rdk_76"/>
                        <w:id w:val="1769575995"/>
                      </w:sdtPr>
                      <w:sdtEndPr/>
                      <w:sdtContent>
                        <w:p w14:paraId="0000010D" w14:textId="77777777" w:rsidR="002634C5" w:rsidRDefault="006376D0" w:rsidP="001731D8">
                          <w:pPr>
                            <w:pStyle w:val="Normal0"/>
                            <w:spacing w:after="0" w:line="240" w:lineRule="auto"/>
                            <w:jc w:val="center"/>
                          </w:pPr>
                        </w:p>
                      </w:sdtContent>
                    </w:sdt>
                  </w:tc>
                </w:sdtContent>
              </w:sdt>
              <w:sdt>
                <w:sdtPr>
                  <w:tag w:val="goog_rdk_77"/>
                  <w:id w:val="1068022900"/>
                </w:sdtPr>
                <w:sdtEndPr/>
                <w:sdtContent>
                  <w:tc>
                    <w:tcPr>
                      <w:tcW w:w="3120" w:type="dxa"/>
                    </w:tcPr>
                    <w:sdt>
                      <w:sdtPr>
                        <w:tag w:val="goog_rdk_78"/>
                        <w:id w:val="27221444"/>
                      </w:sdtPr>
                      <w:sdtEndPr/>
                      <w:sdtContent>
                        <w:p w14:paraId="0000010E" w14:textId="77777777" w:rsidR="002634C5" w:rsidRDefault="006376D0" w:rsidP="001731D8">
                          <w:pPr>
                            <w:pStyle w:val="Normal0"/>
                            <w:spacing w:after="0" w:line="240" w:lineRule="auto"/>
                            <w:ind w:right="-115"/>
                            <w:jc w:val="right"/>
                          </w:pPr>
                        </w:p>
                      </w:sdtContent>
                    </w:sdt>
                  </w:tc>
                </w:sdtContent>
              </w:sdt>
            </w:tr>
          </w:sdtContent>
        </w:sdt>
      </w:sdtContent>
    </w:sdt>
  </w:tbl>
  <w:sdt>
    <w:sdtPr>
      <w:tag w:val="goog_rdk_80"/>
      <w:id w:val="278999957"/>
    </w:sdtPr>
    <w:sdtEndPr/>
    <w:sdtContent>
      <w:p w14:paraId="0000010F" w14:textId="77777777" w:rsidR="002634C5" w:rsidRDefault="006376D0" w:rsidP="001731D8">
        <w:pPr>
          <w:pStyle w:val="Normal0"/>
          <w:spacing w:after="0" w:line="240" w:lineRule="auto"/>
        </w:pPr>
      </w:p>
    </w:sdtContent>
  </w:sdt>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p w14:paraId="00000107" w14:textId="77777777" w:rsidR="002634C5" w:rsidRDefault="00EF2ACC">
    <w:pPr>
      <w:pStyle w:val="Normal0"/>
      <w:spacing w:after="0" w:line="240" w:lineRule="auto"/>
      <w:jc w:val="right"/>
      <w:rPr>
        <w:rFonts w:ascii="Garamond" w:eastAsia="Garamond" w:hAnsi="Garamond" w:cs="Garamond"/>
        <w:b/>
        <w:sz w:val="32"/>
        <w:szCs w:val="32"/>
      </w:rPr>
    </w:pPr>
    <w:r>
      <w:rPr>
        <w:rFonts w:ascii="Garamond" w:eastAsia="Garamond" w:hAnsi="Garamond" w:cs="Garamond"/>
        <w:b/>
        <w:sz w:val="32"/>
        <w:szCs w:val="32"/>
      </w:rPr>
      <w:t>NASA DEVELOP National Program</w:t>
    </w:r>
  </w:p>
  <w:p w14:paraId="00000108" w14:textId="77777777" w:rsidR="002634C5" w:rsidRDefault="00EF2ACC">
    <w:pPr>
      <w:pStyle w:val="Normal0"/>
      <w:spacing w:after="0" w:line="240" w:lineRule="auto"/>
      <w:jc w:val="right"/>
      <w:rPr>
        <w:rFonts w:ascii="Garamond" w:eastAsia="Garamond" w:hAnsi="Garamond" w:cs="Garamond"/>
        <w:b/>
        <w:sz w:val="32"/>
        <w:szCs w:val="32"/>
      </w:rPr>
    </w:pPr>
    <w:r>
      <w:rPr>
        <w:rFonts w:ascii="Garamond" w:eastAsia="Garamond" w:hAnsi="Garamond" w:cs="Garamond"/>
        <w:b/>
        <w:sz w:val="32"/>
        <w:szCs w:val="32"/>
      </w:rPr>
      <w:t>Massachusetts – Boston</w:t>
    </w:r>
    <w:r>
      <w:rPr>
        <w:noProof/>
      </w:rPr>
      <w:drawing>
        <wp:anchor distT="0" distB="0" distL="114300" distR="114300" simplePos="0" relativeHeight="251658240" behindDoc="0" locked="0" layoutInCell="1" hidden="0" allowOverlap="1" wp14:anchorId="48916580" wp14:editId="07777777">
          <wp:simplePos x="0" y="0"/>
          <wp:positionH relativeFrom="column">
            <wp:posOffset>1</wp:posOffset>
          </wp:positionH>
          <wp:positionV relativeFrom="paragraph">
            <wp:posOffset>228600</wp:posOffset>
          </wp:positionV>
          <wp:extent cx="5943600" cy="297180"/>
          <wp:effectExtent l="0" t="0" r="0" b="0"/>
          <wp:wrapSquare wrapText="bothSides" distT="0" distB="0" distL="114300" distR="114300"/>
          <wp:docPr id="2011253112" name="image9.png"/>
          <wp:cNvGraphicFramePr/>
          <a:graphic xmlns:a="http://schemas.openxmlformats.org/drawingml/2006/main">
            <a:graphicData uri="http://schemas.openxmlformats.org/drawingml/2006/picture">
              <pic:pic xmlns:pic="http://schemas.openxmlformats.org/drawingml/2006/picture">
                <pic:nvPicPr>
                  <pic:cNvPr id="0" name="image9.png"/>
                  <pic:cNvPicPr preferRelativeResize="0"/>
                </pic:nvPicPr>
                <pic:blipFill>
                  <a:blip r:embed="rId1"/>
                  <a:srcRect/>
                  <a:stretch>
                    <a:fillRect/>
                  </a:stretch>
                </pic:blipFill>
                <pic:spPr>
                  <a:xfrm>
                    <a:off x="0" y="0"/>
                    <a:ext cx="5943600" cy="297180"/>
                  </a:xfrm>
                  <a:prstGeom prst="rect">
                    <a:avLst/>
                  </a:prstGeom>
                  <a:ln/>
                </pic:spPr>
              </pic:pic>
            </a:graphicData>
          </a:graphic>
        </wp:anchor>
      </w:drawing>
    </w:r>
  </w:p>
  <w:p w14:paraId="00000109" w14:textId="77777777" w:rsidR="002634C5" w:rsidRDefault="00EF2ACC">
    <w:pPr>
      <w:pStyle w:val="Normal0"/>
      <w:pBdr>
        <w:top w:val="nil"/>
        <w:left w:val="nil"/>
        <w:bottom w:val="nil"/>
        <w:right w:val="nil"/>
        <w:between w:val="nil"/>
      </w:pBdr>
      <w:tabs>
        <w:tab w:val="center" w:pos="4680"/>
        <w:tab w:val="right" w:pos="9360"/>
      </w:tabs>
      <w:spacing w:after="0" w:line="240" w:lineRule="auto"/>
      <w:jc w:val="right"/>
      <w:rPr>
        <w:rFonts w:ascii="Garamond" w:eastAsia="Garamond" w:hAnsi="Garamond" w:cs="Garamond"/>
        <w:i/>
        <w:color w:val="000000"/>
        <w:sz w:val="32"/>
        <w:szCs w:val="32"/>
      </w:rPr>
    </w:pPr>
    <w:r>
      <w:rPr>
        <w:rFonts w:ascii="Garamond" w:eastAsia="Garamond" w:hAnsi="Garamond" w:cs="Garamond"/>
        <w:i/>
        <w:color w:val="000000"/>
        <w:sz w:val="32"/>
        <w:szCs w:val="32"/>
      </w:rPr>
      <w:t xml:space="preserve"> Fall 2021</w:t>
    </w:r>
  </w:p>
  <w:p w14:paraId="0000010A" w14:textId="77777777" w:rsidR="002634C5" w:rsidRDefault="002634C5">
    <w:pPr>
      <w:pStyle w:val="Normal0"/>
      <w:pBdr>
        <w:top w:val="nil"/>
        <w:left w:val="nil"/>
        <w:bottom w:val="nil"/>
        <w:right w:val="nil"/>
        <w:between w:val="nil"/>
      </w:pBdr>
      <w:tabs>
        <w:tab w:val="center" w:pos="4680"/>
        <w:tab w:val="right" w:pos="9360"/>
      </w:tabs>
      <w:spacing w:after="0" w:line="240" w:lineRule="auto"/>
      <w:jc w:val="right"/>
      <w:rPr>
        <w:rFonts w:ascii="Garamond" w:eastAsia="Garamond" w:hAnsi="Garamond" w:cs="Garamond"/>
        <w:b/>
        <w:color w:val="000000"/>
        <w:sz w:val="32"/>
        <w:szCs w:val="32"/>
      </w:rPr>
    </w:pPr>
  </w:p>
</w:hdr>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sl="http://schemas.openxmlformats.org/schemaLibrary/2006/main" mc:Ignorable="w14 w15 w16se w16cid w16 w16cex w16sdtdh">
  <w:zoom w:percent="100"/>
  <w:proofState w:spelling="clean" w:grammar="clean"/>
  <w:defaultTabStop w:val="720"/>
  <w:characterSpacingControl w:val="doNotCompres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1"/>
  </w:compat>
  <w:rsids>
    <w:rsidRoot w:val="03872A02"/>
    <w:rsid w:val="00017886"/>
    <w:rsid w:val="00060923"/>
    <w:rsid w:val="0009338F"/>
    <w:rsid w:val="001523F0"/>
    <w:rsid w:val="001731D8"/>
    <w:rsid w:val="001A4DC8"/>
    <w:rsid w:val="001D2055"/>
    <w:rsid w:val="0020246B"/>
    <w:rsid w:val="00242439"/>
    <w:rsid w:val="00243282"/>
    <w:rsid w:val="0026095C"/>
    <w:rsid w:val="002634C5"/>
    <w:rsid w:val="00277188"/>
    <w:rsid w:val="00277887"/>
    <w:rsid w:val="00287A2D"/>
    <w:rsid w:val="002900C4"/>
    <w:rsid w:val="002A6466"/>
    <w:rsid w:val="002F22FB"/>
    <w:rsid w:val="003379FE"/>
    <w:rsid w:val="003C37F2"/>
    <w:rsid w:val="0042C04B"/>
    <w:rsid w:val="00457CC4"/>
    <w:rsid w:val="004824D0"/>
    <w:rsid w:val="0049434D"/>
    <w:rsid w:val="004A7557"/>
    <w:rsid w:val="0054406A"/>
    <w:rsid w:val="0058452F"/>
    <w:rsid w:val="005A1CBE"/>
    <w:rsid w:val="005D7DFB"/>
    <w:rsid w:val="005D7FD6"/>
    <w:rsid w:val="005F45E0"/>
    <w:rsid w:val="005F7B5D"/>
    <w:rsid w:val="006011BC"/>
    <w:rsid w:val="00614629"/>
    <w:rsid w:val="006306F3"/>
    <w:rsid w:val="00633F2F"/>
    <w:rsid w:val="006376D0"/>
    <w:rsid w:val="00683415"/>
    <w:rsid w:val="006D48B8"/>
    <w:rsid w:val="00714742"/>
    <w:rsid w:val="00732108"/>
    <w:rsid w:val="007379A8"/>
    <w:rsid w:val="00746EC0"/>
    <w:rsid w:val="007545E7"/>
    <w:rsid w:val="007E065D"/>
    <w:rsid w:val="007E396C"/>
    <w:rsid w:val="0080338E"/>
    <w:rsid w:val="008A6ED7"/>
    <w:rsid w:val="008B66B7"/>
    <w:rsid w:val="008C4E8C"/>
    <w:rsid w:val="008E7AA1"/>
    <w:rsid w:val="009101B6"/>
    <w:rsid w:val="00943B24"/>
    <w:rsid w:val="009B10E0"/>
    <w:rsid w:val="009C39E9"/>
    <w:rsid w:val="009C6AB4"/>
    <w:rsid w:val="00A07FA8"/>
    <w:rsid w:val="00A328F6"/>
    <w:rsid w:val="00A53314"/>
    <w:rsid w:val="00B27735"/>
    <w:rsid w:val="00B43CFB"/>
    <w:rsid w:val="00B53FF6"/>
    <w:rsid w:val="00B60838"/>
    <w:rsid w:val="00B66A80"/>
    <w:rsid w:val="00BB4E0B"/>
    <w:rsid w:val="00D12793"/>
    <w:rsid w:val="00D65A60"/>
    <w:rsid w:val="00D712BA"/>
    <w:rsid w:val="00DB1527"/>
    <w:rsid w:val="00DB6597"/>
    <w:rsid w:val="00DC2E35"/>
    <w:rsid w:val="00DD7257"/>
    <w:rsid w:val="00DE036D"/>
    <w:rsid w:val="00DE5A2C"/>
    <w:rsid w:val="00DF71F3"/>
    <w:rsid w:val="00E12EEF"/>
    <w:rsid w:val="00E22C87"/>
    <w:rsid w:val="00E34FA0"/>
    <w:rsid w:val="00E36EF7"/>
    <w:rsid w:val="00EA5DF1"/>
    <w:rsid w:val="00EF2ACC"/>
    <w:rsid w:val="00EF4080"/>
    <w:rsid w:val="00F16CB2"/>
    <w:rsid w:val="00F35CAC"/>
    <w:rsid w:val="00F546F6"/>
    <w:rsid w:val="00F851A4"/>
    <w:rsid w:val="00F95E1A"/>
    <w:rsid w:val="00FA4D0A"/>
    <w:rsid w:val="00FB554A"/>
    <w:rsid w:val="00FC26D1"/>
    <w:rsid w:val="0185C7DE"/>
    <w:rsid w:val="01AE72D3"/>
    <w:rsid w:val="024D744B"/>
    <w:rsid w:val="02A4B40D"/>
    <w:rsid w:val="03872A02"/>
    <w:rsid w:val="03AF1944"/>
    <w:rsid w:val="0505E81E"/>
    <w:rsid w:val="059E4E4C"/>
    <w:rsid w:val="05C3C3EA"/>
    <w:rsid w:val="05C476E3"/>
    <w:rsid w:val="05E2164B"/>
    <w:rsid w:val="06B801AF"/>
    <w:rsid w:val="07DEC34E"/>
    <w:rsid w:val="089C6EBC"/>
    <w:rsid w:val="09585FA0"/>
    <w:rsid w:val="0988B15F"/>
    <w:rsid w:val="09A05C5B"/>
    <w:rsid w:val="09CB1D5F"/>
    <w:rsid w:val="0A0CAFB7"/>
    <w:rsid w:val="0A139BAA"/>
    <w:rsid w:val="0AB182B7"/>
    <w:rsid w:val="0B3EF3FF"/>
    <w:rsid w:val="0BA28E87"/>
    <w:rsid w:val="0BC7DB11"/>
    <w:rsid w:val="0C395E62"/>
    <w:rsid w:val="0DD5E235"/>
    <w:rsid w:val="0E0E0E09"/>
    <w:rsid w:val="0E1E779A"/>
    <w:rsid w:val="0E8CCD1C"/>
    <w:rsid w:val="0E954BC9"/>
    <w:rsid w:val="10178B65"/>
    <w:rsid w:val="1071D785"/>
    <w:rsid w:val="1073D1DF"/>
    <w:rsid w:val="1076D1CF"/>
    <w:rsid w:val="109C202F"/>
    <w:rsid w:val="10E50D77"/>
    <w:rsid w:val="114A7213"/>
    <w:rsid w:val="11501637"/>
    <w:rsid w:val="116EB9F4"/>
    <w:rsid w:val="12C2CEFA"/>
    <w:rsid w:val="12CF8746"/>
    <w:rsid w:val="12DAFB38"/>
    <w:rsid w:val="1399709E"/>
    <w:rsid w:val="13D170E9"/>
    <w:rsid w:val="14649F3B"/>
    <w:rsid w:val="14EAFC88"/>
    <w:rsid w:val="150EAB5C"/>
    <w:rsid w:val="156D414A"/>
    <w:rsid w:val="18B4C3B3"/>
    <w:rsid w:val="194C7263"/>
    <w:rsid w:val="197ADC6E"/>
    <w:rsid w:val="1AC7CDA4"/>
    <w:rsid w:val="1B07F5EB"/>
    <w:rsid w:val="1B4B9373"/>
    <w:rsid w:val="1B64A4C6"/>
    <w:rsid w:val="1C6FD85E"/>
    <w:rsid w:val="1C848718"/>
    <w:rsid w:val="1CFC9DF3"/>
    <w:rsid w:val="1DC5E882"/>
    <w:rsid w:val="1EC8C5D5"/>
    <w:rsid w:val="1F648BDE"/>
    <w:rsid w:val="2059A77E"/>
    <w:rsid w:val="228B132B"/>
    <w:rsid w:val="236D2EE3"/>
    <w:rsid w:val="2390E8DD"/>
    <w:rsid w:val="23A94E82"/>
    <w:rsid w:val="2414DE6C"/>
    <w:rsid w:val="256B2BF9"/>
    <w:rsid w:val="259F73F6"/>
    <w:rsid w:val="2670C1DE"/>
    <w:rsid w:val="2715F5F7"/>
    <w:rsid w:val="27312225"/>
    <w:rsid w:val="288E25D6"/>
    <w:rsid w:val="28DF66E5"/>
    <w:rsid w:val="29AEC8C9"/>
    <w:rsid w:val="2AA930E7"/>
    <w:rsid w:val="2B536964"/>
    <w:rsid w:val="2BEE0C10"/>
    <w:rsid w:val="2CBD8C16"/>
    <w:rsid w:val="2CD34544"/>
    <w:rsid w:val="2D20D566"/>
    <w:rsid w:val="2DBF1AB1"/>
    <w:rsid w:val="2E37C2E8"/>
    <w:rsid w:val="2EA6C239"/>
    <w:rsid w:val="305D8AFC"/>
    <w:rsid w:val="31869459"/>
    <w:rsid w:val="340A201F"/>
    <w:rsid w:val="34345940"/>
    <w:rsid w:val="351B8163"/>
    <w:rsid w:val="362A1BE7"/>
    <w:rsid w:val="36A033A5"/>
    <w:rsid w:val="36B43C96"/>
    <w:rsid w:val="36C3E3D6"/>
    <w:rsid w:val="38E6DF8E"/>
    <w:rsid w:val="396D4773"/>
    <w:rsid w:val="39A84B87"/>
    <w:rsid w:val="39A89C60"/>
    <w:rsid w:val="3A3FEAF0"/>
    <w:rsid w:val="3A6226EC"/>
    <w:rsid w:val="3B755B0B"/>
    <w:rsid w:val="3BAA2367"/>
    <w:rsid w:val="3C4D06D1"/>
    <w:rsid w:val="3CD749E2"/>
    <w:rsid w:val="3D6F1294"/>
    <w:rsid w:val="3E638D0F"/>
    <w:rsid w:val="3F0112A9"/>
    <w:rsid w:val="3F72FB16"/>
    <w:rsid w:val="405DEEB2"/>
    <w:rsid w:val="4064A996"/>
    <w:rsid w:val="4079713D"/>
    <w:rsid w:val="410EC8AD"/>
    <w:rsid w:val="414C511E"/>
    <w:rsid w:val="415C3C18"/>
    <w:rsid w:val="430149DC"/>
    <w:rsid w:val="435919D1"/>
    <w:rsid w:val="43594CA2"/>
    <w:rsid w:val="4459B6E5"/>
    <w:rsid w:val="4511D135"/>
    <w:rsid w:val="45E000E9"/>
    <w:rsid w:val="469ECE3C"/>
    <w:rsid w:val="46D321CC"/>
    <w:rsid w:val="48A96148"/>
    <w:rsid w:val="4920915C"/>
    <w:rsid w:val="499932C4"/>
    <w:rsid w:val="49B7C28E"/>
    <w:rsid w:val="4A39F5B7"/>
    <w:rsid w:val="4AB5EC92"/>
    <w:rsid w:val="4B26956D"/>
    <w:rsid w:val="4B3364F6"/>
    <w:rsid w:val="4B5CD6A3"/>
    <w:rsid w:val="4BA727DB"/>
    <w:rsid w:val="4C21A2DB"/>
    <w:rsid w:val="4C267FA5"/>
    <w:rsid w:val="4CD925B3"/>
    <w:rsid w:val="4CEFFAC8"/>
    <w:rsid w:val="4D4F3D71"/>
    <w:rsid w:val="4D949907"/>
    <w:rsid w:val="4DD1168B"/>
    <w:rsid w:val="4DE38AEA"/>
    <w:rsid w:val="4DF64EC0"/>
    <w:rsid w:val="4F0E1AF8"/>
    <w:rsid w:val="500B9B76"/>
    <w:rsid w:val="50606C76"/>
    <w:rsid w:val="5063B6AC"/>
    <w:rsid w:val="50F61640"/>
    <w:rsid w:val="50F7B48C"/>
    <w:rsid w:val="514F0CB0"/>
    <w:rsid w:val="517FCB2A"/>
    <w:rsid w:val="51C2C9DB"/>
    <w:rsid w:val="51D500D1"/>
    <w:rsid w:val="52024C65"/>
    <w:rsid w:val="526D66FF"/>
    <w:rsid w:val="54177DDA"/>
    <w:rsid w:val="541F1151"/>
    <w:rsid w:val="5485FEE6"/>
    <w:rsid w:val="54F392FA"/>
    <w:rsid w:val="555B3CA7"/>
    <w:rsid w:val="560EFEDE"/>
    <w:rsid w:val="59792399"/>
    <w:rsid w:val="59F028B4"/>
    <w:rsid w:val="5B173901"/>
    <w:rsid w:val="5C6A8A7A"/>
    <w:rsid w:val="5D762BB3"/>
    <w:rsid w:val="5DF234A8"/>
    <w:rsid w:val="5E363E46"/>
    <w:rsid w:val="5F5A416A"/>
    <w:rsid w:val="5FB02E64"/>
    <w:rsid w:val="6043B3A1"/>
    <w:rsid w:val="606ED58B"/>
    <w:rsid w:val="622E08EB"/>
    <w:rsid w:val="623D97BB"/>
    <w:rsid w:val="6355FB6B"/>
    <w:rsid w:val="63F76169"/>
    <w:rsid w:val="6406659E"/>
    <w:rsid w:val="64DCD24F"/>
    <w:rsid w:val="661DDD63"/>
    <w:rsid w:val="662A8D49"/>
    <w:rsid w:val="66331449"/>
    <w:rsid w:val="66BE823F"/>
    <w:rsid w:val="67126A9F"/>
    <w:rsid w:val="674EDC90"/>
    <w:rsid w:val="676AC774"/>
    <w:rsid w:val="677CB588"/>
    <w:rsid w:val="678E8F04"/>
    <w:rsid w:val="67E97F3C"/>
    <w:rsid w:val="685214ED"/>
    <w:rsid w:val="68D81154"/>
    <w:rsid w:val="69B95EED"/>
    <w:rsid w:val="6A8D3150"/>
    <w:rsid w:val="6AB359E7"/>
    <w:rsid w:val="6AB78F53"/>
    <w:rsid w:val="6B211FFE"/>
    <w:rsid w:val="6BE5FECA"/>
    <w:rsid w:val="6D2BAC33"/>
    <w:rsid w:val="6E6D4EBF"/>
    <w:rsid w:val="6EB2787F"/>
    <w:rsid w:val="6EFB92BB"/>
    <w:rsid w:val="6F1277BF"/>
    <w:rsid w:val="6F7CA287"/>
    <w:rsid w:val="6FB5B1D6"/>
    <w:rsid w:val="70016FFE"/>
    <w:rsid w:val="718CC43E"/>
    <w:rsid w:val="71984F08"/>
    <w:rsid w:val="7229BDF3"/>
    <w:rsid w:val="7286A2BC"/>
    <w:rsid w:val="73341F69"/>
    <w:rsid w:val="73D1DAD8"/>
    <w:rsid w:val="7451D917"/>
    <w:rsid w:val="74ADD502"/>
    <w:rsid w:val="761D9C52"/>
    <w:rsid w:val="761F4519"/>
    <w:rsid w:val="762E7282"/>
    <w:rsid w:val="763A213C"/>
    <w:rsid w:val="766BC02B"/>
    <w:rsid w:val="77A531EC"/>
    <w:rsid w:val="77DDB361"/>
    <w:rsid w:val="77E83CC1"/>
    <w:rsid w:val="7807908C"/>
    <w:rsid w:val="78BFA405"/>
    <w:rsid w:val="7939D042"/>
    <w:rsid w:val="796FA991"/>
    <w:rsid w:val="79EAF1A4"/>
    <w:rsid w:val="7A12EFEC"/>
    <w:rsid w:val="7AC6DD12"/>
    <w:rsid w:val="7B0D3B08"/>
    <w:rsid w:val="7B317B75"/>
    <w:rsid w:val="7B7D561A"/>
    <w:rsid w:val="7B82B74B"/>
    <w:rsid w:val="7C2B1605"/>
    <w:rsid w:val="7C81F15B"/>
    <w:rsid w:val="7CBB7987"/>
    <w:rsid w:val="7D88CABD"/>
    <w:rsid w:val="7E5C9BC7"/>
    <w:rsid w:val="7E7DEAB5"/>
    <w:rsid w:val="7F5465BF"/>
    <w:rsid w:val="7F5548A2"/>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1026"/>
    <o:shapelayout v:ext="edit">
      <o:idmap v:ext="edit" data="1"/>
    </o:shapelayout>
  </w:shapeDefaults>
  <w:decimalSymbol w:val="."/>
  <w:listSeparator w:val=","/>
  <w14:docId w14:val="39B0995C"/>
  <w15:docId w15:val="{7DDE34C1-7A32-B542-96C5-154DC15ABDC9}"/>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ocDefaults>
    <w:rPrDefault>
      <w:rPr>
        <w:rFonts w:ascii="Arial" w:eastAsia="Arial" w:hAnsi="Arial" w:cs="Arial"/>
        <w:sz w:val="22"/>
        <w:szCs w:val="22"/>
        <w:lang w:val="en-US" w:eastAsia="en-US" w:bidi="ar-SA"/>
      </w:rPr>
    </w:rPrDefault>
    <w:pPrDefault>
      <w:pPr>
        <w:spacing w:after="200" w:line="276"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qFormat/>
  </w:style>
  <w:style w:type="paragraph" w:styleId="Heading1">
    <w:name w:val="heading 1"/>
    <w:basedOn w:val="Normal"/>
    <w:next w:val="Normal"/>
    <w:uiPriority w:val="9"/>
    <w:qFormat/>
    <w:pPr>
      <w:keepNext/>
      <w:keepLines/>
      <w:spacing w:before="480" w:after="0"/>
      <w:outlineLvl w:val="0"/>
    </w:pPr>
    <w:rPr>
      <w:b/>
      <w:color w:val="366091"/>
      <w:sz w:val="28"/>
      <w:szCs w:val="28"/>
    </w:rPr>
  </w:style>
  <w:style w:type="paragraph" w:styleId="Heading2">
    <w:name w:val="heading 2"/>
    <w:basedOn w:val="Normal"/>
    <w:next w:val="Normal"/>
    <w:uiPriority w:val="9"/>
    <w:semiHidden/>
    <w:unhideWhenUsed/>
    <w:qFormat/>
    <w:pPr>
      <w:keepNext/>
      <w:keepLines/>
      <w:spacing w:before="200" w:after="0"/>
      <w:outlineLvl w:val="1"/>
    </w:pPr>
    <w:rPr>
      <w:b/>
      <w:color w:val="4F81BD"/>
      <w:sz w:val="26"/>
      <w:szCs w:val="26"/>
    </w:rPr>
  </w:style>
  <w:style w:type="paragraph" w:styleId="Heading3">
    <w:name w:val="heading 3"/>
    <w:basedOn w:val="Normal"/>
    <w:next w:val="Normal"/>
    <w:uiPriority w:val="9"/>
    <w:semiHidden/>
    <w:unhideWhenUsed/>
    <w:qFormat/>
    <w:pPr>
      <w:keepNext/>
      <w:keepLines/>
      <w:spacing w:before="280" w:after="80"/>
      <w:outlineLvl w:val="2"/>
    </w:pPr>
    <w:rPr>
      <w:b/>
      <w:sz w:val="28"/>
      <w:szCs w:val="28"/>
    </w:rPr>
  </w:style>
  <w:style w:type="paragraph" w:styleId="Heading4">
    <w:name w:val="heading 4"/>
    <w:basedOn w:val="Normal"/>
    <w:next w:val="Normal"/>
    <w:uiPriority w:val="9"/>
    <w:semiHidden/>
    <w:unhideWhenUsed/>
    <w:qFormat/>
    <w:pPr>
      <w:keepNext/>
      <w:keepLines/>
      <w:spacing w:before="240" w:after="40"/>
      <w:outlineLvl w:val="3"/>
    </w:pPr>
    <w:rPr>
      <w:b/>
      <w:sz w:val="24"/>
      <w:szCs w:val="24"/>
    </w:rPr>
  </w:style>
  <w:style w:type="paragraph" w:styleId="Heading5">
    <w:name w:val="heading 5"/>
    <w:basedOn w:val="Normal"/>
    <w:next w:val="Normal"/>
    <w:uiPriority w:val="9"/>
    <w:semiHidden/>
    <w:unhideWhenUsed/>
    <w:qFormat/>
    <w:pPr>
      <w:keepNext/>
      <w:keepLines/>
      <w:spacing w:before="220" w:after="40"/>
      <w:outlineLvl w:val="4"/>
    </w:pPr>
    <w:rPr>
      <w:b/>
    </w:rPr>
  </w:style>
  <w:style w:type="paragraph" w:styleId="Heading6">
    <w:name w:val="heading 6"/>
    <w:basedOn w:val="Normal"/>
    <w:next w:val="Normal"/>
    <w:uiPriority w:val="9"/>
    <w:semiHidden/>
    <w:unhideWhenUsed/>
    <w:qFormat/>
    <w:pPr>
      <w:keepNext/>
      <w:keepLines/>
      <w:spacing w:before="200" w:after="40"/>
      <w:outlineLvl w:val="5"/>
    </w:pPr>
    <w:rPr>
      <w:b/>
      <w:sz w:val="20"/>
      <w:szCs w:val="20"/>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Title">
    <w:name w:val="Title"/>
    <w:basedOn w:val="Normal"/>
    <w:next w:val="Normal"/>
    <w:uiPriority w:val="10"/>
    <w:qFormat/>
    <w:pPr>
      <w:keepNext/>
      <w:keepLines/>
      <w:spacing w:before="480" w:after="120"/>
    </w:pPr>
    <w:rPr>
      <w:b/>
      <w:sz w:val="72"/>
      <w:szCs w:val="72"/>
    </w:rPr>
  </w:style>
  <w:style w:type="paragraph" w:customStyle="1" w:styleId="Normal0">
    <w:name w:val="Normal0"/>
    <w:qFormat/>
    <w:rsid w:val="00B2307C"/>
  </w:style>
  <w:style w:type="paragraph" w:customStyle="1" w:styleId="heading10">
    <w:name w:val="heading 10"/>
    <w:basedOn w:val="Normal0"/>
    <w:next w:val="Normal0"/>
    <w:link w:val="Heading1Char"/>
    <w:uiPriority w:val="9"/>
    <w:qFormat/>
    <w:rsid w:val="00FB5846"/>
    <w:pPr>
      <w:keepNext/>
      <w:keepLines/>
      <w:spacing w:before="480" w:after="0"/>
      <w:outlineLvl w:val="0"/>
    </w:pPr>
    <w:rPr>
      <w:rFonts w:asciiTheme="majorHAnsi" w:eastAsiaTheme="majorEastAsia" w:hAnsiTheme="majorHAnsi" w:cstheme="majorBidi"/>
      <w:b/>
      <w:bCs/>
      <w:color w:val="365F91" w:themeColor="accent1" w:themeShade="BF"/>
      <w:sz w:val="28"/>
      <w:szCs w:val="28"/>
    </w:rPr>
  </w:style>
  <w:style w:type="paragraph" w:customStyle="1" w:styleId="heading20">
    <w:name w:val="heading 20"/>
    <w:basedOn w:val="Normal0"/>
    <w:next w:val="Normal0"/>
    <w:link w:val="Heading2Char"/>
    <w:uiPriority w:val="9"/>
    <w:unhideWhenUsed/>
    <w:qFormat/>
    <w:rsid w:val="00E41324"/>
    <w:pPr>
      <w:keepNext/>
      <w:keepLines/>
      <w:spacing w:before="200" w:after="0"/>
      <w:outlineLvl w:val="1"/>
    </w:pPr>
    <w:rPr>
      <w:rFonts w:asciiTheme="majorHAnsi" w:eastAsiaTheme="majorEastAsia" w:hAnsiTheme="majorHAnsi" w:cstheme="majorBidi"/>
      <w:b/>
      <w:bCs/>
      <w:color w:val="4F81BD" w:themeColor="accent1"/>
      <w:sz w:val="26"/>
      <w:szCs w:val="26"/>
    </w:rPr>
  </w:style>
  <w:style w:type="table" w:customStyle="1" w:styleId="NormalTable0">
    <w:name w:val="Normal Table0"/>
    <w:uiPriority w:val="99"/>
    <w:semiHidden/>
    <w:unhideWhenUsed/>
    <w:tblPr>
      <w:tblInd w:w="0" w:type="dxa"/>
      <w:tblCellMar>
        <w:top w:w="0" w:type="dxa"/>
        <w:left w:w="108" w:type="dxa"/>
        <w:bottom w:w="0" w:type="dxa"/>
        <w:right w:w="108" w:type="dxa"/>
      </w:tblCellMar>
    </w:tblPr>
  </w:style>
  <w:style w:type="character" w:customStyle="1" w:styleId="Heading1Char">
    <w:name w:val="Heading 1 Char"/>
    <w:basedOn w:val="DefaultParagraphFont"/>
    <w:link w:val="heading10"/>
    <w:uiPriority w:val="9"/>
    <w:rsid w:val="00FB5846"/>
    <w:rPr>
      <w:rFonts w:asciiTheme="majorHAnsi" w:eastAsiaTheme="majorEastAsia" w:hAnsiTheme="majorHAnsi" w:cstheme="majorBidi"/>
      <w:b/>
      <w:bCs/>
      <w:color w:val="365F91" w:themeColor="accent1" w:themeShade="BF"/>
      <w:sz w:val="28"/>
      <w:szCs w:val="28"/>
    </w:rPr>
  </w:style>
  <w:style w:type="paragraph" w:styleId="TOCHeading">
    <w:name w:val="TOC Heading"/>
    <w:basedOn w:val="heading10"/>
    <w:next w:val="Normal0"/>
    <w:uiPriority w:val="39"/>
    <w:unhideWhenUsed/>
    <w:qFormat/>
    <w:rsid w:val="00FB5846"/>
    <w:pPr>
      <w:outlineLvl w:val="9"/>
    </w:pPr>
  </w:style>
  <w:style w:type="paragraph" w:styleId="BalloonText">
    <w:name w:val="Balloon Text"/>
    <w:basedOn w:val="Normal0"/>
    <w:link w:val="BalloonTextChar"/>
    <w:uiPriority w:val="99"/>
    <w:semiHidden/>
    <w:unhideWhenUsed/>
    <w:rsid w:val="00FB5846"/>
    <w:pPr>
      <w:spacing w:after="0" w:line="240" w:lineRule="auto"/>
    </w:pPr>
    <w:rPr>
      <w:rFonts w:ascii="Tahoma" w:hAnsi="Tahoma" w:cs="Tahoma"/>
      <w:sz w:val="16"/>
      <w:szCs w:val="16"/>
    </w:rPr>
  </w:style>
  <w:style w:type="character" w:customStyle="1" w:styleId="BalloonTextChar">
    <w:name w:val="Balloon Text Char"/>
    <w:basedOn w:val="DefaultParagraphFont"/>
    <w:link w:val="BalloonText"/>
    <w:uiPriority w:val="99"/>
    <w:semiHidden/>
    <w:rsid w:val="00FB5846"/>
    <w:rPr>
      <w:rFonts w:ascii="Tahoma" w:hAnsi="Tahoma" w:cs="Tahoma"/>
      <w:sz w:val="16"/>
      <w:szCs w:val="16"/>
    </w:rPr>
  </w:style>
  <w:style w:type="paragraph" w:styleId="TOC1">
    <w:name w:val="toc 1"/>
    <w:basedOn w:val="Normal0"/>
    <w:next w:val="Normal0"/>
    <w:autoRedefine/>
    <w:uiPriority w:val="39"/>
    <w:unhideWhenUsed/>
    <w:rsid w:val="00FB5846"/>
    <w:pPr>
      <w:spacing w:after="100"/>
    </w:pPr>
  </w:style>
  <w:style w:type="character" w:styleId="Hyperlink">
    <w:name w:val="Hyperlink"/>
    <w:basedOn w:val="DefaultParagraphFont"/>
    <w:uiPriority w:val="99"/>
    <w:unhideWhenUsed/>
    <w:rsid w:val="00FB5846"/>
    <w:rPr>
      <w:color w:val="0000FF" w:themeColor="hyperlink"/>
      <w:u w:val="single"/>
    </w:rPr>
  </w:style>
  <w:style w:type="character" w:customStyle="1" w:styleId="Heading2Char">
    <w:name w:val="Heading 2 Char"/>
    <w:basedOn w:val="DefaultParagraphFont"/>
    <w:link w:val="heading20"/>
    <w:uiPriority w:val="9"/>
    <w:rsid w:val="00E41324"/>
    <w:rPr>
      <w:rFonts w:asciiTheme="majorHAnsi" w:eastAsiaTheme="majorEastAsia" w:hAnsiTheme="majorHAnsi" w:cstheme="majorBidi"/>
      <w:b/>
      <w:bCs/>
      <w:color w:val="4F81BD" w:themeColor="accent1"/>
      <w:sz w:val="26"/>
      <w:szCs w:val="26"/>
    </w:rPr>
  </w:style>
  <w:style w:type="paragraph" w:styleId="TOC2">
    <w:name w:val="toc 2"/>
    <w:basedOn w:val="Normal0"/>
    <w:next w:val="Normal0"/>
    <w:autoRedefine/>
    <w:uiPriority w:val="39"/>
    <w:unhideWhenUsed/>
    <w:rsid w:val="00E41324"/>
    <w:pPr>
      <w:spacing w:after="100"/>
      <w:ind w:left="220"/>
    </w:pPr>
  </w:style>
  <w:style w:type="paragraph" w:styleId="Header">
    <w:name w:val="header"/>
    <w:basedOn w:val="Normal0"/>
    <w:link w:val="HeaderChar"/>
    <w:uiPriority w:val="99"/>
    <w:unhideWhenUsed/>
    <w:rsid w:val="00242822"/>
    <w:pPr>
      <w:tabs>
        <w:tab w:val="center" w:pos="4680"/>
        <w:tab w:val="right" w:pos="9360"/>
      </w:tabs>
      <w:spacing w:after="0" w:line="240" w:lineRule="auto"/>
    </w:pPr>
  </w:style>
  <w:style w:type="character" w:customStyle="1" w:styleId="HeaderChar">
    <w:name w:val="Header Char"/>
    <w:basedOn w:val="DefaultParagraphFont"/>
    <w:link w:val="Header"/>
    <w:uiPriority w:val="99"/>
    <w:rsid w:val="00242822"/>
  </w:style>
  <w:style w:type="paragraph" w:styleId="Footer">
    <w:name w:val="footer"/>
    <w:basedOn w:val="Normal0"/>
    <w:link w:val="FooterChar"/>
    <w:uiPriority w:val="99"/>
    <w:unhideWhenUsed/>
    <w:rsid w:val="00242822"/>
    <w:pPr>
      <w:tabs>
        <w:tab w:val="center" w:pos="4680"/>
        <w:tab w:val="right" w:pos="9360"/>
      </w:tabs>
      <w:spacing w:after="0" w:line="240" w:lineRule="auto"/>
    </w:pPr>
  </w:style>
  <w:style w:type="character" w:customStyle="1" w:styleId="FooterChar">
    <w:name w:val="Footer Char"/>
    <w:basedOn w:val="DefaultParagraphFont"/>
    <w:link w:val="Footer"/>
    <w:uiPriority w:val="99"/>
    <w:rsid w:val="00242822"/>
  </w:style>
  <w:style w:type="paragraph" w:styleId="ListParagraph">
    <w:name w:val="List Paragraph"/>
    <w:basedOn w:val="Normal0"/>
    <w:uiPriority w:val="34"/>
    <w:qFormat/>
    <w:rsid w:val="002A37F8"/>
    <w:pPr>
      <w:ind w:left="720"/>
      <w:contextualSpacing/>
    </w:pPr>
  </w:style>
  <w:style w:type="paragraph" w:styleId="NoSpacing">
    <w:name w:val="No Spacing"/>
    <w:uiPriority w:val="1"/>
    <w:qFormat/>
    <w:rsid w:val="00E03B8E"/>
    <w:pPr>
      <w:spacing w:after="0" w:line="240" w:lineRule="auto"/>
    </w:pPr>
  </w:style>
  <w:style w:type="character" w:styleId="CommentReference">
    <w:name w:val="annotation reference"/>
    <w:basedOn w:val="DefaultParagraphFont"/>
    <w:uiPriority w:val="99"/>
    <w:semiHidden/>
    <w:unhideWhenUsed/>
    <w:rsid w:val="00FC670A"/>
    <w:rPr>
      <w:sz w:val="16"/>
      <w:szCs w:val="16"/>
    </w:rPr>
  </w:style>
  <w:style w:type="paragraph" w:styleId="CommentText">
    <w:name w:val="annotation text"/>
    <w:basedOn w:val="Normal0"/>
    <w:link w:val="CommentTextChar"/>
    <w:uiPriority w:val="99"/>
    <w:unhideWhenUsed/>
    <w:rsid w:val="00FC670A"/>
    <w:pPr>
      <w:spacing w:line="240" w:lineRule="auto"/>
    </w:pPr>
    <w:rPr>
      <w:sz w:val="20"/>
      <w:szCs w:val="20"/>
    </w:rPr>
  </w:style>
  <w:style w:type="character" w:customStyle="1" w:styleId="CommentTextChar">
    <w:name w:val="Comment Text Char"/>
    <w:basedOn w:val="DefaultParagraphFont"/>
    <w:link w:val="CommentText"/>
    <w:uiPriority w:val="99"/>
    <w:rsid w:val="00FC670A"/>
    <w:rPr>
      <w:sz w:val="20"/>
      <w:szCs w:val="20"/>
    </w:rPr>
  </w:style>
  <w:style w:type="paragraph" w:styleId="CommentSubject">
    <w:name w:val="annotation subject"/>
    <w:basedOn w:val="CommentText"/>
    <w:next w:val="CommentText"/>
    <w:link w:val="CommentSubjectChar"/>
    <w:uiPriority w:val="99"/>
    <w:semiHidden/>
    <w:unhideWhenUsed/>
    <w:rsid w:val="00FC670A"/>
    <w:rPr>
      <w:b/>
      <w:bCs/>
    </w:rPr>
  </w:style>
  <w:style w:type="character" w:customStyle="1" w:styleId="CommentSubjectChar">
    <w:name w:val="Comment Subject Char"/>
    <w:basedOn w:val="CommentTextChar"/>
    <w:link w:val="CommentSubject"/>
    <w:uiPriority w:val="99"/>
    <w:semiHidden/>
    <w:rsid w:val="00FC670A"/>
    <w:rPr>
      <w:b/>
      <w:bCs/>
      <w:sz w:val="20"/>
      <w:szCs w:val="20"/>
    </w:rPr>
  </w:style>
  <w:style w:type="character" w:styleId="FollowedHyperlink">
    <w:name w:val="FollowedHyperlink"/>
    <w:basedOn w:val="DefaultParagraphFont"/>
    <w:uiPriority w:val="99"/>
    <w:semiHidden/>
    <w:unhideWhenUsed/>
    <w:rsid w:val="00621AB9"/>
    <w:rPr>
      <w:color w:val="800080" w:themeColor="followedHyperlink"/>
      <w:u w:val="single"/>
    </w:rPr>
  </w:style>
  <w:style w:type="table" w:styleId="TableGrid">
    <w:name w:val="Table Grid"/>
    <w:basedOn w:val="NormalTable0"/>
    <w:uiPriority w:val="59"/>
    <w:rsid w:val="00865A53"/>
    <w:pPr>
      <w:spacing w:after="0" w:line="240" w:lineRule="auto"/>
    </w:pPr>
    <w:tblPr>
      <w:tblInd w:w="0" w:type="nil"/>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styleId="Caption">
    <w:name w:val="caption"/>
    <w:basedOn w:val="Normal0"/>
    <w:next w:val="Normal0"/>
    <w:uiPriority w:val="35"/>
    <w:unhideWhenUsed/>
    <w:qFormat/>
    <w:rsid w:val="008E5453"/>
    <w:pPr>
      <w:spacing w:line="240" w:lineRule="auto"/>
    </w:pPr>
    <w:rPr>
      <w:i/>
      <w:iCs/>
      <w:color w:val="1F497D" w:themeColor="text2"/>
      <w:sz w:val="18"/>
      <w:szCs w:val="18"/>
    </w:rPr>
  </w:style>
  <w:style w:type="paragraph" w:styleId="Revision">
    <w:name w:val="Revision"/>
    <w:hidden/>
    <w:uiPriority w:val="99"/>
    <w:semiHidden/>
    <w:rsid w:val="00330017"/>
    <w:pPr>
      <w:spacing w:after="0" w:line="240" w:lineRule="auto"/>
    </w:pPr>
  </w:style>
  <w:style w:type="character" w:styleId="Mention">
    <w:name w:val="Mention"/>
    <w:basedOn w:val="DefaultParagraphFont"/>
    <w:uiPriority w:val="99"/>
    <w:unhideWhenUsed/>
    <w:rPr>
      <w:color w:val="2B579A"/>
      <w:shd w:val="clear" w:color="auto" w:fill="E6E6E6"/>
    </w:rPr>
  </w:style>
  <w:style w:type="character" w:customStyle="1" w:styleId="normaltextrun">
    <w:name w:val="normaltextrun"/>
    <w:basedOn w:val="DefaultParagraphFont"/>
    <w:rsid w:val="00F01553"/>
  </w:style>
  <w:style w:type="character" w:customStyle="1" w:styleId="eop">
    <w:name w:val="eop"/>
    <w:basedOn w:val="DefaultParagraphFont"/>
    <w:rsid w:val="00DA26FE"/>
  </w:style>
  <w:style w:type="paragraph" w:customStyle="1" w:styleId="paragraph">
    <w:name w:val="paragraph"/>
    <w:basedOn w:val="Normal0"/>
    <w:rsid w:val="00DA26FE"/>
    <w:pPr>
      <w:spacing w:before="100" w:beforeAutospacing="1" w:after="100" w:afterAutospacing="1" w:line="240" w:lineRule="auto"/>
    </w:pPr>
    <w:rPr>
      <w:rFonts w:ascii="Times New Roman" w:eastAsia="Times New Roman" w:hAnsi="Times New Roman" w:cs="Times New Roman"/>
      <w:sz w:val="24"/>
      <w:szCs w:val="24"/>
    </w:rPr>
  </w:style>
  <w:style w:type="paragraph" w:styleId="Subtitle">
    <w:name w:val="Subtitle"/>
    <w:basedOn w:val="Normal0"/>
    <w:next w:val="Normal0"/>
    <w:uiPriority w:val="11"/>
    <w:qFormat/>
    <w:pPr>
      <w:keepNext/>
      <w:keepLines/>
      <w:spacing w:before="360" w:after="80"/>
    </w:pPr>
    <w:rPr>
      <w:rFonts w:ascii="Georgia" w:eastAsia="Georgia" w:hAnsi="Georgia" w:cs="Georgia"/>
      <w:i/>
      <w:color w:val="666666"/>
      <w:sz w:val="48"/>
      <w:szCs w:val="48"/>
    </w:rPr>
  </w:style>
  <w:style w:type="table" w:customStyle="1" w:styleId="a">
    <w:basedOn w:val="NormalTable0"/>
    <w:pPr>
      <w:spacing w:after="0" w:line="240" w:lineRule="auto"/>
    </w:pPr>
    <w:tblPr>
      <w:tblStyleRowBandSize w:val="1"/>
      <w:tblStyleColBandSize w:val="1"/>
    </w:tblPr>
  </w:style>
  <w:style w:type="table" w:customStyle="1" w:styleId="a0">
    <w:basedOn w:val="NormalTable0"/>
    <w:tblPr>
      <w:tblStyleRowBandSize w:val="1"/>
      <w:tblStyleColBandSize w:val="1"/>
      <w:tblCellMar>
        <w:left w:w="115" w:type="dxa"/>
        <w:right w:w="115" w:type="dxa"/>
      </w:tblCellMar>
    </w:tblPr>
  </w:style>
  <w:style w:type="table" w:customStyle="1" w:styleId="a1">
    <w:basedOn w:val="NormalTable0"/>
    <w:pPr>
      <w:spacing w:after="0" w:line="240" w:lineRule="auto"/>
    </w:pPr>
    <w:tblPr>
      <w:tblStyleRowBandSize w:val="1"/>
      <w:tblStyleColBandSize w:val="1"/>
    </w:tblPr>
  </w:style>
  <w:style w:type="table" w:customStyle="1" w:styleId="a2">
    <w:basedOn w:val="NormalTable0"/>
    <w:tblPr>
      <w:tblStyleRowBandSize w:val="1"/>
      <w:tblStyleColBandSize w:val="1"/>
      <w:tblCellMar>
        <w:left w:w="115" w:type="dxa"/>
        <w:right w:w="115" w:type="dxa"/>
      </w:tblCellMar>
    </w:tblPr>
  </w:style>
  <w:style w:type="character" w:styleId="PageNumber">
    <w:name w:val="page number"/>
    <w:basedOn w:val="DefaultParagraphFont"/>
    <w:uiPriority w:val="99"/>
    <w:semiHidden/>
    <w:unhideWhenUsed/>
    <w:rsid w:val="00A53314"/>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ivs>
    <w:div w:id="507870374">
      <w:bodyDiv w:val="1"/>
      <w:marLeft w:val="0"/>
      <w:marRight w:val="0"/>
      <w:marTop w:val="0"/>
      <w:marBottom w:val="0"/>
      <w:divBdr>
        <w:top w:val="none" w:sz="0" w:space="0" w:color="auto"/>
        <w:left w:val="none" w:sz="0" w:space="0" w:color="auto"/>
        <w:bottom w:val="none" w:sz="0" w:space="0" w:color="auto"/>
        <w:right w:val="none" w:sz="0" w:space="0" w:color="auto"/>
      </w:divBdr>
    </w:div>
    <w:div w:id="627971980">
      <w:bodyDiv w:val="1"/>
      <w:marLeft w:val="0"/>
      <w:marRight w:val="0"/>
      <w:marTop w:val="0"/>
      <w:marBottom w:val="0"/>
      <w:divBdr>
        <w:top w:val="none" w:sz="0" w:space="0" w:color="auto"/>
        <w:left w:val="none" w:sz="0" w:space="0" w:color="auto"/>
        <w:bottom w:val="none" w:sz="0" w:space="0" w:color="auto"/>
        <w:right w:val="none" w:sz="0" w:space="0" w:color="auto"/>
      </w:divBdr>
    </w:div>
    <w:div w:id="1252281683">
      <w:bodyDiv w:val="1"/>
      <w:marLeft w:val="0"/>
      <w:marRight w:val="0"/>
      <w:marTop w:val="0"/>
      <w:marBottom w:val="0"/>
      <w:divBdr>
        <w:top w:val="none" w:sz="0" w:space="0" w:color="auto"/>
        <w:left w:val="none" w:sz="0" w:space="0" w:color="auto"/>
        <w:bottom w:val="none" w:sz="0" w:space="0" w:color="auto"/>
        <w:right w:val="none" w:sz="0" w:space="0" w:color="auto"/>
      </w:divBdr>
    </w:div>
  </w:divs>
</w:webSettings>
</file>

<file path=word/_rels/document.xml.rels><?xml version="1.0" encoding="UTF-8" standalone="yes"?>
<Relationships xmlns="http://schemas.openxmlformats.org/package/2006/relationships"><Relationship Id="rId13" Type="http://schemas.openxmlformats.org/officeDocument/2006/relationships/image" Target="media/image4.jpg"/><Relationship Id="rId18" Type="http://schemas.openxmlformats.org/officeDocument/2006/relationships/hyperlink" Target="https://earth.esa.int/web/sentinel/user-guides/sentinel-2-msi/product-types" TargetMode="External"/><Relationship Id="rId26" Type="http://schemas.openxmlformats.org/officeDocument/2006/relationships/image" Target="media/image10.jpg"/><Relationship Id="rId39" Type="http://schemas.openxmlformats.org/officeDocument/2006/relationships/footer" Target="footer2.xml"/><Relationship Id="rId21" Type="http://schemas.openxmlformats.org/officeDocument/2006/relationships/hyperlink" Target="https://doi.org/10.1016/j.rse.2019.03.010" TargetMode="External"/><Relationship Id="rId34" Type="http://schemas.openxmlformats.org/officeDocument/2006/relationships/image" Target="media/image18.png"/><Relationship Id="rId42" Type="http://schemas.openxmlformats.org/officeDocument/2006/relationships/fontTable" Target="fontTable.xml"/><Relationship Id="rId7" Type="http://schemas.openxmlformats.org/officeDocument/2006/relationships/webSettings" Target="webSettings.xml"/><Relationship Id="rId2" Type="http://schemas.openxmlformats.org/officeDocument/2006/relationships/customXml" Target="../customXml/item2.xml"/><Relationship Id="rId16" Type="http://schemas.openxmlformats.org/officeDocument/2006/relationships/image" Target="media/image7.jpg"/><Relationship Id="rId20" Type="http://schemas.openxmlformats.org/officeDocument/2006/relationships/hyperlink" Target="https://pubs.usgs.gov/of/2013/1231/pdf/ofr2013-1231.pdf" TargetMode="External"/><Relationship Id="rId29" Type="http://schemas.openxmlformats.org/officeDocument/2006/relationships/image" Target="media/image13.png"/><Relationship Id="rId41" Type="http://schemas.openxmlformats.org/officeDocument/2006/relationships/footer" Target="footer3.xml"/><Relationship Id="rId1" Type="http://schemas.openxmlformats.org/officeDocument/2006/relationships/customXml" Target="../customXml/item1.xml"/><Relationship Id="rId6" Type="http://schemas.openxmlformats.org/officeDocument/2006/relationships/settings" Target="settings.xml"/><Relationship Id="rId11" Type="http://schemas.openxmlformats.org/officeDocument/2006/relationships/image" Target="media/image2.png"/><Relationship Id="rId24" Type="http://schemas.openxmlformats.org/officeDocument/2006/relationships/image" Target="media/image8.jpg"/><Relationship Id="rId32" Type="http://schemas.openxmlformats.org/officeDocument/2006/relationships/image" Target="media/image16.png"/><Relationship Id="rId37" Type="http://schemas.openxmlformats.org/officeDocument/2006/relationships/header" Target="header1.xml"/><Relationship Id="rId40" Type="http://schemas.openxmlformats.org/officeDocument/2006/relationships/header" Target="header2.xml"/><Relationship Id="rId5" Type="http://schemas.openxmlformats.org/officeDocument/2006/relationships/styles" Target="styles.xml"/><Relationship Id="rId15" Type="http://schemas.openxmlformats.org/officeDocument/2006/relationships/image" Target="media/image6.jpg"/><Relationship Id="rId23" Type="http://schemas.openxmlformats.org/officeDocument/2006/relationships/hyperlink" Target="https://doi.org/10.1016/j.gloplacha.2021.103519" TargetMode="External"/><Relationship Id="rId28" Type="http://schemas.openxmlformats.org/officeDocument/2006/relationships/image" Target="media/image12.png"/><Relationship Id="rId36" Type="http://schemas.openxmlformats.org/officeDocument/2006/relationships/image" Target="media/image20.png"/><Relationship Id="rId10" Type="http://schemas.openxmlformats.org/officeDocument/2006/relationships/image" Target="media/image1.png"/><Relationship Id="rId19" Type="http://schemas.openxmlformats.org/officeDocument/2006/relationships/hyperlink" Target="https://you.stonybrook.edu/weather/products/great-south-bay-buoy-1/" TargetMode="External"/><Relationship Id="rId31" Type="http://schemas.openxmlformats.org/officeDocument/2006/relationships/image" Target="media/image15.png"/><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endnotes" Target="endnotes.xml"/><Relationship Id="rId14" Type="http://schemas.openxmlformats.org/officeDocument/2006/relationships/image" Target="media/image5.jpg"/><Relationship Id="rId22" Type="http://schemas.openxmlformats.org/officeDocument/2006/relationships/hyperlink" Target="https://doi.org/10.5066/F71835S6" TargetMode="External"/><Relationship Id="rId27" Type="http://schemas.openxmlformats.org/officeDocument/2006/relationships/image" Target="media/image11.jpg"/><Relationship Id="rId30" Type="http://schemas.openxmlformats.org/officeDocument/2006/relationships/image" Target="media/image14.png"/><Relationship Id="rId35" Type="http://schemas.openxmlformats.org/officeDocument/2006/relationships/image" Target="media/image19.png"/><Relationship Id="rId43" Type="http://schemas.openxmlformats.org/officeDocument/2006/relationships/glossaryDocument" Target="glossary/document.xml"/><Relationship Id="rId8" Type="http://schemas.openxmlformats.org/officeDocument/2006/relationships/footnotes" Target="footnotes.xml"/><Relationship Id="rId3" Type="http://schemas.openxmlformats.org/officeDocument/2006/relationships/customXml" Target="../customXml/item3.xml"/><Relationship Id="rId12" Type="http://schemas.openxmlformats.org/officeDocument/2006/relationships/image" Target="media/image3.png"/><Relationship Id="rId17" Type="http://schemas.openxmlformats.org/officeDocument/2006/relationships/hyperlink" Target="https://doi.org/10.3390/rs11091107" TargetMode="External"/><Relationship Id="rId25" Type="http://schemas.openxmlformats.org/officeDocument/2006/relationships/image" Target="media/image9.jpg"/><Relationship Id="rId33" Type="http://schemas.openxmlformats.org/officeDocument/2006/relationships/image" Target="media/image17.png"/><Relationship Id="rId38" Type="http://schemas.openxmlformats.org/officeDocument/2006/relationships/footer" Target="footer1.xml"/></Relationships>
</file>

<file path=word/_rels/header2.xml.rels><?xml version="1.0" encoding="UTF-8" standalone="yes"?>
<Relationships xmlns="http://schemas.openxmlformats.org/package/2006/relationships"><Relationship Id="rId1" Type="http://schemas.openxmlformats.org/officeDocument/2006/relationships/image" Target="media/image21.png"/></Relationships>
</file>

<file path=word/glossary/_rels/document.xml.rels><?xml version="1.0" encoding="UTF-8" standalone="yes"?>
<Relationships xmlns="http://schemas.openxmlformats.org/package/2006/relationships"><Relationship Id="rId3" Type="http://schemas.openxmlformats.org/officeDocument/2006/relationships/webSettings" Target="webSettings.xml"/><Relationship Id="rId2" Type="http://schemas.openxmlformats.org/officeDocument/2006/relationships/settings" Target="settings.xml"/><Relationship Id="rId1" Type="http://schemas.openxmlformats.org/officeDocument/2006/relationships/styles" Target="styles.xml"/><Relationship Id="rId4" Type="http://schemas.openxmlformats.org/officeDocument/2006/relationships/fontTable" Target="fontTable.xml"/></Relationships>
</file>

<file path=word/glossary/document.xml><?xml version="1.0" encoding="utf-8"?>
<w:glossary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docParts>
    <w:docPart>
      <w:docPartPr>
        <w:name w:val="DefaultPlaceholder_1081868574"/>
        <w:category>
          <w:name w:val="General"/>
          <w:gallery w:val="placeholder"/>
        </w:category>
        <w:types>
          <w:type w:val="bbPlcHdr"/>
        </w:types>
        <w:behaviors>
          <w:behavior w:val="content"/>
        </w:behaviors>
        <w:guid w:val="{498E414A-BB48-4189-905C-B7D707B37ED9}"/>
      </w:docPartPr>
      <w:docPartBody>
        <w:p w:rsidR="00A269B7" w:rsidRDefault="00A269B7"/>
      </w:docPartBody>
    </w:docPart>
    <w:docPart>
      <w:docPartPr>
        <w:name w:val="DFFB7DC44F400B4ABB87C8E83F74C35B"/>
        <w:category>
          <w:name w:val="General"/>
          <w:gallery w:val="placeholder"/>
        </w:category>
        <w:types>
          <w:type w:val="bbPlcHdr"/>
        </w:types>
        <w:behaviors>
          <w:behavior w:val="content"/>
        </w:behaviors>
        <w:guid w:val="{8B8CBCD5-0A34-8740-83D8-2F08D452C4D6}"/>
      </w:docPartPr>
      <w:docPartBody>
        <w:p w:rsidR="009030CF" w:rsidRDefault="009030CF"/>
      </w:docPartBody>
    </w:docPart>
  </w:docParts>
</w:glossaryDocument>
</file>

<file path=word/glossary/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font w:name="Arial">
    <w:panose1 w:val="020B0604020202020204"/>
    <w:charset w:val="00"/>
    <w:family w:val="swiss"/>
    <w:pitch w:val="variable"/>
    <w:sig w:usb0="E0002EFF" w:usb1="C000785B" w:usb2="00000009" w:usb3="00000000" w:csb0="000001FF" w:csb1="00000000"/>
  </w:font>
  <w:font w:name="Times New Roman">
    <w:panose1 w:val="02020603050405020304"/>
    <w:charset w:val="00"/>
    <w:family w:val="roman"/>
    <w:pitch w:val="variable"/>
    <w:sig w:usb0="E0002EFF" w:usb1="C000785B" w:usb2="00000009" w:usb3="00000000" w:csb0="000001FF" w:csb1="00000000"/>
  </w:font>
  <w:font w:name="MS PGothic">
    <w:panose1 w:val="020B0600070205080204"/>
    <w:charset w:val="80"/>
    <w:family w:val="swiss"/>
    <w:pitch w:val="variable"/>
    <w:sig w:usb0="E00002FF" w:usb1="6AC7FDFB" w:usb2="08000012" w:usb3="00000000" w:csb0="0002009F" w:csb1="00000000"/>
  </w:font>
  <w:font w:name="Tahoma">
    <w:panose1 w:val="020B0604030504040204"/>
    <w:charset w:val="00"/>
    <w:family w:val="swiss"/>
    <w:pitch w:val="variable"/>
    <w:sig w:usb0="E1002EFF" w:usb1="C000605B" w:usb2="00000029" w:usb3="00000000" w:csb0="000101FF" w:csb1="00000000"/>
  </w:font>
  <w:font w:name="Georgia">
    <w:panose1 w:val="02040502050405020303"/>
    <w:charset w:val="00"/>
    <w:family w:val="roman"/>
    <w:pitch w:val="variable"/>
    <w:sig w:usb0="00000287" w:usb1="00000000" w:usb2="00000000" w:usb3="00000000" w:csb0="0000009F" w:csb1="00000000"/>
  </w:font>
  <w:font w:name="Garamond">
    <w:panose1 w:val="02020404030301010803"/>
    <w:charset w:val="00"/>
    <w:family w:val="roman"/>
    <w:pitch w:val="variable"/>
    <w:sig w:usb0="00000287" w:usb1="00000000" w:usb2="00000000" w:usb3="00000000" w:csb0="0000009F" w:csb1="00000000"/>
  </w:font>
  <w:font w:name="Calibri">
    <w:panose1 w:val="020F0502020204030204"/>
    <w:charset w:val="00"/>
    <w:family w:val="swiss"/>
    <w:pitch w:val="variable"/>
    <w:sig w:usb0="E4002EFF" w:usb1="C000247B" w:usb2="00000009" w:usb3="00000000" w:csb0="000001FF" w:csb1="00000000"/>
  </w:font>
  <w:font w:name="Yu Mincho">
    <w:altName w:val="游明朝"/>
    <w:charset w:val="80"/>
    <w:family w:val="roman"/>
    <w:pitch w:val="variable"/>
    <w:sig w:usb0="800002E7" w:usb1="2AC7FCFF" w:usb2="00000012" w:usb3="00000000" w:csb0="0002009F" w:csb1="00000000"/>
  </w:font>
  <w:font w:name="Yu Gothic Light">
    <w:altName w:val="游ゴシック Light"/>
    <w:panose1 w:val="020B0300000000000000"/>
    <w:charset w:val="80"/>
    <w:family w:val="swiss"/>
    <w:pitch w:val="variable"/>
    <w:sig w:usb0="E00002FF" w:usb1="2AC7FDFF" w:usb2="00000016" w:usb3="00000000" w:csb0="0002009F" w:csb1="00000000"/>
  </w:font>
  <w:font w:name="Calibri Light">
    <w:panose1 w:val="020F0302020204030204"/>
    <w:charset w:val="00"/>
    <w:family w:val="swiss"/>
    <w:pitch w:val="variable"/>
    <w:sig w:usb0="E4002EFF" w:usb1="C000247B" w:usb2="00000009" w:usb3="00000000" w:csb0="000001FF" w:csb1="00000000"/>
  </w:font>
</w:fonts>
</file>

<file path=word/glossary/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sl="http://schemas.openxmlformats.org/schemaLibrary/2006/main" mc:Ignorable="w14 w15 w16se w16cid w16 w16cex w16sdtdh">
  <w:defaultTabStop w:val="720"/>
  <w:characterSpacingControl w:val="doNotCompress"/>
  <w:compat>
    <w:useFELayout/>
    <w:compatSetting w:name="compatibilityMode" w:uri="http://schemas.microsoft.com/office/word" w:val="12"/>
    <w:compatSetting w:name="useWord2013TrackBottomHyphenation" w:uri="http://schemas.microsoft.com/office/word" w:val="1"/>
  </w:compat>
  <w:rsids>
    <w:rsidRoot w:val="00A269B7"/>
    <w:rsid w:val="006B0D2D"/>
    <w:rsid w:val="00765B91"/>
    <w:rsid w:val="00867AFA"/>
    <w:rsid w:val="009030CF"/>
    <w:rsid w:val="00956FF2"/>
    <w:rsid w:val="00A269B7"/>
    <w:rsid w:val="00DE7118"/>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decimalSymbol w:val="."/>
  <w:listSeparator w:val=","/>
</w:settings>
</file>

<file path=word/glossary/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ocDefaults>
    <w:rPrDefault>
      <w:rPr>
        <w:rFonts w:asciiTheme="minorHAnsi" w:eastAsiaTheme="minorEastAsia" w:hAnsiTheme="minorHAnsi" w:cstheme="minorBidi"/>
        <w:sz w:val="24"/>
        <w:szCs w:val="24"/>
        <w:lang w:val="en-US" w:eastAsia="en-US" w:bidi="ar-SA"/>
      </w:rPr>
    </w:rPrDefault>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qFormat/>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s>
</file>

<file path=word/glossary/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file>

<file path=word/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go:gDocsCustomXmlDataStorage xmlns:go="http://customooxmlschemas.google.com/" xmlns:r="http://schemas.openxmlformats.org/officeDocument/2006/relationships">
  <go:docsCustomData xmlns:go="http://customooxmlschemas.google.com/" roundtripDataSignature="AMtx7mgqZwMQTkedsYRo87zdaqIaw515oQ==">AMUW2mUZS+YhshCOctpj15D6XD46/jIZWNg41Jt46Oe7ZuVXHcsNjWuLbxpxDP4v7gJiPi59eZpOrxLjW/Us6pXMNopxVPKbjjUpxCWQOberks6+LfucuxSABGR67pcDGwq3X6aFKreK+IjQ2+gUxO4kN6oPnSZboV09gUvNQ1gH0AKkcrzWfzcopVBJzq5SfCKU/I0N3L/OnTrHSTPfzuL/s3GLlxXzIgxX85rrVtVBZ6IEFdw2RsA4u25L/Cr4ZSc+DgE3recQATuV04BXxFvJ+S7kEQZDfcEFbydx6jfjlkwCm8VUc8RcEwaiC6rpAaOQA+gUDbJPg33gHklgdeGTpwdQFu+CKPM7FEEy9paRzXzLknK2YQKwNL2/Gi7SfjrcFfwJf/1QRzbnEP7isFNxbBlWj2+kOpHjtHhY8IBrnYbDA6ZBmUa4s7O07aV8TiaGaJdkP/EWFhJJGADPocqW0FfBLDf7V3n7QBLGJsqaoCbmptb7TSUllsCeSLj19lY0+OqAaq6rzn5hH+QmGpRsaN4vKfZAjWB4ZO9g8fSpJOIiKTOC+1ue2SwsIUa4Ki9gamm3oC/yEGw17VRTStqk6UPYuprsTwYXANHPb54385eOWAwTyS0e68A7KPknEm6KUyzEvh/DST6K0TqLTqADnxXkTH9vY+3KPYtxY1r5q7v7LKum3PT0HWvPxccA02pU8s6q0t+55hCvFmTbtGmO6IcZF6mtZXw2Kna5T7g7/ZV/TVzMDAajaQOee7Hx+5pWyiAY6mMizmn162LrOmknGhIvvtpKK7Lgf4FCjwMHwFQEgn9g/XkHCCgemo62//3d4vsKFOe3BpEbe8mJuVogtl1vJWa/rFWXQVCMmTzfKY4VmtMFvC4dOQs36sM72gI+VNEjtHEoXC87nG859je0kvzawh2DqeZFAsaoHmNs8Qpx0/Ovs0ukxuGMSD03Ho9lxOdJsLYwC+9BnIGgVIs93gIBTf0X7+1fE1Yk89lRexF+LpnIVA2sWHnXSZlOFC76mTa3D1W5hly3BdlfxnDldbeEh7CWK5kkPt77T8/ii3H0nCBrxml8rD8fKJ8RT2Zk8eUZAfUCjvP6VnWV3oHI6gWCw4UqcdJTrrbMJTf3FG7V1UxPIzpnvf7R198o0xM2H0fBCv0Nj0Xt71tv5L7mBPpIzKI/QDOTfplq+BzMCgn+uwBO78Br+hEQUHltVubWZXdR95/pyLuCFP9ANZ14tYDxvng9lLBrZgkN2XVH/Cb3C6TXDooS9KF2l77qlOizye0EZf8QFeCYic6sQempJJPX9NBdPLS0pqsX5tTGJrTYUBW3DBLnzTtMPqEd4K3Jhhu4jnkcQZqKVkngVa3jsi0mbfh7jJ4fA+SWFqLCHoHOuppMX1J5tuoQkuqmCwDiaX51I65QeGvIHaZJsr9ISOYSAX+M22Wie8BXK0XSWXFGT1I2vnyrvuqbMC/0tYbt/DY5Z1fpVJ6mZIvyBJcbvHN5rmC2m1j54QnkJGOyOzEHPCSTN2b6La6ShXLJGXs2Dc8r4cVv0sEZigz3yBttOqL4OEobH8K8xfWIbP5+REML8uA2eYNSt57Ec+3v11BpZyM3xce1URWbltXjnEuPqOA7PCXHZBX5buQJrsiHaROsorA5y1aQrkLBzbti6gtPSied0WTnbx+nULmeZm10JMKnhWnHs0HfhrKhlZ0fGJfmk3X03F5b9MJtlApxOoQGCu4jUL7L4bm+OB09s4YQtBEjH+baGYUWe7//QK6kv6RFkYx7RtwlfoMR2vf8hPzA2sfiZAyjMBFGPgeyVyr/nifJh+i9Ma4SOYugYin8+PbYnhmaqo9Wm4GOITeuSkRWdK5/vVY3TAIycTR52HmXxgGTxhzzSsCi0Ggh3OXKf54ktYi/rE0uMi3geDkJr5bNinXRsWFD8rRlLXgHImXWoPn8i8pe+b7N4vuHcwYwcjtBIO8d7KMCaYHRBqMdWcn1uuMmoeLYBRwGXyoXFbnJL8/B/O3G4UsfKD7RD7jxJRmMQYq37mxY81RWgJ7xpXJVAoXrEqfLUeuXwoDfXi4r4F06rbzFBAGT7PrVXfKpqiLkwhvUo9B2pao+7phfTYg/5JqpY333K0lnpvntPMO6/xozOmycF2qt5L2q/gY1SY5oKER/pnK28BtPA1atfe6Xlk2rgfxpq88P9q871Ql3nMKhB6Z0I5Fc96VOeokoEGfgmIB2tD3AZVz6FdLphlq5hliiACithjr1DNl9ou8nfisA96wXFSUaAdDMWnXfLfquupzzwOY2fG/pzZkCtcPk3q5pGNp0iSZzcwtsd9WH61rQCjOOUugcaCw22TH7lCdaYAdiiEx9YxRJcdX7t1AWw6aX8pQMofSWoBHkA67INfxrGqzg21dZjatezAH//m0AVjLGm768xRARTRSzhIEKKaMOkOXTNHyZipOpCzlZGQ8UPddia77jFVvs0JLGVyZa8X0B+rFsLrbIfMJavm5Ypdh3GSmv5RNX5JNnF/QJSpItnMI+mT3O9lMCbq4C3opwTwSiLSP4jLH3x6kasxIOHAmNbg2HqAJ/tmJ2a0IC5hrKr5PdxGYKOjsg9zWNVinsP3e+dPG8c+ZbMJN1kkK0BhVDzPmI18qOeUxJKHXHFduAWo7utWnhNuN/X7JUqBinAiGDCV3rJ62XIUrKHdGZDRIZVMa10IuErG4fpB/oWivRsu51vzG2empL2SxbPNT3vIHpXu8pt7/FAK3dJR/LxoMyiT02lZaXhwdeKQWLbqJkmMwP2lNGxpyZdEnkBHX3AHNbmYm27XqlBygP28u/1c0NOTtwqBCSTptyewwXiy1ORchuH8XNE2sv6RJg3qvbdbQpUicA8E1kev+ixgt/eO0EbcvZujwvLhFM5C/ORqqzehFBjABZE3CUpFV9aKLSUSAMGfcZoHaZ9+ZY6oG/XSbLs57GY2yxwF49WFY7OhHJ3QiD3uRh4A1sY8WewY2dqadAlAoaO5Xdw5VuAOsxnJG3Hv8dM7SGmkB5VsMfAomLpRFYF6ezpQ/31LzDXDXPmDm3ueEhtkwZ/wOM802rQ4zyK3rdvX/iZYCGZq/bGLEbTpkkn1ht9ILZBnJmSEtB8OhIN4bb13dLS4vvHtCudoCIpdCpTHK2/2IqPhFy7D791El/9/8ZUqHJ33Jn9KzY7DVAKkXZKXckmcqxMTcP6wUmae9Ia+iFxKVnHwVp8rhKREpKoy4TwolIVWB48JMkI+B2Qy8LBP+g4cu1oO/zD140SChTvYbzer3h03e04QvGGQLCjALVf8WpoIPiYUr1+E7GyYPfwl7kBAI8VT5KhonEAQzIJjbAVy35c/hid9qgOWZEpge/rD6UstUa4KcG25cej7ieMW7F0F/fzuB7TknWLnMIRHdCInBldbr5MRfoWfK4F/5OQ0mUNmfVzR6Eo62i5AoVV/oVsLWJdvUxCZ/FaUdQ3gDoURa5hfR6Wmh4cD2YzZJ8p86kU8LuNuT5PEBPKrv0qYGYm3djwOoCiXlOjPrNErlDbbMRyCe0lBjHJ8TO3s4QPg+mglDiyd0xVEOCzMBfRKmJmnz6CQpP+FUmh41ZmyBVw4NnMrjc0YuApo915DnLxiXOcLXeHYeHRVfFonRreNL3nrzMy9kQz4j0DoTO6G7o5QjoNfNIwp9aPdmxE9DoEfivZPFds7cxtnV9O8QJSVsNwQqsK/CcCR2+ZHNMOdo3xVgdK3RoCryTazjnmh9enpvT8A6/ThOiT75kz8SVKm+TiKUX1e7tARhP14VSAOUwqIM6mCTYV3TBrckRkvCmJFvVlZ4kKdhWnTtWeSnLIkoXBpPRDFkc+SQoVNYGieHf3RMEMiC5zbXWm2GrXo38psv9ifQiC5NTMwY2gOMU9FA1vQLDpTqiBbgBoqQSaHmiIzcQMemr3Dfynim/5EhEbZ2D2rIJGIs3uWWjzXW3NKtbcOpOdsssrkFypdQTPk0F+dmds1kug5cJLV9e5PvE380DPcgc0HMo3SGnlRE2iS2JL+8LT6KIsZGkwjYdKJa4yjOMfhV99DzmoYYFy61CbpSBolDovqeS3WQwn9uzC2J+a5rR3Fdkt9kvjaNbgc2/0RJ0UU8irIZeuV9fpd2XbTxKCZN92MBKDMmEWdbh0VLBeVuiFTlEzvjUR1mRSdEMdvpCBIonbdeBLW3BKYMnVHjtYHCtlS/vRV5nGOw7+V9XfKuYBuuDvAJ62eX10OBdRn6cKlg4vtMqQSA2axLPZUJ9BKTEGT3HFd/l9+bjOTnIsRbeqk7p/f3QyJeUamcM+RStEykR6bj7mv8K3emLxinTrZCvHO7fWeGEimuwmuH/N1xlcy6CeedTC2ivJaRKOzr3l5vXme6u+sB3VAMf4VCc5TiySN7Y9pag5br9lD9WmjonM0wYes44OCy4AyTtgqKVmj51tEHo8+lBvwAp8MHZ/YBhBGpF5ssysZV0AxI9xuApSma3VYFoVdk5IEJPS2TgluJL/djwQKJXbA+3GjLwDeqObUEmadSVog0CFznncr48NJCf4ZAcdri9iRHhlSTIVPIrenF1SAdpbIAnjOubcwtgZBKXxomZLUgNSrFPvtl4BnuXxnPkGRUNIck2wGgvPbwmRtGb4oMR/W+OY/cKmUY5H5fI7GogPnY7isp5zFLnuerCAlq1rO3vdSD+DCq/9rWvxziM1jjlUREApxpu7IKW5hvoOUIUA7Uz4liGQn7VlatogL71O6c4LyeBugjQQlVnZGMuh/CUY4tQhAmbgGKcpJqTMbLPB7M4coR9YqbrGDy42AB4JIYJcZU7zgitHINWyxeyoUzo5Z94IL3BGRrE6a+iupFMbkWDhTEQIR9J1BeX526ayEBfXvEWOrCsn9YuWv4DpFRm1L3df3SchfCeQ58g9VPopAbL/h7djWOlRqKCwZHj2wb7fojgsSiJvH6Cmkxx+iwIhVwL0bDUJFLMnqznmGT83xS93CFQRQKhjuKWOrcpD8cSghli+RksoQrwaFe2imOUJDhd0LUW+ztNrS7SQ30N7pJSAVx7YyKYbkmgXhbaHpTm3M9BXT7/UequVwyvZKGJ1niQIRKeEvPEp4X6DE4nf2yijXIW/xngwVnPmfTATeC2Hj8aZKxpgH7Rn3L1J3qwYrlUzUHTK1Wwni6OuFoWeIktmawWB+97sybzl5deA8QKdI9n5j86jT42op1GtrchSkaOXe//q8olO45u42mapk66kwPnHEZKpclD9IdtcUoipyzPe2hohm1k/zYSuX8a+BU+IaunBeaIN0QTPMDlKquV4eAiggIgWq68xNOXg/MrWVyRGhtrH83JoXrN59njg/TgRuHYO0Rqwx45E6CRWb9SMOkVL48GgIISdbh/6lCJPhGUrLTPGj+LQjNBrXV1yVen+8auO9e/as7zvvQCsuG8NYsJb0u/+Pcu96jNfOw0grPdWwxYtYLpASRJa7zYijEev/UWzSZ4OMK1s6S+68gk4ay0EP9yvKUfaLAf2ErzCQ7zd0I9S/PrmF6z4hEI3fjLenDmL6EuGrkxVrYlk9doXDUt21bd/BqDc82OpV7X6qAc2dhXi2KaP7+VSWwdUqvyW4B+Ib3vZuSC9rmI8dbKmYfyE1YeP/mHFn7VynLkUqNRuTtmgrajBB5i6TqVi4v/1OFeSlD9v7BAW04NRqj2MeNlZ0aW48eUd/jYP/SVD3ZunYFMbo4uLmmWz47AFEYnaTGqHgZ4942iVVgOtYEyhKOefEjDqmDCgGmlTqfeOdhQIxWu/QhIdnMy+LZ3XRxNMQ0tgmWVuK6I0W3cRLwkaSzLQzv3ACsKRySrstNrUzPyrX9dfLqnX1Dz7fZgr/d7x6vyrQr60M8h8W0nZi+XsGWqe+KKneWb9QT+JkqL3A9um2KZF3+Zv/RKCivYDGL27bP8YpweeSGGw7Q8a8LpHuwDcsCz0CC0XrbjWYc+Mt2ZQ24zgZARxqwnYRQ+Qr8fG9Lv8d+cVjnojF774Chs5g9HzEP1/buPrIUp7Dw0yPuQmh24PtwBm/ocLwO1Vmtzce26APkAUTXSVLry1DE0VmdduKQTx3E+lDUdvIJCuwn+GzWWjMkTnf2OmrgLWw8X+tWQ5Cp4VggtxjE2jdGIRJ7OxamCMSJ8cqjsYOw3oJFJTHCbW3I0RStGRQglRmHPRxrJNjyFzA8i00S5Pz3C6p8BCMbAU1BKHoNdisOztM/I+5nyJtErFPy9pHzrweaPBn3RSGEmrnlZmXmFXW4QnA9LnE+ivEP/+qg+BK24XCn4Qaat0yMTAt+I7gk1i7o2RQj1SAfm6+O9uyC8luu5BQ7kTKDDN8th7A8FYGAeJs9pUbJe29kKqV+U5fMFsxu5tJ+Z1WqYnmH/0RlYaC40+XuGDA18DlUbGgbj/LopkeNYRW+OLgoWVv3+ypFFFQpemMWrcnr6vodqX3svHIfBdDppRt30UZZMymc4TEk14yXMasxuHZFeWln20pAV2IYIiUQGUSRrnockeFRcbmKGMkDLfJYkQuA5IhtXRDnXcgaTOJfMQ8aZiUcJurwdPIl2HiX3tQ05u8Yr7O3XX0P3kLakj1Q8TEUK4W4GQTLSbyCXODHaHPn9Yu2U+Gf1Qr3bLSFJNswktQRnxmB4SHNp7y6KelAB9fNKeGVu48LPSg12A/6VJNCQC6O3RYLaeNcP0q9ya0dk0O4z6EnB5l1xCQhki/XPMIKmqXKh43l76KX3H0h7h+MBu2+p0NU7Vimy3CNdeF+hZ//wfaWYo5z/qa4jEfQ8xnJDcaHJz5o1QIGYX/BTiYVABSZhh2yeN0qP7Dtlg/yuDpXaRT6gYDUi/Ny/Ay6lBEEdUpRk3aututpW6UrMBpn3cW+RQwdtrm30zwpAKLmFWGcJylfx30SWHMhTNxKbpnGArMO7U4Q3uqk3LBfosogTF7QaWg4hc3xBnf6utLSztiTEu1BkDrio38OYBfMan1ehnsShXniQHPOh826KXOPggJP9yncYS/ZCEz0AY9s3T9+bqkDieC3RRCkjeTBLcUkVnT3DK0dCS7l56I7wkk3t3YsK1LJsETYqeqP6L9ofsgO3XGAH/sNv0SqhjQ0/qPAMe3ultxR9iKhGgR+JgIVSoaVKde3mLM3E398Eau5lKT2zmJWQEIW61oNqI5LEqWirt170CHsI3JS0VQ9y9Pnwckw4hVgpRo3wlxWoq0ZAI0wgpABJ4Yw3TPvA1J9KoE5tO0D/R3XZ/sdJmBC4ZyfnYx4ba00AY15lmmSCDPaOPwD8I2Y/3KDuE+nYxFoAThQpcFVj/gebZpWiKwwpprz+6WdWOg2qoDF20CZ0EtY4TrrCBlkzynOQLBwjpoc8sreMDIqIEOfIC23jjlnkRAxE/wrVKL5B/G7TtgNZHZNEf1WpRhXoI0cmZYxOH6v2OJEa0W/0pVQcW4peA2KMQ/hYItueACpaxUS07wjhKx17K2LufCOqhf1bBa2J4HnLJr1nenDfTv0ZNU1VGKK7bGgk0QsysNKPLKW3uKtY+DoHWX7bF8h7kYrW5ze8UtMErWEelThsuYSvBGgYHWIkPt0LrYZgbtr3k1SMETug9OF6Kd99JtM53HfexilRL0YedIzvXRurRFUGj1/tJNSlGdVpfvyITRCb73bSZ907osc3mipsvVaGRcXCHvbSHHLYJQTv7pVdy9tV/pixuZDt03tqcwAxghqvtEit9QS+AMvXPyRL3+LEnjz8k07fpsTRs0w79/QCs1vAy6CuuYHWZ30zbrhiN3iqYRqdyPJvXKiXVHuL6H7lp3+b4tSHv+U85w6Wbg1li30yyDR0gobuprZDCqWPrn8J6iVaczd937d0PG9xILCejPjNYE0BoWHDSWeDN6v7FH4ZhLi98NMZeuWOuRelgu2anoCBFhz+w26n8saq2xb8m9rxEbF5MIuTJ42mRotqQb/naLM0zRPXUeIxkkp9HoJwDtj/yUbH81pNJME67t5++mKAVTT2l6GF+pZ9gyQNSt2YK9amneajtooioVFv8PpRoqpmh7+H5IMTc6/Hl0mkNUP28fw45Y4NJ05f0/u4DnEMwH8yvycaE6Tibs3x/ddU0QzOJ7R+yonRkO90xw7xvbBv8VE0oc/IVYDy7u+tMn2ltUmYD/iDMFKu69imUG0v5NuvXcYmcY+Flb5mL3e/EKbQUR8NqiqRtR9m037jkiJ+oupasdBwjmZIdIdq3WUIUHNbgC/gb5ts/ixseaNQwdBD9xkS/ev7hYYKqDJ+C0m7Mfx3bLqoWzq9vodk2ttsYIVlZZvw/5addHKq3pzOgqA5g0rdlKye8rwF3VIQ7PeAlGs6HuBmXEhWnSzun+xBwBJCghBkA/MkedXNSl4Xj5kQl35cfRkUDQUFS8j6L++DcgYhBrC0yWh33isQ2YnIMvewlsdrmGL1+pGASeJ8PuQAdiGXFBiy7AYrW1Ou8zxKP1rNXsm743mKAPzCkQ3lhKCIFbOQCet2wZjr7qmX3GjaHQ2M+RRiVd+mpiJj3clFZKb6NxE4eIsz4JC07ARaWAKMm5jah3ql7mxyzSH51yk+5QhncD12Temk9qlT5Ci+Q7XXjlxz9BK6gU2SEHeUXIMU2oK49u7NwOgP5YS/Ke8DrUa9Q/PiVQlQ1rF9+wFbVxkSAYFq/VMjZPzphet2ImJ6M48jGazLYd6MZ1wdhhdbEHsrgdLKGubUjgN1C/RpJu9maU2gPxKNUNBPTC73SLpG3Pl4o2mxfw0eULA0HJqDd6ZtYqPbfXbzAuzNfrohKDRne3Vnk0q2h++8rz7zeaSVQYdrGip0/Z7LJObW8rUD8xNoORyAQ/X03BjVyR1G/wOhcapKV/WJHZGjAAbNAFLsHArw3YNk6woy21J9hl3rLJIDVCDqk13hskH7YQvx6FfKN9gusAsrIlVhP+AYsKnpBhvjDqfwvTxDXK34AKMWxHUsx+veXwNYrShdj7YT6gs1bUwIEJsvtJd3Kqsg+UreRa9a1f1AaiS5jejI3eHGOsQd5bhA+jkmKnH+q/1QREqVSRE5Q6hhG4Ncj98rbLunv+plI1dn7gFt6Bon7oPgvQdAywmxT4cxa+nDasvd4/7JUXuMP8OJzTmg30dfwkEVx789JOyAgwOJ3JSl94V3obb26pi9aoTTbhZX1d1UtMmrrxq2k8YLLezI7OnxqzbxXE5nY/GpuBZ1uxkLIVyBeZue8qUY3W9w6uAQSC0OK4BXAfFPCnmEXUMHS6/XIBrMmLQstFlxzazkfZ6HA0T6DLr3m2+nOTDMETF4GreTIk/eNf8ZI8sg82fc+YdnSrudVyI9taE3KmIEQmpHSHWrGIMrDc5hcawP2+h9m/SzxvdM40Y7yitR6N2eRzMOBFiD0TXxAIGbe9Q8p1NfvKiFwJZw9hTPvD8DdjSbB156gF5MrphhF55rjLKUN+PZ4jemU9dUdfYB2SzWK/VtOTOnW0m64+kFT5e7j+P6f/EOXAc8BN2/xymAbOmUvau84C6iGKQ3KqY4d2atB47l6oEhQJBBceEFPp2tX0WqHnPFG08orK4iX5llVNNWNJ8c+MJWAq6kiJFFq/llO2nd5z5ltXEPh6vPYXRmk7i6x3+dMx/AAR2uj7NRjFNTGK85SVRCUcfKVK5J8Py5ZTXMneQtSTzDdV/Fg4U8FL+m2Qy89+qTqv8IWgzdAw/uN3kk5xl3SZQ4VtdBaFaozHXHxniqdoIh+hK5rzyqKuqDdItmSIhL9JKmg8t7OBi9dfi8EuwqWQ/8LI8Uu6XdgEh18V8jYnxKdT7G+CHHtHxa3LV7vQ6IzCe91wH2ix/ZiOOMBP2YgVOY//ufMdsdTXmcxcKOkvG8Y1ainlK8HdVV1Kl0CEXEoigTieYGZJ8kjSlfQH1P+QZzaMQ29Jq4UKBAl7pEi6KCnjHB51BpRlqSKBuYeF9gll58EiUvfTM5YXLnAH2NP8AAnQFKzAyglrWHjkphVrOPXo3rNy7BdZ8B2fy+b7VqsuqG29ogdzUoWl7JIX6m5h44Ghn8ga1axtx0N4UrJnBkjW69jXT2CRZaUAxpl5gydBBMQi4+UsxVlI9Ku16wjJnW+AiOK69WJLs1ZPiJv8gV4xKydc7t7xwxTLBFYqtPLjRr7CUu7uVCcIhhshKICvAXCHQ+0d5ACZtYPXoi3CgeIL8FFMOv6jlRqaiw8Tb1YmA/91BhQBPFz7Z+QrRkh90cMh/Zur1PcS5NLv/g8PZqa0SH/8Cv85ufdkkuu53O+bnUyGT9HYrzBt2B6pnuRI9VvBiuw4B9Hu8I3+RdFeIWlMpCP3nKmbH9tvmel820XGsuWBTOk5QzRogiWWm62wvYVhfqPdmDFBcPJpFnWc+11ffwEQQWYt6YelrxausH2gbPVOuVUgGmEFNJaIxf3KMpaLTquto8k8PbqDflhLCwTKnfw7lmWy1Dd+a1Mx83c0yH12ZKsi/twbkIGxKZIV+fA6NM0ZTBl/weNUbBYwxAPgd1etb4OAFcd8wLiuwPcZ2gbXmbQGq5yWHy0aO6+mHqb3WREQrU/90iVA3SU3YymgQ1OzpoWOIJCsHA7sI4KkwsCWH2lFP//PBPIe505bJVxibvb22o8XA2ccfPUCbEVdshwJIg5AL72j9nk+P3Z3XsjWoqMXFqFd7jo+jaQ53qn0mv7t6wG0g4nqs7GLRITWQopI/BR8HRQU3WKBGhmVddqDW8+vEV2wQwgjdFzJlpKJKL+1l2Zx7m08JR6OUv6UtPUe9oKbcsD+x+6shDHURiKnLixXlBHb6jAnwMecxo5b7AXKBT933/SnESzvwkxhR/A4hM8drPhkioq30flRWTitGLEznTAiPeDEx99+azBAaVxRHFL45i2vSmamSKLbwc0ftYtghNWmUSLKZ8L9zK1ZPdsiO/dSXj2FtMc1JCSOa3dMs0P4U2sCaKy6D5SGYuR3G7tUrceXXcldeFVH8BK25nNdR7CE00Hp1Ovo1k9yZsS7gMAoDaci8mT9cCvLT3WE3AqVswn6mKScKm4wROiLbKRoOfH47WFVCB25uOCITaVAxMtEeDkMVwLnBTkcY3m0CqYcLFxamPuRuAleYt2LYBolI29tQ+mtPknnXW3Q1MzElIkEQGVCVX9374IjjNLgtW7Osy4+1aY5CLISCTbYjUgRk8qZ0CsjBDGTDtjeVY1/3DnNnHd2UPX9K9bIivC/gEfKa+DYhprvhejJdTDEHkyoYA/nGeSY7iZl1EihAVIT9+pnpmSKwEVL48b/wsFufJwqLx1jVoudffWXJx8Hl5D/MRNgje711I7zDshBERPqdqMHXGb+JP6ByUaAmLU3J65ldY2YfGqTug9PV2KwYzIRDaRzi5CzFC3iHo9L9g+WHYx01Huww9MSHCXQUOC8RQudbxw1wsYva4WsI/br+aGLFZfo88AU+k8iKSGrtQ8CAeDXB718j0/oUr59R8qO38GkfE6WJIZ97+aTQpS3j2f832ZQ/nUQNGHmyLX+cBmvpNNHCwV1hlLPi5wjXvRBkRa9/P0zLuaI56T8nRDrtBGSAmHlkbINbj+ZlywyMkpOTLGm+nINv5K3cX1GkqwDt/2ZbObAgwXfCWekByil4wKKTNzhWvNtVcnQrjJGjXo5d/RbvMyiQHQNMlv8OeaZr3xSibwZ3feX4QIpfmRtlyu5LYkcV82MkVMDyXOIoYlToQbEVo8nAGuDHkIXH5ExeZy5peMG9QLd2EIVtzZbgoXkHLbckCQVIxaqVcI0dK2gNOg4SVOCrzvJQ4J6UtP884QLarsPYafxikLYlhtdpTA7VxweRR0I94MQr/N4t1TW0eTQsUKdhhu5JS6Iofr5PuZj0rkLIek1kqoqtKUJhcLOTK5Tpo3/OPCYrpu2Q0u+qibeiOS7Dpc3LVQFNjlbzGaVPVYj4KCQYKq5bm8RCICy0DLrglLAqGcwCAipSCFB16Oq4wZ3rcc2Fez4UmdEilFlvoWlVtb1vDnDETG27FH/pfjDfTQ/rP3xMwxl4XV1H5aVaao8whw3YjQvxz8IgDykvkBhMHcSmFDPeRkGQOzikiS+yEEjhUzN0+5iwnpEIMohbMV2k8lAA7RmCg+Je2CUOwaPoMz1cljPOFq6OPoSSSg5rKhGsMqej/l4VoCJl/ut40mcsynq5A49IgHUS7Gv3M5bUyfVJmPDSNuGMa1wStYM8ZcLBrDKclRNPgPMartGlrGRCCgvgf7IuWf7PTJhkkWNvmzU266uzYM2aURPFe1pWb899Tug46iWPKY0LvuWjMJMdwuO2Ynx1/b0Hlodn4cmiSV+ETSoIidGbfob7piNlc+l5UKZA1JRTJJwdiHaqWN92z0r3axwYvy4MGnaeGsaFp9qkfUKCMvWAA6IYJ40CPYJPdeFPzqcr2JunYBg01zXaO6Jsz9N0Mt3//LZdxH5UFkIWx18mBZW8DQfYAkCLZGeY799dr9Fq24wx7ldw95c5A/nBv6pHcG04lUWDsVdBnx6zs0BXIfvtyEfP006pBZm+NRdoEZnpo+U5UMBQf2/p5DIpPsgyci28a4qF5WINfEg6gwS7iomxx2py/3eYehu3p4QLk9XVOEReMhaVTyUTmNtYbAAzBbOv7GZfPVCg7PRGFXCb8H944y86sRFwu40o8ex5uK6emxOloBqIpzqdfIM18wQ1f90xLNk+FgDrXBCH4sdAEL9T3XhtSEsXYZfNYVSrHzs/LeBLESb61yZiPbbSUq5rKveNCGURxXP1dTWPC5in3AGaQU++gjp/ULqkXRt5aGvmenoSNfh8KeLEQXEmLQH/umLqru0Qh+gdDTrtaFawSOkzJlHyBeXd2UOoTOfvv1DDoCnZizZGo18ZWwhJ1AD3PgG1vEogntRouny8ICZfdPR6m0f6AWS0SiZNVQ2E3e7cFKGreKA63DS+m+HasiRmGqt31x/6IxC3ZoRHlb2bjHX5b0PlEB5dO5UdU4go1UYF3MbQc2spZPpWv8kZZ/SJRf04vpY+d5Zl5ffiAuLZHwelb5NDYmhMS9/Ct1F7WyXGmuIWPbDIFLxZZSLst+c9LZmXGKXotaC8fIcCcufsxPnGKtUtyM97bhFXx01qNBRbtndCUIw5xQEs6+cXnPMY/I4zKBBWnQ7Lor1Plily5XDZS8D5AKzHXL+obYsZ4msZ0iIIXXHoR+BOeDHQHjkA1jrB5YHAvoF49mTfLf3OyHQ9cNiGup5TO1vl+yQQ1EY17GdUSk73MiGdUxf1hTQpZb8JIXJ5Nj95PtSaLPQJGZhIAv9P6HR0YbMv+8VLLtWrFuBqKo+cL5ZVzBm/fHbrKZVheAV+U7fbAfEO71R/2jgY7DrJD9oOcBgYRa/K/NLgM1GCz/Cw19dM/j5EjDlLTe0NlloUv3xJcxS+b2k8bzbvFHEdfDwxhroliHggtKmuFIXykR8Qs4eGKJtjYo/lt+L0DwdXOo+Hpnvs4r4SK6y+1uQzCdkYzK7eDnMSyDzOGABITk9LqegvQkLzGwD6xg1IOsEMvJuVw4l3ZOzYiROzQf1lkAopuoRyJVB5R2CybYlMg3BbrB03trtxE1DUa7OBqHdZqPFNzsYrkZOGyyO27wX3QgRCakAHD7bkwGyyaHtqGPq7NjrsyMLomZlAJe0EylDTux7sU+i583Nsl2VfgKMJUCNUNqbqUqxNo/RKb5x3FNpufYnb3RLgKEVwc6oJGepCEnSsYNDANg+4ZPqoj8LGtqu+POsIfGkrdtZoAMlpXf8zQS3Ada948Gp0wZW2VsNuykRmfJLzKvxFenNzJgUCVulp3nL/ng+6MacjKpeaD0qnULfJPpp7F8f5v/6m0JffgjYMM8BYUFoa+vDnPIQuYNPrsIFgDdusQY/zIZfjizhy0UDoUHwFUk0BTMlnKGmFwXEOKzCmBTs9zhxbwlFsAeRy52UKBneZ/v80NMrTYUQuoDP92L9f5GqsOxm5eeMbaf5LaNP3RPkQPWrLHnOWIaa1jpCWoKleETF2m3jD1NU1+723kp+hJKp6CxNtr8oel3QCRdZXwmJAI2HPpmdvkFnNx+6G8qGqoxuKIj0knTZQWlzpdbs1+d5oSs9U30MUJ6C9hTU4m1TLIZtEZwaY9u8Xo5Cwf57SCs2OdOWt7XNI/EO+ln+6p9C6XuCNNQVPEfTIio1mBNBtTM2tTW2dXSmz5VKNrbTlmYqh5knjr02dgYV9W9ZCPPVZWDDsSGiOhhwAU9vEahSBizmJR2z3wN05JJurK6QJG6y39/jfAp40pc3tcscca02SWpqqGxPVCXLjN8CAiaYne+wAgy0qxZfKb5Q6XdIaVQ5Pohekv6hH+Ar6mzPB1NCTCxEGWr4T5sMzQe+hl8MCtQBGh/d49/E+I7wG/6r858FZmVxS7EOIXTYnpP3bV3SCcXVADfFJXfraXkHYXEkcaPEIo5ZdKLzyqn7wc1Be5S34ZoeS0LUY/OEA4tfBhdi4FTudQ6qKty+03rx+AgZqOWbkMK6rWKkSW4Sk2u8q8jKYzvPtXrAELVm0J/vgdLnaUe8OoLcPc8ENrushJWP3u03AqePuMqnzlLE6P6frMxwZtY+k/Q3MtgeT5Xea5MSHudhLh1/qWb+jXOCUqCs1c5QArCATgR+2pQ0O+8kj+qV3an9/k+BYkK6WCHbbIWlQFgLliP1bLIttJ3wl65Fx0bAKzJK1J0S8PY8WJTw+RYY8FoC+8XOyXvQwEpuv90w2YXyq2OzCU18Dzddk0fzD1daJZrr7T702bSuBbPScSROEEeOjPxhdmX3dhVbuMfyDjBs/9xl8oSUbtf+kpPNsyl2gIzwwNMEZTxjaaaENVD22bj6+a9WgS0hewV4XZyUlnjpZ2iE6gwd+76mhQWshTfX2GmSrShqXEl9Q8H7RWOkedwoUpHeZPLnXv197nZ2fxcSuKjUe5lG40CEChtmY+AYPIqHyz+n7F4Z9Dy8g9DZ4lE1aB/zkMdHuknD8fKH4C1nfxKVpyjm3W+dx05ZxmmF75GSiNY7OQ0y4MKS1dIZw8/PhPgVi7Cokkmbt4yQ/iJL7bhxOsKTpwGFoO0bLMtmzY4CANh4+ry2dhuW6YB3/z0YynCrw9C5BRZjQyCJ/uowpnZeGU0KCaLlZL436lwtTGeNKc2QcSUZmuHxHb7fNsJCu41vFImS1ybS5KQHKbDqN+cPudC7Rv72AuVzZYR1tH9qqh0Ds9dmKxu9OTh9L9T2kPVEYtZtMCodi84Q9MeblAtVflwrFOMrU14N4axQpC/VXuXhXFNE6Qu/MSX0oEYO43h2g7IvzkxNlj7E4P/F7PNqmNmUpgm5fVo52Y25RwRyY2iTJ44jzbBUvcawzXBP5QU8xnLM4/RN9TZJ8TxAH5DYZhdLKRrPcWvnW/CJtP/8Klajs1dnO8+0rPtJqW85EXPoEw3xMDTE6nwYDB810LF2ukIdFAONtYwMA00QyTYGsdMWrxf1TvOboCrlXg1PE/TOmX6VAOZldRV8kgxaK2/11UA1T1Q1o5PK00BdicP8Clzg7oodSiTwhx2mTgyu4Anjio6gLEjgtoGkYhQ7tmobHktIVv5x93EofJRFBxdGPPCUNqe94HsOmh03hc8xNPX41oJWMUKJAWiBdVfXWl83xViFke9elF6d8sQQeqvnDXIL+SVWMGVpsHD1LIJz5iE1bEQL+T0vhtXr+RzIXda8M89WwqkvOz4dS5hNdO2mmV6rmpynk+2aQKnf/JDSuqFiAVGgyJlI4I2zzv+DnA2PVDnQlUNwkcSE/gnp4PNRy7ETRCyQQaPzRJ//Y2ia9hqoW5w3wOJUP9LYmhLvSAFH9EzDZH3zYG0NJk/3epne5jSrP0EGA7yv4bGFdiYen10FIT70G1OxwBpWawfLR58dJLjHPuJ+UEv1JA0qg3axPuyBClvBObWl8SmPEIImPUDNtRZ5+o5cgbmIaJOoWKcxqgvMeRDQ76il0NKNw4Fc91f0hWurqhyIvI7jNevNCAXj7mfVotcxi4NeMrZMsSSe8vV4Jl1VroIYefjqUXwfqjks824aYCNuVnekyBMaPOtV47LdkeoXoGQ9PfLC3D2/48ST9+NbxjN6OHhYoWBBPkSbVW2j+2fijdqCB++XlLgR18/StKpWXjBjzkEVnxqhDcRwoN6FcniAk+COzJwOpDBOGHhsxTMg9/PBWNIfSwzZk/ZL6mb+qRRN+RlIZFCra/o+iSKCw76qMxcqQpN39bjBCLQGggZL5vpevOMPW2o4cnvDdfHVava/rCckX4DpBAYcw5oG8TfvRWOpz6O1Gkm+D3hTfAXUF1z1lUbqbPGcw3g9z9rrR6PTOMDPqjVhXhJodXQ8OrVTqCQkRvA5aXr5XB4lsqBJnByu5DpYn6BZ32zjd95vh+apbIfx+jVdLeJCPR/wL69yQhZIjLPY0EpOy7uhylkOl1OALK09nucxS1Unk0R70IoS7L7gIk/0AzzBFwSQHDFfu1DHnLejcuNvdtSAhOPXMZQ9C0Aq8FVFzUrEvsUzjRuoQdU1yuRJ3sQTPe3noXSp3JQSOB4JvZODGMXDz0ZohZPcpIKqnZvMY7uxw325ZC2pBHIb3g7AxBY0stXDgGpbsHpOdi1uZFfuMp3jK2BHncl8ODUqFioZNAUlHGm5eXfzpqX9+R2O8e+k/7UcpxW53vTXlGif/7qVGWtudvSk2Ef7Nvsr83Sk50VFybm9WSUefZvjPYFjyJRAUpncEcMlMvn2G44jf7zb2LXFzxpQD94L2HRjREzmZ0WbsLaGk3l348obJWb8/3313tL//JPcDxM1mZWhs4ofreBw7p1zlUxtT3Da7T+qry1UhXyLffBy3z2eNvbX4daIujTxmt3DKC+sAW0Hzz3jqJBiQfv5JPGp9jbNvw/YqhWxccmDM3EEkAmOK6X70eqn0G5aG1zCKYpLs2gtcN8mSNS+a8CurObX6XiUvhIhCH2WT3jjZ748ALYmPNm4+A5hx77q2ZoEZmfuHuPtsAb2S/T1ZXVRzopolYEHvgagnFQWhv6Z1xKmD3AbhvyapHifYHCvf9XtjhBoHdxB3j0NzmUCkOvBzBW0wGh/DSVZm39VOHKg8teRXTGhFXXQWm4TqitlsFlQVoyZBUxlQAcLAaDjOOKcHpB/htPqXcxAPlqlFv5B2ZleUvX0Zzo1UYcgp0h+sj+AhU7z8InsYvVMrnXbA5JoyS95ZeV9hCGpN6xsBaAqesz7lB/TKopL9yWZb7t3dUTng49Q6IDmk2mbPS2lxhvXVpCSro9jhz+bHMN2ME3Ja/UDKv5hhSzP+Wf0+DmryNoig4axthVk+J7j5UkqE97NMOMjvZ9HKVewG7kpJG0KTb3qHpGNyAV3CQvtRVR51i1zh+3CPglWZvz9BTEWvaqfR/MgeDK4iBPEkOqjt3CtRhH2wCrqdx2/uc2PC3CKmOFxXL7NTbGhAMeDdMjm/tTjABLfyISeR0SDoo+iker+JmRiNNW08CLZNwAk2jLDLEWrj7s1EGPRVOQd9tm8AFd5V8tL/pAD7RXsciVL3T0dfGaBtBhL7hdgwqKf4FF37iZsaeDOasDuVECOvw8LRZVbzt4ouSo05BG+KbYbjiyNgRX14vVoxJuOYnbQTm3jKJv4IdvoWj8in0yc9Z6OSB9U/XIlak2NgMzLb4PV4S/LyqRocbWjXoNaQ+qHEXfhD1hpCiIHCwLuTyx99Sy3loTDTi9gq+ACd/3IObOiZNRlj0gBO9UgsvjT+0MxR+uk2WSq2WQm2Ajq1b4oAdddPEw/6Rx8rQWJA6syVeL7YFmsLG4yim7gZ4s3/aXRmTp9rY/x6FhsluS5a9ehMkVr3MREA1NBQMZo5hpv4srHg4jpQztU1g1Ll0NgPLC1v4REny6A5+6nIMfIHHviAkfQ4QS3bHx2E1p90W3CPujyivClIBFiM5D1p6i7Bp7WR6cYcPy0iYlhtcKr5xzIgyThhcr+vBHvq2CznfbRQwS7BnoTH7MXPmQd6tMur/uXPtlB/MyfaH8MxxyaMMMM2dD+LGK3gA18IIxH4afukdv20kJLaaFIiEY0+7Ip/VnkaPJLzGcHjxTZhYb0cb0miYdfqSCEegudyBNr3Gq8/D0hnSY73vy4cLeO9sbXdSZAln+/7Yd2WnkYUzO7Iv291WI/LbEpAc2S3MX7SUxu1XCCkSf5TRNAivFT3Ms+4TCa/s45UHisJKX/EL2d3r9NgruxKsNoia5nMayI0R7zp462Nr+X8y2TZXGwC3UUCwZsfjoRvjEMya+SoG8e5pg0EJqfhXgqK6ntjC0zBQL9naCa8lNyRXBsAz/8qNi+mYTiHZK4NVNPAxD/FYdzVjZMqWmxaRkkOBL5Fw8h3jg5zKcxdy9jUCcsuvpYSkpt5IjTH++JKlYgGkIFsvPF/vLDeXsrwNO3edCm+INb7/WL1UhIC2Im07LCWopkOaZS4jAC5LVXkiIG5ZD+c2OlKtJLByQvQ4dMZGfkaqoEVz7u9xyUcgQBR9tXR3WFfzZtQTv1ifgJSzzQ18UqacIITh753B/Wn1EegO0jk9yL5fPg+g8zdQj6btZeD9/P+czKUv7izd6XhK9+F9Kli1NjtLbcExexkO3CEcMTRjRp459W2C/EavmZd9vzeUoiw7fi4yFJnAh/et474XhtsXQwJlWd+vgGuPNnivr5bx6syBGf1I6DeVg0P1G6jhy0OUYftodDZ6WqNqjD1v9OMYTYeCXZags0TEEwoodBoCkPqhop2j0fo0yLQG3XbjJRXKyVEVM651N51c7EBLmjNPUukncHTin1OZvBtzNS+C4rG5b1LaferU5YS9W6c0mg+C00b2bMQpe/vTtmbvmp4dONGkglaqLvjo1DkLumxq92iuZg3zdhGKcGm6JvLTb+6bkXufnV8kHmWMBP4rawezj/R2HAWEjCtrixYVg2RjENMvuyQ6k+TE+XYNAfGPbCRLfTtEyJABuJ9JrjFnA2UOueByT/BPLLhk1zYyDYb9YEFsjlc1gwSuMOZ8aSAj8yQMTVxKsRwOV3PpQ0eIQqJi/YiD92GBsms1Q0qXNuqLRnSsl+GHzhmAnZ0HjTtfhRkZmtIfDrU6PTLXO7iZIcjUtFVs9ZReF3lTCpYFri0ntLERlAEIQJCWZUQLovMz0+x0K8UjMKQ/81CirMZrucGBvQGgeXNVImz9w7dNVV0/sQ5j5sMQWfliWmzE7imYXt58qSQ7ljYob6MvAb6JKnigYWtvNmIg/IlVC32kspkQfPSYxqCzUsbkdUy2+RIe92C0Q5EL6pjd2F2IrpRsu8GAKSM5OlWpgPveFL7mNcM6lJQlNpXjGxhkQ+TmxMmclU5hBbujyO1ipnYyEkttiuxAeeHZK1xazukQRoYfbwK9B+Uj9FwnHNQvpHqW2ICjePHoGUBtLHpbcXflfkXJadmQWWnFXBVdItjeg05bpJrrnkyC6ZSzaUv6dsiGg/4Nwq4qlArstInCIg2nq6cEJUxCLp/c36NN8vSegis9A8Ba2s7s05T1F/NCF+3CC4MHYVFymc9NxLA8/V9ZeYScqpXi4nLH+OSuslKAgJ724/zu9ov4UalcFGnt/8UyjizfqDRxUlssuzxoL64m195iz6dcv/9D/1LmRkBmCZ0zkJQYIXxEnwbKkhiJi2ecWxauXoTpHpT/NhkhcyCAiEK5+JhXw818lQmJRJ9T2tcAoTrBz10t1H0yF51IY6lCf6JuUH652NWO8aZzJ/uPKYQB+tJeMvfRgYkXtb3fcXae8QHO/JTzzQiv6sLM4Vreo59MYqHr6S7PUZFRslhqLMhJ1LiaC8EAiMPrHc2Ku+9LDspKM074ypwqzUbuFBbfn9k97OsSUCnoEk/9NekVFNUiMgR+7z0ozXkdacB/3Cc4FvZLZFKtkyg1JO7aB40875lIwj/wACsx1Jo55GztQehWpQnibKZcsUj1/4VGDGhWR6sc7MYvcq7qThSokGglAlgB9ImfnlDCEn40ZFUYt/8NPgXWnbVhoR811heTd1NJy0D9XpcZLrQ+O0BP3Yw5tlnSFjZ7UfZR0t79qjK4g2y754f9EKUPhLCmGjjw13lSTf5q7uiVhWDAKyyb9StL3FrllwJ/0K5G2zRj6LhctBLo61M+DSSvGWvF5+wyOJBG3AKKrNLu8tV2xvkLMZp2X7MaBJivRlZGMWUyQFnWAaoT9s2Hwg5eV9sis4Tx2CeQifAOHmUkk+an60dDN7bNAVD39LdTdk8O88j3gVYPXx923fkNtUgRR3/FB2QukeL9UmTfs3dn+lqp6hjMBDPduE55rSinXVsRR2lRe9vUkA3GYVXMovsvr5GDSOroUKMz1mnstVR34oPLH8/PrP/SU2dPC9qRRfFv6FAE584YwszBEmSIbuOePiHVb88CvxQPutI94w1vSj/ZCr5rGGDreDo2jTjBJmW0qzoaq7L9RgkeOB6L+D0pBRgnPXQ7fz2JHWWNnGVfulN7zZn17SISbpn4fpEihmNsgK2b0agQDDWDcc8lHqMkGZxidK9O/hXKpS4BYNJFtnNFzidyGfoyDOpqvPJJAd7Jf+NwaIfMeNLeaN1LJQVsFNo6A554ZM9rMHwtu2UfKqHzIrtWK/dQw/S0U5Ynpl4cXrq+yUyL0h8BHB5uZo1eZuBaYWUwuoIptElz6S+c8sML25pByHGME8zeVGdpfNYG8BeuNLaZY0mz25KNYMmkjcXSUO9QL+qooRmzrOFCJa6bM6nV7T4MZwNtDEix5CNbqzz3ZdDX5TI4iqD5PB6+2fLTiEXdtGbOmcXV3pAmmDyVwxT5gQTUTTgLn4X8sdNdWeqkRnzx4Rklzm58v+iFZIv6qEwk07rHhRV5jpG7VuwOnnvsDcSCIwsb88iHUEgh4mURY4PrxgQwnzHM6EJ3hJ44lWBDKMM8sGLnWaGCBiFFv8BHKrPFD5LzDXS14doRJZmJvqfjxbwCTvzUDlt9eBC6VgFgmRqqjCLDZcLr3QG32SGy5A+MOO6SlzvK4PJTLCW9feYk0OsHewGRsLpdQJOdsQG4Rzb1vLVwObBPRIpJfNtLBR33ceWSpGGxQ5L8dGTa79Vz8aaKj8x0Da8/11HvPsR0WroCZblEmQyPrgjqu/i1wq9aDkJAD+bG2z1jekHKpHORi0KwjFoKeaMzGUHgwHhVz5JVQwxWLqbitkyjqet6Eg99njYRjA8Flk/I40TJuKxcCo5Ex2U1PNz34xGIwb1FKtZGXr2Ow9sYpHrUIQFpvwUsf7k1obm6xQxHxCRhFg0kV0wGMDKAXEZPsNYT4rL3UZKtfurWhPQT67gLnbc7kWWskSCLI30W+D0JqLteNyx8xBMvf7p8p9AGDE/4f06cIPjidibjnU6zuNstu+cQA6UQDTH8Pkjp45SJ1GHxSohjMMYvxGm+bhhpD/70as3fHUptbSuH5XJQfcPP9FHdjahV9oHX4tokmQAkYwfZ7NYfimQ3mBglwRPxERDW9OVxZahrvgUzdQ7GJyrc5VPscRx1m/avARLnH/ivotOuHb8XPakaSYRB+VN/YEgVhVS13KhufPXxf2sz5xC6NVtOCjNudRdoeFCzfnBrxlHd96CzTXzqvVGND+xOtEogoTw4c1jtytqk6+TUJk2jin/d9Z59nXcTCKOv8+gjF/cVGDHODSVUTSkbPQPpp273GdrZYdZSjqvvqMqa/Kr1wPhajQpggyiCX0i7y9pWQISPQ6hGKvKk49jYauntMBQ5hS0qDKyiFQ3NjFhzzT7GBbR6RMHRua9ElTpai0PAp7jqEl04aog44boFZovZKwkA12Q3NWv6NKvWiXzQtg74Bdij59c2+47fDGjaD5nTqqg4dKl64iMFcjgtFzP0nE5ZHcd3ScI2iQiAbGMVKkdQtO8isxhsFKmvDalq6iDnXsErE57XiB9gcNVoO7DYfEoXbLJXjCvLNBqM3T2g9e+Qx3+D7h6haQDiq3KbCQU2wYK9nguwxRyYhJwfCwjyrk8kUVcgLewsVz3CrUb0fA4iL60ZIXR8qp2YkHCDyOvOjNfcY19ufOF7z7wXq85CKqPUgjf8SeO+By8hb5rJe40F+3m2qLLFB0RbsHt1Pyzhj2QbzlL4vWugV61bANuAfbIUWjnGOf7UqT+OG0jrUiFfqbP0JWAuR0LjDZdnVHLb4LQpMgvjJCe6wR9Uj2D+w51nPR0yaXE3+fy7Z1k8uufozm7Ma1ZSnI989lrWFZ6iliXWwxinf9Bl6rEMSFTVukWSkroo5aRi9kN3x59KJlwQeC0bTbyrL5XD3KXsgyHLfrSPVt2DkJ2fE71CXI5RGXkxXgg+/KI6WTyTxq1vs+B8hiwXe2UWGSDShl2wZkrfKxeTA/lAo/oLfDBoKZ8WeU2ppEyGOVzOYFa8y/nP54WPOVz9UTDYS5xwbdSUyjjD4b9wrmmI6nrDQwFCLyrWfogBxi+AFCFspWaNRch8zr2jdKShEHkfQRGG0y3ztW67STcWzxrQC4nTqrfdet+mKSj3vKCMO0Vt+j22X9sBWE5g+YMZoFA7Clwh6mIZW4kM81gRM26b75sSYLldgDHuU2VkrZgkkvdaudo0b4YZyxuGxUsGP8ybCRnb+8wYCcrGHbJjsT0IC9pI5S45aFq5jWiWbyxBrYWND5D/Vd0cTQOcc9H8VQ9sKLk0jyTB+NGuRlx1DDw8i9EETzqTSk72IQDRAqEAoEM8LEs2mR7hvlDE7tkaOfbhixYFsRW0tH56y2jYOw9kF4WbuJdx0ZwkrKpXOlDkc+wn+QzpteikznkTrsA6PX69bi8NZtmeIcSDMRsm+zxlF5nag45AgT3KKaGZL38WM1VGp0Cc0STNkWmf0EpdzkKDgNQx4/3FMMKg9M2oJYFVNDCQvl/CR7FYX8mpbEdzgUQ722NL6r+cFIlQK0Vn/jwF9jpNwlqwknjBM0uIFkn3FJxKyXtS28drFVNztx8+OZ/jUOoSTjNa6aDIZmTI0zgG37KW0h+/KaOaHtJDcbaQfnkxY/ojLksk3LlB6EQoEMuttd3lsjFMzu23PyK9MrFO1cf7TSDA+ynSl+C20ZfG7lpZSKYnulw00eUpZtWidCbC1QDgeHhHBWnJS9V4V0PF5T8GPBr0r/EvjBRj4pI4+OiAlWwGKtwyHr5xWqjrti62yBxAQEHdPANlScccKn7F/YQwFSH3uXX6kMQzIxiXAcYRj7893NZlw6O4NmEY0YiBWN7DGjefp5O3b3qn9IxZAcJwdI1+eEkVz1dxh6VIJsMcNEF12BHsjAap/fide+p7RDefOVjh1u1YFfKvIjeFkEYOzw5QoRFqMxmIN1JxVjvsFbJxL3AUuxEmPMEEFPU3pSCIlJsgM1CSmHkx5QcDq339/NaXnQbumdCcB/rlqoYZyAvV5v27nGXAlIN3K+7XMf8jqrTM4vz3l0L8HwfdreAVY/NiXd87kcC8dEnd9BIt1+26Er3sPSpYCqbVBplRChuaQO5qVEhQahoFquu3qP0HhdJUqjwU77XAyVVuDDmcHI2xhbAQqef7gOHgGfZ3JJOAArRNptyaF8RV+uJisY+3St0Pt7mp1wwqeiyoa46gp42E0SXvBew032sP4EZB874/l+mbUo77McgvWUEee9GnPenfMoGK1+zwdvrNMbfAsylpwW1kykOwUEMkJxZ4ZnyZNfnVdA+OsmmRrP12cazTwjN2HCWu9pqblomLAYnixNYsrLFbovek3oxFmeqsYNQfm8ucr7dy5aGtZL5LIX11bxBum1QVmSbHO3Rmmld1kCvDGwnYezotbB3KcvPC/SOCc4R6HEM6xefyIBv5fpDvYEmtMaUOMSXQmXKMMmGwrmSa1xX+aWovvy/ULZqi+QlaTiEcq8AG9Qn4HmeZuIxeZHOZYsy/9Y8azHkD7WRQHkZJ2Xb1d0G2457ygWqUMRlo2jS9TNM7YLMFYTa4UnVUs3nIAuuRLl/pj96QaZRHUSV5EAVFTS37mQrJQvratGNdwnPlHeNydk0Q3/XX+5w8hiA6yDeLXrw1IfUOUHLz/cYIcgGGxYcAvMqHl0U3IWRYOYiGVunohGQikga2pBA4L5uYUcY9ui8FTjDMjbIAk4BwNiyjrdAGeGKTZnasklS80fezqmU1JPZj9WKnJeLvtnS4awnoYP7R1Dj8kg8PiP4/ZMfXTErKRfHqoXdgglkSykVGgF9ZjQ3SH2f4sXtaNMliONXvSX5WgKdZ6AWumi3Sj6ekJWglaM1GYFIPPTiNK2gqqpn+k9wBzP36tNkvI6AYa6ghho8seYDHOuWxQiyjhqKiFW6NqYZLgN5HukhO9lM1Wa52Yn+6Id3lpN2iyVTR1KEwOxwksWqJ11K7tnnvzebaGVz90POyVjFE9o73ODC6owXwBAIGwfXYRn2exX/dVdOh61qKtJYXKNDvuNjcLoyfIl0P3GgYZcpEPygLCtmkdJQ9oeF8y0gkRE9TvQNIHjsZdACSkZibmuVr0nHTKkgMg0+6JRl/tE2FDxrkxcIWi38ZyWajCuqNirB7sHTIOeBoXx5gCpiDaj2k4rPItUS1g4tEqQuWbi5UzF2L8hxnGHZM+LHzvpMVr0xZXkwxnZlzE7HsWkchUaVAXaF8mAmuQW2c1bpHXRa7AVkEi4fpPqREz29C/7uiXb6grSXnUtFVxURH8xfZD/xQuzb+sTJIde5g+miPYww13MUo8uX2n0q7DzMk+P/9q1z7M8Lnzez0ulwEVfh8AiMI4fsWbpEVNBW2tBh0M4g3FKmAzOlGFLMoN3q0wmtVQ3SKRdDZQutF9SmvJM2/G074WY5GMXOnIbDqgDiAa6n9ngArYZSvrM2eflstP0CpKtorw+H6UDOQKVDsEYXmHaTbBpuYe0DXA2Bj2aGSYNrxVd4NUKjypJT9X1SEKHjARPrvG1+zIIw1k+mPK+GLFxEz36shlmWkfUBEbHT43yMsarJ4EQYI1fqvBqPmsEJq5nYjx0ZweO9uXx0mfZ8y5FxqzirziSFZ2bWO6wlaC6D2EA7f8qu4hXPE60VHxTMzB6jXTi2qoUh0xKjRxW+5XTkoai6RdRQXybWTMs5/htE+kjKCLI6Q5eZuI6cubQG3K2adSMhjrPJgsIMu7kfZne6prINy0HJLwOZY2YJGnehS9K42bdp8TO5/vyH/0rObjVer6NR0z5No4Wgg5xCyvQ58RquugikNy9pPbJD6GiC2kZKNUULrccAeYz3RsmP+lAy1QOmMPzrwG6YljkZtuogjmdsLvUfnpaBoE8nNaU8Lk0SnMz+r49sFIbCSu9P6vixCkPbEHwbO8aRSzuT93YdKZqID1PMY2/0j22NObqAraaVEoJLQ+mbolv6H3Q5zqfRxFPy2+HlfJPFFjRCj6B80S2/TZk+E/E59dF8ON1i7JCsH02jUycIkBQ5/JIDFaWB7A717Alh/2TG6fF539vxTn1fEKEIYN1owfjukGJWGdmTn7zr0JbKTbrR4RYYUkjfcTrlGg4iFpmnnXyUOKOuN993zVFvpGSrQeW8SHPAIJR9RqPTFkoc1MD+DFdJfG52p8rf2wEGFZNVETX0+9m3NktTicKmmBUHfNFchZYdoGI3rA/bxVzP60xNvsbz7qZxKmG57konOIxVkJGgX9wRhKprshafu5859qpWvAro+QrZJexiZyfnwk4dCcE7zi4NEtOnTE0oF5oDpQKY/OT+mT2rNQB/NWXwwDcMLw4tQ0RZXoAdB3JysndEfiTDZSIa/mOEgzZkes52VLMp8MfZw+DLH1Mw1bBORWk5VJ+CzHzY268RtCewFyKCyCOPjmqb7HDiFTyl+FEGeiZyPPhTrcg9c7aoZauEmmbVmezBWnAfvpqXlnXvk82lEfZFy79jLFUqoAiX6dNRUPi2r+BlSU7ngMQw70Xx2w2Z6fPVVxt+QHVrl08bqHQdECjzjC/hSU5WLZafAymrLX66kfvqmIkt5Yv5d75FkiAHnCi7PykNUqhLXS0Aq/pMFSTjRwptOZUwjihcWIPCICp7hlJhm3u4EQpvi6zl5ugqZ3QJoQcjbB6UzlMtdTvftS54CtSqbjYaNlE8XBClFZpYQKAPMw1aPTiHYVYv2hqoL3eEEgTnPLl1+c+4iQgFJxBB6UvCocOUZDQ5jo28YuriBo1PgGPi8qQoElrVTLPu/X0QynNVvsnhJzh1UKm6ZO7FlX6WsKiiSnxtdWbDmP58wFuqHbH0jvt40STsdvBO9PEeP7kUW64KTNyyp9D7WaJJVnQke4KMpOdTRNLzSKG09PZmIJP8GwZcsVI8Z3JA14zIIhRMIlYYsbbyxTkXzIgmfigoQF8hhYoUgaTmkMgMzpeizfb/jbF2yBaYBRs9lBZoSEA6RxEvMgcS8VEx8Q8zS6eJkXP+v7zXMgeqPnpBoQuqNXpKkTLkhi+n+cYvF22RxtxthkaKeCH72MUkZHdtvqSDpXJ1QWt9EDp1+o4r7Sxf+5k6e4XGfPJvYJ6gQAzEIxiRT5grtilFngjT1CLBHexY98YhiYXASjh3/N/1h5Tbr8Z618oNHw98Neue9sfMQ8CIUpCOdK2IQpxwCcZQPMtZkuqcrrAC7XHxulwgZ16b9tn6kal5hc/Kh+lqFeUVcqqakC6NQOLTFp+F1WRn8rjyW9IuBRp/nmpsV34boslGS12+CEpslbhmt6YxUdOcFSAYs/kBwBlroMz00xJ0fgu/6rDqfotDqTg5Oc0sty2iGty4JTTCu64X1ydSsMNt7pa6SfJ8MBpCMQpUgxw1gI3DlM4cy6v7DX2LhWMHR5mjUDjc3qMqWbn39nrpbdFaoORxeHsbzl/gRBveOOBVNyiHhcIc10MpCf6oY5mAB8n7lOUr6uWH0z4GeHuCPWwwMfjoem2JafMII31WxAq8f2ZoLiEoegS7xObkAr+UmoH/KAiiNose7WNxOgboLPKZcnnmy9RGQsH0BojqqyGgi0L0TeQKr+9qKWaFy/qjGImPCVX4F9/6/9VnIRzJjXfOI2CAcMfwq9V7JnHpvvhyg/gBEffXpa//4xYBLjSa6sSQVqfCB7D9FQJoStTwI5LdUWgxckeATEURreQkyWVoKorUpFH2kqYXxwCIEvfa0mFFnSpy7WDZ666jpKhnkkYTEUsBU3fQ3GCjDe4SzwWH0XvxBTSchjW37jPu4HdsGy4+qZ8LKltc9TEoFBWPgBzEv16R6mxFOHT5TMF6FwNj8nAExt6tWZcbqG4Yt6cuUZBBasvkoLz9JT2dUSJJpokesIwDLwwe7JIyQWfuWd0shf5UzMNBUQzcKr4ItTRnTpMPnkQsipnU+jk/2KPnZSGhzRF2tAHAjMIGSJkehs8L0I+xr5G1S6BiyERkqGb0t/lfWqSCizq/PfJksSk03M3SMdopHtuLZtdkpn/1jB71aWpPL35M3HAp+lofyMg35QD5AkRng/TtdC6lWSmiNjoS4YsWm6XmeUysGPNb0sM30DbjlXej9ONCTBCAhw0Gx/js7+/GxibhLeA3oza+vxqnk7Df1wTZWzBLiDpXcs/st4tuaD9scNSWwkOSt+FkKcSy21KPSldOTdN4S2x1C3gtv7avedvrEAgptpco9gF9Q+LfnMZs//QneuqzKfTIy73GbHIBsOytRn375xBeFx3/xnt8+nd6zLl47rLL6sriOtOUILDScKgcDET3Kf/eF+C3wNG/YTUHsRqVtVwoNqemE3ncXJn1wgzDrpji2vZSN7NU0XNrwTeQzMdrQUtlygoy2yXaWiT23OlgkVhEbuWusNxgRIYz4a+2AX76VPTXgh+Glmt7Ms6m2U5y9790lrHrmFGs7Okt8z6hDw2htS1ZNsJ9GdmddMw71796U2eytEL0QnaEQYSD6+MJ0kI3EGIwjdwdrFndIh7VCBH337cxl1LlS/CpMKhMcMP78ZYYKz3dw7uPEsLKjffAS/Psh3AwcVL6lXu3H1hp+KFfldqslqTvDlLI7AYEeUbmimuaKkFZEJqwpRqNj2gFuDO3+uQ8lfqWOq0RbR9/4pbZcSvfLNkUdf1Lya75dwTaUvB/pv11dzZG2DUSdPwUHT68X+PP8/uM6AZS4vgZFUi3N/tyRLLj4pj4H2gVfXRkEkrZVFJC+ee+RfXSBSPMyDPhPwQy5bVX/QGzMZcLnmgOPZ4j3b2ZQK98NYGpi+Rrdf5w8KZCh60sQyH3VRZOCSNl3MfxLB/W0g+XZqCoekd6KS6W8x9ms3S8BRjdGzniwRYOwxAENC49qBpn8GG+iD069nQBQCa6fNqwVGsm+M3xrKySj6PhfrCHzWwNpvOCyyUsGuX0jP8kae4gdVmR02pL7iwCruNg2kjLlsj1g52oFUjaYQxJBuv+HYibxPNHSK2PMEoh5dIsSL0p5XWDlhAhEBV+O0yLaTo3FgNrOB1DbBZGU45Uw6O122bjQhKJDvsud5zfJkqRePSwRLqznVcCjXfqLWncDFyzjiewX8f5HJldy9BT+C2P0jwCdXOqpcR1i4brJIZUqefMu2EQqoyDvfdcH9QFl/vYBpzchP3qt3FrilW1JJi1/QXxSp0KDyBvGw+qAAOcs0/0LoUmuZCiD/WFyF5yxIS89zukzoLOZbJdI1xOTFJ33R/K/qBNWy/o0O+fKocx8f4h1771+FslUPKsK105IxwbfvHQGWwg3lbxJHfPQTbl3L88KL3Ng6NC+fwLlwAmZNiMgdOxvwLIIy/gei/lkYX24ZX2DXKtDm8ntevT6Wnra/x3RdZFv0GK4CPpew25iVzgJ0E+JkyF9VjpUYWcXFL+cnYUFSS4GDzG96BOQffbGHWIgKdR0j1fYE/NxVxmlruxG5sLwLziDmqfebQigndxmwP4GdxdAUWG5xakYetgPFrPtd88pSUC/qOMXSNwV1KW+2Fin97l9F969N2NiFEcYs/bkNA4/khVwiMivy2fUqBRWRPRnZxY8uyhl+qCYVsObqNMP1KhOUbD53j8BlFA9mYKmbjUaU+wbeCkS6MpPCIaieOccdLxL4heNmLJRlYJ24ZbcH3C47CGt8xM6Df2/Vn/vtxPaAb35Oe0sqKbnWndVcPcXBYrHLBUZEwbGrwt4tWY5BZh9BGC4RC/g7AQA8L5Fv23N+n2iBHnpgoKk0yNcZlhu35awxCNAbiShGFfIrIeqq5LZ33o3T0oQNTHCt5Z8v1HinGUVA7uZfpplHNcu2EH7dJV0F+ICAs0EZCTeKkftbDADCbJSRtai02Vj8lc7d9B6AaHHbDbNc1+cp2rsOBYtOGxb/JgIAz1P7yH1wn/n5McxD6F8OyAfr/AWQtThPXMgIEAfPbWrLzL2mKCICCcGxHK2UtNaGaIC7EBOBeGa8XMPreCBQkKec6wY1rmcQ83a3AywvHvpsKsFhTS6eWeqMxoBPZtsL3g2J7J4gA0+9a4WLObY0AhwpCOe5qQc/GeZ1F/tPlBkrrMWGu/ajwQlldjrw04dFgaiwqi814mTbt8f7v2GxPkiyWb7nX/fRMDSxqykGun92rBYaYPUj3jc+E1ZwOLUHE8qMi/Qj+pNkjWe4modVFfDKsH84IC4+KuaA1MMp/KSNoqgaOlBKRQlynV3INN5ncu645Qy4+n73dfCQLMV6Cp6/YJ4TiOKMhYLb+d5xhU6djoH+e4Zv/vrjgJc9AviPY5R22wZiJ7L0JhqHAoTi6KyPLPnWIEqIPZvhYMrOTapDpKhJjA7fsuz2bmKzPQAKEZIp5g5bu+xg8gfFfX3OBisa7n+DGOxZmQW6l9oBoG1EVOMmi7GMwxMxMIy5Cmw4DAkmW9UHLizynKR3R4aF//yZmCw1OgTBl7UN3qvtae2zUSoi7HD5+kTOF1XUsr7HCRfIkSbGOMIWuk7xP6zVXVOjf7aLVOvjvEucIozDx+9Kq+KIJSJnLXf+bHH28NuR0HTF1bEvja7//kR1v8Xh5c7FAxf5PzS1TwmKyAFepVhR7gK0MU0qEKzOqIrPwk87fbBSXvYQESjMmQr+QJ/h1/1y7xD1fWLwIYv2bzxkOsK9i8ZXniprDf0vM9hXHWsw9XYWnSFvBXzwyRKywNIBcZ6vV9TieHsBgh49XrloTHmDZev0MOkJT/0ira65KjwpOEpaWZUVjtCl1q7IqW2ZnO5PB5ZztSHwu8WKiG/gNz/x5rDFSNf4nsjmq80RftRmv9y34ODrH7zt9c7JMqPyJsGGCQmBNxrVl7eZZ/2Ue2GKqsQCL2tT0mYGsYDTIrWPYK0T14Wg8roIZv44Ax2nen3J6a97PaPg2LXUBnXSEzxbBaHUH08GWhwetKlqxvT+BHavrZGhIeqVE1olnLQ16kJO0BdYdBZzrOWzxj6kfOBT4sI5/HpSncK7J3v/g0rPgCaG86dvaWUeb/DrIhsOgna2JzKNo2GO/NM9CCuXy9f+eiv1d8+2JCWPySMVlwZKKs2O/qS4MHghhQVFpQP8hd24LlJf9xDU9S1xHow43hd0ArJu/rSacvM0FxhPStyL3XPuiPGWUxN6vHRBpSflA+wvWJO6vxkSjX/BOlzKpaJGmre/FkMVd8GVdhW280Y7MtUcxjvtdXIm6KjLIQYbAXifsY7CmiTAdMYsdY1CfeSd+iW909yIjek75AUTs3a/kAZ8tAxdO6KKNyp1mf8JDgcGIm03hQ1dMGIxhPLg/WyQ0RgUs9ytS0DSv4gvunxhTmOV6XVDB2uNGRDIubkfFYesyXIJ1Nn1ia/WK0RAR9z1vpUkb67g63Pg/iBAAVIbnWdDYXBmI9ERvaHXcCgU+N4XgVh7PdqieQPe584ALBAiVyKZ3fKPczOSrN6bxkSufRDo1grNWVmCEM18pFDJ6ViUiOmfP7UYdNm8L0v8UzB4bFGbrXlXpeijcDcrHEIrd4II66QTDPg3OLpKEkr3Axq1Dnq0P5j8Kv8for06bXLcqnJg+hf789nQmshD1q4LL5zVdQgZIqvB7pbOCKCdFeg3hYAM52b3L7vM7IrJzTy8Kz6QMUYr4+Wxf+tNAiiBFZkALAhUrycor60N7Xfzl8fVE26WnSgrcQia/LGoE0nxsz+3XpP0x+ESYkAjhGl6qhqs0YuwFNk12BVYw0CeVRxntuCb10pV/srL/SkX7qIhLxO845Q9PJsItpneqBO9eLkP1ssG3aaLh8mdkLb9eUCtgMFcyz65Ftoe5PKKawvdNHaflrgXNoUn9aZUEzwU7JZaEBXKVa6TI2j25zyl/XdXkSgtXZCcKMXBKTgG/WnEGUUiY8zBr8YO4zN6j2ok1x5389JuXiVSGWI5RzdcsN+9XfqVC1cIFZG+7t1oo4gxFIMZxpjUx1nDUfstN0K3a2T/H0i3EFaUO4liFBl7pUx5da9knGT5lbubBOHIQ58r1KTrfGWPf73JpNu9nvIFSwvDkgSLDxBETRAXYocSeoxb3sDPGdYeLvhcxZKwlfZMSNl4fv7veE5LAebxubyYDVeZJV7PB/u</go:docsCustomData>
</go:gDocsCustomXmlDataStorage>
</file>

<file path=customXml/item3.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Tyler Pantle</DisplayName>
        <AccountId>187</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BF08A-C610-4877-88D0-B4737302D45C}">
  <ds:schemaRefs>
    <ds:schemaRef ds:uri="http://schemas.microsoft.com/sharepoint/v3/contenttype/forms"/>
  </ds:schemaRefs>
</ds:datastoreItem>
</file>

<file path=customXml/itemProps2.xml><?xml version="1.0" encoding="utf-8"?>
<ds:datastoreItem xmlns:ds="http://schemas.openxmlformats.org/officeDocument/2006/customXml" ds:itemID="{11111111-1234-1234-1234-123412341234}">
  <ds:schemaRefs>
    <ds:schemaRef ds:uri="http://customooxmlschemas.google.com/"/>
    <ds:schemaRef ds:uri="http://schemas.openxmlformats.org/officeDocument/2006/relationships"/>
  </ds:schemaRefs>
</ds:datastoreItem>
</file>

<file path=customXml/itemProps3.xml><?xml version="1.0" encoding="utf-8"?>
<ds:datastoreItem xmlns:ds="http://schemas.openxmlformats.org/officeDocument/2006/customXml" ds:itemID="{1F8D7DE0-393C-4A1F-BD4A-6BB3445CAC7F}">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1CD544A7-DE57-45CC-8A74-96CEC41E9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Normal</Template>
  <TotalTime>3</TotalTime>
  <Pages>21</Pages>
  <Words>4851</Words>
  <Characters>27656</Characters>
  <Application>Microsoft Office Word</Application>
  <DocSecurity>0</DocSecurity>
  <Lines>230</Lines>
  <Paragraphs>64</Paragraphs>
  <ScaleCrop>false</ScaleCrop>
  <Company/>
  <LinksUpToDate>false</LinksUpToDate>
  <CharactersWithSpaces>32443</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Cecil Byles</dc:creator>
  <cp:keywords/>
  <cp:lastModifiedBy>Childs, Lauren M. (LARC-E3)[DEVELOP]</cp:lastModifiedBy>
  <cp:revision>2</cp:revision>
  <dcterms:created xsi:type="dcterms:W3CDTF">2022-03-11T14:37:00Z</dcterms:created>
  <dcterms:modified xsi:type="dcterms:W3CDTF">2022-03-11T14:37:00Z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ies>
</file>