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77" r:id="rId4"/>
    <p:sldId id="260" r:id="rId5"/>
    <p:sldId id="262" r:id="rId6"/>
    <p:sldId id="261" r:id="rId7"/>
    <p:sldId id="269" r:id="rId8"/>
    <p:sldId id="276" r:id="rId9"/>
    <p:sldId id="263" r:id="rId10"/>
    <p:sldId id="264" r:id="rId11"/>
    <p:sldId id="274" r:id="rId12"/>
    <p:sldId id="278" r:id="rId13"/>
    <p:sldId id="275"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cdan, Juanito J. (ARC-SGE)[SSAI DEVELOP]" initials="AJJ(D" lastIdx="7" clrIdx="0">
    <p:extLst>
      <p:ext uri="{19B8F6BF-5375-455C-9EA6-DF929625EA0E}">
        <p15:presenceInfo xmlns:p15="http://schemas.microsoft.com/office/powerpoint/2012/main" userId="S-1-5-21-330711430-3775241029-4075259233-8232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A"/>
    <a:srgbClr val="EF282F"/>
    <a:srgbClr val="3C3A69"/>
    <a:srgbClr val="2D264F"/>
    <a:srgbClr val="18133C"/>
    <a:srgbClr val="485870"/>
    <a:srgbClr val="3F3E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8" autoAdjust="0"/>
    <p:restoredTop sz="81645" autoAdjust="0"/>
  </p:normalViewPr>
  <p:slideViewPr>
    <p:cSldViewPr snapToGrid="0">
      <p:cViewPr varScale="1">
        <p:scale>
          <a:sx n="68" d="100"/>
          <a:sy n="68" d="100"/>
        </p:scale>
        <p:origin x="49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FF25A8-09E8-4852-9421-89AA6480B43D}" type="doc">
      <dgm:prSet loTypeId="urn:microsoft.com/office/officeart/2005/8/layout/pyramid1" loCatId="pyramid" qsTypeId="urn:microsoft.com/office/officeart/2005/8/quickstyle/simple2" qsCatId="simple" csTypeId="urn:microsoft.com/office/officeart/2005/8/colors/colorful4" csCatId="colorful" phldr="1"/>
      <dgm:spPr/>
    </dgm:pt>
    <dgm:pt modelId="{9ADB2566-9F3A-44C1-A4EC-3ED027F7B8B0}">
      <dgm:prSet phldrT="[Text]" custT="1"/>
      <dgm:spPr/>
      <dgm:t>
        <a:bodyPr anchor="b"/>
        <a:lstStyle/>
        <a:p>
          <a:r>
            <a:rPr lang="en-US" sz="2400" dirty="0" smtClean="0"/>
            <a:t>NPO</a:t>
          </a:r>
          <a:endParaRPr lang="en-US" sz="2400" dirty="0"/>
        </a:p>
      </dgm:t>
    </dgm:pt>
    <dgm:pt modelId="{F986E1DA-1DE9-49D1-974C-DA2C1E1EDEE0}" type="parTrans" cxnId="{31C359DB-41E0-40E9-A0EF-A1EB02A00CF1}">
      <dgm:prSet/>
      <dgm:spPr/>
      <dgm:t>
        <a:bodyPr/>
        <a:lstStyle/>
        <a:p>
          <a:endParaRPr lang="en-US" sz="1600"/>
        </a:p>
      </dgm:t>
    </dgm:pt>
    <dgm:pt modelId="{6BF1AD79-F94C-4F6B-9E15-816DFFCD8409}" type="sibTrans" cxnId="{31C359DB-41E0-40E9-A0EF-A1EB02A00CF1}">
      <dgm:prSet/>
      <dgm:spPr/>
      <dgm:t>
        <a:bodyPr/>
        <a:lstStyle/>
        <a:p>
          <a:endParaRPr lang="en-US" sz="1600"/>
        </a:p>
      </dgm:t>
    </dgm:pt>
    <dgm:pt modelId="{A748C7D6-C850-4C9C-866A-F95C2FB83DB9}">
      <dgm:prSet phldrT="[Text]" custT="1"/>
      <dgm:spPr/>
      <dgm:t>
        <a:bodyPr/>
        <a:lstStyle/>
        <a:p>
          <a:r>
            <a:rPr lang="en-US" sz="2400" dirty="0" smtClean="0"/>
            <a:t>Senior Fellows</a:t>
          </a:r>
          <a:endParaRPr lang="en-US" sz="2400" dirty="0"/>
        </a:p>
      </dgm:t>
    </dgm:pt>
    <dgm:pt modelId="{2C3468B2-7FA6-46AD-88B7-D9942AD92C67}" type="parTrans" cxnId="{8FB32821-82A8-4121-8CB5-D89183EA4059}">
      <dgm:prSet/>
      <dgm:spPr/>
      <dgm:t>
        <a:bodyPr/>
        <a:lstStyle/>
        <a:p>
          <a:endParaRPr lang="en-US" sz="1600"/>
        </a:p>
      </dgm:t>
    </dgm:pt>
    <dgm:pt modelId="{11D1BF9E-663E-4C2A-8CFB-9ED789EEC905}" type="sibTrans" cxnId="{8FB32821-82A8-4121-8CB5-D89183EA4059}">
      <dgm:prSet/>
      <dgm:spPr/>
      <dgm:t>
        <a:bodyPr/>
        <a:lstStyle/>
        <a:p>
          <a:endParaRPr lang="en-US" sz="1600"/>
        </a:p>
      </dgm:t>
    </dgm:pt>
    <dgm:pt modelId="{980D7366-D1E8-4048-AA7D-7D34FDF4C92A}">
      <dgm:prSet phldrT="[Text]" custT="1"/>
      <dgm:spPr/>
      <dgm:t>
        <a:bodyPr/>
        <a:lstStyle/>
        <a:p>
          <a:r>
            <a:rPr lang="en-US" sz="2400" dirty="0" smtClean="0"/>
            <a:t>Fellows </a:t>
          </a:r>
          <a:endParaRPr lang="en-US" sz="2400" dirty="0"/>
        </a:p>
      </dgm:t>
    </dgm:pt>
    <dgm:pt modelId="{DE7DE594-4270-41FE-9403-8C8719994F96}" type="parTrans" cxnId="{442F8A03-5CBF-461C-98C7-43D9D161450A}">
      <dgm:prSet/>
      <dgm:spPr/>
      <dgm:t>
        <a:bodyPr/>
        <a:lstStyle/>
        <a:p>
          <a:endParaRPr lang="en-US" sz="1600"/>
        </a:p>
      </dgm:t>
    </dgm:pt>
    <dgm:pt modelId="{06C8175F-7B6C-47DE-A5E1-D733C64A176C}" type="sibTrans" cxnId="{442F8A03-5CBF-461C-98C7-43D9D161450A}">
      <dgm:prSet/>
      <dgm:spPr/>
      <dgm:t>
        <a:bodyPr/>
        <a:lstStyle/>
        <a:p>
          <a:endParaRPr lang="en-US" sz="1600"/>
        </a:p>
      </dgm:t>
    </dgm:pt>
    <dgm:pt modelId="{A4046585-00C3-4AAD-992E-D68F33423B35}">
      <dgm:prSet phldrT="[Text]" custT="1"/>
      <dgm:spPr/>
      <dgm:t>
        <a:bodyPr/>
        <a:lstStyle/>
        <a:p>
          <a:r>
            <a:rPr lang="en-US" sz="2400" dirty="0" smtClean="0"/>
            <a:t>Participants</a:t>
          </a:r>
          <a:endParaRPr lang="en-US" sz="2400" dirty="0"/>
        </a:p>
      </dgm:t>
    </dgm:pt>
    <dgm:pt modelId="{84C16532-8B4E-40FE-8242-D7958226E17B}" type="parTrans" cxnId="{F8C52E5D-CFDE-4D66-9EC7-F0A5999A0EF6}">
      <dgm:prSet/>
      <dgm:spPr/>
      <dgm:t>
        <a:bodyPr/>
        <a:lstStyle/>
        <a:p>
          <a:endParaRPr lang="en-US" sz="1600"/>
        </a:p>
      </dgm:t>
    </dgm:pt>
    <dgm:pt modelId="{9A21AB92-A8EC-489A-BD2C-8F9EE059D154}" type="sibTrans" cxnId="{F8C52E5D-CFDE-4D66-9EC7-F0A5999A0EF6}">
      <dgm:prSet/>
      <dgm:spPr/>
      <dgm:t>
        <a:bodyPr/>
        <a:lstStyle/>
        <a:p>
          <a:endParaRPr lang="en-US" sz="1600"/>
        </a:p>
      </dgm:t>
    </dgm:pt>
    <dgm:pt modelId="{E8A9AF2C-7E0A-4A65-9B79-E4CFC3FA3175}" type="pres">
      <dgm:prSet presAssocID="{EBFF25A8-09E8-4852-9421-89AA6480B43D}" presName="Name0" presStyleCnt="0">
        <dgm:presLayoutVars>
          <dgm:dir/>
          <dgm:animLvl val="lvl"/>
          <dgm:resizeHandles val="exact"/>
        </dgm:presLayoutVars>
      </dgm:prSet>
      <dgm:spPr/>
    </dgm:pt>
    <dgm:pt modelId="{1E2C3BAA-B593-47A0-80DA-F9D431DBA4AB}" type="pres">
      <dgm:prSet presAssocID="{9ADB2566-9F3A-44C1-A4EC-3ED027F7B8B0}" presName="Name8" presStyleCnt="0"/>
      <dgm:spPr/>
    </dgm:pt>
    <dgm:pt modelId="{7069CF55-E9E8-48FB-9F42-EE3823489829}" type="pres">
      <dgm:prSet presAssocID="{9ADB2566-9F3A-44C1-A4EC-3ED027F7B8B0}" presName="level" presStyleLbl="node1" presStyleIdx="0" presStyleCnt="4">
        <dgm:presLayoutVars>
          <dgm:chMax val="1"/>
          <dgm:bulletEnabled val="1"/>
        </dgm:presLayoutVars>
      </dgm:prSet>
      <dgm:spPr/>
      <dgm:t>
        <a:bodyPr/>
        <a:lstStyle/>
        <a:p>
          <a:endParaRPr lang="en-US"/>
        </a:p>
      </dgm:t>
    </dgm:pt>
    <dgm:pt modelId="{F56C3037-BBEF-434B-98FD-3BB17D63C48B}" type="pres">
      <dgm:prSet presAssocID="{9ADB2566-9F3A-44C1-A4EC-3ED027F7B8B0}" presName="levelTx" presStyleLbl="revTx" presStyleIdx="0" presStyleCnt="0">
        <dgm:presLayoutVars>
          <dgm:chMax val="1"/>
          <dgm:bulletEnabled val="1"/>
        </dgm:presLayoutVars>
      </dgm:prSet>
      <dgm:spPr/>
      <dgm:t>
        <a:bodyPr/>
        <a:lstStyle/>
        <a:p>
          <a:endParaRPr lang="en-US"/>
        </a:p>
      </dgm:t>
    </dgm:pt>
    <dgm:pt modelId="{ABEC4B96-AF3E-4CF1-8A1C-55FCA17AC3F7}" type="pres">
      <dgm:prSet presAssocID="{A748C7D6-C850-4C9C-866A-F95C2FB83DB9}" presName="Name8" presStyleCnt="0"/>
      <dgm:spPr/>
    </dgm:pt>
    <dgm:pt modelId="{2469CB0C-DBDE-4C84-AE95-649B8085B2C6}" type="pres">
      <dgm:prSet presAssocID="{A748C7D6-C850-4C9C-866A-F95C2FB83DB9}" presName="level" presStyleLbl="node1" presStyleIdx="1" presStyleCnt="4">
        <dgm:presLayoutVars>
          <dgm:chMax val="1"/>
          <dgm:bulletEnabled val="1"/>
        </dgm:presLayoutVars>
      </dgm:prSet>
      <dgm:spPr/>
      <dgm:t>
        <a:bodyPr/>
        <a:lstStyle/>
        <a:p>
          <a:endParaRPr lang="en-US"/>
        </a:p>
      </dgm:t>
    </dgm:pt>
    <dgm:pt modelId="{D9BF2C98-52F4-4CB9-842C-256050F16ACF}" type="pres">
      <dgm:prSet presAssocID="{A748C7D6-C850-4C9C-866A-F95C2FB83DB9}" presName="levelTx" presStyleLbl="revTx" presStyleIdx="0" presStyleCnt="0">
        <dgm:presLayoutVars>
          <dgm:chMax val="1"/>
          <dgm:bulletEnabled val="1"/>
        </dgm:presLayoutVars>
      </dgm:prSet>
      <dgm:spPr/>
      <dgm:t>
        <a:bodyPr/>
        <a:lstStyle/>
        <a:p>
          <a:endParaRPr lang="en-US"/>
        </a:p>
      </dgm:t>
    </dgm:pt>
    <dgm:pt modelId="{91A8D4BB-0F56-4D1B-8E6B-1CA98CB643CE}" type="pres">
      <dgm:prSet presAssocID="{980D7366-D1E8-4048-AA7D-7D34FDF4C92A}" presName="Name8" presStyleCnt="0"/>
      <dgm:spPr/>
    </dgm:pt>
    <dgm:pt modelId="{FDF9B02C-E0F0-4FDB-B2D5-E8681770B15E}" type="pres">
      <dgm:prSet presAssocID="{980D7366-D1E8-4048-AA7D-7D34FDF4C92A}" presName="level" presStyleLbl="node1" presStyleIdx="2" presStyleCnt="4">
        <dgm:presLayoutVars>
          <dgm:chMax val="1"/>
          <dgm:bulletEnabled val="1"/>
        </dgm:presLayoutVars>
      </dgm:prSet>
      <dgm:spPr/>
      <dgm:t>
        <a:bodyPr/>
        <a:lstStyle/>
        <a:p>
          <a:endParaRPr lang="en-US"/>
        </a:p>
      </dgm:t>
    </dgm:pt>
    <dgm:pt modelId="{7FF3D2CA-F08B-48A0-936F-BBED66C6FC6B}" type="pres">
      <dgm:prSet presAssocID="{980D7366-D1E8-4048-AA7D-7D34FDF4C92A}" presName="levelTx" presStyleLbl="revTx" presStyleIdx="0" presStyleCnt="0">
        <dgm:presLayoutVars>
          <dgm:chMax val="1"/>
          <dgm:bulletEnabled val="1"/>
        </dgm:presLayoutVars>
      </dgm:prSet>
      <dgm:spPr/>
      <dgm:t>
        <a:bodyPr/>
        <a:lstStyle/>
        <a:p>
          <a:endParaRPr lang="en-US"/>
        </a:p>
      </dgm:t>
    </dgm:pt>
    <dgm:pt modelId="{3887A2EB-D33B-4F08-8A85-BBB670E05AA0}" type="pres">
      <dgm:prSet presAssocID="{A4046585-00C3-4AAD-992E-D68F33423B35}" presName="Name8" presStyleCnt="0"/>
      <dgm:spPr/>
    </dgm:pt>
    <dgm:pt modelId="{7155F1A5-A3C2-487F-AF6E-EC239BDD7D8F}" type="pres">
      <dgm:prSet presAssocID="{A4046585-00C3-4AAD-992E-D68F33423B35}" presName="level" presStyleLbl="node1" presStyleIdx="3" presStyleCnt="4">
        <dgm:presLayoutVars>
          <dgm:chMax val="1"/>
          <dgm:bulletEnabled val="1"/>
        </dgm:presLayoutVars>
      </dgm:prSet>
      <dgm:spPr/>
      <dgm:t>
        <a:bodyPr/>
        <a:lstStyle/>
        <a:p>
          <a:endParaRPr lang="en-US"/>
        </a:p>
      </dgm:t>
    </dgm:pt>
    <dgm:pt modelId="{BE30C09C-0020-4554-A104-884314F7B279}" type="pres">
      <dgm:prSet presAssocID="{A4046585-00C3-4AAD-992E-D68F33423B35}" presName="levelTx" presStyleLbl="revTx" presStyleIdx="0" presStyleCnt="0">
        <dgm:presLayoutVars>
          <dgm:chMax val="1"/>
          <dgm:bulletEnabled val="1"/>
        </dgm:presLayoutVars>
      </dgm:prSet>
      <dgm:spPr/>
      <dgm:t>
        <a:bodyPr/>
        <a:lstStyle/>
        <a:p>
          <a:endParaRPr lang="en-US"/>
        </a:p>
      </dgm:t>
    </dgm:pt>
  </dgm:ptLst>
  <dgm:cxnLst>
    <dgm:cxn modelId="{4C39CE97-2243-4D39-AF51-AFA393191977}" type="presOf" srcId="{A4046585-00C3-4AAD-992E-D68F33423B35}" destId="{7155F1A5-A3C2-487F-AF6E-EC239BDD7D8F}" srcOrd="0" destOrd="0" presId="urn:microsoft.com/office/officeart/2005/8/layout/pyramid1"/>
    <dgm:cxn modelId="{F8C52E5D-CFDE-4D66-9EC7-F0A5999A0EF6}" srcId="{EBFF25A8-09E8-4852-9421-89AA6480B43D}" destId="{A4046585-00C3-4AAD-992E-D68F33423B35}" srcOrd="3" destOrd="0" parTransId="{84C16532-8B4E-40FE-8242-D7958226E17B}" sibTransId="{9A21AB92-A8EC-489A-BD2C-8F9EE059D154}"/>
    <dgm:cxn modelId="{4EA4F529-BB79-4258-A434-2A75D413EA7A}" type="presOf" srcId="{A748C7D6-C850-4C9C-866A-F95C2FB83DB9}" destId="{D9BF2C98-52F4-4CB9-842C-256050F16ACF}" srcOrd="1" destOrd="0" presId="urn:microsoft.com/office/officeart/2005/8/layout/pyramid1"/>
    <dgm:cxn modelId="{373DF436-695C-4F57-82E3-864B7425E1B7}" type="presOf" srcId="{9ADB2566-9F3A-44C1-A4EC-3ED027F7B8B0}" destId="{F56C3037-BBEF-434B-98FD-3BB17D63C48B}" srcOrd="1" destOrd="0" presId="urn:microsoft.com/office/officeart/2005/8/layout/pyramid1"/>
    <dgm:cxn modelId="{FC407E31-5884-4E98-9289-464B79807252}" type="presOf" srcId="{A748C7D6-C850-4C9C-866A-F95C2FB83DB9}" destId="{2469CB0C-DBDE-4C84-AE95-649B8085B2C6}" srcOrd="0" destOrd="0" presId="urn:microsoft.com/office/officeart/2005/8/layout/pyramid1"/>
    <dgm:cxn modelId="{442F8A03-5CBF-461C-98C7-43D9D161450A}" srcId="{EBFF25A8-09E8-4852-9421-89AA6480B43D}" destId="{980D7366-D1E8-4048-AA7D-7D34FDF4C92A}" srcOrd="2" destOrd="0" parTransId="{DE7DE594-4270-41FE-9403-8C8719994F96}" sibTransId="{06C8175F-7B6C-47DE-A5E1-D733C64A176C}"/>
    <dgm:cxn modelId="{CA8530FB-48CB-4276-88B0-18218EC3EA13}" type="presOf" srcId="{980D7366-D1E8-4048-AA7D-7D34FDF4C92A}" destId="{7FF3D2CA-F08B-48A0-936F-BBED66C6FC6B}" srcOrd="1" destOrd="0" presId="urn:microsoft.com/office/officeart/2005/8/layout/pyramid1"/>
    <dgm:cxn modelId="{5A0E5CDD-7246-43A6-85B7-C3824F68DB9D}" type="presOf" srcId="{980D7366-D1E8-4048-AA7D-7D34FDF4C92A}" destId="{FDF9B02C-E0F0-4FDB-B2D5-E8681770B15E}" srcOrd="0" destOrd="0" presId="urn:microsoft.com/office/officeart/2005/8/layout/pyramid1"/>
    <dgm:cxn modelId="{77260FA4-6D49-48C0-822A-4B8774117B23}" type="presOf" srcId="{A4046585-00C3-4AAD-992E-D68F33423B35}" destId="{BE30C09C-0020-4554-A104-884314F7B279}" srcOrd="1" destOrd="0" presId="urn:microsoft.com/office/officeart/2005/8/layout/pyramid1"/>
    <dgm:cxn modelId="{7BB6ACEE-7B94-49CD-91E2-ADCF5A5D4D51}" type="presOf" srcId="{EBFF25A8-09E8-4852-9421-89AA6480B43D}" destId="{E8A9AF2C-7E0A-4A65-9B79-E4CFC3FA3175}" srcOrd="0" destOrd="0" presId="urn:microsoft.com/office/officeart/2005/8/layout/pyramid1"/>
    <dgm:cxn modelId="{8325FC0E-82CD-4AAB-B383-28D4995B0782}" type="presOf" srcId="{9ADB2566-9F3A-44C1-A4EC-3ED027F7B8B0}" destId="{7069CF55-E9E8-48FB-9F42-EE3823489829}" srcOrd="0" destOrd="0" presId="urn:microsoft.com/office/officeart/2005/8/layout/pyramid1"/>
    <dgm:cxn modelId="{8FB32821-82A8-4121-8CB5-D89183EA4059}" srcId="{EBFF25A8-09E8-4852-9421-89AA6480B43D}" destId="{A748C7D6-C850-4C9C-866A-F95C2FB83DB9}" srcOrd="1" destOrd="0" parTransId="{2C3468B2-7FA6-46AD-88B7-D9942AD92C67}" sibTransId="{11D1BF9E-663E-4C2A-8CFB-9ED789EEC905}"/>
    <dgm:cxn modelId="{31C359DB-41E0-40E9-A0EF-A1EB02A00CF1}" srcId="{EBFF25A8-09E8-4852-9421-89AA6480B43D}" destId="{9ADB2566-9F3A-44C1-A4EC-3ED027F7B8B0}" srcOrd="0" destOrd="0" parTransId="{F986E1DA-1DE9-49D1-974C-DA2C1E1EDEE0}" sibTransId="{6BF1AD79-F94C-4F6B-9E15-816DFFCD8409}"/>
    <dgm:cxn modelId="{637CA1B1-7D92-4739-B7F2-679BF4D529C7}" type="presParOf" srcId="{E8A9AF2C-7E0A-4A65-9B79-E4CFC3FA3175}" destId="{1E2C3BAA-B593-47A0-80DA-F9D431DBA4AB}" srcOrd="0" destOrd="0" presId="urn:microsoft.com/office/officeart/2005/8/layout/pyramid1"/>
    <dgm:cxn modelId="{C5BF0FCF-0DD6-46F5-B8C1-31720535EEDB}" type="presParOf" srcId="{1E2C3BAA-B593-47A0-80DA-F9D431DBA4AB}" destId="{7069CF55-E9E8-48FB-9F42-EE3823489829}" srcOrd="0" destOrd="0" presId="urn:microsoft.com/office/officeart/2005/8/layout/pyramid1"/>
    <dgm:cxn modelId="{7783E37B-BF3E-4E65-8302-4D4937E80772}" type="presParOf" srcId="{1E2C3BAA-B593-47A0-80DA-F9D431DBA4AB}" destId="{F56C3037-BBEF-434B-98FD-3BB17D63C48B}" srcOrd="1" destOrd="0" presId="urn:microsoft.com/office/officeart/2005/8/layout/pyramid1"/>
    <dgm:cxn modelId="{5F65DF6A-3F43-4122-98AB-7E5A06DF86F0}" type="presParOf" srcId="{E8A9AF2C-7E0A-4A65-9B79-E4CFC3FA3175}" destId="{ABEC4B96-AF3E-4CF1-8A1C-55FCA17AC3F7}" srcOrd="1" destOrd="0" presId="urn:microsoft.com/office/officeart/2005/8/layout/pyramid1"/>
    <dgm:cxn modelId="{AB0EE011-F536-4379-8F5E-0B4B7CE22E76}" type="presParOf" srcId="{ABEC4B96-AF3E-4CF1-8A1C-55FCA17AC3F7}" destId="{2469CB0C-DBDE-4C84-AE95-649B8085B2C6}" srcOrd="0" destOrd="0" presId="urn:microsoft.com/office/officeart/2005/8/layout/pyramid1"/>
    <dgm:cxn modelId="{E9657E8D-6F2D-42E0-BC11-EE1F423A89AD}" type="presParOf" srcId="{ABEC4B96-AF3E-4CF1-8A1C-55FCA17AC3F7}" destId="{D9BF2C98-52F4-4CB9-842C-256050F16ACF}" srcOrd="1" destOrd="0" presId="urn:microsoft.com/office/officeart/2005/8/layout/pyramid1"/>
    <dgm:cxn modelId="{709CB372-3075-4B30-8843-3ECCB4C4D9A3}" type="presParOf" srcId="{E8A9AF2C-7E0A-4A65-9B79-E4CFC3FA3175}" destId="{91A8D4BB-0F56-4D1B-8E6B-1CA98CB643CE}" srcOrd="2" destOrd="0" presId="urn:microsoft.com/office/officeart/2005/8/layout/pyramid1"/>
    <dgm:cxn modelId="{C2FA0E23-C0F5-416D-8D49-404EA4E99991}" type="presParOf" srcId="{91A8D4BB-0F56-4D1B-8E6B-1CA98CB643CE}" destId="{FDF9B02C-E0F0-4FDB-B2D5-E8681770B15E}" srcOrd="0" destOrd="0" presId="urn:microsoft.com/office/officeart/2005/8/layout/pyramid1"/>
    <dgm:cxn modelId="{9DE4DA09-1EF4-42A7-81C5-0FAE82E244B4}" type="presParOf" srcId="{91A8D4BB-0F56-4D1B-8E6B-1CA98CB643CE}" destId="{7FF3D2CA-F08B-48A0-936F-BBED66C6FC6B}" srcOrd="1" destOrd="0" presId="urn:microsoft.com/office/officeart/2005/8/layout/pyramid1"/>
    <dgm:cxn modelId="{433B23F6-126D-497D-AEE7-C991831609D8}" type="presParOf" srcId="{E8A9AF2C-7E0A-4A65-9B79-E4CFC3FA3175}" destId="{3887A2EB-D33B-4F08-8A85-BBB670E05AA0}" srcOrd="3" destOrd="0" presId="urn:microsoft.com/office/officeart/2005/8/layout/pyramid1"/>
    <dgm:cxn modelId="{1FF85CFB-58E7-4C0A-8213-134545971E80}" type="presParOf" srcId="{3887A2EB-D33B-4F08-8A85-BBB670E05AA0}" destId="{7155F1A5-A3C2-487F-AF6E-EC239BDD7D8F}" srcOrd="0" destOrd="0" presId="urn:microsoft.com/office/officeart/2005/8/layout/pyramid1"/>
    <dgm:cxn modelId="{7C96D85F-5EF7-4ACE-9492-515A3B8DB57E}" type="presParOf" srcId="{3887A2EB-D33B-4F08-8A85-BBB670E05AA0}" destId="{BE30C09C-0020-4554-A104-884314F7B279}"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FF25A8-09E8-4852-9421-89AA6480B43D}" type="doc">
      <dgm:prSet loTypeId="urn:microsoft.com/office/officeart/2005/8/layout/pyramid1" loCatId="pyramid" qsTypeId="urn:microsoft.com/office/officeart/2005/8/quickstyle/simple2" qsCatId="simple" csTypeId="urn:microsoft.com/office/officeart/2005/8/colors/colorful4" csCatId="colorful" phldr="1"/>
      <dgm:spPr/>
    </dgm:pt>
    <dgm:pt modelId="{9ADB2566-9F3A-44C1-A4EC-3ED027F7B8B0}">
      <dgm:prSet phldrT="[Text]"/>
      <dgm:spPr/>
      <dgm:t>
        <a:bodyPr anchor="b"/>
        <a:lstStyle/>
        <a:p>
          <a:r>
            <a:rPr lang="en-US" dirty="0" smtClean="0"/>
            <a:t>NPO</a:t>
          </a:r>
          <a:endParaRPr lang="en-US" dirty="0"/>
        </a:p>
      </dgm:t>
    </dgm:pt>
    <dgm:pt modelId="{F986E1DA-1DE9-49D1-974C-DA2C1E1EDEE0}" type="parTrans" cxnId="{31C359DB-41E0-40E9-A0EF-A1EB02A00CF1}">
      <dgm:prSet/>
      <dgm:spPr/>
      <dgm:t>
        <a:bodyPr/>
        <a:lstStyle/>
        <a:p>
          <a:endParaRPr lang="en-US"/>
        </a:p>
      </dgm:t>
    </dgm:pt>
    <dgm:pt modelId="{6BF1AD79-F94C-4F6B-9E15-816DFFCD8409}" type="sibTrans" cxnId="{31C359DB-41E0-40E9-A0EF-A1EB02A00CF1}">
      <dgm:prSet/>
      <dgm:spPr/>
      <dgm:t>
        <a:bodyPr/>
        <a:lstStyle/>
        <a:p>
          <a:endParaRPr lang="en-US"/>
        </a:p>
      </dgm:t>
    </dgm:pt>
    <dgm:pt modelId="{A748C7D6-C850-4C9C-866A-F95C2FB83DB9}">
      <dgm:prSet phldrT="[Text]"/>
      <dgm:spPr/>
      <dgm:t>
        <a:bodyPr/>
        <a:lstStyle/>
        <a:p>
          <a:r>
            <a:rPr lang="en-US" dirty="0" smtClean="0"/>
            <a:t>Fellows</a:t>
          </a:r>
          <a:endParaRPr lang="en-US" dirty="0"/>
        </a:p>
      </dgm:t>
    </dgm:pt>
    <dgm:pt modelId="{2C3468B2-7FA6-46AD-88B7-D9942AD92C67}" type="parTrans" cxnId="{8FB32821-82A8-4121-8CB5-D89183EA4059}">
      <dgm:prSet/>
      <dgm:spPr/>
      <dgm:t>
        <a:bodyPr/>
        <a:lstStyle/>
        <a:p>
          <a:endParaRPr lang="en-US"/>
        </a:p>
      </dgm:t>
    </dgm:pt>
    <dgm:pt modelId="{11D1BF9E-663E-4C2A-8CFB-9ED789EEC905}" type="sibTrans" cxnId="{8FB32821-82A8-4121-8CB5-D89183EA4059}">
      <dgm:prSet/>
      <dgm:spPr/>
      <dgm:t>
        <a:bodyPr/>
        <a:lstStyle/>
        <a:p>
          <a:endParaRPr lang="en-US"/>
        </a:p>
      </dgm:t>
    </dgm:pt>
    <dgm:pt modelId="{980D7366-D1E8-4048-AA7D-7D34FDF4C92A}">
      <dgm:prSet phldrT="[Text]"/>
      <dgm:spPr/>
      <dgm:t>
        <a:bodyPr/>
        <a:lstStyle/>
        <a:p>
          <a:r>
            <a:rPr lang="en-US" dirty="0" smtClean="0"/>
            <a:t>Science Advisor &amp; Mentors </a:t>
          </a:r>
          <a:endParaRPr lang="en-US" dirty="0"/>
        </a:p>
      </dgm:t>
    </dgm:pt>
    <dgm:pt modelId="{DE7DE594-4270-41FE-9403-8C8719994F96}" type="parTrans" cxnId="{442F8A03-5CBF-461C-98C7-43D9D161450A}">
      <dgm:prSet/>
      <dgm:spPr/>
      <dgm:t>
        <a:bodyPr/>
        <a:lstStyle/>
        <a:p>
          <a:endParaRPr lang="en-US"/>
        </a:p>
      </dgm:t>
    </dgm:pt>
    <dgm:pt modelId="{06C8175F-7B6C-47DE-A5E1-D733C64A176C}" type="sibTrans" cxnId="{442F8A03-5CBF-461C-98C7-43D9D161450A}">
      <dgm:prSet/>
      <dgm:spPr/>
      <dgm:t>
        <a:bodyPr/>
        <a:lstStyle/>
        <a:p>
          <a:endParaRPr lang="en-US"/>
        </a:p>
      </dgm:t>
    </dgm:pt>
    <dgm:pt modelId="{A4046585-00C3-4AAD-992E-D68F33423B35}">
      <dgm:prSet phldrT="[Text]"/>
      <dgm:spPr/>
      <dgm:t>
        <a:bodyPr/>
        <a:lstStyle/>
        <a:p>
          <a:r>
            <a:rPr lang="en-US" dirty="0" smtClean="0"/>
            <a:t>Assistant Center Lead</a:t>
          </a:r>
          <a:endParaRPr lang="en-US" dirty="0"/>
        </a:p>
      </dgm:t>
    </dgm:pt>
    <dgm:pt modelId="{84C16532-8B4E-40FE-8242-D7958226E17B}" type="parTrans" cxnId="{F8C52E5D-CFDE-4D66-9EC7-F0A5999A0EF6}">
      <dgm:prSet/>
      <dgm:spPr/>
      <dgm:t>
        <a:bodyPr/>
        <a:lstStyle/>
        <a:p>
          <a:endParaRPr lang="en-US"/>
        </a:p>
      </dgm:t>
    </dgm:pt>
    <dgm:pt modelId="{9A21AB92-A8EC-489A-BD2C-8F9EE059D154}" type="sibTrans" cxnId="{F8C52E5D-CFDE-4D66-9EC7-F0A5999A0EF6}">
      <dgm:prSet/>
      <dgm:spPr/>
      <dgm:t>
        <a:bodyPr/>
        <a:lstStyle/>
        <a:p>
          <a:endParaRPr lang="en-US"/>
        </a:p>
      </dgm:t>
    </dgm:pt>
    <dgm:pt modelId="{D3ABEB23-F121-4C0D-B08F-6CFB5BA3F9FD}">
      <dgm:prSet phldrT="[Text]"/>
      <dgm:spPr/>
      <dgm:t>
        <a:bodyPr/>
        <a:lstStyle/>
        <a:p>
          <a:r>
            <a:rPr lang="en-US" dirty="0" smtClean="0"/>
            <a:t>Project Lead</a:t>
          </a:r>
          <a:endParaRPr lang="en-US" dirty="0"/>
        </a:p>
      </dgm:t>
    </dgm:pt>
    <dgm:pt modelId="{10F761BB-118A-4321-B985-80A77F0734C2}" type="parTrans" cxnId="{E93C3A20-FCDA-473B-A18E-088DB9130F0D}">
      <dgm:prSet/>
      <dgm:spPr/>
      <dgm:t>
        <a:bodyPr/>
        <a:lstStyle/>
        <a:p>
          <a:endParaRPr lang="en-US"/>
        </a:p>
      </dgm:t>
    </dgm:pt>
    <dgm:pt modelId="{04F626A5-34D7-42E6-A076-FE6397532A56}" type="sibTrans" cxnId="{E93C3A20-FCDA-473B-A18E-088DB9130F0D}">
      <dgm:prSet/>
      <dgm:spPr/>
      <dgm:t>
        <a:bodyPr/>
        <a:lstStyle/>
        <a:p>
          <a:endParaRPr lang="en-US"/>
        </a:p>
      </dgm:t>
    </dgm:pt>
    <dgm:pt modelId="{57D682EA-64B9-498F-B0BB-90B9A05B7CE0}">
      <dgm:prSet phldrT="[Text]"/>
      <dgm:spPr/>
      <dgm:t>
        <a:bodyPr/>
        <a:lstStyle/>
        <a:p>
          <a:r>
            <a:rPr lang="en-US" dirty="0" smtClean="0"/>
            <a:t>Team Members</a:t>
          </a:r>
          <a:endParaRPr lang="en-US" dirty="0"/>
        </a:p>
      </dgm:t>
    </dgm:pt>
    <dgm:pt modelId="{0E907A3D-5E85-4871-ACF1-24C448B66F21}" type="parTrans" cxnId="{DF979ABA-4C58-482F-A61B-5BF2D15798C2}">
      <dgm:prSet/>
      <dgm:spPr/>
      <dgm:t>
        <a:bodyPr/>
        <a:lstStyle/>
        <a:p>
          <a:endParaRPr lang="en-US"/>
        </a:p>
      </dgm:t>
    </dgm:pt>
    <dgm:pt modelId="{CB49336E-7326-4422-8FF4-D48E1123AB34}" type="sibTrans" cxnId="{DF979ABA-4C58-482F-A61B-5BF2D15798C2}">
      <dgm:prSet/>
      <dgm:spPr/>
      <dgm:t>
        <a:bodyPr/>
        <a:lstStyle/>
        <a:p>
          <a:endParaRPr lang="en-US"/>
        </a:p>
      </dgm:t>
    </dgm:pt>
    <dgm:pt modelId="{E8A9AF2C-7E0A-4A65-9B79-E4CFC3FA3175}" type="pres">
      <dgm:prSet presAssocID="{EBFF25A8-09E8-4852-9421-89AA6480B43D}" presName="Name0" presStyleCnt="0">
        <dgm:presLayoutVars>
          <dgm:dir/>
          <dgm:animLvl val="lvl"/>
          <dgm:resizeHandles val="exact"/>
        </dgm:presLayoutVars>
      </dgm:prSet>
      <dgm:spPr/>
    </dgm:pt>
    <dgm:pt modelId="{1E2C3BAA-B593-47A0-80DA-F9D431DBA4AB}" type="pres">
      <dgm:prSet presAssocID="{9ADB2566-9F3A-44C1-A4EC-3ED027F7B8B0}" presName="Name8" presStyleCnt="0"/>
      <dgm:spPr/>
    </dgm:pt>
    <dgm:pt modelId="{7069CF55-E9E8-48FB-9F42-EE3823489829}" type="pres">
      <dgm:prSet presAssocID="{9ADB2566-9F3A-44C1-A4EC-3ED027F7B8B0}" presName="level" presStyleLbl="node1" presStyleIdx="0" presStyleCnt="6">
        <dgm:presLayoutVars>
          <dgm:chMax val="1"/>
          <dgm:bulletEnabled val="1"/>
        </dgm:presLayoutVars>
      </dgm:prSet>
      <dgm:spPr/>
      <dgm:t>
        <a:bodyPr/>
        <a:lstStyle/>
        <a:p>
          <a:endParaRPr lang="en-US"/>
        </a:p>
      </dgm:t>
    </dgm:pt>
    <dgm:pt modelId="{F56C3037-BBEF-434B-98FD-3BB17D63C48B}" type="pres">
      <dgm:prSet presAssocID="{9ADB2566-9F3A-44C1-A4EC-3ED027F7B8B0}" presName="levelTx" presStyleLbl="revTx" presStyleIdx="0" presStyleCnt="0">
        <dgm:presLayoutVars>
          <dgm:chMax val="1"/>
          <dgm:bulletEnabled val="1"/>
        </dgm:presLayoutVars>
      </dgm:prSet>
      <dgm:spPr/>
      <dgm:t>
        <a:bodyPr/>
        <a:lstStyle/>
        <a:p>
          <a:endParaRPr lang="en-US"/>
        </a:p>
      </dgm:t>
    </dgm:pt>
    <dgm:pt modelId="{ABEC4B96-AF3E-4CF1-8A1C-55FCA17AC3F7}" type="pres">
      <dgm:prSet presAssocID="{A748C7D6-C850-4C9C-866A-F95C2FB83DB9}" presName="Name8" presStyleCnt="0"/>
      <dgm:spPr/>
    </dgm:pt>
    <dgm:pt modelId="{2469CB0C-DBDE-4C84-AE95-649B8085B2C6}" type="pres">
      <dgm:prSet presAssocID="{A748C7D6-C850-4C9C-866A-F95C2FB83DB9}" presName="level" presStyleLbl="node1" presStyleIdx="1" presStyleCnt="6">
        <dgm:presLayoutVars>
          <dgm:chMax val="1"/>
          <dgm:bulletEnabled val="1"/>
        </dgm:presLayoutVars>
      </dgm:prSet>
      <dgm:spPr/>
      <dgm:t>
        <a:bodyPr/>
        <a:lstStyle/>
        <a:p>
          <a:endParaRPr lang="en-US"/>
        </a:p>
      </dgm:t>
    </dgm:pt>
    <dgm:pt modelId="{D9BF2C98-52F4-4CB9-842C-256050F16ACF}" type="pres">
      <dgm:prSet presAssocID="{A748C7D6-C850-4C9C-866A-F95C2FB83DB9}" presName="levelTx" presStyleLbl="revTx" presStyleIdx="0" presStyleCnt="0">
        <dgm:presLayoutVars>
          <dgm:chMax val="1"/>
          <dgm:bulletEnabled val="1"/>
        </dgm:presLayoutVars>
      </dgm:prSet>
      <dgm:spPr/>
      <dgm:t>
        <a:bodyPr/>
        <a:lstStyle/>
        <a:p>
          <a:endParaRPr lang="en-US"/>
        </a:p>
      </dgm:t>
    </dgm:pt>
    <dgm:pt modelId="{91A8D4BB-0F56-4D1B-8E6B-1CA98CB643CE}" type="pres">
      <dgm:prSet presAssocID="{980D7366-D1E8-4048-AA7D-7D34FDF4C92A}" presName="Name8" presStyleCnt="0"/>
      <dgm:spPr/>
    </dgm:pt>
    <dgm:pt modelId="{FDF9B02C-E0F0-4FDB-B2D5-E8681770B15E}" type="pres">
      <dgm:prSet presAssocID="{980D7366-D1E8-4048-AA7D-7D34FDF4C92A}" presName="level" presStyleLbl="node1" presStyleIdx="2" presStyleCnt="6">
        <dgm:presLayoutVars>
          <dgm:chMax val="1"/>
          <dgm:bulletEnabled val="1"/>
        </dgm:presLayoutVars>
      </dgm:prSet>
      <dgm:spPr/>
      <dgm:t>
        <a:bodyPr/>
        <a:lstStyle/>
        <a:p>
          <a:endParaRPr lang="en-US"/>
        </a:p>
      </dgm:t>
    </dgm:pt>
    <dgm:pt modelId="{7FF3D2CA-F08B-48A0-936F-BBED66C6FC6B}" type="pres">
      <dgm:prSet presAssocID="{980D7366-D1E8-4048-AA7D-7D34FDF4C92A}" presName="levelTx" presStyleLbl="revTx" presStyleIdx="0" presStyleCnt="0">
        <dgm:presLayoutVars>
          <dgm:chMax val="1"/>
          <dgm:bulletEnabled val="1"/>
        </dgm:presLayoutVars>
      </dgm:prSet>
      <dgm:spPr/>
      <dgm:t>
        <a:bodyPr/>
        <a:lstStyle/>
        <a:p>
          <a:endParaRPr lang="en-US"/>
        </a:p>
      </dgm:t>
    </dgm:pt>
    <dgm:pt modelId="{3887A2EB-D33B-4F08-8A85-BBB670E05AA0}" type="pres">
      <dgm:prSet presAssocID="{A4046585-00C3-4AAD-992E-D68F33423B35}" presName="Name8" presStyleCnt="0"/>
      <dgm:spPr/>
    </dgm:pt>
    <dgm:pt modelId="{7155F1A5-A3C2-487F-AF6E-EC239BDD7D8F}" type="pres">
      <dgm:prSet presAssocID="{A4046585-00C3-4AAD-992E-D68F33423B35}" presName="level" presStyleLbl="node1" presStyleIdx="3" presStyleCnt="6">
        <dgm:presLayoutVars>
          <dgm:chMax val="1"/>
          <dgm:bulletEnabled val="1"/>
        </dgm:presLayoutVars>
      </dgm:prSet>
      <dgm:spPr/>
      <dgm:t>
        <a:bodyPr/>
        <a:lstStyle/>
        <a:p>
          <a:endParaRPr lang="en-US"/>
        </a:p>
      </dgm:t>
    </dgm:pt>
    <dgm:pt modelId="{BE30C09C-0020-4554-A104-884314F7B279}" type="pres">
      <dgm:prSet presAssocID="{A4046585-00C3-4AAD-992E-D68F33423B35}" presName="levelTx" presStyleLbl="revTx" presStyleIdx="0" presStyleCnt="0">
        <dgm:presLayoutVars>
          <dgm:chMax val="1"/>
          <dgm:bulletEnabled val="1"/>
        </dgm:presLayoutVars>
      </dgm:prSet>
      <dgm:spPr/>
      <dgm:t>
        <a:bodyPr/>
        <a:lstStyle/>
        <a:p>
          <a:endParaRPr lang="en-US"/>
        </a:p>
      </dgm:t>
    </dgm:pt>
    <dgm:pt modelId="{25D8C758-91BD-428D-9155-F274B07D3324}" type="pres">
      <dgm:prSet presAssocID="{D3ABEB23-F121-4C0D-B08F-6CFB5BA3F9FD}" presName="Name8" presStyleCnt="0"/>
      <dgm:spPr/>
    </dgm:pt>
    <dgm:pt modelId="{06DB6E1A-B19E-43E1-BA56-A72210299EC2}" type="pres">
      <dgm:prSet presAssocID="{D3ABEB23-F121-4C0D-B08F-6CFB5BA3F9FD}" presName="level" presStyleLbl="node1" presStyleIdx="4" presStyleCnt="6">
        <dgm:presLayoutVars>
          <dgm:chMax val="1"/>
          <dgm:bulletEnabled val="1"/>
        </dgm:presLayoutVars>
      </dgm:prSet>
      <dgm:spPr/>
      <dgm:t>
        <a:bodyPr/>
        <a:lstStyle/>
        <a:p>
          <a:endParaRPr lang="en-US"/>
        </a:p>
      </dgm:t>
    </dgm:pt>
    <dgm:pt modelId="{B0E16F0F-3CAE-43A8-A956-247E14BC13EF}" type="pres">
      <dgm:prSet presAssocID="{D3ABEB23-F121-4C0D-B08F-6CFB5BA3F9FD}" presName="levelTx" presStyleLbl="revTx" presStyleIdx="0" presStyleCnt="0">
        <dgm:presLayoutVars>
          <dgm:chMax val="1"/>
          <dgm:bulletEnabled val="1"/>
        </dgm:presLayoutVars>
      </dgm:prSet>
      <dgm:spPr/>
      <dgm:t>
        <a:bodyPr/>
        <a:lstStyle/>
        <a:p>
          <a:endParaRPr lang="en-US"/>
        </a:p>
      </dgm:t>
    </dgm:pt>
    <dgm:pt modelId="{C4C96C8F-B6DE-4762-8C47-377F5439D581}" type="pres">
      <dgm:prSet presAssocID="{57D682EA-64B9-498F-B0BB-90B9A05B7CE0}" presName="Name8" presStyleCnt="0"/>
      <dgm:spPr/>
    </dgm:pt>
    <dgm:pt modelId="{5F1ECB62-54AB-4AA0-B3DD-304CCB04FE6F}" type="pres">
      <dgm:prSet presAssocID="{57D682EA-64B9-498F-B0BB-90B9A05B7CE0}" presName="level" presStyleLbl="node1" presStyleIdx="5" presStyleCnt="6">
        <dgm:presLayoutVars>
          <dgm:chMax val="1"/>
          <dgm:bulletEnabled val="1"/>
        </dgm:presLayoutVars>
      </dgm:prSet>
      <dgm:spPr/>
      <dgm:t>
        <a:bodyPr/>
        <a:lstStyle/>
        <a:p>
          <a:endParaRPr lang="en-US"/>
        </a:p>
      </dgm:t>
    </dgm:pt>
    <dgm:pt modelId="{ABAE90D1-BA12-4A30-949C-C22A88B14DF8}" type="pres">
      <dgm:prSet presAssocID="{57D682EA-64B9-498F-B0BB-90B9A05B7CE0}" presName="levelTx" presStyleLbl="revTx" presStyleIdx="0" presStyleCnt="0">
        <dgm:presLayoutVars>
          <dgm:chMax val="1"/>
          <dgm:bulletEnabled val="1"/>
        </dgm:presLayoutVars>
      </dgm:prSet>
      <dgm:spPr/>
      <dgm:t>
        <a:bodyPr/>
        <a:lstStyle/>
        <a:p>
          <a:endParaRPr lang="en-US"/>
        </a:p>
      </dgm:t>
    </dgm:pt>
  </dgm:ptLst>
  <dgm:cxnLst>
    <dgm:cxn modelId="{4C39CE97-2243-4D39-AF51-AFA393191977}" type="presOf" srcId="{A4046585-00C3-4AAD-992E-D68F33423B35}" destId="{7155F1A5-A3C2-487F-AF6E-EC239BDD7D8F}" srcOrd="0" destOrd="0" presId="urn:microsoft.com/office/officeart/2005/8/layout/pyramid1"/>
    <dgm:cxn modelId="{F8C52E5D-CFDE-4D66-9EC7-F0A5999A0EF6}" srcId="{EBFF25A8-09E8-4852-9421-89AA6480B43D}" destId="{A4046585-00C3-4AAD-992E-D68F33423B35}" srcOrd="3" destOrd="0" parTransId="{84C16532-8B4E-40FE-8242-D7958226E17B}" sibTransId="{9A21AB92-A8EC-489A-BD2C-8F9EE059D154}"/>
    <dgm:cxn modelId="{E93C3A20-FCDA-473B-A18E-088DB9130F0D}" srcId="{EBFF25A8-09E8-4852-9421-89AA6480B43D}" destId="{D3ABEB23-F121-4C0D-B08F-6CFB5BA3F9FD}" srcOrd="4" destOrd="0" parTransId="{10F761BB-118A-4321-B985-80A77F0734C2}" sibTransId="{04F626A5-34D7-42E6-A076-FE6397532A56}"/>
    <dgm:cxn modelId="{4EA4F529-BB79-4258-A434-2A75D413EA7A}" type="presOf" srcId="{A748C7D6-C850-4C9C-866A-F95C2FB83DB9}" destId="{D9BF2C98-52F4-4CB9-842C-256050F16ACF}" srcOrd="1" destOrd="0" presId="urn:microsoft.com/office/officeart/2005/8/layout/pyramid1"/>
    <dgm:cxn modelId="{A02D49E3-B66B-4577-BD8D-5B313BDFA5A0}" type="presOf" srcId="{D3ABEB23-F121-4C0D-B08F-6CFB5BA3F9FD}" destId="{B0E16F0F-3CAE-43A8-A956-247E14BC13EF}" srcOrd="1" destOrd="0" presId="urn:microsoft.com/office/officeart/2005/8/layout/pyramid1"/>
    <dgm:cxn modelId="{373DF436-695C-4F57-82E3-864B7425E1B7}" type="presOf" srcId="{9ADB2566-9F3A-44C1-A4EC-3ED027F7B8B0}" destId="{F56C3037-BBEF-434B-98FD-3BB17D63C48B}" srcOrd="1" destOrd="0" presId="urn:microsoft.com/office/officeart/2005/8/layout/pyramid1"/>
    <dgm:cxn modelId="{FC407E31-5884-4E98-9289-464B79807252}" type="presOf" srcId="{A748C7D6-C850-4C9C-866A-F95C2FB83DB9}" destId="{2469CB0C-DBDE-4C84-AE95-649B8085B2C6}" srcOrd="0" destOrd="0" presId="urn:microsoft.com/office/officeart/2005/8/layout/pyramid1"/>
    <dgm:cxn modelId="{442F8A03-5CBF-461C-98C7-43D9D161450A}" srcId="{EBFF25A8-09E8-4852-9421-89AA6480B43D}" destId="{980D7366-D1E8-4048-AA7D-7D34FDF4C92A}" srcOrd="2" destOrd="0" parTransId="{DE7DE594-4270-41FE-9403-8C8719994F96}" sibTransId="{06C8175F-7B6C-47DE-A5E1-D733C64A176C}"/>
    <dgm:cxn modelId="{CA8530FB-48CB-4276-88B0-18218EC3EA13}" type="presOf" srcId="{980D7366-D1E8-4048-AA7D-7D34FDF4C92A}" destId="{7FF3D2CA-F08B-48A0-936F-BBED66C6FC6B}" srcOrd="1" destOrd="0" presId="urn:microsoft.com/office/officeart/2005/8/layout/pyramid1"/>
    <dgm:cxn modelId="{5A0E5CDD-7246-43A6-85B7-C3824F68DB9D}" type="presOf" srcId="{980D7366-D1E8-4048-AA7D-7D34FDF4C92A}" destId="{FDF9B02C-E0F0-4FDB-B2D5-E8681770B15E}" srcOrd="0" destOrd="0" presId="urn:microsoft.com/office/officeart/2005/8/layout/pyramid1"/>
    <dgm:cxn modelId="{77260FA4-6D49-48C0-822A-4B8774117B23}" type="presOf" srcId="{A4046585-00C3-4AAD-992E-D68F33423B35}" destId="{BE30C09C-0020-4554-A104-884314F7B279}" srcOrd="1" destOrd="0" presId="urn:microsoft.com/office/officeart/2005/8/layout/pyramid1"/>
    <dgm:cxn modelId="{7BB6ACEE-7B94-49CD-91E2-ADCF5A5D4D51}" type="presOf" srcId="{EBFF25A8-09E8-4852-9421-89AA6480B43D}" destId="{E8A9AF2C-7E0A-4A65-9B79-E4CFC3FA3175}" srcOrd="0" destOrd="0" presId="urn:microsoft.com/office/officeart/2005/8/layout/pyramid1"/>
    <dgm:cxn modelId="{EB311F61-AAA6-4B7E-9431-06F1D4F847F4}" type="presOf" srcId="{D3ABEB23-F121-4C0D-B08F-6CFB5BA3F9FD}" destId="{06DB6E1A-B19E-43E1-BA56-A72210299EC2}" srcOrd="0" destOrd="0" presId="urn:microsoft.com/office/officeart/2005/8/layout/pyramid1"/>
    <dgm:cxn modelId="{8325FC0E-82CD-4AAB-B383-28D4995B0782}" type="presOf" srcId="{9ADB2566-9F3A-44C1-A4EC-3ED027F7B8B0}" destId="{7069CF55-E9E8-48FB-9F42-EE3823489829}" srcOrd="0" destOrd="0" presId="urn:microsoft.com/office/officeart/2005/8/layout/pyramid1"/>
    <dgm:cxn modelId="{DF979ABA-4C58-482F-A61B-5BF2D15798C2}" srcId="{EBFF25A8-09E8-4852-9421-89AA6480B43D}" destId="{57D682EA-64B9-498F-B0BB-90B9A05B7CE0}" srcOrd="5" destOrd="0" parTransId="{0E907A3D-5E85-4871-ACF1-24C448B66F21}" sibTransId="{CB49336E-7326-4422-8FF4-D48E1123AB34}"/>
    <dgm:cxn modelId="{99CA69BE-0C20-4522-B592-0D6C05D7EE58}" type="presOf" srcId="{57D682EA-64B9-498F-B0BB-90B9A05B7CE0}" destId="{5F1ECB62-54AB-4AA0-B3DD-304CCB04FE6F}" srcOrd="0" destOrd="0" presId="urn:microsoft.com/office/officeart/2005/8/layout/pyramid1"/>
    <dgm:cxn modelId="{C371345B-EB1E-4EC6-ACA1-27C3CDFD6771}" type="presOf" srcId="{57D682EA-64B9-498F-B0BB-90B9A05B7CE0}" destId="{ABAE90D1-BA12-4A30-949C-C22A88B14DF8}" srcOrd="1" destOrd="0" presId="urn:microsoft.com/office/officeart/2005/8/layout/pyramid1"/>
    <dgm:cxn modelId="{8FB32821-82A8-4121-8CB5-D89183EA4059}" srcId="{EBFF25A8-09E8-4852-9421-89AA6480B43D}" destId="{A748C7D6-C850-4C9C-866A-F95C2FB83DB9}" srcOrd="1" destOrd="0" parTransId="{2C3468B2-7FA6-46AD-88B7-D9942AD92C67}" sibTransId="{11D1BF9E-663E-4C2A-8CFB-9ED789EEC905}"/>
    <dgm:cxn modelId="{31C359DB-41E0-40E9-A0EF-A1EB02A00CF1}" srcId="{EBFF25A8-09E8-4852-9421-89AA6480B43D}" destId="{9ADB2566-9F3A-44C1-A4EC-3ED027F7B8B0}" srcOrd="0" destOrd="0" parTransId="{F986E1DA-1DE9-49D1-974C-DA2C1E1EDEE0}" sibTransId="{6BF1AD79-F94C-4F6B-9E15-816DFFCD8409}"/>
    <dgm:cxn modelId="{637CA1B1-7D92-4739-B7F2-679BF4D529C7}" type="presParOf" srcId="{E8A9AF2C-7E0A-4A65-9B79-E4CFC3FA3175}" destId="{1E2C3BAA-B593-47A0-80DA-F9D431DBA4AB}" srcOrd="0" destOrd="0" presId="urn:microsoft.com/office/officeart/2005/8/layout/pyramid1"/>
    <dgm:cxn modelId="{C5BF0FCF-0DD6-46F5-B8C1-31720535EEDB}" type="presParOf" srcId="{1E2C3BAA-B593-47A0-80DA-F9D431DBA4AB}" destId="{7069CF55-E9E8-48FB-9F42-EE3823489829}" srcOrd="0" destOrd="0" presId="urn:microsoft.com/office/officeart/2005/8/layout/pyramid1"/>
    <dgm:cxn modelId="{7783E37B-BF3E-4E65-8302-4D4937E80772}" type="presParOf" srcId="{1E2C3BAA-B593-47A0-80DA-F9D431DBA4AB}" destId="{F56C3037-BBEF-434B-98FD-3BB17D63C48B}" srcOrd="1" destOrd="0" presId="urn:microsoft.com/office/officeart/2005/8/layout/pyramid1"/>
    <dgm:cxn modelId="{5F65DF6A-3F43-4122-98AB-7E5A06DF86F0}" type="presParOf" srcId="{E8A9AF2C-7E0A-4A65-9B79-E4CFC3FA3175}" destId="{ABEC4B96-AF3E-4CF1-8A1C-55FCA17AC3F7}" srcOrd="1" destOrd="0" presId="urn:microsoft.com/office/officeart/2005/8/layout/pyramid1"/>
    <dgm:cxn modelId="{AB0EE011-F536-4379-8F5E-0B4B7CE22E76}" type="presParOf" srcId="{ABEC4B96-AF3E-4CF1-8A1C-55FCA17AC3F7}" destId="{2469CB0C-DBDE-4C84-AE95-649B8085B2C6}" srcOrd="0" destOrd="0" presId="urn:microsoft.com/office/officeart/2005/8/layout/pyramid1"/>
    <dgm:cxn modelId="{E9657E8D-6F2D-42E0-BC11-EE1F423A89AD}" type="presParOf" srcId="{ABEC4B96-AF3E-4CF1-8A1C-55FCA17AC3F7}" destId="{D9BF2C98-52F4-4CB9-842C-256050F16ACF}" srcOrd="1" destOrd="0" presId="urn:microsoft.com/office/officeart/2005/8/layout/pyramid1"/>
    <dgm:cxn modelId="{709CB372-3075-4B30-8843-3ECCB4C4D9A3}" type="presParOf" srcId="{E8A9AF2C-7E0A-4A65-9B79-E4CFC3FA3175}" destId="{91A8D4BB-0F56-4D1B-8E6B-1CA98CB643CE}" srcOrd="2" destOrd="0" presId="urn:microsoft.com/office/officeart/2005/8/layout/pyramid1"/>
    <dgm:cxn modelId="{C2FA0E23-C0F5-416D-8D49-404EA4E99991}" type="presParOf" srcId="{91A8D4BB-0F56-4D1B-8E6B-1CA98CB643CE}" destId="{FDF9B02C-E0F0-4FDB-B2D5-E8681770B15E}" srcOrd="0" destOrd="0" presId="urn:microsoft.com/office/officeart/2005/8/layout/pyramid1"/>
    <dgm:cxn modelId="{9DE4DA09-1EF4-42A7-81C5-0FAE82E244B4}" type="presParOf" srcId="{91A8D4BB-0F56-4D1B-8E6B-1CA98CB643CE}" destId="{7FF3D2CA-F08B-48A0-936F-BBED66C6FC6B}" srcOrd="1" destOrd="0" presId="urn:microsoft.com/office/officeart/2005/8/layout/pyramid1"/>
    <dgm:cxn modelId="{433B23F6-126D-497D-AEE7-C991831609D8}" type="presParOf" srcId="{E8A9AF2C-7E0A-4A65-9B79-E4CFC3FA3175}" destId="{3887A2EB-D33B-4F08-8A85-BBB670E05AA0}" srcOrd="3" destOrd="0" presId="urn:microsoft.com/office/officeart/2005/8/layout/pyramid1"/>
    <dgm:cxn modelId="{1FF85CFB-58E7-4C0A-8213-134545971E80}" type="presParOf" srcId="{3887A2EB-D33B-4F08-8A85-BBB670E05AA0}" destId="{7155F1A5-A3C2-487F-AF6E-EC239BDD7D8F}" srcOrd="0" destOrd="0" presId="urn:microsoft.com/office/officeart/2005/8/layout/pyramid1"/>
    <dgm:cxn modelId="{7C96D85F-5EF7-4ACE-9492-515A3B8DB57E}" type="presParOf" srcId="{3887A2EB-D33B-4F08-8A85-BBB670E05AA0}" destId="{BE30C09C-0020-4554-A104-884314F7B279}" srcOrd="1" destOrd="0" presId="urn:microsoft.com/office/officeart/2005/8/layout/pyramid1"/>
    <dgm:cxn modelId="{5362AA12-8116-4AF0-BED0-89291EA35D13}" type="presParOf" srcId="{E8A9AF2C-7E0A-4A65-9B79-E4CFC3FA3175}" destId="{25D8C758-91BD-428D-9155-F274B07D3324}" srcOrd="4" destOrd="0" presId="urn:microsoft.com/office/officeart/2005/8/layout/pyramid1"/>
    <dgm:cxn modelId="{E7315901-C388-4EC4-81AD-30C5F6C65A0E}" type="presParOf" srcId="{25D8C758-91BD-428D-9155-F274B07D3324}" destId="{06DB6E1A-B19E-43E1-BA56-A72210299EC2}" srcOrd="0" destOrd="0" presId="urn:microsoft.com/office/officeart/2005/8/layout/pyramid1"/>
    <dgm:cxn modelId="{CED1EBD1-B5F1-4748-AC0F-D1A287D01007}" type="presParOf" srcId="{25D8C758-91BD-428D-9155-F274B07D3324}" destId="{B0E16F0F-3CAE-43A8-A956-247E14BC13EF}" srcOrd="1" destOrd="0" presId="urn:microsoft.com/office/officeart/2005/8/layout/pyramid1"/>
    <dgm:cxn modelId="{9EDC0187-2C61-4573-A675-D236C4BC5BA7}" type="presParOf" srcId="{E8A9AF2C-7E0A-4A65-9B79-E4CFC3FA3175}" destId="{C4C96C8F-B6DE-4762-8C47-377F5439D581}" srcOrd="5" destOrd="0" presId="urn:microsoft.com/office/officeart/2005/8/layout/pyramid1"/>
    <dgm:cxn modelId="{DF4E2C4C-BC5A-45AE-858E-EFA7E71E8505}" type="presParOf" srcId="{C4C96C8F-B6DE-4762-8C47-377F5439D581}" destId="{5F1ECB62-54AB-4AA0-B3DD-304CCB04FE6F}" srcOrd="0" destOrd="0" presId="urn:microsoft.com/office/officeart/2005/8/layout/pyramid1"/>
    <dgm:cxn modelId="{9AA13941-C5EA-42CC-9633-D4C20D220F20}" type="presParOf" srcId="{C4C96C8F-B6DE-4762-8C47-377F5439D581}" destId="{ABAE90D1-BA12-4A30-949C-C22A88B14DF8}" srcOrd="1" destOrd="0" presId="urn:microsoft.com/office/officeart/2005/8/layout/pyramid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9CF55-E9E8-48FB-9F42-EE3823489829}">
      <dsp:nvSpPr>
        <dsp:cNvPr id="0" name=""/>
        <dsp:cNvSpPr/>
      </dsp:nvSpPr>
      <dsp:spPr>
        <a:xfrm>
          <a:off x="1829246" y="0"/>
          <a:ext cx="1219497" cy="1037728"/>
        </a:xfrm>
        <a:prstGeom prst="trapezoid">
          <a:avLst>
            <a:gd name="adj" fmla="val 58758"/>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b" anchorCtr="0">
          <a:noAutofit/>
        </a:bodyPr>
        <a:lstStyle/>
        <a:p>
          <a:pPr lvl="0" algn="ctr" defTabSz="1066800">
            <a:lnSpc>
              <a:spcPct val="90000"/>
            </a:lnSpc>
            <a:spcBef>
              <a:spcPct val="0"/>
            </a:spcBef>
            <a:spcAft>
              <a:spcPct val="35000"/>
            </a:spcAft>
          </a:pPr>
          <a:r>
            <a:rPr lang="en-US" sz="2400" kern="1200" dirty="0" smtClean="0"/>
            <a:t>NPO</a:t>
          </a:r>
          <a:endParaRPr lang="en-US" sz="2400" kern="1200" dirty="0"/>
        </a:p>
      </dsp:txBody>
      <dsp:txXfrm>
        <a:off x="1829246" y="0"/>
        <a:ext cx="1219497" cy="1037728"/>
      </dsp:txXfrm>
    </dsp:sp>
    <dsp:sp modelId="{2469CB0C-DBDE-4C84-AE95-649B8085B2C6}">
      <dsp:nvSpPr>
        <dsp:cNvPr id="0" name=""/>
        <dsp:cNvSpPr/>
      </dsp:nvSpPr>
      <dsp:spPr>
        <a:xfrm>
          <a:off x="1219497" y="1037728"/>
          <a:ext cx="2438995" cy="1037728"/>
        </a:xfrm>
        <a:prstGeom prst="trapezoid">
          <a:avLst>
            <a:gd name="adj" fmla="val 58758"/>
          </a:avLst>
        </a:prstGeom>
        <a:solidFill>
          <a:schemeClr val="accent4">
            <a:hueOff val="3465231"/>
            <a:satOff val="-15989"/>
            <a:lumOff val="58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Senior Fellows</a:t>
          </a:r>
          <a:endParaRPr lang="en-US" sz="2400" kern="1200" dirty="0"/>
        </a:p>
      </dsp:txBody>
      <dsp:txXfrm>
        <a:off x="1646321" y="1037728"/>
        <a:ext cx="1585346" cy="1037728"/>
      </dsp:txXfrm>
    </dsp:sp>
    <dsp:sp modelId="{FDF9B02C-E0F0-4FDB-B2D5-E8681770B15E}">
      <dsp:nvSpPr>
        <dsp:cNvPr id="0" name=""/>
        <dsp:cNvSpPr/>
      </dsp:nvSpPr>
      <dsp:spPr>
        <a:xfrm>
          <a:off x="609748" y="2075456"/>
          <a:ext cx="3658492" cy="1037728"/>
        </a:xfrm>
        <a:prstGeom prst="trapezoid">
          <a:avLst>
            <a:gd name="adj" fmla="val 58758"/>
          </a:avLst>
        </a:prstGeom>
        <a:solidFill>
          <a:schemeClr val="accent4">
            <a:hueOff val="6930461"/>
            <a:satOff val="-31979"/>
            <a:lumOff val="117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Fellows </a:t>
          </a:r>
          <a:endParaRPr lang="en-US" sz="2400" kern="1200" dirty="0"/>
        </a:p>
      </dsp:txBody>
      <dsp:txXfrm>
        <a:off x="1249984" y="2075456"/>
        <a:ext cx="2378020" cy="1037728"/>
      </dsp:txXfrm>
    </dsp:sp>
    <dsp:sp modelId="{7155F1A5-A3C2-487F-AF6E-EC239BDD7D8F}">
      <dsp:nvSpPr>
        <dsp:cNvPr id="0" name=""/>
        <dsp:cNvSpPr/>
      </dsp:nvSpPr>
      <dsp:spPr>
        <a:xfrm>
          <a:off x="0" y="3113184"/>
          <a:ext cx="4877990" cy="1037728"/>
        </a:xfrm>
        <a:prstGeom prst="trapezoid">
          <a:avLst>
            <a:gd name="adj" fmla="val 58758"/>
          </a:avLst>
        </a:prstGeom>
        <a:solidFill>
          <a:schemeClr val="accent4">
            <a:hueOff val="10395692"/>
            <a:satOff val="-47968"/>
            <a:lumOff val="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Participants</a:t>
          </a:r>
          <a:endParaRPr lang="en-US" sz="2400" kern="1200" dirty="0"/>
        </a:p>
      </dsp:txBody>
      <dsp:txXfrm>
        <a:off x="853648" y="3113184"/>
        <a:ext cx="3170693" cy="10377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9CF55-E9E8-48FB-9F42-EE3823489829}">
      <dsp:nvSpPr>
        <dsp:cNvPr id="0" name=""/>
        <dsp:cNvSpPr/>
      </dsp:nvSpPr>
      <dsp:spPr>
        <a:xfrm>
          <a:off x="1990302" y="0"/>
          <a:ext cx="796121" cy="691818"/>
        </a:xfrm>
        <a:prstGeom prst="trapezoid">
          <a:avLst>
            <a:gd name="adj" fmla="val 57538"/>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b" anchorCtr="0">
          <a:noAutofit/>
        </a:bodyPr>
        <a:lstStyle/>
        <a:p>
          <a:pPr lvl="0" algn="ctr" defTabSz="666750">
            <a:lnSpc>
              <a:spcPct val="90000"/>
            </a:lnSpc>
            <a:spcBef>
              <a:spcPct val="0"/>
            </a:spcBef>
            <a:spcAft>
              <a:spcPct val="35000"/>
            </a:spcAft>
          </a:pPr>
          <a:r>
            <a:rPr lang="en-US" sz="1500" kern="1200" dirty="0" smtClean="0"/>
            <a:t>NPO</a:t>
          </a:r>
          <a:endParaRPr lang="en-US" sz="1500" kern="1200" dirty="0"/>
        </a:p>
      </dsp:txBody>
      <dsp:txXfrm>
        <a:off x="1990302" y="0"/>
        <a:ext cx="796121" cy="691818"/>
      </dsp:txXfrm>
    </dsp:sp>
    <dsp:sp modelId="{2469CB0C-DBDE-4C84-AE95-649B8085B2C6}">
      <dsp:nvSpPr>
        <dsp:cNvPr id="0" name=""/>
        <dsp:cNvSpPr/>
      </dsp:nvSpPr>
      <dsp:spPr>
        <a:xfrm>
          <a:off x="1592242" y="691818"/>
          <a:ext cx="1592242" cy="691818"/>
        </a:xfrm>
        <a:prstGeom prst="trapezoid">
          <a:avLst>
            <a:gd name="adj" fmla="val 57538"/>
          </a:avLst>
        </a:prstGeom>
        <a:solidFill>
          <a:schemeClr val="accent4">
            <a:hueOff val="2079139"/>
            <a:satOff val="-9594"/>
            <a:lumOff val="35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Fellows</a:t>
          </a:r>
          <a:endParaRPr lang="en-US" sz="1500" kern="1200" dirty="0"/>
        </a:p>
      </dsp:txBody>
      <dsp:txXfrm>
        <a:off x="1870884" y="691818"/>
        <a:ext cx="1034957" cy="691818"/>
      </dsp:txXfrm>
    </dsp:sp>
    <dsp:sp modelId="{FDF9B02C-E0F0-4FDB-B2D5-E8681770B15E}">
      <dsp:nvSpPr>
        <dsp:cNvPr id="0" name=""/>
        <dsp:cNvSpPr/>
      </dsp:nvSpPr>
      <dsp:spPr>
        <a:xfrm>
          <a:off x="1194181" y="1383637"/>
          <a:ext cx="2388363" cy="691818"/>
        </a:xfrm>
        <a:prstGeom prst="trapezoid">
          <a:avLst>
            <a:gd name="adj" fmla="val 57538"/>
          </a:avLst>
        </a:prstGeom>
        <a:solidFill>
          <a:schemeClr val="accent4">
            <a:hueOff val="4158277"/>
            <a:satOff val="-19187"/>
            <a:lumOff val="7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Science Advisor &amp; Mentors </a:t>
          </a:r>
          <a:endParaRPr lang="en-US" sz="1500" kern="1200" dirty="0"/>
        </a:p>
      </dsp:txBody>
      <dsp:txXfrm>
        <a:off x="1612145" y="1383637"/>
        <a:ext cx="1552436" cy="691818"/>
      </dsp:txXfrm>
    </dsp:sp>
    <dsp:sp modelId="{7155F1A5-A3C2-487F-AF6E-EC239BDD7D8F}">
      <dsp:nvSpPr>
        <dsp:cNvPr id="0" name=""/>
        <dsp:cNvSpPr/>
      </dsp:nvSpPr>
      <dsp:spPr>
        <a:xfrm>
          <a:off x="796121" y="2075456"/>
          <a:ext cx="3184484" cy="691818"/>
        </a:xfrm>
        <a:prstGeom prst="trapezoid">
          <a:avLst>
            <a:gd name="adj" fmla="val 57538"/>
          </a:avLst>
        </a:prstGeom>
        <a:solidFill>
          <a:schemeClr val="accent4">
            <a:hueOff val="6237415"/>
            <a:satOff val="-28781"/>
            <a:lumOff val="105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Assistant Center Lead</a:t>
          </a:r>
          <a:endParaRPr lang="en-US" sz="1500" kern="1200" dirty="0"/>
        </a:p>
      </dsp:txBody>
      <dsp:txXfrm>
        <a:off x="1353405" y="2075456"/>
        <a:ext cx="2069915" cy="691818"/>
      </dsp:txXfrm>
    </dsp:sp>
    <dsp:sp modelId="{06DB6E1A-B19E-43E1-BA56-A72210299EC2}">
      <dsp:nvSpPr>
        <dsp:cNvPr id="0" name=""/>
        <dsp:cNvSpPr/>
      </dsp:nvSpPr>
      <dsp:spPr>
        <a:xfrm>
          <a:off x="398060" y="2767275"/>
          <a:ext cx="3980605" cy="691818"/>
        </a:xfrm>
        <a:prstGeom prst="trapezoid">
          <a:avLst>
            <a:gd name="adj" fmla="val 57538"/>
          </a:avLst>
        </a:prstGeom>
        <a:solidFill>
          <a:schemeClr val="accent4">
            <a:hueOff val="8316554"/>
            <a:satOff val="-38374"/>
            <a:lumOff val="141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Project Lead</a:t>
          </a:r>
          <a:endParaRPr lang="en-US" sz="1500" kern="1200" dirty="0"/>
        </a:p>
      </dsp:txBody>
      <dsp:txXfrm>
        <a:off x="1094666" y="2767275"/>
        <a:ext cx="2587393" cy="691818"/>
      </dsp:txXfrm>
    </dsp:sp>
    <dsp:sp modelId="{5F1ECB62-54AB-4AA0-B3DD-304CCB04FE6F}">
      <dsp:nvSpPr>
        <dsp:cNvPr id="0" name=""/>
        <dsp:cNvSpPr/>
      </dsp:nvSpPr>
      <dsp:spPr>
        <a:xfrm>
          <a:off x="0" y="3459094"/>
          <a:ext cx="4776727" cy="691818"/>
        </a:xfrm>
        <a:prstGeom prst="trapezoid">
          <a:avLst>
            <a:gd name="adj" fmla="val 57538"/>
          </a:avLst>
        </a:prstGeom>
        <a:solidFill>
          <a:schemeClr val="accent4">
            <a:hueOff val="10395692"/>
            <a:satOff val="-47968"/>
            <a:lumOff val="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Team Members</a:t>
          </a:r>
          <a:endParaRPr lang="en-US" sz="1500" kern="1200" dirty="0"/>
        </a:p>
      </dsp:txBody>
      <dsp:txXfrm>
        <a:off x="835927" y="3459094"/>
        <a:ext cx="3104872" cy="69181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9024A-6CC1-4175-8AF8-06CBAB4D3D25}"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02A3F-391F-4CF7-8F8D-18D9DA593537}" type="slidenum">
              <a:rPr lang="en-US" smtClean="0"/>
              <a:t>‹#›</a:t>
            </a:fld>
            <a:endParaRPr lang="en-US"/>
          </a:p>
        </p:txBody>
      </p:sp>
    </p:spTree>
    <p:extLst>
      <p:ext uri="{BB962C8B-B14F-4D97-AF65-F5344CB8AC3E}">
        <p14:creationId xmlns:p14="http://schemas.microsoft.com/office/powerpoint/2010/main" val="3527266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endParaRP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1070246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a:t>
            </a:r>
            <a:r>
              <a:rPr lang="en-US" baseline="0" dirty="0" smtClean="0"/>
              <a:t> </a:t>
            </a:r>
            <a:r>
              <a:rPr lang="en-US" b="1" baseline="0" dirty="0" smtClean="0"/>
              <a:t>w</a:t>
            </a:r>
            <a:r>
              <a:rPr lang="en-US" b="1" dirty="0" smtClean="0"/>
              <a:t>hite paper</a:t>
            </a:r>
            <a:r>
              <a:rPr lang="en-US" baseline="0" dirty="0" smtClean="0"/>
              <a:t> is </a:t>
            </a:r>
            <a:r>
              <a:rPr lang="en-US" dirty="0" smtClean="0"/>
              <a:t>a government or other authoritative report giving information or proposals on an issue</a:t>
            </a:r>
            <a:endParaRPr lang="en-US" dirty="0"/>
          </a:p>
        </p:txBody>
      </p:sp>
      <p:sp>
        <p:nvSpPr>
          <p:cNvPr id="4" name="Slide Number Placeholder 3"/>
          <p:cNvSpPr>
            <a:spLocks noGrp="1"/>
          </p:cNvSpPr>
          <p:nvPr>
            <p:ph type="sldNum" sz="quarter" idx="10"/>
          </p:nvPr>
        </p:nvSpPr>
        <p:spPr/>
        <p:txBody>
          <a:bodyPr/>
          <a:lstStyle/>
          <a:p>
            <a:fld id="{C4502A3F-391F-4CF7-8F8D-18D9DA593537}" type="slidenum">
              <a:rPr lang="en-US" smtClean="0"/>
              <a:t>3</a:t>
            </a:fld>
            <a:endParaRPr lang="en-US"/>
          </a:p>
        </p:txBody>
      </p:sp>
    </p:spTree>
    <p:extLst>
      <p:ext uri="{BB962C8B-B14F-4D97-AF65-F5344CB8AC3E}">
        <p14:creationId xmlns:p14="http://schemas.microsoft.com/office/powerpoint/2010/main" val="64299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502A3F-391F-4CF7-8F8D-18D9DA593537}" type="slidenum">
              <a:rPr lang="en-US" smtClean="0"/>
              <a:t>4</a:t>
            </a:fld>
            <a:endParaRPr lang="en-US"/>
          </a:p>
        </p:txBody>
      </p:sp>
    </p:spTree>
    <p:extLst>
      <p:ext uri="{BB962C8B-B14F-4D97-AF65-F5344CB8AC3E}">
        <p14:creationId xmlns:p14="http://schemas.microsoft.com/office/powerpoint/2010/main" val="65946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p>
          <a:p>
            <a:pPr marL="228600" indent="-228600">
              <a:buAutoNum type="arabicParenBoth"/>
            </a:pPr>
            <a:r>
              <a:rPr lang="en-US" dirty="0" smtClean="0"/>
              <a:t>Blue = NASA Center</a:t>
            </a:r>
            <a:r>
              <a:rPr lang="en-US" baseline="0" dirty="0" smtClean="0"/>
              <a:t> Nodes</a:t>
            </a:r>
            <a:endParaRPr lang="en-US" dirty="0" smtClean="0"/>
          </a:p>
          <a:p>
            <a:pPr marL="228600" indent="-228600">
              <a:buAutoNum type="arabicParenBoth"/>
            </a:pPr>
            <a:r>
              <a:rPr lang="en-US" dirty="0" smtClean="0"/>
              <a:t>Orange = Regional Nodes</a:t>
            </a:r>
            <a:endParaRPr lang="en-US" dirty="0"/>
          </a:p>
        </p:txBody>
      </p:sp>
      <p:sp>
        <p:nvSpPr>
          <p:cNvPr id="4" name="Slide Number Placeholder 3"/>
          <p:cNvSpPr>
            <a:spLocks noGrp="1"/>
          </p:cNvSpPr>
          <p:nvPr>
            <p:ph type="sldNum" sz="quarter" idx="10"/>
          </p:nvPr>
        </p:nvSpPr>
        <p:spPr/>
        <p:txBody>
          <a:bodyPr/>
          <a:lstStyle/>
          <a:p>
            <a:fld id="{C4502A3F-391F-4CF7-8F8D-18D9DA593537}" type="slidenum">
              <a:rPr lang="en-US" smtClean="0"/>
              <a:t>6</a:t>
            </a:fld>
            <a:endParaRPr lang="en-US"/>
          </a:p>
        </p:txBody>
      </p:sp>
    </p:spTree>
    <p:extLst>
      <p:ext uri="{BB962C8B-B14F-4D97-AF65-F5344CB8AC3E}">
        <p14:creationId xmlns:p14="http://schemas.microsoft.com/office/powerpoint/2010/main" val="3147960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502A3F-391F-4CF7-8F8D-18D9DA593537}" type="slidenum">
              <a:rPr lang="en-US" smtClean="0"/>
              <a:t>10</a:t>
            </a:fld>
            <a:endParaRPr lang="en-US"/>
          </a:p>
        </p:txBody>
      </p:sp>
    </p:spTree>
    <p:extLst>
      <p:ext uri="{BB962C8B-B14F-4D97-AF65-F5344CB8AC3E}">
        <p14:creationId xmlns:p14="http://schemas.microsoft.com/office/powerpoint/2010/main" val="271027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endParaRPr>
          </a:p>
        </p:txBody>
      </p:sp>
      <p:sp>
        <p:nvSpPr>
          <p:cNvPr id="4" name="Slide Number Placeholder 3"/>
          <p:cNvSpPr>
            <a:spLocks noGrp="1"/>
          </p:cNvSpPr>
          <p:nvPr>
            <p:ph type="sldNum" sz="quarter" idx="10"/>
          </p:nvPr>
        </p:nvSpPr>
        <p:spPr/>
        <p:txBody>
          <a:bodyPr/>
          <a:lstStyle/>
          <a:p>
            <a:fld id="{0535C12C-436B-478B-9EA8-7D7AB2695871}" type="slidenum">
              <a:rPr lang="en-US" smtClean="0"/>
              <a:t>14</a:t>
            </a:fld>
            <a:endParaRPr lang="en-US"/>
          </a:p>
        </p:txBody>
      </p:sp>
    </p:spTree>
    <p:extLst>
      <p:ext uri="{BB962C8B-B14F-4D97-AF65-F5344CB8AC3E}">
        <p14:creationId xmlns:p14="http://schemas.microsoft.com/office/powerpoint/2010/main" val="158777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00490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880620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044203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9092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D29E8-FD3A-45FE-AD4D-46DA09C50F3C}"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62352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0D29E8-FD3A-45FE-AD4D-46DA09C50F3C}"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70011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0D29E8-FD3A-45FE-AD4D-46DA09C50F3C}"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45441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0D29E8-FD3A-45FE-AD4D-46DA09C50F3C}"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83402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0D29E8-FD3A-45FE-AD4D-46DA09C50F3C}"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18297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D29E8-FD3A-45FE-AD4D-46DA09C50F3C}"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103576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654984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10056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D29E8-FD3A-45FE-AD4D-46DA09C50F3C}"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E507C-7AED-4948-9D6D-2CF355C5C039}" type="slidenum">
              <a:rPr lang="en-US" smtClean="0"/>
              <a:t>‹#›</a:t>
            </a:fld>
            <a:endParaRPr lang="en-US"/>
          </a:p>
        </p:txBody>
      </p:sp>
    </p:spTree>
    <p:extLst>
      <p:ext uri="{BB962C8B-B14F-4D97-AF65-F5344CB8AC3E}">
        <p14:creationId xmlns:p14="http://schemas.microsoft.com/office/powerpoint/2010/main" val="1895175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hyperlink" Target="mailto:Stephanie.Burke@ssiahq.com" TargetMode="External"/><Relationship Id="rId3" Type="http://schemas.openxmlformats.org/officeDocument/2006/relationships/image" Target="../media/image36.png"/><Relationship Id="rId7" Type="http://schemas.openxmlformats.org/officeDocument/2006/relationships/image" Target="../media/image31.jpeg"/><Relationship Id="rId12" Type="http://schemas.openxmlformats.org/officeDocument/2006/relationships/hyperlink" Target="mailto:daniel.c.mangosing@nasa.gov"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0.jpeg"/><Relationship Id="rId11" Type="http://schemas.openxmlformats.org/officeDocument/2006/relationships/hyperlink" Target="mailto:Karen.N.Allsbrook@nasa.gov" TargetMode="External"/><Relationship Id="rId5" Type="http://schemas.openxmlformats.org/officeDocument/2006/relationships/image" Target="../media/image22.png"/><Relationship Id="rId10" Type="http://schemas.openxmlformats.org/officeDocument/2006/relationships/hyperlink" Target="mailto:Amanda.L.Clayton@nasa.gov" TargetMode="External"/><Relationship Id="rId4" Type="http://schemas.openxmlformats.org/officeDocument/2006/relationships/image" Target="../media/image37.jpeg"/><Relationship Id="rId9" Type="http://schemas.openxmlformats.org/officeDocument/2006/relationships/image" Target="../media/image38.png"/><Relationship Id="rId14" Type="http://schemas.openxmlformats.org/officeDocument/2006/relationships/image" Target="../media/image27.jpeg"/></Relationships>
</file>

<file path=ppt/slides/_rels/slide11.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hyperlink" Target="https://twitter.com/NASA_DEVELOP?lang=en" TargetMode="External"/><Relationship Id="rId3" Type="http://schemas.openxmlformats.org/officeDocument/2006/relationships/image" Target="../media/image22.png"/><Relationship Id="rId7" Type="http://schemas.openxmlformats.org/officeDocument/2006/relationships/image" Target="../media/image40.png"/><Relationship Id="rId12" Type="http://schemas.openxmlformats.org/officeDocument/2006/relationships/image" Target="../media/image42.png"/><Relationship Id="rId2" Type="http://schemas.openxmlformats.org/officeDocument/2006/relationships/image" Target="../media/image39.jpeg"/><Relationship Id="rId1" Type="http://schemas.openxmlformats.org/officeDocument/2006/relationships/slideLayout" Target="../slideLayouts/slideLayout12.xml"/><Relationship Id="rId6" Type="http://schemas.openxmlformats.org/officeDocument/2006/relationships/hyperlink" Target="http://twitter.com/#!/nasa_develop" TargetMode="External"/><Relationship Id="rId11" Type="http://schemas.openxmlformats.org/officeDocument/2006/relationships/hyperlink" Target="https://www.facebook.com/developnationalprogram/" TargetMode="External"/><Relationship Id="rId5" Type="http://schemas.openxmlformats.org/officeDocument/2006/relationships/hyperlink" Target="https://www.facebook.com/groups/387243741376125/" TargetMode="External"/><Relationship Id="rId10" Type="http://schemas.openxmlformats.org/officeDocument/2006/relationships/hyperlink" Target="http://www.linkedin.com/groups/4343498" TargetMode="External"/><Relationship Id="rId4" Type="http://schemas.openxmlformats.org/officeDocument/2006/relationships/hyperlink" Target="http://www.facebook.com/developnationalprogram" TargetMode="External"/><Relationship Id="rId9" Type="http://schemas.openxmlformats.org/officeDocument/2006/relationships/hyperlink" Target="http://www.youtube.com/user/NASADEVELOP" TargetMode="External"/><Relationship Id="rId1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8.pn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0.jpeg"/><Relationship Id="rId10" Type="http://schemas.openxmlformats.org/officeDocument/2006/relationships/image" Target="../media/image16.jpeg"/><Relationship Id="rId4" Type="http://schemas.openxmlformats.org/officeDocument/2006/relationships/image" Target="../media/image10.gif"/><Relationship Id="rId9" Type="http://schemas.openxmlformats.org/officeDocument/2006/relationships/image" Target="../media/image15.jpeg"/><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2.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26.jpeg"/><Relationship Id="rId1" Type="http://schemas.openxmlformats.org/officeDocument/2006/relationships/slideLayout" Target="../slideLayouts/slideLayout1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8.png"/><Relationship Id="rId7" Type="http://schemas.openxmlformats.org/officeDocument/2006/relationships/image" Target="../media/image31.jpeg"/><Relationship Id="rId2" Type="http://schemas.openxmlformats.org/officeDocument/2006/relationships/image" Target="../media/image27.jpeg"/><Relationship Id="rId1" Type="http://schemas.openxmlformats.org/officeDocument/2006/relationships/slideLayout" Target="../slideLayouts/slideLayout12.xml"/><Relationship Id="rId6" Type="http://schemas.openxmlformats.org/officeDocument/2006/relationships/image" Target="../media/image30.jpeg"/><Relationship Id="rId5" Type="http://schemas.openxmlformats.org/officeDocument/2006/relationships/image" Target="../media/image22.png"/><Relationship Id="rId10" Type="http://schemas.openxmlformats.org/officeDocument/2006/relationships/image" Target="../media/image34.jpeg"/><Relationship Id="rId4" Type="http://schemas.openxmlformats.org/officeDocument/2006/relationships/image" Target="../media/image29.jpe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9431" y="206285"/>
            <a:ext cx="4569189" cy="1622515"/>
          </a:xfrm>
          <a:prstGeom prst="rect">
            <a:avLst/>
          </a:prstGeom>
        </p:spPr>
      </p:pic>
      <p:sp>
        <p:nvSpPr>
          <p:cNvPr id="31" name="Subtitle 2"/>
          <p:cNvSpPr txBox="1">
            <a:spLocks/>
          </p:cNvSpPr>
          <p:nvPr/>
        </p:nvSpPr>
        <p:spPr>
          <a:xfrm>
            <a:off x="413495" y="2742836"/>
            <a:ext cx="6807920" cy="390805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3200" dirty="0" smtClean="0">
                <a:solidFill>
                  <a:srgbClr val="EF282F"/>
                </a:solidFill>
              </a:rPr>
              <a:t>2019 Fall</a:t>
            </a:r>
            <a:endParaRPr lang="en-US" sz="3600" dirty="0" smtClean="0">
              <a:solidFill>
                <a:srgbClr val="EF282F"/>
              </a:solidFill>
            </a:endParaRPr>
          </a:p>
          <a:p>
            <a:pPr algn="l">
              <a:spcBef>
                <a:spcPts val="0"/>
              </a:spcBef>
            </a:pPr>
            <a:r>
              <a:rPr lang="en-US" sz="6000" dirty="0" smtClean="0">
                <a:solidFill>
                  <a:srgbClr val="0061AA"/>
                </a:solidFill>
              </a:rPr>
              <a:t>N</a:t>
            </a:r>
            <a:r>
              <a:rPr lang="en-US" sz="4400" dirty="0" smtClean="0">
                <a:solidFill>
                  <a:srgbClr val="0061AA"/>
                </a:solidFill>
              </a:rPr>
              <a:t>ATIONAL </a:t>
            </a:r>
          </a:p>
          <a:p>
            <a:pPr algn="l">
              <a:spcBef>
                <a:spcPts val="0"/>
              </a:spcBef>
            </a:pPr>
            <a:r>
              <a:rPr lang="en-US" sz="6000" dirty="0" smtClean="0">
                <a:solidFill>
                  <a:srgbClr val="0061AA"/>
                </a:solidFill>
              </a:rPr>
              <a:t>O</a:t>
            </a:r>
            <a:r>
              <a:rPr lang="en-US" sz="4400" dirty="0" smtClean="0">
                <a:solidFill>
                  <a:srgbClr val="0061AA"/>
                </a:solidFill>
              </a:rPr>
              <a:t>RIENTATION</a:t>
            </a:r>
          </a:p>
          <a:p>
            <a:pPr algn="l">
              <a:spcBef>
                <a:spcPts val="0"/>
              </a:spcBef>
            </a:pPr>
            <a:endParaRPr lang="en-US" sz="4000" dirty="0" smtClean="0">
              <a:solidFill>
                <a:srgbClr val="0061AA"/>
              </a:solidFill>
            </a:endParaRPr>
          </a:p>
          <a:p>
            <a:pPr algn="l">
              <a:spcBef>
                <a:spcPts val="0"/>
              </a:spcBef>
            </a:pPr>
            <a:r>
              <a:rPr lang="en-US" dirty="0" smtClean="0">
                <a:solidFill>
                  <a:srgbClr val="EF282F"/>
                </a:solidFill>
              </a:rPr>
              <a:t>MODULE 2. </a:t>
            </a:r>
            <a:r>
              <a:rPr lang="en-US" sz="3600" dirty="0" smtClean="0">
                <a:solidFill>
                  <a:srgbClr val="0061AA"/>
                </a:solidFill>
              </a:rPr>
              <a:t>About DEVELOP</a:t>
            </a:r>
            <a:endParaRPr lang="en-US" dirty="0" smtClean="0">
              <a:solidFill>
                <a:srgbClr val="0061AA"/>
              </a:solidFill>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61630" y="-25844"/>
            <a:ext cx="4837990" cy="6883844"/>
          </a:xfrm>
          <a:prstGeom prst="rect">
            <a:avLst/>
          </a:prstGeom>
        </p:spPr>
      </p:pic>
      <p:sp>
        <p:nvSpPr>
          <p:cNvPr id="6" name="Rectangle 5"/>
          <p:cNvSpPr/>
          <p:nvPr/>
        </p:nvSpPr>
        <p:spPr>
          <a:xfrm>
            <a:off x="736163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36163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36163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36163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36163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36163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36163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7361631" y="48006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7361631" y="54864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7361631" y="61722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496604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5655239"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633718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427553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8749617" y="20830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p:cNvSpPr/>
          <p:nvPr/>
        </p:nvSpPr>
        <p:spPr>
          <a:xfrm>
            <a:off x="8014430" y="481425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10099877" y="6185344"/>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9420476" y="-12821"/>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476379"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9532" y="541976"/>
            <a:ext cx="1134928" cy="933518"/>
          </a:xfrm>
          <a:prstGeom prst="rect">
            <a:avLst/>
          </a:prstGeom>
        </p:spPr>
      </p:pic>
    </p:spTree>
    <p:extLst>
      <p:ext uri="{BB962C8B-B14F-4D97-AF65-F5344CB8AC3E}">
        <p14:creationId xmlns:p14="http://schemas.microsoft.com/office/powerpoint/2010/main" val="3384484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anny mangos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763" y="4916513"/>
            <a:ext cx="1289304" cy="1289304"/>
          </a:xfrm>
          <a:prstGeom prst="ellipse">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7708492" y="2374492"/>
            <a:ext cx="6872492" cy="209452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Questions? Contact…</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pic>
        <p:nvPicPr>
          <p:cNvPr id="46" name="Picture 4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8448" y="1530639"/>
            <a:ext cx="1253934" cy="1253933"/>
          </a:xfrm>
          <a:prstGeom prst="ellipse">
            <a:avLst/>
          </a:prstGeom>
          <a:effectLst>
            <a:outerShdw blurRad="76200" dir="13500000" sy="23000" kx="1200000" algn="br" rotWithShape="0">
              <a:prstClr val="black">
                <a:alpha val="20000"/>
              </a:prstClr>
            </a:outerShdw>
          </a:effectLst>
        </p:spPr>
      </p:pic>
      <p:pic>
        <p:nvPicPr>
          <p:cNvPr id="48" name="Picture 47"/>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178711" y="1530639"/>
            <a:ext cx="1254572" cy="1253933"/>
          </a:xfrm>
          <a:prstGeom prst="ellipse">
            <a:avLst/>
          </a:prstGeom>
          <a:effectLst>
            <a:outerShdw blurRad="76200" dir="13500000" sy="23000" kx="1200000" algn="br" rotWithShape="0">
              <a:prstClr val="black">
                <a:alpha val="20000"/>
              </a:prstClr>
            </a:outerShdw>
          </a:effectLst>
        </p:spPr>
      </p:pic>
      <p:pic>
        <p:nvPicPr>
          <p:cNvPr id="49" name="Picture 4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9671" y="3276228"/>
            <a:ext cx="1251489" cy="1251489"/>
          </a:xfrm>
          <a:prstGeom prst="ellipse">
            <a:avLst/>
          </a:prstGeom>
          <a:effectLst>
            <a:outerShdw blurRad="76200" dir="13500000" sy="23000" kx="1200000" algn="br" rotWithShape="0">
              <a:prstClr val="black">
                <a:alpha val="20000"/>
              </a:prstClr>
            </a:outerShdw>
          </a:effectLst>
        </p:spPr>
      </p:pic>
      <p:sp>
        <p:nvSpPr>
          <p:cNvPr id="68" name="Content Placeholder 2"/>
          <p:cNvSpPr txBox="1">
            <a:spLocks/>
          </p:cNvSpPr>
          <p:nvPr/>
        </p:nvSpPr>
        <p:spPr>
          <a:xfrm>
            <a:off x="3369738" y="1399563"/>
            <a:ext cx="8431736" cy="5986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400"/>
              </a:spcBef>
              <a:spcAft>
                <a:spcPts val="600"/>
              </a:spcAft>
              <a:buClr>
                <a:srgbClr val="0A1E8A"/>
              </a:buClr>
              <a:buSzTx/>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pitchFamily="34" charset="0"/>
              <a:ea typeface="+mn-ea"/>
              <a:cs typeface="+mn-cs"/>
            </a:endParaRPr>
          </a:p>
        </p:txBody>
      </p:sp>
      <p:pic>
        <p:nvPicPr>
          <p:cNvPr id="70" name="Picture 6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78711" y="3207876"/>
            <a:ext cx="1253933" cy="1253933"/>
          </a:xfrm>
          <a:prstGeom prst="ellipse">
            <a:avLst/>
          </a:prstGeom>
          <a:effectLst>
            <a:outerShdw blurRad="76200" dir="13500000" sy="23000" kx="1200000" algn="br" rotWithShape="0">
              <a:prstClr val="black">
                <a:alpha val="20000"/>
              </a:prstClr>
            </a:outerShdw>
          </a:effectLst>
        </p:spPr>
      </p:pic>
      <p:sp>
        <p:nvSpPr>
          <p:cNvPr id="77" name="TextBox 76"/>
          <p:cNvSpPr txBox="1"/>
          <p:nvPr/>
        </p:nvSpPr>
        <p:spPr>
          <a:xfrm>
            <a:off x="1270460" y="1521423"/>
            <a:ext cx="3904860" cy="1449628"/>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smtClean="0">
                <a:solidFill>
                  <a:schemeClr val="tx1">
                    <a:lumMod val="75000"/>
                    <a:lumOff val="25000"/>
                  </a:schemeClr>
                </a:solidFill>
                <a:latin typeface="Century Gothic" panose="020B0502020202020204" pitchFamily="34" charset="0"/>
              </a:rPr>
              <a:t>Deliverables, publications, presentations, conferences, </a:t>
            </a:r>
            <a:r>
              <a:rPr lang="en-US" sz="1400" dirty="0">
                <a:solidFill>
                  <a:schemeClr val="tx1">
                    <a:lumMod val="75000"/>
                    <a:lumOff val="25000"/>
                  </a:schemeClr>
                </a:solidFill>
                <a:latin typeface="Century Gothic" panose="020B0502020202020204" pitchFamily="34" charset="0"/>
              </a:rPr>
              <a:t>deadlines, </a:t>
            </a:r>
            <a:r>
              <a:rPr lang="en-US" sz="1400" dirty="0" smtClean="0">
                <a:solidFill>
                  <a:schemeClr val="tx1">
                    <a:lumMod val="75000"/>
                    <a:lumOff val="25000"/>
                  </a:schemeClr>
                </a:solidFill>
                <a:latin typeface="Century Gothic" panose="020B0502020202020204" pitchFamily="34" charset="0"/>
              </a:rPr>
              <a:t>international work, webinars</a:t>
            </a:r>
            <a:r>
              <a:rPr lang="en-US" sz="1400" dirty="0">
                <a:solidFill>
                  <a:schemeClr val="tx1">
                    <a:lumMod val="75000"/>
                    <a:lumOff val="25000"/>
                  </a:schemeClr>
                </a:solidFill>
                <a:latin typeface="Century Gothic" panose="020B0502020202020204" pitchFamily="34" charset="0"/>
              </a:rPr>
              <a:t>, </a:t>
            </a:r>
            <a:r>
              <a:rPr lang="en-US" sz="1400" dirty="0" smtClean="0">
                <a:solidFill>
                  <a:schemeClr val="tx1">
                    <a:lumMod val="75000"/>
                    <a:lumOff val="25000"/>
                  </a:schemeClr>
                </a:solidFill>
                <a:latin typeface="Century Gothic" panose="020B0502020202020204" pitchFamily="34" charset="0"/>
              </a:rPr>
              <a:t>partners, project hand-offs, proposals, Fellow </a:t>
            </a:r>
            <a:r>
              <a:rPr lang="en-US" sz="1400" dirty="0" smtClean="0">
                <a:solidFill>
                  <a:schemeClr val="tx1">
                    <a:lumMod val="75000"/>
                    <a:lumOff val="25000"/>
                  </a:schemeClr>
                </a:solidFill>
                <a:latin typeface="Century Gothic" panose="020B0502020202020204" pitchFamily="34" charset="0"/>
              </a:rPr>
              <a:t>positions </a:t>
            </a:r>
            <a:endParaRPr lang="en-US" sz="1400" dirty="0" smtClean="0">
              <a:solidFill>
                <a:schemeClr val="tx1">
                  <a:lumMod val="75000"/>
                  <a:lumOff val="25000"/>
                </a:schemeClr>
              </a:solidFill>
              <a:latin typeface="Century Gothic" panose="020B0502020202020204" pitchFamily="34" charset="0"/>
            </a:endParaRPr>
          </a:p>
          <a:p>
            <a:pPr marL="228600" indent="-228600">
              <a:lnSpc>
                <a:spcPct val="90000"/>
              </a:lnSpc>
              <a:buClr>
                <a:srgbClr val="EF282F"/>
              </a:buClr>
              <a:buFont typeface="Webdings" panose="05030102010509060703" pitchFamily="18" charset="2"/>
              <a:buChar char="4"/>
            </a:pPr>
            <a:endParaRPr lang="en-US" sz="1400" dirty="0" smtClean="0">
              <a:solidFill>
                <a:schemeClr val="tx1">
                  <a:lumMod val="75000"/>
                  <a:lumOff val="25000"/>
                </a:schemeClr>
              </a:solidFill>
              <a:latin typeface="Century Gothic" panose="020B0502020202020204" pitchFamily="34" charset="0"/>
            </a:endParaRPr>
          </a:p>
          <a:p>
            <a:pPr marL="285750" indent="-285750">
              <a:lnSpc>
                <a:spcPct val="90000"/>
              </a:lnSpc>
              <a:buClr>
                <a:srgbClr val="EF282F"/>
              </a:buClr>
              <a:buFont typeface="Wingdings" panose="05000000000000000000" pitchFamily="2" charset="2"/>
              <a:buChar char="à"/>
            </a:pPr>
            <a:r>
              <a:rPr lang="en-US" sz="1600" b="1" dirty="0" smtClean="0">
                <a:solidFill>
                  <a:schemeClr val="tx1">
                    <a:lumMod val="75000"/>
                    <a:lumOff val="25000"/>
                  </a:schemeClr>
                </a:solidFill>
              </a:rPr>
              <a:t>Amanda: </a:t>
            </a:r>
            <a:r>
              <a:rPr lang="en-US" sz="1600" dirty="0" smtClean="0">
                <a:solidFill>
                  <a:schemeClr val="tx1">
                    <a:lumMod val="75000"/>
                    <a:lumOff val="25000"/>
                  </a:schemeClr>
                </a:solidFill>
              </a:rPr>
              <a:t>757-864-5552 </a:t>
            </a:r>
            <a:r>
              <a:rPr lang="en-US" sz="1200" dirty="0" smtClean="0">
                <a:solidFill>
                  <a:schemeClr val="tx1">
                    <a:lumMod val="75000"/>
                    <a:lumOff val="25000"/>
                  </a:schemeClr>
                </a:solidFill>
                <a:hlinkClick r:id="rId10"/>
              </a:rPr>
              <a:t>Amanda.L.Clayton@nasa.gov</a:t>
            </a:r>
            <a:endParaRPr lang="en-US" sz="1600" dirty="0" smtClean="0">
              <a:solidFill>
                <a:schemeClr val="tx1">
                  <a:lumMod val="75000"/>
                  <a:lumOff val="25000"/>
                </a:schemeClr>
              </a:solidFill>
              <a:latin typeface="Century Gothic" panose="020F0302020204030204"/>
            </a:endParaRPr>
          </a:p>
        </p:txBody>
      </p:sp>
      <p:sp>
        <p:nvSpPr>
          <p:cNvPr id="78" name="TextBox 77"/>
          <p:cNvSpPr txBox="1"/>
          <p:nvPr/>
        </p:nvSpPr>
        <p:spPr>
          <a:xfrm>
            <a:off x="6262681" y="1521423"/>
            <a:ext cx="3904859" cy="1449628"/>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a:solidFill>
                  <a:schemeClr val="tx1">
                    <a:lumMod val="75000"/>
                    <a:lumOff val="25000"/>
                  </a:schemeClr>
                </a:solidFill>
                <a:latin typeface="Century Gothic" panose="020B0502020202020204" pitchFamily="34" charset="0"/>
              </a:rPr>
              <a:t>Contracts, payroll, </a:t>
            </a:r>
            <a:r>
              <a:rPr lang="en-US" sz="1400" dirty="0" smtClean="0">
                <a:solidFill>
                  <a:schemeClr val="tx1">
                    <a:lumMod val="75000"/>
                    <a:lumOff val="25000"/>
                  </a:schemeClr>
                </a:solidFill>
                <a:latin typeface="Century Gothic" panose="020B0502020202020204" pitchFamily="34" charset="0"/>
              </a:rPr>
              <a:t>SSAI systems, travel, schedule </a:t>
            </a:r>
            <a:r>
              <a:rPr lang="en-US" sz="1400" dirty="0">
                <a:solidFill>
                  <a:schemeClr val="tx1">
                    <a:lumMod val="75000"/>
                    <a:lumOff val="25000"/>
                  </a:schemeClr>
                </a:solidFill>
                <a:latin typeface="Century Gothic" panose="020B0502020202020204" pitchFamily="34" charset="0"/>
              </a:rPr>
              <a:t>adjustments, </a:t>
            </a:r>
            <a:r>
              <a:rPr lang="en-US" sz="1400" dirty="0" smtClean="0">
                <a:solidFill>
                  <a:schemeClr val="tx1">
                    <a:lumMod val="75000"/>
                    <a:lumOff val="25000"/>
                  </a:schemeClr>
                </a:solidFill>
                <a:latin typeface="Century Gothic" panose="020B0502020202020204" pitchFamily="34" charset="0"/>
              </a:rPr>
              <a:t>paperwork, online application system, </a:t>
            </a:r>
            <a:r>
              <a:rPr lang="en-US" sz="1400" dirty="0">
                <a:solidFill>
                  <a:schemeClr val="tx1">
                    <a:lumMod val="75000"/>
                    <a:lumOff val="25000"/>
                  </a:schemeClr>
                </a:solidFill>
                <a:latin typeface="Century Gothic" panose="020B0502020202020204" pitchFamily="34" charset="0"/>
              </a:rPr>
              <a:t>employment verifications, </a:t>
            </a:r>
            <a:r>
              <a:rPr lang="en-US" sz="1400" dirty="0" smtClean="0">
                <a:solidFill>
                  <a:schemeClr val="tx1">
                    <a:lumMod val="75000"/>
                    <a:lumOff val="25000"/>
                  </a:schemeClr>
                </a:solidFill>
                <a:latin typeface="Century Gothic" panose="020B0502020202020204" pitchFamily="34" charset="0"/>
              </a:rPr>
              <a:t>SSAI</a:t>
            </a: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85750" lvl="0" indent="-285750">
              <a:lnSpc>
                <a:spcPct val="90000"/>
              </a:lnSpc>
              <a:buClr>
                <a:srgbClr val="EF282F"/>
              </a:buClr>
              <a:buFont typeface="Wingdings" panose="05000000000000000000" pitchFamily="2" charset="2"/>
              <a:buChar char="à"/>
            </a:pPr>
            <a:r>
              <a:rPr lang="en-US" sz="1600" b="1" dirty="0" smtClean="0">
                <a:solidFill>
                  <a:prstClr val="black">
                    <a:lumMod val="75000"/>
                    <a:lumOff val="25000"/>
                  </a:prstClr>
                </a:solidFill>
              </a:rPr>
              <a:t>Karen: </a:t>
            </a:r>
            <a:r>
              <a:rPr lang="en-US" sz="1600" dirty="0" smtClean="0">
                <a:solidFill>
                  <a:prstClr val="black">
                    <a:lumMod val="75000"/>
                    <a:lumOff val="25000"/>
                  </a:prstClr>
                </a:solidFill>
              </a:rPr>
              <a:t>757-864-1276 </a:t>
            </a:r>
            <a:r>
              <a:rPr lang="en-US" sz="1200" dirty="0" smtClean="0">
                <a:solidFill>
                  <a:prstClr val="black">
                    <a:lumMod val="75000"/>
                    <a:lumOff val="25000"/>
                  </a:prstClr>
                </a:solidFill>
                <a:hlinkClick r:id="rId11"/>
              </a:rPr>
              <a:t>Karen.N.Allsbrook@nasa.gov</a:t>
            </a:r>
            <a:endParaRPr lang="en-US" sz="1600" dirty="0">
              <a:solidFill>
                <a:prstClr val="black">
                  <a:lumMod val="75000"/>
                  <a:lumOff val="25000"/>
                </a:prstClr>
              </a:solidFill>
            </a:endParaRPr>
          </a:p>
        </p:txBody>
      </p:sp>
      <p:sp>
        <p:nvSpPr>
          <p:cNvPr id="84" name="TextBox 83"/>
          <p:cNvSpPr txBox="1"/>
          <p:nvPr/>
        </p:nvSpPr>
        <p:spPr>
          <a:xfrm>
            <a:off x="6262681" y="3207604"/>
            <a:ext cx="3904859" cy="1643527"/>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a:solidFill>
                  <a:schemeClr val="tx1">
                    <a:lumMod val="75000"/>
                    <a:lumOff val="25000"/>
                  </a:schemeClr>
                </a:solidFill>
                <a:latin typeface="Century Gothic" panose="020B0502020202020204" pitchFamily="34" charset="0"/>
              </a:rPr>
              <a:t>Impact Analysis Team-related items, tracking metrics, indicators, socioeconomic impact analysis, PSI, participant surveys, alumni survey, using the national telecon line</a:t>
            </a: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85750" lvl="0" indent="-285750">
              <a:lnSpc>
                <a:spcPct val="90000"/>
              </a:lnSpc>
              <a:buClr>
                <a:srgbClr val="EF282F"/>
              </a:buClr>
              <a:buFont typeface="Wingdings" panose="05000000000000000000" pitchFamily="2" charset="2"/>
              <a:buChar char="à"/>
            </a:pPr>
            <a:r>
              <a:rPr lang="en-US" sz="1600" b="1" dirty="0" smtClean="0">
                <a:solidFill>
                  <a:prstClr val="black">
                    <a:lumMod val="75000"/>
                    <a:lumOff val="25000"/>
                  </a:prstClr>
                </a:solidFill>
              </a:rPr>
              <a:t>Danielle: </a:t>
            </a:r>
            <a:r>
              <a:rPr lang="en-US" sz="1600" dirty="0" smtClean="0">
                <a:solidFill>
                  <a:prstClr val="black">
                    <a:lumMod val="75000"/>
                    <a:lumOff val="25000"/>
                  </a:prstClr>
                </a:solidFill>
              </a:rPr>
              <a:t>757-864-5548 </a:t>
            </a:r>
            <a:r>
              <a:rPr lang="en-US" sz="1200" dirty="0" smtClean="0">
                <a:solidFill>
                  <a:prstClr val="black">
                    <a:lumMod val="75000"/>
                    <a:lumOff val="25000"/>
                  </a:prstClr>
                </a:solidFill>
                <a:hlinkClick r:id="rId11"/>
              </a:rPr>
              <a:t>Danielle.L.Quick@nasa.gov</a:t>
            </a:r>
            <a:endParaRPr lang="en-US" sz="1600" dirty="0">
              <a:solidFill>
                <a:prstClr val="black">
                  <a:lumMod val="75000"/>
                  <a:lumOff val="25000"/>
                </a:prstClr>
              </a:solidFill>
            </a:endParaRPr>
          </a:p>
        </p:txBody>
      </p:sp>
      <p:sp>
        <p:nvSpPr>
          <p:cNvPr id="85" name="TextBox 84"/>
          <p:cNvSpPr txBox="1"/>
          <p:nvPr/>
        </p:nvSpPr>
        <p:spPr>
          <a:xfrm>
            <a:off x="1265779" y="4934120"/>
            <a:ext cx="3904860" cy="1449628"/>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a:solidFill>
                  <a:schemeClr val="tx1">
                    <a:lumMod val="75000"/>
                    <a:lumOff val="25000"/>
                  </a:schemeClr>
                </a:solidFill>
                <a:latin typeface="Century Gothic" panose="020B0502020202020204" pitchFamily="34" charset="0"/>
              </a:rPr>
              <a:t>DEVELOP Website, software release, interactive mapper, software licenses, IT, communications</a:t>
            </a:r>
          </a:p>
          <a:p>
            <a:pPr marL="228600" indent="-228600">
              <a:lnSpc>
                <a:spcPct val="90000"/>
              </a:lnSpc>
              <a:buClr>
                <a:srgbClr val="EF282F"/>
              </a:buClr>
              <a:buFont typeface="Webdings" panose="05030102010509060703" pitchFamily="18" charset="2"/>
              <a:buChar char="4"/>
            </a:pPr>
            <a:endParaRPr lang="en-US" sz="1400" dirty="0" smtClean="0">
              <a:solidFill>
                <a:schemeClr val="tx1">
                  <a:lumMod val="75000"/>
                  <a:lumOff val="25000"/>
                </a:schemeClr>
              </a:solidFill>
              <a:latin typeface="Century Gothic" panose="020B0502020202020204" pitchFamily="34" charset="0"/>
            </a:endParaRPr>
          </a:p>
          <a:p>
            <a:pPr marL="228600" indent="-228600">
              <a:lnSpc>
                <a:spcPct val="90000"/>
              </a:lnSpc>
              <a:buClr>
                <a:srgbClr val="EF282F"/>
              </a:buClr>
              <a:buFont typeface="Webdings" panose="05030102010509060703" pitchFamily="18" charset="2"/>
              <a:buChar char="4"/>
            </a:pPr>
            <a:endParaRPr lang="en-US" sz="1400" dirty="0" smtClean="0">
              <a:solidFill>
                <a:schemeClr val="tx1">
                  <a:lumMod val="75000"/>
                  <a:lumOff val="25000"/>
                </a:schemeClr>
              </a:solidFill>
              <a:latin typeface="Century Gothic" panose="020B0502020202020204" pitchFamily="34" charset="0"/>
            </a:endParaRPr>
          </a:p>
          <a:p>
            <a:pPr marL="285750" indent="-285750">
              <a:lnSpc>
                <a:spcPct val="90000"/>
              </a:lnSpc>
              <a:buClr>
                <a:srgbClr val="EF282F"/>
              </a:buClr>
              <a:buFont typeface="Wingdings" panose="05000000000000000000" pitchFamily="2" charset="2"/>
              <a:buChar char="à"/>
            </a:pPr>
            <a:r>
              <a:rPr lang="en-US" sz="1600" b="1" dirty="0" smtClean="0">
                <a:solidFill>
                  <a:schemeClr val="tx1">
                    <a:lumMod val="75000"/>
                    <a:lumOff val="25000"/>
                  </a:schemeClr>
                </a:solidFill>
              </a:rPr>
              <a:t>Danny: </a:t>
            </a:r>
            <a:r>
              <a:rPr lang="en-US" sz="1600" dirty="0" smtClean="0">
                <a:solidFill>
                  <a:schemeClr val="tx1">
                    <a:lumMod val="75000"/>
                    <a:lumOff val="25000"/>
                  </a:schemeClr>
                </a:solidFill>
              </a:rPr>
              <a:t>757-864-3762 </a:t>
            </a:r>
            <a:r>
              <a:rPr lang="en-US" sz="1200" dirty="0" smtClean="0">
                <a:solidFill>
                  <a:schemeClr val="tx1">
                    <a:lumMod val="75000"/>
                    <a:lumOff val="25000"/>
                  </a:schemeClr>
                </a:solidFill>
                <a:hlinkClick r:id="rId12"/>
              </a:rPr>
              <a:t>daniel.c.mangosing@nasa.gov</a:t>
            </a:r>
            <a:r>
              <a:rPr lang="en-US" sz="1200" dirty="0" smtClean="0">
                <a:solidFill>
                  <a:schemeClr val="tx1">
                    <a:lumMod val="75000"/>
                    <a:lumOff val="25000"/>
                  </a:schemeClr>
                </a:solidFill>
              </a:rPr>
              <a:t> </a:t>
            </a:r>
            <a:endParaRPr lang="en-US" sz="1600" dirty="0" smtClean="0">
              <a:solidFill>
                <a:schemeClr val="tx1">
                  <a:lumMod val="75000"/>
                  <a:lumOff val="25000"/>
                </a:schemeClr>
              </a:solidFill>
              <a:latin typeface="Century Gothic" panose="020F0302020204030204"/>
            </a:endParaRPr>
          </a:p>
        </p:txBody>
      </p:sp>
      <p:sp>
        <p:nvSpPr>
          <p:cNvPr id="86" name="TextBox 85"/>
          <p:cNvSpPr txBox="1"/>
          <p:nvPr/>
        </p:nvSpPr>
        <p:spPr>
          <a:xfrm>
            <a:off x="1270461" y="3235139"/>
            <a:ext cx="3904859" cy="1449628"/>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smtClean="0">
                <a:solidFill>
                  <a:schemeClr val="tx1">
                    <a:lumMod val="75000"/>
                    <a:lumOff val="25000"/>
                  </a:schemeClr>
                </a:solidFill>
                <a:latin typeface="Century Gothic" panose="020B0502020202020204" pitchFamily="34" charset="0"/>
              </a:rPr>
              <a:t>Programmatic questions, budget, social media approvals, media requests, NASA</a:t>
            </a: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28600" indent="-228600">
              <a:lnSpc>
                <a:spcPct val="90000"/>
              </a:lnSpc>
              <a:buClr>
                <a:srgbClr val="EF282F"/>
              </a:buClr>
              <a:buFont typeface="Webdings" panose="05030102010509060703" pitchFamily="18" charset="2"/>
              <a:buChar char="4"/>
            </a:pPr>
            <a:endParaRPr lang="en-US" sz="1400" dirty="0" smtClean="0">
              <a:solidFill>
                <a:schemeClr val="tx1">
                  <a:lumMod val="75000"/>
                  <a:lumOff val="25000"/>
                </a:schemeClr>
              </a:solidFill>
              <a:latin typeface="Century Gothic" panose="020B0502020202020204" pitchFamily="34" charset="0"/>
            </a:endParaRP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85750" lvl="0" indent="-285750">
              <a:lnSpc>
                <a:spcPct val="90000"/>
              </a:lnSpc>
              <a:buClr>
                <a:srgbClr val="EF282F"/>
              </a:buClr>
              <a:buFont typeface="Wingdings" panose="05000000000000000000" pitchFamily="2" charset="2"/>
              <a:buChar char="à"/>
            </a:pPr>
            <a:r>
              <a:rPr lang="en-US" sz="1600" b="1" dirty="0" smtClean="0">
                <a:solidFill>
                  <a:prstClr val="black">
                    <a:lumMod val="75000"/>
                    <a:lumOff val="25000"/>
                  </a:prstClr>
                </a:solidFill>
              </a:rPr>
              <a:t>Lindsay: </a:t>
            </a:r>
            <a:r>
              <a:rPr lang="en-US" sz="1600" dirty="0" smtClean="0">
                <a:solidFill>
                  <a:prstClr val="black">
                    <a:lumMod val="75000"/>
                    <a:lumOff val="25000"/>
                  </a:prstClr>
                </a:solidFill>
              </a:rPr>
              <a:t>757-864-7283 </a:t>
            </a:r>
            <a:r>
              <a:rPr lang="en-US" sz="1200" dirty="0" smtClean="0">
                <a:solidFill>
                  <a:prstClr val="black">
                    <a:lumMod val="75000"/>
                    <a:lumOff val="25000"/>
                  </a:prstClr>
                </a:solidFill>
                <a:hlinkClick r:id="rId11"/>
              </a:rPr>
              <a:t>Lindsay.M.Rogers@nasa.gov</a:t>
            </a:r>
            <a:endParaRPr lang="en-US" sz="1600" dirty="0">
              <a:solidFill>
                <a:prstClr val="black">
                  <a:lumMod val="75000"/>
                  <a:lumOff val="25000"/>
                </a:prstClr>
              </a:solidFill>
            </a:endParaRPr>
          </a:p>
        </p:txBody>
      </p:sp>
      <p:sp>
        <p:nvSpPr>
          <p:cNvPr id="40" name="TextBox 39"/>
          <p:cNvSpPr txBox="1"/>
          <p:nvPr/>
        </p:nvSpPr>
        <p:spPr>
          <a:xfrm>
            <a:off x="6262681" y="5014709"/>
            <a:ext cx="3559085" cy="1698927"/>
          </a:xfrm>
          <a:prstGeom prst="rect">
            <a:avLst/>
          </a:prstGeom>
          <a:noFill/>
        </p:spPr>
        <p:txBody>
          <a:bodyPr wrap="square" rtlCol="0">
            <a:spAutoFit/>
          </a:bodyPr>
          <a:lstStyle/>
          <a:p>
            <a:pPr marL="228600" indent="-228600">
              <a:lnSpc>
                <a:spcPct val="90000"/>
              </a:lnSpc>
              <a:buClr>
                <a:srgbClr val="EF282F"/>
              </a:buClr>
              <a:buFont typeface="Webdings" panose="05030102010509060703" pitchFamily="18" charset="2"/>
              <a:buChar char="4"/>
            </a:pPr>
            <a:r>
              <a:rPr lang="en-US" sz="1400" dirty="0" smtClean="0">
                <a:solidFill>
                  <a:schemeClr val="tx1">
                    <a:lumMod val="75000"/>
                    <a:lumOff val="25000"/>
                  </a:schemeClr>
                </a:solidFill>
                <a:latin typeface="Century Gothic" panose="020B0502020202020204" pitchFamily="34" charset="0"/>
              </a:rPr>
              <a:t>Employment status, offer letters, SSAI application, SSAI systems, </a:t>
            </a:r>
            <a:r>
              <a:rPr lang="en-US" sz="1400" dirty="0">
                <a:solidFill>
                  <a:schemeClr val="tx1">
                    <a:lumMod val="75000"/>
                    <a:lumOff val="25000"/>
                  </a:schemeClr>
                </a:solidFill>
                <a:latin typeface="Century Gothic" panose="020B0502020202020204" pitchFamily="34" charset="0"/>
              </a:rPr>
              <a:t>employment </a:t>
            </a:r>
            <a:r>
              <a:rPr lang="en-US" sz="1400" dirty="0" smtClean="0">
                <a:solidFill>
                  <a:schemeClr val="tx1">
                    <a:lumMod val="75000"/>
                    <a:lumOff val="25000"/>
                  </a:schemeClr>
                </a:solidFill>
                <a:latin typeface="Century Gothic" panose="020B0502020202020204" pitchFamily="34" charset="0"/>
              </a:rPr>
              <a:t>verifications, SSAI POC</a:t>
            </a:r>
          </a:p>
          <a:p>
            <a:pPr marL="228600" indent="-228600">
              <a:lnSpc>
                <a:spcPct val="90000"/>
              </a:lnSpc>
              <a:buClr>
                <a:srgbClr val="EF282F"/>
              </a:buClr>
              <a:buFont typeface="Webdings" panose="05030102010509060703" pitchFamily="18" charset="2"/>
              <a:buChar char="4"/>
            </a:pPr>
            <a:endParaRPr lang="en-US" sz="1400" dirty="0" smtClean="0">
              <a:solidFill>
                <a:schemeClr val="tx1">
                  <a:lumMod val="75000"/>
                  <a:lumOff val="25000"/>
                </a:schemeClr>
              </a:solidFill>
              <a:latin typeface="Century Gothic" panose="020B0502020202020204" pitchFamily="34" charset="0"/>
            </a:endParaRPr>
          </a:p>
          <a:p>
            <a:pPr marL="228600" indent="-228600">
              <a:lnSpc>
                <a:spcPct val="90000"/>
              </a:lnSpc>
              <a:buClr>
                <a:srgbClr val="EF282F"/>
              </a:buClr>
              <a:buFont typeface="Webdings" panose="05030102010509060703" pitchFamily="18" charset="2"/>
              <a:buChar char="4"/>
            </a:pPr>
            <a:endParaRPr lang="en-US" sz="1400" dirty="0">
              <a:solidFill>
                <a:schemeClr val="tx1">
                  <a:lumMod val="75000"/>
                  <a:lumOff val="25000"/>
                </a:schemeClr>
              </a:solidFill>
              <a:latin typeface="Century Gothic" panose="020B0502020202020204" pitchFamily="34" charset="0"/>
            </a:endParaRPr>
          </a:p>
          <a:p>
            <a:pPr marL="285750" lvl="0" indent="-285750">
              <a:lnSpc>
                <a:spcPct val="90000"/>
              </a:lnSpc>
              <a:buClr>
                <a:srgbClr val="EF282F"/>
              </a:buClr>
              <a:buFont typeface="Wingdings" panose="05000000000000000000" pitchFamily="2" charset="2"/>
              <a:buChar char="à"/>
            </a:pPr>
            <a:r>
              <a:rPr lang="en-US" sz="1600" b="1" dirty="0" smtClean="0">
                <a:solidFill>
                  <a:prstClr val="black">
                    <a:lumMod val="75000"/>
                    <a:lumOff val="25000"/>
                  </a:prstClr>
                </a:solidFill>
              </a:rPr>
              <a:t>Stephanie: </a:t>
            </a:r>
            <a:r>
              <a:rPr lang="en-US" sz="1600" dirty="0" smtClean="0">
                <a:solidFill>
                  <a:prstClr val="black">
                    <a:lumMod val="75000"/>
                    <a:lumOff val="25000"/>
                  </a:prstClr>
                </a:solidFill>
              </a:rPr>
              <a:t>757-864-4498 </a:t>
            </a:r>
            <a:r>
              <a:rPr lang="en-US" sz="1400" dirty="0" smtClean="0">
                <a:solidFill>
                  <a:prstClr val="black">
                    <a:lumMod val="75000"/>
                    <a:lumOff val="25000"/>
                  </a:prstClr>
                </a:solidFill>
                <a:hlinkClick r:id="rId13"/>
              </a:rPr>
              <a:t>Stephanie.Burke@ssiahq.com</a:t>
            </a:r>
            <a:endParaRPr lang="en-US" sz="1400" dirty="0" smtClean="0">
              <a:solidFill>
                <a:prstClr val="black">
                  <a:lumMod val="75000"/>
                  <a:lumOff val="25000"/>
                </a:prstClr>
              </a:solidFill>
            </a:endParaRPr>
          </a:p>
          <a:p>
            <a:pPr lvl="0">
              <a:lnSpc>
                <a:spcPct val="90000"/>
              </a:lnSpc>
              <a:buClr>
                <a:srgbClr val="EF282F"/>
              </a:buClr>
            </a:pPr>
            <a:endParaRPr lang="en-US" sz="1600" dirty="0">
              <a:solidFill>
                <a:prstClr val="black">
                  <a:lumMod val="75000"/>
                  <a:lumOff val="25000"/>
                </a:prstClr>
              </a:solidFill>
            </a:endParaRPr>
          </a:p>
        </p:txBody>
      </p:sp>
      <p:pic>
        <p:nvPicPr>
          <p:cNvPr id="41" name="Picture 40"/>
          <p:cNvPicPr>
            <a:picLocks noChangeAspect="1"/>
          </p:cNvPicPr>
          <p:nvPr/>
        </p:nvPicPr>
        <p:blipFill rotWithShape="1">
          <a:blip r:embed="rId14" cstate="print">
            <a:extLst>
              <a:ext uri="{28A0092B-C50C-407E-A947-70E740481C1C}">
                <a14:useLocalDpi xmlns:a14="http://schemas.microsoft.com/office/drawing/2010/main" val="0"/>
              </a:ext>
            </a:extLst>
          </a:blip>
          <a:srcRect l="8522" t="-1008" r="6021" b="33382"/>
          <a:stretch/>
        </p:blipFill>
        <p:spPr>
          <a:xfrm>
            <a:off x="5205353" y="5009509"/>
            <a:ext cx="1200647" cy="1191938"/>
          </a:xfrm>
          <a:prstGeom prst="ellipse">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803392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91891" y="2383263"/>
            <a:ext cx="6910163" cy="2068288"/>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DEVELOP Social Media</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Content Placeholder 1"/>
          <p:cNvSpPr txBox="1">
            <a:spLocks/>
          </p:cNvSpPr>
          <p:nvPr/>
        </p:nvSpPr>
        <p:spPr>
          <a:xfrm>
            <a:off x="1141471" y="1271097"/>
            <a:ext cx="4013116" cy="41704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700" b="1" dirty="0" smtClean="0">
                <a:solidFill>
                  <a:schemeClr val="tx1">
                    <a:lumMod val="75000"/>
                    <a:lumOff val="25000"/>
                  </a:schemeClr>
                </a:solidFill>
                <a:latin typeface="Century Gothic" charset="0"/>
                <a:ea typeface="Century Gothic" charset="0"/>
                <a:cs typeface="Century Gothic" charset="0"/>
              </a:rPr>
              <a:t>DEVELOP National Program:</a:t>
            </a:r>
            <a:r>
              <a:rPr lang="en-US" sz="1700" dirty="0" smtClean="0">
                <a:solidFill>
                  <a:schemeClr val="tx1">
                    <a:lumMod val="75000"/>
                    <a:lumOff val="25000"/>
                  </a:schemeClr>
                </a:solidFill>
                <a:latin typeface="Century Gothic" charset="0"/>
                <a:ea typeface="Century Gothic" charset="0"/>
                <a:cs typeface="Century Gothic" charset="0"/>
              </a:rPr>
              <a:t> features projects, node highlights &amp; accomplishments, VPS announcements </a:t>
            </a:r>
            <a:r>
              <a:rPr lang="en-US" sz="1100" dirty="0" smtClean="0">
                <a:solidFill>
                  <a:schemeClr val="tx1">
                    <a:lumMod val="75000"/>
                    <a:lumOff val="25000"/>
                  </a:schemeClr>
                </a:solidFill>
                <a:latin typeface="Century Gothic" charset="0"/>
                <a:ea typeface="Century Gothic" charset="0"/>
                <a:cs typeface="Century Gothic" charset="0"/>
                <a:hlinkClick r:id="rId4"/>
              </a:rPr>
              <a:t>www.facebook.com/developnationalprogram</a:t>
            </a:r>
            <a:endParaRPr lang="en-US" sz="1100"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100"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r>
              <a:rPr lang="en-US" sz="1700" b="1" dirty="0" smtClean="0">
                <a:solidFill>
                  <a:schemeClr val="tx1">
                    <a:lumMod val="75000"/>
                    <a:lumOff val="25000"/>
                  </a:schemeClr>
                </a:solidFill>
                <a:latin typeface="Century Gothic" charset="0"/>
                <a:ea typeface="Century Gothic" charset="0"/>
                <a:cs typeface="Century Gothic" charset="0"/>
              </a:rPr>
              <a:t>Once a </a:t>
            </a:r>
            <a:r>
              <a:rPr lang="en-US" sz="1700" b="1" dirty="0" err="1" smtClean="0">
                <a:solidFill>
                  <a:schemeClr val="tx1">
                    <a:lumMod val="75000"/>
                    <a:lumOff val="25000"/>
                  </a:schemeClr>
                </a:solidFill>
                <a:latin typeface="Century Gothic" charset="0"/>
                <a:ea typeface="Century Gothic" charset="0"/>
                <a:cs typeface="Century Gothic" charset="0"/>
              </a:rPr>
              <a:t>DEVELOPer</a:t>
            </a:r>
            <a:r>
              <a:rPr lang="en-US" sz="1700" b="1" dirty="0" smtClean="0">
                <a:solidFill>
                  <a:schemeClr val="tx1">
                    <a:lumMod val="75000"/>
                    <a:lumOff val="25000"/>
                  </a:schemeClr>
                </a:solidFill>
                <a:latin typeface="Century Gothic" charset="0"/>
                <a:ea typeface="Century Gothic" charset="0"/>
                <a:cs typeface="Century Gothic" charset="0"/>
              </a:rPr>
              <a:t>, Always a </a:t>
            </a:r>
            <a:r>
              <a:rPr lang="en-US" sz="1700" b="1" dirty="0" err="1" smtClean="0">
                <a:solidFill>
                  <a:schemeClr val="tx1">
                    <a:lumMod val="75000"/>
                    <a:lumOff val="25000"/>
                  </a:schemeClr>
                </a:solidFill>
                <a:latin typeface="Century Gothic" charset="0"/>
                <a:ea typeface="Century Gothic" charset="0"/>
                <a:cs typeface="Century Gothic" charset="0"/>
              </a:rPr>
              <a:t>DEVELOPer</a:t>
            </a:r>
            <a:r>
              <a:rPr lang="en-US" sz="1700" b="1" dirty="0" smtClean="0">
                <a:solidFill>
                  <a:schemeClr val="tx1">
                    <a:lumMod val="75000"/>
                    <a:lumOff val="25000"/>
                  </a:schemeClr>
                </a:solidFill>
                <a:latin typeface="Century Gothic" charset="0"/>
                <a:ea typeface="Century Gothic" charset="0"/>
                <a:cs typeface="Century Gothic" charset="0"/>
              </a:rPr>
              <a:t>:</a:t>
            </a:r>
            <a:r>
              <a:rPr lang="en-US" sz="1700" dirty="0" smtClean="0">
                <a:solidFill>
                  <a:schemeClr val="tx1">
                    <a:lumMod val="75000"/>
                    <a:lumOff val="25000"/>
                  </a:schemeClr>
                </a:solidFill>
                <a:latin typeface="Century Gothic" charset="0"/>
                <a:ea typeface="Century Gothic" charset="0"/>
                <a:cs typeface="Century Gothic" charset="0"/>
              </a:rPr>
              <a:t> job posts</a:t>
            </a:r>
          </a:p>
          <a:p>
            <a:pPr marL="0" indent="0">
              <a:spcBef>
                <a:spcPts val="0"/>
              </a:spcBef>
              <a:buFont typeface="Arial" panose="020B0604020202020204" pitchFamily="34" charset="0"/>
              <a:buNone/>
            </a:pPr>
            <a:r>
              <a:rPr lang="en-US" sz="1100" dirty="0" smtClean="0">
                <a:solidFill>
                  <a:schemeClr val="tx1">
                    <a:lumMod val="75000"/>
                    <a:lumOff val="25000"/>
                  </a:schemeClr>
                </a:solidFill>
                <a:latin typeface="Century Gothic" charset="0"/>
                <a:ea typeface="Century Gothic" charset="0"/>
                <a:cs typeface="Century Gothic" charset="0"/>
                <a:hlinkClick r:id="rId5"/>
              </a:rPr>
              <a:t>https://www.facebook.com/groups/387243741376125/</a:t>
            </a:r>
            <a:endParaRPr lang="en-US" sz="1100"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700" dirty="0" smtClean="0">
              <a:solidFill>
                <a:schemeClr val="tx1">
                  <a:lumMod val="75000"/>
                  <a:lumOff val="25000"/>
                </a:schemeClr>
              </a:solidFill>
              <a:latin typeface="Century Gothic" charset="0"/>
              <a:ea typeface="Century Gothic" charset="0"/>
              <a:cs typeface="Century Gothic" charset="0"/>
              <a:hlinkClick r:id="rId6"/>
            </a:endParaRPr>
          </a:p>
          <a:p>
            <a:pPr marL="0" indent="0">
              <a:spcBef>
                <a:spcPts val="0"/>
              </a:spcBef>
              <a:buFont typeface="Arial" panose="020B0604020202020204" pitchFamily="34" charset="0"/>
              <a:buNone/>
            </a:pPr>
            <a:endParaRPr lang="en-US" sz="1700"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r>
              <a:rPr lang="en-US" sz="1700" dirty="0" smtClean="0">
                <a:solidFill>
                  <a:schemeClr val="tx1">
                    <a:lumMod val="75000"/>
                    <a:lumOff val="25000"/>
                  </a:schemeClr>
                </a:solidFill>
                <a:latin typeface="Century Gothic" charset="0"/>
                <a:ea typeface="Century Gothic" charset="0"/>
                <a:cs typeface="Century Gothic" charset="0"/>
              </a:rPr>
              <a:t>Articles &amp; Important Events: Tweet </a:t>
            </a:r>
            <a:r>
              <a:rPr lang="en-US" sz="1700" b="1" dirty="0" smtClean="0">
                <a:solidFill>
                  <a:schemeClr val="tx1">
                    <a:lumMod val="75000"/>
                    <a:lumOff val="25000"/>
                  </a:schemeClr>
                </a:solidFill>
                <a:latin typeface="Century Gothic" charset="0"/>
                <a:ea typeface="Century Gothic" charset="0"/>
                <a:cs typeface="Century Gothic" charset="0"/>
              </a:rPr>
              <a:t>@NASA_DEVELOP</a:t>
            </a:r>
            <a:r>
              <a:rPr lang="en-US" sz="1700" dirty="0" smtClean="0">
                <a:solidFill>
                  <a:schemeClr val="tx1">
                    <a:lumMod val="75000"/>
                    <a:lumOff val="25000"/>
                  </a:schemeClr>
                </a:solidFill>
                <a:latin typeface="Century Gothic" charset="0"/>
                <a:ea typeface="Century Gothic" charset="0"/>
                <a:cs typeface="Century Gothic" charset="0"/>
              </a:rPr>
              <a:t> or </a:t>
            </a:r>
            <a:r>
              <a:rPr lang="en-US" sz="1700" b="1" dirty="0" smtClean="0">
                <a:solidFill>
                  <a:schemeClr val="tx1">
                    <a:lumMod val="75000"/>
                    <a:lumOff val="25000"/>
                  </a:schemeClr>
                </a:solidFill>
                <a:latin typeface="Century Gothic" charset="0"/>
                <a:ea typeface="Century Gothic" charset="0"/>
                <a:cs typeface="Century Gothic" charset="0"/>
              </a:rPr>
              <a:t>#NASADEVELOP</a:t>
            </a:r>
            <a:endParaRPr lang="en-US" sz="1100" b="1"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r>
              <a:rPr lang="en-US" sz="1100" dirty="0" smtClean="0">
                <a:solidFill>
                  <a:schemeClr val="tx1">
                    <a:lumMod val="75000"/>
                    <a:lumOff val="25000"/>
                  </a:schemeClr>
                </a:solidFill>
                <a:latin typeface="Century Gothic" charset="0"/>
                <a:ea typeface="Century Gothic" charset="0"/>
                <a:cs typeface="Century Gothic" charset="0"/>
                <a:hlinkClick r:id="rId6"/>
              </a:rPr>
              <a:t>http://twitter.com/#!/nasa_develop</a:t>
            </a:r>
            <a:endParaRPr lang="en-US" sz="1100"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700"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Font typeface="Arial" panose="020B0604020202020204" pitchFamily="34" charset="0"/>
              <a:buNone/>
            </a:pPr>
            <a:endParaRPr lang="en-US" sz="1700" b="1" dirty="0" smtClean="0">
              <a:solidFill>
                <a:schemeClr val="tx1">
                  <a:lumMod val="75000"/>
                  <a:lumOff val="25000"/>
                </a:schemeClr>
              </a:solidFill>
              <a:latin typeface="Century Gothic" charset="0"/>
              <a:ea typeface="Century Gothic" charset="0"/>
              <a:cs typeface="Century Gothic" charset="0"/>
            </a:endParaRPr>
          </a:p>
        </p:txBody>
      </p:sp>
      <p:pic>
        <p:nvPicPr>
          <p:cNvPr id="44" name="Picture 4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11320" y="2971494"/>
            <a:ext cx="701209" cy="701209"/>
          </a:xfrm>
          <a:prstGeom prst="rect">
            <a:avLst/>
          </a:prstGeom>
        </p:spPr>
      </p:pic>
      <p:pic>
        <p:nvPicPr>
          <p:cNvPr id="45" name="Picture 4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01667" y="1759298"/>
            <a:ext cx="644672" cy="641941"/>
          </a:xfrm>
          <a:prstGeom prst="rect">
            <a:avLst/>
          </a:prstGeom>
        </p:spPr>
      </p:pic>
      <p:sp>
        <p:nvSpPr>
          <p:cNvPr id="46" name="Content Placeholder 1"/>
          <p:cNvSpPr txBox="1">
            <a:spLocks/>
          </p:cNvSpPr>
          <p:nvPr/>
        </p:nvSpPr>
        <p:spPr>
          <a:xfrm>
            <a:off x="6112529" y="1670954"/>
            <a:ext cx="3730752" cy="2577078"/>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spcBef>
                <a:spcPts val="0"/>
              </a:spcBef>
              <a:buNone/>
            </a:pPr>
            <a:r>
              <a:rPr lang="en-US" sz="1700" b="1" dirty="0" smtClean="0">
                <a:solidFill>
                  <a:schemeClr val="tx1">
                    <a:lumMod val="75000"/>
                    <a:lumOff val="25000"/>
                  </a:schemeClr>
                </a:solidFill>
                <a:latin typeface="Century Gothic" charset="0"/>
                <a:ea typeface="Century Gothic" charset="0"/>
                <a:cs typeface="Century Gothic" charset="0"/>
              </a:rPr>
              <a:t>NASA DEVELOP National Program:</a:t>
            </a:r>
            <a:endParaRPr lang="en-US" sz="1700"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700" dirty="0" smtClean="0">
                <a:solidFill>
                  <a:schemeClr val="tx1">
                    <a:lumMod val="75000"/>
                    <a:lumOff val="25000"/>
                  </a:schemeClr>
                </a:solidFill>
                <a:latin typeface="Century Gothic" charset="0"/>
                <a:ea typeface="Century Gothic" charset="0"/>
                <a:cs typeface="Century Gothic" charset="0"/>
              </a:rPr>
              <a:t>VPS and promotional videos</a:t>
            </a:r>
            <a:r>
              <a:rPr lang="en-US" sz="1700" b="1" dirty="0" smtClean="0">
                <a:solidFill>
                  <a:schemeClr val="tx1">
                    <a:lumMod val="75000"/>
                    <a:lumOff val="25000"/>
                  </a:schemeClr>
                </a:solidFill>
                <a:latin typeface="Century Gothic" charset="0"/>
                <a:ea typeface="Century Gothic" charset="0"/>
                <a:cs typeface="Century Gothic" charset="0"/>
              </a:rPr>
              <a:t> </a:t>
            </a:r>
            <a:r>
              <a:rPr lang="en-US" sz="1100" dirty="0" smtClean="0">
                <a:solidFill>
                  <a:schemeClr val="tx1">
                    <a:lumMod val="75000"/>
                    <a:lumOff val="25000"/>
                  </a:schemeClr>
                </a:solidFill>
                <a:latin typeface="Century Gothic" charset="0"/>
                <a:ea typeface="Century Gothic" charset="0"/>
                <a:cs typeface="Century Gothic" charset="0"/>
                <a:hlinkClick r:id="rId9"/>
              </a:rPr>
              <a:t>www.youtube.com/user/NASADEVELOP</a:t>
            </a:r>
            <a:endParaRPr lang="en-US" sz="1100"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None/>
            </a:pPr>
            <a:endParaRPr lang="en-US" sz="1700" b="1"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None/>
            </a:pPr>
            <a:endParaRPr lang="en-US" sz="1700" b="1"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700" b="1" dirty="0">
                <a:solidFill>
                  <a:schemeClr val="tx1">
                    <a:lumMod val="75000"/>
                    <a:lumOff val="25000"/>
                  </a:schemeClr>
                </a:solidFill>
                <a:latin typeface="Century Gothic" charset="0"/>
                <a:ea typeface="Century Gothic" charset="0"/>
                <a:cs typeface="Century Gothic" charset="0"/>
              </a:rPr>
              <a:t>NASA DEVELOP National Program: </a:t>
            </a:r>
            <a:r>
              <a:rPr lang="en-US" sz="1700" dirty="0" smtClean="0">
                <a:solidFill>
                  <a:schemeClr val="tx1">
                    <a:lumMod val="75000"/>
                    <a:lumOff val="25000"/>
                  </a:schemeClr>
                </a:solidFill>
                <a:latin typeface="Century Gothic" charset="0"/>
                <a:ea typeface="Century Gothic" charset="0"/>
                <a:cs typeface="Century Gothic" charset="0"/>
              </a:rPr>
              <a:t>job posts</a:t>
            </a:r>
            <a:r>
              <a:rPr lang="en-US" sz="1700" dirty="0">
                <a:solidFill>
                  <a:schemeClr val="tx1">
                    <a:lumMod val="75000"/>
                    <a:lumOff val="25000"/>
                  </a:schemeClr>
                </a:solidFill>
                <a:latin typeface="Century Gothic" charset="0"/>
                <a:ea typeface="Century Gothic" charset="0"/>
                <a:cs typeface="Century Gothic" charset="0"/>
              </a:rPr>
              <a:t>, </a:t>
            </a:r>
            <a:r>
              <a:rPr lang="en-US" sz="1700" dirty="0" smtClean="0">
                <a:solidFill>
                  <a:schemeClr val="tx1">
                    <a:lumMod val="75000"/>
                    <a:lumOff val="25000"/>
                  </a:schemeClr>
                </a:solidFill>
                <a:latin typeface="Century Gothic" charset="0"/>
                <a:ea typeface="Century Gothic" charset="0"/>
                <a:cs typeface="Century Gothic" charset="0"/>
              </a:rPr>
              <a:t>job </a:t>
            </a:r>
            <a:r>
              <a:rPr lang="en-US" sz="1700" dirty="0">
                <a:solidFill>
                  <a:schemeClr val="tx1">
                    <a:lumMod val="75000"/>
                    <a:lumOff val="25000"/>
                  </a:schemeClr>
                </a:solidFill>
                <a:latin typeface="Century Gothic" charset="0"/>
                <a:ea typeface="Century Gothic" charset="0"/>
                <a:cs typeface="Century Gothic" charset="0"/>
              </a:rPr>
              <a:t>skills &amp; </a:t>
            </a:r>
            <a:r>
              <a:rPr lang="en-US" sz="1700" dirty="0" smtClean="0">
                <a:solidFill>
                  <a:schemeClr val="tx1">
                    <a:lumMod val="75000"/>
                    <a:lumOff val="25000"/>
                  </a:schemeClr>
                </a:solidFill>
                <a:latin typeface="Century Gothic" charset="0"/>
                <a:ea typeface="Century Gothic" charset="0"/>
                <a:cs typeface="Century Gothic" charset="0"/>
              </a:rPr>
              <a:t>tips</a:t>
            </a:r>
            <a:r>
              <a:rPr lang="en-US" sz="1700" dirty="0">
                <a:solidFill>
                  <a:schemeClr val="tx1">
                    <a:lumMod val="75000"/>
                    <a:lumOff val="25000"/>
                  </a:schemeClr>
                </a:solidFill>
                <a:latin typeface="Century Gothic" charset="0"/>
                <a:ea typeface="Century Gothic" charset="0"/>
                <a:cs typeface="Century Gothic" charset="0"/>
              </a:rPr>
              <a:t>, and </a:t>
            </a:r>
            <a:r>
              <a:rPr lang="en-US" sz="1700" dirty="0" smtClean="0">
                <a:solidFill>
                  <a:schemeClr val="tx1">
                    <a:lumMod val="75000"/>
                    <a:lumOff val="25000"/>
                  </a:schemeClr>
                </a:solidFill>
                <a:latin typeface="Century Gothic" charset="0"/>
                <a:ea typeface="Century Gothic" charset="0"/>
                <a:cs typeface="Century Gothic" charset="0"/>
              </a:rPr>
              <a:t>important events. </a:t>
            </a:r>
            <a:r>
              <a:rPr lang="en-US" sz="1700" b="1" i="1" dirty="0" smtClean="0">
                <a:solidFill>
                  <a:schemeClr val="tx1">
                    <a:lumMod val="75000"/>
                    <a:lumOff val="25000"/>
                  </a:schemeClr>
                </a:solidFill>
                <a:latin typeface="Century Gothic" charset="0"/>
                <a:ea typeface="Century Gothic" charset="0"/>
                <a:cs typeface="Century Gothic" charset="0"/>
              </a:rPr>
              <a:t>This </a:t>
            </a:r>
            <a:r>
              <a:rPr lang="en-US" sz="1700" b="1" i="1" dirty="0">
                <a:solidFill>
                  <a:schemeClr val="tx1">
                    <a:lumMod val="75000"/>
                    <a:lumOff val="25000"/>
                  </a:schemeClr>
                </a:solidFill>
                <a:latin typeface="Century Gothic" charset="0"/>
                <a:ea typeface="Century Gothic" charset="0"/>
                <a:cs typeface="Century Gothic" charset="0"/>
              </a:rPr>
              <a:t>is a private group! Follow the link to </a:t>
            </a:r>
            <a:r>
              <a:rPr lang="en-US" sz="1700" b="1" i="1" dirty="0" smtClean="0">
                <a:solidFill>
                  <a:schemeClr val="tx1">
                    <a:lumMod val="75000"/>
                    <a:lumOff val="25000"/>
                  </a:schemeClr>
                </a:solidFill>
                <a:latin typeface="Century Gothic" charset="0"/>
                <a:ea typeface="Century Gothic" charset="0"/>
                <a:cs typeface="Century Gothic" charset="0"/>
              </a:rPr>
              <a:t>join!</a:t>
            </a:r>
            <a:endParaRPr lang="en-US" sz="1700" i="1"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100" dirty="0" smtClean="0">
                <a:solidFill>
                  <a:schemeClr val="tx1">
                    <a:lumMod val="75000"/>
                    <a:lumOff val="25000"/>
                  </a:schemeClr>
                </a:solidFill>
                <a:latin typeface="Century Gothic" charset="0"/>
                <a:ea typeface="Century Gothic" charset="0"/>
                <a:cs typeface="Century Gothic" charset="0"/>
                <a:hlinkClick r:id="rId10"/>
              </a:rPr>
              <a:t>www.linkedin.com/groups/4343498</a:t>
            </a:r>
            <a:endParaRPr lang="en-US" sz="1100" dirty="0" smtClean="0">
              <a:solidFill>
                <a:schemeClr val="tx1">
                  <a:lumMod val="75000"/>
                  <a:lumOff val="25000"/>
                </a:schemeClr>
              </a:solidFill>
              <a:latin typeface="Century Gothic" charset="0"/>
              <a:ea typeface="Century Gothic" charset="0"/>
              <a:cs typeface="Century Gothic" charset="0"/>
            </a:endParaRPr>
          </a:p>
        </p:txBody>
      </p:sp>
      <p:pic>
        <p:nvPicPr>
          <p:cNvPr id="47" name="Picture 2" descr="cid:image002.png@01D34742.BFB23FE0">
            <a:hlinkClick r:id="rId11"/>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395939" y="1345161"/>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 descr="twitterCircle-logo">
            <a:hlinkClick r:id="rId13"/>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367364" y="3607952"/>
            <a:ext cx="640080" cy="640080"/>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oup 50"/>
          <p:cNvGrpSpPr/>
          <p:nvPr/>
        </p:nvGrpSpPr>
        <p:grpSpPr>
          <a:xfrm>
            <a:off x="1987789" y="4943746"/>
            <a:ext cx="6727380" cy="1221482"/>
            <a:chOff x="1395347" y="5290691"/>
            <a:chExt cx="4206624" cy="1780902"/>
          </a:xfrm>
        </p:grpSpPr>
        <p:sp>
          <p:nvSpPr>
            <p:cNvPr id="52" name="Text Placeholder 5"/>
            <p:cNvSpPr txBox="1">
              <a:spLocks/>
            </p:cNvSpPr>
            <p:nvPr/>
          </p:nvSpPr>
          <p:spPr>
            <a:xfrm>
              <a:off x="1395347" y="5307538"/>
              <a:ext cx="4206624" cy="17640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smtClean="0">
                  <a:solidFill>
                    <a:srgbClr val="0061AA"/>
                  </a:solidFill>
                </a:rPr>
                <a:t>By The Way</a:t>
              </a:r>
            </a:p>
            <a:p>
              <a:pPr algn="ctr">
                <a:spcBef>
                  <a:spcPts val="0"/>
                </a:spcBef>
                <a:buClr>
                  <a:srgbClr val="0078C1"/>
                </a:buClr>
              </a:pPr>
              <a:r>
                <a:rPr lang="en-US" sz="1800" dirty="0"/>
                <a:t>Watch time spent on social media. If you are going to be on </a:t>
              </a:r>
              <a:r>
                <a:rPr lang="en-US" sz="1800" dirty="0" smtClean="0"/>
                <a:t>it, you </a:t>
              </a:r>
              <a:r>
                <a:rPr lang="en-US" sz="1800" dirty="0"/>
                <a:t>should probably be on the DEVELOP pages liking and commenting on DEVELOP posts!</a:t>
              </a:r>
            </a:p>
          </p:txBody>
        </p:sp>
        <p:sp>
          <p:nvSpPr>
            <p:cNvPr id="53" name="Rounded Rectangle 52"/>
            <p:cNvSpPr/>
            <p:nvPr/>
          </p:nvSpPr>
          <p:spPr>
            <a:xfrm>
              <a:off x="1395347" y="5290691"/>
              <a:ext cx="4206624" cy="1780902"/>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86223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t="55043"/>
          <a:stretch/>
        </p:blipFill>
        <p:spPr>
          <a:xfrm rot="16200000">
            <a:off x="7687926" y="2386464"/>
            <a:ext cx="6858000" cy="20560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Important Things to Note</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t>DEVELOP </a:t>
            </a:r>
            <a:r>
              <a:rPr lang="en-US" sz="1800" b="1" dirty="0"/>
              <a:t>IS</a:t>
            </a:r>
            <a:r>
              <a:rPr lang="en-US" sz="1800" dirty="0"/>
              <a:t> part of NASA’s Applied Sciences Program.</a:t>
            </a:r>
            <a:br>
              <a:rPr lang="en-US" sz="1800" dirty="0"/>
            </a:br>
            <a:r>
              <a:rPr lang="en-US" sz="1800" dirty="0"/>
              <a:t>DEVELOP is </a:t>
            </a:r>
            <a:r>
              <a:rPr lang="en-US" sz="1800" b="1" dirty="0"/>
              <a:t>NOT</a:t>
            </a:r>
            <a:r>
              <a:rPr lang="en-US" sz="1800" dirty="0"/>
              <a:t> part of NASA’s Office of Education.</a:t>
            </a:r>
          </a:p>
          <a:p>
            <a:pPr marL="285750" indent="-285750">
              <a:spcBef>
                <a:spcPts val="0"/>
              </a:spcBef>
              <a:spcAft>
                <a:spcPts val="1800"/>
              </a:spcAft>
              <a:buClr>
                <a:srgbClr val="EF282F"/>
              </a:buClr>
              <a:buFont typeface="Webdings" panose="05030102010509060703" pitchFamily="18" charset="2"/>
              <a:buChar char="4"/>
            </a:pPr>
            <a:r>
              <a:rPr lang="en-US" sz="1800" dirty="0"/>
              <a:t>DEVELOP is very different from NASA’s internship opportunities in the way we approach projects, focus on teamwork, the level of responsibility and authority given to participants, the opportunities we provide, and the individuals and organizations we network with. Enjoy it while you are here!</a:t>
            </a:r>
          </a:p>
          <a:p>
            <a:pPr marL="285750" indent="-285750">
              <a:spcBef>
                <a:spcPts val="0"/>
              </a:spcBef>
              <a:spcAft>
                <a:spcPts val="1800"/>
              </a:spcAft>
              <a:buClr>
                <a:srgbClr val="EF282F"/>
              </a:buClr>
              <a:buFont typeface="Webdings" panose="05030102010509060703" pitchFamily="18" charset="2"/>
              <a:buChar char="4"/>
            </a:pPr>
            <a:r>
              <a:rPr lang="en-US" sz="1800" dirty="0" smtClean="0"/>
              <a:t>Earth </a:t>
            </a:r>
            <a:r>
              <a:rPr lang="en-US" sz="1800" dirty="0"/>
              <a:t>observations and Earth science data are objective, transparent, and policy-neutral. </a:t>
            </a:r>
          </a:p>
          <a:p>
            <a:pPr marL="285750" indent="-285750">
              <a:spcBef>
                <a:spcPts val="0"/>
              </a:spcBef>
              <a:spcAft>
                <a:spcPts val="1800"/>
              </a:spcAft>
              <a:buClr>
                <a:srgbClr val="EF282F"/>
              </a:buClr>
              <a:buFont typeface="Webdings" panose="05030102010509060703" pitchFamily="18" charset="2"/>
              <a:buChar char="4"/>
            </a:pPr>
            <a:r>
              <a:rPr lang="en-US" sz="1800" dirty="0"/>
              <a:t>NASA Earth Science </a:t>
            </a:r>
            <a:r>
              <a:rPr lang="en-US" sz="1800" dirty="0" smtClean="0"/>
              <a:t>does NOT </a:t>
            </a:r>
            <a:r>
              <a:rPr lang="en-US" sz="1800" dirty="0"/>
              <a:t>develop or prescribe policy. Other agencies and organizations use the data and scientific results in their policy analysis and development.</a:t>
            </a:r>
          </a:p>
          <a:p>
            <a:pPr marL="285750" indent="-285750">
              <a:spcBef>
                <a:spcPts val="0"/>
              </a:spcBef>
              <a:spcAft>
                <a:spcPts val="1800"/>
              </a:spcAft>
              <a:buClr>
                <a:srgbClr val="EF282F"/>
              </a:buClr>
              <a:buFont typeface="Webdings" panose="05030102010509060703" pitchFamily="18" charset="2"/>
              <a:buChar char="4"/>
            </a:pPr>
            <a:r>
              <a:rPr lang="en-US" sz="1800" dirty="0" smtClean="0"/>
              <a:t>Travel is restricted and carefully managed, </a:t>
            </a:r>
            <a:r>
              <a:rPr lang="en-US" sz="1800" dirty="0"/>
              <a:t>meaning that guidelines are in place to gain approval for travel. Travel is a privilege!</a:t>
            </a:r>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spTree>
    <p:extLst>
      <p:ext uri="{BB962C8B-B14F-4D97-AF65-F5344CB8AC3E}">
        <p14:creationId xmlns:p14="http://schemas.microsoft.com/office/powerpoint/2010/main" val="2627707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10130412" y="-30646"/>
            <a:ext cx="2061588"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Quiz Time!</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 Placeholder 5"/>
          <p:cNvSpPr txBox="1">
            <a:spLocks/>
          </p:cNvSpPr>
          <p:nvPr/>
        </p:nvSpPr>
        <p:spPr>
          <a:xfrm>
            <a:off x="407846" y="1240320"/>
            <a:ext cx="8606614" cy="483391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3000"/>
              </a:spcAft>
              <a:buClr>
                <a:srgbClr val="EF282F"/>
              </a:buClr>
              <a:buFont typeface="Webdings" panose="05030102010509060703" pitchFamily="18" charset="2"/>
              <a:buChar char="4"/>
            </a:pPr>
            <a:r>
              <a:rPr lang="en-US" sz="1800" dirty="0" smtClean="0"/>
              <a:t>What year did DEVELOP begin?</a:t>
            </a:r>
          </a:p>
          <a:p>
            <a:pPr marL="285750" indent="-285750">
              <a:spcBef>
                <a:spcPts val="0"/>
              </a:spcBef>
              <a:spcAft>
                <a:spcPts val="3000"/>
              </a:spcAft>
              <a:buClr>
                <a:srgbClr val="EF282F"/>
              </a:buClr>
              <a:buFont typeface="Webdings" panose="05030102010509060703" pitchFamily="18" charset="2"/>
              <a:buChar char="4"/>
            </a:pPr>
            <a:r>
              <a:rPr lang="en-US" sz="1800" dirty="0" smtClean="0"/>
              <a:t>How many locations does DEVELOP have?</a:t>
            </a:r>
          </a:p>
          <a:p>
            <a:pPr marL="285750" indent="-285750">
              <a:spcBef>
                <a:spcPts val="0"/>
              </a:spcBef>
              <a:spcAft>
                <a:spcPts val="3000"/>
              </a:spcAft>
              <a:buClr>
                <a:srgbClr val="EF282F"/>
              </a:buClr>
              <a:buFont typeface="Webdings" panose="05030102010509060703" pitchFamily="18" charset="2"/>
              <a:buChar char="4"/>
            </a:pPr>
            <a:r>
              <a:rPr lang="en-US" sz="1800" dirty="0" smtClean="0"/>
              <a:t>What is a DEVELOP location called?</a:t>
            </a:r>
          </a:p>
          <a:p>
            <a:pPr marL="285750" indent="-285750">
              <a:spcBef>
                <a:spcPts val="0"/>
              </a:spcBef>
              <a:spcAft>
                <a:spcPts val="3000"/>
              </a:spcAft>
              <a:buClr>
                <a:srgbClr val="EF282F"/>
              </a:buClr>
              <a:buFont typeface="Webdings" panose="05030102010509060703" pitchFamily="18" charset="2"/>
              <a:buChar char="4"/>
            </a:pPr>
            <a:r>
              <a:rPr lang="en-US" sz="1800" dirty="0" smtClean="0"/>
              <a:t>What is the DEVELOP NPO?</a:t>
            </a:r>
          </a:p>
          <a:p>
            <a:pPr marL="285750" indent="-285750">
              <a:spcBef>
                <a:spcPts val="0"/>
              </a:spcBef>
              <a:spcAft>
                <a:spcPts val="3000"/>
              </a:spcAft>
              <a:buClr>
                <a:srgbClr val="EF282F"/>
              </a:buClr>
              <a:buFont typeface="Webdings" panose="05030102010509060703" pitchFamily="18" charset="2"/>
              <a:buChar char="4"/>
            </a:pPr>
            <a:r>
              <a:rPr lang="en-US" sz="1800" dirty="0" smtClean="0"/>
              <a:t>Who </a:t>
            </a:r>
            <a:r>
              <a:rPr lang="en-US" sz="1800" dirty="0" smtClean="0"/>
              <a:t>should you contact if you have a project-related question?</a:t>
            </a:r>
          </a:p>
          <a:p>
            <a:pPr marL="285750" indent="-285750">
              <a:spcBef>
                <a:spcPts val="0"/>
              </a:spcBef>
              <a:spcAft>
                <a:spcPts val="3000"/>
              </a:spcAft>
              <a:buClr>
                <a:srgbClr val="EF282F"/>
              </a:buClr>
              <a:buFont typeface="Webdings" panose="05030102010509060703" pitchFamily="18" charset="2"/>
              <a:buChar char="4"/>
            </a:pPr>
            <a:r>
              <a:rPr lang="en-US" sz="1800" dirty="0" smtClean="0"/>
              <a:t>Who should you contact if you have a schedule or payroll-related question?</a:t>
            </a:r>
          </a:p>
          <a:p>
            <a:pPr marL="285750" indent="-285750">
              <a:spcBef>
                <a:spcPts val="0"/>
              </a:spcBef>
              <a:spcAft>
                <a:spcPts val="3000"/>
              </a:spcAft>
              <a:buClr>
                <a:srgbClr val="EF282F"/>
              </a:buClr>
              <a:buFont typeface="Webdings" panose="05030102010509060703" pitchFamily="18" charset="2"/>
              <a:buChar char="4"/>
            </a:pPr>
            <a:endParaRPr lang="en-US" sz="1800" dirty="0" smtClean="0"/>
          </a:p>
        </p:txBody>
      </p:sp>
      <p:pic>
        <p:nvPicPr>
          <p:cNvPr id="43" name="Picture 4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Tree>
    <p:extLst>
      <p:ext uri="{BB962C8B-B14F-4D97-AF65-F5344CB8AC3E}">
        <p14:creationId xmlns:p14="http://schemas.microsoft.com/office/powerpoint/2010/main" val="4017109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015" y="4374"/>
            <a:ext cx="6204613" cy="4758126"/>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6092467" y="30479"/>
            <a:ext cx="6156374" cy="4770120"/>
          </a:xfrm>
          <a:prstGeom prst="rect">
            <a:avLst/>
          </a:prstGeom>
        </p:spPr>
      </p:pic>
      <p:sp>
        <p:nvSpPr>
          <p:cNvPr id="31" name="Subtitle 2"/>
          <p:cNvSpPr txBox="1">
            <a:spLocks/>
          </p:cNvSpPr>
          <p:nvPr/>
        </p:nvSpPr>
        <p:spPr>
          <a:xfrm>
            <a:off x="415353" y="5058441"/>
            <a:ext cx="6290247" cy="149578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9600" dirty="0" smtClean="0">
                <a:solidFill>
                  <a:srgbClr val="EF282F"/>
                </a:solidFill>
              </a:rPr>
              <a:t>T</a:t>
            </a:r>
            <a:r>
              <a:rPr lang="en-US" sz="7200" dirty="0" smtClean="0">
                <a:solidFill>
                  <a:srgbClr val="0061AA"/>
                </a:solidFill>
              </a:rPr>
              <a:t>HANK </a:t>
            </a:r>
            <a:r>
              <a:rPr lang="en-US" sz="9600" dirty="0" smtClean="0">
                <a:solidFill>
                  <a:srgbClr val="EF282F"/>
                </a:solidFill>
              </a:rPr>
              <a:t>Y</a:t>
            </a:r>
            <a:r>
              <a:rPr lang="en-US" sz="7200" dirty="0" smtClean="0">
                <a:solidFill>
                  <a:srgbClr val="0061AA"/>
                </a:solidFill>
              </a:rPr>
              <a:t>OU</a:t>
            </a:r>
            <a:r>
              <a:rPr lang="en-US" sz="9600" dirty="0" smtClean="0">
                <a:solidFill>
                  <a:srgbClr val="EF282F"/>
                </a:solidFill>
              </a:rPr>
              <a:t>!</a:t>
            </a:r>
          </a:p>
        </p:txBody>
      </p:sp>
      <p:sp>
        <p:nvSpPr>
          <p:cNvPr id="6" name="Rectangle 5"/>
          <p:cNvSpPr/>
          <p:nvPr/>
        </p:nvSpPr>
        <p:spPr>
          <a:xfrm>
            <a:off x="744545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44545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44545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44545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44545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44545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44545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813759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882678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9508726"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608007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676926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745120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538955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6739812" y="3438306"/>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10896590" y="63808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550342" y="206170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2649056"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2649056"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2649056"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Rectangle 40"/>
          <p:cNvSpPr/>
          <p:nvPr/>
        </p:nvSpPr>
        <p:spPr>
          <a:xfrm>
            <a:off x="2649056"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Rectangle 41"/>
          <p:cNvSpPr/>
          <p:nvPr/>
        </p:nvSpPr>
        <p:spPr>
          <a:xfrm>
            <a:off x="2649056"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42"/>
          <p:cNvSpPr/>
          <p:nvPr/>
        </p:nvSpPr>
        <p:spPr>
          <a:xfrm>
            <a:off x="2649056"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p:cNvSpPr/>
          <p:nvPr/>
        </p:nvSpPr>
        <p:spPr>
          <a:xfrm>
            <a:off x="2649056"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Rectangle 44"/>
          <p:cNvSpPr/>
          <p:nvPr/>
        </p:nvSpPr>
        <p:spPr>
          <a:xfrm rot="16200000">
            <a:off x="334119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rot="16200000">
            <a:off x="403038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54"/>
          <p:cNvSpPr/>
          <p:nvPr/>
        </p:nvSpPr>
        <p:spPr>
          <a:xfrm rot="16200000">
            <a:off x="4712331"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55"/>
          <p:cNvSpPr/>
          <p:nvPr/>
        </p:nvSpPr>
        <p:spPr>
          <a:xfrm rot="16200000">
            <a:off x="128367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p:cNvSpPr/>
          <p:nvPr/>
        </p:nvSpPr>
        <p:spPr>
          <a:xfrm rot="16200000">
            <a:off x="197286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p:cNvSpPr/>
          <p:nvPr/>
        </p:nvSpPr>
        <p:spPr>
          <a:xfrm rot="16200000">
            <a:off x="265481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58"/>
          <p:cNvSpPr/>
          <p:nvPr/>
        </p:nvSpPr>
        <p:spPr>
          <a:xfrm rot="16200000">
            <a:off x="59316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Rectangle 59"/>
          <p:cNvSpPr/>
          <p:nvPr/>
        </p:nvSpPr>
        <p:spPr>
          <a:xfrm>
            <a:off x="4706285" y="3419640"/>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60"/>
          <p:cNvSpPr/>
          <p:nvPr/>
        </p:nvSpPr>
        <p:spPr>
          <a:xfrm>
            <a:off x="5356078" y="-1076"/>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6763804"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a:off x="-94115" y="0"/>
            <a:ext cx="274331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p:cNvSpPr/>
          <p:nvPr/>
        </p:nvSpPr>
        <p:spPr>
          <a:xfrm>
            <a:off x="-81832" y="683972"/>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Rectangle 64"/>
          <p:cNvSpPr/>
          <p:nvPr/>
        </p:nvSpPr>
        <p:spPr>
          <a:xfrm>
            <a:off x="-81247" y="1375907"/>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Rectangle 65"/>
          <p:cNvSpPr/>
          <p:nvPr/>
        </p:nvSpPr>
        <p:spPr>
          <a:xfrm>
            <a:off x="-81247" y="20543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p:cNvSpPr/>
          <p:nvPr/>
        </p:nvSpPr>
        <p:spPr>
          <a:xfrm>
            <a:off x="-81247" y="27401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Rectangle 67"/>
          <p:cNvSpPr/>
          <p:nvPr/>
        </p:nvSpPr>
        <p:spPr>
          <a:xfrm>
            <a:off x="-81247" y="34259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p:cNvSpPr/>
          <p:nvPr/>
        </p:nvSpPr>
        <p:spPr>
          <a:xfrm>
            <a:off x="-81247" y="41117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p:cNvSpPr/>
          <p:nvPr/>
        </p:nvSpPr>
        <p:spPr>
          <a:xfrm rot="16200000">
            <a:off x="-146362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p:nvPr/>
        </p:nvSpPr>
        <p:spPr>
          <a:xfrm rot="16200000">
            <a:off x="-77443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p:cNvSpPr/>
          <p:nvPr/>
        </p:nvSpPr>
        <p:spPr>
          <a:xfrm rot="16200000">
            <a:off x="-92490"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p:cNvSpPr/>
          <p:nvPr/>
        </p:nvSpPr>
        <p:spPr>
          <a:xfrm rot="16200000">
            <a:off x="-215000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Rectangle 77"/>
          <p:cNvSpPr/>
          <p:nvPr/>
        </p:nvSpPr>
        <p:spPr>
          <a:xfrm>
            <a:off x="574466" y="707506"/>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Rectangle 78"/>
          <p:cNvSpPr/>
          <p:nvPr/>
        </p:nvSpPr>
        <p:spPr>
          <a:xfrm>
            <a:off x="4030087" y="1390980"/>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42664" y="670054"/>
            <a:ext cx="1967159" cy="698536"/>
          </a:xfrm>
          <a:prstGeom prst="rect">
            <a:avLst/>
          </a:prstGeom>
        </p:spPr>
      </p:pic>
      <p:sp>
        <p:nvSpPr>
          <p:cNvPr id="81" name="Text Placeholder 5"/>
          <p:cNvSpPr txBox="1">
            <a:spLocks/>
          </p:cNvSpPr>
          <p:nvPr/>
        </p:nvSpPr>
        <p:spPr>
          <a:xfrm>
            <a:off x="7317020" y="5022000"/>
            <a:ext cx="4321614" cy="1683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chemeClr val="tx1">
                    <a:lumMod val="75000"/>
                    <a:lumOff val="25000"/>
                  </a:schemeClr>
                </a:solidFill>
              </a:rPr>
              <a:t>You’re welcome for these DEVELOP knowledge bombs that just got dropped on you!</a:t>
            </a:r>
            <a:endParaRPr lang="en-US" dirty="0">
              <a:solidFill>
                <a:schemeClr val="tx1">
                  <a:lumMod val="75000"/>
                  <a:lumOff val="25000"/>
                </a:schemeClr>
              </a:solidFill>
            </a:endParaRPr>
          </a:p>
        </p:txBody>
      </p:sp>
    </p:spTree>
    <p:extLst>
      <p:ext uri="{BB962C8B-B14F-4D97-AF65-F5344CB8AC3E}">
        <p14:creationId xmlns:p14="http://schemas.microsoft.com/office/powerpoint/2010/main" val="4063394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30412" y="-30646"/>
            <a:ext cx="2061588"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DEVELOP National Program</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 Placeholder 5"/>
          <p:cNvSpPr txBox="1">
            <a:spLocks/>
          </p:cNvSpPr>
          <p:nvPr/>
        </p:nvSpPr>
        <p:spPr>
          <a:xfrm>
            <a:off x="369462" y="1106365"/>
            <a:ext cx="9669024" cy="8351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800"/>
              </a:spcAft>
              <a:buClr>
                <a:srgbClr val="EF282F"/>
              </a:buClr>
            </a:pPr>
            <a:r>
              <a:rPr lang="en-US" sz="1800" dirty="0" smtClean="0"/>
              <a:t>“Shaping the future by integrating Earth observations into global decision making.”</a:t>
            </a:r>
            <a:endParaRPr lang="en-US" sz="1600" dirty="0" smtClean="0"/>
          </a:p>
        </p:txBody>
      </p:sp>
      <p:sp>
        <p:nvSpPr>
          <p:cNvPr id="7" name="Rectangle 6"/>
          <p:cNvSpPr/>
          <p:nvPr/>
        </p:nvSpPr>
        <p:spPr>
          <a:xfrm>
            <a:off x="242597" y="4045073"/>
            <a:ext cx="9619860" cy="2677656"/>
          </a:xfrm>
          <a:prstGeom prst="rect">
            <a:avLst/>
          </a:prstGeom>
        </p:spPr>
        <p:txBody>
          <a:bodyPr wrap="square">
            <a:spAutoFit/>
          </a:bodyPr>
          <a:lstStyle/>
          <a:p>
            <a:pPr lvl="0" algn="ctr">
              <a:defRPr/>
            </a:pPr>
            <a:r>
              <a:rPr lang="en-US" b="1" dirty="0">
                <a:solidFill>
                  <a:schemeClr val="tx1">
                    <a:lumMod val="75000"/>
                    <a:lumOff val="25000"/>
                  </a:schemeClr>
                </a:solidFill>
                <a:latin typeface="Century Gothic" charset="0"/>
                <a:ea typeface="Century Gothic" charset="0"/>
                <a:cs typeface="Century Gothic" charset="0"/>
              </a:rPr>
              <a:t>DEVELOP bridges the gap between NASA Earth Science and society</a:t>
            </a:r>
            <a:r>
              <a:rPr lang="en-US" dirty="0">
                <a:solidFill>
                  <a:schemeClr val="tx1">
                    <a:lumMod val="75000"/>
                    <a:lumOff val="25000"/>
                  </a:schemeClr>
                </a:solidFill>
                <a:latin typeface="Century Gothic" charset="0"/>
                <a:ea typeface="Century Gothic" charset="0"/>
                <a:cs typeface="Century Gothic" charset="0"/>
              </a:rPr>
              <a:t>, </a:t>
            </a:r>
            <a:endParaRPr lang="en-US" dirty="0" smtClean="0">
              <a:solidFill>
                <a:schemeClr val="tx1">
                  <a:lumMod val="75000"/>
                  <a:lumOff val="25000"/>
                </a:schemeClr>
              </a:solidFill>
              <a:latin typeface="Century Gothic" charset="0"/>
              <a:ea typeface="Century Gothic" charset="0"/>
              <a:cs typeface="Century Gothic" charset="0"/>
            </a:endParaRPr>
          </a:p>
          <a:p>
            <a:pPr lvl="0" algn="ctr">
              <a:defRPr/>
            </a:pPr>
            <a:r>
              <a:rPr lang="en-US" dirty="0" smtClean="0">
                <a:solidFill>
                  <a:schemeClr val="tx1">
                    <a:lumMod val="75000"/>
                    <a:lumOff val="25000"/>
                  </a:schemeClr>
                </a:solidFill>
                <a:latin typeface="Century Gothic" charset="0"/>
                <a:ea typeface="Century Gothic" charset="0"/>
                <a:cs typeface="Century Gothic" charset="0"/>
              </a:rPr>
              <a:t>building </a:t>
            </a:r>
            <a:r>
              <a:rPr lang="en-US" dirty="0">
                <a:solidFill>
                  <a:schemeClr val="tx1">
                    <a:lumMod val="75000"/>
                    <a:lumOff val="25000"/>
                  </a:schemeClr>
                </a:solidFill>
                <a:latin typeface="Century Gothic" charset="0"/>
                <a:ea typeface="Century Gothic" charset="0"/>
                <a:cs typeface="Century Gothic" charset="0"/>
              </a:rPr>
              <a:t>capacity in both its participants and end-user </a:t>
            </a:r>
            <a:r>
              <a:rPr lang="en-US" dirty="0" smtClean="0">
                <a:solidFill>
                  <a:schemeClr val="tx1">
                    <a:lumMod val="75000"/>
                    <a:lumOff val="25000"/>
                  </a:schemeClr>
                </a:solidFill>
                <a:latin typeface="Century Gothic" charset="0"/>
                <a:ea typeface="Century Gothic" charset="0"/>
                <a:cs typeface="Century Gothic" charset="0"/>
              </a:rPr>
              <a:t>organizations to </a:t>
            </a:r>
            <a:r>
              <a:rPr lang="en-US" dirty="0">
                <a:solidFill>
                  <a:schemeClr val="tx1">
                    <a:lumMod val="75000"/>
                    <a:lumOff val="25000"/>
                  </a:schemeClr>
                </a:solidFill>
                <a:latin typeface="Century Gothic" charset="0"/>
                <a:ea typeface="Century Gothic" charset="0"/>
                <a:cs typeface="Century Gothic" charset="0"/>
              </a:rPr>
              <a:t>better prepare them to handle the environmental challenges </a:t>
            </a:r>
            <a:r>
              <a:rPr lang="en-US" dirty="0" smtClean="0">
                <a:solidFill>
                  <a:schemeClr val="tx1">
                    <a:lumMod val="75000"/>
                    <a:lumOff val="25000"/>
                  </a:schemeClr>
                </a:solidFill>
                <a:latin typeface="Century Gothic" charset="0"/>
                <a:ea typeface="Century Gothic" charset="0"/>
                <a:cs typeface="Century Gothic" charset="0"/>
              </a:rPr>
              <a:t>that </a:t>
            </a:r>
            <a:r>
              <a:rPr lang="en-US" dirty="0">
                <a:solidFill>
                  <a:schemeClr val="tx1">
                    <a:lumMod val="75000"/>
                    <a:lumOff val="25000"/>
                  </a:schemeClr>
                </a:solidFill>
                <a:latin typeface="Century Gothic" charset="0"/>
                <a:ea typeface="Century Gothic" charset="0"/>
                <a:cs typeface="Century Gothic" charset="0"/>
              </a:rPr>
              <a:t>face society</a:t>
            </a:r>
            <a:r>
              <a:rPr lang="en-US" dirty="0" smtClean="0">
                <a:solidFill>
                  <a:schemeClr val="tx1">
                    <a:lumMod val="75000"/>
                    <a:lumOff val="25000"/>
                  </a:schemeClr>
                </a:solidFill>
                <a:latin typeface="Century Gothic" charset="0"/>
                <a:ea typeface="Century Gothic" charset="0"/>
                <a:cs typeface="Century Gothic" charset="0"/>
              </a:rPr>
              <a:t>.</a:t>
            </a:r>
          </a:p>
          <a:p>
            <a:pPr lvl="0" algn="ctr">
              <a:defRPr/>
            </a:pPr>
            <a:endParaRPr lang="en-US" dirty="0">
              <a:solidFill>
                <a:schemeClr val="tx1">
                  <a:lumMod val="75000"/>
                  <a:lumOff val="25000"/>
                </a:schemeClr>
              </a:solidFill>
              <a:latin typeface="Century Gothic" charset="0"/>
              <a:ea typeface="Century Gothic" charset="0"/>
              <a:cs typeface="Century Gothic" charset="0"/>
            </a:endParaRPr>
          </a:p>
          <a:p>
            <a:pPr>
              <a:defRPr/>
            </a:pPr>
            <a:r>
              <a:rPr lang="en-US" sz="1600" b="1" dirty="0" smtClean="0">
                <a:solidFill>
                  <a:schemeClr val="tx1">
                    <a:lumMod val="75000"/>
                    <a:lumOff val="25000"/>
                  </a:schemeClr>
                </a:solidFill>
                <a:latin typeface="Century Gothic" charset="0"/>
                <a:ea typeface="Century Gothic" charset="0"/>
                <a:cs typeface="Century Gothic" charset="0"/>
              </a:rPr>
              <a:t>Elevator Speech: </a:t>
            </a:r>
            <a:r>
              <a:rPr lang="en-US" sz="1600" dirty="0" smtClean="0">
                <a:solidFill>
                  <a:schemeClr val="tx1">
                    <a:lumMod val="75000"/>
                    <a:lumOff val="25000"/>
                  </a:schemeClr>
                </a:solidFill>
                <a:latin typeface="Century Gothic" charset="0"/>
                <a:ea typeface="Century Gothic" charset="0"/>
                <a:cs typeface="Century Gothic" charset="0"/>
              </a:rPr>
              <a:t>DEVELOP</a:t>
            </a:r>
            <a:r>
              <a:rPr lang="en-US" sz="1600" dirty="0">
                <a:solidFill>
                  <a:schemeClr val="tx1">
                    <a:lumMod val="75000"/>
                    <a:lumOff val="25000"/>
                  </a:schemeClr>
                </a:solidFill>
                <a:latin typeface="Century Gothic" charset="0"/>
                <a:ea typeface="Century Gothic" charset="0"/>
                <a:cs typeface="Century Gothic" charset="0"/>
              </a:rPr>
              <a:t>, part of NASA’s Applied </a:t>
            </a:r>
            <a:r>
              <a:rPr lang="en-US" sz="1600" dirty="0" smtClean="0">
                <a:solidFill>
                  <a:schemeClr val="tx1">
                    <a:lumMod val="75000"/>
                    <a:lumOff val="25000"/>
                  </a:schemeClr>
                </a:solidFill>
                <a:latin typeface="Century Gothic" charset="0"/>
                <a:ea typeface="Century Gothic" charset="0"/>
                <a:cs typeface="Century Gothic" charset="0"/>
              </a:rPr>
              <a:t>Sciences’ Capacity Building </a:t>
            </a:r>
            <a:r>
              <a:rPr lang="en-US" sz="1600" dirty="0">
                <a:solidFill>
                  <a:schemeClr val="tx1">
                    <a:lumMod val="75000"/>
                    <a:lumOff val="25000"/>
                  </a:schemeClr>
                </a:solidFill>
                <a:latin typeface="Century Gothic" charset="0"/>
                <a:ea typeface="Century Gothic" charset="0"/>
                <a:cs typeface="Century Gothic" charset="0"/>
              </a:rPr>
              <a:t>Program, addresses environmental and public policy issues by conducting interdisciplinary feasibility projects that apply the lens of NASA Earth observations to community concerns around the globe. Bridging the gap between NASA Earth Science and society, DEVELOP builds capacity in both participants and partner organizations to better prepare them to address the challenges that face our society and future generations. </a:t>
            </a:r>
          </a:p>
        </p:txBody>
      </p:sp>
      <p:sp>
        <p:nvSpPr>
          <p:cNvPr id="41" name="TextBox 40"/>
          <p:cNvSpPr txBox="1"/>
          <p:nvPr/>
        </p:nvSpPr>
        <p:spPr>
          <a:xfrm>
            <a:off x="322120" y="1442619"/>
            <a:ext cx="9465691" cy="538609"/>
          </a:xfrm>
          <a:prstGeom prst="rect">
            <a:avLst/>
          </a:prstGeom>
          <a:noFill/>
        </p:spPr>
        <p:txBody>
          <a:bodyPr wrap="square" rtlCol="0">
            <a:spAutoFit/>
          </a:bodyPr>
          <a:lstStyle/>
          <a:p>
            <a:pPr algn="ctr" fontAlgn="base">
              <a:spcAft>
                <a:spcPts val="600"/>
              </a:spcAft>
              <a:buClr>
                <a:schemeClr val="tx1">
                  <a:lumMod val="75000"/>
                </a:schemeClr>
              </a:buClr>
            </a:pPr>
            <a:r>
              <a:rPr lang="en-US" sz="2900" b="1" dirty="0" smtClean="0">
                <a:solidFill>
                  <a:srgbClr val="0061AA"/>
                </a:solidFill>
                <a:latin typeface="Century Gothic" charset="0"/>
                <a:ea typeface="Century Gothic" charset="0"/>
                <a:cs typeface="Century Gothic" charset="0"/>
              </a:rPr>
              <a:t>Participants + Earth Observations + Decision Makers</a:t>
            </a:r>
          </a:p>
        </p:txBody>
      </p:sp>
      <p:pic>
        <p:nvPicPr>
          <p:cNvPr id="44" name="Picture 2" descr="https://share.sandia.gov/news/resources/news_releases/images/2009/mwl.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749325" y="1976783"/>
            <a:ext cx="2875071" cy="1980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7" name="Picture 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3621113" y="1976783"/>
            <a:ext cx="2641001" cy="1980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8" name="Picture 2"/>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492901" y="1976783"/>
            <a:ext cx="2641001" cy="1980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5" name="Picture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979447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6" name="Straight Connector 105"/>
          <p:cNvCxnSpPr/>
          <p:nvPr/>
        </p:nvCxnSpPr>
        <p:spPr>
          <a:xfrm>
            <a:off x="8180341" y="5865355"/>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04" name="Straight Connector 103"/>
          <p:cNvCxnSpPr/>
          <p:nvPr/>
        </p:nvCxnSpPr>
        <p:spPr>
          <a:xfrm>
            <a:off x="6186209" y="5889457"/>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102" name="Straight Connector 101"/>
          <p:cNvCxnSpPr/>
          <p:nvPr/>
        </p:nvCxnSpPr>
        <p:spPr>
          <a:xfrm>
            <a:off x="4157687" y="5875818"/>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44" name="Straight Connector 43"/>
          <p:cNvCxnSpPr/>
          <p:nvPr/>
        </p:nvCxnSpPr>
        <p:spPr>
          <a:xfrm flipH="1">
            <a:off x="4107380" y="4276933"/>
            <a:ext cx="608981" cy="529776"/>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45" name="Straight Connector 44"/>
          <p:cNvCxnSpPr/>
          <p:nvPr/>
        </p:nvCxnSpPr>
        <p:spPr>
          <a:xfrm>
            <a:off x="2189714" y="5851877"/>
            <a:ext cx="546510" cy="37198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50" name="Straight Connector 49"/>
          <p:cNvCxnSpPr/>
          <p:nvPr/>
        </p:nvCxnSpPr>
        <p:spPr>
          <a:xfrm>
            <a:off x="3045348" y="4554581"/>
            <a:ext cx="0" cy="82296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51" name="Straight Connector 50"/>
          <p:cNvCxnSpPr/>
          <p:nvPr/>
        </p:nvCxnSpPr>
        <p:spPr>
          <a:xfrm flipH="1">
            <a:off x="5101412" y="4775034"/>
            <a:ext cx="626769" cy="450107"/>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52" name="Straight Connector 51"/>
          <p:cNvCxnSpPr/>
          <p:nvPr/>
        </p:nvCxnSpPr>
        <p:spPr>
          <a:xfrm>
            <a:off x="7031517" y="4567685"/>
            <a:ext cx="0" cy="54864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72" name="Hexagon 71"/>
          <p:cNvSpPr/>
          <p:nvPr/>
        </p:nvSpPr>
        <p:spPr>
          <a:xfrm>
            <a:off x="1437176" y="5317630"/>
            <a:ext cx="1257116" cy="1060418"/>
          </a:xfrm>
          <a:prstGeom prst="hexagon">
            <a:avLst>
              <a:gd name="adj" fmla="val 31100"/>
              <a:gd name="vf" fmla="val 115470"/>
            </a:avLst>
          </a:prstGeom>
          <a:blipFill>
            <a:blip r:embed="rId3"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73" name="Hexagon 72"/>
          <p:cNvSpPr/>
          <p:nvPr/>
        </p:nvSpPr>
        <p:spPr>
          <a:xfrm>
            <a:off x="2420643" y="4721338"/>
            <a:ext cx="1257116" cy="1060418"/>
          </a:xfrm>
          <a:prstGeom prst="hexagon">
            <a:avLst>
              <a:gd name="adj" fmla="val 31100"/>
              <a:gd name="vf" fmla="val 115470"/>
            </a:avLst>
          </a:prstGeom>
          <a:blipFill>
            <a:blip r:embed="rId4" cstate="screen">
              <a:extLst>
                <a:ext uri="{28A0092B-C50C-407E-A947-70E740481C1C}">
                  <a14:useLocalDpi xmlns:a14="http://schemas.microsoft.com/office/drawing/2010/main"/>
                </a:ext>
              </a:extLst>
            </a:blip>
            <a:stretch>
              <a:fillRect l="-12000" t="-1000" r="-21000" b="-19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74" name="Hexagon 73"/>
          <p:cNvSpPr/>
          <p:nvPr/>
        </p:nvSpPr>
        <p:spPr>
          <a:xfrm>
            <a:off x="3417019" y="4159688"/>
            <a:ext cx="1257116" cy="1060418"/>
          </a:xfrm>
          <a:prstGeom prst="hexagon">
            <a:avLst>
              <a:gd name="adj" fmla="val 31100"/>
              <a:gd name="vf" fmla="val 115470"/>
            </a:avLst>
          </a:prstGeom>
          <a:blipFill>
            <a:blip r:embed="rId5"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75" name="Hexagon 74"/>
          <p:cNvSpPr/>
          <p:nvPr/>
        </p:nvSpPr>
        <p:spPr>
          <a:xfrm>
            <a:off x="3413605" y="5307470"/>
            <a:ext cx="1257116" cy="1060418"/>
          </a:xfrm>
          <a:prstGeom prst="hexagon">
            <a:avLst>
              <a:gd name="adj" fmla="val 31100"/>
              <a:gd name="vf" fmla="val 115470"/>
            </a:avLst>
          </a:prstGeom>
          <a:blipFill>
            <a:blip r:embed="rId6"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76" name="Hexagon 75"/>
          <p:cNvSpPr/>
          <p:nvPr/>
        </p:nvSpPr>
        <p:spPr>
          <a:xfrm>
            <a:off x="4425179" y="4720170"/>
            <a:ext cx="1257116" cy="1060418"/>
          </a:xfrm>
          <a:prstGeom prst="hexagon">
            <a:avLst>
              <a:gd name="adj" fmla="val 31100"/>
              <a:gd name="vf" fmla="val 115470"/>
            </a:avLst>
          </a:prstGeom>
          <a:blipFill>
            <a:blip r:embed="rId7"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87" name="Hexagon 86"/>
          <p:cNvSpPr/>
          <p:nvPr/>
        </p:nvSpPr>
        <p:spPr>
          <a:xfrm>
            <a:off x="5409887" y="5317630"/>
            <a:ext cx="1257116" cy="1060418"/>
          </a:xfrm>
          <a:prstGeom prst="hexagon">
            <a:avLst>
              <a:gd name="adj" fmla="val 31100"/>
              <a:gd name="vf" fmla="val 115470"/>
            </a:avLst>
          </a:prstGeom>
          <a:blipFill>
            <a:blip r:embed="rId8"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88" name="Hexagon 87"/>
          <p:cNvSpPr/>
          <p:nvPr/>
        </p:nvSpPr>
        <p:spPr>
          <a:xfrm>
            <a:off x="6409576" y="4728276"/>
            <a:ext cx="1257116" cy="1060418"/>
          </a:xfrm>
          <a:prstGeom prst="hexagon">
            <a:avLst>
              <a:gd name="adj" fmla="val 31100"/>
              <a:gd name="vf" fmla="val 115470"/>
            </a:avLst>
          </a:prstGeom>
          <a:blipFill>
            <a:blip r:embed="rId9"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93" name="Hexagon 92"/>
          <p:cNvSpPr/>
          <p:nvPr/>
        </p:nvSpPr>
        <p:spPr>
          <a:xfrm>
            <a:off x="7407265" y="5307470"/>
            <a:ext cx="1257116" cy="1060418"/>
          </a:xfrm>
          <a:prstGeom prst="hexagon">
            <a:avLst>
              <a:gd name="adj" fmla="val 31100"/>
              <a:gd name="vf" fmla="val 115470"/>
            </a:avLst>
          </a:prstGeom>
          <a:blipFill>
            <a:blip r:embed="rId10"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pic>
        <p:nvPicPr>
          <p:cNvPr id="23" name="Picture 22"/>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rot="16200000">
            <a:off x="7714588" y="2385554"/>
            <a:ext cx="6872492" cy="210138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DEVELOP History </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Text Placeholder 5"/>
          <p:cNvSpPr txBox="1">
            <a:spLocks/>
          </p:cNvSpPr>
          <p:nvPr/>
        </p:nvSpPr>
        <p:spPr>
          <a:xfrm>
            <a:off x="272578" y="1251893"/>
            <a:ext cx="982665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In 1998, three interns at NASA Langley Research Center co-authored the white paper “Practical Applications of Remote </a:t>
            </a:r>
            <a:r>
              <a:rPr lang="en-US" sz="1800" dirty="0" smtClean="0"/>
              <a:t>Sensing.” </a:t>
            </a:r>
          </a:p>
          <a:p>
            <a:pPr marL="285750" indent="-285750">
              <a:spcBef>
                <a:spcPts val="0"/>
              </a:spcBef>
              <a:spcAft>
                <a:spcPts val="600"/>
              </a:spcAft>
              <a:buClr>
                <a:srgbClr val="EF282F"/>
              </a:buClr>
              <a:buFont typeface="Webdings" panose="05030102010509060703" pitchFamily="18" charset="2"/>
              <a:buChar char="4"/>
            </a:pPr>
            <a:r>
              <a:rPr lang="en-US" sz="1800" dirty="0" smtClean="0"/>
              <a:t>At </a:t>
            </a:r>
            <a:r>
              <a:rPr lang="en-US" sz="1800" dirty="0"/>
              <a:t>that time, the Digital Earth Initiative, a federal interagency project dedicated to creating a virtual representation of the Earth to further human understanding of the world, was piloting an effort to increase public access to federal information about the Earth and the environment. </a:t>
            </a:r>
            <a:r>
              <a:rPr lang="en-US" sz="1800" dirty="0" smtClean="0"/>
              <a:t>A </a:t>
            </a:r>
            <a:r>
              <a:rPr lang="en-US" sz="1800" dirty="0"/>
              <a:t>proposal combining NASA’s Digital Earth Initiative and the students’ paper advocated the formation of a program, and in 1999 DEVELOP was officially formed. </a:t>
            </a:r>
            <a:endParaRPr lang="en-US" sz="1800" dirty="0" smtClean="0"/>
          </a:p>
          <a:p>
            <a:pPr marL="285750" indent="-285750">
              <a:spcBef>
                <a:spcPts val="0"/>
              </a:spcBef>
              <a:spcAft>
                <a:spcPts val="600"/>
              </a:spcAft>
              <a:buClr>
                <a:srgbClr val="EF282F"/>
              </a:buClr>
              <a:buFont typeface="Webdings" panose="05030102010509060703" pitchFamily="18" charset="2"/>
              <a:buChar char="4"/>
            </a:pPr>
            <a:r>
              <a:rPr lang="en-US" sz="1800" dirty="0" smtClean="0"/>
              <a:t>Beginning </a:t>
            </a:r>
            <a:r>
              <a:rPr lang="en-US" sz="1800" dirty="0"/>
              <a:t>in 2001, </a:t>
            </a:r>
            <a:r>
              <a:rPr lang="en-US" sz="1800" dirty="0" smtClean="0"/>
              <a:t>expansion beyond Langley began and continues </a:t>
            </a:r>
            <a:r>
              <a:rPr lang="en-US" sz="1800" dirty="0"/>
              <a:t>to today. </a:t>
            </a:r>
            <a:endParaRPr lang="en-US" sz="1800" dirty="0" smtClean="0"/>
          </a:p>
        </p:txBody>
      </p:sp>
      <p:sp>
        <p:nvSpPr>
          <p:cNvPr id="107" name="Oval 106"/>
          <p:cNvSpPr/>
          <p:nvPr/>
        </p:nvSpPr>
        <p:spPr>
          <a:xfrm>
            <a:off x="8685382" y="6189401"/>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 name="Oval 104"/>
          <p:cNvSpPr/>
          <p:nvPr/>
        </p:nvSpPr>
        <p:spPr>
          <a:xfrm>
            <a:off x="6691250" y="6213503"/>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Oval 102"/>
          <p:cNvSpPr/>
          <p:nvPr/>
        </p:nvSpPr>
        <p:spPr>
          <a:xfrm>
            <a:off x="4662728" y="6199864"/>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TextBox 60"/>
          <p:cNvSpPr txBox="1"/>
          <p:nvPr/>
        </p:nvSpPr>
        <p:spPr>
          <a:xfrm>
            <a:off x="2610765" y="6035966"/>
            <a:ext cx="1007007" cy="523220"/>
          </a:xfrm>
          <a:prstGeom prst="rect">
            <a:avLst/>
          </a:prstGeom>
          <a:noFill/>
        </p:spPr>
        <p:txBody>
          <a:bodyPr wrap="none" rtlCol="0">
            <a:spAutoFit/>
          </a:bodyPr>
          <a:lstStyle/>
          <a:p>
            <a:pPr algn="ctr"/>
            <a:r>
              <a:rPr lang="en-US" sz="1400" b="1" dirty="0" smtClean="0">
                <a:solidFill>
                  <a:schemeClr val="tx1">
                    <a:lumMod val="75000"/>
                    <a:lumOff val="25000"/>
                  </a:schemeClr>
                </a:solidFill>
              </a:rPr>
              <a:t>2004</a:t>
            </a:r>
            <a:endParaRPr lang="en-US" sz="1400" b="1" dirty="0">
              <a:solidFill>
                <a:schemeClr val="tx1">
                  <a:lumMod val="75000"/>
                  <a:lumOff val="25000"/>
                </a:schemeClr>
              </a:solidFill>
            </a:endParaRPr>
          </a:p>
          <a:p>
            <a:pPr algn="ctr"/>
            <a:r>
              <a:rPr lang="en-US" sz="1400" dirty="0" smtClean="0">
                <a:solidFill>
                  <a:schemeClr val="tx1">
                    <a:lumMod val="75000"/>
                    <a:lumOff val="25000"/>
                  </a:schemeClr>
                </a:solidFill>
              </a:rPr>
              <a:t>Goddard</a:t>
            </a:r>
            <a:endParaRPr lang="en-US" sz="1400" dirty="0">
              <a:solidFill>
                <a:schemeClr val="tx1">
                  <a:lumMod val="75000"/>
                  <a:lumOff val="25000"/>
                </a:schemeClr>
              </a:solidFill>
            </a:endParaRPr>
          </a:p>
        </p:txBody>
      </p:sp>
      <p:cxnSp>
        <p:nvCxnSpPr>
          <p:cNvPr id="99" name="Straight Connector 98"/>
          <p:cNvCxnSpPr/>
          <p:nvPr/>
        </p:nvCxnSpPr>
        <p:spPr>
          <a:xfrm>
            <a:off x="1049760" y="5119085"/>
            <a:ext cx="0" cy="82296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43" name="Straight Connector 42"/>
          <p:cNvCxnSpPr>
            <a:stCxn id="90" idx="5"/>
          </p:cNvCxnSpPr>
          <p:nvPr/>
        </p:nvCxnSpPr>
        <p:spPr>
          <a:xfrm>
            <a:off x="1434158" y="4310648"/>
            <a:ext cx="431307" cy="333425"/>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cxnSp>
        <p:nvCxnSpPr>
          <p:cNvPr id="53" name="Straight Connector 52"/>
          <p:cNvCxnSpPr/>
          <p:nvPr/>
        </p:nvCxnSpPr>
        <p:spPr>
          <a:xfrm>
            <a:off x="9026147" y="4578318"/>
            <a:ext cx="0" cy="548640"/>
          </a:xfrm>
          <a:prstGeom prst="line">
            <a:avLst/>
          </a:prstGeom>
          <a:ln>
            <a:solidFill>
              <a:srgbClr val="9298A8"/>
            </a:solidFill>
          </a:ln>
        </p:spPr>
        <p:style>
          <a:lnRef idx="3">
            <a:schemeClr val="accent3"/>
          </a:lnRef>
          <a:fillRef idx="0">
            <a:schemeClr val="accent3"/>
          </a:fillRef>
          <a:effectRef idx="2">
            <a:schemeClr val="accent3"/>
          </a:effectRef>
          <a:fontRef idx="minor">
            <a:schemeClr val="tx1"/>
          </a:fontRef>
        </p:style>
      </p:cxnSp>
      <p:sp>
        <p:nvSpPr>
          <p:cNvPr id="56" name="TextBox 55"/>
          <p:cNvSpPr txBox="1"/>
          <p:nvPr/>
        </p:nvSpPr>
        <p:spPr>
          <a:xfrm>
            <a:off x="2753093" y="4022368"/>
            <a:ext cx="588623" cy="523220"/>
          </a:xfrm>
          <a:prstGeom prst="rect">
            <a:avLst/>
          </a:prstGeom>
          <a:noFill/>
        </p:spPr>
        <p:txBody>
          <a:bodyPr wrap="none" rtlCol="0">
            <a:spAutoFit/>
          </a:bodyPr>
          <a:lstStyle/>
          <a:p>
            <a:pPr algn="ctr"/>
            <a:r>
              <a:rPr lang="en-US" sz="1400" dirty="0" smtClean="0">
                <a:solidFill>
                  <a:schemeClr val="tx1">
                    <a:lumMod val="75000"/>
                    <a:lumOff val="25000"/>
                  </a:schemeClr>
                </a:solidFill>
              </a:rPr>
              <a:t>JPL</a:t>
            </a:r>
            <a:endParaRPr lang="en-US" sz="1400" dirty="0">
              <a:solidFill>
                <a:schemeClr val="tx1">
                  <a:lumMod val="75000"/>
                  <a:lumOff val="25000"/>
                </a:schemeClr>
              </a:solidFill>
            </a:endParaRPr>
          </a:p>
          <a:p>
            <a:pPr algn="ctr"/>
            <a:r>
              <a:rPr lang="en-US" sz="1400" b="1" dirty="0" smtClean="0">
                <a:solidFill>
                  <a:schemeClr val="tx1">
                    <a:lumMod val="75000"/>
                    <a:lumOff val="25000"/>
                  </a:schemeClr>
                </a:solidFill>
              </a:rPr>
              <a:t>2008</a:t>
            </a:r>
            <a:endParaRPr lang="en-US" sz="1400" b="1" dirty="0">
              <a:solidFill>
                <a:schemeClr val="tx1">
                  <a:lumMod val="75000"/>
                  <a:lumOff val="25000"/>
                </a:schemeClr>
              </a:solidFill>
            </a:endParaRPr>
          </a:p>
        </p:txBody>
      </p:sp>
      <p:sp>
        <p:nvSpPr>
          <p:cNvPr id="57" name="TextBox 56"/>
          <p:cNvSpPr txBox="1"/>
          <p:nvPr/>
        </p:nvSpPr>
        <p:spPr>
          <a:xfrm>
            <a:off x="5480671" y="4390149"/>
            <a:ext cx="1172116" cy="523220"/>
          </a:xfrm>
          <a:prstGeom prst="rect">
            <a:avLst/>
          </a:prstGeom>
          <a:noFill/>
        </p:spPr>
        <p:txBody>
          <a:bodyPr wrap="none" rtlCol="0">
            <a:spAutoFit/>
          </a:bodyPr>
          <a:lstStyle/>
          <a:p>
            <a:pPr algn="ctr"/>
            <a:r>
              <a:rPr lang="en-US" sz="1400" dirty="0" smtClean="0">
                <a:solidFill>
                  <a:schemeClr val="tx1">
                    <a:lumMod val="75000"/>
                    <a:lumOff val="25000"/>
                  </a:schemeClr>
                </a:solidFill>
              </a:rPr>
              <a:t>Athens, GA</a:t>
            </a:r>
            <a:endParaRPr lang="en-US" sz="1400" dirty="0">
              <a:solidFill>
                <a:schemeClr val="tx1">
                  <a:lumMod val="75000"/>
                  <a:lumOff val="25000"/>
                </a:schemeClr>
              </a:solidFill>
            </a:endParaRPr>
          </a:p>
          <a:p>
            <a:pPr algn="ctr"/>
            <a:r>
              <a:rPr lang="en-US" sz="1400" b="1" dirty="0" smtClean="0">
                <a:solidFill>
                  <a:schemeClr val="tx1">
                    <a:lumMod val="75000"/>
                    <a:lumOff val="25000"/>
                  </a:schemeClr>
                </a:solidFill>
              </a:rPr>
              <a:t>2013</a:t>
            </a:r>
            <a:endParaRPr lang="en-US" sz="1400" b="1" dirty="0">
              <a:solidFill>
                <a:schemeClr val="tx1">
                  <a:lumMod val="75000"/>
                  <a:lumOff val="25000"/>
                </a:schemeClr>
              </a:solidFill>
            </a:endParaRPr>
          </a:p>
        </p:txBody>
      </p:sp>
      <p:sp>
        <p:nvSpPr>
          <p:cNvPr id="58" name="TextBox 57"/>
          <p:cNvSpPr txBox="1"/>
          <p:nvPr/>
        </p:nvSpPr>
        <p:spPr>
          <a:xfrm>
            <a:off x="6391703" y="4024919"/>
            <a:ext cx="1284326" cy="523220"/>
          </a:xfrm>
          <a:prstGeom prst="rect">
            <a:avLst/>
          </a:prstGeom>
          <a:noFill/>
        </p:spPr>
        <p:txBody>
          <a:bodyPr wrap="none" rtlCol="0">
            <a:spAutoFit/>
          </a:bodyPr>
          <a:lstStyle/>
          <a:p>
            <a:pPr algn="ctr"/>
            <a:r>
              <a:rPr lang="en-US" sz="1400" dirty="0" smtClean="0">
                <a:solidFill>
                  <a:schemeClr val="tx1">
                    <a:lumMod val="75000"/>
                    <a:lumOff val="25000"/>
                  </a:schemeClr>
                </a:solidFill>
              </a:rPr>
              <a:t>Pocatello, ID</a:t>
            </a:r>
            <a:endParaRPr lang="en-US" sz="1400" dirty="0">
              <a:solidFill>
                <a:schemeClr val="tx1">
                  <a:lumMod val="75000"/>
                  <a:lumOff val="25000"/>
                </a:schemeClr>
              </a:solidFill>
            </a:endParaRPr>
          </a:p>
          <a:p>
            <a:pPr algn="ctr"/>
            <a:r>
              <a:rPr lang="en-US" sz="1400" b="1" dirty="0" smtClean="0">
                <a:solidFill>
                  <a:schemeClr val="tx1">
                    <a:lumMod val="75000"/>
                    <a:lumOff val="25000"/>
                  </a:schemeClr>
                </a:solidFill>
              </a:rPr>
              <a:t>2015</a:t>
            </a:r>
            <a:endParaRPr lang="en-US" sz="1400" b="1" dirty="0">
              <a:solidFill>
                <a:schemeClr val="tx1">
                  <a:lumMod val="75000"/>
                  <a:lumOff val="25000"/>
                </a:schemeClr>
              </a:solidFill>
            </a:endParaRPr>
          </a:p>
        </p:txBody>
      </p:sp>
      <p:sp>
        <p:nvSpPr>
          <p:cNvPr id="59" name="TextBox 58"/>
          <p:cNvSpPr txBox="1"/>
          <p:nvPr/>
        </p:nvSpPr>
        <p:spPr>
          <a:xfrm>
            <a:off x="8449549" y="4009551"/>
            <a:ext cx="1157689" cy="523220"/>
          </a:xfrm>
          <a:prstGeom prst="rect">
            <a:avLst/>
          </a:prstGeom>
          <a:noFill/>
        </p:spPr>
        <p:txBody>
          <a:bodyPr wrap="none" rtlCol="0">
            <a:spAutoFit/>
          </a:bodyPr>
          <a:lstStyle/>
          <a:p>
            <a:pPr algn="ctr"/>
            <a:r>
              <a:rPr lang="en-US" sz="1400" dirty="0" smtClean="0">
                <a:solidFill>
                  <a:schemeClr val="tx1">
                    <a:lumMod val="75000"/>
                    <a:lumOff val="25000"/>
                  </a:schemeClr>
                </a:solidFill>
              </a:rPr>
              <a:t>Boston, MA</a:t>
            </a:r>
            <a:endParaRPr lang="en-US" sz="1400" dirty="0">
              <a:solidFill>
                <a:schemeClr val="tx1">
                  <a:lumMod val="75000"/>
                  <a:lumOff val="25000"/>
                </a:schemeClr>
              </a:solidFill>
            </a:endParaRPr>
          </a:p>
          <a:p>
            <a:pPr algn="ctr"/>
            <a:r>
              <a:rPr lang="en-US" sz="1400" b="1" dirty="0" smtClean="0">
                <a:solidFill>
                  <a:schemeClr val="tx1">
                    <a:lumMod val="75000"/>
                    <a:lumOff val="25000"/>
                  </a:schemeClr>
                </a:solidFill>
              </a:rPr>
              <a:t>2018</a:t>
            </a:r>
            <a:endParaRPr lang="en-US" sz="1400" b="1" dirty="0">
              <a:solidFill>
                <a:schemeClr val="tx1">
                  <a:lumMod val="75000"/>
                  <a:lumOff val="25000"/>
                </a:schemeClr>
              </a:solidFill>
            </a:endParaRPr>
          </a:p>
        </p:txBody>
      </p:sp>
      <p:sp>
        <p:nvSpPr>
          <p:cNvPr id="62" name="TextBox 61"/>
          <p:cNvSpPr txBox="1"/>
          <p:nvPr/>
        </p:nvSpPr>
        <p:spPr>
          <a:xfrm>
            <a:off x="4323361" y="6070777"/>
            <a:ext cx="1500732" cy="523220"/>
          </a:xfrm>
          <a:prstGeom prst="rect">
            <a:avLst/>
          </a:prstGeom>
          <a:noFill/>
        </p:spPr>
        <p:txBody>
          <a:bodyPr wrap="none" rtlCol="0">
            <a:spAutoFit/>
          </a:bodyPr>
          <a:lstStyle/>
          <a:p>
            <a:pPr algn="ctr"/>
            <a:r>
              <a:rPr lang="en-US" sz="1400" b="1" dirty="0" smtClean="0">
                <a:solidFill>
                  <a:schemeClr val="tx1">
                    <a:lumMod val="75000"/>
                    <a:lumOff val="25000"/>
                  </a:schemeClr>
                </a:solidFill>
              </a:rPr>
              <a:t>2012</a:t>
            </a:r>
            <a:endParaRPr lang="en-US" sz="1400" b="1" dirty="0">
              <a:solidFill>
                <a:schemeClr val="tx1">
                  <a:lumMod val="75000"/>
                  <a:lumOff val="25000"/>
                </a:schemeClr>
              </a:solidFill>
            </a:endParaRPr>
          </a:p>
          <a:p>
            <a:pPr algn="ctr"/>
            <a:r>
              <a:rPr lang="en-US" sz="1400" dirty="0" smtClean="0">
                <a:solidFill>
                  <a:schemeClr val="tx1">
                    <a:lumMod val="75000"/>
                    <a:lumOff val="25000"/>
                  </a:schemeClr>
                </a:solidFill>
              </a:rPr>
              <a:t>Fort Collins, CO</a:t>
            </a:r>
            <a:endParaRPr lang="en-US" sz="1400" dirty="0">
              <a:solidFill>
                <a:schemeClr val="tx1">
                  <a:lumMod val="75000"/>
                  <a:lumOff val="25000"/>
                </a:schemeClr>
              </a:solidFill>
            </a:endParaRPr>
          </a:p>
        </p:txBody>
      </p:sp>
      <p:sp>
        <p:nvSpPr>
          <p:cNvPr id="63" name="TextBox 62"/>
          <p:cNvSpPr txBox="1"/>
          <p:nvPr/>
        </p:nvSpPr>
        <p:spPr>
          <a:xfrm>
            <a:off x="6433037" y="6033071"/>
            <a:ext cx="1313180" cy="523220"/>
          </a:xfrm>
          <a:prstGeom prst="rect">
            <a:avLst/>
          </a:prstGeom>
          <a:noFill/>
        </p:spPr>
        <p:txBody>
          <a:bodyPr wrap="none" rtlCol="0">
            <a:spAutoFit/>
          </a:bodyPr>
          <a:lstStyle/>
          <a:p>
            <a:pPr algn="ctr"/>
            <a:r>
              <a:rPr lang="en-US" sz="1400" b="1" dirty="0" smtClean="0">
                <a:solidFill>
                  <a:schemeClr val="tx1">
                    <a:lumMod val="75000"/>
                    <a:lumOff val="25000"/>
                  </a:schemeClr>
                </a:solidFill>
              </a:rPr>
              <a:t>2014</a:t>
            </a:r>
            <a:endParaRPr lang="en-US" sz="1400" b="1" dirty="0">
              <a:solidFill>
                <a:schemeClr val="tx1">
                  <a:lumMod val="75000"/>
                  <a:lumOff val="25000"/>
                </a:schemeClr>
              </a:solidFill>
            </a:endParaRPr>
          </a:p>
          <a:p>
            <a:pPr algn="ctr"/>
            <a:r>
              <a:rPr lang="en-US" sz="1400" dirty="0" smtClean="0">
                <a:solidFill>
                  <a:schemeClr val="tx1">
                    <a:lumMod val="75000"/>
                    <a:lumOff val="25000"/>
                  </a:schemeClr>
                </a:solidFill>
              </a:rPr>
              <a:t>Asheville, NC</a:t>
            </a:r>
            <a:endParaRPr lang="en-US" sz="1400" dirty="0">
              <a:solidFill>
                <a:schemeClr val="tx1">
                  <a:lumMod val="75000"/>
                  <a:lumOff val="25000"/>
                </a:schemeClr>
              </a:solidFill>
            </a:endParaRPr>
          </a:p>
        </p:txBody>
      </p:sp>
      <p:sp>
        <p:nvSpPr>
          <p:cNvPr id="64" name="TextBox 63"/>
          <p:cNvSpPr txBox="1"/>
          <p:nvPr/>
        </p:nvSpPr>
        <p:spPr>
          <a:xfrm>
            <a:off x="8496784" y="6016891"/>
            <a:ext cx="1104790" cy="523220"/>
          </a:xfrm>
          <a:prstGeom prst="rect">
            <a:avLst/>
          </a:prstGeom>
          <a:noFill/>
        </p:spPr>
        <p:txBody>
          <a:bodyPr wrap="none" rtlCol="0">
            <a:spAutoFit/>
          </a:bodyPr>
          <a:lstStyle/>
          <a:p>
            <a:pPr algn="ctr"/>
            <a:r>
              <a:rPr lang="en-US" sz="1400" b="1" dirty="0" smtClean="0">
                <a:solidFill>
                  <a:schemeClr val="tx1">
                    <a:lumMod val="75000"/>
                    <a:lumOff val="25000"/>
                  </a:schemeClr>
                </a:solidFill>
              </a:rPr>
              <a:t>2016</a:t>
            </a:r>
            <a:endParaRPr lang="en-US" sz="1400" b="1" dirty="0">
              <a:solidFill>
                <a:schemeClr val="tx1">
                  <a:lumMod val="75000"/>
                  <a:lumOff val="25000"/>
                </a:schemeClr>
              </a:solidFill>
            </a:endParaRPr>
          </a:p>
          <a:p>
            <a:pPr algn="ctr"/>
            <a:r>
              <a:rPr lang="en-US" sz="1400" dirty="0" smtClean="0">
                <a:solidFill>
                  <a:schemeClr val="tx1">
                    <a:lumMod val="75000"/>
                    <a:lumOff val="25000"/>
                  </a:schemeClr>
                </a:solidFill>
              </a:rPr>
              <a:t>Tempe, AZ</a:t>
            </a:r>
            <a:endParaRPr lang="en-US" sz="1400" dirty="0">
              <a:solidFill>
                <a:schemeClr val="tx1">
                  <a:lumMod val="75000"/>
                  <a:lumOff val="25000"/>
                </a:schemeClr>
              </a:solidFill>
            </a:endParaRPr>
          </a:p>
        </p:txBody>
      </p:sp>
      <p:sp>
        <p:nvSpPr>
          <p:cNvPr id="66" name="Hexagon 65"/>
          <p:cNvSpPr/>
          <p:nvPr/>
        </p:nvSpPr>
        <p:spPr>
          <a:xfrm>
            <a:off x="427534" y="4730335"/>
            <a:ext cx="1257116" cy="1060418"/>
          </a:xfrm>
          <a:prstGeom prst="hexagon">
            <a:avLst>
              <a:gd name="adj" fmla="val 31100"/>
              <a:gd name="vf" fmla="val 115470"/>
            </a:avLst>
          </a:prstGeom>
          <a:blipFill dpi="0" rotWithShape="1">
            <a:blip r:embed="rId12" cstate="screen">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81" name="Hexagon 80"/>
          <p:cNvSpPr/>
          <p:nvPr/>
        </p:nvSpPr>
        <p:spPr>
          <a:xfrm>
            <a:off x="8392656" y="4738436"/>
            <a:ext cx="1257116" cy="1060418"/>
          </a:xfrm>
          <a:prstGeom prst="hexagon">
            <a:avLst>
              <a:gd name="adj" fmla="val 31100"/>
              <a:gd name="vf" fmla="val 115470"/>
            </a:avLst>
          </a:prstGeom>
          <a:blipFill>
            <a:blip r:embed="rId10"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83" name="Hexagon 82"/>
          <p:cNvSpPr/>
          <p:nvPr/>
        </p:nvSpPr>
        <p:spPr>
          <a:xfrm>
            <a:off x="1424156" y="4147894"/>
            <a:ext cx="1257116" cy="1060418"/>
          </a:xfrm>
          <a:prstGeom prst="hexagon">
            <a:avLst>
              <a:gd name="adj" fmla="val 31100"/>
              <a:gd name="vf" fmla="val 115470"/>
            </a:avLst>
          </a:prstGeom>
          <a:blipFill>
            <a:blip r:embed="rId13"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
        <p:nvSpPr>
          <p:cNvPr id="85" name="TextBox 84"/>
          <p:cNvSpPr txBox="1"/>
          <p:nvPr/>
        </p:nvSpPr>
        <p:spPr>
          <a:xfrm>
            <a:off x="683761" y="3980822"/>
            <a:ext cx="671979" cy="523220"/>
          </a:xfrm>
          <a:prstGeom prst="rect">
            <a:avLst/>
          </a:prstGeom>
          <a:noFill/>
        </p:spPr>
        <p:txBody>
          <a:bodyPr wrap="none" rtlCol="0">
            <a:spAutoFit/>
          </a:bodyPr>
          <a:lstStyle/>
          <a:p>
            <a:pPr algn="ctr"/>
            <a:r>
              <a:rPr lang="en-US" sz="1400" dirty="0">
                <a:solidFill>
                  <a:schemeClr val="tx1">
                    <a:lumMod val="75000"/>
                    <a:lumOff val="25000"/>
                  </a:schemeClr>
                </a:solidFill>
              </a:rPr>
              <a:t>Ames</a:t>
            </a:r>
          </a:p>
          <a:p>
            <a:pPr algn="ctr"/>
            <a:r>
              <a:rPr lang="en-US" sz="1400" b="1" dirty="0">
                <a:solidFill>
                  <a:schemeClr val="tx1">
                    <a:lumMod val="75000"/>
                    <a:lumOff val="25000"/>
                  </a:schemeClr>
                </a:solidFill>
              </a:rPr>
              <a:t>2003</a:t>
            </a:r>
          </a:p>
        </p:txBody>
      </p:sp>
      <p:sp>
        <p:nvSpPr>
          <p:cNvPr id="86" name="TextBox 85"/>
          <p:cNvSpPr txBox="1"/>
          <p:nvPr/>
        </p:nvSpPr>
        <p:spPr>
          <a:xfrm>
            <a:off x="4688878" y="4031391"/>
            <a:ext cx="899605" cy="523220"/>
          </a:xfrm>
          <a:prstGeom prst="rect">
            <a:avLst/>
          </a:prstGeom>
          <a:noFill/>
        </p:spPr>
        <p:txBody>
          <a:bodyPr wrap="none" rtlCol="0">
            <a:spAutoFit/>
          </a:bodyPr>
          <a:lstStyle/>
          <a:p>
            <a:pPr algn="ctr"/>
            <a:r>
              <a:rPr lang="en-US" sz="1400" dirty="0" smtClean="0">
                <a:solidFill>
                  <a:schemeClr val="tx1">
                    <a:lumMod val="75000"/>
                    <a:lumOff val="25000"/>
                  </a:schemeClr>
                </a:solidFill>
              </a:rPr>
              <a:t>Marshall</a:t>
            </a:r>
            <a:endParaRPr lang="en-US" sz="1400" dirty="0">
              <a:solidFill>
                <a:schemeClr val="tx1">
                  <a:lumMod val="75000"/>
                  <a:lumOff val="25000"/>
                </a:schemeClr>
              </a:solidFill>
            </a:endParaRPr>
          </a:p>
          <a:p>
            <a:pPr algn="ctr"/>
            <a:r>
              <a:rPr lang="en-US" sz="1400" b="1" dirty="0">
                <a:solidFill>
                  <a:schemeClr val="tx1">
                    <a:lumMod val="75000"/>
                    <a:lumOff val="25000"/>
                  </a:schemeClr>
                </a:solidFill>
              </a:rPr>
              <a:t>2008</a:t>
            </a:r>
          </a:p>
        </p:txBody>
      </p:sp>
      <p:sp>
        <p:nvSpPr>
          <p:cNvPr id="89" name="Oval 88"/>
          <p:cNvSpPr/>
          <p:nvPr/>
        </p:nvSpPr>
        <p:spPr>
          <a:xfrm>
            <a:off x="2694755" y="6175923"/>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Oval 89"/>
          <p:cNvSpPr/>
          <p:nvPr/>
        </p:nvSpPr>
        <p:spPr>
          <a:xfrm>
            <a:off x="1340499" y="4216989"/>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Oval 90"/>
          <p:cNvSpPr/>
          <p:nvPr/>
        </p:nvSpPr>
        <p:spPr>
          <a:xfrm>
            <a:off x="2988984" y="4535284"/>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Oval 91"/>
          <p:cNvSpPr/>
          <p:nvPr/>
        </p:nvSpPr>
        <p:spPr>
          <a:xfrm>
            <a:off x="4675721" y="4216989"/>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Oval 93"/>
          <p:cNvSpPr/>
          <p:nvPr/>
        </p:nvSpPr>
        <p:spPr>
          <a:xfrm>
            <a:off x="5677381" y="4720170"/>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Oval 96"/>
          <p:cNvSpPr/>
          <p:nvPr/>
        </p:nvSpPr>
        <p:spPr>
          <a:xfrm>
            <a:off x="8970684" y="4510703"/>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Oval 97"/>
          <p:cNvSpPr/>
          <p:nvPr/>
        </p:nvSpPr>
        <p:spPr>
          <a:xfrm>
            <a:off x="6976653" y="4501492"/>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TextBox 99"/>
          <p:cNvSpPr txBox="1"/>
          <p:nvPr/>
        </p:nvSpPr>
        <p:spPr>
          <a:xfrm>
            <a:off x="621718" y="5950629"/>
            <a:ext cx="869149" cy="523220"/>
          </a:xfrm>
          <a:prstGeom prst="rect">
            <a:avLst/>
          </a:prstGeom>
          <a:noFill/>
        </p:spPr>
        <p:txBody>
          <a:bodyPr wrap="none" rtlCol="0">
            <a:spAutoFit/>
          </a:bodyPr>
          <a:lstStyle/>
          <a:p>
            <a:pPr algn="ctr"/>
            <a:r>
              <a:rPr lang="en-US" sz="1400" dirty="0" smtClean="0">
                <a:solidFill>
                  <a:schemeClr val="tx1">
                    <a:lumMod val="75000"/>
                    <a:lumOff val="25000"/>
                  </a:schemeClr>
                </a:solidFill>
              </a:rPr>
              <a:t>Langley</a:t>
            </a:r>
            <a:endParaRPr lang="en-US" sz="1400" dirty="0">
              <a:solidFill>
                <a:schemeClr val="tx1">
                  <a:lumMod val="75000"/>
                  <a:lumOff val="25000"/>
                </a:schemeClr>
              </a:solidFill>
            </a:endParaRPr>
          </a:p>
          <a:p>
            <a:pPr algn="ctr"/>
            <a:r>
              <a:rPr lang="en-US" sz="1400" b="1" dirty="0" smtClean="0">
                <a:solidFill>
                  <a:schemeClr val="tx1">
                    <a:lumMod val="75000"/>
                    <a:lumOff val="25000"/>
                  </a:schemeClr>
                </a:solidFill>
              </a:rPr>
              <a:t>1998</a:t>
            </a:r>
            <a:endParaRPr lang="en-US" sz="1400" b="1" dirty="0">
              <a:solidFill>
                <a:schemeClr val="tx1">
                  <a:lumMod val="75000"/>
                  <a:lumOff val="25000"/>
                </a:schemeClr>
              </a:solidFill>
            </a:endParaRPr>
          </a:p>
        </p:txBody>
      </p:sp>
      <p:sp>
        <p:nvSpPr>
          <p:cNvPr id="101" name="Oval 100"/>
          <p:cNvSpPr/>
          <p:nvPr/>
        </p:nvSpPr>
        <p:spPr>
          <a:xfrm>
            <a:off x="996148" y="5882564"/>
            <a:ext cx="109728" cy="109728"/>
          </a:xfrm>
          <a:prstGeom prst="ellipse">
            <a:avLst/>
          </a:prstGeom>
          <a:solidFill>
            <a:srgbClr val="929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1" name="Picture 1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
        <p:nvSpPr>
          <p:cNvPr id="95" name="Hexagon 94"/>
          <p:cNvSpPr/>
          <p:nvPr/>
        </p:nvSpPr>
        <p:spPr>
          <a:xfrm>
            <a:off x="8403818" y="4741099"/>
            <a:ext cx="1257116" cy="1060418"/>
          </a:xfrm>
          <a:prstGeom prst="hexagon">
            <a:avLst>
              <a:gd name="adj" fmla="val 31100"/>
              <a:gd name="vf" fmla="val 115470"/>
            </a:avLst>
          </a:prstGeom>
          <a:blipFill>
            <a:blip r:embed="rId15" cstate="screen">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a:endParaRPr lang="en-US" sz="1400" b="1" dirty="0"/>
          </a:p>
        </p:txBody>
      </p:sp>
    </p:spTree>
    <p:extLst>
      <p:ext uri="{BB962C8B-B14F-4D97-AF65-F5344CB8AC3E}">
        <p14:creationId xmlns:p14="http://schemas.microsoft.com/office/powerpoint/2010/main" val="3289245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7695049" y="2400126"/>
            <a:ext cx="6872492" cy="2043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DEVELOP’s Mission &amp; Vision</a:t>
            </a:r>
            <a:endParaRPr lang="en-US" dirty="0">
              <a:solidFill>
                <a:srgbClr val="0061AA"/>
              </a:solidFill>
            </a:endParaRPr>
          </a:p>
        </p:txBody>
      </p:sp>
      <p:sp>
        <p:nvSpPr>
          <p:cNvPr id="4" name="Rectangle 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4" name="Picture 7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5" name="Text Placeholder 5"/>
          <p:cNvSpPr txBox="1">
            <a:spLocks/>
          </p:cNvSpPr>
          <p:nvPr/>
        </p:nvSpPr>
        <p:spPr>
          <a:xfrm>
            <a:off x="322121" y="1577207"/>
            <a:ext cx="6601194" cy="47032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b="1" dirty="0" smtClean="0"/>
              <a:t>Mission</a:t>
            </a:r>
            <a:r>
              <a:rPr lang="en-US" sz="1800" dirty="0" smtClean="0"/>
              <a:t>: </a:t>
            </a:r>
            <a:r>
              <a:rPr lang="en-US" sz="1800" dirty="0">
                <a:latin typeface="Century Gothic" charset="0"/>
                <a:ea typeface="Century Gothic" charset="0"/>
                <a:cs typeface="Century Gothic" charset="0"/>
              </a:rPr>
              <a:t>Integrating NASA Earth observations with society to foster future innovation and cultivate the professionals of tomorrow by addressing diverse environmental issues today.</a:t>
            </a:r>
          </a:p>
          <a:p>
            <a:pPr marL="285750" indent="-285750">
              <a:spcBef>
                <a:spcPts val="0"/>
              </a:spcBef>
              <a:spcAft>
                <a:spcPts val="1800"/>
              </a:spcAft>
              <a:buClr>
                <a:srgbClr val="EF282F"/>
              </a:buClr>
              <a:buFont typeface="Webdings" panose="05030102010509060703" pitchFamily="18" charset="2"/>
              <a:buChar char="4"/>
            </a:pPr>
            <a:r>
              <a:rPr lang="en-US" sz="1800" b="1" dirty="0" smtClean="0"/>
              <a:t>Vision</a:t>
            </a:r>
            <a:r>
              <a:rPr lang="en-US" sz="1800" dirty="0" smtClean="0"/>
              <a:t>: </a:t>
            </a:r>
            <a:r>
              <a:rPr lang="en-US" sz="1800" dirty="0">
                <a:latin typeface="Century Gothic" charset="0"/>
                <a:ea typeface="Century Gothic" charset="0"/>
                <a:cs typeface="Century Gothic" charset="0"/>
              </a:rPr>
              <a:t>Shaping the future by integrating Earth observations into global decision making</a:t>
            </a:r>
            <a:r>
              <a:rPr lang="en-US" sz="1800" dirty="0" smtClean="0">
                <a:latin typeface="Century Gothic" charset="0"/>
                <a:ea typeface="Century Gothic" charset="0"/>
                <a:cs typeface="Century Gothic" charset="0"/>
              </a:rPr>
              <a:t>.</a:t>
            </a:r>
            <a:endParaRPr lang="en-US" sz="1800" dirty="0">
              <a:latin typeface="Century Gothic" charset="0"/>
              <a:ea typeface="Century Gothic" charset="0"/>
              <a:cs typeface="Century Gothic" charset="0"/>
            </a:endParaRPr>
          </a:p>
          <a:p>
            <a:pPr marL="285750" indent="-285750">
              <a:spcBef>
                <a:spcPts val="0"/>
              </a:spcBef>
              <a:spcAft>
                <a:spcPts val="600"/>
              </a:spcAft>
              <a:buClr>
                <a:srgbClr val="EF282F"/>
              </a:buClr>
              <a:buFont typeface="Webdings" panose="05030102010509060703" pitchFamily="18" charset="2"/>
              <a:buChar char="4"/>
            </a:pPr>
            <a:r>
              <a:rPr lang="en-US" sz="1800" b="1" dirty="0" smtClean="0"/>
              <a:t>Core Values</a:t>
            </a:r>
            <a:r>
              <a:rPr lang="en-US" sz="1800" dirty="0" smtClean="0"/>
              <a:t>:</a:t>
            </a:r>
          </a:p>
          <a:p>
            <a:pPr marL="742950" lvl="1" indent="-285750">
              <a:spcBef>
                <a:spcPts val="0"/>
              </a:spcBef>
              <a:spcAft>
                <a:spcPts val="600"/>
              </a:spcAft>
              <a:buClr>
                <a:srgbClr val="EF282F"/>
              </a:buClr>
              <a:buFont typeface="Arial" panose="020B0604020202020204" pitchFamily="34" charset="0"/>
              <a:buChar char="•"/>
            </a:pPr>
            <a:r>
              <a:rPr lang="en-US" sz="1800" b="1" dirty="0" smtClean="0">
                <a:solidFill>
                  <a:srgbClr val="0061AA"/>
                </a:solidFill>
              </a:rPr>
              <a:t>Collaboration</a:t>
            </a:r>
            <a:r>
              <a:rPr lang="en-US" sz="1800" dirty="0" smtClean="0"/>
              <a:t>: </a:t>
            </a:r>
            <a:r>
              <a:rPr lang="en-US" sz="1800" dirty="0">
                <a:solidFill>
                  <a:schemeClr val="bg2">
                    <a:lumMod val="25000"/>
                  </a:schemeClr>
                </a:solidFill>
                <a:latin typeface="Century Gothic" charset="0"/>
                <a:ea typeface="Century Gothic" charset="0"/>
                <a:cs typeface="Century Gothic" charset="0"/>
              </a:rPr>
              <a:t>Cultivating teamwork, multi-disciplinary solutions, and open communication</a:t>
            </a:r>
          </a:p>
          <a:p>
            <a:pPr marL="742950" lvl="1" indent="-285750">
              <a:spcBef>
                <a:spcPts val="0"/>
              </a:spcBef>
              <a:spcAft>
                <a:spcPts val="600"/>
              </a:spcAft>
              <a:buClr>
                <a:srgbClr val="EF282F"/>
              </a:buClr>
              <a:buFont typeface="Arial" panose="020B0604020202020204" pitchFamily="34" charset="0"/>
              <a:buChar char="•"/>
            </a:pPr>
            <a:r>
              <a:rPr lang="en-US" sz="1800" b="1" dirty="0" smtClean="0">
                <a:solidFill>
                  <a:srgbClr val="0061AA"/>
                </a:solidFill>
              </a:rPr>
              <a:t>Discovery</a:t>
            </a:r>
            <a:r>
              <a:rPr lang="en-US" sz="1800" dirty="0" smtClean="0"/>
              <a:t>: </a:t>
            </a:r>
            <a:r>
              <a:rPr lang="en-US" sz="1800" dirty="0">
                <a:solidFill>
                  <a:schemeClr val="bg2">
                    <a:lumMod val="25000"/>
                  </a:schemeClr>
                </a:solidFill>
                <a:latin typeface="Century Gothic" charset="0"/>
                <a:ea typeface="Century Gothic" charset="0"/>
                <a:cs typeface="Century Gothic" charset="0"/>
              </a:rPr>
              <a:t>Building new skills and exploring the potential of NASA’s investment in Earth science</a:t>
            </a:r>
          </a:p>
          <a:p>
            <a:pPr marL="742950" lvl="1" indent="-285750">
              <a:spcBef>
                <a:spcPts val="0"/>
              </a:spcBef>
              <a:spcAft>
                <a:spcPts val="600"/>
              </a:spcAft>
              <a:buClr>
                <a:srgbClr val="EF282F"/>
              </a:buClr>
              <a:buFont typeface="Arial" panose="020B0604020202020204" pitchFamily="34" charset="0"/>
              <a:buChar char="•"/>
            </a:pPr>
            <a:r>
              <a:rPr lang="en-US" sz="1800" b="1" dirty="0" smtClean="0">
                <a:solidFill>
                  <a:srgbClr val="0061AA"/>
                </a:solidFill>
              </a:rPr>
              <a:t>Service</a:t>
            </a:r>
            <a:r>
              <a:rPr lang="en-US" sz="1800" dirty="0" smtClean="0"/>
              <a:t>: </a:t>
            </a:r>
            <a:r>
              <a:rPr lang="en-US" sz="1800" dirty="0">
                <a:solidFill>
                  <a:schemeClr val="bg2">
                    <a:lumMod val="25000"/>
                  </a:schemeClr>
                </a:solidFill>
                <a:latin typeface="Century Gothic" charset="0"/>
                <a:ea typeface="Century Gothic" charset="0"/>
                <a:cs typeface="Century Gothic" charset="0"/>
              </a:rPr>
              <a:t>Dedicating ourselves to the application of Earth science for societal benefit</a:t>
            </a:r>
          </a:p>
          <a:p>
            <a:pPr marL="742950" lvl="1" indent="-285750">
              <a:spcBef>
                <a:spcPts val="0"/>
              </a:spcBef>
              <a:spcAft>
                <a:spcPts val="600"/>
              </a:spcAft>
              <a:buClr>
                <a:srgbClr val="EF282F"/>
              </a:buClr>
              <a:buFont typeface="Arial" panose="020B0604020202020204" pitchFamily="34" charset="0"/>
              <a:buChar char="•"/>
            </a:pPr>
            <a:r>
              <a:rPr lang="en-US" sz="1800" b="1" dirty="0" smtClean="0">
                <a:solidFill>
                  <a:srgbClr val="0061AA"/>
                </a:solidFill>
              </a:rPr>
              <a:t>Passion</a:t>
            </a:r>
            <a:r>
              <a:rPr lang="en-US" sz="1800" dirty="0" smtClean="0"/>
              <a:t>: </a:t>
            </a:r>
            <a:r>
              <a:rPr lang="en-US" sz="1800" dirty="0">
                <a:solidFill>
                  <a:schemeClr val="bg2">
                    <a:lumMod val="25000"/>
                  </a:schemeClr>
                </a:solidFill>
                <a:latin typeface="Century Gothic" charset="0"/>
                <a:ea typeface="Century Gothic" charset="0"/>
                <a:cs typeface="Century Gothic" charset="0"/>
              </a:rPr>
              <a:t>Pursuing all endeavors with energy and enthusiasm to sustain a high level of excellence </a:t>
            </a:r>
          </a:p>
          <a:p>
            <a:pPr marL="285750" indent="-285750">
              <a:spcBef>
                <a:spcPts val="0"/>
              </a:spcBef>
              <a:spcAft>
                <a:spcPts val="600"/>
              </a:spcAft>
              <a:buClr>
                <a:srgbClr val="EF282F"/>
              </a:buClr>
              <a:buFont typeface="Webdings" panose="05030102010509060703" pitchFamily="18" charset="2"/>
              <a:buChar char="4"/>
            </a:pPr>
            <a:endParaRPr lang="en-US" dirty="0" smtClean="0"/>
          </a:p>
        </p:txBody>
      </p:sp>
      <p:grpSp>
        <p:nvGrpSpPr>
          <p:cNvPr id="2" name="Group 1"/>
          <p:cNvGrpSpPr/>
          <p:nvPr/>
        </p:nvGrpSpPr>
        <p:grpSpPr>
          <a:xfrm>
            <a:off x="7079795" y="2195450"/>
            <a:ext cx="2672189" cy="3423007"/>
            <a:chOff x="7063273" y="1726211"/>
            <a:chExt cx="2672189" cy="3423007"/>
          </a:xfrm>
        </p:grpSpPr>
        <p:sp>
          <p:nvSpPr>
            <p:cNvPr id="77" name="Text Placeholder 5"/>
            <p:cNvSpPr txBox="1">
              <a:spLocks/>
            </p:cNvSpPr>
            <p:nvPr/>
          </p:nvSpPr>
          <p:spPr>
            <a:xfrm>
              <a:off x="7286957" y="2585776"/>
              <a:ext cx="2224819" cy="181884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800" dirty="0" smtClean="0"/>
                <a:t>NASA’s </a:t>
              </a:r>
            </a:p>
            <a:p>
              <a:pPr algn="ctr">
                <a:spcBef>
                  <a:spcPts val="0"/>
                </a:spcBef>
                <a:buClr>
                  <a:srgbClr val="0078C1"/>
                </a:buClr>
              </a:pPr>
              <a:r>
                <a:rPr lang="en-US" sz="1800" dirty="0" smtClean="0"/>
                <a:t>core values are: </a:t>
              </a:r>
            </a:p>
            <a:p>
              <a:pPr algn="ctr">
                <a:spcBef>
                  <a:spcPts val="0"/>
                </a:spcBef>
                <a:buClr>
                  <a:srgbClr val="0078C1"/>
                </a:buClr>
              </a:pPr>
              <a:r>
                <a:rPr lang="en-US" sz="1800" b="1" dirty="0" smtClean="0">
                  <a:solidFill>
                    <a:srgbClr val="0061AA"/>
                  </a:solidFill>
                </a:rPr>
                <a:t>Safety </a:t>
              </a:r>
            </a:p>
            <a:p>
              <a:pPr algn="ctr">
                <a:spcBef>
                  <a:spcPts val="0"/>
                </a:spcBef>
                <a:buClr>
                  <a:srgbClr val="0078C1"/>
                </a:buClr>
              </a:pPr>
              <a:r>
                <a:rPr lang="en-US" sz="1800" b="1" dirty="0" smtClean="0">
                  <a:solidFill>
                    <a:srgbClr val="0061AA"/>
                  </a:solidFill>
                </a:rPr>
                <a:t>Excellence</a:t>
              </a:r>
            </a:p>
            <a:p>
              <a:pPr algn="ctr">
                <a:spcBef>
                  <a:spcPts val="0"/>
                </a:spcBef>
                <a:buClr>
                  <a:srgbClr val="0078C1"/>
                </a:buClr>
              </a:pPr>
              <a:r>
                <a:rPr lang="en-US" sz="1800" b="1" dirty="0" smtClean="0">
                  <a:solidFill>
                    <a:srgbClr val="0061AA"/>
                  </a:solidFill>
                </a:rPr>
                <a:t>Teamwork</a:t>
              </a:r>
            </a:p>
            <a:p>
              <a:pPr algn="ctr">
                <a:spcBef>
                  <a:spcPts val="0"/>
                </a:spcBef>
                <a:buClr>
                  <a:srgbClr val="0078C1"/>
                </a:buClr>
              </a:pPr>
              <a:r>
                <a:rPr lang="en-US" sz="1800" b="1" dirty="0" smtClean="0">
                  <a:solidFill>
                    <a:srgbClr val="0061AA"/>
                  </a:solidFill>
                </a:rPr>
                <a:t>Integrity </a:t>
              </a:r>
            </a:p>
            <a:p>
              <a:pPr algn="ctr">
                <a:spcBef>
                  <a:spcPts val="600"/>
                </a:spcBef>
                <a:buClr>
                  <a:srgbClr val="0078C1"/>
                </a:buClr>
              </a:pPr>
              <a:r>
                <a:rPr lang="en-US" sz="1800" dirty="0" smtClean="0"/>
                <a:t>DEVELOP shares these </a:t>
              </a:r>
            </a:p>
            <a:p>
              <a:pPr algn="ctr">
                <a:spcBef>
                  <a:spcPts val="0"/>
                </a:spcBef>
                <a:buClr>
                  <a:srgbClr val="0078C1"/>
                </a:buClr>
              </a:pPr>
              <a:r>
                <a:rPr lang="en-US" sz="1800" dirty="0" smtClean="0"/>
                <a:t>as well!</a:t>
              </a:r>
            </a:p>
          </p:txBody>
        </p:sp>
        <p:pic>
          <p:nvPicPr>
            <p:cNvPr id="79" name="Picture 7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01862" y="1944590"/>
              <a:ext cx="827037" cy="680267"/>
            </a:xfrm>
            <a:prstGeom prst="ellipse">
              <a:avLst/>
            </a:prstGeom>
          </p:spPr>
        </p:pic>
        <p:sp>
          <p:nvSpPr>
            <p:cNvPr id="80" name="Rounded Rectangle 79"/>
            <p:cNvSpPr/>
            <p:nvPr/>
          </p:nvSpPr>
          <p:spPr>
            <a:xfrm>
              <a:off x="7063273" y="1726211"/>
              <a:ext cx="2672189" cy="3423007"/>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Placeholder 5"/>
            <p:cNvSpPr txBox="1">
              <a:spLocks/>
            </p:cNvSpPr>
            <p:nvPr/>
          </p:nvSpPr>
          <p:spPr>
            <a:xfrm>
              <a:off x="7960408" y="2095404"/>
              <a:ext cx="1615983" cy="47033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600"/>
                </a:spcAft>
                <a:buClr>
                  <a:srgbClr val="0078C1"/>
                </a:buClr>
              </a:pPr>
              <a:r>
                <a:rPr lang="en-US" b="1" i="1" dirty="0" smtClean="0">
                  <a:solidFill>
                    <a:srgbClr val="0061AA"/>
                  </a:solidFill>
                </a:rPr>
                <a:t>By The Way</a:t>
              </a:r>
            </a:p>
          </p:txBody>
        </p:sp>
      </p:grpSp>
    </p:spTree>
    <p:extLst>
      <p:ext uri="{BB962C8B-B14F-4D97-AF65-F5344CB8AC3E}">
        <p14:creationId xmlns:p14="http://schemas.microsoft.com/office/powerpoint/2010/main" val="4066544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30412" y="0"/>
            <a:ext cx="2061588"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DEVELOP Culture</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Text Placeholder 5"/>
          <p:cNvSpPr txBox="1">
            <a:spLocks/>
          </p:cNvSpPr>
          <p:nvPr/>
        </p:nvSpPr>
        <p:spPr>
          <a:xfrm>
            <a:off x="219075" y="1224167"/>
            <a:ext cx="9746019" cy="42787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Our approach to teamwork is based on a philosophy that each team member brings unique experience and important expertise to tasks at hand. We encourage and reward vigorous, open flows of communication on all issues, in all directions.</a:t>
            </a:r>
          </a:p>
          <a:p>
            <a:pPr marL="285750" indent="-285750">
              <a:spcBef>
                <a:spcPts val="0"/>
              </a:spcBef>
              <a:spcAft>
                <a:spcPts val="600"/>
              </a:spcAft>
              <a:buClr>
                <a:srgbClr val="EF282F"/>
              </a:buClr>
              <a:buFont typeface="Webdings" panose="05030102010509060703" pitchFamily="18" charset="2"/>
              <a:buChar char="4"/>
            </a:pPr>
            <a:r>
              <a:rPr lang="en-US" sz="1800" dirty="0"/>
              <a:t>We are committed to creating an environment that fosters teamwork and processes that support continuous learning, innovation, and an openness to new ideas.</a:t>
            </a:r>
          </a:p>
          <a:p>
            <a:pPr marL="285750" indent="-285750">
              <a:spcBef>
                <a:spcPts val="0"/>
              </a:spcBef>
              <a:spcAft>
                <a:spcPts val="600"/>
              </a:spcAft>
              <a:buClr>
                <a:srgbClr val="EF282F"/>
              </a:buClr>
              <a:buFont typeface="Webdings" panose="05030102010509060703" pitchFamily="18" charset="2"/>
              <a:buChar char="4"/>
            </a:pPr>
            <a:r>
              <a:rPr lang="en-US" sz="1800" dirty="0"/>
              <a:t>We are </a:t>
            </a:r>
            <a:r>
              <a:rPr lang="en-US" sz="1800" dirty="0" smtClean="0"/>
              <a:t>adaptable, </a:t>
            </a:r>
            <a:r>
              <a:rPr lang="en-US" sz="1800" dirty="0"/>
              <a:t>quick to respond, and go where others don’t, providing more service than is expected.</a:t>
            </a:r>
          </a:p>
          <a:p>
            <a:pPr marL="285750" indent="-285750">
              <a:spcBef>
                <a:spcPts val="0"/>
              </a:spcBef>
              <a:spcAft>
                <a:spcPts val="600"/>
              </a:spcAft>
              <a:buClr>
                <a:srgbClr val="EF282F"/>
              </a:buClr>
              <a:buFont typeface="Webdings" panose="05030102010509060703" pitchFamily="18" charset="2"/>
              <a:buChar char="4"/>
            </a:pPr>
            <a:r>
              <a:rPr lang="en-US" sz="1800" dirty="0"/>
              <a:t>We pursue all endeavors with energy, excitement, and enthusiasm and are committed to maintaining an environment of trust, built upon honesty, ethical behavior, respect, and candor. </a:t>
            </a:r>
          </a:p>
          <a:p>
            <a:pPr marL="285750" indent="-285750">
              <a:spcBef>
                <a:spcPts val="0"/>
              </a:spcBef>
              <a:spcAft>
                <a:spcPts val="600"/>
              </a:spcAft>
              <a:buClr>
                <a:srgbClr val="EF282F"/>
              </a:buClr>
              <a:buFont typeface="Webdings" panose="05030102010509060703" pitchFamily="18" charset="2"/>
              <a:buChar char="4"/>
            </a:pPr>
            <a:r>
              <a:rPr lang="en-US" sz="1800" dirty="0"/>
              <a:t>DEVELOP nurtures an organizational culture in which individuals make full use of their time, talent, and opportunities to pursue excellence in both the ordinary and the extraordinary.</a:t>
            </a:r>
          </a:p>
          <a:p>
            <a:pPr marL="285750" indent="-285750">
              <a:spcBef>
                <a:spcPts val="0"/>
              </a:spcBef>
              <a:spcAft>
                <a:spcPts val="600"/>
              </a:spcAft>
              <a:buClr>
                <a:srgbClr val="EF282F"/>
              </a:buClr>
              <a:buFont typeface="Webdings" panose="05030102010509060703" pitchFamily="18" charset="2"/>
              <a:buChar char="4"/>
            </a:pPr>
            <a:endParaRPr lang="en-US" sz="1800" dirty="0"/>
          </a:p>
          <a:p>
            <a:pPr marL="285750" indent="-285750">
              <a:spcBef>
                <a:spcPts val="0"/>
              </a:spcBef>
              <a:spcAft>
                <a:spcPts val="600"/>
              </a:spcAft>
              <a:buClr>
                <a:srgbClr val="EF282F"/>
              </a:buClr>
              <a:buFont typeface="Webdings" panose="05030102010509060703" pitchFamily="18" charset="2"/>
              <a:buChar char="4"/>
            </a:pPr>
            <a:endParaRPr lang="en-US" sz="1800" dirty="0" smtClean="0"/>
          </a:p>
        </p:txBody>
      </p:sp>
      <p:pic>
        <p:nvPicPr>
          <p:cNvPr id="42" name="Picture 4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2"/>
          <p:cNvSpPr txBox="1">
            <a:spLocks/>
          </p:cNvSpPr>
          <p:nvPr/>
        </p:nvSpPr>
        <p:spPr>
          <a:xfrm rot="19623489">
            <a:off x="327753" y="5294653"/>
            <a:ext cx="3657598" cy="624279"/>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solidFill>
                  <a:srgbClr val="0061AA"/>
                </a:solidFill>
              </a:rPr>
              <a:t>Collaborative</a:t>
            </a:r>
            <a:endParaRPr lang="en-US" sz="2000" dirty="0">
              <a:solidFill>
                <a:srgbClr val="0061AA"/>
              </a:solidFill>
            </a:endParaRPr>
          </a:p>
        </p:txBody>
      </p:sp>
      <p:sp>
        <p:nvSpPr>
          <p:cNvPr id="44" name="Text Placeholder 4"/>
          <p:cNvSpPr txBox="1">
            <a:spLocks/>
          </p:cNvSpPr>
          <p:nvPr/>
        </p:nvSpPr>
        <p:spPr>
          <a:xfrm rot="19623489">
            <a:off x="5544129" y="5294653"/>
            <a:ext cx="3657599"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smtClean="0">
                <a:solidFill>
                  <a:srgbClr val="0061AA"/>
                </a:solidFill>
              </a:rPr>
              <a:t>Service-Oriented</a:t>
            </a:r>
            <a:endParaRPr lang="en-US" sz="2000" dirty="0">
              <a:solidFill>
                <a:srgbClr val="0061AA"/>
              </a:solidFill>
            </a:endParaRPr>
          </a:p>
        </p:txBody>
      </p:sp>
      <p:sp>
        <p:nvSpPr>
          <p:cNvPr id="48" name="Text Placeholder 5"/>
          <p:cNvSpPr txBox="1">
            <a:spLocks/>
          </p:cNvSpPr>
          <p:nvPr/>
        </p:nvSpPr>
        <p:spPr>
          <a:xfrm rot="19623489">
            <a:off x="1631847" y="5294653"/>
            <a:ext cx="3657598"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smtClean="0">
                <a:solidFill>
                  <a:srgbClr val="0061AA"/>
                </a:solidFill>
              </a:rPr>
              <a:t>Dynamic</a:t>
            </a:r>
            <a:endParaRPr lang="en-US" sz="2000" dirty="0">
              <a:solidFill>
                <a:srgbClr val="0061AA"/>
              </a:solidFill>
            </a:endParaRPr>
          </a:p>
        </p:txBody>
      </p:sp>
      <p:sp>
        <p:nvSpPr>
          <p:cNvPr id="49" name="Text Placeholder 2"/>
          <p:cNvSpPr txBox="1">
            <a:spLocks/>
          </p:cNvSpPr>
          <p:nvPr/>
        </p:nvSpPr>
        <p:spPr>
          <a:xfrm rot="19623489">
            <a:off x="2935941" y="5294653"/>
            <a:ext cx="3657598" cy="62427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solidFill>
                  <a:srgbClr val="0061AA"/>
                </a:solidFill>
              </a:rPr>
              <a:t>Innovative</a:t>
            </a:r>
            <a:endParaRPr lang="en-US" sz="2000" dirty="0">
              <a:solidFill>
                <a:srgbClr val="0061AA"/>
              </a:solidFill>
            </a:endParaRPr>
          </a:p>
        </p:txBody>
      </p:sp>
      <p:sp>
        <p:nvSpPr>
          <p:cNvPr id="51" name="Text Placeholder 4"/>
          <p:cNvSpPr txBox="1">
            <a:spLocks/>
          </p:cNvSpPr>
          <p:nvPr/>
        </p:nvSpPr>
        <p:spPr>
          <a:xfrm rot="19623489">
            <a:off x="6848224" y="5294653"/>
            <a:ext cx="3657599"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smtClean="0">
                <a:solidFill>
                  <a:srgbClr val="0061AA"/>
                </a:solidFill>
              </a:rPr>
              <a:t>Passionate</a:t>
            </a:r>
            <a:endParaRPr lang="en-US" sz="2000" dirty="0">
              <a:solidFill>
                <a:srgbClr val="0061AA"/>
              </a:solidFill>
            </a:endParaRPr>
          </a:p>
        </p:txBody>
      </p:sp>
      <p:sp>
        <p:nvSpPr>
          <p:cNvPr id="52" name="Text Placeholder 4"/>
          <p:cNvSpPr txBox="1">
            <a:spLocks/>
          </p:cNvSpPr>
          <p:nvPr/>
        </p:nvSpPr>
        <p:spPr>
          <a:xfrm rot="19623489">
            <a:off x="8152318" y="5294653"/>
            <a:ext cx="3657597" cy="624279"/>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dirty="0" smtClean="0">
                <a:solidFill>
                  <a:srgbClr val="0061AA"/>
                </a:solidFill>
              </a:rPr>
              <a:t>Excellent</a:t>
            </a:r>
            <a:endParaRPr lang="en-US" sz="2000" dirty="0">
              <a:solidFill>
                <a:srgbClr val="0061AA"/>
              </a:solidFill>
            </a:endParaRPr>
          </a:p>
        </p:txBody>
      </p:sp>
      <p:sp>
        <p:nvSpPr>
          <p:cNvPr id="53" name="Text Placeholder 2"/>
          <p:cNvSpPr txBox="1">
            <a:spLocks/>
          </p:cNvSpPr>
          <p:nvPr/>
        </p:nvSpPr>
        <p:spPr>
          <a:xfrm rot="19623489">
            <a:off x="4240035" y="5294653"/>
            <a:ext cx="3657598" cy="62427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solidFill>
                  <a:srgbClr val="0061AA"/>
                </a:solidFill>
              </a:rPr>
              <a:t>Professional</a:t>
            </a:r>
            <a:endParaRPr lang="en-US" sz="2000" dirty="0">
              <a:solidFill>
                <a:srgbClr val="0061AA"/>
              </a:solidFill>
            </a:endParaRPr>
          </a:p>
        </p:txBody>
      </p:sp>
    </p:spTree>
    <p:extLst>
      <p:ext uri="{BB962C8B-B14F-4D97-AF65-F5344CB8AC3E}">
        <p14:creationId xmlns:p14="http://schemas.microsoft.com/office/powerpoint/2010/main" val="701497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1061" y="1084529"/>
            <a:ext cx="8158416" cy="5045980"/>
          </a:xfrm>
          <a:prstGeom prst="rect">
            <a:avLst/>
          </a:prstGeom>
        </p:spPr>
      </p:pic>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086340" y="-12821"/>
            <a:ext cx="2080260" cy="6858000"/>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DEVELOP Locations</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56" name="Oval 55"/>
          <p:cNvSpPr/>
          <p:nvPr/>
        </p:nvSpPr>
        <p:spPr>
          <a:xfrm>
            <a:off x="5538848" y="4052487"/>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79970" y="3135643"/>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7038306" y="3366216"/>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918354" y="3011807"/>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671593" y="3876553"/>
            <a:ext cx="333214" cy="333214"/>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840394" y="2353999"/>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171339" y="3775500"/>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058044" y="4130981"/>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7492050" y="2142588"/>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581958" y="4130978"/>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792804" y="3006360"/>
            <a:ext cx="333214" cy="333214"/>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551349" y="4034428"/>
            <a:ext cx="356462" cy="369332"/>
          </a:xfrm>
          <a:prstGeom prst="rect">
            <a:avLst/>
          </a:prstGeom>
          <a:noFill/>
        </p:spPr>
        <p:txBody>
          <a:bodyPr wrap="square" rtlCol="0">
            <a:spAutoFit/>
          </a:bodyPr>
          <a:lstStyle/>
          <a:p>
            <a:r>
              <a:rPr lang="en-US" b="1" dirty="0" smtClean="0">
                <a:latin typeface="Century Gothic" panose="020B0502020202020204" pitchFamily="34" charset="0"/>
              </a:rPr>
              <a:t>1</a:t>
            </a:r>
            <a:endParaRPr lang="en-US" b="1" dirty="0">
              <a:latin typeface="Century Gothic" panose="020B0502020202020204" pitchFamily="34" charset="0"/>
            </a:endParaRPr>
          </a:p>
        </p:txBody>
      </p:sp>
      <p:sp>
        <p:nvSpPr>
          <p:cNvPr id="70" name="TextBox 69"/>
          <p:cNvSpPr txBox="1"/>
          <p:nvPr/>
        </p:nvSpPr>
        <p:spPr>
          <a:xfrm>
            <a:off x="1590324" y="4112919"/>
            <a:ext cx="356462" cy="369332"/>
          </a:xfrm>
          <a:prstGeom prst="rect">
            <a:avLst/>
          </a:prstGeom>
          <a:noFill/>
        </p:spPr>
        <p:txBody>
          <a:bodyPr wrap="square" rtlCol="0">
            <a:spAutoFit/>
          </a:bodyPr>
          <a:lstStyle/>
          <a:p>
            <a:r>
              <a:rPr lang="en-US" b="1" dirty="0" smtClean="0">
                <a:latin typeface="Century Gothic" panose="020B0502020202020204" pitchFamily="34" charset="0"/>
              </a:rPr>
              <a:t>2</a:t>
            </a:r>
            <a:endParaRPr lang="en-US" b="1" dirty="0">
              <a:latin typeface="Century Gothic" panose="020B0502020202020204" pitchFamily="34" charset="0"/>
            </a:endParaRPr>
          </a:p>
        </p:txBody>
      </p:sp>
      <p:sp>
        <p:nvSpPr>
          <p:cNvPr id="71" name="TextBox 70"/>
          <p:cNvSpPr txBox="1"/>
          <p:nvPr/>
        </p:nvSpPr>
        <p:spPr>
          <a:xfrm>
            <a:off x="279970" y="3117584"/>
            <a:ext cx="356462" cy="369332"/>
          </a:xfrm>
          <a:prstGeom prst="rect">
            <a:avLst/>
          </a:prstGeom>
          <a:noFill/>
        </p:spPr>
        <p:txBody>
          <a:bodyPr wrap="square" rtlCol="0">
            <a:spAutoFit/>
          </a:bodyPr>
          <a:lstStyle/>
          <a:p>
            <a:r>
              <a:rPr lang="en-US" b="1" dirty="0" smtClean="0">
                <a:latin typeface="Century Gothic" panose="020B0502020202020204" pitchFamily="34" charset="0"/>
              </a:rPr>
              <a:t>3</a:t>
            </a:r>
            <a:endParaRPr lang="en-US" b="1" dirty="0">
              <a:latin typeface="Century Gothic" panose="020B0502020202020204" pitchFamily="34" charset="0"/>
            </a:endParaRPr>
          </a:p>
        </p:txBody>
      </p:sp>
      <p:sp>
        <p:nvSpPr>
          <p:cNvPr id="72" name="TextBox 71"/>
          <p:cNvSpPr txBox="1"/>
          <p:nvPr/>
        </p:nvSpPr>
        <p:spPr>
          <a:xfrm>
            <a:off x="681251" y="3858494"/>
            <a:ext cx="356462" cy="369332"/>
          </a:xfrm>
          <a:prstGeom prst="rect">
            <a:avLst/>
          </a:prstGeom>
          <a:noFill/>
        </p:spPr>
        <p:txBody>
          <a:bodyPr wrap="square" rtlCol="0">
            <a:spAutoFit/>
          </a:bodyPr>
          <a:lstStyle/>
          <a:p>
            <a:r>
              <a:rPr lang="en-US" b="1" dirty="0">
                <a:latin typeface="Century Gothic" panose="020B0502020202020204" pitchFamily="34" charset="0"/>
              </a:rPr>
              <a:t>4</a:t>
            </a:r>
          </a:p>
        </p:txBody>
      </p:sp>
      <p:sp>
        <p:nvSpPr>
          <p:cNvPr id="73" name="TextBox 72"/>
          <p:cNvSpPr txBox="1"/>
          <p:nvPr/>
        </p:nvSpPr>
        <p:spPr>
          <a:xfrm>
            <a:off x="2807175" y="2980552"/>
            <a:ext cx="356462" cy="369332"/>
          </a:xfrm>
          <a:prstGeom prst="rect">
            <a:avLst/>
          </a:prstGeom>
          <a:noFill/>
        </p:spPr>
        <p:txBody>
          <a:bodyPr wrap="square" rtlCol="0">
            <a:spAutoFit/>
          </a:bodyPr>
          <a:lstStyle/>
          <a:p>
            <a:r>
              <a:rPr lang="en-US" b="1" dirty="0">
                <a:latin typeface="Century Gothic" panose="020B0502020202020204" pitchFamily="34" charset="0"/>
              </a:rPr>
              <a:t>5</a:t>
            </a:r>
          </a:p>
        </p:txBody>
      </p:sp>
      <p:sp>
        <p:nvSpPr>
          <p:cNvPr id="74" name="TextBox 73"/>
          <p:cNvSpPr txBox="1"/>
          <p:nvPr/>
        </p:nvSpPr>
        <p:spPr>
          <a:xfrm>
            <a:off x="6069666" y="4112922"/>
            <a:ext cx="356462" cy="369332"/>
          </a:xfrm>
          <a:prstGeom prst="rect">
            <a:avLst/>
          </a:prstGeom>
          <a:noFill/>
        </p:spPr>
        <p:txBody>
          <a:bodyPr wrap="square" rtlCol="0">
            <a:spAutoFit/>
          </a:bodyPr>
          <a:lstStyle/>
          <a:p>
            <a:r>
              <a:rPr lang="en-US" b="1" dirty="0">
                <a:latin typeface="Century Gothic" panose="020B0502020202020204" pitchFamily="34" charset="0"/>
              </a:rPr>
              <a:t>6</a:t>
            </a:r>
          </a:p>
        </p:txBody>
      </p:sp>
      <p:sp>
        <p:nvSpPr>
          <p:cNvPr id="75" name="TextBox 74"/>
          <p:cNvSpPr txBox="1"/>
          <p:nvPr/>
        </p:nvSpPr>
        <p:spPr>
          <a:xfrm>
            <a:off x="1849725" y="2330708"/>
            <a:ext cx="356462" cy="369332"/>
          </a:xfrm>
          <a:prstGeom prst="rect">
            <a:avLst/>
          </a:prstGeom>
          <a:noFill/>
        </p:spPr>
        <p:txBody>
          <a:bodyPr wrap="square" rtlCol="0">
            <a:spAutoFit/>
          </a:bodyPr>
          <a:lstStyle/>
          <a:p>
            <a:r>
              <a:rPr lang="en-US" b="1" dirty="0">
                <a:latin typeface="Century Gothic" panose="020B0502020202020204" pitchFamily="34" charset="0"/>
              </a:rPr>
              <a:t>7</a:t>
            </a:r>
          </a:p>
        </p:txBody>
      </p:sp>
      <p:sp>
        <p:nvSpPr>
          <p:cNvPr id="76" name="TextBox 75"/>
          <p:cNvSpPr txBox="1"/>
          <p:nvPr/>
        </p:nvSpPr>
        <p:spPr>
          <a:xfrm>
            <a:off x="7417487" y="2118049"/>
            <a:ext cx="505606" cy="369332"/>
          </a:xfrm>
          <a:prstGeom prst="rect">
            <a:avLst/>
          </a:prstGeom>
          <a:noFill/>
        </p:spPr>
        <p:txBody>
          <a:bodyPr wrap="square" rtlCol="0">
            <a:spAutoFit/>
          </a:bodyPr>
          <a:lstStyle/>
          <a:p>
            <a:pPr algn="ctr"/>
            <a:r>
              <a:rPr lang="en-US" b="1" dirty="0">
                <a:latin typeface="Century Gothic" panose="020B0502020202020204" pitchFamily="34" charset="0"/>
              </a:rPr>
              <a:t>9</a:t>
            </a:r>
          </a:p>
        </p:txBody>
      </p:sp>
      <p:sp>
        <p:nvSpPr>
          <p:cNvPr id="77" name="TextBox 76"/>
          <p:cNvSpPr txBox="1"/>
          <p:nvPr/>
        </p:nvSpPr>
        <p:spPr>
          <a:xfrm>
            <a:off x="6922549" y="2991076"/>
            <a:ext cx="356462" cy="369332"/>
          </a:xfrm>
          <a:prstGeom prst="rect">
            <a:avLst/>
          </a:prstGeom>
          <a:noFill/>
        </p:spPr>
        <p:txBody>
          <a:bodyPr wrap="square" rtlCol="0">
            <a:spAutoFit/>
          </a:bodyPr>
          <a:lstStyle/>
          <a:p>
            <a:r>
              <a:rPr lang="en-US" b="1" dirty="0">
                <a:latin typeface="Century Gothic" panose="020B0502020202020204" pitchFamily="34" charset="0"/>
              </a:rPr>
              <a:t>8</a:t>
            </a:r>
          </a:p>
        </p:txBody>
      </p:sp>
      <p:sp>
        <p:nvSpPr>
          <p:cNvPr id="78" name="TextBox 77"/>
          <p:cNvSpPr txBox="1"/>
          <p:nvPr/>
        </p:nvSpPr>
        <p:spPr>
          <a:xfrm>
            <a:off x="6112541" y="3758785"/>
            <a:ext cx="490106" cy="369332"/>
          </a:xfrm>
          <a:prstGeom prst="rect">
            <a:avLst/>
          </a:prstGeom>
          <a:noFill/>
        </p:spPr>
        <p:txBody>
          <a:bodyPr wrap="square" rtlCol="0">
            <a:spAutoFit/>
          </a:bodyPr>
          <a:lstStyle/>
          <a:p>
            <a:r>
              <a:rPr lang="en-US" b="1" dirty="0" smtClean="0">
                <a:latin typeface="Century Gothic" panose="020B0502020202020204" pitchFamily="34" charset="0"/>
              </a:rPr>
              <a:t>10</a:t>
            </a:r>
            <a:endParaRPr lang="en-US" b="1" dirty="0">
              <a:latin typeface="Century Gothic" panose="020B0502020202020204" pitchFamily="34" charset="0"/>
            </a:endParaRPr>
          </a:p>
        </p:txBody>
      </p:sp>
      <p:sp>
        <p:nvSpPr>
          <p:cNvPr id="79" name="TextBox 78"/>
          <p:cNvSpPr txBox="1"/>
          <p:nvPr/>
        </p:nvSpPr>
        <p:spPr>
          <a:xfrm>
            <a:off x="6992758" y="3348156"/>
            <a:ext cx="449452" cy="369332"/>
          </a:xfrm>
          <a:prstGeom prst="rect">
            <a:avLst/>
          </a:prstGeom>
          <a:noFill/>
        </p:spPr>
        <p:txBody>
          <a:bodyPr wrap="square" rtlCol="0">
            <a:spAutoFit/>
          </a:bodyPr>
          <a:lstStyle/>
          <a:p>
            <a:r>
              <a:rPr lang="en-US" b="1" dirty="0" smtClean="0">
                <a:latin typeface="Century Gothic" panose="020B0502020202020204" pitchFamily="34" charset="0"/>
              </a:rPr>
              <a:t>11</a:t>
            </a:r>
            <a:endParaRPr lang="en-US" b="1" dirty="0">
              <a:latin typeface="Century Gothic" panose="020B0502020202020204" pitchFamily="34" charset="0"/>
            </a:endParaRPr>
          </a:p>
        </p:txBody>
      </p:sp>
      <p:sp>
        <p:nvSpPr>
          <p:cNvPr id="50" name="TextBox 49">
            <a:extLst>
              <a:ext uri="{FF2B5EF4-FFF2-40B4-BE49-F238E27FC236}">
                <a16:creationId xmlns:a16="http://schemas.microsoft.com/office/drawing/2014/main" id="{0B356E58-0EA3-4473-85D5-58E4F1B910B9}"/>
              </a:ext>
            </a:extLst>
          </p:cNvPr>
          <p:cNvSpPr txBox="1"/>
          <p:nvPr/>
        </p:nvSpPr>
        <p:spPr>
          <a:xfrm>
            <a:off x="7384758" y="2980552"/>
            <a:ext cx="2763898" cy="3400931"/>
          </a:xfrm>
          <a:prstGeom prst="rect">
            <a:avLst/>
          </a:prstGeom>
          <a:noFill/>
        </p:spPr>
        <p:txBody>
          <a:bodyPr wrap="none" rtlCol="0">
            <a:spAutoFit/>
          </a:bodyPr>
          <a:lstStyle/>
          <a:p>
            <a:pPr marL="342900" indent="-342900">
              <a:spcAft>
                <a:spcPts val="600"/>
              </a:spcAft>
              <a:buFontTx/>
              <a:buAutoNum type="arabicPeriod"/>
            </a:pPr>
            <a:r>
              <a:rPr lang="en-US" sz="1500" dirty="0">
                <a:solidFill>
                  <a:srgbClr val="0061AA"/>
                </a:solidFill>
                <a:latin typeface="Century Gothic" panose="020B0502020202020204" pitchFamily="34" charset="0"/>
              </a:rPr>
              <a:t>Alabama – Marshall</a:t>
            </a:r>
          </a:p>
          <a:p>
            <a:pPr marL="342900" indent="-342900">
              <a:spcAft>
                <a:spcPts val="600"/>
              </a:spcAft>
              <a:buFontTx/>
              <a:buAutoNum type="arabicPeriod"/>
            </a:pPr>
            <a:r>
              <a:rPr lang="en-US" sz="1500" dirty="0" smtClean="0">
                <a:solidFill>
                  <a:schemeClr val="accent2">
                    <a:lumMod val="75000"/>
                  </a:schemeClr>
                </a:solidFill>
                <a:latin typeface="Century Gothic" panose="020B0502020202020204" pitchFamily="34" charset="0"/>
              </a:rPr>
              <a:t>Arizona </a:t>
            </a:r>
            <a:r>
              <a:rPr lang="en-US" sz="1500" dirty="0">
                <a:solidFill>
                  <a:schemeClr val="accent2">
                    <a:lumMod val="75000"/>
                  </a:schemeClr>
                </a:solidFill>
                <a:latin typeface="Century Gothic" panose="020B0502020202020204" pitchFamily="34" charset="0"/>
              </a:rPr>
              <a:t>– Tempe</a:t>
            </a:r>
          </a:p>
          <a:p>
            <a:pPr marL="342900" indent="-342900">
              <a:spcAft>
                <a:spcPts val="600"/>
              </a:spcAft>
              <a:buAutoNum type="arabicPeriod"/>
            </a:pPr>
            <a:r>
              <a:rPr lang="en-US" sz="1500" dirty="0" smtClean="0">
                <a:solidFill>
                  <a:srgbClr val="0061AA"/>
                </a:solidFill>
                <a:latin typeface="Century Gothic" panose="020B0502020202020204" pitchFamily="34" charset="0"/>
              </a:rPr>
              <a:t>California </a:t>
            </a:r>
            <a:r>
              <a:rPr lang="en-US" sz="1500" dirty="0">
                <a:solidFill>
                  <a:srgbClr val="0061AA"/>
                </a:solidFill>
                <a:latin typeface="Century Gothic" panose="020B0502020202020204" pitchFamily="34" charset="0"/>
              </a:rPr>
              <a:t>– Ames</a:t>
            </a:r>
          </a:p>
          <a:p>
            <a:pPr marL="342900" indent="-342900">
              <a:spcAft>
                <a:spcPts val="600"/>
              </a:spcAft>
              <a:buAutoNum type="arabicPeriod"/>
            </a:pPr>
            <a:r>
              <a:rPr lang="en-US" sz="1500" dirty="0">
                <a:solidFill>
                  <a:srgbClr val="0061AA"/>
                </a:solidFill>
                <a:latin typeface="Century Gothic" panose="020B0502020202020204" pitchFamily="34" charset="0"/>
              </a:rPr>
              <a:t>California – JPL</a:t>
            </a:r>
          </a:p>
          <a:p>
            <a:pPr marL="342900" indent="-342900">
              <a:spcAft>
                <a:spcPts val="600"/>
              </a:spcAft>
              <a:buFontTx/>
              <a:buAutoNum type="arabicPeriod"/>
            </a:pPr>
            <a:r>
              <a:rPr lang="en-US" sz="1500" dirty="0">
                <a:solidFill>
                  <a:schemeClr val="accent2">
                    <a:lumMod val="75000"/>
                  </a:schemeClr>
                </a:solidFill>
                <a:latin typeface="Century Gothic" panose="020B0502020202020204" pitchFamily="34" charset="0"/>
              </a:rPr>
              <a:t>Colorado – Fort Collins</a:t>
            </a:r>
          </a:p>
          <a:p>
            <a:pPr marL="342900" indent="-342900">
              <a:spcAft>
                <a:spcPts val="600"/>
              </a:spcAft>
              <a:buFontTx/>
              <a:buAutoNum type="arabicPeriod"/>
            </a:pPr>
            <a:r>
              <a:rPr lang="en-US" sz="1500" dirty="0">
                <a:solidFill>
                  <a:schemeClr val="accent2">
                    <a:lumMod val="75000"/>
                  </a:schemeClr>
                </a:solidFill>
                <a:latin typeface="Century Gothic" panose="020B0502020202020204" pitchFamily="34" charset="0"/>
              </a:rPr>
              <a:t>Georgia – Athens</a:t>
            </a:r>
          </a:p>
          <a:p>
            <a:pPr marL="342900" indent="-342900">
              <a:spcAft>
                <a:spcPts val="600"/>
              </a:spcAft>
              <a:buAutoNum type="arabicPeriod"/>
            </a:pPr>
            <a:r>
              <a:rPr lang="en-US" sz="1500" dirty="0" smtClean="0">
                <a:solidFill>
                  <a:schemeClr val="accent2">
                    <a:lumMod val="75000"/>
                  </a:schemeClr>
                </a:solidFill>
                <a:latin typeface="Century Gothic" panose="020B0502020202020204" pitchFamily="34" charset="0"/>
              </a:rPr>
              <a:t>Idaho </a:t>
            </a:r>
            <a:r>
              <a:rPr lang="en-US" sz="1500" dirty="0">
                <a:solidFill>
                  <a:schemeClr val="accent2">
                    <a:lumMod val="75000"/>
                  </a:schemeClr>
                </a:solidFill>
                <a:latin typeface="Century Gothic" panose="020B0502020202020204" pitchFamily="34" charset="0"/>
              </a:rPr>
              <a:t>– Pocatello</a:t>
            </a:r>
          </a:p>
          <a:p>
            <a:pPr marL="342900" indent="-342900">
              <a:spcAft>
                <a:spcPts val="600"/>
              </a:spcAft>
              <a:buFontTx/>
              <a:buAutoNum type="arabicPeriod"/>
            </a:pPr>
            <a:r>
              <a:rPr lang="en-US" sz="1500" dirty="0">
                <a:solidFill>
                  <a:srgbClr val="0061AA"/>
                </a:solidFill>
                <a:latin typeface="Century Gothic" panose="020B0502020202020204" pitchFamily="34" charset="0"/>
              </a:rPr>
              <a:t>Maryland – Goddard</a:t>
            </a:r>
          </a:p>
          <a:p>
            <a:pPr marL="342900" indent="-342900">
              <a:spcAft>
                <a:spcPts val="600"/>
              </a:spcAft>
              <a:buFontTx/>
              <a:buAutoNum type="arabicPeriod"/>
            </a:pPr>
            <a:r>
              <a:rPr lang="en-US" sz="1500" dirty="0">
                <a:solidFill>
                  <a:schemeClr val="accent2">
                    <a:lumMod val="75000"/>
                  </a:schemeClr>
                </a:solidFill>
                <a:latin typeface="Century Gothic" panose="020B0502020202020204" pitchFamily="34" charset="0"/>
              </a:rPr>
              <a:t>Massachusetts – Boston </a:t>
            </a:r>
          </a:p>
          <a:p>
            <a:pPr marL="342900" indent="-342900">
              <a:spcAft>
                <a:spcPts val="600"/>
              </a:spcAft>
              <a:buAutoNum type="arabicPeriod"/>
            </a:pPr>
            <a:r>
              <a:rPr lang="en-US" sz="1500" dirty="0" smtClean="0">
                <a:solidFill>
                  <a:schemeClr val="accent2">
                    <a:lumMod val="75000"/>
                  </a:schemeClr>
                </a:solidFill>
                <a:latin typeface="Century Gothic" panose="020B0502020202020204" pitchFamily="34" charset="0"/>
              </a:rPr>
              <a:t>North </a:t>
            </a:r>
            <a:r>
              <a:rPr lang="en-US" sz="1500" dirty="0">
                <a:solidFill>
                  <a:schemeClr val="accent2">
                    <a:lumMod val="75000"/>
                  </a:schemeClr>
                </a:solidFill>
                <a:latin typeface="Century Gothic" panose="020B0502020202020204" pitchFamily="34" charset="0"/>
              </a:rPr>
              <a:t>Carolina – NCEI</a:t>
            </a:r>
          </a:p>
          <a:p>
            <a:pPr marL="342900" indent="-342900">
              <a:spcAft>
                <a:spcPts val="600"/>
              </a:spcAft>
              <a:buFontTx/>
              <a:buAutoNum type="arabicPeriod"/>
            </a:pPr>
            <a:r>
              <a:rPr lang="en-US" sz="1500" dirty="0">
                <a:solidFill>
                  <a:srgbClr val="0061AA"/>
                </a:solidFill>
                <a:latin typeface="Century Gothic" panose="020B0502020202020204" pitchFamily="34" charset="0"/>
              </a:rPr>
              <a:t>Virginia – </a:t>
            </a:r>
            <a:r>
              <a:rPr lang="en-US" sz="1500" dirty="0" smtClean="0">
                <a:solidFill>
                  <a:srgbClr val="0061AA"/>
                </a:solidFill>
                <a:latin typeface="Century Gothic" panose="020B0502020202020204" pitchFamily="34" charset="0"/>
              </a:rPr>
              <a:t>Langley</a:t>
            </a:r>
            <a:endParaRPr lang="en-US" sz="1500" dirty="0">
              <a:solidFill>
                <a:srgbClr val="0061AA"/>
              </a:solidFill>
              <a:latin typeface="Century Gothic" panose="020B0502020202020204" pitchFamily="34" charset="0"/>
            </a:endParaRPr>
          </a:p>
        </p:txBody>
      </p:sp>
      <p:grpSp>
        <p:nvGrpSpPr>
          <p:cNvPr id="80" name="Group 79"/>
          <p:cNvGrpSpPr/>
          <p:nvPr/>
        </p:nvGrpSpPr>
        <p:grpSpPr>
          <a:xfrm>
            <a:off x="7197164" y="168740"/>
            <a:ext cx="2765252" cy="1056769"/>
            <a:chOff x="1208910" y="5290691"/>
            <a:chExt cx="2765252" cy="1056769"/>
          </a:xfrm>
        </p:grpSpPr>
        <p:sp>
          <p:nvSpPr>
            <p:cNvPr id="81" name="Text Placeholder 5"/>
            <p:cNvSpPr txBox="1">
              <a:spLocks/>
            </p:cNvSpPr>
            <p:nvPr/>
          </p:nvSpPr>
          <p:spPr>
            <a:xfrm>
              <a:off x="1208910" y="5307539"/>
              <a:ext cx="2765252" cy="9497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smtClean="0">
                  <a:solidFill>
                    <a:srgbClr val="0061AA"/>
                  </a:solidFill>
                </a:rPr>
                <a:t>By The Way</a:t>
              </a:r>
            </a:p>
            <a:p>
              <a:pPr algn="ctr">
                <a:spcBef>
                  <a:spcPts val="0"/>
                </a:spcBef>
                <a:buClr>
                  <a:srgbClr val="0078C1"/>
                </a:buClr>
              </a:pPr>
              <a:r>
                <a:rPr lang="en-US" sz="1800" dirty="0" smtClean="0"/>
                <a:t>DEVELOP locations are also known as “nodes”</a:t>
              </a:r>
            </a:p>
          </p:txBody>
        </p:sp>
        <p:sp>
          <p:nvSpPr>
            <p:cNvPr id="84" name="Rounded Rectangle 83"/>
            <p:cNvSpPr/>
            <p:nvPr/>
          </p:nvSpPr>
          <p:spPr>
            <a:xfrm>
              <a:off x="1212300" y="5290691"/>
              <a:ext cx="2761862" cy="1056769"/>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6329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7695439" y="2441119"/>
            <a:ext cx="6872492" cy="1990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DEVELOP Structure</a:t>
            </a:r>
            <a:endParaRPr lang="en-US" dirty="0">
              <a:solidFill>
                <a:srgbClr val="0061AA"/>
              </a:solidFill>
            </a:endParaRP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3" name="Picture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1" name="Text Placeholder 5"/>
          <p:cNvSpPr txBox="1">
            <a:spLocks/>
          </p:cNvSpPr>
          <p:nvPr/>
        </p:nvSpPr>
        <p:spPr>
          <a:xfrm>
            <a:off x="5540229" y="1131551"/>
            <a:ext cx="4472064" cy="62580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dirty="0" smtClean="0"/>
              <a:t>Node Chain of Command</a:t>
            </a:r>
          </a:p>
        </p:txBody>
      </p:sp>
      <p:graphicFrame>
        <p:nvGraphicFramePr>
          <p:cNvPr id="2" name="Diagram 1"/>
          <p:cNvGraphicFramePr/>
          <p:nvPr>
            <p:extLst>
              <p:ext uri="{D42A27DB-BD31-4B8C-83A1-F6EECF244321}">
                <p14:modId xmlns:p14="http://schemas.microsoft.com/office/powerpoint/2010/main" val="786662673"/>
              </p:ext>
            </p:extLst>
          </p:nvPr>
        </p:nvGraphicFramePr>
        <p:xfrm>
          <a:off x="251927" y="1567531"/>
          <a:ext cx="4877990" cy="41509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8" name="Text Placeholder 5"/>
          <p:cNvSpPr txBox="1">
            <a:spLocks/>
          </p:cNvSpPr>
          <p:nvPr/>
        </p:nvSpPr>
        <p:spPr>
          <a:xfrm>
            <a:off x="742221" y="1131551"/>
            <a:ext cx="4472064" cy="62580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dirty="0" smtClean="0"/>
              <a:t>National Chain of Command</a:t>
            </a:r>
          </a:p>
        </p:txBody>
      </p:sp>
      <p:graphicFrame>
        <p:nvGraphicFramePr>
          <p:cNvPr id="49" name="Diagram 48"/>
          <p:cNvGraphicFramePr/>
          <p:nvPr>
            <p:extLst>
              <p:ext uri="{D42A27DB-BD31-4B8C-83A1-F6EECF244321}">
                <p14:modId xmlns:p14="http://schemas.microsoft.com/office/powerpoint/2010/main" val="2099028069"/>
              </p:ext>
            </p:extLst>
          </p:nvPr>
        </p:nvGraphicFramePr>
        <p:xfrm>
          <a:off x="5169705" y="1567531"/>
          <a:ext cx="4776727" cy="415091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50" name="Group 49"/>
          <p:cNvGrpSpPr/>
          <p:nvPr/>
        </p:nvGrpSpPr>
        <p:grpSpPr>
          <a:xfrm>
            <a:off x="494517" y="5817888"/>
            <a:ext cx="9209314" cy="966589"/>
            <a:chOff x="-1035317" y="5290692"/>
            <a:chExt cx="9209314" cy="966589"/>
          </a:xfrm>
        </p:grpSpPr>
        <p:sp>
          <p:nvSpPr>
            <p:cNvPr id="51" name="Text Placeholder 5"/>
            <p:cNvSpPr txBox="1">
              <a:spLocks/>
            </p:cNvSpPr>
            <p:nvPr/>
          </p:nvSpPr>
          <p:spPr>
            <a:xfrm>
              <a:off x="-1035317" y="5307539"/>
              <a:ext cx="9209314" cy="9497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smtClean="0">
                  <a:solidFill>
                    <a:srgbClr val="0061AA"/>
                  </a:solidFill>
                </a:rPr>
                <a:t>By The Way</a:t>
              </a:r>
            </a:p>
            <a:p>
              <a:pPr algn="ctr">
                <a:spcBef>
                  <a:spcPts val="0"/>
                </a:spcBef>
                <a:buClr>
                  <a:srgbClr val="0078C1"/>
                </a:buClr>
              </a:pPr>
              <a:r>
                <a:rPr lang="en-US" sz="1800" dirty="0" smtClean="0"/>
                <a:t>While there may be a chain of command, the program is actually very informal and communication is open between all levels. Never hesitate to reach out! </a:t>
              </a:r>
            </a:p>
          </p:txBody>
        </p:sp>
        <p:sp>
          <p:nvSpPr>
            <p:cNvPr id="52" name="Rounded Rectangle 51"/>
            <p:cNvSpPr/>
            <p:nvPr/>
          </p:nvSpPr>
          <p:spPr>
            <a:xfrm>
              <a:off x="-1035317" y="5290692"/>
              <a:ext cx="9209314" cy="872162"/>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48163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p:cNvPicPr>
            <a:picLocks noChangeAspect="1"/>
          </p:cNvPicPr>
          <p:nvPr/>
        </p:nvPicPr>
        <p:blipFill rotWithShape="1">
          <a:blip r:embed="rId2" cstate="print">
            <a:extLst>
              <a:ext uri="{28A0092B-C50C-407E-A947-70E740481C1C}">
                <a14:useLocalDpi xmlns:a14="http://schemas.microsoft.com/office/drawing/2010/main" val="0"/>
              </a:ext>
            </a:extLst>
          </a:blip>
          <a:srcRect l="8522" t="-1008" r="6021" b="33382"/>
          <a:stretch/>
        </p:blipFill>
        <p:spPr>
          <a:xfrm>
            <a:off x="7344968" y="3872943"/>
            <a:ext cx="1105297" cy="1097280"/>
          </a:xfrm>
          <a:prstGeom prst="ellipse">
            <a:avLst/>
          </a:prstGeom>
          <a:effectLst>
            <a:outerShdw blurRad="76200" dir="13500000" sy="23000" kx="1200000" algn="br" rotWithShape="0">
              <a:prstClr val="black">
                <a:alpha val="20000"/>
              </a:prstClr>
            </a:outerShdw>
          </a:effectLst>
        </p:spPr>
      </p:pic>
      <p:pic>
        <p:nvPicPr>
          <p:cNvPr id="2050" name="Picture 2" descr="Image result for Danny mangos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4382" y="3000159"/>
            <a:ext cx="1097280" cy="1097280"/>
          </a:xfrm>
          <a:prstGeom prst="ellipse">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7712894" y="2378890"/>
            <a:ext cx="6872492" cy="208572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What is the DEVELOP NPO?</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537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97" name="Picture 19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71" name="Text Placeholder 5"/>
          <p:cNvSpPr txBox="1">
            <a:spLocks/>
          </p:cNvSpPr>
          <p:nvPr/>
        </p:nvSpPr>
        <p:spPr>
          <a:xfrm>
            <a:off x="407846" y="1240320"/>
            <a:ext cx="9202879" cy="19505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smtClean="0"/>
              <a:t>DEVELOP’s National Program Office (NPO) is the core leadership team who manage and facilitate all of the various aspects of the program. </a:t>
            </a:r>
          </a:p>
          <a:p>
            <a:pPr marL="285750" indent="-285750">
              <a:spcBef>
                <a:spcPts val="0"/>
              </a:spcBef>
              <a:spcAft>
                <a:spcPts val="1800"/>
              </a:spcAft>
              <a:buClr>
                <a:srgbClr val="EF282F"/>
              </a:buClr>
              <a:buFont typeface="Webdings" panose="05030102010509060703" pitchFamily="18" charset="2"/>
              <a:buChar char="4"/>
            </a:pPr>
            <a:r>
              <a:rPr lang="en-US" sz="1800" dirty="0" smtClean="0"/>
              <a:t>The NPO sits at NASA Langley Research Center down the hall from the node participants.</a:t>
            </a:r>
          </a:p>
          <a:p>
            <a:pPr marL="285750" indent="-285750">
              <a:spcBef>
                <a:spcPts val="0"/>
              </a:spcBef>
              <a:spcAft>
                <a:spcPts val="1800"/>
              </a:spcAft>
              <a:buClr>
                <a:srgbClr val="EF282F"/>
              </a:buClr>
              <a:buFont typeface="Webdings" panose="05030102010509060703" pitchFamily="18" charset="2"/>
              <a:buChar char="4"/>
            </a:pPr>
            <a:r>
              <a:rPr lang="en-US" sz="1800" dirty="0" smtClean="0"/>
              <a:t>NPO consists of:</a:t>
            </a:r>
          </a:p>
          <a:p>
            <a:pPr marL="285750" indent="-285750">
              <a:spcBef>
                <a:spcPts val="0"/>
              </a:spcBef>
              <a:spcAft>
                <a:spcPts val="1800"/>
              </a:spcAft>
              <a:buClr>
                <a:srgbClr val="EF282F"/>
              </a:buClr>
              <a:buFont typeface="Webdings" panose="05030102010509060703" pitchFamily="18" charset="2"/>
              <a:buChar char="4"/>
            </a:pPr>
            <a:endParaRPr lang="en-US" sz="1800" dirty="0" smtClean="0"/>
          </a:p>
        </p:txBody>
      </p:sp>
      <p:sp>
        <p:nvSpPr>
          <p:cNvPr id="45" name="Content Placeholder 3"/>
          <p:cNvSpPr txBox="1">
            <a:spLocks/>
          </p:cNvSpPr>
          <p:nvPr/>
        </p:nvSpPr>
        <p:spPr>
          <a:xfrm>
            <a:off x="2989" y="4174743"/>
            <a:ext cx="1627724" cy="4754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smtClean="0">
                <a:solidFill>
                  <a:prstClr val="black">
                    <a:lumMod val="75000"/>
                    <a:lumOff val="25000"/>
                  </a:prstClr>
                </a:solidFill>
                <a:latin typeface="Century Gothic" panose="020F0302020204030204"/>
              </a:rPr>
              <a:t>Mike Ruiz</a:t>
            </a:r>
          </a:p>
          <a:p>
            <a:pPr marL="0" indent="0" algn="ctr">
              <a:spcBef>
                <a:spcPts val="0"/>
              </a:spcBef>
              <a:buFont typeface="Arial" panose="020B0604020202020204" pitchFamily="34" charset="0"/>
              <a:buNone/>
            </a:pPr>
            <a:r>
              <a:rPr lang="en-US" sz="1200" dirty="0" smtClean="0">
                <a:solidFill>
                  <a:prstClr val="black">
                    <a:lumMod val="75000"/>
                    <a:lumOff val="25000"/>
                  </a:prstClr>
                </a:solidFill>
                <a:latin typeface="Century Gothic" panose="020F0302020204030204"/>
              </a:rPr>
              <a:t>Program Manager</a:t>
            </a:r>
            <a:endParaRPr lang="en-US" sz="1200" dirty="0">
              <a:solidFill>
                <a:prstClr val="black">
                  <a:lumMod val="75000"/>
                  <a:lumOff val="25000"/>
                </a:prstClr>
              </a:solidFill>
              <a:latin typeface="Century Gothic" panose="020F0302020204030204"/>
            </a:endParaRPr>
          </a:p>
        </p:txBody>
      </p:sp>
      <p:sp>
        <p:nvSpPr>
          <p:cNvPr id="46" name="Content Placeholder 3"/>
          <p:cNvSpPr txBox="1">
            <a:spLocks/>
          </p:cNvSpPr>
          <p:nvPr/>
        </p:nvSpPr>
        <p:spPr>
          <a:xfrm>
            <a:off x="1161479" y="5057222"/>
            <a:ext cx="2271301" cy="4754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smtClean="0">
                <a:solidFill>
                  <a:prstClr val="black">
                    <a:lumMod val="75000"/>
                    <a:lumOff val="25000"/>
                  </a:prstClr>
                </a:solidFill>
                <a:latin typeface="Century Gothic" panose="020F0302020204030204"/>
              </a:rPr>
              <a:t>Lindsay Rogers</a:t>
            </a:r>
          </a:p>
          <a:p>
            <a:pPr marL="0" indent="0" algn="ctr">
              <a:spcBef>
                <a:spcPts val="0"/>
              </a:spcBef>
              <a:buFont typeface="Arial" panose="020B0604020202020204" pitchFamily="34" charset="0"/>
              <a:buNone/>
            </a:pPr>
            <a:r>
              <a:rPr lang="en-US" sz="1200" dirty="0" smtClean="0">
                <a:solidFill>
                  <a:prstClr val="black">
                    <a:lumMod val="75000"/>
                    <a:lumOff val="25000"/>
                  </a:prstClr>
                </a:solidFill>
                <a:latin typeface="Century Gothic" panose="020F0302020204030204"/>
              </a:rPr>
              <a:t>Deputy Program Manager</a:t>
            </a:r>
            <a:endParaRPr lang="en-US" sz="1200" dirty="0">
              <a:solidFill>
                <a:prstClr val="black">
                  <a:lumMod val="75000"/>
                  <a:lumOff val="25000"/>
                </a:prstClr>
              </a:solidFill>
              <a:latin typeface="Century Gothic" panose="020F0302020204030204"/>
            </a:endParaRPr>
          </a:p>
        </p:txBody>
      </p:sp>
      <p:sp>
        <p:nvSpPr>
          <p:cNvPr id="47" name="Content Placeholder 3"/>
          <p:cNvSpPr txBox="1">
            <a:spLocks/>
          </p:cNvSpPr>
          <p:nvPr/>
        </p:nvSpPr>
        <p:spPr>
          <a:xfrm>
            <a:off x="2749398" y="4174743"/>
            <a:ext cx="1803564" cy="4754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smtClean="0">
                <a:solidFill>
                  <a:prstClr val="black">
                    <a:lumMod val="75000"/>
                    <a:lumOff val="25000"/>
                  </a:prstClr>
                </a:solidFill>
                <a:latin typeface="Century Gothic" panose="020F0302020204030204"/>
              </a:rPr>
              <a:t>Dr. Kent Ross</a:t>
            </a:r>
          </a:p>
          <a:p>
            <a:pPr marL="0" indent="0" algn="ctr">
              <a:spcBef>
                <a:spcPts val="0"/>
              </a:spcBef>
              <a:buFont typeface="Arial" panose="020B0604020202020204" pitchFamily="34" charset="0"/>
              <a:buNone/>
            </a:pPr>
            <a:r>
              <a:rPr lang="en-US" sz="1200" dirty="0" smtClean="0">
                <a:solidFill>
                  <a:prstClr val="black">
                    <a:lumMod val="75000"/>
                    <a:lumOff val="25000"/>
                  </a:prstClr>
                </a:solidFill>
                <a:latin typeface="Century Gothic" panose="020F0302020204030204"/>
              </a:rPr>
              <a:t>National Science Advisor</a:t>
            </a:r>
            <a:endParaRPr lang="en-US" sz="1200" dirty="0">
              <a:solidFill>
                <a:prstClr val="black">
                  <a:lumMod val="75000"/>
                  <a:lumOff val="25000"/>
                </a:prstClr>
              </a:solidFill>
              <a:latin typeface="Century Gothic" panose="020F0302020204030204"/>
            </a:endParaRPr>
          </a:p>
        </p:txBody>
      </p:sp>
      <p:sp>
        <p:nvSpPr>
          <p:cNvPr id="48" name="Content Placeholder 3"/>
          <p:cNvSpPr txBox="1">
            <a:spLocks/>
          </p:cNvSpPr>
          <p:nvPr/>
        </p:nvSpPr>
        <p:spPr>
          <a:xfrm>
            <a:off x="4222104" y="5054732"/>
            <a:ext cx="1627724" cy="4754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smtClean="0">
                <a:solidFill>
                  <a:prstClr val="black">
                    <a:lumMod val="75000"/>
                    <a:lumOff val="25000"/>
                  </a:prstClr>
                </a:solidFill>
                <a:latin typeface="Century Gothic" panose="020F0302020204030204"/>
              </a:rPr>
              <a:t>Karen Allsbrook</a:t>
            </a:r>
          </a:p>
          <a:p>
            <a:pPr marL="0" indent="0" algn="ctr">
              <a:spcBef>
                <a:spcPts val="0"/>
              </a:spcBef>
              <a:buFont typeface="Arial" panose="020B0604020202020204" pitchFamily="34" charset="0"/>
              <a:buNone/>
            </a:pPr>
            <a:r>
              <a:rPr lang="en-US" sz="1200" dirty="0" smtClean="0">
                <a:solidFill>
                  <a:prstClr val="black">
                    <a:lumMod val="75000"/>
                    <a:lumOff val="25000"/>
                  </a:prstClr>
                </a:solidFill>
                <a:latin typeface="Century Gothic" panose="020F0302020204030204"/>
              </a:rPr>
              <a:t>Financial Lead</a:t>
            </a:r>
            <a:endParaRPr lang="en-US" sz="1200" dirty="0">
              <a:solidFill>
                <a:prstClr val="black">
                  <a:lumMod val="75000"/>
                  <a:lumOff val="25000"/>
                </a:prstClr>
              </a:solidFill>
              <a:latin typeface="Century Gothic" panose="020F0302020204030204"/>
            </a:endParaRPr>
          </a:p>
        </p:txBody>
      </p:sp>
      <p:sp>
        <p:nvSpPr>
          <p:cNvPr id="49" name="Content Placeholder 3"/>
          <p:cNvSpPr txBox="1">
            <a:spLocks/>
          </p:cNvSpPr>
          <p:nvPr/>
        </p:nvSpPr>
        <p:spPr>
          <a:xfrm>
            <a:off x="5488255" y="4178605"/>
            <a:ext cx="1980752" cy="4754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smtClean="0">
                <a:solidFill>
                  <a:prstClr val="black">
                    <a:lumMod val="75000"/>
                    <a:lumOff val="25000"/>
                  </a:prstClr>
                </a:solidFill>
                <a:latin typeface="Century Gothic" panose="020F0302020204030204"/>
              </a:rPr>
              <a:t>Amanda Clayton</a:t>
            </a:r>
          </a:p>
          <a:p>
            <a:pPr marL="0" indent="0" algn="ctr">
              <a:spcBef>
                <a:spcPts val="0"/>
              </a:spcBef>
              <a:buFont typeface="Arial" panose="020B0604020202020204" pitchFamily="34" charset="0"/>
              <a:buNone/>
            </a:pPr>
            <a:r>
              <a:rPr lang="en-US" sz="1200" dirty="0" smtClean="0">
                <a:solidFill>
                  <a:prstClr val="black">
                    <a:lumMod val="75000"/>
                    <a:lumOff val="25000"/>
                  </a:prstClr>
                </a:solidFill>
                <a:latin typeface="Century Gothic" panose="020F0302020204030204"/>
              </a:rPr>
              <a:t>Projects Manager</a:t>
            </a:r>
            <a:endParaRPr lang="en-US" sz="1400" dirty="0">
              <a:solidFill>
                <a:prstClr val="black">
                  <a:lumMod val="75000"/>
                  <a:lumOff val="25000"/>
                </a:prstClr>
              </a:solidFill>
              <a:latin typeface="Century Gothic" panose="020F0302020204030204"/>
            </a:endParaRPr>
          </a:p>
        </p:txBody>
      </p:sp>
      <p:grpSp>
        <p:nvGrpSpPr>
          <p:cNvPr id="51" name="Group 50"/>
          <p:cNvGrpSpPr/>
          <p:nvPr/>
        </p:nvGrpSpPr>
        <p:grpSpPr>
          <a:xfrm>
            <a:off x="2206134" y="5556466"/>
            <a:ext cx="6412997" cy="1224999"/>
            <a:chOff x="1395347" y="5290691"/>
            <a:chExt cx="4206624" cy="1224999"/>
          </a:xfrm>
        </p:grpSpPr>
        <p:sp>
          <p:nvSpPr>
            <p:cNvPr id="52" name="Text Placeholder 5"/>
            <p:cNvSpPr txBox="1">
              <a:spLocks/>
            </p:cNvSpPr>
            <p:nvPr/>
          </p:nvSpPr>
          <p:spPr>
            <a:xfrm>
              <a:off x="1395347" y="5307539"/>
              <a:ext cx="4206624" cy="112477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spcAft>
                  <a:spcPts val="600"/>
                </a:spcAft>
                <a:buClr>
                  <a:srgbClr val="0078C1"/>
                </a:buClr>
              </a:pPr>
              <a:r>
                <a:rPr lang="en-US" sz="1600" b="1" i="1" dirty="0" smtClean="0">
                  <a:solidFill>
                    <a:srgbClr val="0061AA"/>
                  </a:solidFill>
                </a:rPr>
                <a:t>By The Way</a:t>
              </a:r>
            </a:p>
            <a:p>
              <a:pPr algn="ctr">
                <a:spcBef>
                  <a:spcPts val="0"/>
                </a:spcBef>
                <a:buClr>
                  <a:srgbClr val="0078C1"/>
                </a:buClr>
              </a:pPr>
              <a:r>
                <a:rPr lang="en-US" sz="1800" dirty="0" smtClean="0"/>
                <a:t>They’re normal people too and you are welcome to reach out to them! You will meet them in beginning of term “meet </a:t>
              </a:r>
              <a:r>
                <a:rPr lang="en-US" sz="1800" dirty="0"/>
                <a:t>&amp;</a:t>
              </a:r>
              <a:r>
                <a:rPr lang="en-US" sz="1800" dirty="0" smtClean="0"/>
                <a:t> greets” and they often visit nodes!</a:t>
              </a:r>
              <a:endParaRPr lang="en-US" sz="1800" dirty="0"/>
            </a:p>
          </p:txBody>
        </p:sp>
        <p:sp>
          <p:nvSpPr>
            <p:cNvPr id="53" name="Rounded Rectangle 52"/>
            <p:cNvSpPr/>
            <p:nvPr/>
          </p:nvSpPr>
          <p:spPr>
            <a:xfrm>
              <a:off x="1395347" y="5290691"/>
              <a:ext cx="4206624" cy="1224999"/>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5" name="Picture 5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929991" y="2997793"/>
            <a:ext cx="1097281" cy="1097280"/>
          </a:xfrm>
          <a:prstGeom prst="ellipse">
            <a:avLst/>
          </a:prstGeom>
          <a:effectLst>
            <a:outerShdw blurRad="76200" dir="13500000" sy="23000" kx="1200000" algn="br" rotWithShape="0">
              <a:prstClr val="black">
                <a:alpha val="20000"/>
              </a:prstClr>
            </a:outerShdw>
          </a:effectLst>
        </p:spPr>
      </p:pic>
      <p:pic>
        <p:nvPicPr>
          <p:cNvPr id="56" name="Picture 55"/>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487047" y="3876408"/>
            <a:ext cx="1097839" cy="1097280"/>
          </a:xfrm>
          <a:prstGeom prst="ellipse">
            <a:avLst/>
          </a:prstGeom>
          <a:effectLst>
            <a:outerShdw blurRad="76200" dir="13500000" sy="23000" kx="1200000" algn="br" rotWithShape="0">
              <a:prstClr val="black">
                <a:alpha val="20000"/>
              </a:prstClr>
            </a:outerShdw>
          </a:effectLst>
        </p:spPr>
      </p:pic>
      <p:pic>
        <p:nvPicPr>
          <p:cNvPr id="57" name="Picture 5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748489" y="3877630"/>
            <a:ext cx="1097280" cy="1097280"/>
          </a:xfrm>
          <a:prstGeom prst="ellipse">
            <a:avLst/>
          </a:prstGeom>
          <a:effectLst>
            <a:outerShdw blurRad="76200" dir="13500000" sy="23000" kx="1200000" algn="br" rotWithShape="0">
              <a:prstClr val="black">
                <a:alpha val="20000"/>
              </a:prstClr>
            </a:outerShdw>
          </a:effectLst>
        </p:spPr>
      </p:pic>
      <p:pic>
        <p:nvPicPr>
          <p:cNvPr id="5" name="Picture 4"/>
          <p:cNvPicPr>
            <a:picLocks noChangeAspect="1"/>
          </p:cNvPicPr>
          <p:nvPr/>
        </p:nvPicPr>
        <p:blipFill rotWithShape="1">
          <a:blip r:embed="rId9"/>
          <a:srcRect l="15246" t="16618" r="20497" b="21315"/>
          <a:stretch/>
        </p:blipFill>
        <p:spPr>
          <a:xfrm>
            <a:off x="261334" y="3006529"/>
            <a:ext cx="1111035" cy="1097280"/>
          </a:xfrm>
          <a:prstGeom prst="ellipse">
            <a:avLst/>
          </a:prstGeom>
          <a:effectLst>
            <a:outerShdw blurRad="76200" dir="13500000" sy="23000" kx="1200000" algn="br" rotWithShape="0">
              <a:prstClr val="black">
                <a:alpha val="20000"/>
              </a:prstClr>
            </a:outerShdw>
          </a:effectLst>
        </p:spPr>
      </p:pic>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l="58300" t="10182" r="305" b="26929"/>
          <a:stretch/>
        </p:blipFill>
        <p:spPr>
          <a:xfrm>
            <a:off x="3109479" y="2998396"/>
            <a:ext cx="1083402" cy="1097280"/>
          </a:xfrm>
          <a:prstGeom prst="ellipse">
            <a:avLst/>
          </a:prstGeom>
          <a:ln>
            <a:noFill/>
          </a:ln>
          <a:effectLst>
            <a:outerShdw blurRad="76200" dir="13500000" sy="23000" kx="1200000" algn="br" rotWithShape="0">
              <a:prstClr val="black">
                <a:alpha val="20000"/>
              </a:prstClr>
            </a:outerShdw>
          </a:effectLst>
        </p:spPr>
      </p:pic>
      <p:sp>
        <p:nvSpPr>
          <p:cNvPr id="41" name="Content Placeholder 3"/>
          <p:cNvSpPr txBox="1">
            <a:spLocks/>
          </p:cNvSpPr>
          <p:nvPr/>
        </p:nvSpPr>
        <p:spPr>
          <a:xfrm>
            <a:off x="6922167" y="5061223"/>
            <a:ext cx="1950898" cy="4754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smtClean="0">
                <a:solidFill>
                  <a:prstClr val="black">
                    <a:lumMod val="75000"/>
                    <a:lumOff val="25000"/>
                  </a:prstClr>
                </a:solidFill>
                <a:latin typeface="Century Gothic" panose="020F0302020204030204"/>
              </a:rPr>
              <a:t>Stephanie Burke</a:t>
            </a:r>
          </a:p>
          <a:p>
            <a:pPr marL="0" indent="0" algn="ctr">
              <a:spcBef>
                <a:spcPts val="0"/>
              </a:spcBef>
              <a:buFont typeface="Arial" panose="020B0604020202020204" pitchFamily="34" charset="0"/>
              <a:buNone/>
            </a:pPr>
            <a:r>
              <a:rPr lang="en-US" sz="1200" dirty="0" smtClean="0">
                <a:solidFill>
                  <a:prstClr val="black">
                    <a:lumMod val="75000"/>
                    <a:lumOff val="25000"/>
                  </a:prstClr>
                </a:solidFill>
                <a:latin typeface="Century Gothic" panose="020F0302020204030204"/>
              </a:rPr>
              <a:t>SSAI Human </a:t>
            </a:r>
            <a:r>
              <a:rPr lang="en-US" sz="1200" dirty="0" smtClean="0">
                <a:solidFill>
                  <a:prstClr val="black">
                    <a:lumMod val="75000"/>
                    <a:lumOff val="25000"/>
                  </a:prstClr>
                </a:solidFill>
                <a:latin typeface="Century Gothic" panose="020F0302020204030204"/>
              </a:rPr>
              <a:t>Resources</a:t>
            </a:r>
            <a:endParaRPr lang="en-US" sz="1200" dirty="0">
              <a:solidFill>
                <a:prstClr val="black">
                  <a:lumMod val="75000"/>
                  <a:lumOff val="25000"/>
                </a:prstClr>
              </a:solidFill>
              <a:latin typeface="Century Gothic" panose="020F0302020204030204"/>
            </a:endParaRPr>
          </a:p>
        </p:txBody>
      </p:sp>
      <p:sp>
        <p:nvSpPr>
          <p:cNvPr id="43" name="Content Placeholder 3"/>
          <p:cNvSpPr txBox="1">
            <a:spLocks/>
          </p:cNvSpPr>
          <p:nvPr/>
        </p:nvSpPr>
        <p:spPr>
          <a:xfrm>
            <a:off x="8322646" y="4174743"/>
            <a:ext cx="1980752" cy="475427"/>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200" b="1" dirty="0" smtClean="0">
                <a:solidFill>
                  <a:prstClr val="black">
                    <a:lumMod val="75000"/>
                    <a:lumOff val="25000"/>
                  </a:prstClr>
                </a:solidFill>
                <a:latin typeface="Century Gothic" panose="020F0302020204030204"/>
              </a:rPr>
              <a:t>Danny Mangosing</a:t>
            </a:r>
          </a:p>
          <a:p>
            <a:pPr marL="0" indent="0" algn="ctr">
              <a:spcBef>
                <a:spcPts val="0"/>
              </a:spcBef>
              <a:buFont typeface="Arial" panose="020B0604020202020204" pitchFamily="34" charset="0"/>
              <a:buNone/>
            </a:pPr>
            <a:r>
              <a:rPr lang="en-US" sz="1200" dirty="0" smtClean="0">
                <a:solidFill>
                  <a:prstClr val="black">
                    <a:lumMod val="75000"/>
                    <a:lumOff val="25000"/>
                  </a:prstClr>
                </a:solidFill>
                <a:latin typeface="Century Gothic" panose="020F0302020204030204"/>
              </a:rPr>
              <a:t>Web </a:t>
            </a:r>
            <a:r>
              <a:rPr lang="en-US" sz="1200" dirty="0" smtClean="0">
                <a:solidFill>
                  <a:prstClr val="black">
                    <a:lumMod val="75000"/>
                    <a:lumOff val="25000"/>
                  </a:prstClr>
                </a:solidFill>
                <a:latin typeface="Century Gothic" panose="020F0302020204030204"/>
              </a:rPr>
              <a:t>Developer &amp;</a:t>
            </a:r>
            <a:endParaRPr lang="en-US" sz="1200" dirty="0" smtClean="0">
              <a:solidFill>
                <a:prstClr val="black">
                  <a:lumMod val="75000"/>
                  <a:lumOff val="25000"/>
                </a:prstClr>
              </a:solidFill>
              <a:latin typeface="Century Gothic" panose="020F0302020204030204"/>
            </a:endParaRPr>
          </a:p>
          <a:p>
            <a:pPr marL="0" indent="0" algn="ctr">
              <a:spcBef>
                <a:spcPts val="0"/>
              </a:spcBef>
              <a:buFont typeface="Arial" panose="020B0604020202020204" pitchFamily="34" charset="0"/>
              <a:buNone/>
            </a:pPr>
            <a:r>
              <a:rPr lang="en-US" sz="1200" dirty="0" smtClean="0">
                <a:solidFill>
                  <a:prstClr val="black">
                    <a:lumMod val="75000"/>
                    <a:lumOff val="25000"/>
                  </a:prstClr>
                </a:solidFill>
                <a:latin typeface="Century Gothic" panose="020F0302020204030204"/>
              </a:rPr>
              <a:t>Graphic Designer</a:t>
            </a:r>
            <a:endParaRPr lang="en-US" sz="1400" dirty="0">
              <a:solidFill>
                <a:prstClr val="black">
                  <a:lumMod val="75000"/>
                  <a:lumOff val="25000"/>
                </a:prstClr>
              </a:solidFill>
              <a:latin typeface="Century Gothic" panose="020F0302020204030204"/>
            </a:endParaRPr>
          </a:p>
        </p:txBody>
      </p:sp>
    </p:spTree>
    <p:extLst>
      <p:ext uri="{BB962C8B-B14F-4D97-AF65-F5344CB8AC3E}">
        <p14:creationId xmlns:p14="http://schemas.microsoft.com/office/powerpoint/2010/main" val="1373779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097476" y="-56287"/>
            <a:ext cx="2069123"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smtClean="0">
                <a:solidFill>
                  <a:srgbClr val="0061AA"/>
                </a:solidFill>
              </a:rPr>
              <a:t>National POCs </a:t>
            </a:r>
            <a:endParaRPr lang="en-US" dirty="0">
              <a:solidFill>
                <a:srgbClr val="0061AA"/>
              </a:solidFill>
            </a:endParaRP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1" name="Picture 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0412" y="2050833"/>
            <a:ext cx="2061588" cy="732068"/>
          </a:xfrm>
          <a:prstGeom prst="rect">
            <a:avLst/>
          </a:prstGeom>
        </p:spPr>
      </p:pic>
      <p:sp>
        <p:nvSpPr>
          <p:cNvPr id="47" name="Rounded Rectangle 46"/>
          <p:cNvSpPr/>
          <p:nvPr/>
        </p:nvSpPr>
        <p:spPr>
          <a:xfrm>
            <a:off x="322121" y="2457158"/>
            <a:ext cx="9586989" cy="2838742"/>
          </a:xfrm>
          <a:prstGeom prst="roundRect">
            <a:avLst>
              <a:gd name="adj" fmla="val 5916"/>
            </a:avLst>
          </a:prstGeom>
          <a:solidFill>
            <a:srgbClr val="18133C"/>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entury Gothic" charset="0"/>
              <a:ea typeface="Century Gothic" charset="0"/>
              <a:cs typeface="Century Gothic" charset="0"/>
            </a:endParaRPr>
          </a:p>
        </p:txBody>
      </p:sp>
      <p:sp>
        <p:nvSpPr>
          <p:cNvPr id="48" name="TextBox 47"/>
          <p:cNvSpPr txBox="1"/>
          <p:nvPr/>
        </p:nvSpPr>
        <p:spPr>
          <a:xfrm>
            <a:off x="527751" y="2614221"/>
            <a:ext cx="1984247" cy="646331"/>
          </a:xfrm>
          <a:prstGeom prst="rect">
            <a:avLst/>
          </a:prstGeom>
          <a:noFill/>
        </p:spPr>
        <p:txBody>
          <a:bodyPr wrap="square" rtlCol="0">
            <a:spAutoFit/>
          </a:bodyPr>
          <a:lstStyle/>
          <a:p>
            <a:r>
              <a:rPr lang="en-US" b="1" dirty="0" smtClean="0">
                <a:solidFill>
                  <a:schemeClr val="bg1"/>
                </a:solidFill>
                <a:latin typeface="Century Gothic" charset="0"/>
                <a:ea typeface="Century Gothic" charset="0"/>
                <a:cs typeface="Century Gothic" charset="0"/>
              </a:rPr>
              <a:t>DEVELOP Fellows</a:t>
            </a:r>
            <a:endParaRPr lang="en-US" b="1" dirty="0">
              <a:solidFill>
                <a:schemeClr val="bg1"/>
              </a:solidFill>
              <a:latin typeface="Century Gothic" charset="0"/>
              <a:ea typeface="Century Gothic" charset="0"/>
              <a:cs typeface="Century Gothic" charset="0"/>
            </a:endParaRPr>
          </a:p>
        </p:txBody>
      </p:sp>
      <p:sp>
        <p:nvSpPr>
          <p:cNvPr id="54" name="Rounded Rectangular Callout 53"/>
          <p:cNvSpPr/>
          <p:nvPr/>
        </p:nvSpPr>
        <p:spPr>
          <a:xfrm>
            <a:off x="322121" y="1391997"/>
            <a:ext cx="9586989" cy="927748"/>
          </a:xfrm>
          <a:prstGeom prst="wedgeRoundRectCallout">
            <a:avLst>
              <a:gd name="adj1" fmla="val -20210"/>
              <a:gd name="adj2" fmla="val 76469"/>
              <a:gd name="adj3" fmla="val 16667"/>
            </a:avLst>
          </a:prstGeom>
          <a:solidFill>
            <a:srgbClr val="0061AA"/>
          </a:solidFill>
          <a:ln w="2540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55" name="TextBox 54"/>
          <p:cNvSpPr txBox="1"/>
          <p:nvPr/>
        </p:nvSpPr>
        <p:spPr>
          <a:xfrm>
            <a:off x="753020" y="1569230"/>
            <a:ext cx="1349057" cy="707886"/>
          </a:xfrm>
          <a:prstGeom prst="rect">
            <a:avLst/>
          </a:prstGeom>
          <a:noFill/>
        </p:spPr>
        <p:txBody>
          <a:bodyPr wrap="square" rtlCol="0">
            <a:spAutoFit/>
          </a:bodyPr>
          <a:lstStyle/>
          <a:p>
            <a:pPr algn="ctr"/>
            <a:r>
              <a:rPr lang="en-US" sz="2000" b="1" dirty="0" smtClean="0">
                <a:solidFill>
                  <a:schemeClr val="bg1"/>
                </a:solidFill>
                <a:latin typeface="Century Gothic" charset="0"/>
                <a:ea typeface="Century Gothic" charset="0"/>
                <a:cs typeface="Century Gothic" charset="0"/>
              </a:rPr>
              <a:t>DEVELOP</a:t>
            </a:r>
          </a:p>
          <a:p>
            <a:pPr algn="ctr"/>
            <a:r>
              <a:rPr lang="en-US" sz="2000" b="1" dirty="0" smtClean="0">
                <a:solidFill>
                  <a:schemeClr val="bg1"/>
                </a:solidFill>
                <a:latin typeface="Century Gothic" charset="0"/>
                <a:ea typeface="Century Gothic" charset="0"/>
                <a:cs typeface="Century Gothic" charset="0"/>
              </a:rPr>
              <a:t>NPO</a:t>
            </a:r>
            <a:endParaRPr lang="en-US" sz="2000" b="1" dirty="0">
              <a:solidFill>
                <a:schemeClr val="bg1"/>
              </a:solidFill>
              <a:latin typeface="Century Gothic" charset="0"/>
              <a:ea typeface="Century Gothic" charset="0"/>
              <a:cs typeface="Century Gothic" charset="0"/>
            </a:endParaRPr>
          </a:p>
        </p:txBody>
      </p:sp>
      <p:sp>
        <p:nvSpPr>
          <p:cNvPr id="56" name="Rectangle 55"/>
          <p:cNvSpPr/>
          <p:nvPr/>
        </p:nvSpPr>
        <p:spPr>
          <a:xfrm>
            <a:off x="7788735" y="1659154"/>
            <a:ext cx="2405929" cy="507777"/>
          </a:xfrm>
          <a:prstGeom prst="rect">
            <a:avLst/>
          </a:prstGeom>
        </p:spPr>
        <p:txBody>
          <a:bodyPr wrap="square" lIns="91387" tIns="45693" rIns="91387" bIns="45693">
            <a:spAutoFit/>
          </a:bodyPr>
          <a:lstStyle/>
          <a:p>
            <a:pPr defTabSz="1018229"/>
            <a:r>
              <a:rPr lang="en-US" sz="1400" b="1" i="1" dirty="0" smtClean="0">
                <a:solidFill>
                  <a:schemeClr val="bg1"/>
                </a:solidFill>
                <a:latin typeface="Century Gothic" charset="0"/>
                <a:ea typeface="Century Gothic" charset="0"/>
                <a:cs typeface="Century Gothic" charset="0"/>
              </a:rPr>
              <a:t>Senior </a:t>
            </a:r>
            <a:r>
              <a:rPr lang="en-US" sz="1400" b="1" i="1" dirty="0" smtClean="0">
                <a:solidFill>
                  <a:schemeClr val="bg1"/>
                </a:solidFill>
                <a:latin typeface="Century Gothic" charset="0"/>
                <a:ea typeface="Century Gothic" charset="0"/>
                <a:cs typeface="Century Gothic" charset="0"/>
              </a:rPr>
              <a:t>Fellow</a:t>
            </a:r>
            <a:endParaRPr lang="en-US" sz="1400" b="1" i="1" dirty="0" smtClean="0">
              <a:solidFill>
                <a:schemeClr val="bg1"/>
              </a:solidFill>
              <a:latin typeface="Century Gothic" charset="0"/>
              <a:ea typeface="Century Gothic" charset="0"/>
              <a:cs typeface="Century Gothic" charset="0"/>
            </a:endParaRPr>
          </a:p>
          <a:p>
            <a:pPr marL="119063" indent="-119063" defTabSz="1018229">
              <a:buFont typeface="Arial" pitchFamily="34" charset="0"/>
              <a:buChar char="•"/>
            </a:pPr>
            <a:r>
              <a:rPr lang="en-US" sz="1300" b="1" dirty="0" smtClean="0">
                <a:solidFill>
                  <a:schemeClr val="bg1"/>
                </a:solidFill>
                <a:latin typeface="Century Gothic" charset="0"/>
                <a:ea typeface="Century Gothic" charset="0"/>
                <a:cs typeface="Century Gothic" charset="0"/>
              </a:rPr>
              <a:t>Danielle Quick </a:t>
            </a:r>
          </a:p>
        </p:txBody>
      </p:sp>
      <p:sp>
        <p:nvSpPr>
          <p:cNvPr id="60" name="Rectangle 59"/>
          <p:cNvSpPr/>
          <p:nvPr/>
        </p:nvSpPr>
        <p:spPr>
          <a:xfrm>
            <a:off x="2461508" y="1521064"/>
            <a:ext cx="1794370" cy="892498"/>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a:solidFill>
                  <a:schemeClr val="bg1"/>
                </a:solidFill>
                <a:latin typeface="Century Gothic" charset="0"/>
                <a:ea typeface="Century Gothic" charset="0"/>
                <a:cs typeface="Century Gothic" charset="0"/>
              </a:rPr>
              <a:t>Mike Ruiz</a:t>
            </a:r>
          </a:p>
          <a:p>
            <a:pPr marL="119063" indent="-119063" defTabSz="1018229">
              <a:buFont typeface="Arial" pitchFamily="34" charset="0"/>
              <a:buChar char="•"/>
            </a:pPr>
            <a:r>
              <a:rPr lang="en-US" sz="1300" b="1" dirty="0" smtClean="0">
                <a:solidFill>
                  <a:schemeClr val="bg1"/>
                </a:solidFill>
                <a:latin typeface="Century Gothic" charset="0"/>
                <a:ea typeface="Century Gothic" charset="0"/>
                <a:cs typeface="Century Gothic" charset="0"/>
              </a:rPr>
              <a:t>Lindsay Rogers</a:t>
            </a:r>
          </a:p>
          <a:p>
            <a:pPr marL="119063" indent="-119063" defTabSz="1018229">
              <a:buFont typeface="Arial" pitchFamily="34" charset="0"/>
              <a:buChar char="•"/>
            </a:pPr>
            <a:r>
              <a:rPr lang="en-US" sz="1300" b="1" dirty="0">
                <a:solidFill>
                  <a:schemeClr val="bg1"/>
                </a:solidFill>
                <a:latin typeface="Century Gothic" charset="0"/>
                <a:ea typeface="Century Gothic" charset="0"/>
                <a:cs typeface="Century Gothic" charset="0"/>
              </a:rPr>
              <a:t>Dr. Kenton Ross</a:t>
            </a:r>
          </a:p>
          <a:p>
            <a:pPr defTabSz="1018229"/>
            <a:r>
              <a:rPr lang="en-US" sz="1300" b="1" dirty="0" smtClean="0">
                <a:solidFill>
                  <a:schemeClr val="bg1"/>
                </a:solidFill>
                <a:latin typeface="Century Gothic" charset="0"/>
                <a:ea typeface="Century Gothic" charset="0"/>
                <a:cs typeface="Century Gothic" charset="0"/>
              </a:rPr>
              <a:t> </a:t>
            </a:r>
          </a:p>
        </p:txBody>
      </p:sp>
      <p:sp>
        <p:nvSpPr>
          <p:cNvPr id="61" name="Rectangle 60"/>
          <p:cNvSpPr/>
          <p:nvPr/>
        </p:nvSpPr>
        <p:spPr>
          <a:xfrm>
            <a:off x="5125122" y="1522030"/>
            <a:ext cx="1888557" cy="692443"/>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smtClean="0">
                <a:solidFill>
                  <a:schemeClr val="bg1"/>
                </a:solidFill>
                <a:latin typeface="Century Gothic" charset="0"/>
                <a:ea typeface="Century Gothic" charset="0"/>
                <a:cs typeface="Century Gothic" charset="0"/>
              </a:rPr>
              <a:t>Karen Allsbrook</a:t>
            </a:r>
          </a:p>
          <a:p>
            <a:pPr marL="119063" indent="-119063" defTabSz="1018229">
              <a:buFont typeface="Arial" pitchFamily="34" charset="0"/>
              <a:buChar char="•"/>
            </a:pPr>
            <a:r>
              <a:rPr lang="en-US" sz="1300" b="1" dirty="0" smtClean="0">
                <a:solidFill>
                  <a:schemeClr val="bg1"/>
                </a:solidFill>
                <a:latin typeface="Century Gothic" charset="0"/>
                <a:ea typeface="Century Gothic" charset="0"/>
                <a:cs typeface="Century Gothic" charset="0"/>
              </a:rPr>
              <a:t>Amanda Clayton</a:t>
            </a:r>
          </a:p>
          <a:p>
            <a:pPr marL="119063" indent="-119063" defTabSz="1018229">
              <a:buFont typeface="Arial" pitchFamily="34" charset="0"/>
              <a:buChar char="•"/>
            </a:pPr>
            <a:r>
              <a:rPr lang="en-US" sz="1300" b="1" dirty="0">
                <a:solidFill>
                  <a:schemeClr val="bg1"/>
                </a:solidFill>
                <a:latin typeface="Century Gothic" charset="0"/>
                <a:ea typeface="Century Gothic" charset="0"/>
                <a:cs typeface="Century Gothic" charset="0"/>
              </a:rPr>
              <a:t>Danny </a:t>
            </a:r>
            <a:r>
              <a:rPr lang="en-US" sz="1300" b="1" dirty="0" err="1">
                <a:solidFill>
                  <a:schemeClr val="bg1"/>
                </a:solidFill>
                <a:latin typeface="Century Gothic" charset="0"/>
                <a:ea typeface="Century Gothic" charset="0"/>
                <a:cs typeface="Century Gothic" charset="0"/>
              </a:rPr>
              <a:t>Mangosing</a:t>
            </a:r>
            <a:endParaRPr lang="en-US" sz="1300" b="1" dirty="0" smtClean="0">
              <a:solidFill>
                <a:schemeClr val="bg1"/>
              </a:solidFill>
              <a:latin typeface="Century Gothic" charset="0"/>
              <a:ea typeface="Century Gothic" charset="0"/>
              <a:cs typeface="Century Gothic" charset="0"/>
            </a:endParaRPr>
          </a:p>
        </p:txBody>
      </p:sp>
      <p:sp>
        <p:nvSpPr>
          <p:cNvPr id="62" name="Rectangle 61"/>
          <p:cNvSpPr/>
          <p:nvPr/>
        </p:nvSpPr>
        <p:spPr>
          <a:xfrm>
            <a:off x="2457016" y="3952205"/>
            <a:ext cx="3540802" cy="461610"/>
          </a:xfrm>
          <a:prstGeom prst="rect">
            <a:avLst/>
          </a:prstGeom>
        </p:spPr>
        <p:txBody>
          <a:bodyPr wrap="square" lIns="91387" tIns="45693" rIns="91387" bIns="45693">
            <a:spAutoFit/>
          </a:bodyPr>
          <a:lstStyle/>
          <a:p>
            <a:pPr defTabSz="1018229"/>
            <a:r>
              <a:rPr lang="en-US" sz="1200" b="1" u="sng" dirty="0">
                <a:solidFill>
                  <a:schemeClr val="bg1"/>
                </a:solidFill>
                <a:latin typeface="Century Gothic" charset="0"/>
                <a:ea typeface="Century Gothic" charset="0"/>
                <a:cs typeface="Century Gothic" charset="0"/>
              </a:rPr>
              <a:t>Colorado – Fort </a:t>
            </a:r>
            <a:r>
              <a:rPr lang="en-US" sz="1200" b="1" u="sng" dirty="0" smtClean="0">
                <a:solidFill>
                  <a:schemeClr val="bg1"/>
                </a:solidFill>
                <a:latin typeface="Century Gothic" charset="0"/>
                <a:ea typeface="Century Gothic" charset="0"/>
                <a:cs typeface="Century Gothic" charset="0"/>
              </a:rPr>
              <a:t>Collins </a:t>
            </a:r>
            <a:endParaRPr lang="en-US" sz="1200" b="1" u="sng" dirty="0">
              <a:solidFill>
                <a:schemeClr val="bg1"/>
              </a:solidFill>
              <a:latin typeface="Century Gothic" charset="0"/>
              <a:ea typeface="Century Gothic" charset="0"/>
              <a:cs typeface="Century Gothic" charset="0"/>
            </a:endParaRPr>
          </a:p>
          <a:p>
            <a:pPr defTabSz="1018229"/>
            <a:r>
              <a:rPr lang="en-US" sz="1200" dirty="0" smtClean="0">
                <a:solidFill>
                  <a:schemeClr val="bg1"/>
                </a:solidFill>
                <a:latin typeface="Century Gothic" charset="0"/>
                <a:ea typeface="Century Gothic" charset="0"/>
                <a:cs typeface="Century Gothic" charset="0"/>
              </a:rPr>
              <a:t>Kristen Dennis </a:t>
            </a:r>
          </a:p>
        </p:txBody>
      </p:sp>
      <p:sp>
        <p:nvSpPr>
          <p:cNvPr id="63" name="Rectangle 62"/>
          <p:cNvSpPr/>
          <p:nvPr/>
        </p:nvSpPr>
        <p:spPr>
          <a:xfrm>
            <a:off x="5121349" y="2865366"/>
            <a:ext cx="2145238" cy="2123604"/>
          </a:xfrm>
          <a:prstGeom prst="rect">
            <a:avLst/>
          </a:prstGeom>
        </p:spPr>
        <p:txBody>
          <a:bodyPr wrap="square" lIns="91387" tIns="45693" rIns="91387" bIns="45693">
            <a:spAutoFit/>
          </a:bodyPr>
          <a:lstStyle/>
          <a:p>
            <a:pPr defTabSz="1018229"/>
            <a:r>
              <a:rPr lang="en-US" sz="1200" b="1" u="sng" dirty="0">
                <a:solidFill>
                  <a:schemeClr val="bg1"/>
                </a:solidFill>
                <a:latin typeface="Century Gothic" charset="0"/>
                <a:ea typeface="Century Gothic" charset="0"/>
                <a:cs typeface="Century Gothic" charset="0"/>
              </a:rPr>
              <a:t>Georgia – Athens </a:t>
            </a:r>
          </a:p>
          <a:p>
            <a:pPr defTabSz="1018229"/>
            <a:r>
              <a:rPr lang="en-US" sz="1200" dirty="0">
                <a:solidFill>
                  <a:schemeClr val="bg1"/>
                </a:solidFill>
                <a:latin typeface="Century Gothic" charset="0"/>
                <a:ea typeface="Century Gothic" charset="0"/>
                <a:cs typeface="Century Gothic" charset="0"/>
              </a:rPr>
              <a:t>Shelby Ingram</a:t>
            </a:r>
          </a:p>
          <a:p>
            <a:pPr defTabSz="1018229"/>
            <a:endParaRPr lang="en-US" sz="1200" b="1" u="sng" dirty="0" smtClean="0">
              <a:solidFill>
                <a:schemeClr val="bg1"/>
              </a:solidFill>
              <a:latin typeface="Century Gothic" charset="0"/>
              <a:ea typeface="Century Gothic" charset="0"/>
              <a:cs typeface="Century Gothic" charset="0"/>
            </a:endParaRPr>
          </a:p>
          <a:p>
            <a:pPr defTabSz="1018229"/>
            <a:r>
              <a:rPr lang="en-US" sz="1200" b="1" u="sng" dirty="0" smtClean="0">
                <a:solidFill>
                  <a:schemeClr val="bg1"/>
                </a:solidFill>
                <a:latin typeface="Century Gothic" charset="0"/>
                <a:ea typeface="Century Gothic" charset="0"/>
                <a:cs typeface="Century Gothic" charset="0"/>
              </a:rPr>
              <a:t>Idaho </a:t>
            </a:r>
            <a:r>
              <a:rPr lang="en-US" sz="1200" b="1" u="sng" dirty="0">
                <a:solidFill>
                  <a:schemeClr val="bg1"/>
                </a:solidFill>
                <a:latin typeface="Century Gothic" charset="0"/>
                <a:ea typeface="Century Gothic" charset="0"/>
                <a:cs typeface="Century Gothic" charset="0"/>
              </a:rPr>
              <a:t>– </a:t>
            </a:r>
            <a:r>
              <a:rPr lang="en-US" sz="1200" b="1" u="sng" dirty="0" smtClean="0">
                <a:solidFill>
                  <a:schemeClr val="bg1"/>
                </a:solidFill>
                <a:latin typeface="Century Gothic" charset="0"/>
                <a:ea typeface="Century Gothic" charset="0"/>
                <a:cs typeface="Century Gothic" charset="0"/>
              </a:rPr>
              <a:t>Pocatello</a:t>
            </a:r>
          </a:p>
          <a:p>
            <a:pPr defTabSz="1018229"/>
            <a:r>
              <a:rPr lang="en-US" sz="1200" dirty="0">
                <a:solidFill>
                  <a:schemeClr val="bg1"/>
                </a:solidFill>
                <a:latin typeface="Century Gothic" charset="0"/>
                <a:ea typeface="Century Gothic" charset="0"/>
                <a:cs typeface="Century Gothic" charset="0"/>
              </a:rPr>
              <a:t>Mason Bull</a:t>
            </a:r>
            <a:endParaRPr lang="en-US" sz="1200" dirty="0" smtClean="0">
              <a:solidFill>
                <a:schemeClr val="bg1"/>
              </a:solidFill>
              <a:latin typeface="Century Gothic" charset="0"/>
              <a:ea typeface="Century Gothic" charset="0"/>
              <a:cs typeface="Century Gothic" charset="0"/>
            </a:endParaRPr>
          </a:p>
          <a:p>
            <a:pPr defTabSz="1018229"/>
            <a:endParaRPr lang="en-US" sz="1200" b="1" u="sng" dirty="0" smtClean="0">
              <a:solidFill>
                <a:schemeClr val="bg1"/>
              </a:solidFill>
              <a:latin typeface="Century Gothic" charset="0"/>
              <a:ea typeface="Century Gothic" charset="0"/>
              <a:cs typeface="Century Gothic" charset="0"/>
            </a:endParaRPr>
          </a:p>
          <a:p>
            <a:pPr defTabSz="1018229"/>
            <a:r>
              <a:rPr lang="en-US" sz="1200" b="1" u="sng" dirty="0" smtClean="0">
                <a:solidFill>
                  <a:schemeClr val="bg1"/>
                </a:solidFill>
                <a:latin typeface="Century Gothic" charset="0"/>
                <a:ea typeface="Century Gothic" charset="0"/>
                <a:cs typeface="Century Gothic" charset="0"/>
              </a:rPr>
              <a:t>Maryland </a:t>
            </a:r>
            <a:r>
              <a:rPr lang="en-US" sz="1200" b="1" u="sng" dirty="0">
                <a:solidFill>
                  <a:schemeClr val="bg1"/>
                </a:solidFill>
                <a:latin typeface="Century Gothic" charset="0"/>
                <a:ea typeface="Century Gothic" charset="0"/>
                <a:cs typeface="Century Gothic" charset="0"/>
              </a:rPr>
              <a:t>– Goddard </a:t>
            </a:r>
          </a:p>
          <a:p>
            <a:pPr defTabSz="1018229"/>
            <a:r>
              <a:rPr lang="en-US" sz="1200" dirty="0">
                <a:solidFill>
                  <a:schemeClr val="bg1"/>
                </a:solidFill>
                <a:latin typeface="Century Gothic" charset="0"/>
                <a:ea typeface="Century Gothic" charset="0"/>
                <a:cs typeface="Century Gothic" charset="0"/>
              </a:rPr>
              <a:t>Abigail </a:t>
            </a:r>
            <a:r>
              <a:rPr lang="en-US" sz="1200" dirty="0" err="1">
                <a:solidFill>
                  <a:schemeClr val="bg1"/>
                </a:solidFill>
                <a:latin typeface="Century Gothic" charset="0"/>
                <a:ea typeface="Century Gothic" charset="0"/>
                <a:cs typeface="Century Gothic" charset="0"/>
              </a:rPr>
              <a:t>Barenblitt</a:t>
            </a:r>
            <a:r>
              <a:rPr lang="en-US" sz="1200" dirty="0">
                <a:solidFill>
                  <a:schemeClr val="bg1"/>
                </a:solidFill>
                <a:latin typeface="Century Gothic" charset="0"/>
                <a:ea typeface="Century Gothic" charset="0"/>
                <a:cs typeface="Century Gothic" charset="0"/>
              </a:rPr>
              <a:t> (Acting)</a:t>
            </a:r>
          </a:p>
          <a:p>
            <a:pPr defTabSz="1018229"/>
            <a:endParaRPr lang="en-US" sz="1200" dirty="0" smtClean="0">
              <a:solidFill>
                <a:schemeClr val="bg1"/>
              </a:solidFill>
              <a:latin typeface="Century Gothic" charset="0"/>
              <a:ea typeface="Century Gothic" charset="0"/>
              <a:cs typeface="Century Gothic" charset="0"/>
            </a:endParaRPr>
          </a:p>
          <a:p>
            <a:pPr defTabSz="1018229"/>
            <a:r>
              <a:rPr lang="en-US" sz="1200" b="1" u="sng" dirty="0">
                <a:solidFill>
                  <a:schemeClr val="bg1"/>
                </a:solidFill>
                <a:latin typeface="Century Gothic" charset="0"/>
                <a:ea typeface="Century Gothic" charset="0"/>
                <a:cs typeface="Century Gothic" charset="0"/>
              </a:rPr>
              <a:t>Massachusetts – Boston</a:t>
            </a:r>
          </a:p>
          <a:p>
            <a:pPr defTabSz="1018229"/>
            <a:r>
              <a:rPr lang="en-US" sz="1200" dirty="0">
                <a:solidFill>
                  <a:schemeClr val="bg1"/>
                </a:solidFill>
                <a:latin typeface="Century Gothic" charset="0"/>
                <a:ea typeface="Century Gothic" charset="0"/>
                <a:cs typeface="Century Gothic" charset="0"/>
              </a:rPr>
              <a:t>Celeste Gambino</a:t>
            </a:r>
          </a:p>
        </p:txBody>
      </p:sp>
      <p:sp>
        <p:nvSpPr>
          <p:cNvPr id="64" name="Rectangle 63"/>
          <p:cNvSpPr/>
          <p:nvPr/>
        </p:nvSpPr>
        <p:spPr>
          <a:xfrm>
            <a:off x="7786943" y="2865366"/>
            <a:ext cx="1969562" cy="2123604"/>
          </a:xfrm>
          <a:prstGeom prst="rect">
            <a:avLst/>
          </a:prstGeom>
        </p:spPr>
        <p:txBody>
          <a:bodyPr wrap="square" lIns="91387" tIns="45693" rIns="91387" bIns="45693">
            <a:spAutoFit/>
          </a:bodyPr>
          <a:lstStyle/>
          <a:p>
            <a:pPr defTabSz="1018229"/>
            <a:r>
              <a:rPr lang="en-US" sz="1200" b="1" u="sng" dirty="0">
                <a:solidFill>
                  <a:schemeClr val="bg1"/>
                </a:solidFill>
                <a:latin typeface="Century Gothic" charset="0"/>
                <a:ea typeface="Century Gothic" charset="0"/>
                <a:cs typeface="Century Gothic" charset="0"/>
              </a:rPr>
              <a:t>North Carolina – NCEI </a:t>
            </a:r>
          </a:p>
          <a:p>
            <a:pPr defTabSz="1018229"/>
            <a:r>
              <a:rPr lang="en-US" sz="1200" dirty="0">
                <a:solidFill>
                  <a:schemeClr val="bg1"/>
                </a:solidFill>
                <a:latin typeface="Century Gothic" charset="0"/>
                <a:ea typeface="Century Gothic" charset="0"/>
                <a:cs typeface="Century Gothic" charset="0"/>
              </a:rPr>
              <a:t>Andrew </a:t>
            </a:r>
            <a:r>
              <a:rPr lang="en-US" sz="1200" dirty="0" smtClean="0">
                <a:solidFill>
                  <a:schemeClr val="bg1"/>
                </a:solidFill>
                <a:latin typeface="Century Gothic" charset="0"/>
                <a:ea typeface="Century Gothic" charset="0"/>
                <a:cs typeface="Century Gothic" charset="0"/>
              </a:rPr>
              <a:t>Shannon</a:t>
            </a:r>
            <a:endParaRPr lang="en-US" sz="1200" dirty="0">
              <a:solidFill>
                <a:schemeClr val="bg1"/>
              </a:solidFill>
              <a:latin typeface="Century Gothic" charset="0"/>
              <a:ea typeface="Century Gothic" charset="0"/>
              <a:cs typeface="Century Gothic" charset="0"/>
            </a:endParaRPr>
          </a:p>
          <a:p>
            <a:pPr defTabSz="1018229"/>
            <a:endParaRPr lang="en-US" sz="1200" dirty="0">
              <a:solidFill>
                <a:schemeClr val="bg1"/>
              </a:solidFill>
              <a:latin typeface="Century Gothic" charset="0"/>
              <a:ea typeface="Century Gothic" charset="0"/>
              <a:cs typeface="Century Gothic" charset="0"/>
            </a:endParaRPr>
          </a:p>
          <a:p>
            <a:pPr defTabSz="1018229"/>
            <a:r>
              <a:rPr lang="en-US" sz="1200" b="1" u="sng" dirty="0">
                <a:solidFill>
                  <a:schemeClr val="bg1"/>
                </a:solidFill>
                <a:latin typeface="Century Gothic" charset="0"/>
                <a:ea typeface="Century Gothic" charset="0"/>
                <a:cs typeface="Century Gothic" charset="0"/>
              </a:rPr>
              <a:t>Virginia – Langley </a:t>
            </a:r>
          </a:p>
          <a:p>
            <a:pPr defTabSz="1018229"/>
            <a:r>
              <a:rPr lang="en-US" sz="1200" dirty="0">
                <a:solidFill>
                  <a:schemeClr val="bg1"/>
                </a:solidFill>
                <a:latin typeface="Century Gothic" charset="0"/>
                <a:ea typeface="Century Gothic" charset="0"/>
                <a:cs typeface="Century Gothic" charset="0"/>
              </a:rPr>
              <a:t>Sydney </a:t>
            </a:r>
            <a:r>
              <a:rPr lang="en-US" sz="1200" dirty="0" smtClean="0">
                <a:solidFill>
                  <a:schemeClr val="bg1"/>
                </a:solidFill>
                <a:latin typeface="Century Gothic" charset="0"/>
                <a:ea typeface="Century Gothic" charset="0"/>
                <a:cs typeface="Century Gothic" charset="0"/>
              </a:rPr>
              <a:t>Neugebauer</a:t>
            </a:r>
            <a:endParaRPr lang="en-US" sz="1200" dirty="0">
              <a:solidFill>
                <a:schemeClr val="bg1"/>
              </a:solidFill>
              <a:latin typeface="Century Gothic" charset="0"/>
              <a:ea typeface="Century Gothic" charset="0"/>
              <a:cs typeface="Century Gothic" charset="0"/>
            </a:endParaRPr>
          </a:p>
          <a:p>
            <a:pPr defTabSz="1018229"/>
            <a:endParaRPr lang="en-US" sz="1200" dirty="0">
              <a:solidFill>
                <a:schemeClr val="bg1"/>
              </a:solidFill>
              <a:latin typeface="Century Gothic" charset="0"/>
              <a:ea typeface="Century Gothic" charset="0"/>
              <a:cs typeface="Century Gothic" charset="0"/>
            </a:endParaRPr>
          </a:p>
          <a:p>
            <a:pPr defTabSz="1018229"/>
            <a:r>
              <a:rPr lang="en-US" sz="1200" b="1" u="sng" dirty="0">
                <a:solidFill>
                  <a:schemeClr val="bg1"/>
                </a:solidFill>
                <a:latin typeface="Century Gothic" charset="0"/>
                <a:ea typeface="Century Gothic" charset="0"/>
                <a:cs typeface="Century Gothic" charset="0"/>
              </a:rPr>
              <a:t>California – Ames </a:t>
            </a:r>
          </a:p>
          <a:p>
            <a:pPr defTabSz="1018229"/>
            <a:r>
              <a:rPr lang="en-US" sz="1200" dirty="0" smtClean="0">
                <a:solidFill>
                  <a:schemeClr val="bg1"/>
                </a:solidFill>
                <a:latin typeface="Century Gothic" charset="0"/>
                <a:ea typeface="Century Gothic" charset="0"/>
                <a:cs typeface="Century Gothic" charset="0"/>
              </a:rPr>
              <a:t>Gina Cova</a:t>
            </a:r>
          </a:p>
          <a:p>
            <a:pPr defTabSz="1018229"/>
            <a:r>
              <a:rPr lang="en-US" sz="1200" dirty="0" smtClean="0">
                <a:solidFill>
                  <a:schemeClr val="bg1"/>
                </a:solidFill>
                <a:latin typeface="Century Gothic" charset="0"/>
                <a:ea typeface="Century Gothic" charset="0"/>
                <a:cs typeface="Century Gothic" charset="0"/>
              </a:rPr>
              <a:t>Zach Bengtsson</a:t>
            </a:r>
            <a:endParaRPr lang="en-US" sz="1200" dirty="0">
              <a:solidFill>
                <a:schemeClr val="bg1"/>
              </a:solidFill>
              <a:latin typeface="Century Gothic" charset="0"/>
              <a:ea typeface="Century Gothic" charset="0"/>
              <a:cs typeface="Century Gothic" charset="0"/>
            </a:endParaRPr>
          </a:p>
          <a:p>
            <a:pPr defTabSz="1018229"/>
            <a:endParaRPr lang="en-US" sz="1200" dirty="0">
              <a:solidFill>
                <a:schemeClr val="bg1"/>
              </a:solidFill>
              <a:latin typeface="Century Gothic" charset="0"/>
              <a:ea typeface="Century Gothic" charset="0"/>
              <a:cs typeface="Century Gothic" charset="0"/>
            </a:endParaRPr>
          </a:p>
          <a:p>
            <a:pPr defTabSz="1018229"/>
            <a:endParaRPr lang="en-US" sz="1200" dirty="0" smtClean="0">
              <a:solidFill>
                <a:schemeClr val="bg1"/>
              </a:solidFill>
              <a:latin typeface="Century Gothic" charset="0"/>
              <a:ea typeface="Century Gothic" charset="0"/>
              <a:cs typeface="Century Gothic" charset="0"/>
            </a:endParaRPr>
          </a:p>
        </p:txBody>
      </p:sp>
      <p:sp>
        <p:nvSpPr>
          <p:cNvPr id="65" name="Rectangle 64"/>
          <p:cNvSpPr/>
          <p:nvPr/>
        </p:nvSpPr>
        <p:spPr>
          <a:xfrm>
            <a:off x="2464340" y="4482131"/>
            <a:ext cx="4502852" cy="646276"/>
          </a:xfrm>
          <a:prstGeom prst="rect">
            <a:avLst/>
          </a:prstGeom>
        </p:spPr>
        <p:txBody>
          <a:bodyPr wrap="square" lIns="91387" tIns="45693" rIns="91387" bIns="45693">
            <a:spAutoFit/>
          </a:bodyPr>
          <a:lstStyle/>
          <a:p>
            <a:pPr defTabSz="1018229"/>
            <a:r>
              <a:rPr lang="en-US" sz="1200" b="1" u="sng" dirty="0">
                <a:solidFill>
                  <a:schemeClr val="bg1"/>
                </a:solidFill>
                <a:latin typeface="Century Gothic" charset="0"/>
                <a:ea typeface="Century Gothic" charset="0"/>
                <a:cs typeface="Century Gothic" charset="0"/>
              </a:rPr>
              <a:t>California – </a:t>
            </a:r>
            <a:r>
              <a:rPr lang="en-US" sz="1200" b="1" u="sng" dirty="0" smtClean="0">
                <a:solidFill>
                  <a:schemeClr val="bg1"/>
                </a:solidFill>
                <a:latin typeface="Century Gothic" charset="0"/>
                <a:ea typeface="Century Gothic" charset="0"/>
                <a:cs typeface="Century Gothic" charset="0"/>
              </a:rPr>
              <a:t>JPL </a:t>
            </a:r>
            <a:endParaRPr lang="en-US" sz="1200" b="1" u="sng" dirty="0">
              <a:solidFill>
                <a:schemeClr val="bg1"/>
              </a:solidFill>
              <a:latin typeface="Century Gothic" charset="0"/>
              <a:ea typeface="Century Gothic" charset="0"/>
              <a:cs typeface="Century Gothic" charset="0"/>
            </a:endParaRPr>
          </a:p>
          <a:p>
            <a:pPr defTabSz="1018229"/>
            <a:r>
              <a:rPr lang="en-US" sz="1200" dirty="0">
                <a:solidFill>
                  <a:schemeClr val="bg1"/>
                </a:solidFill>
                <a:latin typeface="Century Gothic" charset="0"/>
                <a:ea typeface="Century Gothic" charset="0"/>
                <a:cs typeface="Century Gothic" charset="0"/>
              </a:rPr>
              <a:t>Cecil Byles</a:t>
            </a:r>
          </a:p>
          <a:p>
            <a:pPr defTabSz="1018229"/>
            <a:endParaRPr lang="en-US" sz="1200" dirty="0">
              <a:solidFill>
                <a:schemeClr val="bg1"/>
              </a:solidFill>
              <a:latin typeface="Century Gothic" charset="0"/>
              <a:ea typeface="Century Gothic" charset="0"/>
              <a:cs typeface="Century Gothic" charset="0"/>
            </a:endParaRPr>
          </a:p>
        </p:txBody>
      </p:sp>
      <p:sp>
        <p:nvSpPr>
          <p:cNvPr id="66" name="Rectangle 65"/>
          <p:cNvSpPr/>
          <p:nvPr/>
        </p:nvSpPr>
        <p:spPr>
          <a:xfrm>
            <a:off x="2457016" y="2861647"/>
            <a:ext cx="3489424" cy="1015608"/>
          </a:xfrm>
          <a:prstGeom prst="rect">
            <a:avLst/>
          </a:prstGeom>
        </p:spPr>
        <p:txBody>
          <a:bodyPr wrap="square" lIns="91387" tIns="45693" rIns="91387" bIns="45693">
            <a:spAutoFit/>
          </a:bodyPr>
          <a:lstStyle/>
          <a:p>
            <a:pPr defTabSz="1018229"/>
            <a:r>
              <a:rPr lang="en-US" sz="1200" b="1" u="sng" dirty="0">
                <a:solidFill>
                  <a:schemeClr val="bg1"/>
                </a:solidFill>
                <a:latin typeface="Century Gothic" charset="0"/>
                <a:ea typeface="Century Gothic" charset="0"/>
                <a:cs typeface="Century Gothic" charset="0"/>
              </a:rPr>
              <a:t>Alabama – Marshall </a:t>
            </a:r>
            <a:endParaRPr lang="en-US" sz="1200" b="1" u="sng" dirty="0" smtClean="0">
              <a:solidFill>
                <a:schemeClr val="bg1"/>
              </a:solidFill>
              <a:latin typeface="Century Gothic" charset="0"/>
              <a:ea typeface="Century Gothic" charset="0"/>
              <a:cs typeface="Century Gothic" charset="0"/>
            </a:endParaRPr>
          </a:p>
          <a:p>
            <a:pPr defTabSz="1018229"/>
            <a:r>
              <a:rPr lang="en-US" sz="1200" dirty="0" smtClean="0">
                <a:solidFill>
                  <a:schemeClr val="bg1"/>
                </a:solidFill>
                <a:latin typeface="Century Gothic" charset="0"/>
                <a:ea typeface="Century Gothic" charset="0"/>
                <a:cs typeface="Century Gothic" charset="0"/>
              </a:rPr>
              <a:t>Madison Murphy</a:t>
            </a:r>
          </a:p>
          <a:p>
            <a:pPr defTabSz="1018229"/>
            <a:endParaRPr lang="en-US" sz="1200" dirty="0">
              <a:solidFill>
                <a:schemeClr val="bg1"/>
              </a:solidFill>
              <a:latin typeface="Century Gothic" charset="0"/>
              <a:ea typeface="Century Gothic" charset="0"/>
              <a:cs typeface="Century Gothic" charset="0"/>
            </a:endParaRPr>
          </a:p>
          <a:p>
            <a:pPr defTabSz="1018229"/>
            <a:r>
              <a:rPr lang="en-US" sz="1200" b="1" u="sng" dirty="0">
                <a:solidFill>
                  <a:schemeClr val="bg1"/>
                </a:solidFill>
                <a:latin typeface="Century Gothic" charset="0"/>
                <a:ea typeface="Century Gothic" charset="0"/>
                <a:cs typeface="Century Gothic" charset="0"/>
              </a:rPr>
              <a:t>Arizona – Tempe </a:t>
            </a:r>
          </a:p>
          <a:p>
            <a:pPr defTabSz="1018229"/>
            <a:r>
              <a:rPr lang="en-US" sz="1200" dirty="0">
                <a:solidFill>
                  <a:schemeClr val="bg1"/>
                </a:solidFill>
                <a:latin typeface="Century Gothic" charset="0"/>
                <a:ea typeface="Century Gothic" charset="0"/>
                <a:cs typeface="Century Gothic" charset="0"/>
              </a:rPr>
              <a:t>Crystal </a:t>
            </a:r>
            <a:r>
              <a:rPr lang="en-US" sz="1200" dirty="0" err="1">
                <a:solidFill>
                  <a:schemeClr val="bg1"/>
                </a:solidFill>
                <a:latin typeface="Century Gothic" charset="0"/>
                <a:ea typeface="Century Gothic" charset="0"/>
                <a:cs typeface="Century Gothic" charset="0"/>
              </a:rPr>
              <a:t>Wespestad</a:t>
            </a:r>
            <a:endParaRPr lang="en-US" sz="1200" dirty="0" smtClean="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513250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TotalTime>
  <Words>1284</Words>
  <Application>Microsoft Office PowerPoint</Application>
  <PresentationFormat>Widescreen</PresentationFormat>
  <Paragraphs>236</Paragraphs>
  <Slides>14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Century Gothic</vt:lpstr>
      <vt:lpstr>Webdings</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Childs, Lauren M. (LARC-E3)[DEVELOP]</dc:creator>
  <cp:lastModifiedBy>Clayton, Amanda L. (LARC-E3)[SSAI DEVELOP]</cp:lastModifiedBy>
  <cp:revision>86</cp:revision>
  <dcterms:created xsi:type="dcterms:W3CDTF">2019-01-24T15:36:39Z</dcterms:created>
  <dcterms:modified xsi:type="dcterms:W3CDTF">2019-09-12T15:18:26Z</dcterms:modified>
</cp:coreProperties>
</file>