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ext uri="{19B8F6BF-5375-455C-9EA6-DF929625EA0E}">
        <p15:presenceInfo xmlns:p15="http://schemas.microsoft.com/office/powerpoint/2012/main" userId="S-1-5-21-330711430-3775241029-4075259233-721664" providerId="AD"/>
      </p:ext>
    </p:extLst>
  </p:cmAuthor>
  <p:cmAuthor id="2" name="Clayton, Amanda L. (LARC)[SSAI DEVELOP]" initials="CAL(D" lastIdx="25" clrIdx="1">
    <p:extLst>
      <p:ext uri="{19B8F6BF-5375-455C-9EA6-DF929625EA0E}">
        <p15:presenceInfo xmlns:p15="http://schemas.microsoft.com/office/powerpoint/2012/main" userId="S-1-5-21-330711430-3775241029-4075259233-682401" providerId="AD"/>
      </p:ext>
    </p:extLst>
  </p:cmAuthor>
  <p:cmAuthor id="3" name="crms" initials="c" lastIdx="9" clrIdx="2">
    <p:extLst>
      <p:ext uri="{19B8F6BF-5375-455C-9EA6-DF929625EA0E}">
        <p15:presenceInfo xmlns:p15="http://schemas.microsoft.com/office/powerpoint/2012/main" userId="crms" providerId="None"/>
      </p:ext>
    </p:extLst>
  </p:cmAuthor>
  <p:cmAuthor id="4" name="Miller, Tiffani N. (LARC-E3)[SSAI DEVELOP]" initials="MTN(D" lastIdx="2"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442"/>
    <a:srgbClr val="BE5341"/>
    <a:srgbClr val="7DB862"/>
    <a:srgbClr val="E9A149"/>
    <a:srgbClr val="EA7845"/>
    <a:srgbClr val="586991"/>
    <a:srgbClr val="218754"/>
    <a:srgbClr val="52B37B"/>
    <a:srgbClr val="2F8AB4"/>
    <a:srgbClr val="73A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391" autoAdjust="0"/>
    <p:restoredTop sz="95401" autoAdjust="0"/>
  </p:normalViewPr>
  <p:slideViewPr>
    <p:cSldViewPr snapToGrid="0">
      <p:cViewPr>
        <p:scale>
          <a:sx n="50" d="100"/>
          <a:sy n="50" d="100"/>
        </p:scale>
        <p:origin x="1176" y="36"/>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B86C8-7111-4C43-987E-7785568A90D3}" type="doc">
      <dgm:prSet loTypeId="urn:microsoft.com/office/officeart/2005/8/layout/radial4" loCatId="" qsTypeId="urn:microsoft.com/office/officeart/2005/8/quickstyle/simple5" qsCatId="simple" csTypeId="urn:microsoft.com/office/officeart/2005/8/colors/accent1_2" csCatId="accent1" phldr="1"/>
      <dgm:spPr/>
      <dgm:t>
        <a:bodyPr/>
        <a:lstStyle/>
        <a:p>
          <a:endParaRPr lang="en-US"/>
        </a:p>
      </dgm:t>
    </dgm:pt>
    <dgm:pt modelId="{2BD2AAF7-B305-D143-B432-D15469D81C4C}">
      <dgm:prSet phldrT="[Text]"/>
      <dgm:spPr>
        <a:solidFill>
          <a:srgbClr val="C15442"/>
        </a:solidFill>
      </dgm:spPr>
      <dgm:t>
        <a:bodyPr/>
        <a:lstStyle/>
        <a:p>
          <a:r>
            <a:rPr lang="en-US" dirty="0">
              <a:latin typeface="+mn-lt"/>
            </a:rPr>
            <a:t>Bus Stop Environment and Improvement Suitability Analysis</a:t>
          </a:r>
        </a:p>
      </dgm:t>
    </dgm:pt>
    <dgm:pt modelId="{7D42FEE5-9209-524C-8E1D-B7B9A38B02C7}" type="parTrans" cxnId="{AB8AA0EB-4F89-D74B-847A-86B1EB7BA612}">
      <dgm:prSet/>
      <dgm:spPr/>
      <dgm:t>
        <a:bodyPr/>
        <a:lstStyle/>
        <a:p>
          <a:endParaRPr lang="en-US"/>
        </a:p>
      </dgm:t>
    </dgm:pt>
    <dgm:pt modelId="{26FAC970-8F7C-724A-91DE-AB65DCCACD48}" type="sibTrans" cxnId="{AB8AA0EB-4F89-D74B-847A-86B1EB7BA612}">
      <dgm:prSet/>
      <dgm:spPr/>
      <dgm:t>
        <a:bodyPr/>
        <a:lstStyle/>
        <a:p>
          <a:endParaRPr lang="en-US"/>
        </a:p>
      </dgm:t>
    </dgm:pt>
    <dgm:pt modelId="{5A9F0E45-C321-4749-884F-E1B1571A2D75}">
      <dgm:prSet phldrT="[Text]"/>
      <dgm:spPr>
        <a:solidFill>
          <a:srgbClr val="C15442"/>
        </a:solidFill>
      </dgm:spPr>
      <dgm:t>
        <a:bodyPr/>
        <a:lstStyle/>
        <a:p>
          <a:r>
            <a:rPr lang="en-US" dirty="0">
              <a:latin typeface="+mn-lt"/>
            </a:rPr>
            <a:t>Bus Stop </a:t>
          </a:r>
          <a:br>
            <a:rPr lang="en-US" dirty="0">
              <a:latin typeface="+mn-lt"/>
            </a:rPr>
          </a:br>
          <a:r>
            <a:rPr lang="en-US" dirty="0">
              <a:latin typeface="+mn-lt"/>
            </a:rPr>
            <a:t>Locations</a:t>
          </a:r>
        </a:p>
      </dgm:t>
    </dgm:pt>
    <dgm:pt modelId="{8520EAB9-52A5-3C4C-9CD8-237CA73D9FE6}" type="parTrans" cxnId="{AAA44C1D-DB98-724A-9CF4-D7AAF9712DC3}">
      <dgm:prSet/>
      <dgm:spPr>
        <a:solidFill>
          <a:schemeClr val="accent6">
            <a:lumMod val="60000"/>
            <a:lumOff val="40000"/>
          </a:schemeClr>
        </a:solidFill>
      </dgm:spPr>
      <dgm:t>
        <a:bodyPr/>
        <a:lstStyle/>
        <a:p>
          <a:endParaRPr lang="en-US"/>
        </a:p>
      </dgm:t>
    </dgm:pt>
    <dgm:pt modelId="{D25F9AED-7BD0-8540-8BBA-516360A2935D}" type="sibTrans" cxnId="{AAA44C1D-DB98-724A-9CF4-D7AAF9712DC3}">
      <dgm:prSet/>
      <dgm:spPr/>
      <dgm:t>
        <a:bodyPr/>
        <a:lstStyle/>
        <a:p>
          <a:endParaRPr lang="en-US"/>
        </a:p>
      </dgm:t>
    </dgm:pt>
    <dgm:pt modelId="{C55130D5-877B-C243-A895-36BF3306E35A}">
      <dgm:prSet phldrT="[Text]"/>
      <dgm:spPr>
        <a:solidFill>
          <a:srgbClr val="C15442"/>
        </a:solidFill>
      </dgm:spPr>
      <dgm:t>
        <a:bodyPr/>
        <a:lstStyle/>
        <a:p>
          <a:r>
            <a:rPr lang="en-US" dirty="0">
              <a:latin typeface="+mn-lt"/>
            </a:rPr>
            <a:t>Other Local</a:t>
          </a:r>
          <a:br>
            <a:rPr lang="en-US" dirty="0">
              <a:latin typeface="+mn-lt"/>
            </a:rPr>
          </a:br>
          <a:r>
            <a:rPr lang="en-US" dirty="0">
              <a:latin typeface="+mn-lt"/>
            </a:rPr>
            <a:t>Factors Such as ADA Compliance, Complaint Basis, etc.</a:t>
          </a:r>
        </a:p>
      </dgm:t>
    </dgm:pt>
    <dgm:pt modelId="{34A93EB9-0509-B741-AFF3-B9584D1FD571}" type="parTrans" cxnId="{7FC791D7-3597-974A-B44A-D6DD9986EC5E}">
      <dgm:prSet/>
      <dgm:spPr>
        <a:solidFill>
          <a:schemeClr val="accent6">
            <a:lumMod val="60000"/>
            <a:lumOff val="40000"/>
          </a:schemeClr>
        </a:solidFill>
      </dgm:spPr>
      <dgm:t>
        <a:bodyPr/>
        <a:lstStyle/>
        <a:p>
          <a:endParaRPr lang="en-US"/>
        </a:p>
      </dgm:t>
    </dgm:pt>
    <dgm:pt modelId="{D3BCA418-4440-364E-8943-CC08725015B4}" type="sibTrans" cxnId="{7FC791D7-3597-974A-B44A-D6DD9986EC5E}">
      <dgm:prSet/>
      <dgm:spPr/>
      <dgm:t>
        <a:bodyPr/>
        <a:lstStyle/>
        <a:p>
          <a:endParaRPr lang="en-US"/>
        </a:p>
      </dgm:t>
    </dgm:pt>
    <dgm:pt modelId="{EBDCC365-2C8B-5E4C-9AF5-EE1F36A163B9}">
      <dgm:prSet phldrT="[Text]"/>
      <dgm:spPr>
        <a:solidFill>
          <a:srgbClr val="C15442"/>
        </a:solidFill>
      </dgm:spPr>
      <dgm:t>
        <a:bodyPr/>
        <a:lstStyle/>
        <a:p>
          <a:r>
            <a:rPr lang="en-US" dirty="0">
              <a:latin typeface="+mn-lt"/>
            </a:rPr>
            <a:t>LANDSAT</a:t>
          </a:r>
          <a:br>
            <a:rPr lang="en-US" dirty="0">
              <a:latin typeface="+mn-lt"/>
            </a:rPr>
          </a:br>
          <a:r>
            <a:rPr lang="en-US" dirty="0">
              <a:latin typeface="+mn-lt"/>
            </a:rPr>
            <a:t>NDVI</a:t>
          </a:r>
        </a:p>
      </dgm:t>
    </dgm:pt>
    <dgm:pt modelId="{84693F9B-70A3-9C40-83C4-22479414C79F}" type="parTrans" cxnId="{1E266B23-FE1E-EC4D-AA59-8F5A40CEC2CA}">
      <dgm:prSet/>
      <dgm:spPr>
        <a:solidFill>
          <a:schemeClr val="accent6">
            <a:lumMod val="60000"/>
            <a:lumOff val="40000"/>
          </a:schemeClr>
        </a:solidFill>
      </dgm:spPr>
      <dgm:t>
        <a:bodyPr/>
        <a:lstStyle/>
        <a:p>
          <a:endParaRPr lang="en-US"/>
        </a:p>
      </dgm:t>
    </dgm:pt>
    <dgm:pt modelId="{262B7825-4ADF-8941-BF57-CFC053088AFD}" type="sibTrans" cxnId="{1E266B23-FE1E-EC4D-AA59-8F5A40CEC2CA}">
      <dgm:prSet/>
      <dgm:spPr/>
      <dgm:t>
        <a:bodyPr/>
        <a:lstStyle/>
        <a:p>
          <a:endParaRPr lang="en-US"/>
        </a:p>
      </dgm:t>
    </dgm:pt>
    <dgm:pt modelId="{5CE613E6-FB14-8740-B1D8-F9D53590B573}">
      <dgm:prSet phldrT="[Text]"/>
      <dgm:spPr>
        <a:solidFill>
          <a:srgbClr val="C15442"/>
        </a:solidFill>
      </dgm:spPr>
      <dgm:t>
        <a:bodyPr/>
        <a:lstStyle/>
        <a:p>
          <a:r>
            <a:rPr lang="en-US" dirty="0">
              <a:latin typeface="+mn-lt"/>
            </a:rPr>
            <a:t>Average Bus</a:t>
          </a:r>
          <a:br>
            <a:rPr lang="en-US" dirty="0">
              <a:latin typeface="+mn-lt"/>
            </a:rPr>
          </a:br>
          <a:r>
            <a:rPr lang="en-US" dirty="0">
              <a:latin typeface="+mn-lt"/>
            </a:rPr>
            <a:t>Ridership</a:t>
          </a:r>
        </a:p>
      </dgm:t>
    </dgm:pt>
    <dgm:pt modelId="{70985F25-9448-5C4F-95ED-5DCDCC827E0A}" type="parTrans" cxnId="{98EFBEBF-EABF-2741-A183-9AE6E4BAD050}">
      <dgm:prSet/>
      <dgm:spPr>
        <a:solidFill>
          <a:schemeClr val="accent6">
            <a:lumMod val="60000"/>
            <a:lumOff val="40000"/>
          </a:schemeClr>
        </a:solidFill>
      </dgm:spPr>
      <dgm:t>
        <a:bodyPr/>
        <a:lstStyle/>
        <a:p>
          <a:endParaRPr lang="en-US"/>
        </a:p>
      </dgm:t>
    </dgm:pt>
    <dgm:pt modelId="{A102AAFA-9E9E-B840-8EE4-DB7049B14C31}" type="sibTrans" cxnId="{98EFBEBF-EABF-2741-A183-9AE6E4BAD050}">
      <dgm:prSet/>
      <dgm:spPr/>
      <dgm:t>
        <a:bodyPr/>
        <a:lstStyle/>
        <a:p>
          <a:endParaRPr lang="en-US"/>
        </a:p>
      </dgm:t>
    </dgm:pt>
    <dgm:pt modelId="{46C8E981-20B8-494D-90FD-70D2710D2694}">
      <dgm:prSet phldrT="[Text]"/>
      <dgm:spPr>
        <a:solidFill>
          <a:srgbClr val="C15442"/>
        </a:solidFill>
      </dgm:spPr>
      <dgm:t>
        <a:bodyPr/>
        <a:lstStyle/>
        <a:p>
          <a:r>
            <a:rPr lang="en-US" dirty="0">
              <a:latin typeface="+mn-lt"/>
            </a:rPr>
            <a:t>Currently Installed</a:t>
          </a:r>
          <a:br>
            <a:rPr lang="en-US" dirty="0">
              <a:latin typeface="+mn-lt"/>
            </a:rPr>
          </a:br>
          <a:r>
            <a:rPr lang="en-US" dirty="0">
              <a:latin typeface="+mn-lt"/>
            </a:rPr>
            <a:t>Bus Stop</a:t>
          </a:r>
          <a:br>
            <a:rPr lang="en-US" dirty="0">
              <a:latin typeface="+mn-lt"/>
            </a:rPr>
          </a:br>
          <a:r>
            <a:rPr lang="en-US" dirty="0">
              <a:latin typeface="+mn-lt"/>
            </a:rPr>
            <a:t>Amenities</a:t>
          </a:r>
        </a:p>
      </dgm:t>
    </dgm:pt>
    <dgm:pt modelId="{13324710-E0FB-6E49-BA12-C7ED5969ADB4}" type="parTrans" cxnId="{5DEF385E-A4A3-8841-B2B2-3A592A506595}">
      <dgm:prSet/>
      <dgm:spPr>
        <a:solidFill>
          <a:schemeClr val="accent6">
            <a:lumMod val="60000"/>
            <a:lumOff val="40000"/>
          </a:schemeClr>
        </a:solidFill>
      </dgm:spPr>
      <dgm:t>
        <a:bodyPr/>
        <a:lstStyle/>
        <a:p>
          <a:endParaRPr lang="en-US"/>
        </a:p>
      </dgm:t>
    </dgm:pt>
    <dgm:pt modelId="{D73801A4-52C4-9E4C-B093-5F48327683AC}" type="sibTrans" cxnId="{5DEF385E-A4A3-8841-B2B2-3A592A506595}">
      <dgm:prSet/>
      <dgm:spPr/>
      <dgm:t>
        <a:bodyPr/>
        <a:lstStyle/>
        <a:p>
          <a:endParaRPr lang="en-US"/>
        </a:p>
      </dgm:t>
    </dgm:pt>
    <dgm:pt modelId="{E14AEFF5-61DA-D045-9726-7A44B1C3A8EB}">
      <dgm:prSet phldrT="[Text]"/>
      <dgm:spPr>
        <a:solidFill>
          <a:srgbClr val="C15442"/>
        </a:solidFill>
      </dgm:spPr>
      <dgm:t>
        <a:bodyPr/>
        <a:lstStyle/>
        <a:p>
          <a:r>
            <a:rPr lang="en-US" dirty="0">
              <a:latin typeface="+mn-lt"/>
            </a:rPr>
            <a:t>ASTER Land</a:t>
          </a:r>
          <a:br>
            <a:rPr lang="en-US" dirty="0">
              <a:latin typeface="+mn-lt"/>
            </a:rPr>
          </a:br>
          <a:r>
            <a:rPr lang="en-US" dirty="0">
              <a:latin typeface="+mn-lt"/>
            </a:rPr>
            <a:t>Surface</a:t>
          </a:r>
          <a:br>
            <a:rPr lang="en-US" dirty="0">
              <a:latin typeface="+mn-lt"/>
            </a:rPr>
          </a:br>
          <a:r>
            <a:rPr lang="en-US" dirty="0">
              <a:latin typeface="+mn-lt"/>
            </a:rPr>
            <a:t>Temperature</a:t>
          </a:r>
        </a:p>
      </dgm:t>
    </dgm:pt>
    <dgm:pt modelId="{DE7AA38F-0F23-B244-8EBE-420CC65B3C7F}" type="parTrans" cxnId="{E641FE95-287B-AF45-8BD0-FAE0A136815B}">
      <dgm:prSet/>
      <dgm:spPr>
        <a:solidFill>
          <a:schemeClr val="accent6">
            <a:lumMod val="60000"/>
            <a:lumOff val="40000"/>
          </a:schemeClr>
        </a:solidFill>
      </dgm:spPr>
      <dgm:t>
        <a:bodyPr/>
        <a:lstStyle/>
        <a:p>
          <a:endParaRPr lang="en-US"/>
        </a:p>
      </dgm:t>
    </dgm:pt>
    <dgm:pt modelId="{98C2D200-F7F2-1B40-ABC6-AEAD3CC63D1B}" type="sibTrans" cxnId="{E641FE95-287B-AF45-8BD0-FAE0A136815B}">
      <dgm:prSet/>
      <dgm:spPr/>
      <dgm:t>
        <a:bodyPr/>
        <a:lstStyle/>
        <a:p>
          <a:endParaRPr lang="en-US"/>
        </a:p>
      </dgm:t>
    </dgm:pt>
    <dgm:pt modelId="{F3E2F409-3A52-0943-B6F1-35E314FCB9B7}" type="pres">
      <dgm:prSet presAssocID="{DC1B86C8-7111-4C43-987E-7785568A90D3}" presName="cycle" presStyleCnt="0">
        <dgm:presLayoutVars>
          <dgm:chMax val="1"/>
          <dgm:dir/>
          <dgm:animLvl val="ctr"/>
          <dgm:resizeHandles val="exact"/>
        </dgm:presLayoutVars>
      </dgm:prSet>
      <dgm:spPr/>
      <dgm:t>
        <a:bodyPr/>
        <a:lstStyle/>
        <a:p>
          <a:endParaRPr lang="en-US"/>
        </a:p>
      </dgm:t>
    </dgm:pt>
    <dgm:pt modelId="{9000A247-0F21-9942-8621-BA8050F9F4DD}" type="pres">
      <dgm:prSet presAssocID="{2BD2AAF7-B305-D143-B432-D15469D81C4C}" presName="centerShape" presStyleLbl="node0" presStyleIdx="0" presStyleCnt="1"/>
      <dgm:spPr/>
      <dgm:t>
        <a:bodyPr/>
        <a:lstStyle/>
        <a:p>
          <a:endParaRPr lang="en-US"/>
        </a:p>
      </dgm:t>
    </dgm:pt>
    <dgm:pt modelId="{A1F05A08-DDF7-8143-BD4D-E608B6D349DB}" type="pres">
      <dgm:prSet presAssocID="{8520EAB9-52A5-3C4C-9CD8-237CA73D9FE6}" presName="parTrans" presStyleLbl="bgSibTrans2D1" presStyleIdx="0" presStyleCnt="6"/>
      <dgm:spPr/>
      <dgm:t>
        <a:bodyPr/>
        <a:lstStyle/>
        <a:p>
          <a:endParaRPr lang="en-US"/>
        </a:p>
      </dgm:t>
    </dgm:pt>
    <dgm:pt modelId="{3D41A2E0-C512-2D4C-B006-A128E137C57D}" type="pres">
      <dgm:prSet presAssocID="{5A9F0E45-C321-4749-884F-E1B1571A2D75}" presName="node" presStyleLbl="node1" presStyleIdx="0" presStyleCnt="6">
        <dgm:presLayoutVars>
          <dgm:bulletEnabled val="1"/>
        </dgm:presLayoutVars>
      </dgm:prSet>
      <dgm:spPr/>
      <dgm:t>
        <a:bodyPr/>
        <a:lstStyle/>
        <a:p>
          <a:endParaRPr lang="en-US"/>
        </a:p>
      </dgm:t>
    </dgm:pt>
    <dgm:pt modelId="{0D70FA98-C753-8344-826A-9EBF5ED2E451}" type="pres">
      <dgm:prSet presAssocID="{DE7AA38F-0F23-B244-8EBE-420CC65B3C7F}" presName="parTrans" presStyleLbl="bgSibTrans2D1" presStyleIdx="1" presStyleCnt="6"/>
      <dgm:spPr/>
      <dgm:t>
        <a:bodyPr/>
        <a:lstStyle/>
        <a:p>
          <a:endParaRPr lang="en-US"/>
        </a:p>
      </dgm:t>
    </dgm:pt>
    <dgm:pt modelId="{79EF6404-6FE8-1D40-B6A0-434651FB8990}" type="pres">
      <dgm:prSet presAssocID="{E14AEFF5-61DA-D045-9726-7A44B1C3A8EB}" presName="node" presStyleLbl="node1" presStyleIdx="1" presStyleCnt="6">
        <dgm:presLayoutVars>
          <dgm:bulletEnabled val="1"/>
        </dgm:presLayoutVars>
      </dgm:prSet>
      <dgm:spPr/>
      <dgm:t>
        <a:bodyPr/>
        <a:lstStyle/>
        <a:p>
          <a:endParaRPr lang="en-US"/>
        </a:p>
      </dgm:t>
    </dgm:pt>
    <dgm:pt modelId="{2F82F31D-98CE-1341-A553-D2B524011D18}" type="pres">
      <dgm:prSet presAssocID="{84693F9B-70A3-9C40-83C4-22479414C79F}" presName="parTrans" presStyleLbl="bgSibTrans2D1" presStyleIdx="2" presStyleCnt="6"/>
      <dgm:spPr/>
      <dgm:t>
        <a:bodyPr/>
        <a:lstStyle/>
        <a:p>
          <a:endParaRPr lang="en-US"/>
        </a:p>
      </dgm:t>
    </dgm:pt>
    <dgm:pt modelId="{9A54AFA4-9665-494B-A47D-B83D0924E018}" type="pres">
      <dgm:prSet presAssocID="{EBDCC365-2C8B-5E4C-9AF5-EE1F36A163B9}" presName="node" presStyleLbl="node1" presStyleIdx="2" presStyleCnt="6">
        <dgm:presLayoutVars>
          <dgm:bulletEnabled val="1"/>
        </dgm:presLayoutVars>
      </dgm:prSet>
      <dgm:spPr/>
      <dgm:t>
        <a:bodyPr/>
        <a:lstStyle/>
        <a:p>
          <a:endParaRPr lang="en-US"/>
        </a:p>
      </dgm:t>
    </dgm:pt>
    <dgm:pt modelId="{79ACE9C7-0945-0049-9CD5-D97A522B72E0}" type="pres">
      <dgm:prSet presAssocID="{70985F25-9448-5C4F-95ED-5DCDCC827E0A}" presName="parTrans" presStyleLbl="bgSibTrans2D1" presStyleIdx="3" presStyleCnt="6"/>
      <dgm:spPr/>
      <dgm:t>
        <a:bodyPr/>
        <a:lstStyle/>
        <a:p>
          <a:endParaRPr lang="en-US"/>
        </a:p>
      </dgm:t>
    </dgm:pt>
    <dgm:pt modelId="{DEB90E9A-3824-F143-A169-A139AABCB27A}" type="pres">
      <dgm:prSet presAssocID="{5CE613E6-FB14-8740-B1D8-F9D53590B573}" presName="node" presStyleLbl="node1" presStyleIdx="3" presStyleCnt="6">
        <dgm:presLayoutVars>
          <dgm:bulletEnabled val="1"/>
        </dgm:presLayoutVars>
      </dgm:prSet>
      <dgm:spPr/>
      <dgm:t>
        <a:bodyPr/>
        <a:lstStyle/>
        <a:p>
          <a:endParaRPr lang="en-US"/>
        </a:p>
      </dgm:t>
    </dgm:pt>
    <dgm:pt modelId="{A286D5B2-14A2-B847-84E1-A744244AAD43}" type="pres">
      <dgm:prSet presAssocID="{13324710-E0FB-6E49-BA12-C7ED5969ADB4}" presName="parTrans" presStyleLbl="bgSibTrans2D1" presStyleIdx="4" presStyleCnt="6"/>
      <dgm:spPr/>
      <dgm:t>
        <a:bodyPr/>
        <a:lstStyle/>
        <a:p>
          <a:endParaRPr lang="en-US"/>
        </a:p>
      </dgm:t>
    </dgm:pt>
    <dgm:pt modelId="{06117B5D-F084-E04E-A16F-E0205F871AF1}" type="pres">
      <dgm:prSet presAssocID="{46C8E981-20B8-494D-90FD-70D2710D2694}" presName="node" presStyleLbl="node1" presStyleIdx="4" presStyleCnt="6">
        <dgm:presLayoutVars>
          <dgm:bulletEnabled val="1"/>
        </dgm:presLayoutVars>
      </dgm:prSet>
      <dgm:spPr/>
      <dgm:t>
        <a:bodyPr/>
        <a:lstStyle/>
        <a:p>
          <a:endParaRPr lang="en-US"/>
        </a:p>
      </dgm:t>
    </dgm:pt>
    <dgm:pt modelId="{BA4B99D2-C1CC-474F-A768-4F591759F04E}" type="pres">
      <dgm:prSet presAssocID="{34A93EB9-0509-B741-AFF3-B9584D1FD571}" presName="parTrans" presStyleLbl="bgSibTrans2D1" presStyleIdx="5" presStyleCnt="6"/>
      <dgm:spPr/>
      <dgm:t>
        <a:bodyPr/>
        <a:lstStyle/>
        <a:p>
          <a:endParaRPr lang="en-US"/>
        </a:p>
      </dgm:t>
    </dgm:pt>
    <dgm:pt modelId="{32601AB7-4983-784C-B948-217FCDF5F54C}" type="pres">
      <dgm:prSet presAssocID="{C55130D5-877B-C243-A895-36BF3306E35A}" presName="node" presStyleLbl="node1" presStyleIdx="5" presStyleCnt="6">
        <dgm:presLayoutVars>
          <dgm:bulletEnabled val="1"/>
        </dgm:presLayoutVars>
      </dgm:prSet>
      <dgm:spPr/>
      <dgm:t>
        <a:bodyPr/>
        <a:lstStyle/>
        <a:p>
          <a:endParaRPr lang="en-US"/>
        </a:p>
      </dgm:t>
    </dgm:pt>
  </dgm:ptLst>
  <dgm:cxnLst>
    <dgm:cxn modelId="{E607B6CC-E7E4-6B40-AE0F-2E929D3953E5}" type="presOf" srcId="{E14AEFF5-61DA-D045-9726-7A44B1C3A8EB}" destId="{79EF6404-6FE8-1D40-B6A0-434651FB8990}" srcOrd="0" destOrd="0" presId="urn:microsoft.com/office/officeart/2005/8/layout/radial4"/>
    <dgm:cxn modelId="{BFEBB458-7481-4D4D-B786-49E0C89C894E}" type="presOf" srcId="{13324710-E0FB-6E49-BA12-C7ED5969ADB4}" destId="{A286D5B2-14A2-B847-84E1-A744244AAD43}" srcOrd="0" destOrd="0" presId="urn:microsoft.com/office/officeart/2005/8/layout/radial4"/>
    <dgm:cxn modelId="{AB8AA0EB-4F89-D74B-847A-86B1EB7BA612}" srcId="{DC1B86C8-7111-4C43-987E-7785568A90D3}" destId="{2BD2AAF7-B305-D143-B432-D15469D81C4C}" srcOrd="0" destOrd="0" parTransId="{7D42FEE5-9209-524C-8E1D-B7B9A38B02C7}" sibTransId="{26FAC970-8F7C-724A-91DE-AB65DCCACD48}"/>
    <dgm:cxn modelId="{C5F2C7FD-7496-3C47-9CA4-1A031E4CAE88}" type="presOf" srcId="{C55130D5-877B-C243-A895-36BF3306E35A}" destId="{32601AB7-4983-784C-B948-217FCDF5F54C}" srcOrd="0" destOrd="0" presId="urn:microsoft.com/office/officeart/2005/8/layout/radial4"/>
    <dgm:cxn modelId="{49DF1CAA-4FCC-F948-BBB7-06BB62D37458}" type="presOf" srcId="{84693F9B-70A3-9C40-83C4-22479414C79F}" destId="{2F82F31D-98CE-1341-A553-D2B524011D18}" srcOrd="0" destOrd="0" presId="urn:microsoft.com/office/officeart/2005/8/layout/radial4"/>
    <dgm:cxn modelId="{03C2A0A8-438B-8C46-9879-1A7D1C8536F2}" type="presOf" srcId="{2BD2AAF7-B305-D143-B432-D15469D81C4C}" destId="{9000A247-0F21-9942-8621-BA8050F9F4DD}" srcOrd="0" destOrd="0" presId="urn:microsoft.com/office/officeart/2005/8/layout/radial4"/>
    <dgm:cxn modelId="{B5CA4D76-D2AB-4A44-BA9F-C6402FEB3FDB}" type="presOf" srcId="{DE7AA38F-0F23-B244-8EBE-420CC65B3C7F}" destId="{0D70FA98-C753-8344-826A-9EBF5ED2E451}" srcOrd="0" destOrd="0" presId="urn:microsoft.com/office/officeart/2005/8/layout/radial4"/>
    <dgm:cxn modelId="{9E128345-161F-B049-9F84-7FC465442FC5}" type="presOf" srcId="{5CE613E6-FB14-8740-B1D8-F9D53590B573}" destId="{DEB90E9A-3824-F143-A169-A139AABCB27A}" srcOrd="0" destOrd="0" presId="urn:microsoft.com/office/officeart/2005/8/layout/radial4"/>
    <dgm:cxn modelId="{5DEF385E-A4A3-8841-B2B2-3A592A506595}" srcId="{2BD2AAF7-B305-D143-B432-D15469D81C4C}" destId="{46C8E981-20B8-494D-90FD-70D2710D2694}" srcOrd="4" destOrd="0" parTransId="{13324710-E0FB-6E49-BA12-C7ED5969ADB4}" sibTransId="{D73801A4-52C4-9E4C-B093-5F48327683AC}"/>
    <dgm:cxn modelId="{E641FE95-287B-AF45-8BD0-FAE0A136815B}" srcId="{2BD2AAF7-B305-D143-B432-D15469D81C4C}" destId="{E14AEFF5-61DA-D045-9726-7A44B1C3A8EB}" srcOrd="1" destOrd="0" parTransId="{DE7AA38F-0F23-B244-8EBE-420CC65B3C7F}" sibTransId="{98C2D200-F7F2-1B40-ABC6-AEAD3CC63D1B}"/>
    <dgm:cxn modelId="{9C49AC63-8105-3440-A421-D40423841BFC}" type="presOf" srcId="{34A93EB9-0509-B741-AFF3-B9584D1FD571}" destId="{BA4B99D2-C1CC-474F-A768-4F591759F04E}" srcOrd="0" destOrd="0" presId="urn:microsoft.com/office/officeart/2005/8/layout/radial4"/>
    <dgm:cxn modelId="{D6E48750-9F21-C44F-AFED-1AC3545C6637}" type="presOf" srcId="{46C8E981-20B8-494D-90FD-70D2710D2694}" destId="{06117B5D-F084-E04E-A16F-E0205F871AF1}" srcOrd="0" destOrd="0" presId="urn:microsoft.com/office/officeart/2005/8/layout/radial4"/>
    <dgm:cxn modelId="{D0306B18-1C4B-3A46-9A5E-16EE2F18CBED}" type="presOf" srcId="{EBDCC365-2C8B-5E4C-9AF5-EE1F36A163B9}" destId="{9A54AFA4-9665-494B-A47D-B83D0924E018}" srcOrd="0" destOrd="0" presId="urn:microsoft.com/office/officeart/2005/8/layout/radial4"/>
    <dgm:cxn modelId="{A7C73A82-0DA1-E64E-A5FE-C55AC0554414}" type="presOf" srcId="{5A9F0E45-C321-4749-884F-E1B1571A2D75}" destId="{3D41A2E0-C512-2D4C-B006-A128E137C57D}" srcOrd="0" destOrd="0" presId="urn:microsoft.com/office/officeart/2005/8/layout/radial4"/>
    <dgm:cxn modelId="{7FC791D7-3597-974A-B44A-D6DD9986EC5E}" srcId="{2BD2AAF7-B305-D143-B432-D15469D81C4C}" destId="{C55130D5-877B-C243-A895-36BF3306E35A}" srcOrd="5" destOrd="0" parTransId="{34A93EB9-0509-B741-AFF3-B9584D1FD571}" sibTransId="{D3BCA418-4440-364E-8943-CC08725015B4}"/>
    <dgm:cxn modelId="{7DE4C435-8BF2-A341-8413-C92C07782BAE}" type="presOf" srcId="{DC1B86C8-7111-4C43-987E-7785568A90D3}" destId="{F3E2F409-3A52-0943-B6F1-35E314FCB9B7}" srcOrd="0" destOrd="0" presId="urn:microsoft.com/office/officeart/2005/8/layout/radial4"/>
    <dgm:cxn modelId="{98EFBEBF-EABF-2741-A183-9AE6E4BAD050}" srcId="{2BD2AAF7-B305-D143-B432-D15469D81C4C}" destId="{5CE613E6-FB14-8740-B1D8-F9D53590B573}" srcOrd="3" destOrd="0" parTransId="{70985F25-9448-5C4F-95ED-5DCDCC827E0A}" sibTransId="{A102AAFA-9E9E-B840-8EE4-DB7049B14C31}"/>
    <dgm:cxn modelId="{1E266B23-FE1E-EC4D-AA59-8F5A40CEC2CA}" srcId="{2BD2AAF7-B305-D143-B432-D15469D81C4C}" destId="{EBDCC365-2C8B-5E4C-9AF5-EE1F36A163B9}" srcOrd="2" destOrd="0" parTransId="{84693F9B-70A3-9C40-83C4-22479414C79F}" sibTransId="{262B7825-4ADF-8941-BF57-CFC053088AFD}"/>
    <dgm:cxn modelId="{B0A0B5D4-63B8-BD48-A144-37548B90CC04}" type="presOf" srcId="{8520EAB9-52A5-3C4C-9CD8-237CA73D9FE6}" destId="{A1F05A08-DDF7-8143-BD4D-E608B6D349DB}" srcOrd="0" destOrd="0" presId="urn:microsoft.com/office/officeart/2005/8/layout/radial4"/>
    <dgm:cxn modelId="{AAA44C1D-DB98-724A-9CF4-D7AAF9712DC3}" srcId="{2BD2AAF7-B305-D143-B432-D15469D81C4C}" destId="{5A9F0E45-C321-4749-884F-E1B1571A2D75}" srcOrd="0" destOrd="0" parTransId="{8520EAB9-52A5-3C4C-9CD8-237CA73D9FE6}" sibTransId="{D25F9AED-7BD0-8540-8BBA-516360A2935D}"/>
    <dgm:cxn modelId="{5C4AF63A-E70C-C746-BCEB-C382D3E8EB58}" type="presOf" srcId="{70985F25-9448-5C4F-95ED-5DCDCC827E0A}" destId="{79ACE9C7-0945-0049-9CD5-D97A522B72E0}" srcOrd="0" destOrd="0" presId="urn:microsoft.com/office/officeart/2005/8/layout/radial4"/>
    <dgm:cxn modelId="{76B0F7CD-D5F3-8C46-AD0B-5379B3C3F6C7}" type="presParOf" srcId="{F3E2F409-3A52-0943-B6F1-35E314FCB9B7}" destId="{9000A247-0F21-9942-8621-BA8050F9F4DD}" srcOrd="0" destOrd="0" presId="urn:microsoft.com/office/officeart/2005/8/layout/radial4"/>
    <dgm:cxn modelId="{9D8179C5-CC68-8C4B-82AA-C1B5ECCD2801}" type="presParOf" srcId="{F3E2F409-3A52-0943-B6F1-35E314FCB9B7}" destId="{A1F05A08-DDF7-8143-BD4D-E608B6D349DB}" srcOrd="1" destOrd="0" presId="urn:microsoft.com/office/officeart/2005/8/layout/radial4"/>
    <dgm:cxn modelId="{3283AD9C-C97A-3B45-ACF2-1DD86E81D680}" type="presParOf" srcId="{F3E2F409-3A52-0943-B6F1-35E314FCB9B7}" destId="{3D41A2E0-C512-2D4C-B006-A128E137C57D}" srcOrd="2" destOrd="0" presId="urn:microsoft.com/office/officeart/2005/8/layout/radial4"/>
    <dgm:cxn modelId="{5670E7BE-E64A-4B42-9539-DD495FB37D45}" type="presParOf" srcId="{F3E2F409-3A52-0943-B6F1-35E314FCB9B7}" destId="{0D70FA98-C753-8344-826A-9EBF5ED2E451}" srcOrd="3" destOrd="0" presId="urn:microsoft.com/office/officeart/2005/8/layout/radial4"/>
    <dgm:cxn modelId="{80989EA5-030D-8445-8FAC-4DADBC3A3E73}" type="presParOf" srcId="{F3E2F409-3A52-0943-B6F1-35E314FCB9B7}" destId="{79EF6404-6FE8-1D40-B6A0-434651FB8990}" srcOrd="4" destOrd="0" presId="urn:microsoft.com/office/officeart/2005/8/layout/radial4"/>
    <dgm:cxn modelId="{BE7790A1-325E-A546-BD72-B4D6819DECC5}" type="presParOf" srcId="{F3E2F409-3A52-0943-B6F1-35E314FCB9B7}" destId="{2F82F31D-98CE-1341-A553-D2B524011D18}" srcOrd="5" destOrd="0" presId="urn:microsoft.com/office/officeart/2005/8/layout/radial4"/>
    <dgm:cxn modelId="{06535E1D-BB4B-4D4A-B0E5-423604299343}" type="presParOf" srcId="{F3E2F409-3A52-0943-B6F1-35E314FCB9B7}" destId="{9A54AFA4-9665-494B-A47D-B83D0924E018}" srcOrd="6" destOrd="0" presId="urn:microsoft.com/office/officeart/2005/8/layout/radial4"/>
    <dgm:cxn modelId="{74933B02-6754-4544-837C-C5D3630E5115}" type="presParOf" srcId="{F3E2F409-3A52-0943-B6F1-35E314FCB9B7}" destId="{79ACE9C7-0945-0049-9CD5-D97A522B72E0}" srcOrd="7" destOrd="0" presId="urn:microsoft.com/office/officeart/2005/8/layout/radial4"/>
    <dgm:cxn modelId="{5D120679-E2FC-ED41-B143-2461990A1938}" type="presParOf" srcId="{F3E2F409-3A52-0943-B6F1-35E314FCB9B7}" destId="{DEB90E9A-3824-F143-A169-A139AABCB27A}" srcOrd="8" destOrd="0" presId="urn:microsoft.com/office/officeart/2005/8/layout/radial4"/>
    <dgm:cxn modelId="{17887099-5C2A-304E-AFC8-53244C7CB18C}" type="presParOf" srcId="{F3E2F409-3A52-0943-B6F1-35E314FCB9B7}" destId="{A286D5B2-14A2-B847-84E1-A744244AAD43}" srcOrd="9" destOrd="0" presId="urn:microsoft.com/office/officeart/2005/8/layout/radial4"/>
    <dgm:cxn modelId="{6C770FAE-1C04-5B46-A120-EE6DBB1FB80A}" type="presParOf" srcId="{F3E2F409-3A52-0943-B6F1-35E314FCB9B7}" destId="{06117B5D-F084-E04E-A16F-E0205F871AF1}" srcOrd="10" destOrd="0" presId="urn:microsoft.com/office/officeart/2005/8/layout/radial4"/>
    <dgm:cxn modelId="{43B1EEE8-4EAF-FB49-AEB0-DCB353D48AC9}" type="presParOf" srcId="{F3E2F409-3A52-0943-B6F1-35E314FCB9B7}" destId="{BA4B99D2-C1CC-474F-A768-4F591759F04E}" srcOrd="11" destOrd="0" presId="urn:microsoft.com/office/officeart/2005/8/layout/radial4"/>
    <dgm:cxn modelId="{AF724BE6-AF3C-BA49-88DB-F47D2E484F52}" type="presParOf" srcId="{F3E2F409-3A52-0943-B6F1-35E314FCB9B7}" destId="{32601AB7-4983-784C-B948-217FCDF5F54C}" srcOrd="12" destOrd="0" presId="urn:microsoft.com/office/officeart/2005/8/layout/radial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0A247-0F21-9942-8621-BA8050F9F4DD}">
      <dsp:nvSpPr>
        <dsp:cNvPr id="0" name=""/>
        <dsp:cNvSpPr/>
      </dsp:nvSpPr>
      <dsp:spPr>
        <a:xfrm>
          <a:off x="4282627" y="3471166"/>
          <a:ext cx="2842459" cy="2842459"/>
        </a:xfrm>
        <a:prstGeom prst="ellipse">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latin typeface="+mn-lt"/>
            </a:rPr>
            <a:t>Bus Stop Environment and Improvement Suitability Analysis</a:t>
          </a:r>
        </a:p>
      </dsp:txBody>
      <dsp:txXfrm>
        <a:off x="4698895" y="3887434"/>
        <a:ext cx="2009923" cy="2009923"/>
      </dsp:txXfrm>
    </dsp:sp>
    <dsp:sp modelId="{A1F05A08-DDF7-8143-BD4D-E608B6D349DB}">
      <dsp:nvSpPr>
        <dsp:cNvPr id="0" name=""/>
        <dsp:cNvSpPr/>
      </dsp:nvSpPr>
      <dsp:spPr>
        <a:xfrm rot="10800000">
          <a:off x="1398552" y="4487346"/>
          <a:ext cx="2725450" cy="810100"/>
        </a:xfrm>
        <a:prstGeom prst="leftArrow">
          <a:avLst>
            <a:gd name="adj1" fmla="val 60000"/>
            <a:gd name="adj2" fmla="val 5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41A2E0-C512-2D4C-B006-A128E137C57D}">
      <dsp:nvSpPr>
        <dsp:cNvPr id="0" name=""/>
        <dsp:cNvSpPr/>
      </dsp:nvSpPr>
      <dsp:spPr>
        <a:xfrm>
          <a:off x="403691" y="4096507"/>
          <a:ext cx="1989721" cy="1591777"/>
        </a:xfrm>
        <a:prstGeom prst="roundRect">
          <a:avLst>
            <a:gd name="adj" fmla="val 10000"/>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latin typeface="+mn-lt"/>
            </a:rPr>
            <a:t>Bus Stop </a:t>
          </a:r>
          <a:br>
            <a:rPr lang="en-US" sz="2000" kern="1200" dirty="0">
              <a:latin typeface="+mn-lt"/>
            </a:rPr>
          </a:br>
          <a:r>
            <a:rPr lang="en-US" sz="2000" kern="1200" dirty="0">
              <a:latin typeface="+mn-lt"/>
            </a:rPr>
            <a:t>Locations</a:t>
          </a:r>
        </a:p>
      </dsp:txBody>
      <dsp:txXfrm>
        <a:off x="450313" y="4143129"/>
        <a:ext cx="1896477" cy="1498533"/>
      </dsp:txXfrm>
    </dsp:sp>
    <dsp:sp modelId="{0D70FA98-C753-8344-826A-9EBF5ED2E451}">
      <dsp:nvSpPr>
        <dsp:cNvPr id="0" name=""/>
        <dsp:cNvSpPr/>
      </dsp:nvSpPr>
      <dsp:spPr>
        <a:xfrm rot="12960000">
          <a:off x="1960535" y="2757741"/>
          <a:ext cx="2725450" cy="810100"/>
        </a:xfrm>
        <a:prstGeom prst="leftArrow">
          <a:avLst>
            <a:gd name="adj1" fmla="val 60000"/>
            <a:gd name="adj2" fmla="val 5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EF6404-6FE8-1D40-B6A0-434651FB8990}">
      <dsp:nvSpPr>
        <dsp:cNvPr id="0" name=""/>
        <dsp:cNvSpPr/>
      </dsp:nvSpPr>
      <dsp:spPr>
        <a:xfrm>
          <a:off x="1225931" y="1565913"/>
          <a:ext cx="1989721" cy="1591777"/>
        </a:xfrm>
        <a:prstGeom prst="roundRect">
          <a:avLst>
            <a:gd name="adj" fmla="val 10000"/>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latin typeface="+mn-lt"/>
            </a:rPr>
            <a:t>ASTER Land</a:t>
          </a:r>
          <a:br>
            <a:rPr lang="en-US" sz="2000" kern="1200" dirty="0">
              <a:latin typeface="+mn-lt"/>
            </a:rPr>
          </a:br>
          <a:r>
            <a:rPr lang="en-US" sz="2000" kern="1200" dirty="0">
              <a:latin typeface="+mn-lt"/>
            </a:rPr>
            <a:t>Surface</a:t>
          </a:r>
          <a:br>
            <a:rPr lang="en-US" sz="2000" kern="1200" dirty="0">
              <a:latin typeface="+mn-lt"/>
            </a:rPr>
          </a:br>
          <a:r>
            <a:rPr lang="en-US" sz="2000" kern="1200" dirty="0">
              <a:latin typeface="+mn-lt"/>
            </a:rPr>
            <a:t>Temperature</a:t>
          </a:r>
        </a:p>
      </dsp:txBody>
      <dsp:txXfrm>
        <a:off x="1272553" y="1612535"/>
        <a:ext cx="1896477" cy="1498533"/>
      </dsp:txXfrm>
    </dsp:sp>
    <dsp:sp modelId="{2F82F31D-98CE-1341-A553-D2B524011D18}">
      <dsp:nvSpPr>
        <dsp:cNvPr id="0" name=""/>
        <dsp:cNvSpPr/>
      </dsp:nvSpPr>
      <dsp:spPr>
        <a:xfrm rot="15120000">
          <a:off x="3431824" y="1688786"/>
          <a:ext cx="2725450" cy="810100"/>
        </a:xfrm>
        <a:prstGeom prst="leftArrow">
          <a:avLst>
            <a:gd name="adj1" fmla="val 60000"/>
            <a:gd name="adj2" fmla="val 5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A54AFA4-9665-494B-A47D-B83D0924E018}">
      <dsp:nvSpPr>
        <dsp:cNvPr id="0" name=""/>
        <dsp:cNvSpPr/>
      </dsp:nvSpPr>
      <dsp:spPr>
        <a:xfrm>
          <a:off x="3378584" y="1919"/>
          <a:ext cx="1989721" cy="1591777"/>
        </a:xfrm>
        <a:prstGeom prst="roundRect">
          <a:avLst>
            <a:gd name="adj" fmla="val 10000"/>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latin typeface="+mn-lt"/>
            </a:rPr>
            <a:t>LANDSAT</a:t>
          </a:r>
          <a:br>
            <a:rPr lang="en-US" sz="2000" kern="1200" dirty="0">
              <a:latin typeface="+mn-lt"/>
            </a:rPr>
          </a:br>
          <a:r>
            <a:rPr lang="en-US" sz="2000" kern="1200" dirty="0">
              <a:latin typeface="+mn-lt"/>
            </a:rPr>
            <a:t>NDVI</a:t>
          </a:r>
        </a:p>
      </dsp:txBody>
      <dsp:txXfrm>
        <a:off x="3425206" y="48541"/>
        <a:ext cx="1896477" cy="1498533"/>
      </dsp:txXfrm>
    </dsp:sp>
    <dsp:sp modelId="{79ACE9C7-0945-0049-9CD5-D97A522B72E0}">
      <dsp:nvSpPr>
        <dsp:cNvPr id="0" name=""/>
        <dsp:cNvSpPr/>
      </dsp:nvSpPr>
      <dsp:spPr>
        <a:xfrm rot="17280000">
          <a:off x="5250438" y="1688786"/>
          <a:ext cx="2725450" cy="810100"/>
        </a:xfrm>
        <a:prstGeom prst="leftArrow">
          <a:avLst>
            <a:gd name="adj1" fmla="val 60000"/>
            <a:gd name="adj2" fmla="val 5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B90E9A-3824-F143-A169-A139AABCB27A}">
      <dsp:nvSpPr>
        <dsp:cNvPr id="0" name=""/>
        <dsp:cNvSpPr/>
      </dsp:nvSpPr>
      <dsp:spPr>
        <a:xfrm>
          <a:off x="6039408" y="1919"/>
          <a:ext cx="1989721" cy="1591777"/>
        </a:xfrm>
        <a:prstGeom prst="roundRect">
          <a:avLst>
            <a:gd name="adj" fmla="val 10000"/>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latin typeface="+mn-lt"/>
            </a:rPr>
            <a:t>Average Bus</a:t>
          </a:r>
          <a:br>
            <a:rPr lang="en-US" sz="2000" kern="1200" dirty="0">
              <a:latin typeface="+mn-lt"/>
            </a:rPr>
          </a:br>
          <a:r>
            <a:rPr lang="en-US" sz="2000" kern="1200" dirty="0">
              <a:latin typeface="+mn-lt"/>
            </a:rPr>
            <a:t>Ridership</a:t>
          </a:r>
        </a:p>
      </dsp:txBody>
      <dsp:txXfrm>
        <a:off x="6086030" y="48541"/>
        <a:ext cx="1896477" cy="1498533"/>
      </dsp:txXfrm>
    </dsp:sp>
    <dsp:sp modelId="{A286D5B2-14A2-B847-84E1-A744244AAD43}">
      <dsp:nvSpPr>
        <dsp:cNvPr id="0" name=""/>
        <dsp:cNvSpPr/>
      </dsp:nvSpPr>
      <dsp:spPr>
        <a:xfrm rot="19440000">
          <a:off x="6721728" y="2757741"/>
          <a:ext cx="2725450" cy="810100"/>
        </a:xfrm>
        <a:prstGeom prst="leftArrow">
          <a:avLst>
            <a:gd name="adj1" fmla="val 60000"/>
            <a:gd name="adj2" fmla="val 5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6117B5D-F084-E04E-A16F-E0205F871AF1}">
      <dsp:nvSpPr>
        <dsp:cNvPr id="0" name=""/>
        <dsp:cNvSpPr/>
      </dsp:nvSpPr>
      <dsp:spPr>
        <a:xfrm>
          <a:off x="8192060" y="1565913"/>
          <a:ext cx="1989721" cy="1591777"/>
        </a:xfrm>
        <a:prstGeom prst="roundRect">
          <a:avLst>
            <a:gd name="adj" fmla="val 10000"/>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latin typeface="+mn-lt"/>
            </a:rPr>
            <a:t>Currently Installed</a:t>
          </a:r>
          <a:br>
            <a:rPr lang="en-US" sz="2000" kern="1200" dirty="0">
              <a:latin typeface="+mn-lt"/>
            </a:rPr>
          </a:br>
          <a:r>
            <a:rPr lang="en-US" sz="2000" kern="1200" dirty="0">
              <a:latin typeface="+mn-lt"/>
            </a:rPr>
            <a:t>Bus Stop</a:t>
          </a:r>
          <a:br>
            <a:rPr lang="en-US" sz="2000" kern="1200" dirty="0">
              <a:latin typeface="+mn-lt"/>
            </a:rPr>
          </a:br>
          <a:r>
            <a:rPr lang="en-US" sz="2000" kern="1200" dirty="0">
              <a:latin typeface="+mn-lt"/>
            </a:rPr>
            <a:t>Amenities</a:t>
          </a:r>
        </a:p>
      </dsp:txBody>
      <dsp:txXfrm>
        <a:off x="8238682" y="1612535"/>
        <a:ext cx="1896477" cy="1498533"/>
      </dsp:txXfrm>
    </dsp:sp>
    <dsp:sp modelId="{BA4B99D2-C1CC-474F-A768-4F591759F04E}">
      <dsp:nvSpPr>
        <dsp:cNvPr id="0" name=""/>
        <dsp:cNvSpPr/>
      </dsp:nvSpPr>
      <dsp:spPr>
        <a:xfrm>
          <a:off x="7283710" y="4487346"/>
          <a:ext cx="2725450" cy="810100"/>
        </a:xfrm>
        <a:prstGeom prst="leftArrow">
          <a:avLst>
            <a:gd name="adj1" fmla="val 60000"/>
            <a:gd name="adj2" fmla="val 5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601AB7-4983-784C-B948-217FCDF5F54C}">
      <dsp:nvSpPr>
        <dsp:cNvPr id="0" name=""/>
        <dsp:cNvSpPr/>
      </dsp:nvSpPr>
      <dsp:spPr>
        <a:xfrm>
          <a:off x="9014300" y="4096507"/>
          <a:ext cx="1989721" cy="1591777"/>
        </a:xfrm>
        <a:prstGeom prst="roundRect">
          <a:avLst>
            <a:gd name="adj" fmla="val 10000"/>
          </a:avLst>
        </a:prstGeom>
        <a:solidFill>
          <a:srgbClr val="C154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latin typeface="+mn-lt"/>
            </a:rPr>
            <a:t>Other Local</a:t>
          </a:r>
          <a:br>
            <a:rPr lang="en-US" sz="2000" kern="1200" dirty="0">
              <a:latin typeface="+mn-lt"/>
            </a:rPr>
          </a:br>
          <a:r>
            <a:rPr lang="en-US" sz="2000" kern="1200" dirty="0">
              <a:latin typeface="+mn-lt"/>
            </a:rPr>
            <a:t>Factors Such as ADA Compliance, Complaint Basis, etc.</a:t>
          </a:r>
        </a:p>
      </dsp:txBody>
      <dsp:txXfrm>
        <a:off x="9060922" y="4143129"/>
        <a:ext cx="1896477" cy="14985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QuickStyle" Target="../diagrams/quickStyle1.xml"/><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8.png"/><Relationship Id="rId12" Type="http://schemas.openxmlformats.org/officeDocument/2006/relationships/diagramLayout" Target="../diagrams/layout1.xml"/><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23.png"/><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diagramData" Target="../diagrams/data1.xml"/><Relationship Id="rId24" Type="http://schemas.openxmlformats.org/officeDocument/2006/relationships/image" Target="../media/image40.png"/><Relationship Id="rId5" Type="http://schemas.openxmlformats.org/officeDocument/2006/relationships/image" Target="../media/image26.jpeg"/><Relationship Id="rId15" Type="http://schemas.microsoft.com/office/2007/relationships/diagramDrawing" Target="../diagrams/drawing1.xml"/><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35.png"/><Relationship Id="rId4" Type="http://schemas.openxmlformats.org/officeDocument/2006/relationships/image" Target="../media/image25.JPG"/><Relationship Id="rId9" Type="http://schemas.openxmlformats.org/officeDocument/2006/relationships/image" Target="../media/image30.png"/><Relationship Id="rId14" Type="http://schemas.openxmlformats.org/officeDocument/2006/relationships/diagramColors" Target="../diagrams/colors1.xml"/><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009644" y="787400"/>
            <a:ext cx="19412712" cy="2624752"/>
          </a:xfrm>
        </p:spPr>
        <p:txBody>
          <a:bodyPr anchor="ctr"/>
          <a:lstStyle/>
          <a:p>
            <a:pPr>
              <a:lnSpc>
                <a:spcPct val="100000"/>
              </a:lnSpc>
              <a:spcBef>
                <a:spcPts val="0"/>
              </a:spcBef>
            </a:pPr>
            <a:r>
              <a:rPr lang="en-US" dirty="0"/>
              <a:t>Utilizing NASA Earth Observations to </a:t>
            </a:r>
            <a:endParaRPr lang="en-US" dirty="0" smtClean="0"/>
          </a:p>
          <a:p>
            <a:pPr>
              <a:lnSpc>
                <a:spcPct val="100000"/>
              </a:lnSpc>
              <a:spcBef>
                <a:spcPts val="0"/>
              </a:spcBef>
            </a:pPr>
            <a:r>
              <a:rPr lang="en-US" dirty="0" smtClean="0"/>
              <a:t>Assess the </a:t>
            </a:r>
            <a:r>
              <a:rPr lang="en-US" dirty="0"/>
              <a:t>Impact of Extreme Heat on </a:t>
            </a:r>
            <a:endParaRPr lang="en-US" dirty="0" smtClean="0"/>
          </a:p>
          <a:p>
            <a:pPr>
              <a:lnSpc>
                <a:spcPct val="100000"/>
              </a:lnSpc>
              <a:spcBef>
                <a:spcPts val="0"/>
              </a:spcBef>
            </a:pPr>
            <a:r>
              <a:rPr lang="en-US" dirty="0" smtClean="0"/>
              <a:t>Transit </a:t>
            </a:r>
            <a:r>
              <a:rPr lang="en-US" dirty="0"/>
              <a:t>Riders </a:t>
            </a:r>
            <a:r>
              <a:rPr lang="en-US" dirty="0" smtClean="0"/>
              <a:t>in </a:t>
            </a:r>
            <a:r>
              <a:rPr lang="en-US" dirty="0"/>
              <a:t>Phoenix, Arizona</a:t>
            </a:r>
          </a:p>
        </p:txBody>
      </p:sp>
      <p:sp>
        <p:nvSpPr>
          <p:cNvPr id="5" name="Text Placeholder 4"/>
          <p:cNvSpPr>
            <a:spLocks noGrp="1"/>
          </p:cNvSpPr>
          <p:nvPr>
            <p:ph type="body" sz="quarter" idx="10"/>
          </p:nvPr>
        </p:nvSpPr>
        <p:spPr>
          <a:xfrm rot="16200000">
            <a:off x="11395220" y="18076757"/>
            <a:ext cx="28438686" cy="2314074"/>
          </a:xfrm>
        </p:spPr>
        <p:txBody>
          <a:bodyPr/>
          <a:lstStyle/>
          <a:p>
            <a:r>
              <a:rPr lang="en-US" b="1" dirty="0"/>
              <a:t>Phoenix</a:t>
            </a:r>
            <a:r>
              <a:rPr lang="en-US" dirty="0"/>
              <a:t> Health &amp; Air Quality</a:t>
            </a:r>
            <a:endParaRPr lang="en-US" b="1" dirty="0"/>
          </a:p>
        </p:txBody>
      </p:sp>
      <p:sp>
        <p:nvSpPr>
          <p:cNvPr id="9" name="Text Placeholder 16"/>
          <p:cNvSpPr txBox="1">
            <a:spLocks/>
          </p:cNvSpPr>
          <p:nvPr/>
        </p:nvSpPr>
        <p:spPr>
          <a:xfrm>
            <a:off x="706140" y="3345508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Tamara Dunbarr</a:t>
            </a:r>
          </a:p>
          <a:p>
            <a:pPr algn="ctr">
              <a:lnSpc>
                <a:spcPct val="100000"/>
              </a:lnSpc>
              <a:spcBef>
                <a:spcPts val="0"/>
              </a:spcBef>
            </a:pPr>
            <a:r>
              <a:rPr lang="en-US" dirty="0">
                <a:solidFill>
                  <a:schemeClr val="tx1">
                    <a:lumMod val="75000"/>
                  </a:schemeClr>
                </a:solidFill>
              </a:rPr>
              <a:t>Team Lead</a:t>
            </a:r>
          </a:p>
        </p:txBody>
      </p:sp>
      <p:sp>
        <p:nvSpPr>
          <p:cNvPr id="10" name="Text Placeholder 16"/>
          <p:cNvSpPr txBox="1">
            <a:spLocks/>
          </p:cNvSpPr>
          <p:nvPr/>
        </p:nvSpPr>
        <p:spPr>
          <a:xfrm>
            <a:off x="12839700" y="31347609"/>
            <a:ext cx="10921333" cy="34138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City of Phoenix, Public Transit Department</a:t>
            </a:r>
          </a:p>
          <a:p>
            <a:r>
              <a:rPr lang="en-US" dirty="0">
                <a:solidFill>
                  <a:schemeClr val="tx1">
                    <a:lumMod val="75000"/>
                  </a:schemeClr>
                </a:solidFill>
              </a:rPr>
              <a:t>Arizona State University, Center for Policy Informatics</a:t>
            </a:r>
          </a:p>
          <a:p>
            <a:r>
              <a:rPr lang="en-US" dirty="0">
                <a:solidFill>
                  <a:schemeClr val="tx1">
                    <a:lumMod val="75000"/>
                  </a:schemeClr>
                </a:solidFill>
              </a:rPr>
              <a:t>Arizona State University, Urban Climate Research Center</a:t>
            </a:r>
          </a:p>
          <a:p>
            <a:r>
              <a:rPr lang="en-US" dirty="0">
                <a:solidFill>
                  <a:schemeClr val="tx1">
                    <a:lumMod val="75000"/>
                  </a:schemeClr>
                </a:solidFill>
              </a:rPr>
              <a:t>Maricopa County Department of Public Health</a:t>
            </a:r>
          </a:p>
          <a:p>
            <a:r>
              <a:rPr lang="en-US" dirty="0" err="1">
                <a:solidFill>
                  <a:schemeClr val="tx1">
                    <a:lumMod val="75000"/>
                  </a:schemeClr>
                </a:solidFill>
              </a:rPr>
              <a:t>Vitalyst</a:t>
            </a:r>
            <a:r>
              <a:rPr lang="en-US" dirty="0">
                <a:solidFill>
                  <a:schemeClr val="tx1">
                    <a:lumMod val="75000"/>
                  </a:schemeClr>
                </a:solidFill>
              </a:rPr>
              <a:t> Health Foundation</a:t>
            </a:r>
          </a:p>
        </p:txBody>
      </p:sp>
      <p:sp>
        <p:nvSpPr>
          <p:cNvPr id="11" name="Text Placeholder 16"/>
          <p:cNvSpPr txBox="1">
            <a:spLocks/>
          </p:cNvSpPr>
          <p:nvPr/>
        </p:nvSpPr>
        <p:spPr>
          <a:xfrm>
            <a:off x="12839700" y="29251173"/>
            <a:ext cx="10972800" cy="12781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a:solidFill>
                  <a:srgbClr val="767171"/>
                </a:solidFill>
              </a:rPr>
              <a:t>Dr. David </a:t>
            </a:r>
            <a:r>
              <a:rPr lang="en-US" sz="2800" b="1" dirty="0" err="1">
                <a:solidFill>
                  <a:srgbClr val="767171"/>
                </a:solidFill>
              </a:rPr>
              <a:t>Hondula</a:t>
            </a:r>
            <a:r>
              <a:rPr lang="en-US" sz="2800" b="1" dirty="0">
                <a:solidFill>
                  <a:srgbClr val="767171"/>
                </a:solidFill>
              </a:rPr>
              <a:t>, </a:t>
            </a:r>
            <a:r>
              <a:rPr lang="en-US" sz="2800" dirty="0">
                <a:solidFill>
                  <a:srgbClr val="767171"/>
                </a:solidFill>
              </a:rPr>
              <a:t>Arizona State University, DEVELOP Arizona Advisor</a:t>
            </a:r>
          </a:p>
          <a:p>
            <a:r>
              <a:rPr lang="en-US" sz="2800" b="1" dirty="0">
                <a:solidFill>
                  <a:srgbClr val="767171"/>
                </a:solidFill>
              </a:rPr>
              <a:t>Lance Watkins, </a:t>
            </a:r>
            <a:r>
              <a:rPr lang="en-US" sz="2800" dirty="0">
                <a:solidFill>
                  <a:srgbClr val="767171"/>
                </a:solidFill>
              </a:rPr>
              <a:t>DEVELOP Arizona Center Lead</a:t>
            </a:r>
            <a:endParaRPr lang="en-US" sz="2800" b="1" dirty="0">
              <a:solidFill>
                <a:srgbClr val="767171"/>
              </a:solidFill>
            </a:endParaRPr>
          </a:p>
          <a:p>
            <a:endParaRPr lang="en-US" dirty="0">
              <a:solidFill>
                <a:schemeClr val="tx1">
                  <a:lumMod val="75000"/>
                </a:schemeClr>
              </a:solidFill>
            </a:endParaRPr>
          </a:p>
          <a:p>
            <a:endParaRPr lang="en-US" sz="2400" dirty="0">
              <a:solidFill>
                <a:schemeClr val="tx1">
                  <a:lumMod val="75000"/>
                </a:schemeClr>
              </a:solidFill>
            </a:endParaRPr>
          </a:p>
        </p:txBody>
      </p:sp>
      <p:sp>
        <p:nvSpPr>
          <p:cNvPr id="12" name="Text Placeholder 16"/>
          <p:cNvSpPr txBox="1">
            <a:spLocks/>
          </p:cNvSpPr>
          <p:nvPr/>
        </p:nvSpPr>
        <p:spPr>
          <a:xfrm>
            <a:off x="12839700" y="26370076"/>
            <a:ext cx="10972800" cy="7188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E5341"/>
              </a:buClr>
            </a:pPr>
            <a:r>
              <a:rPr lang="en-US" dirty="0">
                <a:solidFill>
                  <a:schemeClr val="tx1">
                    <a:lumMod val="75000"/>
                  </a:schemeClr>
                </a:solidFill>
              </a:rPr>
              <a:t>Extreme heat has a detrimental effect on transit riders in Phoenix, Arizona.</a:t>
            </a:r>
          </a:p>
          <a:p>
            <a:pPr marL="347663" indent="-347663">
              <a:buClr>
                <a:srgbClr val="BE5341"/>
              </a:buClr>
            </a:pPr>
            <a:r>
              <a:rPr lang="en-US" dirty="0">
                <a:solidFill>
                  <a:schemeClr val="tx1">
                    <a:lumMod val="75000"/>
                  </a:schemeClr>
                </a:solidFill>
              </a:rPr>
              <a:t>Heat can be mitigated for transit riders by implementing shelter using a multivariable analysis to determine areas in greatest need of heat relief utilizing land surface temperature and vegetation overlays.</a:t>
            </a:r>
          </a:p>
        </p:txBody>
      </p:sp>
      <p:sp>
        <p:nvSpPr>
          <p:cNvPr id="6" name="Text Placeholder 16"/>
          <p:cNvSpPr txBox="1">
            <a:spLocks/>
          </p:cNvSpPr>
          <p:nvPr/>
        </p:nvSpPr>
        <p:spPr>
          <a:xfrm>
            <a:off x="914400" y="5237803"/>
            <a:ext cx="11380829"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Phoenix, Arizona is home to over 1.5 million people and summer temperatures regularly exceed 106 °F (42.1 °C). Exposure to extreme temperatures can lead to heat-related illnesses, such as heat stroke and heat exhaustion, and increased heat-related mortality. This has been a chronic public health issue that the City of Phoenix and Maricopa County Department of Public Health have heavily invested in addressing though infrastructure development and initiatives aimed at reducing the risk of heat exposure. While extreme heat is known to have a detrimental impact on the general population, it is of particular concern for the Phoenix Transit Department since bus riders are exposed to extreme heat during their trip to bus stops and while waiting for buses to arrive. The Phoenix Transit Department’s current method of determining priority for implementing improvements like shade structures is based solely upon ridership and the quality of existing structures at each stop. Using Terra Advanced </a:t>
            </a:r>
            <a:r>
              <a:rPr lang="en-US" dirty="0" err="1"/>
              <a:t>Spaceborne</a:t>
            </a:r>
            <a:r>
              <a:rPr lang="en-US" dirty="0"/>
              <a:t> Thermal Emission and Reflection Radiometer (ASTER) and Landsat 8 imagery, the Phoenix Health &amp; Air Quality team enhanced the partner’s current methodology by assessing vegetation prevalence and land surface temperature around the Department’s 4,000 bus stops. Mapping information about vegetation cover and land surface temperature provided the City of Phoenix, Public Transit Department with an estimation of the radiative load riders experience at bus stops. These maps also identify bus stops that could benefit from structures that promote thermal comfort. These results will contribute to the Phoenix Transit Department’s efforts to reduce the risk of heat-related illness.</a:t>
            </a:r>
            <a:endParaRPr lang="en-US" dirty="0">
              <a:solidFill>
                <a:schemeClr val="tx1">
                  <a:lumMod val="75000"/>
                </a:schemeClr>
              </a:solidFill>
            </a:endParaRPr>
          </a:p>
        </p:txBody>
      </p:sp>
      <p:sp>
        <p:nvSpPr>
          <p:cNvPr id="15" name="Text Placeholder 16"/>
          <p:cNvSpPr txBox="1">
            <a:spLocks/>
          </p:cNvSpPr>
          <p:nvPr/>
        </p:nvSpPr>
        <p:spPr>
          <a:xfrm>
            <a:off x="12818904" y="5400091"/>
            <a:ext cx="10582656" cy="41786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C15442"/>
              </a:buClr>
            </a:pPr>
            <a:r>
              <a:rPr lang="en-US" b="1" dirty="0">
                <a:solidFill>
                  <a:srgbClr val="C15442"/>
                </a:solidFill>
              </a:rPr>
              <a:t>Collaborate </a:t>
            </a:r>
            <a:r>
              <a:rPr lang="en-US" dirty="0">
                <a:solidFill>
                  <a:schemeClr val="tx1">
                    <a:lumMod val="75000"/>
                  </a:schemeClr>
                </a:solidFill>
              </a:rPr>
              <a:t>with the Phoenix Transit Department and other local organizations to provide robust analysis of factors that affect extreme heat exposure of transit riders</a:t>
            </a:r>
          </a:p>
          <a:p>
            <a:pPr marL="347663" indent="-347663">
              <a:buClr>
                <a:srgbClr val="C15442"/>
              </a:buClr>
            </a:pPr>
            <a:r>
              <a:rPr lang="en-US" b="1" dirty="0">
                <a:solidFill>
                  <a:srgbClr val="C15442"/>
                </a:solidFill>
              </a:rPr>
              <a:t>Create</a:t>
            </a:r>
            <a:r>
              <a:rPr lang="en-US" dirty="0">
                <a:solidFill>
                  <a:srgbClr val="C15442"/>
                </a:solidFill>
              </a:rPr>
              <a:t> </a:t>
            </a:r>
            <a:r>
              <a:rPr lang="en-US" dirty="0">
                <a:solidFill>
                  <a:schemeClr val="tx1">
                    <a:lumMod val="75000"/>
                  </a:schemeClr>
                </a:solidFill>
              </a:rPr>
              <a:t>a suitability analysis to be utilized by the Phoenix Transit Department to assist with decision making regarding the allocation of bus stop improvement funds</a:t>
            </a:r>
          </a:p>
          <a:p>
            <a:pPr marL="347663" indent="-347663">
              <a:buClr>
                <a:srgbClr val="C15442"/>
              </a:buClr>
            </a:pPr>
            <a:r>
              <a:rPr lang="en-US" b="1" dirty="0">
                <a:solidFill>
                  <a:srgbClr val="C15442"/>
                </a:solidFill>
              </a:rPr>
              <a:t>Integrate</a:t>
            </a:r>
            <a:r>
              <a:rPr lang="en-US" dirty="0">
                <a:solidFill>
                  <a:srgbClr val="C15442"/>
                </a:solidFill>
              </a:rPr>
              <a:t> </a:t>
            </a:r>
            <a:r>
              <a:rPr lang="en-US" dirty="0">
                <a:solidFill>
                  <a:schemeClr val="tx1">
                    <a:lumMod val="75000"/>
                  </a:schemeClr>
                </a:solidFill>
              </a:rPr>
              <a:t>a series of geographic information systems overlays to identify bus stops in need of improvement and help reduce the impact of extreme heat on transit riders</a:t>
            </a:r>
          </a:p>
          <a:p>
            <a:pPr marL="347663" indent="-347663">
              <a:buClr>
                <a:srgbClr val="C15442"/>
              </a:buClr>
            </a:pPr>
            <a:endParaRPr lang="en-US" dirty="0">
              <a:solidFill>
                <a:schemeClr val="tx1">
                  <a:lumMod val="75000"/>
                </a:schemeClr>
              </a:solidFill>
            </a:endParaRP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Abstract</a:t>
            </a:r>
          </a:p>
        </p:txBody>
      </p:sp>
      <p:sp>
        <p:nvSpPr>
          <p:cNvPr id="23" name="TextBox 22"/>
          <p:cNvSpPr txBox="1"/>
          <p:nvPr/>
        </p:nvSpPr>
        <p:spPr>
          <a:xfrm>
            <a:off x="12839700" y="4488831"/>
            <a:ext cx="8229600"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Objectives</a:t>
            </a:r>
          </a:p>
        </p:txBody>
      </p:sp>
      <p:sp>
        <p:nvSpPr>
          <p:cNvPr id="24" name="TextBox 23"/>
          <p:cNvSpPr txBox="1"/>
          <p:nvPr/>
        </p:nvSpPr>
        <p:spPr>
          <a:xfrm>
            <a:off x="984767" y="13489963"/>
            <a:ext cx="11407715"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Methodology</a:t>
            </a:r>
          </a:p>
        </p:txBody>
      </p:sp>
      <p:sp>
        <p:nvSpPr>
          <p:cNvPr id="25" name="TextBox 24"/>
          <p:cNvSpPr txBox="1"/>
          <p:nvPr/>
        </p:nvSpPr>
        <p:spPr>
          <a:xfrm>
            <a:off x="12817485" y="9925817"/>
            <a:ext cx="8229600"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Study</a:t>
            </a:r>
            <a:r>
              <a:rPr lang="en-US" sz="4400" b="1" dirty="0">
                <a:solidFill>
                  <a:srgbClr val="56B27B"/>
                </a:solidFill>
                <a:latin typeface="Century Gothic" panose="020B0502020202020204" pitchFamily="34" charset="0"/>
              </a:rPr>
              <a:t> </a:t>
            </a:r>
            <a:r>
              <a:rPr lang="en-US" sz="4400" b="1" dirty="0">
                <a:solidFill>
                  <a:srgbClr val="BE5341"/>
                </a:solidFill>
                <a:latin typeface="Century Gothic" panose="020B0502020202020204" pitchFamily="34" charset="0"/>
              </a:rPr>
              <a:t>Area</a:t>
            </a:r>
          </a:p>
        </p:txBody>
      </p:sp>
      <p:sp>
        <p:nvSpPr>
          <p:cNvPr id="26" name="TextBox 25"/>
          <p:cNvSpPr txBox="1"/>
          <p:nvPr/>
        </p:nvSpPr>
        <p:spPr>
          <a:xfrm>
            <a:off x="12839700" y="18936702"/>
            <a:ext cx="8229600"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Earth Observations</a:t>
            </a:r>
          </a:p>
        </p:txBody>
      </p:sp>
      <p:sp>
        <p:nvSpPr>
          <p:cNvPr id="27" name="TextBox 26"/>
          <p:cNvSpPr txBox="1"/>
          <p:nvPr/>
        </p:nvSpPr>
        <p:spPr>
          <a:xfrm>
            <a:off x="914400" y="20834837"/>
            <a:ext cx="11550315"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Results</a:t>
            </a:r>
          </a:p>
        </p:txBody>
      </p:sp>
      <p:sp>
        <p:nvSpPr>
          <p:cNvPr id="28" name="TextBox 27"/>
          <p:cNvSpPr txBox="1"/>
          <p:nvPr/>
        </p:nvSpPr>
        <p:spPr>
          <a:xfrm>
            <a:off x="12839700" y="25462886"/>
            <a:ext cx="8229600"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Conclusions</a:t>
            </a:r>
          </a:p>
        </p:txBody>
      </p:sp>
      <p:sp>
        <p:nvSpPr>
          <p:cNvPr id="29" name="TextBox 28"/>
          <p:cNvSpPr txBox="1"/>
          <p:nvPr/>
        </p:nvSpPr>
        <p:spPr>
          <a:xfrm>
            <a:off x="12818904" y="28343983"/>
            <a:ext cx="8229600"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Acknowledgements</a:t>
            </a:r>
          </a:p>
        </p:txBody>
      </p:sp>
      <p:sp>
        <p:nvSpPr>
          <p:cNvPr id="30" name="TextBox 29"/>
          <p:cNvSpPr txBox="1"/>
          <p:nvPr/>
        </p:nvSpPr>
        <p:spPr>
          <a:xfrm>
            <a:off x="12818904" y="30532065"/>
            <a:ext cx="8229600"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Project Partners</a:t>
            </a:r>
          </a:p>
        </p:txBody>
      </p:sp>
      <p:sp>
        <p:nvSpPr>
          <p:cNvPr id="31" name="TextBox 30"/>
          <p:cNvSpPr txBox="1"/>
          <p:nvPr/>
        </p:nvSpPr>
        <p:spPr>
          <a:xfrm>
            <a:off x="914399" y="30199835"/>
            <a:ext cx="4542503"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Team Members</a:t>
            </a:r>
          </a:p>
        </p:txBody>
      </p:sp>
      <p:sp>
        <p:nvSpPr>
          <p:cNvPr id="34" name="Text Placeholder 16"/>
          <p:cNvSpPr txBox="1">
            <a:spLocks/>
          </p:cNvSpPr>
          <p:nvPr/>
        </p:nvSpPr>
        <p:spPr>
          <a:xfrm>
            <a:off x="3798712" y="334550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Lance Watkins</a:t>
            </a:r>
          </a:p>
        </p:txBody>
      </p:sp>
      <p:sp>
        <p:nvSpPr>
          <p:cNvPr id="36" name="Text Placeholder 16"/>
          <p:cNvSpPr txBox="1">
            <a:spLocks/>
          </p:cNvSpPr>
          <p:nvPr/>
        </p:nvSpPr>
        <p:spPr>
          <a:xfrm>
            <a:off x="6891284" y="3345508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McKenzie </a:t>
            </a:r>
            <a:r>
              <a:rPr lang="en-US" dirty="0" err="1">
                <a:solidFill>
                  <a:schemeClr val="tx1">
                    <a:lumMod val="75000"/>
                  </a:schemeClr>
                </a:solidFill>
              </a:rPr>
              <a:t>Murphree</a:t>
            </a:r>
            <a:endParaRPr lang="en-US" dirty="0">
              <a:solidFill>
                <a:schemeClr val="tx1">
                  <a:lumMod val="75000"/>
                </a:schemeClr>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845" y="31148713"/>
            <a:ext cx="2057404" cy="2081788"/>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2553" y="31170567"/>
            <a:ext cx="2057404" cy="2081788"/>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261" y="31170567"/>
            <a:ext cx="2057404" cy="2081788"/>
          </a:xfrm>
          <a:prstGeom prst="rect">
            <a:avLst/>
          </a:prstGeom>
        </p:spPr>
      </p:pic>
      <p:sp>
        <p:nvSpPr>
          <p:cNvPr id="38" name="TextBox 37"/>
          <p:cNvSpPr txBox="1"/>
          <p:nvPr/>
        </p:nvSpPr>
        <p:spPr>
          <a:xfrm>
            <a:off x="843099" y="34702977"/>
            <a:ext cx="23614426" cy="862779"/>
          </a:xfrm>
          <a:prstGeom prst="rect">
            <a:avLst/>
          </a:prstGeom>
          <a:noFill/>
        </p:spPr>
        <p:txBody>
          <a:bodyPr wrap="square" rtlCol="0">
            <a:noAutofit/>
          </a:bodyPr>
          <a:lstStyle/>
          <a:p>
            <a:r>
              <a:rPr lang="en-US" sz="4000" dirty="0">
                <a:solidFill>
                  <a:schemeClr val="bg1"/>
                </a:solidFill>
                <a:latin typeface="+mj-lt"/>
              </a:rPr>
              <a:t>Maricopa County Department of Public Health and Arizona State University – 2017 Spring</a:t>
            </a:r>
          </a:p>
        </p:txBody>
      </p:sp>
      <p:pic>
        <p:nvPicPr>
          <p:cNvPr id="39" name="Picture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4587" y="31366647"/>
            <a:ext cx="1645920" cy="1645920"/>
          </a:xfrm>
          <a:prstGeom prst="ellipse">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11" t="-185" r="31703" b="185"/>
          <a:stretch/>
        </p:blipFill>
        <p:spPr>
          <a:xfrm>
            <a:off x="4427345" y="31401305"/>
            <a:ext cx="1645920" cy="1645920"/>
          </a:xfrm>
          <a:prstGeom prst="ellipse">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003" y="31401305"/>
            <a:ext cx="1645920" cy="1645920"/>
          </a:xfrm>
          <a:prstGeom prst="ellipse">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661" y="21459840"/>
            <a:ext cx="6359237" cy="822960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531" y="21367874"/>
            <a:ext cx="2826327" cy="365760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8660" y="25687065"/>
            <a:ext cx="2826327" cy="3657600"/>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70041" y="21347891"/>
            <a:ext cx="2826327" cy="3657600"/>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67556" y="25687065"/>
            <a:ext cx="2826327" cy="3657600"/>
          </a:xfrm>
          <a:prstGeom prst="rect">
            <a:avLst/>
          </a:prstGeom>
        </p:spPr>
      </p:pic>
      <p:sp>
        <p:nvSpPr>
          <p:cNvPr id="40" name="TextBox 39"/>
          <p:cNvSpPr txBox="1"/>
          <p:nvPr/>
        </p:nvSpPr>
        <p:spPr>
          <a:xfrm>
            <a:off x="1334587" y="29584336"/>
            <a:ext cx="5015413" cy="461665"/>
          </a:xfrm>
          <a:prstGeom prst="rect">
            <a:avLst/>
          </a:prstGeom>
          <a:noFill/>
        </p:spPr>
        <p:txBody>
          <a:bodyPr wrap="square" rtlCol="0">
            <a:spAutoFit/>
          </a:bodyPr>
          <a:lstStyle/>
          <a:p>
            <a:pPr algn="ctr"/>
            <a:r>
              <a:rPr lang="en-US" sz="2400" dirty="0"/>
              <a:t>Bus Stops with Satellite Imagery</a:t>
            </a:r>
          </a:p>
        </p:txBody>
      </p:sp>
      <p:sp>
        <p:nvSpPr>
          <p:cNvPr id="42" name="TextBox 41"/>
          <p:cNvSpPr txBox="1"/>
          <p:nvPr/>
        </p:nvSpPr>
        <p:spPr>
          <a:xfrm>
            <a:off x="9968924" y="29492004"/>
            <a:ext cx="2051140" cy="646331"/>
          </a:xfrm>
          <a:prstGeom prst="rect">
            <a:avLst/>
          </a:prstGeom>
          <a:noFill/>
        </p:spPr>
        <p:txBody>
          <a:bodyPr wrap="square" rtlCol="0">
            <a:spAutoFit/>
          </a:bodyPr>
          <a:lstStyle/>
          <a:p>
            <a:pPr algn="ctr"/>
            <a:r>
              <a:rPr lang="en-US" sz="1800" dirty="0"/>
              <a:t>Bus Stop Current Amenities</a:t>
            </a:r>
          </a:p>
        </p:txBody>
      </p:sp>
      <p:sp>
        <p:nvSpPr>
          <p:cNvPr id="43" name="TextBox 42"/>
          <p:cNvSpPr txBox="1"/>
          <p:nvPr/>
        </p:nvSpPr>
        <p:spPr>
          <a:xfrm>
            <a:off x="9983889" y="25111972"/>
            <a:ext cx="2051140" cy="646331"/>
          </a:xfrm>
          <a:prstGeom prst="rect">
            <a:avLst/>
          </a:prstGeom>
          <a:noFill/>
        </p:spPr>
        <p:txBody>
          <a:bodyPr wrap="square" rtlCol="0">
            <a:spAutoFit/>
          </a:bodyPr>
          <a:lstStyle/>
          <a:p>
            <a:pPr algn="ctr"/>
            <a:r>
              <a:rPr lang="en-US" sz="1800" dirty="0"/>
              <a:t>Bus Stop Current Ridership</a:t>
            </a:r>
          </a:p>
        </p:txBody>
      </p:sp>
      <p:sp>
        <p:nvSpPr>
          <p:cNvPr id="44" name="TextBox 43"/>
          <p:cNvSpPr txBox="1"/>
          <p:nvPr/>
        </p:nvSpPr>
        <p:spPr>
          <a:xfrm>
            <a:off x="6666496" y="25117221"/>
            <a:ext cx="2689034" cy="646331"/>
          </a:xfrm>
          <a:prstGeom prst="rect">
            <a:avLst/>
          </a:prstGeom>
          <a:noFill/>
        </p:spPr>
        <p:txBody>
          <a:bodyPr wrap="square" rtlCol="0">
            <a:spAutoFit/>
          </a:bodyPr>
          <a:lstStyle/>
          <a:p>
            <a:pPr algn="ctr"/>
            <a:r>
              <a:rPr lang="en-US" sz="1800" dirty="0"/>
              <a:t>Normalized Difference Vegetation Index</a:t>
            </a:r>
          </a:p>
        </p:txBody>
      </p:sp>
      <p:sp>
        <p:nvSpPr>
          <p:cNvPr id="45" name="TextBox 44"/>
          <p:cNvSpPr txBox="1"/>
          <p:nvPr/>
        </p:nvSpPr>
        <p:spPr>
          <a:xfrm>
            <a:off x="6850494" y="29441585"/>
            <a:ext cx="2051140" cy="646331"/>
          </a:xfrm>
          <a:prstGeom prst="rect">
            <a:avLst/>
          </a:prstGeom>
          <a:noFill/>
        </p:spPr>
        <p:txBody>
          <a:bodyPr wrap="square" rtlCol="0">
            <a:spAutoFit/>
          </a:bodyPr>
          <a:lstStyle/>
          <a:p>
            <a:pPr algn="ctr"/>
            <a:r>
              <a:rPr lang="en-US" sz="1800" dirty="0"/>
              <a:t>Land Surface Temperature</a:t>
            </a:r>
          </a:p>
        </p:txBody>
      </p:sp>
      <p:graphicFrame>
        <p:nvGraphicFramePr>
          <p:cNvPr id="47" name="Diagram 46"/>
          <p:cNvGraphicFramePr/>
          <p:nvPr>
            <p:extLst>
              <p:ext uri="{D42A27DB-BD31-4B8C-83A1-F6EECF244321}">
                <p14:modId xmlns:p14="http://schemas.microsoft.com/office/powerpoint/2010/main" val="2447562973"/>
              </p:ext>
            </p:extLst>
          </p:nvPr>
        </p:nvGraphicFramePr>
        <p:xfrm>
          <a:off x="914400" y="14461484"/>
          <a:ext cx="11407714" cy="631554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50" name="Picture 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566043" y="11093046"/>
            <a:ext cx="3755651" cy="2339234"/>
          </a:xfrm>
          <a:prstGeom prst="rect">
            <a:avLst/>
          </a:prstGeom>
        </p:spPr>
      </p:pic>
      <p:pic>
        <p:nvPicPr>
          <p:cNvPr id="54" name="Picture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390630" y="12758158"/>
            <a:ext cx="5268648" cy="4315420"/>
          </a:xfrm>
          <a:prstGeom prst="rect">
            <a:avLst/>
          </a:prstGeom>
        </p:spPr>
      </p:pic>
      <p:cxnSp>
        <p:nvCxnSpPr>
          <p:cNvPr id="52" name="Straight Connector 51"/>
          <p:cNvCxnSpPr>
            <a:cxnSpLocks/>
          </p:cNvCxnSpPr>
          <p:nvPr/>
        </p:nvCxnSpPr>
        <p:spPr>
          <a:xfrm>
            <a:off x="14349294" y="12575148"/>
            <a:ext cx="4417281" cy="28792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14339869" y="12561995"/>
            <a:ext cx="4493082" cy="253049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1924782" y="15150105"/>
            <a:ext cx="5065486" cy="369332"/>
          </a:xfrm>
          <a:prstGeom prst="rect">
            <a:avLst/>
          </a:prstGeom>
          <a:noFill/>
        </p:spPr>
        <p:txBody>
          <a:bodyPr wrap="square" rtlCol="0">
            <a:spAutoFit/>
          </a:bodyPr>
          <a:lstStyle/>
          <a:p>
            <a:r>
              <a:rPr lang="en-US" sz="1800" dirty="0">
                <a:solidFill>
                  <a:schemeClr val="tx1">
                    <a:lumMod val="50000"/>
                  </a:schemeClr>
                </a:solidFill>
              </a:rPr>
              <a:t>Phoenix</a:t>
            </a:r>
          </a:p>
        </p:txBody>
      </p:sp>
      <p:sp>
        <p:nvSpPr>
          <p:cNvPr id="68" name="TextBox 67"/>
          <p:cNvSpPr txBox="1"/>
          <p:nvPr/>
        </p:nvSpPr>
        <p:spPr>
          <a:xfrm>
            <a:off x="20003518" y="12982945"/>
            <a:ext cx="2131563" cy="369332"/>
          </a:xfrm>
          <a:prstGeom prst="rect">
            <a:avLst/>
          </a:prstGeom>
          <a:noFill/>
        </p:spPr>
        <p:txBody>
          <a:bodyPr wrap="square" rtlCol="0">
            <a:spAutoFit/>
          </a:bodyPr>
          <a:lstStyle/>
          <a:p>
            <a:r>
              <a:rPr lang="en-US" sz="1800" dirty="0">
                <a:solidFill>
                  <a:schemeClr val="bg1"/>
                </a:solidFill>
              </a:rPr>
              <a:t>Arizona</a:t>
            </a:r>
          </a:p>
        </p:txBody>
      </p:sp>
      <p:pic>
        <p:nvPicPr>
          <p:cNvPr id="69" name="Picture 6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288512" y="21373314"/>
            <a:ext cx="4858806" cy="3657600"/>
          </a:xfrm>
          <a:prstGeom prst="rect">
            <a:avLst/>
          </a:prstGeom>
        </p:spPr>
      </p:pic>
      <p:sp>
        <p:nvSpPr>
          <p:cNvPr id="70" name="TextBox 69"/>
          <p:cNvSpPr txBox="1"/>
          <p:nvPr/>
        </p:nvSpPr>
        <p:spPr>
          <a:xfrm>
            <a:off x="12839698" y="19895993"/>
            <a:ext cx="4873097" cy="1384995"/>
          </a:xfrm>
          <a:prstGeom prst="rect">
            <a:avLst/>
          </a:prstGeom>
          <a:noFill/>
        </p:spPr>
        <p:txBody>
          <a:bodyPr wrap="square" rtlCol="0">
            <a:spAutoFit/>
          </a:bodyPr>
          <a:lstStyle/>
          <a:p>
            <a:r>
              <a:rPr lang="en-US" sz="2800" b="1" dirty="0">
                <a:solidFill>
                  <a:schemeClr val="tx1">
                    <a:lumMod val="75000"/>
                  </a:schemeClr>
                </a:solidFill>
              </a:rPr>
              <a:t>Terra (1999)</a:t>
            </a:r>
          </a:p>
          <a:p>
            <a:r>
              <a:rPr lang="en-US" sz="2800" dirty="0">
                <a:solidFill>
                  <a:schemeClr val="tx1">
                    <a:lumMod val="75000"/>
                  </a:schemeClr>
                </a:solidFill>
              </a:rPr>
              <a:t>     ASTER Land Surface </a:t>
            </a:r>
          </a:p>
          <a:p>
            <a:r>
              <a:rPr lang="en-US" sz="2800" dirty="0">
                <a:solidFill>
                  <a:schemeClr val="tx1">
                    <a:lumMod val="75000"/>
                  </a:schemeClr>
                </a:solidFill>
              </a:rPr>
              <a:t>     Temperature (LST)</a:t>
            </a:r>
          </a:p>
        </p:txBody>
      </p:sp>
      <p:sp>
        <p:nvSpPr>
          <p:cNvPr id="71" name="TextBox 70"/>
          <p:cNvSpPr txBox="1"/>
          <p:nvPr/>
        </p:nvSpPr>
        <p:spPr>
          <a:xfrm>
            <a:off x="18190154" y="19761891"/>
            <a:ext cx="4574296" cy="1815882"/>
          </a:xfrm>
          <a:prstGeom prst="rect">
            <a:avLst/>
          </a:prstGeom>
          <a:noFill/>
        </p:spPr>
        <p:txBody>
          <a:bodyPr wrap="square" rtlCol="0">
            <a:spAutoFit/>
          </a:bodyPr>
          <a:lstStyle/>
          <a:p>
            <a:r>
              <a:rPr lang="en-US" sz="2800" b="1" dirty="0">
                <a:solidFill>
                  <a:schemeClr val="tx1">
                    <a:lumMod val="75000"/>
                  </a:schemeClr>
                </a:solidFill>
              </a:rPr>
              <a:t>Landsat 8 (2013)</a:t>
            </a:r>
          </a:p>
          <a:p>
            <a:r>
              <a:rPr lang="en-US" sz="2800" dirty="0">
                <a:solidFill>
                  <a:schemeClr val="tx1">
                    <a:lumMod val="75000"/>
                  </a:schemeClr>
                </a:solidFill>
              </a:rPr>
              <a:t>     Normalized Difference </a:t>
            </a:r>
          </a:p>
          <a:p>
            <a:r>
              <a:rPr lang="en-US" sz="2800" dirty="0">
                <a:solidFill>
                  <a:schemeClr val="tx1">
                    <a:lumMod val="75000"/>
                  </a:schemeClr>
                </a:solidFill>
              </a:rPr>
              <a:t>     Vegetation Index </a:t>
            </a:r>
          </a:p>
          <a:p>
            <a:r>
              <a:rPr lang="en-US" sz="2800" dirty="0">
                <a:solidFill>
                  <a:schemeClr val="tx1">
                    <a:lumMod val="75000"/>
                  </a:schemeClr>
                </a:solidFill>
              </a:rPr>
              <a:t>     (NDVI)</a:t>
            </a:r>
          </a:p>
        </p:txBody>
      </p:sp>
      <p:pic>
        <p:nvPicPr>
          <p:cNvPr id="72" name="Picture 7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766575" y="21646011"/>
            <a:ext cx="4475233" cy="3657600"/>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19552" y="14917230"/>
            <a:ext cx="2826327" cy="3657600"/>
          </a:xfrm>
          <a:prstGeom prst="rect">
            <a:avLst/>
          </a:prstGeom>
        </p:spPr>
      </p:pic>
      <p:cxnSp>
        <p:nvCxnSpPr>
          <p:cNvPr id="56" name="Straight Connector 55"/>
          <p:cNvCxnSpPr>
            <a:cxnSpLocks/>
          </p:cNvCxnSpPr>
          <p:nvPr/>
        </p:nvCxnSpPr>
        <p:spPr>
          <a:xfrm flipV="1">
            <a:off x="18994650" y="15102341"/>
            <a:ext cx="2369925" cy="668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714325" y="18478766"/>
            <a:ext cx="1245410" cy="338554"/>
          </a:xfrm>
          <a:prstGeom prst="rect">
            <a:avLst/>
          </a:prstGeom>
          <a:noFill/>
        </p:spPr>
        <p:txBody>
          <a:bodyPr wrap="square" rtlCol="0">
            <a:spAutoFit/>
          </a:bodyPr>
          <a:lstStyle/>
          <a:p>
            <a:r>
              <a:rPr lang="en-US" sz="1600" dirty="0"/>
              <a:t>517.9 Sq. Mi.</a:t>
            </a:r>
          </a:p>
        </p:txBody>
      </p:sp>
      <p:cxnSp>
        <p:nvCxnSpPr>
          <p:cNvPr id="63" name="Straight Connector 62"/>
          <p:cNvCxnSpPr>
            <a:cxnSpLocks/>
          </p:cNvCxnSpPr>
          <p:nvPr/>
        </p:nvCxnSpPr>
        <p:spPr>
          <a:xfrm>
            <a:off x="18994650" y="15520934"/>
            <a:ext cx="2009541" cy="245783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22620" y="29244724"/>
            <a:ext cx="1106282" cy="206866"/>
          </a:xfrm>
          <a:prstGeom prst="rect">
            <a:avLst/>
          </a:prstGeom>
        </p:spPr>
      </p:pic>
      <p:pic>
        <p:nvPicPr>
          <p:cNvPr id="60" name="Picture 5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20995" y="29218325"/>
            <a:ext cx="2462209" cy="560833"/>
          </a:xfrm>
          <a:prstGeom prst="rect">
            <a:avLst/>
          </a:prstGeom>
        </p:spPr>
      </p:pic>
      <p:pic>
        <p:nvPicPr>
          <p:cNvPr id="61" name="Picture 6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52295" y="29241232"/>
            <a:ext cx="1106282" cy="206866"/>
          </a:xfrm>
          <a:prstGeom prst="rect">
            <a:avLst/>
          </a:prstGeom>
        </p:spPr>
      </p:pic>
      <p:pic>
        <p:nvPicPr>
          <p:cNvPr id="62" name="Picture 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27254" y="24911831"/>
            <a:ext cx="1106282" cy="206866"/>
          </a:xfrm>
          <a:prstGeom prst="rect">
            <a:avLst/>
          </a:prstGeom>
        </p:spPr>
      </p:pic>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56691" y="24938874"/>
            <a:ext cx="1106282" cy="206866"/>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28845" y="25167451"/>
            <a:ext cx="590632" cy="552527"/>
          </a:xfrm>
          <a:prstGeom prst="rect">
            <a:avLst/>
          </a:prstGeom>
        </p:spPr>
      </p:pic>
      <p:sp>
        <p:nvSpPr>
          <p:cNvPr id="33" name="TextBox 32"/>
          <p:cNvSpPr txBox="1"/>
          <p:nvPr/>
        </p:nvSpPr>
        <p:spPr>
          <a:xfrm>
            <a:off x="1565863" y="24987694"/>
            <a:ext cx="959951" cy="830997"/>
          </a:xfrm>
          <a:prstGeom prst="rect">
            <a:avLst/>
          </a:prstGeom>
          <a:noFill/>
        </p:spPr>
        <p:txBody>
          <a:bodyPr wrap="square" rtlCol="0">
            <a:spAutoFit/>
          </a:bodyPr>
          <a:lstStyle/>
          <a:p>
            <a:r>
              <a:rPr lang="en-US" sz="2400" dirty="0"/>
              <a:t>Bus Stops</a:t>
            </a:r>
          </a:p>
        </p:txBody>
      </p:sp>
      <p:grpSp>
        <p:nvGrpSpPr>
          <p:cNvPr id="66" name="Group 65"/>
          <p:cNvGrpSpPr/>
          <p:nvPr/>
        </p:nvGrpSpPr>
        <p:grpSpPr>
          <a:xfrm>
            <a:off x="9545783" y="27340632"/>
            <a:ext cx="322362" cy="590463"/>
            <a:chOff x="9348832" y="27151100"/>
            <a:chExt cx="322362" cy="590463"/>
          </a:xfrm>
        </p:grpSpPr>
        <p:pic>
          <p:nvPicPr>
            <p:cNvPr id="46" name="Picture 4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348832" y="27151100"/>
              <a:ext cx="310495" cy="290463"/>
            </a:xfrm>
            <a:prstGeom prst="rect">
              <a:avLst/>
            </a:prstGeom>
          </p:spPr>
        </p:pic>
        <p:pic>
          <p:nvPicPr>
            <p:cNvPr id="49" name="Picture 4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353580" y="27301100"/>
              <a:ext cx="310495" cy="290463"/>
            </a:xfrm>
            <a:prstGeom prst="rect">
              <a:avLst/>
            </a:prstGeom>
          </p:spPr>
        </p:pic>
        <p:pic>
          <p:nvPicPr>
            <p:cNvPr id="65" name="Picture 6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360699" y="27451100"/>
              <a:ext cx="310495" cy="290463"/>
            </a:xfrm>
            <a:prstGeom prst="rect">
              <a:avLst/>
            </a:prstGeom>
          </p:spPr>
        </p:pic>
      </p:grpSp>
      <p:sp>
        <p:nvSpPr>
          <p:cNvPr id="73" name="TextBox 72"/>
          <p:cNvSpPr txBox="1"/>
          <p:nvPr/>
        </p:nvSpPr>
        <p:spPr>
          <a:xfrm>
            <a:off x="9725296" y="27358865"/>
            <a:ext cx="1123950" cy="553998"/>
          </a:xfrm>
          <a:prstGeom prst="rect">
            <a:avLst/>
          </a:prstGeom>
          <a:noFill/>
        </p:spPr>
        <p:txBody>
          <a:bodyPr wrap="square" rtlCol="0">
            <a:spAutoFit/>
          </a:bodyPr>
          <a:lstStyle/>
          <a:p>
            <a:r>
              <a:rPr lang="en-US" sz="1000" dirty="0"/>
              <a:t>Shelter</a:t>
            </a:r>
            <a:br>
              <a:rPr lang="en-US" sz="1000" dirty="0"/>
            </a:br>
            <a:r>
              <a:rPr lang="en-US" sz="1000" dirty="0"/>
              <a:t>Bench Only</a:t>
            </a:r>
            <a:br>
              <a:rPr lang="en-US" sz="1000" dirty="0"/>
            </a:br>
            <a:r>
              <a:rPr lang="en-US" sz="1000" dirty="0"/>
              <a:t>Nothing</a:t>
            </a:r>
          </a:p>
        </p:txBody>
      </p:sp>
      <p:sp>
        <p:nvSpPr>
          <p:cNvPr id="74" name="TextBox 73"/>
          <p:cNvSpPr txBox="1"/>
          <p:nvPr/>
        </p:nvSpPr>
        <p:spPr>
          <a:xfrm>
            <a:off x="9552096" y="27155108"/>
            <a:ext cx="935831" cy="307777"/>
          </a:xfrm>
          <a:prstGeom prst="rect">
            <a:avLst/>
          </a:prstGeom>
          <a:noFill/>
        </p:spPr>
        <p:txBody>
          <a:bodyPr wrap="square" rtlCol="0">
            <a:spAutoFit/>
          </a:bodyPr>
          <a:lstStyle/>
          <a:p>
            <a:r>
              <a:rPr lang="en-US" sz="1400" dirty="0"/>
              <a:t>Amenities</a:t>
            </a:r>
          </a:p>
        </p:txBody>
      </p:sp>
      <p:sp>
        <p:nvSpPr>
          <p:cNvPr id="76" name="TextBox 75"/>
          <p:cNvSpPr txBox="1"/>
          <p:nvPr/>
        </p:nvSpPr>
        <p:spPr>
          <a:xfrm>
            <a:off x="9316190" y="22654170"/>
            <a:ext cx="1305467" cy="307777"/>
          </a:xfrm>
          <a:prstGeom prst="rect">
            <a:avLst/>
          </a:prstGeom>
          <a:noFill/>
        </p:spPr>
        <p:txBody>
          <a:bodyPr wrap="square" rtlCol="0">
            <a:spAutoFit/>
          </a:bodyPr>
          <a:lstStyle/>
          <a:p>
            <a:r>
              <a:rPr lang="en-US" sz="1400" dirty="0"/>
              <a:t>Riders Per Day</a:t>
            </a:r>
          </a:p>
        </p:txBody>
      </p:sp>
      <p:pic>
        <p:nvPicPr>
          <p:cNvPr id="78" name="Picture 7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V="1">
            <a:off x="9309890" y="22852171"/>
            <a:ext cx="315332" cy="294988"/>
          </a:xfrm>
          <a:prstGeom prst="rect">
            <a:avLst/>
          </a:prstGeom>
        </p:spPr>
      </p:pic>
      <p:pic>
        <p:nvPicPr>
          <p:cNvPr id="80" name="Picture 7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flipV="1">
            <a:off x="9309890" y="23290838"/>
            <a:ext cx="315332" cy="294988"/>
          </a:xfrm>
          <a:prstGeom prst="rect">
            <a:avLst/>
          </a:prstGeom>
        </p:spPr>
      </p:pic>
      <p:pic>
        <p:nvPicPr>
          <p:cNvPr id="82" name="Picture 8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flipV="1">
            <a:off x="9309890" y="23139694"/>
            <a:ext cx="315332" cy="294988"/>
          </a:xfrm>
          <a:prstGeom prst="rect">
            <a:avLst/>
          </a:prstGeom>
        </p:spPr>
      </p:pic>
      <p:pic>
        <p:nvPicPr>
          <p:cNvPr id="84" name="Picture 8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V="1">
            <a:off x="9309890" y="22996138"/>
            <a:ext cx="315332" cy="294988"/>
          </a:xfrm>
          <a:prstGeom prst="rect">
            <a:avLst/>
          </a:prstGeom>
        </p:spPr>
      </p:pic>
      <p:sp>
        <p:nvSpPr>
          <p:cNvPr id="85" name="TextBox 84"/>
          <p:cNvSpPr txBox="1"/>
          <p:nvPr/>
        </p:nvSpPr>
        <p:spPr>
          <a:xfrm>
            <a:off x="9467556" y="22854558"/>
            <a:ext cx="1123950" cy="707886"/>
          </a:xfrm>
          <a:prstGeom prst="rect">
            <a:avLst/>
          </a:prstGeom>
          <a:noFill/>
        </p:spPr>
        <p:txBody>
          <a:bodyPr wrap="square" rtlCol="0">
            <a:spAutoFit/>
          </a:bodyPr>
          <a:lstStyle/>
          <a:p>
            <a:r>
              <a:rPr lang="en-US" sz="1000" dirty="0"/>
              <a:t>More than 100</a:t>
            </a:r>
            <a:br>
              <a:rPr lang="en-US" sz="1000" dirty="0"/>
            </a:br>
            <a:r>
              <a:rPr lang="en-US" sz="1000" dirty="0"/>
              <a:t>51 - 100</a:t>
            </a:r>
            <a:br>
              <a:rPr lang="en-US" sz="1000" dirty="0"/>
            </a:br>
            <a:r>
              <a:rPr lang="en-US" sz="1000" dirty="0"/>
              <a:t>6-50</a:t>
            </a:r>
          </a:p>
          <a:p>
            <a:r>
              <a:rPr lang="en-US" sz="1000" dirty="0"/>
              <a:t>5 or Less</a:t>
            </a:r>
          </a:p>
        </p:txBody>
      </p:sp>
      <p:pic>
        <p:nvPicPr>
          <p:cNvPr id="87" name="Picture 8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613463" y="22560854"/>
            <a:ext cx="126358" cy="1010866"/>
          </a:xfrm>
          <a:prstGeom prst="rect">
            <a:avLst/>
          </a:prstGeom>
        </p:spPr>
      </p:pic>
      <p:pic>
        <p:nvPicPr>
          <p:cNvPr id="91" name="Picture 9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684128" y="26846203"/>
            <a:ext cx="126185" cy="1009480"/>
          </a:xfrm>
          <a:prstGeom prst="rect">
            <a:avLst/>
          </a:prstGeom>
        </p:spPr>
      </p:pic>
      <p:grpSp>
        <p:nvGrpSpPr>
          <p:cNvPr id="96" name="Group 95"/>
          <p:cNvGrpSpPr/>
          <p:nvPr/>
        </p:nvGrpSpPr>
        <p:grpSpPr>
          <a:xfrm>
            <a:off x="6733096" y="26729623"/>
            <a:ext cx="649583" cy="1236116"/>
            <a:chOff x="6772700" y="26805035"/>
            <a:chExt cx="649583" cy="1236116"/>
          </a:xfrm>
        </p:grpSpPr>
        <p:sp>
          <p:nvSpPr>
            <p:cNvPr id="93" name="TextBox 92"/>
            <p:cNvSpPr txBox="1"/>
            <p:nvPr/>
          </p:nvSpPr>
          <p:spPr>
            <a:xfrm>
              <a:off x="6772700" y="26805035"/>
              <a:ext cx="619710" cy="246221"/>
            </a:xfrm>
            <a:prstGeom prst="rect">
              <a:avLst/>
            </a:prstGeom>
            <a:noFill/>
          </p:spPr>
          <p:txBody>
            <a:bodyPr wrap="square" rtlCol="0">
              <a:spAutoFit/>
            </a:bodyPr>
            <a:lstStyle/>
            <a:p>
              <a:r>
                <a:rPr lang="en-US" sz="1000" dirty="0"/>
                <a:t>+ 10° C</a:t>
              </a:r>
            </a:p>
          </p:txBody>
        </p:sp>
        <p:sp>
          <p:nvSpPr>
            <p:cNvPr id="94" name="TextBox 93"/>
            <p:cNvSpPr txBox="1"/>
            <p:nvPr/>
          </p:nvSpPr>
          <p:spPr>
            <a:xfrm>
              <a:off x="6802573" y="27222826"/>
              <a:ext cx="619710" cy="400110"/>
            </a:xfrm>
            <a:prstGeom prst="rect">
              <a:avLst/>
            </a:prstGeom>
            <a:noFill/>
          </p:spPr>
          <p:txBody>
            <a:bodyPr wrap="square" rtlCol="0">
              <a:spAutoFit/>
            </a:bodyPr>
            <a:lstStyle/>
            <a:p>
              <a:r>
                <a:rPr lang="en-US" sz="1000" dirty="0"/>
                <a:t>Median Temp</a:t>
              </a:r>
            </a:p>
          </p:txBody>
        </p:sp>
        <p:sp>
          <p:nvSpPr>
            <p:cNvPr id="95" name="TextBox 94"/>
            <p:cNvSpPr txBox="1"/>
            <p:nvPr/>
          </p:nvSpPr>
          <p:spPr>
            <a:xfrm>
              <a:off x="6776549" y="27794930"/>
              <a:ext cx="619710" cy="246221"/>
            </a:xfrm>
            <a:prstGeom prst="rect">
              <a:avLst/>
            </a:prstGeom>
            <a:noFill/>
          </p:spPr>
          <p:txBody>
            <a:bodyPr wrap="square" rtlCol="0">
              <a:spAutoFit/>
            </a:bodyPr>
            <a:lstStyle/>
            <a:p>
              <a:r>
                <a:rPr lang="en-US" sz="1000" dirty="0"/>
                <a:t>- 10° C</a:t>
              </a:r>
            </a:p>
          </p:txBody>
        </p:sp>
      </p:grpSp>
      <p:grpSp>
        <p:nvGrpSpPr>
          <p:cNvPr id="98" name="Group 97"/>
          <p:cNvGrpSpPr/>
          <p:nvPr/>
        </p:nvGrpSpPr>
        <p:grpSpPr>
          <a:xfrm>
            <a:off x="6663732" y="22445659"/>
            <a:ext cx="649583" cy="1236116"/>
            <a:chOff x="6772700" y="26805035"/>
            <a:chExt cx="649583" cy="1236116"/>
          </a:xfrm>
        </p:grpSpPr>
        <p:sp>
          <p:nvSpPr>
            <p:cNvPr id="99" name="TextBox 98"/>
            <p:cNvSpPr txBox="1"/>
            <p:nvPr/>
          </p:nvSpPr>
          <p:spPr>
            <a:xfrm>
              <a:off x="6772700" y="26805035"/>
              <a:ext cx="619710" cy="246221"/>
            </a:xfrm>
            <a:prstGeom prst="rect">
              <a:avLst/>
            </a:prstGeom>
            <a:noFill/>
          </p:spPr>
          <p:txBody>
            <a:bodyPr wrap="square" rtlCol="0">
              <a:spAutoFit/>
            </a:bodyPr>
            <a:lstStyle/>
            <a:p>
              <a:r>
                <a:rPr lang="en-US" sz="1000" dirty="0"/>
                <a:t>High</a:t>
              </a:r>
            </a:p>
          </p:txBody>
        </p:sp>
        <p:sp>
          <p:nvSpPr>
            <p:cNvPr id="100" name="TextBox 99"/>
            <p:cNvSpPr txBox="1"/>
            <p:nvPr/>
          </p:nvSpPr>
          <p:spPr>
            <a:xfrm>
              <a:off x="6802573" y="27222826"/>
              <a:ext cx="619710" cy="246221"/>
            </a:xfrm>
            <a:prstGeom prst="rect">
              <a:avLst/>
            </a:prstGeom>
            <a:noFill/>
          </p:spPr>
          <p:txBody>
            <a:bodyPr wrap="square" rtlCol="0">
              <a:spAutoFit/>
            </a:bodyPr>
            <a:lstStyle/>
            <a:p>
              <a:endParaRPr lang="en-US" sz="1000" dirty="0"/>
            </a:p>
          </p:txBody>
        </p:sp>
        <p:sp>
          <p:nvSpPr>
            <p:cNvPr id="101" name="TextBox 100"/>
            <p:cNvSpPr txBox="1"/>
            <p:nvPr/>
          </p:nvSpPr>
          <p:spPr>
            <a:xfrm>
              <a:off x="6776549" y="27794930"/>
              <a:ext cx="619710" cy="246221"/>
            </a:xfrm>
            <a:prstGeom prst="rect">
              <a:avLst/>
            </a:prstGeom>
            <a:noFill/>
          </p:spPr>
          <p:txBody>
            <a:bodyPr wrap="square" rtlCol="0">
              <a:spAutoFit/>
            </a:bodyPr>
            <a:lstStyle/>
            <a:p>
              <a:r>
                <a:rPr lang="en-US" sz="1000" dirty="0"/>
                <a:t>Low</a:t>
              </a:r>
            </a:p>
          </p:txBody>
        </p:sp>
      </p:grpSp>
      <p:sp>
        <p:nvSpPr>
          <p:cNvPr id="102" name="TextBox 101"/>
          <p:cNvSpPr txBox="1"/>
          <p:nvPr/>
        </p:nvSpPr>
        <p:spPr>
          <a:xfrm>
            <a:off x="6372289" y="22242929"/>
            <a:ext cx="1305467" cy="307777"/>
          </a:xfrm>
          <a:prstGeom prst="rect">
            <a:avLst/>
          </a:prstGeom>
          <a:noFill/>
        </p:spPr>
        <p:txBody>
          <a:bodyPr wrap="square" rtlCol="0">
            <a:spAutoFit/>
          </a:bodyPr>
          <a:lstStyle/>
          <a:p>
            <a:r>
              <a:rPr lang="en-US" sz="1400" dirty="0"/>
              <a:t>Vegetation</a:t>
            </a:r>
          </a:p>
        </p:txBody>
      </p:sp>
      <p:sp>
        <p:nvSpPr>
          <p:cNvPr id="103" name="TextBox 102"/>
          <p:cNvSpPr txBox="1"/>
          <p:nvPr/>
        </p:nvSpPr>
        <p:spPr>
          <a:xfrm>
            <a:off x="6321772" y="26538480"/>
            <a:ext cx="1305467" cy="307777"/>
          </a:xfrm>
          <a:prstGeom prst="rect">
            <a:avLst/>
          </a:prstGeom>
          <a:noFill/>
        </p:spPr>
        <p:txBody>
          <a:bodyPr wrap="square" rtlCol="0">
            <a:spAutoFit/>
          </a:bodyPr>
          <a:lstStyle/>
          <a:p>
            <a:r>
              <a:rPr lang="en-US" sz="1400" dirty="0"/>
              <a:t>Temperature</a:t>
            </a:r>
          </a:p>
        </p:txBody>
      </p:sp>
    </p:spTree>
    <p:extLst>
      <p:ext uri="{BB962C8B-B14F-4D97-AF65-F5344CB8AC3E}">
        <p14:creationId xmlns:p14="http://schemas.microsoft.com/office/powerpoint/2010/main" val="2802536572"/>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2518</TotalTime>
  <Words>598</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190</cp:revision>
  <dcterms:created xsi:type="dcterms:W3CDTF">2015-06-02T14:58:58Z</dcterms:created>
  <dcterms:modified xsi:type="dcterms:W3CDTF">2017-03-30T15:42:36Z</dcterms:modified>
</cp:coreProperties>
</file>